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3"/>
  </p:handoutMasterIdLst>
  <p:sldIdLst>
    <p:sldId id="644" r:id="rId3"/>
    <p:sldId id="2270" r:id="rId5"/>
    <p:sldId id="891" r:id="rId6"/>
    <p:sldId id="1926" r:id="rId7"/>
    <p:sldId id="1927" r:id="rId8"/>
    <p:sldId id="1928" r:id="rId9"/>
    <p:sldId id="1929" r:id="rId10"/>
    <p:sldId id="1930" r:id="rId11"/>
    <p:sldId id="1953" r:id="rId12"/>
    <p:sldId id="2101" r:id="rId13"/>
    <p:sldId id="2102" r:id="rId14"/>
    <p:sldId id="1932" r:id="rId15"/>
    <p:sldId id="1933" r:id="rId16"/>
    <p:sldId id="1934" r:id="rId17"/>
    <p:sldId id="1935" r:id="rId18"/>
    <p:sldId id="1936" r:id="rId19"/>
    <p:sldId id="1937" r:id="rId20"/>
    <p:sldId id="1938" r:id="rId21"/>
    <p:sldId id="1939" r:id="rId22"/>
    <p:sldId id="1940" r:id="rId23"/>
    <p:sldId id="1941" r:id="rId24"/>
    <p:sldId id="1942" r:id="rId25"/>
    <p:sldId id="1943" r:id="rId26"/>
    <p:sldId id="1944" r:id="rId27"/>
    <p:sldId id="1945" r:id="rId28"/>
    <p:sldId id="1946" r:id="rId29"/>
    <p:sldId id="1947" r:id="rId30"/>
    <p:sldId id="1948" r:id="rId31"/>
    <p:sldId id="1962" r:id="rId32"/>
    <p:sldId id="1950" r:id="rId33"/>
    <p:sldId id="1952" r:id="rId34"/>
    <p:sldId id="873" r:id="rId35"/>
    <p:sldId id="1620" r:id="rId36"/>
    <p:sldId id="1621" r:id="rId37"/>
    <p:sldId id="1623" r:id="rId38"/>
    <p:sldId id="1622" r:id="rId39"/>
    <p:sldId id="1624" r:id="rId40"/>
    <p:sldId id="1098" r:id="rId41"/>
    <p:sldId id="1625" r:id="rId42"/>
    <p:sldId id="1951" r:id="rId43"/>
    <p:sldId id="1963" r:id="rId44"/>
    <p:sldId id="1502" r:id="rId45"/>
    <p:sldId id="1771" r:id="rId46"/>
    <p:sldId id="2021" r:id="rId47"/>
    <p:sldId id="1774" r:id="rId48"/>
    <p:sldId id="1773" r:id="rId49"/>
    <p:sldId id="1798" r:id="rId50"/>
    <p:sldId id="1797" r:id="rId51"/>
    <p:sldId id="1799" r:id="rId52"/>
    <p:sldId id="1805" r:id="rId53"/>
    <p:sldId id="1800" r:id="rId54"/>
    <p:sldId id="1801" r:id="rId55"/>
    <p:sldId id="1802" r:id="rId56"/>
    <p:sldId id="1803" r:id="rId57"/>
    <p:sldId id="1804" r:id="rId58"/>
    <p:sldId id="2103" r:id="rId59"/>
    <p:sldId id="2104" r:id="rId60"/>
    <p:sldId id="2105" r:id="rId61"/>
    <p:sldId id="2106" r:id="rId62"/>
    <p:sldId id="2107" r:id="rId63"/>
    <p:sldId id="2108" r:id="rId64"/>
    <p:sldId id="1806" r:id="rId65"/>
    <p:sldId id="1820" r:id="rId66"/>
    <p:sldId id="1821" r:id="rId67"/>
    <p:sldId id="1822" r:id="rId68"/>
    <p:sldId id="1823" r:id="rId69"/>
    <p:sldId id="1824" r:id="rId70"/>
    <p:sldId id="1825" r:id="rId71"/>
    <p:sldId id="1954" r:id="rId72"/>
    <p:sldId id="1827" r:id="rId73"/>
    <p:sldId id="1828" r:id="rId74"/>
    <p:sldId id="1829" r:id="rId75"/>
    <p:sldId id="1830" r:id="rId76"/>
    <p:sldId id="1831" r:id="rId77"/>
    <p:sldId id="1832" r:id="rId78"/>
    <p:sldId id="1833" r:id="rId79"/>
    <p:sldId id="1834" r:id="rId80"/>
    <p:sldId id="1835" r:id="rId81"/>
    <p:sldId id="1836" r:id="rId82"/>
    <p:sldId id="1837" r:id="rId83"/>
    <p:sldId id="1955" r:id="rId84"/>
    <p:sldId id="1839" r:id="rId85"/>
    <p:sldId id="1840" r:id="rId86"/>
    <p:sldId id="1841" r:id="rId87"/>
    <p:sldId id="1842" r:id="rId88"/>
    <p:sldId id="1843" r:id="rId89"/>
    <p:sldId id="1844" r:id="rId90"/>
    <p:sldId id="1845" r:id="rId91"/>
    <p:sldId id="1846" r:id="rId92"/>
    <p:sldId id="1847" r:id="rId93"/>
    <p:sldId id="1848" r:id="rId94"/>
    <p:sldId id="1849" r:id="rId95"/>
    <p:sldId id="1850" r:id="rId96"/>
    <p:sldId id="1851" r:id="rId97"/>
    <p:sldId id="1852" r:id="rId98"/>
    <p:sldId id="1853" r:id="rId99"/>
    <p:sldId id="1854" r:id="rId100"/>
    <p:sldId id="1855" r:id="rId101"/>
    <p:sldId id="2039" r:id="rId102"/>
    <p:sldId id="1856" r:id="rId103"/>
    <p:sldId id="1858" r:id="rId104"/>
    <p:sldId id="1859" r:id="rId105"/>
    <p:sldId id="1860" r:id="rId106"/>
    <p:sldId id="1704" r:id="rId107"/>
    <p:sldId id="1861" r:id="rId108"/>
    <p:sldId id="1862" r:id="rId109"/>
    <p:sldId id="1863" r:id="rId110"/>
    <p:sldId id="1865" r:id="rId111"/>
    <p:sldId id="1866" r:id="rId112"/>
    <p:sldId id="2048" r:id="rId113"/>
    <p:sldId id="1867" r:id="rId114"/>
    <p:sldId id="1868" r:id="rId115"/>
    <p:sldId id="1870" r:id="rId116"/>
    <p:sldId id="2050" r:id="rId117"/>
    <p:sldId id="1871" r:id="rId118"/>
    <p:sldId id="1873" r:id="rId119"/>
    <p:sldId id="1872" r:id="rId120"/>
    <p:sldId id="1874" r:id="rId121"/>
    <p:sldId id="1875" r:id="rId122"/>
    <p:sldId id="1876" r:id="rId123"/>
    <p:sldId id="1877" r:id="rId124"/>
    <p:sldId id="1878" r:id="rId125"/>
    <p:sldId id="1879" r:id="rId126"/>
    <p:sldId id="1880" r:id="rId127"/>
    <p:sldId id="1881" r:id="rId128"/>
    <p:sldId id="1882" r:id="rId129"/>
    <p:sldId id="1883" r:id="rId130"/>
    <p:sldId id="2055" r:id="rId131"/>
    <p:sldId id="1884" r:id="rId132"/>
    <p:sldId id="1885" r:id="rId133"/>
    <p:sldId id="1886" r:id="rId134"/>
    <p:sldId id="1887" r:id="rId135"/>
    <p:sldId id="2109" r:id="rId136"/>
    <p:sldId id="2110" r:id="rId137"/>
    <p:sldId id="2111" r:id="rId138"/>
    <p:sldId id="1888" r:id="rId139"/>
    <p:sldId id="1889" r:id="rId140"/>
    <p:sldId id="1890" r:id="rId141"/>
    <p:sldId id="1891" r:id="rId142"/>
    <p:sldId id="1892" r:id="rId143"/>
    <p:sldId id="1893" r:id="rId144"/>
    <p:sldId id="1894" r:id="rId145"/>
    <p:sldId id="1895" r:id="rId146"/>
    <p:sldId id="1896" r:id="rId147"/>
    <p:sldId id="1897" r:id="rId148"/>
    <p:sldId id="1898" r:id="rId149"/>
    <p:sldId id="1899" r:id="rId150"/>
    <p:sldId id="1900" r:id="rId151"/>
    <p:sldId id="1901" r:id="rId152"/>
    <p:sldId id="1902" r:id="rId153"/>
    <p:sldId id="1903" r:id="rId154"/>
    <p:sldId id="1904" r:id="rId155"/>
    <p:sldId id="1905" r:id="rId156"/>
    <p:sldId id="1906" r:id="rId157"/>
    <p:sldId id="1907" r:id="rId158"/>
    <p:sldId id="1908" r:id="rId159"/>
    <p:sldId id="1909" r:id="rId160"/>
    <p:sldId id="1910" r:id="rId161"/>
    <p:sldId id="1911" r:id="rId162"/>
    <p:sldId id="1912" r:id="rId163"/>
    <p:sldId id="1913" r:id="rId164"/>
    <p:sldId id="1914" r:id="rId165"/>
    <p:sldId id="1915" r:id="rId166"/>
    <p:sldId id="1916" r:id="rId167"/>
    <p:sldId id="1917" r:id="rId168"/>
    <p:sldId id="2074" r:id="rId169"/>
    <p:sldId id="1956" r:id="rId170"/>
    <p:sldId id="1957" r:id="rId171"/>
    <p:sldId id="1958" r:id="rId172"/>
    <p:sldId id="1922" r:id="rId173"/>
    <p:sldId id="1923" r:id="rId174"/>
    <p:sldId id="1924" r:id="rId175"/>
    <p:sldId id="1925" r:id="rId176"/>
    <p:sldId id="2077" r:id="rId177"/>
    <p:sldId id="2078" r:id="rId178"/>
    <p:sldId id="2100" r:id="rId179"/>
    <p:sldId id="2079" r:id="rId180"/>
    <p:sldId id="2080" r:id="rId181"/>
    <p:sldId id="2272" r:id="rId182"/>
  </p:sldIdLst>
  <p:sldSz cx="9144000" cy="6858000" type="screen4x3"/>
  <p:notesSz cx="6858000" cy="9144000"/>
  <p:custDataLst>
    <p:tags r:id="rId188"/>
  </p:custDataLst>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FF0000"/>
    <a:srgbClr val="00FFCC"/>
    <a:srgbClr val="660066"/>
    <a:srgbClr val="FF9900"/>
    <a:srgbClr val="9FE8F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3" autoAdjust="0"/>
    <p:restoredTop sz="94462" autoAdjust="0"/>
  </p:normalViewPr>
  <p:slideViewPr>
    <p:cSldViewPr showGuides="1">
      <p:cViewPr varScale="1">
        <p:scale>
          <a:sx n="84" d="100"/>
          <a:sy n="84" d="100"/>
        </p:scale>
        <p:origin x="-1176" y="-78"/>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100" d="100"/>
        <a:sy n="100" d="100"/>
      </p:scale>
      <p:origin x="0" y="720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8" Type="http://schemas.openxmlformats.org/officeDocument/2006/relationships/tags" Target="tags/tag19.xml"/><Relationship Id="rId187" Type="http://schemas.openxmlformats.org/officeDocument/2006/relationships/commentAuthors" Target="commentAuthors.xml"/><Relationship Id="rId186" Type="http://schemas.openxmlformats.org/officeDocument/2006/relationships/tableStyles" Target="tableStyles.xml"/><Relationship Id="rId185" Type="http://schemas.openxmlformats.org/officeDocument/2006/relationships/viewProps" Target="viewProps.xml"/><Relationship Id="rId184" Type="http://schemas.openxmlformats.org/officeDocument/2006/relationships/presProps" Target="presProps.xml"/><Relationship Id="rId183" Type="http://schemas.openxmlformats.org/officeDocument/2006/relationships/handoutMaster" Target="handoutMasters/handoutMaster1.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782A54B-8AC4-4F3D-A9FD-B77B29D9BBFD}" type="doc">
      <dgm:prSet loTypeId="urn:microsoft.com/office/officeart/2005/8/layout/vList2" loCatId="list" qsTypeId="urn:microsoft.com/office/officeart/2005/8/quickstyle/simple3" qsCatId="simple" csTypeId="urn:microsoft.com/office/officeart/2005/8/colors/accent1_2#9" csCatId="accent1" phldr="1"/>
      <dgm:spPr/>
      <dgm:t>
        <a:bodyPr/>
        <a:lstStyle/>
        <a:p>
          <a:endParaRPr lang="zh-CN" altLang="en-US"/>
        </a:p>
      </dgm:t>
    </dgm:pt>
    <dgm:pt modelId="{8DEAAB46-4C50-4E75-B225-74FDB4DF6833}">
      <dgm:prSet phldrT="[文本]" custT="1"/>
      <dgm:spPr/>
      <dgm:t>
        <a:bodyPr/>
        <a:lstStyle/>
        <a:p>
          <a:r>
            <a:rPr lang="en-US" altLang="zh-CN" sz="2400" b="1" dirty="0" smtClean="0"/>
            <a:t>  1</a:t>
          </a:r>
          <a:r>
            <a:rPr lang="zh-CN" sz="2400" b="1" dirty="0" smtClean="0"/>
            <a:t>法律、法规和标准</a:t>
          </a:r>
          <a:endParaRPr lang="zh-CN" altLang="en-US" sz="2400" b="1" dirty="0"/>
        </a:p>
      </dgm:t>
    </dgm:pt>
    <dgm:pt modelId="{4FE42656-8E2E-4454-AB56-23E0C079D7BF}" cxnId="{D702FE75-2236-424B-A3FB-203967DDA928}" type="parTrans">
      <dgm:prSet/>
      <dgm:spPr/>
      <dgm:t>
        <a:bodyPr/>
        <a:lstStyle/>
        <a:p>
          <a:endParaRPr lang="zh-CN" altLang="en-US" sz="2400" b="1">
            <a:solidFill>
              <a:srgbClr val="0000FF"/>
            </a:solidFill>
          </a:endParaRPr>
        </a:p>
      </dgm:t>
    </dgm:pt>
    <dgm:pt modelId="{69307FE5-4BF2-4BAB-9FF9-0C045CA6D589}" cxnId="{D702FE75-2236-424B-A3FB-203967DDA928}" type="sibTrans">
      <dgm:prSet/>
      <dgm:spPr/>
      <dgm:t>
        <a:bodyPr/>
        <a:lstStyle/>
        <a:p>
          <a:endParaRPr lang="zh-CN" altLang="en-US" sz="2400" b="1">
            <a:solidFill>
              <a:srgbClr val="0000FF"/>
            </a:solidFill>
          </a:endParaRPr>
        </a:p>
      </dgm:t>
    </dgm:pt>
    <dgm:pt modelId="{3AEE06DC-F6F6-4DF6-961D-76A13BD8E18E}">
      <dgm:prSet phldrT="[文本]" custT="1"/>
      <dgm:spPr/>
      <dgm:t>
        <a:bodyPr/>
        <a:lstStyle/>
        <a:p>
          <a:r>
            <a:rPr lang="en-US" altLang="zh-CN" sz="2400" b="1" dirty="0" smtClean="0"/>
            <a:t>  2 </a:t>
          </a:r>
          <a:r>
            <a:rPr lang="zh-CN" altLang="en-US" sz="2400" b="1" dirty="0" smtClean="0"/>
            <a:t>机构和职责</a:t>
          </a:r>
          <a:endParaRPr lang="zh-CN" altLang="en-US" sz="2400" b="1" dirty="0"/>
        </a:p>
      </dgm:t>
    </dgm:pt>
    <dgm:pt modelId="{F8351D68-23CA-476D-9FD2-DA5A307D1688}" cxnId="{678FB925-6DAA-4956-ADA4-30CE1278B4E2}" type="parTrans">
      <dgm:prSet/>
      <dgm:spPr/>
      <dgm:t>
        <a:bodyPr/>
        <a:lstStyle/>
        <a:p>
          <a:endParaRPr lang="zh-CN" altLang="en-US" sz="2400" b="1">
            <a:solidFill>
              <a:srgbClr val="0000FF"/>
            </a:solidFill>
          </a:endParaRPr>
        </a:p>
      </dgm:t>
    </dgm:pt>
    <dgm:pt modelId="{3C08E5A1-A0D4-454B-BD5A-C3A58B352F32}" cxnId="{678FB925-6DAA-4956-ADA4-30CE1278B4E2}" type="sibTrans">
      <dgm:prSet/>
      <dgm:spPr/>
      <dgm:t>
        <a:bodyPr/>
        <a:lstStyle/>
        <a:p>
          <a:endParaRPr lang="zh-CN" altLang="en-US" sz="2400" b="1">
            <a:solidFill>
              <a:srgbClr val="0000FF"/>
            </a:solidFill>
          </a:endParaRPr>
        </a:p>
      </dgm:t>
    </dgm:pt>
    <dgm:pt modelId="{0D75582E-44AA-408E-BFE6-E3B9570DB9ED}">
      <dgm:prSet phldrT="[文本]" custT="1"/>
      <dgm:spPr/>
      <dgm:t>
        <a:bodyPr/>
        <a:lstStyle/>
        <a:p>
          <a:r>
            <a:rPr lang="en-US" altLang="zh-CN" sz="2400" b="1" dirty="0" smtClean="0"/>
            <a:t>  3 </a:t>
          </a:r>
          <a:r>
            <a:rPr lang="zh-CN" altLang="en-US" sz="2400" b="1" dirty="0" smtClean="0"/>
            <a:t>风险管理</a:t>
          </a:r>
          <a:endParaRPr lang="zh-CN" altLang="en-US" sz="2400" b="1" dirty="0"/>
        </a:p>
      </dgm:t>
    </dgm:pt>
    <dgm:pt modelId="{EC3C34DD-2737-4514-AEB1-175144DF61E9}" cxnId="{9095AD00-8983-404E-8812-B8C6BC344FF5}" type="parTrans">
      <dgm:prSet/>
      <dgm:spPr/>
      <dgm:t>
        <a:bodyPr/>
        <a:lstStyle/>
        <a:p>
          <a:endParaRPr lang="zh-CN" altLang="en-US" sz="2400" b="1">
            <a:solidFill>
              <a:srgbClr val="0000FF"/>
            </a:solidFill>
          </a:endParaRPr>
        </a:p>
      </dgm:t>
    </dgm:pt>
    <dgm:pt modelId="{EFAB8488-2423-4000-ACB2-E707A210E02C}" cxnId="{9095AD00-8983-404E-8812-B8C6BC344FF5}" type="sibTrans">
      <dgm:prSet/>
      <dgm:spPr/>
      <dgm:t>
        <a:bodyPr/>
        <a:lstStyle/>
        <a:p>
          <a:endParaRPr lang="zh-CN" altLang="en-US" sz="2400" b="1">
            <a:solidFill>
              <a:srgbClr val="0000FF"/>
            </a:solidFill>
          </a:endParaRPr>
        </a:p>
      </dgm:t>
    </dgm:pt>
    <dgm:pt modelId="{38A477F5-61D9-4AF9-909D-6CBB9A7EB9A7}">
      <dgm:prSet phldrT="[文本]" custT="1"/>
      <dgm:spPr/>
      <dgm:t>
        <a:bodyPr/>
        <a:lstStyle/>
        <a:p>
          <a:r>
            <a:rPr lang="en-US" altLang="zh-CN" sz="2400" b="1" dirty="0" smtClean="0"/>
            <a:t>  4 </a:t>
          </a:r>
          <a:r>
            <a:rPr lang="zh-CN" altLang="en-US" sz="2400" b="1" dirty="0" smtClean="0"/>
            <a:t>管理制度</a:t>
          </a:r>
          <a:endParaRPr lang="zh-CN" altLang="en-US" sz="2400" b="1" dirty="0"/>
        </a:p>
      </dgm:t>
    </dgm:pt>
    <dgm:pt modelId="{A5F671D2-427B-47E4-B797-FCD15A005654}" cxnId="{57380CCB-FE74-4944-860C-24EB16D3501A}" type="parTrans">
      <dgm:prSet/>
      <dgm:spPr/>
      <dgm:t>
        <a:bodyPr/>
        <a:lstStyle/>
        <a:p>
          <a:endParaRPr lang="zh-CN" altLang="en-US" sz="2400" b="1">
            <a:solidFill>
              <a:srgbClr val="0000FF"/>
            </a:solidFill>
          </a:endParaRPr>
        </a:p>
      </dgm:t>
    </dgm:pt>
    <dgm:pt modelId="{067E6F75-CC23-4409-AF88-78DC593B6D0B}" cxnId="{57380CCB-FE74-4944-860C-24EB16D3501A}" type="sibTrans">
      <dgm:prSet/>
      <dgm:spPr/>
      <dgm:t>
        <a:bodyPr/>
        <a:lstStyle/>
        <a:p>
          <a:endParaRPr lang="zh-CN" altLang="en-US" sz="2400" b="1">
            <a:solidFill>
              <a:srgbClr val="0000FF"/>
            </a:solidFill>
          </a:endParaRPr>
        </a:p>
      </dgm:t>
    </dgm:pt>
    <dgm:pt modelId="{DD4BD206-A9A5-4963-8C67-FE555FEBA4E5}">
      <dgm:prSet phldrT="[文本]" custT="1"/>
      <dgm:spPr/>
      <dgm:t>
        <a:bodyPr/>
        <a:lstStyle/>
        <a:p>
          <a:r>
            <a:rPr lang="en-US" altLang="zh-CN" sz="2400" b="1" dirty="0" smtClean="0"/>
            <a:t>  5 </a:t>
          </a:r>
          <a:r>
            <a:rPr lang="zh-CN" altLang="en-US" sz="2400" b="1" dirty="0" smtClean="0"/>
            <a:t>培训教育</a:t>
          </a:r>
          <a:endParaRPr lang="zh-CN" altLang="en-US" sz="2400" b="1" dirty="0"/>
        </a:p>
      </dgm:t>
    </dgm:pt>
    <dgm:pt modelId="{081474EB-ACBF-4DCE-B65D-7B2C1326FAEF}" cxnId="{466EBFB7-4218-417A-97C8-F3FB37C0FCAD}" type="parTrans">
      <dgm:prSet/>
      <dgm:spPr/>
      <dgm:t>
        <a:bodyPr/>
        <a:lstStyle/>
        <a:p>
          <a:endParaRPr lang="zh-CN" altLang="en-US" sz="2400" b="1">
            <a:solidFill>
              <a:srgbClr val="0000FF"/>
            </a:solidFill>
          </a:endParaRPr>
        </a:p>
      </dgm:t>
    </dgm:pt>
    <dgm:pt modelId="{16FE18CC-05D5-4A90-B9DF-8534AAEC6687}" cxnId="{466EBFB7-4218-417A-97C8-F3FB37C0FCAD}" type="sibTrans">
      <dgm:prSet/>
      <dgm:spPr/>
      <dgm:t>
        <a:bodyPr/>
        <a:lstStyle/>
        <a:p>
          <a:endParaRPr lang="zh-CN" altLang="en-US" sz="2400" b="1">
            <a:solidFill>
              <a:srgbClr val="0000FF"/>
            </a:solidFill>
          </a:endParaRPr>
        </a:p>
      </dgm:t>
    </dgm:pt>
    <dgm:pt modelId="{7E12195B-FCE0-4361-BC70-0258212075EC}">
      <dgm:prSet phldrT="[文本]" custT="1"/>
      <dgm:spPr/>
      <dgm:t>
        <a:bodyPr/>
        <a:lstStyle/>
        <a:p>
          <a:r>
            <a:rPr lang="en-US" altLang="zh-CN" sz="2400" b="1" dirty="0" smtClean="0"/>
            <a:t>  6 </a:t>
          </a:r>
          <a:r>
            <a:rPr lang="zh-CN" altLang="en-US" sz="2400" b="1" dirty="0" smtClean="0"/>
            <a:t>生产设施及工艺安全</a:t>
          </a:r>
          <a:r>
            <a:rPr lang="en-US" altLang="zh-CN" sz="2400" b="1" dirty="0" smtClean="0"/>
            <a:t> </a:t>
          </a:r>
          <a:endParaRPr lang="zh-CN" altLang="en-US" sz="2400" b="1" dirty="0"/>
        </a:p>
      </dgm:t>
    </dgm:pt>
    <dgm:pt modelId="{1F2410DA-36F9-415E-844E-A9BEF258B22E}" cxnId="{9A1391C3-A04C-467C-8D6E-715325594C4D}" type="parTrans">
      <dgm:prSet/>
      <dgm:spPr/>
      <dgm:t>
        <a:bodyPr/>
        <a:lstStyle/>
        <a:p>
          <a:endParaRPr lang="zh-CN" altLang="en-US"/>
        </a:p>
      </dgm:t>
    </dgm:pt>
    <dgm:pt modelId="{F115BED6-C071-459A-BA90-6AD929A46329}" cxnId="{9A1391C3-A04C-467C-8D6E-715325594C4D}" type="sibTrans">
      <dgm:prSet/>
      <dgm:spPr/>
      <dgm:t>
        <a:bodyPr/>
        <a:lstStyle/>
        <a:p>
          <a:endParaRPr lang="zh-CN" altLang="en-US"/>
        </a:p>
      </dgm:t>
    </dgm:pt>
    <dgm:pt modelId="{241008E8-E1B0-4207-B3DD-980EEE17520D}" type="pres">
      <dgm:prSet presAssocID="{4782A54B-8AC4-4F3D-A9FD-B77B29D9BBFD}" presName="linear" presStyleCnt="0">
        <dgm:presLayoutVars>
          <dgm:animLvl val="lvl"/>
          <dgm:resizeHandles val="exact"/>
        </dgm:presLayoutVars>
      </dgm:prSet>
      <dgm:spPr/>
      <dgm:t>
        <a:bodyPr/>
        <a:lstStyle/>
        <a:p>
          <a:endParaRPr lang="zh-CN" altLang="en-US"/>
        </a:p>
      </dgm:t>
    </dgm:pt>
    <dgm:pt modelId="{35C98C5B-6CDC-49F3-BEA9-EF27C9E1FE96}" type="pres">
      <dgm:prSet presAssocID="{8DEAAB46-4C50-4E75-B225-74FDB4DF6833}" presName="parentText" presStyleLbl="node1" presStyleIdx="0" presStyleCnt="6" custScaleY="118872" custLinFactY="24630" custLinFactNeighborY="100000">
        <dgm:presLayoutVars>
          <dgm:chMax val="0"/>
          <dgm:bulletEnabled val="1"/>
        </dgm:presLayoutVars>
      </dgm:prSet>
      <dgm:spPr/>
      <dgm:t>
        <a:bodyPr/>
        <a:lstStyle/>
        <a:p>
          <a:endParaRPr lang="zh-CN" altLang="en-US"/>
        </a:p>
      </dgm:t>
    </dgm:pt>
    <dgm:pt modelId="{D0D68C96-6516-4718-8690-F35591EA5BD3}" type="pres">
      <dgm:prSet presAssocID="{69307FE5-4BF2-4BAB-9FF9-0C045CA6D589}" presName="spacer" presStyleCnt="0"/>
      <dgm:spPr/>
      <dgm:t>
        <a:bodyPr/>
        <a:lstStyle/>
        <a:p>
          <a:endParaRPr lang="zh-CN" altLang="en-US"/>
        </a:p>
      </dgm:t>
    </dgm:pt>
    <dgm:pt modelId="{328C2D0A-B8D9-436C-8550-6DED9D71E316}" type="pres">
      <dgm:prSet presAssocID="{3AEE06DC-F6F6-4DF6-961D-76A13BD8E18E}" presName="parentText" presStyleLbl="node1" presStyleIdx="1" presStyleCnt="6" custScaleY="124605" custLinFactY="6491" custLinFactNeighborY="100000">
        <dgm:presLayoutVars>
          <dgm:chMax val="0"/>
          <dgm:bulletEnabled val="1"/>
        </dgm:presLayoutVars>
      </dgm:prSet>
      <dgm:spPr/>
      <dgm:t>
        <a:bodyPr/>
        <a:lstStyle/>
        <a:p>
          <a:endParaRPr lang="zh-CN" altLang="en-US"/>
        </a:p>
      </dgm:t>
    </dgm:pt>
    <dgm:pt modelId="{0657336E-1067-4D7B-845A-26C8CC02EF6B}" type="pres">
      <dgm:prSet presAssocID="{3C08E5A1-A0D4-454B-BD5A-C3A58B352F32}" presName="spacer" presStyleCnt="0"/>
      <dgm:spPr/>
      <dgm:t>
        <a:bodyPr/>
        <a:lstStyle/>
        <a:p>
          <a:endParaRPr lang="zh-CN" altLang="en-US"/>
        </a:p>
      </dgm:t>
    </dgm:pt>
    <dgm:pt modelId="{1AEA5667-A0D1-4248-BB3D-30905B35A89A}" type="pres">
      <dgm:prSet presAssocID="{0D75582E-44AA-408E-BFE6-E3B9570DB9ED}" presName="parentText" presStyleLbl="node1" presStyleIdx="2" presStyleCnt="6" custScaleY="135201" custLinFactNeighborY="34783">
        <dgm:presLayoutVars>
          <dgm:chMax val="0"/>
          <dgm:bulletEnabled val="1"/>
        </dgm:presLayoutVars>
      </dgm:prSet>
      <dgm:spPr/>
      <dgm:t>
        <a:bodyPr/>
        <a:lstStyle/>
        <a:p>
          <a:endParaRPr lang="zh-CN" altLang="en-US"/>
        </a:p>
      </dgm:t>
    </dgm:pt>
    <dgm:pt modelId="{52FF5C4D-6F6F-4D32-BA95-8386C74009F4}" type="pres">
      <dgm:prSet presAssocID="{EFAB8488-2423-4000-ACB2-E707A210E02C}" presName="spacer" presStyleCnt="0"/>
      <dgm:spPr/>
      <dgm:t>
        <a:bodyPr/>
        <a:lstStyle/>
        <a:p>
          <a:endParaRPr lang="zh-CN" altLang="en-US"/>
        </a:p>
      </dgm:t>
    </dgm:pt>
    <dgm:pt modelId="{1AAD7D70-0DF7-4190-8FFE-45DDCFC0ACD1}" type="pres">
      <dgm:prSet presAssocID="{38A477F5-61D9-4AF9-909D-6CBB9A7EB9A7}" presName="parentText" presStyleLbl="node1" presStyleIdx="3" presStyleCnt="6" custScaleY="118831" custLinFactNeighborY="-63446">
        <dgm:presLayoutVars>
          <dgm:chMax val="0"/>
          <dgm:bulletEnabled val="1"/>
        </dgm:presLayoutVars>
      </dgm:prSet>
      <dgm:spPr/>
      <dgm:t>
        <a:bodyPr/>
        <a:lstStyle/>
        <a:p>
          <a:endParaRPr lang="zh-CN" altLang="en-US"/>
        </a:p>
      </dgm:t>
    </dgm:pt>
    <dgm:pt modelId="{D6ED5249-FD72-49D6-8650-A9A107878A19}" type="pres">
      <dgm:prSet presAssocID="{067E6F75-CC23-4409-AF88-78DC593B6D0B}" presName="spacer" presStyleCnt="0"/>
      <dgm:spPr/>
      <dgm:t>
        <a:bodyPr/>
        <a:lstStyle/>
        <a:p>
          <a:endParaRPr lang="zh-CN" altLang="en-US"/>
        </a:p>
      </dgm:t>
    </dgm:pt>
    <dgm:pt modelId="{A529FA7E-A2ED-4594-B1E4-F7F5E96808CD}" type="pres">
      <dgm:prSet presAssocID="{DD4BD206-A9A5-4963-8C67-FE555FEBA4E5}" presName="parentText" presStyleLbl="node1" presStyleIdx="4" presStyleCnt="6" custScaleY="134010" custLinFactY="-5126" custLinFactNeighborY="-100000">
        <dgm:presLayoutVars>
          <dgm:chMax val="0"/>
          <dgm:bulletEnabled val="1"/>
        </dgm:presLayoutVars>
      </dgm:prSet>
      <dgm:spPr/>
      <dgm:t>
        <a:bodyPr/>
        <a:lstStyle/>
        <a:p>
          <a:endParaRPr lang="zh-CN" altLang="en-US"/>
        </a:p>
      </dgm:t>
    </dgm:pt>
    <dgm:pt modelId="{82AECE8F-B286-4EB1-9BB2-58C54FC32CF1}" type="pres">
      <dgm:prSet presAssocID="{16FE18CC-05D5-4A90-B9DF-8534AAEC6687}" presName="spacer" presStyleCnt="0"/>
      <dgm:spPr/>
      <dgm:t>
        <a:bodyPr/>
        <a:lstStyle/>
        <a:p>
          <a:endParaRPr lang="zh-CN" altLang="en-US"/>
        </a:p>
      </dgm:t>
    </dgm:pt>
    <dgm:pt modelId="{72D845FC-22F3-4C71-B509-E9AD69FC202D}" type="pres">
      <dgm:prSet presAssocID="{7E12195B-FCE0-4361-BC70-0258212075EC}" presName="parentText" presStyleLbl="node1" presStyleIdx="5" presStyleCnt="6" custScaleY="132993" custLinFactY="-23757" custLinFactNeighborY="-100000">
        <dgm:presLayoutVars>
          <dgm:chMax val="0"/>
          <dgm:bulletEnabled val="1"/>
        </dgm:presLayoutVars>
      </dgm:prSet>
      <dgm:spPr/>
      <dgm:t>
        <a:bodyPr/>
        <a:lstStyle/>
        <a:p>
          <a:endParaRPr lang="zh-CN" altLang="en-US"/>
        </a:p>
      </dgm:t>
    </dgm:pt>
  </dgm:ptLst>
  <dgm:cxnLst>
    <dgm:cxn modelId="{466EBFB7-4218-417A-97C8-F3FB37C0FCAD}" srcId="{4782A54B-8AC4-4F3D-A9FD-B77B29D9BBFD}" destId="{DD4BD206-A9A5-4963-8C67-FE555FEBA4E5}" srcOrd="4" destOrd="0" parTransId="{081474EB-ACBF-4DCE-B65D-7B2C1326FAEF}" sibTransId="{16FE18CC-05D5-4A90-B9DF-8534AAEC6687}"/>
    <dgm:cxn modelId="{CFDCAE7B-BD9A-445F-B0B8-205DDF43E21B}" type="presOf" srcId="{38A477F5-61D9-4AF9-909D-6CBB9A7EB9A7}" destId="{1AAD7D70-0DF7-4190-8FFE-45DDCFC0ACD1}" srcOrd="0" destOrd="0" presId="urn:microsoft.com/office/officeart/2005/8/layout/vList2"/>
    <dgm:cxn modelId="{3E9FDF8B-7741-4951-B560-F5A7EFAC1BD1}" type="presOf" srcId="{3AEE06DC-F6F6-4DF6-961D-76A13BD8E18E}" destId="{328C2D0A-B8D9-436C-8550-6DED9D71E316}" srcOrd="0" destOrd="0" presId="urn:microsoft.com/office/officeart/2005/8/layout/vList2"/>
    <dgm:cxn modelId="{D702FE75-2236-424B-A3FB-203967DDA928}" srcId="{4782A54B-8AC4-4F3D-A9FD-B77B29D9BBFD}" destId="{8DEAAB46-4C50-4E75-B225-74FDB4DF6833}" srcOrd="0" destOrd="0" parTransId="{4FE42656-8E2E-4454-AB56-23E0C079D7BF}" sibTransId="{69307FE5-4BF2-4BAB-9FF9-0C045CA6D589}"/>
    <dgm:cxn modelId="{57380CCB-FE74-4944-860C-24EB16D3501A}" srcId="{4782A54B-8AC4-4F3D-A9FD-B77B29D9BBFD}" destId="{38A477F5-61D9-4AF9-909D-6CBB9A7EB9A7}" srcOrd="3" destOrd="0" parTransId="{A5F671D2-427B-47E4-B797-FCD15A005654}" sibTransId="{067E6F75-CC23-4409-AF88-78DC593B6D0B}"/>
    <dgm:cxn modelId="{93156DDA-5FCD-4FBA-8E07-CFFDA413CF10}" type="presOf" srcId="{4782A54B-8AC4-4F3D-A9FD-B77B29D9BBFD}" destId="{241008E8-E1B0-4207-B3DD-980EEE17520D}" srcOrd="0" destOrd="0" presId="urn:microsoft.com/office/officeart/2005/8/layout/vList2"/>
    <dgm:cxn modelId="{A081015D-7CE9-4AC7-AD20-C4A89734B3F3}" type="presOf" srcId="{DD4BD206-A9A5-4963-8C67-FE555FEBA4E5}" destId="{A529FA7E-A2ED-4594-B1E4-F7F5E96808CD}" srcOrd="0" destOrd="0" presId="urn:microsoft.com/office/officeart/2005/8/layout/vList2"/>
    <dgm:cxn modelId="{678FB925-6DAA-4956-ADA4-30CE1278B4E2}" srcId="{4782A54B-8AC4-4F3D-A9FD-B77B29D9BBFD}" destId="{3AEE06DC-F6F6-4DF6-961D-76A13BD8E18E}" srcOrd="1" destOrd="0" parTransId="{F8351D68-23CA-476D-9FD2-DA5A307D1688}" sibTransId="{3C08E5A1-A0D4-454B-BD5A-C3A58B352F32}"/>
    <dgm:cxn modelId="{9A1391C3-A04C-467C-8D6E-715325594C4D}" srcId="{4782A54B-8AC4-4F3D-A9FD-B77B29D9BBFD}" destId="{7E12195B-FCE0-4361-BC70-0258212075EC}" srcOrd="5" destOrd="0" parTransId="{1F2410DA-36F9-415E-844E-A9BEF258B22E}" sibTransId="{F115BED6-C071-459A-BA90-6AD929A46329}"/>
    <dgm:cxn modelId="{64508552-5BCF-4D77-88F3-83978B6F43D9}" type="presOf" srcId="{7E12195B-FCE0-4361-BC70-0258212075EC}" destId="{72D845FC-22F3-4C71-B509-E9AD69FC202D}" srcOrd="0" destOrd="0" presId="urn:microsoft.com/office/officeart/2005/8/layout/vList2"/>
    <dgm:cxn modelId="{48D7389E-B695-4849-AA5B-AD161CBC6EAC}" type="presOf" srcId="{8DEAAB46-4C50-4E75-B225-74FDB4DF6833}" destId="{35C98C5B-6CDC-49F3-BEA9-EF27C9E1FE96}" srcOrd="0" destOrd="0" presId="urn:microsoft.com/office/officeart/2005/8/layout/vList2"/>
    <dgm:cxn modelId="{9095AD00-8983-404E-8812-B8C6BC344FF5}" srcId="{4782A54B-8AC4-4F3D-A9FD-B77B29D9BBFD}" destId="{0D75582E-44AA-408E-BFE6-E3B9570DB9ED}" srcOrd="2" destOrd="0" parTransId="{EC3C34DD-2737-4514-AEB1-175144DF61E9}" sibTransId="{EFAB8488-2423-4000-ACB2-E707A210E02C}"/>
    <dgm:cxn modelId="{B8714CF9-A32B-457C-9695-58B762808B90}" type="presOf" srcId="{0D75582E-44AA-408E-BFE6-E3B9570DB9ED}" destId="{1AEA5667-A0D1-4248-BB3D-30905B35A89A}" srcOrd="0" destOrd="0" presId="urn:microsoft.com/office/officeart/2005/8/layout/vList2"/>
    <dgm:cxn modelId="{94AE7F0D-92BD-4B6F-BD2B-D4B00B81E2C5}" type="presParOf" srcId="{241008E8-E1B0-4207-B3DD-980EEE17520D}" destId="{35C98C5B-6CDC-49F3-BEA9-EF27C9E1FE96}" srcOrd="0" destOrd="0" presId="urn:microsoft.com/office/officeart/2005/8/layout/vList2"/>
    <dgm:cxn modelId="{3390129C-7738-4DEF-9BD4-6B39D444DBFD}" type="presParOf" srcId="{241008E8-E1B0-4207-B3DD-980EEE17520D}" destId="{D0D68C96-6516-4718-8690-F35591EA5BD3}" srcOrd="1" destOrd="0" presId="urn:microsoft.com/office/officeart/2005/8/layout/vList2"/>
    <dgm:cxn modelId="{773175ED-DA41-4039-8AA7-C782F82EDAFF}" type="presParOf" srcId="{241008E8-E1B0-4207-B3DD-980EEE17520D}" destId="{328C2D0A-B8D9-436C-8550-6DED9D71E316}" srcOrd="2" destOrd="0" presId="urn:microsoft.com/office/officeart/2005/8/layout/vList2"/>
    <dgm:cxn modelId="{03E696C0-C836-4473-9178-76EB08D948B3}" type="presParOf" srcId="{241008E8-E1B0-4207-B3DD-980EEE17520D}" destId="{0657336E-1067-4D7B-845A-26C8CC02EF6B}" srcOrd="3" destOrd="0" presId="urn:microsoft.com/office/officeart/2005/8/layout/vList2"/>
    <dgm:cxn modelId="{C25A8593-1BF1-4B15-99F9-E4242F26F19A}" type="presParOf" srcId="{241008E8-E1B0-4207-B3DD-980EEE17520D}" destId="{1AEA5667-A0D1-4248-BB3D-30905B35A89A}" srcOrd="4" destOrd="0" presId="urn:microsoft.com/office/officeart/2005/8/layout/vList2"/>
    <dgm:cxn modelId="{58D38D95-A782-4CBB-9A23-5F276F96A11A}" type="presParOf" srcId="{241008E8-E1B0-4207-B3DD-980EEE17520D}" destId="{52FF5C4D-6F6F-4D32-BA95-8386C74009F4}" srcOrd="5" destOrd="0" presId="urn:microsoft.com/office/officeart/2005/8/layout/vList2"/>
    <dgm:cxn modelId="{B18EB63E-0E85-44C7-9784-96DEDF4F45F8}" type="presParOf" srcId="{241008E8-E1B0-4207-B3DD-980EEE17520D}" destId="{1AAD7D70-0DF7-4190-8FFE-45DDCFC0ACD1}" srcOrd="6" destOrd="0" presId="urn:microsoft.com/office/officeart/2005/8/layout/vList2"/>
    <dgm:cxn modelId="{30A83B83-E6C7-45B6-976B-BFC4E2A0542E}" type="presParOf" srcId="{241008E8-E1B0-4207-B3DD-980EEE17520D}" destId="{D6ED5249-FD72-49D6-8650-A9A107878A19}" srcOrd="7" destOrd="0" presId="urn:microsoft.com/office/officeart/2005/8/layout/vList2"/>
    <dgm:cxn modelId="{33CD9E13-C298-401F-8A69-48CAB188EE22}" type="presParOf" srcId="{241008E8-E1B0-4207-B3DD-980EEE17520D}" destId="{A529FA7E-A2ED-4594-B1E4-F7F5E96808CD}" srcOrd="8" destOrd="0" presId="urn:microsoft.com/office/officeart/2005/8/layout/vList2"/>
    <dgm:cxn modelId="{C2AA50B7-4521-4EEB-BA10-0B84AA503911}" type="presParOf" srcId="{241008E8-E1B0-4207-B3DD-980EEE17520D}" destId="{82AECE8F-B286-4EB1-9BB2-58C54FC32CF1}" srcOrd="9" destOrd="0" presId="urn:microsoft.com/office/officeart/2005/8/layout/vList2"/>
    <dgm:cxn modelId="{BF4ECB23-B7C4-418F-B795-041A289E7FDB}" type="presParOf" srcId="{241008E8-E1B0-4207-B3DD-980EEE17520D}" destId="{72D845FC-22F3-4C71-B509-E9AD69FC202D}" srcOrd="1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2A54B-8AC4-4F3D-A9FD-B77B29D9BBFD}" type="doc">
      <dgm:prSet loTypeId="urn:microsoft.com/office/officeart/2005/8/layout/vList2" loCatId="list" qsTypeId="urn:microsoft.com/office/officeart/2005/8/quickstyle/simple3" qsCatId="simple" csTypeId="urn:microsoft.com/office/officeart/2005/8/colors/accent1_2#9" csCatId="accent1" phldr="1"/>
      <dgm:spPr/>
      <dgm:t>
        <a:bodyPr/>
        <a:lstStyle/>
        <a:p>
          <a:endParaRPr lang="zh-CN" altLang="en-US"/>
        </a:p>
      </dgm:t>
    </dgm:pt>
    <dgm:pt modelId="{8DEAAB46-4C50-4E75-B225-74FDB4DF6833}">
      <dgm:prSet phldrT="[文本]" custT="1"/>
      <dgm:spPr/>
      <dgm:t>
        <a:bodyPr/>
        <a:lstStyle/>
        <a:p>
          <a:r>
            <a:rPr lang="en-US" altLang="zh-CN" sz="2400" b="1" dirty="0" smtClean="0"/>
            <a:t>  7 </a:t>
          </a:r>
          <a:r>
            <a:rPr lang="zh-CN" altLang="en-US" sz="2400" b="1" dirty="0" smtClean="0"/>
            <a:t>作业安全</a:t>
          </a:r>
          <a:endParaRPr lang="zh-CN" altLang="en-US" sz="2400" b="1" dirty="0"/>
        </a:p>
      </dgm:t>
    </dgm:pt>
    <dgm:pt modelId="{4FE42656-8E2E-4454-AB56-23E0C079D7BF}" cxnId="{D702FE75-2236-424B-A3FB-203967DDA928}" type="parTrans">
      <dgm:prSet/>
      <dgm:spPr/>
      <dgm:t>
        <a:bodyPr/>
        <a:lstStyle/>
        <a:p>
          <a:endParaRPr lang="zh-CN" altLang="en-US" sz="2400" b="1">
            <a:solidFill>
              <a:srgbClr val="0000FF"/>
            </a:solidFill>
          </a:endParaRPr>
        </a:p>
      </dgm:t>
    </dgm:pt>
    <dgm:pt modelId="{69307FE5-4BF2-4BAB-9FF9-0C045CA6D589}" cxnId="{D702FE75-2236-424B-A3FB-203967DDA928}" type="sibTrans">
      <dgm:prSet/>
      <dgm:spPr/>
      <dgm:t>
        <a:bodyPr/>
        <a:lstStyle/>
        <a:p>
          <a:endParaRPr lang="zh-CN" altLang="en-US" sz="2400" b="1">
            <a:solidFill>
              <a:srgbClr val="0000FF"/>
            </a:solidFill>
          </a:endParaRPr>
        </a:p>
      </dgm:t>
    </dgm:pt>
    <dgm:pt modelId="{3AEE06DC-F6F6-4DF6-961D-76A13BD8E18E}">
      <dgm:prSet phldrT="[文本]" custT="1"/>
      <dgm:spPr/>
      <dgm:t>
        <a:bodyPr/>
        <a:lstStyle/>
        <a:p>
          <a:r>
            <a:rPr lang="en-US" altLang="zh-CN" sz="2400" b="1" dirty="0" smtClean="0"/>
            <a:t>  8 </a:t>
          </a:r>
          <a:r>
            <a:rPr lang="zh-CN" altLang="en-US" sz="2400" b="1" dirty="0" smtClean="0"/>
            <a:t>职业健康</a:t>
          </a:r>
          <a:endParaRPr lang="zh-CN" altLang="en-US" sz="2400" b="1" dirty="0"/>
        </a:p>
      </dgm:t>
    </dgm:pt>
    <dgm:pt modelId="{F8351D68-23CA-476D-9FD2-DA5A307D1688}" cxnId="{678FB925-6DAA-4956-ADA4-30CE1278B4E2}" type="parTrans">
      <dgm:prSet/>
      <dgm:spPr/>
      <dgm:t>
        <a:bodyPr/>
        <a:lstStyle/>
        <a:p>
          <a:endParaRPr lang="zh-CN" altLang="en-US" sz="2400" b="1">
            <a:solidFill>
              <a:srgbClr val="0000FF"/>
            </a:solidFill>
          </a:endParaRPr>
        </a:p>
      </dgm:t>
    </dgm:pt>
    <dgm:pt modelId="{3C08E5A1-A0D4-454B-BD5A-C3A58B352F32}" cxnId="{678FB925-6DAA-4956-ADA4-30CE1278B4E2}" type="sibTrans">
      <dgm:prSet/>
      <dgm:spPr/>
      <dgm:t>
        <a:bodyPr/>
        <a:lstStyle/>
        <a:p>
          <a:endParaRPr lang="zh-CN" altLang="en-US" sz="2400" b="1">
            <a:solidFill>
              <a:srgbClr val="0000FF"/>
            </a:solidFill>
          </a:endParaRPr>
        </a:p>
      </dgm:t>
    </dgm:pt>
    <dgm:pt modelId="{0D75582E-44AA-408E-BFE6-E3B9570DB9ED}">
      <dgm:prSet phldrT="[文本]" custT="1"/>
      <dgm:spPr/>
      <dgm:t>
        <a:bodyPr/>
        <a:lstStyle/>
        <a:p>
          <a:r>
            <a:rPr lang="en-US" altLang="zh-CN" sz="2400" b="1" dirty="0" smtClean="0"/>
            <a:t>  9 </a:t>
          </a:r>
          <a:r>
            <a:rPr lang="zh-CN" altLang="en-US" sz="2400" b="1" dirty="0" smtClean="0"/>
            <a:t>危险化学品管理</a:t>
          </a:r>
          <a:endParaRPr lang="zh-CN" altLang="en-US" sz="2400" b="1" dirty="0"/>
        </a:p>
      </dgm:t>
    </dgm:pt>
    <dgm:pt modelId="{EC3C34DD-2737-4514-AEB1-175144DF61E9}" cxnId="{9095AD00-8983-404E-8812-B8C6BC344FF5}" type="parTrans">
      <dgm:prSet/>
      <dgm:spPr/>
      <dgm:t>
        <a:bodyPr/>
        <a:lstStyle/>
        <a:p>
          <a:endParaRPr lang="zh-CN" altLang="en-US" sz="2400" b="1">
            <a:solidFill>
              <a:srgbClr val="0000FF"/>
            </a:solidFill>
          </a:endParaRPr>
        </a:p>
      </dgm:t>
    </dgm:pt>
    <dgm:pt modelId="{EFAB8488-2423-4000-ACB2-E707A210E02C}" cxnId="{9095AD00-8983-404E-8812-B8C6BC344FF5}" type="sibTrans">
      <dgm:prSet/>
      <dgm:spPr/>
      <dgm:t>
        <a:bodyPr/>
        <a:lstStyle/>
        <a:p>
          <a:endParaRPr lang="zh-CN" altLang="en-US" sz="2400" b="1">
            <a:solidFill>
              <a:srgbClr val="0000FF"/>
            </a:solidFill>
          </a:endParaRPr>
        </a:p>
      </dgm:t>
    </dgm:pt>
    <dgm:pt modelId="{38A477F5-61D9-4AF9-909D-6CBB9A7EB9A7}">
      <dgm:prSet phldrT="[文本]" custT="1"/>
      <dgm:spPr/>
      <dgm:t>
        <a:bodyPr/>
        <a:lstStyle/>
        <a:p>
          <a:r>
            <a:rPr lang="en-US" altLang="zh-CN" sz="2400" b="1" dirty="0" smtClean="0"/>
            <a:t>  10 </a:t>
          </a:r>
          <a:r>
            <a:rPr lang="zh-CN" altLang="en-US" sz="2400" b="1" dirty="0" smtClean="0"/>
            <a:t>事故与应急</a:t>
          </a:r>
          <a:endParaRPr lang="zh-CN" altLang="en-US" sz="2400" b="1" dirty="0"/>
        </a:p>
      </dgm:t>
    </dgm:pt>
    <dgm:pt modelId="{A5F671D2-427B-47E4-B797-FCD15A005654}" cxnId="{57380CCB-FE74-4944-860C-24EB16D3501A}" type="parTrans">
      <dgm:prSet/>
      <dgm:spPr/>
      <dgm:t>
        <a:bodyPr/>
        <a:lstStyle/>
        <a:p>
          <a:endParaRPr lang="zh-CN" altLang="en-US" sz="2400" b="1">
            <a:solidFill>
              <a:srgbClr val="0000FF"/>
            </a:solidFill>
          </a:endParaRPr>
        </a:p>
      </dgm:t>
    </dgm:pt>
    <dgm:pt modelId="{067E6F75-CC23-4409-AF88-78DC593B6D0B}" cxnId="{57380CCB-FE74-4944-860C-24EB16D3501A}" type="sibTrans">
      <dgm:prSet/>
      <dgm:spPr/>
      <dgm:t>
        <a:bodyPr/>
        <a:lstStyle/>
        <a:p>
          <a:endParaRPr lang="zh-CN" altLang="en-US" sz="2400" b="1">
            <a:solidFill>
              <a:srgbClr val="0000FF"/>
            </a:solidFill>
          </a:endParaRPr>
        </a:p>
      </dgm:t>
    </dgm:pt>
    <dgm:pt modelId="{DD4BD206-A9A5-4963-8C67-FE555FEBA4E5}">
      <dgm:prSet phldrT="[文本]" custT="1"/>
      <dgm:spPr/>
      <dgm:t>
        <a:bodyPr/>
        <a:lstStyle/>
        <a:p>
          <a:r>
            <a:rPr lang="en-US" altLang="zh-CN" sz="2400" b="1" dirty="0" smtClean="0"/>
            <a:t>  11 </a:t>
          </a:r>
          <a:r>
            <a:rPr lang="zh-CN" altLang="en-US" sz="2400" b="1" dirty="0" smtClean="0"/>
            <a:t>检查与自评</a:t>
          </a:r>
          <a:endParaRPr lang="zh-CN" altLang="en-US" sz="2400" b="1" dirty="0"/>
        </a:p>
      </dgm:t>
    </dgm:pt>
    <dgm:pt modelId="{081474EB-ACBF-4DCE-B65D-7B2C1326FAEF}" cxnId="{466EBFB7-4218-417A-97C8-F3FB37C0FCAD}" type="parTrans">
      <dgm:prSet/>
      <dgm:spPr/>
      <dgm:t>
        <a:bodyPr/>
        <a:lstStyle/>
        <a:p>
          <a:endParaRPr lang="zh-CN" altLang="en-US" sz="2400" b="1">
            <a:solidFill>
              <a:srgbClr val="0000FF"/>
            </a:solidFill>
          </a:endParaRPr>
        </a:p>
      </dgm:t>
    </dgm:pt>
    <dgm:pt modelId="{16FE18CC-05D5-4A90-B9DF-8534AAEC6687}" cxnId="{466EBFB7-4218-417A-97C8-F3FB37C0FCAD}" type="sibTrans">
      <dgm:prSet/>
      <dgm:spPr/>
      <dgm:t>
        <a:bodyPr/>
        <a:lstStyle/>
        <a:p>
          <a:endParaRPr lang="zh-CN" altLang="en-US" sz="2400" b="1">
            <a:solidFill>
              <a:srgbClr val="0000FF"/>
            </a:solidFill>
          </a:endParaRPr>
        </a:p>
      </dgm:t>
    </dgm:pt>
    <dgm:pt modelId="{7E12195B-FCE0-4361-BC70-0258212075EC}">
      <dgm:prSet phldrT="[文本]" custT="1"/>
      <dgm:spPr/>
      <dgm:t>
        <a:bodyPr/>
        <a:lstStyle/>
        <a:p>
          <a:r>
            <a:rPr lang="en-US" altLang="zh-CN" sz="2400" b="1" dirty="0" smtClean="0"/>
            <a:t>  12 </a:t>
          </a:r>
          <a:r>
            <a:rPr lang="zh-CN" altLang="en-US" sz="2400" b="1" dirty="0" smtClean="0"/>
            <a:t>本地区要求</a:t>
          </a:r>
          <a:endParaRPr lang="zh-CN" altLang="en-US" sz="2400" b="1" dirty="0"/>
        </a:p>
      </dgm:t>
    </dgm:pt>
    <dgm:pt modelId="{1F2410DA-36F9-415E-844E-A9BEF258B22E}" cxnId="{9A1391C3-A04C-467C-8D6E-715325594C4D}" type="parTrans">
      <dgm:prSet/>
      <dgm:spPr/>
      <dgm:t>
        <a:bodyPr/>
        <a:lstStyle/>
        <a:p>
          <a:endParaRPr lang="zh-CN" altLang="en-US"/>
        </a:p>
      </dgm:t>
    </dgm:pt>
    <dgm:pt modelId="{F115BED6-C071-459A-BA90-6AD929A46329}" cxnId="{9A1391C3-A04C-467C-8D6E-715325594C4D}" type="sibTrans">
      <dgm:prSet/>
      <dgm:spPr/>
      <dgm:t>
        <a:bodyPr/>
        <a:lstStyle/>
        <a:p>
          <a:endParaRPr lang="zh-CN" altLang="en-US"/>
        </a:p>
      </dgm:t>
    </dgm:pt>
    <dgm:pt modelId="{241008E8-E1B0-4207-B3DD-980EEE17520D}" type="pres">
      <dgm:prSet presAssocID="{4782A54B-8AC4-4F3D-A9FD-B77B29D9BBFD}" presName="linear" presStyleCnt="0">
        <dgm:presLayoutVars>
          <dgm:animLvl val="lvl"/>
          <dgm:resizeHandles val="exact"/>
        </dgm:presLayoutVars>
      </dgm:prSet>
      <dgm:spPr/>
      <dgm:t>
        <a:bodyPr/>
        <a:lstStyle/>
        <a:p>
          <a:endParaRPr lang="zh-CN" altLang="en-US"/>
        </a:p>
      </dgm:t>
    </dgm:pt>
    <dgm:pt modelId="{35C98C5B-6CDC-49F3-BEA9-EF27C9E1FE96}" type="pres">
      <dgm:prSet presAssocID="{8DEAAB46-4C50-4E75-B225-74FDB4DF6833}" presName="parentText" presStyleLbl="node1" presStyleIdx="0" presStyleCnt="6" custScaleY="118872" custLinFactY="24630" custLinFactNeighborY="100000">
        <dgm:presLayoutVars>
          <dgm:chMax val="0"/>
          <dgm:bulletEnabled val="1"/>
        </dgm:presLayoutVars>
      </dgm:prSet>
      <dgm:spPr/>
      <dgm:t>
        <a:bodyPr/>
        <a:lstStyle/>
        <a:p>
          <a:endParaRPr lang="zh-CN" altLang="en-US"/>
        </a:p>
      </dgm:t>
    </dgm:pt>
    <dgm:pt modelId="{D0D68C96-6516-4718-8690-F35591EA5BD3}" type="pres">
      <dgm:prSet presAssocID="{69307FE5-4BF2-4BAB-9FF9-0C045CA6D589}" presName="spacer" presStyleCnt="0"/>
      <dgm:spPr/>
      <dgm:t>
        <a:bodyPr/>
        <a:lstStyle/>
        <a:p>
          <a:endParaRPr lang="zh-CN" altLang="en-US"/>
        </a:p>
      </dgm:t>
    </dgm:pt>
    <dgm:pt modelId="{328C2D0A-B8D9-436C-8550-6DED9D71E316}" type="pres">
      <dgm:prSet presAssocID="{3AEE06DC-F6F6-4DF6-961D-76A13BD8E18E}" presName="parentText" presStyleLbl="node1" presStyleIdx="1" presStyleCnt="6" custScaleY="124605" custLinFactY="6491" custLinFactNeighborY="100000">
        <dgm:presLayoutVars>
          <dgm:chMax val="0"/>
          <dgm:bulletEnabled val="1"/>
        </dgm:presLayoutVars>
      </dgm:prSet>
      <dgm:spPr/>
      <dgm:t>
        <a:bodyPr/>
        <a:lstStyle/>
        <a:p>
          <a:endParaRPr lang="zh-CN" altLang="en-US"/>
        </a:p>
      </dgm:t>
    </dgm:pt>
    <dgm:pt modelId="{0657336E-1067-4D7B-845A-26C8CC02EF6B}" type="pres">
      <dgm:prSet presAssocID="{3C08E5A1-A0D4-454B-BD5A-C3A58B352F32}" presName="spacer" presStyleCnt="0"/>
      <dgm:spPr/>
      <dgm:t>
        <a:bodyPr/>
        <a:lstStyle/>
        <a:p>
          <a:endParaRPr lang="zh-CN" altLang="en-US"/>
        </a:p>
      </dgm:t>
    </dgm:pt>
    <dgm:pt modelId="{1AEA5667-A0D1-4248-BB3D-30905B35A89A}" type="pres">
      <dgm:prSet presAssocID="{0D75582E-44AA-408E-BFE6-E3B9570DB9ED}" presName="parentText" presStyleLbl="node1" presStyleIdx="2" presStyleCnt="6" custScaleY="135201" custLinFactNeighborY="34783">
        <dgm:presLayoutVars>
          <dgm:chMax val="0"/>
          <dgm:bulletEnabled val="1"/>
        </dgm:presLayoutVars>
      </dgm:prSet>
      <dgm:spPr/>
      <dgm:t>
        <a:bodyPr/>
        <a:lstStyle/>
        <a:p>
          <a:endParaRPr lang="zh-CN" altLang="en-US"/>
        </a:p>
      </dgm:t>
    </dgm:pt>
    <dgm:pt modelId="{52FF5C4D-6F6F-4D32-BA95-8386C74009F4}" type="pres">
      <dgm:prSet presAssocID="{EFAB8488-2423-4000-ACB2-E707A210E02C}" presName="spacer" presStyleCnt="0"/>
      <dgm:spPr/>
      <dgm:t>
        <a:bodyPr/>
        <a:lstStyle/>
        <a:p>
          <a:endParaRPr lang="zh-CN" altLang="en-US"/>
        </a:p>
      </dgm:t>
    </dgm:pt>
    <dgm:pt modelId="{1AAD7D70-0DF7-4190-8FFE-45DDCFC0ACD1}" type="pres">
      <dgm:prSet presAssocID="{38A477F5-61D9-4AF9-909D-6CBB9A7EB9A7}" presName="parentText" presStyleLbl="node1" presStyleIdx="3" presStyleCnt="6" custScaleY="118831" custLinFactNeighborY="-63446">
        <dgm:presLayoutVars>
          <dgm:chMax val="0"/>
          <dgm:bulletEnabled val="1"/>
        </dgm:presLayoutVars>
      </dgm:prSet>
      <dgm:spPr/>
      <dgm:t>
        <a:bodyPr/>
        <a:lstStyle/>
        <a:p>
          <a:endParaRPr lang="zh-CN" altLang="en-US"/>
        </a:p>
      </dgm:t>
    </dgm:pt>
    <dgm:pt modelId="{D6ED5249-FD72-49D6-8650-A9A107878A19}" type="pres">
      <dgm:prSet presAssocID="{067E6F75-CC23-4409-AF88-78DC593B6D0B}" presName="spacer" presStyleCnt="0"/>
      <dgm:spPr/>
      <dgm:t>
        <a:bodyPr/>
        <a:lstStyle/>
        <a:p>
          <a:endParaRPr lang="zh-CN" altLang="en-US"/>
        </a:p>
      </dgm:t>
    </dgm:pt>
    <dgm:pt modelId="{A529FA7E-A2ED-4594-B1E4-F7F5E96808CD}" type="pres">
      <dgm:prSet presAssocID="{DD4BD206-A9A5-4963-8C67-FE555FEBA4E5}" presName="parentText" presStyleLbl="node1" presStyleIdx="4" presStyleCnt="6" custScaleY="134010" custLinFactY="-5126" custLinFactNeighborY="-100000">
        <dgm:presLayoutVars>
          <dgm:chMax val="0"/>
          <dgm:bulletEnabled val="1"/>
        </dgm:presLayoutVars>
      </dgm:prSet>
      <dgm:spPr/>
      <dgm:t>
        <a:bodyPr/>
        <a:lstStyle/>
        <a:p>
          <a:endParaRPr lang="zh-CN" altLang="en-US"/>
        </a:p>
      </dgm:t>
    </dgm:pt>
    <dgm:pt modelId="{82AECE8F-B286-4EB1-9BB2-58C54FC32CF1}" type="pres">
      <dgm:prSet presAssocID="{16FE18CC-05D5-4A90-B9DF-8534AAEC6687}" presName="spacer" presStyleCnt="0"/>
      <dgm:spPr/>
      <dgm:t>
        <a:bodyPr/>
        <a:lstStyle/>
        <a:p>
          <a:endParaRPr lang="zh-CN" altLang="en-US"/>
        </a:p>
      </dgm:t>
    </dgm:pt>
    <dgm:pt modelId="{72D845FC-22F3-4C71-B509-E9AD69FC202D}" type="pres">
      <dgm:prSet presAssocID="{7E12195B-FCE0-4361-BC70-0258212075EC}" presName="parentText" presStyleLbl="node1" presStyleIdx="5" presStyleCnt="6" custScaleY="132993" custLinFactY="-23757" custLinFactNeighborY="-100000">
        <dgm:presLayoutVars>
          <dgm:chMax val="0"/>
          <dgm:bulletEnabled val="1"/>
        </dgm:presLayoutVars>
      </dgm:prSet>
      <dgm:spPr/>
      <dgm:t>
        <a:bodyPr/>
        <a:lstStyle/>
        <a:p>
          <a:endParaRPr lang="zh-CN" altLang="en-US"/>
        </a:p>
      </dgm:t>
    </dgm:pt>
  </dgm:ptLst>
  <dgm:cxnLst>
    <dgm:cxn modelId="{466EBFB7-4218-417A-97C8-F3FB37C0FCAD}" srcId="{4782A54B-8AC4-4F3D-A9FD-B77B29D9BBFD}" destId="{DD4BD206-A9A5-4963-8C67-FE555FEBA4E5}" srcOrd="4" destOrd="0" parTransId="{081474EB-ACBF-4DCE-B65D-7B2C1326FAEF}" sibTransId="{16FE18CC-05D5-4A90-B9DF-8534AAEC6687}"/>
    <dgm:cxn modelId="{B693B4F4-FEA2-4E34-B7EE-360434D8FF8A}" type="presOf" srcId="{0D75582E-44AA-408E-BFE6-E3B9570DB9ED}" destId="{1AEA5667-A0D1-4248-BB3D-30905B35A89A}" srcOrd="0" destOrd="0" presId="urn:microsoft.com/office/officeart/2005/8/layout/vList2"/>
    <dgm:cxn modelId="{40AA785C-F556-4633-B5DA-95D461F1E294}" type="presOf" srcId="{7E12195B-FCE0-4361-BC70-0258212075EC}" destId="{72D845FC-22F3-4C71-B509-E9AD69FC202D}" srcOrd="0" destOrd="0" presId="urn:microsoft.com/office/officeart/2005/8/layout/vList2"/>
    <dgm:cxn modelId="{D702FE75-2236-424B-A3FB-203967DDA928}" srcId="{4782A54B-8AC4-4F3D-A9FD-B77B29D9BBFD}" destId="{8DEAAB46-4C50-4E75-B225-74FDB4DF6833}" srcOrd="0" destOrd="0" parTransId="{4FE42656-8E2E-4454-AB56-23E0C079D7BF}" sibTransId="{69307FE5-4BF2-4BAB-9FF9-0C045CA6D589}"/>
    <dgm:cxn modelId="{57380CCB-FE74-4944-860C-24EB16D3501A}" srcId="{4782A54B-8AC4-4F3D-A9FD-B77B29D9BBFD}" destId="{38A477F5-61D9-4AF9-909D-6CBB9A7EB9A7}" srcOrd="3" destOrd="0" parTransId="{A5F671D2-427B-47E4-B797-FCD15A005654}" sibTransId="{067E6F75-CC23-4409-AF88-78DC593B6D0B}"/>
    <dgm:cxn modelId="{F7FC8A89-56DE-4E03-B089-5C8AAD448265}" type="presOf" srcId="{8DEAAB46-4C50-4E75-B225-74FDB4DF6833}" destId="{35C98C5B-6CDC-49F3-BEA9-EF27C9E1FE96}" srcOrd="0" destOrd="0" presId="urn:microsoft.com/office/officeart/2005/8/layout/vList2"/>
    <dgm:cxn modelId="{9A1391C3-A04C-467C-8D6E-715325594C4D}" srcId="{4782A54B-8AC4-4F3D-A9FD-B77B29D9BBFD}" destId="{7E12195B-FCE0-4361-BC70-0258212075EC}" srcOrd="5" destOrd="0" parTransId="{1F2410DA-36F9-415E-844E-A9BEF258B22E}" sibTransId="{F115BED6-C071-459A-BA90-6AD929A46329}"/>
    <dgm:cxn modelId="{678FB925-6DAA-4956-ADA4-30CE1278B4E2}" srcId="{4782A54B-8AC4-4F3D-A9FD-B77B29D9BBFD}" destId="{3AEE06DC-F6F6-4DF6-961D-76A13BD8E18E}" srcOrd="1" destOrd="0" parTransId="{F8351D68-23CA-476D-9FD2-DA5A307D1688}" sibTransId="{3C08E5A1-A0D4-454B-BD5A-C3A58B352F32}"/>
    <dgm:cxn modelId="{17B0EA1E-3EF4-4523-AB5E-39E8B2DD9117}" type="presOf" srcId="{DD4BD206-A9A5-4963-8C67-FE555FEBA4E5}" destId="{A529FA7E-A2ED-4594-B1E4-F7F5E96808CD}" srcOrd="0" destOrd="0" presId="urn:microsoft.com/office/officeart/2005/8/layout/vList2"/>
    <dgm:cxn modelId="{4CCF5D65-8206-4212-AAA3-ADE4A54A0F64}" type="presOf" srcId="{4782A54B-8AC4-4F3D-A9FD-B77B29D9BBFD}" destId="{241008E8-E1B0-4207-B3DD-980EEE17520D}" srcOrd="0" destOrd="0" presId="urn:microsoft.com/office/officeart/2005/8/layout/vList2"/>
    <dgm:cxn modelId="{8F74EC6D-C696-4AA4-8E78-9570BDD8CA4C}" type="presOf" srcId="{3AEE06DC-F6F6-4DF6-961D-76A13BD8E18E}" destId="{328C2D0A-B8D9-436C-8550-6DED9D71E316}" srcOrd="0" destOrd="0" presId="urn:microsoft.com/office/officeart/2005/8/layout/vList2"/>
    <dgm:cxn modelId="{BF2997CC-1063-4B46-B917-05B4B1CF44EC}" type="presOf" srcId="{38A477F5-61D9-4AF9-909D-6CBB9A7EB9A7}" destId="{1AAD7D70-0DF7-4190-8FFE-45DDCFC0ACD1}" srcOrd="0" destOrd="0" presId="urn:microsoft.com/office/officeart/2005/8/layout/vList2"/>
    <dgm:cxn modelId="{9095AD00-8983-404E-8812-B8C6BC344FF5}" srcId="{4782A54B-8AC4-4F3D-A9FD-B77B29D9BBFD}" destId="{0D75582E-44AA-408E-BFE6-E3B9570DB9ED}" srcOrd="2" destOrd="0" parTransId="{EC3C34DD-2737-4514-AEB1-175144DF61E9}" sibTransId="{EFAB8488-2423-4000-ACB2-E707A210E02C}"/>
    <dgm:cxn modelId="{7EF6037E-F630-4C81-900C-7F9462A9ED1E}" type="presParOf" srcId="{241008E8-E1B0-4207-B3DD-980EEE17520D}" destId="{35C98C5B-6CDC-49F3-BEA9-EF27C9E1FE96}" srcOrd="0" destOrd="0" presId="urn:microsoft.com/office/officeart/2005/8/layout/vList2"/>
    <dgm:cxn modelId="{BC78AF95-40C7-4016-83AF-B90CCA4E4A59}" type="presParOf" srcId="{241008E8-E1B0-4207-B3DD-980EEE17520D}" destId="{D0D68C96-6516-4718-8690-F35591EA5BD3}" srcOrd="1" destOrd="0" presId="urn:microsoft.com/office/officeart/2005/8/layout/vList2"/>
    <dgm:cxn modelId="{72A34249-61C9-4FE3-8368-1223C93C2B9B}" type="presParOf" srcId="{241008E8-E1B0-4207-B3DD-980EEE17520D}" destId="{328C2D0A-B8D9-436C-8550-6DED9D71E316}" srcOrd="2" destOrd="0" presId="urn:microsoft.com/office/officeart/2005/8/layout/vList2"/>
    <dgm:cxn modelId="{892DB781-EE5A-4336-B5FD-E15803C647B4}" type="presParOf" srcId="{241008E8-E1B0-4207-B3DD-980EEE17520D}" destId="{0657336E-1067-4D7B-845A-26C8CC02EF6B}" srcOrd="3" destOrd="0" presId="urn:microsoft.com/office/officeart/2005/8/layout/vList2"/>
    <dgm:cxn modelId="{6F433E64-B02F-45B5-9516-35B2C23D3E72}" type="presParOf" srcId="{241008E8-E1B0-4207-B3DD-980EEE17520D}" destId="{1AEA5667-A0D1-4248-BB3D-30905B35A89A}" srcOrd="4" destOrd="0" presId="urn:microsoft.com/office/officeart/2005/8/layout/vList2"/>
    <dgm:cxn modelId="{0EF1187B-6510-4612-BE55-5706A7517ECF}" type="presParOf" srcId="{241008E8-E1B0-4207-B3DD-980EEE17520D}" destId="{52FF5C4D-6F6F-4D32-BA95-8386C74009F4}" srcOrd="5" destOrd="0" presId="urn:microsoft.com/office/officeart/2005/8/layout/vList2"/>
    <dgm:cxn modelId="{4F7B5426-90D1-41A2-B416-173D7DEEA219}" type="presParOf" srcId="{241008E8-E1B0-4207-B3DD-980EEE17520D}" destId="{1AAD7D70-0DF7-4190-8FFE-45DDCFC0ACD1}" srcOrd="6" destOrd="0" presId="urn:microsoft.com/office/officeart/2005/8/layout/vList2"/>
    <dgm:cxn modelId="{564BD990-A5F2-4794-A318-6E3FF276721F}" type="presParOf" srcId="{241008E8-E1B0-4207-B3DD-980EEE17520D}" destId="{D6ED5249-FD72-49D6-8650-A9A107878A19}" srcOrd="7" destOrd="0" presId="urn:microsoft.com/office/officeart/2005/8/layout/vList2"/>
    <dgm:cxn modelId="{C6264077-E643-49DD-84F9-26269A856A44}" type="presParOf" srcId="{241008E8-E1B0-4207-B3DD-980EEE17520D}" destId="{A529FA7E-A2ED-4594-B1E4-F7F5E96808CD}" srcOrd="8" destOrd="0" presId="urn:microsoft.com/office/officeart/2005/8/layout/vList2"/>
    <dgm:cxn modelId="{E3C07597-91A4-483E-AA53-C45D031932F2}" type="presParOf" srcId="{241008E8-E1B0-4207-B3DD-980EEE17520D}" destId="{82AECE8F-B286-4EB1-9BB2-58C54FC32CF1}" srcOrd="9" destOrd="0" presId="urn:microsoft.com/office/officeart/2005/8/layout/vList2"/>
    <dgm:cxn modelId="{793D0D7C-52FE-440C-83B5-CEA53578296C}" type="presParOf" srcId="{241008E8-E1B0-4207-B3DD-980EEE17520D}" destId="{72D845FC-22F3-4C71-B509-E9AD69FC202D}" srcOrd="1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64477" cy="5306196"/>
        <a:chOff x="0" y="0"/>
        <a:chExt cx="3864477" cy="5306196"/>
      </a:xfrm>
    </dsp:grpSpPr>
    <dsp:sp modelId="{35C98C5B-6CDC-49F3-BEA9-EF27C9E1FE96}">
      <dsp:nvSpPr>
        <dsp:cNvPr id="3" name="圆角矩形 2"/>
        <dsp:cNvSpPr/>
      </dsp:nvSpPr>
      <dsp:spPr bwMode="white">
        <a:xfrm>
          <a:off x="0" y="301268"/>
          <a:ext cx="3864477" cy="734344"/>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1</a:t>
          </a:r>
          <a:r>
            <a:rPr lang="zh-CN" sz="2400" b="1" dirty="0" smtClean="0"/>
            <a:t>法律、法规和标准</a:t>
          </a:r>
          <a:endParaRPr lang="zh-CN" altLang="en-US" sz="2400" b="1" dirty="0"/>
        </a:p>
      </dsp:txBody>
      <dsp:txXfrm>
        <a:off x="0" y="301268"/>
        <a:ext cx="3864477" cy="734344"/>
      </dsp:txXfrm>
    </dsp:sp>
    <dsp:sp modelId="{328C2D0A-B8D9-436C-8550-6DED9D71E316}">
      <dsp:nvSpPr>
        <dsp:cNvPr id="4" name="圆角矩形 3"/>
        <dsp:cNvSpPr/>
      </dsp:nvSpPr>
      <dsp:spPr bwMode="white">
        <a:xfrm>
          <a:off x="0" y="1018596"/>
          <a:ext cx="3864477" cy="76976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2 </a:t>
          </a:r>
          <a:r>
            <a:rPr lang="zh-CN" altLang="en-US" sz="2400" b="1" dirty="0" smtClean="0"/>
            <a:t>机构和职责</a:t>
          </a:r>
          <a:endParaRPr lang="zh-CN" altLang="en-US" sz="2400" b="1" dirty="0"/>
        </a:p>
      </dsp:txBody>
      <dsp:txXfrm>
        <a:off x="0" y="1018596"/>
        <a:ext cx="3864477" cy="769760"/>
      </dsp:txXfrm>
    </dsp:sp>
    <dsp:sp modelId="{1AEA5667-A0D1-4248-BB3D-30905B35A89A}">
      <dsp:nvSpPr>
        <dsp:cNvPr id="5" name="圆角矩形 4"/>
        <dsp:cNvSpPr/>
      </dsp:nvSpPr>
      <dsp:spPr bwMode="white">
        <a:xfrm>
          <a:off x="0" y="1781315"/>
          <a:ext cx="3864477" cy="835218"/>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3 </a:t>
          </a:r>
          <a:r>
            <a:rPr lang="zh-CN" altLang="en-US" sz="2400" b="1" dirty="0" smtClean="0"/>
            <a:t>风险管理</a:t>
          </a:r>
          <a:endParaRPr lang="zh-CN" altLang="en-US" sz="2400" b="1" dirty="0"/>
        </a:p>
      </dsp:txBody>
      <dsp:txXfrm>
        <a:off x="0" y="1781315"/>
        <a:ext cx="3864477" cy="835218"/>
      </dsp:txXfrm>
    </dsp:sp>
    <dsp:sp modelId="{1AAD7D70-0DF7-4190-8FFE-45DDCFC0ACD1}">
      <dsp:nvSpPr>
        <dsp:cNvPr id="6" name="圆角矩形 5"/>
        <dsp:cNvSpPr/>
      </dsp:nvSpPr>
      <dsp:spPr bwMode="white">
        <a:xfrm>
          <a:off x="0" y="2618215"/>
          <a:ext cx="3864477" cy="73409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4 </a:t>
          </a:r>
          <a:r>
            <a:rPr lang="zh-CN" altLang="en-US" sz="2400" b="1" dirty="0" smtClean="0"/>
            <a:t>管理制度</a:t>
          </a:r>
          <a:endParaRPr lang="zh-CN" altLang="en-US" sz="2400" b="1" dirty="0"/>
        </a:p>
      </dsp:txBody>
      <dsp:txXfrm>
        <a:off x="0" y="2618215"/>
        <a:ext cx="3864477" cy="734090"/>
      </dsp:txXfrm>
    </dsp:sp>
    <dsp:sp modelId="{A529FA7E-A2ED-4594-B1E4-F7F5E96808CD}">
      <dsp:nvSpPr>
        <dsp:cNvPr id="7" name="圆角矩形 6"/>
        <dsp:cNvSpPr/>
      </dsp:nvSpPr>
      <dsp:spPr bwMode="white">
        <a:xfrm>
          <a:off x="0" y="3380939"/>
          <a:ext cx="3864477" cy="82786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5 </a:t>
          </a:r>
          <a:r>
            <a:rPr lang="zh-CN" altLang="en-US" sz="2400" b="1" dirty="0" smtClean="0"/>
            <a:t>培训教育</a:t>
          </a:r>
          <a:endParaRPr lang="zh-CN" altLang="en-US" sz="2400" b="1" dirty="0"/>
        </a:p>
      </dsp:txBody>
      <dsp:txXfrm>
        <a:off x="0" y="3380939"/>
        <a:ext cx="3864477" cy="827860"/>
      </dsp:txXfrm>
    </dsp:sp>
    <dsp:sp modelId="{72D845FC-22F3-4C71-B509-E9AD69FC202D}">
      <dsp:nvSpPr>
        <dsp:cNvPr id="8" name="圆角矩形 7"/>
        <dsp:cNvSpPr/>
      </dsp:nvSpPr>
      <dsp:spPr bwMode="white">
        <a:xfrm>
          <a:off x="0" y="4188744"/>
          <a:ext cx="3864477" cy="821578"/>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6 </a:t>
          </a:r>
          <a:r>
            <a:rPr lang="zh-CN" altLang="en-US" sz="2400" b="1" dirty="0" smtClean="0"/>
            <a:t>生产设施及工艺安全</a:t>
          </a:r>
          <a:r>
            <a:rPr lang="en-US" altLang="zh-CN" sz="2400" b="1" dirty="0" smtClean="0"/>
            <a:t> </a:t>
          </a:r>
          <a:endParaRPr lang="zh-CN" altLang="en-US" sz="2400" b="1" dirty="0"/>
        </a:p>
      </dsp:txBody>
      <dsp:txXfrm>
        <a:off x="0" y="4188744"/>
        <a:ext cx="3864477" cy="821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64477" cy="5306196"/>
        <a:chOff x="0" y="0"/>
        <a:chExt cx="3864477" cy="5306196"/>
      </a:xfrm>
    </dsp:grpSpPr>
    <dsp:sp modelId="{35C98C5B-6CDC-49F3-BEA9-EF27C9E1FE96}">
      <dsp:nvSpPr>
        <dsp:cNvPr id="3" name="圆角矩形 2"/>
        <dsp:cNvSpPr/>
      </dsp:nvSpPr>
      <dsp:spPr bwMode="white">
        <a:xfrm>
          <a:off x="0" y="301268"/>
          <a:ext cx="3864477" cy="734344"/>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7 </a:t>
          </a:r>
          <a:r>
            <a:rPr lang="zh-CN" altLang="en-US" sz="2400" b="1" dirty="0" smtClean="0"/>
            <a:t>作业安全</a:t>
          </a:r>
          <a:endParaRPr lang="zh-CN" altLang="en-US" sz="2400" b="1" dirty="0"/>
        </a:p>
      </dsp:txBody>
      <dsp:txXfrm>
        <a:off x="0" y="301268"/>
        <a:ext cx="3864477" cy="734344"/>
      </dsp:txXfrm>
    </dsp:sp>
    <dsp:sp modelId="{328C2D0A-B8D9-436C-8550-6DED9D71E316}">
      <dsp:nvSpPr>
        <dsp:cNvPr id="4" name="圆角矩形 3"/>
        <dsp:cNvSpPr/>
      </dsp:nvSpPr>
      <dsp:spPr bwMode="white">
        <a:xfrm>
          <a:off x="0" y="1018596"/>
          <a:ext cx="3864477" cy="76976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8 </a:t>
          </a:r>
          <a:r>
            <a:rPr lang="zh-CN" altLang="en-US" sz="2400" b="1" dirty="0" smtClean="0"/>
            <a:t>职业健康</a:t>
          </a:r>
          <a:endParaRPr lang="zh-CN" altLang="en-US" sz="2400" b="1" dirty="0"/>
        </a:p>
      </dsp:txBody>
      <dsp:txXfrm>
        <a:off x="0" y="1018596"/>
        <a:ext cx="3864477" cy="769760"/>
      </dsp:txXfrm>
    </dsp:sp>
    <dsp:sp modelId="{1AEA5667-A0D1-4248-BB3D-30905B35A89A}">
      <dsp:nvSpPr>
        <dsp:cNvPr id="5" name="圆角矩形 4"/>
        <dsp:cNvSpPr/>
      </dsp:nvSpPr>
      <dsp:spPr bwMode="white">
        <a:xfrm>
          <a:off x="0" y="1781315"/>
          <a:ext cx="3864477" cy="835218"/>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9 </a:t>
          </a:r>
          <a:r>
            <a:rPr lang="zh-CN" altLang="en-US" sz="2400" b="1" dirty="0" smtClean="0"/>
            <a:t>危险化学品管理</a:t>
          </a:r>
          <a:endParaRPr lang="zh-CN" altLang="en-US" sz="2400" b="1" dirty="0"/>
        </a:p>
      </dsp:txBody>
      <dsp:txXfrm>
        <a:off x="0" y="1781315"/>
        <a:ext cx="3864477" cy="835218"/>
      </dsp:txXfrm>
    </dsp:sp>
    <dsp:sp modelId="{1AAD7D70-0DF7-4190-8FFE-45DDCFC0ACD1}">
      <dsp:nvSpPr>
        <dsp:cNvPr id="6" name="圆角矩形 5"/>
        <dsp:cNvSpPr/>
      </dsp:nvSpPr>
      <dsp:spPr bwMode="white">
        <a:xfrm>
          <a:off x="0" y="2618215"/>
          <a:ext cx="3864477" cy="73409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10 </a:t>
          </a:r>
          <a:r>
            <a:rPr lang="zh-CN" altLang="en-US" sz="2400" b="1" dirty="0" smtClean="0"/>
            <a:t>事故与应急</a:t>
          </a:r>
          <a:endParaRPr lang="zh-CN" altLang="en-US" sz="2400" b="1" dirty="0"/>
        </a:p>
      </dsp:txBody>
      <dsp:txXfrm>
        <a:off x="0" y="2618215"/>
        <a:ext cx="3864477" cy="734090"/>
      </dsp:txXfrm>
    </dsp:sp>
    <dsp:sp modelId="{A529FA7E-A2ED-4594-B1E4-F7F5E96808CD}">
      <dsp:nvSpPr>
        <dsp:cNvPr id="7" name="圆角矩形 6"/>
        <dsp:cNvSpPr/>
      </dsp:nvSpPr>
      <dsp:spPr bwMode="white">
        <a:xfrm>
          <a:off x="0" y="3380939"/>
          <a:ext cx="3864477" cy="82786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11 </a:t>
          </a:r>
          <a:r>
            <a:rPr lang="zh-CN" altLang="en-US" sz="2400" b="1" dirty="0" smtClean="0"/>
            <a:t>检查与自评</a:t>
          </a:r>
          <a:endParaRPr lang="zh-CN" altLang="en-US" sz="2400" b="1" dirty="0"/>
        </a:p>
      </dsp:txBody>
      <dsp:txXfrm>
        <a:off x="0" y="3380939"/>
        <a:ext cx="3864477" cy="827860"/>
      </dsp:txXfrm>
    </dsp:sp>
    <dsp:sp modelId="{72D845FC-22F3-4C71-B509-E9AD69FC202D}">
      <dsp:nvSpPr>
        <dsp:cNvPr id="8" name="圆角矩形 7"/>
        <dsp:cNvSpPr/>
      </dsp:nvSpPr>
      <dsp:spPr bwMode="white">
        <a:xfrm>
          <a:off x="0" y="4188744"/>
          <a:ext cx="3864477" cy="821578"/>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91439" tIns="91439" rIns="91439" bIns="91439" anchor="ctr"/>
        <a:lstStyle>
          <a:lvl1pPr algn="l">
            <a:defRPr sz="33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0">
            <a:lnSpc>
              <a:spcPct val="100000"/>
            </a:lnSpc>
            <a:spcBef>
              <a:spcPct val="0"/>
            </a:spcBef>
            <a:spcAft>
              <a:spcPct val="35000"/>
            </a:spcAft>
          </a:pPr>
          <a:r>
            <a:rPr lang="en-US" altLang="zh-CN" sz="2400" b="1" dirty="0" smtClean="0"/>
            <a:t>  12 </a:t>
          </a:r>
          <a:r>
            <a:rPr lang="zh-CN" altLang="en-US" sz="2400" b="1" dirty="0" smtClean="0"/>
            <a:t>本地区要求</a:t>
          </a:r>
          <a:endParaRPr lang="zh-CN" altLang="en-US" sz="2400" b="1" dirty="0"/>
        </a:p>
      </dsp:txBody>
      <dsp:txXfrm>
        <a:off x="0" y="4188744"/>
        <a:ext cx="3864477" cy="8215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a:defRPr/>
            </a:pPr>
            <a:endParaRPr lang="zh-CN" alt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a:defRPr/>
            </a:pPr>
            <a:fld id="{91C7841A-1716-4ADA-A2DF-9B1080BF9CD3}" type="datetime1">
              <a:rPr lang="zh-CN" altLang="en-US"/>
            </a:fld>
            <a:endParaRPr lang="en-US" altLang="zh-CN"/>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a:defRPr/>
            </a:pPr>
            <a:endParaRPr lang="en-US" altLang="zh-CN"/>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pPr>
              <a:defRPr/>
            </a:pPr>
            <a:fld id="{F5E4BBD8-ABC7-4B8D-BAEA-B1C609A5D6BC}" type="slidenum">
              <a:rPr lang="zh-CN" altLang="en-US"/>
            </a:fld>
            <a:endParaRPr lang="en-US" altLang="zh-C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a:defRPr/>
            </a:pPr>
            <a:endParaRPr lang="zh-CN" alt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a:defRPr/>
            </a:pPr>
            <a:fld id="{938A8E28-AE60-4A22-8731-8687A4933117}" type="datetime1">
              <a:rPr lang="zh-CN" altLang="en-US"/>
            </a:fld>
            <a:endParaRPr lang="en-US" altLang="zh-CN"/>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a:defRPr/>
            </a:pPr>
            <a:endParaRPr lang="en-US" altLang="zh-CN"/>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pPr>
              <a:defRPr/>
            </a:pPr>
            <a:fld id="{EED6E36C-6AAA-427D-BED3-80CC95E29B4D}" type="slidenum">
              <a:rPr lang="zh-CN" altLang="en-US"/>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935DD54-5792-4FFD-BDE1-1724491D8611}" type="datetime1">
              <a:rPr lang="zh-CN" altLang="en-US" smtClean="0"/>
            </a:fld>
            <a:endParaRPr lang="en-US" altLang="zh-CN" smtClean="0"/>
          </a:p>
        </p:txBody>
      </p:sp>
      <p:sp>
        <p:nvSpPr>
          <p:cNvPr id="717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99D3AF5-AD7A-4AD9-99BF-986B6A927A6B}" type="slidenum">
              <a:rPr lang="zh-CN" altLang="en-US"/>
            </a:fld>
            <a:endParaRPr lang="en-US" altLang="zh-CN"/>
          </a:p>
        </p:txBody>
      </p:sp>
      <p:sp>
        <p:nvSpPr>
          <p:cNvPr id="7172" name="Rectangle 2"/>
          <p:cNvSpPr>
            <a:spLocks noGrp="1" noRot="1" noChangeAspect="1" noChangeArrowheads="1" noTextEdit="1"/>
          </p:cNvSpPr>
          <p:nvPr>
            <p:ph type="sldImg"/>
          </p:nvPr>
        </p:nvSpPr>
        <p:spPr/>
      </p:sp>
      <p:sp>
        <p:nvSpPr>
          <p:cNvPr id="71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p:sp>
      <p:sp>
        <p:nvSpPr>
          <p:cNvPr id="22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317AF2E-2537-45AE-9382-DD7A9E22CB23}" type="datetime1">
              <a:rPr lang="zh-CN" altLang="en-US" smtClean="0"/>
            </a:fld>
            <a:endParaRPr lang="en-US" altLang="zh-CN" smtClean="0"/>
          </a:p>
        </p:txBody>
      </p:sp>
      <p:sp>
        <p:nvSpPr>
          <p:cNvPr id="20377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5B7517E-9CCE-4B50-B36E-EE82A4BAA528}" type="slidenum">
              <a:rPr lang="zh-CN" altLang="en-US"/>
            </a:fld>
            <a:endParaRPr lang="en-US" altLang="zh-CN"/>
          </a:p>
        </p:txBody>
      </p:sp>
      <p:sp>
        <p:nvSpPr>
          <p:cNvPr id="203780" name="Rectangle 2"/>
          <p:cNvSpPr>
            <a:spLocks noGrp="1" noRot="1" noChangeAspect="1" noChangeArrowheads="1" noTextEdit="1"/>
          </p:cNvSpPr>
          <p:nvPr>
            <p:ph type="sldImg"/>
          </p:nvPr>
        </p:nvSpPr>
        <p:spPr/>
      </p:sp>
      <p:sp>
        <p:nvSpPr>
          <p:cNvPr id="2037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C7E5D27-9D2A-474F-A177-DC27AF86ABB5}" type="datetime1">
              <a:rPr lang="zh-CN" altLang="en-US" smtClean="0"/>
            </a:fld>
            <a:endParaRPr lang="en-US" altLang="zh-CN" smtClean="0"/>
          </a:p>
        </p:txBody>
      </p:sp>
      <p:sp>
        <p:nvSpPr>
          <p:cNvPr id="20582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BFC12F3C-72E0-4D9C-9EDA-246803D53A11}" type="slidenum">
              <a:rPr lang="zh-CN" altLang="en-US"/>
            </a:fld>
            <a:endParaRPr lang="en-US" altLang="zh-CN"/>
          </a:p>
        </p:txBody>
      </p:sp>
      <p:sp>
        <p:nvSpPr>
          <p:cNvPr id="205828" name="Rectangle 2"/>
          <p:cNvSpPr>
            <a:spLocks noGrp="1" noRot="1" noChangeAspect="1" noChangeArrowheads="1" noTextEdit="1"/>
          </p:cNvSpPr>
          <p:nvPr>
            <p:ph type="sldImg"/>
          </p:nvPr>
        </p:nvSpPr>
        <p:spPr/>
      </p:sp>
      <p:sp>
        <p:nvSpPr>
          <p:cNvPr id="2058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0BF319C-0BFB-414B-9649-80434D9066A7}" type="datetime1">
              <a:rPr lang="zh-CN" altLang="en-US" smtClean="0"/>
            </a:fld>
            <a:endParaRPr lang="en-US" altLang="zh-CN" smtClean="0"/>
          </a:p>
        </p:txBody>
      </p:sp>
      <p:sp>
        <p:nvSpPr>
          <p:cNvPr id="20787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1811316-965F-473C-97AE-0C46DAAE7A56}" type="slidenum">
              <a:rPr lang="zh-CN" altLang="en-US"/>
            </a:fld>
            <a:endParaRPr lang="en-US" altLang="zh-CN"/>
          </a:p>
        </p:txBody>
      </p:sp>
      <p:sp>
        <p:nvSpPr>
          <p:cNvPr id="207876" name="Rectangle 2"/>
          <p:cNvSpPr>
            <a:spLocks noGrp="1" noRot="1" noChangeAspect="1" noChangeArrowheads="1" noTextEdit="1"/>
          </p:cNvSpPr>
          <p:nvPr>
            <p:ph type="sldImg"/>
          </p:nvPr>
        </p:nvSpPr>
        <p:spPr/>
      </p:sp>
      <p:sp>
        <p:nvSpPr>
          <p:cNvPr id="2078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DACE239-993E-4721-9CC9-FF9E5EDBE15E}" type="datetime1">
              <a:rPr lang="zh-CN" altLang="en-US" smtClean="0"/>
            </a:fld>
            <a:endParaRPr lang="en-US" altLang="zh-CN" smtClean="0"/>
          </a:p>
        </p:txBody>
      </p:sp>
      <p:sp>
        <p:nvSpPr>
          <p:cNvPr id="20992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CA51453-B093-4BFF-BDE9-42FF0C067FDD}" type="slidenum">
              <a:rPr lang="zh-CN" altLang="en-US"/>
            </a:fld>
            <a:endParaRPr lang="en-US" altLang="zh-CN"/>
          </a:p>
        </p:txBody>
      </p:sp>
      <p:sp>
        <p:nvSpPr>
          <p:cNvPr id="209924" name="Rectangle 2"/>
          <p:cNvSpPr>
            <a:spLocks noGrp="1" noRot="1" noChangeAspect="1" noChangeArrowheads="1" noTextEdit="1"/>
          </p:cNvSpPr>
          <p:nvPr>
            <p:ph type="sldImg"/>
          </p:nvPr>
        </p:nvSpPr>
        <p:spPr/>
      </p:sp>
      <p:sp>
        <p:nvSpPr>
          <p:cNvPr id="2099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DC22C40-4872-4C6F-B0F1-9532195ABD5D}" type="datetime1">
              <a:rPr lang="zh-CN" altLang="en-US" smtClean="0"/>
            </a:fld>
            <a:endParaRPr lang="en-US" altLang="zh-CN" smtClean="0"/>
          </a:p>
        </p:txBody>
      </p:sp>
      <p:sp>
        <p:nvSpPr>
          <p:cNvPr id="21197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1F3D2BB-A1B4-47EB-A1C5-7A81C6E9B807}" type="slidenum">
              <a:rPr lang="zh-CN" altLang="en-US"/>
            </a:fld>
            <a:endParaRPr lang="en-US" altLang="zh-CN"/>
          </a:p>
        </p:txBody>
      </p:sp>
      <p:sp>
        <p:nvSpPr>
          <p:cNvPr id="211972" name="Rectangle 2"/>
          <p:cNvSpPr>
            <a:spLocks noGrp="1" noRot="1" noChangeAspect="1" noChangeArrowheads="1" noTextEdit="1"/>
          </p:cNvSpPr>
          <p:nvPr>
            <p:ph type="sldImg"/>
          </p:nvPr>
        </p:nvSpPr>
        <p:spPr/>
      </p:sp>
      <p:sp>
        <p:nvSpPr>
          <p:cNvPr id="2119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E9914AB-6F9F-4B13-9D2A-E2E995D935D4}" type="datetime1">
              <a:rPr lang="zh-CN" altLang="en-US" smtClean="0"/>
            </a:fld>
            <a:endParaRPr lang="en-US" altLang="zh-CN" smtClean="0"/>
          </a:p>
        </p:txBody>
      </p:sp>
      <p:sp>
        <p:nvSpPr>
          <p:cNvPr id="21401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BFDC559-0DFB-4C96-A893-925715BC8962}" type="slidenum">
              <a:rPr lang="zh-CN" altLang="en-US"/>
            </a:fld>
            <a:endParaRPr lang="en-US" altLang="zh-CN"/>
          </a:p>
        </p:txBody>
      </p:sp>
      <p:sp>
        <p:nvSpPr>
          <p:cNvPr id="214020" name="Rectangle 2"/>
          <p:cNvSpPr>
            <a:spLocks noGrp="1" noRot="1" noChangeAspect="1" noChangeArrowheads="1" noTextEdit="1"/>
          </p:cNvSpPr>
          <p:nvPr>
            <p:ph type="sldImg"/>
          </p:nvPr>
        </p:nvSpPr>
        <p:spPr/>
      </p:sp>
      <p:sp>
        <p:nvSpPr>
          <p:cNvPr id="2140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4E79C35-843E-483B-9DE3-3DFA5E11A9CC}" type="datetime1">
              <a:rPr lang="zh-CN" altLang="en-US" smtClean="0"/>
            </a:fld>
            <a:endParaRPr lang="en-US" altLang="zh-CN" smtClean="0"/>
          </a:p>
        </p:txBody>
      </p:sp>
      <p:sp>
        <p:nvSpPr>
          <p:cNvPr id="21606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8BA63D1-77B0-4335-B34F-61218037250D}" type="slidenum">
              <a:rPr lang="zh-CN" altLang="en-US"/>
            </a:fld>
            <a:endParaRPr lang="en-US" altLang="zh-CN"/>
          </a:p>
        </p:txBody>
      </p:sp>
      <p:sp>
        <p:nvSpPr>
          <p:cNvPr id="216068" name="Rectangle 2"/>
          <p:cNvSpPr>
            <a:spLocks noGrp="1" noRot="1" noChangeAspect="1" noChangeArrowheads="1" noTextEdit="1"/>
          </p:cNvSpPr>
          <p:nvPr>
            <p:ph type="sldImg"/>
          </p:nvPr>
        </p:nvSpPr>
        <p:spPr/>
      </p:sp>
      <p:sp>
        <p:nvSpPr>
          <p:cNvPr id="2160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3192A28-36D3-4306-9696-A5529F430BC7}" type="datetime1">
              <a:rPr lang="zh-CN" altLang="en-US" smtClean="0"/>
            </a:fld>
            <a:endParaRPr lang="en-US" altLang="zh-CN" smtClean="0"/>
          </a:p>
        </p:txBody>
      </p:sp>
      <p:sp>
        <p:nvSpPr>
          <p:cNvPr id="2191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E67EBDC-44F2-40B3-A9C2-7BC3B104D674}" type="slidenum">
              <a:rPr lang="zh-CN" altLang="en-US"/>
            </a:fld>
            <a:endParaRPr lang="en-US" altLang="zh-CN"/>
          </a:p>
        </p:txBody>
      </p:sp>
      <p:sp>
        <p:nvSpPr>
          <p:cNvPr id="219140" name="Rectangle 2"/>
          <p:cNvSpPr>
            <a:spLocks noGrp="1" noRot="1" noChangeAspect="1" noChangeArrowheads="1" noTextEdit="1"/>
          </p:cNvSpPr>
          <p:nvPr>
            <p:ph type="sldImg"/>
          </p:nvPr>
        </p:nvSpPr>
        <p:spPr/>
      </p:sp>
      <p:sp>
        <p:nvSpPr>
          <p:cNvPr id="2191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7DAA6E3-A0EA-402E-BE84-F3326294BE71}" type="datetime1">
              <a:rPr lang="zh-CN" altLang="en-US" smtClean="0"/>
            </a:fld>
            <a:endParaRPr lang="en-US" altLang="zh-CN" smtClean="0"/>
          </a:p>
        </p:txBody>
      </p:sp>
      <p:sp>
        <p:nvSpPr>
          <p:cNvPr id="2211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E868BC2-1774-4B42-84A2-5BF860E76618}" type="slidenum">
              <a:rPr lang="zh-CN" altLang="en-US"/>
            </a:fld>
            <a:endParaRPr lang="en-US" altLang="zh-CN"/>
          </a:p>
        </p:txBody>
      </p:sp>
      <p:sp>
        <p:nvSpPr>
          <p:cNvPr id="221188" name="Rectangle 2"/>
          <p:cNvSpPr>
            <a:spLocks noGrp="1" noRot="1" noChangeAspect="1" noChangeArrowheads="1" noTextEdit="1"/>
          </p:cNvSpPr>
          <p:nvPr>
            <p:ph type="sldImg"/>
          </p:nvPr>
        </p:nvSpPr>
        <p:spPr/>
      </p:sp>
      <p:sp>
        <p:nvSpPr>
          <p:cNvPr id="2211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7DAA6E3-A0EA-402E-BE84-F3326294BE71}" type="datetime1">
              <a:rPr lang="zh-CN" altLang="en-US" smtClean="0"/>
            </a:fld>
            <a:endParaRPr lang="en-US" altLang="zh-CN" smtClean="0"/>
          </a:p>
        </p:txBody>
      </p:sp>
      <p:sp>
        <p:nvSpPr>
          <p:cNvPr id="2211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E868BC2-1774-4B42-84A2-5BF860E76618}" type="slidenum">
              <a:rPr lang="zh-CN" altLang="en-US"/>
            </a:fld>
            <a:endParaRPr lang="en-US" altLang="zh-CN"/>
          </a:p>
        </p:txBody>
      </p:sp>
      <p:sp>
        <p:nvSpPr>
          <p:cNvPr id="221188" name="Rectangle 2"/>
          <p:cNvSpPr>
            <a:spLocks noGrp="1" noRot="1" noChangeAspect="1" noChangeArrowheads="1" noTextEdit="1"/>
          </p:cNvSpPr>
          <p:nvPr>
            <p:ph type="sldImg"/>
          </p:nvPr>
        </p:nvSpPr>
        <p:spPr/>
      </p:sp>
      <p:sp>
        <p:nvSpPr>
          <p:cNvPr id="2211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67B31CD-E69E-4973-A81D-FFED47DFA59C}" type="datetime1">
              <a:rPr lang="zh-CN" altLang="en-US" smtClean="0"/>
            </a:fld>
            <a:endParaRPr lang="en-US" altLang="zh-CN" smtClean="0"/>
          </a:p>
        </p:txBody>
      </p:sp>
      <p:sp>
        <p:nvSpPr>
          <p:cNvPr id="22323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66D55F7-1CF6-46A3-9FB0-7F09B7C6B427}" type="slidenum">
              <a:rPr lang="zh-CN" altLang="en-US"/>
            </a:fld>
            <a:endParaRPr lang="en-US" altLang="zh-CN"/>
          </a:p>
        </p:txBody>
      </p:sp>
      <p:sp>
        <p:nvSpPr>
          <p:cNvPr id="223236" name="Rectangle 2"/>
          <p:cNvSpPr>
            <a:spLocks noGrp="1" noRot="1" noChangeAspect="1" noChangeArrowheads="1" noTextEdit="1"/>
          </p:cNvSpPr>
          <p:nvPr>
            <p:ph type="sldImg"/>
          </p:nvPr>
        </p:nvSpPr>
        <p:spPr/>
      </p:sp>
      <p:sp>
        <p:nvSpPr>
          <p:cNvPr id="223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229A023-202F-4DC4-ACA1-EAB2D7FBBB06}" type="datetime1">
              <a:rPr lang="zh-CN" altLang="en-US" smtClean="0"/>
            </a:fld>
            <a:endParaRPr lang="en-US" altLang="zh-CN" smtClean="0"/>
          </a:p>
        </p:txBody>
      </p:sp>
      <p:sp>
        <p:nvSpPr>
          <p:cNvPr id="22528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60B5A65-5AF4-4A73-92FD-C79DF3964039}" type="slidenum">
              <a:rPr lang="zh-CN" altLang="en-US"/>
            </a:fld>
            <a:endParaRPr lang="en-US" altLang="zh-CN"/>
          </a:p>
        </p:txBody>
      </p:sp>
      <p:sp>
        <p:nvSpPr>
          <p:cNvPr id="225284" name="Rectangle 2"/>
          <p:cNvSpPr>
            <a:spLocks noGrp="1" noRot="1" noChangeAspect="1" noChangeArrowheads="1" noTextEdit="1"/>
          </p:cNvSpPr>
          <p:nvPr>
            <p:ph type="sldImg"/>
          </p:nvPr>
        </p:nvSpPr>
        <p:spPr/>
      </p:sp>
      <p:sp>
        <p:nvSpPr>
          <p:cNvPr id="2252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08467DB-FE7A-4FD0-8DF4-53047676E8B8}" type="datetime1">
              <a:rPr lang="zh-CN" altLang="en-US" smtClean="0"/>
            </a:fld>
            <a:endParaRPr lang="en-US" altLang="zh-CN" smtClean="0"/>
          </a:p>
        </p:txBody>
      </p:sp>
      <p:sp>
        <p:nvSpPr>
          <p:cNvPr id="22733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2F811F1-33C6-40F2-B40B-1DBB09291CEC}" type="slidenum">
              <a:rPr lang="zh-CN" altLang="en-US"/>
            </a:fld>
            <a:endParaRPr lang="en-US" altLang="zh-CN"/>
          </a:p>
        </p:txBody>
      </p:sp>
      <p:sp>
        <p:nvSpPr>
          <p:cNvPr id="227332" name="Rectangle 2"/>
          <p:cNvSpPr>
            <a:spLocks noGrp="1" noRot="1" noChangeAspect="1" noChangeArrowheads="1" noTextEdit="1"/>
          </p:cNvSpPr>
          <p:nvPr>
            <p:ph type="sldImg"/>
          </p:nvPr>
        </p:nvSpPr>
        <p:spPr/>
      </p:sp>
      <p:sp>
        <p:nvSpPr>
          <p:cNvPr id="2273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05CA8E3-795D-4CA1-8413-9A0280199695}" type="datetime1">
              <a:rPr lang="zh-CN" altLang="en-US" smtClean="0"/>
            </a:fld>
            <a:endParaRPr lang="en-US" altLang="zh-CN" smtClean="0"/>
          </a:p>
        </p:txBody>
      </p:sp>
      <p:sp>
        <p:nvSpPr>
          <p:cNvPr id="22937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9506138-0D81-4EA0-8BDC-D8CDBCCA5C11}" type="slidenum">
              <a:rPr lang="zh-CN" altLang="en-US"/>
            </a:fld>
            <a:endParaRPr lang="en-US" altLang="zh-CN"/>
          </a:p>
        </p:txBody>
      </p:sp>
      <p:sp>
        <p:nvSpPr>
          <p:cNvPr id="229380" name="Rectangle 2"/>
          <p:cNvSpPr>
            <a:spLocks noGrp="1" noRot="1" noChangeAspect="1" noChangeArrowheads="1" noTextEdit="1"/>
          </p:cNvSpPr>
          <p:nvPr>
            <p:ph type="sldImg"/>
          </p:nvPr>
        </p:nvSpPr>
        <p:spPr/>
      </p:sp>
      <p:sp>
        <p:nvSpPr>
          <p:cNvPr id="2293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B0B49F3F-0170-4D4F-A003-ED792DCFDE5B}" type="datetime1">
              <a:rPr lang="zh-CN" altLang="en-US" smtClean="0"/>
            </a:fld>
            <a:endParaRPr lang="en-US" altLang="zh-CN" smtClean="0"/>
          </a:p>
        </p:txBody>
      </p:sp>
      <p:sp>
        <p:nvSpPr>
          <p:cNvPr id="23142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86B7BB3-07BA-4643-ABD7-6B66323926E1}" type="slidenum">
              <a:rPr lang="zh-CN" altLang="en-US"/>
            </a:fld>
            <a:endParaRPr lang="en-US" altLang="zh-CN"/>
          </a:p>
        </p:txBody>
      </p:sp>
      <p:sp>
        <p:nvSpPr>
          <p:cNvPr id="231428" name="Rectangle 2"/>
          <p:cNvSpPr>
            <a:spLocks noGrp="1" noRot="1" noChangeAspect="1" noChangeArrowheads="1" noTextEdit="1"/>
          </p:cNvSpPr>
          <p:nvPr>
            <p:ph type="sldImg"/>
          </p:nvPr>
        </p:nvSpPr>
        <p:spPr/>
      </p:sp>
      <p:sp>
        <p:nvSpPr>
          <p:cNvPr id="2314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F0D9530-0492-471B-9B25-C972F56A94CA}" type="datetime1">
              <a:rPr lang="zh-CN" altLang="en-US" smtClean="0"/>
            </a:fld>
            <a:endParaRPr lang="en-US" altLang="zh-CN" smtClean="0"/>
          </a:p>
        </p:txBody>
      </p:sp>
      <p:sp>
        <p:nvSpPr>
          <p:cNvPr id="2344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56533D0-048D-4A74-ACC3-277A288F15D8}" type="slidenum">
              <a:rPr lang="zh-CN" altLang="en-US"/>
            </a:fld>
            <a:endParaRPr lang="en-US" altLang="zh-CN"/>
          </a:p>
        </p:txBody>
      </p:sp>
      <p:sp>
        <p:nvSpPr>
          <p:cNvPr id="234500" name="Rectangle 2"/>
          <p:cNvSpPr>
            <a:spLocks noGrp="1" noRot="1" noChangeAspect="1" noChangeArrowheads="1" noTextEdit="1"/>
          </p:cNvSpPr>
          <p:nvPr>
            <p:ph type="sldImg"/>
          </p:nvPr>
        </p:nvSpPr>
        <p:spPr/>
      </p:sp>
      <p:sp>
        <p:nvSpPr>
          <p:cNvPr id="2345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995BC54-9DD8-4FB8-9C75-92339A635B89}" type="datetime1">
              <a:rPr lang="zh-CN" altLang="en-US" smtClean="0"/>
            </a:fld>
            <a:endParaRPr lang="en-US" altLang="zh-CN" smtClean="0"/>
          </a:p>
        </p:txBody>
      </p:sp>
      <p:sp>
        <p:nvSpPr>
          <p:cNvPr id="2365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D047442-48EC-41F8-B463-B924BE6F9ADE}" type="slidenum">
              <a:rPr lang="zh-CN" altLang="en-US"/>
            </a:fld>
            <a:endParaRPr lang="en-US" altLang="zh-CN"/>
          </a:p>
        </p:txBody>
      </p:sp>
      <p:sp>
        <p:nvSpPr>
          <p:cNvPr id="236548" name="Rectangle 2"/>
          <p:cNvSpPr>
            <a:spLocks noGrp="1" noRot="1" noChangeAspect="1" noChangeArrowheads="1" noTextEdit="1"/>
          </p:cNvSpPr>
          <p:nvPr>
            <p:ph type="sldImg"/>
          </p:nvPr>
        </p:nvSpPr>
        <p:spPr/>
      </p:sp>
      <p:sp>
        <p:nvSpPr>
          <p:cNvPr id="2365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D25C516-8D73-40D8-99BD-C2FC7E31B9C2}" type="datetime1">
              <a:rPr lang="zh-CN" altLang="en-US" smtClean="0"/>
            </a:fld>
            <a:endParaRPr lang="en-US" altLang="zh-CN" smtClean="0"/>
          </a:p>
        </p:txBody>
      </p:sp>
      <p:sp>
        <p:nvSpPr>
          <p:cNvPr id="2385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FAA1170-6FC7-410D-8FB1-D7C4D12CD785}" type="slidenum">
              <a:rPr lang="zh-CN" altLang="en-US"/>
            </a:fld>
            <a:endParaRPr lang="en-US" altLang="zh-CN"/>
          </a:p>
        </p:txBody>
      </p:sp>
      <p:sp>
        <p:nvSpPr>
          <p:cNvPr id="238596" name="Rectangle 2"/>
          <p:cNvSpPr>
            <a:spLocks noGrp="1" noRot="1" noChangeAspect="1" noChangeArrowheads="1" noTextEdit="1"/>
          </p:cNvSpPr>
          <p:nvPr>
            <p:ph type="sldImg"/>
          </p:nvPr>
        </p:nvSpPr>
        <p:spPr/>
      </p:sp>
      <p:sp>
        <p:nvSpPr>
          <p:cNvPr id="2385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35BEC5F-D80E-4D3A-B0C2-886942897587}" type="datetime1">
              <a:rPr lang="zh-CN" altLang="en-US" smtClean="0"/>
            </a:fld>
            <a:endParaRPr lang="en-US" altLang="zh-CN" smtClean="0"/>
          </a:p>
        </p:txBody>
      </p:sp>
      <p:sp>
        <p:nvSpPr>
          <p:cNvPr id="2406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CC7E54D-3582-484E-A70E-14F5722EB958}" type="slidenum">
              <a:rPr lang="zh-CN" altLang="en-US"/>
            </a:fld>
            <a:endParaRPr lang="en-US" altLang="zh-CN"/>
          </a:p>
        </p:txBody>
      </p:sp>
      <p:sp>
        <p:nvSpPr>
          <p:cNvPr id="240644" name="Rectangle 2"/>
          <p:cNvSpPr>
            <a:spLocks noGrp="1" noRot="1" noChangeAspect="1" noChangeArrowheads="1" noTextEdit="1"/>
          </p:cNvSpPr>
          <p:nvPr>
            <p:ph type="sldImg"/>
          </p:nvPr>
        </p:nvSpPr>
        <p:spPr/>
      </p:sp>
      <p:sp>
        <p:nvSpPr>
          <p:cNvPr id="2406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8280A9F-56E2-4050-827E-678C16C7807C}" type="datetime1">
              <a:rPr lang="zh-CN" altLang="en-US" smtClean="0"/>
            </a:fld>
            <a:endParaRPr lang="en-US" altLang="zh-CN" smtClean="0"/>
          </a:p>
        </p:txBody>
      </p:sp>
      <p:sp>
        <p:nvSpPr>
          <p:cNvPr id="24269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D27E27F-BFE1-45EE-844F-1BF2F70EBBFD}" type="slidenum">
              <a:rPr lang="zh-CN" altLang="en-US"/>
            </a:fld>
            <a:endParaRPr lang="en-US" altLang="zh-CN"/>
          </a:p>
        </p:txBody>
      </p:sp>
      <p:sp>
        <p:nvSpPr>
          <p:cNvPr id="242692" name="Rectangle 2"/>
          <p:cNvSpPr>
            <a:spLocks noGrp="1" noRot="1" noChangeAspect="1" noChangeArrowheads="1" noTextEdit="1"/>
          </p:cNvSpPr>
          <p:nvPr>
            <p:ph type="sldImg"/>
          </p:nvPr>
        </p:nvSpPr>
        <p:spPr/>
      </p:sp>
      <p:sp>
        <p:nvSpPr>
          <p:cNvPr id="2426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9265B7A-29C5-423F-B7DC-3C52E39BCD8E}" type="datetime1">
              <a:rPr lang="zh-CN" altLang="en-US" smtClean="0"/>
            </a:fld>
            <a:endParaRPr lang="en-US" altLang="zh-CN" smtClean="0"/>
          </a:p>
        </p:txBody>
      </p:sp>
      <p:sp>
        <p:nvSpPr>
          <p:cNvPr id="2447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6A4E8DB-442B-40E3-8A0A-05A3C4FBD1E6}" type="slidenum">
              <a:rPr lang="zh-CN" altLang="en-US"/>
            </a:fld>
            <a:endParaRPr lang="en-US" altLang="zh-CN"/>
          </a:p>
        </p:txBody>
      </p:sp>
      <p:sp>
        <p:nvSpPr>
          <p:cNvPr id="244740" name="Rectangle 2"/>
          <p:cNvSpPr>
            <a:spLocks noGrp="1" noRot="1" noChangeAspect="1" noChangeArrowheads="1" noTextEdit="1"/>
          </p:cNvSpPr>
          <p:nvPr>
            <p:ph type="sldImg"/>
          </p:nvPr>
        </p:nvSpPr>
        <p:spPr/>
      </p:sp>
      <p:sp>
        <p:nvSpPr>
          <p:cNvPr id="2447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7D4B0B5-B595-4EFD-BC9C-8EFCB862211E}" type="datetime1">
              <a:rPr lang="zh-CN" altLang="en-US" smtClean="0"/>
            </a:fld>
            <a:endParaRPr lang="en-US" altLang="zh-CN" smtClean="0"/>
          </a:p>
        </p:txBody>
      </p:sp>
      <p:sp>
        <p:nvSpPr>
          <p:cNvPr id="2478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6D172D7-3779-4E07-83C5-9C2CFCEA0A93}" type="slidenum">
              <a:rPr lang="zh-CN" altLang="en-US"/>
            </a:fld>
            <a:endParaRPr lang="en-US" altLang="zh-CN"/>
          </a:p>
        </p:txBody>
      </p:sp>
      <p:sp>
        <p:nvSpPr>
          <p:cNvPr id="247812" name="Rectangle 2"/>
          <p:cNvSpPr>
            <a:spLocks noGrp="1" noRot="1" noChangeAspect="1" noChangeArrowheads="1" noTextEdit="1"/>
          </p:cNvSpPr>
          <p:nvPr>
            <p:ph type="sldImg"/>
          </p:nvPr>
        </p:nvSpPr>
        <p:spPr/>
      </p:sp>
      <p:sp>
        <p:nvSpPr>
          <p:cNvPr id="2478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4138E10-F4F8-4331-8310-1F2F0238B1E8}" type="datetime1">
              <a:rPr lang="zh-CN" altLang="en-US" smtClean="0"/>
            </a:fld>
            <a:endParaRPr lang="en-US" altLang="zh-CN" smtClean="0"/>
          </a:p>
        </p:txBody>
      </p:sp>
      <p:sp>
        <p:nvSpPr>
          <p:cNvPr id="24985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BE033C45-F4CB-42CA-A426-1F1C4D9A3F53}" type="slidenum">
              <a:rPr lang="zh-CN" altLang="en-US"/>
            </a:fld>
            <a:endParaRPr lang="en-US" altLang="zh-CN"/>
          </a:p>
        </p:txBody>
      </p:sp>
      <p:sp>
        <p:nvSpPr>
          <p:cNvPr id="249860" name="Rectangle 2"/>
          <p:cNvSpPr>
            <a:spLocks noGrp="1" noRot="1" noChangeAspect="1" noChangeArrowheads="1" noTextEdit="1"/>
          </p:cNvSpPr>
          <p:nvPr>
            <p:ph type="sldImg"/>
          </p:nvPr>
        </p:nvSpPr>
        <p:spPr/>
      </p:sp>
      <p:sp>
        <p:nvSpPr>
          <p:cNvPr id="2498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1512EA7-7C91-4B2B-8D28-573337A8CFC5}" type="datetime1">
              <a:rPr lang="zh-CN" altLang="en-US" smtClean="0"/>
            </a:fld>
            <a:endParaRPr lang="en-US" altLang="zh-CN" smtClean="0"/>
          </a:p>
        </p:txBody>
      </p:sp>
      <p:sp>
        <p:nvSpPr>
          <p:cNvPr id="25190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CEDCC08-1384-40AA-BDDE-BE5630467379}" type="slidenum">
              <a:rPr lang="zh-CN" altLang="en-US"/>
            </a:fld>
            <a:endParaRPr lang="en-US" altLang="zh-CN"/>
          </a:p>
        </p:txBody>
      </p:sp>
      <p:sp>
        <p:nvSpPr>
          <p:cNvPr id="251908" name="Rectangle 2"/>
          <p:cNvSpPr>
            <a:spLocks noGrp="1" noRot="1" noChangeAspect="1" noChangeArrowheads="1" noTextEdit="1"/>
          </p:cNvSpPr>
          <p:nvPr>
            <p:ph type="sldImg"/>
          </p:nvPr>
        </p:nvSpPr>
        <p:spPr/>
      </p:sp>
      <p:sp>
        <p:nvSpPr>
          <p:cNvPr id="2519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4DAA27F-8BEA-43D7-A9EE-8D698484D8F3}" type="datetime1">
              <a:rPr lang="zh-CN" altLang="en-US" smtClean="0"/>
            </a:fld>
            <a:endParaRPr lang="en-US" altLang="zh-CN" smtClean="0"/>
          </a:p>
        </p:txBody>
      </p:sp>
      <p:sp>
        <p:nvSpPr>
          <p:cNvPr id="2539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F118FF4-2849-45B0-966D-E7AF269F3911}" type="slidenum">
              <a:rPr lang="zh-CN" altLang="en-US"/>
            </a:fld>
            <a:endParaRPr lang="en-US" altLang="zh-CN"/>
          </a:p>
        </p:txBody>
      </p:sp>
      <p:sp>
        <p:nvSpPr>
          <p:cNvPr id="253956" name="Rectangle 2"/>
          <p:cNvSpPr>
            <a:spLocks noGrp="1" noRot="1" noChangeAspect="1" noChangeArrowheads="1" noTextEdit="1"/>
          </p:cNvSpPr>
          <p:nvPr>
            <p:ph type="sldImg"/>
          </p:nvPr>
        </p:nvSpPr>
        <p:spPr/>
      </p:sp>
      <p:sp>
        <p:nvSpPr>
          <p:cNvPr id="2539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9B4220E-F853-41CD-B760-8996012BDDDC}" type="datetime1">
              <a:rPr lang="zh-CN" altLang="en-US" smtClean="0"/>
            </a:fld>
            <a:endParaRPr lang="en-US" altLang="zh-CN" smtClean="0"/>
          </a:p>
        </p:txBody>
      </p:sp>
      <p:sp>
        <p:nvSpPr>
          <p:cNvPr id="2560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44E2B5F-F5DF-4CCE-96E3-DF6F1D4B8816}" type="slidenum">
              <a:rPr lang="zh-CN" altLang="en-US"/>
            </a:fld>
            <a:endParaRPr lang="en-US" altLang="zh-CN"/>
          </a:p>
        </p:txBody>
      </p:sp>
      <p:sp>
        <p:nvSpPr>
          <p:cNvPr id="256004" name="Rectangle 2"/>
          <p:cNvSpPr>
            <a:spLocks noGrp="1" noRot="1" noChangeAspect="1" noChangeArrowheads="1" noTextEdit="1"/>
          </p:cNvSpPr>
          <p:nvPr>
            <p:ph type="sldImg"/>
          </p:nvPr>
        </p:nvSpPr>
        <p:spPr/>
      </p:sp>
      <p:sp>
        <p:nvSpPr>
          <p:cNvPr id="2560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7099890-FBEC-45A3-99EB-58012F2F7C90}" type="datetime1">
              <a:rPr lang="zh-CN" altLang="en-US" smtClean="0"/>
            </a:fld>
            <a:endParaRPr lang="en-US" altLang="zh-CN" smtClean="0"/>
          </a:p>
        </p:txBody>
      </p:sp>
      <p:sp>
        <p:nvSpPr>
          <p:cNvPr id="2580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826AD6D-8472-4F1D-A9DC-FBBEC31F0486}" type="slidenum">
              <a:rPr lang="zh-CN" altLang="en-US"/>
            </a:fld>
            <a:endParaRPr lang="en-US" altLang="zh-CN"/>
          </a:p>
        </p:txBody>
      </p:sp>
      <p:sp>
        <p:nvSpPr>
          <p:cNvPr id="258052" name="Rectangle 2"/>
          <p:cNvSpPr>
            <a:spLocks noGrp="1" noRot="1" noChangeAspect="1" noChangeArrowheads="1" noTextEdit="1"/>
          </p:cNvSpPr>
          <p:nvPr>
            <p:ph type="sldImg"/>
          </p:nvPr>
        </p:nvSpPr>
        <p:spPr/>
      </p:sp>
      <p:sp>
        <p:nvSpPr>
          <p:cNvPr id="2580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E729F5E-DD44-4857-9DBE-8955B71D1A4C}" type="datetime1">
              <a:rPr lang="zh-CN" altLang="en-US" smtClean="0"/>
            </a:fld>
            <a:endParaRPr lang="en-US" altLang="zh-CN" smtClean="0"/>
          </a:p>
        </p:txBody>
      </p:sp>
      <p:sp>
        <p:nvSpPr>
          <p:cNvPr id="2600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3A20267-2A6C-4F5D-904D-C4E68B2E99E5}" type="slidenum">
              <a:rPr lang="zh-CN" altLang="en-US"/>
            </a:fld>
            <a:endParaRPr lang="en-US" altLang="zh-CN"/>
          </a:p>
        </p:txBody>
      </p:sp>
      <p:sp>
        <p:nvSpPr>
          <p:cNvPr id="260100" name="Rectangle 2"/>
          <p:cNvSpPr>
            <a:spLocks noGrp="1" noRot="1" noChangeAspect="1" noChangeArrowheads="1" noTextEdit="1"/>
          </p:cNvSpPr>
          <p:nvPr>
            <p:ph type="sldImg"/>
          </p:nvPr>
        </p:nvSpPr>
        <p:spPr/>
      </p:sp>
      <p:sp>
        <p:nvSpPr>
          <p:cNvPr id="2601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221422E-6FD8-40D9-B6F5-10E158EC405E}" type="datetime1">
              <a:rPr lang="zh-CN" altLang="en-US" smtClean="0"/>
            </a:fld>
            <a:endParaRPr lang="en-US" altLang="zh-CN" smtClean="0"/>
          </a:p>
        </p:txBody>
      </p:sp>
      <p:sp>
        <p:nvSpPr>
          <p:cNvPr id="2621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F8379E5-FA61-4EE0-AF27-31EA2AFE5249}" type="slidenum">
              <a:rPr lang="zh-CN" altLang="en-US"/>
            </a:fld>
            <a:endParaRPr lang="en-US" altLang="zh-CN"/>
          </a:p>
        </p:txBody>
      </p:sp>
      <p:sp>
        <p:nvSpPr>
          <p:cNvPr id="262148" name="Rectangle 2"/>
          <p:cNvSpPr>
            <a:spLocks noGrp="1" noRot="1" noChangeAspect="1" noChangeArrowheads="1" noTextEdit="1"/>
          </p:cNvSpPr>
          <p:nvPr>
            <p:ph type="sldImg"/>
          </p:nvPr>
        </p:nvSpPr>
        <p:spPr/>
      </p:sp>
      <p:sp>
        <p:nvSpPr>
          <p:cNvPr id="2621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36A55A4-9060-48EB-BF8D-0FD6F08777D8}" type="datetime1">
              <a:rPr lang="zh-CN" altLang="en-US" smtClean="0"/>
            </a:fld>
            <a:endParaRPr lang="en-US" altLang="zh-CN" smtClean="0"/>
          </a:p>
        </p:txBody>
      </p:sp>
      <p:sp>
        <p:nvSpPr>
          <p:cNvPr id="2641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21C7311-B4B5-475F-9E8C-115895F79667}" type="slidenum">
              <a:rPr lang="zh-CN" altLang="en-US"/>
            </a:fld>
            <a:endParaRPr lang="en-US" altLang="zh-CN"/>
          </a:p>
        </p:txBody>
      </p:sp>
      <p:sp>
        <p:nvSpPr>
          <p:cNvPr id="264196" name="Rectangle 2"/>
          <p:cNvSpPr>
            <a:spLocks noGrp="1" noRot="1" noChangeAspect="1" noChangeArrowheads="1" noTextEdit="1"/>
          </p:cNvSpPr>
          <p:nvPr>
            <p:ph type="sldImg"/>
          </p:nvPr>
        </p:nvSpPr>
        <p:spPr/>
      </p:sp>
      <p:sp>
        <p:nvSpPr>
          <p:cNvPr id="2641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4264D85-6F43-48DF-BFD2-A4AF018BC7BA}" type="datetime1">
              <a:rPr lang="zh-CN" altLang="en-US" smtClean="0"/>
            </a:fld>
            <a:endParaRPr lang="en-US" altLang="zh-CN" smtClean="0"/>
          </a:p>
        </p:txBody>
      </p:sp>
      <p:sp>
        <p:nvSpPr>
          <p:cNvPr id="26726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3D9CB78-EE52-4CD2-BD6E-DA0CDAEC5A6B}" type="slidenum">
              <a:rPr lang="zh-CN" altLang="en-US"/>
            </a:fld>
            <a:endParaRPr lang="en-US" altLang="zh-CN"/>
          </a:p>
        </p:txBody>
      </p:sp>
      <p:sp>
        <p:nvSpPr>
          <p:cNvPr id="267268" name="Rectangle 2"/>
          <p:cNvSpPr>
            <a:spLocks noGrp="1" noRot="1" noChangeAspect="1" noChangeArrowheads="1" noTextEdit="1"/>
          </p:cNvSpPr>
          <p:nvPr>
            <p:ph type="sldImg"/>
          </p:nvPr>
        </p:nvSpPr>
        <p:spPr/>
      </p:sp>
      <p:sp>
        <p:nvSpPr>
          <p:cNvPr id="2672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B1FC4C17-DB6B-45A1-ACF8-73AEDF472737}" type="datetime1">
              <a:rPr lang="zh-CN" altLang="en-US" smtClean="0"/>
            </a:fld>
            <a:endParaRPr lang="en-US" altLang="zh-CN" smtClean="0"/>
          </a:p>
        </p:txBody>
      </p:sp>
      <p:sp>
        <p:nvSpPr>
          <p:cNvPr id="26931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D06A59D-21A5-45A2-8C6E-FBDCDE8A1F30}" type="slidenum">
              <a:rPr lang="zh-CN" altLang="en-US"/>
            </a:fld>
            <a:endParaRPr lang="en-US" altLang="zh-CN"/>
          </a:p>
        </p:txBody>
      </p:sp>
      <p:sp>
        <p:nvSpPr>
          <p:cNvPr id="269316" name="Rectangle 2"/>
          <p:cNvSpPr>
            <a:spLocks noGrp="1" noRot="1" noChangeAspect="1" noChangeArrowheads="1" noTextEdit="1"/>
          </p:cNvSpPr>
          <p:nvPr>
            <p:ph type="sldImg"/>
          </p:nvPr>
        </p:nvSpPr>
        <p:spPr/>
      </p:sp>
      <p:sp>
        <p:nvSpPr>
          <p:cNvPr id="2693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62FF012-1343-4B62-8D53-8CBCBE7CBDAB}" type="datetime1">
              <a:rPr lang="zh-CN" altLang="en-US" smtClean="0"/>
            </a:fld>
            <a:endParaRPr lang="en-US" altLang="zh-CN" smtClean="0"/>
          </a:p>
        </p:txBody>
      </p:sp>
      <p:sp>
        <p:nvSpPr>
          <p:cNvPr id="27136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1357D56-6A4C-4C60-AAB8-CA3E195240F4}" type="slidenum">
              <a:rPr lang="zh-CN" altLang="en-US"/>
            </a:fld>
            <a:endParaRPr lang="en-US" altLang="zh-CN"/>
          </a:p>
        </p:txBody>
      </p:sp>
      <p:sp>
        <p:nvSpPr>
          <p:cNvPr id="271364" name="Rectangle 2"/>
          <p:cNvSpPr>
            <a:spLocks noGrp="1" noRot="1" noChangeAspect="1" noChangeArrowheads="1" noTextEdit="1"/>
          </p:cNvSpPr>
          <p:nvPr>
            <p:ph type="sldImg"/>
          </p:nvPr>
        </p:nvSpPr>
        <p:spPr/>
      </p:sp>
      <p:sp>
        <p:nvSpPr>
          <p:cNvPr id="2713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6014EB3-70BD-4803-B433-98290A4ED393}" type="datetime1">
              <a:rPr lang="zh-CN" altLang="en-US" smtClean="0"/>
            </a:fld>
            <a:endParaRPr lang="en-US" altLang="zh-CN" smtClean="0"/>
          </a:p>
        </p:txBody>
      </p:sp>
      <p:sp>
        <p:nvSpPr>
          <p:cNvPr id="2734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8CF2C1C-CC0F-4516-93D8-AD4932D5ACFA}" type="slidenum">
              <a:rPr lang="zh-CN" altLang="en-US"/>
            </a:fld>
            <a:endParaRPr lang="en-US" altLang="zh-CN"/>
          </a:p>
        </p:txBody>
      </p:sp>
      <p:sp>
        <p:nvSpPr>
          <p:cNvPr id="273412" name="Rectangle 2"/>
          <p:cNvSpPr>
            <a:spLocks noGrp="1" noRot="1" noChangeAspect="1" noChangeArrowheads="1" noTextEdit="1"/>
          </p:cNvSpPr>
          <p:nvPr>
            <p:ph type="sldImg"/>
          </p:nvPr>
        </p:nvSpPr>
        <p:spPr/>
      </p:sp>
      <p:sp>
        <p:nvSpPr>
          <p:cNvPr id="2734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D0F8ACC-06E6-4197-832C-D4DCC8BC8739}" type="datetime1">
              <a:rPr lang="zh-CN" altLang="en-US" smtClean="0"/>
            </a:fld>
            <a:endParaRPr lang="en-US" altLang="zh-CN" smtClean="0"/>
          </a:p>
        </p:txBody>
      </p:sp>
      <p:sp>
        <p:nvSpPr>
          <p:cNvPr id="27545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0770C3D-8D4D-4D78-8871-353EBDF46DF8}" type="slidenum">
              <a:rPr lang="zh-CN" altLang="en-US"/>
            </a:fld>
            <a:endParaRPr lang="en-US" altLang="zh-CN"/>
          </a:p>
        </p:txBody>
      </p:sp>
      <p:sp>
        <p:nvSpPr>
          <p:cNvPr id="275460" name="Rectangle 2"/>
          <p:cNvSpPr>
            <a:spLocks noGrp="1" noRot="1" noChangeAspect="1" noChangeArrowheads="1" noTextEdit="1"/>
          </p:cNvSpPr>
          <p:nvPr>
            <p:ph type="sldImg"/>
          </p:nvPr>
        </p:nvSpPr>
        <p:spPr/>
      </p:sp>
      <p:sp>
        <p:nvSpPr>
          <p:cNvPr id="2754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B2EE1F14-2693-4370-AFF5-0C633E23A7E9}" type="datetime1">
              <a:rPr lang="zh-CN" altLang="en-US" smtClean="0"/>
            </a:fld>
            <a:endParaRPr lang="en-US" altLang="zh-CN" smtClean="0"/>
          </a:p>
        </p:txBody>
      </p:sp>
      <p:sp>
        <p:nvSpPr>
          <p:cNvPr id="27750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A5E51C4-DD97-44DF-8E3E-EAD16AE9719B}" type="slidenum">
              <a:rPr lang="zh-CN" altLang="en-US"/>
            </a:fld>
            <a:endParaRPr lang="en-US" altLang="zh-CN"/>
          </a:p>
        </p:txBody>
      </p:sp>
      <p:sp>
        <p:nvSpPr>
          <p:cNvPr id="277508" name="Rectangle 2"/>
          <p:cNvSpPr>
            <a:spLocks noGrp="1" noRot="1" noChangeAspect="1" noChangeArrowheads="1" noTextEdit="1"/>
          </p:cNvSpPr>
          <p:nvPr>
            <p:ph type="sldImg"/>
          </p:nvPr>
        </p:nvSpPr>
        <p:spPr/>
      </p:sp>
      <p:sp>
        <p:nvSpPr>
          <p:cNvPr id="2775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24FD617-BFB3-47E3-96AE-FD1605BACA01}" type="datetime1">
              <a:rPr lang="zh-CN" altLang="en-US" smtClean="0"/>
            </a:fld>
            <a:endParaRPr lang="en-US" altLang="zh-CN" smtClean="0"/>
          </a:p>
        </p:txBody>
      </p:sp>
      <p:sp>
        <p:nvSpPr>
          <p:cNvPr id="2795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4F1CBE8-33FA-4202-91C2-2162CC97E5A5}" type="slidenum">
              <a:rPr lang="zh-CN" altLang="en-US"/>
            </a:fld>
            <a:endParaRPr lang="en-US" altLang="zh-CN"/>
          </a:p>
        </p:txBody>
      </p:sp>
      <p:sp>
        <p:nvSpPr>
          <p:cNvPr id="279556" name="Rectangle 2"/>
          <p:cNvSpPr>
            <a:spLocks noGrp="1" noRot="1" noChangeAspect="1" noChangeArrowheads="1" noTextEdit="1"/>
          </p:cNvSpPr>
          <p:nvPr>
            <p:ph type="sldImg"/>
          </p:nvPr>
        </p:nvSpPr>
        <p:spPr/>
      </p:sp>
      <p:sp>
        <p:nvSpPr>
          <p:cNvPr id="2795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409BB9A-C8B6-4551-8071-507514D8F875}" type="datetime1">
              <a:rPr lang="zh-CN" altLang="en-US" smtClean="0"/>
            </a:fld>
            <a:endParaRPr lang="en-US" altLang="zh-CN" smtClean="0"/>
          </a:p>
        </p:txBody>
      </p:sp>
      <p:sp>
        <p:nvSpPr>
          <p:cNvPr id="2816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F1D9A63-F621-495B-B613-6E621501A487}" type="slidenum">
              <a:rPr lang="zh-CN" altLang="en-US"/>
            </a:fld>
            <a:endParaRPr lang="en-US" altLang="zh-CN"/>
          </a:p>
        </p:txBody>
      </p:sp>
      <p:sp>
        <p:nvSpPr>
          <p:cNvPr id="281604" name="Rectangle 2"/>
          <p:cNvSpPr>
            <a:spLocks noGrp="1" noRot="1" noChangeAspect="1" noChangeArrowheads="1" noTextEdit="1"/>
          </p:cNvSpPr>
          <p:nvPr>
            <p:ph type="sldImg"/>
          </p:nvPr>
        </p:nvSpPr>
        <p:spPr/>
      </p:sp>
      <p:sp>
        <p:nvSpPr>
          <p:cNvPr id="281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1A3F80C-1E54-4425-AB53-EC054AB95FC9}" type="datetime1">
              <a:rPr lang="zh-CN" altLang="en-US" smtClean="0"/>
            </a:fld>
            <a:endParaRPr lang="en-US" altLang="zh-CN" smtClean="0"/>
          </a:p>
        </p:txBody>
      </p:sp>
      <p:sp>
        <p:nvSpPr>
          <p:cNvPr id="2836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A952A37-D2EB-4163-B102-54CC63E2DACD}" type="slidenum">
              <a:rPr lang="zh-CN" altLang="en-US"/>
            </a:fld>
            <a:endParaRPr lang="en-US" altLang="zh-CN"/>
          </a:p>
        </p:txBody>
      </p:sp>
      <p:sp>
        <p:nvSpPr>
          <p:cNvPr id="283652" name="Rectangle 2"/>
          <p:cNvSpPr>
            <a:spLocks noGrp="1" noRot="1" noChangeAspect="1" noChangeArrowheads="1" noTextEdit="1"/>
          </p:cNvSpPr>
          <p:nvPr>
            <p:ph type="sldImg"/>
          </p:nvPr>
        </p:nvSpPr>
        <p:spPr/>
      </p:sp>
      <p:sp>
        <p:nvSpPr>
          <p:cNvPr id="2836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18924A0-4686-4460-956B-84D5044BFE79}" type="datetime1">
              <a:rPr lang="zh-CN" altLang="en-US" smtClean="0"/>
            </a:fld>
            <a:endParaRPr lang="en-US" altLang="zh-CN" smtClean="0"/>
          </a:p>
        </p:txBody>
      </p:sp>
      <p:sp>
        <p:nvSpPr>
          <p:cNvPr id="2856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BEE8BC5-DC70-40C1-A9B8-720A97BCB79B}" type="slidenum">
              <a:rPr lang="zh-CN" altLang="en-US"/>
            </a:fld>
            <a:endParaRPr lang="en-US" altLang="zh-CN"/>
          </a:p>
        </p:txBody>
      </p:sp>
      <p:sp>
        <p:nvSpPr>
          <p:cNvPr id="285700" name="Rectangle 2"/>
          <p:cNvSpPr>
            <a:spLocks noGrp="1" noRot="1" noChangeAspect="1" noChangeArrowheads="1" noTextEdit="1"/>
          </p:cNvSpPr>
          <p:nvPr>
            <p:ph type="sldImg"/>
          </p:nvPr>
        </p:nvSpPr>
        <p:spPr/>
      </p:sp>
      <p:sp>
        <p:nvSpPr>
          <p:cNvPr id="2857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EF18D19-61DA-4CE8-8D63-6D7AE33AAC6F}" type="datetime1">
              <a:rPr lang="zh-CN" altLang="en-US" smtClean="0">
                <a:solidFill>
                  <a:srgbClr val="000000"/>
                </a:solidFill>
              </a:rPr>
            </a:fld>
            <a:endParaRPr lang="en-US" altLang="zh-CN" smtClean="0">
              <a:solidFill>
                <a:srgbClr val="000000"/>
              </a:solidFill>
            </a:endParaRPr>
          </a:p>
        </p:txBody>
      </p:sp>
      <p:sp>
        <p:nvSpPr>
          <p:cNvPr id="28877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B656BEB-4556-47B4-B6DC-CBB68C6FE200}" type="slidenum">
              <a:rPr lang="zh-CN" altLang="en-US">
                <a:solidFill>
                  <a:srgbClr val="000000"/>
                </a:solidFill>
              </a:rPr>
            </a:fld>
            <a:endParaRPr lang="en-US" altLang="zh-CN">
              <a:solidFill>
                <a:srgbClr val="000000"/>
              </a:solidFill>
            </a:endParaRPr>
          </a:p>
        </p:txBody>
      </p:sp>
      <p:sp>
        <p:nvSpPr>
          <p:cNvPr id="288772" name="Rectangle 2"/>
          <p:cNvSpPr>
            <a:spLocks noGrp="1" noRot="1" noChangeAspect="1" noChangeArrowheads="1" noTextEdit="1"/>
          </p:cNvSpPr>
          <p:nvPr>
            <p:ph type="sldImg"/>
          </p:nvPr>
        </p:nvSpPr>
        <p:spPr/>
      </p:sp>
      <p:sp>
        <p:nvSpPr>
          <p:cNvPr id="28877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02E2BFF-C02D-4FFC-BB2E-07D542E0E542}" type="datetime1">
              <a:rPr lang="zh-CN" altLang="en-US" smtClean="0"/>
            </a:fld>
            <a:endParaRPr lang="en-US" altLang="zh-CN" smtClean="0"/>
          </a:p>
        </p:txBody>
      </p:sp>
      <p:sp>
        <p:nvSpPr>
          <p:cNvPr id="29081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81EC6D3-140E-4160-918F-E495CF68B9A2}" type="slidenum">
              <a:rPr lang="zh-CN" altLang="en-US"/>
            </a:fld>
            <a:endParaRPr lang="en-US" altLang="zh-CN"/>
          </a:p>
        </p:txBody>
      </p:sp>
      <p:sp>
        <p:nvSpPr>
          <p:cNvPr id="290820" name="Rectangle 2"/>
          <p:cNvSpPr>
            <a:spLocks noGrp="1" noRot="1" noChangeAspect="1" noChangeArrowheads="1" noTextEdit="1"/>
          </p:cNvSpPr>
          <p:nvPr>
            <p:ph type="sldImg"/>
          </p:nvPr>
        </p:nvSpPr>
        <p:spPr/>
      </p:sp>
      <p:sp>
        <p:nvSpPr>
          <p:cNvPr id="2908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19853F9-07A7-4D95-AFAE-E5C24F3150F3}" type="datetime1">
              <a:rPr lang="zh-CN" altLang="en-US" smtClean="0"/>
            </a:fld>
            <a:endParaRPr lang="en-US" altLang="zh-CN" smtClean="0"/>
          </a:p>
        </p:txBody>
      </p:sp>
      <p:sp>
        <p:nvSpPr>
          <p:cNvPr id="29286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A3624B7-CBA4-4324-BF5A-7C96888A3878}" type="slidenum">
              <a:rPr lang="zh-CN" altLang="en-US"/>
            </a:fld>
            <a:endParaRPr lang="en-US" altLang="zh-CN"/>
          </a:p>
        </p:txBody>
      </p:sp>
      <p:sp>
        <p:nvSpPr>
          <p:cNvPr id="292868" name="Rectangle 2"/>
          <p:cNvSpPr>
            <a:spLocks noGrp="1" noRot="1" noChangeAspect="1" noChangeArrowheads="1" noTextEdit="1"/>
          </p:cNvSpPr>
          <p:nvPr>
            <p:ph type="sldImg"/>
          </p:nvPr>
        </p:nvSpPr>
        <p:spPr/>
      </p:sp>
      <p:sp>
        <p:nvSpPr>
          <p:cNvPr id="2928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194DAF9-FFD3-49D6-82C0-98B1CEB4B2B8}" type="datetime1">
              <a:rPr lang="zh-CN" altLang="en-US" smtClean="0"/>
            </a:fld>
            <a:endParaRPr lang="en-US" altLang="zh-CN" smtClean="0"/>
          </a:p>
        </p:txBody>
      </p:sp>
      <p:sp>
        <p:nvSpPr>
          <p:cNvPr id="29491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D7DA046-D2B3-4B23-9A28-13D595BA6831}" type="slidenum">
              <a:rPr lang="zh-CN" altLang="en-US"/>
            </a:fld>
            <a:endParaRPr lang="en-US" altLang="zh-CN"/>
          </a:p>
        </p:txBody>
      </p:sp>
      <p:sp>
        <p:nvSpPr>
          <p:cNvPr id="294916" name="Rectangle 2"/>
          <p:cNvSpPr>
            <a:spLocks noGrp="1" noRot="1" noChangeAspect="1" noChangeArrowheads="1" noTextEdit="1"/>
          </p:cNvSpPr>
          <p:nvPr>
            <p:ph type="sldImg"/>
          </p:nvPr>
        </p:nvSpPr>
        <p:spPr/>
      </p:sp>
      <p:sp>
        <p:nvSpPr>
          <p:cNvPr id="2949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43840F4-6096-4818-BF75-2A81D0F70347}" type="datetime1">
              <a:rPr lang="zh-CN" altLang="en-US" smtClean="0"/>
            </a:fld>
            <a:endParaRPr lang="en-US" altLang="zh-CN" smtClean="0"/>
          </a:p>
        </p:txBody>
      </p:sp>
      <p:sp>
        <p:nvSpPr>
          <p:cNvPr id="29696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9EE978B-3644-4FE1-BF68-B4A198ADCCE8}" type="slidenum">
              <a:rPr lang="zh-CN" altLang="en-US"/>
            </a:fld>
            <a:endParaRPr lang="en-US" altLang="zh-CN"/>
          </a:p>
        </p:txBody>
      </p:sp>
      <p:sp>
        <p:nvSpPr>
          <p:cNvPr id="296964" name="Rectangle 2"/>
          <p:cNvSpPr>
            <a:spLocks noGrp="1" noRot="1" noChangeAspect="1" noChangeArrowheads="1" noTextEdit="1"/>
          </p:cNvSpPr>
          <p:nvPr>
            <p:ph type="sldImg"/>
          </p:nvPr>
        </p:nvSpPr>
        <p:spPr/>
      </p:sp>
      <p:sp>
        <p:nvSpPr>
          <p:cNvPr id="2969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828935A-7619-4230-898E-D3D7702CFA99}" type="datetime1">
              <a:rPr lang="zh-CN" altLang="en-US" smtClean="0"/>
            </a:fld>
            <a:endParaRPr lang="en-US" altLang="zh-CN" smtClean="0"/>
          </a:p>
        </p:txBody>
      </p:sp>
      <p:sp>
        <p:nvSpPr>
          <p:cNvPr id="2990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3975FE5-8AF1-49A5-9AD1-5656C6202BA6}" type="slidenum">
              <a:rPr lang="zh-CN" altLang="en-US"/>
            </a:fld>
            <a:endParaRPr lang="en-US" altLang="zh-CN"/>
          </a:p>
        </p:txBody>
      </p:sp>
      <p:sp>
        <p:nvSpPr>
          <p:cNvPr id="299012" name="Rectangle 2"/>
          <p:cNvSpPr>
            <a:spLocks noGrp="1" noRot="1" noChangeAspect="1" noChangeArrowheads="1" noTextEdit="1"/>
          </p:cNvSpPr>
          <p:nvPr>
            <p:ph type="sldImg"/>
          </p:nvPr>
        </p:nvSpPr>
        <p:spPr/>
      </p:sp>
      <p:sp>
        <p:nvSpPr>
          <p:cNvPr id="299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E8043AA-802F-4540-B090-6DE3E52633CE}" type="datetime1">
              <a:rPr lang="zh-CN" altLang="en-US" smtClean="0"/>
            </a:fld>
            <a:endParaRPr lang="en-US" altLang="zh-CN" smtClean="0"/>
          </a:p>
        </p:txBody>
      </p:sp>
      <p:sp>
        <p:nvSpPr>
          <p:cNvPr id="30208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FF2D2CF-47FC-4334-879D-DCA00D5F8FCA}" type="slidenum">
              <a:rPr lang="zh-CN" altLang="en-US"/>
            </a:fld>
            <a:endParaRPr lang="en-US" altLang="zh-CN"/>
          </a:p>
        </p:txBody>
      </p:sp>
      <p:sp>
        <p:nvSpPr>
          <p:cNvPr id="302084" name="Rectangle 2"/>
          <p:cNvSpPr>
            <a:spLocks noGrp="1" noRot="1" noChangeAspect="1" noChangeArrowheads="1" noTextEdit="1"/>
          </p:cNvSpPr>
          <p:nvPr>
            <p:ph type="sldImg"/>
          </p:nvPr>
        </p:nvSpPr>
        <p:spPr/>
      </p:sp>
      <p:sp>
        <p:nvSpPr>
          <p:cNvPr id="3020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207166CB-9714-4A68-AF38-E3F4F9BA9C40}" type="slidenum">
              <a:rPr lang="en-US" altLang="zh-CN"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424963" name="Rectangle 2"/>
          <p:cNvSpPr>
            <a:spLocks noGrp="1" noRot="1" noChangeAspect="1" noChangeArrowheads="1" noTextEdit="1"/>
          </p:cNvSpPr>
          <p:nvPr>
            <p:ph type="sldImg"/>
          </p:nvPr>
        </p:nvSpPr>
        <p:spPr/>
      </p:sp>
      <p:sp>
        <p:nvSpPr>
          <p:cNvPr id="424964" name="Rectangle 3"/>
          <p:cNvSpPr>
            <a:spLocks noGrp="1" noChangeArrowheads="1"/>
          </p:cNvSpPr>
          <p:nvPr>
            <p:ph type="body" idx="1"/>
          </p:nvPr>
        </p:nvSpPr>
        <p:spPr>
          <a:noFill/>
        </p:spPr>
        <p:txBody>
          <a:bodyPr/>
          <a:lstStyle/>
          <a:p>
            <a:pPr eaLnBrk="1" hangingPunct="1"/>
            <a:endParaRPr lang="zh-CN" altLang="zh-CN" smtClean="0">
              <a:ea typeface="宋体" panose="02010600030101010101" pitchFamily="2" charset="-122"/>
            </a:endParaRPr>
          </a:p>
        </p:txBody>
      </p:sp>
      <p:sp>
        <p:nvSpPr>
          <p:cNvPr id="424965" name="日期占位符 4"/>
          <p:cNvSpPr>
            <a:spLocks noGrp="1"/>
          </p:cNvSpPr>
          <p:nvPr>
            <p:ph type="dt" sz="quarter" idx="1"/>
          </p:nvPr>
        </p:nvSpPr>
        <p:spPr>
          <a:noFill/>
        </p:spPr>
        <p:txBody>
          <a:bodyPr/>
          <a:lstStyle/>
          <a:p>
            <a:fld id="{A12AB13E-2CE4-4A0F-8455-C9ECA9593407}" type="datetime1">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5F2606D-EBFC-4DB3-9889-3E51AB20C523}" type="slidenum">
              <a:rPr lang="en-US" altLang="zh-CN">
                <a:solidFill>
                  <a:srgbClr val="000000"/>
                </a:solidFill>
              </a:rPr>
            </a:fld>
            <a:endParaRPr lang="en-US" altLang="zh-CN">
              <a:solidFill>
                <a:srgbClr val="000000"/>
              </a:solidFill>
            </a:endParaRPr>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
        <p:nvSpPr>
          <p:cNvPr id="9221" name="日期占位符 4"/>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6F0F1BB-1BFF-407C-BA47-CCCEF356F17F}" type="datetime1">
              <a:rPr lang="zh-CN" altLang="en-US" smtClean="0">
                <a:solidFill>
                  <a:srgbClr val="000000"/>
                </a:solidFill>
              </a:rPr>
            </a:fld>
            <a:endParaRPr lang="en-US" altLang="zh-CN"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554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E7B885F-131D-4F09-AE38-70C589BB5833}" type="datetime1">
              <a:rPr lang="zh-CN" altLang="en-US" smtClean="0"/>
            </a:fld>
            <a:endParaRPr lang="en-US" altLang="zh-CN" smtClean="0"/>
          </a:p>
        </p:txBody>
      </p:sp>
      <p:sp>
        <p:nvSpPr>
          <p:cNvPr id="6554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16ED08E-C845-44F2-B46D-631E22689C32}" type="slidenum">
              <a:rPr lang="zh-CN" altLang="en-US"/>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12CDE66-4DDD-4393-AB4E-93B152886E72}" type="datetime1">
              <a:rPr lang="zh-CN" altLang="en-US" smtClean="0"/>
            </a:fld>
            <a:endParaRPr lang="en-US" altLang="zh-CN" smtClean="0"/>
          </a:p>
        </p:txBody>
      </p:sp>
      <p:sp>
        <p:nvSpPr>
          <p:cNvPr id="675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F632DF0-C5B5-4DF2-8E6A-8A2E5FFF1C3F}" type="slidenum">
              <a:rPr lang="zh-CN" altLang="en-US"/>
            </a:fld>
            <a:endParaRPr lang="en-US" altLang="zh-CN"/>
          </a:p>
        </p:txBody>
      </p:sp>
      <p:sp>
        <p:nvSpPr>
          <p:cNvPr id="67588" name="Rectangle 2"/>
          <p:cNvSpPr>
            <a:spLocks noGrp="1" noRot="1" noChangeAspect="1" noChangeArrowheads="1" noTextEdit="1"/>
          </p:cNvSpPr>
          <p:nvPr>
            <p:ph type="sldImg"/>
          </p:nvPr>
        </p:nvSpPr>
        <p:spPr/>
      </p:sp>
      <p:sp>
        <p:nvSpPr>
          <p:cNvPr id="675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p:sp>
      <p:sp>
        <p:nvSpPr>
          <p:cNvPr id="122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148FE2E-0441-4F44-A397-420FBE7248BE}" type="datetime1">
              <a:rPr lang="zh-CN" altLang="en-US" smtClean="0"/>
            </a:fld>
            <a:endParaRPr lang="en-US" altLang="zh-CN" smtClean="0"/>
          </a:p>
        </p:txBody>
      </p:sp>
      <p:sp>
        <p:nvSpPr>
          <p:cNvPr id="7168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E2FE756-B051-41BC-8F7A-E7BF237DDD8B}" type="slidenum">
              <a:rPr lang="zh-CN" altLang="en-US"/>
            </a:fld>
            <a:endParaRPr lang="en-US" altLang="zh-CN"/>
          </a:p>
        </p:txBody>
      </p:sp>
      <p:sp>
        <p:nvSpPr>
          <p:cNvPr id="71684" name="Rectangle 2"/>
          <p:cNvSpPr>
            <a:spLocks noGrp="1" noRot="1" noChangeAspect="1" noChangeArrowheads="1" noTextEdit="1"/>
          </p:cNvSpPr>
          <p:nvPr>
            <p:ph type="sldImg"/>
          </p:nvPr>
        </p:nvSpPr>
        <p:spPr/>
      </p:sp>
      <p:sp>
        <p:nvSpPr>
          <p:cNvPr id="716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64F7B3B-DFA5-40A9-B41D-24049310DF7A}" type="datetime1">
              <a:rPr lang="zh-CN" altLang="en-US" smtClean="0"/>
            </a:fld>
            <a:endParaRPr lang="en-US" altLang="zh-CN" smtClean="0"/>
          </a:p>
        </p:txBody>
      </p:sp>
      <p:sp>
        <p:nvSpPr>
          <p:cNvPr id="7373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311E1DD-C161-406B-8E6D-2CCD44E17783}" type="slidenum">
              <a:rPr lang="zh-CN" altLang="en-US"/>
            </a:fld>
            <a:endParaRPr lang="en-US" altLang="zh-CN"/>
          </a:p>
        </p:txBody>
      </p:sp>
      <p:sp>
        <p:nvSpPr>
          <p:cNvPr id="73732" name="Rectangle 2"/>
          <p:cNvSpPr>
            <a:spLocks noGrp="1" noRot="1" noChangeAspect="1" noChangeArrowheads="1" noTextEdit="1"/>
          </p:cNvSpPr>
          <p:nvPr>
            <p:ph type="sldImg"/>
          </p:nvPr>
        </p:nvSpPr>
        <p:spPr/>
      </p:sp>
      <p:sp>
        <p:nvSpPr>
          <p:cNvPr id="737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5D51133-102B-471E-BEB6-3094B5428931}" type="datetime1">
              <a:rPr lang="zh-CN" altLang="en-US" smtClean="0"/>
            </a:fld>
            <a:endParaRPr lang="en-US" altLang="zh-CN" smtClean="0"/>
          </a:p>
        </p:txBody>
      </p:sp>
      <p:sp>
        <p:nvSpPr>
          <p:cNvPr id="768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3D5AF6B-5561-4C6F-94C3-AC939FDFF23F}" type="slidenum">
              <a:rPr lang="zh-CN" altLang="en-US"/>
            </a:fld>
            <a:endParaRPr lang="en-US" altLang="zh-CN"/>
          </a:p>
        </p:txBody>
      </p:sp>
      <p:sp>
        <p:nvSpPr>
          <p:cNvPr id="76804" name="Rectangle 2"/>
          <p:cNvSpPr>
            <a:spLocks noGrp="1" noRot="1" noChangeAspect="1" noChangeArrowheads="1" noTextEdit="1"/>
          </p:cNvSpPr>
          <p:nvPr>
            <p:ph type="sldImg"/>
          </p:nvPr>
        </p:nvSpPr>
        <p:spPr/>
      </p:sp>
      <p:sp>
        <p:nvSpPr>
          <p:cNvPr id="768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C2696BC-A101-4DD9-A39D-6648BC9FA785}" type="datetime1">
              <a:rPr lang="zh-CN" altLang="en-US" smtClean="0"/>
            </a:fld>
            <a:endParaRPr lang="en-US" altLang="zh-CN" smtClean="0"/>
          </a:p>
        </p:txBody>
      </p:sp>
      <p:sp>
        <p:nvSpPr>
          <p:cNvPr id="788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7B6D13F-C878-4AB0-88FB-D54887E3AE79}" type="slidenum">
              <a:rPr lang="zh-CN" altLang="en-US"/>
            </a:fld>
            <a:endParaRPr lang="en-US" altLang="zh-CN"/>
          </a:p>
        </p:txBody>
      </p:sp>
      <p:sp>
        <p:nvSpPr>
          <p:cNvPr id="78852" name="Rectangle 2"/>
          <p:cNvSpPr>
            <a:spLocks noGrp="1" noRot="1" noChangeAspect="1" noChangeArrowheads="1" noTextEdit="1"/>
          </p:cNvSpPr>
          <p:nvPr>
            <p:ph type="sldImg"/>
          </p:nvPr>
        </p:nvSpPr>
        <p:spPr/>
      </p:sp>
      <p:sp>
        <p:nvSpPr>
          <p:cNvPr id="788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463DB49-B929-4D98-BC88-7A6EECEE4DC0}" type="datetime1">
              <a:rPr lang="zh-CN" altLang="en-US" smtClean="0"/>
            </a:fld>
            <a:endParaRPr lang="en-US" altLang="zh-CN" smtClean="0"/>
          </a:p>
        </p:txBody>
      </p:sp>
      <p:sp>
        <p:nvSpPr>
          <p:cNvPr id="808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5B56DDE-6D7F-4BA1-BBF3-B54979C78BB8}" type="slidenum">
              <a:rPr lang="zh-CN" altLang="en-US"/>
            </a:fld>
            <a:endParaRPr lang="en-US" altLang="zh-CN"/>
          </a:p>
        </p:txBody>
      </p:sp>
      <p:sp>
        <p:nvSpPr>
          <p:cNvPr id="80900" name="Rectangle 2"/>
          <p:cNvSpPr>
            <a:spLocks noGrp="1" noRot="1" noChangeAspect="1" noChangeArrowheads="1" noTextEdit="1"/>
          </p:cNvSpPr>
          <p:nvPr>
            <p:ph type="sldImg"/>
          </p:nvPr>
        </p:nvSpPr>
        <p:spPr/>
      </p:sp>
      <p:sp>
        <p:nvSpPr>
          <p:cNvPr id="809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80797A8-7063-4C43-820C-1518D35EACEB}" type="datetime1">
              <a:rPr lang="zh-CN" altLang="en-US" smtClean="0"/>
            </a:fld>
            <a:endParaRPr lang="en-US" altLang="zh-CN" smtClean="0"/>
          </a:p>
        </p:txBody>
      </p:sp>
      <p:sp>
        <p:nvSpPr>
          <p:cNvPr id="829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411C1FB-3FBC-483B-8E20-E65DAA0D5058}" type="slidenum">
              <a:rPr lang="zh-CN" altLang="en-US"/>
            </a:fld>
            <a:endParaRPr lang="en-US" altLang="zh-CN"/>
          </a:p>
        </p:txBody>
      </p:sp>
      <p:sp>
        <p:nvSpPr>
          <p:cNvPr id="82948" name="Rectangle 2"/>
          <p:cNvSpPr>
            <a:spLocks noGrp="1" noRot="1" noChangeAspect="1" noChangeArrowheads="1" noTextEdit="1"/>
          </p:cNvSpPr>
          <p:nvPr>
            <p:ph type="sldImg"/>
          </p:nvPr>
        </p:nvSpPr>
        <p:spPr/>
      </p:sp>
      <p:sp>
        <p:nvSpPr>
          <p:cNvPr id="829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F405D00-4505-484D-B661-DD804AC6A80E}" type="datetime1">
              <a:rPr lang="zh-CN" altLang="en-US" smtClean="0"/>
            </a:fld>
            <a:endParaRPr lang="en-US" altLang="zh-CN" smtClean="0"/>
          </a:p>
        </p:txBody>
      </p:sp>
      <p:sp>
        <p:nvSpPr>
          <p:cNvPr id="870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38EAFB7-6BBE-49F1-8542-3D91457A0D49}" type="slidenum">
              <a:rPr lang="zh-CN" altLang="en-US"/>
            </a:fld>
            <a:endParaRPr lang="en-US" altLang="zh-CN"/>
          </a:p>
        </p:txBody>
      </p:sp>
      <p:sp>
        <p:nvSpPr>
          <p:cNvPr id="87044" name="Rectangle 2"/>
          <p:cNvSpPr>
            <a:spLocks noGrp="1" noRot="1" noChangeAspect="1" noChangeArrowheads="1" noTextEdit="1"/>
          </p:cNvSpPr>
          <p:nvPr>
            <p:ph type="sldImg"/>
          </p:nvPr>
        </p:nvSpPr>
        <p:spPr/>
      </p:sp>
      <p:sp>
        <p:nvSpPr>
          <p:cNvPr id="870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A40C331-496B-4107-B102-BF8B66DB4784}" type="datetime1">
              <a:rPr lang="zh-CN" altLang="en-US" smtClean="0"/>
            </a:fld>
            <a:endParaRPr lang="en-US" altLang="zh-CN" smtClean="0"/>
          </a:p>
        </p:txBody>
      </p:sp>
      <p:sp>
        <p:nvSpPr>
          <p:cNvPr id="8909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75449CF-EFAD-405E-BCE0-1BE7732A9961}" type="slidenum">
              <a:rPr lang="zh-CN" altLang="en-US"/>
            </a:fld>
            <a:endParaRPr lang="en-US" altLang="zh-CN"/>
          </a:p>
        </p:txBody>
      </p:sp>
      <p:sp>
        <p:nvSpPr>
          <p:cNvPr id="89092" name="Rectangle 2"/>
          <p:cNvSpPr>
            <a:spLocks noGrp="1" noRot="1" noChangeAspect="1" noChangeArrowheads="1" noTextEdit="1"/>
          </p:cNvSpPr>
          <p:nvPr>
            <p:ph type="sldImg"/>
          </p:nvPr>
        </p:nvSpPr>
        <p:spPr/>
      </p:sp>
      <p:sp>
        <p:nvSpPr>
          <p:cNvPr id="890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A7128AC-92AC-4967-9139-514B69613DEF}" type="datetime1">
              <a:rPr lang="zh-CN" altLang="en-US" smtClean="0"/>
            </a:fld>
            <a:endParaRPr lang="en-US" altLang="zh-CN" smtClean="0"/>
          </a:p>
        </p:txBody>
      </p:sp>
      <p:sp>
        <p:nvSpPr>
          <p:cNvPr id="911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B7A9234B-00F1-4B40-9B73-626FCFD9C7A3}" type="slidenum">
              <a:rPr lang="zh-CN" altLang="en-US"/>
            </a:fld>
            <a:endParaRPr lang="en-US" altLang="zh-CN"/>
          </a:p>
        </p:txBody>
      </p:sp>
      <p:sp>
        <p:nvSpPr>
          <p:cNvPr id="91140" name="Rectangle 2"/>
          <p:cNvSpPr>
            <a:spLocks noGrp="1" noRot="1" noChangeAspect="1" noChangeArrowheads="1" noTextEdit="1"/>
          </p:cNvSpPr>
          <p:nvPr>
            <p:ph type="sldImg"/>
          </p:nvPr>
        </p:nvSpPr>
        <p:spPr/>
      </p:sp>
      <p:sp>
        <p:nvSpPr>
          <p:cNvPr id="911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p:sp>
      <p:sp>
        <p:nvSpPr>
          <p:cNvPr id="143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DB8DC44-DE1C-452F-A9F6-2160D8EE3416}" type="datetime1">
              <a:rPr lang="zh-CN" altLang="en-US" smtClean="0"/>
            </a:fld>
            <a:endParaRPr lang="en-US" altLang="zh-CN" smtClean="0"/>
          </a:p>
        </p:txBody>
      </p:sp>
      <p:sp>
        <p:nvSpPr>
          <p:cNvPr id="931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31DD224-E467-4048-B512-914D07BB1F76}" type="slidenum">
              <a:rPr lang="zh-CN" altLang="en-US"/>
            </a:fld>
            <a:endParaRPr lang="en-US" altLang="zh-CN"/>
          </a:p>
        </p:txBody>
      </p:sp>
      <p:sp>
        <p:nvSpPr>
          <p:cNvPr id="93188" name="Rectangle 2"/>
          <p:cNvSpPr>
            <a:spLocks noGrp="1" noRot="1" noChangeAspect="1" noChangeArrowheads="1" noTextEdit="1"/>
          </p:cNvSpPr>
          <p:nvPr>
            <p:ph type="sldImg"/>
          </p:nvPr>
        </p:nvSpPr>
        <p:spPr/>
      </p:sp>
      <p:sp>
        <p:nvSpPr>
          <p:cNvPr id="931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FB1BF07-8F8D-4DB5-B24D-69E16A820986}" type="datetime1">
              <a:rPr lang="zh-CN" altLang="en-US" smtClean="0"/>
            </a:fld>
            <a:endParaRPr lang="en-US" altLang="zh-CN" smtClean="0"/>
          </a:p>
        </p:txBody>
      </p:sp>
      <p:sp>
        <p:nvSpPr>
          <p:cNvPr id="9523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77879A3-5829-4522-AAA8-ED27EE5F824C}" type="slidenum">
              <a:rPr lang="zh-CN" altLang="en-US"/>
            </a:fld>
            <a:endParaRPr lang="en-US" altLang="zh-CN"/>
          </a:p>
        </p:txBody>
      </p:sp>
      <p:sp>
        <p:nvSpPr>
          <p:cNvPr id="95236" name="Rectangle 2"/>
          <p:cNvSpPr>
            <a:spLocks noGrp="1" noRot="1" noChangeAspect="1" noChangeArrowheads="1" noTextEdit="1"/>
          </p:cNvSpPr>
          <p:nvPr>
            <p:ph type="sldImg"/>
          </p:nvPr>
        </p:nvSpPr>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p:spPr>
        <p:txBody>
          <a:bodyPr/>
          <a:lstStyle/>
          <a:p>
            <a:fld id="{93B45A45-ACF3-43B5-B083-7551259C8C2D}" type="datetime1">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117763" name="Rectangle 7"/>
          <p:cNvSpPr>
            <a:spLocks noGrp="1" noChangeArrowheads="1"/>
          </p:cNvSpPr>
          <p:nvPr>
            <p:ph type="sldNum" sz="quarter" idx="5"/>
          </p:nvPr>
        </p:nvSpPr>
        <p:spPr>
          <a:noFill/>
        </p:spPr>
        <p:txBody>
          <a:bodyPr/>
          <a:lstStyle/>
          <a:p>
            <a:fld id="{2ED0C048-7884-489E-9043-D3EA82F93ADD}" type="slidenum">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117764" name="Rectangle 2"/>
          <p:cNvSpPr>
            <a:spLocks noGrp="1" noRot="1" noChangeAspect="1" noChangeArrowheads="1" noTextEdit="1"/>
          </p:cNvSpPr>
          <p:nvPr>
            <p:ph type="sldImg"/>
          </p:nvPr>
        </p:nvSpPr>
        <p:spPr/>
      </p:sp>
      <p:sp>
        <p:nvSpPr>
          <p:cNvPr id="117765" name="Rectangle 3"/>
          <p:cNvSpPr>
            <a:spLocks noGrp="1" noChangeArrowheads="1"/>
          </p:cNvSpPr>
          <p:nvPr>
            <p:ph type="body" idx="1"/>
          </p:nvPr>
        </p:nvSpPr>
        <p:spPr>
          <a:noFill/>
        </p:spPr>
        <p:txBody>
          <a:bodyPr/>
          <a:lstStyle/>
          <a:p>
            <a:pPr eaLnBrk="1" hangingPunct="1"/>
            <a:endParaRPr lang="zh-CN" altLang="en-US" smtClean="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p:spPr>
        <p:txBody>
          <a:bodyPr/>
          <a:lstStyle/>
          <a:p>
            <a:fld id="{3052BDF5-2028-4214-B7AC-9DC28EED6726}" type="datetime1">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118787" name="Rectangle 7"/>
          <p:cNvSpPr>
            <a:spLocks noGrp="1" noChangeArrowheads="1"/>
          </p:cNvSpPr>
          <p:nvPr>
            <p:ph type="sldNum" sz="quarter" idx="5"/>
          </p:nvPr>
        </p:nvSpPr>
        <p:spPr>
          <a:noFill/>
        </p:spPr>
        <p:txBody>
          <a:bodyPr/>
          <a:lstStyle/>
          <a:p>
            <a:fld id="{9ED795D2-ADD7-40D3-9CA2-D06281CB424C}" type="slidenum">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118788" name="Rectangle 2"/>
          <p:cNvSpPr>
            <a:spLocks noGrp="1" noRot="1" noChangeAspect="1" noChangeArrowheads="1" noTextEdit="1"/>
          </p:cNvSpPr>
          <p:nvPr>
            <p:ph type="sldImg"/>
          </p:nvPr>
        </p:nvSpPr>
        <p:spPr/>
      </p:sp>
      <p:sp>
        <p:nvSpPr>
          <p:cNvPr id="118789" name="Rectangle 3"/>
          <p:cNvSpPr>
            <a:spLocks noGrp="1" noChangeArrowheads="1"/>
          </p:cNvSpPr>
          <p:nvPr>
            <p:ph type="body" idx="1"/>
          </p:nvPr>
        </p:nvSpPr>
        <p:spPr>
          <a:noFill/>
        </p:spPr>
        <p:txBody>
          <a:bodyPr/>
          <a:lstStyle/>
          <a:p>
            <a:pPr eaLnBrk="1" hangingPunct="1"/>
            <a:endParaRPr lang="zh-CN" altLang="en-US" smtClean="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fld id="{05C412BE-E190-4BE8-B097-A29255887F5C}" type="datetime1">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119811" name="Rectangle 7"/>
          <p:cNvSpPr>
            <a:spLocks noGrp="1" noChangeArrowheads="1"/>
          </p:cNvSpPr>
          <p:nvPr>
            <p:ph type="sldNum" sz="quarter" idx="5"/>
          </p:nvPr>
        </p:nvSpPr>
        <p:spPr>
          <a:noFill/>
        </p:spPr>
        <p:txBody>
          <a:bodyPr/>
          <a:lstStyle/>
          <a:p>
            <a:fld id="{6AA0212A-53E5-43D2-8C64-B9F7238D154D}" type="slidenum">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119812" name="Rectangle 2"/>
          <p:cNvSpPr>
            <a:spLocks noGrp="1" noRot="1" noChangeAspect="1" noChangeArrowheads="1" noTextEdit="1"/>
          </p:cNvSpPr>
          <p:nvPr>
            <p:ph type="sldImg"/>
          </p:nvPr>
        </p:nvSpPr>
        <p:spPr/>
      </p:sp>
      <p:sp>
        <p:nvSpPr>
          <p:cNvPr id="119813" name="Rectangle 3"/>
          <p:cNvSpPr>
            <a:spLocks noGrp="1" noChangeArrowheads="1"/>
          </p:cNvSpPr>
          <p:nvPr>
            <p:ph type="body" idx="1"/>
          </p:nvPr>
        </p:nvSpPr>
        <p:spPr>
          <a:noFill/>
        </p:spPr>
        <p:txBody>
          <a:bodyPr/>
          <a:lstStyle/>
          <a:p>
            <a:pPr eaLnBrk="1" hangingPunct="1"/>
            <a:endParaRPr lang="zh-CN" altLang="en-US" smtClean="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p:spPr>
        <p:txBody>
          <a:bodyPr/>
          <a:lstStyle/>
          <a:p>
            <a:fld id="{5E1EE2AC-5482-4623-A368-42BB5D104096}" type="datetime1">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120835" name="Rectangle 7"/>
          <p:cNvSpPr>
            <a:spLocks noGrp="1" noChangeArrowheads="1"/>
          </p:cNvSpPr>
          <p:nvPr>
            <p:ph type="sldNum" sz="quarter" idx="5"/>
          </p:nvPr>
        </p:nvSpPr>
        <p:spPr>
          <a:noFill/>
        </p:spPr>
        <p:txBody>
          <a:bodyPr/>
          <a:lstStyle/>
          <a:p>
            <a:fld id="{EA654CED-7238-454C-8E6A-968063198086}" type="slidenum">
              <a:rPr lang="zh-CN" altLang="en-US" smtClean="0">
                <a:solidFill>
                  <a:srgbClr val="000000"/>
                </a:solidFill>
                <a:ea typeface="宋体" panose="02010600030101010101" pitchFamily="2" charset="-122"/>
              </a:rPr>
            </a:fld>
            <a:endParaRPr lang="en-US" altLang="zh-CN" smtClean="0">
              <a:solidFill>
                <a:srgbClr val="000000"/>
              </a:solidFill>
              <a:ea typeface="宋体" panose="02010600030101010101" pitchFamily="2" charset="-122"/>
            </a:endParaRPr>
          </a:p>
        </p:txBody>
      </p:sp>
      <p:sp>
        <p:nvSpPr>
          <p:cNvPr id="120836" name="Rectangle 2"/>
          <p:cNvSpPr>
            <a:spLocks noGrp="1" noRot="1" noChangeAspect="1" noChangeArrowheads="1" noTextEdit="1"/>
          </p:cNvSpPr>
          <p:nvPr>
            <p:ph type="sldImg"/>
          </p:nvPr>
        </p:nvSpPr>
        <p:spPr/>
      </p:sp>
      <p:sp>
        <p:nvSpPr>
          <p:cNvPr id="120837" name="Rectangle 3"/>
          <p:cNvSpPr>
            <a:spLocks noGrp="1" noChangeArrowheads="1"/>
          </p:cNvSpPr>
          <p:nvPr>
            <p:ph type="body" idx="1"/>
          </p:nvPr>
        </p:nvSpPr>
        <p:spPr>
          <a:noFill/>
        </p:spPr>
        <p:txBody>
          <a:bodyPr/>
          <a:lstStyle/>
          <a:p>
            <a:pPr eaLnBrk="1" hangingPunct="1"/>
            <a:endParaRPr lang="zh-CN" altLang="en-US" smtClean="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fld id="{BEE6733C-B692-490D-9560-A0CBFB999FF2}" type="datetime1">
              <a:rPr lang="zh-CN" altLang="en-US" smtClean="0">
                <a:ea typeface="宋体" panose="02010600030101010101" pitchFamily="2" charset="-122"/>
              </a:rPr>
            </a:fld>
            <a:endParaRPr lang="en-US" altLang="zh-CN" smtClean="0">
              <a:ea typeface="宋体" panose="02010600030101010101" pitchFamily="2" charset="-122"/>
            </a:endParaRPr>
          </a:p>
        </p:txBody>
      </p:sp>
      <p:sp>
        <p:nvSpPr>
          <p:cNvPr id="121859" name="Rectangle 7"/>
          <p:cNvSpPr>
            <a:spLocks noGrp="1" noChangeArrowheads="1"/>
          </p:cNvSpPr>
          <p:nvPr>
            <p:ph type="sldNum" sz="quarter" idx="5"/>
          </p:nvPr>
        </p:nvSpPr>
        <p:spPr>
          <a:noFill/>
        </p:spPr>
        <p:txBody>
          <a:bodyPr/>
          <a:lstStyle/>
          <a:p>
            <a:fld id="{12F39E8E-EAFE-4771-862C-07EF85FE2287}" type="slidenum">
              <a:rPr lang="zh-CN" altLang="en-US" smtClean="0">
                <a:ea typeface="宋体" panose="02010600030101010101" pitchFamily="2" charset="-122"/>
              </a:rPr>
            </a:fld>
            <a:endParaRPr lang="en-US" altLang="zh-CN" smtClean="0">
              <a:ea typeface="宋体" panose="02010600030101010101" pitchFamily="2" charset="-122"/>
            </a:endParaRPr>
          </a:p>
        </p:txBody>
      </p:sp>
      <p:sp>
        <p:nvSpPr>
          <p:cNvPr id="121860" name="Rectangle 2"/>
          <p:cNvSpPr>
            <a:spLocks noGrp="1" noRot="1" noChangeAspect="1" noChangeArrowheads="1" noTextEdit="1"/>
          </p:cNvSpPr>
          <p:nvPr>
            <p:ph type="sldImg"/>
          </p:nvPr>
        </p:nvSpPr>
        <p:spPr/>
      </p:sp>
      <p:sp>
        <p:nvSpPr>
          <p:cNvPr id="121861"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fld id="{24FDB927-5152-4A92-B8CD-6EA7124103E9}" type="datetime1">
              <a:rPr lang="zh-CN" altLang="en-US" smtClean="0">
                <a:ea typeface="宋体" panose="02010600030101010101" pitchFamily="2" charset="-122"/>
              </a:rPr>
            </a:fld>
            <a:endParaRPr lang="en-US" altLang="zh-CN" smtClean="0">
              <a:ea typeface="宋体" panose="02010600030101010101" pitchFamily="2" charset="-122"/>
            </a:endParaRPr>
          </a:p>
        </p:txBody>
      </p:sp>
      <p:sp>
        <p:nvSpPr>
          <p:cNvPr id="122883" name="Rectangle 7"/>
          <p:cNvSpPr>
            <a:spLocks noGrp="1" noChangeArrowheads="1"/>
          </p:cNvSpPr>
          <p:nvPr>
            <p:ph type="sldNum" sz="quarter" idx="5"/>
          </p:nvPr>
        </p:nvSpPr>
        <p:spPr>
          <a:noFill/>
        </p:spPr>
        <p:txBody>
          <a:bodyPr/>
          <a:lstStyle/>
          <a:p>
            <a:fld id="{6434E7C0-7389-480F-A50F-A94D57CDEBB2}" type="slidenum">
              <a:rPr lang="zh-CN" altLang="en-US" smtClean="0">
                <a:ea typeface="宋体" panose="02010600030101010101" pitchFamily="2" charset="-122"/>
              </a:rPr>
            </a:fld>
            <a:endParaRPr lang="en-US" altLang="zh-CN" smtClean="0">
              <a:ea typeface="宋体" panose="02010600030101010101" pitchFamily="2" charset="-122"/>
            </a:endParaRPr>
          </a:p>
        </p:txBody>
      </p:sp>
      <p:sp>
        <p:nvSpPr>
          <p:cNvPr id="122884" name="Rectangle 2"/>
          <p:cNvSpPr>
            <a:spLocks noGrp="1" noRot="1" noChangeAspect="1" noChangeArrowheads="1" noTextEdit="1"/>
          </p:cNvSpPr>
          <p:nvPr>
            <p:ph type="sldImg"/>
          </p:nvPr>
        </p:nvSpPr>
        <p:spPr/>
      </p:sp>
      <p:sp>
        <p:nvSpPr>
          <p:cNvPr id="122885"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F8E4DBD-D4E9-4F5B-A072-0AF470E1FBF7}" type="datetime1">
              <a:rPr lang="zh-CN" altLang="en-US" smtClean="0"/>
            </a:fld>
            <a:endParaRPr lang="en-US" altLang="zh-CN" smtClean="0"/>
          </a:p>
        </p:txBody>
      </p:sp>
      <p:sp>
        <p:nvSpPr>
          <p:cNvPr id="1003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32EDC8D-BE67-4A1E-8A2C-2D197B3F2E4A}" type="slidenum">
              <a:rPr lang="zh-CN" altLang="en-US"/>
            </a:fld>
            <a:endParaRPr lang="en-US" altLang="zh-CN"/>
          </a:p>
        </p:txBody>
      </p:sp>
      <p:sp>
        <p:nvSpPr>
          <p:cNvPr id="100356" name="Rectangle 2"/>
          <p:cNvSpPr>
            <a:spLocks noGrp="1" noRot="1" noChangeAspect="1" noChangeArrowheads="1" noTextEdit="1"/>
          </p:cNvSpPr>
          <p:nvPr>
            <p:ph type="sldImg"/>
          </p:nvPr>
        </p:nvSpPr>
        <p:spPr/>
      </p:sp>
      <p:sp>
        <p:nvSpPr>
          <p:cNvPr id="1003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24592B9-D3DF-4433-8F6F-0A3C8DB6EFE0}" type="datetime1">
              <a:rPr lang="zh-CN" altLang="en-US" smtClean="0"/>
            </a:fld>
            <a:endParaRPr lang="en-US" altLang="zh-CN" smtClean="0"/>
          </a:p>
        </p:txBody>
      </p:sp>
      <p:sp>
        <p:nvSpPr>
          <p:cNvPr id="1024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4165DFF-0A01-4D4C-8C4F-686392BF592C}" type="slidenum">
              <a:rPr lang="zh-CN" altLang="en-US"/>
            </a:fld>
            <a:endParaRPr lang="en-US" altLang="zh-CN"/>
          </a:p>
        </p:txBody>
      </p:sp>
      <p:sp>
        <p:nvSpPr>
          <p:cNvPr id="102404" name="Rectangle 2"/>
          <p:cNvSpPr>
            <a:spLocks noGrp="1" noRot="1" noChangeAspect="1" noChangeArrowheads="1" noTextEdit="1"/>
          </p:cNvSpPr>
          <p:nvPr>
            <p:ph type="sldImg"/>
          </p:nvPr>
        </p:nvSpPr>
        <p:spPr/>
      </p:sp>
      <p:sp>
        <p:nvSpPr>
          <p:cNvPr id="1024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DD33710-239B-49AA-B391-EC90526A245B}" type="datetime1">
              <a:rPr lang="zh-CN" altLang="en-US" smtClean="0"/>
            </a:fld>
            <a:endParaRPr lang="en-US" altLang="zh-CN" smtClean="0"/>
          </a:p>
        </p:txBody>
      </p:sp>
      <p:sp>
        <p:nvSpPr>
          <p:cNvPr id="1044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6CD486C-A97E-44E4-9F9C-576BAC6A22F9}" type="slidenum">
              <a:rPr lang="zh-CN" altLang="en-US"/>
            </a:fld>
            <a:endParaRPr lang="en-US" altLang="zh-CN"/>
          </a:p>
        </p:txBody>
      </p:sp>
      <p:sp>
        <p:nvSpPr>
          <p:cNvPr id="104452" name="Rectangle 2"/>
          <p:cNvSpPr>
            <a:spLocks noGrp="1" noRot="1" noChangeAspect="1" noChangeArrowheads="1" noTextEdit="1"/>
          </p:cNvSpPr>
          <p:nvPr>
            <p:ph type="sldImg"/>
          </p:nvPr>
        </p:nvSpPr>
        <p:spPr/>
      </p:sp>
      <p:sp>
        <p:nvSpPr>
          <p:cNvPr id="1044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143F88F-C9B9-406C-9653-EFDDEDE9B076}" type="datetime1">
              <a:rPr lang="zh-CN" altLang="en-US" smtClean="0"/>
            </a:fld>
            <a:endParaRPr lang="en-US" altLang="zh-CN" smtClean="0"/>
          </a:p>
        </p:txBody>
      </p:sp>
      <p:sp>
        <p:nvSpPr>
          <p:cNvPr id="1064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D24B6D0-017A-4080-8890-9D619C089BC9}" type="slidenum">
              <a:rPr lang="zh-CN" altLang="en-US"/>
            </a:fld>
            <a:endParaRPr lang="en-US" altLang="zh-CN"/>
          </a:p>
        </p:txBody>
      </p:sp>
      <p:sp>
        <p:nvSpPr>
          <p:cNvPr id="106500" name="Rectangle 2"/>
          <p:cNvSpPr>
            <a:spLocks noGrp="1" noRot="1" noChangeAspect="1" noChangeArrowheads="1" noTextEdit="1"/>
          </p:cNvSpPr>
          <p:nvPr>
            <p:ph type="sldImg"/>
          </p:nvPr>
        </p:nvSpPr>
        <p:spPr/>
      </p:sp>
      <p:sp>
        <p:nvSpPr>
          <p:cNvPr id="1065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02B02C2-2589-47AC-B9A5-92D7A7923B73}" type="datetime1">
              <a:rPr lang="zh-CN" altLang="en-US" smtClean="0"/>
            </a:fld>
            <a:endParaRPr lang="en-US" altLang="zh-CN" smtClean="0"/>
          </a:p>
        </p:txBody>
      </p:sp>
      <p:sp>
        <p:nvSpPr>
          <p:cNvPr id="1085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9618102-DA41-43A3-84A7-65F3E04D4DA5}" type="slidenum">
              <a:rPr lang="zh-CN" altLang="en-US"/>
            </a:fld>
            <a:endParaRPr lang="en-US" altLang="zh-CN"/>
          </a:p>
        </p:txBody>
      </p:sp>
      <p:sp>
        <p:nvSpPr>
          <p:cNvPr id="108548" name="Rectangle 2"/>
          <p:cNvSpPr>
            <a:spLocks noGrp="1" noRot="1" noChangeAspect="1" noChangeArrowheads="1" noTextEdit="1"/>
          </p:cNvSpPr>
          <p:nvPr>
            <p:ph type="sldImg"/>
          </p:nvPr>
        </p:nvSpPr>
        <p:spPr/>
      </p:sp>
      <p:sp>
        <p:nvSpPr>
          <p:cNvPr id="1085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CA41E83-4FB0-4CBB-8781-FBEFECB3A45C}" type="datetime1">
              <a:rPr lang="zh-CN" altLang="en-US" smtClean="0"/>
            </a:fld>
            <a:endParaRPr lang="en-US" altLang="zh-CN" smtClean="0"/>
          </a:p>
        </p:txBody>
      </p:sp>
      <p:sp>
        <p:nvSpPr>
          <p:cNvPr id="1105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B0E1964-0E5F-42F4-883A-6632BDBC4AB1}" type="slidenum">
              <a:rPr lang="zh-CN" altLang="en-US"/>
            </a:fld>
            <a:endParaRPr lang="en-US" altLang="zh-CN"/>
          </a:p>
        </p:txBody>
      </p:sp>
      <p:sp>
        <p:nvSpPr>
          <p:cNvPr id="110596" name="Rectangle 2"/>
          <p:cNvSpPr>
            <a:spLocks noGrp="1" noRot="1" noChangeAspect="1" noChangeArrowheads="1" noTextEdit="1"/>
          </p:cNvSpPr>
          <p:nvPr>
            <p:ph type="sldImg"/>
          </p:nvPr>
        </p:nvSpPr>
        <p:spPr/>
      </p:sp>
      <p:sp>
        <p:nvSpPr>
          <p:cNvPr id="1105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44691D1-A43F-467C-BA2B-C8F87E5DAB0D}" type="datetime1">
              <a:rPr lang="zh-CN" altLang="en-US" smtClean="0"/>
            </a:fld>
            <a:endParaRPr lang="en-US" altLang="zh-CN" smtClean="0"/>
          </a:p>
        </p:txBody>
      </p:sp>
      <p:sp>
        <p:nvSpPr>
          <p:cNvPr id="1126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F7FBBF7-B39B-4947-AA52-A6EC3AF62D01}" type="slidenum">
              <a:rPr lang="zh-CN" altLang="en-US"/>
            </a:fld>
            <a:endParaRPr lang="en-US" altLang="zh-CN"/>
          </a:p>
        </p:txBody>
      </p:sp>
      <p:sp>
        <p:nvSpPr>
          <p:cNvPr id="112644" name="Rectangle 2"/>
          <p:cNvSpPr>
            <a:spLocks noGrp="1" noRot="1" noChangeAspect="1" noChangeArrowheads="1" noTextEdit="1"/>
          </p:cNvSpPr>
          <p:nvPr>
            <p:ph type="sldImg"/>
          </p:nvPr>
        </p:nvSpPr>
        <p:spPr/>
      </p:sp>
      <p:sp>
        <p:nvSpPr>
          <p:cNvPr id="1126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4A8D33D-B63A-43F2-92BF-8FB2CCB37769}" type="datetime1">
              <a:rPr lang="zh-CN" altLang="en-US" smtClean="0"/>
            </a:fld>
            <a:endParaRPr lang="en-US" altLang="zh-CN" smtClean="0"/>
          </a:p>
        </p:txBody>
      </p:sp>
      <p:sp>
        <p:nvSpPr>
          <p:cNvPr id="11469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C34F7FD-91D0-4823-BE50-CFD7801569EC}" type="slidenum">
              <a:rPr lang="zh-CN" altLang="en-US"/>
            </a:fld>
            <a:endParaRPr lang="en-US" altLang="zh-CN"/>
          </a:p>
        </p:txBody>
      </p:sp>
      <p:sp>
        <p:nvSpPr>
          <p:cNvPr id="114692" name="Rectangle 2"/>
          <p:cNvSpPr>
            <a:spLocks noGrp="1" noRot="1" noChangeAspect="1" noChangeArrowheads="1" noTextEdit="1"/>
          </p:cNvSpPr>
          <p:nvPr>
            <p:ph type="sldImg"/>
          </p:nvPr>
        </p:nvSpPr>
        <p:spPr/>
      </p:sp>
      <p:sp>
        <p:nvSpPr>
          <p:cNvPr id="1146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8CC0C38-27DD-49D9-8103-9CB045BF28BE}" type="datetime1">
              <a:rPr lang="zh-CN" altLang="en-US" smtClean="0"/>
            </a:fld>
            <a:endParaRPr lang="en-US" altLang="zh-CN" smtClean="0"/>
          </a:p>
        </p:txBody>
      </p:sp>
      <p:sp>
        <p:nvSpPr>
          <p:cNvPr id="1167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C7931D7-8DCD-4581-BE1B-E720D24B82E3}" type="slidenum">
              <a:rPr lang="zh-CN" altLang="en-US"/>
            </a:fld>
            <a:endParaRPr lang="en-US" altLang="zh-CN"/>
          </a:p>
        </p:txBody>
      </p:sp>
      <p:sp>
        <p:nvSpPr>
          <p:cNvPr id="116740" name="Rectangle 2"/>
          <p:cNvSpPr>
            <a:spLocks noGrp="1" noRot="1" noChangeAspect="1" noChangeArrowheads="1" noTextEdit="1"/>
          </p:cNvSpPr>
          <p:nvPr>
            <p:ph type="sldImg"/>
          </p:nvPr>
        </p:nvSpPr>
        <p:spPr/>
      </p:sp>
      <p:sp>
        <p:nvSpPr>
          <p:cNvPr id="1167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10D1ADC-0818-4F5E-9A07-7EDE08524292}" type="datetime1">
              <a:rPr lang="zh-CN" altLang="en-US" smtClean="0"/>
            </a:fld>
            <a:endParaRPr lang="en-US" altLang="zh-CN" smtClean="0"/>
          </a:p>
        </p:txBody>
      </p:sp>
      <p:sp>
        <p:nvSpPr>
          <p:cNvPr id="1187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E3BE68D-8FDE-47D8-AB8E-249CA807108D}" type="slidenum">
              <a:rPr lang="zh-CN" altLang="en-US"/>
            </a:fld>
            <a:endParaRPr lang="en-US" altLang="zh-CN"/>
          </a:p>
        </p:txBody>
      </p:sp>
      <p:sp>
        <p:nvSpPr>
          <p:cNvPr id="118788" name="Rectangle 2"/>
          <p:cNvSpPr>
            <a:spLocks noGrp="1" noRot="1" noChangeAspect="1" noChangeArrowheads="1" noTextEdit="1"/>
          </p:cNvSpPr>
          <p:nvPr>
            <p:ph type="sldImg"/>
          </p:nvPr>
        </p:nvSpPr>
        <p:spPr/>
      </p:sp>
      <p:sp>
        <p:nvSpPr>
          <p:cNvPr id="1187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F44CB32-7CAA-4CBA-9F03-6F7E373D99E3}" type="datetime1">
              <a:rPr lang="zh-CN" altLang="en-US" smtClean="0"/>
            </a:fld>
            <a:endParaRPr lang="en-US" altLang="zh-CN" smtClean="0"/>
          </a:p>
        </p:txBody>
      </p:sp>
      <p:sp>
        <p:nvSpPr>
          <p:cNvPr id="12083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5CD86DD-937D-4D6F-88F5-D355C3D2AB06}" type="slidenum">
              <a:rPr lang="zh-CN" altLang="en-US"/>
            </a:fld>
            <a:endParaRPr lang="en-US" altLang="zh-CN"/>
          </a:p>
        </p:txBody>
      </p:sp>
      <p:sp>
        <p:nvSpPr>
          <p:cNvPr id="120836" name="Rectangle 2"/>
          <p:cNvSpPr>
            <a:spLocks noGrp="1" noRot="1" noChangeAspect="1" noChangeArrowheads="1" noTextEdit="1"/>
          </p:cNvSpPr>
          <p:nvPr>
            <p:ph type="sldImg"/>
          </p:nvPr>
        </p:nvSpPr>
        <p:spPr/>
      </p:sp>
      <p:sp>
        <p:nvSpPr>
          <p:cNvPr id="1208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2C3FD03-ABCE-4570-AC49-4C33C50FFCD2}" type="datetime1">
              <a:rPr lang="zh-CN" altLang="en-US" smtClean="0"/>
            </a:fld>
            <a:endParaRPr lang="en-US" altLang="zh-CN" smtClean="0"/>
          </a:p>
        </p:txBody>
      </p:sp>
      <p:sp>
        <p:nvSpPr>
          <p:cNvPr id="12288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1428181-6AD3-407D-9518-AEAC744E5246}" type="slidenum">
              <a:rPr lang="zh-CN" altLang="en-US"/>
            </a:fld>
            <a:endParaRPr lang="en-US" altLang="zh-CN"/>
          </a:p>
        </p:txBody>
      </p:sp>
      <p:sp>
        <p:nvSpPr>
          <p:cNvPr id="122884" name="Rectangle 2"/>
          <p:cNvSpPr>
            <a:spLocks noGrp="1" noRot="1" noChangeAspect="1" noChangeArrowheads="1" noTextEdit="1"/>
          </p:cNvSpPr>
          <p:nvPr>
            <p:ph type="sldImg"/>
          </p:nvPr>
        </p:nvSpPr>
        <p:spPr/>
      </p:sp>
      <p:sp>
        <p:nvSpPr>
          <p:cNvPr id="1228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21E7505-5A98-41F4-AB16-16E3FFCF8517}" type="datetime1">
              <a:rPr lang="zh-CN" altLang="en-US" smtClean="0"/>
            </a:fld>
            <a:endParaRPr lang="en-US" altLang="zh-CN" smtClean="0"/>
          </a:p>
        </p:txBody>
      </p:sp>
      <p:sp>
        <p:nvSpPr>
          <p:cNvPr id="12493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90F1444-9309-4867-A202-B164F0D69580}" type="slidenum">
              <a:rPr lang="zh-CN" altLang="en-US"/>
            </a:fld>
            <a:endParaRPr lang="en-US" altLang="zh-CN"/>
          </a:p>
        </p:txBody>
      </p:sp>
      <p:sp>
        <p:nvSpPr>
          <p:cNvPr id="124932" name="Rectangle 2"/>
          <p:cNvSpPr>
            <a:spLocks noGrp="1" noRot="1" noChangeAspect="1" noChangeArrowheads="1" noTextEdit="1"/>
          </p:cNvSpPr>
          <p:nvPr>
            <p:ph type="sldImg"/>
          </p:nvPr>
        </p:nvSpPr>
        <p:spPr/>
      </p:sp>
      <p:sp>
        <p:nvSpPr>
          <p:cNvPr id="1249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F40CD68-8C5D-4C56-9127-3B5D34666574}" type="datetime1">
              <a:rPr lang="zh-CN" altLang="en-US" smtClean="0"/>
            </a:fld>
            <a:endParaRPr lang="en-US" altLang="zh-CN" smtClean="0"/>
          </a:p>
        </p:txBody>
      </p:sp>
      <p:sp>
        <p:nvSpPr>
          <p:cNvPr id="12697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6E3F51A-93CF-49BF-9351-2C5D45F419A3}" type="slidenum">
              <a:rPr lang="zh-CN" altLang="en-US"/>
            </a:fld>
            <a:endParaRPr lang="en-US" altLang="zh-CN"/>
          </a:p>
        </p:txBody>
      </p:sp>
      <p:sp>
        <p:nvSpPr>
          <p:cNvPr id="126980" name="Rectangle 2"/>
          <p:cNvSpPr>
            <a:spLocks noGrp="1" noRot="1" noChangeAspect="1" noChangeArrowheads="1" noTextEdit="1"/>
          </p:cNvSpPr>
          <p:nvPr>
            <p:ph type="sldImg"/>
          </p:nvPr>
        </p:nvSpPr>
        <p:spPr/>
      </p:sp>
      <p:sp>
        <p:nvSpPr>
          <p:cNvPr id="1269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20BA337-89B4-4CAD-8C07-ED5270ADB3FB}" type="datetime1">
              <a:rPr lang="zh-CN" altLang="en-US" smtClean="0"/>
            </a:fld>
            <a:endParaRPr lang="en-US" altLang="zh-CN" smtClean="0"/>
          </a:p>
        </p:txBody>
      </p:sp>
      <p:sp>
        <p:nvSpPr>
          <p:cNvPr id="12902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989435E-1B87-433D-A0F7-2F97DD8FB178}" type="slidenum">
              <a:rPr lang="zh-CN" altLang="en-US"/>
            </a:fld>
            <a:endParaRPr lang="en-US" altLang="zh-CN"/>
          </a:p>
        </p:txBody>
      </p:sp>
      <p:sp>
        <p:nvSpPr>
          <p:cNvPr id="129028" name="Rectangle 2"/>
          <p:cNvSpPr>
            <a:spLocks noGrp="1" noRot="1" noChangeAspect="1" noChangeArrowheads="1" noTextEdit="1"/>
          </p:cNvSpPr>
          <p:nvPr>
            <p:ph type="sldImg"/>
          </p:nvPr>
        </p:nvSpPr>
        <p:spPr/>
      </p:sp>
      <p:sp>
        <p:nvSpPr>
          <p:cNvPr id="1290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EEF3C6B-3520-4FF9-BE02-A2FD8847D3D5}" type="datetime1">
              <a:rPr lang="zh-CN" altLang="en-US" smtClean="0"/>
            </a:fld>
            <a:endParaRPr lang="en-US" altLang="zh-CN" smtClean="0"/>
          </a:p>
        </p:txBody>
      </p:sp>
      <p:sp>
        <p:nvSpPr>
          <p:cNvPr id="13107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06B1AAC-ED78-4DEE-887C-5E0D37ED81E6}" type="slidenum">
              <a:rPr lang="zh-CN" altLang="en-US"/>
            </a:fld>
            <a:endParaRPr lang="en-US" altLang="zh-CN"/>
          </a:p>
        </p:txBody>
      </p:sp>
      <p:sp>
        <p:nvSpPr>
          <p:cNvPr id="131076" name="Rectangle 2"/>
          <p:cNvSpPr>
            <a:spLocks noGrp="1" noRot="1" noChangeAspect="1" noChangeArrowheads="1" noTextEdit="1"/>
          </p:cNvSpPr>
          <p:nvPr>
            <p:ph type="sldImg"/>
          </p:nvPr>
        </p:nvSpPr>
        <p:spPr/>
      </p:sp>
      <p:sp>
        <p:nvSpPr>
          <p:cNvPr id="13107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69DCEAE-105B-4BB9-A67C-9638355F624A}" type="datetime1">
              <a:rPr lang="zh-CN" altLang="en-US" smtClean="0"/>
            </a:fld>
            <a:endParaRPr lang="en-US" altLang="zh-CN" smtClean="0"/>
          </a:p>
        </p:txBody>
      </p:sp>
      <p:sp>
        <p:nvSpPr>
          <p:cNvPr id="1341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8A67588-86F0-41DC-9038-1E358A344A06}" type="slidenum">
              <a:rPr lang="zh-CN" altLang="en-US"/>
            </a:fld>
            <a:endParaRPr lang="en-US" altLang="zh-CN"/>
          </a:p>
        </p:txBody>
      </p:sp>
      <p:sp>
        <p:nvSpPr>
          <p:cNvPr id="134148" name="Rectangle 2"/>
          <p:cNvSpPr>
            <a:spLocks noGrp="1" noRot="1" noChangeAspect="1" noChangeArrowheads="1" noTextEdit="1"/>
          </p:cNvSpPr>
          <p:nvPr>
            <p:ph type="sldImg"/>
          </p:nvPr>
        </p:nvSpPr>
        <p:spPr/>
      </p:sp>
      <p:sp>
        <p:nvSpPr>
          <p:cNvPr id="1341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E9A0CEF-14E0-4A5D-B24F-E8519FBA3FF7}" type="datetime1">
              <a:rPr lang="zh-CN" altLang="en-US" smtClean="0"/>
            </a:fld>
            <a:endParaRPr lang="en-US" altLang="zh-CN" smtClean="0"/>
          </a:p>
        </p:txBody>
      </p:sp>
      <p:sp>
        <p:nvSpPr>
          <p:cNvPr id="1361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93BCB3E-18FD-4D3B-BD62-07AD19186CF8}" type="slidenum">
              <a:rPr lang="zh-CN" altLang="en-US"/>
            </a:fld>
            <a:endParaRPr lang="en-US" altLang="zh-CN"/>
          </a:p>
        </p:txBody>
      </p:sp>
      <p:sp>
        <p:nvSpPr>
          <p:cNvPr id="136196" name="Rectangle 2"/>
          <p:cNvSpPr>
            <a:spLocks noGrp="1" noRot="1" noChangeAspect="1" noChangeArrowheads="1" noTextEdit="1"/>
          </p:cNvSpPr>
          <p:nvPr>
            <p:ph type="sldImg"/>
          </p:nvPr>
        </p:nvSpPr>
        <p:spPr/>
      </p:sp>
      <p:sp>
        <p:nvSpPr>
          <p:cNvPr id="1361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B2F102C-8EB3-43D7-88C7-FD992ACAF76D}" type="datetime1">
              <a:rPr lang="zh-CN" altLang="en-US" smtClean="0"/>
            </a:fld>
            <a:endParaRPr lang="en-US" altLang="zh-CN" smtClean="0"/>
          </a:p>
        </p:txBody>
      </p:sp>
      <p:sp>
        <p:nvSpPr>
          <p:cNvPr id="1382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B49BF5E5-B1AA-443C-BED6-D1B834E9B250}" type="slidenum">
              <a:rPr lang="zh-CN" altLang="en-US"/>
            </a:fld>
            <a:endParaRPr lang="en-US" altLang="zh-CN"/>
          </a:p>
        </p:txBody>
      </p:sp>
      <p:sp>
        <p:nvSpPr>
          <p:cNvPr id="138244" name="Rectangle 2"/>
          <p:cNvSpPr>
            <a:spLocks noGrp="1" noRot="1" noChangeAspect="1" noChangeArrowheads="1" noTextEdit="1"/>
          </p:cNvSpPr>
          <p:nvPr>
            <p:ph type="sldImg"/>
          </p:nvPr>
        </p:nvSpPr>
        <p:spPr/>
      </p:sp>
      <p:sp>
        <p:nvSpPr>
          <p:cNvPr id="1382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788DAE1-2138-4977-9A69-8374991D7476}" type="datetime1">
              <a:rPr lang="zh-CN" altLang="en-US" smtClean="0"/>
            </a:fld>
            <a:endParaRPr lang="en-US" altLang="zh-CN" smtClean="0"/>
          </a:p>
        </p:txBody>
      </p:sp>
      <p:sp>
        <p:nvSpPr>
          <p:cNvPr id="14029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910E3DB-EC3E-4A61-8DD0-E0747D980004}" type="slidenum">
              <a:rPr lang="zh-CN" altLang="en-US"/>
            </a:fld>
            <a:endParaRPr lang="en-US" altLang="zh-CN"/>
          </a:p>
        </p:txBody>
      </p:sp>
      <p:sp>
        <p:nvSpPr>
          <p:cNvPr id="140292" name="Rectangle 2"/>
          <p:cNvSpPr>
            <a:spLocks noGrp="1" noRot="1" noChangeAspect="1" noChangeArrowheads="1" noTextEdit="1"/>
          </p:cNvSpPr>
          <p:nvPr>
            <p:ph type="sldImg"/>
          </p:nvPr>
        </p:nvSpPr>
        <p:spPr/>
      </p:sp>
      <p:sp>
        <p:nvSpPr>
          <p:cNvPr id="1402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9FDC8EE-E02D-4DE2-931A-E375475F5179}" type="datetime1">
              <a:rPr lang="zh-CN" altLang="en-US" smtClean="0"/>
            </a:fld>
            <a:endParaRPr lang="en-US" altLang="zh-CN" smtClean="0"/>
          </a:p>
        </p:txBody>
      </p:sp>
      <p:sp>
        <p:nvSpPr>
          <p:cNvPr id="1423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180C085-5E6A-4D91-9DE7-D19500F735A7}" type="slidenum">
              <a:rPr lang="zh-CN" altLang="en-US"/>
            </a:fld>
            <a:endParaRPr lang="en-US" altLang="zh-CN"/>
          </a:p>
        </p:txBody>
      </p:sp>
      <p:sp>
        <p:nvSpPr>
          <p:cNvPr id="142340" name="Rectangle 2"/>
          <p:cNvSpPr>
            <a:spLocks noGrp="1" noRot="1" noChangeAspect="1" noChangeArrowheads="1" noTextEdit="1"/>
          </p:cNvSpPr>
          <p:nvPr>
            <p:ph type="sldImg"/>
          </p:nvPr>
        </p:nvSpPr>
        <p:spPr/>
      </p:sp>
      <p:sp>
        <p:nvSpPr>
          <p:cNvPr id="1423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F4D8B88-6A6C-4A5C-8B8E-0247278BB980}" type="datetime1">
              <a:rPr lang="zh-CN" altLang="en-US" smtClean="0"/>
            </a:fld>
            <a:endParaRPr lang="en-US" altLang="zh-CN" smtClean="0"/>
          </a:p>
        </p:txBody>
      </p:sp>
      <p:sp>
        <p:nvSpPr>
          <p:cNvPr id="1443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E362F1FF-3594-4850-87A7-55B41DB3C546}" type="slidenum">
              <a:rPr lang="zh-CN" altLang="en-US"/>
            </a:fld>
            <a:endParaRPr lang="en-US" altLang="zh-CN"/>
          </a:p>
        </p:txBody>
      </p:sp>
      <p:sp>
        <p:nvSpPr>
          <p:cNvPr id="144388" name="Rectangle 2"/>
          <p:cNvSpPr>
            <a:spLocks noGrp="1" noRot="1" noChangeAspect="1" noChangeArrowheads="1" noTextEdit="1"/>
          </p:cNvSpPr>
          <p:nvPr>
            <p:ph type="sldImg"/>
          </p:nvPr>
        </p:nvSpPr>
        <p:spPr/>
      </p:sp>
      <p:sp>
        <p:nvSpPr>
          <p:cNvPr id="1443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p:sp>
      <p:sp>
        <p:nvSpPr>
          <p:cNvPr id="20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29C6BDB-9B1A-4776-90C0-0A972B9EA32B}" type="datetime1">
              <a:rPr lang="zh-CN" altLang="en-US" smtClean="0"/>
            </a:fld>
            <a:endParaRPr lang="en-US" altLang="zh-CN" smtClean="0"/>
          </a:p>
        </p:txBody>
      </p:sp>
      <p:sp>
        <p:nvSpPr>
          <p:cNvPr id="14745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55EA84A-3B5E-46B9-B981-806BB3F4EB69}" type="slidenum">
              <a:rPr lang="zh-CN" altLang="en-US"/>
            </a:fld>
            <a:endParaRPr lang="en-US" altLang="zh-CN"/>
          </a:p>
        </p:txBody>
      </p:sp>
      <p:sp>
        <p:nvSpPr>
          <p:cNvPr id="147460" name="Rectangle 2"/>
          <p:cNvSpPr>
            <a:spLocks noGrp="1" noRot="1" noChangeAspect="1" noChangeArrowheads="1" noTextEdit="1"/>
          </p:cNvSpPr>
          <p:nvPr>
            <p:ph type="sldImg"/>
          </p:nvPr>
        </p:nvSpPr>
        <p:spPr/>
      </p:sp>
      <p:sp>
        <p:nvSpPr>
          <p:cNvPr id="1474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93ADD184-DD74-4491-8C39-CED3BE83C246}" type="datetime1">
              <a:rPr lang="zh-CN" altLang="en-US" smtClean="0"/>
            </a:fld>
            <a:endParaRPr lang="en-US" altLang="zh-CN" smtClean="0"/>
          </a:p>
        </p:txBody>
      </p:sp>
      <p:sp>
        <p:nvSpPr>
          <p:cNvPr id="14950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5887160-BA1A-4A34-AA80-954DE7B47D1D}" type="slidenum">
              <a:rPr lang="zh-CN" altLang="en-US"/>
            </a:fld>
            <a:endParaRPr lang="en-US" altLang="zh-CN"/>
          </a:p>
        </p:txBody>
      </p:sp>
      <p:sp>
        <p:nvSpPr>
          <p:cNvPr id="149508" name="Rectangle 2"/>
          <p:cNvSpPr>
            <a:spLocks noGrp="1" noRot="1" noChangeAspect="1" noChangeArrowheads="1" noTextEdit="1"/>
          </p:cNvSpPr>
          <p:nvPr>
            <p:ph type="sldImg"/>
          </p:nvPr>
        </p:nvSpPr>
        <p:spPr/>
      </p:sp>
      <p:sp>
        <p:nvSpPr>
          <p:cNvPr id="1495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EF7F66E-D46C-413A-80C0-B9234A48F31F}" type="datetime1">
              <a:rPr lang="zh-CN" altLang="en-US" smtClean="0"/>
            </a:fld>
            <a:endParaRPr lang="en-US" altLang="zh-CN" smtClean="0"/>
          </a:p>
        </p:txBody>
      </p:sp>
      <p:sp>
        <p:nvSpPr>
          <p:cNvPr id="1515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B1B311A-D121-4D11-A03D-C1CF6479287B}" type="slidenum">
              <a:rPr lang="zh-CN" altLang="en-US"/>
            </a:fld>
            <a:endParaRPr lang="en-US" altLang="zh-CN"/>
          </a:p>
        </p:txBody>
      </p:sp>
      <p:sp>
        <p:nvSpPr>
          <p:cNvPr id="151556" name="Rectangle 2"/>
          <p:cNvSpPr>
            <a:spLocks noGrp="1" noRot="1" noChangeAspect="1" noChangeArrowheads="1" noTextEdit="1"/>
          </p:cNvSpPr>
          <p:nvPr>
            <p:ph type="sldImg"/>
          </p:nvPr>
        </p:nvSpPr>
        <p:spPr/>
      </p:sp>
      <p:sp>
        <p:nvSpPr>
          <p:cNvPr id="1515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165F38F-D213-4C4B-8290-267423DE8DF7}" type="datetime1">
              <a:rPr lang="zh-CN" altLang="en-US" smtClean="0"/>
            </a:fld>
            <a:endParaRPr lang="en-US" altLang="zh-CN" smtClean="0"/>
          </a:p>
        </p:txBody>
      </p:sp>
      <p:sp>
        <p:nvSpPr>
          <p:cNvPr id="15360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A95EE6D-76B1-4354-A1E3-F7D6B9587C5C}" type="slidenum">
              <a:rPr lang="zh-CN" altLang="en-US"/>
            </a:fld>
            <a:endParaRPr lang="en-US" altLang="zh-CN"/>
          </a:p>
        </p:txBody>
      </p:sp>
      <p:sp>
        <p:nvSpPr>
          <p:cNvPr id="153604" name="Rectangle 2"/>
          <p:cNvSpPr>
            <a:spLocks noGrp="1" noRot="1" noChangeAspect="1" noChangeArrowheads="1" noTextEdit="1"/>
          </p:cNvSpPr>
          <p:nvPr>
            <p:ph type="sldImg"/>
          </p:nvPr>
        </p:nvSpPr>
        <p:spPr/>
      </p:sp>
      <p:sp>
        <p:nvSpPr>
          <p:cNvPr id="153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DA5F5C2-A3FB-4C86-9773-BDF100EC2218}" type="datetime1">
              <a:rPr lang="zh-CN" altLang="en-US" smtClean="0"/>
            </a:fld>
            <a:endParaRPr lang="en-US" altLang="zh-CN" smtClean="0"/>
          </a:p>
        </p:txBody>
      </p:sp>
      <p:sp>
        <p:nvSpPr>
          <p:cNvPr id="1556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DE85712-FABE-4BFF-B70B-1DDF91DBDF36}" type="slidenum">
              <a:rPr lang="zh-CN" altLang="en-US"/>
            </a:fld>
            <a:endParaRPr lang="en-US" altLang="zh-CN"/>
          </a:p>
        </p:txBody>
      </p:sp>
      <p:sp>
        <p:nvSpPr>
          <p:cNvPr id="155652" name="Rectangle 2"/>
          <p:cNvSpPr>
            <a:spLocks noGrp="1" noRot="1" noChangeAspect="1" noChangeArrowheads="1" noTextEdit="1"/>
          </p:cNvSpPr>
          <p:nvPr>
            <p:ph type="sldImg"/>
          </p:nvPr>
        </p:nvSpPr>
        <p:spPr/>
      </p:sp>
      <p:sp>
        <p:nvSpPr>
          <p:cNvPr id="1556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17E4720-D0B4-4D7F-8DAE-848EF2C95CB4}" type="datetime1">
              <a:rPr lang="zh-CN" altLang="en-US" smtClean="0"/>
            </a:fld>
            <a:endParaRPr lang="en-US" altLang="zh-CN" smtClean="0"/>
          </a:p>
        </p:txBody>
      </p:sp>
      <p:sp>
        <p:nvSpPr>
          <p:cNvPr id="1576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9BD5C76-AFEE-4168-9536-66C8751B91F6}" type="slidenum">
              <a:rPr lang="zh-CN" altLang="en-US"/>
            </a:fld>
            <a:endParaRPr lang="en-US" altLang="zh-CN"/>
          </a:p>
        </p:txBody>
      </p:sp>
      <p:sp>
        <p:nvSpPr>
          <p:cNvPr id="157700" name="Rectangle 2"/>
          <p:cNvSpPr>
            <a:spLocks noGrp="1" noRot="1" noChangeAspect="1" noChangeArrowheads="1" noTextEdit="1"/>
          </p:cNvSpPr>
          <p:nvPr>
            <p:ph type="sldImg"/>
          </p:nvPr>
        </p:nvSpPr>
        <p:spPr/>
      </p:sp>
      <p:sp>
        <p:nvSpPr>
          <p:cNvPr id="1577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C8F948E-098E-4F99-8ED6-8CE6CD730989}" type="datetime1">
              <a:rPr lang="zh-CN" altLang="en-US" smtClean="0"/>
            </a:fld>
            <a:endParaRPr lang="en-US" altLang="zh-CN" smtClean="0"/>
          </a:p>
        </p:txBody>
      </p:sp>
      <p:sp>
        <p:nvSpPr>
          <p:cNvPr id="1597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A3507E7-A862-41FE-AE88-E28FA7956D4E}" type="slidenum">
              <a:rPr lang="zh-CN" altLang="en-US"/>
            </a:fld>
            <a:endParaRPr lang="en-US" altLang="zh-CN"/>
          </a:p>
        </p:txBody>
      </p:sp>
      <p:sp>
        <p:nvSpPr>
          <p:cNvPr id="159748" name="Rectangle 2"/>
          <p:cNvSpPr>
            <a:spLocks noGrp="1" noRot="1" noChangeAspect="1" noChangeArrowheads="1" noTextEdit="1"/>
          </p:cNvSpPr>
          <p:nvPr>
            <p:ph type="sldImg"/>
          </p:nvPr>
        </p:nvSpPr>
        <p:spPr/>
      </p:sp>
      <p:sp>
        <p:nvSpPr>
          <p:cNvPr id="1597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A6F848A-1ACB-4CBC-9C29-50568C5FE80D}" type="datetime1">
              <a:rPr lang="zh-CN" altLang="en-US" smtClean="0"/>
            </a:fld>
            <a:endParaRPr lang="en-US" altLang="zh-CN" smtClean="0"/>
          </a:p>
        </p:txBody>
      </p:sp>
      <p:sp>
        <p:nvSpPr>
          <p:cNvPr id="1617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2AA12A2-138A-4111-B737-71949FFCB921}" type="slidenum">
              <a:rPr lang="zh-CN" altLang="en-US"/>
            </a:fld>
            <a:endParaRPr lang="en-US" altLang="zh-CN"/>
          </a:p>
        </p:txBody>
      </p:sp>
      <p:sp>
        <p:nvSpPr>
          <p:cNvPr id="161796" name="Rectangle 2"/>
          <p:cNvSpPr>
            <a:spLocks noGrp="1" noRot="1" noChangeAspect="1" noChangeArrowheads="1" noTextEdit="1"/>
          </p:cNvSpPr>
          <p:nvPr>
            <p:ph type="sldImg"/>
          </p:nvPr>
        </p:nvSpPr>
        <p:spPr/>
      </p:sp>
      <p:sp>
        <p:nvSpPr>
          <p:cNvPr id="1617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0A35E1F-7E58-412C-9B80-1367A5BC4D3E}" type="datetime1">
              <a:rPr lang="zh-CN" altLang="en-US" smtClean="0"/>
            </a:fld>
            <a:endParaRPr lang="en-US" altLang="zh-CN" smtClean="0"/>
          </a:p>
        </p:txBody>
      </p:sp>
      <p:sp>
        <p:nvSpPr>
          <p:cNvPr id="1638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692FC7B-BDD5-44BA-BC06-A8F76BA513F6}" type="slidenum">
              <a:rPr lang="zh-CN" altLang="en-US"/>
            </a:fld>
            <a:endParaRPr lang="en-US" altLang="zh-CN"/>
          </a:p>
        </p:txBody>
      </p:sp>
      <p:sp>
        <p:nvSpPr>
          <p:cNvPr id="163844" name="Rectangle 2"/>
          <p:cNvSpPr>
            <a:spLocks noGrp="1" noRot="1" noChangeAspect="1" noChangeArrowheads="1" noTextEdit="1"/>
          </p:cNvSpPr>
          <p:nvPr>
            <p:ph type="sldImg"/>
          </p:nvPr>
        </p:nvSpPr>
        <p:spPr/>
      </p:sp>
      <p:sp>
        <p:nvSpPr>
          <p:cNvPr id="1638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9236546-1F47-48DD-A199-824BCC245987}" type="datetime1">
              <a:rPr lang="zh-CN" altLang="en-US" smtClean="0"/>
            </a:fld>
            <a:endParaRPr lang="en-US" altLang="zh-CN" smtClean="0"/>
          </a:p>
        </p:txBody>
      </p:sp>
      <p:sp>
        <p:nvSpPr>
          <p:cNvPr id="16589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F6F9A5C-FA78-4611-8104-2777D0CB69F9}" type="slidenum">
              <a:rPr lang="zh-CN" altLang="en-US"/>
            </a:fld>
            <a:endParaRPr lang="en-US" altLang="zh-CN"/>
          </a:p>
        </p:txBody>
      </p:sp>
      <p:sp>
        <p:nvSpPr>
          <p:cNvPr id="165892" name="Rectangle 2"/>
          <p:cNvSpPr>
            <a:spLocks noGrp="1" noRot="1" noChangeAspect="1" noChangeArrowheads="1" noTextEdit="1"/>
          </p:cNvSpPr>
          <p:nvPr>
            <p:ph type="sldImg"/>
          </p:nvPr>
        </p:nvSpPr>
        <p:spPr/>
      </p:sp>
      <p:sp>
        <p:nvSpPr>
          <p:cNvPr id="1658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fld id="{246F8E0C-8722-4239-8E8D-A73FF71189C9}" type="datetime1">
              <a:rPr lang="zh-CN" altLang="en-US">
                <a:solidFill>
                  <a:prstClr val="black"/>
                </a:solidFill>
              </a:rPr>
            </a:fld>
            <a:endParaRPr lang="en-US" altLang="zh-CN">
              <a:solidFill>
                <a:prstClr val="black"/>
              </a:solidFill>
            </a:endParaRPr>
          </a:p>
        </p:txBody>
      </p:sp>
      <p:sp>
        <p:nvSpPr>
          <p:cNvPr id="5" name="Rectangle 7"/>
          <p:cNvSpPr>
            <a:spLocks noGrp="1" noChangeArrowheads="1"/>
          </p:cNvSpPr>
          <p:nvPr>
            <p:ph type="sldNum" sz="quarter" idx="5"/>
          </p:nvPr>
        </p:nvSpPr>
        <p:spPr/>
        <p:txBody>
          <a:bodyPr/>
          <a:lstStyle/>
          <a:p>
            <a:fld id="{203A9E0C-2C70-483E-9394-931811A5B830}" type="slidenum">
              <a:rPr lang="zh-CN" altLang="en-US">
                <a:solidFill>
                  <a:prstClr val="black"/>
                </a:solidFill>
              </a:rPr>
            </a:fld>
            <a:endParaRPr lang="en-US" altLang="zh-CN">
              <a:solidFill>
                <a:prstClr val="black"/>
              </a:solidFill>
            </a:endParaRPr>
          </a:p>
        </p:txBody>
      </p:sp>
      <p:sp>
        <p:nvSpPr>
          <p:cNvPr id="603138" name="Rectangle 2"/>
          <p:cNvSpPr>
            <a:spLocks noGrp="1" noRot="1" noChangeAspect="1" noChangeArrowheads="1" noTextEdit="1"/>
          </p:cNvSpPr>
          <p:nvPr>
            <p:ph type="sldImg"/>
          </p:nvPr>
        </p:nvSpPr>
        <p:spPr/>
      </p:sp>
      <p:sp>
        <p:nvSpPr>
          <p:cNvPr id="6031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6FACA98-C798-45B7-8481-798CCA600169}" type="datetime1">
              <a:rPr lang="zh-CN" altLang="en-US" smtClean="0"/>
            </a:fld>
            <a:endParaRPr lang="en-US" altLang="zh-CN" smtClean="0"/>
          </a:p>
        </p:txBody>
      </p:sp>
      <p:sp>
        <p:nvSpPr>
          <p:cNvPr id="16896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7BB5A3D-DCFD-4104-B391-1FB95B4692C5}" type="slidenum">
              <a:rPr lang="zh-CN" altLang="en-US"/>
            </a:fld>
            <a:endParaRPr lang="en-US" altLang="zh-CN"/>
          </a:p>
        </p:txBody>
      </p:sp>
      <p:sp>
        <p:nvSpPr>
          <p:cNvPr id="168964" name="Rectangle 2"/>
          <p:cNvSpPr>
            <a:spLocks noGrp="1" noRot="1" noChangeAspect="1" noChangeArrowheads="1" noTextEdit="1"/>
          </p:cNvSpPr>
          <p:nvPr>
            <p:ph type="sldImg"/>
          </p:nvPr>
        </p:nvSpPr>
        <p:spPr/>
      </p:sp>
      <p:sp>
        <p:nvSpPr>
          <p:cNvPr id="1689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0FAB576A-12F6-4E33-A061-493671350F82}" type="datetime1">
              <a:rPr lang="zh-CN" altLang="en-US" sz="1200" smtClean="0"/>
            </a:fld>
            <a:endParaRPr lang="en-US" altLang="zh-CN" sz="1200" smtClean="0"/>
          </a:p>
        </p:txBody>
      </p:sp>
      <p:sp>
        <p:nvSpPr>
          <p:cNvPr id="3246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FF3E1619-7D39-4B64-B732-85AD1241F8F4}" type="slidenum">
              <a:rPr lang="zh-CN" altLang="en-US" sz="1200" smtClean="0"/>
            </a:fld>
            <a:endParaRPr lang="en-US" altLang="zh-CN" sz="1200" smtClean="0"/>
          </a:p>
        </p:txBody>
      </p:sp>
      <p:sp>
        <p:nvSpPr>
          <p:cNvPr id="324612" name="Rectangle 2"/>
          <p:cNvSpPr>
            <a:spLocks noGrp="1" noRot="1" noChangeAspect="1" noChangeArrowheads="1" noTextEdit="1"/>
          </p:cNvSpPr>
          <p:nvPr>
            <p:ph type="sldImg"/>
          </p:nvPr>
        </p:nvSpPr>
        <p:spPr/>
      </p:sp>
      <p:sp>
        <p:nvSpPr>
          <p:cNvPr id="3246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ea typeface="宋体" panose="02010600030101010101" pitchFamily="2"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7836AC5-2007-4EA5-A8B7-D1277AE815A3}" type="datetime1">
              <a:rPr lang="zh-CN" altLang="en-US" smtClean="0"/>
            </a:fld>
            <a:endParaRPr lang="en-US" altLang="zh-CN" smtClean="0"/>
          </a:p>
        </p:txBody>
      </p:sp>
      <p:sp>
        <p:nvSpPr>
          <p:cNvPr id="1710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3CE4ECF0-B59F-409C-A24D-D7EC121EC658}" type="slidenum">
              <a:rPr lang="zh-CN" altLang="en-US"/>
            </a:fld>
            <a:endParaRPr lang="en-US" altLang="zh-CN"/>
          </a:p>
        </p:txBody>
      </p:sp>
      <p:sp>
        <p:nvSpPr>
          <p:cNvPr id="171012" name="Rectangle 2"/>
          <p:cNvSpPr>
            <a:spLocks noGrp="1" noRot="1" noChangeAspect="1" noChangeArrowheads="1" noTextEdit="1"/>
          </p:cNvSpPr>
          <p:nvPr>
            <p:ph type="sldImg"/>
          </p:nvPr>
        </p:nvSpPr>
        <p:spPr/>
      </p:sp>
      <p:sp>
        <p:nvSpPr>
          <p:cNvPr id="171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F554910-B20F-4D82-934A-1B7F1104E328}" type="datetime1">
              <a:rPr lang="zh-CN" altLang="en-US" smtClean="0"/>
            </a:fld>
            <a:endParaRPr lang="en-US" altLang="zh-CN" smtClean="0"/>
          </a:p>
        </p:txBody>
      </p:sp>
      <p:sp>
        <p:nvSpPr>
          <p:cNvPr id="17305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D2A0E7A-1350-4A48-BD8C-CA9EDCCBE461}" type="slidenum">
              <a:rPr lang="zh-CN" altLang="en-US"/>
            </a:fld>
            <a:endParaRPr lang="en-US" altLang="zh-CN"/>
          </a:p>
        </p:txBody>
      </p:sp>
      <p:sp>
        <p:nvSpPr>
          <p:cNvPr id="173060" name="Rectangle 2"/>
          <p:cNvSpPr>
            <a:spLocks noGrp="1" noRot="1" noChangeAspect="1" noChangeArrowheads="1" noTextEdit="1"/>
          </p:cNvSpPr>
          <p:nvPr>
            <p:ph type="sldImg"/>
          </p:nvPr>
        </p:nvSpPr>
        <p:spPr/>
      </p:sp>
      <p:sp>
        <p:nvSpPr>
          <p:cNvPr id="17306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4508C7D1-97E1-49A3-98E3-E606D8F021EC}" type="datetime1">
              <a:rPr lang="zh-CN" altLang="en-US" smtClean="0"/>
            </a:fld>
            <a:endParaRPr lang="en-US" altLang="zh-CN" smtClean="0"/>
          </a:p>
        </p:txBody>
      </p:sp>
      <p:sp>
        <p:nvSpPr>
          <p:cNvPr id="17510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AAE723F2-C25F-4644-B12A-66679358FAD8}" type="slidenum">
              <a:rPr lang="zh-CN" altLang="en-US"/>
            </a:fld>
            <a:endParaRPr lang="en-US" altLang="zh-CN"/>
          </a:p>
        </p:txBody>
      </p:sp>
      <p:sp>
        <p:nvSpPr>
          <p:cNvPr id="175108" name="Rectangle 2"/>
          <p:cNvSpPr>
            <a:spLocks noGrp="1" noRot="1" noChangeAspect="1" noChangeArrowheads="1" noTextEdit="1"/>
          </p:cNvSpPr>
          <p:nvPr>
            <p:ph type="sldImg"/>
          </p:nvPr>
        </p:nvSpPr>
        <p:spPr/>
      </p:sp>
      <p:sp>
        <p:nvSpPr>
          <p:cNvPr id="17510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37CF3DD-0279-4BE6-BE72-873BC6DE4FED}" type="datetime1">
              <a:rPr lang="zh-CN" altLang="en-US" smtClean="0"/>
            </a:fld>
            <a:endParaRPr lang="en-US" altLang="zh-CN" smtClean="0"/>
          </a:p>
        </p:txBody>
      </p:sp>
      <p:sp>
        <p:nvSpPr>
          <p:cNvPr id="1771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874430B-AB9B-4391-8D48-B56ED426301C}" type="slidenum">
              <a:rPr lang="zh-CN" altLang="en-US"/>
            </a:fld>
            <a:endParaRPr lang="en-US" altLang="zh-CN"/>
          </a:p>
        </p:txBody>
      </p:sp>
      <p:sp>
        <p:nvSpPr>
          <p:cNvPr id="177156" name="Rectangle 2"/>
          <p:cNvSpPr>
            <a:spLocks noGrp="1" noRot="1" noChangeAspect="1" noChangeArrowheads="1" noTextEdit="1"/>
          </p:cNvSpPr>
          <p:nvPr>
            <p:ph type="sldImg"/>
          </p:nvPr>
        </p:nvSpPr>
        <p:spPr/>
      </p:sp>
      <p:sp>
        <p:nvSpPr>
          <p:cNvPr id="17715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8C9766A5-5C7C-4C55-8B9A-5ABE179F51E4}" type="datetime1">
              <a:rPr lang="zh-CN" altLang="en-US"/>
            </a:fld>
            <a:endParaRPr lang="en-US" altLang="zh-CN"/>
          </a:p>
        </p:txBody>
      </p:sp>
      <p:sp>
        <p:nvSpPr>
          <p:cNvPr id="1792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EA14FB2C-079B-4ECB-891A-825B38DCCCFA}" type="slidenum">
              <a:rPr lang="zh-CN" altLang="en-US"/>
            </a:fld>
            <a:endParaRPr lang="en-US" altLang="zh-CN"/>
          </a:p>
        </p:txBody>
      </p:sp>
      <p:sp>
        <p:nvSpPr>
          <p:cNvPr id="179204" name="Rectangle 2"/>
          <p:cNvSpPr>
            <a:spLocks noGrp="1" noRot="1" noChangeAspect="1" noChangeArrowheads="1" noTextEdit="1"/>
          </p:cNvSpPr>
          <p:nvPr>
            <p:ph type="sldImg"/>
          </p:nvPr>
        </p:nvSpPr>
        <p:spPr/>
      </p:sp>
      <p:sp>
        <p:nvSpPr>
          <p:cNvPr id="1792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DD80426E-381D-48C3-AEFC-BF97847DCC67}" type="datetime1">
              <a:rPr lang="zh-CN" altLang="en-US" smtClean="0"/>
            </a:fld>
            <a:endParaRPr lang="en-US" altLang="zh-CN" smtClean="0"/>
          </a:p>
        </p:txBody>
      </p:sp>
      <p:sp>
        <p:nvSpPr>
          <p:cNvPr id="18125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DD48AA5-2994-4E79-A4A3-ADCA72A6520A}" type="slidenum">
              <a:rPr lang="zh-CN" altLang="en-US"/>
            </a:fld>
            <a:endParaRPr lang="en-US" altLang="zh-CN"/>
          </a:p>
        </p:txBody>
      </p:sp>
      <p:sp>
        <p:nvSpPr>
          <p:cNvPr id="181252" name="Rectangle 2"/>
          <p:cNvSpPr>
            <a:spLocks noGrp="1" noRot="1" noChangeAspect="1" noChangeArrowheads="1" noTextEdit="1"/>
          </p:cNvSpPr>
          <p:nvPr>
            <p:ph type="sldImg"/>
          </p:nvPr>
        </p:nvSpPr>
        <p:spPr/>
      </p:sp>
      <p:sp>
        <p:nvSpPr>
          <p:cNvPr id="18125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0B6B382-683E-4410-9A74-D103258591AC}" type="datetime1">
              <a:rPr lang="zh-CN" altLang="en-US" smtClean="0"/>
            </a:fld>
            <a:endParaRPr lang="en-US" altLang="zh-CN" smtClean="0"/>
          </a:p>
        </p:txBody>
      </p:sp>
      <p:sp>
        <p:nvSpPr>
          <p:cNvPr id="18329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11BAA263-87FB-4652-8C2F-0AD0AE73558C}" type="slidenum">
              <a:rPr lang="zh-CN" altLang="en-US"/>
            </a:fld>
            <a:endParaRPr lang="en-US" altLang="zh-CN"/>
          </a:p>
        </p:txBody>
      </p:sp>
      <p:sp>
        <p:nvSpPr>
          <p:cNvPr id="183300" name="Rectangle 2"/>
          <p:cNvSpPr>
            <a:spLocks noGrp="1" noRot="1" noChangeAspect="1" noChangeArrowheads="1" noTextEdit="1"/>
          </p:cNvSpPr>
          <p:nvPr>
            <p:ph type="sldImg"/>
          </p:nvPr>
        </p:nvSpPr>
        <p:spPr/>
      </p:sp>
      <p:sp>
        <p:nvSpPr>
          <p:cNvPr id="18330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3D00820-FE3B-4146-9DE2-A9C86E8FEFFA}" type="datetime1">
              <a:rPr lang="zh-CN" altLang="en-US" smtClean="0"/>
            </a:fld>
            <a:endParaRPr lang="en-US" altLang="zh-CN" smtClean="0"/>
          </a:p>
        </p:txBody>
      </p:sp>
      <p:sp>
        <p:nvSpPr>
          <p:cNvPr id="1853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F18DF44-57EA-4485-9C42-477F0927143D}" type="slidenum">
              <a:rPr lang="zh-CN" altLang="en-US"/>
            </a:fld>
            <a:endParaRPr lang="en-US" altLang="zh-CN"/>
          </a:p>
        </p:txBody>
      </p:sp>
      <p:sp>
        <p:nvSpPr>
          <p:cNvPr id="185348" name="Rectangle 2"/>
          <p:cNvSpPr>
            <a:spLocks noGrp="1" noRot="1" noChangeAspect="1" noChangeArrowheads="1" noTextEdit="1"/>
          </p:cNvSpPr>
          <p:nvPr>
            <p:ph type="sldImg"/>
          </p:nvPr>
        </p:nvSpPr>
        <p:spPr/>
      </p:sp>
      <p:sp>
        <p:nvSpPr>
          <p:cNvPr id="1853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p:txBody>
          <a:bodyPr/>
          <a:lstStyle/>
          <a:p>
            <a:fld id="{246F8E0C-8722-4239-8E8D-A73FF71189C9}" type="datetime1">
              <a:rPr lang="zh-CN" altLang="en-US">
                <a:solidFill>
                  <a:prstClr val="black"/>
                </a:solidFill>
              </a:rPr>
            </a:fld>
            <a:endParaRPr lang="en-US" altLang="zh-CN">
              <a:solidFill>
                <a:prstClr val="black"/>
              </a:solidFill>
            </a:endParaRPr>
          </a:p>
        </p:txBody>
      </p:sp>
      <p:sp>
        <p:nvSpPr>
          <p:cNvPr id="5" name="Rectangle 7"/>
          <p:cNvSpPr>
            <a:spLocks noGrp="1" noChangeArrowheads="1"/>
          </p:cNvSpPr>
          <p:nvPr>
            <p:ph type="sldNum" sz="quarter" idx="5"/>
          </p:nvPr>
        </p:nvSpPr>
        <p:spPr/>
        <p:txBody>
          <a:bodyPr/>
          <a:lstStyle/>
          <a:p>
            <a:fld id="{203A9E0C-2C70-483E-9394-931811A5B830}" type="slidenum">
              <a:rPr lang="zh-CN" altLang="en-US">
                <a:solidFill>
                  <a:prstClr val="black"/>
                </a:solidFill>
              </a:rPr>
            </a:fld>
            <a:endParaRPr lang="en-US" altLang="zh-CN">
              <a:solidFill>
                <a:prstClr val="black"/>
              </a:solidFill>
            </a:endParaRPr>
          </a:p>
        </p:txBody>
      </p:sp>
      <p:sp>
        <p:nvSpPr>
          <p:cNvPr id="603138" name="Rectangle 2"/>
          <p:cNvSpPr>
            <a:spLocks noGrp="1" noRot="1" noChangeAspect="1" noChangeArrowheads="1" noTextEdit="1"/>
          </p:cNvSpPr>
          <p:nvPr>
            <p:ph type="sldImg"/>
          </p:nvPr>
        </p:nvSpPr>
        <p:spPr/>
      </p:sp>
      <p:sp>
        <p:nvSpPr>
          <p:cNvPr id="603139"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7056B83-123B-452A-A7AB-DF88986CAA69}" type="datetime1">
              <a:rPr lang="zh-CN" altLang="en-US" smtClean="0"/>
            </a:fld>
            <a:endParaRPr lang="en-US" altLang="zh-CN" smtClean="0"/>
          </a:p>
        </p:txBody>
      </p:sp>
      <p:sp>
        <p:nvSpPr>
          <p:cNvPr id="1873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28B5645-51B8-45EC-A4AE-13FC4D5BFA63}" type="slidenum">
              <a:rPr lang="zh-CN" altLang="en-US"/>
            </a:fld>
            <a:endParaRPr lang="en-US" altLang="zh-CN"/>
          </a:p>
        </p:txBody>
      </p:sp>
      <p:sp>
        <p:nvSpPr>
          <p:cNvPr id="187396" name="Rectangle 2"/>
          <p:cNvSpPr>
            <a:spLocks noGrp="1" noRot="1" noChangeAspect="1" noChangeArrowheads="1" noTextEdit="1"/>
          </p:cNvSpPr>
          <p:nvPr>
            <p:ph type="sldImg"/>
          </p:nvPr>
        </p:nvSpPr>
        <p:spPr/>
      </p:sp>
      <p:sp>
        <p:nvSpPr>
          <p:cNvPr id="1873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8A06E2A2-0C69-4103-96D6-E50CDE63147B}" type="datetime1">
              <a:rPr lang="zh-CN" altLang="en-US" smtClean="0"/>
            </a:fld>
            <a:endParaRPr lang="en-US" altLang="zh-CN" smtClean="0"/>
          </a:p>
        </p:txBody>
      </p:sp>
      <p:sp>
        <p:nvSpPr>
          <p:cNvPr id="1894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B9D6A04C-357E-4C74-B7F0-5598BF634DE9}" type="slidenum">
              <a:rPr lang="zh-CN" altLang="en-US"/>
            </a:fld>
            <a:endParaRPr lang="en-US" altLang="zh-CN"/>
          </a:p>
        </p:txBody>
      </p:sp>
      <p:sp>
        <p:nvSpPr>
          <p:cNvPr id="189444" name="Rectangle 2"/>
          <p:cNvSpPr>
            <a:spLocks noGrp="1" noRot="1" noChangeAspect="1" noChangeArrowheads="1" noTextEdit="1"/>
          </p:cNvSpPr>
          <p:nvPr>
            <p:ph type="sldImg"/>
          </p:nvPr>
        </p:nvSpPr>
        <p:spPr/>
      </p:sp>
      <p:sp>
        <p:nvSpPr>
          <p:cNvPr id="1894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7056B83-123B-452A-A7AB-DF88986CAA69}" type="datetime1">
              <a:rPr lang="zh-CN" altLang="en-US" smtClean="0"/>
            </a:fld>
            <a:endParaRPr lang="en-US" altLang="zh-CN" smtClean="0"/>
          </a:p>
        </p:txBody>
      </p:sp>
      <p:sp>
        <p:nvSpPr>
          <p:cNvPr id="18739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28B5645-51B8-45EC-A4AE-13FC4D5BFA63}" type="slidenum">
              <a:rPr lang="zh-CN" altLang="en-US"/>
            </a:fld>
            <a:endParaRPr lang="en-US" altLang="zh-CN"/>
          </a:p>
        </p:txBody>
      </p:sp>
      <p:sp>
        <p:nvSpPr>
          <p:cNvPr id="187396" name="Rectangle 2"/>
          <p:cNvSpPr>
            <a:spLocks noGrp="1" noRot="1" noChangeAspect="1" noChangeArrowheads="1" noTextEdit="1"/>
          </p:cNvSpPr>
          <p:nvPr>
            <p:ph type="sldImg"/>
          </p:nvPr>
        </p:nvSpPr>
        <p:spPr/>
      </p:sp>
      <p:sp>
        <p:nvSpPr>
          <p:cNvPr id="18739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1A2DA1F-EB99-49EB-B618-7CC23616D4C4}" type="datetime1">
              <a:rPr lang="zh-CN" altLang="en-US" smtClean="0"/>
            </a:fld>
            <a:endParaRPr lang="en-US" altLang="zh-CN" smtClean="0"/>
          </a:p>
        </p:txBody>
      </p:sp>
      <p:sp>
        <p:nvSpPr>
          <p:cNvPr id="19149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73636429-AC07-4E99-B6F2-7D53F2AE0E3C}" type="slidenum">
              <a:rPr lang="zh-CN" altLang="en-US"/>
            </a:fld>
            <a:endParaRPr lang="en-US" altLang="zh-CN"/>
          </a:p>
        </p:txBody>
      </p:sp>
      <p:sp>
        <p:nvSpPr>
          <p:cNvPr id="191492" name="Rectangle 2"/>
          <p:cNvSpPr>
            <a:spLocks noGrp="1" noRot="1" noChangeAspect="1" noChangeArrowheads="1" noTextEdit="1"/>
          </p:cNvSpPr>
          <p:nvPr>
            <p:ph type="sldImg"/>
          </p:nvPr>
        </p:nvSpPr>
        <p:spPr/>
      </p:sp>
      <p:sp>
        <p:nvSpPr>
          <p:cNvPr id="19149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24768474-7C90-4AD6-BC50-024F62E4731D}" type="datetime1">
              <a:rPr lang="zh-CN" altLang="en-US" smtClean="0"/>
            </a:fld>
            <a:endParaRPr lang="en-US" altLang="zh-CN" smtClean="0"/>
          </a:p>
        </p:txBody>
      </p:sp>
      <p:sp>
        <p:nvSpPr>
          <p:cNvPr id="19353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9E75E43-FCB2-4377-8860-C1E5C622F964}" type="slidenum">
              <a:rPr lang="zh-CN" altLang="en-US"/>
            </a:fld>
            <a:endParaRPr lang="en-US" altLang="zh-CN"/>
          </a:p>
        </p:txBody>
      </p:sp>
      <p:sp>
        <p:nvSpPr>
          <p:cNvPr id="193540" name="Rectangle 2"/>
          <p:cNvSpPr>
            <a:spLocks noGrp="1" noRot="1" noChangeAspect="1" noChangeArrowheads="1" noTextEdit="1"/>
          </p:cNvSpPr>
          <p:nvPr>
            <p:ph type="sldImg"/>
          </p:nvPr>
        </p:nvSpPr>
        <p:spPr/>
      </p:sp>
      <p:sp>
        <p:nvSpPr>
          <p:cNvPr id="19354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5119D05-2505-45CD-8CC7-8B685F40AFCD}" type="datetime1">
              <a:rPr lang="zh-CN" altLang="en-US" smtClean="0"/>
            </a:fld>
            <a:endParaRPr lang="en-US" altLang="zh-CN" smtClean="0"/>
          </a:p>
        </p:txBody>
      </p:sp>
      <p:sp>
        <p:nvSpPr>
          <p:cNvPr id="1955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CB6C9BF-4627-4A57-BCAB-2F417203973F}" type="slidenum">
              <a:rPr lang="zh-CN" altLang="en-US"/>
            </a:fld>
            <a:endParaRPr lang="en-US" altLang="zh-CN"/>
          </a:p>
        </p:txBody>
      </p:sp>
      <p:sp>
        <p:nvSpPr>
          <p:cNvPr id="195588" name="Rectangle 2"/>
          <p:cNvSpPr>
            <a:spLocks noGrp="1" noRot="1" noChangeAspect="1" noChangeArrowheads="1" noTextEdit="1"/>
          </p:cNvSpPr>
          <p:nvPr>
            <p:ph type="sldImg"/>
          </p:nvPr>
        </p:nvSpPr>
        <p:spPr/>
      </p:sp>
      <p:sp>
        <p:nvSpPr>
          <p:cNvPr id="1955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F5119D05-2505-45CD-8CC7-8B685F40AFCD}" type="datetime1">
              <a:rPr lang="zh-CN" altLang="en-US" smtClean="0"/>
            </a:fld>
            <a:endParaRPr lang="en-US" altLang="zh-CN" smtClean="0"/>
          </a:p>
        </p:txBody>
      </p:sp>
      <p:sp>
        <p:nvSpPr>
          <p:cNvPr id="1955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CB6C9BF-4627-4A57-BCAB-2F417203973F}" type="slidenum">
              <a:rPr lang="zh-CN" altLang="en-US"/>
            </a:fld>
            <a:endParaRPr lang="en-US" altLang="zh-CN"/>
          </a:p>
        </p:txBody>
      </p:sp>
      <p:sp>
        <p:nvSpPr>
          <p:cNvPr id="195588" name="Rectangle 2"/>
          <p:cNvSpPr>
            <a:spLocks noGrp="1" noRot="1" noChangeAspect="1" noChangeArrowheads="1" noTextEdit="1"/>
          </p:cNvSpPr>
          <p:nvPr>
            <p:ph type="sldImg"/>
          </p:nvPr>
        </p:nvSpPr>
        <p:spPr/>
      </p:sp>
      <p:sp>
        <p:nvSpPr>
          <p:cNvPr id="1955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C23BD94A-EF81-4723-9C99-2F825AFD1016}" type="datetime1">
              <a:rPr lang="zh-CN" altLang="en-US" smtClean="0"/>
            </a:fld>
            <a:endParaRPr lang="en-US" altLang="zh-CN" smtClean="0"/>
          </a:p>
        </p:txBody>
      </p:sp>
      <p:sp>
        <p:nvSpPr>
          <p:cNvPr id="19763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4986173-A8B7-48CE-8316-4263FF365ADC}" type="slidenum">
              <a:rPr lang="zh-CN" altLang="en-US"/>
            </a:fld>
            <a:endParaRPr lang="en-US" altLang="zh-CN"/>
          </a:p>
        </p:txBody>
      </p:sp>
      <p:sp>
        <p:nvSpPr>
          <p:cNvPr id="197636" name="Rectangle 2"/>
          <p:cNvSpPr>
            <a:spLocks noGrp="1" noRot="1" noChangeAspect="1" noChangeArrowheads="1" noTextEdit="1"/>
          </p:cNvSpPr>
          <p:nvPr>
            <p:ph type="sldImg"/>
          </p:nvPr>
        </p:nvSpPr>
        <p:spPr/>
      </p:sp>
      <p:sp>
        <p:nvSpPr>
          <p:cNvPr id="1976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566329BD-D164-46CB-89F6-C7DFEF35D8E5}" type="datetime1">
              <a:rPr lang="zh-CN" altLang="en-US" smtClean="0"/>
            </a:fld>
            <a:endParaRPr lang="en-US" altLang="zh-CN" smtClean="0"/>
          </a:p>
        </p:txBody>
      </p:sp>
      <p:sp>
        <p:nvSpPr>
          <p:cNvPr id="19968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0EE7425-4A98-4581-9BA7-F016B4671526}" type="slidenum">
              <a:rPr lang="zh-CN" altLang="en-US"/>
            </a:fld>
            <a:endParaRPr lang="en-US" altLang="zh-CN"/>
          </a:p>
        </p:txBody>
      </p:sp>
      <p:sp>
        <p:nvSpPr>
          <p:cNvPr id="199684" name="Rectangle 2"/>
          <p:cNvSpPr>
            <a:spLocks noGrp="1" noRot="1" noChangeAspect="1" noChangeArrowheads="1" noTextEdit="1"/>
          </p:cNvSpPr>
          <p:nvPr>
            <p:ph type="sldImg"/>
          </p:nvPr>
        </p:nvSpPr>
        <p:spPr/>
      </p:sp>
      <p:sp>
        <p:nvSpPr>
          <p:cNvPr id="19968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6D73443E-9291-48C8-932C-31D534D0E022}" type="datetime1">
              <a:rPr lang="zh-CN" altLang="en-US" smtClean="0"/>
            </a:fld>
            <a:endParaRPr lang="en-US" altLang="zh-CN" smtClean="0"/>
          </a:p>
        </p:txBody>
      </p:sp>
      <p:sp>
        <p:nvSpPr>
          <p:cNvPr id="20173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0"/>
              </a:spcBef>
            </a:pPr>
            <a:fld id="{06A79579-6EAB-4296-B307-F60D4BAD176B}" type="slidenum">
              <a:rPr lang="zh-CN" altLang="en-US"/>
            </a:fld>
            <a:endParaRPr lang="en-US" altLang="zh-CN"/>
          </a:p>
        </p:txBody>
      </p:sp>
      <p:sp>
        <p:nvSpPr>
          <p:cNvPr id="201732" name="Rectangle 2"/>
          <p:cNvSpPr>
            <a:spLocks noGrp="1" noRot="1" noChangeAspect="1" noChangeArrowheads="1" noTextEdit="1"/>
          </p:cNvSpPr>
          <p:nvPr>
            <p:ph type="sldImg"/>
          </p:nvPr>
        </p:nvSpPr>
        <p:spPr/>
      </p:sp>
      <p:sp>
        <p:nvSpPr>
          <p:cNvPr id="20173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6" name="Line 12"/>
          <p:cNvSpPr>
            <a:spLocks noChangeShapeType="1"/>
          </p:cNvSpPr>
          <p:nvPr userDrawn="1"/>
        </p:nvSpPr>
        <p:spPr bwMode="auto">
          <a:xfrm flipH="1">
            <a:off x="6823075" y="6500813"/>
            <a:ext cx="19050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7" name="Rectangle 13"/>
          <p:cNvSpPr>
            <a:spLocks noChangeArrowheads="1"/>
          </p:cNvSpPr>
          <p:nvPr userDrawn="1"/>
        </p:nvSpPr>
        <p:spPr bwMode="auto">
          <a:xfrm>
            <a:off x="2571750" y="6319838"/>
            <a:ext cx="421481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kumimoji="0" lang="zh-CN" altLang="en-US" sz="1600" b="1">
                <a:solidFill>
                  <a:srgbClr val="3333CC"/>
                </a:solidFill>
                <a:latin typeface="华文细黑" panose="02010600040101010101" pitchFamily="2" charset="-122"/>
                <a:ea typeface="华文细黑" panose="02010600040101010101" pitchFamily="2" charset="-122"/>
              </a:rPr>
              <a:t>国家安全生产监督管理总局化学品登记中心</a:t>
            </a:r>
            <a:endParaRPr kumimoji="0" lang="zh-CN" altLang="en-US" sz="1600" b="1">
              <a:solidFill>
                <a:srgbClr val="3333CC"/>
              </a:solidFill>
              <a:latin typeface="华文细黑" panose="02010600040101010101" pitchFamily="2" charset="-122"/>
              <a:ea typeface="华文细黑" panose="02010600040101010101" pitchFamily="2" charset="-122"/>
            </a:endParaRPr>
          </a:p>
        </p:txBody>
      </p:sp>
      <p:sp>
        <p:nvSpPr>
          <p:cNvPr id="8" name="Line 14"/>
          <p:cNvSpPr>
            <a:spLocks noChangeShapeType="1"/>
          </p:cNvSpPr>
          <p:nvPr userDrawn="1"/>
        </p:nvSpPr>
        <p:spPr bwMode="auto">
          <a:xfrm>
            <a:off x="304800" y="6500813"/>
            <a:ext cx="22860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AutoShape 4"/>
          <p:cNvSpPr>
            <a:spLocks noChangeArrowheads="1"/>
          </p:cNvSpPr>
          <p:nvPr userDrawn="1"/>
        </p:nvSpPr>
        <p:spPr bwMode="auto">
          <a:xfrm>
            <a:off x="571500" y="1143000"/>
            <a:ext cx="7958138" cy="109538"/>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ln>
        </p:spPr>
        <p:txBody>
          <a:bodyPr/>
          <a:lstStyle/>
          <a:p>
            <a:endParaRPr lang="zh-CN" altLang="en-US"/>
          </a:p>
        </p:txBody>
      </p:sp>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6346" y="188436"/>
            <a:ext cx="898096" cy="453553"/>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0"/>
          <p:cNvSpPr>
            <a:spLocks noChangeArrowheads="1"/>
          </p:cNvSpPr>
          <p:nvPr userDrawn="1"/>
        </p:nvSpPr>
        <p:spPr bwMode="auto">
          <a:xfrm>
            <a:off x="142875" y="6000750"/>
            <a:ext cx="8715375" cy="714375"/>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showMasterSp="0">
  <p:cSld name="标题和内容">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570038" y="354013"/>
            <a:ext cx="2786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600" b="1">
                <a:solidFill>
                  <a:srgbClr val="3333CC"/>
                </a:solidFill>
              </a:rPr>
              <a:t>危险化学品安全标准化培训</a:t>
            </a:r>
            <a:endParaRPr lang="zh-CN" altLang="en-US" sz="1600" b="1">
              <a:solidFill>
                <a:srgbClr val="3333CC"/>
              </a:solidFill>
            </a:endParaRPr>
          </a:p>
        </p:txBody>
      </p:sp>
      <p:sp>
        <p:nvSpPr>
          <p:cNvPr id="8" name="Line 12"/>
          <p:cNvSpPr>
            <a:spLocks noChangeShapeType="1"/>
          </p:cNvSpPr>
          <p:nvPr/>
        </p:nvSpPr>
        <p:spPr bwMode="auto">
          <a:xfrm flipH="1">
            <a:off x="6823075" y="6429375"/>
            <a:ext cx="19050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 name="Line 14"/>
          <p:cNvSpPr>
            <a:spLocks noChangeShapeType="1"/>
          </p:cNvSpPr>
          <p:nvPr/>
        </p:nvSpPr>
        <p:spPr bwMode="auto">
          <a:xfrm>
            <a:off x="304800" y="6429375"/>
            <a:ext cx="22860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Line 16"/>
          <p:cNvSpPr>
            <a:spLocks noChangeShapeType="1"/>
          </p:cNvSpPr>
          <p:nvPr/>
        </p:nvSpPr>
        <p:spPr bwMode="auto">
          <a:xfrm flipH="1">
            <a:off x="304800" y="500063"/>
            <a:ext cx="1524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Line 14"/>
          <p:cNvSpPr>
            <a:spLocks noChangeShapeType="1"/>
          </p:cNvSpPr>
          <p:nvPr/>
        </p:nvSpPr>
        <p:spPr bwMode="auto">
          <a:xfrm flipV="1">
            <a:off x="4286250" y="428625"/>
            <a:ext cx="4519613" cy="4603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90800" y="1219200"/>
            <a:ext cx="2590800" cy="381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8461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9" name="Text Box 8"/>
          <p:cNvSpPr txBox="1">
            <a:spLocks noChangeArrowheads="1"/>
          </p:cNvSpPr>
          <p:nvPr userDrawn="1"/>
        </p:nvSpPr>
        <p:spPr bwMode="auto">
          <a:xfrm>
            <a:off x="1570038" y="354013"/>
            <a:ext cx="3217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600" b="1">
                <a:solidFill>
                  <a:srgbClr val="3333CC"/>
                </a:solidFill>
              </a:rPr>
              <a:t>危险化学品安全生产标准化培训</a:t>
            </a:r>
            <a:endParaRPr lang="zh-CN" altLang="en-US" sz="1600" b="1">
              <a:solidFill>
                <a:srgbClr val="3333CC"/>
              </a:solidFill>
            </a:endParaRPr>
          </a:p>
        </p:txBody>
      </p:sp>
      <p:sp>
        <p:nvSpPr>
          <p:cNvPr id="1030" name="Line 12"/>
          <p:cNvSpPr>
            <a:spLocks noChangeShapeType="1"/>
          </p:cNvSpPr>
          <p:nvPr userDrawn="1"/>
        </p:nvSpPr>
        <p:spPr bwMode="auto">
          <a:xfrm flipH="1">
            <a:off x="6823075" y="6500813"/>
            <a:ext cx="19050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2" name="Line 14"/>
          <p:cNvSpPr>
            <a:spLocks noChangeShapeType="1"/>
          </p:cNvSpPr>
          <p:nvPr userDrawn="1"/>
        </p:nvSpPr>
        <p:spPr bwMode="auto">
          <a:xfrm>
            <a:off x="304800" y="6500813"/>
            <a:ext cx="22860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33" name="Line 16"/>
          <p:cNvSpPr>
            <a:spLocks noChangeShapeType="1"/>
          </p:cNvSpPr>
          <p:nvPr userDrawn="1"/>
        </p:nvSpPr>
        <p:spPr bwMode="auto">
          <a:xfrm flipH="1">
            <a:off x="304800" y="500063"/>
            <a:ext cx="152400"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cxnSp>
        <p:nvCxnSpPr>
          <p:cNvPr id="1034" name="直接连接符 11"/>
          <p:cNvCxnSpPr>
            <a:cxnSpLocks noChangeShapeType="1"/>
          </p:cNvCxnSpPr>
          <p:nvPr userDrawn="1"/>
        </p:nvCxnSpPr>
        <p:spPr bwMode="auto">
          <a:xfrm>
            <a:off x="4643438" y="500063"/>
            <a:ext cx="4071937" cy="1587"/>
          </a:xfrm>
          <a:prstGeom prst="line">
            <a:avLst/>
          </a:prstGeom>
          <a:noFill/>
          <a:ln w="25400" algn="ctr">
            <a:solidFill>
              <a:schemeClr val="tx2"/>
            </a:solidFill>
            <a:round/>
          </a:ln>
          <a:extLst>
            <a:ext uri="{909E8E84-426E-40DD-AFC4-6F175D3DCCD1}">
              <a14:hiddenFill xmlns:a14="http://schemas.microsoft.com/office/drawing/2010/main">
                <a:noFill/>
              </a14:hiddenFill>
            </a:ext>
          </a:extLst>
        </p:spPr>
      </p:cxn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56346" y="1884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hdr="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6" Type="http://schemas.openxmlformats.org/officeDocument/2006/relationships/notesSlide" Target="../notesSlides/notesSlide109.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 Target="slide144.xml"/><Relationship Id="rId1" Type="http://schemas.openxmlformats.org/officeDocument/2006/relationships/image" Target="../media/image8.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 Target="slide154.xml"/><Relationship Id="rId1" Type="http://schemas.openxmlformats.org/officeDocument/2006/relationships/image" Target="../media/image8.jpe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 Target="slide165.xml"/><Relationship Id="rId1" Type="http://schemas.openxmlformats.org/officeDocument/2006/relationships/image" Target="../media/image8.jpe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4.jpeg"/><Relationship Id="rId4" Type="http://schemas.openxmlformats.org/officeDocument/2006/relationships/tags" Target="../tags/tag16.xml"/><Relationship Id="rId3" Type="http://schemas.openxmlformats.org/officeDocument/2006/relationships/image" Target="../media/image13.jpeg"/><Relationship Id="rId2" Type="http://schemas.openxmlformats.org/officeDocument/2006/relationships/tags" Target="../tags/tag15.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3.xml"/><Relationship Id="rId10" Type="http://schemas.microsoft.com/office/2007/relationships/diagramDrawing" Target="../diagrams/drawing2.xml"/><Relationship Id="rId1"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 Target="slide79.xml"/><Relationship Id="rId1" Type="http://schemas.openxmlformats.org/officeDocument/2006/relationships/image" Target="../media/image8.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7544" y="2492896"/>
            <a:ext cx="7772400" cy="1639639"/>
          </a:xfrm>
        </p:spPr>
        <p:txBody>
          <a:bodyPr/>
          <a:lstStyle/>
          <a:p>
            <a:pPr eaLnBrk="1" hangingPunct="1">
              <a:lnSpc>
                <a:spcPct val="150000"/>
              </a:lnSpc>
              <a:defRPr/>
            </a:pPr>
            <a:r>
              <a:rPr lang="zh-CN" altLang="en-US" sz="3200" b="1" dirty="0" smtClean="0">
                <a:solidFill>
                  <a:schemeClr val="tx1"/>
                </a:solidFill>
                <a:latin typeface="黑体" panose="02010609060101010101" pitchFamily="49" charset="-122"/>
                <a:ea typeface="黑体" panose="02010609060101010101" pitchFamily="49" charset="-122"/>
              </a:rPr>
              <a:t>危险化学品从业单位安全生产标准化</a:t>
            </a:r>
            <a:br>
              <a:rPr lang="zh-CN" altLang="en-US" sz="3200" b="1" dirty="0" smtClean="0">
                <a:solidFill>
                  <a:schemeClr val="tx1"/>
                </a:solidFill>
                <a:latin typeface="黑体" panose="02010609060101010101" pitchFamily="49" charset="-122"/>
                <a:ea typeface="黑体" panose="02010609060101010101" pitchFamily="49" charset="-122"/>
              </a:rPr>
            </a:br>
            <a:r>
              <a:rPr lang="en-US" altLang="zh-CN" sz="3200" b="1" dirty="0" smtClean="0">
                <a:solidFill>
                  <a:schemeClr val="tx1"/>
                </a:solidFill>
                <a:latin typeface="黑体" panose="02010609060101010101" pitchFamily="49" charset="-122"/>
                <a:ea typeface="黑体" panose="02010609060101010101" pitchFamily="49" charset="-122"/>
              </a:rPr>
              <a:t>《</a:t>
            </a:r>
            <a:r>
              <a:rPr lang="zh-CN" altLang="en-US" sz="3200" b="1" dirty="0" smtClean="0">
                <a:solidFill>
                  <a:schemeClr val="tx1"/>
                </a:solidFill>
                <a:latin typeface="黑体" panose="02010609060101010101" pitchFamily="49" charset="-122"/>
                <a:ea typeface="黑体" panose="02010609060101010101" pitchFamily="49" charset="-122"/>
              </a:rPr>
              <a:t>通用规范</a:t>
            </a:r>
            <a:r>
              <a:rPr lang="en-US" altLang="zh-CN" sz="3200" b="1" dirty="0" smtClean="0">
                <a:solidFill>
                  <a:schemeClr val="tx1"/>
                </a:solidFill>
                <a:latin typeface="黑体" panose="02010609060101010101" pitchFamily="49" charset="-122"/>
                <a:ea typeface="黑体" panose="02010609060101010101" pitchFamily="49" charset="-122"/>
              </a:rPr>
              <a:t>》</a:t>
            </a:r>
            <a:r>
              <a:rPr lang="zh-CN" altLang="en-US" sz="3200" b="1" dirty="0" smtClean="0">
                <a:solidFill>
                  <a:schemeClr val="tx1"/>
                </a:solidFill>
                <a:latin typeface="黑体" panose="02010609060101010101" pitchFamily="49" charset="-122"/>
                <a:ea typeface="黑体" panose="02010609060101010101" pitchFamily="49" charset="-122"/>
              </a:rPr>
              <a:t>与</a:t>
            </a:r>
            <a:r>
              <a:rPr lang="en-US" altLang="zh-CN" sz="3200" b="1" dirty="0" smtClean="0">
                <a:solidFill>
                  <a:schemeClr val="tx1"/>
                </a:solidFill>
                <a:latin typeface="黑体" panose="02010609060101010101" pitchFamily="49" charset="-122"/>
                <a:ea typeface="黑体" panose="02010609060101010101" pitchFamily="49" charset="-122"/>
              </a:rPr>
              <a:t>《</a:t>
            </a:r>
            <a:r>
              <a:rPr lang="zh-CN" altLang="en-US" sz="3200" b="1" dirty="0" smtClean="0">
                <a:solidFill>
                  <a:schemeClr val="tx1"/>
                </a:solidFill>
                <a:latin typeface="黑体" panose="02010609060101010101" pitchFamily="49" charset="-122"/>
                <a:ea typeface="黑体" panose="02010609060101010101" pitchFamily="49" charset="-122"/>
              </a:rPr>
              <a:t>评审标准</a:t>
            </a:r>
            <a:r>
              <a:rPr lang="en-US" altLang="zh-CN" sz="3200" b="1" dirty="0" smtClean="0">
                <a:solidFill>
                  <a:schemeClr val="tx1"/>
                </a:solidFill>
                <a:latin typeface="黑体" panose="02010609060101010101" pitchFamily="49" charset="-122"/>
                <a:ea typeface="黑体" panose="02010609060101010101" pitchFamily="49" charset="-122"/>
              </a:rPr>
              <a:t>》</a:t>
            </a:r>
            <a:r>
              <a:rPr lang="zh-CN" altLang="en-US" sz="3200" b="1" dirty="0" smtClean="0">
                <a:solidFill>
                  <a:schemeClr val="tx1"/>
                </a:solidFill>
                <a:latin typeface="黑体" panose="02010609060101010101" pitchFamily="49" charset="-122"/>
                <a:ea typeface="黑体" panose="02010609060101010101" pitchFamily="49" charset="-122"/>
              </a:rPr>
              <a:t> 介绍</a:t>
            </a:r>
            <a:endParaRPr lang="en-US" altLang="zh-CN" sz="2000" b="1" dirty="0" smtClean="0">
              <a:solidFill>
                <a:srgbClr val="FF3300"/>
              </a:solidFill>
              <a:effectLst>
                <a:outerShdw blurRad="38100" dist="38100" dir="2700000" algn="tl">
                  <a:srgbClr val="C0C0C0"/>
                </a:outerShdw>
              </a:effectLst>
              <a:latin typeface="MS Gothic" panose="020B0609070205080204" pitchFamily="49" charset="-128"/>
              <a:ea typeface="MS Gothic" panose="020B0609070205080204" pitchFamily="49" charset="-128"/>
            </a:endParaRPr>
          </a:p>
        </p:txBody>
      </p:sp>
      <p:sp>
        <p:nvSpPr>
          <p:cNvPr id="3" name="文本框 2" descr="7b0a2020202022776f7264617274223a20227b5c2269645c223a32353030343531362c5c227469645c223a31333439377d220a7d0a"/>
          <p:cNvSpPr txBox="1"/>
          <p:nvPr>
            <p:custDataLst>
              <p:tags r:id="rId1"/>
            </p:custDataLst>
          </p:nvPr>
        </p:nvSpPr>
        <p:spPr>
          <a:xfrm>
            <a:off x="5724049" y="420534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386549" y="5141294"/>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318885" y="514175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251221" y="514129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7579" name="Group 91"/>
          <p:cNvGraphicFramePr>
            <a:graphicFrameLocks noGrp="1"/>
          </p:cNvGraphicFramePr>
          <p:nvPr>
            <p:ph idx="1"/>
          </p:nvPr>
        </p:nvGraphicFramePr>
        <p:xfrm>
          <a:off x="142844" y="928670"/>
          <a:ext cx="8856984" cy="5151120"/>
        </p:xfrm>
        <a:graphic>
          <a:graphicData uri="http://schemas.openxmlformats.org/drawingml/2006/table">
            <a:tbl>
              <a:tblPr/>
              <a:tblGrid>
                <a:gridCol w="4318695"/>
                <a:gridCol w="4538289"/>
              </a:tblGrid>
              <a:tr h="50044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2894-</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1996</a:t>
                      </a:r>
                      <a:r>
                        <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安全标志</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11651-</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89</a:t>
                      </a: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劳动防护用品选用规则</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13690</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-92</a:t>
                      </a: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常用危险化学品的</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分类 及标志 </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15258-</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1999</a:t>
                      </a: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化学品安全标签</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编写规定</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16179-</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1996</a:t>
                      </a: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安全标志使用导则</a:t>
                      </a:r>
                      <a:endPar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16483-</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2000</a:t>
                      </a: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化学品安全技术</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说明书 编写规定</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18218-</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2000</a:t>
                      </a: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重大危险源辨识</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50016-</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2006</a:t>
                      </a: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建筑设计防火规范</a:t>
                      </a:r>
                      <a:endPar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GB 50057</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-2000 </a:t>
                      </a:r>
                      <a:r>
                        <a:rPr kumimoji="1" lang="en-US" altLang="zh-CN" sz="2000" b="1" i="0" u="none" strike="noStrike" kern="1200" cap="none" normalizeH="0" baseline="0" dirty="0" smtClean="0">
                          <a:ln>
                            <a:noFill/>
                          </a:ln>
                          <a:solidFill>
                            <a:srgbClr val="0000CC"/>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建筑物防雷设计</a:t>
                      </a:r>
                      <a:endPar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规范</a:t>
                      </a:r>
                      <a:endPar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GB 2894-</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2008</a:t>
                      </a: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 </a:t>
                      </a:r>
                      <a:r>
                        <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安全标志及其使用导则</a:t>
                      </a:r>
                      <a:endPar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1" lang="en-US" altLang="zh-CN"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GB/T 11651-</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2008</a:t>
                      </a:r>
                      <a:r>
                        <a:rPr kumimoji="1" lang="zh-CN" altLang="en-US" sz="18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个体防护装备选用规范</a:t>
                      </a:r>
                      <a:endParaRPr kumimoji="1" lang="en-US" altLang="zh-CN" sz="18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GB 13690-</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2009 </a:t>
                      </a:r>
                      <a:r>
                        <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化学品分类和危险性</a:t>
                      </a:r>
                      <a:endPar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                          </a:t>
                      </a:r>
                      <a:r>
                        <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公示   通则</a:t>
                      </a:r>
                      <a:endParaRPr kumimoji="1" lang="en-US" altLang="zh-CN"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GB 15258-</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2009</a:t>
                      </a:r>
                      <a:r>
                        <a:rPr kumimoji="1" lang="en-US" altLang="zh-CN"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  </a:t>
                      </a:r>
                      <a:r>
                        <a:rPr kumimoji="1" lang="zh-CN" altLang="en-US"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化学品安全标签编写</a:t>
                      </a:r>
                      <a:endParaRPr kumimoji="1" lang="en-US" altLang="zh-CN"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                             规定</a:t>
                      </a:r>
                      <a:endParaRPr kumimoji="1" lang="en-US" altLang="zh-CN"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被代替 </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GB 2894-2008  </a:t>
                      </a:r>
                      <a:endParaRPr kumimoji="1" lang="zh-CN" altLang="en-US"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GB/T 16483-</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2008</a:t>
                      </a: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  </a:t>
                      </a:r>
                      <a:r>
                        <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化学品安全技术</a:t>
                      </a:r>
                      <a:endPar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                        </a:t>
                      </a:r>
                      <a:r>
                        <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说明书 内容和项目顺序</a:t>
                      </a:r>
                      <a:endPar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GB 18218 -</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2009</a:t>
                      </a:r>
                      <a:r>
                        <a:rPr kumimoji="1" lang="en-US" altLang="zh-CN"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 </a:t>
                      </a:r>
                      <a:r>
                        <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危险化学品重大危险源辨识</a:t>
                      </a:r>
                      <a:endParaRPr kumimoji="1" lang="zh-CN" altLang="en-US" sz="20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0"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rPr>
                        <a:t>GB 50016</a:t>
                      </a:r>
                      <a:r>
                        <a:rPr kumimoji="1" lang="en-US" altLang="zh-CN" sz="2000" b="1" i="0"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2014</a:t>
                      </a:r>
                      <a:r>
                        <a:rPr kumimoji="1" lang="en-US" altLang="zh-CN" sz="2000" b="1" i="0"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  </a:t>
                      </a:r>
                      <a:r>
                        <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建筑设计防火规范</a:t>
                      </a:r>
                      <a:endParaRPr kumimoji="1" lang="zh-CN" altLang="en-US" sz="20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GB 50057</a:t>
                      </a:r>
                      <a:r>
                        <a:rPr kumimoji="1" lang="en-US" altLang="zh-CN" sz="2000" b="1" i="0"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a:t>
                      </a:r>
                      <a:r>
                        <a:rPr kumimoji="1" lang="en-US" altLang="zh-CN" sz="2000" b="1" i="0" u="none" strike="noStrike" kern="1200" cap="none" normalizeH="0" baseline="0" dirty="0" smtClean="0">
                          <a:ln>
                            <a:noFill/>
                          </a:ln>
                          <a:solidFill>
                            <a:srgbClr val="FF0000"/>
                          </a:solidFill>
                          <a:effectLst/>
                          <a:latin typeface="Times New Roman" panose="02020603050405020304" pitchFamily="18" charset="0"/>
                          <a:ea typeface="宋体" panose="02010600030101010101" pitchFamily="2" charset="-122"/>
                          <a:cs typeface="+mn-cs"/>
                        </a:rPr>
                        <a:t>2010</a:t>
                      </a:r>
                      <a:r>
                        <a:rPr kumimoji="1" lang="en-US" altLang="zh-CN" sz="2000" b="1" i="0"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  </a:t>
                      </a:r>
                      <a:r>
                        <a:rPr kumimoji="1" lang="zh-CN" altLang="en-US"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建筑物防雷设计规范</a:t>
                      </a:r>
                      <a:endParaRPr kumimoji="1" lang="zh-CN" altLang="en-US" sz="20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虚尾箭头 2"/>
          <p:cNvSpPr/>
          <p:nvPr/>
        </p:nvSpPr>
        <p:spPr bwMode="auto">
          <a:xfrm>
            <a:off x="3995936" y="2500306"/>
            <a:ext cx="864096" cy="936104"/>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6.1  </a:t>
            </a:r>
            <a:r>
              <a:rPr lang="zh-CN" altLang="en-US" sz="2800" b="1" smtClean="0">
                <a:latin typeface="隶书" panose="02010509060101010101" pitchFamily="49" charset="-122"/>
                <a:ea typeface="隶书" panose="02010509060101010101" pitchFamily="49" charset="-122"/>
              </a:rPr>
              <a:t>生产设施建设</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49375"/>
          <a:ext cx="8286750" cy="5489576"/>
        </p:xfrm>
        <a:graphic>
          <a:graphicData uri="http://schemas.openxmlformats.org/drawingml/2006/table">
            <a:tbl>
              <a:tblPr firstRow="1" bandRow="1">
                <a:tableStyleId>{5C22544A-7EE6-4342-B048-85BDC9FD1C3A}</a:tableStyleId>
              </a:tblPr>
              <a:tblGrid>
                <a:gridCol w="3428971"/>
                <a:gridCol w="4857779"/>
              </a:tblGrid>
              <a:tr h="39626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3" marB="45723">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3" marB="45723">
                    <a:solidFill>
                      <a:schemeClr val="accent1">
                        <a:lumMod val="60000"/>
                        <a:lumOff val="40000"/>
                      </a:schemeClr>
                    </a:solidFill>
                  </a:tcPr>
                </a:tc>
              </a:tr>
              <a:tr h="2532847">
                <a:tc>
                  <a:txBody>
                    <a:bodyPr/>
                    <a:lstStyle/>
                    <a:p>
                      <a:pPr>
                        <a:lnSpc>
                          <a:spcPct val="150000"/>
                        </a:lnSpc>
                      </a:pPr>
                      <a:r>
                        <a:rPr lang="en-US" altLang="zh-CN" sz="1800" b="1" dirty="0" smtClean="0"/>
                        <a:t>3. </a:t>
                      </a:r>
                      <a:r>
                        <a:rPr lang="zh-CN" altLang="zh-CN" sz="1800" b="1" dirty="0" smtClean="0"/>
                        <a:t>企业应对建设项目的施工过程实施有效安全监督，保证施工过程处于有序管理状态。</a:t>
                      </a:r>
                      <a:endParaRPr lang="zh-CN" altLang="en-US" sz="1800" b="1" dirty="0"/>
                    </a:p>
                  </a:txBody>
                  <a:tcPr marL="91439" marR="91439" marT="45723" marB="45723" anchor="ctr">
                    <a:solidFill>
                      <a:schemeClr val="accent6">
                        <a:lumMod val="20000"/>
                        <a:lumOff val="80000"/>
                        <a:alpha val="50000"/>
                      </a:schemeClr>
                    </a:solidFill>
                  </a:tcPr>
                </a:tc>
                <a:tc>
                  <a:txBody>
                    <a:bodyPr/>
                    <a:lstStyle/>
                    <a:p>
                      <a:pPr marL="273050" indent="-273050">
                        <a:lnSpc>
                          <a:spcPct val="150000"/>
                        </a:lnSpc>
                      </a:pPr>
                      <a:r>
                        <a:rPr lang="en-US" altLang="zh-CN" sz="1800" b="1" dirty="0" smtClean="0">
                          <a:solidFill>
                            <a:schemeClr val="tx1"/>
                          </a:solidFill>
                        </a:rPr>
                        <a:t>1.  </a:t>
                      </a:r>
                      <a:r>
                        <a:rPr lang="zh-CN" altLang="en-US" sz="1800" b="1" dirty="0" smtClean="0">
                          <a:solidFill>
                            <a:srgbClr val="FF0000"/>
                          </a:solidFill>
                        </a:rPr>
                        <a:t>建设项目必须由具备相应资质的单位负责设计、施工、监理；</a:t>
                      </a:r>
                      <a:r>
                        <a:rPr lang="zh-CN" altLang="en-US" sz="1800" b="1" dirty="0" smtClean="0">
                          <a:solidFill>
                            <a:schemeClr val="tx1"/>
                          </a:solidFill>
                        </a:rPr>
                        <a:t> </a:t>
                      </a:r>
                      <a:endParaRPr lang="zh-CN" altLang="en-US" sz="1800" b="1" dirty="0" smtClean="0">
                        <a:solidFill>
                          <a:schemeClr val="tx1"/>
                        </a:solidFill>
                      </a:endParaRPr>
                    </a:p>
                    <a:p>
                      <a:pPr marL="273050" indent="-273050">
                        <a:lnSpc>
                          <a:spcPct val="150000"/>
                        </a:lnSpc>
                      </a:pPr>
                      <a:r>
                        <a:rPr lang="en-US" altLang="zh-CN" sz="1800" b="1" dirty="0" smtClean="0">
                          <a:solidFill>
                            <a:schemeClr val="tx1"/>
                          </a:solidFill>
                        </a:rPr>
                        <a:t>2.  </a:t>
                      </a:r>
                      <a:r>
                        <a:rPr lang="zh-CN" altLang="en-US" sz="1800" b="1" dirty="0" smtClean="0">
                          <a:solidFill>
                            <a:schemeClr val="tx1"/>
                          </a:solidFill>
                        </a:rPr>
                        <a:t>对建设项目的施工过程实施有效安全监督，保证施工过程处于有序管理状态。</a:t>
                      </a:r>
                      <a:endParaRPr lang="zh-CN" altLang="en-US" sz="1800" b="1" dirty="0">
                        <a:solidFill>
                          <a:schemeClr val="tx1"/>
                        </a:solidFill>
                      </a:endParaRPr>
                    </a:p>
                  </a:txBody>
                  <a:tcPr marL="91439" marR="91439" marT="45723" marB="45723">
                    <a:solidFill>
                      <a:schemeClr val="accent6">
                        <a:lumMod val="20000"/>
                        <a:lumOff val="80000"/>
                        <a:alpha val="50000"/>
                      </a:schemeClr>
                    </a:solidFill>
                  </a:tcPr>
                </a:tc>
              </a:tr>
              <a:tr h="2560466">
                <a:tc>
                  <a:txBody>
                    <a:bodyPr/>
                    <a:lstStyle/>
                    <a:p>
                      <a:pPr marL="273050" indent="-273050">
                        <a:lnSpc>
                          <a:spcPct val="150000"/>
                        </a:lnSpc>
                      </a:pPr>
                      <a:r>
                        <a:rPr lang="en-US" altLang="zh-CN" sz="1800" b="1" dirty="0" smtClean="0"/>
                        <a:t>4.  </a:t>
                      </a:r>
                      <a:r>
                        <a:rPr lang="zh-CN" altLang="zh-CN" sz="1800" b="1" dirty="0" smtClean="0"/>
                        <a:t>企业建设项目建设过程中的变更应严格执行变更管理规定，履行变更程序，对变更全过程进行风险管理。</a:t>
                      </a:r>
                      <a:endParaRPr lang="zh-CN" altLang="en-US" sz="1800" b="1" dirty="0">
                        <a:solidFill>
                          <a:srgbClr val="0000CC"/>
                        </a:solidFill>
                      </a:endParaRPr>
                    </a:p>
                  </a:txBody>
                  <a:tcPr marL="91439" marR="91439" marT="45723" marB="45723" anchor="ctr">
                    <a:solidFill>
                      <a:schemeClr val="bg2">
                        <a:lumMod val="20000"/>
                        <a:lumOff val="80000"/>
                        <a:alpha val="95000"/>
                      </a:schemeClr>
                    </a:solidFill>
                  </a:tcPr>
                </a:tc>
                <a:tc>
                  <a:txBody>
                    <a:bodyPr/>
                    <a:lstStyle/>
                    <a:p>
                      <a:pPr marL="273050" indent="-273050">
                        <a:lnSpc>
                          <a:spcPct val="150000"/>
                        </a:lnSpc>
                      </a:pPr>
                      <a:r>
                        <a:rPr lang="en-US" altLang="zh-CN" sz="1800" b="1" dirty="0" smtClean="0">
                          <a:solidFill>
                            <a:schemeClr val="tx1"/>
                          </a:solidFill>
                        </a:rPr>
                        <a:t>1.  </a:t>
                      </a:r>
                      <a:r>
                        <a:rPr lang="zh-CN" altLang="en-US" sz="1800" b="1" dirty="0" smtClean="0">
                          <a:solidFill>
                            <a:schemeClr val="tx1"/>
                          </a:solidFill>
                        </a:rPr>
                        <a:t>建设项目建设过程中的变更应严格执行变更管理规定，履行变更程序，对变更全过程进行风险管理；</a:t>
                      </a:r>
                      <a:endParaRPr lang="zh-CN" altLang="en-US" sz="1800" b="1" dirty="0" smtClean="0">
                        <a:solidFill>
                          <a:schemeClr val="tx1"/>
                        </a:solidFill>
                      </a:endParaRPr>
                    </a:p>
                    <a:p>
                      <a:pPr marL="273050" indent="-273050">
                        <a:lnSpc>
                          <a:spcPct val="150000"/>
                        </a:lnSpc>
                      </a:pPr>
                      <a:r>
                        <a:rPr lang="en-US" altLang="zh-CN" sz="1800" b="1" dirty="0" smtClean="0">
                          <a:solidFill>
                            <a:schemeClr val="tx1"/>
                          </a:solidFill>
                        </a:rPr>
                        <a:t>2.  </a:t>
                      </a:r>
                      <a:r>
                        <a:rPr lang="zh-CN" altLang="en-US" sz="1800" b="1" dirty="0" smtClean="0">
                          <a:solidFill>
                            <a:srgbClr val="FF0000"/>
                          </a:solidFill>
                        </a:rPr>
                        <a:t>符合安全监管总局有关危化品建设项目安全条件审查的规章规定的变更发生后，应重新进行安全审查。</a:t>
                      </a:r>
                      <a:endParaRPr lang="zh-CN" altLang="en-US" sz="1800" b="1" dirty="0">
                        <a:solidFill>
                          <a:srgbClr val="FF0000"/>
                        </a:solidFill>
                      </a:endParaRPr>
                    </a:p>
                  </a:txBody>
                  <a:tcPr marL="91439" marR="91439" marT="45723" marB="45723">
                    <a:solidFill>
                      <a:schemeClr val="bg2">
                        <a:lumMod val="20000"/>
                        <a:lumOff val="80000"/>
                        <a:alpha val="95000"/>
                      </a:schemeClr>
                    </a:solidFill>
                  </a:tcPr>
                </a:tc>
              </a:tr>
            </a:tbl>
          </a:graphicData>
        </a:graphic>
      </p:graphicFrame>
      <p:sp>
        <p:nvSpPr>
          <p:cNvPr id="170001" name="矩形 5"/>
          <p:cNvSpPr>
            <a:spLocks noChangeArrowheads="1"/>
          </p:cNvSpPr>
          <p:nvPr/>
        </p:nvSpPr>
        <p:spPr bwMode="auto">
          <a:xfrm>
            <a:off x="4360863" y="3571875"/>
            <a:ext cx="4354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使用无资质或资质不符合规定的设计、施工、监理单位，扣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170002" name="AutoShape 9"/>
          <p:cNvSpPr>
            <a:spLocks noChangeArrowheads="1"/>
          </p:cNvSpPr>
          <p:nvPr/>
        </p:nvSpPr>
        <p:spPr bwMode="auto">
          <a:xfrm>
            <a:off x="3929063" y="3571875"/>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6.1  </a:t>
            </a:r>
            <a:r>
              <a:rPr lang="zh-CN" altLang="en-US" sz="2800" b="1" smtClean="0">
                <a:latin typeface="隶书" panose="02010509060101010101" pitchFamily="49" charset="-122"/>
                <a:ea typeface="隶书" panose="02010509060101010101" pitchFamily="49" charset="-122"/>
              </a:rPr>
              <a:t>生产设施建设</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857750"/>
        </p:xfrm>
        <a:graphic>
          <a:graphicData uri="http://schemas.openxmlformats.org/drawingml/2006/table">
            <a:tbl>
              <a:tblPr firstRow="1" bandRow="1">
                <a:tableStyleId>{5C22544A-7EE6-4342-B048-85BDC9FD1C3A}</a:tableStyleId>
              </a:tblPr>
              <a:tblGrid>
                <a:gridCol w="2214534"/>
                <a:gridCol w="607221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461510">
                <a:tc>
                  <a:txBody>
                    <a:bodyPr/>
                    <a:lstStyle/>
                    <a:p>
                      <a:pPr>
                        <a:lnSpc>
                          <a:spcPct val="150000"/>
                        </a:lnSpc>
                      </a:pPr>
                      <a:r>
                        <a:rPr lang="en-US" altLang="zh-CN" sz="1800" b="1" dirty="0" smtClean="0">
                          <a:solidFill>
                            <a:schemeClr val="tx1"/>
                          </a:solidFill>
                          <a:effectLst/>
                        </a:rPr>
                        <a:t>5.</a:t>
                      </a:r>
                      <a:r>
                        <a:rPr lang="zh-CN" altLang="zh-CN" sz="1800" b="1" dirty="0" smtClean="0">
                          <a:solidFill>
                            <a:schemeClr val="tx1"/>
                          </a:solidFill>
                          <a:effectLst/>
                        </a:rPr>
                        <a:t>企业应采用先进的、安全性能可靠的新技术、新工艺、新设备和新材料。</a:t>
                      </a:r>
                      <a:endParaRPr lang="zh-CN" altLang="en-US" sz="1800" b="1" dirty="0">
                        <a:solidFill>
                          <a:schemeClr val="tx1"/>
                        </a:solidFill>
                        <a:effectLst/>
                      </a:endParaRPr>
                    </a:p>
                  </a:txBody>
                  <a:tcPr marL="91439" marR="91439" anchor="ctr">
                    <a:solidFill>
                      <a:schemeClr val="accent6">
                        <a:lumMod val="20000"/>
                        <a:lumOff val="80000"/>
                        <a:alpha val="50000"/>
                      </a:schemeClr>
                    </a:solidFill>
                  </a:tcPr>
                </a:tc>
                <a:tc>
                  <a:txBody>
                    <a:bodyPr/>
                    <a:lstStyle/>
                    <a:p>
                      <a:pPr marL="273050" indent="-273050">
                        <a:lnSpc>
                          <a:spcPct val="120000"/>
                        </a:lnSpc>
                        <a:defRPr/>
                      </a:pPr>
                      <a:r>
                        <a:rPr lang="en-US" altLang="zh-CN" sz="1800" b="1" dirty="0" smtClean="0">
                          <a:solidFill>
                            <a:schemeClr val="tx1"/>
                          </a:solidFill>
                          <a:effectLst/>
                        </a:rPr>
                        <a:t>1.  </a:t>
                      </a:r>
                      <a:r>
                        <a:rPr lang="zh-CN" altLang="en-US" sz="1800" b="1" dirty="0" smtClean="0">
                          <a:solidFill>
                            <a:schemeClr val="tx1"/>
                          </a:solidFill>
                          <a:effectLst/>
                        </a:rPr>
                        <a:t>采用先进的、安全性能可靠的新技术、新工艺、新设备和新材料；</a:t>
                      </a:r>
                      <a:endParaRPr lang="zh-CN" altLang="en-US" sz="1800" b="1" dirty="0" smtClean="0">
                        <a:solidFill>
                          <a:schemeClr val="tx1"/>
                        </a:solidFill>
                        <a:effectLst/>
                      </a:endParaRPr>
                    </a:p>
                    <a:p>
                      <a:pPr marL="273050" indent="-273050">
                        <a:lnSpc>
                          <a:spcPct val="120000"/>
                        </a:lnSpc>
                        <a:defRPr/>
                      </a:pPr>
                      <a:r>
                        <a:rPr lang="en-US" altLang="zh-CN" sz="1800" b="1" dirty="0" smtClean="0">
                          <a:solidFill>
                            <a:schemeClr val="tx1"/>
                          </a:solidFill>
                          <a:effectLst/>
                        </a:rPr>
                        <a:t>2.  </a:t>
                      </a:r>
                      <a:r>
                        <a:rPr lang="zh-CN" altLang="en-US" sz="1800" b="1" dirty="0" smtClean="0">
                          <a:solidFill>
                            <a:srgbClr val="FF0000"/>
                          </a:solidFill>
                          <a:effectLst/>
                        </a:rPr>
                        <a:t>新开发的危险化学品生产工艺，必须在小试、中试、工业化试验的基础上逐步放大到工业化生产；</a:t>
                      </a:r>
                      <a:endParaRPr lang="zh-CN" altLang="en-US" sz="1800" b="1" dirty="0" smtClean="0">
                        <a:solidFill>
                          <a:srgbClr val="FF0000"/>
                        </a:solidFill>
                        <a:effectLst/>
                      </a:endParaRPr>
                    </a:p>
                    <a:p>
                      <a:pPr marL="273050" indent="-273050">
                        <a:lnSpc>
                          <a:spcPct val="120000"/>
                        </a:lnSpc>
                        <a:defRPr/>
                      </a:pPr>
                      <a:r>
                        <a:rPr lang="en-US" altLang="zh-CN" sz="1800" b="1" dirty="0" smtClean="0">
                          <a:solidFill>
                            <a:srgbClr val="FF0000"/>
                          </a:solidFill>
                          <a:effectLst/>
                        </a:rPr>
                        <a:t>3.  </a:t>
                      </a:r>
                      <a:r>
                        <a:rPr lang="zh-CN" altLang="en-US" sz="1800" b="1" dirty="0" smtClean="0">
                          <a:solidFill>
                            <a:srgbClr val="FF0000"/>
                          </a:solidFill>
                          <a:effectLst/>
                        </a:rPr>
                        <a:t>国内首次采用的化工工艺，要通过省级有关部门组织专家组进行安全论证。</a:t>
                      </a:r>
                      <a:endParaRPr lang="zh-CN" altLang="en-US" sz="1800" b="1" dirty="0">
                        <a:solidFill>
                          <a:srgbClr val="FF0000"/>
                        </a:solidFill>
                        <a:effectLst/>
                      </a:endParaRPr>
                    </a:p>
                  </a:txBody>
                  <a:tcPr marL="91439" marR="91439">
                    <a:solidFill>
                      <a:schemeClr val="accent6">
                        <a:lumMod val="20000"/>
                        <a:lumOff val="80000"/>
                        <a:alpha val="50000"/>
                      </a:schemeClr>
                    </a:solidFill>
                  </a:tcPr>
                </a:tc>
              </a:tr>
            </a:tbl>
          </a:graphicData>
        </a:graphic>
      </p:graphicFrame>
      <p:sp>
        <p:nvSpPr>
          <p:cNvPr id="172046" name="矩形 5"/>
          <p:cNvSpPr>
            <a:spLocks noChangeArrowheads="1"/>
          </p:cNvSpPr>
          <p:nvPr/>
        </p:nvSpPr>
        <p:spPr bwMode="auto">
          <a:xfrm>
            <a:off x="3214688" y="4143375"/>
            <a:ext cx="5389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u="sng">
                <a:solidFill>
                  <a:srgbClr val="33CC33"/>
                </a:solidFill>
                <a:latin typeface="仿宋_GB2312" panose="02010609030101010101" pitchFamily="49" charset="-122"/>
                <a:ea typeface="仿宋_GB2312" panose="02010609030101010101" pitchFamily="49" charset="-122"/>
              </a:rPr>
              <a:t>1.</a:t>
            </a:r>
            <a:r>
              <a:rPr lang="zh-CN" altLang="en-US" sz="1800" b="1" u="sng">
                <a:solidFill>
                  <a:srgbClr val="33CC33"/>
                </a:solidFill>
                <a:latin typeface="仿宋_GB2312" panose="02010609030101010101" pitchFamily="49" charset="-122"/>
                <a:ea typeface="仿宋_GB2312" panose="02010609030101010101" pitchFamily="49" charset="-122"/>
              </a:rPr>
              <a:t>采用国家明令淘汰的工艺、技术、设备、材料，扣</a:t>
            </a:r>
            <a:r>
              <a:rPr lang="en-US" altLang="zh-CN" sz="1800" b="1" u="sng">
                <a:solidFill>
                  <a:srgbClr val="33CC33"/>
                </a:solidFill>
                <a:latin typeface="仿宋_GB2312" panose="02010609030101010101" pitchFamily="49" charset="-122"/>
                <a:ea typeface="仿宋_GB2312" panose="02010609030101010101" pitchFamily="49" charset="-122"/>
              </a:rPr>
              <a:t>100</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A</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b="1" u="sng">
              <a:solidFill>
                <a:srgbClr val="33CC33"/>
              </a:solidFill>
              <a:latin typeface="仿宋_GB2312" panose="02010609030101010101" pitchFamily="49" charset="-122"/>
              <a:ea typeface="仿宋_GB2312" panose="02010609030101010101" pitchFamily="49" charset="-122"/>
            </a:endParaRPr>
          </a:p>
          <a:p>
            <a:pPr eaLnBrk="1" hangingPunct="1">
              <a:spcBef>
                <a:spcPct val="0"/>
              </a:spcBef>
              <a:buFontTx/>
              <a:buNone/>
            </a:pPr>
            <a:r>
              <a:rPr lang="en-US" altLang="zh-CN" sz="1800" b="1" u="sng">
                <a:solidFill>
                  <a:srgbClr val="33CC33"/>
                </a:solidFill>
                <a:latin typeface="仿宋_GB2312" panose="02010609030101010101" pitchFamily="49" charset="-122"/>
                <a:ea typeface="仿宋_GB2312" panose="02010609030101010101" pitchFamily="49" charset="-122"/>
              </a:rPr>
              <a:t>2.</a:t>
            </a:r>
            <a:r>
              <a:rPr lang="zh-CN" altLang="en-US" sz="1800" b="1" u="sng">
                <a:solidFill>
                  <a:srgbClr val="33CC33"/>
                </a:solidFill>
                <a:latin typeface="仿宋_GB2312" panose="02010609030101010101" pitchFamily="49" charset="-122"/>
                <a:ea typeface="仿宋_GB2312" panose="02010609030101010101" pitchFamily="49" charset="-122"/>
              </a:rPr>
              <a:t>国内首次采用的化工工艺未经论证的，扣</a:t>
            </a:r>
            <a:r>
              <a:rPr lang="en-US" altLang="zh-CN" sz="1800" b="1" u="sng">
                <a:solidFill>
                  <a:srgbClr val="33CC33"/>
                </a:solidFill>
                <a:latin typeface="仿宋_GB2312" panose="02010609030101010101" pitchFamily="49" charset="-122"/>
                <a:ea typeface="仿宋_GB2312" panose="02010609030101010101" pitchFamily="49" charset="-122"/>
              </a:rPr>
              <a:t>100</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A</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b="1" u="sng">
              <a:solidFill>
                <a:srgbClr val="33CC33"/>
              </a:solidFill>
              <a:latin typeface="仿宋_GB2312" panose="02010609030101010101" pitchFamily="49" charset="-122"/>
              <a:ea typeface="仿宋_GB2312" panose="02010609030101010101" pitchFamily="49" charset="-122"/>
            </a:endParaRPr>
          </a:p>
          <a:p>
            <a:pPr eaLnBrk="1" hangingPunct="1">
              <a:spcBef>
                <a:spcPct val="0"/>
              </a:spcBef>
              <a:buFontTx/>
              <a:buNone/>
            </a:pPr>
            <a:r>
              <a:rPr lang="en-US" altLang="zh-CN" sz="1800" b="1" u="sng">
                <a:solidFill>
                  <a:srgbClr val="33CC33"/>
                </a:solidFill>
                <a:latin typeface="仿宋_GB2312" panose="02010609030101010101" pitchFamily="49" charset="-122"/>
                <a:ea typeface="仿宋_GB2312" panose="02010609030101010101" pitchFamily="49" charset="-122"/>
              </a:rPr>
              <a:t>3.</a:t>
            </a:r>
            <a:r>
              <a:rPr lang="zh-CN" altLang="en-US" sz="1800" b="1" u="sng">
                <a:solidFill>
                  <a:srgbClr val="33CC33"/>
                </a:solidFill>
                <a:latin typeface="仿宋_GB2312" panose="02010609030101010101" pitchFamily="49" charset="-122"/>
                <a:ea typeface="仿宋_GB2312" panose="02010609030101010101" pitchFamily="49" charset="-122"/>
              </a:rPr>
              <a:t>新开发的危险化学品生产工艺，未经小试、中试、工业化试验直接进行工业化生产，扣</a:t>
            </a:r>
            <a:r>
              <a:rPr lang="en-US" altLang="zh-CN" sz="1800" b="1" u="sng">
                <a:solidFill>
                  <a:srgbClr val="33CC33"/>
                </a:solidFill>
                <a:latin typeface="仿宋_GB2312" panose="02010609030101010101" pitchFamily="49" charset="-122"/>
                <a:ea typeface="仿宋_GB2312" panose="02010609030101010101" pitchFamily="49" charset="-122"/>
              </a:rPr>
              <a:t>10</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b="1" u="sng">
              <a:solidFill>
                <a:srgbClr val="33CC33"/>
              </a:solidFill>
              <a:latin typeface="仿宋_GB2312" panose="02010609030101010101" pitchFamily="49" charset="-122"/>
              <a:ea typeface="仿宋_GB2312" panose="02010609030101010101" pitchFamily="49" charset="-122"/>
            </a:endParaRPr>
          </a:p>
        </p:txBody>
      </p:sp>
      <p:sp>
        <p:nvSpPr>
          <p:cNvPr id="172047" name="AutoShape 9"/>
          <p:cNvSpPr>
            <a:spLocks noChangeArrowheads="1"/>
          </p:cNvSpPr>
          <p:nvPr/>
        </p:nvSpPr>
        <p:spPr bwMode="auto">
          <a:xfrm>
            <a:off x="2714625" y="3929063"/>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6.2  </a:t>
            </a:r>
            <a:r>
              <a:rPr lang="zh-CN" altLang="en-US" sz="2800" b="1" smtClean="0">
                <a:latin typeface="隶书" panose="02010509060101010101" pitchFamily="49" charset="-122"/>
                <a:ea typeface="隶书" panose="02010509060101010101" pitchFamily="49" charset="-122"/>
              </a:rPr>
              <a:t>安全设施</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269736"/>
          <a:ext cx="8429625" cy="5516850"/>
        </p:xfrm>
        <a:graphic>
          <a:graphicData uri="http://schemas.openxmlformats.org/drawingml/2006/table">
            <a:tbl>
              <a:tblPr firstRow="1" bandRow="1">
                <a:tableStyleId>{5C22544A-7EE6-4342-B048-85BDC9FD1C3A}</a:tableStyleId>
              </a:tblPr>
              <a:tblGrid>
                <a:gridCol w="4071923"/>
                <a:gridCol w="4357702"/>
              </a:tblGrid>
              <a:tr h="396212">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T="45715" marB="45715">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T="45715" marB="45715">
                    <a:solidFill>
                      <a:schemeClr val="accent1">
                        <a:lumMod val="60000"/>
                        <a:lumOff val="40000"/>
                      </a:schemeClr>
                    </a:solidFill>
                  </a:tcPr>
                </a:tc>
              </a:tr>
              <a:tr h="640039">
                <a:tc>
                  <a:txBody>
                    <a:bodyPr/>
                    <a:lstStyle/>
                    <a:p>
                      <a:r>
                        <a:rPr lang="en-US" altLang="zh-CN" sz="1800" b="1" dirty="0" smtClean="0"/>
                        <a:t>1.</a:t>
                      </a:r>
                      <a:r>
                        <a:rPr lang="zh-CN" altLang="zh-CN" sz="1800" b="1" dirty="0" smtClean="0"/>
                        <a:t>企业应严格</a:t>
                      </a:r>
                      <a:r>
                        <a:rPr lang="zh-CN" altLang="zh-CN" sz="1800" b="1" dirty="0" smtClean="0">
                          <a:solidFill>
                            <a:srgbClr val="0000CC"/>
                          </a:solidFill>
                        </a:rPr>
                        <a:t>执行安全设施管理制度</a:t>
                      </a:r>
                      <a:r>
                        <a:rPr lang="zh-CN" altLang="zh-CN" sz="1800" b="1" dirty="0" smtClean="0"/>
                        <a:t>，建立安全设施台帐。</a:t>
                      </a:r>
                      <a:endParaRPr lang="zh-CN" altLang="en-US" sz="1800" b="1" dirty="0"/>
                    </a:p>
                  </a:txBody>
                  <a:tcPr marT="45715" marB="45715">
                    <a:solidFill>
                      <a:schemeClr val="accent6">
                        <a:lumMod val="20000"/>
                        <a:lumOff val="80000"/>
                        <a:alpha val="50000"/>
                      </a:schemeClr>
                    </a:solidFill>
                  </a:tcPr>
                </a:tc>
                <a:tc>
                  <a:txBody>
                    <a:bodyPr/>
                    <a:lstStyle/>
                    <a:p>
                      <a:pPr marL="273050" indent="-273050">
                        <a:lnSpc>
                          <a:spcPct val="150000"/>
                        </a:lnSpc>
                        <a:defRPr/>
                      </a:pPr>
                      <a:r>
                        <a:rPr lang="zh-CN" altLang="en-US" sz="1800" b="1" dirty="0" smtClean="0">
                          <a:solidFill>
                            <a:schemeClr val="tx1"/>
                          </a:solidFill>
                          <a:effectLst/>
                        </a:rPr>
                        <a:t>建立安全设施台帐。</a:t>
                      </a:r>
                      <a:endParaRPr lang="zh-CN" altLang="en-US" sz="1800" b="1" dirty="0">
                        <a:solidFill>
                          <a:schemeClr val="tx1"/>
                        </a:solidFill>
                        <a:effectLst/>
                      </a:endParaRPr>
                    </a:p>
                  </a:txBody>
                  <a:tcPr marT="45715" marB="45715">
                    <a:solidFill>
                      <a:schemeClr val="accent6">
                        <a:lumMod val="20000"/>
                        <a:lumOff val="80000"/>
                        <a:alpha val="50000"/>
                      </a:schemeClr>
                    </a:solidFill>
                  </a:tcPr>
                </a:tc>
              </a:tr>
              <a:tr h="4480310">
                <a:tc>
                  <a:txBody>
                    <a:bodyPr/>
                    <a:lstStyle/>
                    <a:p>
                      <a:pPr>
                        <a:lnSpc>
                          <a:spcPct val="120000"/>
                        </a:lnSpc>
                        <a:defRPr/>
                      </a:pPr>
                      <a:r>
                        <a:rPr kumimoji="0" lang="en-US" altLang="zh-CN" sz="1600" b="1" dirty="0" smtClean="0">
                          <a:solidFill>
                            <a:srgbClr val="000000"/>
                          </a:solidFill>
                          <a:cs typeface="宋体" panose="02010600030101010101" pitchFamily="2" charset="-122"/>
                        </a:rPr>
                        <a:t>2.</a:t>
                      </a:r>
                      <a:r>
                        <a:rPr kumimoji="0" lang="zh-CN" altLang="en-US" sz="1600" b="1" dirty="0" smtClean="0">
                          <a:solidFill>
                            <a:srgbClr val="000000"/>
                          </a:solidFill>
                          <a:cs typeface="宋体" panose="02010600030101010101" pitchFamily="2" charset="-122"/>
                        </a:rPr>
                        <a:t>企业应确保安全设施配备符合国家有关规定和标准，做到：</a:t>
                      </a:r>
                      <a:endParaRPr kumimoji="0" lang="zh-CN" altLang="en-US" sz="1600" b="1" dirty="0" smtClean="0">
                        <a:latin typeface="Arial" panose="020B0604020202020204" pitchFamily="34" charset="0"/>
                      </a:endParaRPr>
                    </a:p>
                    <a:p>
                      <a:pPr marL="352425" indent="-352425" eaLnBrk="0" hangingPunct="0">
                        <a:lnSpc>
                          <a:spcPct val="110000"/>
                        </a:lnSpc>
                        <a:defRPr/>
                      </a:pPr>
                      <a:r>
                        <a:rPr kumimoji="0" lang="zh-CN" altLang="en-US" sz="1600" b="1" dirty="0" smtClean="0">
                          <a:solidFill>
                            <a:srgbClr val="000000"/>
                          </a:solidFill>
                          <a:cs typeface="宋体" panose="02010600030101010101" pitchFamily="2" charset="-122"/>
                        </a:rPr>
                        <a:t>（</a:t>
                      </a:r>
                      <a:r>
                        <a:rPr kumimoji="0" lang="en-US" altLang="zh-CN" sz="1600" b="1" dirty="0" smtClean="0">
                          <a:solidFill>
                            <a:srgbClr val="000000"/>
                          </a:solidFill>
                          <a:cs typeface="宋体" panose="02010600030101010101" pitchFamily="2" charset="-122"/>
                        </a:rPr>
                        <a:t>1</a:t>
                      </a:r>
                      <a:r>
                        <a:rPr kumimoji="0" lang="zh-CN" altLang="en-US" sz="1600" b="1" dirty="0" smtClean="0">
                          <a:solidFill>
                            <a:srgbClr val="000000"/>
                          </a:solidFill>
                          <a:cs typeface="宋体" panose="02010600030101010101" pitchFamily="2" charset="-122"/>
                        </a:rPr>
                        <a:t>）宜按照</a:t>
                      </a:r>
                      <a:r>
                        <a:rPr kumimoji="0" lang="en-US" altLang="zh-CN" sz="1600" b="1" dirty="0" smtClean="0">
                          <a:cs typeface="宋体" panose="02010600030101010101" pitchFamily="2" charset="-122"/>
                        </a:rPr>
                        <a:t>SH3063</a:t>
                      </a:r>
                      <a:r>
                        <a:rPr kumimoji="0" lang="zh-CN" altLang="en-US" sz="1600" b="1" dirty="0" smtClean="0">
                          <a:cs typeface="宋体" panose="02010600030101010101" pitchFamily="2" charset="-122"/>
                        </a:rPr>
                        <a:t>－</a:t>
                      </a:r>
                      <a:r>
                        <a:rPr kumimoji="0" lang="en-US" altLang="zh-CN" sz="1600" b="1" dirty="0" smtClean="0">
                          <a:cs typeface="宋体" panose="02010600030101010101" pitchFamily="2" charset="-122"/>
                        </a:rPr>
                        <a:t>1999</a:t>
                      </a:r>
                      <a:r>
                        <a:rPr kumimoji="0" lang="zh-CN" altLang="en-US" sz="1600" b="1" dirty="0" smtClean="0">
                          <a:solidFill>
                            <a:srgbClr val="000000"/>
                          </a:solidFill>
                          <a:cs typeface="宋体" panose="02010600030101010101" pitchFamily="2" charset="-122"/>
                        </a:rPr>
                        <a:t>在易燃、易爆、</a:t>
                      </a:r>
                      <a:endParaRPr kumimoji="0" lang="en-US" altLang="zh-CN" sz="1600" b="1" dirty="0" smtClean="0">
                        <a:solidFill>
                          <a:srgbClr val="000000"/>
                        </a:solidFill>
                        <a:cs typeface="宋体" panose="02010600030101010101" pitchFamily="2" charset="-122"/>
                      </a:endParaRPr>
                    </a:p>
                    <a:p>
                      <a:pPr marL="352425" indent="-352425" eaLnBrk="0" hangingPunct="0">
                        <a:lnSpc>
                          <a:spcPct val="110000"/>
                        </a:lnSpc>
                        <a:defRPr/>
                      </a:pPr>
                      <a:r>
                        <a:rPr kumimoji="0" lang="en-US" altLang="zh-CN" sz="1600" b="1" dirty="0" smtClean="0">
                          <a:solidFill>
                            <a:srgbClr val="000000"/>
                          </a:solidFill>
                          <a:cs typeface="宋体" panose="02010600030101010101" pitchFamily="2" charset="-122"/>
                        </a:rPr>
                        <a:t>           </a:t>
                      </a:r>
                      <a:r>
                        <a:rPr kumimoji="0" lang="zh-CN" altLang="en-US" sz="1600" b="1" dirty="0" smtClean="0">
                          <a:solidFill>
                            <a:srgbClr val="000000"/>
                          </a:solidFill>
                          <a:cs typeface="宋体" panose="02010600030101010101" pitchFamily="2" charset="-122"/>
                        </a:rPr>
                        <a:t>有毒区域设置固定式可燃气体和</a:t>
                      </a:r>
                      <a:r>
                        <a:rPr kumimoji="0" lang="en-US" altLang="zh-CN" sz="1600" b="1" dirty="0" smtClean="0">
                          <a:solidFill>
                            <a:srgbClr val="000000"/>
                          </a:solidFill>
                          <a:cs typeface="宋体" panose="02010600030101010101" pitchFamily="2" charset="-122"/>
                        </a:rPr>
                        <a:t>/</a:t>
                      </a:r>
                      <a:r>
                        <a:rPr kumimoji="0" lang="zh-CN" altLang="en-US" sz="1600" b="1" dirty="0" smtClean="0">
                          <a:solidFill>
                            <a:srgbClr val="000000"/>
                          </a:solidFill>
                          <a:cs typeface="宋体" panose="02010600030101010101" pitchFamily="2" charset="-122"/>
                        </a:rPr>
                        <a:t>或</a:t>
                      </a:r>
                      <a:endParaRPr kumimoji="0" lang="en-US" altLang="zh-CN" sz="1600" b="1" dirty="0" smtClean="0">
                        <a:solidFill>
                          <a:srgbClr val="000000"/>
                        </a:solidFill>
                        <a:cs typeface="宋体" panose="02010600030101010101" pitchFamily="2" charset="-122"/>
                      </a:endParaRPr>
                    </a:p>
                    <a:p>
                      <a:pPr marL="352425" indent="-352425" eaLnBrk="0" hangingPunct="0">
                        <a:lnSpc>
                          <a:spcPct val="110000"/>
                        </a:lnSpc>
                        <a:defRPr/>
                      </a:pPr>
                      <a:r>
                        <a:rPr kumimoji="0" lang="en-US" altLang="zh-CN" sz="1600" b="1" dirty="0" smtClean="0">
                          <a:solidFill>
                            <a:srgbClr val="000000"/>
                          </a:solidFill>
                          <a:cs typeface="宋体" panose="02010600030101010101" pitchFamily="2" charset="-122"/>
                        </a:rPr>
                        <a:t>           </a:t>
                      </a:r>
                      <a:r>
                        <a:rPr kumimoji="0" lang="zh-CN" altLang="en-US" sz="1600" b="1" dirty="0" smtClean="0">
                          <a:solidFill>
                            <a:srgbClr val="000000"/>
                          </a:solidFill>
                          <a:cs typeface="宋体" panose="02010600030101010101" pitchFamily="2" charset="-122"/>
                        </a:rPr>
                        <a:t>有毒气体的检测报警设施，报警信号</a:t>
                      </a:r>
                      <a:endParaRPr kumimoji="0" lang="en-US" altLang="zh-CN" sz="1600" b="1" dirty="0" smtClean="0">
                        <a:solidFill>
                          <a:srgbClr val="000000"/>
                        </a:solidFill>
                        <a:cs typeface="宋体" panose="02010600030101010101" pitchFamily="2" charset="-122"/>
                      </a:endParaRPr>
                    </a:p>
                    <a:p>
                      <a:pPr marL="352425" indent="-352425" eaLnBrk="0" hangingPunct="0">
                        <a:lnSpc>
                          <a:spcPct val="110000"/>
                        </a:lnSpc>
                        <a:defRPr/>
                      </a:pPr>
                      <a:r>
                        <a:rPr kumimoji="0" lang="en-US" altLang="zh-CN" sz="1600" b="1" dirty="0" smtClean="0">
                          <a:solidFill>
                            <a:srgbClr val="000000"/>
                          </a:solidFill>
                          <a:cs typeface="宋体" panose="02010600030101010101" pitchFamily="2" charset="-122"/>
                        </a:rPr>
                        <a:t>           </a:t>
                      </a:r>
                      <a:r>
                        <a:rPr kumimoji="0" lang="zh-CN" altLang="en-US" sz="1600" b="1" dirty="0" smtClean="0">
                          <a:solidFill>
                            <a:srgbClr val="000000"/>
                          </a:solidFill>
                          <a:cs typeface="宋体" panose="02010600030101010101" pitchFamily="2" charset="-122"/>
                        </a:rPr>
                        <a:t>应发送至工艺装置、储运设施等控制</a:t>
                      </a:r>
                      <a:endParaRPr kumimoji="0" lang="en-US" altLang="zh-CN" sz="1600" b="1" dirty="0" smtClean="0">
                        <a:solidFill>
                          <a:srgbClr val="000000"/>
                        </a:solidFill>
                        <a:cs typeface="宋体" panose="02010600030101010101" pitchFamily="2" charset="-122"/>
                      </a:endParaRPr>
                    </a:p>
                    <a:p>
                      <a:pPr marL="352425" indent="-352425" eaLnBrk="0" hangingPunct="0">
                        <a:lnSpc>
                          <a:spcPct val="110000"/>
                        </a:lnSpc>
                        <a:defRPr/>
                      </a:pPr>
                      <a:r>
                        <a:rPr kumimoji="0" lang="en-US" altLang="zh-CN" sz="1600" b="1" dirty="0" smtClean="0">
                          <a:solidFill>
                            <a:srgbClr val="000000"/>
                          </a:solidFill>
                          <a:cs typeface="宋体" panose="02010600030101010101" pitchFamily="2" charset="-122"/>
                        </a:rPr>
                        <a:t>           </a:t>
                      </a:r>
                      <a:r>
                        <a:rPr kumimoji="0" lang="zh-CN" altLang="en-US" sz="1600" b="1" dirty="0" smtClean="0">
                          <a:solidFill>
                            <a:srgbClr val="000000"/>
                          </a:solidFill>
                          <a:cs typeface="宋体" panose="02010600030101010101" pitchFamily="2" charset="-122"/>
                        </a:rPr>
                        <a:t>室或操作室；</a:t>
                      </a:r>
                      <a:endParaRPr kumimoji="0" lang="zh-CN" altLang="en-US" sz="1600" b="1" dirty="0" smtClean="0">
                        <a:latin typeface="Arial" panose="020B0604020202020204" pitchFamily="34" charset="0"/>
                      </a:endParaRPr>
                    </a:p>
                    <a:p>
                      <a:pPr marL="352425" indent="-352425" eaLnBrk="0" hangingPunct="0">
                        <a:lnSpc>
                          <a:spcPct val="110000"/>
                        </a:lnSpc>
                        <a:defRPr/>
                      </a:pPr>
                      <a:r>
                        <a:rPr kumimoji="0" lang="zh-CN" altLang="en-US" sz="1600" b="1" dirty="0" smtClean="0">
                          <a:solidFill>
                            <a:srgbClr val="000000"/>
                          </a:solidFill>
                          <a:cs typeface="宋体" panose="02010600030101010101" pitchFamily="2" charset="-122"/>
                        </a:rPr>
                        <a:t>（</a:t>
                      </a:r>
                      <a:r>
                        <a:rPr kumimoji="0" lang="en-US" altLang="zh-CN" sz="1600" b="1" dirty="0" smtClean="0">
                          <a:solidFill>
                            <a:srgbClr val="000000"/>
                          </a:solidFill>
                          <a:cs typeface="宋体" panose="02010600030101010101" pitchFamily="2" charset="-122"/>
                        </a:rPr>
                        <a:t>2</a:t>
                      </a:r>
                      <a:r>
                        <a:rPr kumimoji="0" lang="zh-CN" altLang="en-US" sz="1600" b="1" dirty="0" smtClean="0">
                          <a:solidFill>
                            <a:srgbClr val="000000"/>
                          </a:solidFill>
                          <a:cs typeface="宋体" panose="02010600030101010101" pitchFamily="2" charset="-122"/>
                        </a:rPr>
                        <a:t>）按照</a:t>
                      </a:r>
                      <a:r>
                        <a:rPr kumimoji="0" lang="en-US" altLang="zh-CN" sz="1600" b="1" dirty="0" smtClean="0">
                          <a:solidFill>
                            <a:srgbClr val="000000"/>
                          </a:solidFill>
                          <a:cs typeface="宋体" panose="02010600030101010101" pitchFamily="2" charset="-122"/>
                        </a:rPr>
                        <a:t>GB50351</a:t>
                      </a:r>
                      <a:r>
                        <a:rPr kumimoji="0" lang="zh-CN" altLang="en-US" sz="1600" b="1" dirty="0" smtClean="0">
                          <a:solidFill>
                            <a:srgbClr val="000000"/>
                          </a:solidFill>
                          <a:cs typeface="宋体" panose="02010600030101010101" pitchFamily="2" charset="-122"/>
                        </a:rPr>
                        <a:t>在可燃液体罐区设置防</a:t>
                      </a:r>
                      <a:endParaRPr kumimoji="0" lang="en-US" altLang="zh-CN" sz="1600" b="1" dirty="0" smtClean="0">
                        <a:solidFill>
                          <a:srgbClr val="000000"/>
                        </a:solidFill>
                        <a:cs typeface="宋体" panose="02010600030101010101" pitchFamily="2" charset="-122"/>
                      </a:endParaRPr>
                    </a:p>
                    <a:p>
                      <a:pPr marL="352425" indent="-352425" eaLnBrk="0" hangingPunct="0">
                        <a:lnSpc>
                          <a:spcPct val="110000"/>
                        </a:lnSpc>
                        <a:defRPr/>
                      </a:pPr>
                      <a:r>
                        <a:rPr kumimoji="0" lang="en-US" altLang="zh-CN" sz="1600" b="1" dirty="0" smtClean="0">
                          <a:solidFill>
                            <a:srgbClr val="000000"/>
                          </a:solidFill>
                          <a:cs typeface="宋体" panose="02010600030101010101" pitchFamily="2" charset="-122"/>
                        </a:rPr>
                        <a:t>          </a:t>
                      </a:r>
                      <a:r>
                        <a:rPr kumimoji="0" lang="zh-CN" altLang="en-US" sz="1600" b="1" dirty="0" smtClean="0">
                          <a:solidFill>
                            <a:srgbClr val="000000"/>
                          </a:solidFill>
                          <a:cs typeface="宋体" panose="02010600030101010101" pitchFamily="2" charset="-122"/>
                        </a:rPr>
                        <a:t>火堤，在酸、碱罐区设置围堤并进行</a:t>
                      </a:r>
                      <a:endParaRPr kumimoji="0" lang="en-US" altLang="zh-CN" sz="1600" b="1" dirty="0" smtClean="0">
                        <a:solidFill>
                          <a:srgbClr val="000000"/>
                        </a:solidFill>
                        <a:cs typeface="宋体" panose="02010600030101010101" pitchFamily="2" charset="-122"/>
                      </a:endParaRPr>
                    </a:p>
                    <a:p>
                      <a:pPr marL="352425" indent="-352425" eaLnBrk="0" hangingPunct="0">
                        <a:lnSpc>
                          <a:spcPct val="110000"/>
                        </a:lnSpc>
                        <a:defRPr/>
                      </a:pPr>
                      <a:r>
                        <a:rPr kumimoji="0" lang="en-US" altLang="zh-CN" sz="1600" b="1" dirty="0" smtClean="0">
                          <a:solidFill>
                            <a:srgbClr val="000000"/>
                          </a:solidFill>
                          <a:cs typeface="宋体" panose="02010600030101010101" pitchFamily="2" charset="-122"/>
                        </a:rPr>
                        <a:t>          </a:t>
                      </a:r>
                      <a:r>
                        <a:rPr kumimoji="0" lang="en-US" altLang="zh-CN" sz="1600" b="1" baseline="0" dirty="0" smtClean="0">
                          <a:solidFill>
                            <a:srgbClr val="000000"/>
                          </a:solidFill>
                          <a:cs typeface="宋体" panose="02010600030101010101" pitchFamily="2" charset="-122"/>
                        </a:rPr>
                        <a:t> </a:t>
                      </a:r>
                      <a:r>
                        <a:rPr kumimoji="0" lang="zh-CN" altLang="en-US" sz="1600" b="1" dirty="0" smtClean="0">
                          <a:solidFill>
                            <a:srgbClr val="000000"/>
                          </a:solidFill>
                          <a:cs typeface="宋体" panose="02010600030101010101" pitchFamily="2" charset="-122"/>
                        </a:rPr>
                        <a:t>防腐处理；</a:t>
                      </a:r>
                      <a:endParaRPr kumimoji="0" lang="en-US" altLang="zh-CN" sz="1600" b="1" dirty="0" smtClean="0">
                        <a:solidFill>
                          <a:srgbClr val="000000"/>
                        </a:solidFill>
                        <a:cs typeface="宋体" panose="02010600030101010101" pitchFamily="2" charset="-122"/>
                      </a:endParaRPr>
                    </a:p>
                    <a:p>
                      <a:pPr>
                        <a:lnSpc>
                          <a:spcPct val="110000"/>
                        </a:lnSpc>
                      </a:pPr>
                      <a:r>
                        <a:rPr kumimoji="0" lang="zh-CN" altLang="en-US" sz="1600" b="1" dirty="0" smtClean="0">
                          <a:solidFill>
                            <a:srgbClr val="000000"/>
                          </a:solidFill>
                        </a:rPr>
                        <a:t>（</a:t>
                      </a:r>
                      <a:r>
                        <a:rPr kumimoji="0" lang="en-US" altLang="zh-CN" sz="1600" b="1" dirty="0" smtClean="0">
                          <a:solidFill>
                            <a:srgbClr val="000000"/>
                          </a:solidFill>
                        </a:rPr>
                        <a:t>3</a:t>
                      </a:r>
                      <a:r>
                        <a:rPr kumimoji="0" lang="zh-CN" altLang="en-US" sz="1600" b="1" dirty="0" smtClean="0">
                          <a:solidFill>
                            <a:srgbClr val="000000"/>
                          </a:solidFill>
                        </a:rPr>
                        <a:t>）宜按照</a:t>
                      </a:r>
                      <a:r>
                        <a:rPr kumimoji="0" lang="en-US" altLang="zh-CN" sz="1600" b="1" dirty="0" smtClean="0">
                          <a:solidFill>
                            <a:srgbClr val="000000"/>
                          </a:solidFill>
                        </a:rPr>
                        <a:t>SH3097</a:t>
                      </a:r>
                      <a:r>
                        <a:rPr kumimoji="0" lang="zh-CN" altLang="en-US" sz="1600" b="1" dirty="0" smtClean="0">
                          <a:solidFill>
                            <a:srgbClr val="000000"/>
                          </a:solidFill>
                        </a:rPr>
                        <a:t>－</a:t>
                      </a:r>
                      <a:r>
                        <a:rPr kumimoji="0" lang="en-US" altLang="zh-CN" sz="1600" b="1" dirty="0" smtClean="0">
                          <a:solidFill>
                            <a:srgbClr val="000000"/>
                          </a:solidFill>
                        </a:rPr>
                        <a:t>2000</a:t>
                      </a:r>
                      <a:r>
                        <a:rPr kumimoji="0" lang="zh-CN" altLang="en-US" sz="1600" b="1" dirty="0" smtClean="0">
                          <a:solidFill>
                            <a:srgbClr val="000000"/>
                          </a:solidFill>
                        </a:rPr>
                        <a:t>在输送易燃物料</a:t>
                      </a:r>
                      <a:endParaRPr kumimoji="0" lang="en-US" altLang="zh-CN" sz="1600" b="1" dirty="0" smtClean="0">
                        <a:solidFill>
                          <a:srgbClr val="000000"/>
                        </a:solidFill>
                      </a:endParaRPr>
                    </a:p>
                    <a:p>
                      <a:pPr>
                        <a:lnSpc>
                          <a:spcPct val="110000"/>
                        </a:lnSpc>
                      </a:pPr>
                      <a:r>
                        <a:rPr kumimoji="0" lang="en-US" altLang="zh-CN" sz="1600" b="1" dirty="0" smtClean="0">
                          <a:solidFill>
                            <a:srgbClr val="000000"/>
                          </a:solidFill>
                        </a:rPr>
                        <a:t>           </a:t>
                      </a:r>
                      <a:r>
                        <a:rPr kumimoji="0" lang="zh-CN" altLang="en-US" sz="1600" b="1" dirty="0" smtClean="0">
                          <a:solidFill>
                            <a:srgbClr val="000000"/>
                          </a:solidFill>
                        </a:rPr>
                        <a:t>的设备、管道安装防静电设施；</a:t>
                      </a:r>
                      <a:endParaRPr kumimoji="0" lang="zh-CN" altLang="en-US" sz="1600" b="1" dirty="0" smtClean="0">
                        <a:solidFill>
                          <a:srgbClr val="000000"/>
                        </a:solidFill>
                      </a:endParaRPr>
                    </a:p>
                    <a:p>
                      <a:pPr eaLnBrk="0">
                        <a:lnSpc>
                          <a:spcPct val="110000"/>
                        </a:lnSpc>
                      </a:pPr>
                      <a:r>
                        <a:rPr kumimoji="0" lang="zh-CN" altLang="en-US" sz="1600" b="1" dirty="0" smtClean="0">
                          <a:solidFill>
                            <a:srgbClr val="000000"/>
                          </a:solidFill>
                        </a:rPr>
                        <a:t>（</a:t>
                      </a:r>
                      <a:r>
                        <a:rPr kumimoji="0" lang="en-US" altLang="zh-CN" sz="1600" b="1" dirty="0" smtClean="0">
                          <a:solidFill>
                            <a:srgbClr val="000000"/>
                          </a:solidFill>
                        </a:rPr>
                        <a:t>4</a:t>
                      </a:r>
                      <a:r>
                        <a:rPr kumimoji="0" lang="zh-CN" altLang="en-US" sz="1600" b="1" dirty="0" smtClean="0">
                          <a:solidFill>
                            <a:srgbClr val="000000"/>
                          </a:solidFill>
                        </a:rPr>
                        <a:t>）按照</a:t>
                      </a:r>
                      <a:r>
                        <a:rPr kumimoji="0" lang="en-US" altLang="zh-CN" sz="1600" b="1" dirty="0" smtClean="0">
                          <a:solidFill>
                            <a:srgbClr val="000000"/>
                          </a:solidFill>
                        </a:rPr>
                        <a:t>GB50057</a:t>
                      </a:r>
                      <a:r>
                        <a:rPr kumimoji="0" lang="zh-CN" altLang="en-US" sz="1600" b="1" dirty="0" smtClean="0">
                          <a:solidFill>
                            <a:srgbClr val="000000"/>
                          </a:solidFill>
                        </a:rPr>
                        <a:t>在厂区安装防雷设施；</a:t>
                      </a:r>
                      <a:endParaRPr kumimoji="0" lang="zh-CN" altLang="en-US" sz="1600" b="1" dirty="0" smtClean="0">
                        <a:solidFill>
                          <a:srgbClr val="000000"/>
                        </a:solidFill>
                      </a:endParaRPr>
                    </a:p>
                    <a:p>
                      <a:pPr eaLnBrk="0">
                        <a:lnSpc>
                          <a:spcPct val="110000"/>
                        </a:lnSpc>
                      </a:pPr>
                      <a:r>
                        <a:rPr kumimoji="0" lang="zh-CN" altLang="en-US" sz="1600" b="1" dirty="0" smtClean="0">
                          <a:solidFill>
                            <a:srgbClr val="000000"/>
                          </a:solidFill>
                        </a:rPr>
                        <a:t>（</a:t>
                      </a:r>
                      <a:r>
                        <a:rPr kumimoji="0" lang="en-US" altLang="zh-CN" sz="1600" b="1" dirty="0" smtClean="0">
                          <a:solidFill>
                            <a:srgbClr val="000000"/>
                          </a:solidFill>
                        </a:rPr>
                        <a:t>5</a:t>
                      </a:r>
                      <a:r>
                        <a:rPr kumimoji="0" lang="zh-CN" altLang="en-US" sz="1600" b="1" dirty="0" smtClean="0">
                          <a:solidFill>
                            <a:srgbClr val="000000"/>
                          </a:solidFill>
                        </a:rPr>
                        <a:t>）按照</a:t>
                      </a:r>
                      <a:r>
                        <a:rPr kumimoji="0" lang="en-US" altLang="zh-CN" sz="1600" b="1" dirty="0" smtClean="0">
                          <a:solidFill>
                            <a:srgbClr val="000000"/>
                          </a:solidFill>
                        </a:rPr>
                        <a:t>GB50016</a:t>
                      </a:r>
                      <a:r>
                        <a:rPr kumimoji="0" lang="zh-CN" altLang="en-US" sz="1600" b="1" dirty="0" smtClean="0">
                          <a:solidFill>
                            <a:srgbClr val="000000"/>
                          </a:solidFill>
                        </a:rPr>
                        <a:t>、</a:t>
                      </a:r>
                      <a:r>
                        <a:rPr kumimoji="0" lang="en-US" altLang="zh-CN" sz="1600" b="1" dirty="0" smtClean="0">
                          <a:solidFill>
                            <a:srgbClr val="000000"/>
                          </a:solidFill>
                        </a:rPr>
                        <a:t>GB50140</a:t>
                      </a:r>
                      <a:r>
                        <a:rPr kumimoji="0" lang="zh-CN" altLang="en-US" sz="1600" b="1" dirty="0" smtClean="0">
                          <a:solidFill>
                            <a:srgbClr val="000000"/>
                          </a:solidFill>
                        </a:rPr>
                        <a:t>配置消防设</a:t>
                      </a:r>
                      <a:endParaRPr kumimoji="0" lang="en-US" altLang="zh-CN" sz="1600" b="1" dirty="0" smtClean="0">
                        <a:solidFill>
                          <a:srgbClr val="000000"/>
                        </a:solidFill>
                      </a:endParaRPr>
                    </a:p>
                    <a:p>
                      <a:pPr eaLnBrk="0">
                        <a:lnSpc>
                          <a:spcPct val="110000"/>
                        </a:lnSpc>
                      </a:pPr>
                      <a:r>
                        <a:rPr kumimoji="0" lang="en-US" altLang="zh-CN" sz="1600" b="1" dirty="0" smtClean="0">
                          <a:solidFill>
                            <a:srgbClr val="000000"/>
                          </a:solidFill>
                        </a:rPr>
                        <a:t>           </a:t>
                      </a:r>
                      <a:r>
                        <a:rPr kumimoji="0" lang="zh-CN" altLang="en-US" sz="1600" b="1" dirty="0" smtClean="0">
                          <a:solidFill>
                            <a:srgbClr val="000000"/>
                          </a:solidFill>
                        </a:rPr>
                        <a:t>施与器材；</a:t>
                      </a:r>
                      <a:endParaRPr kumimoji="0" lang="zh-CN" altLang="en-US" sz="1600" b="1" dirty="0" smtClean="0">
                        <a:solidFill>
                          <a:srgbClr val="000000"/>
                        </a:solidFill>
                      </a:endParaRPr>
                    </a:p>
                    <a:p>
                      <a:pPr marL="352425" indent="-352425" eaLnBrk="0" hangingPunct="0">
                        <a:defRPr/>
                      </a:pPr>
                      <a:endParaRPr kumimoji="0" lang="zh-CN" altLang="en-US" sz="1600" b="1" dirty="0">
                        <a:latin typeface="Arial" panose="020B0604020202020204" pitchFamily="34" charset="0"/>
                      </a:endParaRPr>
                    </a:p>
                  </a:txBody>
                  <a:tcPr marT="45715" marB="45715">
                    <a:solidFill>
                      <a:schemeClr val="bg2">
                        <a:lumMod val="20000"/>
                        <a:lumOff val="80000"/>
                        <a:alpha val="95000"/>
                      </a:schemeClr>
                    </a:solidFill>
                  </a:tcPr>
                </a:tc>
                <a:tc>
                  <a:txBody>
                    <a:bodyPr/>
                    <a:lstStyle/>
                    <a:p>
                      <a:pPr>
                        <a:lnSpc>
                          <a:spcPct val="120000"/>
                        </a:lnSpc>
                        <a:defRPr/>
                      </a:pPr>
                      <a:r>
                        <a:rPr lang="zh-CN" altLang="en-US" sz="1600" b="1" dirty="0" smtClean="0">
                          <a:solidFill>
                            <a:schemeClr val="tx1"/>
                          </a:solidFill>
                        </a:rPr>
                        <a:t>按照国家有关规定和标准配备安全设施，做到：</a:t>
                      </a:r>
                      <a:endParaRPr lang="zh-CN" altLang="en-US" sz="1600" b="1" dirty="0" smtClean="0">
                        <a:solidFill>
                          <a:schemeClr val="tx1"/>
                        </a:solidFill>
                      </a:endParaRPr>
                    </a:p>
                    <a:p>
                      <a:pPr marL="273050" indent="-273050">
                        <a:lnSpc>
                          <a:spcPct val="120000"/>
                        </a:lnSpc>
                        <a:defRPr/>
                      </a:pPr>
                      <a:r>
                        <a:rPr lang="zh-CN" altLang="en-US" sz="1600" b="1" dirty="0" smtClean="0">
                          <a:solidFill>
                            <a:schemeClr val="tx1"/>
                          </a:solidFill>
                        </a:rPr>
                        <a:t>（</a:t>
                      </a:r>
                      <a:r>
                        <a:rPr lang="en-US" altLang="zh-CN" sz="1600" b="1" dirty="0" smtClean="0">
                          <a:solidFill>
                            <a:schemeClr val="tx1"/>
                          </a:solidFill>
                        </a:rPr>
                        <a:t>1</a:t>
                      </a:r>
                      <a:r>
                        <a:rPr lang="zh-CN" altLang="en-US" sz="1600" b="1" dirty="0" smtClean="0">
                          <a:solidFill>
                            <a:schemeClr val="tx1"/>
                          </a:solidFill>
                        </a:rPr>
                        <a:t>）按照</a:t>
                      </a:r>
                      <a:r>
                        <a:rPr lang="en-US" altLang="zh-CN" sz="1600" b="1" dirty="0" smtClean="0">
                          <a:solidFill>
                            <a:srgbClr val="FF0000"/>
                          </a:solidFill>
                        </a:rPr>
                        <a:t>GB50493</a:t>
                      </a:r>
                      <a:r>
                        <a:rPr lang="zh-CN" altLang="en-US" sz="1600" b="1" dirty="0" smtClean="0">
                          <a:solidFill>
                            <a:schemeClr val="tx1"/>
                          </a:solidFill>
                        </a:rPr>
                        <a:t>在易燃、易爆、有毒区域</a:t>
                      </a:r>
                      <a:endParaRPr lang="en-US" altLang="zh-CN" sz="1600" b="1" dirty="0" smtClean="0">
                        <a:solidFill>
                          <a:schemeClr val="tx1"/>
                        </a:solidFill>
                      </a:endParaRPr>
                    </a:p>
                    <a:p>
                      <a:pPr marL="273050" indent="-273050">
                        <a:lnSpc>
                          <a:spcPct val="120000"/>
                        </a:lnSpc>
                        <a:defRPr/>
                      </a:pPr>
                      <a:r>
                        <a:rPr lang="en-US" altLang="zh-CN" sz="1600" b="1" dirty="0" smtClean="0">
                          <a:solidFill>
                            <a:schemeClr val="tx1"/>
                          </a:solidFill>
                        </a:rPr>
                        <a:t>           </a:t>
                      </a:r>
                      <a:r>
                        <a:rPr lang="zh-CN" altLang="en-US" sz="1600" b="1" dirty="0" smtClean="0">
                          <a:solidFill>
                            <a:schemeClr val="tx1"/>
                          </a:solidFill>
                        </a:rPr>
                        <a:t>设置固定式可燃气体和</a:t>
                      </a:r>
                      <a:r>
                        <a:rPr lang="en-US" altLang="zh-CN" sz="1600" b="1" dirty="0" smtClean="0">
                          <a:solidFill>
                            <a:schemeClr val="tx1"/>
                          </a:solidFill>
                        </a:rPr>
                        <a:t>/</a:t>
                      </a:r>
                      <a:r>
                        <a:rPr lang="zh-CN" altLang="en-US" sz="1600" b="1" dirty="0" smtClean="0">
                          <a:solidFill>
                            <a:schemeClr val="tx1"/>
                          </a:solidFill>
                        </a:rPr>
                        <a:t>或有毒有害气体</a:t>
                      </a:r>
                      <a:endParaRPr lang="en-US" altLang="zh-CN" sz="1600" b="1" dirty="0" smtClean="0">
                        <a:solidFill>
                          <a:schemeClr val="tx1"/>
                        </a:solidFill>
                      </a:endParaRPr>
                    </a:p>
                    <a:p>
                      <a:pPr marL="273050" indent="-273050">
                        <a:lnSpc>
                          <a:spcPct val="120000"/>
                        </a:lnSpc>
                        <a:defRPr/>
                      </a:pPr>
                      <a:r>
                        <a:rPr lang="en-US" altLang="zh-CN" sz="1600" b="1" dirty="0" smtClean="0">
                          <a:solidFill>
                            <a:schemeClr val="tx1"/>
                          </a:solidFill>
                        </a:rPr>
                        <a:t>           </a:t>
                      </a:r>
                      <a:r>
                        <a:rPr lang="zh-CN" altLang="en-US" sz="1600" b="1" dirty="0" smtClean="0">
                          <a:solidFill>
                            <a:schemeClr val="tx1"/>
                          </a:solidFill>
                        </a:rPr>
                        <a:t>泄漏的检测报警设施，报警信号应发送</a:t>
                      </a:r>
                      <a:endParaRPr lang="en-US" altLang="zh-CN" sz="1600" b="1" dirty="0" smtClean="0">
                        <a:solidFill>
                          <a:schemeClr val="tx1"/>
                        </a:solidFill>
                      </a:endParaRPr>
                    </a:p>
                    <a:p>
                      <a:pPr marL="273050" indent="-273050">
                        <a:lnSpc>
                          <a:spcPct val="120000"/>
                        </a:lnSpc>
                        <a:defRPr/>
                      </a:pPr>
                      <a:r>
                        <a:rPr lang="en-US" altLang="zh-CN" sz="1600" b="1" dirty="0" smtClean="0">
                          <a:solidFill>
                            <a:schemeClr val="tx1"/>
                          </a:solidFill>
                        </a:rPr>
                        <a:t>           </a:t>
                      </a:r>
                      <a:r>
                        <a:rPr lang="zh-CN" altLang="en-US" sz="1600" b="1" dirty="0" smtClean="0">
                          <a:solidFill>
                            <a:schemeClr val="tx1"/>
                          </a:solidFill>
                        </a:rPr>
                        <a:t>至工艺装置、储运设施等控制室或操作</a:t>
                      </a:r>
                      <a:endParaRPr lang="en-US" altLang="zh-CN" sz="1600" b="1" dirty="0" smtClean="0">
                        <a:solidFill>
                          <a:schemeClr val="tx1"/>
                        </a:solidFill>
                      </a:endParaRPr>
                    </a:p>
                    <a:p>
                      <a:pPr marL="273050" indent="-273050">
                        <a:lnSpc>
                          <a:spcPct val="120000"/>
                        </a:lnSpc>
                        <a:defRPr/>
                      </a:pPr>
                      <a:r>
                        <a:rPr lang="en-US" altLang="zh-CN" sz="1600" b="1" dirty="0" smtClean="0">
                          <a:solidFill>
                            <a:schemeClr val="tx1"/>
                          </a:solidFill>
                        </a:rPr>
                        <a:t>           </a:t>
                      </a:r>
                      <a:r>
                        <a:rPr lang="zh-CN" altLang="en-US" sz="1600" b="1" dirty="0" smtClean="0">
                          <a:solidFill>
                            <a:schemeClr val="tx1"/>
                          </a:solidFill>
                        </a:rPr>
                        <a:t>室；</a:t>
                      </a:r>
                      <a:endParaRPr lang="zh-CN" altLang="en-US" sz="1600" b="1" dirty="0" smtClean="0">
                        <a:solidFill>
                          <a:schemeClr val="tx1"/>
                        </a:solidFill>
                      </a:endParaRPr>
                    </a:p>
                    <a:p>
                      <a:pPr marL="273050" indent="-273050">
                        <a:lnSpc>
                          <a:spcPct val="120000"/>
                        </a:lnSpc>
                        <a:defRPr/>
                      </a:pPr>
                      <a:r>
                        <a:rPr lang="zh-CN" altLang="en-US" sz="1600" b="1" dirty="0" smtClean="0">
                          <a:solidFill>
                            <a:schemeClr val="tx1"/>
                          </a:solidFill>
                        </a:rPr>
                        <a:t>（</a:t>
                      </a:r>
                      <a:r>
                        <a:rPr lang="en-US" altLang="zh-CN" sz="1600" b="1" dirty="0" smtClean="0">
                          <a:solidFill>
                            <a:schemeClr val="tx1"/>
                          </a:solidFill>
                        </a:rPr>
                        <a:t>2</a:t>
                      </a:r>
                      <a:r>
                        <a:rPr lang="zh-CN" altLang="en-US" sz="1600" b="1" dirty="0" smtClean="0">
                          <a:solidFill>
                            <a:schemeClr val="tx1"/>
                          </a:solidFill>
                        </a:rPr>
                        <a:t>）按照</a:t>
                      </a:r>
                      <a:r>
                        <a:rPr lang="en-US" altLang="zh-CN" sz="1600" b="1" dirty="0" smtClean="0">
                          <a:solidFill>
                            <a:schemeClr val="tx1"/>
                          </a:solidFill>
                        </a:rPr>
                        <a:t>GB50351</a:t>
                      </a:r>
                      <a:r>
                        <a:rPr lang="zh-CN" altLang="en-US" sz="1600" b="1" dirty="0" smtClean="0">
                          <a:solidFill>
                            <a:schemeClr val="tx1"/>
                          </a:solidFill>
                        </a:rPr>
                        <a:t>在可燃液体罐区设置防火</a:t>
                      </a:r>
                      <a:endParaRPr lang="en-US" altLang="zh-CN" sz="1600" b="1" dirty="0" smtClean="0">
                        <a:solidFill>
                          <a:schemeClr val="tx1"/>
                        </a:solidFill>
                      </a:endParaRPr>
                    </a:p>
                    <a:p>
                      <a:pPr marL="273050" indent="-273050">
                        <a:lnSpc>
                          <a:spcPct val="120000"/>
                        </a:lnSpc>
                        <a:defRPr/>
                      </a:pPr>
                      <a:r>
                        <a:rPr lang="en-US" altLang="zh-CN" sz="1600" b="1" dirty="0" smtClean="0">
                          <a:solidFill>
                            <a:schemeClr val="tx1"/>
                          </a:solidFill>
                        </a:rPr>
                        <a:t>           </a:t>
                      </a:r>
                      <a:r>
                        <a:rPr lang="zh-CN" altLang="en-US" sz="1600" b="1" dirty="0" smtClean="0">
                          <a:solidFill>
                            <a:schemeClr val="tx1"/>
                          </a:solidFill>
                        </a:rPr>
                        <a:t>堤，在酸、碱罐区设置围堤并进行防腐</a:t>
                      </a:r>
                      <a:endParaRPr lang="en-US" altLang="zh-CN" sz="1600" b="1" dirty="0" smtClean="0">
                        <a:solidFill>
                          <a:schemeClr val="tx1"/>
                        </a:solidFill>
                      </a:endParaRPr>
                    </a:p>
                    <a:p>
                      <a:pPr marL="273050" indent="-273050">
                        <a:lnSpc>
                          <a:spcPct val="120000"/>
                        </a:lnSpc>
                        <a:defRPr/>
                      </a:pPr>
                      <a:r>
                        <a:rPr lang="en-US" altLang="zh-CN" sz="1600" b="1" dirty="0" smtClean="0">
                          <a:solidFill>
                            <a:schemeClr val="tx1"/>
                          </a:solidFill>
                        </a:rPr>
                        <a:t>           </a:t>
                      </a:r>
                      <a:r>
                        <a:rPr lang="zh-CN" altLang="en-US" sz="1600" b="1" dirty="0" smtClean="0">
                          <a:solidFill>
                            <a:schemeClr val="tx1"/>
                          </a:solidFill>
                        </a:rPr>
                        <a:t>处理；</a:t>
                      </a:r>
                      <a:endParaRPr lang="en-US" altLang="zh-CN" sz="1600" b="1" dirty="0" smtClean="0">
                        <a:solidFill>
                          <a:schemeClr val="tx1"/>
                        </a:solidFill>
                      </a:endParaRPr>
                    </a:p>
                    <a:p>
                      <a:pPr>
                        <a:lnSpc>
                          <a:spcPct val="120000"/>
                        </a:lnSpc>
                      </a:pPr>
                      <a:r>
                        <a:rPr lang="zh-CN" altLang="en-US" sz="1600" b="1" dirty="0" smtClean="0">
                          <a:solidFill>
                            <a:schemeClr val="tx1"/>
                          </a:solidFill>
                        </a:rPr>
                        <a:t>（</a:t>
                      </a:r>
                      <a:r>
                        <a:rPr lang="en-US" altLang="zh-CN" sz="1600" b="1" dirty="0" smtClean="0">
                          <a:solidFill>
                            <a:schemeClr val="tx1"/>
                          </a:solidFill>
                        </a:rPr>
                        <a:t>3</a:t>
                      </a:r>
                      <a:r>
                        <a:rPr lang="zh-CN" altLang="en-US" sz="1600" b="1" dirty="0" smtClean="0">
                          <a:solidFill>
                            <a:schemeClr val="tx1"/>
                          </a:solidFill>
                        </a:rPr>
                        <a:t>）宜按照</a:t>
                      </a:r>
                      <a:r>
                        <a:rPr lang="en-US" altLang="zh-CN" sz="1600" b="1" dirty="0" smtClean="0">
                          <a:solidFill>
                            <a:schemeClr val="tx1"/>
                          </a:solidFill>
                        </a:rPr>
                        <a:t>SH3097</a:t>
                      </a:r>
                      <a:r>
                        <a:rPr lang="zh-CN" altLang="en-US" sz="1600" b="1" dirty="0" smtClean="0">
                          <a:solidFill>
                            <a:schemeClr val="tx1"/>
                          </a:solidFill>
                        </a:rPr>
                        <a:t>－</a:t>
                      </a:r>
                      <a:r>
                        <a:rPr lang="en-US" altLang="zh-CN" sz="1600" b="1" dirty="0" smtClean="0">
                          <a:solidFill>
                            <a:schemeClr val="tx1"/>
                          </a:solidFill>
                        </a:rPr>
                        <a:t>2000</a:t>
                      </a:r>
                      <a:r>
                        <a:rPr lang="zh-CN" altLang="en-US" sz="1600" b="1" dirty="0" smtClean="0">
                          <a:solidFill>
                            <a:schemeClr val="tx1"/>
                          </a:solidFill>
                        </a:rPr>
                        <a:t>在输送易燃物料的</a:t>
                      </a:r>
                      <a:endParaRPr lang="en-US" altLang="zh-CN" sz="1600" b="1" dirty="0" smtClean="0">
                        <a:solidFill>
                          <a:schemeClr val="tx1"/>
                        </a:solidFill>
                      </a:endParaRPr>
                    </a:p>
                    <a:p>
                      <a:pPr>
                        <a:lnSpc>
                          <a:spcPct val="120000"/>
                        </a:lnSpc>
                      </a:pPr>
                      <a:r>
                        <a:rPr lang="en-US" altLang="zh-CN" sz="1600" b="1" dirty="0" smtClean="0">
                          <a:solidFill>
                            <a:schemeClr val="tx1"/>
                          </a:solidFill>
                        </a:rPr>
                        <a:t>           </a:t>
                      </a:r>
                      <a:r>
                        <a:rPr lang="zh-CN" altLang="en-US" sz="1600" b="1" dirty="0" smtClean="0">
                          <a:solidFill>
                            <a:schemeClr val="tx1"/>
                          </a:solidFill>
                        </a:rPr>
                        <a:t>设备、管道安装防静电设施；</a:t>
                      </a:r>
                      <a:endParaRPr lang="zh-CN" altLang="en-US" sz="1600" b="1" dirty="0" smtClean="0">
                        <a:solidFill>
                          <a:schemeClr val="tx1"/>
                        </a:solidFill>
                      </a:endParaRPr>
                    </a:p>
                    <a:p>
                      <a:pPr>
                        <a:lnSpc>
                          <a:spcPct val="120000"/>
                        </a:lnSpc>
                      </a:pPr>
                      <a:r>
                        <a:rPr lang="zh-CN" altLang="en-US" sz="1600" b="1" dirty="0" smtClean="0">
                          <a:solidFill>
                            <a:schemeClr val="tx1"/>
                          </a:solidFill>
                        </a:rPr>
                        <a:t>（</a:t>
                      </a:r>
                      <a:r>
                        <a:rPr lang="en-US" altLang="zh-CN" sz="1600" b="1" dirty="0" smtClean="0">
                          <a:solidFill>
                            <a:schemeClr val="tx1"/>
                          </a:solidFill>
                        </a:rPr>
                        <a:t>4</a:t>
                      </a:r>
                      <a:r>
                        <a:rPr lang="zh-CN" altLang="en-US" sz="1600" b="1" dirty="0" smtClean="0">
                          <a:solidFill>
                            <a:schemeClr val="tx1"/>
                          </a:solidFill>
                        </a:rPr>
                        <a:t>）按照</a:t>
                      </a:r>
                      <a:r>
                        <a:rPr lang="en-US" altLang="zh-CN" sz="1600" b="1" dirty="0" smtClean="0">
                          <a:solidFill>
                            <a:schemeClr val="tx1"/>
                          </a:solidFill>
                        </a:rPr>
                        <a:t>GB50057</a:t>
                      </a:r>
                      <a:r>
                        <a:rPr lang="zh-CN" altLang="en-US" sz="1600" b="1" dirty="0" smtClean="0">
                          <a:solidFill>
                            <a:schemeClr val="tx1"/>
                          </a:solidFill>
                        </a:rPr>
                        <a:t>在厂区安装防雷设施；</a:t>
                      </a:r>
                      <a:endParaRPr lang="zh-CN" altLang="en-US" sz="1600" b="1" dirty="0" smtClean="0">
                        <a:solidFill>
                          <a:schemeClr val="tx1"/>
                        </a:solidFill>
                      </a:endParaRPr>
                    </a:p>
                    <a:p>
                      <a:pPr>
                        <a:lnSpc>
                          <a:spcPct val="120000"/>
                        </a:lnSpc>
                      </a:pPr>
                      <a:r>
                        <a:rPr lang="zh-CN" altLang="en-US" sz="1600" b="1" dirty="0" smtClean="0">
                          <a:solidFill>
                            <a:schemeClr val="tx1"/>
                          </a:solidFill>
                        </a:rPr>
                        <a:t>（</a:t>
                      </a:r>
                      <a:r>
                        <a:rPr lang="en-US" altLang="zh-CN" sz="1600" b="1" dirty="0" smtClean="0">
                          <a:solidFill>
                            <a:schemeClr val="tx1"/>
                          </a:solidFill>
                        </a:rPr>
                        <a:t>5</a:t>
                      </a:r>
                      <a:r>
                        <a:rPr lang="zh-CN" altLang="en-US" sz="1600" b="1" dirty="0" smtClean="0">
                          <a:solidFill>
                            <a:schemeClr val="tx1"/>
                          </a:solidFill>
                        </a:rPr>
                        <a:t>）按照</a:t>
                      </a:r>
                      <a:r>
                        <a:rPr lang="en-US" altLang="zh-CN" sz="1600" b="1" dirty="0" smtClean="0">
                          <a:solidFill>
                            <a:schemeClr val="tx1"/>
                          </a:solidFill>
                        </a:rPr>
                        <a:t>GB50016</a:t>
                      </a:r>
                      <a:r>
                        <a:rPr lang="zh-CN" altLang="en-US" sz="1600" b="1" dirty="0" smtClean="0">
                          <a:solidFill>
                            <a:schemeClr val="tx1"/>
                          </a:solidFill>
                        </a:rPr>
                        <a:t>、</a:t>
                      </a:r>
                      <a:r>
                        <a:rPr lang="en-US" altLang="zh-CN" sz="1600" b="1" dirty="0" smtClean="0">
                          <a:solidFill>
                            <a:schemeClr val="tx1"/>
                          </a:solidFill>
                        </a:rPr>
                        <a:t>GB50140</a:t>
                      </a:r>
                      <a:r>
                        <a:rPr lang="zh-CN" altLang="en-US" sz="1600" b="1" dirty="0" smtClean="0">
                          <a:solidFill>
                            <a:schemeClr val="tx1"/>
                          </a:solidFill>
                        </a:rPr>
                        <a:t>配置消防设施与</a:t>
                      </a:r>
                      <a:endParaRPr lang="en-US" altLang="zh-CN" sz="1600" b="1" dirty="0" smtClean="0">
                        <a:solidFill>
                          <a:schemeClr val="tx1"/>
                        </a:solidFill>
                      </a:endParaRPr>
                    </a:p>
                    <a:p>
                      <a:pPr>
                        <a:lnSpc>
                          <a:spcPct val="120000"/>
                        </a:lnSpc>
                      </a:pPr>
                      <a:r>
                        <a:rPr lang="en-US" altLang="zh-CN" sz="1600" b="1" dirty="0" smtClean="0">
                          <a:solidFill>
                            <a:schemeClr val="tx1"/>
                          </a:solidFill>
                        </a:rPr>
                        <a:t>           </a:t>
                      </a:r>
                      <a:r>
                        <a:rPr lang="zh-CN" altLang="en-US" sz="1600" b="1" dirty="0" smtClean="0">
                          <a:solidFill>
                            <a:schemeClr val="tx1"/>
                          </a:solidFill>
                        </a:rPr>
                        <a:t>器材；</a:t>
                      </a:r>
                      <a:endParaRPr lang="zh-CN" altLang="en-US" sz="1600" b="1" dirty="0" smtClean="0">
                        <a:solidFill>
                          <a:schemeClr val="tx1"/>
                        </a:solidFill>
                      </a:endParaRPr>
                    </a:p>
                    <a:p>
                      <a:pPr marL="273050" indent="-273050">
                        <a:lnSpc>
                          <a:spcPct val="120000"/>
                        </a:lnSpc>
                        <a:defRPr/>
                      </a:pPr>
                      <a:endParaRPr lang="zh-CN" altLang="en-US" sz="1600" b="1" dirty="0">
                        <a:solidFill>
                          <a:schemeClr val="tx1"/>
                        </a:solidFill>
                      </a:endParaRPr>
                    </a:p>
                  </a:txBody>
                  <a:tcPr marT="45715" marB="45715">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6.2  </a:t>
            </a:r>
            <a:r>
              <a:rPr lang="zh-CN" altLang="en-US" sz="2800" b="1" smtClean="0">
                <a:latin typeface="隶书" panose="02010509060101010101" pitchFamily="49" charset="-122"/>
                <a:ea typeface="隶书" panose="02010509060101010101" pitchFamily="49" charset="-122"/>
              </a:rPr>
              <a:t>安全设施</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767262"/>
        </p:xfrm>
        <a:graphic>
          <a:graphicData uri="http://schemas.openxmlformats.org/drawingml/2006/table">
            <a:tbl>
              <a:tblPr firstRow="1" bandRow="1">
                <a:tableStyleId>{5C22544A-7EE6-4342-B048-85BDC9FD1C3A}</a:tableStyleId>
              </a:tblPr>
              <a:tblGrid>
                <a:gridCol w="3571846"/>
                <a:gridCol w="4714904"/>
              </a:tblGrid>
              <a:tr h="396256">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2" marB="45722">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2" marB="45722">
                    <a:solidFill>
                      <a:schemeClr val="accent1">
                        <a:lumMod val="60000"/>
                        <a:lumOff val="40000"/>
                      </a:schemeClr>
                    </a:solidFill>
                  </a:tcPr>
                </a:tc>
              </a:tr>
              <a:tr h="4371006">
                <a:tc>
                  <a:txBody>
                    <a:bodyPr/>
                    <a:lstStyle/>
                    <a:p>
                      <a:pPr eaLnBrk="0">
                        <a:lnSpc>
                          <a:spcPct val="120000"/>
                        </a:lnSpc>
                        <a:spcBef>
                          <a:spcPts val="0"/>
                        </a:spcBef>
                        <a:spcAft>
                          <a:spcPts val="0"/>
                        </a:spcAft>
                      </a:pPr>
                      <a:r>
                        <a:rPr kumimoji="0" lang="zh-CN" altLang="en-US" sz="1800" b="1" dirty="0" smtClean="0">
                          <a:solidFill>
                            <a:srgbClr val="000000"/>
                          </a:solidFill>
                        </a:rPr>
                        <a:t>（</a:t>
                      </a:r>
                      <a:r>
                        <a:rPr kumimoji="0" lang="en-US" altLang="zh-CN" sz="1800" b="1" dirty="0" smtClean="0">
                          <a:solidFill>
                            <a:srgbClr val="000000"/>
                          </a:solidFill>
                        </a:rPr>
                        <a:t>6</a:t>
                      </a:r>
                      <a:r>
                        <a:rPr kumimoji="0" lang="zh-CN" altLang="en-US" sz="1800" b="1" dirty="0" smtClean="0">
                          <a:solidFill>
                            <a:srgbClr val="000000"/>
                          </a:solidFill>
                        </a:rPr>
                        <a:t>）按照</a:t>
                      </a:r>
                      <a:r>
                        <a:rPr kumimoji="0" lang="en-US" altLang="zh-CN" sz="1800" b="1" dirty="0" smtClean="0">
                          <a:solidFill>
                            <a:srgbClr val="000000"/>
                          </a:solidFill>
                        </a:rPr>
                        <a:t>GB50058</a:t>
                      </a:r>
                      <a:r>
                        <a:rPr kumimoji="0" lang="zh-CN" altLang="en-US" sz="1800" b="1" dirty="0" smtClean="0">
                          <a:solidFill>
                            <a:srgbClr val="000000"/>
                          </a:solidFill>
                        </a:rPr>
                        <a:t>设置电力装置；</a:t>
                      </a:r>
                      <a:endParaRPr kumimoji="0" lang="zh-CN" altLang="en-US" sz="1800" b="1" dirty="0" smtClean="0">
                        <a:solidFill>
                          <a:srgbClr val="000000"/>
                        </a:solidFill>
                      </a:endParaRPr>
                    </a:p>
                    <a:p>
                      <a:pPr eaLnBrk="0">
                        <a:lnSpc>
                          <a:spcPct val="120000"/>
                        </a:lnSpc>
                        <a:spcBef>
                          <a:spcPts val="0"/>
                        </a:spcBef>
                        <a:spcAft>
                          <a:spcPts val="0"/>
                        </a:spcAft>
                      </a:pPr>
                      <a:r>
                        <a:rPr kumimoji="0" lang="zh-CN" altLang="en-US" sz="1800" b="1" dirty="0" smtClean="0">
                          <a:solidFill>
                            <a:srgbClr val="000000"/>
                          </a:solidFill>
                        </a:rPr>
                        <a:t>（</a:t>
                      </a:r>
                      <a:r>
                        <a:rPr kumimoji="0" lang="en-US" altLang="zh-CN" sz="1800" b="1" dirty="0" smtClean="0">
                          <a:solidFill>
                            <a:srgbClr val="000000"/>
                          </a:solidFill>
                        </a:rPr>
                        <a:t>7</a:t>
                      </a:r>
                      <a:r>
                        <a:rPr kumimoji="0" lang="zh-CN" altLang="en-US" sz="1800" b="1" dirty="0" smtClean="0">
                          <a:solidFill>
                            <a:srgbClr val="000000"/>
                          </a:solidFill>
                        </a:rPr>
                        <a:t>）按照</a:t>
                      </a:r>
                      <a:r>
                        <a:rPr kumimoji="0" lang="en-US" altLang="zh-CN" sz="1800" b="1" dirty="0" smtClean="0">
                          <a:solidFill>
                            <a:srgbClr val="000000"/>
                          </a:solidFill>
                        </a:rPr>
                        <a:t>GB11651</a:t>
                      </a:r>
                      <a:r>
                        <a:rPr kumimoji="0" lang="zh-CN" altLang="en-US" sz="1800" b="1" dirty="0" smtClean="0">
                          <a:solidFill>
                            <a:srgbClr val="000000"/>
                          </a:solidFill>
                        </a:rPr>
                        <a:t>配备个体防护</a:t>
                      </a:r>
                      <a:endParaRPr kumimoji="0" lang="en-US" altLang="zh-CN" sz="1800" b="1" dirty="0" smtClean="0">
                        <a:solidFill>
                          <a:srgbClr val="000000"/>
                        </a:solidFill>
                      </a:endParaRPr>
                    </a:p>
                    <a:p>
                      <a:pPr eaLnBrk="0">
                        <a:lnSpc>
                          <a:spcPct val="120000"/>
                        </a:lnSpc>
                        <a:spcBef>
                          <a:spcPts val="0"/>
                        </a:spcBef>
                        <a:spcAft>
                          <a:spcPts val="0"/>
                        </a:spcAft>
                      </a:pPr>
                      <a:r>
                        <a:rPr kumimoji="0" lang="en-US" altLang="zh-CN" sz="1800" b="1" dirty="0" smtClean="0">
                          <a:solidFill>
                            <a:srgbClr val="000000"/>
                          </a:solidFill>
                        </a:rPr>
                        <a:t>          </a:t>
                      </a:r>
                      <a:r>
                        <a:rPr kumimoji="0" lang="en-US" altLang="zh-CN" sz="1800" b="1" baseline="0" dirty="0" smtClean="0">
                          <a:solidFill>
                            <a:srgbClr val="000000"/>
                          </a:solidFill>
                        </a:rPr>
                        <a:t> </a:t>
                      </a:r>
                      <a:r>
                        <a:rPr kumimoji="0" lang="zh-CN" altLang="en-US" sz="1800" b="1" dirty="0" smtClean="0">
                          <a:solidFill>
                            <a:srgbClr val="000000"/>
                          </a:solidFill>
                        </a:rPr>
                        <a:t>设施； </a:t>
                      </a:r>
                      <a:endParaRPr kumimoji="0" lang="zh-CN" altLang="en-US" sz="1800" b="1" dirty="0" smtClean="0">
                        <a:solidFill>
                          <a:srgbClr val="000000"/>
                        </a:solidFill>
                      </a:endParaRPr>
                    </a:p>
                    <a:p>
                      <a:pPr eaLnBrk="0">
                        <a:lnSpc>
                          <a:spcPct val="120000"/>
                        </a:lnSpc>
                        <a:spcBef>
                          <a:spcPts val="0"/>
                        </a:spcBef>
                        <a:spcAft>
                          <a:spcPts val="0"/>
                        </a:spcAft>
                      </a:pPr>
                      <a:r>
                        <a:rPr kumimoji="0" lang="zh-CN" altLang="en-US" sz="1800" b="1" dirty="0" smtClean="0">
                          <a:solidFill>
                            <a:srgbClr val="000000"/>
                          </a:solidFill>
                        </a:rPr>
                        <a:t>（</a:t>
                      </a:r>
                      <a:r>
                        <a:rPr kumimoji="0" lang="en-US" altLang="zh-CN" sz="1800" b="1" dirty="0" smtClean="0">
                          <a:solidFill>
                            <a:srgbClr val="000000"/>
                          </a:solidFill>
                        </a:rPr>
                        <a:t>8</a:t>
                      </a:r>
                      <a:r>
                        <a:rPr kumimoji="0" lang="zh-CN" altLang="en-US" sz="1800" b="1" dirty="0" smtClean="0">
                          <a:solidFill>
                            <a:srgbClr val="000000"/>
                          </a:solidFill>
                        </a:rPr>
                        <a:t>）厂房、库房建筑应符合</a:t>
                      </a:r>
                      <a:endParaRPr kumimoji="0" lang="en-US" altLang="zh-CN" sz="1800" b="1" dirty="0" smtClean="0">
                        <a:solidFill>
                          <a:srgbClr val="000000"/>
                        </a:solidFill>
                      </a:endParaRPr>
                    </a:p>
                    <a:p>
                      <a:pPr eaLnBrk="0">
                        <a:lnSpc>
                          <a:spcPct val="120000"/>
                        </a:lnSpc>
                        <a:spcBef>
                          <a:spcPts val="0"/>
                        </a:spcBef>
                        <a:spcAft>
                          <a:spcPts val="0"/>
                        </a:spcAft>
                      </a:pPr>
                      <a:r>
                        <a:rPr kumimoji="0" lang="en-US" altLang="zh-CN" sz="1800" b="1" dirty="0" smtClean="0">
                          <a:solidFill>
                            <a:srgbClr val="000000"/>
                          </a:solidFill>
                        </a:rPr>
                        <a:t>           GB50016</a:t>
                      </a:r>
                      <a:r>
                        <a:rPr kumimoji="0" lang="zh-CN" altLang="en-US" sz="1800" b="1" dirty="0" smtClean="0">
                          <a:solidFill>
                            <a:srgbClr val="000000"/>
                          </a:solidFill>
                        </a:rPr>
                        <a:t>、</a:t>
                      </a:r>
                      <a:r>
                        <a:rPr kumimoji="0" lang="en-US" altLang="zh-CN" sz="1800" b="1" dirty="0" smtClean="0">
                          <a:solidFill>
                            <a:srgbClr val="000000"/>
                          </a:solidFill>
                        </a:rPr>
                        <a:t>GB50160</a:t>
                      </a:r>
                      <a:r>
                        <a:rPr kumimoji="0" lang="zh-CN" altLang="en-US" sz="1800" b="1" dirty="0" smtClean="0">
                          <a:solidFill>
                            <a:srgbClr val="000000"/>
                          </a:solidFill>
                        </a:rPr>
                        <a:t>；</a:t>
                      </a:r>
                      <a:endParaRPr kumimoji="0" lang="en-US" altLang="zh-CN" sz="1800" b="1" dirty="0" smtClean="0">
                        <a:solidFill>
                          <a:srgbClr val="000000"/>
                        </a:solidFill>
                      </a:endParaRPr>
                    </a:p>
                    <a:p>
                      <a:pPr marL="0" marR="0" indent="0" algn="l" defTabSz="914400" rtl="0" eaLnBrk="0" fontAlgn="auto" latinLnBrk="0" hangingPunct="1">
                        <a:lnSpc>
                          <a:spcPct val="120000"/>
                        </a:lnSpc>
                        <a:spcBef>
                          <a:spcPts val="0"/>
                        </a:spcBef>
                        <a:spcAft>
                          <a:spcPts val="0"/>
                        </a:spcAft>
                        <a:buClrTx/>
                        <a:buSzTx/>
                        <a:buFontTx/>
                        <a:buNone/>
                        <a:defRPr/>
                      </a:pPr>
                      <a:r>
                        <a:rPr kumimoji="0" lang="zh-CN" altLang="en-US" sz="1800" b="1" dirty="0" smtClean="0">
                          <a:solidFill>
                            <a:srgbClr val="000000"/>
                          </a:solidFill>
                        </a:rPr>
                        <a:t>（</a:t>
                      </a:r>
                      <a:r>
                        <a:rPr kumimoji="0" lang="en-US" altLang="zh-CN" sz="1800" b="1" dirty="0" smtClean="0">
                          <a:solidFill>
                            <a:srgbClr val="000000"/>
                          </a:solidFill>
                        </a:rPr>
                        <a:t>9</a:t>
                      </a:r>
                      <a:r>
                        <a:rPr kumimoji="0" lang="zh-CN" altLang="en-US" sz="1800" b="1" dirty="0" smtClean="0">
                          <a:solidFill>
                            <a:srgbClr val="000000"/>
                          </a:solidFill>
                        </a:rPr>
                        <a:t>）在工艺装置上可能引起火灾、</a:t>
                      </a:r>
                      <a:endParaRPr kumimoji="0" lang="en-US" altLang="zh-CN" sz="1800" b="1" dirty="0" smtClean="0">
                        <a:solidFill>
                          <a:srgbClr val="000000"/>
                        </a:solidFill>
                      </a:endParaRPr>
                    </a:p>
                    <a:p>
                      <a:pPr marL="0" marR="0" indent="0" algn="l" defTabSz="914400" rtl="0" eaLnBrk="0" fontAlgn="auto" latinLnBrk="0" hangingPunct="1">
                        <a:lnSpc>
                          <a:spcPct val="120000"/>
                        </a:lnSpc>
                        <a:spcBef>
                          <a:spcPts val="0"/>
                        </a:spcBef>
                        <a:spcAft>
                          <a:spcPts val="0"/>
                        </a:spcAft>
                        <a:buClrTx/>
                        <a:buSzTx/>
                        <a:buFontTx/>
                        <a:buNone/>
                        <a:defRPr/>
                      </a:pPr>
                      <a:r>
                        <a:rPr kumimoji="0" lang="en-US" altLang="zh-CN" sz="1800" b="1" dirty="0" smtClean="0">
                          <a:solidFill>
                            <a:srgbClr val="000000"/>
                          </a:solidFill>
                        </a:rPr>
                        <a:t>          </a:t>
                      </a:r>
                      <a:r>
                        <a:rPr kumimoji="0" lang="zh-CN" altLang="en-US" sz="1800" b="1" dirty="0" smtClean="0">
                          <a:solidFill>
                            <a:srgbClr val="000000"/>
                          </a:solidFill>
                        </a:rPr>
                        <a:t>爆炸的部位设置超温、超压</a:t>
                      </a:r>
                      <a:endParaRPr kumimoji="0" lang="en-US" altLang="zh-CN" sz="1800" b="1" dirty="0" smtClean="0">
                        <a:solidFill>
                          <a:srgbClr val="000000"/>
                        </a:solidFill>
                      </a:endParaRPr>
                    </a:p>
                    <a:p>
                      <a:pPr marL="0" marR="0" indent="0" algn="l" defTabSz="914400" rtl="0" eaLnBrk="0" fontAlgn="auto" latinLnBrk="0" hangingPunct="1">
                        <a:lnSpc>
                          <a:spcPct val="120000"/>
                        </a:lnSpc>
                        <a:spcBef>
                          <a:spcPts val="0"/>
                        </a:spcBef>
                        <a:spcAft>
                          <a:spcPts val="0"/>
                        </a:spcAft>
                        <a:buClrTx/>
                        <a:buSzTx/>
                        <a:buFontTx/>
                        <a:buNone/>
                        <a:defRPr/>
                      </a:pPr>
                      <a:r>
                        <a:rPr kumimoji="0" lang="en-US" altLang="zh-CN" sz="1800" b="1" dirty="0" smtClean="0">
                          <a:solidFill>
                            <a:srgbClr val="000000"/>
                          </a:solidFill>
                        </a:rPr>
                        <a:t>          </a:t>
                      </a:r>
                      <a:r>
                        <a:rPr kumimoji="0" lang="zh-CN" altLang="en-US" sz="1800" b="1" dirty="0" smtClean="0">
                          <a:solidFill>
                            <a:srgbClr val="000000"/>
                          </a:solidFill>
                        </a:rPr>
                        <a:t>等检测仪表、声和</a:t>
                      </a:r>
                      <a:r>
                        <a:rPr kumimoji="0" lang="en-US" altLang="zh-CN" sz="1800" b="1" dirty="0" smtClean="0">
                          <a:solidFill>
                            <a:srgbClr val="000000"/>
                          </a:solidFill>
                        </a:rPr>
                        <a:t>/</a:t>
                      </a:r>
                      <a:r>
                        <a:rPr kumimoji="0" lang="zh-CN" altLang="en-US" sz="1800" b="1" dirty="0" smtClean="0">
                          <a:solidFill>
                            <a:srgbClr val="000000"/>
                          </a:solidFill>
                        </a:rPr>
                        <a:t>或光报</a:t>
                      </a:r>
                      <a:endParaRPr kumimoji="0" lang="en-US" altLang="zh-CN" sz="1800" b="1" dirty="0" smtClean="0">
                        <a:solidFill>
                          <a:srgbClr val="000000"/>
                        </a:solidFill>
                      </a:endParaRPr>
                    </a:p>
                    <a:p>
                      <a:pPr marL="0" marR="0" indent="0" algn="l" defTabSz="914400" rtl="0" eaLnBrk="0" fontAlgn="auto" latinLnBrk="0" hangingPunct="1">
                        <a:lnSpc>
                          <a:spcPct val="120000"/>
                        </a:lnSpc>
                        <a:spcBef>
                          <a:spcPts val="0"/>
                        </a:spcBef>
                        <a:spcAft>
                          <a:spcPts val="0"/>
                        </a:spcAft>
                        <a:buClrTx/>
                        <a:buSzTx/>
                        <a:buFontTx/>
                        <a:buNone/>
                        <a:defRPr/>
                      </a:pPr>
                      <a:r>
                        <a:rPr kumimoji="0" lang="en-US" altLang="zh-CN" sz="1800" b="1" dirty="0" smtClean="0">
                          <a:solidFill>
                            <a:srgbClr val="000000"/>
                          </a:solidFill>
                        </a:rPr>
                        <a:t>          </a:t>
                      </a:r>
                      <a:r>
                        <a:rPr kumimoji="0" lang="zh-CN" altLang="en-US" sz="1800" b="1" dirty="0" smtClean="0">
                          <a:solidFill>
                            <a:srgbClr val="000000"/>
                          </a:solidFill>
                        </a:rPr>
                        <a:t>警和安全联锁装置等设施。</a:t>
                      </a:r>
                      <a:endParaRPr kumimoji="0" lang="zh-CN" altLang="en-US" sz="1800" b="1" dirty="0" smtClean="0">
                        <a:solidFill>
                          <a:srgbClr val="000000"/>
                        </a:solidFill>
                      </a:endParaRPr>
                    </a:p>
                  </a:txBody>
                  <a:tcPr marL="91439" marR="91439" marT="45722" marB="45722">
                    <a:solidFill>
                      <a:schemeClr val="accent6">
                        <a:lumMod val="20000"/>
                        <a:lumOff val="80000"/>
                        <a:alpha val="50000"/>
                      </a:schemeClr>
                    </a:solidFill>
                  </a:tcPr>
                </a:tc>
                <a:tc>
                  <a:txBody>
                    <a:bodyPr/>
                    <a:lstStyle/>
                    <a:p>
                      <a:pPr>
                        <a:lnSpc>
                          <a:spcPct val="120000"/>
                        </a:lnSpc>
                      </a:pPr>
                      <a:r>
                        <a:rPr lang="zh-CN" altLang="en-US" sz="1800" b="1" dirty="0" smtClean="0">
                          <a:solidFill>
                            <a:schemeClr val="tx1"/>
                          </a:solidFill>
                        </a:rPr>
                        <a:t>（</a:t>
                      </a:r>
                      <a:r>
                        <a:rPr lang="en-US" altLang="zh-CN" sz="1800" b="1" dirty="0" smtClean="0">
                          <a:solidFill>
                            <a:schemeClr val="tx1"/>
                          </a:solidFill>
                        </a:rPr>
                        <a:t>6</a:t>
                      </a:r>
                      <a:r>
                        <a:rPr lang="zh-CN" altLang="en-US" sz="1800" b="1" dirty="0" smtClean="0">
                          <a:solidFill>
                            <a:schemeClr val="tx1"/>
                          </a:solidFill>
                        </a:rPr>
                        <a:t>）按照</a:t>
                      </a:r>
                      <a:r>
                        <a:rPr lang="en-US" altLang="zh-CN" sz="1800" b="1" dirty="0" smtClean="0">
                          <a:solidFill>
                            <a:schemeClr val="tx1"/>
                          </a:solidFill>
                        </a:rPr>
                        <a:t>GB50058</a:t>
                      </a:r>
                      <a:r>
                        <a:rPr lang="zh-CN" altLang="en-US" sz="1800" b="1" dirty="0" smtClean="0">
                          <a:solidFill>
                            <a:schemeClr val="tx1"/>
                          </a:solidFill>
                        </a:rPr>
                        <a:t>设置电力装置；</a:t>
                      </a:r>
                      <a:endParaRPr lang="zh-CN" altLang="en-US" sz="1800" b="1" dirty="0" smtClean="0">
                        <a:solidFill>
                          <a:schemeClr val="tx1"/>
                        </a:solidFill>
                      </a:endParaRPr>
                    </a:p>
                    <a:p>
                      <a:pPr>
                        <a:lnSpc>
                          <a:spcPct val="120000"/>
                        </a:lnSpc>
                      </a:pPr>
                      <a:r>
                        <a:rPr lang="zh-CN" altLang="en-US" sz="1800" b="1" dirty="0" smtClean="0">
                          <a:solidFill>
                            <a:schemeClr val="tx1"/>
                          </a:solidFill>
                        </a:rPr>
                        <a:t>（</a:t>
                      </a:r>
                      <a:r>
                        <a:rPr lang="en-US" altLang="zh-CN" sz="1800" b="1" dirty="0" smtClean="0">
                          <a:solidFill>
                            <a:schemeClr val="tx1"/>
                          </a:solidFill>
                        </a:rPr>
                        <a:t>7</a:t>
                      </a:r>
                      <a:r>
                        <a:rPr lang="zh-CN" altLang="en-US" sz="1800" b="1" dirty="0" smtClean="0">
                          <a:solidFill>
                            <a:schemeClr val="tx1"/>
                          </a:solidFill>
                        </a:rPr>
                        <a:t>）按照</a:t>
                      </a:r>
                      <a:r>
                        <a:rPr lang="en-US" altLang="zh-CN" sz="1800" b="1" dirty="0" smtClean="0">
                          <a:solidFill>
                            <a:schemeClr val="tx1"/>
                          </a:solidFill>
                        </a:rPr>
                        <a:t>GB11651</a:t>
                      </a:r>
                      <a:r>
                        <a:rPr lang="zh-CN" altLang="en-US" sz="1800" b="1" dirty="0" smtClean="0">
                          <a:solidFill>
                            <a:schemeClr val="tx1"/>
                          </a:solidFill>
                        </a:rPr>
                        <a:t>配备个体防护设施； </a:t>
                      </a:r>
                      <a:endParaRPr lang="zh-CN" altLang="en-US" sz="1800" b="1" dirty="0" smtClean="0">
                        <a:solidFill>
                          <a:schemeClr val="tx1"/>
                        </a:solidFill>
                      </a:endParaRPr>
                    </a:p>
                    <a:p>
                      <a:pPr>
                        <a:lnSpc>
                          <a:spcPct val="120000"/>
                        </a:lnSpc>
                      </a:pPr>
                      <a:r>
                        <a:rPr lang="zh-CN" altLang="en-US" sz="1800" b="1" dirty="0" smtClean="0">
                          <a:solidFill>
                            <a:schemeClr val="tx1"/>
                          </a:solidFill>
                        </a:rPr>
                        <a:t>（</a:t>
                      </a:r>
                      <a:r>
                        <a:rPr lang="en-US" altLang="zh-CN" sz="1800" b="1" dirty="0" smtClean="0">
                          <a:solidFill>
                            <a:schemeClr val="tx1"/>
                          </a:solidFill>
                        </a:rPr>
                        <a:t>8</a:t>
                      </a:r>
                      <a:r>
                        <a:rPr lang="zh-CN" altLang="en-US" sz="1800" b="1" dirty="0" smtClean="0">
                          <a:solidFill>
                            <a:schemeClr val="tx1"/>
                          </a:solidFill>
                        </a:rPr>
                        <a:t>）厂房、库房建筑应符合</a:t>
                      </a:r>
                      <a:r>
                        <a:rPr lang="en-US" altLang="zh-CN" sz="1800" b="1" dirty="0" smtClean="0">
                          <a:solidFill>
                            <a:schemeClr val="tx1"/>
                          </a:solidFill>
                        </a:rPr>
                        <a:t>GB50016</a:t>
                      </a:r>
                      <a:r>
                        <a:rPr lang="zh-CN" altLang="en-US" sz="1800" b="1" dirty="0" smtClean="0">
                          <a:solidFill>
                            <a:schemeClr val="tx1"/>
                          </a:solidFill>
                        </a:rPr>
                        <a:t>、</a:t>
                      </a:r>
                      <a:endParaRPr lang="en-US" altLang="zh-CN" sz="1800" b="1" dirty="0" smtClean="0">
                        <a:solidFill>
                          <a:schemeClr val="tx1"/>
                        </a:solidFill>
                      </a:endParaRPr>
                    </a:p>
                    <a:p>
                      <a:pPr>
                        <a:lnSpc>
                          <a:spcPct val="120000"/>
                        </a:lnSpc>
                      </a:pPr>
                      <a:r>
                        <a:rPr lang="en-US" altLang="zh-CN" sz="1800" b="1" dirty="0" smtClean="0">
                          <a:solidFill>
                            <a:schemeClr val="tx1"/>
                          </a:solidFill>
                        </a:rPr>
                        <a:t>           GB50160</a:t>
                      </a:r>
                      <a:r>
                        <a:rPr lang="zh-CN" altLang="en-US" sz="1800" b="1" dirty="0" smtClean="0">
                          <a:solidFill>
                            <a:schemeClr val="tx1"/>
                          </a:solidFill>
                        </a:rPr>
                        <a:t>的有关要求；</a:t>
                      </a:r>
                      <a:endParaRPr lang="zh-CN" altLang="en-US" sz="1800" b="1" dirty="0" smtClean="0">
                        <a:solidFill>
                          <a:schemeClr val="tx1"/>
                        </a:solidFill>
                      </a:endParaRPr>
                    </a:p>
                    <a:p>
                      <a:pPr>
                        <a:lnSpc>
                          <a:spcPct val="120000"/>
                        </a:lnSpc>
                      </a:pPr>
                      <a:r>
                        <a:rPr lang="zh-CN" altLang="en-US" sz="1800" b="1" dirty="0" smtClean="0">
                          <a:solidFill>
                            <a:schemeClr val="tx1"/>
                          </a:solidFill>
                        </a:rPr>
                        <a:t>（</a:t>
                      </a:r>
                      <a:r>
                        <a:rPr lang="en-US" altLang="zh-CN" sz="1800" b="1" dirty="0" smtClean="0">
                          <a:solidFill>
                            <a:schemeClr val="tx1"/>
                          </a:solidFill>
                        </a:rPr>
                        <a:t>9</a:t>
                      </a:r>
                      <a:r>
                        <a:rPr lang="zh-CN" altLang="en-US" sz="1800" b="1" dirty="0" smtClean="0">
                          <a:solidFill>
                            <a:schemeClr val="tx1"/>
                          </a:solidFill>
                        </a:rPr>
                        <a:t>）在工艺装置上可能引起火灾、爆炸的部</a:t>
                      </a:r>
                      <a:endParaRPr lang="en-US" altLang="zh-CN" sz="1800" b="1" dirty="0" smtClean="0">
                        <a:solidFill>
                          <a:schemeClr val="tx1"/>
                        </a:solidFill>
                      </a:endParaRPr>
                    </a:p>
                    <a:p>
                      <a:pPr>
                        <a:lnSpc>
                          <a:spcPct val="120000"/>
                        </a:lnSpc>
                      </a:pPr>
                      <a:r>
                        <a:rPr lang="en-US" altLang="zh-CN" sz="1800" b="1" dirty="0" smtClean="0">
                          <a:solidFill>
                            <a:schemeClr val="tx1"/>
                          </a:solidFill>
                        </a:rPr>
                        <a:t>           </a:t>
                      </a:r>
                      <a:r>
                        <a:rPr lang="zh-CN" altLang="en-US" sz="1800" b="1" dirty="0" smtClean="0">
                          <a:solidFill>
                            <a:schemeClr val="tx1"/>
                          </a:solidFill>
                        </a:rPr>
                        <a:t>位设置超温、超压等检测仪表、声和</a:t>
                      </a:r>
                      <a:r>
                        <a:rPr lang="en-US" altLang="zh-CN" sz="1800" b="1" dirty="0" smtClean="0">
                          <a:solidFill>
                            <a:schemeClr val="tx1"/>
                          </a:solidFill>
                        </a:rPr>
                        <a:t>/</a:t>
                      </a:r>
                      <a:endParaRPr lang="en-US" altLang="zh-CN" sz="1800" b="1" dirty="0" smtClean="0">
                        <a:solidFill>
                          <a:schemeClr val="tx1"/>
                        </a:solidFill>
                      </a:endParaRPr>
                    </a:p>
                    <a:p>
                      <a:pPr>
                        <a:lnSpc>
                          <a:spcPct val="120000"/>
                        </a:lnSpc>
                      </a:pPr>
                      <a:r>
                        <a:rPr lang="en-US" altLang="zh-CN" sz="1800" b="1" dirty="0" smtClean="0">
                          <a:solidFill>
                            <a:schemeClr val="tx1"/>
                          </a:solidFill>
                        </a:rPr>
                        <a:t>           </a:t>
                      </a:r>
                      <a:r>
                        <a:rPr lang="zh-CN" altLang="en-US" sz="1800" b="1" dirty="0" smtClean="0">
                          <a:solidFill>
                            <a:schemeClr val="tx1"/>
                          </a:solidFill>
                        </a:rPr>
                        <a:t>或光报警和安全联锁装置等设施；</a:t>
                      </a:r>
                      <a:endParaRPr lang="zh-CN" altLang="en-US" sz="1800" b="1" dirty="0" smtClean="0">
                        <a:solidFill>
                          <a:schemeClr val="tx1"/>
                        </a:solidFill>
                      </a:endParaRPr>
                    </a:p>
                    <a:p>
                      <a:pPr>
                        <a:lnSpc>
                          <a:spcPct val="120000"/>
                        </a:lnSpc>
                      </a:pPr>
                      <a:r>
                        <a:rPr lang="zh-CN" altLang="en-US" sz="1800" b="1" dirty="0" smtClean="0">
                          <a:solidFill>
                            <a:srgbClr val="FF0000"/>
                          </a:solidFill>
                        </a:rPr>
                        <a:t>（</a:t>
                      </a:r>
                      <a:r>
                        <a:rPr lang="en-US" altLang="zh-CN" sz="1800" b="1" dirty="0" smtClean="0">
                          <a:solidFill>
                            <a:srgbClr val="FF0000"/>
                          </a:solidFill>
                        </a:rPr>
                        <a:t>10</a:t>
                      </a:r>
                      <a:r>
                        <a:rPr lang="zh-CN" altLang="en-US" sz="1800" b="1" dirty="0" smtClean="0">
                          <a:solidFill>
                            <a:srgbClr val="FF0000"/>
                          </a:solidFill>
                        </a:rPr>
                        <a:t>）新建大型和危险程度高的化工装置，</a:t>
                      </a:r>
                      <a:endParaRPr lang="en-US" altLang="zh-CN" sz="1800" b="1" dirty="0" smtClean="0">
                        <a:solidFill>
                          <a:srgbClr val="FF0000"/>
                        </a:solidFill>
                      </a:endParaRPr>
                    </a:p>
                    <a:p>
                      <a:pPr>
                        <a:lnSpc>
                          <a:spcPct val="120000"/>
                        </a:lnSpc>
                      </a:pPr>
                      <a:r>
                        <a:rPr lang="en-US" altLang="zh-CN" sz="1800" b="1" dirty="0" smtClean="0">
                          <a:solidFill>
                            <a:srgbClr val="FF0000"/>
                          </a:solidFill>
                        </a:rPr>
                        <a:t>             </a:t>
                      </a:r>
                      <a:r>
                        <a:rPr lang="zh-CN" altLang="en-US" sz="1800" b="1" dirty="0" smtClean="0">
                          <a:solidFill>
                            <a:srgbClr val="FF0000"/>
                          </a:solidFill>
                        </a:rPr>
                        <a:t>在设计阶段要进行仪表系统安全完整</a:t>
                      </a:r>
                      <a:endParaRPr lang="en-US" altLang="zh-CN" sz="1800" b="1" dirty="0" smtClean="0">
                        <a:solidFill>
                          <a:srgbClr val="FF0000"/>
                        </a:solidFill>
                      </a:endParaRPr>
                    </a:p>
                    <a:p>
                      <a:pPr>
                        <a:lnSpc>
                          <a:spcPct val="120000"/>
                        </a:lnSpc>
                      </a:pPr>
                      <a:r>
                        <a:rPr lang="en-US" altLang="zh-CN" sz="1800" b="1" dirty="0" smtClean="0">
                          <a:solidFill>
                            <a:srgbClr val="FF0000"/>
                          </a:solidFill>
                        </a:rPr>
                        <a:t>             </a:t>
                      </a:r>
                      <a:r>
                        <a:rPr lang="zh-CN" altLang="en-US" sz="1800" b="1" dirty="0" smtClean="0">
                          <a:solidFill>
                            <a:srgbClr val="FF0000"/>
                          </a:solidFill>
                        </a:rPr>
                        <a:t>性等级评估，选用安全可靠的仪表、</a:t>
                      </a:r>
                      <a:endParaRPr lang="en-US" altLang="zh-CN" sz="1800" b="1" dirty="0" smtClean="0">
                        <a:solidFill>
                          <a:srgbClr val="FF0000"/>
                        </a:solidFill>
                      </a:endParaRPr>
                    </a:p>
                    <a:p>
                      <a:pPr>
                        <a:lnSpc>
                          <a:spcPct val="120000"/>
                        </a:lnSpc>
                      </a:pPr>
                      <a:r>
                        <a:rPr lang="en-US" altLang="zh-CN" sz="1800" b="1" dirty="0" smtClean="0">
                          <a:solidFill>
                            <a:srgbClr val="FF0000"/>
                          </a:solidFill>
                        </a:rPr>
                        <a:t>             </a:t>
                      </a:r>
                      <a:r>
                        <a:rPr lang="zh-CN" altLang="en-US" sz="1800" b="1" dirty="0" smtClean="0">
                          <a:solidFill>
                            <a:srgbClr val="FF0000"/>
                          </a:solidFill>
                        </a:rPr>
                        <a:t>联锁控制系统；</a:t>
                      </a:r>
                      <a:endParaRPr lang="zh-CN" altLang="en-US" sz="1800" b="1" dirty="0" smtClean="0">
                        <a:solidFill>
                          <a:srgbClr val="FF0000"/>
                        </a:solidFill>
                      </a:endParaRPr>
                    </a:p>
                    <a:p>
                      <a:pPr>
                        <a:lnSpc>
                          <a:spcPct val="120000"/>
                        </a:lnSpc>
                      </a:pPr>
                      <a:r>
                        <a:rPr lang="zh-CN" altLang="en-US" sz="1800" b="1" dirty="0" smtClean="0">
                          <a:solidFill>
                            <a:srgbClr val="FF0000"/>
                          </a:solidFill>
                        </a:rPr>
                        <a:t>（</a:t>
                      </a:r>
                      <a:r>
                        <a:rPr lang="en-US" altLang="zh-CN" sz="1800" b="1" dirty="0" smtClean="0">
                          <a:solidFill>
                            <a:srgbClr val="FF0000"/>
                          </a:solidFill>
                        </a:rPr>
                        <a:t>11</a:t>
                      </a:r>
                      <a:r>
                        <a:rPr lang="zh-CN" altLang="en-US" sz="1800" b="1" dirty="0" smtClean="0">
                          <a:solidFill>
                            <a:srgbClr val="FF0000"/>
                          </a:solidFill>
                        </a:rPr>
                        <a:t>）专家诊断按标准、规范应设置的其他</a:t>
                      </a:r>
                      <a:endParaRPr lang="en-US" altLang="zh-CN" sz="1800" b="1" dirty="0" smtClean="0">
                        <a:solidFill>
                          <a:srgbClr val="FF0000"/>
                        </a:solidFill>
                      </a:endParaRPr>
                    </a:p>
                    <a:p>
                      <a:pPr>
                        <a:lnSpc>
                          <a:spcPct val="120000"/>
                        </a:lnSpc>
                      </a:pPr>
                      <a:r>
                        <a:rPr lang="en-US" altLang="zh-CN" sz="1800" b="1" dirty="0" smtClean="0">
                          <a:solidFill>
                            <a:srgbClr val="FF0000"/>
                          </a:solidFill>
                        </a:rPr>
                        <a:t>             </a:t>
                      </a:r>
                      <a:r>
                        <a:rPr lang="zh-CN" altLang="en-US" sz="1800" b="1" dirty="0" smtClean="0">
                          <a:solidFill>
                            <a:srgbClr val="FF0000"/>
                          </a:solidFill>
                        </a:rPr>
                        <a:t>安全设施。 </a:t>
                      </a:r>
                      <a:endParaRPr lang="zh-CN" altLang="en-US" sz="1800" b="1" dirty="0">
                        <a:solidFill>
                          <a:srgbClr val="FF0000"/>
                        </a:solidFill>
                      </a:endParaRPr>
                    </a:p>
                  </a:txBody>
                  <a:tcPr marL="91439" marR="91439" marT="45722" marB="45722">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txBox="1">
            <a:spLocks noChangeArrowheads="1"/>
          </p:cNvSpPr>
          <p:nvPr/>
        </p:nvSpPr>
        <p:spPr bwMode="auto">
          <a:xfrm>
            <a:off x="971550" y="1844675"/>
            <a:ext cx="76327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en-US" altLang="zh-CN" sz="2000" u="sng">
                <a:solidFill>
                  <a:schemeClr val="accent1"/>
                </a:solidFill>
                <a:latin typeface="仿宋_GB2312" panose="02010609030101010101" pitchFamily="49" charset="-122"/>
                <a:ea typeface="仿宋_GB2312" panose="02010609030101010101" pitchFamily="49" charset="-122"/>
              </a:rPr>
              <a:t>1.</a:t>
            </a:r>
            <a:r>
              <a:rPr lang="zh-CN" altLang="zh-CN" sz="2000" b="1" u="sng">
                <a:solidFill>
                  <a:schemeClr val="accent1"/>
                </a:solidFill>
                <a:latin typeface="仿宋_GB2312" panose="02010609030101010101" pitchFamily="49" charset="-122"/>
                <a:ea typeface="仿宋_GB2312" panose="02010609030101010101" pitchFamily="49" charset="-122"/>
              </a:rPr>
              <a:t>未在危险工艺装置上可能引起火灾、爆炸的部位设置超温、超压等检测仪表、声和</a:t>
            </a:r>
            <a:r>
              <a:rPr lang="en-US" altLang="zh-CN" sz="2000" b="1" u="sng">
                <a:solidFill>
                  <a:schemeClr val="accent1"/>
                </a:solidFill>
                <a:latin typeface="仿宋_GB2312" panose="02010609030101010101" pitchFamily="49" charset="-122"/>
                <a:ea typeface="仿宋_GB2312" panose="02010609030101010101" pitchFamily="49" charset="-122"/>
              </a:rPr>
              <a:t>/</a:t>
            </a:r>
            <a:r>
              <a:rPr lang="zh-CN" altLang="zh-CN" sz="2000" b="1" u="sng">
                <a:solidFill>
                  <a:schemeClr val="accent1"/>
                </a:solidFill>
                <a:latin typeface="仿宋_GB2312" panose="02010609030101010101" pitchFamily="49" charset="-122"/>
                <a:ea typeface="仿宋_GB2312" panose="02010609030101010101" pitchFamily="49" charset="-122"/>
              </a:rPr>
              <a:t>或光报警和安全联锁装置等设施，扣</a:t>
            </a:r>
            <a:r>
              <a:rPr lang="en-US" altLang="zh-CN" sz="2000" b="1" u="sng">
                <a:solidFill>
                  <a:schemeClr val="accent1"/>
                </a:solidFill>
                <a:latin typeface="仿宋_GB2312" panose="02010609030101010101" pitchFamily="49" charset="-122"/>
                <a:ea typeface="仿宋_GB2312" panose="02010609030101010101" pitchFamily="49" charset="-122"/>
              </a:rPr>
              <a:t>20</a:t>
            </a:r>
            <a:r>
              <a:rPr lang="zh-CN" altLang="zh-CN" sz="2000" b="1" u="sng">
                <a:solidFill>
                  <a:schemeClr val="accent1"/>
                </a:solidFill>
                <a:latin typeface="仿宋_GB2312" panose="02010609030101010101" pitchFamily="49" charset="-122"/>
                <a:ea typeface="仿宋_GB2312" panose="02010609030101010101" pitchFamily="49" charset="-122"/>
              </a:rPr>
              <a:t>分（</a:t>
            </a:r>
            <a:r>
              <a:rPr lang="en-US" altLang="zh-CN" sz="2000" b="1" u="sng">
                <a:solidFill>
                  <a:schemeClr val="accent1"/>
                </a:solidFill>
                <a:latin typeface="仿宋_GB2312" panose="02010609030101010101" pitchFamily="49" charset="-122"/>
                <a:ea typeface="仿宋_GB2312" panose="02010609030101010101" pitchFamily="49" charset="-122"/>
              </a:rPr>
              <a:t>B</a:t>
            </a:r>
            <a:r>
              <a:rPr lang="zh-CN" altLang="zh-CN" sz="2000" b="1" u="sng">
                <a:solidFill>
                  <a:schemeClr val="accent1"/>
                </a:solidFill>
                <a:latin typeface="仿宋_GB2312" panose="02010609030101010101" pitchFamily="49" charset="-122"/>
                <a:ea typeface="仿宋_GB2312" panose="02010609030101010101" pitchFamily="49" charset="-122"/>
              </a:rPr>
              <a:t>级要素否决项）；</a:t>
            </a:r>
            <a:endParaRPr lang="zh-CN" altLang="zh-CN" sz="2000" u="sng">
              <a:solidFill>
                <a:schemeClr val="accent1"/>
              </a:solidFill>
              <a:latin typeface="仿宋_GB2312" panose="02010609030101010101" pitchFamily="49" charset="-122"/>
              <a:ea typeface="仿宋_GB2312" panose="02010609030101010101" pitchFamily="49" charset="-122"/>
            </a:endParaRPr>
          </a:p>
          <a:p>
            <a:pPr eaLnBrk="1" hangingPunct="1">
              <a:lnSpc>
                <a:spcPct val="150000"/>
              </a:lnSpc>
              <a:spcBef>
                <a:spcPct val="0"/>
              </a:spcBef>
              <a:buFontTx/>
              <a:buNone/>
            </a:pPr>
            <a:r>
              <a:rPr lang="en-US" altLang="zh-CN" sz="2000" u="sng">
                <a:solidFill>
                  <a:schemeClr val="accent1"/>
                </a:solidFill>
                <a:latin typeface="仿宋_GB2312" panose="02010609030101010101" pitchFamily="49" charset="-122"/>
                <a:ea typeface="仿宋_GB2312" panose="02010609030101010101" pitchFamily="49" charset="-122"/>
              </a:rPr>
              <a:t>2.</a:t>
            </a:r>
            <a:r>
              <a:rPr lang="zh-CN" altLang="zh-CN" sz="2000" b="1" u="sng">
                <a:solidFill>
                  <a:schemeClr val="accent1"/>
                </a:solidFill>
                <a:latin typeface="仿宋_GB2312" panose="02010609030101010101" pitchFamily="49" charset="-122"/>
                <a:ea typeface="仿宋_GB2312" panose="02010609030101010101" pitchFamily="49" charset="-122"/>
              </a:rPr>
              <a:t>没有按标准设置有毒有害、可燃气体泄漏报警仪的，扣</a:t>
            </a:r>
            <a:r>
              <a:rPr lang="en-US" altLang="zh-CN" sz="2000" b="1" u="sng">
                <a:solidFill>
                  <a:schemeClr val="accent1"/>
                </a:solidFill>
                <a:latin typeface="仿宋_GB2312" panose="02010609030101010101" pitchFamily="49" charset="-122"/>
                <a:ea typeface="仿宋_GB2312" panose="02010609030101010101" pitchFamily="49" charset="-122"/>
              </a:rPr>
              <a:t>20</a:t>
            </a:r>
            <a:r>
              <a:rPr lang="zh-CN" altLang="zh-CN" sz="2000" b="1" u="sng">
                <a:solidFill>
                  <a:schemeClr val="accent1"/>
                </a:solidFill>
                <a:latin typeface="仿宋_GB2312" panose="02010609030101010101" pitchFamily="49" charset="-122"/>
                <a:ea typeface="仿宋_GB2312" panose="02010609030101010101" pitchFamily="49" charset="-122"/>
              </a:rPr>
              <a:t>分（</a:t>
            </a:r>
            <a:r>
              <a:rPr lang="en-US" altLang="zh-CN" sz="2000" b="1" u="sng">
                <a:solidFill>
                  <a:schemeClr val="accent1"/>
                </a:solidFill>
                <a:latin typeface="仿宋_GB2312" panose="02010609030101010101" pitchFamily="49" charset="-122"/>
                <a:ea typeface="仿宋_GB2312" panose="02010609030101010101" pitchFamily="49" charset="-122"/>
              </a:rPr>
              <a:t>B</a:t>
            </a:r>
            <a:r>
              <a:rPr lang="zh-CN" altLang="zh-CN" sz="2000" b="1" u="sng">
                <a:solidFill>
                  <a:schemeClr val="accent1"/>
                </a:solidFill>
                <a:latin typeface="仿宋_GB2312" panose="02010609030101010101" pitchFamily="49" charset="-122"/>
                <a:ea typeface="仿宋_GB2312" panose="02010609030101010101" pitchFamily="49" charset="-122"/>
              </a:rPr>
              <a:t>级要素否决项）；</a:t>
            </a:r>
            <a:endParaRPr lang="zh-CN" altLang="zh-CN" sz="2000" u="sng">
              <a:solidFill>
                <a:schemeClr val="accent1"/>
              </a:solidFill>
              <a:latin typeface="仿宋_GB2312" panose="02010609030101010101" pitchFamily="49" charset="-122"/>
              <a:ea typeface="仿宋_GB2312" panose="02010609030101010101" pitchFamily="49" charset="-122"/>
            </a:endParaRPr>
          </a:p>
          <a:p>
            <a:pPr eaLnBrk="1" hangingPunct="1">
              <a:lnSpc>
                <a:spcPct val="150000"/>
              </a:lnSpc>
              <a:spcBef>
                <a:spcPct val="0"/>
              </a:spcBef>
              <a:buFontTx/>
              <a:buNone/>
            </a:pPr>
            <a:r>
              <a:rPr lang="en-US" altLang="zh-CN" sz="2000" b="1" u="sng">
                <a:solidFill>
                  <a:schemeClr val="accent1"/>
                </a:solidFill>
                <a:latin typeface="仿宋_GB2312" panose="02010609030101010101" pitchFamily="49" charset="-122"/>
                <a:ea typeface="仿宋_GB2312" panose="02010609030101010101" pitchFamily="49" charset="-122"/>
              </a:rPr>
              <a:t>3.</a:t>
            </a:r>
            <a:r>
              <a:rPr lang="zh-CN" altLang="zh-CN" sz="2000" b="1" u="sng">
                <a:solidFill>
                  <a:schemeClr val="accent1"/>
                </a:solidFill>
                <a:latin typeface="仿宋_GB2312" panose="02010609030101010101" pitchFamily="49" charset="-122"/>
                <a:ea typeface="仿宋_GB2312" panose="02010609030101010101" pitchFamily="49" charset="-122"/>
              </a:rPr>
              <a:t>经专家诊断没有按标准、规范设置其他安全设施的，扣</a:t>
            </a:r>
            <a:r>
              <a:rPr lang="en-US" altLang="zh-CN" sz="2000" b="1" u="sng">
                <a:solidFill>
                  <a:schemeClr val="accent1"/>
                </a:solidFill>
                <a:latin typeface="仿宋_GB2312" panose="02010609030101010101" pitchFamily="49" charset="-122"/>
                <a:ea typeface="仿宋_GB2312" panose="02010609030101010101" pitchFamily="49" charset="-122"/>
              </a:rPr>
              <a:t>20</a:t>
            </a:r>
            <a:r>
              <a:rPr lang="zh-CN" altLang="zh-CN" sz="2000" b="1" u="sng">
                <a:solidFill>
                  <a:schemeClr val="accent1"/>
                </a:solidFill>
                <a:latin typeface="仿宋_GB2312" panose="02010609030101010101" pitchFamily="49" charset="-122"/>
                <a:ea typeface="仿宋_GB2312" panose="02010609030101010101" pitchFamily="49" charset="-122"/>
              </a:rPr>
              <a:t>分（</a:t>
            </a:r>
            <a:r>
              <a:rPr lang="en-US" altLang="zh-CN" sz="2000" b="1" u="sng">
                <a:solidFill>
                  <a:schemeClr val="accent1"/>
                </a:solidFill>
                <a:latin typeface="仿宋_GB2312" panose="02010609030101010101" pitchFamily="49" charset="-122"/>
                <a:ea typeface="仿宋_GB2312" panose="02010609030101010101" pitchFamily="49" charset="-122"/>
              </a:rPr>
              <a:t>B</a:t>
            </a:r>
            <a:r>
              <a:rPr lang="zh-CN" altLang="zh-CN" sz="2000" b="1" u="sng">
                <a:solidFill>
                  <a:schemeClr val="accent1"/>
                </a:solidFill>
                <a:latin typeface="仿宋_GB2312" panose="02010609030101010101" pitchFamily="49" charset="-122"/>
                <a:ea typeface="仿宋_GB2312" panose="02010609030101010101" pitchFamily="49" charset="-122"/>
              </a:rPr>
              <a:t>级要素否决项）</a:t>
            </a:r>
            <a:r>
              <a:rPr lang="zh-CN" altLang="en-US" sz="2000" b="1" u="sng">
                <a:solidFill>
                  <a:schemeClr val="accent1"/>
                </a:solidFill>
                <a:latin typeface="仿宋_GB2312" panose="02010609030101010101" pitchFamily="49" charset="-122"/>
                <a:ea typeface="仿宋_GB2312" panose="02010609030101010101" pitchFamily="49" charset="-122"/>
              </a:rPr>
              <a:t>。</a:t>
            </a:r>
            <a:endParaRPr lang="zh-CN" altLang="en-US" sz="2000" b="1" u="sng">
              <a:solidFill>
                <a:schemeClr val="accent1"/>
              </a:solidFill>
              <a:latin typeface="仿宋_GB2312" panose="02010609030101010101" pitchFamily="49" charset="-122"/>
              <a:ea typeface="仿宋_GB2312" panose="02010609030101010101" pitchFamily="49" charset="-122"/>
            </a:endParaRPr>
          </a:p>
        </p:txBody>
      </p:sp>
      <p:sp>
        <p:nvSpPr>
          <p:cNvPr id="178179" name="AutoShape 4"/>
          <p:cNvSpPr>
            <a:spLocks noChangeArrowheads="1"/>
          </p:cNvSpPr>
          <p:nvPr/>
        </p:nvSpPr>
        <p:spPr bwMode="auto">
          <a:xfrm>
            <a:off x="468313" y="1989138"/>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6.2  </a:t>
            </a:r>
            <a:r>
              <a:rPr lang="zh-CN" altLang="en-US" sz="2800" b="1" smtClean="0">
                <a:latin typeface="隶书" panose="02010509060101010101" pitchFamily="49" charset="-122"/>
                <a:ea typeface="隶书" panose="02010509060101010101" pitchFamily="49" charset="-122"/>
              </a:rPr>
              <a:t>安全设施</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66838"/>
          <a:ext cx="8286750" cy="5324475"/>
        </p:xfrm>
        <a:graphic>
          <a:graphicData uri="http://schemas.openxmlformats.org/drawingml/2006/table">
            <a:tbl>
              <a:tblPr firstRow="1" bandRow="1">
                <a:tableStyleId>{5C22544A-7EE6-4342-B048-85BDC9FD1C3A}</a:tableStyleId>
              </a:tblPr>
              <a:tblGrid>
                <a:gridCol w="2487191"/>
                <a:gridCol w="5799559"/>
              </a:tblGrid>
              <a:tr h="548685">
                <a:tc>
                  <a:txBody>
                    <a:bodyPr/>
                    <a:lstStyle/>
                    <a:p>
                      <a:pPr algn="ctr">
                        <a:lnSpc>
                          <a:spcPct val="150000"/>
                        </a:lnSpc>
                      </a:pPr>
                      <a:r>
                        <a:rPr lang="zh-CN" altLang="en-US" sz="2000" dirty="0" smtClean="0">
                          <a:solidFill>
                            <a:srgbClr val="0000CC"/>
                          </a:solidFill>
                        </a:rPr>
                        <a:t>标准化要求</a:t>
                      </a:r>
                      <a:endParaRPr lang="zh-CN" altLang="en-US" sz="2000" dirty="0">
                        <a:solidFill>
                          <a:srgbClr val="0000CC"/>
                        </a:solidFill>
                      </a:endParaRPr>
                    </a:p>
                  </a:txBody>
                  <a:tcPr marT="45724" marB="45724">
                    <a:solidFill>
                      <a:schemeClr val="accent1">
                        <a:lumMod val="60000"/>
                        <a:lumOff val="40000"/>
                      </a:schemeClr>
                    </a:solidFill>
                  </a:tcPr>
                </a:tc>
                <a:tc>
                  <a:txBody>
                    <a:bodyPr/>
                    <a:lstStyle/>
                    <a:p>
                      <a:pPr algn="ctr">
                        <a:lnSpc>
                          <a:spcPct val="150000"/>
                        </a:lnSpc>
                      </a:pPr>
                      <a:r>
                        <a:rPr lang="zh-CN" altLang="en-US" sz="2000" dirty="0" smtClean="0">
                          <a:solidFill>
                            <a:srgbClr val="FF0000"/>
                          </a:solidFill>
                        </a:rPr>
                        <a:t>企业达标要求</a:t>
                      </a:r>
                      <a:endParaRPr lang="zh-CN" altLang="en-US" sz="2000" dirty="0">
                        <a:solidFill>
                          <a:srgbClr val="FF0000"/>
                        </a:solidFill>
                      </a:endParaRPr>
                    </a:p>
                  </a:txBody>
                  <a:tcPr marT="45724" marB="45724">
                    <a:solidFill>
                      <a:schemeClr val="accent1">
                        <a:lumMod val="60000"/>
                        <a:lumOff val="40000"/>
                      </a:schemeClr>
                    </a:solidFill>
                  </a:tcPr>
                </a:tc>
              </a:tr>
              <a:tr h="2329170">
                <a:tc>
                  <a:txBody>
                    <a:bodyPr/>
                    <a:lstStyle/>
                    <a:p>
                      <a:pPr>
                        <a:lnSpc>
                          <a:spcPct val="150000"/>
                        </a:lnSpc>
                      </a:pPr>
                      <a:r>
                        <a:rPr lang="zh-CN" altLang="en-US" sz="1800" b="1" dirty="0" smtClean="0"/>
                        <a:t>无</a:t>
                      </a:r>
                      <a:endParaRPr lang="zh-CN" altLang="en-US" sz="1800" b="1" dirty="0"/>
                    </a:p>
                  </a:txBody>
                  <a:tcPr marT="45724" marB="45724">
                    <a:solidFill>
                      <a:schemeClr val="accent6">
                        <a:lumMod val="20000"/>
                        <a:lumOff val="80000"/>
                        <a:alpha val="50000"/>
                      </a:schemeClr>
                    </a:solidFill>
                  </a:tcPr>
                </a:tc>
                <a:tc>
                  <a:txBody>
                    <a:bodyPr/>
                    <a:lstStyle/>
                    <a:p>
                      <a:pPr marL="273050" marR="0" indent="-273050" algn="l" defTabSz="914400" rtl="0" eaLnBrk="1" fontAlgn="auto" latinLnBrk="0" hangingPunct="1">
                        <a:lnSpc>
                          <a:spcPct val="100000"/>
                        </a:lnSpc>
                        <a:spcBef>
                          <a:spcPts val="0"/>
                        </a:spcBef>
                        <a:spcAft>
                          <a:spcPts val="0"/>
                        </a:spcAft>
                        <a:buClrTx/>
                        <a:buSzTx/>
                        <a:buFontTx/>
                        <a:buNone/>
                        <a:defRPr/>
                      </a:pPr>
                      <a:r>
                        <a:rPr lang="zh-CN" altLang="en-US" sz="1800" b="1" dirty="0" smtClean="0">
                          <a:solidFill>
                            <a:srgbClr val="FF3300"/>
                          </a:solidFill>
                        </a:rPr>
                        <a:t>     二级企业化工装置设置自动化控制系统，涉及危险化工工艺和重点监管化学品的化工生产装置设置安全连锁或紧急停车系统等。</a:t>
                      </a:r>
                      <a:endParaRPr lang="en-US" altLang="zh-CN" sz="1800" b="1" dirty="0" smtClean="0">
                        <a:solidFill>
                          <a:srgbClr val="FF3300"/>
                        </a:solidFill>
                      </a:endParaRPr>
                    </a:p>
                  </a:txBody>
                  <a:tcPr marT="45724" marB="45724">
                    <a:solidFill>
                      <a:schemeClr val="accent6">
                        <a:lumMod val="20000"/>
                        <a:lumOff val="80000"/>
                        <a:alpha val="50000"/>
                      </a:schemeClr>
                    </a:solidFill>
                  </a:tcPr>
                </a:tc>
              </a:tr>
              <a:tr h="2446620">
                <a:tc>
                  <a:txBody>
                    <a:bodyPr/>
                    <a:lstStyle/>
                    <a:p>
                      <a:pPr marL="352425" indent="-352425" eaLnBrk="0" hangingPunct="0">
                        <a:lnSpc>
                          <a:spcPct val="150000"/>
                        </a:lnSpc>
                        <a:defRPr/>
                      </a:pPr>
                      <a:r>
                        <a:rPr kumimoji="0" lang="zh-CN" altLang="en-US" sz="1600" b="1" dirty="0" smtClean="0">
                          <a:latin typeface="Arial" panose="020B0604020202020204" pitchFamily="34" charset="0"/>
                        </a:rPr>
                        <a:t>无</a:t>
                      </a:r>
                      <a:endParaRPr kumimoji="0" lang="zh-CN" altLang="en-US" sz="1600" b="1" dirty="0">
                        <a:latin typeface="Arial" panose="020B0604020202020204" pitchFamily="34" charset="0"/>
                      </a:endParaRPr>
                    </a:p>
                  </a:txBody>
                  <a:tcPr marT="45724" marB="45724">
                    <a:solidFill>
                      <a:schemeClr val="bg2">
                        <a:lumMod val="20000"/>
                        <a:lumOff val="80000"/>
                        <a:alpha val="95000"/>
                      </a:schemeClr>
                    </a:solidFill>
                  </a:tcPr>
                </a:tc>
                <a:tc>
                  <a:txBody>
                    <a:bodyPr/>
                    <a:lstStyle/>
                    <a:p>
                      <a:pPr>
                        <a:lnSpc>
                          <a:spcPct val="150000"/>
                        </a:lnSpc>
                        <a:defRPr/>
                      </a:pPr>
                      <a:r>
                        <a:rPr lang="zh-CN" altLang="en-US" sz="1800" b="1" dirty="0" smtClean="0">
                          <a:solidFill>
                            <a:srgbClr val="FF3300"/>
                          </a:solidFill>
                        </a:rPr>
                        <a:t>一级企业涉及危险化工工艺的化工装置设置了安全仪表系统，并建立安全仪表系统功能安全管理体系。</a:t>
                      </a:r>
                      <a:endParaRPr lang="zh-CN" altLang="en-US" sz="1800" b="1" dirty="0">
                        <a:solidFill>
                          <a:schemeClr val="tx1"/>
                        </a:solidFill>
                      </a:endParaRPr>
                    </a:p>
                  </a:txBody>
                  <a:tcPr marT="45724" marB="45724">
                    <a:solidFill>
                      <a:schemeClr val="bg2">
                        <a:lumMod val="20000"/>
                        <a:lumOff val="80000"/>
                        <a:alpha val="95000"/>
                      </a:schemeClr>
                    </a:solidFill>
                  </a:tcPr>
                </a:tc>
              </a:tr>
            </a:tbl>
          </a:graphicData>
        </a:graphic>
      </p:graphicFrame>
      <p:sp>
        <p:nvSpPr>
          <p:cNvPr id="180241" name="TextBox 3"/>
          <p:cNvSpPr txBox="1">
            <a:spLocks noChangeArrowheads="1"/>
          </p:cNvSpPr>
          <p:nvPr/>
        </p:nvSpPr>
        <p:spPr bwMode="auto">
          <a:xfrm>
            <a:off x="3635375" y="2786063"/>
            <a:ext cx="5080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二级企业化工装置未设置自动化控制系统，或涉及危险化工工艺和重点监管危险化学品的化工生产装置未根据风险状况设置安全连锁或紧急停车系统等，扣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 </a:t>
            </a:r>
            <a:endParaRPr lang="zh-CN" altLang="en-US" sz="2400">
              <a:latin typeface="仿宋_GB2312" panose="02010609030101010101" pitchFamily="49" charset="-122"/>
              <a:ea typeface="仿宋_GB2312" panose="02010609030101010101" pitchFamily="49" charset="-122"/>
            </a:endParaRPr>
          </a:p>
        </p:txBody>
      </p:sp>
      <p:sp>
        <p:nvSpPr>
          <p:cNvPr id="180242" name="AutoShape 6"/>
          <p:cNvSpPr>
            <a:spLocks noChangeArrowheads="1"/>
          </p:cNvSpPr>
          <p:nvPr/>
        </p:nvSpPr>
        <p:spPr bwMode="auto">
          <a:xfrm>
            <a:off x="3132138" y="2786063"/>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80243" name="AutoShape 6"/>
          <p:cNvSpPr>
            <a:spLocks noChangeArrowheads="1"/>
          </p:cNvSpPr>
          <p:nvPr/>
        </p:nvSpPr>
        <p:spPr bwMode="auto">
          <a:xfrm>
            <a:off x="3132138" y="5340350"/>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80244" name="TextBox 6"/>
          <p:cNvSpPr txBox="1">
            <a:spLocks noChangeArrowheads="1"/>
          </p:cNvSpPr>
          <p:nvPr/>
        </p:nvSpPr>
        <p:spPr bwMode="auto">
          <a:xfrm>
            <a:off x="3635375" y="5429250"/>
            <a:ext cx="5008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一级企业涉及危险化工工艺的化工装置未设置安全仪表系统，或未建立安全仪表系统功能安全管理体系，扣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r>
              <a:rPr lang="zh-CN" altLang="en-US" sz="1600" u="sng">
                <a:latin typeface="仿宋_GB2312" panose="02010609030101010101" pitchFamily="49" charset="-122"/>
                <a:ea typeface="仿宋_GB2312" panose="02010609030101010101" pitchFamily="49" charset="-122"/>
              </a:rPr>
              <a:t> </a:t>
            </a:r>
            <a:endParaRPr lang="zh-CN" altLang="en-US" sz="1600" u="sng">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6.2  </a:t>
            </a:r>
            <a:r>
              <a:rPr lang="zh-CN" altLang="en-US" sz="2800" b="1" smtClean="0">
                <a:latin typeface="隶书" panose="02010509060101010101" pitchFamily="49" charset="-122"/>
                <a:ea typeface="隶书" panose="02010509060101010101" pitchFamily="49" charset="-122"/>
              </a:rPr>
              <a:t>安全设施</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83312"/>
        </p:xfrm>
        <a:graphic>
          <a:graphicData uri="http://schemas.openxmlformats.org/drawingml/2006/table">
            <a:tbl>
              <a:tblPr firstRow="1" bandRow="1">
                <a:tableStyleId>{5C22544A-7EE6-4342-B048-85BDC9FD1C3A}</a:tableStyleId>
              </a:tblPr>
              <a:tblGrid>
                <a:gridCol w="3857596"/>
                <a:gridCol w="4429154"/>
              </a:tblGrid>
              <a:tr h="396218">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5" marB="45715">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5" marB="45715">
                    <a:solidFill>
                      <a:schemeClr val="accent1">
                        <a:lumMod val="60000"/>
                        <a:lumOff val="40000"/>
                      </a:schemeClr>
                    </a:solidFill>
                  </a:tcPr>
                </a:tc>
              </a:tr>
              <a:tr h="118866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smtClean="0">
                          <a:solidFill>
                            <a:schemeClr val="tx1"/>
                          </a:solidFill>
                          <a:latin typeface="+mn-ea"/>
                          <a:ea typeface="+mn-ea"/>
                        </a:rPr>
                        <a:t>3.</a:t>
                      </a:r>
                      <a:r>
                        <a:rPr kumimoji="0" lang="zh-CN" altLang="en-US" sz="1800" b="1" dirty="0" smtClean="0">
                          <a:solidFill>
                            <a:schemeClr val="tx1"/>
                          </a:solidFill>
                          <a:latin typeface="+mn-ea"/>
                          <a:ea typeface="+mn-ea"/>
                        </a:rPr>
                        <a:t>企业的各种安全设施应有专人负责管理，定期检查和维护保养。 </a:t>
                      </a:r>
                      <a:endParaRPr kumimoji="0" lang="zh-CN" altLang="en-US" sz="1800" b="1" dirty="0" smtClean="0">
                        <a:solidFill>
                          <a:schemeClr val="tx1"/>
                        </a:solidFill>
                        <a:latin typeface="+mn-ea"/>
                        <a:ea typeface="+mn-ea"/>
                      </a:endParaRPr>
                    </a:p>
                    <a:p>
                      <a:pPr>
                        <a:lnSpc>
                          <a:spcPct val="100000"/>
                        </a:lnSpc>
                      </a:pPr>
                      <a:endParaRPr lang="zh-CN" altLang="en-US" sz="1800" b="1" dirty="0">
                        <a:solidFill>
                          <a:schemeClr val="tx1"/>
                        </a:solidFill>
                        <a:latin typeface="+mn-ea"/>
                        <a:ea typeface="+mn-ea"/>
                      </a:endParaRPr>
                    </a:p>
                  </a:txBody>
                  <a:tcPr marL="91439" marR="91439" marT="45715" marB="45715">
                    <a:solidFill>
                      <a:schemeClr val="accent6">
                        <a:lumMod val="20000"/>
                        <a:lumOff val="80000"/>
                        <a:alpha val="50000"/>
                      </a:schemeClr>
                    </a:solidFill>
                  </a:tcPr>
                </a:tc>
                <a:tc>
                  <a:txBody>
                    <a:bodyPr/>
                    <a:lstStyle/>
                    <a:p>
                      <a:pPr marL="273050" indent="-273050">
                        <a:lnSpc>
                          <a:spcPct val="100000"/>
                        </a:lnSpc>
                      </a:pP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专人负责管理各种安全设施；</a:t>
                      </a:r>
                      <a:endParaRPr lang="zh-CN" altLang="en-US" sz="1800" b="1" dirty="0" smtClean="0">
                        <a:solidFill>
                          <a:schemeClr val="tx1"/>
                        </a:solidFill>
                        <a:latin typeface="+mn-ea"/>
                        <a:ea typeface="+mn-ea"/>
                      </a:endParaRPr>
                    </a:p>
                    <a:p>
                      <a:pPr marL="273050" indent="-273050">
                        <a:lnSpc>
                          <a:spcPct val="100000"/>
                        </a:lnSpc>
                      </a:pPr>
                      <a:r>
                        <a:rPr lang="en-US" altLang="zh-CN" sz="1800" b="1" dirty="0" smtClean="0">
                          <a:solidFill>
                            <a:schemeClr val="tx1"/>
                          </a:solidFill>
                          <a:latin typeface="+mn-ea"/>
                          <a:ea typeface="+mn-ea"/>
                        </a:rPr>
                        <a:t>2.</a:t>
                      </a:r>
                      <a:r>
                        <a:rPr lang="zh-CN" altLang="en-US" sz="1800" b="1" dirty="0" smtClean="0">
                          <a:solidFill>
                            <a:srgbClr val="FF0000"/>
                          </a:solidFill>
                          <a:latin typeface="+mn-ea"/>
                          <a:ea typeface="+mn-ea"/>
                        </a:rPr>
                        <a:t>建立安全设施管理档案；</a:t>
                      </a:r>
                      <a:endParaRPr lang="zh-CN" altLang="en-US" sz="1800" b="1" dirty="0" smtClean="0">
                        <a:solidFill>
                          <a:srgbClr val="FF0000"/>
                        </a:solidFill>
                        <a:latin typeface="+mn-ea"/>
                        <a:ea typeface="+mn-ea"/>
                      </a:endParaRPr>
                    </a:p>
                    <a:p>
                      <a:pPr marL="273050" indent="-273050">
                        <a:lnSpc>
                          <a:spcPct val="100000"/>
                        </a:lnSpc>
                      </a:pPr>
                      <a:r>
                        <a:rPr lang="en-US" altLang="zh-CN" sz="1800" b="1" dirty="0" smtClean="0">
                          <a:solidFill>
                            <a:schemeClr val="tx1"/>
                          </a:solidFill>
                          <a:latin typeface="+mn-ea"/>
                          <a:ea typeface="+mn-ea"/>
                        </a:rPr>
                        <a:t>3.</a:t>
                      </a:r>
                      <a:r>
                        <a:rPr lang="zh-CN" altLang="en-US" sz="1800" b="1" dirty="0" smtClean="0">
                          <a:solidFill>
                            <a:schemeClr val="tx1"/>
                          </a:solidFill>
                          <a:latin typeface="+mn-ea"/>
                          <a:ea typeface="+mn-ea"/>
                        </a:rPr>
                        <a:t>定期检查和维护保养安全设施，</a:t>
                      </a:r>
                      <a:r>
                        <a:rPr lang="zh-CN" altLang="en-US" sz="1800" b="1" dirty="0" smtClean="0">
                          <a:solidFill>
                            <a:srgbClr val="FF0000"/>
                          </a:solidFill>
                          <a:latin typeface="+mn-ea"/>
                          <a:ea typeface="+mn-ea"/>
                        </a:rPr>
                        <a:t>并建立记录。</a:t>
                      </a:r>
                      <a:r>
                        <a:rPr lang="zh-CN" altLang="en-US" sz="1800" dirty="0" smtClean="0">
                          <a:solidFill>
                            <a:srgbClr val="FF0000"/>
                          </a:solidFill>
                          <a:latin typeface="+mn-ea"/>
                          <a:ea typeface="+mn-ea"/>
                        </a:rPr>
                        <a:t> </a:t>
                      </a:r>
                      <a:endParaRPr lang="zh-CN" altLang="en-US" sz="1800" dirty="0">
                        <a:solidFill>
                          <a:srgbClr val="FF0000"/>
                        </a:solidFill>
                        <a:latin typeface="+mn-ea"/>
                        <a:ea typeface="+mn-ea"/>
                      </a:endParaRPr>
                    </a:p>
                  </a:txBody>
                  <a:tcPr marL="91439" marR="91439" marT="45715" marB="45715">
                    <a:solidFill>
                      <a:schemeClr val="accent6">
                        <a:lumMod val="20000"/>
                        <a:lumOff val="80000"/>
                        <a:alpha val="50000"/>
                      </a:schemeClr>
                    </a:solidFill>
                  </a:tcPr>
                </a:tc>
              </a:tr>
              <a:tr h="1486702">
                <a:tc>
                  <a:txBody>
                    <a:bodyPr/>
                    <a:lstStyle/>
                    <a:p>
                      <a:pPr>
                        <a:lnSpc>
                          <a:spcPct val="100000"/>
                        </a:lnSpc>
                      </a:pPr>
                      <a:r>
                        <a:rPr lang="en-US" altLang="zh-CN" sz="1800" b="1" dirty="0" smtClean="0">
                          <a:solidFill>
                            <a:schemeClr val="tx1"/>
                          </a:solidFill>
                          <a:latin typeface="+mn-ea"/>
                          <a:ea typeface="+mn-ea"/>
                        </a:rPr>
                        <a:t>4.</a:t>
                      </a:r>
                      <a:r>
                        <a:rPr lang="zh-CN" altLang="zh-CN" sz="1800" b="1" dirty="0" smtClean="0">
                          <a:solidFill>
                            <a:schemeClr val="tx1"/>
                          </a:solidFill>
                          <a:latin typeface="+mn-ea"/>
                          <a:ea typeface="+mn-ea"/>
                        </a:rPr>
                        <a:t>安全设施应编入设备检维修计划，定期检维修。安全设施不得随意拆除、挪用或弃置不用，因检维修拆除的，检维修完毕后应立即复原。</a:t>
                      </a:r>
                      <a:endParaRPr lang="zh-CN" altLang="en-US" sz="1800" b="1" dirty="0">
                        <a:solidFill>
                          <a:schemeClr val="tx1"/>
                        </a:solidFill>
                        <a:latin typeface="+mn-ea"/>
                        <a:ea typeface="+mn-ea"/>
                      </a:endParaRPr>
                    </a:p>
                  </a:txBody>
                  <a:tcPr marL="91439" marR="91439" marT="45715" marB="45715">
                    <a:solidFill>
                      <a:schemeClr val="bg2">
                        <a:lumMod val="20000"/>
                        <a:lumOff val="80000"/>
                        <a:alpha val="95000"/>
                      </a:schemeClr>
                    </a:solidFill>
                  </a:tcPr>
                </a:tc>
                <a:tc>
                  <a:txBody>
                    <a:bodyPr/>
                    <a:lstStyle/>
                    <a:p>
                      <a:pPr marL="273050" indent="-273050">
                        <a:lnSpc>
                          <a:spcPct val="100000"/>
                        </a:lnSpc>
                      </a:pP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安全设施应编入设备检维修计划，定期检维修；</a:t>
                      </a:r>
                      <a:endParaRPr lang="zh-CN" altLang="en-US" sz="1800" b="1" dirty="0" smtClean="0">
                        <a:solidFill>
                          <a:schemeClr val="tx1"/>
                        </a:solidFill>
                        <a:latin typeface="+mn-ea"/>
                        <a:ea typeface="+mn-ea"/>
                      </a:endParaRPr>
                    </a:p>
                    <a:p>
                      <a:pPr marL="273050" indent="-273050">
                        <a:lnSpc>
                          <a:spcPct val="100000"/>
                        </a:lnSpc>
                      </a:pPr>
                      <a:r>
                        <a:rPr lang="en-US" altLang="zh-CN" sz="1800" b="1" dirty="0" smtClean="0">
                          <a:solidFill>
                            <a:schemeClr val="tx1"/>
                          </a:solidFill>
                          <a:latin typeface="+mn-ea"/>
                          <a:ea typeface="+mn-ea"/>
                        </a:rPr>
                        <a:t>2.</a:t>
                      </a:r>
                      <a:r>
                        <a:rPr lang="zh-CN" altLang="en-US" sz="1800" b="1" dirty="0" smtClean="0">
                          <a:solidFill>
                            <a:schemeClr val="tx1"/>
                          </a:solidFill>
                          <a:latin typeface="+mn-ea"/>
                          <a:ea typeface="+mn-ea"/>
                        </a:rPr>
                        <a:t>安全设施不得随意拆除、挪用或弃置不用，因检维修拆除的，检维修完毕后应立即复原。</a:t>
                      </a:r>
                      <a:endParaRPr lang="zh-CN" altLang="en-US" sz="1800" b="1" dirty="0">
                        <a:solidFill>
                          <a:schemeClr val="tx1"/>
                        </a:solidFill>
                        <a:latin typeface="+mn-ea"/>
                        <a:ea typeface="+mn-ea"/>
                      </a:endParaRPr>
                    </a:p>
                  </a:txBody>
                  <a:tcPr marL="91439" marR="91439" marT="45715" marB="45715">
                    <a:solidFill>
                      <a:schemeClr val="bg2">
                        <a:lumMod val="20000"/>
                        <a:lumOff val="80000"/>
                        <a:alpha val="95000"/>
                      </a:schemeClr>
                    </a:solidFill>
                  </a:tcPr>
                </a:tc>
              </a:tr>
              <a:tr h="2011590">
                <a:tc>
                  <a:txBody>
                    <a:bodyPr/>
                    <a:lstStyle/>
                    <a:p>
                      <a:pPr>
                        <a:lnSpc>
                          <a:spcPct val="100000"/>
                        </a:lnSpc>
                      </a:pPr>
                      <a:r>
                        <a:rPr lang="en-US" altLang="zh-CN" sz="1800" b="1" dirty="0" smtClean="0">
                          <a:solidFill>
                            <a:schemeClr val="tx1"/>
                          </a:solidFill>
                          <a:latin typeface="+mn-ea"/>
                          <a:ea typeface="+mn-ea"/>
                        </a:rPr>
                        <a:t>5.</a:t>
                      </a:r>
                      <a:r>
                        <a:rPr lang="zh-CN" altLang="zh-CN" sz="1800" b="1" dirty="0" smtClean="0">
                          <a:solidFill>
                            <a:schemeClr val="tx1"/>
                          </a:solidFill>
                          <a:latin typeface="+mn-ea"/>
                          <a:ea typeface="+mn-ea"/>
                        </a:rPr>
                        <a:t>企业应对监视和测量设备进行规范管理，建立监视和测量设备台帐，定期进行校准和维护，并保存校准和维护活动的记录。</a:t>
                      </a:r>
                      <a:endParaRPr lang="zh-CN" altLang="en-US" sz="1800" b="1" dirty="0">
                        <a:solidFill>
                          <a:schemeClr val="tx1"/>
                        </a:solidFill>
                        <a:latin typeface="+mn-ea"/>
                        <a:ea typeface="+mn-ea"/>
                      </a:endParaRPr>
                    </a:p>
                  </a:txBody>
                  <a:tcPr marL="91439" marR="91439" marT="45715" marB="45715">
                    <a:solidFill>
                      <a:srgbClr val="FFC000">
                        <a:alpha val="22000"/>
                      </a:srgbClr>
                    </a:solidFill>
                  </a:tcPr>
                </a:tc>
                <a:tc>
                  <a:txBody>
                    <a:bodyPr/>
                    <a:lstStyle/>
                    <a:p>
                      <a:pPr marL="273050" indent="-273050">
                        <a:lnSpc>
                          <a:spcPct val="100000"/>
                        </a:lnSpc>
                      </a:pP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对监视和测量设备进行规范管理；</a:t>
                      </a:r>
                      <a:endParaRPr lang="zh-CN" altLang="en-US" sz="1800" b="1" dirty="0" smtClean="0">
                        <a:solidFill>
                          <a:schemeClr val="tx1"/>
                        </a:solidFill>
                        <a:latin typeface="+mn-ea"/>
                        <a:ea typeface="+mn-ea"/>
                      </a:endParaRPr>
                    </a:p>
                    <a:p>
                      <a:pPr marL="273050" indent="-273050">
                        <a:lnSpc>
                          <a:spcPct val="100000"/>
                        </a:lnSpc>
                      </a:pPr>
                      <a:r>
                        <a:rPr lang="en-US" altLang="zh-CN" sz="1800" b="1" dirty="0" smtClean="0">
                          <a:solidFill>
                            <a:schemeClr val="tx1"/>
                          </a:solidFill>
                          <a:latin typeface="+mn-ea"/>
                          <a:ea typeface="+mn-ea"/>
                        </a:rPr>
                        <a:t>2.</a:t>
                      </a:r>
                      <a:r>
                        <a:rPr lang="zh-CN" altLang="en-US" sz="1800" b="1" dirty="0" smtClean="0">
                          <a:solidFill>
                            <a:schemeClr val="tx1"/>
                          </a:solidFill>
                          <a:latin typeface="+mn-ea"/>
                          <a:ea typeface="+mn-ea"/>
                        </a:rPr>
                        <a:t>建立监视和测量设备台帐；</a:t>
                      </a:r>
                      <a:endParaRPr lang="zh-CN" altLang="en-US" sz="1800" b="1" dirty="0" smtClean="0">
                        <a:solidFill>
                          <a:schemeClr val="tx1"/>
                        </a:solidFill>
                        <a:latin typeface="+mn-ea"/>
                        <a:ea typeface="+mn-ea"/>
                      </a:endParaRPr>
                    </a:p>
                    <a:p>
                      <a:pPr marL="273050" indent="-273050">
                        <a:lnSpc>
                          <a:spcPct val="100000"/>
                        </a:lnSpc>
                      </a:pPr>
                      <a:r>
                        <a:rPr lang="en-US" altLang="zh-CN" sz="1800" b="1" dirty="0" smtClean="0">
                          <a:solidFill>
                            <a:schemeClr val="tx1"/>
                          </a:solidFill>
                          <a:latin typeface="+mn-ea"/>
                          <a:ea typeface="+mn-ea"/>
                        </a:rPr>
                        <a:t>3.</a:t>
                      </a:r>
                      <a:r>
                        <a:rPr lang="zh-CN" altLang="en-US" sz="1800" b="1" dirty="0" smtClean="0">
                          <a:solidFill>
                            <a:schemeClr val="tx1"/>
                          </a:solidFill>
                          <a:latin typeface="+mn-ea"/>
                          <a:ea typeface="+mn-ea"/>
                        </a:rPr>
                        <a:t>定期进行校准和维护；</a:t>
                      </a:r>
                      <a:endParaRPr lang="zh-CN" altLang="en-US" sz="1800" b="1" dirty="0" smtClean="0">
                        <a:solidFill>
                          <a:schemeClr val="tx1"/>
                        </a:solidFill>
                        <a:latin typeface="+mn-ea"/>
                        <a:ea typeface="+mn-ea"/>
                      </a:endParaRPr>
                    </a:p>
                    <a:p>
                      <a:pPr marL="273050" indent="-273050">
                        <a:lnSpc>
                          <a:spcPct val="100000"/>
                        </a:lnSpc>
                      </a:pPr>
                      <a:r>
                        <a:rPr lang="en-US" altLang="zh-CN" sz="1800" b="1" dirty="0" smtClean="0">
                          <a:solidFill>
                            <a:schemeClr val="tx1"/>
                          </a:solidFill>
                          <a:latin typeface="+mn-ea"/>
                          <a:ea typeface="+mn-ea"/>
                        </a:rPr>
                        <a:t>4.</a:t>
                      </a:r>
                      <a:r>
                        <a:rPr lang="zh-CN" altLang="en-US" sz="1800" b="1" dirty="0" smtClean="0">
                          <a:solidFill>
                            <a:schemeClr val="tx1"/>
                          </a:solidFill>
                          <a:latin typeface="+mn-ea"/>
                          <a:ea typeface="+mn-ea"/>
                        </a:rPr>
                        <a:t>保存校准和维护活动的记录；</a:t>
                      </a:r>
                      <a:endParaRPr lang="zh-CN" altLang="en-US" sz="1800" b="1" dirty="0" smtClean="0">
                        <a:solidFill>
                          <a:schemeClr val="tx1"/>
                        </a:solidFill>
                        <a:latin typeface="+mn-ea"/>
                        <a:ea typeface="+mn-ea"/>
                      </a:endParaRPr>
                    </a:p>
                    <a:p>
                      <a:pPr marL="273050" indent="-273050">
                        <a:lnSpc>
                          <a:spcPct val="100000"/>
                        </a:lnSpc>
                      </a:pPr>
                      <a:r>
                        <a:rPr lang="en-US" altLang="zh-CN" sz="1800" b="1" dirty="0" smtClean="0">
                          <a:solidFill>
                            <a:schemeClr val="tx1"/>
                          </a:solidFill>
                          <a:latin typeface="+mn-ea"/>
                          <a:ea typeface="+mn-ea"/>
                        </a:rPr>
                        <a:t>5.</a:t>
                      </a:r>
                      <a:r>
                        <a:rPr lang="zh-CN" altLang="en-US" sz="1800" b="1" dirty="0" smtClean="0">
                          <a:solidFill>
                            <a:srgbClr val="FF0000"/>
                          </a:solidFill>
                          <a:latin typeface="+mn-ea"/>
                          <a:ea typeface="+mn-ea"/>
                        </a:rPr>
                        <a:t>对风险较高的系统或装置，要加强在线检测或功能测试，保证设备、设施的完整性。</a:t>
                      </a:r>
                      <a:endParaRPr lang="zh-CN" altLang="en-US" sz="1800" b="1" dirty="0">
                        <a:solidFill>
                          <a:srgbClr val="FF0000"/>
                        </a:solidFill>
                        <a:latin typeface="+mn-ea"/>
                        <a:ea typeface="+mn-ea"/>
                      </a:endParaRPr>
                    </a:p>
                  </a:txBody>
                  <a:tcPr marL="91439" marR="91439" marT="45715" marB="45715">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6.3  </a:t>
            </a:r>
            <a:r>
              <a:rPr lang="zh-CN" altLang="en-US" sz="2800" b="1" smtClean="0">
                <a:latin typeface="隶书" panose="02010509060101010101" pitchFamily="49" charset="-122"/>
                <a:ea typeface="隶书" panose="02010509060101010101" pitchFamily="49" charset="-122"/>
              </a:rPr>
              <a:t>特种设备</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18125"/>
        </p:xfrm>
        <a:graphic>
          <a:graphicData uri="http://schemas.openxmlformats.org/drawingml/2006/table">
            <a:tbl>
              <a:tblPr firstRow="1" bandRow="1">
                <a:tableStyleId>{5C22544A-7EE6-4342-B048-85BDC9FD1C3A}</a:tableStyleId>
              </a:tblPr>
              <a:tblGrid>
                <a:gridCol w="3857596"/>
                <a:gridCol w="4429154"/>
              </a:tblGrid>
              <a:tr h="396257">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2" marB="45722">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2" marB="45722">
                    <a:solidFill>
                      <a:schemeClr val="accent1">
                        <a:lumMod val="60000"/>
                        <a:lumOff val="40000"/>
                      </a:schemeClr>
                    </a:solidFill>
                  </a:tcPr>
                </a:tc>
              </a:tr>
              <a:tr h="1079039">
                <a:tc>
                  <a:txBody>
                    <a:bodyPr/>
                    <a:lstStyle/>
                    <a:p>
                      <a:pPr>
                        <a:lnSpc>
                          <a:spcPct val="120000"/>
                        </a:lnSpc>
                      </a:pPr>
                      <a:r>
                        <a:rPr lang="en-US" altLang="zh-CN" sz="1800" b="1" dirty="0" smtClean="0">
                          <a:solidFill>
                            <a:schemeClr val="tx1"/>
                          </a:solidFill>
                        </a:rPr>
                        <a:t>1.</a:t>
                      </a:r>
                      <a:r>
                        <a:rPr lang="zh-CN" altLang="zh-CN" sz="1800" b="1" dirty="0" smtClean="0">
                          <a:solidFill>
                            <a:schemeClr val="tx1"/>
                          </a:solidFill>
                        </a:rPr>
                        <a:t>企业应按照《特种设备安全监察条例》管理规定，对特种设备进行规范管理。</a:t>
                      </a:r>
                      <a:endParaRPr lang="zh-CN" altLang="en-US" sz="1800" b="1" dirty="0" smtClean="0">
                        <a:solidFill>
                          <a:schemeClr val="tx1"/>
                        </a:solidFill>
                      </a:endParaRPr>
                    </a:p>
                  </a:txBody>
                  <a:tcPr marL="91439" marR="91439" marT="45722" marB="45722">
                    <a:solidFill>
                      <a:schemeClr val="accent6">
                        <a:lumMod val="20000"/>
                        <a:lumOff val="80000"/>
                        <a:alpha val="50000"/>
                      </a:schemeClr>
                    </a:solidFill>
                  </a:tcPr>
                </a:tc>
                <a:tc>
                  <a:txBody>
                    <a:bodyPr/>
                    <a:lstStyle/>
                    <a:p>
                      <a:pPr>
                        <a:lnSpc>
                          <a:spcPct val="120000"/>
                        </a:lnSpc>
                      </a:pPr>
                      <a:r>
                        <a:rPr lang="en-US" altLang="zh-CN" sz="1800" b="1" dirty="0" smtClean="0">
                          <a:solidFill>
                            <a:schemeClr val="tx1"/>
                          </a:solidFill>
                          <a:latin typeface="+mn-ea"/>
                          <a:ea typeface="+mn-ea"/>
                        </a:rPr>
                        <a:t>1.</a:t>
                      </a:r>
                      <a:r>
                        <a:rPr lang="zh-CN" altLang="en-US" sz="1800" b="1" dirty="0" smtClean="0">
                          <a:solidFill>
                            <a:schemeClr val="tx1"/>
                          </a:solidFill>
                        </a:rPr>
                        <a:t>按照</a:t>
                      </a:r>
                      <a:r>
                        <a:rPr lang="en-US" altLang="zh-CN" sz="1800" b="1" dirty="0" smtClean="0">
                          <a:solidFill>
                            <a:schemeClr val="tx1"/>
                          </a:solidFill>
                        </a:rPr>
                        <a:t>《</a:t>
                      </a:r>
                      <a:r>
                        <a:rPr lang="zh-CN" altLang="en-US" sz="1800" b="1" dirty="0" smtClean="0">
                          <a:solidFill>
                            <a:schemeClr val="tx1"/>
                          </a:solidFill>
                        </a:rPr>
                        <a:t>特种设备安全监察条例</a:t>
                      </a:r>
                      <a:r>
                        <a:rPr lang="en-US" altLang="zh-CN" sz="1800" b="1" dirty="0" smtClean="0">
                          <a:solidFill>
                            <a:schemeClr val="tx1"/>
                          </a:solidFill>
                        </a:rPr>
                        <a:t>》</a:t>
                      </a:r>
                      <a:r>
                        <a:rPr lang="zh-CN" altLang="en-US" sz="1800" b="1" dirty="0" smtClean="0">
                          <a:solidFill>
                            <a:schemeClr val="tx1"/>
                          </a:solidFill>
                        </a:rPr>
                        <a:t>的规定，对特种设备进行规范管理。</a:t>
                      </a:r>
                      <a:endParaRPr lang="zh-CN" altLang="en-US" sz="1800" b="1" dirty="0">
                        <a:solidFill>
                          <a:schemeClr val="tx1"/>
                        </a:solidFill>
                      </a:endParaRPr>
                    </a:p>
                  </a:txBody>
                  <a:tcPr marL="91439" marR="91439" marT="45722" marB="45722">
                    <a:solidFill>
                      <a:schemeClr val="accent6">
                        <a:lumMod val="20000"/>
                        <a:lumOff val="80000"/>
                        <a:alpha val="50000"/>
                      </a:schemeClr>
                    </a:solidFill>
                  </a:tcPr>
                </a:tc>
              </a:tr>
              <a:tr h="2199683">
                <a:tc>
                  <a:txBody>
                    <a:bodyPr/>
                    <a:lstStyle/>
                    <a:p>
                      <a:pPr>
                        <a:lnSpc>
                          <a:spcPct val="120000"/>
                        </a:lnSpc>
                      </a:pPr>
                      <a:r>
                        <a:rPr lang="en-US" altLang="zh-CN" sz="1800" b="1" dirty="0" smtClean="0">
                          <a:solidFill>
                            <a:schemeClr val="tx1"/>
                          </a:solidFill>
                        </a:rPr>
                        <a:t>2.</a:t>
                      </a:r>
                      <a:r>
                        <a:rPr lang="zh-CN" altLang="zh-CN" sz="1800" b="1" dirty="0" smtClean="0">
                          <a:solidFill>
                            <a:schemeClr val="tx1"/>
                          </a:solidFill>
                        </a:rPr>
                        <a:t>企业应建立特种设备台帐和档案。</a:t>
                      </a:r>
                      <a:endParaRPr lang="zh-CN" altLang="en-US" sz="1800" b="1" dirty="0">
                        <a:solidFill>
                          <a:schemeClr val="tx1"/>
                        </a:solidFill>
                      </a:endParaRPr>
                    </a:p>
                  </a:txBody>
                  <a:tcPr marL="91439" marR="91439" marT="45722" marB="45722">
                    <a:solidFill>
                      <a:schemeClr val="bg2">
                        <a:lumMod val="20000"/>
                        <a:lumOff val="80000"/>
                        <a:alpha val="95000"/>
                      </a:schemeClr>
                    </a:solidFill>
                  </a:tcPr>
                </a:tc>
                <a:tc>
                  <a:txBody>
                    <a:bodyPr/>
                    <a:lstStyle/>
                    <a:p>
                      <a:pPr>
                        <a:lnSpc>
                          <a:spcPct val="120000"/>
                        </a:lnSpc>
                      </a:pPr>
                      <a:r>
                        <a:rPr lang="zh-CN" altLang="en-US" sz="1800" b="1" dirty="0" smtClean="0">
                          <a:solidFill>
                            <a:schemeClr val="tx1"/>
                          </a:solidFill>
                        </a:rPr>
                        <a:t>建立特种设备台帐和档案，</a:t>
                      </a:r>
                      <a:r>
                        <a:rPr lang="zh-CN" altLang="en-US" sz="1800" b="1" dirty="0" smtClean="0">
                          <a:solidFill>
                            <a:srgbClr val="FF0000"/>
                          </a:solidFill>
                        </a:rPr>
                        <a:t>包括特种设备技术资料、特种设备登记注册表、特种设备及安全附件定期检测检验记录、特种设备运行记录和故障记录、特种设备日常维修保养记录、特种设备事故应急救援预案及演练记录。</a:t>
                      </a:r>
                      <a:endParaRPr lang="zh-CN" altLang="en-US" sz="1800" b="1" dirty="0">
                        <a:solidFill>
                          <a:srgbClr val="FF0000"/>
                        </a:solidFill>
                      </a:endParaRPr>
                    </a:p>
                  </a:txBody>
                  <a:tcPr marL="91439" marR="91439" marT="45722" marB="45722">
                    <a:solidFill>
                      <a:schemeClr val="bg2">
                        <a:lumMod val="20000"/>
                        <a:lumOff val="80000"/>
                        <a:alpha val="95000"/>
                      </a:schemeClr>
                    </a:solidFill>
                  </a:tcPr>
                </a:tc>
              </a:tr>
              <a:tr h="1643146">
                <a:tc>
                  <a:txBody>
                    <a:bodyPr/>
                    <a:lstStyle/>
                    <a:p>
                      <a:pPr>
                        <a:lnSpc>
                          <a:spcPct val="120000"/>
                        </a:lnSpc>
                      </a:pPr>
                      <a:r>
                        <a:rPr lang="en-US" altLang="zh-CN" sz="1800" b="1" dirty="0" smtClean="0">
                          <a:solidFill>
                            <a:schemeClr val="tx1"/>
                          </a:solidFill>
                        </a:rPr>
                        <a:t>3.</a:t>
                      </a:r>
                      <a:r>
                        <a:rPr lang="zh-CN" altLang="zh-CN" sz="1800" b="1" dirty="0" smtClean="0">
                          <a:solidFill>
                            <a:schemeClr val="tx1"/>
                          </a:solidFill>
                        </a:rPr>
                        <a:t>特种设备投入使用前或者投入使用后</a:t>
                      </a:r>
                      <a:r>
                        <a:rPr lang="en-US" altLang="zh-CN" sz="1800" b="1" dirty="0" smtClean="0">
                          <a:solidFill>
                            <a:schemeClr val="tx1"/>
                          </a:solidFill>
                        </a:rPr>
                        <a:t>30</a:t>
                      </a:r>
                      <a:r>
                        <a:rPr lang="zh-CN" altLang="zh-CN" sz="1800" b="1" dirty="0" smtClean="0">
                          <a:solidFill>
                            <a:schemeClr val="tx1"/>
                          </a:solidFill>
                        </a:rPr>
                        <a:t>日内，企业应当向直辖市或者设区的市特种设备监督管理部门登记注册。</a:t>
                      </a:r>
                      <a:endParaRPr lang="zh-CN" altLang="en-US" sz="1800" b="1" dirty="0">
                        <a:solidFill>
                          <a:schemeClr val="tx1"/>
                        </a:solidFill>
                      </a:endParaRPr>
                    </a:p>
                  </a:txBody>
                  <a:tcPr marL="91439" marR="91439" marT="45722" marB="45722">
                    <a:solidFill>
                      <a:srgbClr val="FFC000">
                        <a:alpha val="22000"/>
                      </a:srgbClr>
                    </a:solidFill>
                  </a:tcPr>
                </a:tc>
                <a:tc>
                  <a:txBody>
                    <a:bodyPr/>
                    <a:lstStyle/>
                    <a:p>
                      <a:pPr>
                        <a:lnSpc>
                          <a:spcPct val="120000"/>
                        </a:lnSpc>
                      </a:pPr>
                      <a:r>
                        <a:rPr lang="zh-CN" altLang="en-US" sz="1800" b="1" dirty="0" smtClean="0">
                          <a:solidFill>
                            <a:schemeClr val="tx1"/>
                          </a:solidFill>
                        </a:rPr>
                        <a:t>特种设备投入使用前或者投入使用后</a:t>
                      </a:r>
                      <a:r>
                        <a:rPr lang="en-US" altLang="zh-CN" sz="1800" b="1" dirty="0" smtClean="0">
                          <a:solidFill>
                            <a:schemeClr val="tx1"/>
                          </a:solidFill>
                        </a:rPr>
                        <a:t>30</a:t>
                      </a:r>
                      <a:r>
                        <a:rPr lang="zh-CN" altLang="en-US" sz="1800" b="1" dirty="0" smtClean="0">
                          <a:solidFill>
                            <a:schemeClr val="tx1"/>
                          </a:solidFill>
                        </a:rPr>
                        <a:t>日内，应当向直辖市或者设区的市特种设备监督管理部门登记，</a:t>
                      </a:r>
                      <a:r>
                        <a:rPr lang="zh-CN" altLang="en-US" sz="1800" b="1" dirty="0" smtClean="0">
                          <a:solidFill>
                            <a:srgbClr val="FF0000"/>
                          </a:solidFill>
                        </a:rPr>
                        <a:t>登记标志置于设备显著位置。</a:t>
                      </a:r>
                      <a:endParaRPr lang="zh-CN" altLang="en-US" sz="1800" b="1" dirty="0">
                        <a:solidFill>
                          <a:srgbClr val="FF0000"/>
                        </a:solidFill>
                      </a:endParaRPr>
                    </a:p>
                  </a:txBody>
                  <a:tcPr marL="91439" marR="91439" marT="45722" marB="45722">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6.3  </a:t>
            </a:r>
            <a:r>
              <a:rPr lang="zh-CN" altLang="en-US" sz="2800" b="1" smtClean="0">
                <a:latin typeface="隶书" panose="02010509060101010101" pitchFamily="49" charset="-122"/>
                <a:ea typeface="隶书" panose="02010509060101010101" pitchFamily="49" charset="-122"/>
              </a:rPr>
              <a:t>特种设备</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271962"/>
        </p:xfrm>
        <a:graphic>
          <a:graphicData uri="http://schemas.openxmlformats.org/drawingml/2006/table">
            <a:tbl>
              <a:tblPr firstRow="1" bandRow="1">
                <a:tableStyleId>{5C22544A-7EE6-4342-B048-85BDC9FD1C3A}</a:tableStyleId>
              </a:tblPr>
              <a:tblGrid>
                <a:gridCol w="3857596"/>
                <a:gridCol w="4429154"/>
              </a:tblGrid>
              <a:tr h="396304">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7" marB="4572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7" marB="45727">
                    <a:solidFill>
                      <a:schemeClr val="accent1">
                        <a:lumMod val="60000"/>
                        <a:lumOff val="40000"/>
                      </a:schemeClr>
                    </a:solidFill>
                  </a:tcPr>
                </a:tc>
              </a:tr>
              <a:tr h="1675717">
                <a:tc>
                  <a:txBody>
                    <a:bodyPr/>
                    <a:lstStyle/>
                    <a:p>
                      <a:pPr>
                        <a:lnSpc>
                          <a:spcPct val="120000"/>
                        </a:lnSpc>
                      </a:pPr>
                      <a:r>
                        <a:rPr lang="en-US" altLang="zh-CN" sz="2000" b="1" dirty="0" smtClean="0">
                          <a:solidFill>
                            <a:schemeClr val="tx1"/>
                          </a:solidFill>
                        </a:rPr>
                        <a:t>4.</a:t>
                      </a:r>
                      <a:r>
                        <a:rPr lang="zh-CN" altLang="zh-CN" sz="2000" b="1" dirty="0" smtClean="0">
                          <a:solidFill>
                            <a:schemeClr val="tx1"/>
                          </a:solidFill>
                        </a:rPr>
                        <a:t>企业应对在用特种设备进行经常性日常维护保养，至少每月进行</a:t>
                      </a:r>
                      <a:r>
                        <a:rPr lang="en-US" altLang="zh-CN" sz="2000" b="1" dirty="0" smtClean="0">
                          <a:solidFill>
                            <a:schemeClr val="tx1"/>
                          </a:solidFill>
                        </a:rPr>
                        <a:t>1</a:t>
                      </a:r>
                      <a:r>
                        <a:rPr lang="zh-CN" altLang="zh-CN" sz="2000" b="1" dirty="0" smtClean="0">
                          <a:solidFill>
                            <a:schemeClr val="tx1"/>
                          </a:solidFill>
                        </a:rPr>
                        <a:t>次检查，并保存记录。</a:t>
                      </a:r>
                      <a:endParaRPr lang="zh-CN" altLang="en-US" sz="2000" b="1" dirty="0">
                        <a:solidFill>
                          <a:schemeClr val="tx1"/>
                        </a:solidFill>
                      </a:endParaRPr>
                    </a:p>
                  </a:txBody>
                  <a:tcPr marL="91439" marR="91439" marT="45727" marB="45727" anchor="ctr">
                    <a:solidFill>
                      <a:schemeClr val="accent6">
                        <a:lumMod val="20000"/>
                        <a:lumOff val="80000"/>
                        <a:alpha val="50000"/>
                      </a:schemeClr>
                    </a:solidFill>
                  </a:tcPr>
                </a:tc>
                <a:tc>
                  <a:txBody>
                    <a:bodyPr/>
                    <a:lstStyle/>
                    <a:p>
                      <a:pPr>
                        <a:lnSpc>
                          <a:spcPct val="120000"/>
                        </a:lnSpc>
                      </a:pPr>
                      <a:r>
                        <a:rPr lang="zh-CN" altLang="en-US" sz="2000" b="1" dirty="0" smtClean="0">
                          <a:solidFill>
                            <a:schemeClr val="tx1"/>
                          </a:solidFill>
                        </a:rPr>
                        <a:t>对在用特种设备进行经常性日常维护保养，至少每月进行</a:t>
                      </a:r>
                      <a:r>
                        <a:rPr lang="en-US" altLang="zh-CN" sz="2000" b="1" dirty="0" smtClean="0">
                          <a:solidFill>
                            <a:schemeClr val="tx1"/>
                          </a:solidFill>
                        </a:rPr>
                        <a:t>1</a:t>
                      </a:r>
                      <a:r>
                        <a:rPr lang="zh-CN" altLang="en-US" sz="2000" b="1" dirty="0" smtClean="0">
                          <a:solidFill>
                            <a:schemeClr val="tx1"/>
                          </a:solidFill>
                        </a:rPr>
                        <a:t>次检查，并保存记录。</a:t>
                      </a:r>
                      <a:endParaRPr lang="zh-CN" altLang="en-US" sz="2000" b="1" dirty="0">
                        <a:solidFill>
                          <a:schemeClr val="tx1"/>
                        </a:solidFill>
                      </a:endParaRPr>
                    </a:p>
                  </a:txBody>
                  <a:tcPr marL="91439" marR="91439" marT="45727" marB="45727" anchor="ctr">
                    <a:solidFill>
                      <a:schemeClr val="accent6">
                        <a:lumMod val="20000"/>
                        <a:lumOff val="80000"/>
                        <a:alpha val="50000"/>
                      </a:schemeClr>
                    </a:solidFill>
                  </a:tcPr>
                </a:tc>
              </a:tr>
              <a:tr h="2199941">
                <a:tc>
                  <a:txBody>
                    <a:bodyPr/>
                    <a:lstStyle/>
                    <a:p>
                      <a:pPr marL="0" marR="0" indent="0" algn="l" defTabSz="914400" rtl="0" eaLnBrk="1" fontAlgn="auto" latinLnBrk="0" hangingPunct="1">
                        <a:lnSpc>
                          <a:spcPct val="120000"/>
                        </a:lnSpc>
                        <a:spcBef>
                          <a:spcPts val="0"/>
                        </a:spcBef>
                        <a:spcAft>
                          <a:spcPts val="0"/>
                        </a:spcAft>
                        <a:buClrTx/>
                        <a:buSzTx/>
                        <a:buFontTx/>
                        <a:buNone/>
                        <a:defRPr/>
                      </a:pPr>
                      <a:r>
                        <a:rPr lang="en-US" altLang="zh-CN" sz="2000" b="1" dirty="0" smtClean="0">
                          <a:solidFill>
                            <a:schemeClr val="tx1"/>
                          </a:solidFill>
                        </a:rPr>
                        <a:t>5.</a:t>
                      </a:r>
                      <a:r>
                        <a:rPr lang="zh-CN" altLang="zh-CN" sz="2000" b="1" dirty="0" smtClean="0">
                          <a:solidFill>
                            <a:schemeClr val="tx1"/>
                          </a:solidFill>
                        </a:rPr>
                        <a:t>企业应对在用特种设备及安全附件、安全保护装置、测量调控装置及有关附属仪器仪表进行定期校验、检修，并保存记录。</a:t>
                      </a:r>
                      <a:endParaRPr lang="zh-CN" altLang="en-US" sz="2000" b="1" dirty="0" smtClean="0">
                        <a:solidFill>
                          <a:schemeClr val="tx1"/>
                        </a:solidFill>
                      </a:endParaRPr>
                    </a:p>
                  </a:txBody>
                  <a:tcPr marL="91439" marR="91439" marT="45727" marB="45727" anchor="ctr">
                    <a:solidFill>
                      <a:schemeClr val="bg2">
                        <a:lumMod val="20000"/>
                        <a:lumOff val="80000"/>
                        <a:alpha val="95000"/>
                      </a:schemeClr>
                    </a:solidFill>
                  </a:tcPr>
                </a:tc>
                <a:tc>
                  <a:txBody>
                    <a:bodyPr/>
                    <a:lstStyle/>
                    <a:p>
                      <a:pPr>
                        <a:lnSpc>
                          <a:spcPct val="120000"/>
                        </a:lnSpc>
                      </a:pPr>
                      <a:r>
                        <a:rPr lang="zh-CN" altLang="en-US" sz="2000" b="1" dirty="0" smtClean="0">
                          <a:solidFill>
                            <a:schemeClr val="tx1"/>
                          </a:solidFill>
                        </a:rPr>
                        <a:t>对在用特种设备及安全附件、安全保护装置、测量调控装置及有关附属仪器仪表进行定期校验、检修，并保存记录。</a:t>
                      </a:r>
                      <a:endParaRPr lang="zh-CN" altLang="en-US" sz="2000" b="1" dirty="0">
                        <a:solidFill>
                          <a:schemeClr val="tx1"/>
                        </a:solidFill>
                      </a:endParaRPr>
                    </a:p>
                  </a:txBody>
                  <a:tcPr marL="91439" marR="91439" marT="45727" marB="45727"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6.3  </a:t>
            </a:r>
            <a:r>
              <a:rPr lang="zh-CN" altLang="en-US" sz="2800" b="1" smtClean="0">
                <a:latin typeface="隶书" panose="02010509060101010101" pitchFamily="49" charset="-122"/>
                <a:ea typeface="隶书" panose="02010509060101010101" pitchFamily="49" charset="-122"/>
              </a:rPr>
              <a:t>特种设备</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429256"/>
        </p:xfrm>
        <a:graphic>
          <a:graphicData uri="http://schemas.openxmlformats.org/drawingml/2006/table">
            <a:tbl>
              <a:tblPr firstRow="1" bandRow="1">
                <a:tableStyleId>{5C22544A-7EE6-4342-B048-85BDC9FD1C3A}</a:tableStyleId>
              </a:tblPr>
              <a:tblGrid>
                <a:gridCol w="3786159"/>
                <a:gridCol w="4500591"/>
              </a:tblGrid>
              <a:tr h="396239">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395723">
                <a:tc>
                  <a:txBody>
                    <a:bodyPr/>
                    <a:lstStyle/>
                    <a:p>
                      <a:pPr>
                        <a:lnSpc>
                          <a:spcPct val="120000"/>
                        </a:lnSpc>
                      </a:pPr>
                      <a:r>
                        <a:rPr lang="en-US" altLang="zh-CN" sz="1800" b="1" dirty="0" smtClean="0">
                          <a:solidFill>
                            <a:schemeClr val="tx1"/>
                          </a:solidFill>
                        </a:rPr>
                        <a:t>6.</a:t>
                      </a:r>
                      <a:r>
                        <a:rPr lang="zh-CN" altLang="zh-CN" sz="1800" b="1" dirty="0" smtClean="0">
                          <a:solidFill>
                            <a:schemeClr val="tx1"/>
                          </a:solidFill>
                        </a:rPr>
                        <a:t>企业应在特种设备检验合格有效期届满前一个月向特种设备检验检测机构提出定期检验要求。未经定期检验或者检验不合格的特种设备，不得继续使用。企业应将安全检验合格标志置于或者附着于特种设备的显著位置。</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特种设备检验合格有效期届满前一个月</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向特种设备检验检测机构提出定期检验要求；</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未经定期检验或者检验不合格的特种设</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备，不得继续使用；</a:t>
                      </a:r>
                      <a:endParaRPr lang="zh-CN" altLang="en-US" sz="1800" b="1" dirty="0" smtClean="0">
                        <a:solidFill>
                          <a:schemeClr val="tx1"/>
                        </a:solidFill>
                      </a:endParaRPr>
                    </a:p>
                    <a:p>
                      <a:pPr marL="342900" indent="-342900">
                        <a:lnSpc>
                          <a:spcPct val="120000"/>
                        </a:lnSpc>
                        <a:buAutoNum type="arabicPeriod" startAt="3"/>
                      </a:pPr>
                      <a:r>
                        <a:rPr lang="zh-CN" altLang="en-US" sz="1800" b="1" dirty="0" smtClean="0">
                          <a:solidFill>
                            <a:schemeClr val="tx1"/>
                          </a:solidFill>
                        </a:rPr>
                        <a:t>将安全检验合格标志置于或者附着于特</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种设备的显著位置。</a:t>
                      </a:r>
                      <a:endParaRPr lang="zh-CN" altLang="en-US" sz="1800" b="1" dirty="0">
                        <a:solidFill>
                          <a:schemeClr val="tx1"/>
                        </a:solidFill>
                      </a:endParaRPr>
                    </a:p>
                  </a:txBody>
                  <a:tcPr marL="91439" marR="91439">
                    <a:solidFill>
                      <a:schemeClr val="accent6">
                        <a:lumMod val="20000"/>
                        <a:lumOff val="80000"/>
                        <a:alpha val="50000"/>
                      </a:schemeClr>
                    </a:solidFill>
                  </a:tcPr>
                </a:tc>
              </a:tr>
              <a:tr h="2637288">
                <a:tc>
                  <a:txBody>
                    <a:bodyPr/>
                    <a:lstStyle/>
                    <a:p>
                      <a:pPr>
                        <a:lnSpc>
                          <a:spcPct val="120000"/>
                        </a:lnSpc>
                      </a:pPr>
                      <a:r>
                        <a:rPr lang="en-US" altLang="zh-CN" sz="1800" b="1" dirty="0" smtClean="0">
                          <a:solidFill>
                            <a:schemeClr val="tx1"/>
                          </a:solidFill>
                        </a:rPr>
                        <a:t>7.</a:t>
                      </a:r>
                      <a:r>
                        <a:rPr lang="zh-CN" altLang="zh-CN" sz="1800" b="1" dirty="0" smtClean="0">
                          <a:solidFill>
                            <a:schemeClr val="tx1"/>
                          </a:solidFill>
                        </a:rPr>
                        <a:t>企业特种设备存在严重事故隐患，无改造、维修价值，或者超过安全技术规范规定使用年限，应及时予以报废，并向原登记的特种设备监督管理部门办理注销。</a:t>
                      </a:r>
                      <a:endParaRPr lang="zh-CN" altLang="en-US" sz="1800" b="1" dirty="0">
                        <a:solidFill>
                          <a:schemeClr val="tx1"/>
                        </a:solidFill>
                      </a:endParaRPr>
                    </a:p>
                  </a:txBody>
                  <a:tcPr marL="91439" marR="91439">
                    <a:solidFill>
                      <a:schemeClr val="bg2">
                        <a:lumMod val="20000"/>
                        <a:lumOff val="80000"/>
                        <a:alpha val="95000"/>
                      </a:schemeClr>
                    </a:solidFill>
                  </a:tcPr>
                </a:tc>
                <a:tc>
                  <a:txBody>
                    <a:bodyPr/>
                    <a:lstStyle/>
                    <a:p>
                      <a:pPr marL="342900" indent="-342900">
                        <a:lnSpc>
                          <a:spcPct val="120000"/>
                        </a:lnSpc>
                        <a:buAutoNum type="arabicPeriod"/>
                      </a:pPr>
                      <a:r>
                        <a:rPr lang="zh-CN" altLang="en-US" sz="1800" b="1" dirty="0" smtClean="0">
                          <a:solidFill>
                            <a:schemeClr val="tx1"/>
                          </a:solidFill>
                        </a:rPr>
                        <a:t>特种设备存在严重事故隐患，无改造、</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维修价值，或者超过安全技术规范规定使用年限，应及时予以报废；</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向原登记的特种设备监督管理部门办理</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注销。</a:t>
                      </a:r>
                      <a:endParaRPr lang="zh-CN" altLang="en-US" sz="1800" b="1" dirty="0">
                        <a:solidFill>
                          <a:schemeClr val="tx1"/>
                        </a:solidFill>
                      </a:endParaRPr>
                    </a:p>
                  </a:txBody>
                  <a:tcPr marL="91439" marR="91439">
                    <a:solidFill>
                      <a:schemeClr val="bg2">
                        <a:lumMod val="20000"/>
                        <a:lumOff val="80000"/>
                        <a:alpha val="95000"/>
                      </a:schemeClr>
                    </a:solidFill>
                  </a:tcPr>
                </a:tc>
              </a:tr>
            </a:tbl>
          </a:graphicData>
        </a:graphic>
      </p:graphicFrame>
      <p:sp>
        <p:nvSpPr>
          <p:cNvPr id="188433" name="Rectangle 1"/>
          <p:cNvSpPr>
            <a:spLocks noChangeArrowheads="1"/>
          </p:cNvSpPr>
          <p:nvPr/>
        </p:nvSpPr>
        <p:spPr bwMode="auto">
          <a:xfrm>
            <a:off x="4500563" y="5715000"/>
            <a:ext cx="4214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未及时报废，</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台次扣</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10</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分（</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B</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级要素否决项）；</a:t>
            </a:r>
            <a:endParaRPr kumimoji="0" lang="zh-CN" altLang="en-US" sz="1600"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a:p>
            <a:pPr>
              <a:spcBef>
                <a:spcPct val="0"/>
              </a:spcBef>
              <a:buFontTx/>
              <a:buNone/>
            </a:pP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2.</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已报废的特种设备，仍在现场使用，</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台次扣</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10</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分（</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B</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级要素否决项）</a:t>
            </a:r>
            <a:r>
              <a:rPr kumimoji="0" lang="zh-CN" altLang="en-US" sz="1600"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a:t>
            </a:r>
            <a:endParaRPr kumimoji="0" lang="zh-CN" altLang="en-US" sz="1600"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p:txBody>
      </p:sp>
      <p:sp>
        <p:nvSpPr>
          <p:cNvPr id="188434" name="AutoShape 9"/>
          <p:cNvSpPr>
            <a:spLocks noChangeArrowheads="1"/>
          </p:cNvSpPr>
          <p:nvPr/>
        </p:nvSpPr>
        <p:spPr bwMode="auto">
          <a:xfrm>
            <a:off x="4214813" y="5643563"/>
            <a:ext cx="285750"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7579" name="Group 91"/>
          <p:cNvGraphicFramePr>
            <a:graphicFrameLocks noGrp="1"/>
          </p:cNvGraphicFramePr>
          <p:nvPr>
            <p:ph idx="1"/>
          </p:nvPr>
        </p:nvGraphicFramePr>
        <p:xfrm>
          <a:off x="251520" y="760144"/>
          <a:ext cx="8568952" cy="5597814"/>
        </p:xfrm>
        <a:graphic>
          <a:graphicData uri="http://schemas.openxmlformats.org/drawingml/2006/table">
            <a:tbl>
              <a:tblPr/>
              <a:tblGrid>
                <a:gridCol w="4284476"/>
                <a:gridCol w="4284476"/>
              </a:tblGrid>
              <a:tr h="559781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50058</a:t>
                      </a:r>
                      <a:r>
                        <a:rPr kumimoji="1" lang="en-GB"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GB"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爆炸和火灾危险环境电力装置</a:t>
                      </a:r>
                      <a:endPar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GB"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设计规范</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(1992)</a:t>
                      </a:r>
                      <a:endParaRPr kumimoji="1" lang="zh-CN" altLang="en-GB"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50140</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建筑灭火器配置设计规范</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2005</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50160</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石油化工企业设计防火规范</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08</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50351</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储罐区防火堤设计规范</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2005</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GBZ 1 </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工业企业设计卫生标准</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1" lang="en-US" altLang="zh-CN"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rPr>
                        <a:t>GBZ 2  </a:t>
                      </a:r>
                      <a:r>
                        <a:rPr kumimoji="1" lang="zh-CN" altLang="en-US"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rPr>
                        <a:t>工作场所有害因素职业接触限值</a:t>
                      </a:r>
                      <a:endParaRPr kumimoji="1" lang="en-US" altLang="zh-CN" sz="18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1" lang="en-US" altLang="zh-CN" sz="1800" b="1" i="0"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GBZ 158</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工作场所职业病危害警示标识</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AQ/T 9002</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生产经营单位安全生产事</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故应急预案编制导则</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rPr>
                        <a:t>SH 3063</a:t>
                      </a:r>
                      <a:r>
                        <a:rPr kumimoji="1" lang="zh-CN" altLang="en-US"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rPr>
                        <a:t>－</a:t>
                      </a:r>
                      <a:r>
                        <a:rPr kumimoji="1" lang="en-US" altLang="zh-CN"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rPr>
                        <a:t>1999  </a:t>
                      </a:r>
                      <a:r>
                        <a:rPr kumimoji="1" lang="zh-CN" altLang="en-US"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rPr>
                        <a:t>石油化工企业可燃气体</a:t>
                      </a:r>
                      <a:endParaRPr kumimoji="1" lang="zh-CN" altLang="en-US"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rPr>
                        <a:t>                和有毒气体检测报警设计规范</a:t>
                      </a:r>
                      <a:endParaRPr kumimoji="1" lang="zh-CN" altLang="en-US" sz="1800" b="1" i="1" u="none" strike="noStrike" kern="1200"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SH 3097</a:t>
                      </a:r>
                      <a:r>
                        <a:rPr kumimoji="1" lang="zh-CN" altLang="en-US"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a:t>
                      </a: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2000</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石油化工静电接地设</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计规范</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50058</a:t>
                      </a:r>
                      <a:r>
                        <a:rPr kumimoji="1" lang="en-GB"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GB"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爆炸和火灾危险环境电力装置</a:t>
                      </a:r>
                      <a:endPar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GB"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设计规范</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(2014)</a:t>
                      </a:r>
                      <a:endParaRPr kumimoji="1" lang="zh-CN" altLang="en-GB"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50140</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建筑灭火器配置设计规范</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50160</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石油化工企业设计防火规范</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50351</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储罐区防火堤设计规范</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GBZ 1 </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工业企业设计卫生标准</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GBZ 2.1</a:t>
                      </a:r>
                      <a:r>
                        <a:rPr kumimoji="1" lang="zh-CN" altLang="en-US" sz="16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工作场所有害因素职业接触限值 化学因素、</a:t>
                      </a:r>
                      <a:endParaRPr kumimoji="1" lang="en-US" altLang="zh-CN" sz="16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6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GBZ 2.2</a:t>
                      </a:r>
                      <a:r>
                        <a:rPr kumimoji="1" lang="zh-CN" altLang="en-US" sz="16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工作场所有害因素职业接触限值 物理因素</a:t>
                      </a:r>
                      <a:endParaRPr kumimoji="1" lang="en-US" altLang="zh-CN" sz="1600" b="1" i="0"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GBZ 158</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工作场所职业病危害警示标识</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GB/T 29639-2013 </a:t>
                      </a:r>
                      <a:r>
                        <a:rPr kumimoji="1" lang="zh-CN" altLang="en-US" sz="18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rPr>
                        <a:t>生产经营单位生产安全事故应急预案编制导则</a:t>
                      </a:r>
                      <a:endParaRPr kumimoji="1" lang="en-US" altLang="zh-CN" sz="1800" b="1" i="1" u="none" strike="noStrike" kern="1200" cap="none" normalizeH="0" baseline="0" dirty="0" smtClean="0">
                        <a:ln>
                          <a:noFill/>
                        </a:ln>
                        <a:solidFill>
                          <a:srgbClr val="008000"/>
                        </a:solidFill>
                        <a:effectLst/>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GB50493 -2009  </a:t>
                      </a:r>
                      <a:r>
                        <a:rPr kumimoji="1" lang="zh-CN" altLang="en-US" sz="18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rPr>
                        <a:t>石油化工可燃气体和有毒气体 检测报警设计规范</a:t>
                      </a:r>
                      <a:endParaRPr kumimoji="1" lang="en-US" altLang="zh-CN" sz="1800" b="1" i="1" u="none" strike="noStrike" cap="none" normalizeH="0" baseline="0" dirty="0" smtClean="0">
                        <a:ln>
                          <a:noFill/>
                        </a:ln>
                        <a:solidFill>
                          <a:srgbClr val="008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SH 3097</a:t>
                      </a:r>
                      <a:r>
                        <a:rPr kumimoji="1" lang="zh-CN" altLang="en-US"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a:t>
                      </a:r>
                      <a:r>
                        <a:rPr kumimoji="1" lang="en-US" altLang="zh-CN" sz="18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2000</a:t>
                      </a:r>
                      <a:r>
                        <a:rPr kumimoji="1" lang="en-US" altLang="zh-CN"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石油化工静电接地设</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计规范</a:t>
                      </a:r>
                      <a:endParaRPr kumimoji="1"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虚尾箭头 2"/>
          <p:cNvSpPr/>
          <p:nvPr/>
        </p:nvSpPr>
        <p:spPr bwMode="auto">
          <a:xfrm>
            <a:off x="3707904" y="2278582"/>
            <a:ext cx="864096" cy="936104"/>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000000"/>
              </a:solidFill>
            </a:endParaRPr>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zh-CN" altLang="en-US" sz="2800" b="1" dirty="0" smtClean="0">
                <a:latin typeface="隶书" panose="02010509060101010101" pitchFamily="49" charset="-122"/>
                <a:ea typeface="隶书" panose="02010509060101010101" pitchFamily="49" charset="-122"/>
              </a:rPr>
              <a:t>“特种设备”相关内容</a:t>
            </a:r>
            <a:endParaRPr lang="en-US" altLang="zh-CN" sz="2800" b="1" dirty="0" smtClean="0">
              <a:latin typeface="隶书" panose="02010509060101010101" pitchFamily="49" charset="-122"/>
              <a:ea typeface="隶书" panose="02010509060101010101" pitchFamily="49" charset="-122"/>
            </a:endParaRPr>
          </a:p>
        </p:txBody>
      </p:sp>
      <p:sp>
        <p:nvSpPr>
          <p:cNvPr id="2" name="文本框 1"/>
          <p:cNvSpPr txBox="1"/>
          <p:nvPr/>
        </p:nvSpPr>
        <p:spPr>
          <a:xfrm>
            <a:off x="395536" y="1190700"/>
            <a:ext cx="8352928" cy="2169825"/>
          </a:xfrm>
          <a:prstGeom prst="rect">
            <a:avLst/>
          </a:prstGeom>
          <a:noFill/>
        </p:spPr>
        <p:txBody>
          <a:bodyPr wrap="square" rtlCol="0">
            <a:spAutoFit/>
          </a:bodyPr>
          <a:lstStyle/>
          <a:p>
            <a:pPr>
              <a:lnSpc>
                <a:spcPct val="150000"/>
              </a:lnSpc>
            </a:pPr>
            <a:r>
              <a:rPr lang="en-US" altLang="zh-CN" b="1" dirty="0" smtClean="0">
                <a:solidFill>
                  <a:srgbClr val="FF0000"/>
                </a:solidFill>
                <a:latin typeface="+mn-ea"/>
                <a:ea typeface="+mn-ea"/>
              </a:rPr>
              <a:t>《</a:t>
            </a:r>
            <a:r>
              <a:rPr lang="zh-CN" altLang="en-US" b="1" dirty="0" smtClean="0">
                <a:solidFill>
                  <a:srgbClr val="FF0000"/>
                </a:solidFill>
                <a:latin typeface="+mn-ea"/>
                <a:ea typeface="+mn-ea"/>
              </a:rPr>
              <a:t>特种设备安全监察条例</a:t>
            </a:r>
            <a:r>
              <a:rPr lang="en-US" altLang="zh-CN" b="1" dirty="0" smtClean="0">
                <a:solidFill>
                  <a:srgbClr val="FF0000"/>
                </a:solidFill>
                <a:latin typeface="+mn-ea"/>
                <a:ea typeface="+mn-ea"/>
              </a:rPr>
              <a:t>》</a:t>
            </a:r>
            <a:r>
              <a:rPr lang="zh-CN" altLang="en-US" b="1" dirty="0" smtClean="0">
                <a:solidFill>
                  <a:srgbClr val="FF0000"/>
                </a:solidFill>
                <a:latin typeface="+mn-ea"/>
                <a:ea typeface="+mn-ea"/>
              </a:rPr>
              <a:t>（</a:t>
            </a:r>
            <a:r>
              <a:rPr lang="zh-CN" altLang="en-US" b="1" dirty="0">
                <a:solidFill>
                  <a:srgbClr val="FF0000"/>
                </a:solidFill>
                <a:latin typeface="+mn-ea"/>
                <a:ea typeface="+mn-ea"/>
              </a:rPr>
              <a:t>国务院令第</a:t>
            </a:r>
            <a:r>
              <a:rPr lang="en-US" altLang="zh-CN" b="1" dirty="0">
                <a:solidFill>
                  <a:srgbClr val="FF0000"/>
                </a:solidFill>
                <a:latin typeface="+mn-ea"/>
                <a:ea typeface="+mn-ea"/>
              </a:rPr>
              <a:t>549</a:t>
            </a:r>
            <a:r>
              <a:rPr lang="zh-CN" altLang="en-US" b="1" dirty="0">
                <a:solidFill>
                  <a:srgbClr val="FF0000"/>
                </a:solidFill>
                <a:latin typeface="+mn-ea"/>
                <a:ea typeface="+mn-ea"/>
              </a:rPr>
              <a:t>号</a:t>
            </a:r>
            <a:r>
              <a:rPr lang="zh-CN" altLang="en-US" b="1" dirty="0" smtClean="0">
                <a:solidFill>
                  <a:srgbClr val="FF0000"/>
                </a:solidFill>
                <a:latin typeface="+mn-ea"/>
                <a:ea typeface="+mn-ea"/>
              </a:rPr>
              <a:t>）：</a:t>
            </a:r>
            <a:endParaRPr lang="zh-CN" altLang="en-US" b="1" dirty="0">
              <a:solidFill>
                <a:srgbClr val="FF0000"/>
              </a:solidFill>
              <a:latin typeface="+mn-ea"/>
              <a:ea typeface="+mn-ea"/>
            </a:endParaRPr>
          </a:p>
          <a:p>
            <a:pPr>
              <a:lnSpc>
                <a:spcPct val="150000"/>
              </a:lnSpc>
            </a:pPr>
            <a:r>
              <a:rPr lang="zh-CN" altLang="en-US" sz="2200" b="1" dirty="0" smtClean="0">
                <a:latin typeface="+mn-ea"/>
                <a:ea typeface="+mn-ea"/>
              </a:rPr>
              <a:t>第二</a:t>
            </a:r>
            <a:r>
              <a:rPr lang="zh-CN" altLang="en-US" sz="2200" b="1" dirty="0">
                <a:latin typeface="+mn-ea"/>
                <a:ea typeface="+mn-ea"/>
              </a:rPr>
              <a:t>条 本条例所称特种设备是指涉及生命安全、危险性较大的</a:t>
            </a:r>
            <a:r>
              <a:rPr lang="zh-CN" altLang="en-US" sz="2200" b="1" u="heavy" dirty="0">
                <a:solidFill>
                  <a:srgbClr val="FF0000"/>
                </a:solidFill>
                <a:latin typeface="+mn-ea"/>
                <a:ea typeface="+mn-ea"/>
              </a:rPr>
              <a:t>锅炉、压力容器（含气瓶，下同）、压力管道、电梯、起重机械、客运索道、大型游乐设施和场（厂）内专用机动车辆</a:t>
            </a:r>
            <a:r>
              <a:rPr lang="zh-CN" altLang="en-US" sz="2200" b="1" u="heavy" dirty="0" smtClean="0">
                <a:solidFill>
                  <a:srgbClr val="FF0000"/>
                </a:solidFill>
                <a:latin typeface="+mn-ea"/>
                <a:ea typeface="+mn-ea"/>
              </a:rPr>
              <a:t>。</a:t>
            </a:r>
            <a:endParaRPr lang="zh-CN" altLang="en-US" sz="2200" b="1" dirty="0">
              <a:solidFill>
                <a:srgbClr val="FF0000"/>
              </a:solidFill>
              <a:latin typeface="+mn-ea"/>
              <a:ea typeface="+mn-ea"/>
            </a:endParaRPr>
          </a:p>
        </p:txBody>
      </p:sp>
      <p:sp>
        <p:nvSpPr>
          <p:cNvPr id="5" name="文本框 4"/>
          <p:cNvSpPr txBox="1"/>
          <p:nvPr/>
        </p:nvSpPr>
        <p:spPr>
          <a:xfrm>
            <a:off x="395536" y="3645024"/>
            <a:ext cx="8352928" cy="2923877"/>
          </a:xfrm>
          <a:prstGeom prst="rect">
            <a:avLst/>
          </a:prstGeom>
          <a:noFill/>
        </p:spPr>
        <p:txBody>
          <a:bodyPr wrap="square" rtlCol="0">
            <a:spAutoFit/>
          </a:bodyPr>
          <a:lstStyle/>
          <a:p>
            <a:r>
              <a:rPr lang="en-US" altLang="zh-CN" b="1" dirty="0" smtClean="0">
                <a:solidFill>
                  <a:srgbClr val="FF0000"/>
                </a:solidFill>
                <a:latin typeface="+mn-ea"/>
                <a:ea typeface="+mn-ea"/>
              </a:rPr>
              <a:t>《</a:t>
            </a:r>
            <a:r>
              <a:rPr lang="zh-CN" altLang="en-US" b="1" dirty="0">
                <a:solidFill>
                  <a:srgbClr val="FF0000"/>
                </a:solidFill>
                <a:latin typeface="+mn-ea"/>
                <a:ea typeface="+mn-ea"/>
              </a:rPr>
              <a:t>中华人民共和国特种设备安全法</a:t>
            </a:r>
            <a:r>
              <a:rPr lang="en-US" altLang="zh-CN" b="1" dirty="0" smtClean="0">
                <a:solidFill>
                  <a:srgbClr val="FF0000"/>
                </a:solidFill>
                <a:latin typeface="+mn-ea"/>
                <a:ea typeface="+mn-ea"/>
              </a:rPr>
              <a:t>》</a:t>
            </a:r>
            <a:r>
              <a:rPr lang="zh-CN" altLang="en-US" b="1" dirty="0" smtClean="0">
                <a:solidFill>
                  <a:srgbClr val="FF0000"/>
                </a:solidFill>
                <a:latin typeface="+mn-ea"/>
                <a:ea typeface="+mn-ea"/>
              </a:rPr>
              <a:t>（</a:t>
            </a:r>
            <a:r>
              <a:rPr lang="zh-CN" altLang="en-US" sz="2000" b="1" dirty="0" smtClean="0">
                <a:solidFill>
                  <a:srgbClr val="FF0000"/>
                </a:solidFill>
                <a:latin typeface="+mn-ea"/>
                <a:ea typeface="+mn-ea"/>
              </a:rPr>
              <a:t>主席令第</a:t>
            </a:r>
            <a:r>
              <a:rPr lang="en-US" altLang="zh-CN" sz="2000" b="1" dirty="0" smtClean="0">
                <a:solidFill>
                  <a:srgbClr val="FF0000"/>
                </a:solidFill>
                <a:latin typeface="+mn-ea"/>
                <a:ea typeface="+mn-ea"/>
              </a:rPr>
              <a:t>4</a:t>
            </a:r>
            <a:r>
              <a:rPr lang="zh-CN" altLang="en-US" sz="2000" b="1" dirty="0" smtClean="0">
                <a:solidFill>
                  <a:srgbClr val="FF0000"/>
                </a:solidFill>
                <a:latin typeface="+mn-ea"/>
                <a:ea typeface="+mn-ea"/>
              </a:rPr>
              <a:t>号</a:t>
            </a:r>
            <a:r>
              <a:rPr lang="zh-CN" altLang="en-US" b="1" dirty="0" smtClean="0">
                <a:solidFill>
                  <a:srgbClr val="FF0000"/>
                </a:solidFill>
                <a:latin typeface="+mn-ea"/>
                <a:ea typeface="+mn-ea"/>
              </a:rPr>
              <a:t>）：</a:t>
            </a:r>
            <a:endParaRPr lang="zh-CN" altLang="en-US" sz="2000" b="1" dirty="0">
              <a:solidFill>
                <a:srgbClr val="FF0000"/>
              </a:solidFill>
              <a:latin typeface="+mn-ea"/>
              <a:ea typeface="+mn-ea"/>
            </a:endParaRPr>
          </a:p>
          <a:p>
            <a:r>
              <a:rPr lang="zh-CN" altLang="en-US" sz="2000" b="1" dirty="0">
                <a:latin typeface="+mn-ea"/>
                <a:ea typeface="+mn-ea"/>
              </a:rPr>
              <a:t>第二条 特种设备的生产（包括设计、制造、安装、改造、修理）、经营、使用、检验、检测和特种设备安全的监督管理，适用本法。</a:t>
            </a:r>
            <a:endParaRPr lang="zh-CN" altLang="en-US" sz="2000" b="1" dirty="0">
              <a:latin typeface="+mn-ea"/>
              <a:ea typeface="+mn-ea"/>
            </a:endParaRPr>
          </a:p>
          <a:p>
            <a:r>
              <a:rPr lang="zh-CN" altLang="en-US" sz="2000" b="1" dirty="0" smtClean="0">
                <a:latin typeface="+mn-ea"/>
                <a:ea typeface="+mn-ea"/>
              </a:rPr>
              <a:t>     </a:t>
            </a:r>
            <a:r>
              <a:rPr lang="zh-CN" altLang="en-US" sz="2000" b="1" dirty="0" smtClean="0">
                <a:solidFill>
                  <a:srgbClr val="FF0000"/>
                </a:solidFill>
                <a:latin typeface="+mn-ea"/>
                <a:ea typeface="+mn-ea"/>
              </a:rPr>
              <a:t>本</a:t>
            </a:r>
            <a:r>
              <a:rPr lang="zh-CN" altLang="en-US" sz="2000" b="1" dirty="0">
                <a:solidFill>
                  <a:srgbClr val="FF0000"/>
                </a:solidFill>
                <a:latin typeface="+mn-ea"/>
                <a:ea typeface="+mn-ea"/>
              </a:rPr>
              <a:t>法所称特种设备，是指对人身和财产安全有较大危险性的锅炉、压力容器（含气瓶）、压力管道、电梯、起重机械、客运索道、大型游乐设施、场（厂）内专用机动车辆，以及法律、行政法规规定适用本法的其他特种设备。</a:t>
            </a:r>
            <a:endParaRPr lang="zh-CN" altLang="en-US" sz="2000" b="1" dirty="0">
              <a:solidFill>
                <a:srgbClr val="FF0000"/>
              </a:solidFill>
              <a:latin typeface="+mn-ea"/>
              <a:ea typeface="+mn-ea"/>
            </a:endParaRPr>
          </a:p>
          <a:p>
            <a:r>
              <a:rPr lang="zh-CN" altLang="en-US" sz="2000" b="1" dirty="0" smtClean="0">
                <a:latin typeface="+mn-ea"/>
                <a:ea typeface="+mn-ea"/>
              </a:rPr>
              <a:t>     国家</a:t>
            </a:r>
            <a:r>
              <a:rPr lang="zh-CN" altLang="en-US" sz="2000" b="1" dirty="0">
                <a:latin typeface="+mn-ea"/>
                <a:ea typeface="+mn-ea"/>
              </a:rPr>
              <a:t>对特种设备实行目录管理。特种设备目录由国务院负责特种设备安全监督管理的部门制定，报国务院批准后执行。</a:t>
            </a:r>
            <a:endParaRPr lang="zh-CN" altLang="en-US" sz="2000" b="1" dirty="0">
              <a:latin typeface="+mn-ea"/>
              <a:ea typeface="+mn-ea"/>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6.4  </a:t>
            </a:r>
            <a:r>
              <a:rPr lang="zh-CN" altLang="en-US" sz="2800" b="1" smtClean="0">
                <a:latin typeface="隶书" panose="02010509060101010101" pitchFamily="49" charset="-122"/>
                <a:ea typeface="隶书" panose="02010509060101010101" pitchFamily="49" charset="-122"/>
              </a:rPr>
              <a:t>工艺安全</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151437"/>
        </p:xfrm>
        <a:graphic>
          <a:graphicData uri="http://schemas.openxmlformats.org/drawingml/2006/table">
            <a:tbl>
              <a:tblPr firstRow="1" bandRow="1">
                <a:tableStyleId>{5C22544A-7EE6-4342-B048-85BDC9FD1C3A}</a:tableStyleId>
              </a:tblPr>
              <a:tblGrid>
                <a:gridCol w="3857596"/>
                <a:gridCol w="4429154"/>
              </a:tblGrid>
              <a:tr h="396264">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3" marB="45723">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3" marB="45723">
                    <a:solidFill>
                      <a:schemeClr val="accent1">
                        <a:lumMod val="60000"/>
                        <a:lumOff val="40000"/>
                      </a:schemeClr>
                    </a:solidFill>
                  </a:tcPr>
                </a:tc>
              </a:tr>
              <a:tr h="4755173">
                <a:tc>
                  <a:txBody>
                    <a:bodyPr/>
                    <a:lstStyle/>
                    <a:p>
                      <a:r>
                        <a:rPr kumimoji="0" lang="en-US" altLang="zh-CN" sz="1800" b="1" dirty="0" smtClean="0">
                          <a:solidFill>
                            <a:srgbClr val="000000"/>
                          </a:solidFill>
                        </a:rPr>
                        <a:t>1.</a:t>
                      </a:r>
                      <a:r>
                        <a:rPr kumimoji="0" lang="zh-CN" altLang="en-US" sz="1800" b="1" dirty="0" smtClean="0">
                          <a:solidFill>
                            <a:srgbClr val="000000"/>
                          </a:solidFill>
                        </a:rPr>
                        <a:t>企业操作人员应掌握工艺安全信息，主要包括：</a:t>
                      </a:r>
                      <a:endParaRPr kumimoji="0" lang="zh-CN" altLang="en-US" sz="1800" b="1" dirty="0" smtClean="0">
                        <a:latin typeface="Arial" panose="020B0604020202020204" pitchFamily="34" charset="0"/>
                      </a:endParaRPr>
                    </a:p>
                    <a:p>
                      <a:pPr eaLnBrk="0" hangingPunct="0"/>
                      <a:r>
                        <a:rPr kumimoji="0" lang="zh-CN" altLang="en-US" sz="1800" b="1" dirty="0" smtClean="0">
                          <a:solidFill>
                            <a:srgbClr val="000000"/>
                          </a:solidFill>
                        </a:rPr>
                        <a:t>（</a:t>
                      </a:r>
                      <a:r>
                        <a:rPr kumimoji="0" lang="en-US" altLang="zh-CN" sz="1800" b="1" dirty="0" smtClean="0">
                          <a:solidFill>
                            <a:srgbClr val="000000"/>
                          </a:solidFill>
                        </a:rPr>
                        <a:t>1</a:t>
                      </a:r>
                      <a:r>
                        <a:rPr kumimoji="0" lang="zh-CN" altLang="en-US" sz="1800" b="1" dirty="0" smtClean="0">
                          <a:solidFill>
                            <a:srgbClr val="000000"/>
                          </a:solidFill>
                        </a:rPr>
                        <a:t>）化学品危险性信息：</a:t>
                      </a:r>
                      <a:endParaRPr kumimoji="0" lang="en-US" altLang="zh-CN" sz="1800" b="1" dirty="0" smtClean="0">
                        <a:solidFill>
                          <a:srgbClr val="000000"/>
                        </a:solidFill>
                      </a:endParaRPr>
                    </a:p>
                    <a:p>
                      <a:pPr eaLnBrk="0" hangingPunct="0"/>
                      <a:r>
                        <a:rPr kumimoji="0" lang="en-US" altLang="zh-CN" sz="1800" b="1" dirty="0" smtClean="0">
                          <a:solidFill>
                            <a:srgbClr val="000000"/>
                          </a:solidFill>
                        </a:rPr>
                        <a:t>    1</a:t>
                      </a:r>
                      <a:r>
                        <a:rPr kumimoji="0" lang="zh-CN" altLang="en-US" sz="1800" b="1" dirty="0" smtClean="0">
                          <a:solidFill>
                            <a:srgbClr val="000000"/>
                          </a:solidFill>
                        </a:rPr>
                        <a:t>）物理特性；</a:t>
                      </a:r>
                      <a:endParaRPr kumimoji="0" lang="en-US" altLang="zh-CN" sz="1800" b="1" dirty="0" smtClean="0">
                        <a:solidFill>
                          <a:srgbClr val="000000"/>
                        </a:solidFill>
                      </a:endParaRPr>
                    </a:p>
                    <a:p>
                      <a:pPr eaLnBrk="0" hangingPunct="0"/>
                      <a:r>
                        <a:rPr kumimoji="0" lang="en-US" altLang="zh-CN" sz="1800" b="1" dirty="0" smtClean="0">
                          <a:solidFill>
                            <a:srgbClr val="000000"/>
                          </a:solidFill>
                        </a:rPr>
                        <a:t>    2</a:t>
                      </a:r>
                      <a:r>
                        <a:rPr kumimoji="0" lang="zh-CN" altLang="en-US" sz="1800" b="1" dirty="0" smtClean="0">
                          <a:solidFill>
                            <a:srgbClr val="000000"/>
                          </a:solidFill>
                        </a:rPr>
                        <a:t>）化学特性，包括反应活性、腐蚀性、热和</a:t>
                      </a:r>
                      <a:r>
                        <a:rPr kumimoji="0" lang="zh-CN" altLang="en-US" sz="1800" b="1" dirty="0" smtClean="0"/>
                        <a:t>化学稳定性等；</a:t>
                      </a:r>
                      <a:endParaRPr kumimoji="0" lang="en-US" altLang="zh-CN" sz="1800" b="1" dirty="0" smtClean="0"/>
                    </a:p>
                    <a:p>
                      <a:pPr eaLnBrk="0" hangingPunct="0"/>
                      <a:r>
                        <a:rPr kumimoji="0" lang="en-US" altLang="zh-CN" sz="1800" b="1" dirty="0" smtClean="0"/>
                        <a:t>    3</a:t>
                      </a:r>
                      <a:r>
                        <a:rPr kumimoji="0" lang="zh-CN" altLang="en-US" sz="1800" b="1" dirty="0" smtClean="0"/>
                        <a:t>）毒性；</a:t>
                      </a:r>
                      <a:r>
                        <a:rPr kumimoji="0" lang="en-US" altLang="zh-CN" sz="1800" b="1" dirty="0" smtClean="0"/>
                        <a:t>  4</a:t>
                      </a:r>
                      <a:r>
                        <a:rPr kumimoji="0" lang="zh-CN" altLang="en-US" sz="1800" b="1" dirty="0" smtClean="0"/>
                        <a:t>）职业接触限值。</a:t>
                      </a:r>
                      <a:endParaRPr kumimoji="0" lang="zh-CN" altLang="en-US" sz="1800" b="1" dirty="0" smtClean="0">
                        <a:latin typeface="Arial" panose="020B0604020202020204" pitchFamily="34" charset="0"/>
                      </a:endParaRPr>
                    </a:p>
                    <a:p>
                      <a:pPr eaLnBrk="0" hangingPunct="0"/>
                      <a:r>
                        <a:rPr kumimoji="0" lang="zh-CN" altLang="en-US" sz="1800" b="1" dirty="0" smtClean="0"/>
                        <a:t>（</a:t>
                      </a:r>
                      <a:r>
                        <a:rPr kumimoji="0" lang="en-US" altLang="zh-CN" sz="1800" b="1" dirty="0" smtClean="0"/>
                        <a:t>2</a:t>
                      </a:r>
                      <a:r>
                        <a:rPr kumimoji="0" lang="zh-CN" altLang="en-US" sz="1800" b="1" dirty="0" smtClean="0"/>
                        <a:t>）工艺信息：</a:t>
                      </a:r>
                      <a:endParaRPr kumimoji="0" lang="en-US" altLang="zh-CN" sz="1800" b="1" dirty="0" smtClean="0"/>
                    </a:p>
                    <a:p>
                      <a:pPr eaLnBrk="0" hangingPunct="0"/>
                      <a:r>
                        <a:rPr kumimoji="0" lang="en-US" altLang="zh-CN" sz="1800" b="1" dirty="0" smtClean="0">
                          <a:solidFill>
                            <a:srgbClr val="000000"/>
                          </a:solidFill>
                        </a:rPr>
                        <a:t>    1</a:t>
                      </a:r>
                      <a:r>
                        <a:rPr kumimoji="0" lang="zh-CN" altLang="en-US" sz="1800" b="1" dirty="0" smtClean="0">
                          <a:solidFill>
                            <a:srgbClr val="000000"/>
                          </a:solidFill>
                        </a:rPr>
                        <a:t>）流程图；</a:t>
                      </a:r>
                      <a:r>
                        <a:rPr kumimoji="0" lang="en-US" altLang="zh-CN" sz="1800" b="1" dirty="0" smtClean="0">
                          <a:solidFill>
                            <a:srgbClr val="000000"/>
                          </a:solidFill>
                        </a:rPr>
                        <a:t>2</a:t>
                      </a:r>
                      <a:r>
                        <a:rPr kumimoji="0" lang="zh-CN" altLang="en-US" sz="1800" b="1" dirty="0" smtClean="0">
                          <a:solidFill>
                            <a:srgbClr val="000000"/>
                          </a:solidFill>
                        </a:rPr>
                        <a:t>）化学反应过程；</a:t>
                      </a:r>
                      <a:endParaRPr kumimoji="0" lang="en-US" altLang="zh-CN" sz="1800" b="1" dirty="0" smtClean="0">
                        <a:solidFill>
                          <a:srgbClr val="000000"/>
                        </a:solidFill>
                      </a:endParaRPr>
                    </a:p>
                    <a:p>
                      <a:pPr eaLnBrk="0" hangingPunct="0"/>
                      <a:r>
                        <a:rPr kumimoji="0" lang="en-US" altLang="zh-CN" sz="1800" b="1" dirty="0" smtClean="0">
                          <a:solidFill>
                            <a:srgbClr val="000000"/>
                          </a:solidFill>
                        </a:rPr>
                        <a:t>    3</a:t>
                      </a:r>
                      <a:r>
                        <a:rPr kumimoji="0" lang="zh-CN" altLang="en-US" sz="1800" b="1" dirty="0" smtClean="0">
                          <a:solidFill>
                            <a:srgbClr val="000000"/>
                          </a:solidFill>
                        </a:rPr>
                        <a:t>）最大储存量；</a:t>
                      </a:r>
                      <a:r>
                        <a:rPr kumimoji="0" lang="en-US" altLang="zh-CN" sz="1800" b="1" dirty="0" smtClean="0">
                          <a:solidFill>
                            <a:srgbClr val="000000"/>
                          </a:solidFill>
                        </a:rPr>
                        <a:t>4</a:t>
                      </a:r>
                      <a:r>
                        <a:rPr kumimoji="0" lang="zh-CN" altLang="en-US" sz="1800" b="1" dirty="0" smtClean="0">
                          <a:solidFill>
                            <a:srgbClr val="000000"/>
                          </a:solidFill>
                        </a:rPr>
                        <a:t>）工艺参数（如：压力、温度、流量）安全上下限值。</a:t>
                      </a:r>
                      <a:endParaRPr kumimoji="0" lang="zh-CN" altLang="en-US" sz="1800" b="1" dirty="0" smtClean="0">
                        <a:latin typeface="Arial" panose="020B0604020202020204" pitchFamily="34" charset="0"/>
                      </a:endParaRPr>
                    </a:p>
                    <a:p>
                      <a:pPr eaLnBrk="0" hangingPunct="0"/>
                      <a:r>
                        <a:rPr kumimoji="0" lang="zh-CN" altLang="en-US" sz="1800" b="1" dirty="0" smtClean="0">
                          <a:solidFill>
                            <a:srgbClr val="000000"/>
                          </a:solidFill>
                        </a:rPr>
                        <a:t>（</a:t>
                      </a:r>
                      <a:r>
                        <a:rPr kumimoji="0" lang="en-US" altLang="zh-CN" sz="1800" b="1" dirty="0" smtClean="0">
                          <a:solidFill>
                            <a:srgbClr val="000000"/>
                          </a:solidFill>
                        </a:rPr>
                        <a:t>3</a:t>
                      </a:r>
                      <a:r>
                        <a:rPr kumimoji="0" lang="zh-CN" altLang="en-US" sz="1800" b="1" dirty="0" smtClean="0">
                          <a:solidFill>
                            <a:srgbClr val="000000"/>
                          </a:solidFill>
                        </a:rPr>
                        <a:t>）设备信息</a:t>
                      </a:r>
                      <a:r>
                        <a:rPr kumimoji="0" lang="en-US" altLang="zh-CN" sz="1800" b="1" dirty="0" smtClean="0">
                          <a:solidFill>
                            <a:srgbClr val="000000"/>
                          </a:solidFill>
                        </a:rPr>
                        <a:t>:</a:t>
                      </a:r>
                      <a:endParaRPr kumimoji="0" lang="en-US" altLang="zh-CN" sz="1800" b="1" dirty="0" smtClean="0">
                        <a:solidFill>
                          <a:srgbClr val="000000"/>
                        </a:solidFill>
                      </a:endParaRPr>
                    </a:p>
                    <a:p>
                      <a:pPr eaLnBrk="0" hangingPunct="0"/>
                      <a:r>
                        <a:rPr kumimoji="0" lang="en-US" altLang="zh-CN" sz="1800" b="1" dirty="0" smtClean="0">
                          <a:solidFill>
                            <a:srgbClr val="000000"/>
                          </a:solidFill>
                        </a:rPr>
                        <a:t>    1</a:t>
                      </a:r>
                      <a:r>
                        <a:rPr kumimoji="0" lang="zh-CN" altLang="en-US" sz="1800" b="1" dirty="0" smtClean="0">
                          <a:solidFill>
                            <a:srgbClr val="000000"/>
                          </a:solidFill>
                        </a:rPr>
                        <a:t>）设备材料；</a:t>
                      </a:r>
                      <a:r>
                        <a:rPr kumimoji="0" lang="en-US" altLang="zh-CN" sz="1800" b="1" dirty="0" smtClean="0">
                          <a:solidFill>
                            <a:srgbClr val="000000"/>
                          </a:solidFill>
                        </a:rPr>
                        <a:t>2</a:t>
                      </a:r>
                      <a:r>
                        <a:rPr kumimoji="0" lang="zh-CN" altLang="en-US" sz="1800" b="1" dirty="0" smtClean="0">
                          <a:solidFill>
                            <a:srgbClr val="000000"/>
                          </a:solidFill>
                        </a:rPr>
                        <a:t>）设备和管道图纸；</a:t>
                      </a:r>
                      <a:r>
                        <a:rPr kumimoji="0" lang="en-US" altLang="zh-CN" sz="1800" b="1" dirty="0" smtClean="0">
                          <a:solidFill>
                            <a:srgbClr val="000000"/>
                          </a:solidFill>
                        </a:rPr>
                        <a:t> 3</a:t>
                      </a:r>
                      <a:r>
                        <a:rPr kumimoji="0" lang="zh-CN" altLang="en-US" sz="1800" b="1" dirty="0" smtClean="0">
                          <a:solidFill>
                            <a:srgbClr val="000000"/>
                          </a:solidFill>
                        </a:rPr>
                        <a:t>）电气类别；</a:t>
                      </a:r>
                      <a:endParaRPr kumimoji="0" lang="en-US" altLang="zh-CN" sz="1800" b="1" dirty="0" smtClean="0">
                        <a:solidFill>
                          <a:srgbClr val="000000"/>
                        </a:solidFill>
                      </a:endParaRPr>
                    </a:p>
                    <a:p>
                      <a:pPr eaLnBrk="0" hangingPunct="0"/>
                      <a:r>
                        <a:rPr kumimoji="0" lang="en-US" altLang="zh-CN" sz="1800" b="1" dirty="0" smtClean="0">
                          <a:solidFill>
                            <a:srgbClr val="000000"/>
                          </a:solidFill>
                        </a:rPr>
                        <a:t>   4</a:t>
                      </a:r>
                      <a:r>
                        <a:rPr kumimoji="0" lang="zh-CN" altLang="en-US" sz="1800" b="1" dirty="0" smtClean="0">
                          <a:solidFill>
                            <a:srgbClr val="000000"/>
                          </a:solidFill>
                        </a:rPr>
                        <a:t>）调节阀系统；</a:t>
                      </a:r>
                      <a:r>
                        <a:rPr kumimoji="0" lang="en-US" altLang="zh-CN" sz="1800" b="1" kern="1200" dirty="0" smtClean="0">
                          <a:solidFill>
                            <a:srgbClr val="000000"/>
                          </a:solidFill>
                          <a:latin typeface="+mn-lt"/>
                          <a:ea typeface="+mn-ea"/>
                          <a:cs typeface="+mn-cs"/>
                        </a:rPr>
                        <a:t>5</a:t>
                      </a:r>
                      <a:r>
                        <a:rPr kumimoji="0" lang="zh-CN" altLang="en-US" sz="1800" b="1" kern="1200" dirty="0" smtClean="0">
                          <a:solidFill>
                            <a:srgbClr val="000000"/>
                          </a:solidFill>
                          <a:latin typeface="+mn-lt"/>
                          <a:ea typeface="+mn-ea"/>
                          <a:cs typeface="+mn-cs"/>
                        </a:rPr>
                        <a:t>）</a:t>
                      </a:r>
                      <a:r>
                        <a:rPr kumimoji="0" lang="zh-CN" altLang="en-US" sz="1800" b="1" dirty="0" smtClean="0">
                          <a:solidFill>
                            <a:srgbClr val="000000"/>
                          </a:solidFill>
                          <a:latin typeface="Arial" panose="020B0604020202020204" pitchFamily="34" charset="0"/>
                        </a:rPr>
                        <a:t>安全设施（如报警器、联锁等）。</a:t>
                      </a:r>
                      <a:r>
                        <a:rPr kumimoji="0" lang="zh-CN" altLang="en-US" sz="1800" b="1" dirty="0" smtClean="0">
                          <a:latin typeface="Arial" panose="020B0604020202020204" pitchFamily="34" charset="0"/>
                        </a:rPr>
                        <a:t> </a:t>
                      </a:r>
                      <a:endParaRPr kumimoji="0" lang="zh-CN" altLang="en-US" sz="1800" b="1" dirty="0">
                        <a:latin typeface="Arial" panose="020B0604020202020204" pitchFamily="34" charset="0"/>
                      </a:endParaRPr>
                    </a:p>
                  </a:txBody>
                  <a:tcPr marL="91439" marR="91439" marT="45723" marB="45723">
                    <a:solidFill>
                      <a:schemeClr val="accent6">
                        <a:lumMod val="20000"/>
                        <a:lumOff val="80000"/>
                        <a:alpha val="50000"/>
                      </a:schemeClr>
                    </a:solidFill>
                  </a:tcPr>
                </a:tc>
                <a:tc>
                  <a:txBody>
                    <a:bodyPr/>
                    <a:lstStyle/>
                    <a:p>
                      <a:pPr marL="449580" indent="-449580"/>
                      <a:r>
                        <a:rPr lang="zh-CN" altLang="en-US" sz="1800" b="1" dirty="0" smtClean="0">
                          <a:solidFill>
                            <a:schemeClr val="tx1"/>
                          </a:solidFill>
                        </a:rPr>
                        <a:t>操作人员应掌握工艺安全信息，主要包括：</a:t>
                      </a:r>
                      <a:endParaRPr lang="zh-CN" altLang="en-US" sz="1800" b="1" dirty="0" smtClean="0">
                        <a:solidFill>
                          <a:schemeClr val="tx1"/>
                        </a:solidFill>
                      </a:endParaRPr>
                    </a:p>
                    <a:p>
                      <a:pPr marL="449580" indent="-449580"/>
                      <a:endParaRPr lang="en-US" altLang="zh-CN" sz="1800" b="1" dirty="0" smtClean="0">
                        <a:solidFill>
                          <a:schemeClr val="tx1"/>
                        </a:solidFill>
                      </a:endParaRPr>
                    </a:p>
                    <a:p>
                      <a:pPr marL="449580" indent="-449580"/>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）化学品危险性信息：</a:t>
                      </a:r>
                      <a:endParaRPr lang="en-US" altLang="zh-CN" sz="1800" b="1" dirty="0" smtClean="0">
                        <a:solidFill>
                          <a:schemeClr val="tx1"/>
                        </a:solidFill>
                      </a:endParaRPr>
                    </a:p>
                    <a:p>
                      <a:pPr marL="449580" indent="-449580"/>
                      <a:r>
                        <a:rPr lang="en-US" altLang="zh-CN" sz="1800" b="1" dirty="0" smtClean="0">
                          <a:solidFill>
                            <a:schemeClr val="tx1"/>
                          </a:solidFill>
                        </a:rPr>
                        <a:t>    1</a:t>
                      </a:r>
                      <a:r>
                        <a:rPr lang="zh-CN" altLang="en-US" sz="1800" b="1" dirty="0" smtClean="0">
                          <a:solidFill>
                            <a:schemeClr val="tx1"/>
                          </a:solidFill>
                        </a:rPr>
                        <a:t>）物理特性；</a:t>
                      </a:r>
                      <a:endParaRPr lang="en-US" altLang="zh-CN" sz="1800" b="1" dirty="0" smtClean="0">
                        <a:solidFill>
                          <a:schemeClr val="tx1"/>
                        </a:solidFill>
                      </a:endParaRPr>
                    </a:p>
                    <a:p>
                      <a:pPr marL="449580" indent="-449580"/>
                      <a:r>
                        <a:rPr lang="en-US" altLang="zh-CN" sz="1800" b="1" dirty="0" smtClean="0">
                          <a:solidFill>
                            <a:schemeClr val="tx1"/>
                          </a:solidFill>
                        </a:rPr>
                        <a:t>    2</a:t>
                      </a:r>
                      <a:r>
                        <a:rPr lang="zh-CN" altLang="en-US" sz="1800" b="1" dirty="0" smtClean="0">
                          <a:solidFill>
                            <a:schemeClr val="tx1"/>
                          </a:solidFill>
                        </a:rPr>
                        <a:t>）化学特性，包括反应活性、腐蚀性、热和化学稳定性等；</a:t>
                      </a:r>
                      <a:endParaRPr lang="en-US" altLang="zh-CN" sz="1800" b="1" dirty="0" smtClean="0">
                        <a:solidFill>
                          <a:schemeClr val="tx1"/>
                        </a:solidFill>
                      </a:endParaRPr>
                    </a:p>
                    <a:p>
                      <a:pPr marL="449580" indent="-449580"/>
                      <a:r>
                        <a:rPr lang="en-US" altLang="zh-CN" sz="1800" b="1" dirty="0" smtClean="0">
                          <a:solidFill>
                            <a:schemeClr val="tx1"/>
                          </a:solidFill>
                        </a:rPr>
                        <a:t>    3</a:t>
                      </a:r>
                      <a:r>
                        <a:rPr lang="zh-CN" altLang="en-US" sz="1800" b="1" dirty="0" smtClean="0">
                          <a:solidFill>
                            <a:schemeClr val="tx1"/>
                          </a:solidFill>
                        </a:rPr>
                        <a:t>）毒性；</a:t>
                      </a:r>
                      <a:r>
                        <a:rPr lang="en-US" altLang="zh-CN" sz="1800" b="1" dirty="0" smtClean="0">
                          <a:solidFill>
                            <a:schemeClr val="tx1"/>
                          </a:solidFill>
                        </a:rPr>
                        <a:t>4</a:t>
                      </a:r>
                      <a:r>
                        <a:rPr lang="zh-CN" altLang="en-US" sz="1800" b="1" dirty="0" smtClean="0">
                          <a:solidFill>
                            <a:schemeClr val="tx1"/>
                          </a:solidFill>
                        </a:rPr>
                        <a:t>）职业接触限值。</a:t>
                      </a:r>
                      <a:endParaRPr lang="zh-CN" altLang="en-US" sz="1800" b="1" dirty="0" smtClean="0">
                        <a:solidFill>
                          <a:schemeClr val="tx1"/>
                        </a:solidFill>
                      </a:endParaRPr>
                    </a:p>
                    <a:p>
                      <a:pPr marL="449580" indent="-449580"/>
                      <a:r>
                        <a:rPr lang="zh-CN" altLang="en-US" sz="1800" b="1" dirty="0" smtClean="0">
                          <a:solidFill>
                            <a:schemeClr val="tx1"/>
                          </a:solidFill>
                        </a:rPr>
                        <a:t>（</a:t>
                      </a:r>
                      <a:r>
                        <a:rPr lang="en-US" altLang="zh-CN" sz="1800" b="1" dirty="0" smtClean="0">
                          <a:solidFill>
                            <a:schemeClr val="tx1"/>
                          </a:solidFill>
                        </a:rPr>
                        <a:t>2</a:t>
                      </a:r>
                      <a:r>
                        <a:rPr lang="zh-CN" altLang="en-US" sz="1800" b="1" dirty="0" smtClean="0">
                          <a:solidFill>
                            <a:schemeClr val="tx1"/>
                          </a:solidFill>
                        </a:rPr>
                        <a:t>）工艺信息：</a:t>
                      </a:r>
                      <a:endParaRPr lang="en-US" altLang="zh-CN" sz="1800" b="1" dirty="0" smtClean="0">
                        <a:solidFill>
                          <a:schemeClr val="tx1"/>
                        </a:solidFill>
                      </a:endParaRPr>
                    </a:p>
                    <a:p>
                      <a:pPr marL="449580" indent="-449580"/>
                      <a:r>
                        <a:rPr lang="en-US" altLang="zh-CN" sz="1800" b="1" dirty="0" smtClean="0">
                          <a:solidFill>
                            <a:schemeClr val="tx1"/>
                          </a:solidFill>
                        </a:rPr>
                        <a:t>    1</a:t>
                      </a:r>
                      <a:r>
                        <a:rPr lang="zh-CN" altLang="en-US" sz="1800" b="1" dirty="0" smtClean="0">
                          <a:solidFill>
                            <a:schemeClr val="tx1"/>
                          </a:solidFill>
                        </a:rPr>
                        <a:t>）流程图；</a:t>
                      </a:r>
                      <a:r>
                        <a:rPr lang="en-US" altLang="zh-CN" sz="1800" b="1" dirty="0" smtClean="0">
                          <a:solidFill>
                            <a:schemeClr val="tx1"/>
                          </a:solidFill>
                        </a:rPr>
                        <a:t>2</a:t>
                      </a:r>
                      <a:r>
                        <a:rPr lang="zh-CN" altLang="en-US" sz="1800" b="1" dirty="0" smtClean="0">
                          <a:solidFill>
                            <a:schemeClr val="tx1"/>
                          </a:solidFill>
                        </a:rPr>
                        <a:t>）化学反应过程；</a:t>
                      </a:r>
                      <a:endParaRPr lang="en-US" altLang="zh-CN" sz="1800" b="1" dirty="0" smtClean="0">
                        <a:solidFill>
                          <a:schemeClr val="tx1"/>
                        </a:solidFill>
                      </a:endParaRPr>
                    </a:p>
                    <a:p>
                      <a:pPr marL="449580" indent="-449580"/>
                      <a:r>
                        <a:rPr lang="en-US" altLang="zh-CN" sz="1800" b="1" dirty="0" smtClean="0">
                          <a:solidFill>
                            <a:schemeClr val="tx1"/>
                          </a:solidFill>
                        </a:rPr>
                        <a:t>    3</a:t>
                      </a:r>
                      <a:r>
                        <a:rPr lang="zh-CN" altLang="en-US" sz="1800" b="1" dirty="0" smtClean="0">
                          <a:solidFill>
                            <a:schemeClr val="tx1"/>
                          </a:solidFill>
                        </a:rPr>
                        <a:t>）最大储存量；</a:t>
                      </a:r>
                      <a:r>
                        <a:rPr lang="en-US" altLang="zh-CN" sz="1800" b="1" dirty="0" smtClean="0">
                          <a:solidFill>
                            <a:schemeClr val="tx1"/>
                          </a:solidFill>
                        </a:rPr>
                        <a:t>4</a:t>
                      </a:r>
                      <a:r>
                        <a:rPr lang="zh-CN" altLang="en-US" sz="1800" b="1" dirty="0" smtClean="0">
                          <a:solidFill>
                            <a:schemeClr val="tx1"/>
                          </a:solidFill>
                        </a:rPr>
                        <a:t>）工艺参数（如：压力、温度、流量）安全上下限值。</a:t>
                      </a:r>
                      <a:endParaRPr lang="zh-CN" altLang="en-US" sz="1800" b="1" dirty="0" smtClean="0">
                        <a:solidFill>
                          <a:schemeClr val="tx1"/>
                        </a:solidFill>
                      </a:endParaRPr>
                    </a:p>
                    <a:p>
                      <a:pPr marL="449580" indent="-449580"/>
                      <a:r>
                        <a:rPr lang="zh-CN" altLang="en-US" sz="1800" b="1" dirty="0" smtClean="0">
                          <a:solidFill>
                            <a:schemeClr val="tx1"/>
                          </a:solidFill>
                        </a:rPr>
                        <a:t>（</a:t>
                      </a:r>
                      <a:r>
                        <a:rPr lang="en-US" altLang="zh-CN" sz="1800" b="1" dirty="0" smtClean="0">
                          <a:solidFill>
                            <a:schemeClr val="tx1"/>
                          </a:solidFill>
                        </a:rPr>
                        <a:t>3</a:t>
                      </a:r>
                      <a:r>
                        <a:rPr lang="zh-CN" altLang="en-US" sz="1800" b="1" dirty="0" smtClean="0">
                          <a:solidFill>
                            <a:schemeClr val="tx1"/>
                          </a:solidFill>
                        </a:rPr>
                        <a:t>）设备信息</a:t>
                      </a:r>
                      <a:r>
                        <a:rPr lang="en-US" altLang="zh-CN" sz="1800" b="1" dirty="0" smtClean="0">
                          <a:solidFill>
                            <a:schemeClr val="tx1"/>
                          </a:solidFill>
                        </a:rPr>
                        <a:t>:</a:t>
                      </a:r>
                      <a:endParaRPr lang="en-US" altLang="zh-CN" sz="1800" b="1" dirty="0" smtClean="0">
                        <a:solidFill>
                          <a:schemeClr val="tx1"/>
                        </a:solidFill>
                      </a:endParaRPr>
                    </a:p>
                    <a:p>
                      <a:pPr marL="449580" indent="-449580"/>
                      <a:r>
                        <a:rPr lang="en-US" altLang="zh-CN" sz="1800" b="1" dirty="0" smtClean="0">
                          <a:solidFill>
                            <a:schemeClr val="tx1"/>
                          </a:solidFill>
                        </a:rPr>
                        <a:t>    1</a:t>
                      </a:r>
                      <a:r>
                        <a:rPr lang="zh-CN" altLang="en-US" sz="1800" b="1" dirty="0" smtClean="0">
                          <a:solidFill>
                            <a:schemeClr val="tx1"/>
                          </a:solidFill>
                        </a:rPr>
                        <a:t>）设备材料；</a:t>
                      </a:r>
                      <a:r>
                        <a:rPr lang="en-US" altLang="zh-CN" sz="1800" b="1" dirty="0" smtClean="0">
                          <a:solidFill>
                            <a:schemeClr val="tx1"/>
                          </a:solidFill>
                        </a:rPr>
                        <a:t>2</a:t>
                      </a:r>
                      <a:r>
                        <a:rPr lang="zh-CN" altLang="en-US" sz="1800" b="1" dirty="0" smtClean="0">
                          <a:solidFill>
                            <a:schemeClr val="tx1"/>
                          </a:solidFill>
                        </a:rPr>
                        <a:t>）设备和管道图纸；</a:t>
                      </a:r>
                      <a:endParaRPr lang="en-US" altLang="zh-CN" sz="1800" b="1" dirty="0" smtClean="0">
                        <a:solidFill>
                          <a:schemeClr val="tx1"/>
                        </a:solidFill>
                      </a:endParaRPr>
                    </a:p>
                    <a:p>
                      <a:pPr marL="449580" indent="-449580"/>
                      <a:r>
                        <a:rPr lang="en-US" altLang="zh-CN" sz="1800" b="1" dirty="0" smtClean="0">
                          <a:solidFill>
                            <a:schemeClr val="tx1"/>
                          </a:solidFill>
                        </a:rPr>
                        <a:t>   </a:t>
                      </a:r>
                      <a:r>
                        <a:rPr lang="zh-CN" altLang="en-US" sz="1800" b="1" dirty="0" smtClean="0">
                          <a:solidFill>
                            <a:schemeClr val="tx1"/>
                          </a:solidFill>
                        </a:rPr>
                        <a:t> </a:t>
                      </a:r>
                      <a:r>
                        <a:rPr lang="en-US" altLang="zh-CN" sz="1800" b="1" dirty="0" smtClean="0">
                          <a:solidFill>
                            <a:schemeClr val="tx1"/>
                          </a:solidFill>
                        </a:rPr>
                        <a:t>3</a:t>
                      </a:r>
                      <a:r>
                        <a:rPr lang="zh-CN" altLang="en-US" sz="1800" b="1" dirty="0" smtClean="0">
                          <a:solidFill>
                            <a:schemeClr val="tx1"/>
                          </a:solidFill>
                        </a:rPr>
                        <a:t>）电气类别；</a:t>
                      </a:r>
                      <a:r>
                        <a:rPr lang="en-US" altLang="zh-CN" sz="1800" b="1" dirty="0" smtClean="0">
                          <a:solidFill>
                            <a:schemeClr val="tx1"/>
                          </a:solidFill>
                        </a:rPr>
                        <a:t>4</a:t>
                      </a:r>
                      <a:r>
                        <a:rPr lang="zh-CN" altLang="en-US" sz="1800" b="1" dirty="0" smtClean="0">
                          <a:solidFill>
                            <a:schemeClr val="tx1"/>
                          </a:solidFill>
                        </a:rPr>
                        <a:t>）调节阀系统；</a:t>
                      </a:r>
                      <a:endParaRPr lang="en-US" altLang="zh-CN" sz="1800" b="1" dirty="0" smtClean="0">
                        <a:solidFill>
                          <a:schemeClr val="tx1"/>
                        </a:solidFill>
                      </a:endParaRPr>
                    </a:p>
                    <a:p>
                      <a:pPr marL="449580" indent="-449580"/>
                      <a:r>
                        <a:rPr lang="en-US" altLang="zh-CN" sz="1800" b="1" dirty="0" smtClean="0">
                          <a:solidFill>
                            <a:schemeClr val="tx1"/>
                          </a:solidFill>
                        </a:rPr>
                        <a:t>    5</a:t>
                      </a:r>
                      <a:r>
                        <a:rPr lang="zh-CN" altLang="en-US" sz="1800" b="1" dirty="0" smtClean="0">
                          <a:solidFill>
                            <a:schemeClr val="tx1"/>
                          </a:solidFill>
                        </a:rPr>
                        <a:t>）安全设施（如报警器、联锁等）。</a:t>
                      </a:r>
                      <a:endParaRPr lang="zh-CN" altLang="en-US" sz="1800" b="1" dirty="0">
                        <a:solidFill>
                          <a:schemeClr val="tx1"/>
                        </a:solidFill>
                      </a:endParaRPr>
                    </a:p>
                  </a:txBody>
                  <a:tcPr marL="91439" marR="91439" marT="45723" marB="45723">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6.4  </a:t>
            </a:r>
            <a:r>
              <a:rPr lang="zh-CN" altLang="en-US" sz="2800" b="1" smtClean="0">
                <a:latin typeface="隶书" panose="02010509060101010101" pitchFamily="49" charset="-122"/>
                <a:ea typeface="隶书" panose="02010509060101010101" pitchFamily="49" charset="-122"/>
              </a:rPr>
              <a:t>工艺安全</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143500"/>
        </p:xfrm>
        <a:graphic>
          <a:graphicData uri="http://schemas.openxmlformats.org/drawingml/2006/table">
            <a:tbl>
              <a:tblPr firstRow="1" bandRow="1">
                <a:tableStyleId>{5C22544A-7EE6-4342-B048-85BDC9FD1C3A}</a:tableStyleId>
              </a:tblPr>
              <a:tblGrid>
                <a:gridCol w="3857596"/>
                <a:gridCol w="4429154"/>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747260">
                <a:tc>
                  <a:txBody>
                    <a:bodyPr/>
                    <a:lstStyle/>
                    <a:p>
                      <a:r>
                        <a:rPr kumimoji="0" lang="en-US" altLang="zh-CN" sz="1800" b="1" dirty="0" smtClean="0">
                          <a:solidFill>
                            <a:srgbClr val="000000"/>
                          </a:solidFill>
                        </a:rPr>
                        <a:t>2.</a:t>
                      </a:r>
                      <a:r>
                        <a:rPr kumimoji="0" lang="zh-CN" altLang="en-US" sz="1800" b="1" dirty="0" smtClean="0">
                          <a:solidFill>
                            <a:srgbClr val="000000"/>
                          </a:solidFill>
                        </a:rPr>
                        <a:t>企业应保证下列设备设施运行安全可靠、完整：</a:t>
                      </a:r>
                      <a:endParaRPr kumimoji="0" lang="zh-CN" altLang="en-US" sz="1800" b="1" dirty="0" smtClean="0">
                        <a:latin typeface="Arial" panose="020B0604020202020204" pitchFamily="34" charset="0"/>
                      </a:endParaRPr>
                    </a:p>
                    <a:p>
                      <a:pPr eaLnBrk="0" hangingPunct="0"/>
                      <a:r>
                        <a:rPr kumimoji="0" lang="zh-CN" altLang="en-US" sz="1800" b="1" dirty="0" smtClean="0">
                          <a:solidFill>
                            <a:srgbClr val="000000"/>
                          </a:solidFill>
                        </a:rPr>
                        <a:t>（</a:t>
                      </a:r>
                      <a:r>
                        <a:rPr kumimoji="0" lang="en-US" altLang="zh-CN" sz="1800" b="1" dirty="0" smtClean="0">
                          <a:solidFill>
                            <a:srgbClr val="000000"/>
                          </a:solidFill>
                        </a:rPr>
                        <a:t>1</a:t>
                      </a:r>
                      <a:r>
                        <a:rPr kumimoji="0" lang="zh-CN" altLang="en-US" sz="1800" b="1" dirty="0" smtClean="0">
                          <a:solidFill>
                            <a:srgbClr val="000000"/>
                          </a:solidFill>
                        </a:rPr>
                        <a:t>）压力容器和压力管道，包括管件和阀门；</a:t>
                      </a:r>
                      <a:endParaRPr kumimoji="0" lang="en-US" altLang="zh-CN" sz="1800" b="1" dirty="0" smtClean="0">
                        <a:solidFill>
                          <a:srgbClr val="000000"/>
                        </a:solidFill>
                      </a:endParaRPr>
                    </a:p>
                    <a:p>
                      <a:pPr eaLnBrk="0" hangingPunct="0"/>
                      <a:r>
                        <a:rPr kumimoji="0" lang="zh-CN" altLang="en-US" sz="1800" b="1" dirty="0" smtClean="0">
                          <a:solidFill>
                            <a:srgbClr val="000000"/>
                          </a:solidFill>
                        </a:rPr>
                        <a:t>（</a:t>
                      </a:r>
                      <a:r>
                        <a:rPr kumimoji="0" lang="en-US" altLang="zh-CN" sz="1800" b="1" dirty="0" smtClean="0">
                          <a:solidFill>
                            <a:srgbClr val="000000"/>
                          </a:solidFill>
                        </a:rPr>
                        <a:t>2</a:t>
                      </a:r>
                      <a:r>
                        <a:rPr kumimoji="0" lang="zh-CN" altLang="en-US" sz="1800" b="1" dirty="0" smtClean="0">
                          <a:solidFill>
                            <a:srgbClr val="000000"/>
                          </a:solidFill>
                        </a:rPr>
                        <a:t>）泄压和排空系统；</a:t>
                      </a:r>
                      <a:endParaRPr kumimoji="0" lang="en-US" altLang="zh-CN" sz="1800" b="1" dirty="0" smtClean="0">
                        <a:solidFill>
                          <a:srgbClr val="000000"/>
                        </a:solidFill>
                      </a:endParaRPr>
                    </a:p>
                    <a:p>
                      <a:pPr eaLnBrk="0" hangingPunct="0"/>
                      <a:r>
                        <a:rPr kumimoji="0" lang="zh-CN" altLang="en-US" sz="1800" b="1" dirty="0" smtClean="0">
                          <a:solidFill>
                            <a:srgbClr val="000000"/>
                          </a:solidFill>
                        </a:rPr>
                        <a:t>（</a:t>
                      </a:r>
                      <a:r>
                        <a:rPr kumimoji="0" lang="en-US" altLang="zh-CN" sz="1800" b="1" dirty="0" smtClean="0">
                          <a:solidFill>
                            <a:srgbClr val="000000"/>
                          </a:solidFill>
                        </a:rPr>
                        <a:t>3</a:t>
                      </a:r>
                      <a:r>
                        <a:rPr kumimoji="0" lang="zh-CN" altLang="en-US" sz="1800" b="1" dirty="0" smtClean="0">
                          <a:solidFill>
                            <a:srgbClr val="000000"/>
                          </a:solidFill>
                        </a:rPr>
                        <a:t>）紧急停车系统；</a:t>
                      </a:r>
                      <a:endParaRPr kumimoji="0" lang="en-US" altLang="zh-CN" sz="1800" b="1" dirty="0" smtClean="0">
                        <a:solidFill>
                          <a:srgbClr val="000000"/>
                        </a:solidFill>
                      </a:endParaRPr>
                    </a:p>
                    <a:p>
                      <a:pPr eaLnBrk="0" hangingPunct="0"/>
                      <a:r>
                        <a:rPr kumimoji="0" lang="zh-CN" altLang="en-US" sz="1800" b="1" dirty="0" smtClean="0">
                          <a:solidFill>
                            <a:srgbClr val="000000"/>
                          </a:solidFill>
                        </a:rPr>
                        <a:t>（</a:t>
                      </a:r>
                      <a:r>
                        <a:rPr kumimoji="0" lang="en-US" altLang="zh-CN" sz="1800" b="1" dirty="0" smtClean="0">
                          <a:solidFill>
                            <a:srgbClr val="000000"/>
                          </a:solidFill>
                        </a:rPr>
                        <a:t>4</a:t>
                      </a:r>
                      <a:r>
                        <a:rPr kumimoji="0" lang="zh-CN" altLang="en-US" sz="1800" b="1" dirty="0" smtClean="0">
                          <a:solidFill>
                            <a:srgbClr val="000000"/>
                          </a:solidFill>
                        </a:rPr>
                        <a:t>）监控、报警系统；</a:t>
                      </a:r>
                      <a:endParaRPr kumimoji="0" lang="en-US" altLang="zh-CN" sz="1800" b="1" dirty="0" smtClean="0">
                        <a:solidFill>
                          <a:srgbClr val="000000"/>
                        </a:solidFill>
                      </a:endParaRPr>
                    </a:p>
                    <a:p>
                      <a:pPr eaLnBrk="0" hangingPunct="0"/>
                      <a:r>
                        <a:rPr kumimoji="0" lang="zh-CN" altLang="en-US" sz="1800" b="1" dirty="0" smtClean="0">
                          <a:solidFill>
                            <a:srgbClr val="000000"/>
                          </a:solidFill>
                        </a:rPr>
                        <a:t>（</a:t>
                      </a:r>
                      <a:r>
                        <a:rPr kumimoji="0" lang="en-US" altLang="zh-CN" sz="1800" b="1" dirty="0" smtClean="0">
                          <a:solidFill>
                            <a:srgbClr val="000000"/>
                          </a:solidFill>
                        </a:rPr>
                        <a:t>5</a:t>
                      </a:r>
                      <a:r>
                        <a:rPr kumimoji="0" lang="zh-CN" altLang="en-US" sz="1800" b="1" dirty="0" smtClean="0">
                          <a:solidFill>
                            <a:srgbClr val="000000"/>
                          </a:solidFill>
                        </a:rPr>
                        <a:t>）联锁系统；</a:t>
                      </a:r>
                      <a:endParaRPr kumimoji="0" lang="en-US" altLang="zh-CN" sz="1800" b="1" dirty="0" smtClean="0">
                        <a:solidFill>
                          <a:srgbClr val="000000"/>
                        </a:solidFill>
                      </a:endParaRPr>
                    </a:p>
                    <a:p>
                      <a:pPr eaLnBrk="0" hangingPunct="0"/>
                      <a:r>
                        <a:rPr kumimoji="0" lang="zh-CN" altLang="en-US" sz="1800" b="1" dirty="0" smtClean="0">
                          <a:solidFill>
                            <a:srgbClr val="000000"/>
                          </a:solidFill>
                          <a:latin typeface="Arial" panose="020B0604020202020204" pitchFamily="34" charset="0"/>
                        </a:rPr>
                        <a:t>（</a:t>
                      </a:r>
                      <a:r>
                        <a:rPr kumimoji="0" lang="en-US" altLang="zh-CN" sz="1800" b="1" dirty="0" smtClean="0">
                          <a:solidFill>
                            <a:srgbClr val="000000"/>
                          </a:solidFill>
                          <a:latin typeface="Arial" panose="020B0604020202020204" pitchFamily="34" charset="0"/>
                        </a:rPr>
                        <a:t>6</a:t>
                      </a:r>
                      <a:r>
                        <a:rPr kumimoji="0" lang="zh-CN" altLang="en-US" sz="1800" b="1" dirty="0" smtClean="0">
                          <a:solidFill>
                            <a:srgbClr val="000000"/>
                          </a:solidFill>
                          <a:latin typeface="Arial" panose="020B0604020202020204" pitchFamily="34" charset="0"/>
                        </a:rPr>
                        <a:t>）各类动设备，包括备用设备等</a:t>
                      </a:r>
                      <a:endParaRPr kumimoji="0" lang="zh-CN" altLang="en-US" sz="1800" b="1" dirty="0">
                        <a:latin typeface="Arial" panose="020B0604020202020204" pitchFamily="34" charset="0"/>
                      </a:endParaRPr>
                    </a:p>
                  </a:txBody>
                  <a:tcPr marL="91439" marR="91439">
                    <a:solidFill>
                      <a:schemeClr val="accent6">
                        <a:lumMod val="20000"/>
                        <a:lumOff val="80000"/>
                        <a:alpha val="50000"/>
                      </a:schemeClr>
                    </a:solidFill>
                  </a:tcPr>
                </a:tc>
                <a:tc>
                  <a:txBody>
                    <a:bodyPr/>
                    <a:lstStyle/>
                    <a:p>
                      <a:pPr marL="449580" indent="-449580">
                        <a:lnSpc>
                          <a:spcPct val="120000"/>
                        </a:lnSpc>
                        <a:defRPr/>
                      </a:pPr>
                      <a:r>
                        <a:rPr lang="en-US" altLang="zh-CN" sz="1800" b="1" dirty="0" smtClean="0">
                          <a:solidFill>
                            <a:schemeClr val="tx1"/>
                          </a:solidFill>
                        </a:rPr>
                        <a:t>1.</a:t>
                      </a:r>
                      <a:r>
                        <a:rPr lang="zh-CN" altLang="en-US" sz="1800" b="1" dirty="0" smtClean="0">
                          <a:solidFill>
                            <a:schemeClr val="tx1"/>
                          </a:solidFill>
                        </a:rPr>
                        <a:t>保证下列设备设施运行安全可靠、完整：</a:t>
                      </a:r>
                      <a:endParaRPr lang="zh-CN" altLang="en-US" sz="1800" b="1" dirty="0" smtClean="0">
                        <a:solidFill>
                          <a:schemeClr val="tx1"/>
                        </a:solidFill>
                      </a:endParaRPr>
                    </a:p>
                    <a:p>
                      <a:pPr marL="449580" indent="-449580">
                        <a:lnSpc>
                          <a:spcPct val="120000"/>
                        </a:lnSpc>
                        <a:defRPr/>
                      </a:pPr>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）压力容器和压力管道，包括管件和</a:t>
                      </a:r>
                      <a:endParaRPr lang="en-US" altLang="zh-CN" sz="1800" b="1" dirty="0" smtClean="0">
                        <a:solidFill>
                          <a:schemeClr val="tx1"/>
                        </a:solidFill>
                      </a:endParaRPr>
                    </a:p>
                    <a:p>
                      <a:pPr marL="449580" indent="-449580">
                        <a:lnSpc>
                          <a:spcPct val="120000"/>
                        </a:lnSpc>
                        <a:defRPr/>
                      </a:pPr>
                      <a:r>
                        <a:rPr lang="en-US" altLang="zh-CN" sz="1800" b="1" dirty="0" smtClean="0">
                          <a:solidFill>
                            <a:schemeClr val="tx1"/>
                          </a:solidFill>
                        </a:rPr>
                        <a:t>           </a:t>
                      </a:r>
                      <a:r>
                        <a:rPr lang="zh-CN" altLang="en-US" sz="1800" b="1" dirty="0" smtClean="0">
                          <a:solidFill>
                            <a:schemeClr val="tx1"/>
                          </a:solidFill>
                        </a:rPr>
                        <a:t>阀门；</a:t>
                      </a:r>
                      <a:endParaRPr lang="en-US" altLang="zh-CN" sz="1800" b="1" dirty="0" smtClean="0">
                        <a:solidFill>
                          <a:schemeClr val="tx1"/>
                        </a:solidFill>
                      </a:endParaRPr>
                    </a:p>
                    <a:p>
                      <a:pPr marL="449580" indent="-449580">
                        <a:lnSpc>
                          <a:spcPct val="120000"/>
                        </a:lnSpc>
                        <a:defRPr/>
                      </a:pPr>
                      <a:r>
                        <a:rPr lang="zh-CN" altLang="en-US" sz="1800" b="1" dirty="0" smtClean="0">
                          <a:solidFill>
                            <a:schemeClr val="tx1"/>
                          </a:solidFill>
                        </a:rPr>
                        <a:t>（</a:t>
                      </a:r>
                      <a:r>
                        <a:rPr lang="en-US" altLang="zh-CN" sz="1800" b="1" dirty="0" smtClean="0">
                          <a:solidFill>
                            <a:schemeClr val="tx1"/>
                          </a:solidFill>
                        </a:rPr>
                        <a:t>2</a:t>
                      </a:r>
                      <a:r>
                        <a:rPr lang="zh-CN" altLang="en-US" sz="1800" b="1" dirty="0" smtClean="0">
                          <a:solidFill>
                            <a:schemeClr val="tx1"/>
                          </a:solidFill>
                        </a:rPr>
                        <a:t>）泄压和排空系统；</a:t>
                      </a:r>
                      <a:endParaRPr lang="zh-CN" altLang="en-US" sz="1800" b="1" dirty="0" smtClean="0">
                        <a:solidFill>
                          <a:schemeClr val="tx1"/>
                        </a:solidFill>
                      </a:endParaRPr>
                    </a:p>
                    <a:p>
                      <a:pPr marL="449580" indent="-449580">
                        <a:lnSpc>
                          <a:spcPct val="120000"/>
                        </a:lnSpc>
                        <a:defRPr/>
                      </a:pPr>
                      <a:r>
                        <a:rPr lang="zh-CN" altLang="en-US" sz="1800" b="1" dirty="0" smtClean="0">
                          <a:solidFill>
                            <a:schemeClr val="tx1"/>
                          </a:solidFill>
                        </a:rPr>
                        <a:t>（</a:t>
                      </a:r>
                      <a:r>
                        <a:rPr lang="en-US" altLang="zh-CN" sz="1800" b="1" dirty="0" smtClean="0">
                          <a:solidFill>
                            <a:schemeClr val="tx1"/>
                          </a:solidFill>
                        </a:rPr>
                        <a:t>3</a:t>
                      </a:r>
                      <a:r>
                        <a:rPr lang="zh-CN" altLang="en-US" sz="1800" b="1" dirty="0" smtClean="0">
                          <a:solidFill>
                            <a:schemeClr val="tx1"/>
                          </a:solidFill>
                        </a:rPr>
                        <a:t>）紧急停车系统；</a:t>
                      </a:r>
                      <a:endParaRPr lang="en-US" altLang="zh-CN" sz="1800" b="1" dirty="0" smtClean="0">
                        <a:solidFill>
                          <a:schemeClr val="tx1"/>
                        </a:solidFill>
                      </a:endParaRPr>
                    </a:p>
                    <a:p>
                      <a:pPr marL="449580" indent="-449580">
                        <a:lnSpc>
                          <a:spcPct val="120000"/>
                        </a:lnSpc>
                        <a:defRPr/>
                      </a:pPr>
                      <a:r>
                        <a:rPr lang="zh-CN" altLang="en-US" sz="1800" b="1" dirty="0" smtClean="0">
                          <a:solidFill>
                            <a:schemeClr val="tx1"/>
                          </a:solidFill>
                        </a:rPr>
                        <a:t>（</a:t>
                      </a:r>
                      <a:r>
                        <a:rPr lang="en-US" altLang="zh-CN" sz="1800" b="1" dirty="0" smtClean="0">
                          <a:solidFill>
                            <a:schemeClr val="tx1"/>
                          </a:solidFill>
                        </a:rPr>
                        <a:t>4</a:t>
                      </a:r>
                      <a:r>
                        <a:rPr lang="zh-CN" altLang="en-US" sz="1800" b="1" dirty="0" smtClean="0">
                          <a:solidFill>
                            <a:schemeClr val="tx1"/>
                          </a:solidFill>
                        </a:rPr>
                        <a:t>）监控、报警系统；</a:t>
                      </a:r>
                      <a:endParaRPr lang="en-US" altLang="zh-CN" sz="1800" b="1" dirty="0" smtClean="0">
                        <a:solidFill>
                          <a:schemeClr val="tx1"/>
                        </a:solidFill>
                      </a:endParaRPr>
                    </a:p>
                    <a:p>
                      <a:pPr marL="449580" indent="-449580">
                        <a:lnSpc>
                          <a:spcPct val="120000"/>
                        </a:lnSpc>
                        <a:defRPr/>
                      </a:pPr>
                      <a:r>
                        <a:rPr lang="zh-CN" altLang="en-US" sz="1800" b="1" dirty="0" smtClean="0">
                          <a:solidFill>
                            <a:schemeClr val="tx1"/>
                          </a:solidFill>
                        </a:rPr>
                        <a:t>（</a:t>
                      </a:r>
                      <a:r>
                        <a:rPr lang="en-US" altLang="zh-CN" sz="1800" b="1" dirty="0" smtClean="0">
                          <a:solidFill>
                            <a:schemeClr val="tx1"/>
                          </a:solidFill>
                        </a:rPr>
                        <a:t>5</a:t>
                      </a:r>
                      <a:r>
                        <a:rPr lang="zh-CN" altLang="en-US" sz="1800" b="1" dirty="0" smtClean="0">
                          <a:solidFill>
                            <a:schemeClr val="tx1"/>
                          </a:solidFill>
                        </a:rPr>
                        <a:t>）联锁系统；</a:t>
                      </a:r>
                      <a:endParaRPr lang="zh-CN" altLang="en-US" sz="1800" b="1" dirty="0" smtClean="0">
                        <a:solidFill>
                          <a:schemeClr val="tx1"/>
                        </a:solidFill>
                      </a:endParaRPr>
                    </a:p>
                    <a:p>
                      <a:pPr marL="449580" indent="-449580">
                        <a:lnSpc>
                          <a:spcPct val="120000"/>
                        </a:lnSpc>
                        <a:defRPr/>
                      </a:pPr>
                      <a:r>
                        <a:rPr lang="zh-CN" altLang="en-US" sz="1800" b="1" dirty="0" smtClean="0">
                          <a:solidFill>
                            <a:schemeClr val="tx1"/>
                          </a:solidFill>
                        </a:rPr>
                        <a:t>（</a:t>
                      </a:r>
                      <a:r>
                        <a:rPr lang="en-US" altLang="zh-CN" sz="1800" b="1" dirty="0" smtClean="0">
                          <a:solidFill>
                            <a:schemeClr val="tx1"/>
                          </a:solidFill>
                        </a:rPr>
                        <a:t>6</a:t>
                      </a:r>
                      <a:r>
                        <a:rPr lang="zh-CN" altLang="en-US" sz="1800" b="1" dirty="0" smtClean="0">
                          <a:solidFill>
                            <a:schemeClr val="tx1"/>
                          </a:solidFill>
                        </a:rPr>
                        <a:t>）各类动设备，包括备用设备等。</a:t>
                      </a:r>
                      <a:endParaRPr lang="zh-CN" altLang="en-US" sz="1800" b="1" dirty="0" smtClean="0">
                        <a:solidFill>
                          <a:schemeClr val="tx1"/>
                        </a:solidFill>
                      </a:endParaRPr>
                    </a:p>
                    <a:p>
                      <a:pPr marL="176530" indent="-176530">
                        <a:lnSpc>
                          <a:spcPct val="120000"/>
                        </a:lnSpc>
                        <a:defRPr/>
                      </a:pPr>
                      <a:r>
                        <a:rPr lang="en-US" altLang="zh-CN" sz="1800" b="1" dirty="0" smtClean="0">
                          <a:solidFill>
                            <a:srgbClr val="0000CC"/>
                          </a:solidFill>
                        </a:rPr>
                        <a:t>2.</a:t>
                      </a:r>
                      <a:r>
                        <a:rPr lang="zh-CN" altLang="en-US" sz="1800" b="1" dirty="0" smtClean="0">
                          <a:solidFill>
                            <a:srgbClr val="FF0000"/>
                          </a:solidFill>
                        </a:rPr>
                        <a:t>工艺技术自动控制水平低的重点危险化学品企业要制定技术改造计划，完成自动化控制技术改造。</a:t>
                      </a:r>
                      <a:endParaRPr lang="zh-CN" altLang="en-US" sz="1800" b="1" dirty="0">
                        <a:solidFill>
                          <a:srgbClr val="FF0000"/>
                        </a:solidFill>
                      </a:endParaRPr>
                    </a:p>
                  </a:txBody>
                  <a:tcPr marL="91439" marR="91439">
                    <a:solidFill>
                      <a:schemeClr val="accent6">
                        <a:lumMod val="20000"/>
                        <a:lumOff val="80000"/>
                        <a:alpha val="50000"/>
                      </a:schemeClr>
                    </a:solidFill>
                  </a:tcPr>
                </a:tc>
              </a:tr>
            </a:tbl>
          </a:graphicData>
        </a:graphic>
      </p:graphicFrame>
      <p:sp>
        <p:nvSpPr>
          <p:cNvPr id="192526" name="Rectangle 1"/>
          <p:cNvSpPr>
            <a:spLocks noChangeArrowheads="1"/>
          </p:cNvSpPr>
          <p:nvPr/>
        </p:nvSpPr>
        <p:spPr bwMode="auto">
          <a:xfrm>
            <a:off x="4786313" y="5422900"/>
            <a:ext cx="38909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压力容器及附件未检验或检验不合格，一项扣</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25</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分（</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B</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级要素否决项）；</a:t>
            </a:r>
            <a:endPar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a:p>
            <a:pPr eaLnBrk="1" hangingPunct="1">
              <a:spcBef>
                <a:spcPct val="0"/>
              </a:spcBef>
              <a:buFontTx/>
              <a:buNone/>
            </a:pP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2.</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危险工艺未按规定实现自动化控制的，扣</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100</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分（</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A</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级要素否决项）。</a:t>
            </a:r>
            <a:endPar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p:txBody>
      </p:sp>
      <p:sp>
        <p:nvSpPr>
          <p:cNvPr id="192527" name="AutoShape 9"/>
          <p:cNvSpPr>
            <a:spLocks noChangeArrowheads="1"/>
          </p:cNvSpPr>
          <p:nvPr/>
        </p:nvSpPr>
        <p:spPr bwMode="auto">
          <a:xfrm>
            <a:off x="4286250" y="5373688"/>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6.4  </a:t>
            </a:r>
            <a:r>
              <a:rPr lang="zh-CN" altLang="en-US" sz="2800" b="1" smtClean="0">
                <a:latin typeface="隶书" panose="02010509060101010101" pitchFamily="49" charset="-122"/>
                <a:ea typeface="隶书" panose="02010509060101010101" pitchFamily="49" charset="-122"/>
              </a:rPr>
              <a:t>工艺安全</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411787"/>
        </p:xfrm>
        <a:graphic>
          <a:graphicData uri="http://schemas.openxmlformats.org/drawingml/2006/table">
            <a:tbl>
              <a:tblPr firstRow="1" bandRow="1">
                <a:tableStyleId>{5C22544A-7EE6-4342-B048-85BDC9FD1C3A}</a:tableStyleId>
              </a:tblPr>
              <a:tblGrid>
                <a:gridCol w="3786159"/>
                <a:gridCol w="4500591"/>
              </a:tblGrid>
              <a:tr h="39629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6" marB="45726">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6" marB="45726">
                    <a:solidFill>
                      <a:schemeClr val="accent1">
                        <a:lumMod val="60000"/>
                        <a:lumOff val="40000"/>
                      </a:schemeClr>
                    </a:solidFill>
                  </a:tcPr>
                </a:tc>
              </a:tr>
              <a:tr h="2149108">
                <a:tc>
                  <a:txBody>
                    <a:bodyPr/>
                    <a:lstStyle/>
                    <a:p>
                      <a:pPr>
                        <a:lnSpc>
                          <a:spcPct val="150000"/>
                        </a:lnSpc>
                      </a:pPr>
                      <a:r>
                        <a:rPr kumimoji="0" lang="en-US" altLang="zh-CN" sz="1800" b="1" dirty="0" smtClean="0">
                          <a:solidFill>
                            <a:srgbClr val="000000"/>
                          </a:solidFill>
                        </a:rPr>
                        <a:t>3.</a:t>
                      </a:r>
                      <a:r>
                        <a:rPr kumimoji="0" lang="zh-CN" altLang="en-US" sz="1800" b="1" dirty="0" smtClean="0">
                          <a:solidFill>
                            <a:srgbClr val="000000"/>
                          </a:solidFill>
                        </a:rPr>
                        <a:t>企业应对工艺过程进行风险分析：</a:t>
                      </a:r>
                      <a:endParaRPr kumimoji="0" lang="zh-CN" altLang="en-US" sz="1800" b="1" dirty="0" smtClean="0">
                        <a:latin typeface="Arial" panose="020B0604020202020204" pitchFamily="34" charset="0"/>
                      </a:endParaRPr>
                    </a:p>
                    <a:p>
                      <a:pPr eaLnBrk="0" hangingPunct="0">
                        <a:lnSpc>
                          <a:spcPct val="150000"/>
                        </a:lnSpc>
                      </a:pPr>
                      <a:r>
                        <a:rPr kumimoji="0" lang="zh-CN" altLang="en-US" sz="1800" b="1" dirty="0" smtClean="0">
                          <a:solidFill>
                            <a:srgbClr val="000000"/>
                          </a:solidFill>
                        </a:rPr>
                        <a:t>（</a:t>
                      </a:r>
                      <a:r>
                        <a:rPr kumimoji="0" lang="en-US" altLang="zh-CN" sz="1800" b="1" dirty="0" smtClean="0">
                          <a:solidFill>
                            <a:srgbClr val="000000"/>
                          </a:solidFill>
                        </a:rPr>
                        <a:t>1</a:t>
                      </a:r>
                      <a:r>
                        <a:rPr kumimoji="0" lang="zh-CN" altLang="en-US" sz="1800" b="1" dirty="0" smtClean="0">
                          <a:solidFill>
                            <a:srgbClr val="000000"/>
                          </a:solidFill>
                        </a:rPr>
                        <a:t>）工艺过程中的危险性；</a:t>
                      </a:r>
                      <a:endParaRPr kumimoji="0" lang="zh-CN" altLang="en-US" sz="1800" b="1" dirty="0" smtClean="0">
                        <a:latin typeface="Arial" panose="020B0604020202020204" pitchFamily="34" charset="0"/>
                      </a:endParaRPr>
                    </a:p>
                    <a:p>
                      <a:pPr eaLnBrk="0" hangingPunct="0">
                        <a:lnSpc>
                          <a:spcPct val="150000"/>
                        </a:lnSpc>
                      </a:pPr>
                      <a:r>
                        <a:rPr kumimoji="0" lang="zh-CN" altLang="en-US" sz="1800" b="1" dirty="0" smtClean="0">
                          <a:solidFill>
                            <a:srgbClr val="000000"/>
                          </a:solidFill>
                        </a:rPr>
                        <a:t>（</a:t>
                      </a:r>
                      <a:r>
                        <a:rPr kumimoji="0" lang="en-US" altLang="zh-CN" sz="1800" b="1" dirty="0" smtClean="0">
                          <a:solidFill>
                            <a:srgbClr val="000000"/>
                          </a:solidFill>
                        </a:rPr>
                        <a:t>2</a:t>
                      </a:r>
                      <a:r>
                        <a:rPr kumimoji="0" lang="zh-CN" altLang="en-US" sz="1800" b="1" dirty="0" smtClean="0">
                          <a:solidFill>
                            <a:srgbClr val="000000"/>
                          </a:solidFill>
                        </a:rPr>
                        <a:t>）工作场所潜在事故发生因素；</a:t>
                      </a:r>
                      <a:endParaRPr kumimoji="0" lang="zh-CN" altLang="en-US" sz="1800" b="1" dirty="0" smtClean="0">
                        <a:latin typeface="Arial" panose="020B0604020202020204" pitchFamily="34" charset="0"/>
                      </a:endParaRPr>
                    </a:p>
                    <a:p>
                      <a:pPr eaLnBrk="0" hangingPunct="0">
                        <a:lnSpc>
                          <a:spcPct val="150000"/>
                        </a:lnSpc>
                      </a:pPr>
                      <a:r>
                        <a:rPr kumimoji="0" lang="zh-CN" altLang="en-US" sz="1800" b="1" dirty="0" smtClean="0">
                          <a:solidFill>
                            <a:srgbClr val="000000"/>
                          </a:solidFill>
                        </a:rPr>
                        <a:t>（</a:t>
                      </a:r>
                      <a:r>
                        <a:rPr kumimoji="0" lang="en-US" altLang="zh-CN" sz="1800" b="1" dirty="0" smtClean="0">
                          <a:solidFill>
                            <a:srgbClr val="000000"/>
                          </a:solidFill>
                        </a:rPr>
                        <a:t>3</a:t>
                      </a:r>
                      <a:r>
                        <a:rPr kumimoji="0" lang="zh-CN" altLang="en-US" sz="1800" b="1" dirty="0" smtClean="0">
                          <a:solidFill>
                            <a:srgbClr val="000000"/>
                          </a:solidFill>
                        </a:rPr>
                        <a:t>）控制失效的影响；</a:t>
                      </a:r>
                      <a:endParaRPr kumimoji="0" lang="zh-CN" altLang="en-US" sz="1800" b="1" dirty="0" smtClean="0">
                        <a:solidFill>
                          <a:srgbClr val="000000"/>
                        </a:solidFill>
                        <a:latin typeface="Arial" panose="020B0604020202020204" pitchFamily="34" charset="0"/>
                      </a:endParaRPr>
                    </a:p>
                    <a:p>
                      <a:pPr eaLnBrk="0" hangingPunct="0">
                        <a:lnSpc>
                          <a:spcPct val="150000"/>
                        </a:lnSpc>
                      </a:pPr>
                      <a:r>
                        <a:rPr kumimoji="0" lang="zh-CN" altLang="en-US" sz="1800" b="1" dirty="0" smtClean="0">
                          <a:solidFill>
                            <a:srgbClr val="000000"/>
                          </a:solidFill>
                          <a:latin typeface="Arial" panose="020B0604020202020204" pitchFamily="34" charset="0"/>
                        </a:rPr>
                        <a:t>（</a:t>
                      </a:r>
                      <a:r>
                        <a:rPr kumimoji="0" lang="en-US" altLang="zh-CN" sz="1800" b="1" dirty="0" smtClean="0">
                          <a:solidFill>
                            <a:srgbClr val="000000"/>
                          </a:solidFill>
                          <a:latin typeface="Arial" panose="020B0604020202020204" pitchFamily="34" charset="0"/>
                        </a:rPr>
                        <a:t>4</a:t>
                      </a:r>
                      <a:r>
                        <a:rPr kumimoji="0" lang="zh-CN" altLang="en-US" sz="1800" b="1" dirty="0" smtClean="0">
                          <a:solidFill>
                            <a:srgbClr val="000000"/>
                          </a:solidFill>
                          <a:latin typeface="Arial" panose="020B0604020202020204" pitchFamily="34" charset="0"/>
                        </a:rPr>
                        <a:t>）人为因素等。</a:t>
                      </a:r>
                      <a:r>
                        <a:rPr kumimoji="0" lang="zh-CN" altLang="en-US" sz="1800" b="1" dirty="0" smtClean="0">
                          <a:latin typeface="Arial" panose="020B0604020202020204" pitchFamily="34" charset="0"/>
                        </a:rPr>
                        <a:t> </a:t>
                      </a:r>
                      <a:endParaRPr kumimoji="0" lang="zh-CN" altLang="en-US" sz="1800" b="1" dirty="0">
                        <a:latin typeface="Arial" panose="020B0604020202020204" pitchFamily="34" charset="0"/>
                      </a:endParaRPr>
                    </a:p>
                  </a:txBody>
                  <a:tcPr marL="91439" marR="91439" marT="45726" marB="45726">
                    <a:solidFill>
                      <a:schemeClr val="accent6">
                        <a:lumMod val="20000"/>
                        <a:lumOff val="80000"/>
                        <a:alpha val="50000"/>
                      </a:schemeClr>
                    </a:solidFill>
                  </a:tcPr>
                </a:tc>
                <a:tc>
                  <a:txBody>
                    <a:bodyPr/>
                    <a:lstStyle/>
                    <a:p>
                      <a:pPr marL="342900" indent="-342900">
                        <a:lnSpc>
                          <a:spcPct val="100000"/>
                        </a:lnSpc>
                        <a:buAutoNum type="arabicPeriod"/>
                        <a:defRPr/>
                      </a:pPr>
                      <a:r>
                        <a:rPr lang="zh-CN" altLang="en-US" sz="1800" b="1" dirty="0" smtClean="0">
                          <a:solidFill>
                            <a:schemeClr val="tx1"/>
                          </a:solidFill>
                        </a:rPr>
                        <a:t>要从工艺、设备、仪表、控制、应急响</a:t>
                      </a:r>
                      <a:endParaRPr lang="en-US" altLang="zh-CN" sz="1800" b="1" dirty="0" smtClean="0">
                        <a:solidFill>
                          <a:schemeClr val="tx1"/>
                        </a:solidFill>
                      </a:endParaRPr>
                    </a:p>
                    <a:p>
                      <a:pPr marL="342900" indent="-342900">
                        <a:lnSpc>
                          <a:spcPct val="100000"/>
                        </a:lnSpc>
                        <a:buNone/>
                        <a:defRPr/>
                      </a:pPr>
                      <a:r>
                        <a:rPr lang="en-US" altLang="zh-CN" sz="1800" b="1" dirty="0" smtClean="0">
                          <a:solidFill>
                            <a:schemeClr val="tx1"/>
                          </a:solidFill>
                        </a:rPr>
                        <a:t>      </a:t>
                      </a:r>
                      <a:r>
                        <a:rPr lang="zh-CN" altLang="en-US" sz="1800" b="1" dirty="0" smtClean="0">
                          <a:solidFill>
                            <a:schemeClr val="tx1"/>
                          </a:solidFill>
                        </a:rPr>
                        <a:t>应等方面开展系统的工艺过程风险分析；</a:t>
                      </a:r>
                      <a:endParaRPr lang="zh-CN" altLang="en-US" sz="1800" b="1" dirty="0" smtClean="0">
                        <a:solidFill>
                          <a:schemeClr val="tx1"/>
                        </a:solidFill>
                      </a:endParaRPr>
                    </a:p>
                    <a:p>
                      <a:pPr marL="449580" indent="-449580">
                        <a:lnSpc>
                          <a:spcPct val="100000"/>
                        </a:lnSpc>
                        <a:defRPr/>
                      </a:pPr>
                      <a:r>
                        <a:rPr lang="en-US" altLang="zh-CN" sz="1800" b="1" dirty="0" smtClean="0">
                          <a:solidFill>
                            <a:schemeClr val="tx1"/>
                          </a:solidFill>
                        </a:rPr>
                        <a:t>2.   </a:t>
                      </a:r>
                      <a:r>
                        <a:rPr lang="zh-CN" altLang="en-US" sz="1800" b="1" dirty="0" smtClean="0">
                          <a:solidFill>
                            <a:schemeClr val="tx1"/>
                          </a:solidFill>
                        </a:rPr>
                        <a:t>对工艺过程进行风险分析，包括：</a:t>
                      </a:r>
                      <a:endParaRPr lang="zh-CN" altLang="en-US" sz="1800" b="1" dirty="0" smtClean="0">
                        <a:solidFill>
                          <a:schemeClr val="tx1"/>
                        </a:solidFill>
                      </a:endParaRPr>
                    </a:p>
                    <a:p>
                      <a:pPr marL="449580" indent="-449580">
                        <a:lnSpc>
                          <a:spcPct val="100000"/>
                        </a:lnSpc>
                        <a:defRPr/>
                      </a:pPr>
                      <a:r>
                        <a:rPr lang="zh-CN" altLang="en-US" sz="1800" b="1" dirty="0" smtClean="0">
                          <a:solidFill>
                            <a:schemeClr val="tx1"/>
                          </a:solidFill>
                        </a:rPr>
                        <a:t>    （</a:t>
                      </a:r>
                      <a:r>
                        <a:rPr lang="en-US" altLang="zh-CN" sz="1800" b="1" dirty="0" smtClean="0">
                          <a:solidFill>
                            <a:schemeClr val="tx1"/>
                          </a:solidFill>
                        </a:rPr>
                        <a:t>1</a:t>
                      </a:r>
                      <a:r>
                        <a:rPr lang="zh-CN" altLang="en-US" sz="1800" b="1" dirty="0" smtClean="0">
                          <a:solidFill>
                            <a:schemeClr val="tx1"/>
                          </a:solidFill>
                        </a:rPr>
                        <a:t>）工艺过程中的危险性；</a:t>
                      </a:r>
                      <a:endParaRPr lang="zh-CN" altLang="en-US" sz="1800" b="1" dirty="0" smtClean="0">
                        <a:solidFill>
                          <a:schemeClr val="tx1"/>
                        </a:solidFill>
                      </a:endParaRPr>
                    </a:p>
                    <a:p>
                      <a:pPr marL="449580" indent="-449580">
                        <a:lnSpc>
                          <a:spcPct val="100000"/>
                        </a:lnSpc>
                        <a:defRPr/>
                      </a:pPr>
                      <a:r>
                        <a:rPr lang="zh-CN" altLang="en-US" sz="1800" b="1" dirty="0" smtClean="0">
                          <a:solidFill>
                            <a:schemeClr val="tx1"/>
                          </a:solidFill>
                        </a:rPr>
                        <a:t>    （</a:t>
                      </a:r>
                      <a:r>
                        <a:rPr lang="en-US" altLang="zh-CN" sz="1800" b="1" dirty="0" smtClean="0">
                          <a:solidFill>
                            <a:schemeClr val="tx1"/>
                          </a:solidFill>
                        </a:rPr>
                        <a:t>2</a:t>
                      </a:r>
                      <a:r>
                        <a:rPr lang="zh-CN" altLang="en-US" sz="1800" b="1" dirty="0" smtClean="0">
                          <a:solidFill>
                            <a:schemeClr val="tx1"/>
                          </a:solidFill>
                        </a:rPr>
                        <a:t>）工作场所潜在事故发生因素；</a:t>
                      </a:r>
                      <a:endParaRPr lang="zh-CN" altLang="en-US" sz="1800" b="1" dirty="0" smtClean="0">
                        <a:solidFill>
                          <a:schemeClr val="tx1"/>
                        </a:solidFill>
                      </a:endParaRPr>
                    </a:p>
                    <a:p>
                      <a:pPr marL="449580" indent="-449580">
                        <a:lnSpc>
                          <a:spcPct val="100000"/>
                        </a:lnSpc>
                        <a:defRPr/>
                      </a:pPr>
                      <a:r>
                        <a:rPr lang="zh-CN" altLang="en-US" sz="1800" b="1" dirty="0" smtClean="0">
                          <a:solidFill>
                            <a:schemeClr val="tx1"/>
                          </a:solidFill>
                        </a:rPr>
                        <a:t>    （</a:t>
                      </a:r>
                      <a:r>
                        <a:rPr lang="en-US" altLang="zh-CN" sz="1800" b="1" dirty="0" smtClean="0">
                          <a:solidFill>
                            <a:schemeClr val="tx1"/>
                          </a:solidFill>
                        </a:rPr>
                        <a:t>3</a:t>
                      </a:r>
                      <a:r>
                        <a:rPr lang="zh-CN" altLang="en-US" sz="1800" b="1" dirty="0" smtClean="0">
                          <a:solidFill>
                            <a:schemeClr val="tx1"/>
                          </a:solidFill>
                        </a:rPr>
                        <a:t>）控制失效的影响；</a:t>
                      </a:r>
                      <a:endParaRPr lang="zh-CN" altLang="en-US" sz="1800" b="1" dirty="0" smtClean="0">
                        <a:solidFill>
                          <a:schemeClr val="tx1"/>
                        </a:solidFill>
                      </a:endParaRPr>
                    </a:p>
                    <a:p>
                      <a:pPr marL="449580" indent="-449580">
                        <a:lnSpc>
                          <a:spcPct val="100000"/>
                        </a:lnSpc>
                        <a:defRPr/>
                      </a:pPr>
                      <a:r>
                        <a:rPr lang="zh-CN" altLang="en-US" sz="1800" b="1" dirty="0" smtClean="0">
                          <a:solidFill>
                            <a:schemeClr val="tx1"/>
                          </a:solidFill>
                        </a:rPr>
                        <a:t>   </a:t>
                      </a:r>
                      <a:r>
                        <a:rPr lang="zh-CN" altLang="en-US" sz="1800" b="1" baseline="0" dirty="0" smtClean="0">
                          <a:solidFill>
                            <a:schemeClr val="tx1"/>
                          </a:solidFill>
                        </a:rPr>
                        <a:t> </a:t>
                      </a:r>
                      <a:r>
                        <a:rPr lang="zh-CN" altLang="en-US" sz="1800" b="1" dirty="0" smtClean="0">
                          <a:solidFill>
                            <a:schemeClr val="tx1"/>
                          </a:solidFill>
                        </a:rPr>
                        <a:t>（</a:t>
                      </a:r>
                      <a:r>
                        <a:rPr lang="en-US" altLang="zh-CN" sz="1800" b="1" dirty="0" smtClean="0">
                          <a:solidFill>
                            <a:schemeClr val="tx1"/>
                          </a:solidFill>
                        </a:rPr>
                        <a:t>4</a:t>
                      </a:r>
                      <a:r>
                        <a:rPr lang="zh-CN" altLang="en-US" sz="1800" b="1" dirty="0" smtClean="0">
                          <a:solidFill>
                            <a:schemeClr val="tx1"/>
                          </a:solidFill>
                        </a:rPr>
                        <a:t>）人为因素等。</a:t>
                      </a:r>
                      <a:endParaRPr lang="zh-CN" altLang="en-US" sz="1800" b="1" dirty="0">
                        <a:solidFill>
                          <a:schemeClr val="tx1"/>
                        </a:solidFill>
                      </a:endParaRPr>
                    </a:p>
                  </a:txBody>
                  <a:tcPr marL="91439" marR="91439" marT="45726" marB="45726">
                    <a:solidFill>
                      <a:schemeClr val="accent6">
                        <a:lumMod val="20000"/>
                        <a:lumOff val="80000"/>
                        <a:alpha val="50000"/>
                      </a:schemeClr>
                    </a:solidFill>
                  </a:tcPr>
                </a:tc>
              </a:tr>
              <a:tr h="2866389">
                <a:tc>
                  <a:txBody>
                    <a:bodyPr/>
                    <a:lstStyle/>
                    <a:p>
                      <a:pPr>
                        <a:lnSpc>
                          <a:spcPct val="120000"/>
                        </a:lnSpc>
                      </a:pPr>
                      <a:r>
                        <a:rPr lang="zh-CN" altLang="en-US" sz="1800" b="1" dirty="0" smtClean="0">
                          <a:solidFill>
                            <a:schemeClr val="tx1"/>
                          </a:solidFill>
                        </a:rPr>
                        <a:t>无</a:t>
                      </a:r>
                      <a:endParaRPr lang="zh-CN" altLang="en-US" sz="1800" b="1" dirty="0">
                        <a:solidFill>
                          <a:schemeClr val="tx1"/>
                        </a:solidFill>
                      </a:endParaRPr>
                    </a:p>
                  </a:txBody>
                  <a:tcPr marL="91439" marR="91439" marT="45726" marB="45726">
                    <a:solidFill>
                      <a:schemeClr val="bg2">
                        <a:lumMod val="20000"/>
                        <a:lumOff val="80000"/>
                        <a:alpha val="95000"/>
                      </a:schemeClr>
                    </a:solidFill>
                  </a:tcPr>
                </a:tc>
                <a:tc>
                  <a:txBody>
                    <a:bodyPr/>
                    <a:lstStyle/>
                    <a:p>
                      <a:pPr marL="176530" indent="-176530">
                        <a:lnSpc>
                          <a:spcPct val="100000"/>
                        </a:lnSpc>
                      </a:pPr>
                      <a:r>
                        <a:rPr lang="zh-CN" altLang="en-US" sz="1800" b="1" dirty="0" smtClean="0">
                          <a:solidFill>
                            <a:srgbClr val="FF3300"/>
                          </a:solidFill>
                        </a:rPr>
                        <a:t>   一级企业涉及危险化工工艺和重点监管危险化学品的化工生产装置进行危险与可操作性分析（</a:t>
                      </a:r>
                      <a:r>
                        <a:rPr lang="en-US" altLang="zh-CN" sz="1800" b="1" dirty="0" smtClean="0">
                          <a:solidFill>
                            <a:srgbClr val="FF3300"/>
                          </a:solidFill>
                        </a:rPr>
                        <a:t>HAZOP</a:t>
                      </a:r>
                      <a:r>
                        <a:rPr lang="zh-CN" altLang="en-US" sz="1800" b="1" dirty="0" smtClean="0">
                          <a:solidFill>
                            <a:srgbClr val="FF3300"/>
                          </a:solidFill>
                        </a:rPr>
                        <a:t>），并定期应用先进的工艺（过程）安全分析技术开展工艺（过程）安全分析。</a:t>
                      </a:r>
                      <a:endParaRPr lang="zh-CN" altLang="en-US" sz="1800" b="1" dirty="0">
                        <a:solidFill>
                          <a:srgbClr val="FF3300"/>
                        </a:solidFill>
                      </a:endParaRPr>
                    </a:p>
                  </a:txBody>
                  <a:tcPr marL="91439" marR="91439" marT="45726" marB="45726">
                    <a:solidFill>
                      <a:schemeClr val="bg2">
                        <a:lumMod val="20000"/>
                        <a:lumOff val="80000"/>
                        <a:alpha val="95000"/>
                      </a:schemeClr>
                    </a:solidFill>
                  </a:tcPr>
                </a:tc>
              </a:tr>
            </a:tbl>
          </a:graphicData>
        </a:graphic>
      </p:graphicFrame>
      <p:sp>
        <p:nvSpPr>
          <p:cNvPr id="194577" name="Rectangle 1"/>
          <p:cNvSpPr>
            <a:spLocks noChangeArrowheads="1"/>
          </p:cNvSpPr>
          <p:nvPr/>
        </p:nvSpPr>
        <p:spPr bwMode="auto">
          <a:xfrm>
            <a:off x="4500563" y="5357813"/>
            <a:ext cx="42148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一级企业涉及危险化工工艺和重点监管危险化学品的化工生产装置未进行危险与可操作性分析（</a:t>
            </a:r>
            <a:r>
              <a:rPr lang="en-US" altLang="zh-CN" sz="1600" b="1" u="sng">
                <a:solidFill>
                  <a:srgbClr val="33CC33"/>
                </a:solidFill>
                <a:latin typeface="仿宋_GB2312" panose="02010609030101010101" pitchFamily="49" charset="-122"/>
                <a:ea typeface="仿宋_GB2312" panose="02010609030101010101" pitchFamily="49" charset="-122"/>
              </a:rPr>
              <a:t>HAZOP</a:t>
            </a:r>
            <a:r>
              <a:rPr lang="zh-CN" altLang="en-US" sz="1600" b="1" u="sng">
                <a:solidFill>
                  <a:srgbClr val="33CC33"/>
                </a:solidFill>
                <a:latin typeface="仿宋_GB2312" panose="02010609030101010101" pitchFamily="49" charset="-122"/>
                <a:ea typeface="仿宋_GB2312" panose="02010609030101010101" pitchFamily="49" charset="-122"/>
              </a:rPr>
              <a:t>），或未定期应用先进的工艺（过程）安全分析技术开展工艺（过程）安全分析，扣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kumimoji="0" lang="zh-CN" altLang="en-US" sz="1600"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p:txBody>
      </p:sp>
      <p:sp>
        <p:nvSpPr>
          <p:cNvPr id="194578" name="AutoShape 9"/>
          <p:cNvSpPr>
            <a:spLocks noChangeArrowheads="1"/>
          </p:cNvSpPr>
          <p:nvPr/>
        </p:nvSpPr>
        <p:spPr bwMode="auto">
          <a:xfrm>
            <a:off x="4214813" y="5429250"/>
            <a:ext cx="285750"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zh-CN" altLang="en-US" sz="2800" b="1" u="heavy" dirty="0" smtClean="0">
                <a:solidFill>
                  <a:srgbClr val="C00000"/>
                </a:solidFill>
                <a:latin typeface="隶书" panose="02010509060101010101" pitchFamily="49" charset="-122"/>
                <a:ea typeface="隶书" panose="02010509060101010101" pitchFamily="49" charset="-122"/>
              </a:rPr>
              <a:t>重点监管的危险化工工艺</a:t>
            </a:r>
            <a:endParaRPr lang="en-US" altLang="zh-CN" sz="2800" b="1" u="heavy" dirty="0" smtClean="0">
              <a:solidFill>
                <a:srgbClr val="C00000"/>
              </a:solidFill>
              <a:latin typeface="隶书" panose="02010509060101010101" pitchFamily="49" charset="-122"/>
              <a:ea typeface="隶书" panose="02010509060101010101" pitchFamily="49" charset="-122"/>
            </a:endParaRPr>
          </a:p>
        </p:txBody>
      </p:sp>
      <p:graphicFrame>
        <p:nvGraphicFramePr>
          <p:cNvPr id="6" name="表格 5"/>
          <p:cNvGraphicFramePr>
            <a:graphicFrameLocks noGrp="1"/>
          </p:cNvGraphicFramePr>
          <p:nvPr/>
        </p:nvGraphicFramePr>
        <p:xfrm>
          <a:off x="428625" y="1357313"/>
          <a:ext cx="8286750" cy="5181624"/>
        </p:xfrm>
        <a:graphic>
          <a:graphicData uri="http://schemas.openxmlformats.org/drawingml/2006/table">
            <a:tbl>
              <a:tblPr firstRow="1" bandRow="1">
                <a:tableStyleId>{5C22544A-7EE6-4342-B048-85BDC9FD1C3A}</a:tableStyleId>
              </a:tblPr>
              <a:tblGrid>
                <a:gridCol w="4143375"/>
                <a:gridCol w="4143375"/>
              </a:tblGrid>
              <a:tr h="396290">
                <a:tc>
                  <a:txBody>
                    <a:bodyPr/>
                    <a:lstStyle/>
                    <a:p>
                      <a:pPr algn="ctr">
                        <a:lnSpc>
                          <a:spcPct val="200000"/>
                        </a:lnSpc>
                      </a:pPr>
                      <a:r>
                        <a:rPr lang="zh-CN" altLang="en-US" sz="2000" dirty="0" smtClean="0">
                          <a:solidFill>
                            <a:srgbClr val="0000CC"/>
                          </a:solidFill>
                        </a:rPr>
                        <a:t>首批（安监总管三</a:t>
                      </a:r>
                      <a:r>
                        <a:rPr lang="en-US" altLang="zh-CN" sz="2000" dirty="0" smtClean="0">
                          <a:solidFill>
                            <a:srgbClr val="0000CC"/>
                          </a:solidFill>
                        </a:rPr>
                        <a:t>〔2009〕116</a:t>
                      </a:r>
                      <a:r>
                        <a:rPr lang="zh-CN" altLang="en-US" sz="2000" dirty="0" smtClean="0">
                          <a:solidFill>
                            <a:srgbClr val="0000CC"/>
                          </a:solidFill>
                        </a:rPr>
                        <a:t>号）</a:t>
                      </a:r>
                      <a:endParaRPr lang="zh-CN" altLang="en-US" sz="2000" dirty="0">
                        <a:solidFill>
                          <a:srgbClr val="0000CC"/>
                        </a:solidFill>
                      </a:endParaRPr>
                    </a:p>
                  </a:txBody>
                  <a:tcPr marL="91439" marR="91439" marT="45726" marB="45726">
                    <a:solidFill>
                      <a:schemeClr val="accent1">
                        <a:lumMod val="60000"/>
                        <a:lumOff val="40000"/>
                      </a:schemeClr>
                    </a:solidFill>
                  </a:tcPr>
                </a:tc>
                <a:tc>
                  <a:txBody>
                    <a:bodyPr/>
                    <a:lstStyle/>
                    <a:p>
                      <a:pPr algn="ctr">
                        <a:lnSpc>
                          <a:spcPct val="200000"/>
                        </a:lnSpc>
                      </a:pPr>
                      <a:r>
                        <a:rPr lang="zh-CN" altLang="en-US" sz="2000" dirty="0" smtClean="0">
                          <a:solidFill>
                            <a:srgbClr val="FF0000"/>
                          </a:solidFill>
                        </a:rPr>
                        <a:t>第二批（安监总管三</a:t>
                      </a:r>
                      <a:r>
                        <a:rPr lang="en-US" altLang="zh-CN" sz="2000" dirty="0" smtClean="0">
                          <a:solidFill>
                            <a:srgbClr val="FF0000"/>
                          </a:solidFill>
                        </a:rPr>
                        <a:t>〔2013〕3</a:t>
                      </a:r>
                      <a:r>
                        <a:rPr lang="zh-CN" altLang="en-US" sz="2000" dirty="0" smtClean="0">
                          <a:solidFill>
                            <a:srgbClr val="FF0000"/>
                          </a:solidFill>
                        </a:rPr>
                        <a:t>号）</a:t>
                      </a:r>
                      <a:endParaRPr lang="zh-CN" altLang="en-US" sz="2000" dirty="0">
                        <a:solidFill>
                          <a:srgbClr val="FF0000"/>
                        </a:solidFill>
                      </a:endParaRPr>
                    </a:p>
                  </a:txBody>
                  <a:tcPr marL="91439" marR="91439" marT="45726" marB="45726">
                    <a:solidFill>
                      <a:schemeClr val="accent1">
                        <a:lumMod val="60000"/>
                        <a:lumOff val="40000"/>
                      </a:schemeClr>
                    </a:solidFill>
                  </a:tcPr>
                </a:tc>
              </a:tr>
              <a:tr h="2149108">
                <a:tc>
                  <a:txBody>
                    <a:bodyPr/>
                    <a:lstStyle/>
                    <a:p>
                      <a:pPr>
                        <a:lnSpc>
                          <a:spcPct val="200000"/>
                        </a:lnSpc>
                      </a:pPr>
                      <a:r>
                        <a:rPr kumimoji="0" lang="zh-CN" altLang="en-US" sz="1800" b="1" dirty="0" smtClean="0">
                          <a:solidFill>
                            <a:srgbClr val="0000CC"/>
                          </a:solidFill>
                        </a:rPr>
                        <a:t>一、光气及光气化工艺； 二、电解工艺（氯碱） ；三、氯化工艺 ；四、硝化工艺； 五、合成氨工艺 ；六、裂解（裂化）工艺 ；七、氟化工艺； 八、加氢工艺 ；九、重氮化工艺 ；十、氧化工艺 ；十一、过氧化工艺 ；十二、胺基化工艺； 十三、磺化工艺 ；十四、聚合工艺； 十五、烷基化工艺 </a:t>
                      </a:r>
                      <a:endParaRPr kumimoji="0" lang="zh-CN" altLang="en-US" sz="1800" b="1" dirty="0">
                        <a:solidFill>
                          <a:srgbClr val="0000CC"/>
                        </a:solidFill>
                        <a:latin typeface="Arial" panose="020B0604020202020204" pitchFamily="34" charset="0"/>
                      </a:endParaRPr>
                    </a:p>
                  </a:txBody>
                  <a:tcPr marL="91439" marR="91439" marT="45726" marB="45726">
                    <a:solidFill>
                      <a:schemeClr val="accent6">
                        <a:lumMod val="20000"/>
                        <a:lumOff val="80000"/>
                        <a:alpha val="50000"/>
                      </a:schemeClr>
                    </a:solidFill>
                  </a:tcPr>
                </a:tc>
                <a:tc>
                  <a:txBody>
                    <a:bodyPr/>
                    <a:lstStyle/>
                    <a:p>
                      <a:pPr hangingPunct="0">
                        <a:lnSpc>
                          <a:spcPct val="200000"/>
                        </a:lnSpc>
                      </a:pPr>
                      <a:r>
                        <a:rPr lang="zh-CN" altLang="zh-CN" sz="1800" b="1" kern="1200" dirty="0" smtClean="0">
                          <a:solidFill>
                            <a:srgbClr val="C00000"/>
                          </a:solidFill>
                          <a:effectLst/>
                          <a:latin typeface="+mn-lt"/>
                          <a:ea typeface="+mn-ea"/>
                          <a:cs typeface="+mn-cs"/>
                        </a:rPr>
                        <a:t>一、新型煤化工工艺</a:t>
                      </a:r>
                      <a:r>
                        <a:rPr lang="en-US" altLang="zh-CN" sz="1800" b="1" kern="1200" dirty="0" smtClean="0">
                          <a:solidFill>
                            <a:srgbClr val="C00000"/>
                          </a:solidFill>
                          <a:effectLst/>
                          <a:latin typeface="+mn-lt"/>
                          <a:ea typeface="+mn-ea"/>
                          <a:cs typeface="+mn-cs"/>
                        </a:rPr>
                        <a:t>:</a:t>
                      </a:r>
                      <a:r>
                        <a:rPr lang="zh-CN" altLang="zh-CN" sz="1800" b="1" kern="1200" dirty="0" smtClean="0">
                          <a:solidFill>
                            <a:srgbClr val="C00000"/>
                          </a:solidFill>
                          <a:effectLst/>
                          <a:latin typeface="+mn-lt"/>
                          <a:ea typeface="+mn-ea"/>
                          <a:cs typeface="+mn-cs"/>
                        </a:rPr>
                        <a:t>煤制油</a:t>
                      </a:r>
                      <a:r>
                        <a:rPr lang="en-US" altLang="zh-CN" sz="1800" b="1" kern="1200" dirty="0" smtClean="0">
                          <a:solidFill>
                            <a:srgbClr val="C00000"/>
                          </a:solidFill>
                          <a:effectLst/>
                          <a:latin typeface="+mn-lt"/>
                          <a:ea typeface="+mn-ea"/>
                          <a:cs typeface="+mn-cs"/>
                        </a:rPr>
                        <a:t>(</a:t>
                      </a:r>
                      <a:r>
                        <a:rPr lang="zh-CN" altLang="zh-CN" sz="1800" b="1" kern="1200" dirty="0" smtClean="0">
                          <a:solidFill>
                            <a:srgbClr val="C00000"/>
                          </a:solidFill>
                          <a:effectLst/>
                          <a:latin typeface="+mn-lt"/>
                          <a:ea typeface="+mn-ea"/>
                          <a:cs typeface="+mn-cs"/>
                        </a:rPr>
                        <a:t>甲醇制汽油、费</a:t>
                      </a:r>
                      <a:r>
                        <a:rPr lang="en-US" altLang="zh-CN" sz="1800" b="1" kern="1200" dirty="0" smtClean="0">
                          <a:solidFill>
                            <a:srgbClr val="C00000"/>
                          </a:solidFill>
                          <a:effectLst/>
                          <a:latin typeface="+mn-lt"/>
                          <a:ea typeface="+mn-ea"/>
                          <a:cs typeface="+mn-cs"/>
                        </a:rPr>
                        <a:t>-</a:t>
                      </a:r>
                      <a:r>
                        <a:rPr lang="zh-CN" altLang="zh-CN" sz="1800" b="1" kern="1200" dirty="0" smtClean="0">
                          <a:solidFill>
                            <a:srgbClr val="C00000"/>
                          </a:solidFill>
                          <a:effectLst/>
                          <a:latin typeface="+mn-lt"/>
                          <a:ea typeface="+mn-ea"/>
                          <a:cs typeface="+mn-cs"/>
                        </a:rPr>
                        <a:t>托合成油</a:t>
                      </a:r>
                      <a:r>
                        <a:rPr lang="en-US" altLang="zh-CN" sz="1800" b="1" kern="1200" dirty="0" smtClean="0">
                          <a:solidFill>
                            <a:srgbClr val="C00000"/>
                          </a:solidFill>
                          <a:effectLst/>
                          <a:latin typeface="+mn-lt"/>
                          <a:ea typeface="+mn-ea"/>
                          <a:cs typeface="+mn-cs"/>
                        </a:rPr>
                        <a:t>)</a:t>
                      </a:r>
                      <a:r>
                        <a:rPr lang="zh-CN" altLang="zh-CN" sz="1800" b="1" kern="1200" dirty="0" smtClean="0">
                          <a:solidFill>
                            <a:srgbClr val="C00000"/>
                          </a:solidFill>
                          <a:effectLst/>
                          <a:latin typeface="+mn-lt"/>
                          <a:ea typeface="+mn-ea"/>
                          <a:cs typeface="+mn-cs"/>
                        </a:rPr>
                        <a:t>、煤制烯烃（甲醇制烯烃）、煤制二甲醚、煤制乙二醇（合成气制乙二醇）、煤制甲烷气（煤气甲烷化）、煤制甲醇、甲醇制醋酸等工艺。</a:t>
                      </a:r>
                      <a:endParaRPr lang="zh-CN" altLang="zh-CN" sz="1800" b="1" kern="1200" dirty="0" smtClean="0">
                        <a:solidFill>
                          <a:srgbClr val="C00000"/>
                        </a:solidFill>
                        <a:effectLst/>
                        <a:latin typeface="+mn-lt"/>
                        <a:ea typeface="+mn-ea"/>
                        <a:cs typeface="+mn-cs"/>
                      </a:endParaRPr>
                    </a:p>
                    <a:p>
                      <a:pPr hangingPunct="0">
                        <a:lnSpc>
                          <a:spcPct val="200000"/>
                        </a:lnSpc>
                      </a:pPr>
                      <a:r>
                        <a:rPr lang="zh-CN" altLang="zh-CN" sz="1800" b="1" kern="1200" dirty="0" smtClean="0">
                          <a:solidFill>
                            <a:srgbClr val="C00000"/>
                          </a:solidFill>
                          <a:effectLst/>
                          <a:latin typeface="+mn-lt"/>
                          <a:ea typeface="+mn-ea"/>
                          <a:cs typeface="+mn-cs"/>
                        </a:rPr>
                        <a:t>二、电石生产工艺</a:t>
                      </a:r>
                      <a:endParaRPr lang="zh-CN" altLang="zh-CN" sz="1800" b="1" kern="1200" dirty="0" smtClean="0">
                        <a:solidFill>
                          <a:srgbClr val="C00000"/>
                        </a:solidFill>
                        <a:effectLst/>
                        <a:latin typeface="+mn-lt"/>
                        <a:ea typeface="+mn-ea"/>
                        <a:cs typeface="+mn-cs"/>
                      </a:endParaRPr>
                    </a:p>
                    <a:p>
                      <a:pPr hangingPunct="0">
                        <a:lnSpc>
                          <a:spcPct val="200000"/>
                        </a:lnSpc>
                      </a:pPr>
                      <a:r>
                        <a:rPr lang="zh-CN" altLang="zh-CN" sz="1800" b="1" kern="1200" dirty="0" smtClean="0">
                          <a:solidFill>
                            <a:srgbClr val="C00000"/>
                          </a:solidFill>
                          <a:effectLst/>
                          <a:latin typeface="+mn-lt"/>
                          <a:ea typeface="+mn-ea"/>
                          <a:cs typeface="+mn-cs"/>
                        </a:rPr>
                        <a:t>三、偶氮化工艺</a:t>
                      </a:r>
                      <a:endParaRPr lang="zh-CN" altLang="zh-CN" sz="1800" b="1" kern="1200" dirty="0" smtClean="0">
                        <a:solidFill>
                          <a:srgbClr val="C00000"/>
                        </a:solidFill>
                        <a:effectLst/>
                        <a:latin typeface="+mn-lt"/>
                        <a:ea typeface="+mn-ea"/>
                        <a:cs typeface="+mn-cs"/>
                      </a:endParaRPr>
                    </a:p>
                  </a:txBody>
                  <a:tcPr marL="91439" marR="91439" marT="45726" marB="45726">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6.4  </a:t>
            </a:r>
            <a:r>
              <a:rPr lang="zh-CN" altLang="en-US" sz="2800" b="1" smtClean="0">
                <a:latin typeface="隶书" panose="02010509060101010101" pitchFamily="49" charset="-122"/>
                <a:ea typeface="隶书" panose="02010509060101010101" pitchFamily="49" charset="-122"/>
              </a:rPr>
              <a:t>工艺安全</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86375"/>
        </p:xfrm>
        <a:graphic>
          <a:graphicData uri="http://schemas.openxmlformats.org/drawingml/2006/table">
            <a:tbl>
              <a:tblPr firstRow="1" bandRow="1">
                <a:tableStyleId>{5C22544A-7EE6-4342-B048-85BDC9FD1C3A}</a:tableStyleId>
              </a:tblPr>
              <a:tblGrid>
                <a:gridCol w="4143346"/>
                <a:gridCol w="4143404"/>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3389944">
                <a:tc>
                  <a:txBody>
                    <a:bodyPr/>
                    <a:lstStyle/>
                    <a:p>
                      <a:pPr>
                        <a:lnSpc>
                          <a:spcPct val="120000"/>
                        </a:lnSpc>
                      </a:pPr>
                      <a:r>
                        <a:rPr kumimoji="0" lang="en-US" altLang="zh-CN" sz="1800" b="1" dirty="0" smtClean="0">
                          <a:solidFill>
                            <a:schemeClr val="tx1"/>
                          </a:solidFill>
                        </a:rPr>
                        <a:t>4.</a:t>
                      </a:r>
                      <a:r>
                        <a:rPr kumimoji="0" lang="zh-CN" altLang="en-US" sz="1800" b="1" dirty="0" smtClean="0">
                          <a:solidFill>
                            <a:schemeClr val="tx1"/>
                          </a:solidFill>
                        </a:rPr>
                        <a:t>企业生产装置开车前应组织检查，进行安全条件确认。安全条件应满足下列要求：</a:t>
                      </a:r>
                      <a:endParaRPr kumimoji="0" lang="zh-CN" altLang="en-US" sz="1800" b="1" dirty="0" smtClean="0">
                        <a:solidFill>
                          <a:schemeClr val="tx1"/>
                        </a:solidFill>
                        <a:latin typeface="Arial" panose="020B0604020202020204" pitchFamily="34" charset="0"/>
                      </a:endParaRPr>
                    </a:p>
                    <a:p>
                      <a:pPr eaLnBrk="0">
                        <a:lnSpc>
                          <a:spcPct val="120000"/>
                        </a:lnSpc>
                      </a:pPr>
                      <a:r>
                        <a:rPr kumimoji="0" lang="zh-CN" altLang="en-US" sz="1800" b="1" dirty="0" smtClean="0">
                          <a:solidFill>
                            <a:schemeClr val="tx1"/>
                          </a:solidFill>
                        </a:rPr>
                        <a:t>（</a:t>
                      </a:r>
                      <a:r>
                        <a:rPr kumimoji="0" lang="en-US" altLang="zh-CN" sz="1800" b="1" dirty="0" smtClean="0">
                          <a:solidFill>
                            <a:schemeClr val="tx1"/>
                          </a:solidFill>
                        </a:rPr>
                        <a:t>1</a:t>
                      </a:r>
                      <a:r>
                        <a:rPr kumimoji="0" lang="zh-CN" altLang="en-US" sz="1800" b="1" dirty="0" smtClean="0">
                          <a:solidFill>
                            <a:schemeClr val="tx1"/>
                          </a:solidFill>
                        </a:rPr>
                        <a:t>）现场工艺和设备符合设计规范；（</a:t>
                      </a:r>
                      <a:r>
                        <a:rPr kumimoji="0" lang="en-US" altLang="zh-CN" sz="1800" b="1" dirty="0" smtClean="0">
                          <a:solidFill>
                            <a:schemeClr val="tx1"/>
                          </a:solidFill>
                        </a:rPr>
                        <a:t>2</a:t>
                      </a:r>
                      <a:r>
                        <a:rPr kumimoji="0" lang="zh-CN" altLang="en-US" sz="1800" b="1" dirty="0" smtClean="0">
                          <a:solidFill>
                            <a:schemeClr val="tx1"/>
                          </a:solidFill>
                        </a:rPr>
                        <a:t>）系统气密测试、设施空运转调试合格；</a:t>
                      </a:r>
                      <a:endParaRPr kumimoji="0" lang="en-US" altLang="zh-CN" sz="1800" b="1" dirty="0" smtClean="0">
                        <a:solidFill>
                          <a:schemeClr val="tx1"/>
                        </a:solidFill>
                      </a:endParaRPr>
                    </a:p>
                    <a:p>
                      <a:pPr eaLnBrk="0">
                        <a:lnSpc>
                          <a:spcPct val="120000"/>
                        </a:lnSpc>
                      </a:pPr>
                      <a:r>
                        <a:rPr kumimoji="0" lang="zh-CN" altLang="en-US" sz="1800" b="1" dirty="0" smtClean="0">
                          <a:solidFill>
                            <a:schemeClr val="tx1"/>
                          </a:solidFill>
                        </a:rPr>
                        <a:t>（</a:t>
                      </a:r>
                      <a:r>
                        <a:rPr kumimoji="0" lang="en-US" altLang="zh-CN" sz="1800" b="1" dirty="0" smtClean="0">
                          <a:solidFill>
                            <a:schemeClr val="tx1"/>
                          </a:solidFill>
                        </a:rPr>
                        <a:t>3</a:t>
                      </a:r>
                      <a:r>
                        <a:rPr kumimoji="0" lang="zh-CN" altLang="en-US" sz="1800" b="1" dirty="0" smtClean="0">
                          <a:solidFill>
                            <a:schemeClr val="tx1"/>
                          </a:solidFill>
                        </a:rPr>
                        <a:t>）操作规程和应急预案已制订；</a:t>
                      </a:r>
                      <a:endParaRPr kumimoji="0" lang="en-US" altLang="zh-CN" sz="1800" b="1" dirty="0" smtClean="0">
                        <a:solidFill>
                          <a:schemeClr val="tx1"/>
                        </a:solidFill>
                      </a:endParaRPr>
                    </a:p>
                    <a:p>
                      <a:pPr eaLnBrk="0">
                        <a:lnSpc>
                          <a:spcPct val="120000"/>
                        </a:lnSpc>
                      </a:pPr>
                      <a:r>
                        <a:rPr kumimoji="0" lang="zh-CN" altLang="en-US" sz="1800" b="1" dirty="0" smtClean="0">
                          <a:solidFill>
                            <a:schemeClr val="tx1"/>
                          </a:solidFill>
                        </a:rPr>
                        <a:t>（</a:t>
                      </a:r>
                      <a:r>
                        <a:rPr kumimoji="0" lang="en-US" altLang="zh-CN" sz="1800" b="1" dirty="0" smtClean="0">
                          <a:solidFill>
                            <a:schemeClr val="tx1"/>
                          </a:solidFill>
                        </a:rPr>
                        <a:t>4</a:t>
                      </a:r>
                      <a:r>
                        <a:rPr kumimoji="0" lang="zh-CN" altLang="en-US" sz="1800" b="1" dirty="0" smtClean="0">
                          <a:solidFill>
                            <a:schemeClr val="tx1"/>
                          </a:solidFill>
                        </a:rPr>
                        <a:t>）编制并落实了装置开车方案；</a:t>
                      </a:r>
                      <a:endParaRPr kumimoji="0" lang="en-US" altLang="zh-CN" sz="1800" b="1" dirty="0" smtClean="0">
                        <a:solidFill>
                          <a:schemeClr val="tx1"/>
                        </a:solidFill>
                      </a:endParaRPr>
                    </a:p>
                    <a:p>
                      <a:pPr eaLnBrk="0">
                        <a:lnSpc>
                          <a:spcPct val="120000"/>
                        </a:lnSpc>
                      </a:pPr>
                      <a:r>
                        <a:rPr kumimoji="0" lang="zh-CN" altLang="en-US" sz="1800" b="1" dirty="0" smtClean="0">
                          <a:solidFill>
                            <a:schemeClr val="tx1"/>
                          </a:solidFill>
                        </a:rPr>
                        <a:t>（</a:t>
                      </a:r>
                      <a:r>
                        <a:rPr kumimoji="0" lang="en-US" altLang="zh-CN" sz="1800" b="1" dirty="0" smtClean="0">
                          <a:solidFill>
                            <a:schemeClr val="tx1"/>
                          </a:solidFill>
                        </a:rPr>
                        <a:t>5</a:t>
                      </a:r>
                      <a:r>
                        <a:rPr kumimoji="0" lang="zh-CN" altLang="en-US" sz="1800" b="1" dirty="0" smtClean="0">
                          <a:solidFill>
                            <a:schemeClr val="tx1"/>
                          </a:solidFill>
                        </a:rPr>
                        <a:t>）操作人员培训合格；</a:t>
                      </a:r>
                      <a:endParaRPr kumimoji="0" lang="en-US" altLang="zh-CN" sz="1800" b="1" dirty="0" smtClean="0">
                        <a:solidFill>
                          <a:schemeClr val="tx1"/>
                        </a:solidFill>
                      </a:endParaRPr>
                    </a:p>
                    <a:p>
                      <a:pPr eaLnBrk="0">
                        <a:lnSpc>
                          <a:spcPct val="120000"/>
                        </a:lnSpc>
                      </a:pPr>
                      <a:r>
                        <a:rPr kumimoji="0" lang="zh-CN" altLang="en-US" sz="1800" b="1" dirty="0" smtClean="0">
                          <a:solidFill>
                            <a:schemeClr val="tx1"/>
                          </a:solidFill>
                          <a:latin typeface="Arial" panose="020B0604020202020204" pitchFamily="34" charset="0"/>
                        </a:rPr>
                        <a:t>（</a:t>
                      </a:r>
                      <a:r>
                        <a:rPr kumimoji="0" lang="en-US" altLang="zh-CN" sz="1800" b="1" dirty="0" smtClean="0">
                          <a:solidFill>
                            <a:schemeClr val="tx1"/>
                          </a:solidFill>
                          <a:latin typeface="Arial" panose="020B0604020202020204" pitchFamily="34" charset="0"/>
                        </a:rPr>
                        <a:t>6</a:t>
                      </a:r>
                      <a:r>
                        <a:rPr kumimoji="0" lang="zh-CN" altLang="en-US" sz="1800" b="1" dirty="0" smtClean="0">
                          <a:solidFill>
                            <a:schemeClr val="tx1"/>
                          </a:solidFill>
                          <a:latin typeface="Arial" panose="020B0604020202020204" pitchFamily="34" charset="0"/>
                        </a:rPr>
                        <a:t>）各种危险已消除或控制。 </a:t>
                      </a:r>
                      <a:endParaRPr kumimoji="0" lang="zh-CN" altLang="en-US" sz="1800" b="1" dirty="0">
                        <a:solidFill>
                          <a:schemeClr val="tx1"/>
                        </a:solidFill>
                        <a:latin typeface="Arial" panose="020B0604020202020204" pitchFamily="34" charset="0"/>
                      </a:endParaRPr>
                    </a:p>
                  </a:txBody>
                  <a:tcPr marL="91439" marR="91439">
                    <a:solidFill>
                      <a:schemeClr val="accent6">
                        <a:lumMod val="20000"/>
                        <a:lumOff val="80000"/>
                        <a:alpha val="50000"/>
                      </a:schemeClr>
                    </a:solidFill>
                  </a:tcPr>
                </a:tc>
                <a:tc>
                  <a:txBody>
                    <a:bodyPr/>
                    <a:lstStyle/>
                    <a:p>
                      <a:pPr marL="97155" indent="-97155">
                        <a:lnSpc>
                          <a:spcPct val="120000"/>
                        </a:lnSpc>
                        <a:defRPr/>
                      </a:pPr>
                      <a:r>
                        <a:rPr lang="zh-CN" altLang="en-US" sz="1800" b="1" dirty="0" smtClean="0">
                          <a:solidFill>
                            <a:schemeClr val="tx1"/>
                          </a:solidFill>
                        </a:rPr>
                        <a:t>生产装置开车前应组织检查，进行安全条件确认。安全条件应满足下列要求：</a:t>
                      </a:r>
                      <a:endParaRPr lang="en-US" altLang="zh-CN" sz="1800" b="1" dirty="0" smtClean="0">
                        <a:solidFill>
                          <a:schemeClr val="tx1"/>
                        </a:solidFill>
                      </a:endParaRPr>
                    </a:p>
                    <a:p>
                      <a:pPr marL="97155" indent="-97155">
                        <a:lnSpc>
                          <a:spcPct val="120000"/>
                        </a:lnSpc>
                        <a:defRPr/>
                      </a:pPr>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）现场工艺和设备符合设计规；</a:t>
                      </a:r>
                      <a:endParaRPr lang="en-US" altLang="zh-CN" sz="1800" b="1" dirty="0" smtClean="0">
                        <a:solidFill>
                          <a:schemeClr val="tx1"/>
                        </a:solidFill>
                      </a:endParaRPr>
                    </a:p>
                    <a:p>
                      <a:pPr marL="97155" indent="-97155">
                        <a:lnSpc>
                          <a:spcPct val="120000"/>
                        </a:lnSpc>
                        <a:defRPr/>
                      </a:pPr>
                      <a:r>
                        <a:rPr lang="zh-CN" altLang="en-US" sz="1800" b="1" dirty="0" smtClean="0">
                          <a:solidFill>
                            <a:schemeClr val="tx1"/>
                          </a:solidFill>
                        </a:rPr>
                        <a:t>（</a:t>
                      </a:r>
                      <a:r>
                        <a:rPr lang="en-US" altLang="zh-CN" sz="1800" b="1" dirty="0" smtClean="0">
                          <a:solidFill>
                            <a:schemeClr val="tx1"/>
                          </a:solidFill>
                        </a:rPr>
                        <a:t>2</a:t>
                      </a:r>
                      <a:r>
                        <a:rPr lang="zh-CN" altLang="en-US" sz="1800" b="1" dirty="0" smtClean="0">
                          <a:solidFill>
                            <a:schemeClr val="tx1"/>
                          </a:solidFill>
                        </a:rPr>
                        <a:t>）系统气密测试、设施空运转调试合格；</a:t>
                      </a:r>
                      <a:endParaRPr lang="en-US" altLang="zh-CN" sz="1800" b="1" dirty="0" smtClean="0">
                        <a:solidFill>
                          <a:schemeClr val="tx1"/>
                        </a:solidFill>
                      </a:endParaRPr>
                    </a:p>
                    <a:p>
                      <a:pPr marL="97155" indent="-97155">
                        <a:lnSpc>
                          <a:spcPct val="120000"/>
                        </a:lnSpc>
                        <a:defRPr/>
                      </a:pPr>
                      <a:r>
                        <a:rPr lang="zh-CN" altLang="en-US" sz="1800" b="1" dirty="0" smtClean="0">
                          <a:solidFill>
                            <a:schemeClr val="tx1"/>
                          </a:solidFill>
                        </a:rPr>
                        <a:t>（</a:t>
                      </a:r>
                      <a:r>
                        <a:rPr lang="en-US" altLang="zh-CN" sz="1800" b="1" dirty="0" smtClean="0">
                          <a:solidFill>
                            <a:schemeClr val="tx1"/>
                          </a:solidFill>
                        </a:rPr>
                        <a:t>3</a:t>
                      </a:r>
                      <a:r>
                        <a:rPr lang="zh-CN" altLang="en-US" sz="1800" b="1" dirty="0" smtClean="0">
                          <a:solidFill>
                            <a:schemeClr val="tx1"/>
                          </a:solidFill>
                        </a:rPr>
                        <a:t>）操作规程和应急预案已制订；</a:t>
                      </a:r>
                      <a:endParaRPr lang="en-US" altLang="zh-CN" sz="1800" b="1" dirty="0" smtClean="0">
                        <a:solidFill>
                          <a:schemeClr val="tx1"/>
                        </a:solidFill>
                      </a:endParaRPr>
                    </a:p>
                    <a:p>
                      <a:pPr marL="97155" indent="-97155">
                        <a:lnSpc>
                          <a:spcPct val="120000"/>
                        </a:lnSpc>
                        <a:defRPr/>
                      </a:pPr>
                      <a:r>
                        <a:rPr lang="zh-CN" altLang="en-US" sz="1800" b="1" dirty="0" smtClean="0">
                          <a:solidFill>
                            <a:schemeClr val="tx1"/>
                          </a:solidFill>
                        </a:rPr>
                        <a:t>（</a:t>
                      </a:r>
                      <a:r>
                        <a:rPr lang="en-US" altLang="zh-CN" sz="1800" b="1" dirty="0" smtClean="0">
                          <a:solidFill>
                            <a:schemeClr val="tx1"/>
                          </a:solidFill>
                        </a:rPr>
                        <a:t>4</a:t>
                      </a:r>
                      <a:r>
                        <a:rPr lang="zh-CN" altLang="en-US" sz="1800" b="1" dirty="0" smtClean="0">
                          <a:solidFill>
                            <a:schemeClr val="tx1"/>
                          </a:solidFill>
                        </a:rPr>
                        <a:t>）编制并落实了装置开车方案；</a:t>
                      </a:r>
                      <a:endParaRPr lang="en-US" altLang="zh-CN" sz="1800" b="1" dirty="0" smtClean="0">
                        <a:solidFill>
                          <a:schemeClr val="tx1"/>
                        </a:solidFill>
                      </a:endParaRPr>
                    </a:p>
                    <a:p>
                      <a:pPr marL="97155" indent="-97155">
                        <a:lnSpc>
                          <a:spcPct val="120000"/>
                        </a:lnSpc>
                        <a:defRPr/>
                      </a:pPr>
                      <a:r>
                        <a:rPr lang="zh-CN" altLang="en-US" sz="1800" b="1" dirty="0" smtClean="0">
                          <a:solidFill>
                            <a:schemeClr val="tx1"/>
                          </a:solidFill>
                        </a:rPr>
                        <a:t>（</a:t>
                      </a:r>
                      <a:r>
                        <a:rPr lang="en-US" altLang="zh-CN" sz="1800" b="1" dirty="0" smtClean="0">
                          <a:solidFill>
                            <a:schemeClr val="tx1"/>
                          </a:solidFill>
                        </a:rPr>
                        <a:t>5</a:t>
                      </a:r>
                      <a:r>
                        <a:rPr lang="zh-CN" altLang="en-US" sz="1800" b="1" dirty="0" smtClean="0">
                          <a:solidFill>
                            <a:schemeClr val="tx1"/>
                          </a:solidFill>
                        </a:rPr>
                        <a:t>）操作人员培训合格；</a:t>
                      </a:r>
                      <a:endParaRPr lang="en-US" altLang="zh-CN" sz="1800" b="1" dirty="0" smtClean="0">
                        <a:solidFill>
                          <a:schemeClr val="tx1"/>
                        </a:solidFill>
                      </a:endParaRPr>
                    </a:p>
                    <a:p>
                      <a:pPr marL="97155" indent="-97155">
                        <a:lnSpc>
                          <a:spcPct val="120000"/>
                        </a:lnSpc>
                        <a:defRPr/>
                      </a:pPr>
                      <a:r>
                        <a:rPr lang="zh-CN" altLang="en-US" sz="1800" b="1" dirty="0" smtClean="0">
                          <a:solidFill>
                            <a:schemeClr val="tx1"/>
                          </a:solidFill>
                        </a:rPr>
                        <a:t>（</a:t>
                      </a:r>
                      <a:r>
                        <a:rPr lang="en-US" altLang="zh-CN" sz="1800" b="1" dirty="0" smtClean="0">
                          <a:solidFill>
                            <a:schemeClr val="tx1"/>
                          </a:solidFill>
                        </a:rPr>
                        <a:t>6</a:t>
                      </a:r>
                      <a:r>
                        <a:rPr lang="zh-CN" altLang="en-US" sz="1800" b="1" dirty="0" smtClean="0">
                          <a:solidFill>
                            <a:schemeClr val="tx1"/>
                          </a:solidFill>
                        </a:rPr>
                        <a:t>）各种危险已消除或控制。</a:t>
                      </a:r>
                      <a:endParaRPr lang="zh-CN" altLang="en-US" sz="1800" b="1" dirty="0">
                        <a:solidFill>
                          <a:schemeClr val="tx1"/>
                        </a:solidFill>
                      </a:endParaRPr>
                    </a:p>
                  </a:txBody>
                  <a:tcPr marL="91439" marR="91439">
                    <a:solidFill>
                      <a:schemeClr val="accent6">
                        <a:lumMod val="20000"/>
                        <a:lumOff val="80000"/>
                        <a:alpha val="50000"/>
                      </a:schemeClr>
                    </a:solidFill>
                  </a:tcPr>
                </a:tc>
              </a:tr>
              <a:tr h="1500191">
                <a:tc>
                  <a:txBody>
                    <a:bodyPr/>
                    <a:lstStyle/>
                    <a:p>
                      <a:pPr>
                        <a:lnSpc>
                          <a:spcPct val="120000"/>
                        </a:lnSpc>
                      </a:pPr>
                      <a:r>
                        <a:rPr kumimoji="0" lang="en-US" altLang="zh-CN" sz="1800" b="1" dirty="0" smtClean="0">
                          <a:solidFill>
                            <a:schemeClr val="tx1"/>
                          </a:solidFill>
                        </a:rPr>
                        <a:t>5.</a:t>
                      </a:r>
                      <a:r>
                        <a:rPr kumimoji="0" lang="zh-CN" altLang="en-US" sz="1800" b="1" dirty="0" smtClean="0">
                          <a:solidFill>
                            <a:schemeClr val="tx1"/>
                          </a:solidFill>
                        </a:rPr>
                        <a:t>企业生产装置停车应满足下列要求：</a:t>
                      </a:r>
                      <a:endParaRPr kumimoji="0" lang="zh-CN" altLang="en-US" sz="1800" b="1" dirty="0" smtClean="0">
                        <a:solidFill>
                          <a:schemeClr val="tx1"/>
                        </a:solidFill>
                        <a:latin typeface="Arial" panose="020B0604020202020204" pitchFamily="34" charset="0"/>
                      </a:endParaRPr>
                    </a:p>
                    <a:p>
                      <a:pPr eaLnBrk="0" hangingPunct="0">
                        <a:lnSpc>
                          <a:spcPct val="120000"/>
                        </a:lnSpc>
                      </a:pPr>
                      <a:r>
                        <a:rPr kumimoji="0" lang="zh-CN" altLang="en-US" sz="1800" b="1" dirty="0" smtClean="0">
                          <a:solidFill>
                            <a:schemeClr val="tx1"/>
                          </a:solidFill>
                        </a:rPr>
                        <a:t>（</a:t>
                      </a:r>
                      <a:r>
                        <a:rPr kumimoji="0" lang="en-US" altLang="zh-CN" sz="1800" b="1" dirty="0" smtClean="0">
                          <a:solidFill>
                            <a:schemeClr val="tx1"/>
                          </a:solidFill>
                        </a:rPr>
                        <a:t>1</a:t>
                      </a:r>
                      <a:r>
                        <a:rPr kumimoji="0" lang="zh-CN" altLang="en-US" sz="1800" b="1" dirty="0" smtClean="0">
                          <a:solidFill>
                            <a:schemeClr val="tx1"/>
                          </a:solidFill>
                        </a:rPr>
                        <a:t>）编制停车方案；</a:t>
                      </a:r>
                      <a:endParaRPr kumimoji="0" lang="zh-CN" altLang="en-US" sz="1800" b="1" dirty="0" smtClean="0">
                        <a:solidFill>
                          <a:schemeClr val="tx1"/>
                        </a:solidFill>
                        <a:latin typeface="Arial" panose="020B0604020202020204" pitchFamily="34" charset="0"/>
                      </a:endParaRPr>
                    </a:p>
                    <a:p>
                      <a:pPr eaLnBrk="0" hangingPunct="0">
                        <a:lnSpc>
                          <a:spcPct val="120000"/>
                        </a:lnSpc>
                      </a:pPr>
                      <a:r>
                        <a:rPr kumimoji="0" lang="zh-CN" altLang="en-US" sz="1800" b="1" dirty="0" smtClean="0">
                          <a:solidFill>
                            <a:schemeClr val="tx1"/>
                          </a:solidFill>
                          <a:latin typeface="Arial" panose="020B0604020202020204" pitchFamily="34" charset="0"/>
                        </a:rPr>
                        <a:t>（</a:t>
                      </a:r>
                      <a:r>
                        <a:rPr kumimoji="0" lang="en-US" altLang="zh-CN" sz="1800" b="1" dirty="0" smtClean="0">
                          <a:solidFill>
                            <a:schemeClr val="tx1"/>
                          </a:solidFill>
                          <a:latin typeface="Arial" panose="020B0604020202020204" pitchFamily="34" charset="0"/>
                        </a:rPr>
                        <a:t>2</a:t>
                      </a:r>
                      <a:r>
                        <a:rPr kumimoji="0" lang="zh-CN" altLang="en-US" sz="1800" b="1" dirty="0" smtClean="0">
                          <a:solidFill>
                            <a:schemeClr val="tx1"/>
                          </a:solidFill>
                          <a:latin typeface="Arial" panose="020B0604020202020204" pitchFamily="34" charset="0"/>
                        </a:rPr>
                        <a:t>）操作人员能够按停车方案和操作</a:t>
                      </a:r>
                      <a:endParaRPr kumimoji="0" lang="en-US" altLang="zh-CN" sz="1800" b="1" dirty="0" smtClean="0">
                        <a:solidFill>
                          <a:schemeClr val="tx1"/>
                        </a:solidFill>
                        <a:latin typeface="Arial" panose="020B0604020202020204" pitchFamily="34" charset="0"/>
                      </a:endParaRPr>
                    </a:p>
                    <a:p>
                      <a:pPr eaLnBrk="0" hangingPunct="0">
                        <a:lnSpc>
                          <a:spcPct val="120000"/>
                        </a:lnSpc>
                      </a:pPr>
                      <a:r>
                        <a:rPr kumimoji="0" lang="en-US" altLang="zh-CN" sz="1800" b="1" dirty="0" smtClean="0">
                          <a:solidFill>
                            <a:schemeClr val="tx1"/>
                          </a:solidFill>
                          <a:latin typeface="Arial" panose="020B0604020202020204" pitchFamily="34" charset="0"/>
                        </a:rPr>
                        <a:t>          </a:t>
                      </a:r>
                      <a:r>
                        <a:rPr kumimoji="0" lang="zh-CN" altLang="en-US" sz="1800" b="1" dirty="0" smtClean="0">
                          <a:solidFill>
                            <a:schemeClr val="tx1"/>
                          </a:solidFill>
                          <a:latin typeface="Arial" panose="020B0604020202020204" pitchFamily="34" charset="0"/>
                        </a:rPr>
                        <a:t>规程进行操作。 </a:t>
                      </a:r>
                      <a:endParaRPr kumimoji="0" lang="zh-CN" altLang="en-US" sz="1800" b="1" dirty="0">
                        <a:solidFill>
                          <a:schemeClr val="tx1"/>
                        </a:solidFill>
                        <a:latin typeface="Arial" panose="020B0604020202020204" pitchFamily="34" charset="0"/>
                      </a:endParaRPr>
                    </a:p>
                  </a:txBody>
                  <a:tcPr marL="91439" marR="91439">
                    <a:solidFill>
                      <a:schemeClr val="bg2">
                        <a:lumMod val="20000"/>
                        <a:lumOff val="80000"/>
                        <a:alpha val="95000"/>
                      </a:schemeClr>
                    </a:solidFill>
                  </a:tcPr>
                </a:tc>
                <a:tc>
                  <a:txBody>
                    <a:bodyPr/>
                    <a:lstStyle/>
                    <a:p>
                      <a:pPr marL="449580" indent="-449580">
                        <a:lnSpc>
                          <a:spcPct val="120000"/>
                        </a:lnSpc>
                      </a:pPr>
                      <a:r>
                        <a:rPr lang="zh-CN" altLang="en-US" sz="1800" b="1" dirty="0" smtClean="0">
                          <a:solidFill>
                            <a:schemeClr val="tx1"/>
                          </a:solidFill>
                        </a:rPr>
                        <a:t>生产装置停车应满足下列要求：</a:t>
                      </a:r>
                      <a:endParaRPr lang="zh-CN" altLang="en-US" sz="1800" b="1" dirty="0" smtClean="0">
                        <a:solidFill>
                          <a:schemeClr val="tx1"/>
                        </a:solidFill>
                      </a:endParaRPr>
                    </a:p>
                    <a:p>
                      <a:pPr marL="449580" indent="-449580">
                        <a:lnSpc>
                          <a:spcPct val="120000"/>
                        </a:lnSpc>
                      </a:pPr>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）编制停车方案；</a:t>
                      </a:r>
                      <a:endParaRPr lang="zh-CN" altLang="en-US" sz="1800" b="1" dirty="0" smtClean="0">
                        <a:solidFill>
                          <a:schemeClr val="tx1"/>
                        </a:solidFill>
                      </a:endParaRPr>
                    </a:p>
                    <a:p>
                      <a:pPr marL="449580" indent="-449580">
                        <a:lnSpc>
                          <a:spcPct val="120000"/>
                        </a:lnSpc>
                      </a:pPr>
                      <a:r>
                        <a:rPr lang="zh-CN" altLang="en-US" sz="1800" b="1" dirty="0" smtClean="0">
                          <a:solidFill>
                            <a:schemeClr val="tx1"/>
                          </a:solidFill>
                        </a:rPr>
                        <a:t>（</a:t>
                      </a:r>
                      <a:r>
                        <a:rPr lang="en-US" altLang="zh-CN" sz="1800" b="1" dirty="0" smtClean="0">
                          <a:solidFill>
                            <a:schemeClr val="tx1"/>
                          </a:solidFill>
                        </a:rPr>
                        <a:t>2</a:t>
                      </a:r>
                      <a:r>
                        <a:rPr lang="zh-CN" altLang="en-US" sz="1800" b="1" dirty="0" smtClean="0">
                          <a:solidFill>
                            <a:schemeClr val="tx1"/>
                          </a:solidFill>
                        </a:rPr>
                        <a:t>）操作人员能够按停车方案和操作</a:t>
                      </a:r>
                      <a:endParaRPr lang="en-US" altLang="zh-CN" sz="1800" b="1" dirty="0" smtClean="0">
                        <a:solidFill>
                          <a:schemeClr val="tx1"/>
                        </a:solidFill>
                      </a:endParaRPr>
                    </a:p>
                    <a:p>
                      <a:pPr marL="449580" indent="-449580">
                        <a:lnSpc>
                          <a:spcPct val="120000"/>
                        </a:lnSpc>
                      </a:pPr>
                      <a:r>
                        <a:rPr lang="en-US" altLang="zh-CN" sz="1800" b="1" dirty="0" smtClean="0">
                          <a:solidFill>
                            <a:schemeClr val="tx1"/>
                          </a:solidFill>
                        </a:rPr>
                        <a:t>          </a:t>
                      </a:r>
                      <a:r>
                        <a:rPr lang="zh-CN" altLang="en-US" sz="1800" b="1" dirty="0" smtClean="0">
                          <a:solidFill>
                            <a:schemeClr val="tx1"/>
                          </a:solidFill>
                        </a:rPr>
                        <a:t>规程进行操作。</a:t>
                      </a:r>
                      <a:endParaRPr lang="zh-CN" altLang="en-US" sz="1800" b="1" dirty="0">
                        <a:solidFill>
                          <a:schemeClr val="tx1"/>
                        </a:solidFill>
                      </a:endParaRPr>
                    </a:p>
                  </a:txBody>
                  <a:tcPr marL="91439" marR="91439">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6.4  </a:t>
            </a:r>
            <a:r>
              <a:rPr lang="zh-CN" altLang="en-US" sz="2800" b="1" smtClean="0">
                <a:latin typeface="隶书" panose="02010509060101010101" pitchFamily="49" charset="-122"/>
                <a:ea typeface="隶书" panose="02010509060101010101" pitchFamily="49" charset="-122"/>
              </a:rPr>
              <a:t>工艺安全</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22388"/>
          <a:ext cx="8286750" cy="5516850"/>
        </p:xfrm>
        <a:graphic>
          <a:graphicData uri="http://schemas.openxmlformats.org/drawingml/2006/table">
            <a:tbl>
              <a:tblPr firstRow="1" bandRow="1">
                <a:tableStyleId>{5C22544A-7EE6-4342-B048-85BDC9FD1C3A}</a:tableStyleId>
              </a:tblPr>
              <a:tblGrid>
                <a:gridCol w="3857596"/>
                <a:gridCol w="4429154"/>
              </a:tblGrid>
              <a:tr h="396212">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5" marB="45715">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5" marB="45715">
                    <a:solidFill>
                      <a:schemeClr val="accent1">
                        <a:lumMod val="60000"/>
                        <a:lumOff val="40000"/>
                      </a:schemeClr>
                    </a:solidFill>
                  </a:tcPr>
                </a:tc>
              </a:tr>
              <a:tr h="3794548">
                <a:tc>
                  <a:txBody>
                    <a:bodyPr/>
                    <a:lstStyle/>
                    <a:p>
                      <a:pPr>
                        <a:lnSpc>
                          <a:spcPct val="150000"/>
                        </a:lnSpc>
                      </a:pPr>
                      <a:r>
                        <a:rPr lang="en-US" altLang="zh-CN" sz="1800" b="1" dirty="0" smtClean="0"/>
                        <a:t>6.</a:t>
                      </a:r>
                      <a:r>
                        <a:rPr lang="zh-CN" altLang="zh-CN" sz="1800" b="1" dirty="0" smtClean="0"/>
                        <a:t>企业生产装置紧急情况处理应遵守下列要求：</a:t>
                      </a:r>
                      <a:endParaRPr lang="zh-CN" altLang="zh-CN" sz="1800" b="1" dirty="0" smtClean="0"/>
                    </a:p>
                    <a:p>
                      <a:pPr>
                        <a:lnSpc>
                          <a:spcPct val="150000"/>
                        </a:lnSpc>
                      </a:pPr>
                      <a:r>
                        <a:rPr lang="zh-CN" altLang="zh-CN" sz="1800" b="1" dirty="0" smtClean="0"/>
                        <a:t>（</a:t>
                      </a:r>
                      <a:r>
                        <a:rPr lang="en-US" altLang="zh-CN" sz="1800" b="1" dirty="0" smtClean="0"/>
                        <a:t>1</a:t>
                      </a:r>
                      <a:r>
                        <a:rPr lang="zh-CN" altLang="zh-CN" sz="1800" b="1" dirty="0" smtClean="0"/>
                        <a:t>）发现或发生紧急情况，应按照</a:t>
                      </a:r>
                      <a:endParaRPr lang="en-US" altLang="zh-CN" sz="1800" b="1" dirty="0" smtClean="0"/>
                    </a:p>
                    <a:p>
                      <a:pPr>
                        <a:lnSpc>
                          <a:spcPct val="150000"/>
                        </a:lnSpc>
                      </a:pPr>
                      <a:r>
                        <a:rPr lang="en-US" altLang="zh-CN" sz="1800" b="1" dirty="0" smtClean="0"/>
                        <a:t>          </a:t>
                      </a:r>
                      <a:r>
                        <a:rPr lang="zh-CN" altLang="zh-CN" sz="1800" b="1" dirty="0" smtClean="0"/>
                        <a:t>不伤害人员为原则，妥善处理，</a:t>
                      </a:r>
                      <a:endParaRPr lang="en-US" altLang="zh-CN" sz="1800" b="1" dirty="0" smtClean="0"/>
                    </a:p>
                    <a:p>
                      <a:pPr>
                        <a:lnSpc>
                          <a:spcPct val="150000"/>
                        </a:lnSpc>
                      </a:pPr>
                      <a:r>
                        <a:rPr lang="en-US" altLang="zh-CN" sz="1800" b="1" dirty="0" smtClean="0"/>
                        <a:t>          </a:t>
                      </a:r>
                      <a:r>
                        <a:rPr lang="zh-CN" altLang="zh-CN" sz="1800" b="1" dirty="0" smtClean="0"/>
                        <a:t>同时向有关方面报告；</a:t>
                      </a:r>
                      <a:endParaRPr lang="zh-CN" altLang="zh-CN" sz="1800" b="1" dirty="0" smtClean="0"/>
                    </a:p>
                    <a:p>
                      <a:pPr>
                        <a:lnSpc>
                          <a:spcPct val="150000"/>
                        </a:lnSpc>
                      </a:pPr>
                      <a:r>
                        <a:rPr lang="zh-CN" altLang="zh-CN" sz="1800" b="1" dirty="0" smtClean="0"/>
                        <a:t>（</a:t>
                      </a:r>
                      <a:r>
                        <a:rPr lang="en-US" altLang="zh-CN" sz="1800" b="1" dirty="0" smtClean="0"/>
                        <a:t>2</a:t>
                      </a:r>
                      <a:r>
                        <a:rPr lang="zh-CN" altLang="zh-CN" sz="1800" b="1" dirty="0" smtClean="0"/>
                        <a:t>）工艺及机电设备等发生异常情</a:t>
                      </a:r>
                      <a:endParaRPr lang="en-US" altLang="zh-CN" sz="1800" b="1" dirty="0" smtClean="0"/>
                    </a:p>
                    <a:p>
                      <a:pPr>
                        <a:lnSpc>
                          <a:spcPct val="150000"/>
                        </a:lnSpc>
                      </a:pPr>
                      <a:r>
                        <a:rPr lang="en-US" altLang="zh-CN" sz="1800" b="1" dirty="0" smtClean="0"/>
                        <a:t>           </a:t>
                      </a:r>
                      <a:r>
                        <a:rPr lang="zh-CN" altLang="zh-CN" sz="1800" b="1" dirty="0" smtClean="0"/>
                        <a:t>况时，采取适当的措施，并通</a:t>
                      </a:r>
                      <a:endParaRPr lang="en-US" altLang="zh-CN" sz="1800" b="1" dirty="0" smtClean="0"/>
                    </a:p>
                    <a:p>
                      <a:pPr>
                        <a:lnSpc>
                          <a:spcPct val="150000"/>
                        </a:lnSpc>
                      </a:pPr>
                      <a:r>
                        <a:rPr lang="en-US" altLang="zh-CN" sz="1800" b="1" dirty="0" smtClean="0"/>
                        <a:t>           </a:t>
                      </a:r>
                      <a:r>
                        <a:rPr lang="zh-CN" altLang="zh-CN" sz="1800" b="1" dirty="0" smtClean="0"/>
                        <a:t>知有关岗位协调处理，必要时，</a:t>
                      </a:r>
                      <a:r>
                        <a:rPr lang="en-US" altLang="zh-CN" sz="1800" b="1" dirty="0" smtClean="0"/>
                        <a:t> </a:t>
                      </a:r>
                      <a:endParaRPr lang="en-US" altLang="zh-CN" sz="1800" b="1" dirty="0" smtClean="0"/>
                    </a:p>
                    <a:p>
                      <a:pPr>
                        <a:lnSpc>
                          <a:spcPct val="150000"/>
                        </a:lnSpc>
                      </a:pPr>
                      <a:r>
                        <a:rPr lang="en-US" altLang="zh-CN" sz="1800" b="1" dirty="0" smtClean="0"/>
                        <a:t>           </a:t>
                      </a:r>
                      <a:r>
                        <a:rPr lang="zh-CN" altLang="zh-CN" sz="1800" b="1" dirty="0" smtClean="0"/>
                        <a:t>按程序紧急停车。</a:t>
                      </a:r>
                      <a:endParaRPr lang="zh-CN" altLang="en-US" sz="1800" b="1" dirty="0">
                        <a:solidFill>
                          <a:srgbClr val="0000CC"/>
                        </a:solidFill>
                      </a:endParaRPr>
                    </a:p>
                  </a:txBody>
                  <a:tcPr marL="91439" marR="91439" marT="45715" marB="45715">
                    <a:solidFill>
                      <a:schemeClr val="accent6">
                        <a:lumMod val="20000"/>
                        <a:lumOff val="80000"/>
                        <a:alpha val="50000"/>
                      </a:schemeClr>
                    </a:solidFill>
                  </a:tcPr>
                </a:tc>
                <a:tc>
                  <a:txBody>
                    <a:bodyPr/>
                    <a:lstStyle/>
                    <a:p>
                      <a:pPr marL="449580" indent="-449580">
                        <a:lnSpc>
                          <a:spcPct val="150000"/>
                        </a:lnSpc>
                      </a:pPr>
                      <a:r>
                        <a:rPr lang="zh-CN" altLang="en-US" sz="1800" b="1" dirty="0" smtClean="0">
                          <a:solidFill>
                            <a:schemeClr val="tx1"/>
                          </a:solidFill>
                        </a:rPr>
                        <a:t>生产装置紧急情况处理应遵守下列要求：</a:t>
                      </a:r>
                      <a:endParaRPr lang="zh-CN" altLang="en-US" sz="1800" b="1" dirty="0" smtClean="0">
                        <a:solidFill>
                          <a:schemeClr val="tx1"/>
                        </a:solidFill>
                      </a:endParaRPr>
                    </a:p>
                    <a:p>
                      <a:pPr marL="449580" indent="-449580">
                        <a:lnSpc>
                          <a:spcPct val="150000"/>
                        </a:lnSpc>
                      </a:pPr>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）发现或发生紧急情况，应按照不伤</a:t>
                      </a:r>
                      <a:endParaRPr lang="en-US" altLang="zh-CN" sz="1800" b="1" dirty="0" smtClean="0">
                        <a:solidFill>
                          <a:schemeClr val="tx1"/>
                        </a:solidFill>
                      </a:endParaRPr>
                    </a:p>
                    <a:p>
                      <a:pPr marL="449580" indent="-449580">
                        <a:lnSpc>
                          <a:spcPct val="150000"/>
                        </a:lnSpc>
                      </a:pPr>
                      <a:r>
                        <a:rPr lang="en-US" altLang="zh-CN" sz="1800" b="1" dirty="0" smtClean="0">
                          <a:solidFill>
                            <a:schemeClr val="tx1"/>
                          </a:solidFill>
                        </a:rPr>
                        <a:t>           </a:t>
                      </a:r>
                      <a:r>
                        <a:rPr lang="zh-CN" altLang="en-US" sz="1800" b="1" dirty="0" smtClean="0">
                          <a:solidFill>
                            <a:schemeClr val="tx1"/>
                          </a:solidFill>
                        </a:rPr>
                        <a:t>害人员为原则，妥善处理，同时向</a:t>
                      </a:r>
                      <a:endParaRPr lang="en-US" altLang="zh-CN" sz="1800" b="1" dirty="0" smtClean="0">
                        <a:solidFill>
                          <a:schemeClr val="tx1"/>
                        </a:solidFill>
                      </a:endParaRPr>
                    </a:p>
                    <a:p>
                      <a:pPr marL="449580" indent="-449580">
                        <a:lnSpc>
                          <a:spcPct val="150000"/>
                        </a:lnSpc>
                      </a:pPr>
                      <a:r>
                        <a:rPr lang="en-US" altLang="zh-CN" sz="1800" b="1" dirty="0" smtClean="0">
                          <a:solidFill>
                            <a:schemeClr val="tx1"/>
                          </a:solidFill>
                        </a:rPr>
                        <a:t>           </a:t>
                      </a:r>
                      <a:r>
                        <a:rPr lang="zh-CN" altLang="en-US" sz="1800" b="1" dirty="0" smtClean="0">
                          <a:solidFill>
                            <a:schemeClr val="tx1"/>
                          </a:solidFill>
                        </a:rPr>
                        <a:t>有关方面报告；</a:t>
                      </a:r>
                      <a:endParaRPr lang="zh-CN" altLang="en-US" sz="1800" b="1" dirty="0" smtClean="0">
                        <a:solidFill>
                          <a:schemeClr val="tx1"/>
                        </a:solidFill>
                      </a:endParaRPr>
                    </a:p>
                    <a:p>
                      <a:pPr marL="449580" indent="-449580">
                        <a:lnSpc>
                          <a:spcPct val="150000"/>
                        </a:lnSpc>
                      </a:pPr>
                      <a:r>
                        <a:rPr lang="zh-CN" altLang="en-US" sz="1800" b="1" dirty="0" smtClean="0">
                          <a:solidFill>
                            <a:schemeClr val="tx1"/>
                          </a:solidFill>
                        </a:rPr>
                        <a:t>（</a:t>
                      </a:r>
                      <a:r>
                        <a:rPr lang="en-US" altLang="zh-CN" sz="1800" b="1" dirty="0" smtClean="0">
                          <a:solidFill>
                            <a:schemeClr val="tx1"/>
                          </a:solidFill>
                        </a:rPr>
                        <a:t>2</a:t>
                      </a:r>
                      <a:r>
                        <a:rPr lang="zh-CN" altLang="en-US" sz="1800" b="1" dirty="0" smtClean="0">
                          <a:solidFill>
                            <a:schemeClr val="tx1"/>
                          </a:solidFill>
                        </a:rPr>
                        <a:t>）工艺及机电设备等发生异常情况时，</a:t>
                      </a:r>
                      <a:endParaRPr lang="en-US" altLang="zh-CN" sz="1800" b="1" dirty="0" smtClean="0">
                        <a:solidFill>
                          <a:schemeClr val="tx1"/>
                        </a:solidFill>
                      </a:endParaRPr>
                    </a:p>
                    <a:p>
                      <a:pPr marL="449580" indent="-449580">
                        <a:lnSpc>
                          <a:spcPct val="150000"/>
                        </a:lnSpc>
                      </a:pPr>
                      <a:r>
                        <a:rPr lang="en-US" altLang="zh-CN" sz="1800" b="1" dirty="0" smtClean="0">
                          <a:solidFill>
                            <a:schemeClr val="tx1"/>
                          </a:solidFill>
                        </a:rPr>
                        <a:t>           </a:t>
                      </a:r>
                      <a:r>
                        <a:rPr lang="zh-CN" altLang="en-US" sz="1800" b="1" dirty="0" smtClean="0">
                          <a:solidFill>
                            <a:schemeClr val="tx1"/>
                          </a:solidFill>
                        </a:rPr>
                        <a:t>采取适当的措施，并通知有关岗位</a:t>
                      </a:r>
                      <a:endParaRPr lang="en-US" altLang="zh-CN" sz="1800" b="1" dirty="0" smtClean="0">
                        <a:solidFill>
                          <a:schemeClr val="tx1"/>
                        </a:solidFill>
                      </a:endParaRPr>
                    </a:p>
                    <a:p>
                      <a:pPr marL="449580" indent="-449580">
                        <a:lnSpc>
                          <a:spcPct val="150000"/>
                        </a:lnSpc>
                      </a:pPr>
                      <a:r>
                        <a:rPr lang="en-US" altLang="zh-CN" sz="1800" b="1" dirty="0" smtClean="0">
                          <a:solidFill>
                            <a:schemeClr val="tx1"/>
                          </a:solidFill>
                        </a:rPr>
                        <a:t>           </a:t>
                      </a:r>
                      <a:r>
                        <a:rPr lang="zh-CN" altLang="en-US" sz="1800" b="1" dirty="0" smtClean="0">
                          <a:solidFill>
                            <a:schemeClr val="tx1"/>
                          </a:solidFill>
                        </a:rPr>
                        <a:t>协调处理，必要时，按程序紧急停</a:t>
                      </a:r>
                      <a:endParaRPr lang="en-US" altLang="zh-CN" sz="1800" b="1" dirty="0" smtClean="0">
                        <a:solidFill>
                          <a:schemeClr val="tx1"/>
                        </a:solidFill>
                      </a:endParaRPr>
                    </a:p>
                    <a:p>
                      <a:pPr marL="449580" indent="-449580">
                        <a:lnSpc>
                          <a:spcPct val="150000"/>
                        </a:lnSpc>
                      </a:pPr>
                      <a:r>
                        <a:rPr lang="en-US" altLang="zh-CN" sz="1800" b="1" dirty="0" smtClean="0">
                          <a:solidFill>
                            <a:schemeClr val="tx1"/>
                          </a:solidFill>
                        </a:rPr>
                        <a:t>           </a:t>
                      </a:r>
                      <a:r>
                        <a:rPr lang="zh-CN" altLang="en-US" sz="1800" b="1" dirty="0" smtClean="0">
                          <a:solidFill>
                            <a:schemeClr val="tx1"/>
                          </a:solidFill>
                        </a:rPr>
                        <a:t>车。</a:t>
                      </a:r>
                      <a:endParaRPr lang="zh-CN" altLang="en-US" sz="1800" b="1" dirty="0">
                        <a:solidFill>
                          <a:schemeClr val="tx1"/>
                        </a:solidFill>
                      </a:endParaRPr>
                    </a:p>
                  </a:txBody>
                  <a:tcPr marL="91439" marR="91439" marT="45715" marB="45715">
                    <a:solidFill>
                      <a:schemeClr val="accent6">
                        <a:lumMod val="20000"/>
                        <a:lumOff val="80000"/>
                        <a:alpha val="50000"/>
                      </a:schemeClr>
                    </a:solidFill>
                  </a:tcPr>
                </a:tc>
              </a:tr>
              <a:tr h="1325802">
                <a:tc>
                  <a:txBody>
                    <a:bodyPr/>
                    <a:lstStyle/>
                    <a:p>
                      <a:pPr>
                        <a:lnSpc>
                          <a:spcPct val="150000"/>
                        </a:lnSpc>
                      </a:pPr>
                      <a:r>
                        <a:rPr lang="en-US" altLang="zh-CN" sz="1800" b="1" dirty="0" smtClean="0"/>
                        <a:t>7.</a:t>
                      </a:r>
                      <a:r>
                        <a:rPr lang="zh-CN" altLang="zh-CN" sz="1800" b="1" dirty="0" smtClean="0"/>
                        <a:t>企业生产装置泄压系统或排空系统排放的危险化学品应引至安全地点并得到妥善处理。</a:t>
                      </a:r>
                      <a:endParaRPr lang="zh-CN" altLang="en-US" sz="1800" b="1" dirty="0"/>
                    </a:p>
                  </a:txBody>
                  <a:tcPr marL="91439" marR="91439" marT="45715" marB="45715">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生产装置泄压系统或排空系统排放的危险化学品应引至安全地点并得到妥善处理。</a:t>
                      </a:r>
                      <a:endParaRPr lang="zh-CN" altLang="en-US" sz="1800" b="1" dirty="0">
                        <a:solidFill>
                          <a:schemeClr val="tx1"/>
                        </a:solidFill>
                      </a:endParaRPr>
                    </a:p>
                  </a:txBody>
                  <a:tcPr marL="91439" marR="91439" marT="45715" marB="45715">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6.4  </a:t>
            </a:r>
            <a:r>
              <a:rPr lang="zh-CN" altLang="en-US" sz="2800" b="1" smtClean="0">
                <a:latin typeface="隶书" panose="02010509060101010101" pitchFamily="49" charset="-122"/>
                <a:ea typeface="隶书" panose="02010509060101010101" pitchFamily="49" charset="-122"/>
              </a:rPr>
              <a:t>工艺安全</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754880"/>
        </p:xfrm>
        <a:graphic>
          <a:graphicData uri="http://schemas.openxmlformats.org/drawingml/2006/table">
            <a:tbl>
              <a:tblPr firstRow="1" bandRow="1">
                <a:tableStyleId>{5C22544A-7EE6-4342-B048-85BDC9FD1C3A}</a:tableStyleId>
              </a:tblPr>
              <a:tblGrid>
                <a:gridCol w="3857596"/>
                <a:gridCol w="4429154"/>
              </a:tblGrid>
              <a:tr h="396240">
                <a:tc>
                  <a:txBody>
                    <a:bodyPr/>
                    <a:lstStyle/>
                    <a:p>
                      <a:pPr algn="ctr">
                        <a:lnSpc>
                          <a:spcPct val="250000"/>
                        </a:lnSpc>
                      </a:pP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lnSpc>
                          <a:spcPct val="250000"/>
                        </a:lnSpc>
                      </a:pP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318385">
                <a:tc>
                  <a:txBody>
                    <a:bodyPr/>
                    <a:lstStyle/>
                    <a:p>
                      <a:pPr>
                        <a:lnSpc>
                          <a:spcPct val="250000"/>
                        </a:lnSpc>
                      </a:pPr>
                      <a:r>
                        <a:rPr lang="en-US" altLang="zh-CN" sz="2000" b="1" dirty="0" smtClean="0"/>
                        <a:t>8.</a:t>
                      </a:r>
                      <a:r>
                        <a:rPr lang="zh-CN" altLang="zh-CN" sz="2000" b="1" dirty="0" smtClean="0"/>
                        <a:t>企业操作人员应</a:t>
                      </a:r>
                      <a:r>
                        <a:rPr lang="zh-CN" altLang="zh-CN" sz="2000" b="1" dirty="0" smtClean="0">
                          <a:solidFill>
                            <a:srgbClr val="FF0000"/>
                          </a:solidFill>
                        </a:rPr>
                        <a:t>严格执行操作规程</a:t>
                      </a:r>
                      <a:r>
                        <a:rPr lang="zh-CN" altLang="zh-CN" sz="2000" b="1" dirty="0" smtClean="0"/>
                        <a:t>，对工艺参数运行出现的偏离情况及时分析，保证工艺参数控制不超出安全限值，偏差及时得到纠正。</a:t>
                      </a:r>
                      <a:endParaRPr lang="zh-CN" altLang="en-US" sz="2000" b="1" dirty="0"/>
                    </a:p>
                  </a:txBody>
                  <a:tcPr marL="91439" marR="91439">
                    <a:solidFill>
                      <a:srgbClr val="FFC000">
                        <a:alpha val="22000"/>
                      </a:srgbClr>
                    </a:solidFill>
                  </a:tcPr>
                </a:tc>
                <a:tc>
                  <a:txBody>
                    <a:bodyPr/>
                    <a:lstStyle/>
                    <a:p>
                      <a:pPr>
                        <a:lnSpc>
                          <a:spcPct val="250000"/>
                        </a:lnSpc>
                      </a:pPr>
                      <a:r>
                        <a:rPr lang="zh-CN" altLang="en-US" sz="2000" b="1" dirty="0" smtClean="0">
                          <a:solidFill>
                            <a:schemeClr val="tx1"/>
                          </a:solidFill>
                        </a:rPr>
                        <a:t>操作人员应对工艺参数运行出现的偏离情况及时分析，保证工艺参数控制不超出安全限值，偏差及时得到纠正。</a:t>
                      </a:r>
                      <a:endParaRPr lang="zh-CN" altLang="en-US" sz="2000" b="1" dirty="0">
                        <a:solidFill>
                          <a:schemeClr val="tx1"/>
                        </a:solidFill>
                      </a:endParaRPr>
                    </a:p>
                  </a:txBody>
                  <a:tcPr marL="91439" marR="91439">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6.5  </a:t>
            </a:r>
            <a:r>
              <a:rPr lang="zh-CN" altLang="en-US" sz="2800" b="1" smtClean="0">
                <a:latin typeface="隶书" panose="02010509060101010101" pitchFamily="49" charset="-122"/>
                <a:ea typeface="隶书" panose="02010509060101010101" pitchFamily="49" charset="-122"/>
              </a:rPr>
              <a:t>关键装置及重点部位</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86375"/>
        </p:xfrm>
        <a:graphic>
          <a:graphicData uri="http://schemas.openxmlformats.org/drawingml/2006/table">
            <a:tbl>
              <a:tblPr firstRow="1" bandRow="1">
                <a:tableStyleId>{5C22544A-7EE6-4342-B048-85BDC9FD1C3A}</a:tableStyleId>
              </a:tblPr>
              <a:tblGrid>
                <a:gridCol w="4000471"/>
                <a:gridCol w="428627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746877">
                <a:tc>
                  <a:txBody>
                    <a:bodyPr/>
                    <a:lstStyle/>
                    <a:p>
                      <a:pPr>
                        <a:lnSpc>
                          <a:spcPct val="120000"/>
                        </a:lnSpc>
                      </a:pPr>
                      <a:r>
                        <a:rPr lang="en-US" altLang="zh-CN" sz="1800" b="1" dirty="0" smtClean="0"/>
                        <a:t>1.</a:t>
                      </a:r>
                      <a:r>
                        <a:rPr lang="zh-CN" altLang="zh-CN" sz="1800" b="1" dirty="0" smtClean="0"/>
                        <a:t>企业应加强对关键装置、重点部位安全管理，实行企业领导干部联系点管理机制。</a:t>
                      </a:r>
                      <a:endParaRPr lang="zh-CN" altLang="en-US" sz="1800" b="1" dirty="0"/>
                    </a:p>
                  </a:txBody>
                  <a:tcPr marL="91439" marR="91439">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en-US" altLang="zh-CN" sz="1800" b="1" dirty="0" smtClean="0">
                          <a:solidFill>
                            <a:srgbClr val="C00000"/>
                          </a:solidFill>
                        </a:rPr>
                        <a:t> </a:t>
                      </a:r>
                      <a:r>
                        <a:rPr lang="zh-CN" altLang="en-US" sz="1800" b="1" dirty="0" smtClean="0">
                          <a:solidFill>
                            <a:srgbClr val="FF0000"/>
                          </a:solidFill>
                        </a:rPr>
                        <a:t>确定关键装置、重点部位；</a:t>
                      </a:r>
                      <a:endParaRPr lang="zh-CN" altLang="en-US" sz="1800" b="1" dirty="0" smtClean="0">
                        <a:solidFill>
                          <a:srgbClr val="FF0000"/>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实行企业领导干部联系点管理机制。</a:t>
                      </a:r>
                      <a:endParaRPr lang="zh-CN" altLang="en-US" sz="1800" b="1" dirty="0">
                        <a:solidFill>
                          <a:schemeClr val="tx1"/>
                        </a:solidFill>
                      </a:endParaRPr>
                    </a:p>
                  </a:txBody>
                  <a:tcPr marL="91439" marR="91439">
                    <a:solidFill>
                      <a:schemeClr val="accent6">
                        <a:lumMod val="20000"/>
                        <a:lumOff val="80000"/>
                        <a:alpha val="50000"/>
                      </a:schemeClr>
                    </a:solidFill>
                  </a:tcPr>
                </a:tc>
              </a:tr>
              <a:tr h="3143258">
                <a:tc>
                  <a:txBody>
                    <a:bodyPr/>
                    <a:lstStyle/>
                    <a:p>
                      <a:pPr>
                        <a:lnSpc>
                          <a:spcPct val="120000"/>
                        </a:lnSpc>
                      </a:pPr>
                      <a:r>
                        <a:rPr kumimoji="0" lang="en-US" altLang="zh-CN" sz="1800" b="1" dirty="0" smtClean="0">
                          <a:solidFill>
                            <a:srgbClr val="000000"/>
                          </a:solidFill>
                        </a:rPr>
                        <a:t>2.</a:t>
                      </a:r>
                      <a:r>
                        <a:rPr kumimoji="0" lang="zh-CN" altLang="en-US" sz="1800" b="1" dirty="0" smtClean="0">
                          <a:solidFill>
                            <a:srgbClr val="000000"/>
                          </a:solidFill>
                        </a:rPr>
                        <a:t>联系人对所负责的关键装置、重点部位负有安全监督与指导责任，包括：</a:t>
                      </a:r>
                      <a:endParaRPr kumimoji="0" lang="zh-CN" altLang="en-US" sz="1800" b="1" dirty="0" smtClean="0">
                        <a:latin typeface="Arial" panose="020B0604020202020204" pitchFamily="34" charset="0"/>
                      </a:endParaRPr>
                    </a:p>
                    <a:p>
                      <a:pPr eaLnBrk="0" hangingPunct="0">
                        <a:lnSpc>
                          <a:spcPct val="120000"/>
                        </a:lnSpc>
                      </a:pPr>
                      <a:r>
                        <a:rPr kumimoji="0" lang="zh-CN" altLang="en-US" sz="1800" b="1" dirty="0" smtClean="0">
                          <a:solidFill>
                            <a:srgbClr val="000000"/>
                          </a:solidFill>
                        </a:rPr>
                        <a:t>（</a:t>
                      </a:r>
                      <a:r>
                        <a:rPr kumimoji="0" lang="en-US" altLang="zh-CN" sz="1800" b="1" dirty="0" smtClean="0">
                          <a:solidFill>
                            <a:srgbClr val="000000"/>
                          </a:solidFill>
                        </a:rPr>
                        <a:t>1</a:t>
                      </a:r>
                      <a:r>
                        <a:rPr kumimoji="0" lang="zh-CN" altLang="en-US" sz="1800" b="1" dirty="0" smtClean="0">
                          <a:solidFill>
                            <a:srgbClr val="000000"/>
                          </a:solidFill>
                        </a:rPr>
                        <a:t>）指导安全联系点实现安全生产；</a:t>
                      </a:r>
                      <a:endParaRPr kumimoji="0" lang="zh-CN" altLang="en-US" sz="1800" b="1" dirty="0" smtClean="0">
                        <a:latin typeface="Arial" panose="020B0604020202020204" pitchFamily="34" charset="0"/>
                      </a:endParaRPr>
                    </a:p>
                    <a:p>
                      <a:pPr eaLnBrk="0" hangingPunct="0">
                        <a:lnSpc>
                          <a:spcPct val="120000"/>
                        </a:lnSpc>
                      </a:pPr>
                      <a:r>
                        <a:rPr kumimoji="0" lang="zh-CN" altLang="en-US" sz="1800" b="1" dirty="0" smtClean="0">
                          <a:solidFill>
                            <a:srgbClr val="000000"/>
                          </a:solidFill>
                        </a:rPr>
                        <a:t>（</a:t>
                      </a:r>
                      <a:r>
                        <a:rPr kumimoji="0" lang="en-US" altLang="zh-CN" sz="1800" b="1" dirty="0" smtClean="0">
                          <a:solidFill>
                            <a:srgbClr val="000000"/>
                          </a:solidFill>
                        </a:rPr>
                        <a:t>2</a:t>
                      </a:r>
                      <a:r>
                        <a:rPr kumimoji="0" lang="zh-CN" altLang="en-US" sz="1800" b="1" dirty="0" smtClean="0">
                          <a:solidFill>
                            <a:srgbClr val="000000"/>
                          </a:solidFill>
                        </a:rPr>
                        <a:t>）监督安全生产方针、政策、法规、制度的执行和落实；（</a:t>
                      </a:r>
                      <a:r>
                        <a:rPr kumimoji="0" lang="en-US" altLang="zh-CN" sz="1800" b="1" dirty="0" smtClean="0">
                          <a:solidFill>
                            <a:srgbClr val="000000"/>
                          </a:solidFill>
                        </a:rPr>
                        <a:t>3</a:t>
                      </a:r>
                      <a:r>
                        <a:rPr kumimoji="0" lang="zh-CN" altLang="en-US" sz="1800" b="1" dirty="0" smtClean="0">
                          <a:solidFill>
                            <a:srgbClr val="000000"/>
                          </a:solidFill>
                        </a:rPr>
                        <a:t>）定期检查安全生产中存在的问题；（</a:t>
                      </a:r>
                      <a:r>
                        <a:rPr kumimoji="0" lang="en-US" altLang="zh-CN" sz="1800" b="1" dirty="0" smtClean="0">
                          <a:solidFill>
                            <a:srgbClr val="000000"/>
                          </a:solidFill>
                        </a:rPr>
                        <a:t>4</a:t>
                      </a:r>
                      <a:r>
                        <a:rPr kumimoji="0" lang="zh-CN" altLang="en-US" sz="1800" b="1" dirty="0" smtClean="0">
                          <a:solidFill>
                            <a:srgbClr val="000000"/>
                          </a:solidFill>
                        </a:rPr>
                        <a:t>）督促隐患项目治理；（</a:t>
                      </a:r>
                      <a:r>
                        <a:rPr kumimoji="0" lang="en-US" altLang="zh-CN" sz="1800" b="1" dirty="0" smtClean="0">
                          <a:solidFill>
                            <a:srgbClr val="000000"/>
                          </a:solidFill>
                        </a:rPr>
                        <a:t>5</a:t>
                      </a:r>
                      <a:r>
                        <a:rPr kumimoji="0" lang="zh-CN" altLang="en-US" sz="1800" b="1" dirty="0" smtClean="0">
                          <a:solidFill>
                            <a:srgbClr val="000000"/>
                          </a:solidFill>
                        </a:rPr>
                        <a:t>）监督事故处理原则的落实；</a:t>
                      </a:r>
                      <a:r>
                        <a:rPr kumimoji="0" lang="zh-CN" altLang="en-US" sz="1800" b="1" dirty="0" smtClean="0">
                          <a:solidFill>
                            <a:srgbClr val="000000"/>
                          </a:solidFill>
                          <a:latin typeface="Arial" panose="020B0604020202020204" pitchFamily="34" charset="0"/>
                        </a:rPr>
                        <a:t>（</a:t>
                      </a:r>
                      <a:r>
                        <a:rPr kumimoji="0" lang="en-US" altLang="zh-CN" sz="1800" b="1" dirty="0" smtClean="0">
                          <a:solidFill>
                            <a:srgbClr val="000000"/>
                          </a:solidFill>
                          <a:latin typeface="+mn-lt"/>
                        </a:rPr>
                        <a:t>6</a:t>
                      </a:r>
                      <a:r>
                        <a:rPr kumimoji="0" lang="zh-CN" altLang="en-US" sz="1800" b="1" dirty="0" smtClean="0">
                          <a:solidFill>
                            <a:srgbClr val="000000"/>
                          </a:solidFill>
                          <a:latin typeface="Arial" panose="020B0604020202020204" pitchFamily="34" charset="0"/>
                        </a:rPr>
                        <a:t>）解决影响安全生产的突出问题等。</a:t>
                      </a:r>
                      <a:r>
                        <a:rPr kumimoji="0" lang="zh-CN" altLang="en-US" sz="1800" b="1" dirty="0" smtClean="0">
                          <a:latin typeface="Arial" panose="020B0604020202020204" pitchFamily="34" charset="0"/>
                        </a:rPr>
                        <a:t> </a:t>
                      </a:r>
                      <a:endParaRPr kumimoji="0" lang="zh-CN" altLang="en-US" sz="1800" b="1" dirty="0">
                        <a:latin typeface="Arial" panose="020B0604020202020204" pitchFamily="34" charset="0"/>
                      </a:endParaRPr>
                    </a:p>
                  </a:txBody>
                  <a:tcPr marL="91439" marR="91439">
                    <a:solidFill>
                      <a:schemeClr val="bg2">
                        <a:lumMod val="20000"/>
                        <a:lumOff val="80000"/>
                        <a:alpha val="95000"/>
                      </a:schemeClr>
                    </a:solidFill>
                  </a:tcPr>
                </a:tc>
                <a:tc>
                  <a:txBody>
                    <a:bodyPr/>
                    <a:lstStyle/>
                    <a:p>
                      <a:pPr>
                        <a:lnSpc>
                          <a:spcPct val="120000"/>
                        </a:lnSpc>
                      </a:pPr>
                      <a:r>
                        <a:rPr lang="zh-CN" altLang="en-US" sz="1800" b="1" dirty="0" smtClean="0">
                          <a:solidFill>
                            <a:schemeClr val="tx1"/>
                          </a:solidFill>
                        </a:rPr>
                        <a:t>联系人对所负责的关键装置、重点部位负有安全监督与指导责任，包括：</a:t>
                      </a:r>
                      <a:endParaRPr lang="en-US" altLang="zh-CN" sz="1800" b="1" dirty="0" smtClean="0">
                        <a:solidFill>
                          <a:schemeClr val="tx1"/>
                        </a:solidFill>
                      </a:endParaRPr>
                    </a:p>
                    <a:p>
                      <a:pPr>
                        <a:lnSpc>
                          <a:spcPct val="120000"/>
                        </a:lnSpc>
                      </a:pPr>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）指导安全联系点实现安全生产；（</a:t>
                      </a:r>
                      <a:r>
                        <a:rPr lang="en-US" altLang="zh-CN" sz="1800" b="1" dirty="0" smtClean="0">
                          <a:solidFill>
                            <a:schemeClr val="tx1"/>
                          </a:solidFill>
                        </a:rPr>
                        <a:t>2</a:t>
                      </a:r>
                      <a:r>
                        <a:rPr lang="zh-CN" altLang="en-US" sz="1800" b="1" dirty="0" smtClean="0">
                          <a:solidFill>
                            <a:schemeClr val="tx1"/>
                          </a:solidFill>
                        </a:rPr>
                        <a:t>）监督安全生产方针、政策、法规、制度的执行和落实；（</a:t>
                      </a:r>
                      <a:r>
                        <a:rPr lang="en-US" altLang="zh-CN" sz="1800" b="1" dirty="0" smtClean="0">
                          <a:solidFill>
                            <a:schemeClr val="tx1"/>
                          </a:solidFill>
                        </a:rPr>
                        <a:t>3</a:t>
                      </a:r>
                      <a:r>
                        <a:rPr lang="zh-CN" altLang="en-US" sz="1800" b="1" dirty="0" smtClean="0">
                          <a:solidFill>
                            <a:schemeClr val="tx1"/>
                          </a:solidFill>
                        </a:rPr>
                        <a:t>）定期检查安全生产中存在的问题；（</a:t>
                      </a:r>
                      <a:r>
                        <a:rPr lang="en-US" altLang="zh-CN" sz="1800" b="1" dirty="0" smtClean="0">
                          <a:solidFill>
                            <a:schemeClr val="tx1"/>
                          </a:solidFill>
                        </a:rPr>
                        <a:t>4</a:t>
                      </a:r>
                      <a:r>
                        <a:rPr lang="zh-CN" altLang="en-US" sz="1800" b="1" dirty="0" smtClean="0">
                          <a:solidFill>
                            <a:schemeClr val="tx1"/>
                          </a:solidFill>
                        </a:rPr>
                        <a:t>）督促隐患项目治理；（</a:t>
                      </a:r>
                      <a:r>
                        <a:rPr lang="en-US" altLang="zh-CN" sz="1800" b="1" dirty="0" smtClean="0">
                          <a:solidFill>
                            <a:schemeClr val="tx1"/>
                          </a:solidFill>
                        </a:rPr>
                        <a:t>5</a:t>
                      </a:r>
                      <a:r>
                        <a:rPr lang="zh-CN" altLang="en-US" sz="1800" b="1" dirty="0" smtClean="0">
                          <a:solidFill>
                            <a:schemeClr val="tx1"/>
                          </a:solidFill>
                        </a:rPr>
                        <a:t>）监督事故处理原则的落实；（</a:t>
                      </a:r>
                      <a:r>
                        <a:rPr lang="en-US" altLang="zh-CN" sz="1800" b="1" dirty="0" smtClean="0">
                          <a:solidFill>
                            <a:schemeClr val="tx1"/>
                          </a:solidFill>
                        </a:rPr>
                        <a:t>6</a:t>
                      </a:r>
                      <a:r>
                        <a:rPr lang="zh-CN" altLang="en-US" sz="1800" b="1" dirty="0" smtClean="0">
                          <a:solidFill>
                            <a:schemeClr val="tx1"/>
                          </a:solidFill>
                        </a:rPr>
                        <a:t>）解决影响安全生产的突出问题等。</a:t>
                      </a:r>
                      <a:endParaRPr lang="zh-CN" altLang="en-US" sz="1800" b="1" dirty="0">
                        <a:solidFill>
                          <a:schemeClr val="tx1"/>
                        </a:solidFill>
                      </a:endParaRPr>
                    </a:p>
                  </a:txBody>
                  <a:tcPr marL="91439" marR="91439">
                    <a:solidFill>
                      <a:schemeClr val="bg2">
                        <a:lumMod val="20000"/>
                        <a:lumOff val="80000"/>
                        <a:alpha val="95000"/>
                      </a:schemeClr>
                    </a:solidFill>
                  </a:tcPr>
                </a:tc>
              </a:tr>
            </a:tbl>
          </a:graphicData>
        </a:graphic>
      </p:graphicFrame>
      <p:sp>
        <p:nvSpPr>
          <p:cNvPr id="202769" name="Rectangle 1"/>
          <p:cNvSpPr>
            <a:spLocks noChangeArrowheads="1"/>
          </p:cNvSpPr>
          <p:nvPr/>
        </p:nvSpPr>
        <p:spPr bwMode="auto">
          <a:xfrm>
            <a:off x="4791075" y="2773363"/>
            <a:ext cx="3852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未确定关键装置、重点部位，扣</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15</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分（</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B</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级要素否决项）。</a:t>
            </a:r>
            <a:endPar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p:txBody>
      </p:sp>
      <p:sp>
        <p:nvSpPr>
          <p:cNvPr id="202770" name="AutoShape 11"/>
          <p:cNvSpPr>
            <a:spLocks noChangeArrowheads="1"/>
          </p:cNvSpPr>
          <p:nvPr/>
        </p:nvSpPr>
        <p:spPr bwMode="auto">
          <a:xfrm>
            <a:off x="4391025" y="2659063"/>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6.5  </a:t>
            </a:r>
            <a:r>
              <a:rPr lang="zh-CN" altLang="en-US" sz="2800" b="1" smtClean="0">
                <a:latin typeface="隶书" panose="02010509060101010101" pitchFamily="49" charset="-122"/>
                <a:ea typeface="隶书" panose="02010509060101010101" pitchFamily="49" charset="-122"/>
              </a:rPr>
              <a:t>关键装置及重点部位</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143500"/>
        </p:xfrm>
        <a:graphic>
          <a:graphicData uri="http://schemas.openxmlformats.org/drawingml/2006/table">
            <a:tbl>
              <a:tblPr firstRow="1" bandRow="1">
                <a:tableStyleId>{5C22544A-7EE6-4342-B048-85BDC9FD1C3A}</a:tableStyleId>
              </a:tblPr>
              <a:tblGrid>
                <a:gridCol w="4000471"/>
                <a:gridCol w="428627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889753">
                <a:tc>
                  <a:txBody>
                    <a:bodyPr/>
                    <a:lstStyle/>
                    <a:p>
                      <a:pPr>
                        <a:lnSpc>
                          <a:spcPct val="150000"/>
                        </a:lnSpc>
                      </a:pPr>
                      <a:r>
                        <a:rPr lang="en-US" altLang="zh-CN" sz="1800" b="1" dirty="0" smtClean="0">
                          <a:solidFill>
                            <a:schemeClr val="tx1"/>
                          </a:solidFill>
                        </a:rPr>
                        <a:t>3.</a:t>
                      </a:r>
                      <a:r>
                        <a:rPr lang="zh-CN" altLang="zh-CN" sz="1800" b="1" dirty="0" smtClean="0">
                          <a:solidFill>
                            <a:schemeClr val="tx1"/>
                          </a:solidFill>
                        </a:rPr>
                        <a:t>联系人应每月至少到联系点进行一次安全活动，</a:t>
                      </a:r>
                      <a:r>
                        <a:rPr lang="zh-CN" altLang="zh-CN" sz="1800" b="1" dirty="0" smtClean="0">
                          <a:solidFill>
                            <a:srgbClr val="0000CC"/>
                          </a:solidFill>
                        </a:rPr>
                        <a:t>活动形式包括参加基层班组安全活动、安全检查、督促治理事故隐患、安全工作指示等</a:t>
                      </a:r>
                      <a:r>
                        <a:rPr lang="zh-CN" altLang="zh-CN" sz="1800" b="1" dirty="0" smtClean="0">
                          <a:solidFill>
                            <a:schemeClr val="tx1"/>
                          </a:solidFill>
                        </a:rPr>
                        <a:t>。</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联系人应每月至少到联系点进行一次安全活动。</a:t>
                      </a:r>
                      <a:endParaRPr lang="zh-CN" altLang="en-US" sz="1800" b="1" dirty="0">
                        <a:solidFill>
                          <a:schemeClr val="tx1"/>
                        </a:solidFill>
                      </a:endParaRPr>
                    </a:p>
                  </a:txBody>
                  <a:tcPr marL="91439" marR="91439" anchor="ctr">
                    <a:solidFill>
                      <a:schemeClr val="accent6">
                        <a:lumMod val="20000"/>
                        <a:lumOff val="80000"/>
                        <a:alpha val="50000"/>
                      </a:schemeClr>
                    </a:solidFill>
                  </a:tcPr>
                </a:tc>
              </a:tr>
              <a:tr h="2857507">
                <a:tc>
                  <a:txBody>
                    <a:bodyPr/>
                    <a:lstStyle/>
                    <a:p>
                      <a:pPr>
                        <a:lnSpc>
                          <a:spcPct val="150000"/>
                        </a:lnSpc>
                      </a:pPr>
                      <a:r>
                        <a:rPr lang="en-US" altLang="zh-CN" sz="1800" b="1" dirty="0" smtClean="0">
                          <a:solidFill>
                            <a:schemeClr val="tx1"/>
                          </a:solidFill>
                        </a:rPr>
                        <a:t>4.</a:t>
                      </a:r>
                      <a:r>
                        <a:rPr lang="zh-CN" altLang="zh-CN" sz="1800" b="1" dirty="0" smtClean="0">
                          <a:solidFill>
                            <a:schemeClr val="tx1"/>
                          </a:solidFill>
                        </a:rPr>
                        <a:t>企业应建立关键装置、重点部位档案，建立企业、管理部门、基层单位及班组监控机制，明确各级组织、各专业的职责，定期进行监督检查，并形成记录。</a:t>
                      </a:r>
                      <a:endParaRPr lang="zh-CN" altLang="en-US" sz="1800" b="1" dirty="0">
                        <a:solidFill>
                          <a:schemeClr val="tx1"/>
                        </a:solidFill>
                      </a:endParaRPr>
                    </a:p>
                  </a:txBody>
                  <a:tcPr marL="91439" marR="91439" anchor="ctr">
                    <a:solidFill>
                      <a:schemeClr val="bg2">
                        <a:lumMod val="20000"/>
                        <a:lumOff val="80000"/>
                        <a:alpha val="95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建立关键装置、重点部位档案；</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建立企业、管理部门、基层单位及班</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组监控机制，明确各级组织、各专业的职责；</a:t>
                      </a:r>
                      <a:endParaRPr lang="zh-CN" altLang="en-US" sz="1800" b="1" dirty="0" smtClean="0">
                        <a:solidFill>
                          <a:schemeClr val="tx1"/>
                        </a:solidFill>
                      </a:endParaRPr>
                    </a:p>
                    <a:p>
                      <a:pPr>
                        <a:lnSpc>
                          <a:spcPct val="150000"/>
                        </a:lnSpc>
                      </a:pPr>
                      <a:r>
                        <a:rPr lang="en-US" altLang="zh-CN" sz="1800" b="1" dirty="0" smtClean="0">
                          <a:solidFill>
                            <a:schemeClr val="tx1"/>
                          </a:solidFill>
                        </a:rPr>
                        <a:t>3.   </a:t>
                      </a:r>
                      <a:r>
                        <a:rPr lang="zh-CN" altLang="en-US" sz="1800" b="1" dirty="0" smtClean="0">
                          <a:solidFill>
                            <a:schemeClr val="tx1"/>
                          </a:solidFill>
                        </a:rPr>
                        <a:t>定期进行监督检查，并形成记录。</a:t>
                      </a:r>
                      <a:endParaRPr lang="zh-CN" altLang="en-US" sz="1800" b="1" dirty="0">
                        <a:solidFill>
                          <a:schemeClr val="tx1"/>
                        </a:solidFill>
                      </a:endParaRPr>
                    </a:p>
                  </a:txBody>
                  <a:tcPr marL="91439" marR="91439"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6"/>
          <p:cNvSpPr>
            <a:spLocks noChangeArrowheads="1"/>
          </p:cNvSpPr>
          <p:nvPr/>
        </p:nvSpPr>
        <p:spPr bwMode="auto">
          <a:xfrm>
            <a:off x="642938" y="857250"/>
            <a:ext cx="2571750" cy="571500"/>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b="1">
                <a:solidFill>
                  <a:schemeClr val="accent2"/>
                </a:solidFill>
                <a:latin typeface="华文楷体" panose="02010600040101010101" pitchFamily="2" charset="-122"/>
                <a:ea typeface="华文楷体" panose="02010600040101010101" pitchFamily="2" charset="-122"/>
              </a:rPr>
              <a:t>3.</a:t>
            </a:r>
            <a:r>
              <a:rPr lang="zh-CN" altLang="en-US" b="1">
                <a:solidFill>
                  <a:schemeClr val="accent2"/>
                </a:solidFill>
                <a:latin typeface="华文楷体" panose="02010600040101010101" pitchFamily="2" charset="-122"/>
                <a:ea typeface="华文楷体" panose="02010600040101010101" pitchFamily="2" charset="-122"/>
              </a:rPr>
              <a:t>术语和定义 </a:t>
            </a:r>
            <a:endParaRPr lang="zh-CN" altLang="en-US" b="1">
              <a:solidFill>
                <a:schemeClr val="accent2"/>
              </a:solidFill>
              <a:latin typeface="华文楷体" panose="02010600040101010101" pitchFamily="2" charset="-122"/>
              <a:ea typeface="华文楷体" panose="02010600040101010101" pitchFamily="2" charset="-122"/>
            </a:endParaRPr>
          </a:p>
        </p:txBody>
      </p:sp>
      <p:sp>
        <p:nvSpPr>
          <p:cNvPr id="5" name="Rectangle 3"/>
          <p:cNvSpPr txBox="1">
            <a:spLocks noChangeArrowheads="1"/>
          </p:cNvSpPr>
          <p:nvPr/>
        </p:nvSpPr>
        <p:spPr bwMode="auto">
          <a:xfrm>
            <a:off x="722313" y="1857375"/>
            <a:ext cx="7850187" cy="1785938"/>
          </a:xfrm>
          <a:prstGeom prst="rect">
            <a:avLst/>
          </a:prstGeom>
          <a:noFill/>
          <a:ln w="9525">
            <a:noFill/>
            <a:miter lim="800000"/>
          </a:ln>
        </p:spPr>
        <p:txBody>
          <a:bodyPr/>
          <a:lstStyle/>
          <a:p>
            <a:pPr>
              <a:lnSpc>
                <a:spcPct val="90000"/>
              </a:lnSpc>
              <a:spcBef>
                <a:spcPct val="20000"/>
              </a:spcBef>
              <a:defRPr/>
            </a:pPr>
            <a:r>
              <a:rPr lang="en-US" altLang="zh-CN" sz="2800" b="1" kern="0" dirty="0">
                <a:solidFill>
                  <a:srgbClr val="0000CC"/>
                </a:solidFill>
                <a:latin typeface="华文楷体" panose="02010600040101010101" pitchFamily="2" charset="-122"/>
                <a:ea typeface="华文楷体" panose="02010600040101010101" pitchFamily="2" charset="-122"/>
              </a:rPr>
              <a:t>3.1  </a:t>
            </a:r>
            <a:r>
              <a:rPr lang="zh-CN" altLang="en-US" sz="2800" b="1" kern="0" dirty="0">
                <a:solidFill>
                  <a:srgbClr val="0000CC"/>
                </a:solidFill>
                <a:latin typeface="华文楷体" panose="02010600040101010101" pitchFamily="2" charset="-122"/>
                <a:ea typeface="华文楷体" panose="02010600040101010101" pitchFamily="2" charset="-122"/>
              </a:rPr>
              <a:t>危险化学品从业单位   </a:t>
            </a:r>
            <a:r>
              <a:rPr lang="en-US" altLang="zh-CN" sz="2800" b="1" kern="0" dirty="0">
                <a:solidFill>
                  <a:srgbClr val="0000CC"/>
                </a:solidFill>
                <a:latin typeface="华文楷体" panose="02010600040101010101" pitchFamily="2" charset="-122"/>
                <a:ea typeface="华文楷体" panose="02010600040101010101" pitchFamily="2" charset="-122"/>
              </a:rPr>
              <a:t>chemical  enterprise</a:t>
            </a:r>
            <a:endParaRPr lang="en-US" altLang="zh-CN" sz="2800" b="1" kern="0" dirty="0">
              <a:solidFill>
                <a:srgbClr val="0000CC"/>
              </a:solidFill>
              <a:latin typeface="华文楷体" panose="02010600040101010101" pitchFamily="2" charset="-122"/>
              <a:ea typeface="华文楷体" panose="02010600040101010101" pitchFamily="2" charset="-122"/>
            </a:endParaRPr>
          </a:p>
          <a:p>
            <a:pPr algn="just">
              <a:spcBef>
                <a:spcPct val="20000"/>
              </a:spcBef>
              <a:defRPr/>
            </a:pPr>
            <a:r>
              <a:rPr lang="zh-CN" altLang="en-US" sz="2800" b="1" kern="0" dirty="0">
                <a:latin typeface="华文楷体" panose="02010600040101010101" pitchFamily="2" charset="-122"/>
                <a:ea typeface="华文楷体" panose="02010600040101010101" pitchFamily="2" charset="-122"/>
              </a:rPr>
              <a:t>       </a:t>
            </a:r>
            <a:r>
              <a:rPr lang="zh-CN" altLang="en-US" sz="2800" b="1" kern="0" dirty="0" smtClean="0">
                <a:latin typeface="华文楷体" panose="02010600040101010101" pitchFamily="2" charset="-122"/>
                <a:ea typeface="华文楷体" panose="02010600040101010101" pitchFamily="2" charset="-122"/>
              </a:rPr>
              <a:t> </a:t>
            </a:r>
            <a:r>
              <a:rPr lang="zh-CN" altLang="en-US" sz="2800" b="1" kern="0" dirty="0" smtClean="0">
                <a:solidFill>
                  <a:srgbClr val="FF3300"/>
                </a:solidFill>
                <a:latin typeface="华文楷体" panose="02010600040101010101" pitchFamily="2" charset="-122"/>
                <a:ea typeface="华文楷体" panose="02010600040101010101" pitchFamily="2" charset="-122"/>
              </a:rPr>
              <a:t>依法</a:t>
            </a:r>
            <a:r>
              <a:rPr lang="zh-CN" altLang="en-US" sz="2800" b="1" kern="0" dirty="0">
                <a:latin typeface="华文楷体" panose="02010600040101010101" pitchFamily="2" charset="-122"/>
                <a:ea typeface="华文楷体" panose="02010600040101010101" pitchFamily="2" charset="-122"/>
              </a:rPr>
              <a:t>设立，生产、经营、使用和储存危险化学品的企业或者其所属生产、经营、使用和储存危险化学品的独立核算成本的单位。</a:t>
            </a:r>
            <a:endParaRPr lang="zh-CN" altLang="en-US" sz="2800" b="1" kern="0" dirty="0">
              <a:latin typeface="华文楷体" panose="02010600040101010101" pitchFamily="2" charset="-122"/>
              <a:ea typeface="华文楷体" panose="02010600040101010101" pitchFamily="2" charset="-122"/>
            </a:endParaRPr>
          </a:p>
          <a:p>
            <a:pPr>
              <a:lnSpc>
                <a:spcPct val="90000"/>
              </a:lnSpc>
              <a:spcBef>
                <a:spcPct val="20000"/>
              </a:spcBef>
              <a:defRPr/>
            </a:pPr>
            <a:endParaRPr lang="en-US" altLang="zh-CN" sz="2800" b="1" kern="0" dirty="0">
              <a:latin typeface="宋体" panose="02010600030101010101" pitchFamily="2" charset="-122"/>
              <a:ea typeface="+mn-ea"/>
            </a:endParaRPr>
          </a:p>
        </p:txBody>
      </p:sp>
      <p:sp>
        <p:nvSpPr>
          <p:cNvPr id="6" name="Rectangle 3"/>
          <p:cNvSpPr txBox="1">
            <a:spLocks noChangeArrowheads="1"/>
          </p:cNvSpPr>
          <p:nvPr/>
        </p:nvSpPr>
        <p:spPr bwMode="auto">
          <a:xfrm>
            <a:off x="714375" y="4071938"/>
            <a:ext cx="7858125" cy="1785937"/>
          </a:xfrm>
          <a:prstGeom prst="rect">
            <a:avLst/>
          </a:prstGeom>
          <a:noFill/>
          <a:ln w="9525">
            <a:noFill/>
            <a:miter lim="800000"/>
          </a:ln>
        </p:spPr>
        <p:txBody>
          <a:bodyPr/>
          <a:lstStyle/>
          <a:p>
            <a:pPr>
              <a:lnSpc>
                <a:spcPct val="90000"/>
              </a:lnSpc>
              <a:spcBef>
                <a:spcPct val="20000"/>
              </a:spcBef>
              <a:defRPr/>
            </a:pPr>
            <a:r>
              <a:rPr lang="en-US" altLang="zh-CN" sz="2800" b="1" kern="0" dirty="0">
                <a:solidFill>
                  <a:srgbClr val="0000CC"/>
                </a:solidFill>
                <a:latin typeface="华文楷体" panose="02010600040101010101" pitchFamily="2" charset="-122"/>
                <a:ea typeface="华文楷体" panose="02010600040101010101" pitchFamily="2" charset="-122"/>
              </a:rPr>
              <a:t>3.2  </a:t>
            </a:r>
            <a:r>
              <a:rPr lang="zh-CN" altLang="en-US" sz="2800" b="1" kern="0" dirty="0">
                <a:solidFill>
                  <a:srgbClr val="0000CC"/>
                </a:solidFill>
                <a:latin typeface="华文楷体" panose="02010600040101010101" pitchFamily="2" charset="-122"/>
                <a:ea typeface="华文楷体" panose="02010600040101010101" pitchFamily="2" charset="-122"/>
              </a:rPr>
              <a:t>安全标准化  </a:t>
            </a:r>
            <a:r>
              <a:rPr lang="en-US" altLang="zh-CN" sz="2800" b="1" kern="0" dirty="0">
                <a:solidFill>
                  <a:srgbClr val="0000CC"/>
                </a:solidFill>
                <a:latin typeface="华文楷体" panose="02010600040101010101" pitchFamily="2" charset="-122"/>
                <a:ea typeface="华文楷体" panose="02010600040101010101" pitchFamily="2" charset="-122"/>
              </a:rPr>
              <a:t>safety  standardization</a:t>
            </a:r>
            <a:endParaRPr lang="en-US" altLang="zh-CN" sz="2800" b="1" kern="0" dirty="0">
              <a:solidFill>
                <a:srgbClr val="0000CC"/>
              </a:solidFill>
              <a:latin typeface="华文楷体" panose="02010600040101010101" pitchFamily="2" charset="-122"/>
              <a:ea typeface="华文楷体" panose="02010600040101010101" pitchFamily="2" charset="-122"/>
            </a:endParaRPr>
          </a:p>
          <a:p>
            <a:pPr algn="just">
              <a:spcBef>
                <a:spcPct val="20000"/>
              </a:spcBef>
              <a:defRPr/>
            </a:pPr>
            <a:r>
              <a:rPr lang="zh-CN" altLang="en-US" sz="2800" b="1" kern="0" dirty="0">
                <a:latin typeface="华文楷体" panose="02010600040101010101" pitchFamily="2" charset="-122"/>
                <a:ea typeface="华文楷体" panose="02010600040101010101" pitchFamily="2" charset="-122"/>
              </a:rPr>
              <a:t>    </a:t>
            </a:r>
            <a:r>
              <a:rPr lang="zh-CN" altLang="en-US" sz="2800" b="1" kern="0" dirty="0" smtClean="0">
                <a:latin typeface="华文楷体" panose="02010600040101010101" pitchFamily="2" charset="-122"/>
                <a:ea typeface="华文楷体" panose="02010600040101010101" pitchFamily="2" charset="-122"/>
              </a:rPr>
              <a:t>    </a:t>
            </a:r>
            <a:r>
              <a:rPr lang="zh-CN" altLang="en-US" sz="2800" b="1" kern="0" dirty="0">
                <a:latin typeface="华文楷体" panose="02010600040101010101" pitchFamily="2" charset="-122"/>
                <a:ea typeface="华文楷体" panose="02010600040101010101" pitchFamily="2" charset="-122"/>
              </a:rPr>
              <a:t>为安全生产活动获得</a:t>
            </a:r>
            <a:r>
              <a:rPr lang="zh-CN" altLang="en-US" sz="2800" b="1" kern="0" dirty="0">
                <a:solidFill>
                  <a:srgbClr val="FF3300"/>
                </a:solidFill>
                <a:latin typeface="华文楷体" panose="02010600040101010101" pitchFamily="2" charset="-122"/>
                <a:ea typeface="华文楷体" panose="02010600040101010101" pitchFamily="2" charset="-122"/>
              </a:rPr>
              <a:t>最佳秩序</a:t>
            </a:r>
            <a:r>
              <a:rPr lang="zh-CN" altLang="en-US" sz="2800" b="1" kern="0" dirty="0">
                <a:latin typeface="华文楷体" panose="02010600040101010101" pitchFamily="2" charset="-122"/>
                <a:ea typeface="华文楷体" panose="02010600040101010101" pitchFamily="2" charset="-122"/>
              </a:rPr>
              <a:t>，保证安全管理及生产条件</a:t>
            </a:r>
            <a:r>
              <a:rPr lang="zh-CN" altLang="en-US" sz="2800" b="1" kern="0" dirty="0">
                <a:solidFill>
                  <a:srgbClr val="FF3300"/>
                </a:solidFill>
                <a:latin typeface="华文楷体" panose="02010600040101010101" pitchFamily="2" charset="-122"/>
                <a:ea typeface="华文楷体" panose="02010600040101010101" pitchFamily="2" charset="-122"/>
              </a:rPr>
              <a:t>达到</a:t>
            </a:r>
            <a:r>
              <a:rPr lang="zh-CN" altLang="en-US" sz="2800" b="1" kern="0" dirty="0">
                <a:latin typeface="华文楷体" panose="02010600040101010101" pitchFamily="2" charset="-122"/>
                <a:ea typeface="华文楷体" panose="02010600040101010101" pitchFamily="2" charset="-122"/>
              </a:rPr>
              <a:t>法律、行政法规、部门规章和标准等要求制定的</a:t>
            </a:r>
            <a:r>
              <a:rPr lang="zh-CN" altLang="en-US" sz="2800" b="1" kern="0" dirty="0">
                <a:solidFill>
                  <a:srgbClr val="FF3300"/>
                </a:solidFill>
                <a:latin typeface="华文楷体" panose="02010600040101010101" pitchFamily="2" charset="-122"/>
                <a:ea typeface="华文楷体" panose="02010600040101010101" pitchFamily="2" charset="-122"/>
              </a:rPr>
              <a:t>规则</a:t>
            </a:r>
            <a:r>
              <a:rPr lang="zh-CN" altLang="en-US" sz="2800" b="1" kern="0" dirty="0">
                <a:latin typeface="华文楷体" panose="02010600040101010101" pitchFamily="2" charset="-122"/>
                <a:ea typeface="华文楷体" panose="02010600040101010101" pitchFamily="2" charset="-122"/>
              </a:rPr>
              <a:t>。</a:t>
            </a:r>
            <a:r>
              <a:rPr lang="zh-CN" altLang="en-US" sz="2800" kern="0" dirty="0">
                <a:latin typeface="华文楷体" panose="02010600040101010101" pitchFamily="2" charset="-122"/>
                <a:ea typeface="华文楷体" panose="02010600040101010101" pitchFamily="2" charset="-122"/>
              </a:rPr>
              <a:t> </a:t>
            </a:r>
            <a:endParaRPr lang="zh-CN" altLang="en-US" sz="2800" kern="0"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6.5  </a:t>
            </a:r>
            <a:r>
              <a:rPr lang="zh-CN" altLang="en-US" sz="2800" b="1" smtClean="0">
                <a:latin typeface="隶书" panose="02010509060101010101" pitchFamily="49" charset="-122"/>
                <a:ea typeface="隶书" panose="02010509060101010101" pitchFamily="49" charset="-122"/>
              </a:rPr>
              <a:t>关键装置及重点部位</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402327"/>
        </p:xfrm>
        <a:graphic>
          <a:graphicData uri="http://schemas.openxmlformats.org/drawingml/2006/table">
            <a:tbl>
              <a:tblPr firstRow="1" bandRow="1">
                <a:tableStyleId>{5C22544A-7EE6-4342-B048-85BDC9FD1C3A}</a:tableStyleId>
              </a:tblPr>
              <a:tblGrid>
                <a:gridCol w="4000471"/>
                <a:gridCol w="4286279"/>
              </a:tblGrid>
              <a:tr h="39622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6" marB="45716">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6" marB="45716">
                    <a:solidFill>
                      <a:schemeClr val="accent1">
                        <a:lumMod val="60000"/>
                        <a:lumOff val="40000"/>
                      </a:schemeClr>
                    </a:solidFill>
                  </a:tcPr>
                </a:tc>
              </a:tr>
              <a:tr h="2148776">
                <a:tc>
                  <a:txBody>
                    <a:bodyPr/>
                    <a:lstStyle/>
                    <a:p>
                      <a:pPr>
                        <a:lnSpc>
                          <a:spcPct val="150000"/>
                        </a:lnSpc>
                      </a:pPr>
                      <a:r>
                        <a:rPr lang="en-US" altLang="zh-CN" sz="1800" b="1" dirty="0" smtClean="0"/>
                        <a:t>5.</a:t>
                      </a:r>
                      <a:r>
                        <a:rPr lang="zh-CN" altLang="zh-CN" sz="1800" b="1" dirty="0" smtClean="0"/>
                        <a:t>企业应制定关键装置、重点部位应急预案，至少每半年进行一次演练，确保关键装置、重点部位的操作、检修、仪表、电气等人员能够识别和及时处理各种事件及事故。</a:t>
                      </a:r>
                      <a:endParaRPr lang="zh-CN" altLang="en-US" sz="1800" b="1" dirty="0"/>
                    </a:p>
                  </a:txBody>
                  <a:tcPr marL="91439" marR="91439" marT="45716" marB="45716"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a:t>
                      </a:r>
                      <a:r>
                        <a:rPr lang="zh-CN" altLang="en-US" sz="1800" b="1" dirty="0" smtClean="0">
                          <a:solidFill>
                            <a:schemeClr val="tx1"/>
                          </a:solidFill>
                        </a:rPr>
                        <a:t>制定关键装置、重点部位应急预案；</a:t>
                      </a:r>
                      <a:endParaRPr lang="zh-CN" altLang="en-US" sz="1800" b="1" dirty="0" smtClean="0">
                        <a:solidFill>
                          <a:schemeClr val="tx1"/>
                        </a:solidFill>
                      </a:endParaRPr>
                    </a:p>
                    <a:p>
                      <a:pPr>
                        <a:lnSpc>
                          <a:spcPct val="150000"/>
                        </a:lnSpc>
                      </a:pPr>
                      <a:r>
                        <a:rPr lang="en-US" altLang="zh-CN" sz="1800" b="1" dirty="0" smtClean="0">
                          <a:solidFill>
                            <a:schemeClr val="tx1"/>
                          </a:solidFill>
                        </a:rPr>
                        <a:t>2.</a:t>
                      </a:r>
                      <a:r>
                        <a:rPr lang="zh-CN" altLang="en-US" sz="1800" b="1" dirty="0" smtClean="0">
                          <a:solidFill>
                            <a:schemeClr val="tx1"/>
                          </a:solidFill>
                        </a:rPr>
                        <a:t>至少每半年进行一次演练，确保关键装置、重点部位的操作、检修、仪表、电气等人员能够识别和及时处理各种事件及事故。</a:t>
                      </a:r>
                      <a:endParaRPr lang="zh-CN" altLang="en-US" sz="1800" b="1" dirty="0">
                        <a:solidFill>
                          <a:schemeClr val="tx1"/>
                        </a:solidFill>
                      </a:endParaRPr>
                    </a:p>
                  </a:txBody>
                  <a:tcPr marL="91439" marR="91439" marT="45716" marB="45716" anchor="ctr">
                    <a:solidFill>
                      <a:schemeClr val="accent6">
                        <a:lumMod val="20000"/>
                        <a:lumOff val="80000"/>
                        <a:alpha val="50000"/>
                      </a:schemeClr>
                    </a:solidFill>
                  </a:tcPr>
                </a:tc>
              </a:tr>
              <a:tr h="2857263">
                <a:tc>
                  <a:txBody>
                    <a:bodyPr/>
                    <a:lstStyle/>
                    <a:p>
                      <a:pPr>
                        <a:lnSpc>
                          <a:spcPct val="150000"/>
                        </a:lnSpc>
                      </a:pPr>
                      <a:r>
                        <a:rPr lang="en-US" altLang="zh-CN" sz="1800" b="1" dirty="0" smtClean="0"/>
                        <a:t>6.</a:t>
                      </a:r>
                      <a:r>
                        <a:rPr lang="zh-CN" altLang="zh-CN" sz="1800" b="1" dirty="0" smtClean="0"/>
                        <a:t>企业关键装置、重点部位为重大危险源时，还应按</a:t>
                      </a:r>
                      <a:r>
                        <a:rPr lang="en-US" altLang="zh-CN" sz="1800" b="1" dirty="0" smtClean="0"/>
                        <a:t>2.5</a:t>
                      </a:r>
                      <a:r>
                        <a:rPr lang="zh-CN" altLang="zh-CN" sz="1800" b="1" dirty="0" smtClean="0"/>
                        <a:t>条执行。</a:t>
                      </a:r>
                      <a:endParaRPr lang="zh-CN" altLang="en-US" sz="1800" b="1" dirty="0"/>
                    </a:p>
                  </a:txBody>
                  <a:tcPr marL="91439" marR="91439" marT="45716" marB="45716"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关键装置、重点部位为重大危险源时，还应按</a:t>
                      </a:r>
                      <a:r>
                        <a:rPr lang="en-US" altLang="zh-CN" sz="1800" b="1" dirty="0" smtClean="0">
                          <a:solidFill>
                            <a:srgbClr val="FF0000"/>
                          </a:solidFill>
                        </a:rPr>
                        <a:t>3.5</a:t>
                      </a:r>
                      <a:r>
                        <a:rPr lang="zh-CN" altLang="en-US" sz="1800" b="1" dirty="0" smtClean="0">
                          <a:solidFill>
                            <a:srgbClr val="FF0000"/>
                          </a:solidFill>
                        </a:rPr>
                        <a:t>条（重大危险源）</a:t>
                      </a:r>
                      <a:r>
                        <a:rPr lang="zh-CN" altLang="en-US" sz="1800" b="1" dirty="0" smtClean="0">
                          <a:solidFill>
                            <a:schemeClr val="tx1"/>
                          </a:solidFill>
                        </a:rPr>
                        <a:t>执行。</a:t>
                      </a:r>
                      <a:endParaRPr lang="zh-CN" altLang="en-US" sz="1800" b="1" dirty="0">
                        <a:solidFill>
                          <a:schemeClr val="tx1"/>
                        </a:solidFill>
                      </a:endParaRPr>
                    </a:p>
                  </a:txBody>
                  <a:tcPr marL="91439" marR="91439" marT="45716" marB="45716"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6.6  </a:t>
            </a:r>
            <a:r>
              <a:rPr lang="zh-CN" altLang="en-US" sz="2800" b="1" smtClean="0">
                <a:latin typeface="隶书" panose="02010509060101010101" pitchFamily="49" charset="-122"/>
                <a:ea typeface="隶书" panose="02010509060101010101" pitchFamily="49" charset="-122"/>
              </a:rPr>
              <a:t>检维修</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643437"/>
        </p:xfrm>
        <a:graphic>
          <a:graphicData uri="http://schemas.openxmlformats.org/drawingml/2006/table">
            <a:tbl>
              <a:tblPr firstRow="1" bandRow="1">
                <a:tableStyleId>{5C22544A-7EE6-4342-B048-85BDC9FD1C3A}</a:tableStyleId>
              </a:tblPr>
              <a:tblGrid>
                <a:gridCol w="4000471"/>
                <a:gridCol w="428627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889753">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企业应严格执行检维修管理制度，实行日常检维修和定期检维修管理。</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严格执行检维修管理制度，实行日常检维修和定期检维修管理。</a:t>
                      </a:r>
                      <a:endParaRPr lang="zh-CN" altLang="en-US" sz="1800" b="1" dirty="0">
                        <a:solidFill>
                          <a:schemeClr val="tx1"/>
                        </a:solidFill>
                      </a:endParaRPr>
                    </a:p>
                  </a:txBody>
                  <a:tcPr marL="91439" marR="91439" anchor="ctr">
                    <a:solidFill>
                      <a:schemeClr val="accent6">
                        <a:lumMod val="20000"/>
                        <a:lumOff val="80000"/>
                        <a:alpha val="50000"/>
                      </a:schemeClr>
                    </a:solidFill>
                  </a:tcPr>
                </a:tc>
              </a:tr>
              <a:tr h="2357444">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企业应制订年度综合检维修计划，落实“五定”，即定检修方案、定检修人员、定安全措施、定检修质量、定检修进度原则。</a:t>
                      </a:r>
                      <a:endParaRPr lang="zh-CN" altLang="en-US" sz="1800" b="1" dirty="0">
                        <a:solidFill>
                          <a:schemeClr val="tx1"/>
                        </a:solidFill>
                      </a:endParaRPr>
                    </a:p>
                  </a:txBody>
                  <a:tcPr marL="91439" marR="91439" anchor="ctr">
                    <a:solidFill>
                      <a:schemeClr val="bg2">
                        <a:lumMod val="20000"/>
                        <a:lumOff val="80000"/>
                        <a:alpha val="95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制订年度综合检维修计划；</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落实“五定”，即定检修方案、定检</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修人员、定安全措施、定检修质量、定检修进度原则。</a:t>
                      </a:r>
                      <a:endParaRPr lang="zh-CN" altLang="en-US" sz="1800" b="1" dirty="0">
                        <a:solidFill>
                          <a:schemeClr val="tx1"/>
                        </a:solidFill>
                      </a:endParaRPr>
                    </a:p>
                  </a:txBody>
                  <a:tcPr marL="91439" marR="91439"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6.6  </a:t>
            </a:r>
            <a:r>
              <a:rPr lang="zh-CN" altLang="en-US" sz="2800" b="1" smtClean="0">
                <a:latin typeface="隶书" panose="02010509060101010101" pitchFamily="49" charset="-122"/>
                <a:ea typeface="隶书" panose="02010509060101010101" pitchFamily="49" charset="-122"/>
              </a:rPr>
              <a:t>检维修</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86375"/>
        </p:xfrm>
        <a:graphic>
          <a:graphicData uri="http://schemas.openxmlformats.org/drawingml/2006/table">
            <a:tbl>
              <a:tblPr firstRow="1" bandRow="1">
                <a:tableStyleId>{5C22544A-7EE6-4342-B048-85BDC9FD1C3A}</a:tableStyleId>
              </a:tblPr>
              <a:tblGrid>
                <a:gridCol w="3214659"/>
                <a:gridCol w="507209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890135">
                <a:tc>
                  <a:txBody>
                    <a:bodyPr/>
                    <a:lstStyle/>
                    <a:p>
                      <a:pPr>
                        <a:defRPr/>
                      </a:pPr>
                      <a:r>
                        <a:rPr kumimoji="0" lang="en-US" altLang="zh-CN" sz="1800" b="1" dirty="0" smtClean="0">
                          <a:solidFill>
                            <a:schemeClr val="tx1"/>
                          </a:solidFill>
                          <a:cs typeface="宋体" panose="02010600030101010101" pitchFamily="2" charset="-122"/>
                        </a:rPr>
                        <a:t>3.</a:t>
                      </a:r>
                      <a:r>
                        <a:rPr kumimoji="0" lang="zh-CN" altLang="en-US" sz="1800" b="1" dirty="0" smtClean="0">
                          <a:solidFill>
                            <a:schemeClr val="tx1"/>
                          </a:solidFill>
                          <a:cs typeface="宋体" panose="02010600030101010101" pitchFamily="2" charset="-122"/>
                        </a:rPr>
                        <a:t>企业在进行检维修作业时，应执行下列程序：</a:t>
                      </a:r>
                      <a:endParaRPr kumimoji="0" lang="zh-CN" altLang="en-US" sz="1800" b="1" dirty="0" smtClean="0">
                        <a:solidFill>
                          <a:schemeClr val="tx1"/>
                        </a:solidFill>
                        <a:latin typeface="Arial" panose="020B0604020202020204" pitchFamily="34" charset="0"/>
                      </a:endParaRPr>
                    </a:p>
                    <a:p>
                      <a:pPr marL="449580" indent="-449580" eaLnBrk="0">
                        <a:defRPr/>
                      </a:pPr>
                      <a:r>
                        <a:rPr kumimoji="0" lang="zh-CN" altLang="en-US" sz="1800" b="1" dirty="0" smtClean="0">
                          <a:solidFill>
                            <a:schemeClr val="tx1"/>
                          </a:solidFill>
                          <a:cs typeface="宋体" panose="02010600030101010101" pitchFamily="2" charset="-122"/>
                        </a:rPr>
                        <a:t>（</a:t>
                      </a:r>
                      <a:r>
                        <a:rPr kumimoji="0" lang="en-US" altLang="zh-CN" sz="1800" b="1" dirty="0" smtClean="0">
                          <a:solidFill>
                            <a:schemeClr val="tx1"/>
                          </a:solidFill>
                          <a:cs typeface="宋体" panose="02010600030101010101" pitchFamily="2" charset="-122"/>
                        </a:rPr>
                        <a:t>1</a:t>
                      </a:r>
                      <a:r>
                        <a:rPr kumimoji="0" lang="zh-CN" altLang="en-US" sz="1800" b="1" dirty="0" smtClean="0">
                          <a:solidFill>
                            <a:schemeClr val="tx1"/>
                          </a:solidFill>
                          <a:cs typeface="宋体" panose="02010600030101010101" pitchFamily="2" charset="-122"/>
                        </a:rPr>
                        <a:t>）检维修前：</a:t>
                      </a:r>
                      <a:r>
                        <a:rPr kumimoji="0" lang="en-US" altLang="zh-CN" sz="1800" b="1" dirty="0" smtClean="0">
                          <a:solidFill>
                            <a:schemeClr val="tx1"/>
                          </a:solidFill>
                          <a:cs typeface="宋体" panose="02010600030101010101" pitchFamily="2" charset="-122"/>
                        </a:rPr>
                        <a:t>1</a:t>
                      </a:r>
                      <a:r>
                        <a:rPr kumimoji="0" lang="zh-CN" altLang="en-US" sz="1800" b="1" dirty="0" smtClean="0">
                          <a:solidFill>
                            <a:schemeClr val="tx1"/>
                          </a:solidFill>
                          <a:cs typeface="宋体" panose="02010600030101010101" pitchFamily="2" charset="-122"/>
                        </a:rPr>
                        <a:t>）进行危险、有害因素识别；</a:t>
                      </a:r>
                      <a:r>
                        <a:rPr kumimoji="0" lang="en-US" altLang="zh-CN" sz="1800" b="1" dirty="0" smtClean="0">
                          <a:solidFill>
                            <a:schemeClr val="tx1"/>
                          </a:solidFill>
                          <a:cs typeface="宋体" panose="02010600030101010101" pitchFamily="2" charset="-122"/>
                        </a:rPr>
                        <a:t>2</a:t>
                      </a:r>
                      <a:r>
                        <a:rPr kumimoji="0" lang="zh-CN" altLang="en-US" sz="1800" b="1" dirty="0" smtClean="0">
                          <a:solidFill>
                            <a:schemeClr val="tx1"/>
                          </a:solidFill>
                          <a:cs typeface="宋体" panose="02010600030101010101" pitchFamily="2" charset="-122"/>
                        </a:rPr>
                        <a:t>）编制检维修方案；</a:t>
                      </a:r>
                      <a:r>
                        <a:rPr kumimoji="0" lang="en-US" altLang="zh-CN" sz="1800" b="1" dirty="0" smtClean="0">
                          <a:solidFill>
                            <a:schemeClr val="tx1"/>
                          </a:solidFill>
                          <a:cs typeface="宋体" panose="02010600030101010101" pitchFamily="2" charset="-122"/>
                        </a:rPr>
                        <a:t>3</a:t>
                      </a:r>
                      <a:r>
                        <a:rPr kumimoji="0" lang="zh-CN" altLang="en-US" sz="1800" b="1" dirty="0" smtClean="0">
                          <a:solidFill>
                            <a:schemeClr val="tx1"/>
                          </a:solidFill>
                          <a:cs typeface="宋体" panose="02010600030101010101" pitchFamily="2" charset="-122"/>
                        </a:rPr>
                        <a:t>）办理工艺、设备设施交付检维修手续；</a:t>
                      </a:r>
                      <a:r>
                        <a:rPr kumimoji="0" lang="en-US" altLang="zh-CN" sz="1800" b="1" dirty="0" smtClean="0">
                          <a:solidFill>
                            <a:schemeClr val="tx1"/>
                          </a:solidFill>
                          <a:cs typeface="宋体" panose="02010600030101010101" pitchFamily="2" charset="-122"/>
                        </a:rPr>
                        <a:t>4</a:t>
                      </a:r>
                      <a:r>
                        <a:rPr kumimoji="0" lang="zh-CN" altLang="en-US" sz="1800" b="1" dirty="0" smtClean="0">
                          <a:solidFill>
                            <a:schemeClr val="tx1"/>
                          </a:solidFill>
                          <a:cs typeface="宋体" panose="02010600030101010101" pitchFamily="2" charset="-122"/>
                        </a:rPr>
                        <a:t>）对检维修人员进行安全培训教育；</a:t>
                      </a:r>
                      <a:r>
                        <a:rPr kumimoji="0" lang="en-US" altLang="zh-CN" sz="1800" b="1" dirty="0" smtClean="0">
                          <a:solidFill>
                            <a:schemeClr val="tx1"/>
                          </a:solidFill>
                          <a:cs typeface="宋体" panose="02010600030101010101" pitchFamily="2" charset="-122"/>
                        </a:rPr>
                        <a:t>5</a:t>
                      </a:r>
                      <a:r>
                        <a:rPr kumimoji="0" lang="zh-CN" altLang="en-US" sz="1800" b="1" dirty="0" smtClean="0">
                          <a:solidFill>
                            <a:schemeClr val="tx1"/>
                          </a:solidFill>
                          <a:cs typeface="宋体" panose="02010600030101010101" pitchFamily="2" charset="-122"/>
                        </a:rPr>
                        <a:t>）检维修前对安全控制措施进行确认；</a:t>
                      </a:r>
                      <a:r>
                        <a:rPr kumimoji="0" lang="en-US" altLang="zh-CN" sz="1800" b="1" dirty="0" smtClean="0">
                          <a:solidFill>
                            <a:schemeClr val="tx1"/>
                          </a:solidFill>
                          <a:cs typeface="宋体" panose="02010600030101010101" pitchFamily="2" charset="-122"/>
                        </a:rPr>
                        <a:t>6</a:t>
                      </a:r>
                      <a:r>
                        <a:rPr kumimoji="0" lang="zh-CN" altLang="en-US" sz="1800" b="1" dirty="0" smtClean="0">
                          <a:solidFill>
                            <a:schemeClr val="tx1"/>
                          </a:solidFill>
                          <a:cs typeface="宋体" panose="02010600030101010101" pitchFamily="2" charset="-122"/>
                        </a:rPr>
                        <a:t>）为检维修作业人员配备适当的劳动保护用品；</a:t>
                      </a:r>
                      <a:r>
                        <a:rPr kumimoji="0" lang="en-US" altLang="zh-CN" sz="1800" b="1" dirty="0" smtClean="0">
                          <a:solidFill>
                            <a:schemeClr val="tx1"/>
                          </a:solidFill>
                          <a:cs typeface="宋体" panose="02010600030101010101" pitchFamily="2" charset="-122"/>
                        </a:rPr>
                        <a:t>7</a:t>
                      </a:r>
                      <a:r>
                        <a:rPr kumimoji="0" lang="zh-CN" altLang="en-US" sz="1800" b="1" dirty="0" smtClean="0">
                          <a:solidFill>
                            <a:schemeClr val="tx1"/>
                          </a:solidFill>
                          <a:cs typeface="宋体" panose="02010600030101010101" pitchFamily="2" charset="-122"/>
                        </a:rPr>
                        <a:t>）办理各种作业许可证。</a:t>
                      </a:r>
                      <a:endParaRPr kumimoji="0" lang="zh-CN" altLang="en-US" sz="1800" b="1" dirty="0" smtClean="0">
                        <a:solidFill>
                          <a:schemeClr val="tx1"/>
                        </a:solidFill>
                        <a:latin typeface="Arial" panose="020B0604020202020204" pitchFamily="34" charset="0"/>
                      </a:endParaRPr>
                    </a:p>
                    <a:p>
                      <a:pPr eaLnBrk="0">
                        <a:defRPr/>
                      </a:pPr>
                      <a:r>
                        <a:rPr kumimoji="0" lang="zh-CN" altLang="en-US" sz="1800" b="1" dirty="0" smtClean="0">
                          <a:solidFill>
                            <a:schemeClr val="tx1"/>
                          </a:solidFill>
                          <a:cs typeface="宋体" panose="02010600030101010101" pitchFamily="2" charset="-122"/>
                        </a:rPr>
                        <a:t>（</a:t>
                      </a:r>
                      <a:r>
                        <a:rPr kumimoji="0" lang="en-US" altLang="zh-CN" sz="1800" b="1" dirty="0" smtClean="0">
                          <a:solidFill>
                            <a:schemeClr val="tx1"/>
                          </a:solidFill>
                          <a:cs typeface="宋体" panose="02010600030101010101" pitchFamily="2" charset="-122"/>
                        </a:rPr>
                        <a:t>2</a:t>
                      </a:r>
                      <a:r>
                        <a:rPr kumimoji="0" lang="zh-CN" altLang="en-US" sz="1800" b="1" dirty="0" smtClean="0">
                          <a:solidFill>
                            <a:schemeClr val="tx1"/>
                          </a:solidFill>
                          <a:cs typeface="宋体" panose="02010600030101010101" pitchFamily="2" charset="-122"/>
                        </a:rPr>
                        <a:t>）对检维修现场进行安全</a:t>
                      </a:r>
                      <a:endParaRPr kumimoji="0" lang="en-US" altLang="zh-CN" sz="1800" b="1" dirty="0" smtClean="0">
                        <a:solidFill>
                          <a:schemeClr val="tx1"/>
                        </a:solidFill>
                        <a:cs typeface="宋体" panose="02010600030101010101" pitchFamily="2" charset="-122"/>
                      </a:endParaRPr>
                    </a:p>
                    <a:p>
                      <a:pPr eaLnBrk="0">
                        <a:defRPr/>
                      </a:pPr>
                      <a:r>
                        <a:rPr kumimoji="0" lang="en-US" altLang="zh-CN" sz="1800" b="1" dirty="0" smtClean="0">
                          <a:solidFill>
                            <a:schemeClr val="tx1"/>
                          </a:solidFill>
                          <a:cs typeface="宋体" panose="02010600030101010101" pitchFamily="2" charset="-122"/>
                        </a:rPr>
                        <a:t>           </a:t>
                      </a:r>
                      <a:r>
                        <a:rPr kumimoji="0" lang="zh-CN" altLang="en-US" sz="1800" b="1" dirty="0" smtClean="0">
                          <a:solidFill>
                            <a:schemeClr val="tx1"/>
                          </a:solidFill>
                          <a:cs typeface="宋体" panose="02010600030101010101" pitchFamily="2" charset="-122"/>
                        </a:rPr>
                        <a:t>检查。</a:t>
                      </a:r>
                      <a:endParaRPr kumimoji="0" lang="zh-CN" altLang="en-US" sz="1800" b="1" dirty="0" smtClean="0">
                        <a:solidFill>
                          <a:schemeClr val="tx1"/>
                        </a:solidFill>
                        <a:latin typeface="Arial" panose="020B0604020202020204" pitchFamily="34" charset="0"/>
                        <a:cs typeface="宋体" panose="02010600030101010101" pitchFamily="2" charset="-122"/>
                      </a:endParaRPr>
                    </a:p>
                    <a:p>
                      <a:pPr eaLnBrk="0">
                        <a:defRPr/>
                      </a:pPr>
                      <a:r>
                        <a:rPr kumimoji="0" lang="zh-CN" altLang="en-US" sz="1800" b="1" dirty="0" smtClean="0">
                          <a:solidFill>
                            <a:schemeClr val="tx1"/>
                          </a:solidFill>
                          <a:latin typeface="Arial" panose="020B0604020202020204" pitchFamily="34" charset="0"/>
                          <a:cs typeface="宋体" panose="02010600030101010101" pitchFamily="2" charset="-122"/>
                        </a:rPr>
                        <a:t>（</a:t>
                      </a:r>
                      <a:r>
                        <a:rPr kumimoji="0" lang="en-US" altLang="zh-CN" sz="1800" b="1" dirty="0" smtClean="0">
                          <a:solidFill>
                            <a:schemeClr val="tx1"/>
                          </a:solidFill>
                          <a:latin typeface="Arial" panose="020B0604020202020204" pitchFamily="34" charset="0"/>
                          <a:cs typeface="宋体" panose="02010600030101010101" pitchFamily="2" charset="-122"/>
                        </a:rPr>
                        <a:t>3</a:t>
                      </a:r>
                      <a:r>
                        <a:rPr kumimoji="0" lang="zh-CN" altLang="en-US" sz="1800" b="1" dirty="0" smtClean="0">
                          <a:solidFill>
                            <a:schemeClr val="tx1"/>
                          </a:solidFill>
                          <a:latin typeface="Arial" panose="020B0604020202020204" pitchFamily="34" charset="0"/>
                          <a:cs typeface="宋体" panose="02010600030101010101" pitchFamily="2" charset="-122"/>
                        </a:rPr>
                        <a:t>）检维修后办理检维修交</a:t>
                      </a:r>
                      <a:endParaRPr kumimoji="0" lang="en-US" altLang="zh-CN" sz="1800" b="1" dirty="0" smtClean="0">
                        <a:solidFill>
                          <a:schemeClr val="tx1"/>
                        </a:solidFill>
                        <a:latin typeface="Arial" panose="020B0604020202020204" pitchFamily="34" charset="0"/>
                        <a:cs typeface="宋体" panose="02010600030101010101" pitchFamily="2" charset="-122"/>
                      </a:endParaRPr>
                    </a:p>
                    <a:p>
                      <a:pPr eaLnBrk="0">
                        <a:defRPr/>
                      </a:pPr>
                      <a:r>
                        <a:rPr kumimoji="0" lang="en-US" altLang="zh-CN" sz="1800" b="1" dirty="0" smtClean="0">
                          <a:solidFill>
                            <a:schemeClr val="tx1"/>
                          </a:solidFill>
                          <a:latin typeface="Arial" panose="020B0604020202020204" pitchFamily="34" charset="0"/>
                          <a:cs typeface="宋体" panose="02010600030101010101" pitchFamily="2" charset="-122"/>
                        </a:rPr>
                        <a:t>          </a:t>
                      </a:r>
                      <a:r>
                        <a:rPr kumimoji="0" lang="zh-CN" altLang="en-US" sz="1800" b="1" dirty="0" smtClean="0">
                          <a:solidFill>
                            <a:schemeClr val="tx1"/>
                          </a:solidFill>
                          <a:latin typeface="Arial" panose="020B0604020202020204" pitchFamily="34" charset="0"/>
                          <a:cs typeface="宋体" panose="02010600030101010101" pitchFamily="2" charset="-122"/>
                        </a:rPr>
                        <a:t>付生产手续。</a:t>
                      </a:r>
                      <a:r>
                        <a:rPr kumimoji="0" lang="zh-CN" altLang="en-US" sz="1800" b="1" dirty="0" smtClean="0">
                          <a:solidFill>
                            <a:schemeClr val="tx1"/>
                          </a:solidFill>
                          <a:latin typeface="Arial" panose="020B0604020202020204" pitchFamily="34" charset="0"/>
                        </a:rPr>
                        <a:t> </a:t>
                      </a:r>
                      <a:endParaRPr kumimoji="0" lang="zh-CN" altLang="en-US" sz="1800" b="1" dirty="0">
                        <a:solidFill>
                          <a:schemeClr val="tx1"/>
                        </a:solidFill>
                        <a:latin typeface="Arial" panose="020B0604020202020204" pitchFamily="34" charset="0"/>
                      </a:endParaRPr>
                    </a:p>
                  </a:txBody>
                  <a:tcPr marL="91439" marR="91439">
                    <a:solidFill>
                      <a:schemeClr val="accent6">
                        <a:lumMod val="20000"/>
                        <a:lumOff val="80000"/>
                        <a:alpha val="50000"/>
                      </a:schemeClr>
                    </a:solidFill>
                  </a:tcPr>
                </a:tc>
                <a:tc>
                  <a:txBody>
                    <a:bodyPr/>
                    <a:lstStyle/>
                    <a:p>
                      <a:pPr marL="449580" indent="-449580">
                        <a:lnSpc>
                          <a:spcPct val="120000"/>
                        </a:lnSpc>
                      </a:pPr>
                      <a:r>
                        <a:rPr lang="zh-CN" altLang="en-US" sz="1800" b="1" dirty="0" smtClean="0">
                          <a:solidFill>
                            <a:schemeClr val="tx1"/>
                          </a:solidFill>
                        </a:rPr>
                        <a:t>在进行检维修作业时，应执行下列程序：</a:t>
                      </a:r>
                      <a:endParaRPr lang="zh-CN" altLang="en-US" sz="1800" b="1" dirty="0" smtClean="0">
                        <a:solidFill>
                          <a:schemeClr val="tx1"/>
                        </a:solidFill>
                      </a:endParaRPr>
                    </a:p>
                    <a:p>
                      <a:pPr marL="449580" indent="-449580">
                        <a:lnSpc>
                          <a:spcPct val="120000"/>
                        </a:lnSpc>
                      </a:pPr>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）检维修前：</a:t>
                      </a:r>
                      <a:r>
                        <a:rPr lang="en-US" altLang="zh-CN" sz="1800" b="1" dirty="0" smtClean="0">
                          <a:solidFill>
                            <a:schemeClr val="tx1"/>
                          </a:solidFill>
                        </a:rPr>
                        <a:t>1</a:t>
                      </a:r>
                      <a:r>
                        <a:rPr lang="zh-CN" altLang="en-US" sz="1800" b="1" dirty="0" smtClean="0">
                          <a:solidFill>
                            <a:schemeClr val="tx1"/>
                          </a:solidFill>
                        </a:rPr>
                        <a:t>）进行危险、有害因素识别；</a:t>
                      </a:r>
                      <a:r>
                        <a:rPr lang="en-US" altLang="zh-CN" sz="1800" b="1" dirty="0" smtClean="0">
                          <a:solidFill>
                            <a:schemeClr val="tx1"/>
                          </a:solidFill>
                        </a:rPr>
                        <a:t>2</a:t>
                      </a:r>
                      <a:r>
                        <a:rPr lang="zh-CN" altLang="en-US" sz="1800" b="1" dirty="0" smtClean="0">
                          <a:solidFill>
                            <a:schemeClr val="tx1"/>
                          </a:solidFill>
                        </a:rPr>
                        <a:t>）编制检维修方案；</a:t>
                      </a:r>
                      <a:r>
                        <a:rPr lang="en-US" altLang="zh-CN" sz="1800" b="1" dirty="0" smtClean="0">
                          <a:solidFill>
                            <a:schemeClr val="tx1"/>
                          </a:solidFill>
                        </a:rPr>
                        <a:t>3</a:t>
                      </a:r>
                      <a:r>
                        <a:rPr lang="zh-CN" altLang="en-US" sz="1800" b="1" dirty="0" smtClean="0">
                          <a:solidFill>
                            <a:schemeClr val="tx1"/>
                          </a:solidFill>
                        </a:rPr>
                        <a:t>）办理工艺、设备设施交付检维修手续；</a:t>
                      </a:r>
                      <a:r>
                        <a:rPr lang="en-US" altLang="zh-CN" sz="1800" b="1" dirty="0" smtClean="0">
                          <a:solidFill>
                            <a:schemeClr val="tx1"/>
                          </a:solidFill>
                        </a:rPr>
                        <a:t>4</a:t>
                      </a:r>
                      <a:r>
                        <a:rPr lang="zh-CN" altLang="en-US" sz="1800" b="1" dirty="0" smtClean="0">
                          <a:solidFill>
                            <a:schemeClr val="tx1"/>
                          </a:solidFill>
                        </a:rPr>
                        <a:t>）对检维修人员进行安全培训教育；</a:t>
                      </a:r>
                      <a:r>
                        <a:rPr lang="en-US" altLang="zh-CN" sz="1800" b="1" dirty="0" smtClean="0">
                          <a:solidFill>
                            <a:schemeClr val="tx1"/>
                          </a:solidFill>
                        </a:rPr>
                        <a:t>5</a:t>
                      </a:r>
                      <a:r>
                        <a:rPr lang="zh-CN" altLang="en-US" sz="1800" b="1" dirty="0" smtClean="0">
                          <a:solidFill>
                            <a:schemeClr val="tx1"/>
                          </a:solidFill>
                        </a:rPr>
                        <a:t>）检维修前对安全控制措施进行确认；</a:t>
                      </a:r>
                      <a:r>
                        <a:rPr lang="en-US" altLang="zh-CN" sz="1800" b="1" dirty="0" smtClean="0">
                          <a:solidFill>
                            <a:schemeClr val="tx1"/>
                          </a:solidFill>
                        </a:rPr>
                        <a:t>6</a:t>
                      </a:r>
                      <a:r>
                        <a:rPr lang="zh-CN" altLang="en-US" sz="1800" b="1" dirty="0" smtClean="0">
                          <a:solidFill>
                            <a:schemeClr val="tx1"/>
                          </a:solidFill>
                        </a:rPr>
                        <a:t>）为检维修作业人员配备适当的劳动保护用品；</a:t>
                      </a:r>
                      <a:r>
                        <a:rPr lang="en-US" altLang="zh-CN" sz="1800" b="1" dirty="0" smtClean="0">
                          <a:solidFill>
                            <a:schemeClr val="tx1"/>
                          </a:solidFill>
                        </a:rPr>
                        <a:t>7</a:t>
                      </a:r>
                      <a:r>
                        <a:rPr lang="zh-CN" altLang="en-US" sz="1800" b="1" dirty="0" smtClean="0">
                          <a:solidFill>
                            <a:schemeClr val="tx1"/>
                          </a:solidFill>
                        </a:rPr>
                        <a:t>）办理各种作业许可证。</a:t>
                      </a:r>
                      <a:endParaRPr lang="zh-CN" altLang="en-US" sz="1800" b="1" dirty="0" smtClean="0">
                        <a:solidFill>
                          <a:schemeClr val="tx1"/>
                        </a:solidFill>
                      </a:endParaRPr>
                    </a:p>
                    <a:p>
                      <a:pPr marL="449580" indent="-449580">
                        <a:lnSpc>
                          <a:spcPct val="120000"/>
                        </a:lnSpc>
                      </a:pPr>
                      <a:r>
                        <a:rPr lang="zh-CN" altLang="en-US" sz="1800" b="1" dirty="0" smtClean="0">
                          <a:solidFill>
                            <a:schemeClr val="tx1"/>
                          </a:solidFill>
                        </a:rPr>
                        <a:t>（</a:t>
                      </a:r>
                      <a:r>
                        <a:rPr lang="en-US" altLang="zh-CN" sz="1800" b="1" dirty="0" smtClean="0">
                          <a:solidFill>
                            <a:schemeClr val="tx1"/>
                          </a:solidFill>
                        </a:rPr>
                        <a:t>2</a:t>
                      </a:r>
                      <a:r>
                        <a:rPr lang="zh-CN" altLang="en-US" sz="1800" b="1" dirty="0" smtClean="0">
                          <a:solidFill>
                            <a:schemeClr val="tx1"/>
                          </a:solidFill>
                        </a:rPr>
                        <a:t>）对检维修现场进行安全检查。</a:t>
                      </a:r>
                      <a:endParaRPr lang="zh-CN" altLang="en-US" sz="1800" b="1" dirty="0" smtClean="0">
                        <a:solidFill>
                          <a:schemeClr val="tx1"/>
                        </a:solidFill>
                      </a:endParaRPr>
                    </a:p>
                    <a:p>
                      <a:pPr marL="449580" indent="-449580">
                        <a:lnSpc>
                          <a:spcPct val="120000"/>
                        </a:lnSpc>
                      </a:pPr>
                      <a:r>
                        <a:rPr lang="zh-CN" altLang="en-US" sz="1800" b="1" dirty="0" smtClean="0">
                          <a:solidFill>
                            <a:schemeClr val="tx1"/>
                          </a:solidFill>
                        </a:rPr>
                        <a:t>（</a:t>
                      </a:r>
                      <a:r>
                        <a:rPr lang="en-US" altLang="zh-CN" sz="1800" b="1" dirty="0" smtClean="0">
                          <a:solidFill>
                            <a:schemeClr val="tx1"/>
                          </a:solidFill>
                        </a:rPr>
                        <a:t>3</a:t>
                      </a:r>
                      <a:r>
                        <a:rPr lang="zh-CN" altLang="en-US" sz="1800" b="1" dirty="0" smtClean="0">
                          <a:solidFill>
                            <a:schemeClr val="tx1"/>
                          </a:solidFill>
                        </a:rPr>
                        <a:t>）检维修后办理检维修交付生产手续。</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
        <p:nvSpPr>
          <p:cNvPr id="210958" name="AutoShape 10"/>
          <p:cNvSpPr>
            <a:spLocks noChangeArrowheads="1"/>
          </p:cNvSpPr>
          <p:nvPr/>
        </p:nvSpPr>
        <p:spPr bwMode="auto">
          <a:xfrm>
            <a:off x="3786188" y="5087938"/>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10959" name="Rectangle 1"/>
          <p:cNvSpPr>
            <a:spLocks noChangeArrowheads="1"/>
          </p:cNvSpPr>
          <p:nvPr/>
        </p:nvSpPr>
        <p:spPr bwMode="auto">
          <a:xfrm>
            <a:off x="4286250" y="5256213"/>
            <a:ext cx="431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未制定检维修方案，扣</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10</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分（</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B</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级要素否决项）；</a:t>
            </a:r>
            <a:endPar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a:p>
            <a:pPr eaLnBrk="1" hangingPunct="1">
              <a:spcBef>
                <a:spcPct val="0"/>
              </a:spcBef>
              <a:buFontTx/>
              <a:buNone/>
            </a:pP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2.</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未办理检维修前工艺、设备设施交付检维修或检维修后检维修交付生产手续，扣</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10</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分（</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B</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级要素否决项）。</a:t>
            </a:r>
            <a:endPar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6.7  </a:t>
            </a:r>
            <a:r>
              <a:rPr lang="zh-CN" altLang="en-US" sz="2800" b="1" smtClean="0">
                <a:latin typeface="隶书" panose="02010509060101010101" pitchFamily="49" charset="-122"/>
                <a:ea typeface="隶书" panose="02010509060101010101" pitchFamily="49" charset="-122"/>
              </a:rPr>
              <a:t>拆除和报废</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581525"/>
        </p:xfrm>
        <a:graphic>
          <a:graphicData uri="http://schemas.openxmlformats.org/drawingml/2006/table">
            <a:tbl>
              <a:tblPr firstRow="1" bandRow="1">
                <a:tableStyleId>{5C22544A-7EE6-4342-B048-85BDC9FD1C3A}</a:tableStyleId>
              </a:tblPr>
              <a:tblGrid>
                <a:gridCol w="3214659"/>
                <a:gridCol w="5072091"/>
              </a:tblGrid>
              <a:tr h="396240">
                <a:tc>
                  <a:txBody>
                    <a:bodyPr/>
                    <a:lstStyle/>
                    <a:p>
                      <a:pPr algn="ctr">
                        <a:lnSpc>
                          <a:spcPct val="150000"/>
                        </a:lnSpc>
                      </a:pP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lnSpc>
                          <a:spcPct val="150000"/>
                        </a:lnSpc>
                      </a:pP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032885">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a:t>
                      </a:r>
                      <a:r>
                        <a:rPr lang="zh-CN" altLang="zh-CN" sz="1800" b="1" dirty="0" smtClean="0">
                          <a:solidFill>
                            <a:srgbClr val="0000CC"/>
                          </a:solidFill>
                        </a:rPr>
                        <a:t>严格执行生产设施拆除和报废管理制度</a:t>
                      </a:r>
                      <a:r>
                        <a:rPr lang="zh-CN" altLang="zh-CN" sz="1800" b="1" dirty="0" smtClean="0">
                          <a:solidFill>
                            <a:schemeClr val="tx1"/>
                          </a:solidFill>
                        </a:rPr>
                        <a:t>。拆除作业前，拆除作业负责人应与需拆除设施的主管部门和使用单位共同到现场进行对接，作业人员进行危险、有害因素识别，制定拆除计划或方案，办理拆除设施交接手续。</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273050" indent="-273050">
                        <a:lnSpc>
                          <a:spcPct val="150000"/>
                        </a:lnSpc>
                      </a:pPr>
                      <a:r>
                        <a:rPr lang="en-US" altLang="zh-CN" sz="1800" b="1" dirty="0" smtClean="0">
                          <a:solidFill>
                            <a:schemeClr val="tx1"/>
                          </a:solidFill>
                        </a:rPr>
                        <a:t>1.  </a:t>
                      </a:r>
                      <a:r>
                        <a:rPr lang="zh-CN" altLang="en-US" sz="1800" b="1" dirty="0" smtClean="0">
                          <a:solidFill>
                            <a:schemeClr val="tx1"/>
                          </a:solidFill>
                        </a:rPr>
                        <a:t>拆除作业前，拆除作业负责人应与需拆除设施的主管部门和使用单位共同到现场进行</a:t>
                      </a:r>
                      <a:r>
                        <a:rPr lang="zh-CN" altLang="en-US" sz="1800" b="1" dirty="0" smtClean="0">
                          <a:solidFill>
                            <a:srgbClr val="FF0000"/>
                          </a:solidFill>
                        </a:rPr>
                        <a:t>作业前交底</a:t>
                      </a:r>
                      <a:r>
                        <a:rPr lang="zh-CN" altLang="en-US" sz="1800" b="1" dirty="0" smtClean="0">
                          <a:solidFill>
                            <a:schemeClr val="tx1"/>
                          </a:solidFill>
                        </a:rPr>
                        <a:t>；</a:t>
                      </a:r>
                      <a:endParaRPr lang="zh-CN" altLang="en-US" sz="1800" b="1" dirty="0" smtClean="0">
                        <a:solidFill>
                          <a:schemeClr val="tx1"/>
                        </a:solidFill>
                      </a:endParaRPr>
                    </a:p>
                    <a:p>
                      <a:pPr marL="273050" indent="-273050">
                        <a:lnSpc>
                          <a:spcPct val="150000"/>
                        </a:lnSpc>
                      </a:pPr>
                      <a:r>
                        <a:rPr lang="en-US" altLang="zh-CN" sz="1800" b="1" dirty="0" smtClean="0">
                          <a:solidFill>
                            <a:schemeClr val="tx1"/>
                          </a:solidFill>
                        </a:rPr>
                        <a:t>2.  </a:t>
                      </a:r>
                      <a:r>
                        <a:rPr lang="zh-CN" altLang="en-US" sz="1800" b="1" dirty="0" smtClean="0">
                          <a:solidFill>
                            <a:schemeClr val="tx1"/>
                          </a:solidFill>
                        </a:rPr>
                        <a:t>作业人员进行危险、有害因素识别；</a:t>
                      </a:r>
                      <a:endParaRPr lang="zh-CN" altLang="en-US" sz="1800" b="1" dirty="0" smtClean="0">
                        <a:solidFill>
                          <a:schemeClr val="tx1"/>
                        </a:solidFill>
                      </a:endParaRPr>
                    </a:p>
                    <a:p>
                      <a:pPr marL="273050" indent="-273050">
                        <a:lnSpc>
                          <a:spcPct val="150000"/>
                        </a:lnSpc>
                      </a:pPr>
                      <a:r>
                        <a:rPr lang="en-US" altLang="zh-CN" sz="1800" b="1" dirty="0" smtClean="0">
                          <a:solidFill>
                            <a:schemeClr val="tx1"/>
                          </a:solidFill>
                        </a:rPr>
                        <a:t>3.  </a:t>
                      </a:r>
                      <a:r>
                        <a:rPr lang="zh-CN" altLang="en-US" sz="1800" b="1" dirty="0" smtClean="0">
                          <a:solidFill>
                            <a:schemeClr val="tx1"/>
                          </a:solidFill>
                        </a:rPr>
                        <a:t>制定拆除计划或方案；</a:t>
                      </a:r>
                      <a:endParaRPr lang="zh-CN" altLang="en-US" sz="1800" b="1" dirty="0" smtClean="0">
                        <a:solidFill>
                          <a:schemeClr val="tx1"/>
                        </a:solidFill>
                      </a:endParaRPr>
                    </a:p>
                    <a:p>
                      <a:pPr marL="273050" indent="-273050">
                        <a:lnSpc>
                          <a:spcPct val="150000"/>
                        </a:lnSpc>
                      </a:pPr>
                      <a:r>
                        <a:rPr lang="en-US" altLang="zh-CN" sz="1800" b="1" dirty="0" smtClean="0">
                          <a:solidFill>
                            <a:schemeClr val="tx1"/>
                          </a:solidFill>
                        </a:rPr>
                        <a:t>4.  </a:t>
                      </a:r>
                      <a:r>
                        <a:rPr lang="zh-CN" altLang="en-US" sz="1800" b="1" dirty="0" smtClean="0">
                          <a:solidFill>
                            <a:schemeClr val="tx1"/>
                          </a:solidFill>
                        </a:rPr>
                        <a:t>办理拆除设施交接手续。</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6.7  </a:t>
            </a:r>
            <a:r>
              <a:rPr lang="zh-CN" altLang="en-US" sz="2800" b="1" smtClean="0">
                <a:latin typeface="隶书" panose="02010509060101010101" pitchFamily="49" charset="-122"/>
                <a:ea typeface="隶书" panose="02010509060101010101" pitchFamily="49" charset="-122"/>
              </a:rPr>
              <a:t>拆除和报废</a:t>
            </a:r>
            <a:endParaRPr lang="en-US" altLang="zh-CN" sz="2800" b="1" smtClean="0">
              <a:latin typeface="隶书" panose="02010509060101010101" pitchFamily="49" charset="-122"/>
              <a:ea typeface="隶书" panose="02010509060101010101" pitchFamily="49" charset="-122"/>
            </a:endParaRPr>
          </a:p>
          <a:p>
            <a:pPr marL="0" indent="0" algn="ctr" eaLnBrk="1" hangingPunct="1">
              <a:buFontTx/>
              <a:buNone/>
              <a:tabLst>
                <a:tab pos="1158875" algn="l"/>
              </a:tabLst>
            </a:pP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902276"/>
        </p:xfrm>
        <a:graphic>
          <a:graphicData uri="http://schemas.openxmlformats.org/drawingml/2006/table">
            <a:tbl>
              <a:tblPr firstRow="1" bandRow="1">
                <a:tableStyleId>{5C22544A-7EE6-4342-B048-85BDC9FD1C3A}</a:tableStyleId>
              </a:tblPr>
              <a:tblGrid>
                <a:gridCol w="3929034"/>
                <a:gridCol w="4357716"/>
              </a:tblGrid>
              <a:tr h="396221">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5" marB="45715">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5" marB="45715">
                    <a:solidFill>
                      <a:schemeClr val="accent1">
                        <a:lumMod val="60000"/>
                        <a:lumOff val="40000"/>
                      </a:schemeClr>
                    </a:solidFill>
                  </a:tcPr>
                </a:tc>
              </a:tr>
              <a:tr h="2148763">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企业凡需拆除的容器、设备和管道，应先清洗干净，分析、验收合格后方可进行拆除作业。</a:t>
                      </a:r>
                      <a:endParaRPr lang="zh-CN" altLang="en-US" sz="1800" b="1" dirty="0">
                        <a:solidFill>
                          <a:schemeClr val="tx1"/>
                        </a:solidFill>
                      </a:endParaRPr>
                    </a:p>
                  </a:txBody>
                  <a:tcPr marL="91439" marR="91439" marT="45715" marB="45715" anchor="ctr">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凡需拆除的容器、设备和管道，应先</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清洗干净，分析、验收合格后方可进行拆除作业；</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rgbClr val="FF0000"/>
                          </a:solidFill>
                        </a:rPr>
                        <a:t>拆除、清洗等现场作业应严格遵守作</a:t>
                      </a:r>
                      <a:endParaRPr lang="en-US" altLang="zh-CN" sz="1800" b="1" dirty="0" smtClean="0">
                        <a:solidFill>
                          <a:srgbClr val="FF0000"/>
                        </a:solidFill>
                      </a:endParaRPr>
                    </a:p>
                    <a:p>
                      <a:pPr marL="342900" indent="-342900">
                        <a:lnSpc>
                          <a:spcPct val="150000"/>
                        </a:lnSpc>
                        <a:buNone/>
                      </a:pPr>
                      <a:r>
                        <a:rPr lang="en-US" altLang="zh-CN" sz="1800" b="1" dirty="0" smtClean="0">
                          <a:solidFill>
                            <a:srgbClr val="FF0000"/>
                          </a:solidFill>
                        </a:rPr>
                        <a:t>      </a:t>
                      </a:r>
                      <a:r>
                        <a:rPr lang="zh-CN" altLang="en-US" sz="1800" b="1" dirty="0" smtClean="0">
                          <a:solidFill>
                            <a:srgbClr val="FF0000"/>
                          </a:solidFill>
                        </a:rPr>
                        <a:t>业许可等有关规定</a:t>
                      </a:r>
                      <a:r>
                        <a:rPr lang="zh-CN" altLang="en-US" sz="1800" b="1" dirty="0" smtClean="0">
                          <a:solidFill>
                            <a:schemeClr val="tx1"/>
                          </a:solidFill>
                        </a:rPr>
                        <a:t>。</a:t>
                      </a:r>
                      <a:r>
                        <a:rPr lang="zh-CN" altLang="en-US" sz="1800" dirty="0" smtClean="0">
                          <a:solidFill>
                            <a:schemeClr val="tx1"/>
                          </a:solidFill>
                        </a:rPr>
                        <a:t> </a:t>
                      </a:r>
                      <a:endParaRPr lang="en-US" altLang="zh-CN" sz="1800" dirty="0">
                        <a:solidFill>
                          <a:schemeClr val="tx1"/>
                        </a:solidFill>
                      </a:endParaRPr>
                    </a:p>
                  </a:txBody>
                  <a:tcPr marL="91439" marR="91439" marT="45715" marB="45715">
                    <a:solidFill>
                      <a:schemeClr val="accent6">
                        <a:lumMod val="20000"/>
                        <a:lumOff val="80000"/>
                        <a:alpha val="50000"/>
                      </a:schemeClr>
                    </a:solidFill>
                  </a:tcPr>
                </a:tc>
              </a:tr>
              <a:tr h="2357216">
                <a:tc>
                  <a:txBody>
                    <a:bodyPr/>
                    <a:lstStyle/>
                    <a:p>
                      <a:pPr>
                        <a:lnSpc>
                          <a:spcPct val="150000"/>
                        </a:lnSpc>
                      </a:pPr>
                      <a:r>
                        <a:rPr lang="en-US" altLang="zh-CN" sz="1800" b="1" dirty="0" smtClean="0">
                          <a:solidFill>
                            <a:schemeClr val="tx1"/>
                          </a:solidFill>
                        </a:rPr>
                        <a:t>3.</a:t>
                      </a:r>
                      <a:r>
                        <a:rPr lang="zh-CN" altLang="zh-CN" sz="1800" b="1" dirty="0" smtClean="0">
                          <a:solidFill>
                            <a:schemeClr val="tx1"/>
                          </a:solidFill>
                        </a:rPr>
                        <a:t>企业欲报废的容器、设备和管道内仍存有危险化学品的，应清洗干净，分析、验收合格后，方可报废处置。</a:t>
                      </a:r>
                      <a:endParaRPr lang="zh-CN" altLang="en-US" sz="1800" b="1" dirty="0">
                        <a:solidFill>
                          <a:schemeClr val="tx1"/>
                        </a:solidFill>
                      </a:endParaRPr>
                    </a:p>
                  </a:txBody>
                  <a:tcPr marL="91439" marR="91439" marT="45715" marB="45715" anchor="ctr">
                    <a:solidFill>
                      <a:schemeClr val="bg2">
                        <a:lumMod val="20000"/>
                        <a:lumOff val="80000"/>
                        <a:alpha val="95000"/>
                      </a:schemeClr>
                    </a:solidFill>
                  </a:tcPr>
                </a:tc>
                <a:tc>
                  <a:txBody>
                    <a:bodyPr/>
                    <a:lstStyle/>
                    <a:p>
                      <a:pPr marL="342900" indent="-342900">
                        <a:lnSpc>
                          <a:spcPct val="150000"/>
                        </a:lnSpc>
                        <a:buAutoNum type="arabicPeriod"/>
                      </a:pPr>
                      <a:r>
                        <a:rPr lang="zh-CN" altLang="en-US" sz="1800" b="1" dirty="0" smtClean="0">
                          <a:solidFill>
                            <a:schemeClr val="tx1"/>
                          </a:solidFill>
                        </a:rPr>
                        <a:t>欲报废的容器、设备和管道，应清洗</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干净，分析、验收合格后，方可报废处置；</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rgbClr val="FF0000"/>
                          </a:solidFill>
                        </a:rPr>
                        <a:t>报废、清洗等现场作业应严格遵守作</a:t>
                      </a:r>
                      <a:endParaRPr lang="en-US" altLang="zh-CN" sz="1800" b="1" dirty="0" smtClean="0">
                        <a:solidFill>
                          <a:srgbClr val="FF0000"/>
                        </a:solidFill>
                      </a:endParaRPr>
                    </a:p>
                    <a:p>
                      <a:pPr marL="342900" indent="-342900">
                        <a:lnSpc>
                          <a:spcPct val="150000"/>
                        </a:lnSpc>
                        <a:buNone/>
                      </a:pPr>
                      <a:r>
                        <a:rPr lang="en-US" altLang="zh-CN" sz="1800" b="1" dirty="0" smtClean="0">
                          <a:solidFill>
                            <a:srgbClr val="FF0000"/>
                          </a:solidFill>
                        </a:rPr>
                        <a:t>      </a:t>
                      </a:r>
                      <a:r>
                        <a:rPr lang="zh-CN" altLang="en-US" sz="1800" b="1" dirty="0" smtClean="0">
                          <a:solidFill>
                            <a:srgbClr val="FF0000"/>
                          </a:solidFill>
                        </a:rPr>
                        <a:t>业许可等有关规定</a:t>
                      </a:r>
                      <a:r>
                        <a:rPr lang="zh-CN" altLang="en-US" sz="1800" b="1" dirty="0" smtClean="0">
                          <a:solidFill>
                            <a:schemeClr val="tx1"/>
                          </a:solidFill>
                        </a:rPr>
                        <a:t>。</a:t>
                      </a:r>
                      <a:r>
                        <a:rPr lang="zh-CN" altLang="en-US" sz="1800" dirty="0" smtClean="0">
                          <a:solidFill>
                            <a:schemeClr val="tx1"/>
                          </a:solidFill>
                        </a:rPr>
                        <a:t> </a:t>
                      </a:r>
                      <a:endParaRPr lang="en-US" altLang="zh-CN" sz="1800" dirty="0">
                        <a:solidFill>
                          <a:schemeClr val="tx1"/>
                        </a:solidFill>
                      </a:endParaRPr>
                    </a:p>
                  </a:txBody>
                  <a:tcPr marL="91439" marR="91439" marT="45715" marB="45715">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17091" name="内容占位符 1"/>
          <p:cNvSpPr>
            <a:spLocks noGrp="1"/>
          </p:cNvSpPr>
          <p:nvPr>
            <p:ph idx="4294967295"/>
          </p:nvPr>
        </p:nvSpPr>
        <p:spPr>
          <a:xfrm>
            <a:off x="2428875" y="2857500"/>
            <a:ext cx="4071938"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7</a:t>
            </a:r>
            <a:r>
              <a:rPr lang="zh-CN" altLang="en-US" sz="4400" b="1" smtClean="0">
                <a:latin typeface="华文楷体" panose="02010600040101010101" pitchFamily="2" charset="-122"/>
                <a:ea typeface="华文楷体" panose="02010600040101010101" pitchFamily="2" charset="-122"/>
              </a:rPr>
              <a:t>、作业安全</a:t>
            </a:r>
            <a:endParaRPr lang="en-US" altLang="zh-CN" sz="4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dirty="0" smtClean="0">
                <a:latin typeface="隶书" panose="02010509060101010101" pitchFamily="49" charset="-122"/>
                <a:ea typeface="隶书" panose="02010509060101010101" pitchFamily="49" charset="-122"/>
              </a:rPr>
              <a:t>7.1  </a:t>
            </a:r>
            <a:r>
              <a:rPr lang="zh-CN" altLang="en-US" sz="2800" b="1" dirty="0" smtClean="0">
                <a:latin typeface="隶书" panose="02010509060101010101" pitchFamily="49" charset="-122"/>
                <a:ea typeface="隶书" panose="02010509060101010101" pitchFamily="49" charset="-122"/>
              </a:rPr>
              <a:t>作业许可</a:t>
            </a:r>
            <a:endParaRPr lang="en-US" altLang="zh-CN" sz="2800" b="1" dirty="0" smtClean="0">
              <a:latin typeface="隶书" panose="02010509060101010101" pitchFamily="49" charset="-122"/>
              <a:ea typeface="隶书" panose="02010509060101010101" pitchFamily="49" charset="-122"/>
            </a:endParaRPr>
          </a:p>
          <a:p>
            <a:pPr marL="0" indent="0" algn="ctr" eaLnBrk="1" hangingPunct="1">
              <a:buFontTx/>
              <a:buNone/>
              <a:tabLst>
                <a:tab pos="1158875" algn="l"/>
              </a:tabLst>
            </a:pPr>
            <a:endParaRPr lang="en-US" altLang="zh-CN" sz="2800" b="1" dirty="0"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96232"/>
        </p:xfrm>
        <a:graphic>
          <a:graphicData uri="http://schemas.openxmlformats.org/drawingml/2006/table">
            <a:tbl>
              <a:tblPr firstRow="1" bandRow="1">
                <a:tableStyleId>{5C22544A-7EE6-4342-B048-85BDC9FD1C3A}</a:tableStyleId>
              </a:tblPr>
              <a:tblGrid>
                <a:gridCol w="3929034"/>
                <a:gridCol w="4357716"/>
              </a:tblGrid>
              <a:tr h="396205">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4" marB="4571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4" marB="45714">
                    <a:solidFill>
                      <a:schemeClr val="accent1">
                        <a:lumMod val="60000"/>
                        <a:lumOff val="40000"/>
                      </a:schemeClr>
                    </a:solidFill>
                  </a:tcPr>
                </a:tc>
              </a:tr>
              <a:tr h="4699670">
                <a:tc>
                  <a:txBody>
                    <a:bodyPr/>
                    <a:lstStyle/>
                    <a:p>
                      <a:pPr>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企业应对下列危险性作业活动实施作业许可管理，严格履行审批手续，各种作业许可证中应有危险、有害因素识别和安全措施内容：</a:t>
                      </a:r>
                      <a:endParaRPr kumimoji="0" lang="zh-CN" altLang="en-US" sz="1800" b="1" dirty="0" smtClean="0">
                        <a:latin typeface="Arial" panose="020B0604020202020204" pitchFamily="34"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1</a:t>
                      </a:r>
                      <a:r>
                        <a:rPr kumimoji="0" lang="zh-CN" altLang="en-US" sz="1800" b="1" dirty="0" smtClean="0">
                          <a:solidFill>
                            <a:srgbClr val="000000"/>
                          </a:solidFill>
                          <a:latin typeface="宋体" panose="02010600030101010101" pitchFamily="2" charset="-122"/>
                          <a:cs typeface="Times New Roman" panose="02020603050405020304" pitchFamily="18" charset="0"/>
                        </a:rPr>
                        <a:t>）动火作业；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2</a:t>
                      </a:r>
                      <a:r>
                        <a:rPr kumimoji="0" lang="zh-CN" altLang="en-US" sz="1800" b="1" dirty="0" smtClean="0">
                          <a:solidFill>
                            <a:srgbClr val="000000"/>
                          </a:solidFill>
                          <a:latin typeface="宋体" panose="02010600030101010101" pitchFamily="2" charset="-122"/>
                          <a:cs typeface="Times New Roman" panose="02020603050405020304" pitchFamily="18" charset="0"/>
                        </a:rPr>
                        <a:t>）进入受限空间作业；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3</a:t>
                      </a:r>
                      <a:r>
                        <a:rPr kumimoji="0" lang="zh-CN" altLang="en-US" sz="1800" b="1" dirty="0" smtClean="0">
                          <a:solidFill>
                            <a:srgbClr val="000000"/>
                          </a:solidFill>
                          <a:latin typeface="宋体" panose="02010600030101010101" pitchFamily="2" charset="-122"/>
                          <a:cs typeface="Times New Roman" panose="02020603050405020304" pitchFamily="18" charset="0"/>
                        </a:rPr>
                        <a:t>）破土作业；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4</a:t>
                      </a:r>
                      <a:r>
                        <a:rPr kumimoji="0" lang="zh-CN" altLang="en-US" sz="1800" b="1" dirty="0" smtClean="0">
                          <a:solidFill>
                            <a:srgbClr val="000000"/>
                          </a:solidFill>
                          <a:latin typeface="宋体" panose="02010600030101010101" pitchFamily="2" charset="-122"/>
                          <a:cs typeface="Times New Roman" panose="02020603050405020304" pitchFamily="18" charset="0"/>
                        </a:rPr>
                        <a:t>）临时用电作业；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5</a:t>
                      </a:r>
                      <a:r>
                        <a:rPr kumimoji="0" lang="zh-CN" altLang="en-US" sz="1800" b="1" dirty="0" smtClean="0">
                          <a:solidFill>
                            <a:srgbClr val="000000"/>
                          </a:solidFill>
                          <a:latin typeface="宋体" panose="02010600030101010101" pitchFamily="2" charset="-122"/>
                          <a:cs typeface="Times New Roman" panose="02020603050405020304" pitchFamily="18" charset="0"/>
                        </a:rPr>
                        <a:t>）高处作业；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6</a:t>
                      </a:r>
                      <a:r>
                        <a:rPr kumimoji="0" lang="zh-CN" altLang="en-US" sz="1800" b="1" dirty="0" smtClean="0">
                          <a:solidFill>
                            <a:srgbClr val="000000"/>
                          </a:solidFill>
                          <a:latin typeface="宋体" panose="02010600030101010101" pitchFamily="2" charset="-122"/>
                          <a:cs typeface="Times New Roman" panose="02020603050405020304" pitchFamily="18" charset="0"/>
                        </a:rPr>
                        <a:t>）断路作业；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7</a:t>
                      </a:r>
                      <a:r>
                        <a:rPr kumimoji="0" lang="zh-CN" altLang="en-US" sz="1800" b="1" dirty="0" smtClean="0">
                          <a:solidFill>
                            <a:srgbClr val="000000"/>
                          </a:solidFill>
                          <a:latin typeface="宋体" panose="02010600030101010101" pitchFamily="2" charset="-122"/>
                          <a:cs typeface="Times New Roman" panose="02020603050405020304" pitchFamily="18" charset="0"/>
                        </a:rPr>
                        <a:t>）吊装作业；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8</a:t>
                      </a:r>
                      <a:r>
                        <a:rPr kumimoji="0" lang="zh-CN" altLang="en-US" sz="1800" b="1" dirty="0" smtClean="0">
                          <a:solidFill>
                            <a:srgbClr val="000000"/>
                          </a:solidFill>
                          <a:latin typeface="宋体" panose="02010600030101010101" pitchFamily="2" charset="-122"/>
                          <a:cs typeface="Times New Roman" panose="02020603050405020304" pitchFamily="18" charset="0"/>
                        </a:rPr>
                        <a:t>）设备检修作业；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9</a:t>
                      </a:r>
                      <a:r>
                        <a:rPr kumimoji="0" lang="zh-CN" altLang="en-US" sz="1800" b="1" dirty="0" smtClean="0">
                          <a:solidFill>
                            <a:srgbClr val="000000"/>
                          </a:solidFill>
                          <a:latin typeface="宋体" panose="02010600030101010101" pitchFamily="2" charset="-122"/>
                          <a:cs typeface="Times New Roman" panose="02020603050405020304" pitchFamily="18" charset="0"/>
                        </a:rPr>
                        <a:t>）抽堵盲板作业；</a:t>
                      </a:r>
                      <a:endParaRPr kumimoji="0" lang="en-US" altLang="zh-CN" sz="1800" b="1" dirty="0" smtClean="0">
                        <a:solidFill>
                          <a:srgbClr val="000000"/>
                        </a:solidFill>
                        <a:latin typeface="宋体" panose="02010600030101010101" pitchFamily="2" charset="-122"/>
                        <a:cs typeface="Times New Roman" panose="02020603050405020304" pitchFamily="18" charset="0"/>
                      </a:endParaRPr>
                    </a:p>
                    <a:p>
                      <a:pPr eaLnBrk="0" hangingPunct="0">
                        <a:lnSpc>
                          <a:spcPct val="120000"/>
                        </a:lnSpc>
                      </a:pPr>
                      <a:r>
                        <a:rPr kumimoji="0" lang="zh-CN" altLang="en-US" sz="1800" b="1" dirty="0" smtClean="0">
                          <a:solidFill>
                            <a:srgbClr val="000000"/>
                          </a:solidFill>
                          <a:latin typeface="Arial" panose="020B0604020202020204" pitchFamily="34" charset="0"/>
                          <a:cs typeface="Times New Roman" panose="02020603050405020304" pitchFamily="18" charset="0"/>
                        </a:rPr>
                        <a:t>（</a:t>
                      </a:r>
                      <a:r>
                        <a:rPr kumimoji="0" lang="en-US" altLang="zh-CN" sz="1800" b="1" dirty="0" smtClean="0">
                          <a:solidFill>
                            <a:srgbClr val="000000"/>
                          </a:solidFill>
                          <a:latin typeface="+mn-ea"/>
                          <a:ea typeface="+mn-ea"/>
                          <a:cs typeface="Times New Roman" panose="02020603050405020304" pitchFamily="18" charset="0"/>
                        </a:rPr>
                        <a:t>10</a:t>
                      </a:r>
                      <a:r>
                        <a:rPr kumimoji="0" lang="zh-CN" altLang="en-US" sz="1800" b="1" dirty="0" smtClean="0">
                          <a:solidFill>
                            <a:srgbClr val="000000"/>
                          </a:solidFill>
                          <a:latin typeface="Arial" panose="020B0604020202020204" pitchFamily="34" charset="0"/>
                          <a:cs typeface="Times New Roman" panose="02020603050405020304" pitchFamily="18" charset="0"/>
                        </a:rPr>
                        <a:t>）其他危险性作业。</a:t>
                      </a:r>
                      <a:r>
                        <a:rPr kumimoji="0" lang="zh-CN" altLang="en-US" sz="1800" b="1" dirty="0" smtClean="0">
                          <a:latin typeface="Arial" panose="020B0604020202020204" pitchFamily="34" charset="0"/>
                        </a:rPr>
                        <a:t> </a:t>
                      </a:r>
                      <a:endParaRPr kumimoji="0" lang="zh-CN" altLang="en-US" sz="1800" b="1" dirty="0">
                        <a:latin typeface="Arial" panose="020B0604020202020204" pitchFamily="34" charset="0"/>
                      </a:endParaRPr>
                    </a:p>
                  </a:txBody>
                  <a:tcPr marL="91439" marR="91439" marT="45714" marB="45714">
                    <a:solidFill>
                      <a:schemeClr val="accent6">
                        <a:lumMod val="20000"/>
                        <a:lumOff val="80000"/>
                        <a:alpha val="50000"/>
                      </a:schemeClr>
                    </a:solidFill>
                  </a:tcPr>
                </a:tc>
                <a:tc>
                  <a:txBody>
                    <a:bodyPr/>
                    <a:lstStyle/>
                    <a:p>
                      <a:pPr marL="342900" indent="-342900">
                        <a:lnSpc>
                          <a:spcPct val="150000"/>
                        </a:lnSpc>
                        <a:buAutoNum type="arabicPeriod"/>
                        <a:defRPr/>
                      </a:pPr>
                      <a:r>
                        <a:rPr lang="zh-CN" altLang="en-US" sz="1800" b="1" dirty="0" smtClean="0">
                          <a:solidFill>
                            <a:schemeClr val="tx1"/>
                          </a:solidFill>
                        </a:rPr>
                        <a:t>对动火作业、进入受限空间作业、破</a:t>
                      </a:r>
                      <a:endParaRPr lang="en-US" altLang="zh-CN" sz="1800" b="1" dirty="0" smtClean="0">
                        <a:solidFill>
                          <a:schemeClr val="tx1"/>
                        </a:solidFill>
                      </a:endParaRPr>
                    </a:p>
                    <a:p>
                      <a:pPr marL="342900" indent="-342900">
                        <a:lnSpc>
                          <a:spcPct val="150000"/>
                        </a:lnSpc>
                        <a:buNone/>
                        <a:defRPr/>
                      </a:pPr>
                      <a:r>
                        <a:rPr lang="en-US" altLang="zh-CN" sz="1800" b="1" dirty="0" smtClean="0">
                          <a:solidFill>
                            <a:schemeClr val="tx1"/>
                          </a:solidFill>
                        </a:rPr>
                        <a:t>      </a:t>
                      </a:r>
                      <a:r>
                        <a:rPr lang="zh-CN" altLang="en-US" sz="1800" b="1" dirty="0" smtClean="0">
                          <a:solidFill>
                            <a:schemeClr val="tx1"/>
                          </a:solidFill>
                        </a:rPr>
                        <a:t>土作业、临时用电作业、高处作业、断路作业、吊装作业、设备检修作业和抽堵盲板作业等危险性作业实施作业许可管理，严格履行审批手续；</a:t>
                      </a:r>
                      <a:endParaRPr lang="zh-CN" altLang="en-US" sz="1800" b="1" dirty="0" smtClean="0">
                        <a:solidFill>
                          <a:schemeClr val="tx1"/>
                        </a:solidFill>
                      </a:endParaRPr>
                    </a:p>
                    <a:p>
                      <a:pPr marL="449580" indent="-449580">
                        <a:lnSpc>
                          <a:spcPct val="150000"/>
                        </a:lnSpc>
                        <a:buAutoNum type="arabicPeriod" startAt="2"/>
                        <a:defRPr/>
                      </a:pPr>
                      <a:r>
                        <a:rPr lang="zh-CN" altLang="en-US" sz="1800" b="1" dirty="0" smtClean="0">
                          <a:solidFill>
                            <a:schemeClr val="tx1"/>
                          </a:solidFill>
                        </a:rPr>
                        <a:t>作业许可证中有危险、有害因素识别</a:t>
                      </a:r>
                      <a:endParaRPr lang="en-US" altLang="zh-CN" sz="1800" b="1" dirty="0" smtClean="0">
                        <a:solidFill>
                          <a:schemeClr val="tx1"/>
                        </a:solidFill>
                      </a:endParaRPr>
                    </a:p>
                    <a:p>
                      <a:pPr marL="449580" indent="-449580">
                        <a:lnSpc>
                          <a:spcPct val="150000"/>
                        </a:lnSpc>
                        <a:buNone/>
                        <a:defRPr/>
                      </a:pPr>
                      <a:r>
                        <a:rPr lang="en-US" altLang="zh-CN" sz="1800" b="1" dirty="0" smtClean="0">
                          <a:solidFill>
                            <a:schemeClr val="tx1"/>
                          </a:solidFill>
                        </a:rPr>
                        <a:t>        </a:t>
                      </a:r>
                      <a:r>
                        <a:rPr lang="zh-CN" altLang="en-US" sz="1800" b="1" dirty="0" smtClean="0">
                          <a:solidFill>
                            <a:schemeClr val="tx1"/>
                          </a:solidFill>
                        </a:rPr>
                        <a:t>和安全措施内容。</a:t>
                      </a:r>
                      <a:endParaRPr lang="en-US" altLang="zh-CN" sz="1800" dirty="0">
                        <a:solidFill>
                          <a:schemeClr val="tx1"/>
                        </a:solidFill>
                      </a:endParaRPr>
                    </a:p>
                  </a:txBody>
                  <a:tcPr marL="91439" marR="91439" marT="45714" marB="45714">
                    <a:solidFill>
                      <a:schemeClr val="accent6">
                        <a:lumMod val="20000"/>
                        <a:lumOff val="80000"/>
                        <a:alpha val="50000"/>
                      </a:schemeClr>
                    </a:solidFill>
                  </a:tcPr>
                </a:tc>
              </a:tr>
            </a:tbl>
          </a:graphicData>
        </a:graphic>
      </p:graphicFrame>
      <p:sp>
        <p:nvSpPr>
          <p:cNvPr id="218126" name="Rectangle 1"/>
          <p:cNvSpPr>
            <a:spLocks noChangeArrowheads="1"/>
          </p:cNvSpPr>
          <p:nvPr/>
        </p:nvSpPr>
        <p:spPr bwMode="auto">
          <a:xfrm>
            <a:off x="5003800" y="5273675"/>
            <a:ext cx="3497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未实施危险性作业许可管理，扣</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100</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分（</a:t>
            </a:r>
            <a:r>
              <a:rPr kumimoji="0" lang="en-US" altLang="zh-CN"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A</a:t>
            </a:r>
            <a:r>
              <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rPr>
              <a:t>级要素否决项）。</a:t>
            </a:r>
            <a:endParaRPr kumimoji="0" lang="zh-CN" altLang="en-US" sz="1600" b="1" u="sng">
              <a:solidFill>
                <a:srgbClr val="33CC33"/>
              </a:solidFill>
              <a:latin typeface="仿宋_GB2312" panose="02010609030101010101" pitchFamily="49" charset="-122"/>
              <a:ea typeface="仿宋_GB2312" panose="02010609030101010101" pitchFamily="49" charset="-122"/>
              <a:cs typeface="Times New Roman" panose="02020603050405020304" pitchFamily="18" charset="0"/>
            </a:endParaRPr>
          </a:p>
        </p:txBody>
      </p:sp>
      <p:sp>
        <p:nvSpPr>
          <p:cNvPr id="218127" name="AutoShape 9"/>
          <p:cNvSpPr>
            <a:spLocks noChangeArrowheads="1"/>
          </p:cNvSpPr>
          <p:nvPr/>
        </p:nvSpPr>
        <p:spPr bwMode="auto">
          <a:xfrm>
            <a:off x="4572000" y="5072063"/>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7.2  </a:t>
            </a:r>
            <a:r>
              <a:rPr lang="zh-CN" altLang="en-US" sz="2800" b="1" smtClean="0">
                <a:latin typeface="隶书" panose="02010509060101010101" pitchFamily="49" charset="-122"/>
                <a:ea typeface="隶书" panose="02010509060101010101" pitchFamily="49" charset="-122"/>
              </a:rPr>
              <a:t>警示标志</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54600"/>
        </p:xfrm>
        <a:graphic>
          <a:graphicData uri="http://schemas.openxmlformats.org/drawingml/2006/table">
            <a:tbl>
              <a:tblPr firstRow="1" bandRow="1">
                <a:tableStyleId>{5C22544A-7EE6-4342-B048-85BDC9FD1C3A}</a:tableStyleId>
              </a:tblPr>
              <a:tblGrid>
                <a:gridCol w="3857596"/>
                <a:gridCol w="4429154"/>
              </a:tblGrid>
              <a:tr h="396258">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2" marB="45722">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2" marB="45722">
                    <a:solidFill>
                      <a:schemeClr val="accent1">
                        <a:lumMod val="60000"/>
                        <a:lumOff val="40000"/>
                      </a:schemeClr>
                    </a:solidFill>
                  </a:tcPr>
                </a:tc>
              </a:tr>
              <a:tr h="1737440">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a:t>
                      </a:r>
                      <a:r>
                        <a:rPr lang="zh-CN" altLang="zh-CN" sz="1800" b="1" dirty="0" smtClean="0">
                          <a:solidFill>
                            <a:srgbClr val="0000CC"/>
                          </a:solidFill>
                        </a:rPr>
                        <a:t>按照</a:t>
                      </a:r>
                      <a:r>
                        <a:rPr lang="en-US" altLang="zh-CN" sz="1800" b="1" dirty="0" smtClean="0">
                          <a:solidFill>
                            <a:srgbClr val="0000CC"/>
                          </a:solidFill>
                        </a:rPr>
                        <a:t>GB16179</a:t>
                      </a:r>
                      <a:r>
                        <a:rPr lang="zh-CN" altLang="zh-CN" sz="1800" b="1" dirty="0" smtClean="0">
                          <a:solidFill>
                            <a:srgbClr val="0000CC"/>
                          </a:solidFill>
                        </a:rPr>
                        <a:t>规定</a:t>
                      </a:r>
                      <a:r>
                        <a:rPr lang="zh-CN" altLang="zh-CN" sz="1800" b="1" dirty="0" smtClean="0">
                          <a:solidFill>
                            <a:schemeClr val="tx1"/>
                          </a:solidFill>
                        </a:rPr>
                        <a:t>，在易燃、易爆、有毒有害等危险场所的醒目位置设置符合</a:t>
                      </a:r>
                      <a:r>
                        <a:rPr lang="en-US" altLang="zh-CN" sz="1800" b="1" dirty="0" smtClean="0">
                          <a:solidFill>
                            <a:schemeClr val="tx1"/>
                          </a:solidFill>
                        </a:rPr>
                        <a:t>GB2894</a:t>
                      </a:r>
                      <a:r>
                        <a:rPr lang="zh-CN" altLang="zh-CN" sz="1800" b="1" dirty="0" smtClean="0">
                          <a:solidFill>
                            <a:schemeClr val="tx1"/>
                          </a:solidFill>
                        </a:rPr>
                        <a:t>规定的安全标志。</a:t>
                      </a:r>
                      <a:endParaRPr lang="zh-CN" altLang="en-US" sz="1800" b="1" dirty="0">
                        <a:solidFill>
                          <a:schemeClr val="tx1"/>
                        </a:solidFill>
                      </a:endParaRPr>
                    </a:p>
                  </a:txBody>
                  <a:tcPr marL="91439" marR="91439" marT="45722" marB="45722"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装置、仓库、罐区、装卸区、危险化学品输送管道等危险场所的醒目位置设置符合</a:t>
                      </a:r>
                      <a:r>
                        <a:rPr lang="en-US" altLang="zh-CN" sz="1800" b="1" dirty="0" smtClean="0">
                          <a:solidFill>
                            <a:schemeClr val="tx1"/>
                          </a:solidFill>
                        </a:rPr>
                        <a:t>GB2894</a:t>
                      </a:r>
                      <a:r>
                        <a:rPr lang="zh-CN" altLang="en-US" sz="1800" b="1" dirty="0" smtClean="0">
                          <a:solidFill>
                            <a:schemeClr val="tx1"/>
                          </a:solidFill>
                        </a:rPr>
                        <a:t>规定的安全标志。</a:t>
                      </a:r>
                      <a:endParaRPr lang="zh-CN" altLang="en-US" sz="1800" b="1" dirty="0">
                        <a:solidFill>
                          <a:schemeClr val="tx1"/>
                        </a:solidFill>
                      </a:endParaRPr>
                    </a:p>
                  </a:txBody>
                  <a:tcPr marL="91439" marR="91439" marT="45722" marB="45722" anchor="ctr">
                    <a:solidFill>
                      <a:schemeClr val="accent6">
                        <a:lumMod val="20000"/>
                        <a:lumOff val="80000"/>
                        <a:alpha val="50000"/>
                      </a:schemeClr>
                    </a:solidFill>
                  </a:tcPr>
                </a:tc>
              </a:tr>
              <a:tr h="1490424">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企业应在重大危险源现场设置明显的安全警示标志。</a:t>
                      </a:r>
                      <a:endParaRPr lang="zh-CN" altLang="en-US" sz="1800" b="1" dirty="0">
                        <a:solidFill>
                          <a:schemeClr val="tx1"/>
                        </a:solidFill>
                      </a:endParaRPr>
                    </a:p>
                  </a:txBody>
                  <a:tcPr marL="91439" marR="91439" marT="45722" marB="45722"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重大危险源现场，设置明显的安全警示标志和</a:t>
                      </a:r>
                      <a:r>
                        <a:rPr lang="zh-CN" altLang="en-US" sz="1800" b="1" dirty="0" smtClean="0">
                          <a:solidFill>
                            <a:srgbClr val="FF0000"/>
                          </a:solidFill>
                        </a:rPr>
                        <a:t>告知牌</a:t>
                      </a:r>
                      <a:r>
                        <a:rPr lang="zh-CN" altLang="en-US" sz="1800" b="1" dirty="0" smtClean="0">
                          <a:solidFill>
                            <a:schemeClr val="tx1"/>
                          </a:solidFill>
                        </a:rPr>
                        <a:t>。</a:t>
                      </a:r>
                      <a:endParaRPr lang="zh-CN" altLang="en-US" sz="1800" b="1" dirty="0">
                        <a:solidFill>
                          <a:schemeClr val="tx1"/>
                        </a:solidFill>
                      </a:endParaRPr>
                    </a:p>
                  </a:txBody>
                  <a:tcPr marL="91439" marR="91439" marT="45722" marB="45722" anchor="ctr">
                    <a:solidFill>
                      <a:schemeClr val="bg2">
                        <a:lumMod val="20000"/>
                        <a:lumOff val="80000"/>
                        <a:alpha val="95000"/>
                      </a:schemeClr>
                    </a:solidFill>
                  </a:tcPr>
                </a:tc>
              </a:tr>
              <a:tr h="1430478">
                <a:tc>
                  <a:txBody>
                    <a:bodyPr/>
                    <a:lstStyle/>
                    <a:p>
                      <a:pPr>
                        <a:lnSpc>
                          <a:spcPct val="150000"/>
                        </a:lnSpc>
                      </a:pPr>
                      <a:r>
                        <a:rPr lang="en-US" altLang="zh-CN" sz="1800" b="1" dirty="0" smtClean="0">
                          <a:solidFill>
                            <a:schemeClr val="tx1"/>
                          </a:solidFill>
                        </a:rPr>
                        <a:t>3.</a:t>
                      </a:r>
                      <a:r>
                        <a:rPr lang="zh-CN" altLang="zh-CN" sz="1800" b="1" dirty="0" smtClean="0">
                          <a:solidFill>
                            <a:schemeClr val="tx1"/>
                          </a:solidFill>
                        </a:rPr>
                        <a:t>企业应按有关规定，在厂内道路设置限速、限高、禁行等标志。</a:t>
                      </a:r>
                      <a:endParaRPr lang="zh-CN" altLang="en-US" sz="1800" b="1" dirty="0">
                        <a:solidFill>
                          <a:schemeClr val="tx1"/>
                        </a:solidFill>
                      </a:endParaRPr>
                    </a:p>
                  </a:txBody>
                  <a:tcPr marL="91439" marR="91439" marT="45722" marB="45722" anchor="ctr">
                    <a:solidFill>
                      <a:srgbClr val="FFC000">
                        <a:alpha val="22000"/>
                      </a:srgbClr>
                    </a:solidFill>
                  </a:tcPr>
                </a:tc>
                <a:tc>
                  <a:txBody>
                    <a:bodyPr/>
                    <a:lstStyle/>
                    <a:p>
                      <a:pPr>
                        <a:lnSpc>
                          <a:spcPct val="150000"/>
                        </a:lnSpc>
                      </a:pPr>
                      <a:r>
                        <a:rPr lang="zh-CN" altLang="en-US" sz="1800" b="1" dirty="0" smtClean="0">
                          <a:solidFill>
                            <a:schemeClr val="tx1"/>
                          </a:solidFill>
                        </a:rPr>
                        <a:t>按有关规定在厂内道路设置限速、限高、禁行标志。</a:t>
                      </a:r>
                      <a:endParaRPr lang="zh-CN" altLang="en-US" sz="1800" b="1" dirty="0">
                        <a:solidFill>
                          <a:schemeClr val="tx1"/>
                        </a:solidFill>
                      </a:endParaRPr>
                    </a:p>
                  </a:txBody>
                  <a:tcPr marL="91439" marR="91439" marT="45722" marB="45722" anchor="ctr">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zh-CN" altLang="en-US" sz="2800" b="1" dirty="0">
                <a:latin typeface="隶书" panose="02010509060101010101" pitchFamily="49" charset="-122"/>
                <a:ea typeface="隶书" panose="02010509060101010101" pitchFamily="49" charset="-122"/>
              </a:rPr>
              <a:t>安全标志及其使用导</a:t>
            </a:r>
            <a:r>
              <a:rPr lang="zh-CN" altLang="en-US" sz="2800" b="1" dirty="0" smtClean="0">
                <a:latin typeface="隶书" panose="02010509060101010101" pitchFamily="49" charset="-122"/>
                <a:ea typeface="隶书" panose="02010509060101010101" pitchFamily="49" charset="-122"/>
              </a:rPr>
              <a:t>则</a:t>
            </a:r>
            <a:r>
              <a:rPr lang="en-US" altLang="zh-CN" sz="2800" b="1" dirty="0" smtClean="0">
                <a:latin typeface="隶书" panose="02010509060101010101" pitchFamily="49" charset="-122"/>
                <a:ea typeface="隶书" panose="02010509060101010101" pitchFamily="49" charset="-122"/>
              </a:rPr>
              <a:t>GB 2894-2008</a:t>
            </a:r>
            <a:endParaRPr lang="en-US" altLang="zh-CN" sz="2800" b="1" dirty="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483338"/>
        </p:xfrm>
        <a:graphic>
          <a:graphicData uri="http://schemas.openxmlformats.org/drawingml/2006/table">
            <a:tbl>
              <a:tblPr firstRow="1" bandRow="1">
                <a:tableStyleId>{5C22544A-7EE6-4342-B048-85BDC9FD1C3A}</a:tableStyleId>
              </a:tblPr>
              <a:tblGrid>
                <a:gridCol w="1407071"/>
                <a:gridCol w="2293226"/>
                <a:gridCol w="2293227"/>
                <a:gridCol w="2293226"/>
              </a:tblGrid>
              <a:tr h="667358">
                <a:tc gridSpan="4">
                  <a:txBody>
                    <a:bodyPr/>
                    <a:lstStyle/>
                    <a:p>
                      <a:pPr algn="ctr"/>
                      <a:r>
                        <a:rPr lang="zh-CN" altLang="en-US" sz="2000" dirty="0" smtClean="0">
                          <a:solidFill>
                            <a:srgbClr val="0000CC"/>
                          </a:solidFill>
                        </a:rPr>
                        <a:t>安全标志：</a:t>
                      </a:r>
                      <a:r>
                        <a:rPr lang="en-US" altLang="zh-CN" sz="2000" dirty="0" smtClean="0">
                          <a:solidFill>
                            <a:srgbClr val="0000CC"/>
                          </a:solidFill>
                        </a:rPr>
                        <a:t> </a:t>
                      </a:r>
                      <a:r>
                        <a:rPr lang="zh-CN" altLang="en-US" sz="2000" dirty="0" smtClean="0">
                          <a:solidFill>
                            <a:srgbClr val="0000CC"/>
                          </a:solidFill>
                        </a:rPr>
                        <a:t>用以表达特定安全信息的标志，由图形符号、安全色、几何形状（边框）或文字构成。</a:t>
                      </a:r>
                      <a:endParaRPr lang="zh-CN" altLang="en-US" sz="2000" dirty="0">
                        <a:solidFill>
                          <a:srgbClr val="FF0000"/>
                        </a:solidFill>
                      </a:endParaRPr>
                    </a:p>
                  </a:txBody>
                  <a:tcPr marL="91439" marR="91439" marT="45722" marB="45722">
                    <a:solidFill>
                      <a:schemeClr val="accent1">
                        <a:lumMod val="60000"/>
                        <a:lumOff val="40000"/>
                      </a:schemeClr>
                    </a:solidFill>
                  </a:tcPr>
                </a:tc>
                <a:tc hMerge="1">
                  <a:tcPr marL="91439" marR="91439" marT="45722" marB="45722">
                    <a:solidFill>
                      <a:schemeClr val="accent1">
                        <a:lumMod val="60000"/>
                        <a:lumOff val="40000"/>
                      </a:schemeClr>
                    </a:solidFill>
                  </a:tcPr>
                </a:tc>
                <a:tc hMerge="1">
                  <a:tcPr/>
                </a:tc>
                <a:tc hMerge="1">
                  <a:tcPr/>
                </a:tc>
              </a:tr>
              <a:tr h="962043">
                <a:tc>
                  <a:txBody>
                    <a:bodyPr/>
                    <a:lstStyle/>
                    <a:p>
                      <a:pPr algn="ctr">
                        <a:lnSpc>
                          <a:spcPct val="150000"/>
                        </a:lnSpc>
                      </a:pPr>
                      <a:r>
                        <a:rPr lang="zh-CN" altLang="en-US" sz="1800" b="1" dirty="0" smtClean="0">
                          <a:solidFill>
                            <a:srgbClr val="FF0000"/>
                          </a:solidFill>
                        </a:rPr>
                        <a:t>禁止标志</a:t>
                      </a:r>
                      <a:endParaRPr lang="zh-CN" altLang="en-US" sz="1800" b="1" dirty="0">
                        <a:solidFill>
                          <a:srgbClr val="FF0000"/>
                        </a:solidFill>
                      </a:endParaRPr>
                    </a:p>
                  </a:txBody>
                  <a:tcPr marL="91439" marR="91439" marT="45722" marB="45722" anchor="ctr">
                    <a:solidFill>
                      <a:schemeClr val="bg1">
                        <a:alpha val="5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800" b="1" dirty="0" smtClean="0">
                          <a:solidFill>
                            <a:srgbClr val="FFC000"/>
                          </a:solidFill>
                        </a:rPr>
                        <a:t>警告标志</a:t>
                      </a:r>
                      <a:endParaRPr lang="zh-CN" altLang="en-US" sz="1800" b="1" dirty="0">
                        <a:solidFill>
                          <a:schemeClr val="tx1"/>
                        </a:solidFill>
                      </a:endParaRPr>
                    </a:p>
                  </a:txBody>
                  <a:tcPr marL="91439" marR="91439" marT="45722" marB="45722" anchor="ctr">
                    <a:solidFill>
                      <a:schemeClr val="bg1">
                        <a:alpha val="5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800" b="1" dirty="0" smtClean="0">
                          <a:solidFill>
                            <a:srgbClr val="0000CC"/>
                          </a:solidFill>
                        </a:rPr>
                        <a:t>指令标志</a:t>
                      </a:r>
                      <a:endParaRPr lang="zh-CN" altLang="en-US" sz="1800" b="1" dirty="0">
                        <a:solidFill>
                          <a:schemeClr val="tx1"/>
                        </a:solidFill>
                      </a:endParaRPr>
                    </a:p>
                  </a:txBody>
                  <a:tcPr marL="91439" marR="91439" marT="45722" marB="45722" anchor="ctr">
                    <a:solidFill>
                      <a:schemeClr val="bg1">
                        <a:alpha val="5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zh-CN" altLang="en-US" sz="1800" b="1" dirty="0" smtClean="0">
                          <a:solidFill>
                            <a:schemeClr val="accent1"/>
                          </a:solidFill>
                        </a:rPr>
                        <a:t>提示标志</a:t>
                      </a:r>
                      <a:endParaRPr lang="zh-CN" altLang="en-US" sz="1800" b="1" dirty="0">
                        <a:solidFill>
                          <a:schemeClr val="tx1"/>
                        </a:solidFill>
                      </a:endParaRPr>
                    </a:p>
                  </a:txBody>
                  <a:tcPr marL="91439" marR="91439" marT="45722" marB="45722" anchor="ctr">
                    <a:solidFill>
                      <a:schemeClr val="bg1">
                        <a:alpha val="50000"/>
                      </a:schemeClr>
                    </a:solidFill>
                  </a:tcPr>
                </a:tc>
              </a:tr>
              <a:tr h="1096767">
                <a:tc>
                  <a:txBody>
                    <a:bodyPr/>
                    <a:lstStyle/>
                    <a:p>
                      <a:pPr algn="ctr">
                        <a:lnSpc>
                          <a:spcPct val="150000"/>
                        </a:lnSpc>
                      </a:pPr>
                      <a:endParaRPr lang="zh-CN" altLang="en-US" sz="1800" b="1" dirty="0">
                        <a:solidFill>
                          <a:srgbClr val="FFC000"/>
                        </a:solidFill>
                      </a:endParaRPr>
                    </a:p>
                  </a:txBody>
                  <a:tcPr marL="91439" marR="91439" marT="45722" marB="45722" anchor="ctr">
                    <a:solidFill>
                      <a:schemeClr val="bg2">
                        <a:lumMod val="20000"/>
                        <a:lumOff val="80000"/>
                        <a:alpha val="95000"/>
                      </a:schemeClr>
                    </a:solidFill>
                  </a:tcPr>
                </a:tc>
                <a:tc>
                  <a:txBody>
                    <a:bodyPr/>
                    <a:lstStyle/>
                    <a:p>
                      <a:pPr>
                        <a:lnSpc>
                          <a:spcPct val="150000"/>
                        </a:lnSpc>
                      </a:pPr>
                      <a:endParaRPr lang="zh-CN" altLang="en-US" sz="1800" b="1" dirty="0">
                        <a:solidFill>
                          <a:schemeClr val="tx1"/>
                        </a:solidFill>
                      </a:endParaRPr>
                    </a:p>
                  </a:txBody>
                  <a:tcPr marL="91439" marR="91439" marT="45722" marB="45722" anchor="ctr">
                    <a:solidFill>
                      <a:schemeClr val="bg2">
                        <a:lumMod val="20000"/>
                        <a:lumOff val="80000"/>
                        <a:alpha val="95000"/>
                      </a:schemeClr>
                    </a:solidFill>
                  </a:tcPr>
                </a:tc>
                <a:tc>
                  <a:txBody>
                    <a:bodyPr/>
                    <a:lstStyle/>
                    <a:p>
                      <a:pPr>
                        <a:lnSpc>
                          <a:spcPct val="150000"/>
                        </a:lnSpc>
                      </a:pPr>
                      <a:endParaRPr lang="zh-CN" altLang="en-US" sz="1800" b="1" dirty="0">
                        <a:solidFill>
                          <a:schemeClr val="tx1"/>
                        </a:solidFill>
                      </a:endParaRPr>
                    </a:p>
                  </a:txBody>
                  <a:tcPr marL="91439" marR="91439" marT="45722" marB="45722" anchor="ctr">
                    <a:solidFill>
                      <a:schemeClr val="bg2">
                        <a:lumMod val="20000"/>
                        <a:lumOff val="80000"/>
                        <a:alpha val="95000"/>
                      </a:schemeClr>
                    </a:solidFill>
                  </a:tcPr>
                </a:tc>
                <a:tc>
                  <a:txBody>
                    <a:bodyPr/>
                    <a:lstStyle/>
                    <a:p>
                      <a:pPr>
                        <a:lnSpc>
                          <a:spcPct val="150000"/>
                        </a:lnSpc>
                      </a:pPr>
                      <a:endParaRPr lang="zh-CN" altLang="en-US" sz="1800" b="1" dirty="0">
                        <a:solidFill>
                          <a:schemeClr val="tx1"/>
                        </a:solidFill>
                      </a:endParaRPr>
                    </a:p>
                  </a:txBody>
                  <a:tcPr marL="91439" marR="91439" marT="45722" marB="45722" anchor="ctr">
                    <a:solidFill>
                      <a:schemeClr val="bg2">
                        <a:lumMod val="20000"/>
                        <a:lumOff val="80000"/>
                        <a:alpha val="95000"/>
                      </a:schemeClr>
                    </a:solidFill>
                  </a:tcPr>
                </a:tc>
              </a:tr>
              <a:tr h="1361742">
                <a:tc>
                  <a:txBody>
                    <a:bodyPr/>
                    <a:lstStyle/>
                    <a:p>
                      <a:pPr algn="ctr">
                        <a:lnSpc>
                          <a:spcPct val="150000"/>
                        </a:lnSpc>
                      </a:pPr>
                      <a:endParaRPr lang="zh-CN" altLang="en-US" sz="1800" b="1" dirty="0">
                        <a:solidFill>
                          <a:srgbClr val="0000CC"/>
                        </a:solidFill>
                      </a:endParaRPr>
                    </a:p>
                  </a:txBody>
                  <a:tcPr marL="91439" marR="91439" marT="45722" marB="45722" anchor="ctr">
                    <a:solidFill>
                      <a:srgbClr val="FFC000">
                        <a:alpha val="22000"/>
                      </a:srgbClr>
                    </a:solidFill>
                  </a:tcPr>
                </a:tc>
                <a:tc>
                  <a:txBody>
                    <a:bodyPr/>
                    <a:lstStyle/>
                    <a:p>
                      <a:pPr>
                        <a:lnSpc>
                          <a:spcPct val="150000"/>
                        </a:lnSpc>
                      </a:pPr>
                      <a:endParaRPr lang="zh-CN" altLang="en-US" sz="1800" b="1" dirty="0">
                        <a:solidFill>
                          <a:schemeClr val="tx1"/>
                        </a:solidFill>
                      </a:endParaRPr>
                    </a:p>
                  </a:txBody>
                  <a:tcPr marL="91439" marR="91439" marT="45722" marB="45722" anchor="ctr">
                    <a:solidFill>
                      <a:srgbClr val="FFC000">
                        <a:alpha val="22000"/>
                      </a:srgbClr>
                    </a:solidFill>
                  </a:tcPr>
                </a:tc>
                <a:tc>
                  <a:txBody>
                    <a:bodyPr/>
                    <a:lstStyle/>
                    <a:p>
                      <a:pPr>
                        <a:lnSpc>
                          <a:spcPct val="150000"/>
                        </a:lnSpc>
                      </a:pPr>
                      <a:endParaRPr lang="zh-CN" altLang="en-US" sz="1800" b="1" dirty="0">
                        <a:solidFill>
                          <a:schemeClr val="tx1"/>
                        </a:solidFill>
                      </a:endParaRPr>
                    </a:p>
                  </a:txBody>
                  <a:tcPr marL="91439" marR="91439" marT="45722" marB="45722" anchor="ctr">
                    <a:solidFill>
                      <a:srgbClr val="FFC000">
                        <a:alpha val="22000"/>
                      </a:srgbClr>
                    </a:solidFill>
                  </a:tcPr>
                </a:tc>
                <a:tc>
                  <a:txBody>
                    <a:bodyPr/>
                    <a:lstStyle/>
                    <a:p>
                      <a:pPr>
                        <a:lnSpc>
                          <a:spcPct val="150000"/>
                        </a:lnSpc>
                      </a:pPr>
                      <a:endParaRPr lang="zh-CN" altLang="en-US" sz="1800" b="1" dirty="0">
                        <a:solidFill>
                          <a:schemeClr val="tx1"/>
                        </a:solidFill>
                      </a:endParaRPr>
                    </a:p>
                  </a:txBody>
                  <a:tcPr marL="91439" marR="91439" marT="45722" marB="45722" anchor="ctr">
                    <a:solidFill>
                      <a:srgbClr val="FFC000">
                        <a:alpha val="22000"/>
                      </a:srgbClr>
                    </a:solidFill>
                  </a:tcPr>
                </a:tc>
              </a:tr>
              <a:tr h="1361742">
                <a:tc>
                  <a:txBody>
                    <a:bodyPr/>
                    <a:lstStyle/>
                    <a:p>
                      <a:pPr algn="ctr">
                        <a:lnSpc>
                          <a:spcPct val="150000"/>
                        </a:lnSpc>
                      </a:pPr>
                      <a:r>
                        <a:rPr lang="zh-CN" altLang="en-US" sz="1800" b="1" dirty="0" smtClean="0">
                          <a:solidFill>
                            <a:schemeClr val="tx1"/>
                          </a:solidFill>
                        </a:rPr>
                        <a:t>带斜杠的圆边框、红色</a:t>
                      </a:r>
                      <a:endParaRPr lang="zh-CN" altLang="en-US" sz="1800" b="1" dirty="0">
                        <a:solidFill>
                          <a:schemeClr val="tx1"/>
                        </a:solidFill>
                      </a:endParaRPr>
                    </a:p>
                  </a:txBody>
                  <a:tcPr marL="91439" marR="91439" marT="45722" marB="45722" anchor="ctr">
                    <a:solidFill>
                      <a:srgbClr val="FFC000">
                        <a:alpha val="22000"/>
                      </a:srgbClr>
                    </a:solidFill>
                  </a:tcPr>
                </a:tc>
                <a:tc>
                  <a:txBody>
                    <a:bodyPr/>
                    <a:lstStyle/>
                    <a:p>
                      <a:pPr algn="ctr">
                        <a:lnSpc>
                          <a:spcPct val="150000"/>
                        </a:lnSpc>
                      </a:pPr>
                      <a:r>
                        <a:rPr lang="zh-CN" altLang="en-US" sz="1800" b="1" dirty="0" smtClean="0">
                          <a:solidFill>
                            <a:schemeClr val="tx1"/>
                          </a:solidFill>
                        </a:rPr>
                        <a:t>正三角形边框</a:t>
                      </a:r>
                      <a:endParaRPr lang="en-US" altLang="zh-CN" sz="1800" b="1" dirty="0" smtClean="0">
                        <a:solidFill>
                          <a:schemeClr val="tx1"/>
                        </a:solidFill>
                      </a:endParaRPr>
                    </a:p>
                    <a:p>
                      <a:pPr algn="ctr">
                        <a:lnSpc>
                          <a:spcPct val="150000"/>
                        </a:lnSpc>
                      </a:pPr>
                      <a:r>
                        <a:rPr lang="zh-CN" altLang="en-US" sz="1800" b="1" dirty="0" smtClean="0">
                          <a:solidFill>
                            <a:schemeClr val="tx1"/>
                          </a:solidFill>
                        </a:rPr>
                        <a:t>黄色背景</a:t>
                      </a:r>
                      <a:endParaRPr lang="en-US" altLang="zh-CN" sz="1800" b="1" dirty="0" smtClean="0">
                        <a:solidFill>
                          <a:schemeClr val="tx1"/>
                        </a:solidFill>
                      </a:endParaRPr>
                    </a:p>
                    <a:p>
                      <a:pPr algn="ctr">
                        <a:lnSpc>
                          <a:spcPct val="150000"/>
                        </a:lnSpc>
                      </a:pPr>
                      <a:r>
                        <a:rPr lang="zh-CN" altLang="en-US" sz="1800" b="1" dirty="0" smtClean="0">
                          <a:solidFill>
                            <a:schemeClr val="tx1"/>
                          </a:solidFill>
                        </a:rPr>
                        <a:t>黑色图形</a:t>
                      </a:r>
                      <a:endParaRPr lang="zh-CN" altLang="en-US" sz="1800" b="1" dirty="0">
                        <a:solidFill>
                          <a:schemeClr val="tx1"/>
                        </a:solidFill>
                      </a:endParaRPr>
                    </a:p>
                  </a:txBody>
                  <a:tcPr marL="91439" marR="91439" marT="45722" marB="45722" anchor="ctr">
                    <a:solidFill>
                      <a:srgbClr val="FFC000">
                        <a:alpha val="22000"/>
                      </a:srgbClr>
                    </a:solidFill>
                  </a:tcPr>
                </a:tc>
                <a:tc>
                  <a:txBody>
                    <a:bodyPr/>
                    <a:lstStyle/>
                    <a:p>
                      <a:pPr algn="ctr">
                        <a:lnSpc>
                          <a:spcPct val="150000"/>
                        </a:lnSpc>
                      </a:pPr>
                      <a:r>
                        <a:rPr lang="zh-CN" altLang="en-US" sz="1800" b="1" dirty="0" smtClean="0">
                          <a:solidFill>
                            <a:schemeClr val="tx1"/>
                          </a:solidFill>
                        </a:rPr>
                        <a:t>圆形边框</a:t>
                      </a:r>
                      <a:endParaRPr lang="en-US" altLang="zh-CN" sz="1800" b="1" dirty="0" smtClean="0">
                        <a:solidFill>
                          <a:schemeClr val="tx1"/>
                        </a:solidFill>
                      </a:endParaRPr>
                    </a:p>
                    <a:p>
                      <a:pPr algn="ctr">
                        <a:lnSpc>
                          <a:spcPct val="150000"/>
                        </a:lnSpc>
                      </a:pPr>
                      <a:r>
                        <a:rPr lang="zh-CN" altLang="en-US" sz="1800" b="1" dirty="0" smtClean="0">
                          <a:solidFill>
                            <a:schemeClr val="tx1"/>
                          </a:solidFill>
                        </a:rPr>
                        <a:t>蓝色</a:t>
                      </a:r>
                      <a:endParaRPr lang="zh-CN" altLang="en-US" sz="1800" b="1" dirty="0">
                        <a:solidFill>
                          <a:schemeClr val="tx1"/>
                        </a:solidFill>
                      </a:endParaRPr>
                    </a:p>
                  </a:txBody>
                  <a:tcPr marL="91439" marR="91439" marT="45722" marB="45722" anchor="ctr">
                    <a:solidFill>
                      <a:srgbClr val="FFC000">
                        <a:alpha val="22000"/>
                      </a:srgbClr>
                    </a:solidFill>
                  </a:tcPr>
                </a:tc>
                <a:tc>
                  <a:txBody>
                    <a:bodyPr/>
                    <a:lstStyle/>
                    <a:p>
                      <a:pPr algn="ctr">
                        <a:lnSpc>
                          <a:spcPct val="150000"/>
                        </a:lnSpc>
                      </a:pPr>
                      <a:r>
                        <a:rPr lang="zh-CN" altLang="en-US" sz="1800" b="1" dirty="0" smtClean="0">
                          <a:solidFill>
                            <a:schemeClr val="tx1"/>
                          </a:solidFill>
                        </a:rPr>
                        <a:t>正方形边框</a:t>
                      </a:r>
                      <a:endParaRPr lang="en-US" altLang="zh-CN" sz="1800" b="1" dirty="0" smtClean="0">
                        <a:solidFill>
                          <a:schemeClr val="tx1"/>
                        </a:solidFill>
                      </a:endParaRPr>
                    </a:p>
                    <a:p>
                      <a:pPr algn="ctr">
                        <a:lnSpc>
                          <a:spcPct val="150000"/>
                        </a:lnSpc>
                      </a:pPr>
                      <a:r>
                        <a:rPr lang="zh-CN" altLang="en-US" sz="1800" b="1" dirty="0" smtClean="0">
                          <a:solidFill>
                            <a:schemeClr val="tx1"/>
                          </a:solidFill>
                        </a:rPr>
                        <a:t>绿色</a:t>
                      </a:r>
                      <a:endParaRPr lang="zh-CN" altLang="en-US" sz="1800" b="1" dirty="0">
                        <a:solidFill>
                          <a:schemeClr val="tx1"/>
                        </a:solidFill>
                      </a:endParaRPr>
                    </a:p>
                  </a:txBody>
                  <a:tcPr marL="91439" marR="91439" marT="45722" marB="45722" anchor="ctr">
                    <a:solidFill>
                      <a:srgbClr val="FFC000">
                        <a:alpha val="22000"/>
                      </a:srgbClr>
                    </a:solidFill>
                  </a:tcPr>
                </a:tc>
              </a:tr>
            </a:tbl>
          </a:graphicData>
        </a:graphic>
      </p:graphicFrame>
      <p:pic>
        <p:nvPicPr>
          <p:cNvPr id="2" name="图片 1"/>
          <p:cNvPicPr>
            <a:picLocks noChangeAspect="1"/>
          </p:cNvPicPr>
          <p:nvPr/>
        </p:nvPicPr>
        <p:blipFill>
          <a:blip r:embed="rId1" cstate="print"/>
          <a:stretch>
            <a:fillRect/>
          </a:stretch>
        </p:blipFill>
        <p:spPr>
          <a:xfrm>
            <a:off x="395536" y="2924944"/>
            <a:ext cx="1934915" cy="2565612"/>
          </a:xfrm>
          <a:prstGeom prst="rect">
            <a:avLst/>
          </a:prstGeom>
        </p:spPr>
      </p:pic>
      <p:pic>
        <p:nvPicPr>
          <p:cNvPr id="3" name="图片 2"/>
          <p:cNvPicPr>
            <a:picLocks noChangeAspect="1"/>
          </p:cNvPicPr>
          <p:nvPr/>
        </p:nvPicPr>
        <p:blipFill>
          <a:blip r:embed="rId2"/>
          <a:stretch>
            <a:fillRect/>
          </a:stretch>
        </p:blipFill>
        <p:spPr>
          <a:xfrm>
            <a:off x="2330450" y="3068959"/>
            <a:ext cx="1881509" cy="2252511"/>
          </a:xfrm>
          <a:prstGeom prst="rect">
            <a:avLst/>
          </a:prstGeom>
        </p:spPr>
      </p:pic>
      <p:pic>
        <p:nvPicPr>
          <p:cNvPr id="4" name="图片 3"/>
          <p:cNvPicPr>
            <a:picLocks noChangeAspect="1"/>
          </p:cNvPicPr>
          <p:nvPr/>
        </p:nvPicPr>
        <p:blipFill rotWithShape="1">
          <a:blip r:embed="rId3" cstate="print"/>
          <a:srcRect b="15108"/>
          <a:stretch>
            <a:fillRect/>
          </a:stretch>
        </p:blipFill>
        <p:spPr>
          <a:xfrm>
            <a:off x="4067944" y="2996509"/>
            <a:ext cx="2304256" cy="2160684"/>
          </a:xfrm>
          <a:prstGeom prst="rect">
            <a:avLst/>
          </a:prstGeom>
        </p:spPr>
      </p:pic>
      <p:pic>
        <p:nvPicPr>
          <p:cNvPr id="5" name="图片 4"/>
          <p:cNvPicPr>
            <a:picLocks noChangeAspect="1"/>
          </p:cNvPicPr>
          <p:nvPr/>
        </p:nvPicPr>
        <p:blipFill>
          <a:blip r:embed="rId4"/>
          <a:stretch>
            <a:fillRect/>
          </a:stretch>
        </p:blipFill>
        <p:spPr>
          <a:xfrm>
            <a:off x="6660232" y="3118843"/>
            <a:ext cx="1905000" cy="2038350"/>
          </a:xfrm>
          <a:prstGeom prst="rect">
            <a:avLst/>
          </a:prstGeom>
        </p:spPr>
      </p:pic>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7.2  </a:t>
            </a:r>
            <a:r>
              <a:rPr lang="zh-CN" altLang="en-US" sz="2800" b="1" smtClean="0">
                <a:latin typeface="隶书" panose="02010509060101010101" pitchFamily="49" charset="-122"/>
                <a:ea typeface="隶书" panose="02010509060101010101" pitchFamily="49" charset="-122"/>
              </a:rPr>
              <a:t>警示标志</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70514"/>
        </p:xfrm>
        <a:graphic>
          <a:graphicData uri="http://schemas.openxmlformats.org/drawingml/2006/table">
            <a:tbl>
              <a:tblPr firstRow="1" bandRow="1">
                <a:tableStyleId>{5C22544A-7EE6-4342-B048-85BDC9FD1C3A}</a:tableStyleId>
              </a:tblPr>
              <a:tblGrid>
                <a:gridCol w="3857596"/>
                <a:gridCol w="4429154"/>
              </a:tblGrid>
              <a:tr h="39623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7" marB="4571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7" marB="45717">
                    <a:solidFill>
                      <a:schemeClr val="accent1">
                        <a:lumMod val="60000"/>
                        <a:lumOff val="40000"/>
                      </a:schemeClr>
                    </a:solidFill>
                  </a:tcPr>
                </a:tc>
              </a:tr>
              <a:tr h="1532470">
                <a:tc>
                  <a:txBody>
                    <a:bodyPr/>
                    <a:lstStyle/>
                    <a:p>
                      <a:pPr>
                        <a:lnSpc>
                          <a:spcPct val="120000"/>
                        </a:lnSpc>
                      </a:pPr>
                      <a:r>
                        <a:rPr lang="en-US" altLang="zh-CN" sz="1800" b="1" dirty="0" smtClean="0">
                          <a:solidFill>
                            <a:schemeClr val="tx1"/>
                          </a:solidFill>
                        </a:rPr>
                        <a:t>4.</a:t>
                      </a:r>
                      <a:r>
                        <a:rPr lang="zh-CN" altLang="zh-CN" sz="1800" b="1" dirty="0" smtClean="0">
                          <a:solidFill>
                            <a:schemeClr val="tx1"/>
                          </a:solidFill>
                        </a:rPr>
                        <a:t>企业应在检维修、施工、吊装等作业现场设置警戒区域和安全标志，在检修现场的坑、井、洼、沟、陡坡等场所设置围栏和警示灯。</a:t>
                      </a:r>
                      <a:endParaRPr lang="zh-CN" altLang="en-US" sz="1800" b="1" dirty="0">
                        <a:solidFill>
                          <a:schemeClr val="tx1"/>
                        </a:solidFill>
                      </a:endParaRPr>
                    </a:p>
                  </a:txBody>
                  <a:tcPr marL="91439" marR="91439" marT="45717" marB="45717">
                    <a:solidFill>
                      <a:schemeClr val="accent6">
                        <a:lumMod val="20000"/>
                        <a:lumOff val="80000"/>
                        <a:alpha val="50000"/>
                      </a:schemeClr>
                    </a:solidFill>
                  </a:tcPr>
                </a:tc>
                <a:tc>
                  <a:txBody>
                    <a:bodyPr/>
                    <a:lstStyle/>
                    <a:p>
                      <a:pPr>
                        <a:lnSpc>
                          <a:spcPct val="120000"/>
                        </a:lnSpc>
                      </a:pPr>
                      <a:r>
                        <a:rPr lang="en-US" altLang="zh-CN" sz="1800" b="1" dirty="0" smtClean="0">
                          <a:solidFill>
                            <a:schemeClr val="tx1"/>
                          </a:solidFill>
                        </a:rPr>
                        <a:t>1.</a:t>
                      </a:r>
                      <a:r>
                        <a:rPr lang="zh-CN" altLang="en-US" sz="1800" b="1" dirty="0" smtClean="0">
                          <a:solidFill>
                            <a:schemeClr val="tx1"/>
                          </a:solidFill>
                        </a:rPr>
                        <a:t>检维修、施工、吊装等作业现场设置相应的警戒区域和警示标志；</a:t>
                      </a:r>
                      <a:endParaRPr lang="zh-CN" altLang="en-US" sz="1800" b="1" dirty="0" smtClean="0">
                        <a:solidFill>
                          <a:schemeClr val="tx1"/>
                        </a:solidFill>
                      </a:endParaRPr>
                    </a:p>
                    <a:p>
                      <a:pPr>
                        <a:lnSpc>
                          <a:spcPct val="120000"/>
                        </a:lnSpc>
                      </a:pPr>
                      <a:r>
                        <a:rPr lang="en-US" altLang="zh-CN" sz="1800" b="1" dirty="0" smtClean="0">
                          <a:solidFill>
                            <a:schemeClr val="tx1"/>
                          </a:solidFill>
                        </a:rPr>
                        <a:t>2.</a:t>
                      </a:r>
                      <a:r>
                        <a:rPr lang="zh-CN" altLang="en-US" sz="1800" b="1" dirty="0" smtClean="0">
                          <a:solidFill>
                            <a:schemeClr val="tx1"/>
                          </a:solidFill>
                        </a:rPr>
                        <a:t>检修现场的坑、井、洼、沟、陡坡等场所设置围栏和警示灯。</a:t>
                      </a:r>
                      <a:endParaRPr lang="zh-CN" altLang="en-US" sz="1800" b="1" dirty="0">
                        <a:solidFill>
                          <a:schemeClr val="tx1"/>
                        </a:solidFill>
                      </a:endParaRPr>
                    </a:p>
                  </a:txBody>
                  <a:tcPr marL="91439" marR="91439" marT="45717" marB="45717">
                    <a:solidFill>
                      <a:schemeClr val="accent6">
                        <a:lumMod val="20000"/>
                        <a:lumOff val="80000"/>
                        <a:alpha val="50000"/>
                      </a:schemeClr>
                    </a:solidFill>
                  </a:tcPr>
                </a:tc>
              </a:tr>
              <a:tr h="2298878">
                <a:tc>
                  <a:txBody>
                    <a:bodyPr/>
                    <a:lstStyle/>
                    <a:p>
                      <a:pPr>
                        <a:lnSpc>
                          <a:spcPct val="120000"/>
                        </a:lnSpc>
                      </a:pPr>
                      <a:r>
                        <a:rPr lang="en-US" altLang="zh-CN" sz="1800" b="1" dirty="0" smtClean="0">
                          <a:solidFill>
                            <a:schemeClr val="tx1"/>
                          </a:solidFill>
                        </a:rPr>
                        <a:t>5.</a:t>
                      </a:r>
                      <a:r>
                        <a:rPr lang="zh-CN" altLang="zh-CN" sz="1800" b="1" dirty="0" smtClean="0">
                          <a:solidFill>
                            <a:schemeClr val="tx1"/>
                          </a:solidFill>
                        </a:rPr>
                        <a:t>企业应在可能产生严重职业危害作业岗位的醒目位置，按照</a:t>
                      </a:r>
                      <a:r>
                        <a:rPr lang="en-US" altLang="zh-CN" sz="1800" b="1" dirty="0" smtClean="0">
                          <a:solidFill>
                            <a:schemeClr val="tx1"/>
                          </a:solidFill>
                        </a:rPr>
                        <a:t>GBZ158</a:t>
                      </a:r>
                      <a:r>
                        <a:rPr lang="zh-CN" altLang="zh-CN" sz="1800" b="1" dirty="0" smtClean="0">
                          <a:solidFill>
                            <a:schemeClr val="tx1"/>
                          </a:solidFill>
                        </a:rPr>
                        <a:t>设置职业危害警示标识，同时设置告知牌，告知产生职业危害的种类、后果、预防及应急救治措施、作业场所职业危害因素检测结果等。</a:t>
                      </a:r>
                      <a:endParaRPr lang="zh-CN" altLang="en-US" sz="1800" b="1" dirty="0">
                        <a:solidFill>
                          <a:schemeClr val="tx1"/>
                        </a:solidFill>
                      </a:endParaRPr>
                    </a:p>
                  </a:txBody>
                  <a:tcPr marL="91439" marR="91439" marT="45717" marB="45717">
                    <a:solidFill>
                      <a:schemeClr val="bg2">
                        <a:lumMod val="20000"/>
                        <a:lumOff val="80000"/>
                        <a:alpha val="95000"/>
                      </a:schemeClr>
                    </a:solidFill>
                  </a:tcPr>
                </a:tc>
                <a:tc>
                  <a:txBody>
                    <a:bodyPr/>
                    <a:lstStyle/>
                    <a:p>
                      <a:pPr>
                        <a:lnSpc>
                          <a:spcPct val="120000"/>
                        </a:lnSpc>
                      </a:pPr>
                      <a:r>
                        <a:rPr lang="en-US" altLang="zh-CN" sz="1800" b="1" dirty="0" smtClean="0">
                          <a:solidFill>
                            <a:schemeClr val="tx1"/>
                          </a:solidFill>
                        </a:rPr>
                        <a:t>1.</a:t>
                      </a:r>
                      <a:r>
                        <a:rPr lang="zh-CN" altLang="en-US" sz="1800" b="1" dirty="0" smtClean="0">
                          <a:solidFill>
                            <a:schemeClr val="tx1"/>
                          </a:solidFill>
                        </a:rPr>
                        <a:t>装置现场、仓库、罐区、装卸区等区域可能产生严重职业危害岗位醒目位置设置警示标志；</a:t>
                      </a:r>
                      <a:endParaRPr lang="zh-CN" altLang="en-US" sz="1800" b="1" dirty="0" smtClean="0">
                        <a:solidFill>
                          <a:schemeClr val="tx1"/>
                        </a:solidFill>
                      </a:endParaRPr>
                    </a:p>
                    <a:p>
                      <a:pPr>
                        <a:lnSpc>
                          <a:spcPct val="120000"/>
                        </a:lnSpc>
                      </a:pPr>
                      <a:r>
                        <a:rPr lang="en-US" altLang="zh-CN" sz="1800" b="1" dirty="0" smtClean="0">
                          <a:solidFill>
                            <a:schemeClr val="tx1"/>
                          </a:solidFill>
                        </a:rPr>
                        <a:t>2.</a:t>
                      </a:r>
                      <a:r>
                        <a:rPr lang="zh-CN" altLang="en-US" sz="1800" b="1" dirty="0" smtClean="0">
                          <a:solidFill>
                            <a:schemeClr val="tx1"/>
                          </a:solidFill>
                        </a:rPr>
                        <a:t>产生职业危害岗位的醒目位置设置告知牌，告知职业危害因素检测结果、时间和周期及标准规定值。</a:t>
                      </a:r>
                      <a:endParaRPr lang="zh-CN" altLang="en-US" sz="1800" b="1" dirty="0">
                        <a:solidFill>
                          <a:schemeClr val="tx1"/>
                        </a:solidFill>
                      </a:endParaRPr>
                    </a:p>
                  </a:txBody>
                  <a:tcPr marL="91439" marR="91439" marT="45717" marB="45717">
                    <a:solidFill>
                      <a:schemeClr val="bg2">
                        <a:lumMod val="20000"/>
                        <a:lumOff val="80000"/>
                        <a:alpha val="95000"/>
                      </a:schemeClr>
                    </a:solidFill>
                  </a:tcPr>
                </a:tc>
              </a:tr>
              <a:tr h="1142932">
                <a:tc>
                  <a:txBody>
                    <a:bodyPr/>
                    <a:lstStyle/>
                    <a:p>
                      <a:pPr>
                        <a:lnSpc>
                          <a:spcPct val="120000"/>
                        </a:lnSpc>
                      </a:pPr>
                      <a:r>
                        <a:rPr lang="en-US" altLang="zh-CN" sz="1800" b="1" dirty="0" smtClean="0">
                          <a:solidFill>
                            <a:schemeClr val="tx1"/>
                          </a:solidFill>
                        </a:rPr>
                        <a:t>6.</a:t>
                      </a:r>
                      <a:r>
                        <a:rPr lang="zh-CN" altLang="zh-CN" sz="1800" b="1" dirty="0" smtClean="0">
                          <a:solidFill>
                            <a:schemeClr val="tx1"/>
                          </a:solidFill>
                        </a:rPr>
                        <a:t>企业应按有关规定，在生产区域设置风向标。</a:t>
                      </a:r>
                      <a:endParaRPr lang="zh-CN" altLang="en-US" sz="1800" b="1" dirty="0">
                        <a:solidFill>
                          <a:schemeClr val="tx1"/>
                        </a:solidFill>
                      </a:endParaRPr>
                    </a:p>
                  </a:txBody>
                  <a:tcPr marL="91439" marR="91439" marT="45717" marB="45717">
                    <a:solidFill>
                      <a:srgbClr val="FFC000">
                        <a:alpha val="22000"/>
                      </a:srgbClr>
                    </a:solidFill>
                  </a:tcPr>
                </a:tc>
                <a:tc>
                  <a:txBody>
                    <a:bodyPr/>
                    <a:lstStyle/>
                    <a:p>
                      <a:pPr>
                        <a:lnSpc>
                          <a:spcPct val="120000"/>
                        </a:lnSpc>
                      </a:pPr>
                      <a:r>
                        <a:rPr lang="zh-CN" altLang="en-US" sz="1800" b="1" dirty="0" smtClean="0">
                          <a:solidFill>
                            <a:schemeClr val="tx1"/>
                          </a:solidFill>
                        </a:rPr>
                        <a:t>按有关规定在生产区域设置风向标。</a:t>
                      </a:r>
                      <a:endParaRPr lang="zh-CN" altLang="en-US" sz="1800" b="1" dirty="0">
                        <a:solidFill>
                          <a:schemeClr val="tx1"/>
                        </a:solidFill>
                      </a:endParaRPr>
                    </a:p>
                  </a:txBody>
                  <a:tcPr marL="91439" marR="91439" marT="45717" marB="45717">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642938" y="1052513"/>
            <a:ext cx="7858125" cy="1947862"/>
          </a:xfrm>
        </p:spPr>
        <p:txBody>
          <a:bodyPr/>
          <a:lstStyle/>
          <a:p>
            <a:pPr marL="0" indent="0" hangingPunct="1">
              <a:buFontTx/>
              <a:buNone/>
            </a:pPr>
            <a:r>
              <a:rPr lang="en-US" altLang="zh-CN" sz="2800" b="1" smtClean="0">
                <a:solidFill>
                  <a:srgbClr val="0000CC"/>
                </a:solidFill>
                <a:latin typeface="华文楷体" panose="02010600040101010101" pitchFamily="2" charset="-122"/>
                <a:ea typeface="华文楷体" panose="02010600040101010101" pitchFamily="2" charset="-122"/>
              </a:rPr>
              <a:t>3.3  </a:t>
            </a:r>
            <a:r>
              <a:rPr lang="zh-CN" altLang="en-US" sz="2800" b="1" smtClean="0">
                <a:solidFill>
                  <a:srgbClr val="0000CC"/>
                </a:solidFill>
                <a:latin typeface="华文楷体" panose="02010600040101010101" pitchFamily="2" charset="-122"/>
                <a:ea typeface="华文楷体" panose="02010600040101010101" pitchFamily="2" charset="-122"/>
              </a:rPr>
              <a:t>关键装置  </a:t>
            </a:r>
            <a:r>
              <a:rPr lang="en-US" altLang="zh-CN" sz="2800" b="1" smtClean="0">
                <a:solidFill>
                  <a:srgbClr val="0000CC"/>
                </a:solidFill>
                <a:latin typeface="华文楷体" panose="02010600040101010101" pitchFamily="2" charset="-122"/>
                <a:ea typeface="华文楷体" panose="02010600040101010101" pitchFamily="2" charset="-122"/>
              </a:rPr>
              <a:t>key  facility </a:t>
            </a:r>
            <a:endParaRPr lang="en-US" altLang="zh-CN" sz="2800" b="1" smtClean="0">
              <a:solidFill>
                <a:srgbClr val="0000CC"/>
              </a:solidFill>
              <a:latin typeface="华文楷体" panose="02010600040101010101" pitchFamily="2" charset="-122"/>
              <a:ea typeface="华文楷体" panose="02010600040101010101" pitchFamily="2" charset="-122"/>
            </a:endParaRPr>
          </a:p>
          <a:p>
            <a:pPr marL="0" indent="0" algn="just" hangingPunct="1">
              <a:buFontTx/>
              <a:buNone/>
            </a:pPr>
            <a:r>
              <a:rPr lang="zh-CN" altLang="en-US" sz="2800" b="1" smtClean="0">
                <a:latin typeface="华文楷体" panose="02010600040101010101" pitchFamily="2" charset="-122"/>
                <a:ea typeface="华文楷体" panose="02010600040101010101" pitchFamily="2" charset="-122"/>
              </a:rPr>
              <a:t>       在</a:t>
            </a:r>
            <a:r>
              <a:rPr lang="zh-CN" altLang="en-US" sz="2800" b="1" smtClean="0">
                <a:solidFill>
                  <a:srgbClr val="FF3300"/>
                </a:solidFill>
                <a:latin typeface="华文楷体" panose="02010600040101010101" pitchFamily="2" charset="-122"/>
                <a:ea typeface="华文楷体" panose="02010600040101010101" pitchFamily="2" charset="-122"/>
              </a:rPr>
              <a:t>易燃、易爆、有毒、有害、易腐蚀、高温、高压、真空、深冷、临氢、烃氧化</a:t>
            </a:r>
            <a:r>
              <a:rPr lang="zh-CN" altLang="en-US" sz="2800" b="1" smtClean="0">
                <a:latin typeface="华文楷体" panose="02010600040101010101" pitchFamily="2" charset="-122"/>
                <a:ea typeface="华文楷体" panose="02010600040101010101" pitchFamily="2" charset="-122"/>
              </a:rPr>
              <a:t>等条件下进行工艺操作的生产装置。</a:t>
            </a:r>
            <a:r>
              <a:rPr lang="zh-CN" altLang="en-US" sz="2800" smtClean="0">
                <a:latin typeface="华文楷体" panose="02010600040101010101" pitchFamily="2" charset="-122"/>
                <a:ea typeface="华文楷体" panose="02010600040101010101" pitchFamily="2" charset="-122"/>
              </a:rPr>
              <a:t> </a:t>
            </a:r>
            <a:endParaRPr lang="zh-CN" altLang="en-US" sz="2800" b="1" smtClean="0">
              <a:latin typeface="华文楷体" panose="02010600040101010101" pitchFamily="2" charset="-122"/>
              <a:ea typeface="华文楷体" panose="02010600040101010101" pitchFamily="2" charset="-122"/>
            </a:endParaRPr>
          </a:p>
        </p:txBody>
      </p:sp>
      <p:sp>
        <p:nvSpPr>
          <p:cNvPr id="3" name="Rectangle 2"/>
          <p:cNvSpPr txBox="1">
            <a:spLocks noChangeArrowheads="1"/>
          </p:cNvSpPr>
          <p:nvPr/>
        </p:nvSpPr>
        <p:spPr bwMode="auto">
          <a:xfrm>
            <a:off x="642938" y="3429000"/>
            <a:ext cx="7858125" cy="2447925"/>
          </a:xfrm>
          <a:prstGeom prst="rect">
            <a:avLst/>
          </a:prstGeom>
          <a:noFill/>
          <a:ln w="9525">
            <a:noFill/>
            <a:miter lim="800000"/>
          </a:ln>
        </p:spPr>
        <p:txBody>
          <a:bodyPr/>
          <a:lstStyle/>
          <a:p>
            <a:pPr hangingPunct="1">
              <a:spcBef>
                <a:spcPct val="20000"/>
              </a:spcBef>
              <a:defRPr/>
            </a:pPr>
            <a:r>
              <a:rPr lang="en-US" altLang="zh-CN" sz="2800" b="1" kern="0" dirty="0">
                <a:solidFill>
                  <a:srgbClr val="0000CC"/>
                </a:solidFill>
                <a:latin typeface="华文楷体" panose="02010600040101010101" pitchFamily="2" charset="-122"/>
                <a:ea typeface="华文楷体" panose="02010600040101010101" pitchFamily="2" charset="-122"/>
              </a:rPr>
              <a:t>3.4  </a:t>
            </a:r>
            <a:r>
              <a:rPr lang="zh-CN" altLang="en-US" sz="2800" b="1" kern="0" dirty="0">
                <a:solidFill>
                  <a:srgbClr val="0000CC"/>
                </a:solidFill>
                <a:latin typeface="华文楷体" panose="02010600040101010101" pitchFamily="2" charset="-122"/>
                <a:ea typeface="华文楷体" panose="02010600040101010101" pitchFamily="2" charset="-122"/>
              </a:rPr>
              <a:t>重点部位  </a:t>
            </a:r>
            <a:r>
              <a:rPr lang="en-US" altLang="zh-CN" sz="2800" b="1" kern="0" dirty="0">
                <a:solidFill>
                  <a:srgbClr val="0000CC"/>
                </a:solidFill>
                <a:latin typeface="华文楷体" panose="02010600040101010101" pitchFamily="2" charset="-122"/>
                <a:ea typeface="华文楷体" panose="02010600040101010101" pitchFamily="2" charset="-122"/>
              </a:rPr>
              <a:t>key  site</a:t>
            </a:r>
            <a:endParaRPr lang="en-US" altLang="zh-CN" sz="2800" b="1" kern="0" dirty="0">
              <a:solidFill>
                <a:srgbClr val="0000CC"/>
              </a:solidFill>
              <a:latin typeface="华文楷体" panose="02010600040101010101" pitchFamily="2" charset="-122"/>
              <a:ea typeface="华文楷体" panose="02010600040101010101" pitchFamily="2" charset="-122"/>
            </a:endParaRPr>
          </a:p>
          <a:p>
            <a:pPr algn="just" hangingPunct="1">
              <a:spcBef>
                <a:spcPct val="20000"/>
              </a:spcBef>
              <a:defRPr/>
            </a:pPr>
            <a:r>
              <a:rPr lang="zh-CN" altLang="en-US" sz="2800" b="1" kern="0" dirty="0">
                <a:latin typeface="华文楷体" panose="02010600040101010101" pitchFamily="2" charset="-122"/>
                <a:ea typeface="华文楷体" panose="02010600040101010101" pitchFamily="2" charset="-122"/>
              </a:rPr>
              <a:t>       生产、储存、使用</a:t>
            </a:r>
            <a:r>
              <a:rPr lang="zh-CN" altLang="en-US" sz="2800" b="1" kern="0" dirty="0">
                <a:solidFill>
                  <a:srgbClr val="FF3300"/>
                </a:solidFill>
                <a:latin typeface="华文楷体" panose="02010600040101010101" pitchFamily="2" charset="-122"/>
                <a:ea typeface="华文楷体" panose="02010600040101010101" pitchFamily="2" charset="-122"/>
              </a:rPr>
              <a:t>易燃易爆、剧毒</a:t>
            </a:r>
            <a:r>
              <a:rPr lang="zh-CN" altLang="en-US" sz="2800" b="1" kern="0" dirty="0">
                <a:latin typeface="华文楷体" panose="02010600040101010101" pitchFamily="2" charset="-122"/>
                <a:ea typeface="华文楷体" panose="02010600040101010101" pitchFamily="2" charset="-122"/>
              </a:rPr>
              <a:t>等危险化学品场所，以及可能形成爆炸、火灾场所的罐区、装卸台（站）、油库、仓库等；对关键装置安全生产起</a:t>
            </a:r>
            <a:r>
              <a:rPr lang="zh-CN" altLang="en-US" sz="2800" b="1" kern="0" dirty="0">
                <a:solidFill>
                  <a:srgbClr val="FF3300"/>
                </a:solidFill>
                <a:latin typeface="华文楷体" panose="02010600040101010101" pitchFamily="2" charset="-122"/>
                <a:ea typeface="华文楷体" panose="02010600040101010101" pitchFamily="2" charset="-122"/>
              </a:rPr>
              <a:t>关键作用</a:t>
            </a:r>
            <a:r>
              <a:rPr lang="zh-CN" altLang="en-US" sz="2800" b="1" kern="0" dirty="0">
                <a:latin typeface="华文楷体" panose="02010600040101010101" pitchFamily="2" charset="-122"/>
                <a:ea typeface="华文楷体" panose="02010600040101010101" pitchFamily="2" charset="-122"/>
              </a:rPr>
              <a:t>的公用工程系统等。</a:t>
            </a:r>
            <a:endParaRPr lang="zh-CN" altLang="en-US" sz="2800" b="1" kern="0"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7.3  </a:t>
            </a:r>
            <a:r>
              <a:rPr lang="zh-CN" altLang="en-US" sz="2800" b="1" smtClean="0">
                <a:latin typeface="隶书" panose="02010509060101010101" pitchFamily="49" charset="-122"/>
                <a:ea typeface="隶书" panose="02010509060101010101" pitchFamily="49" charset="-122"/>
              </a:rPr>
              <a:t>作业环节</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421311"/>
        </p:xfrm>
        <a:graphic>
          <a:graphicData uri="http://schemas.openxmlformats.org/drawingml/2006/table">
            <a:tbl>
              <a:tblPr firstRow="1" bandRow="1">
                <a:tableStyleId>{5C22544A-7EE6-4342-B048-85BDC9FD1C3A}</a:tableStyleId>
              </a:tblPr>
              <a:tblGrid>
                <a:gridCol w="3929034"/>
                <a:gridCol w="4357716"/>
              </a:tblGrid>
              <a:tr h="396275">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4" marB="4572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4" marB="45724">
                    <a:solidFill>
                      <a:schemeClr val="accent1">
                        <a:lumMod val="60000"/>
                        <a:lumOff val="40000"/>
                      </a:schemeClr>
                    </a:solidFill>
                  </a:tcPr>
                </a:tc>
              </a:tr>
              <a:tr h="1737515">
                <a:tc>
                  <a:txBody>
                    <a:bodyPr/>
                    <a:lstStyle/>
                    <a:p>
                      <a:pPr>
                        <a:lnSpc>
                          <a:spcPct val="120000"/>
                        </a:lnSpc>
                      </a:pPr>
                      <a:r>
                        <a:rPr lang="en-US" altLang="zh-CN" sz="1800" b="1" dirty="0" smtClean="0">
                          <a:solidFill>
                            <a:schemeClr val="tx1"/>
                          </a:solidFill>
                        </a:rPr>
                        <a:t>1.</a:t>
                      </a:r>
                      <a:r>
                        <a:rPr lang="zh-CN" altLang="zh-CN" sz="1800" b="1" dirty="0" smtClean="0">
                          <a:solidFill>
                            <a:srgbClr val="0000CC"/>
                          </a:solidFill>
                        </a:rPr>
                        <a:t>企业应在危险性作业活动作业前进行危险、有害因素识别，制定控制措施。</a:t>
                      </a:r>
                      <a:r>
                        <a:rPr lang="zh-CN" altLang="zh-CN" sz="1800" b="1" dirty="0" smtClean="0">
                          <a:solidFill>
                            <a:schemeClr val="tx1"/>
                          </a:solidFill>
                        </a:rPr>
                        <a:t>在作业现场配备相应的安全防护用品（具）及消防设施与器材，</a:t>
                      </a:r>
                      <a:r>
                        <a:rPr lang="zh-CN" altLang="zh-CN" sz="1800" b="1" dirty="0" smtClean="0">
                          <a:solidFill>
                            <a:srgbClr val="0000CC"/>
                          </a:solidFill>
                        </a:rPr>
                        <a:t>规范现场人员作业行为</a:t>
                      </a:r>
                      <a:r>
                        <a:rPr lang="zh-CN" altLang="zh-CN" sz="1800" b="1" dirty="0" smtClean="0">
                          <a:solidFill>
                            <a:schemeClr val="tx1"/>
                          </a:solidFill>
                        </a:rPr>
                        <a:t>。</a:t>
                      </a:r>
                      <a:endParaRPr lang="zh-CN" altLang="en-US" sz="1800" b="1" dirty="0">
                        <a:solidFill>
                          <a:schemeClr val="tx1"/>
                        </a:solidFill>
                      </a:endParaRPr>
                    </a:p>
                  </a:txBody>
                  <a:tcPr marL="91439" marR="91439" marT="45724" marB="45724" anchor="ctr">
                    <a:solidFill>
                      <a:schemeClr val="accent6">
                        <a:lumMod val="20000"/>
                        <a:lumOff val="80000"/>
                        <a:alpha val="50000"/>
                      </a:schemeClr>
                    </a:solidFill>
                  </a:tcPr>
                </a:tc>
                <a:tc>
                  <a:txBody>
                    <a:bodyPr/>
                    <a:lstStyle/>
                    <a:p>
                      <a:pPr>
                        <a:lnSpc>
                          <a:spcPct val="120000"/>
                        </a:lnSpc>
                      </a:pPr>
                      <a:r>
                        <a:rPr lang="zh-CN" altLang="en-US" sz="1800" b="1" dirty="0" smtClean="0">
                          <a:solidFill>
                            <a:schemeClr val="tx1"/>
                          </a:solidFill>
                        </a:rPr>
                        <a:t>危险作业现场配备相应安全防护用品（具）及消防设施与器材。</a:t>
                      </a:r>
                      <a:endParaRPr lang="zh-CN" altLang="en-US" sz="1800" b="1" dirty="0">
                        <a:solidFill>
                          <a:schemeClr val="tx1"/>
                        </a:solidFill>
                      </a:endParaRPr>
                    </a:p>
                  </a:txBody>
                  <a:tcPr marL="91439" marR="91439" marT="45724" marB="45724" anchor="ctr">
                    <a:solidFill>
                      <a:schemeClr val="accent6">
                        <a:lumMod val="20000"/>
                        <a:lumOff val="80000"/>
                        <a:alpha val="50000"/>
                      </a:schemeClr>
                    </a:solidFill>
                  </a:tcPr>
                </a:tc>
              </a:tr>
              <a:tr h="1774095">
                <a:tc>
                  <a:txBody>
                    <a:bodyPr/>
                    <a:lstStyle/>
                    <a:p>
                      <a:pPr>
                        <a:lnSpc>
                          <a:spcPct val="120000"/>
                        </a:lnSpc>
                      </a:pPr>
                      <a:r>
                        <a:rPr lang="en-US" altLang="zh-CN" sz="1800" b="1" dirty="0" smtClean="0">
                          <a:solidFill>
                            <a:schemeClr val="tx1"/>
                          </a:solidFill>
                        </a:rPr>
                        <a:t>2.</a:t>
                      </a:r>
                      <a:r>
                        <a:rPr lang="zh-CN" altLang="zh-CN" sz="1800" b="1" dirty="0" smtClean="0">
                          <a:solidFill>
                            <a:schemeClr val="tx1"/>
                          </a:solidFill>
                        </a:rPr>
                        <a:t>企业作业活动的负责人应严格按照规定要求科学指挥；作业人员应严格执行操作规程，不违章作业，不违反劳动纪律。</a:t>
                      </a:r>
                      <a:endParaRPr lang="zh-CN" altLang="en-US" sz="1800" b="1" dirty="0">
                        <a:solidFill>
                          <a:schemeClr val="tx1"/>
                        </a:solidFill>
                      </a:endParaRPr>
                    </a:p>
                  </a:txBody>
                  <a:tcPr marL="91439" marR="91439" marT="45724" marB="45724" anchor="ctr">
                    <a:solidFill>
                      <a:schemeClr val="bg2">
                        <a:lumMod val="20000"/>
                        <a:lumOff val="80000"/>
                        <a:alpha val="95000"/>
                      </a:schemeClr>
                    </a:solidFill>
                  </a:tcPr>
                </a:tc>
                <a:tc>
                  <a:txBody>
                    <a:bodyPr/>
                    <a:lstStyle/>
                    <a:p>
                      <a:pPr marL="342900" indent="-342900">
                        <a:lnSpc>
                          <a:spcPct val="120000"/>
                        </a:lnSpc>
                        <a:buAutoNum type="arabicPeriod"/>
                      </a:pPr>
                      <a:r>
                        <a:rPr lang="zh-CN" altLang="en-US" sz="1800" b="1" dirty="0" smtClean="0">
                          <a:solidFill>
                            <a:schemeClr val="tx1"/>
                          </a:solidFill>
                        </a:rPr>
                        <a:t>作业活动负责人应严格按照规定要求</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科学组织作业活动，不得违章指挥；</a:t>
                      </a:r>
                      <a:r>
                        <a:rPr lang="zh-CN" altLang="en-US" sz="2000" dirty="0" smtClean="0">
                          <a:solidFill>
                            <a:schemeClr val="tx1"/>
                          </a:solidFill>
                        </a:rPr>
                        <a:t> </a:t>
                      </a:r>
                      <a:endParaRPr lang="zh-CN" altLang="en-US" sz="2000"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作业人员应严格执行操作规程和</a:t>
                      </a:r>
                      <a:r>
                        <a:rPr lang="zh-CN" altLang="en-US" sz="1800" b="1" dirty="0" smtClean="0">
                          <a:solidFill>
                            <a:srgbClr val="FF0000"/>
                          </a:solidFill>
                        </a:rPr>
                        <a:t>作业</a:t>
                      </a:r>
                      <a:endParaRPr lang="en-US" altLang="zh-CN" sz="1800" b="1" dirty="0" smtClean="0">
                        <a:solidFill>
                          <a:srgbClr val="FF0000"/>
                        </a:solidFill>
                      </a:endParaRPr>
                    </a:p>
                    <a:p>
                      <a:pPr marL="342900" indent="-342900">
                        <a:lnSpc>
                          <a:spcPct val="120000"/>
                        </a:lnSpc>
                        <a:buNone/>
                      </a:pPr>
                      <a:r>
                        <a:rPr lang="en-US" altLang="zh-CN" sz="1800" b="1" dirty="0" smtClean="0">
                          <a:solidFill>
                            <a:srgbClr val="FF0000"/>
                          </a:solidFill>
                        </a:rPr>
                        <a:t>      </a:t>
                      </a:r>
                      <a:r>
                        <a:rPr lang="zh-CN" altLang="en-US" sz="1800" b="1" dirty="0" smtClean="0">
                          <a:solidFill>
                            <a:srgbClr val="FF0000"/>
                          </a:solidFill>
                        </a:rPr>
                        <a:t>许可要求</a:t>
                      </a:r>
                      <a:r>
                        <a:rPr lang="zh-CN" altLang="en-US" sz="1800" b="1" dirty="0" smtClean="0">
                          <a:solidFill>
                            <a:schemeClr val="tx1"/>
                          </a:solidFill>
                        </a:rPr>
                        <a:t>，不违章作业，不违反劳动纪律。</a:t>
                      </a:r>
                      <a:endParaRPr lang="zh-CN" altLang="en-US" sz="1800" b="1" dirty="0">
                        <a:solidFill>
                          <a:schemeClr val="tx1"/>
                        </a:solidFill>
                      </a:endParaRPr>
                    </a:p>
                  </a:txBody>
                  <a:tcPr marL="91439" marR="91439" marT="45724" marB="45724" anchor="ctr">
                    <a:solidFill>
                      <a:schemeClr val="bg2">
                        <a:lumMod val="20000"/>
                        <a:lumOff val="80000"/>
                        <a:alpha val="95000"/>
                      </a:schemeClr>
                    </a:solidFill>
                  </a:tcPr>
                </a:tc>
              </a:tr>
              <a:tr h="1513426">
                <a:tc>
                  <a:txBody>
                    <a:bodyPr/>
                    <a:lstStyle/>
                    <a:p>
                      <a:pPr>
                        <a:lnSpc>
                          <a:spcPct val="120000"/>
                        </a:lnSpc>
                      </a:pPr>
                      <a:r>
                        <a:rPr lang="en-US" altLang="zh-CN" sz="1800" b="1" dirty="0" smtClean="0">
                          <a:solidFill>
                            <a:schemeClr val="tx1"/>
                          </a:solidFill>
                        </a:rPr>
                        <a:t>3.</a:t>
                      </a:r>
                      <a:r>
                        <a:rPr lang="zh-CN" altLang="zh-CN" sz="1800" b="1" dirty="0" smtClean="0">
                          <a:solidFill>
                            <a:schemeClr val="tx1"/>
                          </a:solidFill>
                        </a:rPr>
                        <a:t>企业作业人员在进行</a:t>
                      </a:r>
                      <a:r>
                        <a:rPr lang="en-US" altLang="zh-CN" sz="1800" b="1" dirty="0" smtClean="0">
                          <a:solidFill>
                            <a:schemeClr val="tx1"/>
                          </a:solidFill>
                        </a:rPr>
                        <a:t>6.1</a:t>
                      </a:r>
                      <a:r>
                        <a:rPr lang="zh-CN" altLang="zh-CN" sz="1800" b="1" dirty="0" smtClean="0">
                          <a:solidFill>
                            <a:schemeClr val="tx1"/>
                          </a:solidFill>
                        </a:rPr>
                        <a:t>中规定的作业活动时，应持相应的作业许可证作业。</a:t>
                      </a:r>
                      <a:endParaRPr lang="zh-CN" altLang="en-US" sz="1800" b="1" dirty="0">
                        <a:solidFill>
                          <a:schemeClr val="tx1"/>
                        </a:solidFill>
                      </a:endParaRPr>
                    </a:p>
                  </a:txBody>
                  <a:tcPr marL="91439" marR="91439" marT="45724" marB="45724" anchor="ctr">
                    <a:solidFill>
                      <a:srgbClr val="FFC000">
                        <a:alpha val="22000"/>
                      </a:srgbClr>
                    </a:solidFill>
                  </a:tcPr>
                </a:tc>
                <a:tc>
                  <a:txBody>
                    <a:bodyPr/>
                    <a:lstStyle/>
                    <a:p>
                      <a:pPr>
                        <a:lnSpc>
                          <a:spcPct val="120000"/>
                        </a:lnSpc>
                      </a:pPr>
                      <a:r>
                        <a:rPr lang="zh-CN" altLang="en-US" sz="1800" b="1" dirty="0" smtClean="0">
                          <a:solidFill>
                            <a:schemeClr val="tx1"/>
                          </a:solidFill>
                        </a:rPr>
                        <a:t>进行危险性作业时，作业人员应</a:t>
                      </a:r>
                      <a:r>
                        <a:rPr lang="zh-CN" altLang="en-US" sz="1800" b="1" dirty="0" smtClean="0">
                          <a:solidFill>
                            <a:srgbClr val="FF0000"/>
                          </a:solidFill>
                        </a:rPr>
                        <a:t>持</a:t>
                      </a:r>
                      <a:r>
                        <a:rPr lang="zh-CN" altLang="en-US" sz="1600" b="1" dirty="0" smtClean="0">
                          <a:solidFill>
                            <a:srgbClr val="FF0000"/>
                          </a:solidFill>
                        </a:rPr>
                        <a:t>经过审批许可</a:t>
                      </a:r>
                      <a:r>
                        <a:rPr lang="zh-CN" altLang="en-US" sz="1600" b="1" dirty="0" smtClean="0">
                          <a:solidFill>
                            <a:schemeClr val="tx1"/>
                          </a:solidFill>
                        </a:rPr>
                        <a:t>的</a:t>
                      </a:r>
                      <a:r>
                        <a:rPr lang="zh-CN" altLang="en-US" sz="1800" b="1" dirty="0" smtClean="0">
                          <a:solidFill>
                            <a:schemeClr val="tx1"/>
                          </a:solidFill>
                        </a:rPr>
                        <a:t>相应作业许可证。</a:t>
                      </a:r>
                      <a:endParaRPr lang="zh-CN" altLang="en-US" sz="1800" b="1" dirty="0">
                        <a:solidFill>
                          <a:schemeClr val="tx1"/>
                        </a:solidFill>
                      </a:endParaRPr>
                    </a:p>
                  </a:txBody>
                  <a:tcPr marL="91439" marR="91439" marT="45724" marB="45724" anchor="ctr">
                    <a:solidFill>
                      <a:srgbClr val="FFC000">
                        <a:alpha val="22000"/>
                      </a:srgbClr>
                    </a:solidFill>
                  </a:tcPr>
                </a:tc>
              </a:tr>
            </a:tbl>
          </a:graphicData>
        </a:graphic>
      </p:graphicFrame>
      <p:sp>
        <p:nvSpPr>
          <p:cNvPr id="224276" name="Rectangle 3"/>
          <p:cNvSpPr txBox="1">
            <a:spLocks noChangeArrowheads="1"/>
          </p:cNvSpPr>
          <p:nvPr/>
        </p:nvSpPr>
        <p:spPr bwMode="auto">
          <a:xfrm>
            <a:off x="4929188" y="5948363"/>
            <a:ext cx="36433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未持相应作业许可证进行危险性作业，扣</a:t>
            </a:r>
            <a:r>
              <a:rPr lang="en-US" altLang="zh-CN" sz="1600" b="1" u="sng">
                <a:solidFill>
                  <a:srgbClr val="33CC33"/>
                </a:solidFill>
                <a:latin typeface="仿宋_GB2312" panose="02010609030101010101" pitchFamily="49" charset="-122"/>
                <a:ea typeface="仿宋_GB2312" panose="02010609030101010101" pitchFamily="49" charset="-122"/>
              </a:rPr>
              <a:t>40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224277" name="AutoShape 16"/>
          <p:cNvSpPr>
            <a:spLocks noChangeArrowheads="1"/>
          </p:cNvSpPr>
          <p:nvPr/>
        </p:nvSpPr>
        <p:spPr bwMode="auto">
          <a:xfrm>
            <a:off x="4429125" y="5873750"/>
            <a:ext cx="395288"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7.3  </a:t>
            </a:r>
            <a:r>
              <a:rPr lang="zh-CN" altLang="en-US" sz="2800" b="1" smtClean="0">
                <a:latin typeface="隶书" panose="02010509060101010101" pitchFamily="49" charset="-122"/>
                <a:ea typeface="隶书" panose="02010509060101010101" pitchFamily="49" charset="-122"/>
              </a:rPr>
              <a:t>作业环节</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72062"/>
        </p:xfrm>
        <a:graphic>
          <a:graphicData uri="http://schemas.openxmlformats.org/drawingml/2006/table">
            <a:tbl>
              <a:tblPr firstRow="1" bandRow="1">
                <a:tableStyleId>{5C22544A-7EE6-4342-B048-85BDC9FD1C3A}</a:tableStyleId>
              </a:tblPr>
              <a:tblGrid>
                <a:gridCol w="3929034"/>
                <a:gridCol w="435771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532564">
                <a:tc>
                  <a:txBody>
                    <a:bodyPr/>
                    <a:lstStyle/>
                    <a:p>
                      <a:pPr>
                        <a:lnSpc>
                          <a:spcPct val="120000"/>
                        </a:lnSpc>
                      </a:pPr>
                      <a:r>
                        <a:rPr lang="en-US" altLang="zh-CN" sz="1800" b="1" dirty="0" smtClean="0">
                          <a:solidFill>
                            <a:schemeClr val="tx1"/>
                          </a:solidFill>
                        </a:rPr>
                        <a:t>4.</a:t>
                      </a:r>
                      <a:r>
                        <a:rPr lang="zh-CN" altLang="zh-CN" sz="1800" b="1" dirty="0" smtClean="0">
                          <a:solidFill>
                            <a:schemeClr val="tx1"/>
                          </a:solidFill>
                        </a:rPr>
                        <a:t>企业作业活动监护人员应具备基本救护技能和作业现场的应急处理能力，持相应作业许可证进行监护作业，作业过程中不得离开监护岗位。</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作业活动监护人应具备基本救护技能</a:t>
                      </a:r>
                      <a:endParaRPr lang="en-US" altLang="zh-CN" sz="1800" b="1" dirty="0" smtClean="0">
                        <a:solidFill>
                          <a:schemeClr val="tx1"/>
                        </a:solidFill>
                      </a:endParaRPr>
                    </a:p>
                    <a:p>
                      <a:pPr marL="342900" indent="-342900">
                        <a:lnSpc>
                          <a:spcPct val="120000"/>
                        </a:lnSpc>
                        <a:buNone/>
                      </a:pPr>
                      <a:r>
                        <a:rPr lang="en-US" altLang="zh-CN" sz="1800" b="1" baseline="0" dirty="0" smtClean="0">
                          <a:solidFill>
                            <a:schemeClr val="tx1"/>
                          </a:solidFill>
                        </a:rPr>
                        <a:t>      </a:t>
                      </a:r>
                      <a:r>
                        <a:rPr lang="zh-CN" altLang="en-US" sz="1800" b="1" dirty="0" smtClean="0">
                          <a:solidFill>
                            <a:schemeClr val="tx1"/>
                          </a:solidFill>
                        </a:rPr>
                        <a:t>和作业现场的应急处理能力；</a:t>
                      </a:r>
                      <a:endParaRPr lang="zh-CN" altLang="en-US" sz="1800" b="1" dirty="0" smtClean="0">
                        <a:solidFill>
                          <a:schemeClr val="tx1"/>
                        </a:solidFill>
                      </a:endParaRPr>
                    </a:p>
                    <a:p>
                      <a:pPr marL="342900" indent="-342900">
                        <a:lnSpc>
                          <a:spcPct val="120000"/>
                        </a:lnSpc>
                        <a:buAutoNum type="arabicPeriod" startAt="2"/>
                      </a:pPr>
                      <a:r>
                        <a:rPr lang="zh-CN" altLang="en-US" sz="1600" b="1" dirty="0" smtClean="0">
                          <a:solidFill>
                            <a:schemeClr val="tx1"/>
                          </a:solidFill>
                        </a:rPr>
                        <a:t>作业活动监护人员</a:t>
                      </a:r>
                      <a:r>
                        <a:rPr lang="zh-CN" altLang="en-US" sz="1800" b="1" dirty="0" smtClean="0">
                          <a:solidFill>
                            <a:schemeClr val="tx1"/>
                          </a:solidFill>
                        </a:rPr>
                        <a:t>持相应作业证进行现</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场监护，不得离开监护岗位。</a:t>
                      </a:r>
                      <a:endParaRPr lang="zh-CN" altLang="en-US" sz="1800" b="1" dirty="0">
                        <a:solidFill>
                          <a:schemeClr val="tx1"/>
                        </a:solidFill>
                      </a:endParaRPr>
                    </a:p>
                  </a:txBody>
                  <a:tcPr marL="91439" marR="91439">
                    <a:solidFill>
                      <a:schemeClr val="accent6">
                        <a:lumMod val="20000"/>
                        <a:lumOff val="80000"/>
                        <a:alpha val="50000"/>
                      </a:schemeClr>
                    </a:solidFill>
                  </a:tcPr>
                </a:tc>
              </a:tr>
              <a:tr h="561659">
                <a:tc>
                  <a:txBody>
                    <a:bodyPr/>
                    <a:lstStyle/>
                    <a:p>
                      <a:pPr>
                        <a:lnSpc>
                          <a:spcPct val="120000"/>
                        </a:lnSpc>
                      </a:pPr>
                      <a:r>
                        <a:rPr lang="en-US" altLang="zh-CN" sz="1800" b="1" dirty="0" smtClean="0">
                          <a:solidFill>
                            <a:schemeClr val="tx1"/>
                          </a:solidFill>
                        </a:rPr>
                        <a:t>5.</a:t>
                      </a:r>
                      <a:r>
                        <a:rPr lang="zh-CN" altLang="zh-CN" sz="1800" b="1" dirty="0" smtClean="0">
                          <a:solidFill>
                            <a:schemeClr val="tx1"/>
                          </a:solidFill>
                        </a:rPr>
                        <a:t>企业应保持作业环境整洁。</a:t>
                      </a:r>
                      <a:endParaRPr lang="zh-CN" altLang="en-US" sz="1800" b="1" dirty="0">
                        <a:solidFill>
                          <a:schemeClr val="tx1"/>
                        </a:solidFill>
                      </a:endParaRPr>
                    </a:p>
                  </a:txBody>
                  <a:tcPr marL="91439" marR="91439">
                    <a:solidFill>
                      <a:schemeClr val="bg2">
                        <a:lumMod val="20000"/>
                        <a:lumOff val="80000"/>
                        <a:alpha val="95000"/>
                      </a:schemeClr>
                    </a:solidFill>
                  </a:tcPr>
                </a:tc>
                <a:tc>
                  <a:txBody>
                    <a:bodyPr/>
                    <a:lstStyle/>
                    <a:p>
                      <a:pPr>
                        <a:lnSpc>
                          <a:spcPct val="120000"/>
                        </a:lnSpc>
                      </a:pPr>
                      <a:r>
                        <a:rPr lang="zh-CN" altLang="zh-CN" sz="1800" b="1" dirty="0" smtClean="0">
                          <a:solidFill>
                            <a:schemeClr val="tx1"/>
                          </a:solidFill>
                        </a:rPr>
                        <a:t>保持作业环境整洁，</a:t>
                      </a:r>
                      <a:r>
                        <a:rPr lang="zh-CN" altLang="zh-CN" sz="1800" b="1" dirty="0" smtClean="0">
                          <a:solidFill>
                            <a:srgbClr val="FF0000"/>
                          </a:solidFill>
                        </a:rPr>
                        <a:t>消除安全隐患</a:t>
                      </a:r>
                      <a:r>
                        <a:rPr lang="zh-CN" altLang="zh-CN" sz="1800" dirty="0" smtClean="0">
                          <a:solidFill>
                            <a:schemeClr val="tx1"/>
                          </a:solidFill>
                        </a:rPr>
                        <a:t>。</a:t>
                      </a:r>
                      <a:endParaRPr lang="zh-CN" altLang="en-US" sz="1800" dirty="0">
                        <a:solidFill>
                          <a:schemeClr val="tx1"/>
                        </a:solidFill>
                      </a:endParaRPr>
                    </a:p>
                  </a:txBody>
                  <a:tcPr marL="91439" marR="91439">
                    <a:solidFill>
                      <a:schemeClr val="bg2">
                        <a:lumMod val="20000"/>
                        <a:lumOff val="80000"/>
                        <a:alpha val="95000"/>
                      </a:schemeClr>
                    </a:solidFill>
                  </a:tcPr>
                </a:tc>
              </a:tr>
              <a:tr h="2581599">
                <a:tc>
                  <a:txBody>
                    <a:bodyPr/>
                    <a:lstStyle/>
                    <a:p>
                      <a:pPr>
                        <a:lnSpc>
                          <a:spcPct val="120000"/>
                        </a:lnSpc>
                      </a:pPr>
                      <a:r>
                        <a:rPr lang="en-US" altLang="zh-CN" sz="1800" b="1" dirty="0" smtClean="0">
                          <a:solidFill>
                            <a:schemeClr val="tx1"/>
                          </a:solidFill>
                        </a:rPr>
                        <a:t>6.</a:t>
                      </a:r>
                      <a:r>
                        <a:rPr lang="zh-CN" altLang="zh-CN" sz="1800" b="1" dirty="0" smtClean="0">
                          <a:solidFill>
                            <a:schemeClr val="tx1"/>
                          </a:solidFill>
                        </a:rPr>
                        <a:t>企业同一作业区域内有两个以上承包商进行生产经营活动，可能危及对方生产安全时，应组织</a:t>
                      </a:r>
                      <a:r>
                        <a:rPr lang="zh-CN" altLang="zh-CN" sz="1800" b="1" dirty="0" smtClean="0">
                          <a:solidFill>
                            <a:srgbClr val="0000CC"/>
                          </a:solidFill>
                        </a:rPr>
                        <a:t>并监督</a:t>
                      </a:r>
                      <a:r>
                        <a:rPr lang="zh-CN" altLang="zh-CN" sz="1800" b="1" dirty="0" smtClean="0">
                          <a:solidFill>
                            <a:schemeClr val="tx1"/>
                          </a:solidFill>
                        </a:rPr>
                        <a:t>承包商之间签订安全生产协议，明确各自的安全生产管理职责和应当采取的安全措施，并指定专职安全生产管理人员进行安全检查与协调</a:t>
                      </a:r>
                      <a:r>
                        <a:rPr lang="zh-CN" altLang="en-US" sz="1800" b="1" dirty="0" smtClean="0">
                          <a:solidFill>
                            <a:schemeClr val="tx1"/>
                          </a:solidFill>
                        </a:rPr>
                        <a:t>。</a:t>
                      </a:r>
                      <a:endParaRPr lang="zh-CN" altLang="en-US" sz="1800" b="1" dirty="0">
                        <a:solidFill>
                          <a:schemeClr val="tx1"/>
                        </a:solidFill>
                      </a:endParaRPr>
                    </a:p>
                  </a:txBody>
                  <a:tcPr marL="91439" marR="91439">
                    <a:solidFill>
                      <a:srgbClr val="FFC000">
                        <a:alpha val="22000"/>
                      </a:srgbClr>
                    </a:solidFill>
                  </a:tcPr>
                </a:tc>
                <a:tc>
                  <a:txBody>
                    <a:bodyPr/>
                    <a:lstStyle/>
                    <a:p>
                      <a:pPr marL="342900" indent="-342900">
                        <a:lnSpc>
                          <a:spcPct val="120000"/>
                        </a:lnSpc>
                        <a:buAutoNum type="arabicPeriod"/>
                      </a:pPr>
                      <a:r>
                        <a:rPr lang="zh-CN" altLang="en-US" sz="1800" b="1" dirty="0" smtClean="0">
                          <a:solidFill>
                            <a:schemeClr val="tx1"/>
                          </a:solidFill>
                        </a:rPr>
                        <a:t>同一作业区域内有两个以上承包商进</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行生产经营活动，可能危及对方生产安全时，应组织承包商之间签订安全生产协议，明确各自的安全生产管理职责和应当采取的安全措施；</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指定专职安全生产管理人员进行安全</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检查和协调</a:t>
                      </a:r>
                      <a:r>
                        <a:rPr lang="zh-CN" altLang="en-US" sz="1800" b="1" dirty="0" smtClean="0">
                          <a:solidFill>
                            <a:srgbClr val="FF0000"/>
                          </a:solidFill>
                        </a:rPr>
                        <a:t>并记录</a:t>
                      </a:r>
                      <a:r>
                        <a:rPr lang="zh-CN" altLang="en-US" sz="1800" b="1" dirty="0" smtClean="0">
                          <a:solidFill>
                            <a:schemeClr val="tx1"/>
                          </a:solidFill>
                        </a:rPr>
                        <a:t>。</a:t>
                      </a:r>
                      <a:endParaRPr lang="zh-CN" altLang="en-US" sz="1800" b="1" dirty="0">
                        <a:solidFill>
                          <a:schemeClr val="tx1"/>
                        </a:solidFill>
                      </a:endParaRPr>
                    </a:p>
                  </a:txBody>
                  <a:tcPr marL="91439" marR="91439">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7.3  </a:t>
            </a:r>
            <a:r>
              <a:rPr lang="zh-CN" altLang="en-US" sz="2800" b="1" smtClean="0">
                <a:latin typeface="隶书" panose="02010509060101010101" pitchFamily="49" charset="-122"/>
                <a:ea typeface="隶书" panose="02010509060101010101" pitchFamily="49" charset="-122"/>
              </a:rPr>
              <a:t>作业环节</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00625"/>
        </p:xfrm>
        <a:graphic>
          <a:graphicData uri="http://schemas.openxmlformats.org/drawingml/2006/table">
            <a:tbl>
              <a:tblPr firstRow="1" bandRow="1">
                <a:tableStyleId>{5C22544A-7EE6-4342-B048-85BDC9FD1C3A}</a:tableStyleId>
              </a:tblPr>
              <a:tblGrid>
                <a:gridCol w="3929034"/>
                <a:gridCol w="435771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889753">
                <a:tc>
                  <a:txBody>
                    <a:bodyPr/>
                    <a:lstStyle/>
                    <a:p>
                      <a:pPr>
                        <a:lnSpc>
                          <a:spcPct val="150000"/>
                        </a:lnSpc>
                      </a:pPr>
                      <a:r>
                        <a:rPr lang="en-US" altLang="zh-CN" sz="1800" b="1" dirty="0" smtClean="0">
                          <a:solidFill>
                            <a:schemeClr val="tx1"/>
                          </a:solidFill>
                        </a:rPr>
                        <a:t>7.</a:t>
                      </a:r>
                      <a:r>
                        <a:rPr lang="zh-CN" altLang="zh-CN" sz="1800" b="1" dirty="0" smtClean="0">
                          <a:solidFill>
                            <a:schemeClr val="tx1"/>
                          </a:solidFill>
                        </a:rPr>
                        <a:t>企业应办理机动车辆进入生产装置区、罐区现场相关手续，机动车辆应佩戴标准阻火器、按指定线路行驶。</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机动车辆进入生产装置区、罐区现场应按规定办理相关手续，佩戴标准阻火器，按指定路线、</a:t>
                      </a:r>
                      <a:r>
                        <a:rPr lang="zh-CN" altLang="en-US" sz="1800" b="1" dirty="0" smtClean="0">
                          <a:solidFill>
                            <a:srgbClr val="FF0000"/>
                          </a:solidFill>
                        </a:rPr>
                        <a:t>规定速度</a:t>
                      </a:r>
                      <a:r>
                        <a:rPr lang="zh-CN" altLang="en-US" sz="1800" b="1" dirty="0" smtClean="0">
                          <a:solidFill>
                            <a:schemeClr val="tx1"/>
                          </a:solidFill>
                        </a:rPr>
                        <a:t>行驶。</a:t>
                      </a:r>
                      <a:endParaRPr lang="zh-CN" altLang="en-US" sz="1800" b="1" dirty="0">
                        <a:solidFill>
                          <a:schemeClr val="tx1"/>
                        </a:solidFill>
                      </a:endParaRPr>
                    </a:p>
                  </a:txBody>
                  <a:tcPr marL="91439" marR="91439">
                    <a:solidFill>
                      <a:schemeClr val="accent6">
                        <a:lumMod val="20000"/>
                        <a:lumOff val="80000"/>
                        <a:alpha val="50000"/>
                      </a:schemeClr>
                    </a:solidFill>
                  </a:tcPr>
                </a:tc>
              </a:tr>
              <a:tr h="2714632">
                <a:tc>
                  <a:txBody>
                    <a:bodyPr/>
                    <a:lstStyle/>
                    <a:p>
                      <a:pPr>
                        <a:lnSpc>
                          <a:spcPct val="150000"/>
                        </a:lnSpc>
                      </a:pPr>
                      <a:r>
                        <a:rPr lang="zh-CN" altLang="en-US" sz="1800" b="1" dirty="0" smtClean="0">
                          <a:solidFill>
                            <a:schemeClr val="tx1"/>
                          </a:solidFill>
                        </a:rPr>
                        <a:t>无</a:t>
                      </a:r>
                      <a:endParaRPr lang="zh-CN" altLang="en-US" sz="1800" b="1" dirty="0">
                        <a:solidFill>
                          <a:schemeClr val="tx1"/>
                        </a:solidFill>
                      </a:endParaRPr>
                    </a:p>
                  </a:txBody>
                  <a:tcPr marL="91439" marR="91439">
                    <a:solidFill>
                      <a:schemeClr val="bg2">
                        <a:lumMod val="20000"/>
                        <a:lumOff val="80000"/>
                        <a:alpha val="95000"/>
                      </a:schemeClr>
                    </a:solidFill>
                  </a:tcPr>
                </a:tc>
                <a:tc>
                  <a:txBody>
                    <a:bodyPr/>
                    <a:lstStyle/>
                    <a:p>
                      <a:pPr>
                        <a:lnSpc>
                          <a:spcPct val="150000"/>
                        </a:lnSpc>
                      </a:pPr>
                      <a:r>
                        <a:rPr lang="zh-CN" altLang="en-US" sz="1800" b="1" dirty="0" smtClean="0">
                          <a:solidFill>
                            <a:srgbClr val="FF0000"/>
                          </a:solidFill>
                        </a:rPr>
                        <a:t>二级企业动火作业、进入受限空间作业及吊装作业管理制度、作业票证及作业现场评审不失分。</a:t>
                      </a:r>
                      <a:endParaRPr lang="zh-CN" altLang="en-US" sz="1800" b="1" dirty="0">
                        <a:solidFill>
                          <a:srgbClr val="FF0000"/>
                        </a:solidFill>
                      </a:endParaRPr>
                    </a:p>
                  </a:txBody>
                  <a:tcPr marL="91439" marR="91439">
                    <a:solidFill>
                      <a:schemeClr val="bg2">
                        <a:lumMod val="20000"/>
                        <a:lumOff val="80000"/>
                        <a:alpha val="95000"/>
                      </a:schemeClr>
                    </a:solidFill>
                  </a:tcPr>
                </a:tc>
              </a:tr>
            </a:tbl>
          </a:graphicData>
        </a:graphic>
      </p:graphicFrame>
      <p:sp>
        <p:nvSpPr>
          <p:cNvPr id="228369" name="AutoShape 11"/>
          <p:cNvSpPr>
            <a:spLocks noChangeArrowheads="1"/>
          </p:cNvSpPr>
          <p:nvPr/>
        </p:nvSpPr>
        <p:spPr bwMode="auto">
          <a:xfrm>
            <a:off x="4429125" y="5373688"/>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28370" name="TextBox 4"/>
          <p:cNvSpPr txBox="1">
            <a:spLocks noChangeArrowheads="1"/>
          </p:cNvSpPr>
          <p:nvPr/>
        </p:nvSpPr>
        <p:spPr bwMode="auto">
          <a:xfrm>
            <a:off x="4929188" y="5519738"/>
            <a:ext cx="3792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008000"/>
                </a:solidFill>
              </a:rPr>
              <a:t>若失分，扣</a:t>
            </a:r>
            <a:r>
              <a:rPr lang="en-US" altLang="zh-CN" sz="1600" b="1" u="sng">
                <a:solidFill>
                  <a:srgbClr val="008000"/>
                </a:solidFill>
              </a:rPr>
              <a:t>100</a:t>
            </a:r>
            <a:r>
              <a:rPr lang="zh-CN" altLang="en-US" sz="1600" b="1" u="sng">
                <a:solidFill>
                  <a:srgbClr val="008000"/>
                </a:solidFill>
              </a:rPr>
              <a:t>分（</a:t>
            </a:r>
            <a:r>
              <a:rPr lang="en-US" altLang="zh-CN" sz="1600" b="1" u="sng">
                <a:solidFill>
                  <a:srgbClr val="008000"/>
                </a:solidFill>
              </a:rPr>
              <a:t>A</a:t>
            </a:r>
            <a:r>
              <a:rPr lang="zh-CN" altLang="en-US" sz="1600" b="1" u="sng">
                <a:solidFill>
                  <a:srgbClr val="008000"/>
                </a:solidFill>
              </a:rPr>
              <a:t>级要素否决项）。</a:t>
            </a:r>
            <a:r>
              <a:rPr lang="zh-CN" altLang="en-US" sz="1600" u="sng"/>
              <a:t> </a:t>
            </a:r>
            <a:endParaRPr lang="zh-CN" altLang="en-US" sz="1600" u="sng"/>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630582" y="1757283"/>
            <a:ext cx="7929562" cy="1137106"/>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defRPr/>
            </a:pPr>
            <a:r>
              <a:rPr lang="en-US" altLang="zh-CN" b="1" dirty="0" smtClean="0">
                <a:solidFill>
                  <a:srgbClr val="FF0000"/>
                </a:solidFill>
                <a:latin typeface="Calibri" panose="020F0502020204030204" pitchFamily="34" charset="0"/>
                <a:cs typeface="Times New Roman" panose="02020603050405020304" pitchFamily="18" charset="0"/>
              </a:rPr>
              <a:t>1. </a:t>
            </a:r>
            <a:r>
              <a:rPr lang="zh-CN" altLang="en-US" b="1" dirty="0" smtClean="0">
                <a:solidFill>
                  <a:srgbClr val="FF0000"/>
                </a:solidFill>
                <a:latin typeface="Calibri" panose="020F0502020204030204" pitchFamily="34" charset="0"/>
                <a:cs typeface="Times New Roman" panose="02020603050405020304" pitchFamily="18" charset="0"/>
              </a:rPr>
              <a:t>二级企业动火作业、进入受限空间作业及吊装作业管理制度、作业票证及作业现场评审不失分。（</a:t>
            </a:r>
            <a:r>
              <a:rPr lang="en-US" altLang="zh-CN" b="1" dirty="0" smtClean="0">
                <a:solidFill>
                  <a:srgbClr val="FF0000"/>
                </a:solidFill>
                <a:latin typeface="Calibri" panose="020F0502020204030204" pitchFamily="34" charset="0"/>
                <a:cs typeface="Times New Roman" panose="02020603050405020304" pitchFamily="18" charset="0"/>
              </a:rPr>
              <a:t>7.3</a:t>
            </a:r>
            <a:r>
              <a:rPr lang="zh-CN" altLang="en-US" b="1" dirty="0" smtClean="0">
                <a:solidFill>
                  <a:srgbClr val="FF0000"/>
                </a:solidFill>
                <a:latin typeface="Calibri" panose="020F0502020204030204" pitchFamily="34" charset="0"/>
                <a:cs typeface="Times New Roman" panose="02020603050405020304" pitchFamily="18" charset="0"/>
              </a:rPr>
              <a:t>）</a:t>
            </a:r>
            <a:endParaRPr lang="zh-CN" altLang="en-US" b="1" dirty="0" smtClean="0">
              <a:solidFill>
                <a:srgbClr val="FF0000"/>
              </a:solidFill>
            </a:endParaRPr>
          </a:p>
        </p:txBody>
      </p:sp>
      <p:sp>
        <p:nvSpPr>
          <p:cNvPr id="30722" name="Rectangle 2"/>
          <p:cNvSpPr>
            <a:spLocks noChangeArrowheads="1"/>
          </p:cNvSpPr>
          <p:nvPr/>
        </p:nvSpPr>
        <p:spPr bwMode="auto">
          <a:xfrm>
            <a:off x="611560" y="3217267"/>
            <a:ext cx="7920037" cy="1939925"/>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lvl1pPr indent="3556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defRPr/>
            </a:pPr>
            <a:r>
              <a:rPr lang="zh-CN" altLang="en-US" sz="2000" dirty="0" smtClean="0">
                <a:latin typeface="Calibri" panose="020F0502020204030204" pitchFamily="34" charset="0"/>
                <a:cs typeface="Times New Roman" panose="02020603050405020304" pitchFamily="18" charset="0"/>
              </a:rPr>
              <a:t>    </a:t>
            </a:r>
            <a:r>
              <a:rPr lang="zh-CN" altLang="en-US" sz="2000" b="1" dirty="0" smtClean="0">
                <a:latin typeface="Calibri" panose="020F0502020204030204" pitchFamily="34" charset="0"/>
                <a:cs typeface="Times New Roman" panose="02020603050405020304" pitchFamily="18" charset="0"/>
              </a:rPr>
              <a:t>这三种作业为风险较高的危险性作业，如果管理不到位，容易发生火灾、爆炸、中毒等恶性事件，后果严重，影响范围大。企业应做到</a:t>
            </a:r>
            <a:r>
              <a:rPr lang="zh-CN" altLang="en-US" sz="2000" b="1" dirty="0" smtClean="0">
                <a:solidFill>
                  <a:srgbClr val="FF0000"/>
                </a:solidFill>
                <a:latin typeface="Calibri" panose="020F0502020204030204" pitchFamily="34" charset="0"/>
                <a:cs typeface="Times New Roman" panose="02020603050405020304" pitchFamily="18" charset="0"/>
              </a:rPr>
              <a:t>管理制度合规</a:t>
            </a:r>
            <a:r>
              <a:rPr lang="zh-CN" altLang="en-US" sz="2000" b="1" dirty="0" smtClean="0">
                <a:latin typeface="Calibri" panose="020F0502020204030204" pitchFamily="34" charset="0"/>
                <a:cs typeface="Times New Roman" panose="02020603050405020304" pitchFamily="18" charset="0"/>
              </a:rPr>
              <a:t>，</a:t>
            </a:r>
            <a:r>
              <a:rPr lang="zh-CN" altLang="en-US" sz="2000" b="1" dirty="0" smtClean="0">
                <a:solidFill>
                  <a:srgbClr val="FF0000"/>
                </a:solidFill>
                <a:latin typeface="Calibri" panose="020F0502020204030204" pitchFamily="34" charset="0"/>
                <a:cs typeface="Times New Roman" panose="02020603050405020304" pitchFamily="18" charset="0"/>
              </a:rPr>
              <a:t>票证管理到位，作业现场规范</a:t>
            </a:r>
            <a:r>
              <a:rPr lang="zh-CN" altLang="en-US" sz="2000" b="1" dirty="0" smtClean="0">
                <a:latin typeface="Calibri" panose="020F0502020204030204" pitchFamily="34" charset="0"/>
                <a:cs typeface="Times New Roman" panose="02020603050405020304" pitchFamily="18" charset="0"/>
              </a:rPr>
              <a:t>，</a:t>
            </a:r>
            <a:r>
              <a:rPr lang="zh-CN" altLang="en-US" sz="2000" b="1" dirty="0" smtClean="0">
                <a:solidFill>
                  <a:srgbClr val="FF0000"/>
                </a:solidFill>
                <a:latin typeface="Calibri" panose="020F0502020204030204" pitchFamily="34" charset="0"/>
                <a:cs typeface="Times New Roman" panose="02020603050405020304" pitchFamily="18" charset="0"/>
              </a:rPr>
              <a:t>作业行为达标</a:t>
            </a:r>
            <a:r>
              <a:rPr lang="zh-CN" altLang="en-US" sz="2000" b="1" dirty="0" smtClean="0">
                <a:latin typeface="Calibri" panose="020F0502020204030204" pitchFamily="34" charset="0"/>
                <a:cs typeface="Times New Roman" panose="02020603050405020304" pitchFamily="18" charset="0"/>
              </a:rPr>
              <a:t>，每个环节都</a:t>
            </a:r>
            <a:r>
              <a:rPr lang="zh-CN" altLang="en-US" sz="2000" b="1" dirty="0" smtClean="0">
                <a:solidFill>
                  <a:srgbClr val="FF0000"/>
                </a:solidFill>
                <a:latin typeface="Calibri" panose="020F0502020204030204" pitchFamily="34" charset="0"/>
                <a:cs typeface="Times New Roman" panose="02020603050405020304" pitchFamily="18" charset="0"/>
              </a:rPr>
              <a:t>不得失分</a:t>
            </a:r>
            <a:r>
              <a:rPr lang="zh-CN" altLang="en-US" sz="2000" b="1" dirty="0" smtClean="0">
                <a:latin typeface="Calibri" panose="020F0502020204030204" pitchFamily="34" charset="0"/>
                <a:cs typeface="Times New Roman" panose="02020603050405020304" pitchFamily="18" charset="0"/>
              </a:rPr>
              <a:t>。</a:t>
            </a:r>
            <a:endParaRPr lang="zh-CN" altLang="en-US" sz="2000" b="1" dirty="0" smtClean="0"/>
          </a:p>
        </p:txBody>
      </p:sp>
      <p:sp>
        <p:nvSpPr>
          <p:cNvPr id="5" name="Rectangle 2"/>
          <p:cNvSpPr txBox="1">
            <a:spLocks noChangeArrowheads="1"/>
          </p:cNvSpPr>
          <p:nvPr/>
        </p:nvSpPr>
        <p:spPr>
          <a:xfrm>
            <a:off x="457200" y="920152"/>
            <a:ext cx="8229600" cy="57626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r>
              <a:rPr lang="zh-CN" altLang="en-US" sz="2800" b="1" kern="0" dirty="0"/>
              <a:t>二</a:t>
            </a:r>
            <a:r>
              <a:rPr lang="zh-CN" altLang="en-US" sz="2800" b="1" kern="0" dirty="0" smtClean="0"/>
              <a:t>级企业达标标准</a:t>
            </a:r>
            <a:endParaRPr lang="zh-CN" altLang="en-US" sz="2800" kern="0" dirty="0" smtClean="0"/>
          </a:p>
        </p:txBody>
      </p:sp>
    </p:spTree>
  </p:cSld>
  <p:clrMapOvr>
    <a:masterClrMapping/>
  </p:clrMapOvr>
  <p:transition>
    <p:wheel spokes="1"/>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0"/>
          <p:cNvSpPr>
            <a:spLocks noChangeArrowheads="1"/>
          </p:cNvSpPr>
          <p:nvPr/>
        </p:nvSpPr>
        <p:spPr bwMode="gray">
          <a:xfrm>
            <a:off x="500063" y="4273550"/>
            <a:ext cx="2214562" cy="1027113"/>
          </a:xfrm>
          <a:prstGeom prst="roundRect">
            <a:avLst>
              <a:gd name="adj" fmla="val 11921"/>
            </a:avLst>
          </a:prstGeom>
          <a:solidFill>
            <a:srgbClr val="00FFCC"/>
          </a:solidFill>
          <a:ln w="38100">
            <a:solidFill>
              <a:schemeClr val="bg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latin typeface="Arial" panose="020B0604020202020204" pitchFamily="34" charset="0"/>
            </a:endParaRPr>
          </a:p>
        </p:txBody>
      </p:sp>
      <p:sp>
        <p:nvSpPr>
          <p:cNvPr id="6" name="AutoShape 6"/>
          <p:cNvSpPr>
            <a:spLocks noChangeArrowheads="1"/>
          </p:cNvSpPr>
          <p:nvPr/>
        </p:nvSpPr>
        <p:spPr bwMode="gray">
          <a:xfrm>
            <a:off x="500063" y="1754188"/>
            <a:ext cx="2143125" cy="102711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p:spPr>
        <p:txBody>
          <a:bodyPr wrap="none" anchor="ctr"/>
          <a:lstStyle/>
          <a:p>
            <a:pPr eaLnBrk="1" hangingPunct="1">
              <a:defRPr/>
            </a:pPr>
            <a:endParaRPr lang="zh-CN" altLang="en-US">
              <a:latin typeface="Arial" panose="020B0604020202020204" pitchFamily="34" charset="0"/>
            </a:endParaRPr>
          </a:p>
        </p:txBody>
      </p:sp>
      <p:sp>
        <p:nvSpPr>
          <p:cNvPr id="5" name="AutoShape 4"/>
          <p:cNvSpPr>
            <a:spLocks noChangeArrowheads="1"/>
          </p:cNvSpPr>
          <p:nvPr/>
        </p:nvSpPr>
        <p:spPr bwMode="gray">
          <a:xfrm>
            <a:off x="2857500" y="1428750"/>
            <a:ext cx="5791200" cy="1500188"/>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1745" name="Rectangle 1"/>
          <p:cNvSpPr>
            <a:spLocks noChangeArrowheads="1"/>
          </p:cNvSpPr>
          <p:nvPr/>
        </p:nvSpPr>
        <p:spPr bwMode="auto">
          <a:xfrm>
            <a:off x="0" y="2035175"/>
            <a:ext cx="2643188" cy="457200"/>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indent="355600" algn="ctr">
              <a:defRPr/>
            </a:pPr>
            <a:r>
              <a:rPr lang="en-US" altLang="zh-CN" b="1" dirty="0">
                <a:solidFill>
                  <a:srgbClr val="0000CC"/>
                </a:solidFill>
                <a:latin typeface="Calibri" panose="020F0502020204030204" pitchFamily="34" charset="0"/>
                <a:cs typeface="Times New Roman" panose="02020603050405020304" pitchFamily="18" charset="0"/>
              </a:rPr>
              <a:t>1</a:t>
            </a:r>
            <a:r>
              <a:rPr lang="zh-CN" altLang="en-US" b="1" dirty="0">
                <a:solidFill>
                  <a:srgbClr val="0000CC"/>
                </a:solidFill>
                <a:latin typeface="Calibri" panose="020F0502020204030204" pitchFamily="34" charset="0"/>
                <a:cs typeface="Times New Roman" panose="02020603050405020304" pitchFamily="18" charset="0"/>
              </a:rPr>
              <a:t>）管理制度</a:t>
            </a:r>
            <a:endParaRPr lang="zh-CN" altLang="en-US" b="1" dirty="0">
              <a:solidFill>
                <a:srgbClr val="0000CC"/>
              </a:solidFill>
            </a:endParaRPr>
          </a:p>
        </p:txBody>
      </p:sp>
      <p:sp>
        <p:nvSpPr>
          <p:cNvPr id="23558" name="矩形 3"/>
          <p:cNvSpPr>
            <a:spLocks noChangeArrowheads="1"/>
          </p:cNvSpPr>
          <p:nvPr/>
        </p:nvSpPr>
        <p:spPr bwMode="auto">
          <a:xfrm>
            <a:off x="3000375" y="1500188"/>
            <a:ext cx="55721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000" b="1"/>
              <a:t>要建立健全</a:t>
            </a:r>
            <a:r>
              <a:rPr lang="zh-CN" altLang="en-US" sz="2000" b="1">
                <a:solidFill>
                  <a:srgbClr val="FF0000"/>
                </a:solidFill>
              </a:rPr>
              <a:t>动火作业</a:t>
            </a:r>
            <a:r>
              <a:rPr lang="zh-CN" altLang="en-US" sz="2000" b="1"/>
              <a:t>、</a:t>
            </a:r>
            <a:r>
              <a:rPr lang="zh-CN" altLang="en-US" sz="2000" b="1">
                <a:solidFill>
                  <a:srgbClr val="FF0000"/>
                </a:solidFill>
              </a:rPr>
              <a:t>进入受限空间作业</a:t>
            </a:r>
            <a:r>
              <a:rPr lang="zh-CN" altLang="en-US" sz="2000" b="1"/>
              <a:t>及</a:t>
            </a:r>
            <a:r>
              <a:rPr lang="zh-CN" altLang="en-US" sz="2000" b="1">
                <a:solidFill>
                  <a:srgbClr val="FF0000"/>
                </a:solidFill>
              </a:rPr>
              <a:t>吊装作业</a:t>
            </a:r>
            <a:r>
              <a:rPr lang="zh-CN" altLang="en-US" sz="2000" b="1"/>
              <a:t>管理制度，实行作业许可管理；管理制度的内容应满足</a:t>
            </a:r>
            <a:r>
              <a:rPr lang="en-US" altLang="zh-CN" sz="2000" b="1"/>
              <a:t>《</a:t>
            </a:r>
            <a:r>
              <a:rPr lang="zh-CN" altLang="en-US" sz="2000" b="1"/>
              <a:t>评审标准</a:t>
            </a:r>
            <a:r>
              <a:rPr lang="en-US" altLang="zh-CN" sz="2000" b="1"/>
              <a:t>》</a:t>
            </a:r>
            <a:r>
              <a:rPr lang="zh-CN" altLang="en-US" sz="2000" b="1"/>
              <a:t>、国家法律法规及标准的规定；管理制度应按规定及时修订完善。</a:t>
            </a:r>
            <a:endParaRPr lang="zh-CN" altLang="en-US" sz="2000" b="1"/>
          </a:p>
        </p:txBody>
      </p:sp>
      <p:sp>
        <p:nvSpPr>
          <p:cNvPr id="12" name="AutoShape 4"/>
          <p:cNvSpPr>
            <a:spLocks noChangeArrowheads="1"/>
          </p:cNvSpPr>
          <p:nvPr/>
        </p:nvSpPr>
        <p:spPr bwMode="gray">
          <a:xfrm>
            <a:off x="2857500" y="4071938"/>
            <a:ext cx="5791200" cy="114300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1748" name="Rectangle 4"/>
          <p:cNvSpPr>
            <a:spLocks noChangeArrowheads="1"/>
          </p:cNvSpPr>
          <p:nvPr/>
        </p:nvSpPr>
        <p:spPr bwMode="auto">
          <a:xfrm>
            <a:off x="214313" y="4556125"/>
            <a:ext cx="3286125" cy="457200"/>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indent="355600">
              <a:defRPr/>
            </a:pPr>
            <a:r>
              <a:rPr lang="en-US" altLang="zh-CN" b="1" dirty="0">
                <a:solidFill>
                  <a:srgbClr val="0000CC"/>
                </a:solidFill>
                <a:latin typeface="Calibri" panose="020F0502020204030204" pitchFamily="34" charset="0"/>
                <a:cs typeface="Times New Roman" panose="02020603050405020304" pitchFamily="18" charset="0"/>
              </a:rPr>
              <a:t>2</a:t>
            </a:r>
            <a:r>
              <a:rPr lang="zh-CN" altLang="en-US" b="1" dirty="0">
                <a:solidFill>
                  <a:srgbClr val="0000CC"/>
                </a:solidFill>
                <a:latin typeface="Calibri" panose="020F0502020204030204" pitchFamily="34" charset="0"/>
                <a:cs typeface="Times New Roman" panose="02020603050405020304" pitchFamily="18" charset="0"/>
              </a:rPr>
              <a:t>）票证管理</a:t>
            </a:r>
            <a:endParaRPr lang="zh-CN" altLang="en-US" b="1" dirty="0">
              <a:solidFill>
                <a:srgbClr val="0000CC"/>
              </a:solidFill>
            </a:endParaRPr>
          </a:p>
        </p:txBody>
      </p:sp>
      <p:sp>
        <p:nvSpPr>
          <p:cNvPr id="23565" name="矩形 14"/>
          <p:cNvSpPr>
            <a:spLocks noChangeArrowheads="1"/>
          </p:cNvSpPr>
          <p:nvPr/>
        </p:nvSpPr>
        <p:spPr bwMode="auto">
          <a:xfrm>
            <a:off x="3000375" y="4214813"/>
            <a:ext cx="5643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000" b="1"/>
              <a:t>作业票证按程序审批；进行风险分析；审批人至现场核实并签字；其他栏目正确填写；票证存档。</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45"/>
                                        </p:tgtEl>
                                        <p:attrNameLst>
                                          <p:attrName>style.visibility</p:attrName>
                                        </p:attrNameLst>
                                      </p:cBhvr>
                                      <p:to>
                                        <p:strVal val="visible"/>
                                      </p:to>
                                    </p:set>
                                    <p:anim calcmode="lin" valueType="num">
                                      <p:cBhvr additive="base">
                                        <p:cTn id="11" dur="1000" fill="hold"/>
                                        <p:tgtEl>
                                          <p:spTgt spid="31745"/>
                                        </p:tgtEl>
                                        <p:attrNameLst>
                                          <p:attrName>ppt_x</p:attrName>
                                        </p:attrNameLst>
                                      </p:cBhvr>
                                      <p:tavLst>
                                        <p:tav tm="0">
                                          <p:val>
                                            <p:strVal val="0-#ppt_w/2"/>
                                          </p:val>
                                        </p:tav>
                                        <p:tav tm="100000">
                                          <p:val>
                                            <p:strVal val="#ppt_x"/>
                                          </p:val>
                                        </p:tav>
                                      </p:tavLst>
                                    </p:anim>
                                    <p:anim calcmode="lin" valueType="num">
                                      <p:cBhvr additive="base">
                                        <p:cTn id="12" dur="1000" fill="hold"/>
                                        <p:tgtEl>
                                          <p:spTgt spid="317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748"/>
                                        </p:tgtEl>
                                        <p:attrNameLst>
                                          <p:attrName>style.visibility</p:attrName>
                                        </p:attrNameLst>
                                      </p:cBhvr>
                                      <p:to>
                                        <p:strVal val="visible"/>
                                      </p:to>
                                    </p:set>
                                    <p:anim calcmode="lin" valueType="num">
                                      <p:cBhvr additive="base">
                                        <p:cTn id="15" dur="1000" fill="hold"/>
                                        <p:tgtEl>
                                          <p:spTgt spid="31748"/>
                                        </p:tgtEl>
                                        <p:attrNameLst>
                                          <p:attrName>ppt_x</p:attrName>
                                        </p:attrNameLst>
                                      </p:cBhvr>
                                      <p:tavLst>
                                        <p:tav tm="0">
                                          <p:val>
                                            <p:strVal val="0-#ppt_w/2"/>
                                          </p:val>
                                        </p:tav>
                                        <p:tav tm="100000">
                                          <p:val>
                                            <p:strVal val="#ppt_x"/>
                                          </p:val>
                                        </p:tav>
                                      </p:tavLst>
                                    </p:anim>
                                    <p:anim calcmode="lin" valueType="num">
                                      <p:cBhvr additive="base">
                                        <p:cTn id="16" dur="1000" fill="hold"/>
                                        <p:tgtEl>
                                          <p:spTgt spid="317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554"/>
                                        </p:tgtEl>
                                        <p:attrNameLst>
                                          <p:attrName>style.visibility</p:attrName>
                                        </p:attrNameLst>
                                      </p:cBhvr>
                                      <p:to>
                                        <p:strVal val="visible"/>
                                      </p:to>
                                    </p:set>
                                    <p:anim calcmode="lin" valueType="num">
                                      <p:cBhvr additive="base">
                                        <p:cTn id="19" dur="1000" fill="hold"/>
                                        <p:tgtEl>
                                          <p:spTgt spid="23554"/>
                                        </p:tgtEl>
                                        <p:attrNameLst>
                                          <p:attrName>ppt_x</p:attrName>
                                        </p:attrNameLst>
                                      </p:cBhvr>
                                      <p:tavLst>
                                        <p:tav tm="0">
                                          <p:val>
                                            <p:strVal val="0-#ppt_w/2"/>
                                          </p:val>
                                        </p:tav>
                                        <p:tav tm="100000">
                                          <p:val>
                                            <p:strVal val="#ppt_x"/>
                                          </p:val>
                                        </p:tav>
                                      </p:tavLst>
                                    </p:anim>
                                    <p:anim calcmode="lin" valueType="num">
                                      <p:cBhvr additive="base">
                                        <p:cTn id="20" dur="10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1+#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3565"/>
                                        </p:tgtEl>
                                        <p:attrNameLst>
                                          <p:attrName>style.visibility</p:attrName>
                                        </p:attrNameLst>
                                      </p:cBhvr>
                                      <p:to>
                                        <p:strVal val="visible"/>
                                      </p:to>
                                    </p:set>
                                    <p:anim calcmode="lin" valueType="num">
                                      <p:cBhvr additive="base">
                                        <p:cTn id="35" dur="1000" fill="hold"/>
                                        <p:tgtEl>
                                          <p:spTgt spid="23565"/>
                                        </p:tgtEl>
                                        <p:attrNameLst>
                                          <p:attrName>ppt_x</p:attrName>
                                        </p:attrNameLst>
                                      </p:cBhvr>
                                      <p:tavLst>
                                        <p:tav tm="0">
                                          <p:val>
                                            <p:strVal val="1+#ppt_w/2"/>
                                          </p:val>
                                        </p:tav>
                                        <p:tav tm="100000">
                                          <p:val>
                                            <p:strVal val="#ppt_x"/>
                                          </p:val>
                                        </p:tav>
                                      </p:tavLst>
                                    </p:anim>
                                    <p:anim calcmode="lin" valueType="num">
                                      <p:cBhvr additive="base">
                                        <p:cTn id="36" dur="1000" fill="hold"/>
                                        <p:tgtEl>
                                          <p:spTgt spid="2356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1+#ppt_w/2"/>
                                          </p:val>
                                        </p:tav>
                                        <p:tav tm="100000">
                                          <p:val>
                                            <p:strVal val="#ppt_x"/>
                                          </p:val>
                                        </p:tav>
                                      </p:tavLst>
                                    </p:anim>
                                    <p:anim calcmode="lin" valueType="num">
                                      <p:cBhvr additive="base">
                                        <p:cTn id="4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6" grpId="0" animBg="1"/>
      <p:bldP spid="5" grpId="0" animBg="1"/>
      <p:bldP spid="31745" grpId="0"/>
      <p:bldP spid="23558" grpId="0"/>
      <p:bldP spid="12" grpId="0" animBg="1"/>
      <p:bldP spid="31748" grpId="0"/>
      <p:bldP spid="2356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gray">
          <a:xfrm>
            <a:off x="2928938" y="1071563"/>
            <a:ext cx="5791200" cy="214312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 name="AutoShape 13"/>
          <p:cNvSpPr>
            <a:spLocks noChangeArrowheads="1"/>
          </p:cNvSpPr>
          <p:nvPr/>
        </p:nvSpPr>
        <p:spPr bwMode="gray">
          <a:xfrm>
            <a:off x="571500" y="1674813"/>
            <a:ext cx="2214563" cy="1033462"/>
          </a:xfrm>
          <a:prstGeom prst="roundRect">
            <a:avLst>
              <a:gd name="adj" fmla="val 11921"/>
            </a:avLst>
          </a:prstGeom>
          <a:solidFill>
            <a:srgbClr val="33CC33"/>
          </a:solidFill>
          <a:ln w="38100">
            <a:solidFill>
              <a:schemeClr val="bg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latin typeface="Arial" panose="020B0604020202020204" pitchFamily="34" charset="0"/>
            </a:endParaRPr>
          </a:p>
        </p:txBody>
      </p:sp>
      <p:sp>
        <p:nvSpPr>
          <p:cNvPr id="3" name="Rectangle 3"/>
          <p:cNvSpPr>
            <a:spLocks noChangeArrowheads="1"/>
          </p:cNvSpPr>
          <p:nvPr/>
        </p:nvSpPr>
        <p:spPr bwMode="auto">
          <a:xfrm>
            <a:off x="357188" y="1889125"/>
            <a:ext cx="2319337" cy="461963"/>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indent="355600">
              <a:defRPr/>
            </a:pPr>
            <a:r>
              <a:rPr lang="en-US" altLang="zh-CN" b="1" dirty="0">
                <a:solidFill>
                  <a:srgbClr val="0000CC"/>
                </a:solidFill>
                <a:latin typeface="Calibri" panose="020F0502020204030204" pitchFamily="34" charset="0"/>
                <a:cs typeface="Times New Roman" panose="02020603050405020304" pitchFamily="18" charset="0"/>
              </a:rPr>
              <a:t>3</a:t>
            </a:r>
            <a:r>
              <a:rPr lang="zh-CN" altLang="en-US" b="1" dirty="0">
                <a:solidFill>
                  <a:srgbClr val="0000CC"/>
                </a:solidFill>
                <a:latin typeface="Calibri" panose="020F0502020204030204" pitchFamily="34" charset="0"/>
                <a:cs typeface="Times New Roman" panose="02020603050405020304" pitchFamily="18" charset="0"/>
              </a:rPr>
              <a:t>）作业现场</a:t>
            </a:r>
            <a:endParaRPr lang="zh-CN" altLang="en-US" b="1" dirty="0">
              <a:solidFill>
                <a:srgbClr val="0000CC"/>
              </a:solidFill>
            </a:endParaRPr>
          </a:p>
        </p:txBody>
      </p:sp>
      <p:sp>
        <p:nvSpPr>
          <p:cNvPr id="4" name="Rectangle 2"/>
          <p:cNvSpPr>
            <a:spLocks noChangeArrowheads="1"/>
          </p:cNvSpPr>
          <p:nvPr/>
        </p:nvSpPr>
        <p:spPr bwMode="auto">
          <a:xfrm>
            <a:off x="3000375" y="1366838"/>
            <a:ext cx="5715000" cy="1616075"/>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defRPr/>
            </a:pPr>
            <a:r>
              <a:rPr lang="zh-CN" altLang="en-US" sz="2000" b="1" smtClean="0">
                <a:latin typeface="Calibri" panose="020F0502020204030204" pitchFamily="34" charset="0"/>
                <a:cs typeface="Times New Roman" panose="02020603050405020304" pitchFamily="18" charset="0"/>
              </a:rPr>
              <a:t>从事</a:t>
            </a:r>
            <a:r>
              <a:rPr lang="zh-CN" altLang="en-US" sz="2000" b="1" smtClean="0">
                <a:solidFill>
                  <a:srgbClr val="FF0000"/>
                </a:solidFill>
                <a:latin typeface="Calibri" panose="020F0502020204030204" pitchFamily="34" charset="0"/>
                <a:cs typeface="Times New Roman" panose="02020603050405020304" pitchFamily="18" charset="0"/>
              </a:rPr>
              <a:t>动火作业</a:t>
            </a:r>
            <a:r>
              <a:rPr lang="zh-CN" altLang="en-US" sz="2000" b="1" smtClean="0">
                <a:latin typeface="Calibri" panose="020F0502020204030204" pitchFamily="34" charset="0"/>
                <a:cs typeface="Times New Roman" panose="02020603050405020304" pitchFamily="18" charset="0"/>
              </a:rPr>
              <a:t>、</a:t>
            </a:r>
            <a:r>
              <a:rPr lang="zh-CN" altLang="en-US" sz="2000" b="1" smtClean="0">
                <a:solidFill>
                  <a:srgbClr val="FF0000"/>
                </a:solidFill>
                <a:latin typeface="Calibri" panose="020F0502020204030204" pitchFamily="34" charset="0"/>
                <a:cs typeface="Times New Roman" panose="02020603050405020304" pitchFamily="18" charset="0"/>
              </a:rPr>
              <a:t>进入受限空间作业</a:t>
            </a:r>
            <a:r>
              <a:rPr lang="zh-CN" altLang="en-US" sz="2000" b="1" smtClean="0">
                <a:latin typeface="Calibri" panose="020F0502020204030204" pitchFamily="34" charset="0"/>
                <a:cs typeface="Times New Roman" panose="02020603050405020304" pitchFamily="18" charset="0"/>
              </a:rPr>
              <a:t>及</a:t>
            </a:r>
            <a:r>
              <a:rPr lang="zh-CN" altLang="en-US" sz="2000" b="1" smtClean="0">
                <a:solidFill>
                  <a:srgbClr val="FF0000"/>
                </a:solidFill>
                <a:latin typeface="Calibri" panose="020F0502020204030204" pitchFamily="34" charset="0"/>
                <a:cs typeface="Times New Roman" panose="02020603050405020304" pitchFamily="18" charset="0"/>
              </a:rPr>
              <a:t>吊装作业</a:t>
            </a:r>
            <a:r>
              <a:rPr lang="zh-CN" altLang="en-US" sz="2000" b="1" smtClean="0">
                <a:latin typeface="Calibri" panose="020F0502020204030204" pitchFamily="34" charset="0"/>
                <a:cs typeface="Times New Roman" panose="02020603050405020304" pitchFamily="18" charset="0"/>
              </a:rPr>
              <a:t>应经过审批；现场作业时，作业人员应持经过审批许可的</a:t>
            </a:r>
            <a:r>
              <a:rPr lang="zh-CN" altLang="en-US" sz="2000" b="1" smtClean="0">
                <a:solidFill>
                  <a:srgbClr val="FF0000"/>
                </a:solidFill>
                <a:latin typeface="Calibri" panose="020F0502020204030204" pitchFamily="34" charset="0"/>
                <a:cs typeface="Times New Roman" panose="02020603050405020304" pitchFamily="18" charset="0"/>
              </a:rPr>
              <a:t>相应作业许可证</a:t>
            </a:r>
            <a:r>
              <a:rPr lang="zh-CN" altLang="en-US" sz="2000" b="1" smtClean="0">
                <a:latin typeface="Calibri" panose="020F0502020204030204" pitchFamily="34" charset="0"/>
                <a:cs typeface="Times New Roman" panose="02020603050405020304" pitchFamily="18" charset="0"/>
              </a:rPr>
              <a:t>；作业现场配备相应的安全防护用品（具）及消防设施与器材；配备具备相应知识和能力的监护人员；作业环境整洁。</a:t>
            </a:r>
            <a:endParaRPr lang="zh-CN" altLang="en-US" sz="2000" b="1" smtClean="0"/>
          </a:p>
        </p:txBody>
      </p:sp>
      <p:sp>
        <p:nvSpPr>
          <p:cNvPr id="6" name="AutoShape 13"/>
          <p:cNvSpPr>
            <a:spLocks noChangeArrowheads="1"/>
          </p:cNvSpPr>
          <p:nvPr/>
        </p:nvSpPr>
        <p:spPr bwMode="gray">
          <a:xfrm>
            <a:off x="642938" y="4195763"/>
            <a:ext cx="2214562" cy="1033462"/>
          </a:xfrm>
          <a:prstGeom prst="roundRect">
            <a:avLst>
              <a:gd name="adj" fmla="val 11921"/>
            </a:avLst>
          </a:prstGeom>
          <a:solidFill>
            <a:srgbClr val="92D050"/>
          </a:solidFill>
          <a:ln w="38100">
            <a:solidFill>
              <a:schemeClr val="bg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latin typeface="Arial" panose="020B0604020202020204" pitchFamily="34" charset="0"/>
            </a:endParaRPr>
          </a:p>
        </p:txBody>
      </p:sp>
      <p:sp>
        <p:nvSpPr>
          <p:cNvPr id="7" name="AutoShape 4"/>
          <p:cNvSpPr>
            <a:spLocks noChangeArrowheads="1"/>
          </p:cNvSpPr>
          <p:nvPr/>
        </p:nvSpPr>
        <p:spPr bwMode="gray">
          <a:xfrm>
            <a:off x="2987675" y="3860800"/>
            <a:ext cx="5791200" cy="171450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 name="Rectangle 3"/>
          <p:cNvSpPr>
            <a:spLocks noChangeArrowheads="1"/>
          </p:cNvSpPr>
          <p:nvPr/>
        </p:nvSpPr>
        <p:spPr bwMode="auto">
          <a:xfrm>
            <a:off x="428625" y="4481513"/>
            <a:ext cx="2319338" cy="461962"/>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indent="355600">
              <a:defRPr/>
            </a:pPr>
            <a:r>
              <a:rPr lang="en-US" altLang="zh-CN" b="1" dirty="0">
                <a:solidFill>
                  <a:srgbClr val="0000CC"/>
                </a:solidFill>
                <a:latin typeface="Calibri" panose="020F0502020204030204" pitchFamily="34" charset="0"/>
                <a:cs typeface="Times New Roman" panose="02020603050405020304" pitchFamily="18" charset="0"/>
              </a:rPr>
              <a:t>4</a:t>
            </a:r>
            <a:r>
              <a:rPr lang="zh-CN" altLang="en-US" b="1" dirty="0">
                <a:solidFill>
                  <a:srgbClr val="0000CC"/>
                </a:solidFill>
                <a:latin typeface="Calibri" panose="020F0502020204030204" pitchFamily="34" charset="0"/>
                <a:cs typeface="Times New Roman" panose="02020603050405020304" pitchFamily="18" charset="0"/>
              </a:rPr>
              <a:t>）作业行为</a:t>
            </a:r>
            <a:endParaRPr lang="zh-CN" altLang="en-US" b="1" dirty="0">
              <a:solidFill>
                <a:srgbClr val="0000CC"/>
              </a:solidFill>
            </a:endParaRPr>
          </a:p>
        </p:txBody>
      </p:sp>
      <p:sp>
        <p:nvSpPr>
          <p:cNvPr id="38913" name="Rectangle 1"/>
          <p:cNvSpPr>
            <a:spLocks noChangeArrowheads="1"/>
          </p:cNvSpPr>
          <p:nvPr/>
        </p:nvSpPr>
        <p:spPr bwMode="auto">
          <a:xfrm>
            <a:off x="3071813" y="4148138"/>
            <a:ext cx="5643562" cy="1006475"/>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defRPr/>
            </a:pPr>
            <a:r>
              <a:rPr lang="zh-CN" altLang="en-US" sz="2000" b="1" smtClean="0">
                <a:latin typeface="Calibri" panose="020F0502020204030204" pitchFamily="34" charset="0"/>
                <a:cs typeface="Times New Roman" panose="02020603050405020304" pitchFamily="18" charset="0"/>
              </a:rPr>
              <a:t>作业活动的负责人应严格按照规定要求科学指挥；作业人员应</a:t>
            </a:r>
            <a:r>
              <a:rPr lang="zh-CN" altLang="en-US" sz="2000" b="1" smtClean="0">
                <a:solidFill>
                  <a:srgbClr val="FF0000"/>
                </a:solidFill>
                <a:latin typeface="Calibri" panose="020F0502020204030204" pitchFamily="34" charset="0"/>
                <a:cs typeface="Times New Roman" panose="02020603050405020304" pitchFamily="18" charset="0"/>
              </a:rPr>
              <a:t>严格执行操作规程，不违章作业，不违反工作纪律。</a:t>
            </a:r>
            <a:endParaRPr lang="zh-CN" altLang="en-US" sz="2000" b="1"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1+#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8913"/>
                                        </p:tgtEl>
                                        <p:attrNameLst>
                                          <p:attrName>style.visibility</p:attrName>
                                        </p:attrNameLst>
                                      </p:cBhvr>
                                      <p:to>
                                        <p:strVal val="visible"/>
                                      </p:to>
                                    </p:set>
                                    <p:anim calcmode="lin" valueType="num">
                                      <p:cBhvr additive="base">
                                        <p:cTn id="35" dur="1000" fill="hold"/>
                                        <p:tgtEl>
                                          <p:spTgt spid="38913"/>
                                        </p:tgtEl>
                                        <p:attrNameLst>
                                          <p:attrName>ppt_x</p:attrName>
                                        </p:attrNameLst>
                                      </p:cBhvr>
                                      <p:tavLst>
                                        <p:tav tm="0">
                                          <p:val>
                                            <p:strVal val="1+#ppt_w/2"/>
                                          </p:val>
                                        </p:tav>
                                        <p:tav tm="100000">
                                          <p:val>
                                            <p:strVal val="#ppt_x"/>
                                          </p:val>
                                        </p:tav>
                                      </p:tavLst>
                                    </p:anim>
                                    <p:anim calcmode="lin" valueType="num">
                                      <p:cBhvr additive="base">
                                        <p:cTn id="36" dur="1000" fill="hold"/>
                                        <p:tgtEl>
                                          <p:spTgt spid="389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1+#ppt_w/2"/>
                                          </p:val>
                                        </p:tav>
                                        <p:tav tm="100000">
                                          <p:val>
                                            <p:strVal val="#ppt_x"/>
                                          </p:val>
                                        </p:tav>
                                      </p:tavLst>
                                    </p:anim>
                                    <p:anim calcmode="lin" valueType="num">
                                      <p:cBhvr additive="base">
                                        <p:cTn id="4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p:bldP spid="4" grpId="0"/>
      <p:bldP spid="6" grpId="0" animBg="1"/>
      <p:bldP spid="7" grpId="0" animBg="1"/>
      <p:bldP spid="8" grpId="0"/>
      <p:bldP spid="38913"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7.4  </a:t>
            </a:r>
            <a:r>
              <a:rPr lang="zh-CN" altLang="en-US" sz="2800" b="1" smtClean="0">
                <a:latin typeface="隶书" panose="02010509060101010101" pitchFamily="49" charset="-122"/>
                <a:ea typeface="隶书" panose="02010509060101010101" pitchFamily="49" charset="-122"/>
              </a:rPr>
              <a:t>承包商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72062"/>
        </p:xfrm>
        <a:graphic>
          <a:graphicData uri="http://schemas.openxmlformats.org/drawingml/2006/table">
            <a:tbl>
              <a:tblPr firstRow="1" bandRow="1">
                <a:tableStyleId>{5C22544A-7EE6-4342-B048-85BDC9FD1C3A}</a:tableStyleId>
              </a:tblPr>
              <a:tblGrid>
                <a:gridCol w="3929034"/>
                <a:gridCol w="435771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532692">
                <a:tc>
                  <a:txBody>
                    <a:bodyPr/>
                    <a:lstStyle/>
                    <a:p>
                      <a:pPr>
                        <a:lnSpc>
                          <a:spcPct val="120000"/>
                        </a:lnSpc>
                      </a:pPr>
                      <a:r>
                        <a:rPr lang="zh-CN" altLang="zh-CN" sz="1800" b="1" dirty="0" smtClean="0">
                          <a:solidFill>
                            <a:schemeClr val="tx1"/>
                          </a:solidFill>
                        </a:rPr>
                        <a:t>企业应</a:t>
                      </a:r>
                      <a:r>
                        <a:rPr lang="zh-CN" altLang="zh-CN" sz="1800" b="1" dirty="0" smtClean="0">
                          <a:solidFill>
                            <a:srgbClr val="0000CC"/>
                          </a:solidFill>
                        </a:rPr>
                        <a:t>严格执行承包商管理制度</a:t>
                      </a:r>
                      <a:r>
                        <a:rPr lang="zh-CN" altLang="zh-CN" sz="1800" b="1" dirty="0" smtClean="0">
                          <a:solidFill>
                            <a:schemeClr val="tx1"/>
                          </a:solidFill>
                        </a:rPr>
                        <a:t>，对承包商资格预审、选择、开工前准备、作业过程监督、表现评价、续用等过程进行管理，建立合格承包商名录和档案。企业应与选用的承包商签订安全协议书。</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建立合格承包商名录、档案（包括承</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包商资质资料、表现评价、合同等资料）；</a:t>
                      </a:r>
                      <a:endParaRPr lang="zh-CN" altLang="en-US" sz="1800" b="1" dirty="0" smtClean="0">
                        <a:solidFill>
                          <a:schemeClr val="tx1"/>
                        </a:solidFill>
                      </a:endParaRPr>
                    </a:p>
                    <a:p>
                      <a:pPr>
                        <a:lnSpc>
                          <a:spcPct val="120000"/>
                        </a:lnSpc>
                      </a:pPr>
                      <a:r>
                        <a:rPr lang="en-US" altLang="zh-CN" sz="1800" b="1" dirty="0" smtClean="0">
                          <a:solidFill>
                            <a:schemeClr val="tx1"/>
                          </a:solidFill>
                        </a:rPr>
                        <a:t>2.   </a:t>
                      </a:r>
                      <a:r>
                        <a:rPr lang="zh-CN" altLang="en-US" sz="1800" b="1" dirty="0" smtClean="0">
                          <a:solidFill>
                            <a:schemeClr val="tx1"/>
                          </a:solidFill>
                        </a:rPr>
                        <a:t>对承包商进行资格预审；</a:t>
                      </a:r>
                      <a:endParaRPr lang="zh-CN" altLang="en-US" sz="1800" b="1" dirty="0" smtClean="0">
                        <a:solidFill>
                          <a:schemeClr val="tx1"/>
                        </a:solidFill>
                      </a:endParaRPr>
                    </a:p>
                    <a:p>
                      <a:pPr>
                        <a:lnSpc>
                          <a:spcPct val="120000"/>
                        </a:lnSpc>
                      </a:pPr>
                      <a:r>
                        <a:rPr lang="en-US" altLang="zh-CN" sz="1800" b="1" dirty="0" smtClean="0">
                          <a:solidFill>
                            <a:schemeClr val="tx1"/>
                          </a:solidFill>
                        </a:rPr>
                        <a:t>3.   </a:t>
                      </a:r>
                      <a:r>
                        <a:rPr lang="zh-CN" altLang="en-US" sz="1800" b="1" dirty="0" smtClean="0">
                          <a:solidFill>
                            <a:srgbClr val="FF0000"/>
                          </a:solidFill>
                        </a:rPr>
                        <a:t>选择、使用合格的承包商</a:t>
                      </a:r>
                      <a:r>
                        <a:rPr lang="zh-CN" altLang="en-US" sz="1800" b="1" dirty="0" smtClean="0">
                          <a:solidFill>
                            <a:schemeClr val="tx1"/>
                          </a:solidFill>
                        </a:rPr>
                        <a:t>；</a:t>
                      </a:r>
                      <a:endParaRPr lang="zh-CN" altLang="en-US" sz="1800" b="1" dirty="0" smtClean="0">
                        <a:solidFill>
                          <a:schemeClr val="tx1"/>
                        </a:solidFill>
                      </a:endParaRPr>
                    </a:p>
                    <a:p>
                      <a:pPr>
                        <a:lnSpc>
                          <a:spcPct val="120000"/>
                        </a:lnSpc>
                      </a:pPr>
                      <a:r>
                        <a:rPr lang="en-US" altLang="zh-CN" sz="1800" b="1" dirty="0" smtClean="0">
                          <a:solidFill>
                            <a:schemeClr val="tx1"/>
                          </a:solidFill>
                        </a:rPr>
                        <a:t>4.   </a:t>
                      </a:r>
                      <a:r>
                        <a:rPr lang="zh-CN" altLang="en-US" sz="1800" b="1" dirty="0" smtClean="0">
                          <a:solidFill>
                            <a:schemeClr val="tx1"/>
                          </a:solidFill>
                        </a:rPr>
                        <a:t>与选用的承包商签订安全协议；</a:t>
                      </a:r>
                      <a:endParaRPr lang="zh-CN" altLang="en-US" sz="1800" b="1" dirty="0" smtClean="0">
                        <a:solidFill>
                          <a:schemeClr val="tx1"/>
                        </a:solidFill>
                      </a:endParaRPr>
                    </a:p>
                    <a:p>
                      <a:pPr>
                        <a:lnSpc>
                          <a:spcPct val="120000"/>
                        </a:lnSpc>
                      </a:pPr>
                      <a:r>
                        <a:rPr lang="en-US" altLang="zh-CN" sz="1800" b="1" dirty="0" smtClean="0">
                          <a:solidFill>
                            <a:schemeClr val="tx1"/>
                          </a:solidFill>
                        </a:rPr>
                        <a:t>5.   </a:t>
                      </a:r>
                      <a:r>
                        <a:rPr lang="zh-CN" altLang="en-US" sz="1800" b="1" dirty="0" smtClean="0">
                          <a:solidFill>
                            <a:schemeClr val="tx1"/>
                          </a:solidFill>
                        </a:rPr>
                        <a:t>对作业过程进行监督检查。</a:t>
                      </a:r>
                      <a:r>
                        <a:rPr lang="zh-CN" altLang="en-US" sz="1800" dirty="0" smtClean="0">
                          <a:solidFill>
                            <a:schemeClr val="tx1"/>
                          </a:solidFill>
                        </a:rPr>
                        <a:t> </a:t>
                      </a:r>
                      <a:endParaRPr lang="zh-CN" altLang="en-US" sz="1800" dirty="0">
                        <a:solidFill>
                          <a:schemeClr val="tx1"/>
                        </a:solidFill>
                      </a:endParaRPr>
                    </a:p>
                  </a:txBody>
                  <a:tcPr marL="91439" marR="91439">
                    <a:solidFill>
                      <a:schemeClr val="accent6">
                        <a:lumMod val="20000"/>
                        <a:lumOff val="80000"/>
                        <a:alpha val="50000"/>
                      </a:schemeClr>
                    </a:solidFill>
                  </a:tcPr>
                </a:tc>
              </a:tr>
              <a:tr h="2143130">
                <a:tc>
                  <a:txBody>
                    <a:bodyPr/>
                    <a:lstStyle/>
                    <a:p>
                      <a:pPr>
                        <a:lnSpc>
                          <a:spcPct val="120000"/>
                        </a:lnSpc>
                      </a:pPr>
                      <a:r>
                        <a:rPr lang="zh-CN" altLang="en-US" sz="1800" b="1" dirty="0" smtClean="0">
                          <a:solidFill>
                            <a:schemeClr val="tx1"/>
                          </a:solidFill>
                        </a:rPr>
                        <a:t>无</a:t>
                      </a:r>
                      <a:endParaRPr lang="zh-CN" altLang="en-US" sz="1800" b="1" dirty="0">
                        <a:solidFill>
                          <a:schemeClr val="tx1"/>
                        </a:solidFill>
                      </a:endParaRPr>
                    </a:p>
                  </a:txBody>
                  <a:tcPr marL="91439" marR="91439">
                    <a:solidFill>
                      <a:schemeClr val="bg2">
                        <a:lumMod val="20000"/>
                        <a:lumOff val="80000"/>
                        <a:alpha val="95000"/>
                      </a:schemeClr>
                    </a:solidFill>
                  </a:tcPr>
                </a:tc>
                <a:tc>
                  <a:txBody>
                    <a:bodyPr/>
                    <a:lstStyle/>
                    <a:p>
                      <a:pPr>
                        <a:lnSpc>
                          <a:spcPct val="120000"/>
                        </a:lnSpc>
                      </a:pPr>
                      <a:r>
                        <a:rPr lang="zh-CN" altLang="en-US" sz="1800" b="1" dirty="0" smtClean="0">
                          <a:solidFill>
                            <a:srgbClr val="FF0000"/>
                          </a:solidFill>
                        </a:rPr>
                        <a:t>要向承包商进行作业现场安全交底，对承包商的安全作业规程、施工方案和应急预案进行审查。</a:t>
                      </a:r>
                      <a:endParaRPr lang="zh-CN" altLang="en-US" sz="1800" b="1" dirty="0">
                        <a:solidFill>
                          <a:srgbClr val="FF0000"/>
                        </a:solidFill>
                      </a:endParaRPr>
                    </a:p>
                  </a:txBody>
                  <a:tcPr marL="91439" marR="91439">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32451" name="内容占位符 1"/>
          <p:cNvSpPr>
            <a:spLocks noGrp="1"/>
          </p:cNvSpPr>
          <p:nvPr>
            <p:ph idx="4294967295"/>
          </p:nvPr>
        </p:nvSpPr>
        <p:spPr>
          <a:xfrm>
            <a:off x="2428875" y="2857500"/>
            <a:ext cx="4071938"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8</a:t>
            </a:r>
            <a:r>
              <a:rPr lang="zh-CN" altLang="en-US" sz="4400" b="1" smtClean="0">
                <a:latin typeface="华文楷体" panose="02010600040101010101" pitchFamily="2" charset="-122"/>
                <a:ea typeface="华文楷体" panose="02010600040101010101" pitchFamily="2" charset="-122"/>
              </a:rPr>
              <a:t>、职业健康</a:t>
            </a:r>
            <a:endParaRPr lang="en-US" altLang="zh-CN" sz="4400" b="1" smtClean="0">
              <a:latin typeface="华文楷体" panose="02010600040101010101" pitchFamily="2" charset="-122"/>
              <a:ea typeface="华文楷体" panose="02010600040101010101" pitchFamily="2" charset="-122"/>
            </a:endParaRPr>
          </a:p>
        </p:txBody>
      </p:sp>
      <p:sp>
        <p:nvSpPr>
          <p:cNvPr id="2" name="文本框 1">
            <a:hlinkClick r:id="rId2" action="ppaction://hlinksldjump"/>
          </p:cNvPr>
          <p:cNvSpPr txBox="1"/>
          <p:nvPr/>
        </p:nvSpPr>
        <p:spPr>
          <a:xfrm>
            <a:off x="6876256" y="5733256"/>
            <a:ext cx="1872208" cy="461665"/>
          </a:xfrm>
          <a:prstGeom prst="rect">
            <a:avLst/>
          </a:prstGeom>
          <a:noFill/>
        </p:spPr>
        <p:txBody>
          <a:bodyPr wrap="square" rtlCol="0">
            <a:spAutoFit/>
          </a:bodyPr>
          <a:lstStyle/>
          <a:p>
            <a:pPr algn="ctr"/>
            <a:r>
              <a:rPr lang="en-US" altLang="zh-CN" dirty="0" smtClean="0"/>
              <a:t>9</a:t>
            </a:r>
            <a:endParaRPr lang="zh-CN" alt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3"/>
          <p:cNvSpPr>
            <a:spLocks noGrp="1" noChangeArrowheads="1"/>
          </p:cNvSpPr>
          <p:nvPr>
            <p:ph idx="4294967295"/>
          </p:nvPr>
        </p:nvSpPr>
        <p:spPr>
          <a:xfrm>
            <a:off x="0" y="714375"/>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8.1  </a:t>
            </a:r>
            <a:r>
              <a:rPr lang="zh-CN" altLang="en-US" sz="2800" b="1" smtClean="0">
                <a:latin typeface="隶书" panose="02010509060101010101" pitchFamily="49" charset="-122"/>
                <a:ea typeface="隶书" panose="02010509060101010101" pitchFamily="49" charset="-122"/>
              </a:rPr>
              <a:t>职业危害项目申报</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357687"/>
        </p:xfrm>
        <a:graphic>
          <a:graphicData uri="http://schemas.openxmlformats.org/drawingml/2006/table">
            <a:tbl>
              <a:tblPr firstRow="1" bandRow="1">
                <a:tableStyleId>{5C22544A-7EE6-4342-B048-85BDC9FD1C3A}</a:tableStyleId>
              </a:tblPr>
              <a:tblGrid>
                <a:gridCol w="3929034"/>
                <a:gridCol w="435771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3961447">
                <a:tc>
                  <a:txBody>
                    <a:bodyPr/>
                    <a:lstStyle/>
                    <a:p>
                      <a:pPr>
                        <a:lnSpc>
                          <a:spcPct val="150000"/>
                        </a:lnSpc>
                      </a:pPr>
                      <a:r>
                        <a:rPr lang="zh-CN" altLang="zh-CN" sz="1800" b="1" dirty="0" smtClean="0">
                          <a:solidFill>
                            <a:schemeClr val="tx1"/>
                          </a:solidFill>
                          <a:latin typeface="+mn-ea"/>
                          <a:ea typeface="+mn-ea"/>
                        </a:rPr>
                        <a:t>企业如存在法定职业病目录所列的职业危害因素，应按照国家有关规定，及时、如实向当地安全生产监督管理部门申报，接受其监督。</a:t>
                      </a:r>
                      <a:endParaRPr lang="zh-CN" altLang="en-US" sz="1800" b="1" dirty="0">
                        <a:solidFill>
                          <a:schemeClr val="tx1"/>
                        </a:solidFill>
                        <a:latin typeface="+mn-ea"/>
                        <a:ea typeface="+mn-ea"/>
                      </a:endParaRPr>
                    </a:p>
                  </a:txBody>
                  <a:tcPr marL="91439" marR="91439"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latin typeface="+mn-ea"/>
                          <a:ea typeface="+mn-ea"/>
                        </a:rPr>
                        <a:t>1</a:t>
                      </a:r>
                      <a:r>
                        <a:rPr lang="en-US" altLang="zh-CN" sz="1800" b="1" dirty="0" smtClean="0">
                          <a:solidFill>
                            <a:srgbClr val="FF0000"/>
                          </a:solidFill>
                          <a:latin typeface="+mn-ea"/>
                          <a:ea typeface="+mn-ea"/>
                        </a:rPr>
                        <a:t>. </a:t>
                      </a:r>
                      <a:r>
                        <a:rPr lang="zh-CN" altLang="en-US" sz="1800" b="1" dirty="0" smtClean="0">
                          <a:solidFill>
                            <a:srgbClr val="FF0000"/>
                          </a:solidFill>
                          <a:latin typeface="+mn-ea"/>
                          <a:ea typeface="+mn-ea"/>
                        </a:rPr>
                        <a:t>识别职业危害因素</a:t>
                      </a:r>
                      <a:r>
                        <a:rPr lang="zh-CN" altLang="en-US" sz="1800" b="1" dirty="0" smtClean="0">
                          <a:solidFill>
                            <a:schemeClr val="tx1"/>
                          </a:solidFill>
                          <a:latin typeface="+mn-ea"/>
                          <a:ea typeface="+mn-ea"/>
                        </a:rPr>
                        <a:t>；</a:t>
                      </a:r>
                      <a:endParaRPr lang="zh-CN" altLang="en-US" sz="1800" b="1" dirty="0" smtClean="0">
                        <a:solidFill>
                          <a:schemeClr val="tx1"/>
                        </a:solidFill>
                        <a:latin typeface="+mn-ea"/>
                        <a:ea typeface="+mn-ea"/>
                      </a:endParaRPr>
                    </a:p>
                    <a:p>
                      <a:pPr>
                        <a:lnSpc>
                          <a:spcPct val="150000"/>
                        </a:lnSpc>
                      </a:pPr>
                      <a:r>
                        <a:rPr lang="en-US" altLang="zh-CN" sz="1800" b="1" dirty="0" smtClean="0">
                          <a:solidFill>
                            <a:schemeClr val="tx1"/>
                          </a:solidFill>
                          <a:latin typeface="+mn-ea"/>
                          <a:ea typeface="+mn-ea"/>
                        </a:rPr>
                        <a:t>2. </a:t>
                      </a:r>
                      <a:r>
                        <a:rPr lang="zh-CN" altLang="en-US" sz="1800" b="1" dirty="0" smtClean="0">
                          <a:solidFill>
                            <a:schemeClr val="tx1"/>
                          </a:solidFill>
                          <a:latin typeface="+mn-ea"/>
                          <a:ea typeface="+mn-ea"/>
                        </a:rPr>
                        <a:t>及时、如实向当地安全监督管理部门</a:t>
                      </a:r>
                      <a:endParaRPr lang="en-US" altLang="zh-CN" sz="1800" b="1" dirty="0" smtClean="0">
                        <a:solidFill>
                          <a:schemeClr val="tx1"/>
                        </a:solidFill>
                        <a:latin typeface="+mn-ea"/>
                        <a:ea typeface="+mn-ea"/>
                      </a:endParaRPr>
                    </a:p>
                    <a:p>
                      <a:pPr>
                        <a:lnSpc>
                          <a:spcPct val="150000"/>
                        </a:lnSpc>
                      </a:pPr>
                      <a:r>
                        <a:rPr lang="en-US" altLang="zh-CN" sz="1800" b="1" dirty="0" smtClean="0">
                          <a:solidFill>
                            <a:schemeClr val="tx1"/>
                          </a:solidFill>
                          <a:latin typeface="+mn-ea"/>
                          <a:ea typeface="+mn-ea"/>
                        </a:rPr>
                        <a:t>   </a:t>
                      </a:r>
                      <a:r>
                        <a:rPr lang="zh-CN" altLang="en-US" sz="1800" b="1" dirty="0" smtClean="0">
                          <a:solidFill>
                            <a:schemeClr val="tx1"/>
                          </a:solidFill>
                          <a:latin typeface="+mn-ea"/>
                          <a:ea typeface="+mn-ea"/>
                        </a:rPr>
                        <a:t>申报法定职业病目录所列的职业危害</a:t>
                      </a:r>
                      <a:endParaRPr lang="en-US" altLang="zh-CN" sz="1800" b="1" dirty="0" smtClean="0">
                        <a:solidFill>
                          <a:schemeClr val="tx1"/>
                        </a:solidFill>
                        <a:latin typeface="+mn-ea"/>
                        <a:ea typeface="+mn-ea"/>
                      </a:endParaRPr>
                    </a:p>
                    <a:p>
                      <a:pPr>
                        <a:lnSpc>
                          <a:spcPct val="150000"/>
                        </a:lnSpc>
                      </a:pPr>
                      <a:r>
                        <a:rPr lang="en-US" altLang="zh-CN" sz="1800" b="1" dirty="0" smtClean="0">
                          <a:solidFill>
                            <a:schemeClr val="tx1"/>
                          </a:solidFill>
                          <a:latin typeface="+mn-ea"/>
                          <a:ea typeface="+mn-ea"/>
                        </a:rPr>
                        <a:t>   </a:t>
                      </a:r>
                      <a:r>
                        <a:rPr lang="zh-CN" altLang="en-US" sz="1800" b="1" dirty="0" smtClean="0">
                          <a:solidFill>
                            <a:schemeClr val="tx1"/>
                          </a:solidFill>
                          <a:latin typeface="+mn-ea"/>
                          <a:ea typeface="+mn-ea"/>
                        </a:rPr>
                        <a:t>因素，接受其监督。</a:t>
                      </a:r>
                      <a:endParaRPr lang="zh-CN" altLang="en-US" sz="1800" b="1" dirty="0">
                        <a:solidFill>
                          <a:schemeClr val="tx1"/>
                        </a:solidFill>
                        <a:latin typeface="+mn-ea"/>
                        <a:ea typeface="+mn-ea"/>
                      </a:endParaRPr>
                    </a:p>
                  </a:txBody>
                  <a:tcPr marL="91439" marR="91439">
                    <a:solidFill>
                      <a:schemeClr val="accent6">
                        <a:lumMod val="20000"/>
                        <a:lumOff val="80000"/>
                        <a:alpha val="50000"/>
                      </a:schemeClr>
                    </a:solidFill>
                  </a:tcPr>
                </a:tc>
              </a:tr>
            </a:tbl>
          </a:graphicData>
        </a:graphic>
      </p:graphicFrame>
      <p:sp>
        <p:nvSpPr>
          <p:cNvPr id="233486" name="Rectangle 3"/>
          <p:cNvSpPr txBox="1">
            <a:spLocks noChangeArrowheads="1"/>
          </p:cNvSpPr>
          <p:nvPr/>
        </p:nvSpPr>
        <p:spPr bwMode="auto">
          <a:xfrm>
            <a:off x="4857750" y="4071938"/>
            <a:ext cx="38576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1.</a:t>
            </a:r>
            <a:r>
              <a:rPr lang="zh-CN" altLang="zh-CN" sz="1600" b="1" u="sng">
                <a:solidFill>
                  <a:srgbClr val="33CC33"/>
                </a:solidFill>
                <a:latin typeface="仿宋_GB2312" panose="02010609030101010101" pitchFamily="49" charset="-122"/>
                <a:ea typeface="仿宋_GB2312" panose="02010609030101010101" pitchFamily="49" charset="-122"/>
              </a:rPr>
              <a:t>未识别职业危害因素，扣</a:t>
            </a:r>
            <a:r>
              <a:rPr lang="en-US" altLang="zh-CN" sz="1600" b="1" u="sng">
                <a:solidFill>
                  <a:srgbClr val="33CC33"/>
                </a:solidFill>
                <a:latin typeface="仿宋_GB2312" panose="02010609030101010101" pitchFamily="49" charset="-122"/>
                <a:ea typeface="仿宋_GB2312" panose="02010609030101010101" pitchFamily="49" charset="-122"/>
              </a:rPr>
              <a:t>25</a:t>
            </a:r>
            <a:r>
              <a:rPr lang="zh-CN" altLang="zh-CN"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zh-CN" sz="1600" b="1" u="sng">
                <a:solidFill>
                  <a:srgbClr val="33CC33"/>
                </a:solidFill>
                <a:latin typeface="仿宋_GB2312" panose="02010609030101010101" pitchFamily="49" charset="-122"/>
                <a:ea typeface="仿宋_GB2312" panose="02010609030101010101" pitchFamily="49" charset="-122"/>
              </a:rPr>
              <a:t>级要素否决项）；</a:t>
            </a:r>
            <a:endParaRPr lang="zh-CN" altLang="zh-CN" sz="1600" b="1" u="sng">
              <a:solidFill>
                <a:srgbClr val="33CC33"/>
              </a:solidFill>
              <a:latin typeface="仿宋_GB2312" panose="02010609030101010101" pitchFamily="49" charset="-122"/>
              <a:ea typeface="仿宋_GB2312" panose="02010609030101010101" pitchFamily="49" charset="-122"/>
            </a:endParaRPr>
          </a:p>
          <a:p>
            <a:pPr eaLnBrk="1" hangingPunct="1">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2.</a:t>
            </a:r>
            <a:r>
              <a:rPr lang="zh-CN" altLang="zh-CN" sz="1600" b="1" u="sng">
                <a:solidFill>
                  <a:srgbClr val="33CC33"/>
                </a:solidFill>
                <a:latin typeface="仿宋_GB2312" panose="02010609030101010101" pitchFamily="49" charset="-122"/>
                <a:ea typeface="仿宋_GB2312" panose="02010609030101010101" pitchFamily="49" charset="-122"/>
              </a:rPr>
              <a:t>未申报职业病危害因素，扣</a:t>
            </a:r>
            <a:r>
              <a:rPr lang="en-US" altLang="zh-CN" sz="1600" b="1" u="sng">
                <a:solidFill>
                  <a:srgbClr val="33CC33"/>
                </a:solidFill>
                <a:latin typeface="仿宋_GB2312" panose="02010609030101010101" pitchFamily="49" charset="-122"/>
                <a:ea typeface="仿宋_GB2312" panose="02010609030101010101" pitchFamily="49" charset="-122"/>
              </a:rPr>
              <a:t>25</a:t>
            </a:r>
            <a:r>
              <a:rPr lang="zh-CN" altLang="zh-CN"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zh-CN" sz="1600" b="1" u="sng">
                <a:solidFill>
                  <a:srgbClr val="33CC33"/>
                </a:solidFill>
                <a:latin typeface="仿宋_GB2312" panose="02010609030101010101" pitchFamily="49" charset="-122"/>
                <a:ea typeface="仿宋_GB2312" panose="02010609030101010101" pitchFamily="49" charset="-122"/>
              </a:rPr>
              <a:t>级要素否决项）</a:t>
            </a:r>
            <a:r>
              <a:rPr lang="zh-CN" altLang="en-US" sz="1600" b="1" u="sng">
                <a:solidFill>
                  <a:srgbClr val="33CC33"/>
                </a:solidFill>
                <a:latin typeface="仿宋_GB2312" panose="02010609030101010101" pitchFamily="49" charset="-122"/>
                <a:ea typeface="仿宋_GB2312" panose="02010609030101010101" pitchFamily="49" charset="-122"/>
              </a:rPr>
              <a:t>。</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233487" name="AutoShape 9"/>
          <p:cNvSpPr>
            <a:spLocks noChangeArrowheads="1"/>
          </p:cNvSpPr>
          <p:nvPr/>
        </p:nvSpPr>
        <p:spPr bwMode="auto">
          <a:xfrm>
            <a:off x="4429125" y="3873500"/>
            <a:ext cx="395288"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8.2  </a:t>
            </a:r>
            <a:r>
              <a:rPr lang="zh-CN" altLang="en-US" sz="2800" b="1" smtClean="0">
                <a:latin typeface="隶书" panose="02010509060101010101" pitchFamily="49" charset="-122"/>
                <a:ea typeface="隶书" panose="02010509060101010101" pitchFamily="49" charset="-122"/>
              </a:rPr>
              <a:t>作业场所职业危害管理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72062"/>
        </p:xfrm>
        <a:graphic>
          <a:graphicData uri="http://schemas.openxmlformats.org/drawingml/2006/table">
            <a:tbl>
              <a:tblPr firstRow="1" bandRow="1">
                <a:tableStyleId>{5C22544A-7EE6-4342-B048-85BDC9FD1C3A}</a:tableStyleId>
              </a:tblPr>
              <a:tblGrid>
                <a:gridCol w="3929034"/>
                <a:gridCol w="435771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532692">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企业应制定职业危害防治计划和实施方案，建立健全职业卫生档案和从业人员健康监护档案。</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制定职业危害防治计划和实施方案；</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建立健全职业卫生档案，包括</a:t>
                      </a:r>
                      <a:r>
                        <a:rPr lang="zh-CN" altLang="en-US" sz="1800" b="1" dirty="0" smtClean="0">
                          <a:solidFill>
                            <a:srgbClr val="FF0000"/>
                          </a:solidFill>
                        </a:rPr>
                        <a:t>职业危</a:t>
                      </a:r>
                      <a:endParaRPr lang="en-US" altLang="zh-CN" sz="1800" b="1" dirty="0" smtClean="0">
                        <a:solidFill>
                          <a:srgbClr val="FF0000"/>
                        </a:solidFill>
                      </a:endParaRPr>
                    </a:p>
                    <a:p>
                      <a:pPr marL="342900" indent="-342900">
                        <a:lnSpc>
                          <a:spcPct val="150000"/>
                        </a:lnSpc>
                        <a:buNone/>
                      </a:pPr>
                      <a:r>
                        <a:rPr lang="en-US" altLang="zh-CN" sz="1800" b="1" dirty="0" smtClean="0">
                          <a:solidFill>
                            <a:srgbClr val="FF0000"/>
                          </a:solidFill>
                        </a:rPr>
                        <a:t>      </a:t>
                      </a:r>
                      <a:r>
                        <a:rPr lang="zh-CN" altLang="en-US" sz="1800" b="1" dirty="0" smtClean="0">
                          <a:solidFill>
                            <a:srgbClr val="FF0000"/>
                          </a:solidFill>
                        </a:rPr>
                        <a:t>害防护设施台帐、职业危害监测结果、健康监护报告等；</a:t>
                      </a:r>
                      <a:endParaRPr lang="zh-CN" altLang="en-US" sz="1800" b="1" dirty="0" smtClean="0">
                        <a:solidFill>
                          <a:srgbClr val="FF0000"/>
                        </a:solidFill>
                      </a:endParaRPr>
                    </a:p>
                    <a:p>
                      <a:pPr>
                        <a:lnSpc>
                          <a:spcPct val="150000"/>
                        </a:lnSpc>
                      </a:pPr>
                      <a:r>
                        <a:rPr lang="en-US" altLang="zh-CN" sz="1800" b="1" dirty="0" smtClean="0">
                          <a:solidFill>
                            <a:schemeClr val="tx1"/>
                          </a:solidFill>
                        </a:rPr>
                        <a:t>3.   </a:t>
                      </a:r>
                      <a:r>
                        <a:rPr lang="zh-CN" altLang="en-US" sz="1800" b="1" dirty="0" smtClean="0">
                          <a:solidFill>
                            <a:schemeClr val="tx1"/>
                          </a:solidFill>
                        </a:rPr>
                        <a:t>建立从业人员健康监护档案。</a:t>
                      </a:r>
                      <a:endParaRPr lang="zh-CN" altLang="en-US" sz="1800" b="1" dirty="0">
                        <a:solidFill>
                          <a:schemeClr val="tx1"/>
                        </a:solidFill>
                      </a:endParaRPr>
                    </a:p>
                  </a:txBody>
                  <a:tcPr marL="91439" marR="91439" anchor="ctr">
                    <a:solidFill>
                      <a:schemeClr val="accent6">
                        <a:lumMod val="20000"/>
                        <a:lumOff val="80000"/>
                        <a:alpha val="50000"/>
                      </a:schemeClr>
                    </a:solidFill>
                  </a:tcPr>
                </a:tc>
              </a:tr>
              <a:tr h="2143130">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企业作业场所应符合</a:t>
                      </a:r>
                      <a:r>
                        <a:rPr lang="en-US" altLang="zh-CN" sz="1800" b="1" dirty="0" smtClean="0">
                          <a:solidFill>
                            <a:schemeClr val="tx1"/>
                          </a:solidFill>
                        </a:rPr>
                        <a:t>GBZ1</a:t>
                      </a:r>
                      <a:r>
                        <a:rPr lang="zh-CN" altLang="zh-CN" sz="1800" b="1" dirty="0" smtClean="0">
                          <a:solidFill>
                            <a:schemeClr val="tx1"/>
                          </a:solidFill>
                        </a:rPr>
                        <a:t>、</a:t>
                      </a:r>
                      <a:r>
                        <a:rPr lang="en-US" altLang="zh-CN" sz="1800" b="1" dirty="0" smtClean="0">
                          <a:solidFill>
                            <a:schemeClr val="tx1"/>
                          </a:solidFill>
                        </a:rPr>
                        <a:t>GBZ2</a:t>
                      </a:r>
                      <a:r>
                        <a:rPr lang="zh-CN" altLang="zh-CN" sz="1800" b="1" dirty="0" smtClean="0">
                          <a:solidFill>
                            <a:schemeClr val="tx1"/>
                          </a:solidFill>
                        </a:rPr>
                        <a:t>。</a:t>
                      </a:r>
                      <a:endParaRPr lang="zh-CN" altLang="en-US" sz="1800" b="1" dirty="0">
                        <a:solidFill>
                          <a:schemeClr val="tx1"/>
                        </a:solidFill>
                      </a:endParaRPr>
                    </a:p>
                  </a:txBody>
                  <a:tcPr marL="91439" marR="91439" anchor="ctr">
                    <a:solidFill>
                      <a:schemeClr val="bg2">
                        <a:lumMod val="20000"/>
                        <a:lumOff val="80000"/>
                        <a:alpha val="95000"/>
                      </a:schemeClr>
                    </a:solidFill>
                  </a:tcPr>
                </a:tc>
                <a:tc>
                  <a:txBody>
                    <a:bodyPr/>
                    <a:lstStyle/>
                    <a:p>
                      <a:pPr>
                        <a:lnSpc>
                          <a:spcPct val="150000"/>
                        </a:lnSpc>
                      </a:pPr>
                      <a:r>
                        <a:rPr lang="zh-CN" altLang="zh-CN" sz="1800" b="1" dirty="0" smtClean="0">
                          <a:solidFill>
                            <a:schemeClr val="tx1"/>
                          </a:solidFill>
                        </a:rPr>
                        <a:t>企业作业场所职业危害因素应符合</a:t>
                      </a:r>
                      <a:r>
                        <a:rPr lang="zh-CN" altLang="en-US" sz="1800" b="1" dirty="0" smtClean="0">
                          <a:solidFill>
                            <a:schemeClr val="tx1"/>
                          </a:solidFill>
                        </a:rPr>
                        <a:t>G</a:t>
                      </a:r>
                      <a:r>
                        <a:rPr lang="en-US" altLang="zh-CN" sz="1800" b="1" dirty="0" smtClean="0">
                          <a:solidFill>
                            <a:schemeClr val="tx1"/>
                          </a:solidFill>
                        </a:rPr>
                        <a:t>BZ1</a:t>
                      </a:r>
                      <a:r>
                        <a:rPr lang="zh-CN" altLang="en-US" sz="1800" b="1" dirty="0" smtClean="0">
                          <a:solidFill>
                            <a:schemeClr val="tx1"/>
                          </a:solidFill>
                        </a:rPr>
                        <a:t>、</a:t>
                      </a:r>
                      <a:r>
                        <a:rPr lang="en-US" altLang="zh-CN" sz="1800" b="1" dirty="0" smtClean="0">
                          <a:solidFill>
                            <a:srgbClr val="FF0000"/>
                          </a:solidFill>
                        </a:rPr>
                        <a:t>GBZ2.1</a:t>
                      </a:r>
                      <a:r>
                        <a:rPr lang="zh-CN" altLang="zh-CN" sz="1800" b="1" dirty="0" smtClean="0">
                          <a:solidFill>
                            <a:srgbClr val="FF0000"/>
                          </a:solidFill>
                        </a:rPr>
                        <a:t>、</a:t>
                      </a:r>
                      <a:r>
                        <a:rPr lang="en-US" altLang="zh-CN" sz="1800" b="1" dirty="0" smtClean="0">
                          <a:solidFill>
                            <a:srgbClr val="FF0000"/>
                          </a:solidFill>
                        </a:rPr>
                        <a:t>GBZ2.2</a:t>
                      </a:r>
                      <a:r>
                        <a:rPr lang="zh-CN" altLang="zh-CN" sz="1800" b="1" dirty="0" smtClean="0">
                          <a:solidFill>
                            <a:schemeClr val="tx1"/>
                          </a:solidFill>
                        </a:rPr>
                        <a:t>规定。</a:t>
                      </a:r>
                      <a:endParaRPr lang="zh-CN" altLang="en-US" sz="1800" b="1" dirty="0">
                        <a:solidFill>
                          <a:schemeClr val="tx1"/>
                        </a:solidFill>
                      </a:endParaRPr>
                    </a:p>
                  </a:txBody>
                  <a:tcPr marL="91439" marR="91439"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642938" y="1052513"/>
            <a:ext cx="7858125" cy="1590675"/>
          </a:xfrm>
        </p:spPr>
        <p:txBody>
          <a:bodyPr/>
          <a:lstStyle/>
          <a:p>
            <a:pPr marL="0" indent="0">
              <a:buFontTx/>
              <a:buNone/>
            </a:pPr>
            <a:r>
              <a:rPr lang="en-US" altLang="zh-CN" sz="2800" b="1" dirty="0" smtClean="0">
                <a:solidFill>
                  <a:srgbClr val="0000CC"/>
                </a:solidFill>
                <a:latin typeface="华文楷体" panose="02010600040101010101" pitchFamily="2" charset="-122"/>
                <a:ea typeface="华文楷体" panose="02010600040101010101" pitchFamily="2" charset="-122"/>
              </a:rPr>
              <a:t>3.5  </a:t>
            </a:r>
            <a:r>
              <a:rPr lang="zh-CN" altLang="en-US" sz="2800" b="1" dirty="0" smtClean="0">
                <a:solidFill>
                  <a:srgbClr val="0000CC"/>
                </a:solidFill>
                <a:latin typeface="华文楷体" panose="02010600040101010101" pitchFamily="2" charset="-122"/>
                <a:ea typeface="华文楷体" panose="02010600040101010101" pitchFamily="2" charset="-122"/>
              </a:rPr>
              <a:t>资源  </a:t>
            </a:r>
            <a:r>
              <a:rPr lang="en-US" altLang="zh-CN" sz="2800" b="1" dirty="0" smtClean="0">
                <a:solidFill>
                  <a:srgbClr val="0000CC"/>
                </a:solidFill>
                <a:latin typeface="华文楷体" panose="02010600040101010101" pitchFamily="2" charset="-122"/>
                <a:ea typeface="华文楷体" panose="02010600040101010101" pitchFamily="2" charset="-122"/>
              </a:rPr>
              <a:t>resources</a:t>
            </a:r>
            <a:endParaRPr lang="en-US" altLang="zh-CN" sz="2800" b="1" dirty="0" smtClean="0">
              <a:solidFill>
                <a:srgbClr val="0000CC"/>
              </a:solidFill>
              <a:latin typeface="华文楷体" panose="02010600040101010101" pitchFamily="2" charset="-122"/>
              <a:ea typeface="华文楷体" panose="02010600040101010101" pitchFamily="2" charset="-122"/>
            </a:endParaRPr>
          </a:p>
          <a:p>
            <a:pPr marL="0" indent="0">
              <a:buFontTx/>
              <a:buNone/>
            </a:pPr>
            <a:r>
              <a:rPr lang="zh-CN" altLang="en-US" sz="2800" b="1" dirty="0" smtClean="0">
                <a:latin typeface="华文楷体" panose="02010600040101010101" pitchFamily="2" charset="-122"/>
                <a:ea typeface="华文楷体" panose="02010600040101010101" pitchFamily="2" charset="-122"/>
              </a:rPr>
              <a:t>        实施安全标准化所需的人力、财力、设施、技术和方法等。</a:t>
            </a:r>
            <a:endParaRPr lang="zh-CN" altLang="en-US" sz="2800" b="1" dirty="0" smtClean="0">
              <a:latin typeface="华文楷体" panose="02010600040101010101" pitchFamily="2" charset="-122"/>
              <a:ea typeface="华文楷体" panose="02010600040101010101" pitchFamily="2" charset="-122"/>
            </a:endParaRPr>
          </a:p>
        </p:txBody>
      </p:sp>
      <p:sp>
        <p:nvSpPr>
          <p:cNvPr id="25603" name="Rectangle 2"/>
          <p:cNvSpPr txBox="1">
            <a:spLocks noChangeArrowheads="1"/>
          </p:cNvSpPr>
          <p:nvPr/>
        </p:nvSpPr>
        <p:spPr bwMode="auto">
          <a:xfrm>
            <a:off x="642938" y="2937495"/>
            <a:ext cx="7858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dirty="0">
                <a:solidFill>
                  <a:srgbClr val="0000CC"/>
                </a:solidFill>
                <a:latin typeface="华文楷体" panose="02010600040101010101" pitchFamily="2" charset="-122"/>
                <a:ea typeface="华文楷体" panose="02010600040101010101" pitchFamily="2" charset="-122"/>
              </a:rPr>
              <a:t>3.6  </a:t>
            </a:r>
            <a:r>
              <a:rPr lang="zh-CN" altLang="en-US" sz="2800" b="1" dirty="0">
                <a:solidFill>
                  <a:srgbClr val="0000CC"/>
                </a:solidFill>
                <a:latin typeface="华文楷体" panose="02010600040101010101" pitchFamily="2" charset="-122"/>
                <a:ea typeface="华文楷体" panose="02010600040101010101" pitchFamily="2" charset="-122"/>
              </a:rPr>
              <a:t>相关方  </a:t>
            </a:r>
            <a:r>
              <a:rPr lang="en-US" altLang="zh-CN" sz="2800" b="1" dirty="0">
                <a:solidFill>
                  <a:srgbClr val="0000CC"/>
                </a:solidFill>
                <a:latin typeface="华文楷体" panose="02010600040101010101" pitchFamily="2" charset="-122"/>
                <a:ea typeface="华文楷体" panose="02010600040101010101" pitchFamily="2" charset="-122"/>
              </a:rPr>
              <a:t>interested party</a:t>
            </a:r>
            <a:endParaRPr lang="en-US" altLang="zh-CN" sz="2800" b="1" dirty="0">
              <a:solidFill>
                <a:srgbClr val="0000CC"/>
              </a:solidFill>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       关注企业职业安全健康绩效或受其影响的个人或团体。</a:t>
            </a:r>
            <a:endParaRPr lang="zh-CN" altLang="en-US" sz="2800" b="1" dirty="0">
              <a:latin typeface="华文楷体" panose="02010600040101010101" pitchFamily="2" charset="-122"/>
              <a:ea typeface="华文楷体" panose="02010600040101010101" pitchFamily="2" charset="-122"/>
            </a:endParaRPr>
          </a:p>
        </p:txBody>
      </p:sp>
      <p:sp>
        <p:nvSpPr>
          <p:cNvPr id="25604" name="Rectangle 2"/>
          <p:cNvSpPr txBox="1">
            <a:spLocks noChangeArrowheads="1"/>
          </p:cNvSpPr>
          <p:nvPr/>
        </p:nvSpPr>
        <p:spPr bwMode="auto">
          <a:xfrm>
            <a:off x="642938" y="4665687"/>
            <a:ext cx="7858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dirty="0">
                <a:solidFill>
                  <a:srgbClr val="0000CC"/>
                </a:solidFill>
                <a:latin typeface="华文楷体" panose="02010600040101010101" pitchFamily="2" charset="-122"/>
                <a:ea typeface="华文楷体" panose="02010600040101010101" pitchFamily="2" charset="-122"/>
              </a:rPr>
              <a:t>3.7  </a:t>
            </a:r>
            <a:r>
              <a:rPr lang="zh-CN" altLang="en-US" sz="2800" b="1" dirty="0">
                <a:solidFill>
                  <a:srgbClr val="0000CC"/>
                </a:solidFill>
                <a:latin typeface="华文楷体" panose="02010600040101010101" pitchFamily="2" charset="-122"/>
                <a:ea typeface="华文楷体" panose="02010600040101010101" pitchFamily="2" charset="-122"/>
              </a:rPr>
              <a:t>供应商  </a:t>
            </a:r>
            <a:r>
              <a:rPr lang="en-US" altLang="zh-CN" sz="2800" b="1" dirty="0">
                <a:solidFill>
                  <a:srgbClr val="0000CC"/>
                </a:solidFill>
                <a:latin typeface="华文楷体" panose="02010600040101010101" pitchFamily="2" charset="-122"/>
                <a:ea typeface="华文楷体" panose="02010600040101010101" pitchFamily="2" charset="-122"/>
              </a:rPr>
              <a:t>supplier </a:t>
            </a:r>
            <a:endParaRPr lang="en-US" altLang="zh-CN" sz="2800" b="1" dirty="0">
              <a:solidFill>
                <a:srgbClr val="0000CC"/>
              </a:solidFill>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       为企业提供原材料、设备设施及其服务的外部个人或团体。</a:t>
            </a:r>
            <a:r>
              <a:rPr lang="zh-CN" altLang="en-US" sz="2800" dirty="0">
                <a:latin typeface="华文楷体" panose="02010600040101010101" pitchFamily="2" charset="-122"/>
                <a:ea typeface="华文楷体" panose="02010600040101010101" pitchFamily="2" charset="-122"/>
              </a:rPr>
              <a:t> </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8.2  </a:t>
            </a:r>
            <a:r>
              <a:rPr lang="zh-CN" altLang="en-US" sz="2800" b="1" smtClean="0">
                <a:latin typeface="隶书" panose="02010509060101010101" pitchFamily="49" charset="-122"/>
                <a:ea typeface="隶书" panose="02010509060101010101" pitchFamily="49" charset="-122"/>
              </a:rPr>
              <a:t>作业场所职业危害管理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72062"/>
        </p:xfrm>
        <a:graphic>
          <a:graphicData uri="http://schemas.openxmlformats.org/drawingml/2006/table">
            <a:tbl>
              <a:tblPr firstRow="1" bandRow="1">
                <a:tableStyleId>{5C22544A-7EE6-4342-B048-85BDC9FD1C3A}</a:tableStyleId>
              </a:tblPr>
              <a:tblGrid>
                <a:gridCol w="3929034"/>
                <a:gridCol w="435771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532692">
                <a:tc>
                  <a:txBody>
                    <a:bodyPr/>
                    <a:lstStyle/>
                    <a:p>
                      <a:pPr>
                        <a:lnSpc>
                          <a:spcPct val="120000"/>
                        </a:lnSpc>
                      </a:pPr>
                      <a:r>
                        <a:rPr lang="en-US" altLang="zh-CN" sz="1800" b="1" dirty="0" smtClean="0">
                          <a:solidFill>
                            <a:schemeClr val="tx1"/>
                          </a:solidFill>
                        </a:rPr>
                        <a:t>3.</a:t>
                      </a:r>
                      <a:r>
                        <a:rPr lang="zh-CN" altLang="zh-CN" sz="1800" b="1" dirty="0" smtClean="0">
                          <a:solidFill>
                            <a:schemeClr val="tx1"/>
                          </a:solidFill>
                        </a:rPr>
                        <a:t>企业应确保使用有毒物品作业场所与生活区分开，作业场所不得住人；应将有害作业与无害作业分开，高毒作业场所与其他作业场所隔离。</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使用有毒物品作业场所与生活区分开，</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作业场所不得住人；</a:t>
                      </a:r>
                      <a:endParaRPr lang="zh-CN" altLang="en-US" sz="1800" b="1" dirty="0" smtClean="0">
                        <a:solidFill>
                          <a:schemeClr val="tx1"/>
                        </a:solidFill>
                      </a:endParaRPr>
                    </a:p>
                    <a:p>
                      <a:pPr>
                        <a:lnSpc>
                          <a:spcPct val="120000"/>
                        </a:lnSpc>
                      </a:pPr>
                      <a:r>
                        <a:rPr lang="en-US" altLang="zh-CN" sz="1800" b="1" dirty="0" smtClean="0">
                          <a:solidFill>
                            <a:schemeClr val="tx1"/>
                          </a:solidFill>
                        </a:rPr>
                        <a:t>2.   </a:t>
                      </a:r>
                      <a:r>
                        <a:rPr lang="zh-CN" altLang="en-US" sz="1800" b="1" dirty="0" smtClean="0">
                          <a:solidFill>
                            <a:schemeClr val="tx1"/>
                          </a:solidFill>
                        </a:rPr>
                        <a:t>将有害作业与无害作业分开；</a:t>
                      </a:r>
                      <a:endParaRPr lang="zh-CN" altLang="en-US" sz="1800" b="1" dirty="0" smtClean="0">
                        <a:solidFill>
                          <a:schemeClr val="tx1"/>
                        </a:solidFill>
                      </a:endParaRPr>
                    </a:p>
                    <a:p>
                      <a:pPr>
                        <a:lnSpc>
                          <a:spcPct val="120000"/>
                        </a:lnSpc>
                      </a:pPr>
                      <a:r>
                        <a:rPr lang="en-US" altLang="zh-CN" sz="1800" b="1" dirty="0" smtClean="0">
                          <a:solidFill>
                            <a:schemeClr val="tx1"/>
                          </a:solidFill>
                        </a:rPr>
                        <a:t>3.   </a:t>
                      </a:r>
                      <a:r>
                        <a:rPr lang="zh-CN" altLang="en-US" sz="1800" b="1" dirty="0" smtClean="0">
                          <a:solidFill>
                            <a:schemeClr val="tx1"/>
                          </a:solidFill>
                        </a:rPr>
                        <a:t>将高毒作业场所与其他作业场所隔离。</a:t>
                      </a:r>
                      <a:endParaRPr lang="zh-CN" altLang="en-US" sz="1800" b="1" dirty="0">
                        <a:solidFill>
                          <a:schemeClr val="tx1"/>
                        </a:solidFill>
                      </a:endParaRPr>
                    </a:p>
                  </a:txBody>
                  <a:tcPr marL="91439" marR="91439">
                    <a:solidFill>
                      <a:schemeClr val="accent6">
                        <a:lumMod val="20000"/>
                        <a:lumOff val="80000"/>
                        <a:alpha val="50000"/>
                      </a:schemeClr>
                    </a:solidFill>
                  </a:tcPr>
                </a:tc>
              </a:tr>
              <a:tr h="2143130">
                <a:tc>
                  <a:txBody>
                    <a:bodyPr/>
                    <a:lstStyle/>
                    <a:p>
                      <a:pPr>
                        <a:lnSpc>
                          <a:spcPct val="120000"/>
                        </a:lnSpc>
                      </a:pPr>
                      <a:r>
                        <a:rPr lang="en-US" altLang="zh-CN" sz="1800" b="1" dirty="0" smtClean="0">
                          <a:solidFill>
                            <a:schemeClr val="tx1"/>
                          </a:solidFill>
                        </a:rPr>
                        <a:t>4.</a:t>
                      </a:r>
                      <a:r>
                        <a:rPr lang="zh-CN" altLang="zh-CN" sz="1800" b="1" dirty="0" smtClean="0">
                          <a:solidFill>
                            <a:schemeClr val="tx1"/>
                          </a:solidFill>
                        </a:rPr>
                        <a:t>企业应在可能发生急性职业损伤的有毒有害作业场所按规定设置报警设施、冲洗设施、防护急救器具专柜，设置应急撤离通道和必要的泄险区，定期检查，并记录。</a:t>
                      </a:r>
                      <a:endParaRPr lang="zh-CN" altLang="en-US" sz="1800" b="1" dirty="0">
                        <a:solidFill>
                          <a:schemeClr val="tx1"/>
                        </a:solidFill>
                      </a:endParaRPr>
                    </a:p>
                  </a:txBody>
                  <a:tcPr marL="91439" marR="91439" anchor="ctr">
                    <a:solidFill>
                      <a:schemeClr val="bg2">
                        <a:lumMod val="20000"/>
                        <a:lumOff val="80000"/>
                        <a:alpha val="95000"/>
                      </a:schemeClr>
                    </a:solidFill>
                  </a:tcPr>
                </a:tc>
                <a:tc>
                  <a:txBody>
                    <a:bodyPr/>
                    <a:lstStyle/>
                    <a:p>
                      <a:pPr>
                        <a:lnSpc>
                          <a:spcPct val="120000"/>
                        </a:lnSpc>
                      </a:pPr>
                      <a:r>
                        <a:rPr lang="zh-CN" altLang="en-US" sz="1800" b="1" dirty="0" smtClean="0">
                          <a:solidFill>
                            <a:schemeClr val="tx1"/>
                          </a:solidFill>
                        </a:rPr>
                        <a:t>在可能发生急性职业损伤的有毒有害作业场所按规定设置报警设施、冲洗设施、防护急救器具专柜，设置应急撤离通道和必要的泄险区，定期检查并记录。</a:t>
                      </a:r>
                      <a:endParaRPr lang="zh-CN" altLang="en-US" sz="1800" b="1" dirty="0">
                        <a:solidFill>
                          <a:schemeClr val="tx1"/>
                        </a:solidFill>
                      </a:endParaRPr>
                    </a:p>
                  </a:txBody>
                  <a:tcPr marL="91439" marR="91439" anchor="ctr">
                    <a:solidFill>
                      <a:schemeClr val="bg2">
                        <a:lumMod val="20000"/>
                        <a:lumOff val="80000"/>
                        <a:alpha val="95000"/>
                      </a:schemeClr>
                    </a:solidFill>
                  </a:tcPr>
                </a:tc>
              </a:tr>
            </a:tbl>
          </a:graphicData>
        </a:graphic>
      </p:graphicFrame>
      <p:sp>
        <p:nvSpPr>
          <p:cNvPr id="237585" name="矩形 6"/>
          <p:cNvSpPr>
            <a:spLocks noChangeArrowheads="1"/>
          </p:cNvSpPr>
          <p:nvPr/>
        </p:nvSpPr>
        <p:spPr bwMode="auto">
          <a:xfrm>
            <a:off x="4860925" y="3429000"/>
            <a:ext cx="3783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zh-CN" sz="1800" b="1" u="sng">
                <a:solidFill>
                  <a:srgbClr val="33CC33"/>
                </a:solidFill>
                <a:latin typeface="仿宋_GB2312" panose="02010609030101010101" pitchFamily="49" charset="-122"/>
                <a:ea typeface="仿宋_GB2312" panose="02010609030101010101" pitchFamily="49" charset="-122"/>
              </a:rPr>
              <a:t>作业场所设生活设施并住人，扣</a:t>
            </a:r>
            <a:r>
              <a:rPr lang="en-US" altLang="zh-CN" sz="1800" b="1" u="sng">
                <a:solidFill>
                  <a:srgbClr val="33CC33"/>
                </a:solidFill>
                <a:latin typeface="仿宋_GB2312" panose="02010609030101010101" pitchFamily="49" charset="-122"/>
                <a:ea typeface="仿宋_GB2312" panose="02010609030101010101" pitchFamily="49" charset="-122"/>
              </a:rPr>
              <a:t>50</a:t>
            </a:r>
            <a:r>
              <a:rPr lang="zh-CN" altLang="zh-CN"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zh-CN" sz="1800" b="1" u="sng">
                <a:solidFill>
                  <a:srgbClr val="33CC33"/>
                </a:solidFill>
                <a:latin typeface="仿宋_GB2312" panose="02010609030101010101" pitchFamily="49" charset="-122"/>
                <a:ea typeface="仿宋_GB2312" panose="02010609030101010101" pitchFamily="49" charset="-122"/>
              </a:rPr>
              <a:t>级要素否决项）</a:t>
            </a:r>
            <a:r>
              <a:rPr lang="zh-CN" altLang="en-US" sz="1800" b="1" u="sng">
                <a:solidFill>
                  <a:srgbClr val="33CC33"/>
                </a:solidFill>
                <a:latin typeface="仿宋_GB2312" panose="02010609030101010101" pitchFamily="49" charset="-122"/>
                <a:ea typeface="仿宋_GB2312" panose="02010609030101010101" pitchFamily="49" charset="-122"/>
              </a:rPr>
              <a:t>。</a:t>
            </a:r>
            <a:endParaRPr lang="zh-CN" altLang="en-US" sz="1800" b="1" u="sng">
              <a:solidFill>
                <a:srgbClr val="33CC33"/>
              </a:solidFill>
              <a:latin typeface="仿宋_GB2312" panose="02010609030101010101" pitchFamily="49" charset="-122"/>
              <a:ea typeface="仿宋_GB2312" panose="02010609030101010101" pitchFamily="49" charset="-122"/>
            </a:endParaRPr>
          </a:p>
        </p:txBody>
      </p:sp>
      <p:sp>
        <p:nvSpPr>
          <p:cNvPr id="237586" name="AutoShape 13"/>
          <p:cNvSpPr>
            <a:spLocks noChangeArrowheads="1"/>
          </p:cNvSpPr>
          <p:nvPr/>
        </p:nvSpPr>
        <p:spPr bwMode="auto">
          <a:xfrm>
            <a:off x="4429125" y="3357563"/>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8.2  </a:t>
            </a:r>
            <a:r>
              <a:rPr lang="zh-CN" altLang="en-US" sz="2800" b="1" smtClean="0">
                <a:latin typeface="隶书" panose="02010509060101010101" pitchFamily="49" charset="-122"/>
                <a:ea typeface="隶书" panose="02010509060101010101" pitchFamily="49" charset="-122"/>
              </a:rPr>
              <a:t>作业场所职业危害管理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929187"/>
        </p:xfrm>
        <a:graphic>
          <a:graphicData uri="http://schemas.openxmlformats.org/drawingml/2006/table">
            <a:tbl>
              <a:tblPr firstRow="1" bandRow="1">
                <a:tableStyleId>{5C22544A-7EE6-4342-B048-85BDC9FD1C3A}</a:tableStyleId>
              </a:tblPr>
              <a:tblGrid>
                <a:gridCol w="3643284"/>
                <a:gridCol w="464346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246941">
                <a:tc>
                  <a:txBody>
                    <a:bodyPr/>
                    <a:lstStyle/>
                    <a:p>
                      <a:pPr>
                        <a:lnSpc>
                          <a:spcPct val="120000"/>
                        </a:lnSpc>
                      </a:pPr>
                      <a:r>
                        <a:rPr lang="en-US" altLang="zh-CN" sz="1800" b="1" dirty="0" smtClean="0">
                          <a:solidFill>
                            <a:schemeClr val="tx1"/>
                          </a:solidFill>
                        </a:rPr>
                        <a:t>5.</a:t>
                      </a:r>
                      <a:r>
                        <a:rPr lang="zh-CN" altLang="zh-CN" sz="1800" b="1" dirty="0" smtClean="0">
                          <a:solidFill>
                            <a:schemeClr val="tx1"/>
                          </a:solidFill>
                        </a:rPr>
                        <a:t>企业应严格</a:t>
                      </a:r>
                      <a:r>
                        <a:rPr lang="zh-CN" altLang="zh-CN" sz="1800" b="1" dirty="0" smtClean="0">
                          <a:solidFill>
                            <a:srgbClr val="0000CC"/>
                          </a:solidFill>
                        </a:rPr>
                        <a:t>执行生产作业场所职业危害因素检测管理制度</a:t>
                      </a:r>
                      <a:r>
                        <a:rPr lang="zh-CN" altLang="zh-CN" sz="1800" b="1" dirty="0" smtClean="0">
                          <a:solidFill>
                            <a:schemeClr val="tx1"/>
                          </a:solidFill>
                        </a:rPr>
                        <a:t>，定期对作业场所进行检测，在检测点设置告知牌，告知检测结果，并将结果存入职业卫生档案。</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20000"/>
                        </a:lnSpc>
                      </a:pPr>
                      <a:r>
                        <a:rPr lang="en-US" altLang="zh-CN" sz="1800" b="1" dirty="0" smtClean="0">
                          <a:solidFill>
                            <a:schemeClr val="tx1"/>
                          </a:solidFill>
                        </a:rPr>
                        <a:t>1.   </a:t>
                      </a:r>
                      <a:r>
                        <a:rPr lang="zh-CN" altLang="en-US" sz="1800" b="1" dirty="0" smtClean="0">
                          <a:solidFill>
                            <a:schemeClr val="tx1"/>
                          </a:solidFill>
                        </a:rPr>
                        <a:t>定期对作业场所</a:t>
                      </a:r>
                      <a:r>
                        <a:rPr lang="zh-CN" altLang="en-US" sz="1800" b="1" dirty="0" smtClean="0">
                          <a:solidFill>
                            <a:srgbClr val="FF0000"/>
                          </a:solidFill>
                        </a:rPr>
                        <a:t>职业危害因素</a:t>
                      </a:r>
                      <a:r>
                        <a:rPr lang="zh-CN" altLang="en-US" sz="1800" b="1" dirty="0" smtClean="0">
                          <a:solidFill>
                            <a:schemeClr val="tx1"/>
                          </a:solidFill>
                        </a:rPr>
                        <a:t>进行检测；</a:t>
                      </a:r>
                      <a:endParaRPr lang="zh-CN" altLang="en-US" sz="1800" b="1" dirty="0" smtClean="0">
                        <a:solidFill>
                          <a:schemeClr val="tx1"/>
                        </a:solidFill>
                      </a:endParaRPr>
                    </a:p>
                    <a:p>
                      <a:pPr>
                        <a:lnSpc>
                          <a:spcPct val="120000"/>
                        </a:lnSpc>
                      </a:pPr>
                      <a:r>
                        <a:rPr lang="en-US" altLang="zh-CN" sz="1800" b="1" dirty="0" smtClean="0">
                          <a:solidFill>
                            <a:schemeClr val="tx1"/>
                          </a:solidFill>
                        </a:rPr>
                        <a:t>2.   </a:t>
                      </a:r>
                      <a:r>
                        <a:rPr lang="zh-CN" altLang="en-US" sz="1800" b="1" dirty="0" smtClean="0">
                          <a:solidFill>
                            <a:schemeClr val="tx1"/>
                          </a:solidFill>
                        </a:rPr>
                        <a:t>在检测点设置告知牌，告知检测结果；</a:t>
                      </a:r>
                      <a:endParaRPr lang="zh-CN" altLang="en-US" sz="1800" b="1" dirty="0" smtClean="0">
                        <a:solidFill>
                          <a:schemeClr val="tx1"/>
                        </a:solidFill>
                      </a:endParaRPr>
                    </a:p>
                    <a:p>
                      <a:pPr>
                        <a:lnSpc>
                          <a:spcPct val="120000"/>
                        </a:lnSpc>
                      </a:pPr>
                      <a:r>
                        <a:rPr lang="en-US" altLang="zh-CN" sz="1800" b="1" dirty="0" smtClean="0">
                          <a:solidFill>
                            <a:schemeClr val="tx1"/>
                          </a:solidFill>
                        </a:rPr>
                        <a:t>3.   </a:t>
                      </a:r>
                      <a:r>
                        <a:rPr lang="zh-CN" altLang="en-US" sz="1800" b="1" dirty="0" smtClean="0">
                          <a:solidFill>
                            <a:schemeClr val="tx1"/>
                          </a:solidFill>
                        </a:rPr>
                        <a:t>将检测结果存入职业卫生档案；</a:t>
                      </a:r>
                      <a:endParaRPr lang="zh-CN" altLang="en-US" sz="1800" b="1" dirty="0" smtClean="0">
                        <a:solidFill>
                          <a:schemeClr val="tx1"/>
                        </a:solidFill>
                      </a:endParaRPr>
                    </a:p>
                    <a:p>
                      <a:pPr marL="342900" indent="-342900">
                        <a:lnSpc>
                          <a:spcPct val="120000"/>
                        </a:lnSpc>
                        <a:buAutoNum type="arabicPeriod" startAt="4"/>
                      </a:pPr>
                      <a:r>
                        <a:rPr lang="zh-CN" altLang="en-US" sz="1800" b="1" dirty="0" smtClean="0">
                          <a:solidFill>
                            <a:schemeClr val="tx1"/>
                          </a:solidFill>
                        </a:rPr>
                        <a:t>工作场所职业危害因素的检测结果不符</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合标准规定，要进行整改。</a:t>
                      </a:r>
                      <a:endParaRPr lang="zh-CN" altLang="en-US" sz="1800" b="1" dirty="0">
                        <a:solidFill>
                          <a:schemeClr val="tx1"/>
                        </a:solidFill>
                      </a:endParaRPr>
                    </a:p>
                  </a:txBody>
                  <a:tcPr marL="91439" marR="91439" anchor="ctr">
                    <a:solidFill>
                      <a:schemeClr val="accent6">
                        <a:lumMod val="20000"/>
                        <a:lumOff val="80000"/>
                        <a:alpha val="50000"/>
                      </a:schemeClr>
                    </a:solidFill>
                  </a:tcPr>
                </a:tc>
              </a:tr>
              <a:tr h="2286006">
                <a:tc>
                  <a:txBody>
                    <a:bodyPr/>
                    <a:lstStyle/>
                    <a:p>
                      <a:pPr>
                        <a:lnSpc>
                          <a:spcPct val="120000"/>
                        </a:lnSpc>
                      </a:pPr>
                      <a:r>
                        <a:rPr lang="en-US" altLang="zh-CN" sz="1800" b="1" dirty="0" smtClean="0">
                          <a:solidFill>
                            <a:schemeClr val="tx1"/>
                          </a:solidFill>
                        </a:rPr>
                        <a:t>6.</a:t>
                      </a:r>
                      <a:r>
                        <a:rPr lang="zh-CN" altLang="zh-CN" sz="1800" b="1" dirty="0" smtClean="0">
                          <a:solidFill>
                            <a:schemeClr val="tx1"/>
                          </a:solidFill>
                        </a:rPr>
                        <a:t>企业不得安排上岗前未经职业健康检查的从业人员从事接触职业病危害的作业；不得安排有职业禁忌的从业人员从事禁忌作业</a:t>
                      </a:r>
                      <a:r>
                        <a:rPr lang="zh-CN" altLang="zh-CN" sz="1800" dirty="0" smtClean="0">
                          <a:solidFill>
                            <a:schemeClr val="tx1"/>
                          </a:solidFill>
                        </a:rPr>
                        <a:t>。</a:t>
                      </a:r>
                      <a:endParaRPr lang="zh-CN" altLang="en-US" sz="1800" dirty="0">
                        <a:solidFill>
                          <a:schemeClr val="tx1"/>
                        </a:solidFill>
                      </a:endParaRPr>
                    </a:p>
                  </a:txBody>
                  <a:tcPr marL="91439" marR="91439" anchor="ctr">
                    <a:solidFill>
                      <a:schemeClr val="bg2">
                        <a:lumMod val="20000"/>
                        <a:lumOff val="80000"/>
                        <a:alpha val="95000"/>
                      </a:schemeClr>
                    </a:solidFill>
                  </a:tcPr>
                </a:tc>
                <a:tc>
                  <a:txBody>
                    <a:bodyPr/>
                    <a:lstStyle/>
                    <a:p>
                      <a:pPr marL="342900" indent="-342900">
                        <a:lnSpc>
                          <a:spcPct val="120000"/>
                        </a:lnSpc>
                        <a:buAutoNum type="arabicPeriod"/>
                      </a:pPr>
                      <a:r>
                        <a:rPr lang="zh-CN" altLang="en-US" sz="1800" b="1" dirty="0" smtClean="0">
                          <a:solidFill>
                            <a:schemeClr val="tx1"/>
                          </a:solidFill>
                        </a:rPr>
                        <a:t>不得安排上岗前未经职业健康检查的从业人员从事接触职业病危害的作业；</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按规定对从事接触职业病危害作业的人员进行在岗期间、离岗时职业健康检查；</a:t>
                      </a:r>
                      <a:r>
                        <a:rPr lang="zh-CN" altLang="en-US" sz="1800" dirty="0" smtClean="0">
                          <a:solidFill>
                            <a:schemeClr val="tx1"/>
                          </a:solidFill>
                        </a:rPr>
                        <a:t> </a:t>
                      </a:r>
                      <a:endParaRPr lang="zh-CN" altLang="en-US" sz="1800" b="1" dirty="0" smtClean="0">
                        <a:solidFill>
                          <a:schemeClr val="tx1"/>
                        </a:solidFill>
                      </a:endParaRPr>
                    </a:p>
                    <a:p>
                      <a:pPr marL="342900" indent="-342900">
                        <a:lnSpc>
                          <a:spcPct val="120000"/>
                        </a:lnSpc>
                        <a:buAutoNum type="arabicPeriod" startAt="3"/>
                      </a:pPr>
                      <a:r>
                        <a:rPr lang="zh-CN" altLang="en-US" sz="1800" b="1" dirty="0" smtClean="0">
                          <a:solidFill>
                            <a:schemeClr val="tx1"/>
                          </a:solidFill>
                        </a:rPr>
                        <a:t>不得安排有职业禁忌的从业人员从事禁忌作业。</a:t>
                      </a:r>
                      <a:endParaRPr lang="zh-CN" altLang="en-US" sz="1800" b="1" dirty="0">
                        <a:solidFill>
                          <a:schemeClr val="tx1"/>
                        </a:solidFill>
                      </a:endParaRPr>
                    </a:p>
                  </a:txBody>
                  <a:tcPr marL="91439" marR="91439"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8.2  </a:t>
            </a:r>
            <a:r>
              <a:rPr lang="zh-CN" altLang="en-US" sz="2800" b="1" smtClean="0">
                <a:latin typeface="隶书" panose="02010509060101010101" pitchFamily="49" charset="-122"/>
                <a:ea typeface="隶书" panose="02010509060101010101" pitchFamily="49" charset="-122"/>
              </a:rPr>
              <a:t>作业场所职业危害管理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3500437"/>
        </p:xfrm>
        <a:graphic>
          <a:graphicData uri="http://schemas.openxmlformats.org/drawingml/2006/table">
            <a:tbl>
              <a:tblPr firstRow="1" bandRow="1">
                <a:tableStyleId>{5C22544A-7EE6-4342-B048-85BDC9FD1C3A}</a:tableStyleId>
              </a:tblPr>
              <a:tblGrid>
                <a:gridCol w="3643284"/>
                <a:gridCol w="464346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3104197">
                <a:tc>
                  <a:txBody>
                    <a:bodyPr/>
                    <a:lstStyle/>
                    <a:p>
                      <a:pPr>
                        <a:lnSpc>
                          <a:spcPct val="120000"/>
                        </a:lnSpc>
                      </a:pPr>
                      <a:r>
                        <a:rPr lang="zh-CN" altLang="en-US" sz="1800" b="1" dirty="0" smtClean="0">
                          <a:solidFill>
                            <a:schemeClr val="tx1"/>
                          </a:solidFill>
                        </a:rPr>
                        <a:t>无</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a:lnSpc>
                          <a:spcPct val="120000"/>
                        </a:lnSpc>
                      </a:pPr>
                      <a:r>
                        <a:rPr lang="zh-CN" altLang="en-US" sz="1800" b="1" dirty="0" smtClean="0">
                          <a:solidFill>
                            <a:srgbClr val="FF3300"/>
                          </a:solidFill>
                        </a:rPr>
                        <a:t>二级企业已建立完善的作业场所职业危害控制管理制度与检测制度并有效实施，作业场所职业危害得到有效控制。</a:t>
                      </a:r>
                      <a:endParaRPr lang="zh-CN" altLang="en-US" sz="1800" b="1" dirty="0">
                        <a:solidFill>
                          <a:srgbClr val="FF3300"/>
                        </a:solidFill>
                      </a:endParaRPr>
                    </a:p>
                  </a:txBody>
                  <a:tcPr marL="91439" marR="91439">
                    <a:solidFill>
                      <a:schemeClr val="accent6">
                        <a:lumMod val="20000"/>
                        <a:lumOff val="80000"/>
                        <a:alpha val="50000"/>
                      </a:schemeClr>
                    </a:solidFill>
                  </a:tcPr>
                </a:tc>
              </a:tr>
            </a:tbl>
          </a:graphicData>
        </a:graphic>
      </p:graphicFrame>
      <p:sp>
        <p:nvSpPr>
          <p:cNvPr id="241678" name="AutoShape 5"/>
          <p:cNvSpPr>
            <a:spLocks noChangeArrowheads="1"/>
          </p:cNvSpPr>
          <p:nvPr/>
        </p:nvSpPr>
        <p:spPr bwMode="auto">
          <a:xfrm>
            <a:off x="4214813" y="2928938"/>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41679" name="TextBox 5"/>
          <p:cNvSpPr txBox="1">
            <a:spLocks noChangeArrowheads="1"/>
          </p:cNvSpPr>
          <p:nvPr/>
        </p:nvSpPr>
        <p:spPr bwMode="auto">
          <a:xfrm>
            <a:off x="4714875" y="3143250"/>
            <a:ext cx="38576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buFontTx/>
              <a:buNone/>
            </a:pPr>
            <a:r>
              <a:rPr lang="zh-CN" altLang="en-US" sz="1600" b="1" u="sng">
                <a:solidFill>
                  <a:srgbClr val="33CC33"/>
                </a:solidFill>
              </a:rPr>
              <a:t>未建立完善的作业场所职业危害控制管理制度与检测制度，或未有效实施，或作业场所职业危害未得到有效控制，扣</a:t>
            </a:r>
            <a:r>
              <a:rPr lang="en-US" altLang="zh-CN" sz="1600" b="1" u="sng">
                <a:solidFill>
                  <a:srgbClr val="33CC33"/>
                </a:solidFill>
              </a:rPr>
              <a:t>100</a:t>
            </a:r>
            <a:r>
              <a:rPr lang="zh-CN" altLang="en-US" sz="1600" b="1" u="sng">
                <a:solidFill>
                  <a:srgbClr val="33CC33"/>
                </a:solidFill>
              </a:rPr>
              <a:t>分（</a:t>
            </a:r>
            <a:r>
              <a:rPr lang="en-US" altLang="zh-CN" sz="1600" b="1" u="sng">
                <a:solidFill>
                  <a:srgbClr val="33CC33"/>
                </a:solidFill>
              </a:rPr>
              <a:t>A</a:t>
            </a:r>
            <a:r>
              <a:rPr lang="zh-CN" altLang="en-US" sz="1600" b="1" u="sng">
                <a:solidFill>
                  <a:srgbClr val="33CC33"/>
                </a:solidFill>
              </a:rPr>
              <a:t>级要素否决项）。</a:t>
            </a:r>
            <a:r>
              <a:rPr lang="zh-CN" altLang="en-US" sz="1600" u="sng"/>
              <a:t> </a:t>
            </a:r>
            <a:endParaRPr lang="zh-CN" altLang="en-US" sz="1600" u="sng"/>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8.3  </a:t>
            </a:r>
            <a:r>
              <a:rPr lang="zh-CN" altLang="en-US" sz="2800" b="1" smtClean="0">
                <a:latin typeface="隶书" panose="02010509060101010101" pitchFamily="49" charset="-122"/>
                <a:ea typeface="隶书" panose="02010509060101010101" pitchFamily="49" charset="-122"/>
              </a:rPr>
              <a:t>劳动防护用品</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403850"/>
        </p:xfrm>
        <a:graphic>
          <a:graphicData uri="http://schemas.openxmlformats.org/drawingml/2006/table">
            <a:tbl>
              <a:tblPr firstRow="1" bandRow="1">
                <a:tableStyleId>{5C22544A-7EE6-4342-B048-85BDC9FD1C3A}</a:tableStyleId>
              </a:tblPr>
              <a:tblGrid>
                <a:gridCol w="3929034"/>
                <a:gridCol w="4357716"/>
              </a:tblGrid>
              <a:tr h="39626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3" marB="45723">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3" marB="45723">
                    <a:solidFill>
                      <a:schemeClr val="accent1">
                        <a:lumMod val="60000"/>
                        <a:lumOff val="40000"/>
                      </a:schemeClr>
                    </a:solidFill>
                  </a:tcPr>
                </a:tc>
              </a:tr>
              <a:tr h="1532661">
                <a:tc>
                  <a:txBody>
                    <a:bodyPr/>
                    <a:lstStyle/>
                    <a:p>
                      <a:pPr>
                        <a:lnSpc>
                          <a:spcPct val="120000"/>
                        </a:lnSpc>
                      </a:pPr>
                      <a:r>
                        <a:rPr lang="en-US" altLang="zh-CN" sz="1800" b="1" dirty="0" smtClean="0">
                          <a:solidFill>
                            <a:schemeClr val="tx1"/>
                          </a:solidFill>
                        </a:rPr>
                        <a:t>1.</a:t>
                      </a:r>
                      <a:r>
                        <a:rPr lang="zh-CN" altLang="zh-CN" sz="1800" b="1" dirty="0" smtClean="0">
                          <a:solidFill>
                            <a:srgbClr val="0000CC"/>
                          </a:solidFill>
                        </a:rPr>
                        <a:t>企业应根据接触危害的种类、强度</a:t>
                      </a:r>
                      <a:r>
                        <a:rPr lang="zh-CN" altLang="zh-CN" sz="1800" b="1" dirty="0" smtClean="0">
                          <a:solidFill>
                            <a:schemeClr val="tx1"/>
                          </a:solidFill>
                        </a:rPr>
                        <a:t>，为从业人员提供符合国家标准或行业标准的个体防护用品和器具，并监督、教育从业人员正确佩戴、使用。</a:t>
                      </a:r>
                      <a:endParaRPr lang="zh-CN" altLang="en-US" sz="1800" b="1" dirty="0">
                        <a:solidFill>
                          <a:schemeClr val="tx1"/>
                        </a:solidFill>
                      </a:endParaRPr>
                    </a:p>
                  </a:txBody>
                  <a:tcPr marL="91439" marR="91439" marT="45723" marB="45723">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为从业人员提供符合国家标准或行业</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标准的个体防护用品和器具；</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监督、教育从业人员正确佩戴、使用</a:t>
                      </a:r>
                      <a:endParaRPr lang="en-US" altLang="zh-CN" sz="1800" b="1" dirty="0" smtClean="0">
                        <a:solidFill>
                          <a:schemeClr val="tx1"/>
                        </a:solidFill>
                      </a:endParaRPr>
                    </a:p>
                    <a:p>
                      <a:pPr marL="342900" indent="-342900">
                        <a:lnSpc>
                          <a:spcPct val="120000"/>
                        </a:lnSpc>
                        <a:buNone/>
                      </a:pPr>
                      <a:r>
                        <a:rPr lang="en-US" altLang="zh-CN" sz="1800" b="1" baseline="0" dirty="0" smtClean="0">
                          <a:solidFill>
                            <a:schemeClr val="tx1"/>
                          </a:solidFill>
                        </a:rPr>
                        <a:t>      </a:t>
                      </a:r>
                      <a:r>
                        <a:rPr lang="zh-CN" altLang="en-US" sz="1800" b="1" dirty="0" smtClean="0">
                          <a:solidFill>
                            <a:schemeClr val="tx1"/>
                          </a:solidFill>
                        </a:rPr>
                        <a:t>个体防护用品和器具</a:t>
                      </a:r>
                      <a:r>
                        <a:rPr lang="zh-CN" altLang="en-US" sz="1800" dirty="0" smtClean="0">
                          <a:solidFill>
                            <a:schemeClr val="tx1"/>
                          </a:solidFill>
                        </a:rPr>
                        <a:t> </a:t>
                      </a:r>
                      <a:r>
                        <a:rPr lang="zh-CN" altLang="en-US" sz="1800" b="1" dirty="0" smtClean="0">
                          <a:solidFill>
                            <a:schemeClr val="tx1"/>
                          </a:solidFill>
                        </a:rPr>
                        <a:t>。</a:t>
                      </a:r>
                      <a:endParaRPr lang="zh-CN" altLang="en-US" sz="1800" b="1" dirty="0">
                        <a:solidFill>
                          <a:schemeClr val="tx1"/>
                        </a:solidFill>
                      </a:endParaRPr>
                    </a:p>
                  </a:txBody>
                  <a:tcPr marL="91439" marR="91439" marT="45723" marB="45723">
                    <a:solidFill>
                      <a:schemeClr val="accent6">
                        <a:lumMod val="20000"/>
                        <a:lumOff val="80000"/>
                        <a:alpha val="50000"/>
                      </a:schemeClr>
                    </a:solidFill>
                  </a:tcPr>
                </a:tc>
              </a:tr>
              <a:tr h="1737463">
                <a:tc>
                  <a:txBody>
                    <a:bodyPr/>
                    <a:lstStyle/>
                    <a:p>
                      <a:pPr>
                        <a:lnSpc>
                          <a:spcPct val="120000"/>
                        </a:lnSpc>
                      </a:pPr>
                      <a:r>
                        <a:rPr lang="en-US" altLang="zh-CN" sz="1800" b="1" dirty="0" smtClean="0">
                          <a:solidFill>
                            <a:schemeClr val="tx1"/>
                          </a:solidFill>
                        </a:rPr>
                        <a:t>2.</a:t>
                      </a:r>
                      <a:r>
                        <a:rPr lang="zh-CN" altLang="zh-CN" sz="1800" b="1" dirty="0" smtClean="0">
                          <a:solidFill>
                            <a:schemeClr val="tx1"/>
                          </a:solidFill>
                        </a:rPr>
                        <a:t>企业各种防护器具都应定点存放在安全、方便的地方，并有专人负责保管，定期校验和维护，每次校验后应记录、铅封。</a:t>
                      </a:r>
                      <a:endParaRPr lang="zh-CN" altLang="en-US" sz="1800" b="1" dirty="0">
                        <a:solidFill>
                          <a:schemeClr val="tx1"/>
                        </a:solidFill>
                      </a:endParaRPr>
                    </a:p>
                  </a:txBody>
                  <a:tcPr marL="91439" marR="91439" marT="45723" marB="45723">
                    <a:solidFill>
                      <a:schemeClr val="bg2">
                        <a:lumMod val="20000"/>
                        <a:lumOff val="80000"/>
                        <a:alpha val="95000"/>
                      </a:schemeClr>
                    </a:solidFill>
                  </a:tcPr>
                </a:tc>
                <a:tc>
                  <a:txBody>
                    <a:bodyPr/>
                    <a:lstStyle/>
                    <a:p>
                      <a:pPr marL="342900" indent="-342900" algn="l" defTabSz="914400" rtl="0" eaLnBrk="1" latinLnBrk="0" hangingPunct="1">
                        <a:lnSpc>
                          <a:spcPct val="120000"/>
                        </a:lnSpc>
                      </a:pPr>
                      <a:r>
                        <a:rPr lang="en-US" altLang="zh-CN" sz="1800" b="1" dirty="0" smtClean="0">
                          <a:solidFill>
                            <a:schemeClr val="tx1"/>
                          </a:solidFill>
                        </a:rPr>
                        <a:t>1</a:t>
                      </a:r>
                      <a:r>
                        <a:rPr lang="en-US" altLang="zh-CN" sz="1800" b="1" kern="1200" dirty="0" smtClean="0">
                          <a:solidFill>
                            <a:schemeClr val="tx1"/>
                          </a:solidFill>
                          <a:latin typeface="+mn-lt"/>
                          <a:ea typeface="+mn-ea"/>
                          <a:cs typeface="+mn-cs"/>
                        </a:rPr>
                        <a:t>.   </a:t>
                      </a:r>
                      <a:r>
                        <a:rPr lang="zh-CN" altLang="en-US" sz="1800" b="1" kern="1200" dirty="0" smtClean="0">
                          <a:solidFill>
                            <a:schemeClr val="tx1"/>
                          </a:solidFill>
                          <a:latin typeface="+mn-lt"/>
                          <a:ea typeface="+mn-ea"/>
                          <a:cs typeface="+mn-cs"/>
                        </a:rPr>
                        <a:t>各种防护器具都应</a:t>
                      </a:r>
                      <a:r>
                        <a:rPr lang="zh-CN" altLang="en-US" sz="1800" b="1" kern="1200" dirty="0" smtClean="0">
                          <a:solidFill>
                            <a:srgbClr val="FF0000"/>
                          </a:solidFill>
                          <a:latin typeface="+mn-lt"/>
                          <a:ea typeface="+mn-ea"/>
                          <a:cs typeface="+mn-cs"/>
                        </a:rPr>
                        <a:t>设置专柜</a:t>
                      </a:r>
                      <a:r>
                        <a:rPr lang="zh-CN" altLang="en-US" sz="1800" b="1" kern="1200" dirty="0" smtClean="0">
                          <a:solidFill>
                            <a:schemeClr val="tx1"/>
                          </a:solidFill>
                          <a:latin typeface="+mn-lt"/>
                          <a:ea typeface="+mn-ea"/>
                          <a:cs typeface="+mn-cs"/>
                        </a:rPr>
                        <a:t>，定点存放在安全、方便的地方；</a:t>
                      </a:r>
                      <a:endParaRPr lang="zh-CN" altLang="en-US" sz="1800" b="1" kern="1200" dirty="0" smtClean="0">
                        <a:solidFill>
                          <a:schemeClr val="tx1"/>
                        </a:solidFill>
                        <a:latin typeface="+mn-lt"/>
                        <a:ea typeface="+mn-ea"/>
                        <a:cs typeface="+mn-cs"/>
                      </a:endParaRPr>
                    </a:p>
                    <a:p>
                      <a:pPr marL="342900" indent="-342900" algn="l" defTabSz="914400" rtl="0" eaLnBrk="1" latinLnBrk="0" hangingPunct="1">
                        <a:lnSpc>
                          <a:spcPct val="120000"/>
                        </a:lnSpc>
                      </a:pPr>
                      <a:r>
                        <a:rPr lang="en-US" altLang="zh-CN" sz="1800" b="1" kern="1200" dirty="0" smtClean="0">
                          <a:solidFill>
                            <a:schemeClr val="tx1"/>
                          </a:solidFill>
                          <a:latin typeface="+mn-lt"/>
                          <a:ea typeface="+mn-ea"/>
                          <a:cs typeface="+mn-cs"/>
                        </a:rPr>
                        <a:t>2.   </a:t>
                      </a:r>
                      <a:r>
                        <a:rPr lang="zh-CN" altLang="en-US" sz="1800" b="1" kern="1200" dirty="0" smtClean="0">
                          <a:solidFill>
                            <a:schemeClr val="tx1"/>
                          </a:solidFill>
                          <a:latin typeface="+mn-lt"/>
                          <a:ea typeface="+mn-ea"/>
                          <a:cs typeface="+mn-cs"/>
                        </a:rPr>
                        <a:t>专人负责保管防护器具专柜 ；</a:t>
                      </a:r>
                      <a:endParaRPr lang="en-US" altLang="zh-CN" sz="1800" b="1" kern="1200" dirty="0" smtClean="0">
                        <a:solidFill>
                          <a:schemeClr val="tx1"/>
                        </a:solidFill>
                        <a:latin typeface="+mn-lt"/>
                        <a:ea typeface="+mn-ea"/>
                        <a:cs typeface="+mn-cs"/>
                      </a:endParaRPr>
                    </a:p>
                    <a:p>
                      <a:pPr marL="342900" indent="-342900" algn="l" defTabSz="914400" rtl="0" eaLnBrk="1" latinLnBrk="0" hangingPunct="1">
                        <a:lnSpc>
                          <a:spcPct val="120000"/>
                        </a:lnSpc>
                      </a:pPr>
                      <a:r>
                        <a:rPr lang="en-US" altLang="zh-CN" sz="1800" b="1" kern="1200" dirty="0" smtClean="0">
                          <a:solidFill>
                            <a:schemeClr val="tx1"/>
                          </a:solidFill>
                          <a:latin typeface="+mn-lt"/>
                          <a:ea typeface="+mn-ea"/>
                          <a:cs typeface="+mn-cs"/>
                        </a:rPr>
                        <a:t>3.   </a:t>
                      </a:r>
                      <a:r>
                        <a:rPr lang="zh-CN" altLang="en-US" sz="1800" b="1" kern="1200" dirty="0" smtClean="0">
                          <a:solidFill>
                            <a:schemeClr val="tx1"/>
                          </a:solidFill>
                          <a:latin typeface="+mn-lt"/>
                          <a:ea typeface="+mn-ea"/>
                          <a:cs typeface="+mn-cs"/>
                        </a:rPr>
                        <a:t>定期校验和维护防护器具；</a:t>
                      </a:r>
                      <a:endParaRPr lang="en-US" altLang="zh-CN" sz="1800" b="1" kern="1200" dirty="0" smtClean="0">
                        <a:solidFill>
                          <a:schemeClr val="tx1"/>
                        </a:solidFill>
                        <a:latin typeface="+mn-lt"/>
                        <a:ea typeface="+mn-ea"/>
                        <a:cs typeface="+mn-cs"/>
                      </a:endParaRPr>
                    </a:p>
                    <a:p>
                      <a:pPr marL="342900" indent="-342900" algn="l" defTabSz="914400" rtl="0" eaLnBrk="1" latinLnBrk="0" hangingPunct="1">
                        <a:lnSpc>
                          <a:spcPct val="120000"/>
                        </a:lnSpc>
                      </a:pPr>
                      <a:r>
                        <a:rPr lang="en-US" altLang="zh-CN" sz="1800" b="1" kern="1200" dirty="0" smtClean="0">
                          <a:solidFill>
                            <a:schemeClr val="tx1"/>
                          </a:solidFill>
                          <a:latin typeface="+mn-lt"/>
                          <a:ea typeface="+mn-ea"/>
                          <a:cs typeface="+mn-cs"/>
                        </a:rPr>
                        <a:t>4.   </a:t>
                      </a:r>
                      <a:r>
                        <a:rPr lang="zh-CN" altLang="en-US" sz="1800" b="1" kern="1200" dirty="0" smtClean="0">
                          <a:solidFill>
                            <a:schemeClr val="tx1"/>
                          </a:solidFill>
                          <a:latin typeface="+mn-lt"/>
                          <a:ea typeface="+mn-ea"/>
                          <a:cs typeface="+mn-cs"/>
                        </a:rPr>
                        <a:t>防护器具校验后记录、铅封。</a:t>
                      </a:r>
                      <a:endParaRPr lang="zh-CN" altLang="en-US" sz="1800" b="1" kern="1200" dirty="0">
                        <a:solidFill>
                          <a:schemeClr val="tx1"/>
                        </a:solidFill>
                        <a:latin typeface="+mn-lt"/>
                        <a:ea typeface="+mn-ea"/>
                        <a:cs typeface="+mn-cs"/>
                      </a:endParaRPr>
                    </a:p>
                  </a:txBody>
                  <a:tcPr marL="91439" marR="91439" marT="45723" marB="45723">
                    <a:solidFill>
                      <a:schemeClr val="bg2">
                        <a:lumMod val="20000"/>
                        <a:lumOff val="80000"/>
                        <a:alpha val="95000"/>
                      </a:schemeClr>
                    </a:solidFill>
                  </a:tcPr>
                </a:tc>
              </a:tr>
              <a:tr h="1737463">
                <a:tc>
                  <a:txBody>
                    <a:bodyPr/>
                    <a:lstStyle/>
                    <a:p>
                      <a:pPr>
                        <a:lnSpc>
                          <a:spcPct val="120000"/>
                        </a:lnSpc>
                      </a:pPr>
                      <a:r>
                        <a:rPr lang="en-US" altLang="zh-CN" sz="1800" b="1" dirty="0" smtClean="0">
                          <a:solidFill>
                            <a:schemeClr val="tx1"/>
                          </a:solidFill>
                        </a:rPr>
                        <a:t>3.</a:t>
                      </a:r>
                      <a:r>
                        <a:rPr lang="zh-CN" altLang="zh-CN" sz="1800" b="1" dirty="0" smtClean="0">
                          <a:solidFill>
                            <a:schemeClr val="tx1"/>
                          </a:solidFill>
                        </a:rPr>
                        <a:t>企业应建立职业卫生防护设施及个体防护用品管理台帐，加强对劳动防护用品使用情况的检查监督，凡不按规定使用劳动防护用品者不得上岗作业。</a:t>
                      </a:r>
                      <a:endParaRPr lang="zh-CN" altLang="en-US" sz="1800" b="1" dirty="0">
                        <a:solidFill>
                          <a:schemeClr val="tx1"/>
                        </a:solidFill>
                      </a:endParaRPr>
                    </a:p>
                  </a:txBody>
                  <a:tcPr marL="91439" marR="91439" marT="45723" marB="45723">
                    <a:solidFill>
                      <a:srgbClr val="FFC000">
                        <a:alpha val="22000"/>
                      </a:srgbClr>
                    </a:solidFill>
                  </a:tcPr>
                </a:tc>
                <a:tc>
                  <a:txBody>
                    <a:bodyPr/>
                    <a:lstStyle/>
                    <a:p>
                      <a:pPr marL="342900" indent="-342900">
                        <a:lnSpc>
                          <a:spcPct val="120000"/>
                        </a:lnSpc>
                        <a:buAutoNum type="arabicPeriod"/>
                      </a:pPr>
                      <a:r>
                        <a:rPr lang="zh-CN" altLang="en-US" sz="1800" b="1" dirty="0" smtClean="0">
                          <a:solidFill>
                            <a:schemeClr val="tx1"/>
                          </a:solidFill>
                        </a:rPr>
                        <a:t>建立职业卫生防护设施及个体防护用</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品管理台帐；</a:t>
                      </a:r>
                      <a:endParaRPr lang="zh-CN" altLang="en-US" sz="1800" b="1" dirty="0" smtClean="0">
                        <a:solidFill>
                          <a:schemeClr val="tx1"/>
                        </a:solidFill>
                      </a:endParaRPr>
                    </a:p>
                    <a:p>
                      <a:pPr marL="342900" indent="-342900" eaLnBrk="0" hangingPunct="0">
                        <a:lnSpc>
                          <a:spcPct val="120000"/>
                        </a:lnSpc>
                        <a:buAutoNum type="arabicPeriod" startAt="2"/>
                      </a:pPr>
                      <a:r>
                        <a:rPr lang="zh-CN" altLang="en-US" sz="1800" b="1" dirty="0" smtClean="0">
                          <a:solidFill>
                            <a:schemeClr val="tx1"/>
                          </a:solidFill>
                        </a:rPr>
                        <a:t>加强对劳动防护用品使用情况的检查</a:t>
                      </a:r>
                      <a:endParaRPr lang="en-US" altLang="zh-CN" sz="1800" b="1" dirty="0" smtClean="0">
                        <a:solidFill>
                          <a:schemeClr val="tx1"/>
                        </a:solidFill>
                      </a:endParaRPr>
                    </a:p>
                    <a:p>
                      <a:pPr marL="342900" indent="-342900" eaLnBrk="0" hangingPunct="0">
                        <a:lnSpc>
                          <a:spcPct val="120000"/>
                        </a:lnSpc>
                        <a:buNone/>
                      </a:pPr>
                      <a:r>
                        <a:rPr lang="en-US" altLang="zh-CN" sz="1800" b="1" dirty="0" smtClean="0">
                          <a:solidFill>
                            <a:schemeClr val="tx1"/>
                          </a:solidFill>
                        </a:rPr>
                        <a:t>      </a:t>
                      </a:r>
                      <a:r>
                        <a:rPr lang="zh-CN" altLang="en-US" sz="1800" b="1" dirty="0" smtClean="0">
                          <a:solidFill>
                            <a:schemeClr val="tx1"/>
                          </a:solidFill>
                        </a:rPr>
                        <a:t>监督，凡不按规定使用劳动防护用品者不得上岗作业</a:t>
                      </a:r>
                      <a:r>
                        <a:rPr kumimoji="0" lang="zh-CN" altLang="en-US" sz="1800" dirty="0" smtClean="0">
                          <a:solidFill>
                            <a:schemeClr val="tx1"/>
                          </a:solidFill>
                          <a:latin typeface="Arial" panose="020B0604020202020204" pitchFamily="34" charset="0"/>
                          <a:cs typeface="Times New Roman" panose="02020603050405020304" pitchFamily="18" charset="0"/>
                        </a:rPr>
                        <a:t>。</a:t>
                      </a:r>
                      <a:r>
                        <a:rPr kumimoji="0" lang="zh-CN" altLang="en-US" sz="1800" dirty="0" smtClean="0">
                          <a:solidFill>
                            <a:schemeClr val="tx1"/>
                          </a:solidFill>
                          <a:latin typeface="Arial" panose="020B0604020202020204" pitchFamily="34" charset="0"/>
                        </a:rPr>
                        <a:t> </a:t>
                      </a:r>
                      <a:endParaRPr kumimoji="0" lang="zh-CN" altLang="en-US" sz="1800" dirty="0">
                        <a:solidFill>
                          <a:schemeClr val="tx1"/>
                        </a:solidFill>
                        <a:latin typeface="Arial" panose="020B0604020202020204" pitchFamily="34" charset="0"/>
                      </a:endParaRPr>
                    </a:p>
                  </a:txBody>
                  <a:tcPr marL="91439" marR="91439" marT="45723" marB="45723">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45763" name="内容占位符 1"/>
          <p:cNvSpPr>
            <a:spLocks noGrp="1"/>
          </p:cNvSpPr>
          <p:nvPr>
            <p:ph idx="4294967295"/>
          </p:nvPr>
        </p:nvSpPr>
        <p:spPr>
          <a:xfrm>
            <a:off x="1714500" y="2857500"/>
            <a:ext cx="5357813"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9</a:t>
            </a:r>
            <a:r>
              <a:rPr lang="zh-CN" altLang="en-US" sz="4400" b="1" smtClean="0">
                <a:latin typeface="华文楷体" panose="02010600040101010101" pitchFamily="2" charset="-122"/>
                <a:ea typeface="华文楷体" panose="02010600040101010101" pitchFamily="2" charset="-122"/>
              </a:rPr>
              <a:t>、危险化学品管理</a:t>
            </a:r>
            <a:endParaRPr lang="en-US" altLang="zh-CN" sz="4400" b="1" smtClean="0">
              <a:latin typeface="华文楷体" panose="02010600040101010101" pitchFamily="2" charset="-122"/>
              <a:ea typeface="华文楷体" panose="02010600040101010101" pitchFamily="2" charset="-122"/>
            </a:endParaRPr>
          </a:p>
        </p:txBody>
      </p:sp>
      <p:sp>
        <p:nvSpPr>
          <p:cNvPr id="2" name="文本框 1">
            <a:hlinkClick r:id="rId2" action="ppaction://hlinksldjump"/>
          </p:cNvPr>
          <p:cNvSpPr txBox="1"/>
          <p:nvPr/>
        </p:nvSpPr>
        <p:spPr>
          <a:xfrm>
            <a:off x="7072313" y="5805264"/>
            <a:ext cx="1676151" cy="461665"/>
          </a:xfrm>
          <a:prstGeom prst="rect">
            <a:avLst/>
          </a:prstGeom>
          <a:noFill/>
        </p:spPr>
        <p:txBody>
          <a:bodyPr wrap="square" rtlCol="0">
            <a:spAutoFit/>
          </a:bodyPr>
          <a:lstStyle/>
          <a:p>
            <a:pPr algn="ctr"/>
            <a:r>
              <a:rPr lang="en-US" altLang="zh-CN" dirty="0" smtClean="0"/>
              <a:t>10</a:t>
            </a:r>
            <a:endParaRPr lang="zh-CN" alt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9.1  </a:t>
            </a:r>
            <a:r>
              <a:rPr lang="zh-CN" altLang="en-US" sz="2800" b="1" smtClean="0">
                <a:latin typeface="隶书" panose="02010509060101010101" pitchFamily="49" charset="-122"/>
                <a:ea typeface="隶书" panose="02010509060101010101" pitchFamily="49" charset="-122"/>
              </a:rPr>
              <a:t>危险化学品档案</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286250"/>
        </p:xfrm>
        <a:graphic>
          <a:graphicData uri="http://schemas.openxmlformats.org/drawingml/2006/table">
            <a:tbl>
              <a:tblPr firstRow="1" bandRow="1">
                <a:tableStyleId>{5C22544A-7EE6-4342-B048-85BDC9FD1C3A}</a:tableStyleId>
              </a:tblPr>
              <a:tblGrid>
                <a:gridCol w="3929034"/>
                <a:gridCol w="435771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3890010">
                <a:tc>
                  <a:txBody>
                    <a:bodyPr/>
                    <a:lstStyle/>
                    <a:p>
                      <a:pPr>
                        <a:lnSpc>
                          <a:spcPct val="150000"/>
                        </a:lnSpc>
                      </a:pPr>
                      <a:r>
                        <a:rPr lang="zh-CN" altLang="zh-CN" sz="1800" b="1" dirty="0" smtClean="0">
                          <a:solidFill>
                            <a:schemeClr val="tx1"/>
                          </a:solidFill>
                        </a:rPr>
                        <a:t>企业应对所有危险化学品，包括</a:t>
                      </a:r>
                      <a:r>
                        <a:rPr lang="zh-CN" altLang="zh-CN" sz="1800" b="1" dirty="0" smtClean="0">
                          <a:solidFill>
                            <a:srgbClr val="0000CC"/>
                          </a:solidFill>
                        </a:rPr>
                        <a:t>产品、原料和中间产品</a:t>
                      </a:r>
                      <a:r>
                        <a:rPr lang="zh-CN" altLang="zh-CN" sz="1800" b="1" dirty="0" smtClean="0">
                          <a:solidFill>
                            <a:schemeClr val="tx1"/>
                          </a:solidFill>
                        </a:rPr>
                        <a:t>进行普查，建立危险化学品档案。</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对所有危险化学品进行普查；</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建立危险化学品档案，内容包括：</a:t>
                      </a:r>
                      <a:r>
                        <a:rPr lang="zh-CN" altLang="en-US" sz="1800" b="1" dirty="0" smtClean="0">
                          <a:solidFill>
                            <a:srgbClr val="FF0000"/>
                          </a:solidFill>
                        </a:rPr>
                        <a:t>名</a:t>
                      </a:r>
                      <a:endParaRPr lang="en-US" altLang="zh-CN" sz="1800" b="1" dirty="0" smtClean="0">
                        <a:solidFill>
                          <a:srgbClr val="FF0000"/>
                        </a:solidFill>
                      </a:endParaRPr>
                    </a:p>
                    <a:p>
                      <a:pPr marL="342900" indent="-342900">
                        <a:lnSpc>
                          <a:spcPct val="150000"/>
                        </a:lnSpc>
                        <a:buNone/>
                      </a:pPr>
                      <a:r>
                        <a:rPr lang="en-US" altLang="zh-CN" sz="1800" b="1" dirty="0" smtClean="0">
                          <a:solidFill>
                            <a:srgbClr val="FF0000"/>
                          </a:solidFill>
                        </a:rPr>
                        <a:t>      </a:t>
                      </a:r>
                      <a:r>
                        <a:rPr lang="zh-CN" altLang="en-US" sz="1800" b="1" dirty="0" smtClean="0">
                          <a:solidFill>
                            <a:srgbClr val="FF0000"/>
                          </a:solidFill>
                        </a:rPr>
                        <a:t>称及存放、生产、使用地点；数量、危险性分类、危规号、包装类别、登记号、危险化学品安全技术说明书和安全标签（以下简称“一书一签”）等。</a:t>
                      </a:r>
                      <a:endParaRPr lang="zh-CN" altLang="en-US" sz="1800" b="1" dirty="0">
                        <a:solidFill>
                          <a:srgbClr val="FF0000"/>
                        </a:solidFill>
                      </a:endParaRPr>
                    </a:p>
                  </a:txBody>
                  <a:tcPr marL="91439" marR="91439">
                    <a:solidFill>
                      <a:schemeClr val="accent6">
                        <a:lumMod val="20000"/>
                        <a:lumOff val="80000"/>
                        <a:alpha val="50000"/>
                      </a:schemeClr>
                    </a:solidFill>
                  </a:tcPr>
                </a:tc>
              </a:tr>
            </a:tbl>
          </a:graphicData>
        </a:graphic>
      </p:graphicFrame>
      <p:sp>
        <p:nvSpPr>
          <p:cNvPr id="246798" name="矩形 6"/>
          <p:cNvSpPr>
            <a:spLocks noChangeArrowheads="1"/>
          </p:cNvSpPr>
          <p:nvPr/>
        </p:nvSpPr>
        <p:spPr bwMode="auto">
          <a:xfrm>
            <a:off x="4857750" y="4783138"/>
            <a:ext cx="3643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800" b="1" u="sng">
                <a:solidFill>
                  <a:srgbClr val="33CC33"/>
                </a:solidFill>
                <a:latin typeface="仿宋_GB2312" panose="02010609030101010101" pitchFamily="49" charset="-122"/>
                <a:ea typeface="仿宋_GB2312" panose="02010609030101010101" pitchFamily="49" charset="-122"/>
              </a:rPr>
              <a:t>未进行危险化学品普查，扣</a:t>
            </a:r>
            <a:r>
              <a:rPr lang="en-US" altLang="zh-CN" sz="1800" b="1" u="sng">
                <a:solidFill>
                  <a:srgbClr val="33CC33"/>
                </a:solidFill>
                <a:latin typeface="仿宋_GB2312" panose="02010609030101010101" pitchFamily="49" charset="-122"/>
                <a:ea typeface="仿宋_GB2312" panose="02010609030101010101" pitchFamily="49" charset="-122"/>
              </a:rPr>
              <a:t>10</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b="1" u="sng">
              <a:solidFill>
                <a:srgbClr val="33CC33"/>
              </a:solidFill>
              <a:latin typeface="仿宋_GB2312" panose="02010609030101010101" pitchFamily="49" charset="-122"/>
              <a:ea typeface="仿宋_GB2312" panose="02010609030101010101" pitchFamily="49" charset="-122"/>
            </a:endParaRPr>
          </a:p>
        </p:txBody>
      </p:sp>
      <p:sp>
        <p:nvSpPr>
          <p:cNvPr id="246799" name="AutoShape 9"/>
          <p:cNvSpPr>
            <a:spLocks noChangeArrowheads="1"/>
          </p:cNvSpPr>
          <p:nvPr/>
        </p:nvSpPr>
        <p:spPr bwMode="auto">
          <a:xfrm>
            <a:off x="4429125" y="4516438"/>
            <a:ext cx="361950"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9.2  </a:t>
            </a:r>
            <a:r>
              <a:rPr lang="zh-CN" altLang="en-US" sz="2800" b="1" smtClean="0">
                <a:latin typeface="隶书" panose="02010509060101010101" pitchFamily="49" charset="-122"/>
                <a:ea typeface="隶书" panose="02010509060101010101" pitchFamily="49" charset="-122"/>
              </a:rPr>
              <a:t>化学品分类</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2786062"/>
        </p:xfrm>
        <a:graphic>
          <a:graphicData uri="http://schemas.openxmlformats.org/drawingml/2006/table">
            <a:tbl>
              <a:tblPr firstRow="1" bandRow="1">
                <a:tableStyleId>{5C22544A-7EE6-4342-B048-85BDC9FD1C3A}</a:tableStyleId>
              </a:tblPr>
              <a:tblGrid>
                <a:gridCol w="3714721"/>
                <a:gridCol w="457202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389822">
                <a:tc>
                  <a:txBody>
                    <a:bodyPr/>
                    <a:lstStyle/>
                    <a:p>
                      <a:pPr>
                        <a:lnSpc>
                          <a:spcPct val="150000"/>
                        </a:lnSpc>
                      </a:pPr>
                      <a:r>
                        <a:rPr lang="zh-CN" altLang="zh-CN" sz="1800" b="1" dirty="0" smtClean="0"/>
                        <a:t>企业应按照国家有关规定对其产品、所有中间产品进行分类，并将分类结果汇入危险化学品档案。</a:t>
                      </a:r>
                      <a:endParaRPr lang="zh-CN" altLang="en-US" sz="1800" b="1" dirty="0"/>
                    </a:p>
                  </a:txBody>
                  <a:tcPr marL="91439" marR="91439" anchor="ctr">
                    <a:solidFill>
                      <a:schemeClr val="accent6">
                        <a:lumMod val="20000"/>
                        <a:lumOff val="80000"/>
                        <a:alpha val="50000"/>
                      </a:schemeClr>
                    </a:solidFill>
                  </a:tcPr>
                </a:tc>
                <a:tc>
                  <a:txBody>
                    <a:bodyPr/>
                    <a:lstStyle/>
                    <a:p>
                      <a:pPr marL="342900" indent="-342900">
                        <a:lnSpc>
                          <a:spcPct val="150000"/>
                        </a:lnSpc>
                        <a:buAutoNum type="arabicPeriod"/>
                        <a:defRPr/>
                      </a:pPr>
                      <a:r>
                        <a:rPr lang="zh-CN" altLang="en-US" sz="1800" b="1" dirty="0" smtClean="0">
                          <a:solidFill>
                            <a:schemeClr val="tx1"/>
                          </a:solidFill>
                          <a:effectLst/>
                        </a:rPr>
                        <a:t>对产品、所有中间产品进行危险性分</a:t>
                      </a:r>
                      <a:endParaRPr lang="en-US" altLang="zh-CN" sz="1800" b="1" dirty="0" smtClean="0">
                        <a:solidFill>
                          <a:schemeClr val="tx1"/>
                        </a:solidFill>
                        <a:effectLst/>
                      </a:endParaRPr>
                    </a:p>
                    <a:p>
                      <a:pPr marL="342900" indent="-342900">
                        <a:lnSpc>
                          <a:spcPct val="150000"/>
                        </a:lnSpc>
                        <a:buNone/>
                        <a:defRPr/>
                      </a:pPr>
                      <a:r>
                        <a:rPr lang="en-US" altLang="zh-CN" sz="1800" b="1" dirty="0" smtClean="0">
                          <a:solidFill>
                            <a:schemeClr val="tx1"/>
                          </a:solidFill>
                          <a:effectLst/>
                        </a:rPr>
                        <a:t>      </a:t>
                      </a:r>
                      <a:r>
                        <a:rPr lang="zh-CN" altLang="en-US" sz="1800" b="1" dirty="0" smtClean="0">
                          <a:solidFill>
                            <a:schemeClr val="tx1"/>
                          </a:solidFill>
                          <a:effectLst/>
                        </a:rPr>
                        <a:t>类，并将分类结果汇入危险化学品档案；</a:t>
                      </a:r>
                      <a:endParaRPr lang="zh-CN" altLang="en-US" sz="1800" b="1" dirty="0" smtClean="0">
                        <a:solidFill>
                          <a:schemeClr val="tx1"/>
                        </a:solidFill>
                        <a:effectLst/>
                      </a:endParaRPr>
                    </a:p>
                    <a:p>
                      <a:pPr marL="342900" indent="-342900">
                        <a:lnSpc>
                          <a:spcPct val="150000"/>
                        </a:lnSpc>
                        <a:buAutoNum type="arabicPeriod" startAt="2"/>
                        <a:defRPr/>
                      </a:pPr>
                      <a:r>
                        <a:rPr lang="zh-CN" altLang="en-US" sz="1800" b="1" dirty="0" smtClean="0">
                          <a:solidFill>
                            <a:srgbClr val="FF0000"/>
                          </a:solidFill>
                          <a:effectLst/>
                        </a:rPr>
                        <a:t>化验室使用化学试剂应分类并建立清单</a:t>
                      </a:r>
                      <a:r>
                        <a:rPr lang="zh-CN" altLang="en-US" sz="1800" b="1" dirty="0" smtClean="0">
                          <a:solidFill>
                            <a:schemeClr val="tx1"/>
                          </a:solidFill>
                          <a:effectLst/>
                        </a:rPr>
                        <a:t>。</a:t>
                      </a:r>
                      <a:endParaRPr lang="zh-CN" altLang="en-US" sz="1800" b="1" dirty="0">
                        <a:solidFill>
                          <a:schemeClr val="tx1"/>
                        </a:solidFill>
                        <a:effectLst/>
                      </a:endParaRPr>
                    </a:p>
                  </a:txBody>
                  <a:tcPr marL="91439" marR="91439" anchor="ctr">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9.3  </a:t>
            </a:r>
            <a:r>
              <a:rPr lang="zh-CN" altLang="en-US" sz="2800" b="1" smtClean="0">
                <a:latin typeface="隶书" panose="02010509060101010101" pitchFamily="49" charset="-122"/>
                <a:ea typeface="隶书" panose="02010509060101010101" pitchFamily="49" charset="-122"/>
              </a:rPr>
              <a:t>化学品安全技术说明书和安全标签</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80123"/>
        </p:xfrm>
        <a:graphic>
          <a:graphicData uri="http://schemas.openxmlformats.org/drawingml/2006/table">
            <a:tbl>
              <a:tblPr firstRow="1" bandRow="1">
                <a:tableStyleId>{5C22544A-7EE6-4342-B048-85BDC9FD1C3A}</a:tableStyleId>
              </a:tblPr>
              <a:tblGrid>
                <a:gridCol w="3643284"/>
                <a:gridCol w="4643466"/>
              </a:tblGrid>
              <a:tr h="39621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3" marB="45713">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3" marB="45713">
                    <a:solidFill>
                      <a:schemeClr val="accent1">
                        <a:lumMod val="60000"/>
                        <a:lumOff val="40000"/>
                      </a:schemeClr>
                    </a:solidFill>
                  </a:tcPr>
                </a:tc>
              </a:tr>
              <a:tr h="3246551">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生产企业的产品属危险化学品时，应按</a:t>
                      </a:r>
                      <a:r>
                        <a:rPr lang="en-US" altLang="zh-CN" sz="1800" b="1" dirty="0" smtClean="0">
                          <a:solidFill>
                            <a:srgbClr val="0000CC"/>
                          </a:solidFill>
                        </a:rPr>
                        <a:t>GB 16483</a:t>
                      </a:r>
                      <a:r>
                        <a:rPr lang="zh-CN" altLang="zh-CN" sz="1800" b="1" dirty="0" smtClean="0">
                          <a:solidFill>
                            <a:srgbClr val="0000CC"/>
                          </a:solidFill>
                        </a:rPr>
                        <a:t>和</a:t>
                      </a:r>
                      <a:r>
                        <a:rPr lang="en-US" altLang="zh-CN" sz="1800" b="1" dirty="0" smtClean="0">
                          <a:solidFill>
                            <a:srgbClr val="0000CC"/>
                          </a:solidFill>
                        </a:rPr>
                        <a:t>GB 15258</a:t>
                      </a:r>
                      <a:r>
                        <a:rPr lang="zh-CN" altLang="zh-CN" sz="1800" b="1" dirty="0" smtClean="0">
                          <a:solidFill>
                            <a:schemeClr val="tx1"/>
                          </a:solidFill>
                        </a:rPr>
                        <a:t>编制产品安全技术说明书和安全标签，并提供给用户。</a:t>
                      </a:r>
                      <a:endParaRPr lang="zh-CN" altLang="en-US" sz="1800" b="1" dirty="0">
                        <a:solidFill>
                          <a:schemeClr val="tx1"/>
                        </a:solidFill>
                      </a:endParaRPr>
                    </a:p>
                  </a:txBody>
                  <a:tcPr marL="91439" marR="91439" marT="45713" marB="45713" anchor="ctr">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rgbClr val="FF0000"/>
                          </a:solidFill>
                        </a:rPr>
                        <a:t>生产企业要给本企业生产的危险化学品编制符合国家标准要求的“一书一签”</a:t>
                      </a:r>
                      <a:r>
                        <a:rPr lang="zh-CN" altLang="en-US" sz="1800" b="1" dirty="0" smtClean="0">
                          <a:solidFill>
                            <a:schemeClr val="tx1"/>
                          </a:solidFill>
                        </a:rPr>
                        <a:t>； </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rgbClr val="FF0000"/>
                          </a:solidFill>
                        </a:rPr>
                        <a:t>生产企业生产的危险化学品发现新的危险特性时，要及时更新“一书一签”，并公告；</a:t>
                      </a:r>
                      <a:endParaRPr lang="zh-CN" altLang="en-US" sz="1800" b="1" dirty="0" smtClean="0">
                        <a:solidFill>
                          <a:srgbClr val="FF0000"/>
                        </a:solidFill>
                      </a:endParaRPr>
                    </a:p>
                    <a:p>
                      <a:pPr marL="342900" indent="-342900">
                        <a:lnSpc>
                          <a:spcPct val="120000"/>
                        </a:lnSpc>
                        <a:buAutoNum type="arabicPeriod" startAt="3"/>
                      </a:pPr>
                      <a:r>
                        <a:rPr lang="zh-CN" altLang="en-US" sz="1800" b="1" dirty="0" smtClean="0">
                          <a:solidFill>
                            <a:srgbClr val="FF0000"/>
                          </a:solidFill>
                        </a:rPr>
                        <a:t>主动</a:t>
                      </a:r>
                      <a:r>
                        <a:rPr lang="zh-CN" altLang="en-US" sz="1800" b="1" dirty="0" smtClean="0">
                          <a:solidFill>
                            <a:schemeClr val="tx1"/>
                          </a:solidFill>
                        </a:rPr>
                        <a:t>向本企业生产的危险化学品购买者或用户提供“一书一签”。</a:t>
                      </a:r>
                      <a:r>
                        <a:rPr lang="zh-CN" altLang="en-US" sz="1800" dirty="0" smtClean="0">
                          <a:solidFill>
                            <a:schemeClr val="tx1"/>
                          </a:solidFill>
                        </a:rPr>
                        <a:t> </a:t>
                      </a:r>
                      <a:endParaRPr lang="zh-CN" altLang="en-US" sz="1800" dirty="0">
                        <a:solidFill>
                          <a:schemeClr val="tx1"/>
                        </a:solidFill>
                      </a:endParaRPr>
                    </a:p>
                  </a:txBody>
                  <a:tcPr marL="91439" marR="91439" marT="45713" marB="45713">
                    <a:solidFill>
                      <a:schemeClr val="accent6">
                        <a:lumMod val="20000"/>
                        <a:lumOff val="80000"/>
                        <a:alpha val="50000"/>
                      </a:schemeClr>
                    </a:solidFill>
                  </a:tcPr>
                </a:tc>
              </a:tr>
              <a:tr h="1737274">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采购危险化学品时，应索取安全技术说明书和安全标签，</a:t>
                      </a:r>
                      <a:r>
                        <a:rPr lang="zh-CN" altLang="zh-CN" sz="1800" b="1" dirty="0" smtClean="0">
                          <a:solidFill>
                            <a:srgbClr val="0000CC"/>
                          </a:solidFill>
                        </a:rPr>
                        <a:t>不得采购无安全技术说明书和安全标签的危险化学品。</a:t>
                      </a:r>
                      <a:endParaRPr lang="zh-CN" altLang="en-US" sz="1800" b="1" dirty="0">
                        <a:solidFill>
                          <a:srgbClr val="0000CC"/>
                        </a:solidFill>
                      </a:endParaRPr>
                    </a:p>
                  </a:txBody>
                  <a:tcPr marL="91439" marR="91439" marT="45713" marB="45713">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采购危险化学品时，应主动向销售单位索取“一书一签”。</a:t>
                      </a:r>
                      <a:r>
                        <a:rPr lang="zh-CN" altLang="en-US" sz="1800" dirty="0" smtClean="0">
                          <a:solidFill>
                            <a:schemeClr val="tx1"/>
                          </a:solidFill>
                        </a:rPr>
                        <a:t> </a:t>
                      </a:r>
                      <a:endParaRPr lang="zh-CN" altLang="en-US" sz="1800" dirty="0">
                        <a:solidFill>
                          <a:schemeClr val="tx1"/>
                        </a:solidFill>
                      </a:endParaRPr>
                    </a:p>
                  </a:txBody>
                  <a:tcPr marL="91439" marR="91439" marT="45713" marB="45713" anchor="ctr">
                    <a:solidFill>
                      <a:schemeClr val="bg2">
                        <a:lumMod val="20000"/>
                        <a:lumOff val="80000"/>
                        <a:alpha val="95000"/>
                      </a:schemeClr>
                    </a:solidFill>
                  </a:tcPr>
                </a:tc>
              </a:tr>
            </a:tbl>
          </a:graphicData>
        </a:graphic>
      </p:graphicFrame>
      <p:sp>
        <p:nvSpPr>
          <p:cNvPr id="250897" name="矩形 6"/>
          <p:cNvSpPr>
            <a:spLocks noChangeArrowheads="1"/>
          </p:cNvSpPr>
          <p:nvPr/>
        </p:nvSpPr>
        <p:spPr bwMode="auto">
          <a:xfrm>
            <a:off x="4643438" y="4287838"/>
            <a:ext cx="4071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800" b="1" u="sng">
                <a:solidFill>
                  <a:srgbClr val="33CC33"/>
                </a:solidFill>
                <a:latin typeface="仿宋_GB2312" panose="02010609030101010101" pitchFamily="49" charset="-122"/>
                <a:ea typeface="仿宋_GB2312" panose="02010609030101010101" pitchFamily="49" charset="-122"/>
              </a:rPr>
              <a:t>生产的危险化学品未编制“一书一签”，扣</a:t>
            </a:r>
            <a:r>
              <a:rPr lang="en-US" altLang="zh-CN" sz="1800" b="1" u="sng">
                <a:solidFill>
                  <a:srgbClr val="33CC33"/>
                </a:solidFill>
                <a:latin typeface="仿宋_GB2312" panose="02010609030101010101" pitchFamily="49" charset="-122"/>
                <a:ea typeface="仿宋_GB2312" panose="02010609030101010101" pitchFamily="49" charset="-122"/>
              </a:rPr>
              <a:t>10</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r>
              <a:rPr lang="zh-CN" altLang="en-US" sz="1800" u="sng">
                <a:solidFill>
                  <a:srgbClr val="33CC33"/>
                </a:solidFill>
                <a:latin typeface="仿宋_GB2312" panose="02010609030101010101" pitchFamily="49" charset="-122"/>
                <a:ea typeface="仿宋_GB2312" panose="02010609030101010101" pitchFamily="49" charset="-122"/>
              </a:rPr>
              <a:t>。</a:t>
            </a:r>
            <a:endParaRPr lang="zh-CN" altLang="en-US" sz="1800" u="sng">
              <a:solidFill>
                <a:srgbClr val="33CC33"/>
              </a:solidFill>
              <a:latin typeface="仿宋_GB2312" panose="02010609030101010101" pitchFamily="49" charset="-122"/>
              <a:ea typeface="仿宋_GB2312" panose="02010609030101010101" pitchFamily="49" charset="-122"/>
            </a:endParaRPr>
          </a:p>
        </p:txBody>
      </p:sp>
      <p:sp>
        <p:nvSpPr>
          <p:cNvPr id="250898" name="AutoShape 13"/>
          <p:cNvSpPr>
            <a:spLocks noChangeArrowheads="1"/>
          </p:cNvSpPr>
          <p:nvPr/>
        </p:nvSpPr>
        <p:spPr bwMode="auto">
          <a:xfrm>
            <a:off x="4143375" y="4143375"/>
            <a:ext cx="395288"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9.4  </a:t>
            </a:r>
            <a:r>
              <a:rPr lang="zh-CN" altLang="en-US" sz="2800" b="1" smtClean="0">
                <a:latin typeface="隶书" panose="02010509060101010101" pitchFamily="49" charset="-122"/>
                <a:ea typeface="隶书" panose="02010509060101010101" pitchFamily="49" charset="-122"/>
              </a:rPr>
              <a:t>化学事故应急咨询服务电话</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3286125"/>
        </p:xfrm>
        <a:graphic>
          <a:graphicData uri="http://schemas.openxmlformats.org/drawingml/2006/table">
            <a:tbl>
              <a:tblPr firstRow="1" bandRow="1">
                <a:tableStyleId>{5C22544A-7EE6-4342-B048-85BDC9FD1C3A}</a:tableStyleId>
              </a:tblPr>
              <a:tblGrid>
                <a:gridCol w="3714721"/>
                <a:gridCol w="457202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889885">
                <a:tc>
                  <a:txBody>
                    <a:bodyPr/>
                    <a:lstStyle/>
                    <a:p>
                      <a:pPr>
                        <a:lnSpc>
                          <a:spcPct val="150000"/>
                        </a:lnSpc>
                      </a:pPr>
                      <a:r>
                        <a:rPr lang="zh-CN" altLang="zh-CN" sz="1800" b="1" dirty="0" smtClean="0"/>
                        <a:t>生产企业应设立</a:t>
                      </a:r>
                      <a:r>
                        <a:rPr lang="en-US" altLang="zh-CN" sz="1800" b="1" dirty="0" smtClean="0">
                          <a:solidFill>
                            <a:schemeClr val="tx1"/>
                          </a:solidFill>
                        </a:rPr>
                        <a:t>24</a:t>
                      </a:r>
                      <a:r>
                        <a:rPr lang="zh-CN" altLang="zh-CN" sz="1800" b="1" dirty="0" smtClean="0">
                          <a:solidFill>
                            <a:schemeClr val="tx1"/>
                          </a:solidFill>
                        </a:rPr>
                        <a:t>小时应急</a:t>
                      </a:r>
                      <a:r>
                        <a:rPr lang="zh-CN" altLang="zh-CN" sz="1800" b="1" dirty="0" smtClean="0"/>
                        <a:t>咨询服务固定电话，</a:t>
                      </a:r>
                      <a:r>
                        <a:rPr lang="zh-CN" altLang="zh-CN" sz="1800" b="1" dirty="0" smtClean="0">
                          <a:solidFill>
                            <a:srgbClr val="0000CC"/>
                          </a:solidFill>
                        </a:rPr>
                        <a:t>有专业人员值班并负责相关应急咨询。</a:t>
                      </a:r>
                      <a:r>
                        <a:rPr lang="zh-CN" altLang="zh-CN" sz="1800" b="1" dirty="0" smtClean="0"/>
                        <a:t>没有条件设立应急咨询服务电话的，应委托危险化学品专业应急机构作为应急咨询服务代理。</a:t>
                      </a:r>
                      <a:endParaRPr lang="zh-CN" altLang="en-US" sz="1800" b="1" dirty="0"/>
                    </a:p>
                  </a:txBody>
                  <a:tcPr marL="91439" marR="91439">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生产企业设立应急咨询服务固定电话或委托危险化学品专业应急机构，为用户提供</a:t>
                      </a:r>
                      <a:r>
                        <a:rPr lang="en-US" altLang="zh-CN" sz="1800" b="1" dirty="0" smtClean="0">
                          <a:solidFill>
                            <a:schemeClr val="tx1"/>
                          </a:solidFill>
                        </a:rPr>
                        <a:t>24</a:t>
                      </a:r>
                      <a:r>
                        <a:rPr lang="zh-CN" altLang="en-US" sz="1800" b="1" dirty="0" smtClean="0">
                          <a:solidFill>
                            <a:schemeClr val="tx1"/>
                          </a:solidFill>
                        </a:rPr>
                        <a:t>小时应急咨询服务。</a:t>
                      </a:r>
                      <a:endParaRPr lang="zh-CN" altLang="en-US" sz="1800" b="1" dirty="0" smtClean="0">
                        <a:solidFill>
                          <a:schemeClr val="tx1"/>
                        </a:solidFill>
                      </a:endParaRPr>
                    </a:p>
                    <a:p>
                      <a:pPr marL="342900" indent="-342900">
                        <a:lnSpc>
                          <a:spcPct val="150000"/>
                        </a:lnSpc>
                        <a:buNone/>
                        <a:defRPr/>
                      </a:pPr>
                      <a:endParaRPr lang="zh-CN" altLang="en-US" sz="1800" b="1" dirty="0">
                        <a:solidFill>
                          <a:schemeClr val="tx1"/>
                        </a:solidFill>
                        <a:effectLst/>
                      </a:endParaRPr>
                    </a:p>
                  </a:txBody>
                  <a:tcPr marL="91439" marR="91439">
                    <a:solidFill>
                      <a:schemeClr val="accent6">
                        <a:lumMod val="20000"/>
                        <a:lumOff val="80000"/>
                        <a:alpha val="50000"/>
                      </a:schemeClr>
                    </a:solidFill>
                  </a:tcPr>
                </a:tc>
              </a:tr>
            </a:tbl>
          </a:graphicData>
        </a:graphic>
      </p:graphicFrame>
      <p:sp>
        <p:nvSpPr>
          <p:cNvPr id="252942" name="矩形 6"/>
          <p:cNvSpPr>
            <a:spLocks noChangeArrowheads="1"/>
          </p:cNvSpPr>
          <p:nvPr/>
        </p:nvSpPr>
        <p:spPr bwMode="auto">
          <a:xfrm>
            <a:off x="4572000" y="3216275"/>
            <a:ext cx="3960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800" b="1" u="sng">
                <a:solidFill>
                  <a:srgbClr val="33CC33"/>
                </a:solidFill>
                <a:latin typeface="仿宋_GB2312" panose="02010609030101010101" pitchFamily="49" charset="-122"/>
                <a:ea typeface="仿宋_GB2312" panose="02010609030101010101" pitchFamily="49" charset="-122"/>
              </a:rPr>
              <a:t>未设立应急电话，也未委托应急机构代理，扣</a:t>
            </a:r>
            <a:r>
              <a:rPr lang="en-US" altLang="zh-CN" sz="1800" b="1" u="sng">
                <a:solidFill>
                  <a:srgbClr val="33CC33"/>
                </a:solidFill>
                <a:latin typeface="仿宋_GB2312" panose="02010609030101010101" pitchFamily="49" charset="-122"/>
                <a:ea typeface="仿宋_GB2312" panose="02010609030101010101" pitchFamily="49" charset="-122"/>
              </a:rPr>
              <a:t>10</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u="sng">
              <a:solidFill>
                <a:srgbClr val="33CC33"/>
              </a:solidFill>
              <a:latin typeface="仿宋_GB2312" panose="02010609030101010101" pitchFamily="49" charset="-122"/>
              <a:ea typeface="仿宋_GB2312" panose="02010609030101010101" pitchFamily="49" charset="-122"/>
            </a:endParaRPr>
          </a:p>
        </p:txBody>
      </p:sp>
      <p:sp>
        <p:nvSpPr>
          <p:cNvPr id="252943" name="AutoShape 19"/>
          <p:cNvSpPr>
            <a:spLocks noChangeArrowheads="1"/>
          </p:cNvSpPr>
          <p:nvPr/>
        </p:nvSpPr>
        <p:spPr bwMode="auto">
          <a:xfrm>
            <a:off x="4214813" y="3159125"/>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9.5  </a:t>
            </a:r>
            <a:r>
              <a:rPr lang="zh-CN" altLang="en-US" sz="2800" b="1" smtClean="0">
                <a:latin typeface="隶书" panose="02010509060101010101" pitchFamily="49" charset="-122"/>
                <a:ea typeface="隶书" panose="02010509060101010101" pitchFamily="49" charset="-122"/>
              </a:rPr>
              <a:t>危险化学品登记</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3286125"/>
        </p:xfrm>
        <a:graphic>
          <a:graphicData uri="http://schemas.openxmlformats.org/drawingml/2006/table">
            <a:tbl>
              <a:tblPr firstRow="1" bandRow="1">
                <a:tableStyleId>{5C22544A-7EE6-4342-B048-85BDC9FD1C3A}</a:tableStyleId>
              </a:tblPr>
              <a:tblGrid>
                <a:gridCol w="3714721"/>
                <a:gridCol w="457202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889885">
                <a:tc>
                  <a:txBody>
                    <a:bodyPr/>
                    <a:lstStyle/>
                    <a:p>
                      <a:pPr>
                        <a:lnSpc>
                          <a:spcPct val="150000"/>
                        </a:lnSpc>
                      </a:pPr>
                      <a:r>
                        <a:rPr lang="zh-CN" altLang="zh-CN" sz="1800" b="1" dirty="0" smtClean="0"/>
                        <a:t>企业应按照有关规定对危险化学品进行登记。</a:t>
                      </a:r>
                      <a:endParaRPr lang="zh-CN" altLang="en-US" sz="1800" b="1" dirty="0"/>
                    </a:p>
                  </a:txBody>
                  <a:tcPr marL="91439" marR="91439">
                    <a:solidFill>
                      <a:schemeClr val="accent6">
                        <a:lumMod val="20000"/>
                        <a:lumOff val="80000"/>
                        <a:alpha val="50000"/>
                      </a:schemeClr>
                    </a:solidFill>
                  </a:tcPr>
                </a:tc>
                <a:tc>
                  <a:txBody>
                    <a:bodyPr/>
                    <a:lstStyle/>
                    <a:p>
                      <a:pPr>
                        <a:lnSpc>
                          <a:spcPct val="150000"/>
                        </a:lnSpc>
                        <a:defRPr/>
                      </a:pPr>
                      <a:r>
                        <a:rPr lang="zh-CN" altLang="en-US" sz="1800" b="1" dirty="0" smtClean="0">
                          <a:solidFill>
                            <a:schemeClr val="tx1"/>
                          </a:solidFill>
                        </a:rPr>
                        <a:t>按照有关规定对危险化学品进行登记。</a:t>
                      </a:r>
                      <a:endParaRPr lang="zh-CN" altLang="en-US" sz="1800" b="1" dirty="0" smtClean="0">
                        <a:solidFill>
                          <a:schemeClr val="tx1"/>
                        </a:solidFill>
                        <a:effectLst>
                          <a:outerShdw blurRad="38100" dist="38100" dir="2700000" algn="tl">
                            <a:srgbClr val="000000">
                              <a:alpha val="43137"/>
                            </a:srgbClr>
                          </a:outerShdw>
                        </a:effectLst>
                      </a:endParaRPr>
                    </a:p>
                  </a:txBody>
                  <a:tcPr marL="91439" marR="91439">
                    <a:solidFill>
                      <a:schemeClr val="accent6">
                        <a:lumMod val="20000"/>
                        <a:lumOff val="80000"/>
                        <a:alpha val="50000"/>
                      </a:schemeClr>
                    </a:solidFill>
                  </a:tcPr>
                </a:tc>
              </a:tr>
            </a:tbl>
          </a:graphicData>
        </a:graphic>
      </p:graphicFrame>
      <p:sp>
        <p:nvSpPr>
          <p:cNvPr id="254990" name="AutoShape 19"/>
          <p:cNvSpPr>
            <a:spLocks noChangeArrowheads="1"/>
          </p:cNvSpPr>
          <p:nvPr/>
        </p:nvSpPr>
        <p:spPr bwMode="auto">
          <a:xfrm>
            <a:off x="4214813" y="3159125"/>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54991" name="矩形 9"/>
          <p:cNvSpPr>
            <a:spLocks noChangeArrowheads="1"/>
          </p:cNvSpPr>
          <p:nvPr/>
        </p:nvSpPr>
        <p:spPr bwMode="auto">
          <a:xfrm>
            <a:off x="4643438" y="3357563"/>
            <a:ext cx="39608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800" b="1" u="sng">
                <a:solidFill>
                  <a:srgbClr val="33CC33"/>
                </a:solidFill>
                <a:latin typeface="仿宋_GB2312" panose="02010609030101010101" pitchFamily="49" charset="-122"/>
                <a:ea typeface="仿宋_GB2312" panose="02010609030101010101" pitchFamily="49" charset="-122"/>
              </a:rPr>
              <a:t>没有进行危险化学品登记或登记证载明的日期超过有效期扣</a:t>
            </a:r>
            <a:r>
              <a:rPr lang="en-US" altLang="zh-CN" sz="1800" b="1" u="sng">
                <a:solidFill>
                  <a:srgbClr val="33CC33"/>
                </a:solidFill>
                <a:latin typeface="仿宋_GB2312" panose="02010609030101010101" pitchFamily="49" charset="-122"/>
                <a:ea typeface="仿宋_GB2312" panose="02010609030101010101" pitchFamily="49" charset="-122"/>
              </a:rPr>
              <a:t>20</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642938" y="1052513"/>
            <a:ext cx="7858125" cy="1590675"/>
          </a:xfrm>
        </p:spPr>
        <p:txBody>
          <a:bodyPr/>
          <a:lstStyle/>
          <a:p>
            <a:pPr marL="0" indent="0">
              <a:buFontTx/>
              <a:buNone/>
            </a:pPr>
            <a:r>
              <a:rPr lang="en-US" altLang="zh-CN" sz="2800" b="1" dirty="0" smtClean="0">
                <a:solidFill>
                  <a:srgbClr val="0000CC"/>
                </a:solidFill>
                <a:latin typeface="华文楷体" panose="02010600040101010101" pitchFamily="2" charset="-122"/>
                <a:ea typeface="华文楷体" panose="02010600040101010101" pitchFamily="2" charset="-122"/>
              </a:rPr>
              <a:t>3.8  </a:t>
            </a:r>
            <a:r>
              <a:rPr lang="zh-CN" altLang="en-US" sz="2800" b="1" dirty="0" smtClean="0">
                <a:solidFill>
                  <a:srgbClr val="0000CC"/>
                </a:solidFill>
                <a:latin typeface="华文楷体" panose="02010600040101010101" pitchFamily="2" charset="-122"/>
                <a:ea typeface="华文楷体" panose="02010600040101010101" pitchFamily="2" charset="-122"/>
              </a:rPr>
              <a:t>承包商   </a:t>
            </a:r>
            <a:r>
              <a:rPr lang="en-US" altLang="zh-CN" sz="2800" b="1" dirty="0" smtClean="0">
                <a:solidFill>
                  <a:srgbClr val="0000CC"/>
                </a:solidFill>
                <a:latin typeface="华文楷体" panose="02010600040101010101" pitchFamily="2" charset="-122"/>
                <a:ea typeface="华文楷体" panose="02010600040101010101" pitchFamily="2" charset="-122"/>
              </a:rPr>
              <a:t>contractor</a:t>
            </a:r>
            <a:endParaRPr lang="en-US" altLang="zh-CN" sz="2800" b="1" dirty="0" smtClean="0">
              <a:solidFill>
                <a:srgbClr val="0000CC"/>
              </a:solidFill>
              <a:latin typeface="华文楷体" panose="02010600040101010101" pitchFamily="2" charset="-122"/>
              <a:ea typeface="华文楷体" panose="02010600040101010101" pitchFamily="2" charset="-122"/>
            </a:endParaRPr>
          </a:p>
          <a:p>
            <a:pPr marL="0" indent="0">
              <a:buFontTx/>
              <a:buNone/>
            </a:pPr>
            <a:r>
              <a:rPr lang="zh-CN" altLang="en-US" sz="2800" b="1" dirty="0" smtClean="0">
                <a:latin typeface="华文楷体" panose="02010600040101010101" pitchFamily="2" charset="-122"/>
                <a:ea typeface="华文楷体" panose="02010600040101010101" pitchFamily="2" charset="-122"/>
              </a:rPr>
              <a:t>       在企业的作业现场，按照双方协定的要求、期限及条件向企业提供服务的个人或团体。</a:t>
            </a:r>
            <a:endParaRPr lang="zh-CN" altLang="en-US" sz="2800" b="1" dirty="0" smtClean="0">
              <a:latin typeface="华文楷体" panose="02010600040101010101" pitchFamily="2" charset="-122"/>
              <a:ea typeface="华文楷体" panose="02010600040101010101" pitchFamily="2" charset="-122"/>
            </a:endParaRPr>
          </a:p>
        </p:txBody>
      </p:sp>
      <p:sp>
        <p:nvSpPr>
          <p:cNvPr id="27651" name="Rectangle 2"/>
          <p:cNvSpPr txBox="1">
            <a:spLocks noChangeArrowheads="1"/>
          </p:cNvSpPr>
          <p:nvPr/>
        </p:nvSpPr>
        <p:spPr bwMode="auto">
          <a:xfrm>
            <a:off x="642938" y="2714625"/>
            <a:ext cx="7858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en-US" altLang="zh-CN" sz="2800" b="1">
                <a:solidFill>
                  <a:srgbClr val="0000CC"/>
                </a:solidFill>
                <a:latin typeface="华文楷体" panose="02010600040101010101" pitchFamily="2" charset="-122"/>
                <a:ea typeface="华文楷体" panose="02010600040101010101" pitchFamily="2" charset="-122"/>
              </a:rPr>
              <a:t>3.9  </a:t>
            </a:r>
            <a:r>
              <a:rPr lang="zh-CN" altLang="en-US" sz="2800" b="1">
                <a:solidFill>
                  <a:srgbClr val="0000CC"/>
                </a:solidFill>
                <a:latin typeface="华文楷体" panose="02010600040101010101" pitchFamily="2" charset="-122"/>
                <a:ea typeface="华文楷体" panose="02010600040101010101" pitchFamily="2" charset="-122"/>
              </a:rPr>
              <a:t>事件  </a:t>
            </a:r>
            <a:r>
              <a:rPr lang="en-US" altLang="zh-CN" sz="2800" b="1">
                <a:solidFill>
                  <a:srgbClr val="0000CC"/>
                </a:solidFill>
                <a:latin typeface="华文楷体" panose="02010600040101010101" pitchFamily="2" charset="-122"/>
                <a:ea typeface="华文楷体" panose="02010600040101010101" pitchFamily="2" charset="-122"/>
              </a:rPr>
              <a:t>incident</a:t>
            </a:r>
            <a:endParaRPr lang="en-US" altLang="zh-CN" sz="2800" b="1">
              <a:solidFill>
                <a:srgbClr val="0000CC"/>
              </a:solidFill>
              <a:latin typeface="华文楷体" panose="02010600040101010101" pitchFamily="2" charset="-122"/>
              <a:ea typeface="华文楷体" panose="02010600040101010101" pitchFamily="2" charset="-122"/>
            </a:endParaRPr>
          </a:p>
          <a:p>
            <a:pPr eaLnBrk="1" hangingPunct="1">
              <a:lnSpc>
                <a:spcPct val="150000"/>
              </a:lnSpc>
              <a:spcBef>
                <a:spcPct val="0"/>
              </a:spcBef>
              <a:buFontTx/>
              <a:buNone/>
            </a:pPr>
            <a:r>
              <a:rPr lang="zh-CN" altLang="en-US" sz="2800" b="1">
                <a:latin typeface="华文楷体" panose="02010600040101010101" pitchFamily="2" charset="-122"/>
                <a:ea typeface="华文楷体" panose="02010600040101010101" pitchFamily="2" charset="-122"/>
              </a:rPr>
              <a:t>       导致或可能导致事故的情况。</a:t>
            </a:r>
            <a:endParaRPr lang="zh-CN" altLang="en-US" sz="2800" b="1">
              <a:latin typeface="华文楷体" panose="02010600040101010101" pitchFamily="2" charset="-122"/>
              <a:ea typeface="华文楷体" panose="02010600040101010101" pitchFamily="2" charset="-122"/>
            </a:endParaRPr>
          </a:p>
        </p:txBody>
      </p:sp>
      <p:sp>
        <p:nvSpPr>
          <p:cNvPr id="27652" name="Rectangle 2"/>
          <p:cNvSpPr txBox="1">
            <a:spLocks noChangeArrowheads="1"/>
          </p:cNvSpPr>
          <p:nvPr/>
        </p:nvSpPr>
        <p:spPr bwMode="auto">
          <a:xfrm>
            <a:off x="642938" y="4429125"/>
            <a:ext cx="7858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a:solidFill>
                  <a:srgbClr val="0000CC"/>
                </a:solidFill>
                <a:latin typeface="华文楷体" panose="02010600040101010101" pitchFamily="2" charset="-122"/>
                <a:ea typeface="华文楷体" panose="02010600040101010101" pitchFamily="2" charset="-122"/>
              </a:rPr>
              <a:t>3.10  </a:t>
            </a:r>
            <a:r>
              <a:rPr lang="zh-CN" altLang="en-US" sz="2800" b="1">
                <a:solidFill>
                  <a:srgbClr val="0000CC"/>
                </a:solidFill>
                <a:latin typeface="华文楷体" panose="02010600040101010101" pitchFamily="2" charset="-122"/>
                <a:ea typeface="华文楷体" panose="02010600040101010101" pitchFamily="2" charset="-122"/>
              </a:rPr>
              <a:t>事故  </a:t>
            </a:r>
            <a:r>
              <a:rPr lang="en-US" altLang="zh-CN" sz="2800" b="1">
                <a:solidFill>
                  <a:srgbClr val="0000CC"/>
                </a:solidFill>
                <a:latin typeface="华文楷体" panose="02010600040101010101" pitchFamily="2" charset="-122"/>
                <a:ea typeface="华文楷体" panose="02010600040101010101" pitchFamily="2" charset="-122"/>
              </a:rPr>
              <a:t>accident</a:t>
            </a:r>
            <a:endParaRPr lang="en-US" altLang="zh-CN" sz="2800" b="1">
              <a:solidFill>
                <a:srgbClr val="0000CC"/>
              </a:solidFill>
              <a:latin typeface="华文楷体" panose="02010600040101010101" pitchFamily="2" charset="-122"/>
              <a:ea typeface="华文楷体" panose="02010600040101010101" pitchFamily="2" charset="-122"/>
            </a:endParaRPr>
          </a:p>
          <a:p>
            <a:pPr algn="just" eaLnBrk="1" hangingPunct="1">
              <a:spcBef>
                <a:spcPct val="0"/>
              </a:spcBef>
              <a:buFontTx/>
              <a:buNone/>
            </a:pPr>
            <a:r>
              <a:rPr lang="zh-CN" altLang="en-US" sz="2800" b="1">
                <a:latin typeface="华文楷体" panose="02010600040101010101" pitchFamily="2" charset="-122"/>
                <a:ea typeface="华文楷体" panose="02010600040101010101" pitchFamily="2" charset="-122"/>
              </a:rPr>
              <a:t>        造成死亡、职业病、伤害、财产损失或其他损失的意外事件。</a:t>
            </a:r>
            <a:endParaRPr lang="zh-CN" altLang="en-US" sz="2800" b="1">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9.6  </a:t>
            </a:r>
            <a:r>
              <a:rPr lang="zh-CN" altLang="en-US" sz="2800" b="1" smtClean="0">
                <a:latin typeface="隶书" panose="02010509060101010101" pitchFamily="49" charset="-122"/>
                <a:ea typeface="隶书" panose="02010509060101010101" pitchFamily="49" charset="-122"/>
              </a:rPr>
              <a:t>危险化学品登记</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3286125"/>
        </p:xfrm>
        <a:graphic>
          <a:graphicData uri="http://schemas.openxmlformats.org/drawingml/2006/table">
            <a:tbl>
              <a:tblPr firstRow="1" bandRow="1">
                <a:tableStyleId>{5C22544A-7EE6-4342-B048-85BDC9FD1C3A}</a:tableStyleId>
              </a:tblPr>
              <a:tblGrid>
                <a:gridCol w="3714721"/>
                <a:gridCol w="457202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889885">
                <a:tc>
                  <a:txBody>
                    <a:bodyPr/>
                    <a:lstStyle/>
                    <a:p>
                      <a:pPr>
                        <a:lnSpc>
                          <a:spcPct val="150000"/>
                        </a:lnSpc>
                      </a:pPr>
                      <a:r>
                        <a:rPr lang="zh-CN" altLang="zh-CN" sz="1800" b="1" dirty="0" smtClean="0">
                          <a:solidFill>
                            <a:schemeClr val="tx1"/>
                          </a:solidFill>
                        </a:rPr>
                        <a:t>企业应</a:t>
                      </a:r>
                      <a:r>
                        <a:rPr lang="zh-CN" altLang="zh-CN" sz="1800" b="1" dirty="0" smtClean="0">
                          <a:solidFill>
                            <a:srgbClr val="0000CC"/>
                          </a:solidFill>
                        </a:rPr>
                        <a:t>以适当、有效的方式</a:t>
                      </a:r>
                      <a:r>
                        <a:rPr lang="zh-CN" altLang="zh-CN" sz="1800" b="1" dirty="0" smtClean="0">
                          <a:solidFill>
                            <a:schemeClr val="tx1"/>
                          </a:solidFill>
                        </a:rPr>
                        <a:t>对从业人员及相关方进行宣传，使其了解生产过程中危险化学品的危险特性、活性危害、禁配物等，以及采取的预防及应急处理措施。</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对从业人员及相关方进行宣传、</a:t>
                      </a:r>
                      <a:r>
                        <a:rPr lang="zh-CN" altLang="en-US" sz="1800" b="1" dirty="0" smtClean="0">
                          <a:solidFill>
                            <a:srgbClr val="FF0000"/>
                          </a:solidFill>
                        </a:rPr>
                        <a:t>培训</a:t>
                      </a:r>
                      <a:r>
                        <a:rPr lang="zh-CN" altLang="en-US" sz="1800" b="1" dirty="0" smtClean="0">
                          <a:solidFill>
                            <a:schemeClr val="tx1"/>
                          </a:solidFill>
                        </a:rPr>
                        <a:t>，使其了解企业的危险化学品的危险特性、活性危害、禁配物等，以及采取的预防及应急处理措施。</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9.7  </a:t>
            </a:r>
            <a:r>
              <a:rPr lang="zh-CN" altLang="en-US" sz="2800" b="1" smtClean="0">
                <a:latin typeface="隶书" panose="02010509060101010101" pitchFamily="49" charset="-122"/>
                <a:ea typeface="隶书" panose="02010509060101010101" pitchFamily="49" charset="-122"/>
              </a:rPr>
              <a:t>储存和运输</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857750"/>
        </p:xfrm>
        <a:graphic>
          <a:graphicData uri="http://schemas.openxmlformats.org/drawingml/2006/table">
            <a:tbl>
              <a:tblPr firstRow="1" bandRow="1">
                <a:tableStyleId>{5C22544A-7EE6-4342-B048-85BDC9FD1C3A}</a:tableStyleId>
              </a:tblPr>
              <a:tblGrid>
                <a:gridCol w="3714721"/>
                <a:gridCol w="457202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461510">
                <a:tc>
                  <a:txBody>
                    <a:bodyPr/>
                    <a:lstStyle/>
                    <a:p>
                      <a:pPr>
                        <a:lnSpc>
                          <a:spcPct val="120000"/>
                        </a:lnSpc>
                      </a:pPr>
                      <a:r>
                        <a:rPr lang="en-US" altLang="zh-CN" sz="1800" b="1" dirty="0" smtClean="0">
                          <a:solidFill>
                            <a:schemeClr val="tx1"/>
                          </a:solidFill>
                        </a:rPr>
                        <a:t>1.</a:t>
                      </a:r>
                      <a:r>
                        <a:rPr lang="zh-CN" altLang="zh-CN" sz="1800" b="1" dirty="0" smtClean="0">
                          <a:solidFill>
                            <a:schemeClr val="tx1"/>
                          </a:solidFill>
                        </a:rPr>
                        <a:t>企业应严格执行危险化学品储存、出入库安全管理制度。危险化学品应储存在专用仓库、专用场地或者专用储存室（以下统称专用仓库）内，并按照相关技术标准规定的储存方法、储存数量和安全距离，实行隔离、隔开、分离储存，禁止将危险化学品与禁忌物品混合储存；危险化学品专用仓库应当符合相关技术标准对安全、消防的要求，设置明显标志，并由专人管理；危险化学品出入库应当进行核查登记，并定期检查。</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危险化学品应储存在专用仓库内，并按</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照相关技术标准规定的储存方法、储存数量和安全距离，实行隔离、隔开、分离储存，禁止将危险化学品与禁忌物品混合储存；</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危险化学品专用仓库符合安全、消防要</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求，设置明显安全标志、</a:t>
                      </a:r>
                      <a:r>
                        <a:rPr lang="zh-CN" altLang="en-US" sz="1800" b="1" dirty="0" smtClean="0">
                          <a:solidFill>
                            <a:srgbClr val="FF0000"/>
                          </a:solidFill>
                        </a:rPr>
                        <a:t>通讯和报警装置</a:t>
                      </a:r>
                      <a:r>
                        <a:rPr lang="zh-CN" altLang="en-US" sz="1800" b="1" dirty="0" smtClean="0">
                          <a:solidFill>
                            <a:schemeClr val="tx1"/>
                          </a:solidFill>
                        </a:rPr>
                        <a:t>，并由专人管理；</a:t>
                      </a:r>
                      <a:endParaRPr lang="zh-CN" altLang="en-US" sz="1800" b="1" dirty="0" smtClean="0">
                        <a:solidFill>
                          <a:schemeClr val="tx1"/>
                        </a:solidFill>
                      </a:endParaRPr>
                    </a:p>
                    <a:p>
                      <a:pPr marL="342900" indent="-342900">
                        <a:lnSpc>
                          <a:spcPct val="120000"/>
                        </a:lnSpc>
                        <a:buAutoNum type="arabicPeriod" startAt="3"/>
                      </a:pPr>
                      <a:r>
                        <a:rPr lang="zh-CN" altLang="en-US" sz="1800" b="1" dirty="0" smtClean="0">
                          <a:solidFill>
                            <a:schemeClr val="tx1"/>
                          </a:solidFill>
                        </a:rPr>
                        <a:t>危险化学品出入库应当进行核查登记，</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并定期检查；</a:t>
                      </a:r>
                      <a:endParaRPr lang="zh-CN" altLang="en-US" sz="1800" b="1" dirty="0" smtClean="0">
                        <a:solidFill>
                          <a:schemeClr val="tx1"/>
                        </a:solidFill>
                      </a:endParaRPr>
                    </a:p>
                    <a:p>
                      <a:pPr marL="342900" indent="-342900">
                        <a:lnSpc>
                          <a:spcPct val="120000"/>
                        </a:lnSpc>
                        <a:buAutoNum type="arabicPeriod" startAt="4"/>
                      </a:pPr>
                      <a:r>
                        <a:rPr lang="zh-CN" altLang="en-US" sz="1800" b="1" dirty="0" smtClean="0">
                          <a:solidFill>
                            <a:srgbClr val="FF0000"/>
                          </a:solidFill>
                        </a:rPr>
                        <a:t>选用合适的液位测量仪表，实现储罐物</a:t>
                      </a:r>
                      <a:endParaRPr lang="en-US" altLang="zh-CN" sz="1800" b="1" dirty="0" smtClean="0">
                        <a:solidFill>
                          <a:srgbClr val="FF0000"/>
                        </a:solidFill>
                      </a:endParaRPr>
                    </a:p>
                    <a:p>
                      <a:pPr marL="342900" indent="-342900">
                        <a:lnSpc>
                          <a:spcPct val="120000"/>
                        </a:lnSpc>
                        <a:buNone/>
                      </a:pPr>
                      <a:r>
                        <a:rPr lang="en-US" altLang="zh-CN" sz="1800" b="1" dirty="0" smtClean="0">
                          <a:solidFill>
                            <a:srgbClr val="FF0000"/>
                          </a:solidFill>
                        </a:rPr>
                        <a:t>      </a:t>
                      </a:r>
                      <a:r>
                        <a:rPr lang="zh-CN" altLang="en-US" sz="1800" b="1" dirty="0" smtClean="0">
                          <a:solidFill>
                            <a:srgbClr val="FF0000"/>
                          </a:solidFill>
                        </a:rPr>
                        <a:t>料液位动态监控；</a:t>
                      </a:r>
                      <a:endParaRPr lang="zh-CN" altLang="en-US" sz="1800" b="1" dirty="0" smtClean="0">
                        <a:solidFill>
                          <a:srgbClr val="FF0000"/>
                        </a:solidFill>
                      </a:endParaRPr>
                    </a:p>
                    <a:p>
                      <a:pPr>
                        <a:lnSpc>
                          <a:spcPct val="120000"/>
                        </a:lnSpc>
                      </a:pPr>
                      <a:r>
                        <a:rPr lang="en-US" altLang="zh-CN" sz="1800" b="1" dirty="0" smtClean="0">
                          <a:solidFill>
                            <a:srgbClr val="FF0000"/>
                          </a:solidFill>
                        </a:rPr>
                        <a:t>5.   </a:t>
                      </a:r>
                      <a:r>
                        <a:rPr lang="zh-CN" altLang="en-US" sz="1800" b="1" dirty="0" smtClean="0">
                          <a:solidFill>
                            <a:srgbClr val="FF0000"/>
                          </a:solidFill>
                        </a:rPr>
                        <a:t>危化品输送管道应定期巡线。</a:t>
                      </a:r>
                      <a:endParaRPr lang="zh-CN" altLang="en-US" sz="1800" b="1" dirty="0">
                        <a:solidFill>
                          <a:srgbClr val="FF0000"/>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9.7  </a:t>
            </a:r>
            <a:r>
              <a:rPr lang="zh-CN" altLang="en-US" sz="2800" b="1" smtClean="0">
                <a:latin typeface="隶书" panose="02010509060101010101" pitchFamily="49" charset="-122"/>
                <a:ea typeface="隶书" panose="02010509060101010101" pitchFamily="49" charset="-122"/>
              </a:rPr>
              <a:t>储存和运输</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857750"/>
        </p:xfrm>
        <a:graphic>
          <a:graphicData uri="http://schemas.openxmlformats.org/drawingml/2006/table">
            <a:tbl>
              <a:tblPr firstRow="1" bandRow="1">
                <a:tableStyleId>{5C22544A-7EE6-4342-B048-85BDC9FD1C3A}</a:tableStyleId>
              </a:tblPr>
              <a:tblGrid>
                <a:gridCol w="3714721"/>
                <a:gridCol w="4572029"/>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461510">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企业的剧毒化学品必须在专用仓库单独存放，实行双人收发、双人保管制度。企业应将储存剧毒化学品的数量、地点以及管理人员的情况，报当地公安部门和安全生产监督管理部门备案。</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剧毒化学品及</a:t>
                      </a:r>
                      <a:r>
                        <a:rPr lang="zh-CN" altLang="en-US" sz="1800" b="1" dirty="0" smtClean="0">
                          <a:solidFill>
                            <a:srgbClr val="FF0000"/>
                          </a:solidFill>
                        </a:rPr>
                        <a:t>储存数量构成重大危险源</a:t>
                      </a:r>
                      <a:endParaRPr lang="en-US" altLang="zh-CN" sz="1800" b="1" dirty="0" smtClean="0">
                        <a:solidFill>
                          <a:srgbClr val="FF0000"/>
                        </a:solidFill>
                      </a:endParaRPr>
                    </a:p>
                    <a:p>
                      <a:pPr marL="342900" indent="-342900">
                        <a:lnSpc>
                          <a:spcPct val="150000"/>
                        </a:lnSpc>
                        <a:buNone/>
                      </a:pPr>
                      <a:r>
                        <a:rPr lang="en-US" altLang="zh-CN" sz="1800" b="1" dirty="0" smtClean="0">
                          <a:solidFill>
                            <a:srgbClr val="FF0000"/>
                          </a:solidFill>
                        </a:rPr>
                        <a:t>      </a:t>
                      </a:r>
                      <a:r>
                        <a:rPr lang="zh-CN" altLang="en-US" sz="1800" b="1" dirty="0" smtClean="0">
                          <a:solidFill>
                            <a:srgbClr val="FF0000"/>
                          </a:solidFill>
                        </a:rPr>
                        <a:t>的其它危险化学品</a:t>
                      </a:r>
                      <a:r>
                        <a:rPr lang="zh-CN" altLang="en-US" sz="1800" b="1" dirty="0" smtClean="0">
                          <a:solidFill>
                            <a:schemeClr val="tx1"/>
                          </a:solidFill>
                        </a:rPr>
                        <a:t>必须在专用仓库单独存放，实行双人收发、双人保管制度；</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将储存剧毒化学品的数量、地点以及管</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理人员的情况，报当地公安部门和安全生产监督管理部门备案。</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
        <p:nvSpPr>
          <p:cNvPr id="261134" name="矩形 5"/>
          <p:cNvSpPr>
            <a:spLocks noChangeArrowheads="1"/>
          </p:cNvSpPr>
          <p:nvPr/>
        </p:nvSpPr>
        <p:spPr bwMode="auto">
          <a:xfrm>
            <a:off x="4786313" y="5143500"/>
            <a:ext cx="3887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800" b="1" u="sng">
                <a:solidFill>
                  <a:srgbClr val="33CC33"/>
                </a:solidFill>
                <a:latin typeface="仿宋_GB2312" panose="02010609030101010101" pitchFamily="49" charset="-122"/>
                <a:ea typeface="仿宋_GB2312" panose="02010609030101010101" pitchFamily="49" charset="-122"/>
              </a:rPr>
              <a:t>剧毒化学品未实行双人收发、双人保管，扣</a:t>
            </a:r>
            <a:r>
              <a:rPr lang="en-US" altLang="zh-CN" sz="1800" b="1" u="sng">
                <a:solidFill>
                  <a:srgbClr val="33CC33"/>
                </a:solidFill>
                <a:latin typeface="仿宋_GB2312" panose="02010609030101010101" pitchFamily="49" charset="-122"/>
                <a:ea typeface="仿宋_GB2312" panose="02010609030101010101" pitchFamily="49" charset="-122"/>
              </a:rPr>
              <a:t>25</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b="1" u="sng">
              <a:solidFill>
                <a:srgbClr val="33CC33"/>
              </a:solidFill>
              <a:latin typeface="仿宋_GB2312" panose="02010609030101010101" pitchFamily="49" charset="-122"/>
              <a:ea typeface="仿宋_GB2312" panose="02010609030101010101" pitchFamily="49" charset="-122"/>
            </a:endParaRPr>
          </a:p>
        </p:txBody>
      </p:sp>
      <p:sp>
        <p:nvSpPr>
          <p:cNvPr id="261135" name="AutoShape 9"/>
          <p:cNvSpPr>
            <a:spLocks noChangeArrowheads="1"/>
          </p:cNvSpPr>
          <p:nvPr/>
        </p:nvSpPr>
        <p:spPr bwMode="auto">
          <a:xfrm>
            <a:off x="4214813" y="4929188"/>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9.7  </a:t>
            </a:r>
            <a:r>
              <a:rPr lang="zh-CN" altLang="en-US" sz="2800" b="1" smtClean="0">
                <a:latin typeface="隶书" panose="02010509060101010101" pitchFamily="49" charset="-122"/>
                <a:ea typeface="隶书" panose="02010509060101010101" pitchFamily="49" charset="-122"/>
              </a:rPr>
              <a:t>储存和运输</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96232"/>
        </p:xfrm>
        <a:graphic>
          <a:graphicData uri="http://schemas.openxmlformats.org/drawingml/2006/table">
            <a:tbl>
              <a:tblPr firstRow="1" bandRow="1">
                <a:tableStyleId>{5C22544A-7EE6-4342-B048-85BDC9FD1C3A}</a:tableStyleId>
              </a:tblPr>
              <a:tblGrid>
                <a:gridCol w="3214659"/>
                <a:gridCol w="5072091"/>
              </a:tblGrid>
              <a:tr h="396205">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4" marB="4571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4" marB="45714">
                    <a:solidFill>
                      <a:schemeClr val="accent1">
                        <a:lumMod val="60000"/>
                        <a:lumOff val="40000"/>
                      </a:schemeClr>
                    </a:solidFill>
                  </a:tcPr>
                </a:tc>
              </a:tr>
              <a:tr h="4699670">
                <a:tc>
                  <a:txBody>
                    <a:bodyPr/>
                    <a:lstStyle/>
                    <a:p>
                      <a:pPr>
                        <a:lnSpc>
                          <a:spcPct val="120000"/>
                        </a:lnSpc>
                      </a:pPr>
                      <a:r>
                        <a:rPr kumimoji="0" lang="en-US" altLang="zh-CN" sz="1800" b="1" dirty="0" smtClean="0">
                          <a:solidFill>
                            <a:schemeClr val="tx1"/>
                          </a:solidFill>
                          <a:latin typeface="宋体" panose="02010600030101010101" pitchFamily="2" charset="-122"/>
                          <a:cs typeface="Times New Roman" panose="02020603050405020304" pitchFamily="18" charset="0"/>
                        </a:rPr>
                        <a:t>3.</a:t>
                      </a:r>
                      <a:r>
                        <a:rPr kumimoji="0" lang="zh-CN" altLang="en-US" sz="1800" b="1" dirty="0" smtClean="0">
                          <a:solidFill>
                            <a:schemeClr val="tx1"/>
                          </a:solidFill>
                          <a:latin typeface="宋体" panose="02010600030101010101" pitchFamily="2" charset="-122"/>
                          <a:cs typeface="Times New Roman" panose="02020603050405020304" pitchFamily="18" charset="0"/>
                        </a:rPr>
                        <a:t>企业应严格执行危险化学品运输、装卸安全管理制度，规范运输、装卸人员行为。</a:t>
                      </a:r>
                      <a:endParaRPr lang="zh-CN" altLang="en-US" sz="1800" b="1" dirty="0">
                        <a:solidFill>
                          <a:schemeClr val="tx1"/>
                        </a:solidFill>
                      </a:endParaRPr>
                    </a:p>
                  </a:txBody>
                  <a:tcPr marL="91439" marR="91439" marT="45714" marB="45714" anchor="ctr">
                    <a:solidFill>
                      <a:schemeClr val="accent6">
                        <a:lumMod val="20000"/>
                        <a:lumOff val="80000"/>
                        <a:alpha val="50000"/>
                      </a:schemeClr>
                    </a:solidFill>
                  </a:tcPr>
                </a:tc>
                <a:tc>
                  <a:txBody>
                    <a:bodyPr/>
                    <a:lstStyle/>
                    <a:p>
                      <a:pPr marL="176530" indent="-176530">
                        <a:lnSpc>
                          <a:spcPct val="120000"/>
                        </a:lnSpc>
                      </a:pPr>
                      <a:r>
                        <a:rPr lang="en-US" altLang="zh-CN" sz="1800" b="1" dirty="0" smtClean="0">
                          <a:solidFill>
                            <a:schemeClr val="tx1"/>
                          </a:solidFill>
                        </a:rPr>
                        <a:t>1.</a:t>
                      </a:r>
                      <a:r>
                        <a:rPr lang="zh-CN" altLang="en-US" sz="1800" b="1" dirty="0" smtClean="0">
                          <a:solidFill>
                            <a:schemeClr val="tx1"/>
                          </a:solidFill>
                        </a:rPr>
                        <a:t>严格执行危险化学品运输、装卸安全管理制度，进行安全检查，对运输、装卸人员行为进行规范管理；</a:t>
                      </a:r>
                      <a:endParaRPr lang="zh-CN" altLang="en-US" sz="1800" b="1" dirty="0" smtClean="0">
                        <a:solidFill>
                          <a:schemeClr val="tx1"/>
                        </a:solidFill>
                      </a:endParaRPr>
                    </a:p>
                    <a:p>
                      <a:pPr marL="176530" indent="-176530">
                        <a:lnSpc>
                          <a:spcPct val="120000"/>
                        </a:lnSpc>
                      </a:pPr>
                      <a:r>
                        <a:rPr lang="en-US" altLang="zh-CN" sz="1800" b="1" dirty="0" smtClean="0">
                          <a:solidFill>
                            <a:schemeClr val="tx1"/>
                          </a:solidFill>
                        </a:rPr>
                        <a:t>2.</a:t>
                      </a:r>
                      <a:r>
                        <a:rPr lang="zh-CN" altLang="en-US" sz="1800" b="1" dirty="0" smtClean="0">
                          <a:solidFill>
                            <a:srgbClr val="FF0000"/>
                          </a:solidFill>
                        </a:rPr>
                        <a:t>危险化学品运输专用车辆安装具有行驶记录功能的卫星定位装置；</a:t>
                      </a:r>
                      <a:endParaRPr lang="zh-CN" altLang="en-US" sz="1800" b="1" dirty="0" smtClean="0">
                        <a:solidFill>
                          <a:srgbClr val="FF0000"/>
                        </a:solidFill>
                      </a:endParaRPr>
                    </a:p>
                    <a:p>
                      <a:pPr marL="176530" indent="-176530">
                        <a:lnSpc>
                          <a:spcPct val="120000"/>
                        </a:lnSpc>
                      </a:pPr>
                      <a:r>
                        <a:rPr lang="en-US" altLang="zh-CN" sz="1800" b="1" dirty="0" smtClean="0">
                          <a:solidFill>
                            <a:srgbClr val="FF0000"/>
                          </a:solidFill>
                        </a:rPr>
                        <a:t>3.</a:t>
                      </a:r>
                      <a:r>
                        <a:rPr lang="zh-CN" altLang="en-US" sz="1800" b="1" dirty="0" smtClean="0">
                          <a:solidFill>
                            <a:srgbClr val="FF0000"/>
                          </a:solidFill>
                        </a:rPr>
                        <a:t>企业要对危险化学品运输车辆</a:t>
                      </a:r>
                      <a:r>
                        <a:rPr lang="en-US" altLang="zh-CN" sz="1800" b="1" dirty="0" smtClean="0">
                          <a:solidFill>
                            <a:srgbClr val="FF0000"/>
                          </a:solidFill>
                        </a:rPr>
                        <a:t>GPS</a:t>
                      </a:r>
                      <a:r>
                        <a:rPr lang="zh-CN" altLang="en-US" sz="1800" b="1" dirty="0" smtClean="0">
                          <a:solidFill>
                            <a:srgbClr val="FF0000"/>
                          </a:solidFill>
                        </a:rPr>
                        <a:t>的安装、使用情况进行检查并记录；</a:t>
                      </a:r>
                      <a:endParaRPr lang="zh-CN" altLang="en-US" sz="1800" b="1" dirty="0" smtClean="0">
                        <a:solidFill>
                          <a:srgbClr val="FF0000"/>
                        </a:solidFill>
                      </a:endParaRPr>
                    </a:p>
                    <a:p>
                      <a:pPr marL="176530" indent="-176530">
                        <a:lnSpc>
                          <a:spcPct val="120000"/>
                        </a:lnSpc>
                      </a:pPr>
                      <a:r>
                        <a:rPr lang="en-US" altLang="zh-CN" sz="1800" b="1" dirty="0" smtClean="0">
                          <a:solidFill>
                            <a:srgbClr val="FF0000"/>
                          </a:solidFill>
                        </a:rPr>
                        <a:t>4.</a:t>
                      </a:r>
                      <a:r>
                        <a:rPr lang="zh-CN" altLang="en-US" sz="1800" b="1" dirty="0" smtClean="0">
                          <a:solidFill>
                            <a:srgbClr val="FF0000"/>
                          </a:solidFill>
                        </a:rPr>
                        <a:t>采用金属万向管道充装系统充装液氯、液氨、液化石油气、液化天然气等液化危险化学品；</a:t>
                      </a:r>
                      <a:endParaRPr lang="zh-CN" altLang="en-US" sz="1800" b="1" dirty="0" smtClean="0">
                        <a:solidFill>
                          <a:srgbClr val="FF0000"/>
                        </a:solidFill>
                      </a:endParaRPr>
                    </a:p>
                    <a:p>
                      <a:pPr marL="176530" indent="-176530">
                        <a:lnSpc>
                          <a:spcPct val="120000"/>
                        </a:lnSpc>
                      </a:pPr>
                      <a:r>
                        <a:rPr lang="en-US" altLang="zh-CN" sz="1800" b="1" dirty="0" smtClean="0">
                          <a:solidFill>
                            <a:srgbClr val="FF0000"/>
                          </a:solidFill>
                        </a:rPr>
                        <a:t>5.</a:t>
                      </a:r>
                      <a:r>
                        <a:rPr lang="zh-CN" altLang="en-US" sz="1800" b="1" dirty="0" smtClean="0">
                          <a:solidFill>
                            <a:srgbClr val="FF0000"/>
                          </a:solidFill>
                        </a:rPr>
                        <a:t>生产储存危险化学品企业转产、停产、停业或解散时，应当采取有效措施，及时妥善处置危险化学品装置、储存设施以及库存的危险化学品，不得丢弃；处置方案报县级政府有关部门备案。</a:t>
                      </a:r>
                      <a:endParaRPr lang="zh-CN" altLang="en-US" sz="1800" b="1" dirty="0">
                        <a:solidFill>
                          <a:srgbClr val="FF0000"/>
                        </a:solidFill>
                      </a:endParaRPr>
                    </a:p>
                  </a:txBody>
                  <a:tcPr marL="91439" marR="91439" marT="45714" marB="45714">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65219" name="内容占位符 1"/>
          <p:cNvSpPr>
            <a:spLocks noGrp="1"/>
          </p:cNvSpPr>
          <p:nvPr>
            <p:ph idx="4294967295"/>
          </p:nvPr>
        </p:nvSpPr>
        <p:spPr>
          <a:xfrm>
            <a:off x="1928813" y="2857500"/>
            <a:ext cx="4643437"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10</a:t>
            </a:r>
            <a:r>
              <a:rPr lang="zh-CN" altLang="en-US" sz="4400" b="1" smtClean="0">
                <a:latin typeface="华文楷体" panose="02010600040101010101" pitchFamily="2" charset="-122"/>
                <a:ea typeface="华文楷体" panose="02010600040101010101" pitchFamily="2" charset="-122"/>
              </a:rPr>
              <a:t>、事故与应急</a:t>
            </a:r>
            <a:endParaRPr lang="en-US" altLang="zh-CN" sz="4400" b="1" smtClean="0">
              <a:latin typeface="华文楷体" panose="02010600040101010101" pitchFamily="2" charset="-122"/>
              <a:ea typeface="华文楷体" panose="02010600040101010101" pitchFamily="2" charset="-122"/>
            </a:endParaRPr>
          </a:p>
        </p:txBody>
      </p:sp>
      <p:sp>
        <p:nvSpPr>
          <p:cNvPr id="2" name="文本框 1">
            <a:hlinkClick r:id="rId2" action="ppaction://hlinksldjump"/>
          </p:cNvPr>
          <p:cNvSpPr txBox="1"/>
          <p:nvPr/>
        </p:nvSpPr>
        <p:spPr>
          <a:xfrm>
            <a:off x="6948264" y="5805264"/>
            <a:ext cx="1728192" cy="461665"/>
          </a:xfrm>
          <a:prstGeom prst="rect">
            <a:avLst/>
          </a:prstGeom>
          <a:noFill/>
        </p:spPr>
        <p:txBody>
          <a:bodyPr wrap="square" rtlCol="0">
            <a:spAutoFit/>
          </a:bodyPr>
          <a:lstStyle/>
          <a:p>
            <a:pPr algn="ctr"/>
            <a:r>
              <a:rPr lang="en-US" altLang="zh-CN" dirty="0" smtClean="0"/>
              <a:t>11</a:t>
            </a:r>
            <a:endParaRPr lang="zh-CN" alt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10.1  </a:t>
            </a:r>
            <a:r>
              <a:rPr lang="zh-CN" altLang="en-US" sz="2800" b="1" smtClean="0">
                <a:latin typeface="隶书" panose="02010509060101010101" pitchFamily="49" charset="-122"/>
                <a:ea typeface="隶书" panose="02010509060101010101" pitchFamily="49" charset="-122"/>
              </a:rPr>
              <a:t>应急指挥与救援系统</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175823" cy="4090766"/>
        </p:xfrm>
        <a:graphic>
          <a:graphicData uri="http://schemas.openxmlformats.org/drawingml/2006/table">
            <a:tbl>
              <a:tblPr firstRow="1" bandRow="1">
                <a:tableStyleId>{5C22544A-7EE6-4342-B048-85BDC9FD1C3A}</a:tableStyleId>
              </a:tblPr>
              <a:tblGrid>
                <a:gridCol w="3876440"/>
                <a:gridCol w="4299383"/>
              </a:tblGrid>
              <a:tr h="321369">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6" marB="45716">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6" marB="45716">
                    <a:solidFill>
                      <a:schemeClr val="accent1">
                        <a:lumMod val="60000"/>
                        <a:lumOff val="40000"/>
                      </a:schemeClr>
                    </a:solidFill>
                  </a:tcPr>
                </a:tc>
              </a:tr>
              <a:tr h="1242900">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企业应建立应急指挥系统，实行分级管理，即厂级、车间级管理。</a:t>
                      </a:r>
                      <a:endParaRPr lang="zh-CN" altLang="en-US" sz="1800" b="1" dirty="0">
                        <a:solidFill>
                          <a:schemeClr val="tx1"/>
                        </a:solidFill>
                      </a:endParaRPr>
                    </a:p>
                  </a:txBody>
                  <a:tcPr marL="91439" marR="91439" marT="45716" marB="45716"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建立厂级和车间级应急指挥系统。</a:t>
                      </a:r>
                      <a:endParaRPr lang="zh-CN" altLang="en-US" sz="1800" b="1" dirty="0">
                        <a:solidFill>
                          <a:schemeClr val="tx1"/>
                        </a:solidFill>
                      </a:endParaRPr>
                    </a:p>
                  </a:txBody>
                  <a:tcPr marL="91439" marR="91439" marT="45716" marB="45716" anchor="ctr">
                    <a:solidFill>
                      <a:schemeClr val="accent6">
                        <a:lumMod val="20000"/>
                        <a:lumOff val="80000"/>
                        <a:alpha val="50000"/>
                      </a:schemeClr>
                    </a:solidFill>
                  </a:tcPr>
                </a:tc>
              </a:tr>
              <a:tr h="1224370">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企业应建立应急救援队伍。</a:t>
                      </a:r>
                      <a:endParaRPr lang="zh-CN" altLang="en-US" sz="1800" b="1" dirty="0">
                        <a:solidFill>
                          <a:schemeClr val="tx1"/>
                        </a:solidFill>
                      </a:endParaRPr>
                    </a:p>
                  </a:txBody>
                  <a:tcPr marL="91439" marR="91439" marT="45716" marB="45716" anchor="ctr">
                    <a:solidFill>
                      <a:schemeClr val="bg2">
                        <a:lumMod val="20000"/>
                        <a:lumOff val="80000"/>
                        <a:alpha val="95000"/>
                      </a:schemeClr>
                    </a:solidFill>
                  </a:tcPr>
                </a:tc>
                <a:tc>
                  <a:txBody>
                    <a:bodyPr/>
                    <a:lstStyle/>
                    <a:p>
                      <a:pPr marL="342900" indent="-342900" algn="l" defTabSz="914400" rtl="0" eaLnBrk="1" latinLnBrk="0" hangingPunct="1">
                        <a:lnSpc>
                          <a:spcPct val="150000"/>
                        </a:lnSpc>
                      </a:pPr>
                      <a:r>
                        <a:rPr lang="zh-CN" altLang="en-US" sz="1800" b="1" dirty="0" smtClean="0">
                          <a:solidFill>
                            <a:schemeClr val="tx1"/>
                          </a:solidFill>
                        </a:rPr>
                        <a:t>建立应急救援队伍。</a:t>
                      </a:r>
                      <a:endParaRPr lang="zh-CN" altLang="en-US" sz="1800" b="1" kern="1200" dirty="0">
                        <a:solidFill>
                          <a:schemeClr val="tx1"/>
                        </a:solidFill>
                        <a:latin typeface="+mn-lt"/>
                        <a:ea typeface="+mn-ea"/>
                        <a:cs typeface="+mn-cs"/>
                      </a:endParaRPr>
                    </a:p>
                  </a:txBody>
                  <a:tcPr marL="91439" marR="91439" marT="45716" marB="45716" anchor="ctr">
                    <a:solidFill>
                      <a:schemeClr val="bg2">
                        <a:lumMod val="20000"/>
                        <a:lumOff val="80000"/>
                        <a:alpha val="95000"/>
                      </a:schemeClr>
                    </a:solidFill>
                  </a:tcPr>
                </a:tc>
              </a:tr>
              <a:tr h="1227264">
                <a:tc>
                  <a:txBody>
                    <a:bodyPr/>
                    <a:lstStyle/>
                    <a:p>
                      <a:pPr>
                        <a:lnSpc>
                          <a:spcPct val="150000"/>
                        </a:lnSpc>
                      </a:pPr>
                      <a:r>
                        <a:rPr lang="en-US" altLang="zh-CN" sz="1800" b="1" dirty="0" smtClean="0">
                          <a:solidFill>
                            <a:schemeClr val="tx1"/>
                          </a:solidFill>
                        </a:rPr>
                        <a:t>3.</a:t>
                      </a:r>
                      <a:r>
                        <a:rPr lang="zh-CN" altLang="zh-CN" sz="1800" b="1" dirty="0" smtClean="0">
                          <a:solidFill>
                            <a:schemeClr val="tx1"/>
                          </a:solidFill>
                        </a:rPr>
                        <a:t>企业应明确各级应急指挥系统和救援队的职责。</a:t>
                      </a:r>
                      <a:endParaRPr lang="zh-CN" altLang="en-US" sz="1800" b="1" dirty="0">
                        <a:solidFill>
                          <a:schemeClr val="tx1"/>
                        </a:solidFill>
                      </a:endParaRPr>
                    </a:p>
                  </a:txBody>
                  <a:tcPr marL="91439" marR="91439" marT="45716" marB="45716" anchor="ctr">
                    <a:solidFill>
                      <a:srgbClr val="FFC000">
                        <a:alpha val="22000"/>
                      </a:srgbClr>
                    </a:solidFill>
                  </a:tcPr>
                </a:tc>
                <a:tc>
                  <a:txBody>
                    <a:bodyPr/>
                    <a:lstStyle/>
                    <a:p>
                      <a:pPr>
                        <a:lnSpc>
                          <a:spcPct val="150000"/>
                        </a:lnSpc>
                      </a:pPr>
                      <a:r>
                        <a:rPr lang="zh-CN" altLang="en-US" sz="1800" b="1" dirty="0" smtClean="0">
                          <a:solidFill>
                            <a:schemeClr val="tx1"/>
                          </a:solidFill>
                        </a:rPr>
                        <a:t>明确各级指挥系统和救援队伍职责。</a:t>
                      </a:r>
                      <a:endParaRPr kumimoji="0" lang="zh-CN" altLang="en-US" sz="1600" dirty="0">
                        <a:solidFill>
                          <a:schemeClr val="tx1"/>
                        </a:solidFill>
                        <a:latin typeface="Arial" panose="020B0604020202020204" pitchFamily="34" charset="0"/>
                      </a:endParaRPr>
                    </a:p>
                  </a:txBody>
                  <a:tcPr marL="91439" marR="91439" marT="45716" marB="45716" anchor="ctr">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10.2  </a:t>
            </a:r>
            <a:r>
              <a:rPr lang="zh-CN" altLang="en-US" sz="2800" b="1" smtClean="0">
                <a:latin typeface="隶书" panose="02010509060101010101" pitchFamily="49" charset="-122"/>
                <a:ea typeface="隶书" panose="02010509060101010101" pitchFamily="49" charset="-122"/>
              </a:rPr>
              <a:t>应急救援设施</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27709"/>
        </p:xfrm>
        <a:graphic>
          <a:graphicData uri="http://schemas.openxmlformats.org/drawingml/2006/table">
            <a:tbl>
              <a:tblPr firstRow="1" bandRow="1">
                <a:tableStyleId>{5C22544A-7EE6-4342-B048-85BDC9FD1C3A}</a:tableStyleId>
              </a:tblPr>
              <a:tblGrid>
                <a:gridCol w="3500409"/>
                <a:gridCol w="4786341"/>
              </a:tblGrid>
              <a:tr h="396219">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4" marB="4571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4" marB="45714">
                    <a:solidFill>
                      <a:schemeClr val="accent1">
                        <a:lumMod val="60000"/>
                        <a:lumOff val="40000"/>
                      </a:schemeClr>
                    </a:solidFill>
                  </a:tcPr>
                </a:tc>
              </a:tr>
              <a:tr h="2011605">
                <a:tc>
                  <a:txBody>
                    <a:bodyPr/>
                    <a:lstStyle/>
                    <a:p>
                      <a:pPr>
                        <a:lnSpc>
                          <a:spcPct val="120000"/>
                        </a:lnSpc>
                      </a:pPr>
                      <a:r>
                        <a:rPr lang="en-US" altLang="zh-CN" sz="1800" b="1" dirty="0" smtClean="0"/>
                        <a:t>1.</a:t>
                      </a:r>
                      <a:r>
                        <a:rPr lang="zh-CN" altLang="zh-CN" sz="1800" b="1" dirty="0" smtClean="0"/>
                        <a:t>企业应按国家有关规定，配备足够的应急救援器材，并保持完好。</a:t>
                      </a:r>
                      <a:endParaRPr lang="zh-CN" altLang="en-US" sz="1800" b="1" dirty="0"/>
                    </a:p>
                  </a:txBody>
                  <a:tcPr marL="91439" marR="91439" marT="45714" marB="45714" anchor="ctr">
                    <a:solidFill>
                      <a:schemeClr val="accent6">
                        <a:lumMod val="20000"/>
                        <a:lumOff val="80000"/>
                        <a:alpha val="50000"/>
                      </a:schemeClr>
                    </a:solidFill>
                  </a:tcPr>
                </a:tc>
                <a:tc>
                  <a:txBody>
                    <a:bodyPr/>
                    <a:lstStyle/>
                    <a:p>
                      <a:pPr marL="342900" indent="-342900">
                        <a:lnSpc>
                          <a:spcPct val="100000"/>
                        </a:lnSpc>
                        <a:buAutoNum type="arabicPeriod"/>
                      </a:pPr>
                      <a:r>
                        <a:rPr lang="zh-CN" altLang="en-US" sz="1800" b="1" dirty="0" smtClean="0">
                          <a:solidFill>
                            <a:schemeClr val="tx1"/>
                          </a:solidFill>
                        </a:rPr>
                        <a:t>针对可能发生的事故类型，按照规定配备</a:t>
                      </a:r>
                      <a:endParaRPr lang="en-US" altLang="zh-CN" sz="1800" b="1" dirty="0" smtClean="0">
                        <a:solidFill>
                          <a:schemeClr val="tx1"/>
                        </a:solidFill>
                      </a:endParaRPr>
                    </a:p>
                    <a:p>
                      <a:pPr marL="342900" indent="-342900">
                        <a:lnSpc>
                          <a:spcPct val="100000"/>
                        </a:lnSpc>
                        <a:buNone/>
                      </a:pPr>
                      <a:r>
                        <a:rPr lang="en-US" altLang="zh-CN" sz="1800" b="1" dirty="0" smtClean="0">
                          <a:solidFill>
                            <a:schemeClr val="tx1"/>
                          </a:solidFill>
                        </a:rPr>
                        <a:t>      </a:t>
                      </a:r>
                      <a:r>
                        <a:rPr lang="zh-CN" altLang="en-US" sz="1800" b="1" dirty="0" smtClean="0">
                          <a:solidFill>
                            <a:schemeClr val="tx1"/>
                          </a:solidFill>
                        </a:rPr>
                        <a:t>足够的应急救援器材、</a:t>
                      </a:r>
                      <a:r>
                        <a:rPr lang="zh-CN" altLang="en-US" sz="1800" b="1" dirty="0" smtClean="0">
                          <a:solidFill>
                            <a:srgbClr val="FF0000"/>
                          </a:solidFill>
                        </a:rPr>
                        <a:t>消防设施及器材</a:t>
                      </a:r>
                      <a:r>
                        <a:rPr lang="zh-CN" altLang="en-US" sz="1800" b="1" dirty="0" smtClean="0">
                          <a:solidFill>
                            <a:schemeClr val="tx1"/>
                          </a:solidFill>
                        </a:rPr>
                        <a:t>；</a:t>
                      </a:r>
                      <a:endParaRPr lang="zh-CN" altLang="en-US" sz="1800" b="1" dirty="0" smtClean="0">
                        <a:solidFill>
                          <a:schemeClr val="tx1"/>
                        </a:solidFill>
                      </a:endParaRPr>
                    </a:p>
                    <a:p>
                      <a:pPr>
                        <a:lnSpc>
                          <a:spcPct val="100000"/>
                        </a:lnSpc>
                      </a:pPr>
                      <a:r>
                        <a:rPr lang="en-US" altLang="zh-CN" sz="1800" b="1" dirty="0" smtClean="0">
                          <a:solidFill>
                            <a:schemeClr val="tx1"/>
                          </a:solidFill>
                        </a:rPr>
                        <a:t>2.   </a:t>
                      </a:r>
                      <a:r>
                        <a:rPr lang="zh-CN" altLang="en-US" sz="1800" b="1" dirty="0" smtClean="0">
                          <a:solidFill>
                            <a:srgbClr val="FF0000"/>
                          </a:solidFill>
                        </a:rPr>
                        <a:t>建立应急救援器材、消防设施及器材台帐</a:t>
                      </a:r>
                      <a:r>
                        <a:rPr lang="zh-CN" altLang="en-US" sz="1800" b="1" dirty="0" smtClean="0">
                          <a:solidFill>
                            <a:schemeClr val="tx1"/>
                          </a:solidFill>
                        </a:rPr>
                        <a:t>； </a:t>
                      </a:r>
                      <a:endParaRPr lang="zh-CN" altLang="en-US" sz="1800" b="1" dirty="0" smtClean="0">
                        <a:solidFill>
                          <a:schemeClr val="tx1"/>
                        </a:solidFill>
                      </a:endParaRPr>
                    </a:p>
                    <a:p>
                      <a:pPr marL="342900" indent="-342900">
                        <a:lnSpc>
                          <a:spcPct val="100000"/>
                        </a:lnSpc>
                        <a:buAutoNum type="arabicPeriod" startAt="3"/>
                      </a:pPr>
                      <a:r>
                        <a:rPr lang="zh-CN" altLang="en-US" sz="1800" b="1" dirty="0" smtClean="0">
                          <a:solidFill>
                            <a:schemeClr val="tx1"/>
                          </a:solidFill>
                        </a:rPr>
                        <a:t>应急救援器材、消防设施及器材保持完好，</a:t>
                      </a:r>
                      <a:endParaRPr lang="en-US" altLang="zh-CN" sz="1800" b="1" dirty="0" smtClean="0">
                        <a:solidFill>
                          <a:schemeClr val="tx1"/>
                        </a:solidFill>
                      </a:endParaRPr>
                    </a:p>
                    <a:p>
                      <a:pPr marL="342900" indent="-342900">
                        <a:lnSpc>
                          <a:spcPct val="100000"/>
                        </a:lnSpc>
                        <a:buNone/>
                      </a:pPr>
                      <a:r>
                        <a:rPr lang="en-US" altLang="zh-CN" sz="1800" b="1" dirty="0" smtClean="0">
                          <a:solidFill>
                            <a:schemeClr val="tx1"/>
                          </a:solidFill>
                        </a:rPr>
                        <a:t>      </a:t>
                      </a:r>
                      <a:r>
                        <a:rPr lang="zh-CN" altLang="en-US" sz="1800" b="1" dirty="0" smtClean="0">
                          <a:solidFill>
                            <a:schemeClr val="tx1"/>
                          </a:solidFill>
                        </a:rPr>
                        <a:t>方便易取；</a:t>
                      </a:r>
                      <a:endParaRPr lang="zh-CN" altLang="en-US" sz="1800" b="1" dirty="0" smtClean="0">
                        <a:solidFill>
                          <a:schemeClr val="tx1"/>
                        </a:solidFill>
                      </a:endParaRPr>
                    </a:p>
                    <a:p>
                      <a:pPr marL="342900" indent="-342900">
                        <a:lnSpc>
                          <a:spcPct val="100000"/>
                        </a:lnSpc>
                        <a:buAutoNum type="arabicPeriod" startAt="4"/>
                      </a:pPr>
                      <a:r>
                        <a:rPr lang="zh-CN" altLang="en-US" sz="1800" b="1" dirty="0" smtClean="0">
                          <a:solidFill>
                            <a:srgbClr val="FF0000"/>
                          </a:solidFill>
                        </a:rPr>
                        <a:t>疏散通道、安全出口、消防通道符合规定，</a:t>
                      </a:r>
                      <a:endParaRPr lang="en-US" altLang="zh-CN" sz="1800" b="1" dirty="0" smtClean="0">
                        <a:solidFill>
                          <a:srgbClr val="FF0000"/>
                        </a:solidFill>
                      </a:endParaRPr>
                    </a:p>
                    <a:p>
                      <a:pPr marL="342900" indent="-342900">
                        <a:lnSpc>
                          <a:spcPct val="100000"/>
                        </a:lnSpc>
                        <a:buNone/>
                      </a:pPr>
                      <a:r>
                        <a:rPr lang="en-US" altLang="zh-CN" sz="1800" b="1" dirty="0" smtClean="0">
                          <a:solidFill>
                            <a:srgbClr val="FF0000"/>
                          </a:solidFill>
                        </a:rPr>
                        <a:t>      </a:t>
                      </a:r>
                      <a:r>
                        <a:rPr lang="zh-CN" altLang="en-US" sz="1800" b="1" dirty="0" smtClean="0">
                          <a:solidFill>
                            <a:srgbClr val="FF0000"/>
                          </a:solidFill>
                        </a:rPr>
                        <a:t>保持畅通。</a:t>
                      </a:r>
                      <a:endParaRPr lang="zh-CN" altLang="en-US" sz="1800" b="1" dirty="0">
                        <a:solidFill>
                          <a:srgbClr val="FF0000"/>
                        </a:solidFill>
                      </a:endParaRPr>
                    </a:p>
                  </a:txBody>
                  <a:tcPr marL="91439" marR="91439" marT="45714" marB="45714">
                    <a:solidFill>
                      <a:schemeClr val="accent6">
                        <a:lumMod val="20000"/>
                        <a:lumOff val="80000"/>
                        <a:alpha val="50000"/>
                      </a:schemeClr>
                    </a:solidFill>
                  </a:tcPr>
                </a:tc>
              </a:tr>
              <a:tr h="1306693">
                <a:tc>
                  <a:txBody>
                    <a:bodyPr/>
                    <a:lstStyle/>
                    <a:p>
                      <a:pPr>
                        <a:lnSpc>
                          <a:spcPct val="120000"/>
                        </a:lnSpc>
                      </a:pPr>
                      <a:r>
                        <a:rPr lang="en-US" altLang="zh-CN" sz="1800" b="1" dirty="0" smtClean="0"/>
                        <a:t>2.</a:t>
                      </a:r>
                      <a:r>
                        <a:rPr lang="zh-CN" altLang="zh-CN" sz="1800" b="1" dirty="0" smtClean="0"/>
                        <a:t>企业应建立应急通讯网络，保证应急通讯网络的畅通。</a:t>
                      </a:r>
                      <a:endParaRPr lang="zh-CN" altLang="en-US" sz="1800" b="1" dirty="0"/>
                    </a:p>
                  </a:txBody>
                  <a:tcPr marL="91439" marR="91439" marT="45714" marB="45714" anchor="ctr">
                    <a:solidFill>
                      <a:schemeClr val="bg2">
                        <a:lumMod val="20000"/>
                        <a:lumOff val="80000"/>
                        <a:alpha val="95000"/>
                      </a:schemeClr>
                    </a:solidFill>
                  </a:tcPr>
                </a:tc>
                <a:tc>
                  <a:txBody>
                    <a:bodyPr/>
                    <a:lstStyle/>
                    <a:p>
                      <a:pPr>
                        <a:lnSpc>
                          <a:spcPct val="100000"/>
                        </a:lnSpc>
                      </a:pPr>
                      <a:r>
                        <a:rPr lang="en-US" altLang="zh-CN" sz="1800" b="1" dirty="0" smtClean="0">
                          <a:solidFill>
                            <a:srgbClr val="FF0000"/>
                          </a:solidFill>
                        </a:rPr>
                        <a:t>1.   </a:t>
                      </a:r>
                      <a:r>
                        <a:rPr lang="zh-CN" altLang="en-US" sz="1800" b="1" dirty="0" smtClean="0">
                          <a:solidFill>
                            <a:srgbClr val="FF0000"/>
                          </a:solidFill>
                        </a:rPr>
                        <a:t>设置固定报警电话；</a:t>
                      </a:r>
                      <a:endParaRPr lang="zh-CN" altLang="en-US" sz="1800" b="1" dirty="0" smtClean="0">
                        <a:solidFill>
                          <a:srgbClr val="FF0000"/>
                        </a:solidFill>
                      </a:endParaRPr>
                    </a:p>
                    <a:p>
                      <a:pPr>
                        <a:lnSpc>
                          <a:spcPct val="100000"/>
                        </a:lnSpc>
                      </a:pPr>
                      <a:r>
                        <a:rPr lang="en-US" altLang="zh-CN" sz="1800" b="1" dirty="0" smtClean="0">
                          <a:solidFill>
                            <a:srgbClr val="FF0000"/>
                          </a:solidFill>
                        </a:rPr>
                        <a:t>2.   </a:t>
                      </a:r>
                      <a:r>
                        <a:rPr lang="zh-CN" altLang="en-US" sz="1800" b="1" dirty="0" smtClean="0">
                          <a:solidFill>
                            <a:srgbClr val="FF0000"/>
                          </a:solidFill>
                        </a:rPr>
                        <a:t>明确应急救援指挥和救援人员电话；</a:t>
                      </a:r>
                      <a:endParaRPr lang="zh-CN" altLang="en-US" sz="1800" b="1" dirty="0" smtClean="0">
                        <a:solidFill>
                          <a:srgbClr val="FF0000"/>
                        </a:solidFill>
                      </a:endParaRPr>
                    </a:p>
                    <a:p>
                      <a:pPr>
                        <a:lnSpc>
                          <a:spcPct val="100000"/>
                        </a:lnSpc>
                      </a:pPr>
                      <a:r>
                        <a:rPr lang="en-US" altLang="zh-CN" sz="1800" b="1" dirty="0" smtClean="0">
                          <a:solidFill>
                            <a:srgbClr val="FF0000"/>
                          </a:solidFill>
                        </a:rPr>
                        <a:t>3.   </a:t>
                      </a:r>
                      <a:r>
                        <a:rPr lang="zh-CN" altLang="en-US" sz="1800" b="1" dirty="0" smtClean="0">
                          <a:solidFill>
                            <a:srgbClr val="FF0000"/>
                          </a:solidFill>
                        </a:rPr>
                        <a:t>明确外部救援单位联络电话；</a:t>
                      </a:r>
                      <a:endParaRPr lang="zh-CN" altLang="en-US" sz="1800" b="1" dirty="0" smtClean="0">
                        <a:solidFill>
                          <a:srgbClr val="FF0000"/>
                        </a:solidFill>
                      </a:endParaRPr>
                    </a:p>
                    <a:p>
                      <a:pPr>
                        <a:lnSpc>
                          <a:spcPct val="100000"/>
                        </a:lnSpc>
                      </a:pPr>
                      <a:r>
                        <a:rPr lang="en-US" altLang="zh-CN" sz="1800" b="1" dirty="0" smtClean="0">
                          <a:solidFill>
                            <a:srgbClr val="FF0000"/>
                          </a:solidFill>
                        </a:rPr>
                        <a:t>4.   </a:t>
                      </a:r>
                      <a:r>
                        <a:rPr lang="zh-CN" altLang="en-US" sz="1800" b="1" dirty="0" smtClean="0">
                          <a:solidFill>
                            <a:srgbClr val="FF0000"/>
                          </a:solidFill>
                        </a:rPr>
                        <a:t>报警电话</a:t>
                      </a:r>
                      <a:r>
                        <a:rPr lang="en-US" altLang="zh-CN" sz="1800" b="1" dirty="0" smtClean="0">
                          <a:solidFill>
                            <a:srgbClr val="FF0000"/>
                          </a:solidFill>
                        </a:rPr>
                        <a:t>24</a:t>
                      </a:r>
                      <a:r>
                        <a:rPr lang="zh-CN" altLang="en-US" sz="1800" b="1" dirty="0" smtClean="0">
                          <a:solidFill>
                            <a:srgbClr val="FF0000"/>
                          </a:solidFill>
                        </a:rPr>
                        <a:t>小时畅通</a:t>
                      </a:r>
                      <a:r>
                        <a:rPr lang="zh-CN" altLang="en-US" sz="1800" b="1" dirty="0" smtClean="0">
                          <a:solidFill>
                            <a:schemeClr val="tx1"/>
                          </a:solidFill>
                        </a:rPr>
                        <a:t>。</a:t>
                      </a:r>
                      <a:endParaRPr kumimoji="0" lang="zh-CN" altLang="en-US" sz="1600" dirty="0">
                        <a:solidFill>
                          <a:schemeClr val="tx1"/>
                        </a:solidFill>
                        <a:latin typeface="Arial" panose="020B0604020202020204" pitchFamily="34" charset="0"/>
                      </a:endParaRPr>
                    </a:p>
                  </a:txBody>
                  <a:tcPr marL="91439" marR="91439" marT="45714" marB="45714">
                    <a:solidFill>
                      <a:schemeClr val="bg2">
                        <a:lumMod val="20000"/>
                        <a:lumOff val="80000"/>
                        <a:alpha val="95000"/>
                      </a:schemeClr>
                    </a:solidFill>
                  </a:tcPr>
                </a:tc>
              </a:tr>
              <a:tr h="1513120">
                <a:tc>
                  <a:txBody>
                    <a:bodyPr/>
                    <a:lstStyle/>
                    <a:p>
                      <a:pPr>
                        <a:lnSpc>
                          <a:spcPct val="120000"/>
                        </a:lnSpc>
                      </a:pPr>
                      <a:r>
                        <a:rPr lang="en-US" altLang="zh-CN" sz="1800" b="1" dirty="0" smtClean="0"/>
                        <a:t>3.</a:t>
                      </a:r>
                      <a:r>
                        <a:rPr lang="zh-CN" altLang="zh-CN" sz="1800" b="1" dirty="0" smtClean="0"/>
                        <a:t>企业应为有毒有害岗位配备救援器材柜，放置必要的防护救护器材，进行经常性的维护保养并记录，保证其处于完好状态。</a:t>
                      </a:r>
                      <a:endParaRPr lang="zh-CN" altLang="en-US" sz="1800" b="1" dirty="0"/>
                    </a:p>
                  </a:txBody>
                  <a:tcPr marL="91439" marR="91439" marT="45714" marB="45714" anchor="ctr">
                    <a:solidFill>
                      <a:srgbClr val="FFC000">
                        <a:alpha val="22000"/>
                      </a:srgbClr>
                    </a:solidFill>
                  </a:tcPr>
                </a:tc>
                <a:tc>
                  <a:txBody>
                    <a:bodyPr/>
                    <a:lstStyle/>
                    <a:p>
                      <a:pPr marL="342900" indent="-342900">
                        <a:lnSpc>
                          <a:spcPct val="100000"/>
                        </a:lnSpc>
                        <a:buAutoNum type="arabicPeriod"/>
                      </a:pPr>
                      <a:r>
                        <a:rPr lang="zh-CN" altLang="en-US" sz="1800" b="1" dirty="0" smtClean="0">
                          <a:solidFill>
                            <a:schemeClr val="tx1"/>
                          </a:solidFill>
                        </a:rPr>
                        <a:t>有毒有害岗位配备救援器材专柜，放置必</a:t>
                      </a:r>
                      <a:endParaRPr lang="en-US" altLang="zh-CN" sz="1800" b="1" dirty="0" smtClean="0">
                        <a:solidFill>
                          <a:schemeClr val="tx1"/>
                        </a:solidFill>
                      </a:endParaRPr>
                    </a:p>
                    <a:p>
                      <a:pPr marL="342900" indent="-342900">
                        <a:lnSpc>
                          <a:spcPct val="100000"/>
                        </a:lnSpc>
                        <a:buNone/>
                      </a:pPr>
                      <a:r>
                        <a:rPr lang="en-US" altLang="zh-CN" sz="1800" b="1" dirty="0" smtClean="0">
                          <a:solidFill>
                            <a:schemeClr val="tx1"/>
                          </a:solidFill>
                        </a:rPr>
                        <a:t>      </a:t>
                      </a:r>
                      <a:r>
                        <a:rPr lang="zh-CN" altLang="en-US" sz="1800" b="1" dirty="0" smtClean="0">
                          <a:solidFill>
                            <a:schemeClr val="tx1"/>
                          </a:solidFill>
                        </a:rPr>
                        <a:t>要的防护救护器材；</a:t>
                      </a:r>
                      <a:endParaRPr lang="zh-CN" altLang="en-US" sz="1800" b="1" dirty="0" smtClean="0">
                        <a:solidFill>
                          <a:schemeClr val="tx1"/>
                        </a:solidFill>
                      </a:endParaRPr>
                    </a:p>
                    <a:p>
                      <a:pPr>
                        <a:lnSpc>
                          <a:spcPct val="100000"/>
                        </a:lnSpc>
                      </a:pPr>
                      <a:r>
                        <a:rPr lang="en-US" altLang="zh-CN" sz="1800" b="1" dirty="0" smtClean="0">
                          <a:solidFill>
                            <a:schemeClr val="tx1"/>
                          </a:solidFill>
                        </a:rPr>
                        <a:t>2.   </a:t>
                      </a:r>
                      <a:r>
                        <a:rPr lang="zh-CN" altLang="en-US" sz="1800" b="1" dirty="0" smtClean="0">
                          <a:solidFill>
                            <a:schemeClr val="tx1"/>
                          </a:solidFill>
                        </a:rPr>
                        <a:t>防护救护器材应处于完好状态；</a:t>
                      </a:r>
                      <a:endParaRPr lang="zh-CN" altLang="en-US" sz="1800" b="1" dirty="0" smtClean="0">
                        <a:solidFill>
                          <a:schemeClr val="tx1"/>
                        </a:solidFill>
                      </a:endParaRPr>
                    </a:p>
                    <a:p>
                      <a:pPr marL="342900" indent="-342900">
                        <a:lnSpc>
                          <a:spcPct val="100000"/>
                        </a:lnSpc>
                        <a:buAutoNum type="arabicPeriod" startAt="3"/>
                      </a:pPr>
                      <a:r>
                        <a:rPr lang="zh-CN" altLang="en-US" sz="1800" b="1" dirty="0" smtClean="0">
                          <a:solidFill>
                            <a:srgbClr val="FF0000"/>
                          </a:solidFill>
                        </a:rPr>
                        <a:t>建立防护救护器材管理台帐</a:t>
                      </a:r>
                      <a:r>
                        <a:rPr lang="zh-CN" altLang="en-US" sz="1800" b="1" dirty="0" smtClean="0">
                          <a:solidFill>
                            <a:schemeClr val="tx1"/>
                          </a:solidFill>
                        </a:rPr>
                        <a:t>和维护保养记</a:t>
                      </a:r>
                      <a:endParaRPr lang="en-US" altLang="zh-CN" sz="1800" b="1" dirty="0" smtClean="0">
                        <a:solidFill>
                          <a:schemeClr val="tx1"/>
                        </a:solidFill>
                      </a:endParaRPr>
                    </a:p>
                    <a:p>
                      <a:pPr marL="342900" indent="-342900">
                        <a:lnSpc>
                          <a:spcPct val="100000"/>
                        </a:lnSpc>
                        <a:buNone/>
                      </a:pPr>
                      <a:r>
                        <a:rPr lang="en-US" altLang="zh-CN" sz="1800" b="1" dirty="0" smtClean="0">
                          <a:solidFill>
                            <a:schemeClr val="tx1"/>
                          </a:solidFill>
                        </a:rPr>
                        <a:t>      </a:t>
                      </a:r>
                      <a:r>
                        <a:rPr lang="zh-CN" altLang="en-US" sz="1800" b="1" dirty="0" smtClean="0">
                          <a:solidFill>
                            <a:schemeClr val="tx1"/>
                          </a:solidFill>
                        </a:rPr>
                        <a:t>录。</a:t>
                      </a:r>
                      <a:endParaRPr lang="zh-CN" altLang="en-US" sz="1800" b="1" dirty="0">
                        <a:solidFill>
                          <a:schemeClr val="tx1"/>
                        </a:solidFill>
                      </a:endParaRPr>
                    </a:p>
                  </a:txBody>
                  <a:tcPr marL="91439" marR="91439" marT="45714" marB="45714">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10.3  </a:t>
            </a:r>
            <a:r>
              <a:rPr lang="zh-CN" altLang="en-US" sz="2800" b="1" smtClean="0">
                <a:latin typeface="隶书" panose="02010509060101010101" pitchFamily="49" charset="-122"/>
                <a:ea typeface="隶书" panose="02010509060101010101" pitchFamily="49" charset="-122"/>
              </a:rPr>
              <a:t>应急救援预案与演练</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57812"/>
        </p:xfrm>
        <a:graphic>
          <a:graphicData uri="http://schemas.openxmlformats.org/drawingml/2006/table">
            <a:tbl>
              <a:tblPr firstRow="1" bandRow="1">
                <a:tableStyleId>{5C22544A-7EE6-4342-B048-85BDC9FD1C3A}</a:tableStyleId>
              </a:tblPr>
              <a:tblGrid>
                <a:gridCol w="3500409"/>
                <a:gridCol w="478634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318378">
                <a:tc>
                  <a:txBody>
                    <a:bodyPr/>
                    <a:lstStyle/>
                    <a:p>
                      <a:pPr>
                        <a:lnSpc>
                          <a:spcPct val="120000"/>
                        </a:lnSpc>
                      </a:pPr>
                      <a:r>
                        <a:rPr lang="en-US" altLang="zh-CN" sz="1800" b="1" dirty="0" smtClean="0"/>
                        <a:t>1.</a:t>
                      </a:r>
                      <a:r>
                        <a:rPr lang="zh-CN" altLang="zh-CN" sz="1800" b="1" dirty="0" smtClean="0"/>
                        <a:t>企业宜按照</a:t>
                      </a:r>
                      <a:r>
                        <a:rPr lang="en-US" altLang="zh-CN" sz="1800" b="1" dirty="0" smtClean="0">
                          <a:solidFill>
                            <a:srgbClr val="0000CC"/>
                          </a:solidFill>
                        </a:rPr>
                        <a:t>AQ/T 9002</a:t>
                      </a:r>
                      <a:r>
                        <a:rPr lang="zh-CN" altLang="zh-CN" sz="1800" b="1" dirty="0" smtClean="0"/>
                        <a:t>，根据风险评价的结果，</a:t>
                      </a:r>
                      <a:r>
                        <a:rPr lang="zh-CN" altLang="zh-CN" sz="1800" b="1" dirty="0" smtClean="0">
                          <a:solidFill>
                            <a:srgbClr val="0000CC"/>
                          </a:solidFill>
                        </a:rPr>
                        <a:t>针对潜在事件和突发事故，</a:t>
                      </a:r>
                      <a:r>
                        <a:rPr lang="zh-CN" altLang="zh-CN" sz="1800" b="1" dirty="0" smtClean="0"/>
                        <a:t>制定相应的事故应急救援预案。</a:t>
                      </a:r>
                      <a:endParaRPr lang="zh-CN" altLang="en-US" sz="1800" b="1" dirty="0"/>
                    </a:p>
                  </a:txBody>
                  <a:tcPr marL="91439" marR="91439"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事故应急救援预案编制符合标准要求；</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根据风险评价结果，编制</a:t>
                      </a:r>
                      <a:r>
                        <a:rPr lang="zh-CN" altLang="en-US" sz="1800" b="1" dirty="0" smtClean="0">
                          <a:solidFill>
                            <a:srgbClr val="FF0000"/>
                          </a:solidFill>
                        </a:rPr>
                        <a:t>专项和现场处置预案</a:t>
                      </a:r>
                      <a:r>
                        <a:rPr lang="zh-CN" altLang="en-US" sz="1800" b="1" dirty="0" smtClean="0">
                          <a:solidFill>
                            <a:schemeClr val="tx1"/>
                          </a:solidFill>
                        </a:rPr>
                        <a:t>。</a:t>
                      </a:r>
                      <a:endParaRPr lang="zh-CN" altLang="en-US" sz="1800" b="1" dirty="0">
                        <a:solidFill>
                          <a:schemeClr val="tx1"/>
                        </a:solidFill>
                      </a:endParaRPr>
                    </a:p>
                  </a:txBody>
                  <a:tcPr marL="91439" marR="91439">
                    <a:solidFill>
                      <a:schemeClr val="accent6">
                        <a:lumMod val="20000"/>
                        <a:lumOff val="80000"/>
                        <a:alpha val="50000"/>
                      </a:schemeClr>
                    </a:solidFill>
                  </a:tcPr>
                </a:tc>
              </a:tr>
              <a:tr h="2643194">
                <a:tc>
                  <a:txBody>
                    <a:bodyPr/>
                    <a:lstStyle/>
                    <a:p>
                      <a:pPr>
                        <a:lnSpc>
                          <a:spcPct val="120000"/>
                        </a:lnSpc>
                      </a:pPr>
                      <a:r>
                        <a:rPr lang="en-US" altLang="zh-CN" sz="1800" b="1" dirty="0" smtClean="0"/>
                        <a:t>2.</a:t>
                      </a:r>
                      <a:r>
                        <a:rPr lang="zh-CN" altLang="zh-CN" sz="1800" b="1" dirty="0" smtClean="0"/>
                        <a:t>企业应组织从业人员进行应急救援预案的培训，定期演练，评价演练效果，</a:t>
                      </a:r>
                      <a:r>
                        <a:rPr lang="zh-CN" altLang="zh-CN" sz="1800" b="1" dirty="0" smtClean="0">
                          <a:solidFill>
                            <a:srgbClr val="0000CC"/>
                          </a:solidFill>
                        </a:rPr>
                        <a:t>评价应急救援预案的充分性和有效性，并形成记录</a:t>
                      </a:r>
                      <a:r>
                        <a:rPr lang="zh-CN" altLang="zh-CN" sz="1800" b="1" dirty="0" smtClean="0"/>
                        <a:t>。</a:t>
                      </a:r>
                      <a:endParaRPr lang="zh-CN" altLang="en-US" sz="1800" b="1" dirty="0"/>
                    </a:p>
                  </a:txBody>
                  <a:tcPr marL="91439" marR="91439" anchor="ctr">
                    <a:solidFill>
                      <a:schemeClr val="bg2">
                        <a:lumMod val="20000"/>
                        <a:lumOff val="80000"/>
                        <a:alpha val="95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组织应急救援预案培训；</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rgbClr val="FF0000"/>
                          </a:solidFill>
                        </a:rPr>
                        <a:t>综合应急救援预案每年至少组织一次演练，现场处置方案每半年至少组织一次演练；</a:t>
                      </a:r>
                      <a:endParaRPr lang="zh-CN" altLang="en-US" sz="1800" b="1" dirty="0" smtClean="0">
                        <a:solidFill>
                          <a:srgbClr val="FF0000"/>
                        </a:solidFill>
                      </a:endParaRPr>
                    </a:p>
                    <a:p>
                      <a:pPr marL="342900" indent="-342900">
                        <a:lnSpc>
                          <a:spcPct val="150000"/>
                        </a:lnSpc>
                        <a:buAutoNum type="arabicPeriod" startAt="3"/>
                      </a:pPr>
                      <a:r>
                        <a:rPr lang="zh-CN" altLang="en-US" sz="1800" b="1" dirty="0" smtClean="0">
                          <a:solidFill>
                            <a:schemeClr val="tx1"/>
                          </a:solidFill>
                        </a:rPr>
                        <a:t>演练后及时进行演练效果评价，并对应急预案评审。</a:t>
                      </a:r>
                      <a:endParaRPr lang="zh-CN" altLang="en-US" sz="1800" b="1" dirty="0">
                        <a:solidFill>
                          <a:schemeClr val="tx1"/>
                        </a:solidFill>
                      </a:endParaRPr>
                    </a:p>
                  </a:txBody>
                  <a:tcPr marL="91439" marR="91439">
                    <a:solidFill>
                      <a:schemeClr val="bg2">
                        <a:lumMod val="20000"/>
                        <a:lumOff val="80000"/>
                        <a:alpha val="95000"/>
                      </a:schemeClr>
                    </a:solidFill>
                  </a:tcPr>
                </a:tc>
              </a:tr>
            </a:tbl>
          </a:graphicData>
        </a:graphic>
      </p:graphicFrame>
      <p:sp>
        <p:nvSpPr>
          <p:cNvPr id="270353" name="矩形 6"/>
          <p:cNvSpPr>
            <a:spLocks noChangeArrowheads="1"/>
          </p:cNvSpPr>
          <p:nvPr/>
        </p:nvSpPr>
        <p:spPr bwMode="auto">
          <a:xfrm>
            <a:off x="4500563" y="3216275"/>
            <a:ext cx="4143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800" b="1" u="sng">
                <a:solidFill>
                  <a:srgbClr val="33CC33"/>
                </a:solidFill>
                <a:latin typeface="仿宋_GB2312" panose="02010609030101010101" pitchFamily="49" charset="-122"/>
                <a:ea typeface="仿宋_GB2312" panose="02010609030101010101" pitchFamily="49" charset="-122"/>
              </a:rPr>
              <a:t>未编制事故应急救援预案，扣</a:t>
            </a:r>
            <a:r>
              <a:rPr lang="en-US" altLang="zh-CN" sz="1800" b="1" u="sng">
                <a:solidFill>
                  <a:srgbClr val="33CC33"/>
                </a:solidFill>
                <a:latin typeface="仿宋_GB2312" panose="02010609030101010101" pitchFamily="49" charset="-122"/>
                <a:ea typeface="仿宋_GB2312" panose="02010609030101010101" pitchFamily="49" charset="-122"/>
              </a:rPr>
              <a:t>25</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u="sng">
              <a:solidFill>
                <a:srgbClr val="33CC33"/>
              </a:solidFill>
              <a:latin typeface="仿宋_GB2312" panose="02010609030101010101" pitchFamily="49" charset="-122"/>
              <a:ea typeface="仿宋_GB2312" panose="02010609030101010101" pitchFamily="49" charset="-122"/>
            </a:endParaRPr>
          </a:p>
        </p:txBody>
      </p:sp>
      <p:sp>
        <p:nvSpPr>
          <p:cNvPr id="270354" name="AutoShape 12"/>
          <p:cNvSpPr>
            <a:spLocks noChangeArrowheads="1"/>
          </p:cNvSpPr>
          <p:nvPr/>
        </p:nvSpPr>
        <p:spPr bwMode="auto">
          <a:xfrm>
            <a:off x="4000500" y="3071813"/>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10.3  </a:t>
            </a:r>
            <a:r>
              <a:rPr lang="zh-CN" altLang="en-US" sz="2800" b="1" smtClean="0">
                <a:latin typeface="隶书" panose="02010509060101010101" pitchFamily="49" charset="-122"/>
                <a:ea typeface="隶书" panose="02010509060101010101" pitchFamily="49" charset="-122"/>
              </a:rPr>
              <a:t>应急救援预案与演练</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57812"/>
        </p:xfrm>
        <a:graphic>
          <a:graphicData uri="http://schemas.openxmlformats.org/drawingml/2006/table">
            <a:tbl>
              <a:tblPr firstRow="1" bandRow="1">
                <a:tableStyleId>{5C22544A-7EE6-4342-B048-85BDC9FD1C3A}</a:tableStyleId>
              </a:tblPr>
              <a:tblGrid>
                <a:gridCol w="3500409"/>
                <a:gridCol w="478634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318378">
                <a:tc>
                  <a:txBody>
                    <a:bodyPr/>
                    <a:lstStyle/>
                    <a:p>
                      <a:pPr>
                        <a:lnSpc>
                          <a:spcPct val="150000"/>
                        </a:lnSpc>
                      </a:pPr>
                      <a:r>
                        <a:rPr lang="en-US" altLang="zh-CN" sz="1800" b="1" dirty="0" smtClean="0">
                          <a:solidFill>
                            <a:schemeClr val="tx1"/>
                          </a:solidFill>
                        </a:rPr>
                        <a:t>3.</a:t>
                      </a:r>
                      <a:r>
                        <a:rPr lang="zh-CN" altLang="zh-CN" sz="1800" b="1" dirty="0" smtClean="0">
                          <a:solidFill>
                            <a:schemeClr val="tx1"/>
                          </a:solidFill>
                        </a:rPr>
                        <a:t>企业应定期评审应急救援预案，尤其在潜在事件和突发事故发生后。</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定期评审应急救援预案，</a:t>
                      </a:r>
                      <a:r>
                        <a:rPr lang="zh-CN" altLang="en-US" sz="1800" b="1" dirty="0" smtClean="0">
                          <a:solidFill>
                            <a:srgbClr val="FF0000"/>
                          </a:solidFill>
                        </a:rPr>
                        <a:t>至少每三年评审修订一次</a:t>
                      </a:r>
                      <a:r>
                        <a:rPr lang="zh-CN" altLang="en-US" sz="1800" b="1" dirty="0" smtClean="0">
                          <a:solidFill>
                            <a:schemeClr val="tx1"/>
                          </a:solidFill>
                        </a:rPr>
                        <a:t>；</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潜在事件和突发事故发生后，及时评审修订预案。</a:t>
                      </a:r>
                      <a:endParaRPr lang="zh-CN" altLang="en-US" sz="1800" b="1" dirty="0">
                        <a:solidFill>
                          <a:schemeClr val="tx1"/>
                        </a:solidFill>
                      </a:endParaRPr>
                    </a:p>
                  </a:txBody>
                  <a:tcPr marL="91439" marR="91439" anchor="ctr">
                    <a:solidFill>
                      <a:schemeClr val="accent6">
                        <a:lumMod val="20000"/>
                        <a:lumOff val="80000"/>
                        <a:alpha val="50000"/>
                      </a:schemeClr>
                    </a:solidFill>
                  </a:tcPr>
                </a:tc>
              </a:tr>
              <a:tr h="2643194">
                <a:tc>
                  <a:txBody>
                    <a:bodyPr/>
                    <a:lstStyle/>
                    <a:p>
                      <a:pPr>
                        <a:lnSpc>
                          <a:spcPct val="150000"/>
                        </a:lnSpc>
                      </a:pPr>
                      <a:r>
                        <a:rPr lang="en-US" altLang="zh-CN" sz="1800" b="1" dirty="0" smtClean="0">
                          <a:solidFill>
                            <a:schemeClr val="tx1"/>
                          </a:solidFill>
                        </a:rPr>
                        <a:t>4.</a:t>
                      </a:r>
                      <a:r>
                        <a:rPr lang="zh-CN" altLang="zh-CN" sz="1800" b="1" dirty="0" smtClean="0">
                          <a:solidFill>
                            <a:schemeClr val="tx1"/>
                          </a:solidFill>
                        </a:rPr>
                        <a:t>企业应将应急救援预案报当地安全生产监督管理部门和有关部门备案，并通报当地应急协作单位，</a:t>
                      </a:r>
                      <a:r>
                        <a:rPr lang="zh-CN" altLang="zh-CN" sz="1800" b="1" dirty="0" smtClean="0">
                          <a:solidFill>
                            <a:srgbClr val="0000CC"/>
                          </a:solidFill>
                        </a:rPr>
                        <a:t>建立应急联动机制</a:t>
                      </a:r>
                      <a:r>
                        <a:rPr lang="zh-CN" altLang="zh-CN" sz="1800" b="1" dirty="0" smtClean="0">
                          <a:solidFill>
                            <a:schemeClr val="tx1"/>
                          </a:solidFill>
                        </a:rPr>
                        <a:t>。</a:t>
                      </a:r>
                      <a:endParaRPr lang="zh-CN" altLang="en-US" sz="1800" b="1" dirty="0">
                        <a:solidFill>
                          <a:schemeClr val="tx1"/>
                        </a:solidFill>
                      </a:endParaRPr>
                    </a:p>
                  </a:txBody>
                  <a:tcPr marL="91439" marR="91439" anchor="ctr">
                    <a:solidFill>
                      <a:schemeClr val="bg2">
                        <a:lumMod val="20000"/>
                        <a:lumOff val="80000"/>
                        <a:alpha val="95000"/>
                      </a:schemeClr>
                    </a:solidFill>
                  </a:tcPr>
                </a:tc>
                <a:tc>
                  <a:txBody>
                    <a:bodyPr/>
                    <a:lstStyle/>
                    <a:p>
                      <a:pPr marL="342900" indent="-342900">
                        <a:lnSpc>
                          <a:spcPct val="150000"/>
                        </a:lnSpc>
                        <a:buAutoNum type="arabicPeriod"/>
                      </a:pPr>
                      <a:r>
                        <a:rPr lang="zh-CN" altLang="en-US" sz="1800" b="1" dirty="0" smtClean="0">
                          <a:solidFill>
                            <a:schemeClr val="tx1"/>
                          </a:solidFill>
                        </a:rPr>
                        <a:t>将应急预案报所在地</a:t>
                      </a:r>
                      <a:r>
                        <a:rPr lang="zh-CN" altLang="en-US" sz="1800" b="1" dirty="0" smtClean="0">
                          <a:solidFill>
                            <a:srgbClr val="FF0000"/>
                          </a:solidFill>
                        </a:rPr>
                        <a:t>设区的市级人民政府</a:t>
                      </a:r>
                      <a:r>
                        <a:rPr lang="zh-CN" altLang="en-US" sz="1800" b="1" dirty="0" smtClean="0">
                          <a:solidFill>
                            <a:schemeClr val="tx1"/>
                          </a:solidFill>
                        </a:rPr>
                        <a:t>安全生产监督管理部门备案；</a:t>
                      </a:r>
                      <a:endParaRPr lang="zh-CN" altLang="en-US" sz="1800" b="1" dirty="0" smtClean="0">
                        <a:solidFill>
                          <a:schemeClr val="tx1"/>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通报当地应急协作单位。</a:t>
                      </a:r>
                      <a:endParaRPr kumimoji="0" lang="zh-CN" altLang="en-US" sz="1600" dirty="0">
                        <a:solidFill>
                          <a:schemeClr val="tx1"/>
                        </a:solidFill>
                        <a:latin typeface="Arial" panose="020B0604020202020204" pitchFamily="34" charset="0"/>
                      </a:endParaRPr>
                    </a:p>
                  </a:txBody>
                  <a:tcPr marL="91439" marR="91439"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10.4  </a:t>
            </a:r>
            <a:r>
              <a:rPr lang="zh-CN" altLang="en-US" sz="2800" b="1" smtClean="0">
                <a:latin typeface="隶书" panose="02010509060101010101" pitchFamily="49" charset="-122"/>
                <a:ea typeface="隶书" panose="02010509060101010101" pitchFamily="49" charset="-122"/>
              </a:rPr>
              <a:t>抢险与救护</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191000"/>
        </p:xfrm>
        <a:graphic>
          <a:graphicData uri="http://schemas.openxmlformats.org/drawingml/2006/table">
            <a:tbl>
              <a:tblPr firstRow="1" bandRow="1">
                <a:tableStyleId>{5C22544A-7EE6-4342-B048-85BDC9FD1C3A}</a:tableStyleId>
              </a:tblPr>
              <a:tblGrid>
                <a:gridCol w="3500409"/>
                <a:gridCol w="4786341"/>
              </a:tblGrid>
              <a:tr h="357176">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318389">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企业发生生产安全事故后，应迅速启动应急救援预案，企业负责人直接指挥，</a:t>
                      </a:r>
                      <a:r>
                        <a:rPr lang="zh-CN" altLang="zh-CN" sz="1800" b="1" dirty="0" smtClean="0">
                          <a:solidFill>
                            <a:srgbClr val="0000CC"/>
                          </a:solidFill>
                        </a:rPr>
                        <a:t>积极组织抢救，</a:t>
                      </a:r>
                      <a:r>
                        <a:rPr lang="zh-CN" altLang="zh-CN" sz="1800" b="1" dirty="0" smtClean="0">
                          <a:solidFill>
                            <a:schemeClr val="tx1"/>
                          </a:solidFill>
                        </a:rPr>
                        <a:t>妥善处理，</a:t>
                      </a:r>
                      <a:r>
                        <a:rPr lang="zh-CN" altLang="zh-CN" sz="1800" b="1" dirty="0" smtClean="0">
                          <a:solidFill>
                            <a:srgbClr val="0000CC"/>
                          </a:solidFill>
                        </a:rPr>
                        <a:t>以防止事故的蔓延扩大</a:t>
                      </a:r>
                      <a:r>
                        <a:rPr lang="zh-CN" altLang="zh-CN" sz="1800" b="1" dirty="0" smtClean="0">
                          <a:solidFill>
                            <a:schemeClr val="tx1"/>
                          </a:solidFill>
                        </a:rPr>
                        <a:t>，减少人员伤亡和财产损失。安全、技术、设备、动力、生产、消防、保卫等部门应协助做好现场抢救和警戒工作，保护事故现场。</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发生生产安全事故后，迅速启动应急救援预案；</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企业负责人直接指挥抢救，妥善处理，减少人员伤亡和财产损失；</a:t>
                      </a:r>
                      <a:endParaRPr lang="zh-CN" altLang="en-US" sz="1800" b="1" dirty="0" smtClean="0">
                        <a:solidFill>
                          <a:schemeClr val="tx1"/>
                        </a:solidFill>
                      </a:endParaRPr>
                    </a:p>
                    <a:p>
                      <a:pPr marL="342900" indent="-342900">
                        <a:lnSpc>
                          <a:spcPct val="150000"/>
                        </a:lnSpc>
                        <a:buAutoNum type="arabicPeriod" startAt="3"/>
                      </a:pPr>
                      <a:r>
                        <a:rPr lang="zh-CN" altLang="en-US" sz="1800" b="1" dirty="0" smtClean="0">
                          <a:solidFill>
                            <a:schemeClr val="tx1"/>
                          </a:solidFill>
                        </a:rPr>
                        <a:t>相关部门协助现场抢救和警戒工作，保护事故现场。</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642938" y="1052513"/>
            <a:ext cx="7858125" cy="1590675"/>
          </a:xfrm>
        </p:spPr>
        <p:txBody>
          <a:bodyPr/>
          <a:lstStyle/>
          <a:p>
            <a:pPr marL="0" indent="0">
              <a:buFontTx/>
              <a:buNone/>
            </a:pPr>
            <a:r>
              <a:rPr lang="en-US" altLang="zh-CN" sz="2800" b="1" smtClean="0">
                <a:solidFill>
                  <a:srgbClr val="0000CC"/>
                </a:solidFill>
                <a:latin typeface="华文楷体" panose="02010600040101010101" pitchFamily="2" charset="-122"/>
                <a:ea typeface="华文楷体" panose="02010600040101010101" pitchFamily="2" charset="-122"/>
              </a:rPr>
              <a:t>3.11  </a:t>
            </a:r>
            <a:r>
              <a:rPr lang="zh-CN" altLang="en-US" sz="2800" b="1" smtClean="0">
                <a:solidFill>
                  <a:srgbClr val="0000CC"/>
                </a:solidFill>
                <a:latin typeface="华文楷体" panose="02010600040101010101" pitchFamily="2" charset="-122"/>
                <a:ea typeface="华文楷体" panose="02010600040101010101" pitchFamily="2" charset="-122"/>
              </a:rPr>
              <a:t>危险、有害因素  </a:t>
            </a:r>
            <a:r>
              <a:rPr lang="en-US" altLang="zh-CN" sz="2800" b="1" smtClean="0">
                <a:solidFill>
                  <a:srgbClr val="0000CC"/>
                </a:solidFill>
                <a:latin typeface="华文楷体" panose="02010600040101010101" pitchFamily="2" charset="-122"/>
                <a:ea typeface="华文楷体" panose="02010600040101010101" pitchFamily="2" charset="-122"/>
              </a:rPr>
              <a:t>hazardous  elements</a:t>
            </a:r>
            <a:endParaRPr lang="en-US" altLang="zh-CN" sz="2800" b="1" smtClean="0">
              <a:solidFill>
                <a:srgbClr val="0000CC"/>
              </a:solidFill>
              <a:latin typeface="华文楷体" panose="02010600040101010101" pitchFamily="2" charset="-122"/>
              <a:ea typeface="华文楷体" panose="02010600040101010101" pitchFamily="2" charset="-122"/>
            </a:endParaRPr>
          </a:p>
          <a:p>
            <a:pPr marL="0" indent="0">
              <a:buFontTx/>
              <a:buNone/>
            </a:pPr>
            <a:r>
              <a:rPr lang="zh-CN" altLang="en-US" sz="2800" b="1" smtClean="0">
                <a:latin typeface="华文楷体" panose="02010600040101010101" pitchFamily="2" charset="-122"/>
                <a:ea typeface="华文楷体" panose="02010600040101010101" pitchFamily="2" charset="-122"/>
              </a:rPr>
              <a:t>        可能导致伤害、疾病、财产损失、环境破坏的根源或状态。</a:t>
            </a:r>
            <a:r>
              <a:rPr lang="zh-CN" altLang="en-US" sz="2800" smtClean="0">
                <a:latin typeface="华文楷体" panose="02010600040101010101" pitchFamily="2" charset="-122"/>
                <a:ea typeface="华文楷体" panose="02010600040101010101" pitchFamily="2" charset="-122"/>
              </a:rPr>
              <a:t> </a:t>
            </a:r>
            <a:endParaRPr lang="zh-CN" altLang="en-US" sz="2800" smtClean="0">
              <a:latin typeface="华文楷体" panose="02010600040101010101" pitchFamily="2" charset="-122"/>
              <a:ea typeface="华文楷体" panose="02010600040101010101" pitchFamily="2" charset="-122"/>
            </a:endParaRPr>
          </a:p>
        </p:txBody>
      </p:sp>
      <p:sp>
        <p:nvSpPr>
          <p:cNvPr id="29699" name="Rectangle 2"/>
          <p:cNvSpPr txBox="1">
            <a:spLocks noChangeArrowheads="1"/>
          </p:cNvSpPr>
          <p:nvPr/>
        </p:nvSpPr>
        <p:spPr bwMode="auto">
          <a:xfrm>
            <a:off x="642938" y="2937495"/>
            <a:ext cx="8001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dirty="0">
                <a:solidFill>
                  <a:srgbClr val="0000CC"/>
                </a:solidFill>
                <a:latin typeface="华文楷体" panose="02010600040101010101" pitchFamily="2" charset="-122"/>
                <a:ea typeface="华文楷体" panose="02010600040101010101" pitchFamily="2" charset="-122"/>
              </a:rPr>
              <a:t>3.12  </a:t>
            </a:r>
            <a:r>
              <a:rPr lang="zh-CN" altLang="en-US" sz="2800" b="1" dirty="0">
                <a:solidFill>
                  <a:srgbClr val="0000CC"/>
                </a:solidFill>
                <a:latin typeface="华文楷体" panose="02010600040101010101" pitchFamily="2" charset="-122"/>
                <a:ea typeface="华文楷体" panose="02010600040101010101" pitchFamily="2" charset="-122"/>
              </a:rPr>
              <a:t>危险、有害因素识别 </a:t>
            </a:r>
            <a:r>
              <a:rPr lang="en-US" altLang="zh-CN" sz="2600" b="1" dirty="0">
                <a:solidFill>
                  <a:srgbClr val="0000CC"/>
                </a:solidFill>
                <a:latin typeface="华文楷体" panose="02010600040101010101" pitchFamily="2" charset="-122"/>
                <a:ea typeface="华文楷体" panose="02010600040101010101" pitchFamily="2" charset="-122"/>
              </a:rPr>
              <a:t>hazard  identification</a:t>
            </a:r>
            <a:endParaRPr lang="en-US" altLang="zh-CN" sz="2600" b="1" dirty="0">
              <a:solidFill>
                <a:srgbClr val="0000CC"/>
              </a:solidFill>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        识别危险、有害因素的存在并确定其性质的过程。</a:t>
            </a:r>
            <a:endParaRPr lang="zh-CN" altLang="en-US" sz="2800" b="1" dirty="0">
              <a:latin typeface="华文楷体" panose="02010600040101010101" pitchFamily="2" charset="-122"/>
              <a:ea typeface="华文楷体" panose="02010600040101010101" pitchFamily="2" charset="-122"/>
            </a:endParaRPr>
          </a:p>
        </p:txBody>
      </p:sp>
      <p:sp>
        <p:nvSpPr>
          <p:cNvPr id="29700" name="Rectangle 2"/>
          <p:cNvSpPr txBox="1">
            <a:spLocks noChangeArrowheads="1"/>
          </p:cNvSpPr>
          <p:nvPr/>
        </p:nvSpPr>
        <p:spPr bwMode="auto">
          <a:xfrm>
            <a:off x="642938" y="4665687"/>
            <a:ext cx="7858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dirty="0">
                <a:solidFill>
                  <a:srgbClr val="0000CC"/>
                </a:solidFill>
                <a:latin typeface="华文楷体" panose="02010600040101010101" pitchFamily="2" charset="-122"/>
                <a:ea typeface="华文楷体" panose="02010600040101010101" pitchFamily="2" charset="-122"/>
              </a:rPr>
              <a:t>3.13  </a:t>
            </a:r>
            <a:r>
              <a:rPr lang="zh-CN" altLang="en-US" sz="2800" b="1" dirty="0">
                <a:solidFill>
                  <a:srgbClr val="0000CC"/>
                </a:solidFill>
                <a:latin typeface="华文楷体" panose="02010600040101010101" pitchFamily="2" charset="-122"/>
                <a:ea typeface="华文楷体" panose="02010600040101010101" pitchFamily="2" charset="-122"/>
              </a:rPr>
              <a:t>风险  </a:t>
            </a:r>
            <a:r>
              <a:rPr lang="en-US" altLang="zh-CN" sz="2800" b="1" dirty="0">
                <a:solidFill>
                  <a:srgbClr val="0000CC"/>
                </a:solidFill>
                <a:latin typeface="华文楷体" panose="02010600040101010101" pitchFamily="2" charset="-122"/>
                <a:ea typeface="华文楷体" panose="02010600040101010101" pitchFamily="2" charset="-122"/>
              </a:rPr>
              <a:t>risk</a:t>
            </a:r>
            <a:endParaRPr lang="en-US" altLang="zh-CN" sz="2800" b="1" dirty="0">
              <a:solidFill>
                <a:srgbClr val="0000CC"/>
              </a:solidFill>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dirty="0">
                <a:latin typeface="华文楷体" panose="02010600040101010101" pitchFamily="2" charset="-122"/>
                <a:ea typeface="华文楷体" panose="02010600040101010101" pitchFamily="2" charset="-122"/>
              </a:rPr>
              <a:t>        发生特定危险事件的可能性与后果的结合。</a:t>
            </a:r>
            <a:endParaRPr lang="zh-CN" altLang="en-US" sz="2800" b="1"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10.4  </a:t>
            </a:r>
            <a:r>
              <a:rPr lang="zh-CN" altLang="en-US" sz="2800" b="1" smtClean="0">
                <a:latin typeface="隶书" panose="02010509060101010101" pitchFamily="49" charset="-122"/>
                <a:ea typeface="隶书" panose="02010509060101010101" pitchFamily="49" charset="-122"/>
              </a:rPr>
              <a:t>抢险与救护</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572000"/>
        </p:xfrm>
        <a:graphic>
          <a:graphicData uri="http://schemas.openxmlformats.org/drawingml/2006/table">
            <a:tbl>
              <a:tblPr firstRow="1" bandRow="1">
                <a:tableStyleId>{5C22544A-7EE6-4342-B048-85BDC9FD1C3A}</a:tableStyleId>
              </a:tblPr>
              <a:tblGrid>
                <a:gridCol w="3500409"/>
                <a:gridCol w="478634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889754">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企业发生有害物大量外泄事故或火灾爆炸事故应设警戒线。</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发生有害物大量外泄事故或火灾爆炸事故时，及时设置警戒线。</a:t>
                      </a:r>
                      <a:endParaRPr kumimoji="0" lang="zh-CN" altLang="en-US" sz="1800" dirty="0">
                        <a:solidFill>
                          <a:schemeClr val="tx1"/>
                        </a:solidFill>
                        <a:latin typeface="Arial" panose="020B0604020202020204" pitchFamily="34" charset="0"/>
                      </a:endParaRPr>
                    </a:p>
                  </a:txBody>
                  <a:tcPr marL="91439" marR="91439" anchor="ctr">
                    <a:solidFill>
                      <a:schemeClr val="accent6">
                        <a:lumMod val="20000"/>
                        <a:lumOff val="80000"/>
                        <a:alpha val="50000"/>
                      </a:schemeClr>
                    </a:solidFill>
                  </a:tcPr>
                </a:tc>
              </a:tr>
              <a:tr h="2286006">
                <a:tc>
                  <a:txBody>
                    <a:bodyPr/>
                    <a:lstStyle/>
                    <a:p>
                      <a:pPr>
                        <a:lnSpc>
                          <a:spcPct val="150000"/>
                        </a:lnSpc>
                      </a:pPr>
                      <a:r>
                        <a:rPr lang="en-US" altLang="zh-CN" sz="1800" b="1" dirty="0" smtClean="0">
                          <a:solidFill>
                            <a:schemeClr val="tx1"/>
                          </a:solidFill>
                        </a:rPr>
                        <a:t>3.</a:t>
                      </a:r>
                      <a:r>
                        <a:rPr lang="zh-CN" altLang="zh-CN" sz="1800" b="1" dirty="0" smtClean="0">
                          <a:solidFill>
                            <a:schemeClr val="tx1"/>
                          </a:solidFill>
                        </a:rPr>
                        <a:t>企业抢救人员应佩戴好相应的防护器具，对伤亡人员及时进行抢救处理。</a:t>
                      </a:r>
                      <a:endParaRPr lang="zh-CN" altLang="en-US" sz="1800" b="1" dirty="0">
                        <a:solidFill>
                          <a:schemeClr val="tx1"/>
                        </a:solidFill>
                      </a:endParaRPr>
                    </a:p>
                  </a:txBody>
                  <a:tcPr marL="91439" marR="91439" anchor="ctr">
                    <a:solidFill>
                      <a:schemeClr val="bg2">
                        <a:lumMod val="20000"/>
                        <a:lumOff val="80000"/>
                        <a:alpha val="95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抢救人员应熟练使用相关防护器具；</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rgbClr val="FF0000"/>
                          </a:solidFill>
                        </a:rPr>
                        <a:t>抢救人员应掌握必要的急救知识，并经过急救技能培训</a:t>
                      </a:r>
                      <a:r>
                        <a:rPr lang="zh-CN" altLang="en-US" sz="1800" b="1" dirty="0" smtClean="0">
                          <a:solidFill>
                            <a:schemeClr val="tx1"/>
                          </a:solidFill>
                        </a:rPr>
                        <a:t>。</a:t>
                      </a:r>
                      <a:r>
                        <a:rPr lang="zh-CN" altLang="en-US" sz="1800" dirty="0" smtClean="0">
                          <a:solidFill>
                            <a:schemeClr val="tx1"/>
                          </a:solidFill>
                        </a:rPr>
                        <a:t> </a:t>
                      </a:r>
                      <a:endParaRPr lang="zh-CN" altLang="en-US" sz="1800" dirty="0">
                        <a:solidFill>
                          <a:schemeClr val="tx1"/>
                        </a:solidFill>
                      </a:endParaRPr>
                    </a:p>
                  </a:txBody>
                  <a:tcPr marL="91439" marR="91439"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10.5  </a:t>
            </a:r>
            <a:r>
              <a:rPr lang="zh-CN" altLang="en-US" sz="2800" b="1" smtClean="0">
                <a:latin typeface="隶书" panose="02010509060101010101" pitchFamily="49" charset="-122"/>
                <a:ea typeface="隶书" panose="02010509060101010101" pitchFamily="49" charset="-122"/>
              </a:rPr>
              <a:t>事故报告</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191000"/>
        </p:xfrm>
        <a:graphic>
          <a:graphicData uri="http://schemas.openxmlformats.org/drawingml/2006/table">
            <a:tbl>
              <a:tblPr firstRow="1" bandRow="1">
                <a:tableStyleId>{5C22544A-7EE6-4342-B048-85BDC9FD1C3A}</a:tableStyleId>
              </a:tblPr>
              <a:tblGrid>
                <a:gridCol w="3500409"/>
                <a:gridCol w="4786341"/>
              </a:tblGrid>
              <a:tr h="357176">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532571">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明确事故报告程序。发生生产安全事故后，事故现场有关人员除立即采取应急措施外，应按规定和程序报告本单位负责人及有关部门。情况紧急时，事故现场有关人员可以直接向事故发生地县级以上人民政府安全生产监督管理部门和负有安全生产监督管理职责的有关部门报告。</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明确事故报告程序和事故报告的</a:t>
                      </a:r>
                      <a:r>
                        <a:rPr lang="zh-CN" altLang="en-US" sz="1800" b="1" dirty="0" smtClean="0">
                          <a:solidFill>
                            <a:srgbClr val="FF0000"/>
                          </a:solidFill>
                        </a:rPr>
                        <a:t>责任部门、责任人；</a:t>
                      </a:r>
                      <a:endParaRPr lang="zh-CN" altLang="en-US" sz="1800" b="1" dirty="0" smtClean="0">
                        <a:solidFill>
                          <a:srgbClr val="FF0000"/>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发生事故，现场人员立即采取应急措施；</a:t>
                      </a:r>
                      <a:endParaRPr lang="zh-CN" altLang="en-US" sz="1800" b="1" dirty="0" smtClean="0">
                        <a:solidFill>
                          <a:schemeClr val="tx1"/>
                        </a:solidFill>
                      </a:endParaRPr>
                    </a:p>
                    <a:p>
                      <a:pPr>
                        <a:lnSpc>
                          <a:spcPct val="150000"/>
                        </a:lnSpc>
                      </a:pPr>
                      <a:r>
                        <a:rPr lang="en-US" altLang="zh-CN" sz="1800" b="1" dirty="0" smtClean="0">
                          <a:solidFill>
                            <a:schemeClr val="tx1"/>
                          </a:solidFill>
                        </a:rPr>
                        <a:t>3.   </a:t>
                      </a:r>
                      <a:r>
                        <a:rPr lang="zh-CN" altLang="en-US" sz="1800" b="1" dirty="0" smtClean="0">
                          <a:solidFill>
                            <a:schemeClr val="tx1"/>
                          </a:solidFill>
                        </a:rPr>
                        <a:t>发生事故后按程序报告；</a:t>
                      </a:r>
                      <a:endParaRPr lang="zh-CN" altLang="en-US" sz="1800" b="1" dirty="0" smtClean="0">
                        <a:solidFill>
                          <a:schemeClr val="tx1"/>
                        </a:solidFill>
                      </a:endParaRPr>
                    </a:p>
                    <a:p>
                      <a:pPr marL="342900" indent="-342900">
                        <a:lnSpc>
                          <a:spcPct val="150000"/>
                        </a:lnSpc>
                        <a:buAutoNum type="arabicPeriod" startAt="4"/>
                      </a:pPr>
                      <a:r>
                        <a:rPr lang="zh-CN" altLang="en-US" sz="1800" b="1" dirty="0" smtClean="0">
                          <a:solidFill>
                            <a:schemeClr val="tx1"/>
                          </a:solidFill>
                        </a:rPr>
                        <a:t>情况紧急时，事故现场人员可以直接向有关部门报告。</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10.5  </a:t>
            </a:r>
            <a:r>
              <a:rPr lang="zh-CN" altLang="en-US" sz="2800" b="1" smtClean="0">
                <a:latin typeface="隶书" panose="02010509060101010101" pitchFamily="49" charset="-122"/>
                <a:ea typeface="隶书" panose="02010509060101010101" pitchFamily="49" charset="-122"/>
              </a:rPr>
              <a:t>事故报告</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830840"/>
        </p:xfrm>
        <a:graphic>
          <a:graphicData uri="http://schemas.openxmlformats.org/drawingml/2006/table">
            <a:tbl>
              <a:tblPr firstRow="1" bandRow="1">
                <a:tableStyleId>{5C22544A-7EE6-4342-B048-85BDC9FD1C3A}</a:tableStyleId>
              </a:tblPr>
              <a:tblGrid>
                <a:gridCol w="3500409"/>
                <a:gridCol w="4786341"/>
              </a:tblGrid>
              <a:tr h="396221">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5" marB="45715">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5" marB="45715">
                    <a:solidFill>
                      <a:schemeClr val="accent1">
                        <a:lumMod val="60000"/>
                        <a:lumOff val="40000"/>
                      </a:schemeClr>
                    </a:solidFill>
                  </a:tcPr>
                </a:tc>
              </a:tr>
              <a:tr h="2148761">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企业负责人接到事故报告后，应当于</a:t>
                      </a:r>
                      <a:r>
                        <a:rPr lang="en-US" altLang="zh-CN" sz="1800" b="1" dirty="0" smtClean="0">
                          <a:solidFill>
                            <a:schemeClr val="tx1"/>
                          </a:solidFill>
                        </a:rPr>
                        <a:t>1</a:t>
                      </a:r>
                      <a:r>
                        <a:rPr lang="zh-CN" altLang="zh-CN" sz="1800" b="1" dirty="0" smtClean="0">
                          <a:solidFill>
                            <a:schemeClr val="tx1"/>
                          </a:solidFill>
                        </a:rPr>
                        <a:t>小时内向</a:t>
                      </a:r>
                      <a:r>
                        <a:rPr lang="zh-CN" altLang="zh-CN" sz="1800" b="1" dirty="0" smtClean="0">
                          <a:solidFill>
                            <a:srgbClr val="0000CC"/>
                          </a:solidFill>
                        </a:rPr>
                        <a:t>事故发生地县级以上人民政府安全生产监督管理部门和负有安全生产监督管理职责的有关部门</a:t>
                      </a:r>
                      <a:r>
                        <a:rPr lang="zh-CN" altLang="zh-CN" sz="1800" b="1" dirty="0" smtClean="0">
                          <a:solidFill>
                            <a:schemeClr val="tx1"/>
                          </a:solidFill>
                        </a:rPr>
                        <a:t>报告。</a:t>
                      </a:r>
                      <a:endParaRPr lang="zh-CN" altLang="en-US" sz="1800" b="1" dirty="0">
                        <a:solidFill>
                          <a:schemeClr val="tx1"/>
                        </a:solidFill>
                      </a:endParaRPr>
                    </a:p>
                  </a:txBody>
                  <a:tcPr marL="91439" marR="91439" marT="45715" marB="45715"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企业负责人接到事故报告后，应当于</a:t>
                      </a:r>
                      <a:r>
                        <a:rPr lang="en-US" altLang="zh-CN" sz="1800" b="1" dirty="0" smtClean="0">
                          <a:solidFill>
                            <a:schemeClr val="tx1"/>
                          </a:solidFill>
                        </a:rPr>
                        <a:t>1</a:t>
                      </a:r>
                      <a:r>
                        <a:rPr lang="zh-CN" altLang="en-US" sz="1800" b="1" dirty="0" smtClean="0">
                          <a:solidFill>
                            <a:schemeClr val="tx1"/>
                          </a:solidFill>
                        </a:rPr>
                        <a:t>小时内向有关部门报告。</a:t>
                      </a:r>
                      <a:endParaRPr kumimoji="0" lang="zh-CN" altLang="en-US" sz="1800" dirty="0">
                        <a:solidFill>
                          <a:schemeClr val="tx1"/>
                        </a:solidFill>
                        <a:latin typeface="Arial" panose="020B0604020202020204" pitchFamily="34" charset="0"/>
                      </a:endParaRPr>
                    </a:p>
                  </a:txBody>
                  <a:tcPr marL="91439" marR="91439" marT="45715" marB="45715">
                    <a:solidFill>
                      <a:schemeClr val="accent6">
                        <a:lumMod val="20000"/>
                        <a:lumOff val="80000"/>
                        <a:alpha val="50000"/>
                      </a:schemeClr>
                    </a:solidFill>
                  </a:tcPr>
                </a:tc>
              </a:tr>
              <a:tr h="2285780">
                <a:tc>
                  <a:txBody>
                    <a:bodyPr/>
                    <a:lstStyle/>
                    <a:p>
                      <a:pPr>
                        <a:lnSpc>
                          <a:spcPct val="150000"/>
                        </a:lnSpc>
                      </a:pPr>
                      <a:r>
                        <a:rPr lang="en-US" altLang="zh-CN" sz="1800" b="1" dirty="0" smtClean="0">
                          <a:solidFill>
                            <a:schemeClr val="tx1"/>
                          </a:solidFill>
                        </a:rPr>
                        <a:t>3.</a:t>
                      </a:r>
                      <a:r>
                        <a:rPr lang="zh-CN" altLang="zh-CN" sz="1800" b="1" dirty="0" smtClean="0">
                          <a:solidFill>
                            <a:schemeClr val="tx1"/>
                          </a:solidFill>
                        </a:rPr>
                        <a:t>企业在事故报告后出现新情况时，应按有关规定及时补报。</a:t>
                      </a:r>
                      <a:endParaRPr lang="zh-CN" altLang="en-US" sz="1800" b="1" dirty="0">
                        <a:solidFill>
                          <a:schemeClr val="tx1"/>
                        </a:solidFill>
                      </a:endParaRPr>
                    </a:p>
                  </a:txBody>
                  <a:tcPr marL="91439" marR="91439" marT="45715" marB="45715"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事故报告后出现新情况时及时补报。</a:t>
                      </a:r>
                      <a:endParaRPr kumimoji="0" lang="zh-CN" altLang="en-US" sz="1800" dirty="0">
                        <a:solidFill>
                          <a:schemeClr val="tx1"/>
                        </a:solidFill>
                        <a:latin typeface="Arial" panose="020B0604020202020204" pitchFamily="34" charset="0"/>
                      </a:endParaRPr>
                    </a:p>
                  </a:txBody>
                  <a:tcPr marL="91439" marR="91439" marT="45715" marB="45715" anchor="ctr">
                    <a:solidFill>
                      <a:schemeClr val="bg2">
                        <a:lumMod val="20000"/>
                        <a:lumOff val="80000"/>
                        <a:alpha val="95000"/>
                      </a:schemeClr>
                    </a:solidFill>
                  </a:tcPr>
                </a:tc>
              </a:tr>
            </a:tbl>
          </a:graphicData>
        </a:graphic>
      </p:graphicFrame>
      <p:sp>
        <p:nvSpPr>
          <p:cNvPr id="280593" name="矩形 10"/>
          <p:cNvSpPr>
            <a:spLocks noChangeArrowheads="1"/>
          </p:cNvSpPr>
          <p:nvPr/>
        </p:nvSpPr>
        <p:spPr bwMode="auto">
          <a:xfrm>
            <a:off x="4432300" y="3068960"/>
            <a:ext cx="3887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800" b="1" u="sng" dirty="0">
                <a:solidFill>
                  <a:srgbClr val="33CC33"/>
                </a:solidFill>
                <a:latin typeface="仿宋_GB2312" panose="02010609030101010101" pitchFamily="49" charset="-122"/>
                <a:ea typeface="仿宋_GB2312" panose="02010609030101010101" pitchFamily="49" charset="-122"/>
              </a:rPr>
              <a:t>存在事故瞒报、谎报、拖延不报现象的，扣</a:t>
            </a:r>
            <a:r>
              <a:rPr lang="en-US" altLang="zh-CN" sz="1800" b="1" u="sng" dirty="0">
                <a:solidFill>
                  <a:srgbClr val="33CC33"/>
                </a:solidFill>
                <a:latin typeface="仿宋_GB2312" panose="02010609030101010101" pitchFamily="49" charset="-122"/>
                <a:ea typeface="仿宋_GB2312" panose="02010609030101010101" pitchFamily="49" charset="-122"/>
              </a:rPr>
              <a:t>100</a:t>
            </a:r>
            <a:r>
              <a:rPr lang="zh-CN" altLang="en-US" sz="1800" b="1" u="sng" dirty="0">
                <a:solidFill>
                  <a:srgbClr val="33CC33"/>
                </a:solidFill>
                <a:latin typeface="仿宋_GB2312" panose="02010609030101010101" pitchFamily="49" charset="-122"/>
                <a:ea typeface="仿宋_GB2312" panose="02010609030101010101" pitchFamily="49" charset="-122"/>
              </a:rPr>
              <a:t>分</a:t>
            </a:r>
            <a:r>
              <a:rPr lang="en-US" altLang="zh-CN" sz="1800" b="1" u="sng" dirty="0">
                <a:solidFill>
                  <a:srgbClr val="33CC33"/>
                </a:solidFill>
                <a:latin typeface="仿宋_GB2312" panose="02010609030101010101" pitchFamily="49" charset="-122"/>
                <a:ea typeface="仿宋_GB2312" panose="02010609030101010101" pitchFamily="49" charset="-122"/>
              </a:rPr>
              <a:t>(A</a:t>
            </a:r>
            <a:r>
              <a:rPr lang="zh-CN" altLang="en-US" sz="1800" b="1" u="sng" dirty="0">
                <a:solidFill>
                  <a:srgbClr val="33CC33"/>
                </a:solidFill>
                <a:latin typeface="仿宋_GB2312" panose="02010609030101010101" pitchFamily="49" charset="-122"/>
                <a:ea typeface="仿宋_GB2312" panose="02010609030101010101" pitchFamily="49" charset="-122"/>
              </a:rPr>
              <a:t>级要素否决项</a:t>
            </a:r>
            <a:r>
              <a:rPr lang="en-US" altLang="zh-CN" sz="1800" b="1" u="sng" dirty="0">
                <a:solidFill>
                  <a:srgbClr val="33CC33"/>
                </a:solidFill>
                <a:latin typeface="仿宋_GB2312" panose="02010609030101010101" pitchFamily="49" charset="-122"/>
                <a:ea typeface="仿宋_GB2312" panose="02010609030101010101" pitchFamily="49" charset="-122"/>
              </a:rPr>
              <a:t>)</a:t>
            </a:r>
            <a:r>
              <a:rPr lang="zh-CN" altLang="en-US" sz="1800" b="1" u="sng" dirty="0">
                <a:solidFill>
                  <a:srgbClr val="33CC33"/>
                </a:solidFill>
                <a:latin typeface="仿宋_GB2312" panose="02010609030101010101" pitchFamily="49" charset="-122"/>
                <a:ea typeface="仿宋_GB2312" panose="02010609030101010101" pitchFamily="49" charset="-122"/>
              </a:rPr>
              <a:t>。</a:t>
            </a:r>
            <a:endParaRPr lang="zh-CN" altLang="en-US" sz="1800" u="sng" dirty="0">
              <a:solidFill>
                <a:srgbClr val="33CC33"/>
              </a:solidFill>
              <a:latin typeface="仿宋_GB2312" panose="02010609030101010101" pitchFamily="49" charset="-122"/>
              <a:ea typeface="仿宋_GB2312" panose="02010609030101010101" pitchFamily="49" charset="-122"/>
            </a:endParaRPr>
          </a:p>
        </p:txBody>
      </p:sp>
      <p:sp>
        <p:nvSpPr>
          <p:cNvPr id="280594" name="AutoShape 15"/>
          <p:cNvSpPr>
            <a:spLocks noChangeArrowheads="1"/>
          </p:cNvSpPr>
          <p:nvPr/>
        </p:nvSpPr>
        <p:spPr bwMode="auto">
          <a:xfrm>
            <a:off x="3923928" y="3212976"/>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10.6  </a:t>
            </a:r>
            <a:r>
              <a:rPr lang="zh-CN" altLang="en-US" sz="2800" b="1" smtClean="0">
                <a:latin typeface="隶书" panose="02010509060101010101" pitchFamily="49" charset="-122"/>
                <a:ea typeface="隶书" panose="02010509060101010101" pitchFamily="49" charset="-122"/>
              </a:rPr>
              <a:t>事故调查</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110162"/>
        </p:xfrm>
        <a:graphic>
          <a:graphicData uri="http://schemas.openxmlformats.org/drawingml/2006/table">
            <a:tbl>
              <a:tblPr firstRow="1" bandRow="1">
                <a:tableStyleId>{5C22544A-7EE6-4342-B048-85BDC9FD1C3A}</a:tableStyleId>
              </a:tblPr>
              <a:tblGrid>
                <a:gridCol w="3500409"/>
                <a:gridCol w="4786341"/>
              </a:tblGrid>
              <a:tr h="396258">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2" marB="45722">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2" marB="45722">
                    <a:solidFill>
                      <a:schemeClr val="accent1">
                        <a:lumMod val="60000"/>
                        <a:lumOff val="40000"/>
                      </a:schemeClr>
                    </a:solidFill>
                  </a:tcPr>
                </a:tc>
              </a:tr>
              <a:tr h="1737439">
                <a:tc>
                  <a:txBody>
                    <a:bodyPr/>
                    <a:lstStyle/>
                    <a:p>
                      <a:r>
                        <a:rPr lang="en-US" altLang="zh-CN" sz="1800" b="1" dirty="0" smtClean="0">
                          <a:solidFill>
                            <a:schemeClr val="tx1"/>
                          </a:solidFill>
                        </a:rPr>
                        <a:t>1.</a:t>
                      </a:r>
                      <a:r>
                        <a:rPr lang="zh-CN" altLang="zh-CN" sz="1800" b="1" dirty="0" smtClean="0">
                          <a:solidFill>
                            <a:schemeClr val="tx1"/>
                          </a:solidFill>
                        </a:rPr>
                        <a:t>企业发生生产安全事故后，应积极配合各级人民政府组织的事故调查，负责人和有关人员在事故调查期间不得擅离职守，应当随时接受事故调查组的询问，如实提供有关情况。</a:t>
                      </a:r>
                      <a:endParaRPr lang="zh-CN" altLang="en-US" sz="1800" b="1" dirty="0">
                        <a:solidFill>
                          <a:schemeClr val="tx1"/>
                        </a:solidFill>
                      </a:endParaRPr>
                    </a:p>
                  </a:txBody>
                  <a:tcPr marL="91439" marR="91439" marT="45722" marB="45722">
                    <a:solidFill>
                      <a:schemeClr val="accent6">
                        <a:lumMod val="20000"/>
                        <a:lumOff val="80000"/>
                        <a:alpha val="50000"/>
                      </a:schemeClr>
                    </a:solidFill>
                  </a:tcPr>
                </a:tc>
                <a:tc>
                  <a:txBody>
                    <a:bodyPr/>
                    <a:lstStyle/>
                    <a:p>
                      <a:r>
                        <a:rPr lang="en-US" altLang="zh-CN" sz="1800" b="1" dirty="0" smtClean="0">
                          <a:solidFill>
                            <a:schemeClr val="tx1"/>
                          </a:solidFill>
                        </a:rPr>
                        <a:t>1.</a:t>
                      </a:r>
                      <a:r>
                        <a:rPr lang="en-US" altLang="zh-CN" sz="1800" b="1" baseline="0" dirty="0" smtClean="0">
                          <a:solidFill>
                            <a:schemeClr val="tx1"/>
                          </a:solidFill>
                        </a:rPr>
                        <a:t>   </a:t>
                      </a:r>
                      <a:r>
                        <a:rPr lang="zh-CN" altLang="en-US" sz="1800" b="1" dirty="0" smtClean="0">
                          <a:solidFill>
                            <a:schemeClr val="tx1"/>
                          </a:solidFill>
                        </a:rPr>
                        <a:t>发生事故，积极配合政府组织的事故调查；</a:t>
                      </a:r>
                      <a:endParaRPr lang="zh-CN" altLang="en-US" sz="1800" b="1" dirty="0" smtClean="0">
                        <a:solidFill>
                          <a:schemeClr val="tx1"/>
                        </a:solidFill>
                      </a:endParaRPr>
                    </a:p>
                    <a:p>
                      <a:pPr marL="342900" indent="-342900">
                        <a:buAutoNum type="arabicPeriod" startAt="2"/>
                      </a:pPr>
                      <a:r>
                        <a:rPr lang="zh-CN" altLang="en-US" sz="1800" b="1" dirty="0" smtClean="0">
                          <a:solidFill>
                            <a:schemeClr val="tx1"/>
                          </a:solidFill>
                        </a:rPr>
                        <a:t>负责人和有关人员在事故调查期间不得擅离职守，应当随时接受事故调查组的调查，如实提供有关情况。</a:t>
                      </a:r>
                      <a:endParaRPr lang="zh-CN" altLang="en-US" sz="1800" b="1" dirty="0">
                        <a:solidFill>
                          <a:schemeClr val="tx1"/>
                        </a:solidFill>
                      </a:endParaRPr>
                    </a:p>
                  </a:txBody>
                  <a:tcPr marL="91439" marR="91439" marT="45722" marB="45722">
                    <a:solidFill>
                      <a:schemeClr val="accent6">
                        <a:lumMod val="20000"/>
                        <a:lumOff val="80000"/>
                        <a:alpha val="50000"/>
                      </a:schemeClr>
                    </a:solidFill>
                  </a:tcPr>
                </a:tc>
              </a:tr>
              <a:tr h="1463106">
                <a:tc>
                  <a:txBody>
                    <a:bodyPr/>
                    <a:lstStyle/>
                    <a:p>
                      <a:r>
                        <a:rPr lang="en-US" altLang="zh-CN" sz="1800" b="1" dirty="0" smtClean="0">
                          <a:solidFill>
                            <a:schemeClr val="tx1"/>
                          </a:solidFill>
                        </a:rPr>
                        <a:t>2.</a:t>
                      </a:r>
                      <a:r>
                        <a:rPr lang="zh-CN" altLang="zh-CN" sz="1800" b="1" dirty="0" smtClean="0">
                          <a:solidFill>
                            <a:schemeClr val="tx1"/>
                          </a:solidFill>
                        </a:rPr>
                        <a:t>未造成人员伤亡的一般事故，县级人民政府委托企业负责组织调查的，企业应按规定成立事故调查组组织调查，按时提交事故调查报告。</a:t>
                      </a:r>
                      <a:endParaRPr lang="zh-CN" altLang="en-US" sz="1800" b="1" dirty="0">
                        <a:solidFill>
                          <a:schemeClr val="tx1"/>
                        </a:solidFill>
                      </a:endParaRPr>
                    </a:p>
                  </a:txBody>
                  <a:tcPr marL="91439" marR="91439" marT="45722" marB="45722">
                    <a:solidFill>
                      <a:schemeClr val="bg2">
                        <a:lumMod val="20000"/>
                        <a:lumOff val="80000"/>
                        <a:alpha val="95000"/>
                      </a:schemeClr>
                    </a:solidFill>
                  </a:tcPr>
                </a:tc>
                <a:tc>
                  <a:txBody>
                    <a:bodyPr/>
                    <a:lstStyle/>
                    <a:p>
                      <a:pPr marL="342900" indent="-342900">
                        <a:buAutoNum type="arabicPeriod"/>
                      </a:pPr>
                      <a:r>
                        <a:rPr lang="zh-CN" altLang="en-US" sz="1800" b="1" dirty="0" smtClean="0">
                          <a:solidFill>
                            <a:schemeClr val="tx1"/>
                          </a:solidFill>
                        </a:rPr>
                        <a:t>按规定成立事故调查组，</a:t>
                      </a:r>
                      <a:r>
                        <a:rPr lang="zh-CN" altLang="en-US" sz="1800" b="1" dirty="0" smtClean="0">
                          <a:solidFill>
                            <a:srgbClr val="FF0000"/>
                          </a:solidFill>
                        </a:rPr>
                        <a:t>必要时请外部专家参加事故调查组；</a:t>
                      </a:r>
                      <a:endParaRPr lang="zh-CN" altLang="en-US" sz="1800" b="1" dirty="0" smtClean="0">
                        <a:solidFill>
                          <a:srgbClr val="FF0000"/>
                        </a:solidFill>
                      </a:endParaRPr>
                    </a:p>
                    <a:p>
                      <a:pPr marL="342900" indent="-342900">
                        <a:buAutoNum type="arabicPeriod" startAt="2"/>
                      </a:pPr>
                      <a:r>
                        <a:rPr lang="zh-CN" altLang="en-US" sz="1800" b="1" dirty="0" smtClean="0">
                          <a:solidFill>
                            <a:schemeClr val="tx1"/>
                          </a:solidFill>
                        </a:rPr>
                        <a:t>认真组织一般事故调查，按时提交事故调查报告。</a:t>
                      </a:r>
                      <a:r>
                        <a:rPr lang="zh-CN" altLang="en-US" sz="1800" dirty="0" smtClean="0">
                          <a:solidFill>
                            <a:schemeClr val="tx1"/>
                          </a:solidFill>
                        </a:rPr>
                        <a:t> </a:t>
                      </a:r>
                      <a:endParaRPr lang="zh-CN" altLang="en-US" sz="1800" dirty="0">
                        <a:solidFill>
                          <a:schemeClr val="tx1"/>
                        </a:solidFill>
                      </a:endParaRPr>
                    </a:p>
                  </a:txBody>
                  <a:tcPr marL="91439" marR="91439" marT="45722" marB="45722">
                    <a:solidFill>
                      <a:schemeClr val="bg2">
                        <a:lumMod val="20000"/>
                        <a:lumOff val="80000"/>
                        <a:alpha val="95000"/>
                      </a:schemeClr>
                    </a:solidFill>
                  </a:tcPr>
                </a:tc>
              </a:tr>
              <a:tr h="1513359">
                <a:tc>
                  <a:txBody>
                    <a:bodyPr/>
                    <a:lstStyle/>
                    <a:p>
                      <a:r>
                        <a:rPr kumimoji="0" lang="en-US" altLang="zh-CN" sz="1800" b="1" dirty="0" smtClean="0">
                          <a:solidFill>
                            <a:schemeClr val="tx1"/>
                          </a:solidFill>
                          <a:latin typeface="宋体" panose="02010600030101010101" pitchFamily="2" charset="-122"/>
                          <a:cs typeface="Times New Roman" panose="02020603050405020304" pitchFamily="18" charset="0"/>
                        </a:rPr>
                        <a:t>3.</a:t>
                      </a:r>
                      <a:r>
                        <a:rPr kumimoji="0" lang="zh-CN" altLang="en-US" sz="1800" b="1" dirty="0" smtClean="0">
                          <a:solidFill>
                            <a:schemeClr val="tx1"/>
                          </a:solidFill>
                          <a:latin typeface="宋体" panose="02010600030101010101" pitchFamily="2" charset="-122"/>
                          <a:cs typeface="Times New Roman" panose="02020603050405020304" pitchFamily="18" charset="0"/>
                        </a:rPr>
                        <a:t>企业应落实事故整改和预防措施，防止事故再次发生。整改和预防措施应包括：</a:t>
                      </a:r>
                      <a:r>
                        <a:rPr kumimoji="0" lang="zh-CN" altLang="en-US" sz="1800" b="1" dirty="0" smtClean="0">
                          <a:solidFill>
                            <a:srgbClr val="0000CC"/>
                          </a:solidFill>
                          <a:latin typeface="宋体" panose="02010600030101010101" pitchFamily="2" charset="-122"/>
                          <a:cs typeface="Times New Roman" panose="02020603050405020304" pitchFamily="18" charset="0"/>
                        </a:rPr>
                        <a:t>（</a:t>
                      </a:r>
                      <a:r>
                        <a:rPr kumimoji="0" lang="en-US" altLang="zh-CN" sz="1800" b="1" dirty="0" smtClean="0">
                          <a:solidFill>
                            <a:srgbClr val="0000CC"/>
                          </a:solidFill>
                          <a:latin typeface="宋体" panose="02010600030101010101" pitchFamily="2" charset="-122"/>
                          <a:cs typeface="Times New Roman" panose="02020603050405020304" pitchFamily="18" charset="0"/>
                        </a:rPr>
                        <a:t>1</a:t>
                      </a:r>
                      <a:r>
                        <a:rPr kumimoji="0" lang="zh-CN" altLang="en-US" sz="1800" b="1" dirty="0" smtClean="0">
                          <a:solidFill>
                            <a:srgbClr val="0000CC"/>
                          </a:solidFill>
                          <a:latin typeface="宋体" panose="02010600030101010101" pitchFamily="2" charset="-122"/>
                          <a:cs typeface="Times New Roman" panose="02020603050405020304" pitchFamily="18" charset="0"/>
                        </a:rPr>
                        <a:t>）工程技术措施；（</a:t>
                      </a:r>
                      <a:r>
                        <a:rPr kumimoji="0" lang="en-US" altLang="zh-CN" sz="1800" b="1" dirty="0" smtClean="0">
                          <a:solidFill>
                            <a:srgbClr val="0000CC"/>
                          </a:solidFill>
                          <a:latin typeface="宋体" panose="02010600030101010101" pitchFamily="2" charset="-122"/>
                          <a:cs typeface="Times New Roman" panose="02020603050405020304" pitchFamily="18" charset="0"/>
                        </a:rPr>
                        <a:t>2</a:t>
                      </a:r>
                      <a:r>
                        <a:rPr kumimoji="0" lang="zh-CN" altLang="en-US" sz="1800" b="1" dirty="0" smtClean="0">
                          <a:solidFill>
                            <a:srgbClr val="0000CC"/>
                          </a:solidFill>
                          <a:latin typeface="宋体" panose="02010600030101010101" pitchFamily="2" charset="-122"/>
                          <a:cs typeface="Times New Roman" panose="02020603050405020304" pitchFamily="18" charset="0"/>
                        </a:rPr>
                        <a:t>）培训教育措施；</a:t>
                      </a:r>
                      <a:r>
                        <a:rPr kumimoji="0" lang="zh-CN" altLang="en-US" sz="1800" b="1" dirty="0" smtClean="0">
                          <a:solidFill>
                            <a:srgbClr val="0000CC"/>
                          </a:solidFill>
                          <a:latin typeface="Arial" panose="020B0604020202020204" pitchFamily="34" charset="0"/>
                          <a:cs typeface="Times New Roman" panose="02020603050405020304" pitchFamily="18" charset="0"/>
                        </a:rPr>
                        <a:t>（</a:t>
                      </a:r>
                      <a:r>
                        <a:rPr kumimoji="0" lang="en-US" altLang="zh-CN" sz="1800" b="1" dirty="0" smtClean="0">
                          <a:solidFill>
                            <a:srgbClr val="0000CC"/>
                          </a:solidFill>
                          <a:latin typeface="+mn-ea"/>
                          <a:ea typeface="+mn-ea"/>
                          <a:cs typeface="Times New Roman" panose="02020603050405020304" pitchFamily="18" charset="0"/>
                        </a:rPr>
                        <a:t>3</a:t>
                      </a:r>
                      <a:r>
                        <a:rPr kumimoji="0" lang="zh-CN" altLang="en-US" sz="1800" b="1" dirty="0" smtClean="0">
                          <a:solidFill>
                            <a:srgbClr val="0000CC"/>
                          </a:solidFill>
                          <a:latin typeface="Arial" panose="020B0604020202020204" pitchFamily="34" charset="0"/>
                          <a:cs typeface="Times New Roman" panose="02020603050405020304" pitchFamily="18" charset="0"/>
                        </a:rPr>
                        <a:t>）管理措施。</a:t>
                      </a:r>
                      <a:r>
                        <a:rPr kumimoji="0" lang="zh-CN" altLang="en-US" sz="1800" b="1" dirty="0" smtClean="0">
                          <a:solidFill>
                            <a:srgbClr val="0000CC"/>
                          </a:solidFill>
                          <a:latin typeface="Arial" panose="020B0604020202020204" pitchFamily="34" charset="0"/>
                        </a:rPr>
                        <a:t> </a:t>
                      </a:r>
                      <a:endParaRPr kumimoji="0" lang="zh-CN" altLang="en-US" sz="1800" b="1" dirty="0">
                        <a:solidFill>
                          <a:srgbClr val="0000CC"/>
                        </a:solidFill>
                        <a:latin typeface="Arial" panose="020B0604020202020204" pitchFamily="34" charset="0"/>
                      </a:endParaRPr>
                    </a:p>
                  </a:txBody>
                  <a:tcPr marL="91439" marR="91439" marT="45722" marB="45722">
                    <a:solidFill>
                      <a:srgbClr val="FFC000">
                        <a:alpha val="22000"/>
                      </a:srgbClr>
                    </a:solidFill>
                  </a:tcPr>
                </a:tc>
                <a:tc>
                  <a:txBody>
                    <a:bodyPr/>
                    <a:lstStyle/>
                    <a:p>
                      <a:r>
                        <a:rPr lang="en-US" altLang="zh-CN" sz="1800" b="1" dirty="0" smtClean="0">
                          <a:solidFill>
                            <a:schemeClr val="tx1"/>
                          </a:solidFill>
                        </a:rPr>
                        <a:t>1.   </a:t>
                      </a:r>
                      <a:r>
                        <a:rPr lang="zh-CN" altLang="en-US" sz="1800" b="1" dirty="0" smtClean="0">
                          <a:solidFill>
                            <a:schemeClr val="tx1"/>
                          </a:solidFill>
                        </a:rPr>
                        <a:t>制定并落实事故整改和预防措施；</a:t>
                      </a:r>
                      <a:endParaRPr lang="zh-CN" altLang="en-US" sz="1800" b="1" dirty="0" smtClean="0">
                        <a:solidFill>
                          <a:schemeClr val="tx1"/>
                        </a:solidFill>
                      </a:endParaRPr>
                    </a:p>
                    <a:p>
                      <a:pPr marL="342900" indent="-342900">
                        <a:buAutoNum type="arabicPeriod" startAt="2"/>
                      </a:pPr>
                      <a:r>
                        <a:rPr lang="zh-CN" altLang="en-US" sz="1800" b="1" dirty="0" smtClean="0">
                          <a:solidFill>
                            <a:srgbClr val="FF0000"/>
                          </a:solidFill>
                        </a:rPr>
                        <a:t>事故整改和预防措施要具体，有针对性和可操作性；</a:t>
                      </a:r>
                      <a:endParaRPr lang="zh-CN" altLang="en-US" sz="1800" b="1" dirty="0" smtClean="0">
                        <a:solidFill>
                          <a:srgbClr val="FF0000"/>
                        </a:solidFill>
                      </a:endParaRPr>
                    </a:p>
                    <a:p>
                      <a:r>
                        <a:rPr lang="en-US" altLang="zh-CN" sz="1800" b="1" dirty="0" smtClean="0">
                          <a:solidFill>
                            <a:srgbClr val="FF0000"/>
                          </a:solidFill>
                        </a:rPr>
                        <a:t>3.   </a:t>
                      </a:r>
                      <a:r>
                        <a:rPr lang="zh-CN" altLang="en-US" sz="1800" b="1" dirty="0" smtClean="0">
                          <a:solidFill>
                            <a:srgbClr val="FF0000"/>
                          </a:solidFill>
                        </a:rPr>
                        <a:t>检查事故整改情况和预防措施落实情况</a:t>
                      </a:r>
                      <a:r>
                        <a:rPr lang="zh-CN" altLang="en-US" sz="1800" b="1" dirty="0" smtClean="0">
                          <a:solidFill>
                            <a:schemeClr val="tx1"/>
                          </a:solidFill>
                        </a:rPr>
                        <a:t>。</a:t>
                      </a:r>
                      <a:endParaRPr kumimoji="0" lang="zh-CN" altLang="en-US" sz="1800" dirty="0">
                        <a:solidFill>
                          <a:schemeClr val="tx1"/>
                        </a:solidFill>
                        <a:latin typeface="Arial" panose="020B0604020202020204" pitchFamily="34" charset="0"/>
                      </a:endParaRPr>
                    </a:p>
                  </a:txBody>
                  <a:tcPr marL="91439" marR="91439" marT="45722" marB="45722">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10.6  </a:t>
            </a:r>
            <a:r>
              <a:rPr lang="zh-CN" altLang="en-US" sz="2800" b="1" smtClean="0">
                <a:latin typeface="隶书" panose="02010509060101010101" pitchFamily="49" charset="-122"/>
                <a:ea typeface="隶书" panose="02010509060101010101" pitchFamily="49" charset="-122"/>
              </a:rPr>
              <a:t>事故调查</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124450"/>
        </p:xfrm>
        <a:graphic>
          <a:graphicData uri="http://schemas.openxmlformats.org/drawingml/2006/table">
            <a:tbl>
              <a:tblPr firstRow="1" bandRow="1">
                <a:tableStyleId>{5C22544A-7EE6-4342-B048-85BDC9FD1C3A}</a:tableStyleId>
              </a:tblPr>
              <a:tblGrid>
                <a:gridCol w="3500409"/>
                <a:gridCol w="4786341"/>
              </a:tblGrid>
              <a:tr h="39626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3" marB="45723">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3" marB="45723">
                    <a:solidFill>
                      <a:schemeClr val="accent1">
                        <a:lumMod val="60000"/>
                        <a:lumOff val="40000"/>
                      </a:schemeClr>
                    </a:solidFill>
                  </a:tcPr>
                </a:tc>
              </a:tr>
              <a:tr h="1032565">
                <a:tc>
                  <a:txBody>
                    <a:bodyPr/>
                    <a:lstStyle/>
                    <a:p>
                      <a:pPr>
                        <a:lnSpc>
                          <a:spcPct val="150000"/>
                        </a:lnSpc>
                      </a:pPr>
                      <a:r>
                        <a:rPr lang="en-US" altLang="zh-CN" sz="1800" b="1" dirty="0" smtClean="0"/>
                        <a:t>4.</a:t>
                      </a:r>
                      <a:r>
                        <a:rPr lang="zh-CN" altLang="zh-CN" sz="1800" b="1" dirty="0" smtClean="0"/>
                        <a:t>企业应建立事故档案和事故管理台帐。</a:t>
                      </a:r>
                      <a:endParaRPr lang="zh-CN" altLang="en-US" sz="1800" b="1" dirty="0"/>
                    </a:p>
                  </a:txBody>
                  <a:tcPr marL="91439" marR="91439" marT="45723" marB="45723">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建立事故管理台帐，包括</a:t>
                      </a:r>
                      <a:r>
                        <a:rPr lang="zh-CN" altLang="en-US" sz="1800" b="1" dirty="0" smtClean="0">
                          <a:solidFill>
                            <a:srgbClr val="FF0000"/>
                          </a:solidFill>
                        </a:rPr>
                        <a:t>未遂事故</a:t>
                      </a:r>
                      <a:r>
                        <a:rPr lang="zh-CN" altLang="en-US" sz="1800" b="1" dirty="0" smtClean="0">
                          <a:solidFill>
                            <a:schemeClr val="tx1"/>
                          </a:solidFill>
                        </a:rPr>
                        <a:t>；</a:t>
                      </a:r>
                      <a:endParaRPr lang="zh-CN" altLang="en-US" sz="1800" b="1" dirty="0" smtClean="0">
                        <a:solidFill>
                          <a:schemeClr val="tx1"/>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建立事故档案。</a:t>
                      </a:r>
                      <a:endParaRPr lang="zh-CN" altLang="en-US" sz="1800" b="1" dirty="0">
                        <a:solidFill>
                          <a:schemeClr val="tx1"/>
                        </a:solidFill>
                      </a:endParaRPr>
                    </a:p>
                  </a:txBody>
                  <a:tcPr marL="91439" marR="91439" marT="45723" marB="45723">
                    <a:solidFill>
                      <a:schemeClr val="accent6">
                        <a:lumMod val="20000"/>
                        <a:lumOff val="80000"/>
                        <a:alpha val="50000"/>
                      </a:schemeClr>
                    </a:solidFill>
                  </a:tcPr>
                </a:tc>
              </a:tr>
              <a:tr h="1737461">
                <a:tc>
                  <a:txBody>
                    <a:bodyPr/>
                    <a:lstStyle/>
                    <a:p>
                      <a:pPr>
                        <a:lnSpc>
                          <a:spcPct val="150000"/>
                        </a:lnSpc>
                      </a:pPr>
                      <a:r>
                        <a:rPr lang="zh-CN" altLang="en-US" sz="1800" b="1" dirty="0" smtClean="0">
                          <a:solidFill>
                            <a:schemeClr val="tx1"/>
                          </a:solidFill>
                        </a:rPr>
                        <a:t>无</a:t>
                      </a:r>
                      <a:endParaRPr lang="zh-CN" altLang="en-US" sz="1800" b="1" dirty="0">
                        <a:solidFill>
                          <a:schemeClr val="tx1"/>
                        </a:solidFill>
                      </a:endParaRPr>
                    </a:p>
                  </a:txBody>
                  <a:tcPr marL="91439" marR="91439" marT="45723" marB="45723">
                    <a:solidFill>
                      <a:schemeClr val="bg2">
                        <a:lumMod val="20000"/>
                        <a:lumOff val="80000"/>
                        <a:alpha val="95000"/>
                      </a:schemeClr>
                    </a:solidFill>
                  </a:tcPr>
                </a:tc>
                <a:tc>
                  <a:txBody>
                    <a:bodyPr/>
                    <a:lstStyle/>
                    <a:p>
                      <a:pPr marL="342900" indent="-342900">
                        <a:lnSpc>
                          <a:spcPct val="150000"/>
                        </a:lnSpc>
                        <a:buNone/>
                      </a:pPr>
                      <a:r>
                        <a:rPr lang="zh-CN" altLang="en-US" sz="1800" b="1" dirty="0" smtClean="0">
                          <a:solidFill>
                            <a:srgbClr val="FF0000"/>
                          </a:solidFill>
                        </a:rPr>
                        <a:t>      对涉险事故、未遂事故等安全事件（如事故征兆、非计划停工、异常工况、泄漏等），按照重大、较大、一般等级别，进行分级管理，制定整改措施。</a:t>
                      </a:r>
                      <a:endParaRPr lang="zh-CN" altLang="en-US" sz="1800" dirty="0">
                        <a:solidFill>
                          <a:schemeClr val="tx1"/>
                        </a:solidFill>
                      </a:endParaRPr>
                    </a:p>
                  </a:txBody>
                  <a:tcPr marL="91439" marR="91439" marT="45723" marB="45723">
                    <a:solidFill>
                      <a:schemeClr val="bg2">
                        <a:lumMod val="20000"/>
                        <a:lumOff val="80000"/>
                        <a:alpha val="95000"/>
                      </a:schemeClr>
                    </a:solidFill>
                  </a:tcPr>
                </a:tc>
              </a:tr>
              <a:tr h="1958161">
                <a:tc>
                  <a:txBody>
                    <a:bodyPr/>
                    <a:lstStyle/>
                    <a:p>
                      <a:pPr>
                        <a:lnSpc>
                          <a:spcPct val="150000"/>
                        </a:lnSpc>
                      </a:pPr>
                      <a:r>
                        <a:rPr kumimoji="0" lang="zh-CN" altLang="en-US" sz="1800" b="1" dirty="0" smtClean="0">
                          <a:solidFill>
                            <a:schemeClr val="tx1"/>
                          </a:solidFill>
                          <a:latin typeface="Arial" panose="020B0604020202020204" pitchFamily="34" charset="0"/>
                        </a:rPr>
                        <a:t>无</a:t>
                      </a:r>
                      <a:endParaRPr kumimoji="0" lang="zh-CN" altLang="en-US" sz="1800" b="1" dirty="0">
                        <a:solidFill>
                          <a:schemeClr val="tx1"/>
                        </a:solidFill>
                        <a:latin typeface="Arial" panose="020B0604020202020204" pitchFamily="34" charset="0"/>
                      </a:endParaRPr>
                    </a:p>
                  </a:txBody>
                  <a:tcPr marL="91439" marR="91439" marT="45723" marB="45723">
                    <a:solidFill>
                      <a:srgbClr val="FFC000">
                        <a:alpha val="22000"/>
                      </a:srgbClr>
                    </a:solidFill>
                  </a:tcPr>
                </a:tc>
                <a:tc>
                  <a:txBody>
                    <a:bodyPr/>
                    <a:lstStyle/>
                    <a:p>
                      <a:pPr>
                        <a:lnSpc>
                          <a:spcPct val="150000"/>
                        </a:lnSpc>
                      </a:pPr>
                      <a:r>
                        <a:rPr kumimoji="0" lang="zh-CN" altLang="en-US" sz="1800" b="1" dirty="0" smtClean="0">
                          <a:solidFill>
                            <a:srgbClr val="FF3300"/>
                          </a:solidFill>
                        </a:rPr>
                        <a:t>二级企业已把承包商事故纳入本企业事故管理。</a:t>
                      </a:r>
                      <a:endParaRPr kumimoji="0" lang="zh-CN" altLang="en-US" sz="1800" dirty="0">
                        <a:solidFill>
                          <a:schemeClr val="tx1"/>
                        </a:solidFill>
                        <a:latin typeface="Arial" panose="020B0604020202020204" pitchFamily="34" charset="0"/>
                      </a:endParaRPr>
                    </a:p>
                  </a:txBody>
                  <a:tcPr marL="91439" marR="91439" marT="45723" marB="45723">
                    <a:solidFill>
                      <a:srgbClr val="FFC000">
                        <a:alpha val="22000"/>
                      </a:srgbClr>
                    </a:solidFill>
                  </a:tcPr>
                </a:tc>
              </a:tr>
            </a:tbl>
          </a:graphicData>
        </a:graphic>
      </p:graphicFrame>
      <p:sp>
        <p:nvSpPr>
          <p:cNvPr id="284692" name="AutoShape 11"/>
          <p:cNvSpPr>
            <a:spLocks noChangeArrowheads="1"/>
          </p:cNvSpPr>
          <p:nvPr/>
        </p:nvSpPr>
        <p:spPr bwMode="auto">
          <a:xfrm>
            <a:off x="3929063" y="5286375"/>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84693" name="TextBox 4"/>
          <p:cNvSpPr txBox="1">
            <a:spLocks noChangeArrowheads="1"/>
          </p:cNvSpPr>
          <p:nvPr/>
        </p:nvSpPr>
        <p:spPr bwMode="auto">
          <a:xfrm>
            <a:off x="4357688" y="5429250"/>
            <a:ext cx="442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kumimoji="0" lang="zh-CN" altLang="en-US" sz="1600" b="1" u="sng">
                <a:solidFill>
                  <a:srgbClr val="33CC33"/>
                </a:solidFill>
              </a:rPr>
              <a:t>未将承包商事故纳入本企业事故管理，扣</a:t>
            </a:r>
            <a:r>
              <a:rPr kumimoji="0" lang="en-US" altLang="zh-CN" sz="1600" b="1" u="sng">
                <a:solidFill>
                  <a:srgbClr val="33CC33"/>
                </a:solidFill>
              </a:rPr>
              <a:t>100</a:t>
            </a:r>
            <a:r>
              <a:rPr kumimoji="0" lang="zh-CN" altLang="en-US" sz="1600" b="1" u="sng">
                <a:solidFill>
                  <a:srgbClr val="33CC33"/>
                </a:solidFill>
              </a:rPr>
              <a:t>分（</a:t>
            </a:r>
            <a:r>
              <a:rPr kumimoji="0" lang="en-US" altLang="zh-CN" sz="1600" b="1" u="sng">
                <a:solidFill>
                  <a:srgbClr val="33CC33"/>
                </a:solidFill>
              </a:rPr>
              <a:t>A</a:t>
            </a:r>
            <a:r>
              <a:rPr kumimoji="0" lang="zh-CN" altLang="en-US" sz="1600" b="1" u="sng">
                <a:solidFill>
                  <a:srgbClr val="33CC33"/>
                </a:solidFill>
              </a:rPr>
              <a:t>级要素否决项）。</a:t>
            </a:r>
            <a:r>
              <a:rPr kumimoji="0" lang="zh-CN" altLang="en-US" sz="1600" u="sng"/>
              <a:t> </a:t>
            </a:r>
            <a:endParaRPr kumimoji="0" lang="zh-CN" altLang="en-US" sz="1600" u="sng"/>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286723" name="内容占位符 1"/>
          <p:cNvSpPr>
            <a:spLocks noGrp="1"/>
          </p:cNvSpPr>
          <p:nvPr>
            <p:ph idx="4294967295"/>
          </p:nvPr>
        </p:nvSpPr>
        <p:spPr>
          <a:xfrm>
            <a:off x="1928813" y="2857500"/>
            <a:ext cx="4643437"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11</a:t>
            </a:r>
            <a:r>
              <a:rPr lang="zh-CN" altLang="en-US" sz="4400" b="1" smtClean="0">
                <a:latin typeface="华文楷体" panose="02010600040101010101" pitchFamily="2" charset="-122"/>
                <a:ea typeface="华文楷体" panose="02010600040101010101" pitchFamily="2" charset="-122"/>
              </a:rPr>
              <a:t>、检查与自评</a:t>
            </a:r>
            <a:endParaRPr lang="en-US" altLang="zh-CN" sz="4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11.1  </a:t>
            </a:r>
            <a:r>
              <a:rPr lang="zh-CN" altLang="en-US" sz="2800" b="1" smtClean="0">
                <a:latin typeface="隶书" panose="02010509060101010101" pitchFamily="49" charset="-122"/>
                <a:ea typeface="隶书" panose="02010509060101010101" pitchFamily="49" charset="-122"/>
              </a:rPr>
              <a:t>安全检查</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89553"/>
        </p:xfrm>
        <a:graphic>
          <a:graphicData uri="http://schemas.openxmlformats.org/drawingml/2006/table">
            <a:tbl>
              <a:tblPr firstRow="1" bandRow="1">
                <a:tableStyleId>{5C22544A-7EE6-4342-B048-85BDC9FD1C3A}</a:tableStyleId>
              </a:tblPr>
              <a:tblGrid>
                <a:gridCol w="3500409"/>
                <a:gridCol w="4786341"/>
              </a:tblGrid>
              <a:tr h="396225">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4" marB="4571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4" marB="45714">
                    <a:solidFill>
                      <a:schemeClr val="accent1">
                        <a:lumMod val="60000"/>
                        <a:lumOff val="40000"/>
                      </a:schemeClr>
                    </a:solidFill>
                  </a:tcPr>
                </a:tc>
              </a:tr>
              <a:tr h="1246638">
                <a:tc>
                  <a:txBody>
                    <a:bodyPr/>
                    <a:lstStyle/>
                    <a:p>
                      <a:pPr>
                        <a:lnSpc>
                          <a:spcPct val="120000"/>
                        </a:lnSpc>
                      </a:pPr>
                      <a:r>
                        <a:rPr lang="en-US" altLang="zh-CN" sz="1800" b="1" dirty="0" smtClean="0">
                          <a:solidFill>
                            <a:schemeClr val="tx1"/>
                          </a:solidFill>
                        </a:rPr>
                        <a:t>1.</a:t>
                      </a:r>
                      <a:r>
                        <a:rPr lang="zh-CN" altLang="zh-CN" sz="1800" b="1" dirty="0" smtClean="0">
                          <a:solidFill>
                            <a:schemeClr val="tx1"/>
                          </a:solidFill>
                        </a:rPr>
                        <a:t>企业应严格</a:t>
                      </a:r>
                      <a:r>
                        <a:rPr lang="zh-CN" altLang="zh-CN" sz="1800" b="1" dirty="0" smtClean="0">
                          <a:solidFill>
                            <a:srgbClr val="0000CC"/>
                          </a:solidFill>
                        </a:rPr>
                        <a:t>执行安全检查管理制度</a:t>
                      </a:r>
                      <a:r>
                        <a:rPr lang="zh-CN" altLang="zh-CN" sz="1800" b="1" dirty="0" smtClean="0">
                          <a:solidFill>
                            <a:schemeClr val="tx1"/>
                          </a:solidFill>
                        </a:rPr>
                        <a:t>，定期或不定期进行安全检查，保证安全标准化有效实施。</a:t>
                      </a:r>
                      <a:endParaRPr lang="zh-CN" altLang="en-US" sz="1800" b="1" dirty="0">
                        <a:solidFill>
                          <a:schemeClr val="tx1"/>
                        </a:solidFill>
                      </a:endParaRPr>
                    </a:p>
                  </a:txBody>
                  <a:tcPr marL="91439" marR="91439" marT="45714" marB="45714" anchor="ctr">
                    <a:solidFill>
                      <a:schemeClr val="accent6">
                        <a:lumMod val="20000"/>
                        <a:lumOff val="80000"/>
                        <a:alpha val="50000"/>
                      </a:schemeClr>
                    </a:solidFill>
                  </a:tcPr>
                </a:tc>
                <a:tc>
                  <a:txBody>
                    <a:bodyPr/>
                    <a:lstStyle/>
                    <a:p>
                      <a:pPr>
                        <a:lnSpc>
                          <a:spcPct val="120000"/>
                        </a:lnSpc>
                      </a:pPr>
                      <a:r>
                        <a:rPr lang="zh-CN" altLang="en-US" sz="1800" b="1" dirty="0" smtClean="0">
                          <a:solidFill>
                            <a:schemeClr val="tx1"/>
                          </a:solidFill>
                        </a:rPr>
                        <a:t>明确各种安全检查的</a:t>
                      </a:r>
                      <a:r>
                        <a:rPr lang="zh-CN" altLang="en-US" sz="1800" b="1" dirty="0" smtClean="0">
                          <a:solidFill>
                            <a:srgbClr val="FF0000"/>
                          </a:solidFill>
                        </a:rPr>
                        <a:t>内容、频次和要求</a:t>
                      </a:r>
                      <a:r>
                        <a:rPr lang="zh-CN" altLang="en-US" sz="1800" b="1" dirty="0" smtClean="0">
                          <a:solidFill>
                            <a:schemeClr val="tx1"/>
                          </a:solidFill>
                        </a:rPr>
                        <a:t>，开展安全检查。</a:t>
                      </a:r>
                      <a:endParaRPr lang="zh-CN" altLang="en-US" sz="1800" b="1" dirty="0">
                        <a:solidFill>
                          <a:schemeClr val="tx1"/>
                        </a:solidFill>
                      </a:endParaRPr>
                    </a:p>
                  </a:txBody>
                  <a:tcPr marL="91439" marR="91439" marT="45714" marB="45714" anchor="ctr">
                    <a:solidFill>
                      <a:schemeClr val="accent6">
                        <a:lumMod val="20000"/>
                        <a:lumOff val="80000"/>
                        <a:alpha val="50000"/>
                      </a:schemeClr>
                    </a:solidFill>
                  </a:tcPr>
                </a:tc>
              </a:tr>
              <a:tr h="2199268">
                <a:tc>
                  <a:txBody>
                    <a:bodyPr/>
                    <a:lstStyle/>
                    <a:p>
                      <a:pPr>
                        <a:lnSpc>
                          <a:spcPct val="120000"/>
                        </a:lnSpc>
                      </a:pPr>
                      <a:r>
                        <a:rPr lang="en-US" altLang="zh-CN" sz="1800" b="1" dirty="0" smtClean="0">
                          <a:solidFill>
                            <a:schemeClr val="tx1"/>
                          </a:solidFill>
                        </a:rPr>
                        <a:t>2.</a:t>
                      </a:r>
                      <a:r>
                        <a:rPr lang="zh-CN" altLang="zh-CN" sz="1800" b="1" dirty="0" smtClean="0">
                          <a:solidFill>
                            <a:schemeClr val="tx1"/>
                          </a:solidFill>
                        </a:rPr>
                        <a:t>企业安全检查应有明确的目的、要求、内容和计划。各种安全检查均应编制安全检查表，</a:t>
                      </a:r>
                      <a:r>
                        <a:rPr lang="zh-CN" altLang="zh-CN" sz="1800" b="1" dirty="0" smtClean="0">
                          <a:solidFill>
                            <a:srgbClr val="0000CC"/>
                          </a:solidFill>
                        </a:rPr>
                        <a:t>安全检查表应包括检查项目、检查内容、检查标准或依据、检查结果等内容。</a:t>
                      </a:r>
                      <a:endParaRPr lang="zh-CN" altLang="en-US" sz="1800" b="1" dirty="0">
                        <a:solidFill>
                          <a:srgbClr val="0000CC"/>
                        </a:solidFill>
                      </a:endParaRPr>
                    </a:p>
                  </a:txBody>
                  <a:tcPr marL="91439" marR="91439" marT="45714" marB="45714" anchor="ctr">
                    <a:solidFill>
                      <a:schemeClr val="bg2">
                        <a:lumMod val="20000"/>
                        <a:lumOff val="80000"/>
                        <a:alpha val="95000"/>
                      </a:schemeClr>
                    </a:solidFill>
                  </a:tcPr>
                </a:tc>
                <a:tc>
                  <a:txBody>
                    <a:bodyPr/>
                    <a:lstStyle/>
                    <a:p>
                      <a:pPr marL="342900" indent="-342900">
                        <a:lnSpc>
                          <a:spcPct val="120000"/>
                        </a:lnSpc>
                        <a:buAutoNum type="arabicPeriod"/>
                      </a:pPr>
                      <a:r>
                        <a:rPr lang="zh-CN" altLang="en-US" sz="1800" b="1" dirty="0" smtClean="0">
                          <a:solidFill>
                            <a:schemeClr val="tx1"/>
                          </a:solidFill>
                        </a:rPr>
                        <a:t>制定安全检查计划，明确各种检查的目的、要求、内容和</a:t>
                      </a:r>
                      <a:r>
                        <a:rPr lang="zh-CN" altLang="en-US" sz="1800" b="1" dirty="0" smtClean="0">
                          <a:solidFill>
                            <a:srgbClr val="FF0000"/>
                          </a:solidFill>
                        </a:rPr>
                        <a:t>负责人</a:t>
                      </a:r>
                      <a:r>
                        <a:rPr lang="zh-CN" altLang="en-US" sz="1800" b="1" dirty="0" smtClean="0">
                          <a:solidFill>
                            <a:schemeClr val="tx1"/>
                          </a:solidFill>
                        </a:rPr>
                        <a:t>；</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编制</a:t>
                      </a:r>
                      <a:r>
                        <a:rPr lang="zh-CN" altLang="en-US" sz="1800" b="1" dirty="0" smtClean="0">
                          <a:solidFill>
                            <a:srgbClr val="FF0000"/>
                          </a:solidFill>
                        </a:rPr>
                        <a:t>综合、专项、节假日、季节和日常安全检查表</a:t>
                      </a:r>
                      <a:r>
                        <a:rPr lang="zh-CN" altLang="en-US" sz="1800" b="1" dirty="0" smtClean="0">
                          <a:solidFill>
                            <a:schemeClr val="tx1"/>
                          </a:solidFill>
                        </a:rPr>
                        <a:t>；</a:t>
                      </a:r>
                      <a:endParaRPr lang="zh-CN" altLang="en-US" sz="1800" b="1" dirty="0" smtClean="0">
                        <a:solidFill>
                          <a:schemeClr val="tx1"/>
                        </a:solidFill>
                      </a:endParaRPr>
                    </a:p>
                    <a:p>
                      <a:pPr>
                        <a:lnSpc>
                          <a:spcPct val="120000"/>
                        </a:lnSpc>
                      </a:pPr>
                      <a:r>
                        <a:rPr lang="en-US" altLang="zh-CN" sz="1800" b="1" dirty="0" smtClean="0">
                          <a:solidFill>
                            <a:schemeClr val="tx1"/>
                          </a:solidFill>
                        </a:rPr>
                        <a:t>3.   </a:t>
                      </a:r>
                      <a:r>
                        <a:rPr lang="zh-CN" altLang="en-US" sz="1800" b="1" dirty="0" smtClean="0">
                          <a:solidFill>
                            <a:schemeClr val="tx1"/>
                          </a:solidFill>
                        </a:rPr>
                        <a:t>各种安全检查表内容全面。</a:t>
                      </a:r>
                      <a:endParaRPr kumimoji="0" lang="zh-CN" altLang="en-US" sz="1800" dirty="0" smtClean="0">
                        <a:solidFill>
                          <a:schemeClr val="tx1"/>
                        </a:solidFill>
                        <a:latin typeface="Arial" panose="020B0604020202020204" pitchFamily="34" charset="0"/>
                      </a:endParaRPr>
                    </a:p>
                    <a:p>
                      <a:pPr marL="342900" indent="-342900">
                        <a:lnSpc>
                          <a:spcPct val="120000"/>
                        </a:lnSpc>
                        <a:buNone/>
                      </a:pPr>
                      <a:endParaRPr lang="zh-CN" altLang="en-US" sz="1800" dirty="0">
                        <a:solidFill>
                          <a:schemeClr val="tx1"/>
                        </a:solidFill>
                      </a:endParaRPr>
                    </a:p>
                  </a:txBody>
                  <a:tcPr marL="91439" marR="91439" marT="45714" marB="45714" anchor="ctr">
                    <a:solidFill>
                      <a:schemeClr val="bg2">
                        <a:lumMod val="20000"/>
                        <a:lumOff val="80000"/>
                        <a:alpha val="95000"/>
                      </a:schemeClr>
                    </a:solidFill>
                  </a:tcPr>
                </a:tc>
              </a:tr>
              <a:tr h="1447419">
                <a:tc>
                  <a:txBody>
                    <a:bodyPr/>
                    <a:lstStyle/>
                    <a:p>
                      <a:pPr>
                        <a:lnSpc>
                          <a:spcPct val="120000"/>
                        </a:lnSpc>
                      </a:pPr>
                      <a:r>
                        <a:rPr lang="en-US" altLang="zh-CN" sz="1800" b="1" dirty="0" smtClean="0">
                          <a:solidFill>
                            <a:schemeClr val="tx1"/>
                          </a:solidFill>
                        </a:rPr>
                        <a:t>3.</a:t>
                      </a:r>
                      <a:r>
                        <a:rPr lang="zh-CN" altLang="zh-CN" sz="1800" b="1" dirty="0" smtClean="0">
                          <a:solidFill>
                            <a:schemeClr val="tx1"/>
                          </a:solidFill>
                        </a:rPr>
                        <a:t>企业各种安全检查表应作为企业有效文件，并在实际应用中不断完善。</a:t>
                      </a:r>
                      <a:endParaRPr lang="zh-CN" altLang="en-US" sz="1800" b="1" dirty="0">
                        <a:solidFill>
                          <a:schemeClr val="tx1"/>
                        </a:solidFill>
                      </a:endParaRPr>
                    </a:p>
                  </a:txBody>
                  <a:tcPr marL="91439" marR="91439" marT="45714" marB="45714" anchor="ctr">
                    <a:solidFill>
                      <a:srgbClr val="FFC000">
                        <a:alpha val="22000"/>
                      </a:srgbClr>
                    </a:solidFill>
                  </a:tcPr>
                </a:tc>
                <a:tc>
                  <a:txBody>
                    <a:bodyPr/>
                    <a:lstStyle/>
                    <a:p>
                      <a:pPr marL="342900" indent="-342900">
                        <a:lnSpc>
                          <a:spcPct val="120000"/>
                        </a:lnSpc>
                        <a:buAutoNum type="arabicPeriod"/>
                      </a:pPr>
                      <a:r>
                        <a:rPr lang="zh-CN" altLang="en-US" sz="1800" b="1" dirty="0" smtClean="0">
                          <a:solidFill>
                            <a:schemeClr val="tx1"/>
                          </a:solidFill>
                        </a:rPr>
                        <a:t>明确各种安全检查表的</a:t>
                      </a:r>
                      <a:r>
                        <a:rPr lang="zh-CN" altLang="en-US" sz="1800" b="1" dirty="0" smtClean="0">
                          <a:solidFill>
                            <a:srgbClr val="FF0000"/>
                          </a:solidFill>
                        </a:rPr>
                        <a:t>编制单位、审核人、批准人</a:t>
                      </a:r>
                      <a:r>
                        <a:rPr lang="zh-CN" altLang="en-US" sz="1800" b="1" dirty="0" smtClean="0">
                          <a:solidFill>
                            <a:schemeClr val="tx1"/>
                          </a:solidFill>
                        </a:rPr>
                        <a:t>；</a:t>
                      </a:r>
                      <a:endParaRPr lang="zh-CN" altLang="en-US" sz="1800" b="1" dirty="0" smtClean="0">
                        <a:solidFill>
                          <a:schemeClr val="tx1"/>
                        </a:solidFill>
                      </a:endParaRPr>
                    </a:p>
                    <a:p>
                      <a:pPr>
                        <a:lnSpc>
                          <a:spcPct val="120000"/>
                        </a:lnSpc>
                      </a:pPr>
                      <a:r>
                        <a:rPr lang="en-US" altLang="zh-CN" sz="1800" b="1" dirty="0" smtClean="0">
                          <a:solidFill>
                            <a:schemeClr val="tx1"/>
                          </a:solidFill>
                        </a:rPr>
                        <a:t>2.   </a:t>
                      </a:r>
                      <a:r>
                        <a:rPr lang="zh-CN" altLang="en-US" sz="1800" b="1" dirty="0" smtClean="0">
                          <a:solidFill>
                            <a:srgbClr val="FF0000"/>
                          </a:solidFill>
                        </a:rPr>
                        <a:t>每年评审修订</a:t>
                      </a:r>
                      <a:r>
                        <a:rPr lang="zh-CN" altLang="en-US" sz="1800" b="1" dirty="0" smtClean="0">
                          <a:solidFill>
                            <a:schemeClr val="tx1"/>
                          </a:solidFill>
                        </a:rPr>
                        <a:t>各种安全检查表。</a:t>
                      </a:r>
                      <a:endParaRPr kumimoji="0" lang="zh-CN" altLang="en-US" sz="1800" dirty="0" smtClean="0">
                        <a:solidFill>
                          <a:schemeClr val="tx1"/>
                        </a:solidFill>
                        <a:latin typeface="Arial" panose="020B0604020202020204" pitchFamily="34" charset="0"/>
                      </a:endParaRPr>
                    </a:p>
                  </a:txBody>
                  <a:tcPr marL="91439" marR="91439" marT="45714" marB="45714" anchor="ctr">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11.2  </a:t>
            </a:r>
            <a:r>
              <a:rPr lang="zh-CN" altLang="en-US" sz="2800" b="1" smtClean="0">
                <a:latin typeface="隶书" panose="02010509060101010101" pitchFamily="49" charset="-122"/>
                <a:ea typeface="隶书" panose="02010509060101010101" pitchFamily="49" charset="-122"/>
              </a:rPr>
              <a:t>安全检查形式与内容</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2"/>
          <a:ext cx="8286750" cy="5024015"/>
        </p:xfrm>
        <a:graphic>
          <a:graphicData uri="http://schemas.openxmlformats.org/drawingml/2006/table">
            <a:tbl>
              <a:tblPr firstRow="1" bandRow="1">
                <a:tableStyleId>{5C22544A-7EE6-4342-B048-85BDC9FD1C3A}</a:tableStyleId>
              </a:tblPr>
              <a:tblGrid>
                <a:gridCol w="3786159"/>
                <a:gridCol w="4500591"/>
              </a:tblGrid>
              <a:tr h="42886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880397">
                <a:tc>
                  <a:txBody>
                    <a:bodyPr/>
                    <a:lstStyle/>
                    <a:p>
                      <a:r>
                        <a:rPr lang="en-US" altLang="zh-CN" sz="1800" b="1" dirty="0" smtClean="0"/>
                        <a:t>1.</a:t>
                      </a:r>
                      <a:r>
                        <a:rPr lang="zh-CN" altLang="zh-CN" sz="1800" b="1" dirty="0" smtClean="0"/>
                        <a:t>企业应根据安全检查计划，开展</a:t>
                      </a:r>
                      <a:r>
                        <a:rPr lang="zh-CN" altLang="zh-CN" sz="1800" b="1" dirty="0" smtClean="0">
                          <a:solidFill>
                            <a:srgbClr val="0000CC"/>
                          </a:solidFill>
                        </a:rPr>
                        <a:t>综合性检查、专业性检查、季节性检查、日常检查和节假日检查</a:t>
                      </a:r>
                      <a:r>
                        <a:rPr lang="zh-CN" altLang="zh-CN" sz="1800" b="1" dirty="0" smtClean="0"/>
                        <a:t>；各种安全检查均应按相应的安全检查表逐项检查，建立安全检查台帐，并与责任制挂钩。</a:t>
                      </a:r>
                      <a:endParaRPr lang="zh-CN" altLang="en-US" sz="1800" b="1" dirty="0"/>
                    </a:p>
                  </a:txBody>
                  <a:tcPr marL="91439" marR="91439" anchor="ctr">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根据安全检查计划，按相应检查表开展各种安全检查；</a:t>
                      </a:r>
                      <a:endParaRPr lang="zh-CN" altLang="en-US" sz="1800" b="1" dirty="0" smtClean="0">
                        <a:solidFill>
                          <a:schemeClr val="tx1"/>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建立安全检查台帐；</a:t>
                      </a:r>
                      <a:endParaRPr lang="zh-CN" altLang="en-US" sz="1800" b="1" dirty="0" smtClean="0">
                        <a:solidFill>
                          <a:schemeClr val="tx1"/>
                        </a:solidFill>
                      </a:endParaRPr>
                    </a:p>
                    <a:p>
                      <a:pPr>
                        <a:lnSpc>
                          <a:spcPct val="150000"/>
                        </a:lnSpc>
                      </a:pPr>
                      <a:r>
                        <a:rPr lang="en-US" altLang="zh-CN" sz="1800" b="1" dirty="0" smtClean="0">
                          <a:solidFill>
                            <a:schemeClr val="tx1"/>
                          </a:solidFill>
                        </a:rPr>
                        <a:t>3.   </a:t>
                      </a:r>
                      <a:r>
                        <a:rPr lang="zh-CN" altLang="en-US" sz="1800" b="1" dirty="0" smtClean="0">
                          <a:solidFill>
                            <a:schemeClr val="tx1"/>
                          </a:solidFill>
                        </a:rPr>
                        <a:t>检查结果与责任制挂钩。</a:t>
                      </a:r>
                      <a:endParaRPr lang="zh-CN" altLang="en-US" sz="1800" b="1" dirty="0">
                        <a:solidFill>
                          <a:schemeClr val="tx1"/>
                        </a:solidFill>
                      </a:endParaRPr>
                    </a:p>
                  </a:txBody>
                  <a:tcPr marL="91439" marR="91439" anchor="ctr">
                    <a:solidFill>
                      <a:schemeClr val="accent6">
                        <a:lumMod val="20000"/>
                        <a:lumOff val="80000"/>
                        <a:alpha val="50000"/>
                      </a:schemeClr>
                    </a:solidFill>
                  </a:tcPr>
                </a:tc>
              </a:tr>
              <a:tr h="2714755">
                <a:tc>
                  <a:txBody>
                    <a:bodyPr/>
                    <a:lstStyle/>
                    <a:p>
                      <a:pPr>
                        <a:lnSpc>
                          <a:spcPct val="120000"/>
                        </a:lnSpc>
                      </a:pPr>
                      <a:r>
                        <a:rPr kumimoji="0" lang="en-US" altLang="zh-CN" sz="1800" b="1" dirty="0" smtClean="0">
                          <a:latin typeface="宋体" panose="02010600030101010101" pitchFamily="2" charset="-122"/>
                          <a:cs typeface="Times New Roman" panose="02020603050405020304" pitchFamily="18" charset="0"/>
                        </a:rPr>
                        <a:t>2.</a:t>
                      </a:r>
                      <a:r>
                        <a:rPr kumimoji="0" lang="zh-CN" altLang="en-US" sz="1800" b="1" dirty="0" smtClean="0">
                          <a:latin typeface="宋体" panose="02010600030101010101" pitchFamily="2" charset="-122"/>
                          <a:cs typeface="Times New Roman" panose="02020603050405020304" pitchFamily="18" charset="0"/>
                        </a:rPr>
                        <a:t>企业安全检查形式和内容应满足：</a:t>
                      </a:r>
                      <a:endParaRPr kumimoji="0" lang="zh-CN" altLang="en-US" sz="1800" b="1" dirty="0" smtClean="0">
                        <a:latin typeface="Arial" panose="020B0604020202020204" pitchFamily="34" charset="0"/>
                        <a:cs typeface="Times New Roman" panose="02020603050405020304" pitchFamily="18" charset="0"/>
                      </a:endParaRPr>
                    </a:p>
                    <a:p>
                      <a:pPr eaLnBrk="0" hangingPunct="0">
                        <a:lnSpc>
                          <a:spcPct val="120000"/>
                        </a:lnSpc>
                      </a:pPr>
                      <a:r>
                        <a:rPr kumimoji="0" lang="zh-CN" altLang="en-US" sz="1800" b="1" dirty="0" smtClean="0">
                          <a:latin typeface="Arial" panose="020B0604020202020204" pitchFamily="34" charset="0"/>
                          <a:cs typeface="Times New Roman" panose="02020603050405020304" pitchFamily="18" charset="0"/>
                        </a:rPr>
                        <a:t>（</a:t>
                      </a:r>
                      <a:r>
                        <a:rPr kumimoji="0" lang="en-US" altLang="zh-CN" sz="1800" b="1" dirty="0" smtClean="0">
                          <a:latin typeface="Arial" panose="020B0604020202020204" pitchFamily="34" charset="0"/>
                          <a:cs typeface="Times New Roman" panose="02020603050405020304" pitchFamily="18" charset="0"/>
                        </a:rPr>
                        <a:t>1</a:t>
                      </a:r>
                      <a:r>
                        <a:rPr kumimoji="0" lang="zh-CN" altLang="en-US" sz="1800" b="1" dirty="0" smtClean="0">
                          <a:latin typeface="Arial" panose="020B0604020202020204" pitchFamily="34" charset="0"/>
                          <a:cs typeface="Times New Roman" panose="02020603050405020304" pitchFamily="18" charset="0"/>
                        </a:rPr>
                        <a:t>）综合性检查应由相应级别的负责人负责组织，以落实岗位安全责任制为重点，各专业共同参与的全面安全检查。厂级综合性安全检查每季度不少于</a:t>
                      </a:r>
                      <a:r>
                        <a:rPr kumimoji="0" lang="en-US" altLang="zh-CN" sz="1800" b="1" dirty="0" smtClean="0">
                          <a:latin typeface="Arial" panose="020B0604020202020204" pitchFamily="34" charset="0"/>
                          <a:cs typeface="Times New Roman" panose="02020603050405020304" pitchFamily="18" charset="0"/>
                        </a:rPr>
                        <a:t>1</a:t>
                      </a:r>
                      <a:r>
                        <a:rPr kumimoji="0" lang="zh-CN" altLang="en-US" sz="1800" b="1" dirty="0" smtClean="0">
                          <a:latin typeface="Arial" panose="020B0604020202020204" pitchFamily="34" charset="0"/>
                          <a:cs typeface="Times New Roman" panose="02020603050405020304" pitchFamily="18" charset="0"/>
                        </a:rPr>
                        <a:t>次，车间级综合性安全检查每月不少于</a:t>
                      </a:r>
                      <a:r>
                        <a:rPr kumimoji="0" lang="en-US" altLang="zh-CN" sz="1800" b="1" dirty="0" smtClean="0">
                          <a:latin typeface="Arial" panose="020B0604020202020204" pitchFamily="34" charset="0"/>
                          <a:cs typeface="Times New Roman" panose="02020603050405020304" pitchFamily="18" charset="0"/>
                        </a:rPr>
                        <a:t>1</a:t>
                      </a:r>
                      <a:r>
                        <a:rPr kumimoji="0" lang="zh-CN" altLang="en-US" sz="1800" b="1" dirty="0" smtClean="0">
                          <a:latin typeface="Arial" panose="020B0604020202020204" pitchFamily="34" charset="0"/>
                          <a:cs typeface="Times New Roman" panose="02020603050405020304" pitchFamily="18" charset="0"/>
                        </a:rPr>
                        <a:t>次；</a:t>
                      </a:r>
                      <a:r>
                        <a:rPr kumimoji="0" lang="zh-CN" altLang="en-US" sz="1800" b="1" dirty="0" smtClean="0">
                          <a:latin typeface="Arial" panose="020B0604020202020204" pitchFamily="34" charset="0"/>
                        </a:rPr>
                        <a:t> </a:t>
                      </a:r>
                      <a:endParaRPr kumimoji="0" lang="zh-CN" altLang="en-US" sz="1800" b="1" dirty="0">
                        <a:latin typeface="Arial" panose="020B0604020202020204" pitchFamily="34" charset="0"/>
                      </a:endParaRPr>
                    </a:p>
                  </a:txBody>
                  <a:tcPr marL="91439" marR="91439"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企业安全检查形式和内容应满足：</a:t>
                      </a:r>
                      <a:endParaRPr lang="zh-CN" altLang="en-US" sz="1800" b="1" dirty="0" smtClean="0">
                        <a:solidFill>
                          <a:schemeClr val="tx1"/>
                        </a:solidFill>
                      </a:endParaRPr>
                    </a:p>
                    <a:p>
                      <a:pPr>
                        <a:lnSpc>
                          <a:spcPct val="150000"/>
                        </a:lnSpc>
                      </a:pPr>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）综合性检查应由相应级别的负责人负责组织，以落实岗位安全责任制为重点，各专业共同参与的全面安全检查。厂级综合性安全检查每季度不少于</a:t>
                      </a:r>
                      <a:r>
                        <a:rPr lang="en-US" altLang="zh-CN" sz="1800" b="1" dirty="0" smtClean="0">
                          <a:solidFill>
                            <a:schemeClr val="tx1"/>
                          </a:solidFill>
                        </a:rPr>
                        <a:t>1</a:t>
                      </a:r>
                      <a:r>
                        <a:rPr lang="zh-CN" altLang="en-US" sz="1800" b="1" dirty="0" smtClean="0">
                          <a:solidFill>
                            <a:schemeClr val="tx1"/>
                          </a:solidFill>
                        </a:rPr>
                        <a:t>次，车间级综合性安全检查每月不少于</a:t>
                      </a:r>
                      <a:r>
                        <a:rPr lang="en-US" altLang="zh-CN" sz="1800" b="1" dirty="0" smtClean="0">
                          <a:solidFill>
                            <a:schemeClr val="tx1"/>
                          </a:solidFill>
                        </a:rPr>
                        <a:t>1</a:t>
                      </a:r>
                      <a:r>
                        <a:rPr lang="zh-CN" altLang="en-US" sz="1800" b="1" dirty="0" smtClean="0">
                          <a:solidFill>
                            <a:schemeClr val="tx1"/>
                          </a:solidFill>
                        </a:rPr>
                        <a:t>次；</a:t>
                      </a:r>
                      <a:endParaRPr lang="zh-CN" altLang="en-US" dirty="0">
                        <a:solidFill>
                          <a:schemeClr val="tx1"/>
                        </a:solidFill>
                      </a:endParaRPr>
                    </a:p>
                  </a:txBody>
                  <a:tcPr marL="91439" marR="91439"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84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11.2  </a:t>
            </a:r>
            <a:r>
              <a:rPr lang="zh-CN" altLang="en-US" sz="2800" b="1" smtClean="0">
                <a:latin typeface="隶书" panose="02010509060101010101" pitchFamily="49" charset="-122"/>
                <a:ea typeface="隶书" panose="02010509060101010101" pitchFamily="49" charset="-122"/>
              </a:rPr>
              <a:t>安全检查形式与内容</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86375"/>
        </p:xfrm>
        <a:graphic>
          <a:graphicData uri="http://schemas.openxmlformats.org/drawingml/2006/table">
            <a:tbl>
              <a:tblPr firstRow="1" bandRow="1">
                <a:tableStyleId>{5C22544A-7EE6-4342-B048-85BDC9FD1C3A}</a:tableStyleId>
              </a:tblPr>
              <a:tblGrid>
                <a:gridCol w="4143346"/>
                <a:gridCol w="4143404"/>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890135">
                <a:tc>
                  <a:txBody>
                    <a:bodyPr/>
                    <a:lstStyle/>
                    <a:p>
                      <a:pPr>
                        <a:lnSpc>
                          <a:spcPct val="150000"/>
                        </a:lnSpc>
                        <a:spcBef>
                          <a:spcPts val="0"/>
                        </a:spcBef>
                        <a:spcAft>
                          <a:spcPts val="0"/>
                        </a:spcAft>
                      </a:pPr>
                      <a:r>
                        <a:rPr kumimoji="0" lang="zh-CN" altLang="en-US" sz="1800" b="1" dirty="0" smtClean="0">
                          <a:latin typeface="Arial" panose="020B0604020202020204" pitchFamily="34" charset="0"/>
                          <a:cs typeface="Times New Roman" panose="02020603050405020304" pitchFamily="18" charset="0"/>
                        </a:rPr>
                        <a:t>（</a:t>
                      </a:r>
                      <a:r>
                        <a:rPr kumimoji="0" lang="en-US" altLang="zh-CN" sz="1800" b="1" dirty="0" smtClean="0">
                          <a:latin typeface="Arial" panose="020B0604020202020204" pitchFamily="34" charset="0"/>
                          <a:cs typeface="Times New Roman" panose="02020603050405020304" pitchFamily="18" charset="0"/>
                        </a:rPr>
                        <a:t>2</a:t>
                      </a:r>
                      <a:r>
                        <a:rPr kumimoji="0" lang="zh-CN" altLang="en-US" sz="1800" b="1" dirty="0" smtClean="0">
                          <a:latin typeface="Arial" panose="020B0604020202020204" pitchFamily="34" charset="0"/>
                          <a:cs typeface="Times New Roman" panose="02020603050405020304" pitchFamily="18" charset="0"/>
                        </a:rPr>
                        <a:t>）专业检查分别由各专业部门的负责人组织本系统人员进行，主要是对锅炉、压力容器、危险物品、电气装置、机械设备、构建筑物、安全装置、防火防爆、防尘防毒、监测仪器等进行专业检查。专业检查每半年不少于</a:t>
                      </a:r>
                      <a:r>
                        <a:rPr kumimoji="0" lang="en-US" altLang="zh-CN" sz="1800" b="1" dirty="0" smtClean="0">
                          <a:latin typeface="Arial" panose="020B0604020202020204" pitchFamily="34" charset="0"/>
                          <a:cs typeface="Times New Roman" panose="02020603050405020304" pitchFamily="18" charset="0"/>
                        </a:rPr>
                        <a:t>1</a:t>
                      </a:r>
                      <a:r>
                        <a:rPr kumimoji="0" lang="zh-CN" altLang="en-US" sz="1800" b="1" dirty="0" smtClean="0">
                          <a:latin typeface="Arial" panose="020B0604020202020204" pitchFamily="34" charset="0"/>
                          <a:cs typeface="Times New Roman" panose="02020603050405020304" pitchFamily="18" charset="0"/>
                        </a:rPr>
                        <a:t>次；</a:t>
                      </a:r>
                      <a:endParaRPr kumimoji="0" lang="en-US" altLang="zh-CN" sz="1800" b="1" dirty="0" smtClean="0">
                        <a:latin typeface="Arial" panose="020B0604020202020204" pitchFamily="34" charset="0"/>
                        <a:cs typeface="Times New Roman" panose="02020603050405020304" pitchFamily="18" charset="0"/>
                      </a:endParaRPr>
                    </a:p>
                    <a:p>
                      <a:pPr marL="0" marR="0" indent="0" algn="l" defTabSz="914400" rtl="0" eaLnBrk="1" fontAlgn="auto" latinLnBrk="0" hangingPunct="1">
                        <a:lnSpc>
                          <a:spcPct val="150000"/>
                        </a:lnSpc>
                        <a:spcBef>
                          <a:spcPts val="0"/>
                        </a:spcBef>
                        <a:spcAft>
                          <a:spcPts val="0"/>
                        </a:spcAft>
                        <a:buClrTx/>
                        <a:buSzTx/>
                        <a:buFontTx/>
                        <a:buNone/>
                        <a:defRPr/>
                      </a:pPr>
                      <a:r>
                        <a:rPr kumimoji="0" lang="zh-CN" altLang="en-US" sz="1800" b="1" dirty="0" smtClean="0">
                          <a:latin typeface="Arial" panose="020B0604020202020204" pitchFamily="34" charset="0"/>
                          <a:cs typeface="Times New Roman" panose="02020603050405020304" pitchFamily="18" charset="0"/>
                        </a:rPr>
                        <a:t>（</a:t>
                      </a:r>
                      <a:r>
                        <a:rPr kumimoji="0" lang="en-US" altLang="zh-CN" sz="1800" b="1" dirty="0" smtClean="0">
                          <a:latin typeface="Arial" panose="020B0604020202020204" pitchFamily="34" charset="0"/>
                          <a:cs typeface="Times New Roman" panose="02020603050405020304" pitchFamily="18" charset="0"/>
                        </a:rPr>
                        <a:t>3</a:t>
                      </a:r>
                      <a:r>
                        <a:rPr kumimoji="0" lang="zh-CN" altLang="en-US" sz="1800" b="1" dirty="0" smtClean="0">
                          <a:latin typeface="Arial" panose="020B0604020202020204" pitchFamily="34" charset="0"/>
                          <a:cs typeface="Times New Roman" panose="02020603050405020304" pitchFamily="18" charset="0"/>
                        </a:rPr>
                        <a:t>）季节性检查由各业务部门的负责人组织本系统相关人员进行，是根据当地各季节特点对防火防爆、防雨防汛、防雷电、防暑降温、防风及防冻保暖工作等进行预防性季节检查。</a:t>
                      </a:r>
                      <a:endParaRPr kumimoji="0" lang="zh-CN" altLang="en-US" sz="1800" b="1" dirty="0" smtClean="0">
                        <a:latin typeface="Arial" panose="020B0604020202020204" pitchFamily="34" charset="0"/>
                      </a:endParaRPr>
                    </a:p>
                  </a:txBody>
                  <a:tcPr marL="91439" marR="91439">
                    <a:solidFill>
                      <a:schemeClr val="accent6">
                        <a:lumMod val="20000"/>
                        <a:lumOff val="80000"/>
                        <a:alpha val="50000"/>
                      </a:schemeClr>
                    </a:solidFill>
                  </a:tcPr>
                </a:tc>
                <a:tc>
                  <a:txBody>
                    <a:bodyPr/>
                    <a:lstStyle/>
                    <a:p>
                      <a:pPr>
                        <a:lnSpc>
                          <a:spcPct val="150000"/>
                        </a:lnSpc>
                        <a:spcBef>
                          <a:spcPts val="0"/>
                        </a:spcBef>
                        <a:spcAft>
                          <a:spcPts val="0"/>
                        </a:spcAft>
                      </a:pPr>
                      <a:r>
                        <a:rPr lang="zh-CN" altLang="en-US" sz="1800" b="1" dirty="0" smtClean="0">
                          <a:solidFill>
                            <a:schemeClr val="tx1"/>
                          </a:solidFill>
                        </a:rPr>
                        <a:t>（</a:t>
                      </a:r>
                      <a:r>
                        <a:rPr lang="en-US" altLang="zh-CN" sz="1800" b="1" dirty="0" smtClean="0">
                          <a:solidFill>
                            <a:schemeClr val="tx1"/>
                          </a:solidFill>
                        </a:rPr>
                        <a:t>2</a:t>
                      </a:r>
                      <a:r>
                        <a:rPr lang="zh-CN" altLang="en-US" sz="1800" b="1" dirty="0" smtClean="0">
                          <a:solidFill>
                            <a:schemeClr val="tx1"/>
                          </a:solidFill>
                        </a:rPr>
                        <a:t>）专业检查分别由各专业部门的负责人组织本系统人员进行，主要是对特种设备、危险物品、电气装置、机械设备、构建筑物、安全装置、防火防爆、防尘防毒、监测仪器等进行专业检查。专业检查每半年不少于</a:t>
                      </a:r>
                      <a:r>
                        <a:rPr lang="en-US" altLang="zh-CN" sz="1800" b="1" dirty="0" smtClean="0">
                          <a:solidFill>
                            <a:schemeClr val="tx1"/>
                          </a:solidFill>
                        </a:rPr>
                        <a:t>1</a:t>
                      </a:r>
                      <a:r>
                        <a:rPr lang="zh-CN" altLang="en-US" sz="1800" b="1" dirty="0" smtClean="0">
                          <a:solidFill>
                            <a:schemeClr val="tx1"/>
                          </a:solidFill>
                        </a:rPr>
                        <a:t>次；</a:t>
                      </a:r>
                      <a:endParaRPr lang="zh-CN" altLang="en-US" sz="1800" b="1" dirty="0" smtClean="0">
                        <a:solidFill>
                          <a:schemeClr val="tx1"/>
                        </a:solidFill>
                      </a:endParaRPr>
                    </a:p>
                    <a:p>
                      <a:pPr>
                        <a:lnSpc>
                          <a:spcPct val="150000"/>
                        </a:lnSpc>
                        <a:spcBef>
                          <a:spcPts val="0"/>
                        </a:spcBef>
                        <a:spcAft>
                          <a:spcPts val="0"/>
                        </a:spcAft>
                      </a:pPr>
                      <a:r>
                        <a:rPr lang="zh-CN" altLang="en-US" sz="1800" b="1" dirty="0" smtClean="0">
                          <a:solidFill>
                            <a:schemeClr val="tx1"/>
                          </a:solidFill>
                        </a:rPr>
                        <a:t>（</a:t>
                      </a:r>
                      <a:r>
                        <a:rPr lang="en-US" altLang="zh-CN" sz="1800" b="1" dirty="0" smtClean="0">
                          <a:solidFill>
                            <a:schemeClr val="tx1"/>
                          </a:solidFill>
                        </a:rPr>
                        <a:t>3</a:t>
                      </a:r>
                      <a:r>
                        <a:rPr lang="zh-CN" altLang="en-US" sz="1800" b="1" dirty="0" smtClean="0">
                          <a:solidFill>
                            <a:schemeClr val="tx1"/>
                          </a:solidFill>
                        </a:rPr>
                        <a:t>）季节性检查由各业务部门的负责人组织本系统相关人员进行，是根据当地各季节特点对防火防爆、防雨防汛、防雷电、防暑降温、防风及防冻保暖工作等进行预防性季节检查；</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11.2  </a:t>
            </a:r>
            <a:r>
              <a:rPr lang="zh-CN" altLang="en-US" sz="2800" b="1" smtClean="0">
                <a:latin typeface="隶书" panose="02010509060101010101" pitchFamily="49" charset="-122"/>
                <a:ea typeface="隶书" panose="02010509060101010101" pitchFamily="49" charset="-122"/>
              </a:rPr>
              <a:t>安全检查形式与内容</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929187"/>
        </p:xfrm>
        <a:graphic>
          <a:graphicData uri="http://schemas.openxmlformats.org/drawingml/2006/table">
            <a:tbl>
              <a:tblPr firstRow="1" bandRow="1">
                <a:tableStyleId>{5C22544A-7EE6-4342-B048-85BDC9FD1C3A}</a:tableStyleId>
              </a:tblPr>
              <a:tblGrid>
                <a:gridCol w="4143346"/>
                <a:gridCol w="4143404"/>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532947">
                <a:tc>
                  <a:txBody>
                    <a:bodyPr/>
                    <a:lstStyle/>
                    <a:p>
                      <a:pPr>
                        <a:lnSpc>
                          <a:spcPct val="150000"/>
                        </a:lnSpc>
                      </a:pPr>
                      <a:r>
                        <a:rPr kumimoji="0" lang="zh-CN" altLang="en-US" sz="1800" b="1" dirty="0" smtClean="0">
                          <a:solidFill>
                            <a:schemeClr val="tx1"/>
                          </a:solidFill>
                          <a:latin typeface="Arial" panose="020B0604020202020204" pitchFamily="34" charset="0"/>
                          <a:cs typeface="Times New Roman" panose="02020603050405020304" pitchFamily="18" charset="0"/>
                        </a:rPr>
                        <a:t>（</a:t>
                      </a:r>
                      <a:r>
                        <a:rPr kumimoji="0" lang="en-US" altLang="zh-CN" sz="1800" b="1" dirty="0" smtClean="0">
                          <a:solidFill>
                            <a:schemeClr val="tx1"/>
                          </a:solidFill>
                          <a:latin typeface="Arial" panose="020B0604020202020204" pitchFamily="34" charset="0"/>
                          <a:cs typeface="Times New Roman" panose="02020603050405020304" pitchFamily="18" charset="0"/>
                        </a:rPr>
                        <a:t>4</a:t>
                      </a:r>
                      <a:r>
                        <a:rPr kumimoji="0" lang="zh-CN" altLang="en-US" sz="1800" b="1" dirty="0" smtClean="0">
                          <a:solidFill>
                            <a:schemeClr val="tx1"/>
                          </a:solidFill>
                          <a:latin typeface="Arial" panose="020B0604020202020204" pitchFamily="34" charset="0"/>
                          <a:cs typeface="Times New Roman" panose="02020603050405020304" pitchFamily="18" charset="0"/>
                        </a:rPr>
                        <a:t>）日常检查分岗位操作人员巡回检查和管理人员日常检查。岗位操作人员应认真履行岗位安全生产责任制，进行交接班检查和班中巡回检查，各级管理人员应在各自的业务范围内进行日常检查；</a:t>
                      </a:r>
                      <a:endParaRPr kumimoji="0" lang="zh-CN" altLang="en-US" sz="1800" b="1" dirty="0" smtClean="0">
                        <a:solidFill>
                          <a:schemeClr val="tx1"/>
                        </a:solidFill>
                        <a:latin typeface="Arial" panose="020B0604020202020204" pitchFamily="34" charset="0"/>
                        <a:cs typeface="Times New Roman" panose="02020603050405020304" pitchFamily="18" charset="0"/>
                      </a:endParaRPr>
                    </a:p>
                    <a:p>
                      <a:pPr eaLnBrk="0">
                        <a:lnSpc>
                          <a:spcPct val="150000"/>
                        </a:lnSpc>
                      </a:pPr>
                      <a:r>
                        <a:rPr kumimoji="0" lang="zh-CN" altLang="en-US" sz="1800" b="1" dirty="0" smtClean="0">
                          <a:solidFill>
                            <a:schemeClr val="tx1"/>
                          </a:solidFill>
                          <a:latin typeface="Arial" panose="020B0604020202020204" pitchFamily="34" charset="0"/>
                          <a:cs typeface="Times New Roman" panose="02020603050405020304" pitchFamily="18" charset="0"/>
                        </a:rPr>
                        <a:t>（</a:t>
                      </a:r>
                      <a:r>
                        <a:rPr kumimoji="0" lang="en-US" altLang="zh-CN" sz="1800" b="1" dirty="0" smtClean="0">
                          <a:solidFill>
                            <a:schemeClr val="tx1"/>
                          </a:solidFill>
                          <a:latin typeface="Arial" panose="020B0604020202020204" pitchFamily="34" charset="0"/>
                          <a:cs typeface="Times New Roman" panose="02020603050405020304" pitchFamily="18" charset="0"/>
                        </a:rPr>
                        <a:t>5</a:t>
                      </a:r>
                      <a:r>
                        <a:rPr kumimoji="0" lang="zh-CN" altLang="en-US" sz="1800" b="1" dirty="0" smtClean="0">
                          <a:solidFill>
                            <a:schemeClr val="tx1"/>
                          </a:solidFill>
                          <a:latin typeface="Arial" panose="020B0604020202020204" pitchFamily="34" charset="0"/>
                          <a:cs typeface="Times New Roman" panose="02020603050405020304" pitchFamily="18" charset="0"/>
                        </a:rPr>
                        <a:t>）节假日检查主要是对节假日前安全、保卫、消防、生产物资准备、备用设备、应急预案等方面进行的检查。</a:t>
                      </a:r>
                      <a:endParaRPr kumimoji="0" lang="zh-CN" altLang="en-US" sz="1800" b="1" dirty="0">
                        <a:solidFill>
                          <a:schemeClr val="tx1"/>
                        </a:solidFill>
                        <a:latin typeface="Arial" panose="020B0604020202020204" pitchFamily="34" charset="0"/>
                      </a:endParaRPr>
                    </a:p>
                  </a:txBody>
                  <a:tcPr marL="91439" marR="91439">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a:t>
                      </a:r>
                      <a:r>
                        <a:rPr lang="en-US" altLang="zh-CN" sz="1800" b="1" dirty="0" smtClean="0">
                          <a:solidFill>
                            <a:schemeClr val="tx1"/>
                          </a:solidFill>
                        </a:rPr>
                        <a:t>4</a:t>
                      </a:r>
                      <a:r>
                        <a:rPr lang="zh-CN" altLang="en-US" sz="1800" b="1" dirty="0" smtClean="0">
                          <a:solidFill>
                            <a:schemeClr val="tx1"/>
                          </a:solidFill>
                        </a:rPr>
                        <a:t>）日常检查分岗位操作人员巡回检查和管理人员日常检查。岗位操作人员应认真履行岗位安全生产责任制，进行交接班检查和班中巡回检查，各级管理人员应在各自的业务范围内进行日常检查；</a:t>
                      </a:r>
                      <a:endParaRPr lang="zh-CN" altLang="en-US" sz="1800" b="1" dirty="0" smtClean="0">
                        <a:solidFill>
                          <a:schemeClr val="tx1"/>
                        </a:solidFill>
                      </a:endParaRPr>
                    </a:p>
                    <a:p>
                      <a:pPr>
                        <a:lnSpc>
                          <a:spcPct val="150000"/>
                        </a:lnSpc>
                      </a:pPr>
                      <a:r>
                        <a:rPr lang="zh-CN" altLang="en-US" sz="1800" b="1" dirty="0" smtClean="0">
                          <a:solidFill>
                            <a:schemeClr val="tx1"/>
                          </a:solidFill>
                        </a:rPr>
                        <a:t>（</a:t>
                      </a:r>
                      <a:r>
                        <a:rPr lang="en-US" altLang="zh-CN" sz="1800" b="1" dirty="0" smtClean="0">
                          <a:solidFill>
                            <a:schemeClr val="tx1"/>
                          </a:solidFill>
                        </a:rPr>
                        <a:t>5</a:t>
                      </a:r>
                      <a:r>
                        <a:rPr lang="zh-CN" altLang="en-US" sz="1800" b="1" dirty="0" smtClean="0">
                          <a:solidFill>
                            <a:schemeClr val="tx1"/>
                          </a:solidFill>
                        </a:rPr>
                        <a:t>）节假日检查主要是对节假日前安全、保卫、消防、生产物资准备、备用设备、应急预案等方面进行的检查。</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642938" y="1052513"/>
            <a:ext cx="7858125" cy="1590675"/>
          </a:xfrm>
        </p:spPr>
        <p:txBody>
          <a:bodyPr/>
          <a:lstStyle/>
          <a:p>
            <a:pPr marL="0" indent="0">
              <a:buFontTx/>
              <a:buNone/>
            </a:pPr>
            <a:r>
              <a:rPr lang="en-US" altLang="zh-CN" sz="2800" b="1" smtClean="0">
                <a:solidFill>
                  <a:srgbClr val="0000CC"/>
                </a:solidFill>
                <a:latin typeface="华文楷体" panose="02010600040101010101" pitchFamily="2" charset="-122"/>
                <a:ea typeface="华文楷体" panose="02010600040101010101" pitchFamily="2" charset="-122"/>
              </a:rPr>
              <a:t>3.14  </a:t>
            </a:r>
            <a:r>
              <a:rPr lang="zh-CN" altLang="en-US" sz="2800" b="1" smtClean="0">
                <a:solidFill>
                  <a:srgbClr val="0000CC"/>
                </a:solidFill>
                <a:latin typeface="华文楷体" panose="02010600040101010101" pitchFamily="2" charset="-122"/>
                <a:ea typeface="华文楷体" panose="02010600040101010101" pitchFamily="2" charset="-122"/>
              </a:rPr>
              <a:t>风险评价  </a:t>
            </a:r>
            <a:r>
              <a:rPr lang="en-US" altLang="zh-CN" sz="2800" b="1" smtClean="0">
                <a:solidFill>
                  <a:srgbClr val="0000CC"/>
                </a:solidFill>
                <a:latin typeface="华文楷体" panose="02010600040101010101" pitchFamily="2" charset="-122"/>
                <a:ea typeface="华文楷体" panose="02010600040101010101" pitchFamily="2" charset="-122"/>
              </a:rPr>
              <a:t>risk  assessment</a:t>
            </a:r>
            <a:endParaRPr lang="en-US" altLang="zh-CN" sz="2800" b="1" smtClean="0">
              <a:solidFill>
                <a:srgbClr val="0000CC"/>
              </a:solidFill>
              <a:latin typeface="华文楷体" panose="02010600040101010101" pitchFamily="2" charset="-122"/>
              <a:ea typeface="华文楷体" panose="02010600040101010101" pitchFamily="2" charset="-122"/>
            </a:endParaRPr>
          </a:p>
          <a:p>
            <a:pPr marL="0" indent="0">
              <a:buFontTx/>
              <a:buNone/>
            </a:pPr>
            <a:r>
              <a:rPr lang="zh-CN" altLang="en-US" sz="2800" b="1" smtClean="0">
                <a:latin typeface="华文楷体" panose="02010600040101010101" pitchFamily="2" charset="-122"/>
                <a:ea typeface="华文楷体" panose="02010600040101010101" pitchFamily="2" charset="-122"/>
              </a:rPr>
              <a:t>        评价风险程度并确定其是否在可承受范围的过程。 </a:t>
            </a:r>
            <a:endParaRPr lang="zh-CN" altLang="en-US" sz="2800" b="1" smtClean="0">
              <a:latin typeface="华文楷体" panose="02010600040101010101" pitchFamily="2" charset="-122"/>
              <a:ea typeface="华文楷体" panose="02010600040101010101" pitchFamily="2" charset="-122"/>
            </a:endParaRPr>
          </a:p>
        </p:txBody>
      </p:sp>
      <p:sp>
        <p:nvSpPr>
          <p:cNvPr id="31747" name="Rectangle 2"/>
          <p:cNvSpPr txBox="1">
            <a:spLocks noChangeArrowheads="1"/>
          </p:cNvSpPr>
          <p:nvPr/>
        </p:nvSpPr>
        <p:spPr bwMode="auto">
          <a:xfrm>
            <a:off x="642938" y="2714625"/>
            <a:ext cx="7858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a:solidFill>
                  <a:srgbClr val="0000CC"/>
                </a:solidFill>
                <a:latin typeface="华文楷体" panose="02010600040101010101" pitchFamily="2" charset="-122"/>
                <a:ea typeface="华文楷体" panose="02010600040101010101" pitchFamily="2" charset="-122"/>
              </a:rPr>
              <a:t>3.15  </a:t>
            </a:r>
            <a:r>
              <a:rPr lang="zh-CN" altLang="en-US" sz="2800" b="1">
                <a:solidFill>
                  <a:srgbClr val="0000CC"/>
                </a:solidFill>
                <a:latin typeface="华文楷体" panose="02010600040101010101" pitchFamily="2" charset="-122"/>
                <a:ea typeface="华文楷体" panose="02010600040101010101" pitchFamily="2" charset="-122"/>
              </a:rPr>
              <a:t>安全绩效  </a:t>
            </a:r>
            <a:r>
              <a:rPr lang="en-US" altLang="zh-CN" sz="2800" b="1">
                <a:solidFill>
                  <a:srgbClr val="0000CC"/>
                </a:solidFill>
                <a:latin typeface="华文楷体" panose="02010600040101010101" pitchFamily="2" charset="-122"/>
                <a:ea typeface="华文楷体" panose="02010600040101010101" pitchFamily="2" charset="-122"/>
              </a:rPr>
              <a:t>safe  performance</a:t>
            </a:r>
            <a:endParaRPr lang="en-US" altLang="zh-CN" sz="2800" b="1">
              <a:solidFill>
                <a:srgbClr val="0000CC"/>
              </a:solidFill>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        基于安全生产方针和目标，控制和消除风险取得的可测量结果。</a:t>
            </a:r>
            <a:endParaRPr lang="zh-CN" altLang="en-US" sz="2800" b="1">
              <a:latin typeface="华文楷体" panose="02010600040101010101" pitchFamily="2" charset="-122"/>
              <a:ea typeface="华文楷体" panose="02010600040101010101" pitchFamily="2" charset="-122"/>
            </a:endParaRPr>
          </a:p>
        </p:txBody>
      </p:sp>
      <p:sp>
        <p:nvSpPr>
          <p:cNvPr id="31748" name="Rectangle 2"/>
          <p:cNvSpPr txBox="1">
            <a:spLocks noChangeArrowheads="1"/>
          </p:cNvSpPr>
          <p:nvPr/>
        </p:nvSpPr>
        <p:spPr bwMode="auto">
          <a:xfrm>
            <a:off x="642938" y="4429125"/>
            <a:ext cx="7858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a:solidFill>
                  <a:srgbClr val="0000CC"/>
                </a:solidFill>
                <a:latin typeface="华文楷体" panose="02010600040101010101" pitchFamily="2" charset="-122"/>
                <a:ea typeface="华文楷体" panose="02010600040101010101" pitchFamily="2" charset="-122"/>
              </a:rPr>
              <a:t>3.16  </a:t>
            </a:r>
            <a:r>
              <a:rPr lang="zh-CN" altLang="en-US" sz="2800" b="1">
                <a:solidFill>
                  <a:srgbClr val="0000CC"/>
                </a:solidFill>
                <a:latin typeface="华文楷体" panose="02010600040101010101" pitchFamily="2" charset="-122"/>
                <a:ea typeface="华文楷体" panose="02010600040101010101" pitchFamily="2" charset="-122"/>
              </a:rPr>
              <a:t>变更 </a:t>
            </a:r>
            <a:r>
              <a:rPr lang="en-US" altLang="zh-CN" sz="2800" b="1">
                <a:solidFill>
                  <a:srgbClr val="0000CC"/>
                </a:solidFill>
                <a:latin typeface="华文楷体" panose="02010600040101010101" pitchFamily="2" charset="-122"/>
                <a:ea typeface="华文楷体" panose="02010600040101010101" pitchFamily="2" charset="-122"/>
              </a:rPr>
              <a:t>change</a:t>
            </a:r>
            <a:endParaRPr lang="en-US" altLang="zh-CN" sz="2800" b="1">
              <a:solidFill>
                <a:srgbClr val="0000CC"/>
              </a:solidFill>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        人员、管理、工艺、技术、设施等永久性或暂时性的变化。</a:t>
            </a:r>
            <a:endParaRPr lang="zh-CN" altLang="en-US" sz="2800" b="1">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11.3  </a:t>
            </a:r>
            <a:r>
              <a:rPr lang="zh-CN" altLang="en-US" sz="2800" b="1" smtClean="0">
                <a:latin typeface="隶书" panose="02010509060101010101" pitchFamily="49" charset="-122"/>
                <a:ea typeface="隶书" panose="02010509060101010101" pitchFamily="49" charset="-122"/>
              </a:rPr>
              <a:t>整改</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843462"/>
        </p:xfrm>
        <a:graphic>
          <a:graphicData uri="http://schemas.openxmlformats.org/drawingml/2006/table">
            <a:tbl>
              <a:tblPr firstRow="1" bandRow="1">
                <a:tableStyleId>{5C22544A-7EE6-4342-B048-85BDC9FD1C3A}</a:tableStyleId>
              </a:tblPr>
              <a:tblGrid>
                <a:gridCol w="3786159"/>
                <a:gridCol w="4500591"/>
              </a:tblGrid>
              <a:tr h="396296">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6" marB="45726">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6" marB="45726">
                    <a:solidFill>
                      <a:schemeClr val="accent1">
                        <a:lumMod val="60000"/>
                        <a:lumOff val="40000"/>
                      </a:schemeClr>
                    </a:solidFill>
                  </a:tcPr>
                </a:tc>
              </a:tr>
              <a:tr h="2247268">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企业应对安全检查所查出的问题进行原因分析，制定整改措施，落实整改时间、责任人，并对整改情况进行验证，保存相应记录。</a:t>
                      </a:r>
                      <a:endParaRPr lang="zh-CN" altLang="en-US" sz="1800" b="1" dirty="0">
                        <a:solidFill>
                          <a:schemeClr val="tx1"/>
                        </a:solidFill>
                      </a:endParaRPr>
                    </a:p>
                  </a:txBody>
                  <a:tcPr marL="91439" marR="91439" marT="45726" marB="45726" anchor="ctr">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对检查出的问题进行原因分析，及时进行整改；</a:t>
                      </a:r>
                      <a:endParaRPr lang="zh-CN" altLang="en-US" sz="1800" b="1" dirty="0" smtClean="0">
                        <a:solidFill>
                          <a:schemeClr val="tx1"/>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对整改情况进行验证；</a:t>
                      </a:r>
                      <a:endParaRPr lang="zh-CN" altLang="en-US" sz="1800" b="1" dirty="0" smtClean="0">
                        <a:solidFill>
                          <a:schemeClr val="tx1"/>
                        </a:solidFill>
                      </a:endParaRPr>
                    </a:p>
                    <a:p>
                      <a:pPr>
                        <a:lnSpc>
                          <a:spcPct val="150000"/>
                        </a:lnSpc>
                      </a:pPr>
                      <a:r>
                        <a:rPr lang="en-US" altLang="zh-CN" sz="1800" b="1" dirty="0" smtClean="0">
                          <a:solidFill>
                            <a:schemeClr val="tx1"/>
                          </a:solidFill>
                        </a:rPr>
                        <a:t>3.   </a:t>
                      </a:r>
                      <a:r>
                        <a:rPr lang="zh-CN" altLang="en-US" sz="1800" b="1" dirty="0" smtClean="0">
                          <a:solidFill>
                            <a:schemeClr val="tx1"/>
                          </a:solidFill>
                        </a:rPr>
                        <a:t>保存检查、整改和验证等相关记录。</a:t>
                      </a:r>
                      <a:endParaRPr lang="zh-CN" altLang="en-US" sz="1800" b="1" dirty="0">
                        <a:solidFill>
                          <a:schemeClr val="tx1"/>
                        </a:solidFill>
                      </a:endParaRPr>
                    </a:p>
                  </a:txBody>
                  <a:tcPr marL="91439" marR="91439" marT="45726" marB="45726" anchor="ctr">
                    <a:solidFill>
                      <a:schemeClr val="accent6">
                        <a:lumMod val="20000"/>
                        <a:lumOff val="80000"/>
                        <a:alpha val="50000"/>
                      </a:schemeClr>
                    </a:solidFill>
                  </a:tcPr>
                </a:tc>
              </a:tr>
              <a:tr h="2199898">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企业各种检查的主管部门应对各级组织和人员检查出的问题和整改情况定期进行检查。</a:t>
                      </a:r>
                      <a:endParaRPr lang="zh-CN" altLang="en-US" sz="1800" b="1" dirty="0">
                        <a:solidFill>
                          <a:schemeClr val="tx1"/>
                        </a:solidFill>
                      </a:endParaRPr>
                    </a:p>
                  </a:txBody>
                  <a:tcPr marL="91439" marR="91439" marT="45726" marB="45726"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各种检查的主管部门对各级组织检查出的问题和整改情况定期检查。</a:t>
                      </a:r>
                      <a:endParaRPr kumimoji="0" lang="zh-CN" altLang="en-US" sz="1800" dirty="0" smtClean="0">
                        <a:solidFill>
                          <a:schemeClr val="tx1"/>
                        </a:solidFill>
                        <a:latin typeface="Arial" panose="020B0604020202020204" pitchFamily="34" charset="0"/>
                      </a:endParaRPr>
                    </a:p>
                  </a:txBody>
                  <a:tcPr marL="91439" marR="91439" marT="45726" marB="45726"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11.4  </a:t>
            </a:r>
            <a:r>
              <a:rPr lang="zh-CN" altLang="en-US" sz="2800" b="1" smtClean="0">
                <a:latin typeface="隶书" panose="02010509060101010101" pitchFamily="49" charset="-122"/>
                <a:ea typeface="隶书" panose="02010509060101010101" pitchFamily="49" charset="-122"/>
              </a:rPr>
              <a:t>自评</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57812"/>
        </p:xfrm>
        <a:graphic>
          <a:graphicData uri="http://schemas.openxmlformats.org/drawingml/2006/table">
            <a:tbl>
              <a:tblPr firstRow="1" bandRow="1">
                <a:tableStyleId>{5C22544A-7EE6-4342-B048-85BDC9FD1C3A}</a:tableStyleId>
              </a:tblPr>
              <a:tblGrid>
                <a:gridCol w="3786159"/>
                <a:gridCol w="450059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961572">
                <a:tc>
                  <a:txBody>
                    <a:bodyPr/>
                    <a:lstStyle/>
                    <a:p>
                      <a:pPr>
                        <a:lnSpc>
                          <a:spcPct val="150000"/>
                        </a:lnSpc>
                      </a:pPr>
                      <a:r>
                        <a:rPr lang="zh-CN" altLang="zh-CN" sz="1800" b="1" dirty="0" smtClean="0">
                          <a:solidFill>
                            <a:schemeClr val="tx1"/>
                          </a:solidFill>
                        </a:rPr>
                        <a:t>企业应每年至少</a:t>
                      </a:r>
                      <a:r>
                        <a:rPr lang="en-US" altLang="zh-CN" sz="1800" b="1" dirty="0" smtClean="0">
                          <a:solidFill>
                            <a:schemeClr val="tx1"/>
                          </a:solidFill>
                        </a:rPr>
                        <a:t>1</a:t>
                      </a:r>
                      <a:r>
                        <a:rPr lang="zh-CN" altLang="zh-CN" sz="1800" b="1" dirty="0" smtClean="0">
                          <a:solidFill>
                            <a:schemeClr val="tx1"/>
                          </a:solidFill>
                        </a:rPr>
                        <a:t>次对安全</a:t>
                      </a:r>
                      <a:r>
                        <a:rPr lang="zh-CN" altLang="en-US" sz="1800" b="1" dirty="0" smtClean="0">
                          <a:solidFill>
                            <a:schemeClr val="tx1"/>
                          </a:solidFill>
                        </a:rPr>
                        <a:t>生产</a:t>
                      </a:r>
                      <a:r>
                        <a:rPr lang="zh-CN" altLang="zh-CN" sz="1800" b="1" dirty="0" smtClean="0">
                          <a:solidFill>
                            <a:schemeClr val="tx1"/>
                          </a:solidFill>
                        </a:rPr>
                        <a:t>标准化运行进行自评，提出进一步完善安全标准化的计划和措施。</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50000"/>
                        </a:lnSpc>
                      </a:pPr>
                      <a:r>
                        <a:rPr lang="en-US" altLang="zh-CN" sz="1800" b="1" dirty="0" smtClean="0">
                          <a:solidFill>
                            <a:srgbClr val="FF0000"/>
                          </a:solidFill>
                        </a:rPr>
                        <a:t>1.</a:t>
                      </a:r>
                      <a:r>
                        <a:rPr lang="zh-CN" altLang="en-US" sz="1800" b="1" dirty="0" smtClean="0">
                          <a:solidFill>
                            <a:srgbClr val="FF0000"/>
                          </a:solidFill>
                        </a:rPr>
                        <a:t>明确自评时间；</a:t>
                      </a:r>
                      <a:endParaRPr lang="zh-CN" altLang="en-US" sz="1800" b="1" dirty="0" smtClean="0">
                        <a:solidFill>
                          <a:srgbClr val="FF0000"/>
                        </a:solidFill>
                      </a:endParaRPr>
                    </a:p>
                    <a:p>
                      <a:pPr>
                        <a:lnSpc>
                          <a:spcPct val="150000"/>
                        </a:lnSpc>
                      </a:pPr>
                      <a:r>
                        <a:rPr lang="en-US" altLang="zh-CN" sz="1800" b="1" dirty="0" smtClean="0">
                          <a:solidFill>
                            <a:srgbClr val="FF0000"/>
                          </a:solidFill>
                        </a:rPr>
                        <a:t>2.</a:t>
                      </a:r>
                      <a:r>
                        <a:rPr lang="zh-CN" altLang="en-US" sz="1800" b="1" dirty="0" smtClean="0">
                          <a:solidFill>
                            <a:srgbClr val="FF0000"/>
                          </a:solidFill>
                        </a:rPr>
                        <a:t>制定自评计划；</a:t>
                      </a:r>
                      <a:endParaRPr lang="zh-CN" altLang="en-US" sz="1800" b="1" dirty="0" smtClean="0">
                        <a:solidFill>
                          <a:srgbClr val="FF0000"/>
                        </a:solidFill>
                      </a:endParaRPr>
                    </a:p>
                    <a:p>
                      <a:pPr>
                        <a:lnSpc>
                          <a:spcPct val="150000"/>
                        </a:lnSpc>
                      </a:pPr>
                      <a:r>
                        <a:rPr lang="en-US" altLang="zh-CN" sz="1800" b="1" dirty="0" smtClean="0">
                          <a:solidFill>
                            <a:srgbClr val="FF0000"/>
                          </a:solidFill>
                        </a:rPr>
                        <a:t>3.</a:t>
                      </a:r>
                      <a:r>
                        <a:rPr lang="zh-CN" altLang="en-US" sz="1800" b="1" dirty="0" smtClean="0">
                          <a:solidFill>
                            <a:srgbClr val="FF0000"/>
                          </a:solidFill>
                        </a:rPr>
                        <a:t>编制自评检查表；</a:t>
                      </a:r>
                      <a:endParaRPr lang="zh-CN" altLang="en-US" sz="1800" b="1" dirty="0" smtClean="0">
                        <a:solidFill>
                          <a:srgbClr val="FF0000"/>
                        </a:solidFill>
                      </a:endParaRPr>
                    </a:p>
                    <a:p>
                      <a:pPr>
                        <a:lnSpc>
                          <a:spcPct val="150000"/>
                        </a:lnSpc>
                      </a:pPr>
                      <a:r>
                        <a:rPr lang="en-US" altLang="zh-CN" sz="1800" b="1" dirty="0" smtClean="0">
                          <a:solidFill>
                            <a:srgbClr val="FF0000"/>
                          </a:solidFill>
                        </a:rPr>
                        <a:t>4.</a:t>
                      </a:r>
                      <a:r>
                        <a:rPr lang="zh-CN" altLang="en-US" sz="1800" b="1" dirty="0" smtClean="0">
                          <a:solidFill>
                            <a:srgbClr val="FF0000"/>
                          </a:solidFill>
                        </a:rPr>
                        <a:t>建立自评组织；</a:t>
                      </a:r>
                      <a:endParaRPr lang="zh-CN" altLang="en-US" sz="1800" b="1" dirty="0" smtClean="0">
                        <a:solidFill>
                          <a:srgbClr val="FF0000"/>
                        </a:solidFill>
                      </a:endParaRPr>
                    </a:p>
                    <a:p>
                      <a:pPr>
                        <a:lnSpc>
                          <a:spcPct val="150000"/>
                        </a:lnSpc>
                      </a:pPr>
                      <a:r>
                        <a:rPr lang="en-US" altLang="zh-CN" sz="1800" b="1" dirty="0" smtClean="0">
                          <a:solidFill>
                            <a:schemeClr val="tx1"/>
                          </a:solidFill>
                        </a:rPr>
                        <a:t>5.</a:t>
                      </a:r>
                      <a:r>
                        <a:rPr lang="zh-CN" altLang="en-US" sz="1800" b="1" dirty="0" smtClean="0">
                          <a:solidFill>
                            <a:schemeClr val="tx1"/>
                          </a:solidFill>
                        </a:rPr>
                        <a:t>每年至少</a:t>
                      </a:r>
                      <a:r>
                        <a:rPr lang="en-US" altLang="zh-CN" sz="1800" b="1" dirty="0" smtClean="0">
                          <a:solidFill>
                            <a:schemeClr val="tx1"/>
                          </a:solidFill>
                        </a:rPr>
                        <a:t>1</a:t>
                      </a:r>
                      <a:r>
                        <a:rPr lang="zh-CN" altLang="en-US" sz="1800" b="1" dirty="0" smtClean="0">
                          <a:solidFill>
                            <a:schemeClr val="tx1"/>
                          </a:solidFill>
                        </a:rPr>
                        <a:t>次进行安全标准化自评；</a:t>
                      </a:r>
                      <a:endParaRPr lang="zh-CN" altLang="en-US" sz="1800" b="1" dirty="0" smtClean="0">
                        <a:solidFill>
                          <a:schemeClr val="tx1"/>
                        </a:solidFill>
                      </a:endParaRPr>
                    </a:p>
                    <a:p>
                      <a:pPr>
                        <a:lnSpc>
                          <a:spcPct val="150000"/>
                        </a:lnSpc>
                      </a:pPr>
                      <a:r>
                        <a:rPr lang="en-US" altLang="zh-CN" sz="1800" b="1" dirty="0" smtClean="0">
                          <a:solidFill>
                            <a:srgbClr val="FF0000"/>
                          </a:solidFill>
                        </a:rPr>
                        <a:t>6.</a:t>
                      </a:r>
                      <a:r>
                        <a:rPr lang="zh-CN" altLang="en-US" sz="1800" b="1" dirty="0" smtClean="0">
                          <a:solidFill>
                            <a:srgbClr val="FF0000"/>
                          </a:solidFill>
                        </a:rPr>
                        <a:t>编制自评报告；</a:t>
                      </a:r>
                      <a:endParaRPr lang="zh-CN" altLang="en-US" sz="1800" b="1" dirty="0" smtClean="0">
                        <a:solidFill>
                          <a:srgbClr val="FF0000"/>
                        </a:solidFill>
                      </a:endParaRPr>
                    </a:p>
                    <a:p>
                      <a:pPr>
                        <a:lnSpc>
                          <a:spcPct val="150000"/>
                        </a:lnSpc>
                      </a:pPr>
                      <a:r>
                        <a:rPr lang="en-US" altLang="zh-CN" sz="1800" b="1" dirty="0" smtClean="0">
                          <a:solidFill>
                            <a:schemeClr val="tx1"/>
                          </a:solidFill>
                        </a:rPr>
                        <a:t>7.</a:t>
                      </a:r>
                      <a:r>
                        <a:rPr lang="zh-CN" altLang="en-US" sz="1800" b="1" dirty="0" smtClean="0">
                          <a:solidFill>
                            <a:schemeClr val="tx1"/>
                          </a:solidFill>
                        </a:rPr>
                        <a:t>提出进一步完善的计划和措施；</a:t>
                      </a:r>
                      <a:endParaRPr lang="zh-CN" altLang="en-US" sz="1800" b="1" dirty="0" smtClean="0">
                        <a:solidFill>
                          <a:schemeClr val="tx1"/>
                        </a:solidFill>
                      </a:endParaRPr>
                    </a:p>
                    <a:p>
                      <a:pPr>
                        <a:lnSpc>
                          <a:spcPct val="150000"/>
                        </a:lnSpc>
                      </a:pPr>
                      <a:r>
                        <a:rPr lang="en-US" altLang="zh-CN" sz="1800" b="1" dirty="0" smtClean="0">
                          <a:solidFill>
                            <a:srgbClr val="FF0000"/>
                          </a:solidFill>
                        </a:rPr>
                        <a:t>8.</a:t>
                      </a:r>
                      <a:r>
                        <a:rPr lang="zh-CN" altLang="en-US" sz="1800" b="1" dirty="0" smtClean="0">
                          <a:solidFill>
                            <a:srgbClr val="FF0000"/>
                          </a:solidFill>
                        </a:rPr>
                        <a:t>对自评有关资料存档管理。</a:t>
                      </a:r>
                      <a:endParaRPr kumimoji="0" lang="zh-CN" altLang="en-US" sz="1600" dirty="0">
                        <a:solidFill>
                          <a:srgbClr val="FF0000"/>
                        </a:solidFill>
                        <a:latin typeface="Arial" panose="020B0604020202020204" pitchFamily="34" charset="0"/>
                      </a:endParaRPr>
                    </a:p>
                  </a:txBody>
                  <a:tcPr marL="91439" marR="91439">
                    <a:solidFill>
                      <a:schemeClr val="accent6">
                        <a:lumMod val="20000"/>
                        <a:lumOff val="80000"/>
                        <a:alpha val="50000"/>
                      </a:schemeClr>
                    </a:solidFill>
                  </a:tcPr>
                </a:tc>
              </a:tr>
            </a:tbl>
          </a:graphicData>
        </a:graphic>
      </p:graphicFrame>
      <p:sp>
        <p:nvSpPr>
          <p:cNvPr id="297998" name="矩形 5"/>
          <p:cNvSpPr>
            <a:spLocks noChangeArrowheads="1"/>
          </p:cNvSpPr>
          <p:nvPr/>
        </p:nvSpPr>
        <p:spPr bwMode="auto">
          <a:xfrm>
            <a:off x="4716463" y="5661025"/>
            <a:ext cx="3887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zh-CN" sz="1800" b="1" u="sng">
                <a:solidFill>
                  <a:srgbClr val="33CC33"/>
                </a:solidFill>
                <a:latin typeface="仿宋_GB2312" panose="02010609030101010101" pitchFamily="49" charset="-122"/>
                <a:ea typeface="仿宋_GB2312" panose="02010609030101010101" pitchFamily="49" charset="-122"/>
              </a:rPr>
              <a:t>未进行自评，扣</a:t>
            </a:r>
            <a:r>
              <a:rPr lang="en-US" altLang="zh-CN" sz="1800" b="1" u="sng">
                <a:solidFill>
                  <a:srgbClr val="33CC33"/>
                </a:solidFill>
                <a:latin typeface="仿宋_GB2312" panose="02010609030101010101" pitchFamily="49" charset="-122"/>
                <a:ea typeface="仿宋_GB2312" panose="02010609030101010101" pitchFamily="49" charset="-122"/>
              </a:rPr>
              <a:t>100</a:t>
            </a:r>
            <a:r>
              <a:rPr lang="zh-CN" altLang="zh-CN" sz="1800" b="1" u="sng">
                <a:solidFill>
                  <a:srgbClr val="33CC33"/>
                </a:solidFill>
                <a:latin typeface="仿宋_GB2312" panose="02010609030101010101" pitchFamily="49" charset="-122"/>
                <a:ea typeface="仿宋_GB2312" panose="02010609030101010101" pitchFamily="49" charset="-122"/>
              </a:rPr>
              <a:t>分（</a:t>
            </a:r>
            <a:r>
              <a:rPr lang="en-US" altLang="zh-CN" sz="1800" b="1" i="1" u="sng">
                <a:solidFill>
                  <a:srgbClr val="33CC33"/>
                </a:solidFill>
                <a:latin typeface="仿宋_GB2312" panose="02010609030101010101" pitchFamily="49" charset="-122"/>
                <a:ea typeface="仿宋_GB2312" panose="02010609030101010101" pitchFamily="49" charset="-122"/>
              </a:rPr>
              <a:t>A </a:t>
            </a:r>
            <a:r>
              <a:rPr lang="zh-CN" altLang="zh-CN" sz="1800" b="1" u="sng">
                <a:solidFill>
                  <a:srgbClr val="33CC33"/>
                </a:solidFill>
                <a:latin typeface="仿宋_GB2312" panose="02010609030101010101" pitchFamily="49" charset="-122"/>
                <a:ea typeface="仿宋_GB2312" panose="02010609030101010101" pitchFamily="49" charset="-122"/>
              </a:rPr>
              <a:t>级要素否决项）</a:t>
            </a:r>
            <a:r>
              <a:rPr lang="zh-CN" altLang="en-US" sz="1800" b="1" u="sng">
                <a:solidFill>
                  <a:srgbClr val="33CC33"/>
                </a:solidFill>
                <a:latin typeface="仿宋_GB2312" panose="02010609030101010101" pitchFamily="49" charset="-122"/>
                <a:ea typeface="仿宋_GB2312" panose="02010609030101010101" pitchFamily="49" charset="-122"/>
              </a:rPr>
              <a:t>。</a:t>
            </a:r>
            <a:endParaRPr lang="zh-CN" altLang="en-US" sz="1800" b="1" u="sng">
              <a:solidFill>
                <a:srgbClr val="33CC33"/>
              </a:solidFill>
              <a:latin typeface="仿宋_GB2312" panose="02010609030101010101" pitchFamily="49" charset="-122"/>
              <a:ea typeface="仿宋_GB2312" panose="02010609030101010101" pitchFamily="49" charset="-122"/>
            </a:endParaRPr>
          </a:p>
        </p:txBody>
      </p:sp>
      <p:sp>
        <p:nvSpPr>
          <p:cNvPr id="297999" name="AutoShape 9"/>
          <p:cNvSpPr>
            <a:spLocks noChangeArrowheads="1"/>
          </p:cNvSpPr>
          <p:nvPr/>
        </p:nvSpPr>
        <p:spPr bwMode="auto">
          <a:xfrm>
            <a:off x="4284663" y="5661025"/>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300035" name="内容占位符 1"/>
          <p:cNvSpPr>
            <a:spLocks noGrp="1"/>
          </p:cNvSpPr>
          <p:nvPr>
            <p:ph idx="4294967295"/>
          </p:nvPr>
        </p:nvSpPr>
        <p:spPr>
          <a:xfrm>
            <a:off x="1928813" y="2857500"/>
            <a:ext cx="5214937"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12</a:t>
            </a:r>
            <a:r>
              <a:rPr lang="zh-CN" altLang="en-US" sz="4400" b="1" smtClean="0">
                <a:latin typeface="华文楷体" panose="02010600040101010101" pitchFamily="2" charset="-122"/>
                <a:ea typeface="华文楷体" panose="02010600040101010101" pitchFamily="2" charset="-122"/>
              </a:rPr>
              <a:t>、本地区的要求</a:t>
            </a:r>
            <a:endParaRPr lang="en-US" altLang="zh-CN" sz="4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12  </a:t>
            </a:r>
            <a:r>
              <a:rPr lang="zh-CN" altLang="en-US" sz="2800" b="1" smtClean="0">
                <a:latin typeface="隶书" panose="02010509060101010101" pitchFamily="49" charset="-122"/>
                <a:ea typeface="隶书" panose="02010509060101010101" pitchFamily="49" charset="-122"/>
              </a:rPr>
              <a:t>本地区要求</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3857625"/>
        </p:xfrm>
        <a:graphic>
          <a:graphicData uri="http://schemas.openxmlformats.org/drawingml/2006/table">
            <a:tbl>
              <a:tblPr firstRow="1" bandRow="1">
                <a:tableStyleId>{5C22544A-7EE6-4342-B048-85BDC9FD1C3A}</a:tableStyleId>
              </a:tblPr>
              <a:tblGrid>
                <a:gridCol w="3786159"/>
                <a:gridCol w="450059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3461385">
                <a:tc>
                  <a:txBody>
                    <a:bodyPr/>
                    <a:lstStyle/>
                    <a:p>
                      <a:pPr>
                        <a:lnSpc>
                          <a:spcPct val="150000"/>
                        </a:lnSpc>
                      </a:pPr>
                      <a:r>
                        <a:rPr lang="zh-CN" altLang="en-US" sz="1800" b="1" dirty="0" smtClean="0">
                          <a:solidFill>
                            <a:schemeClr val="tx1"/>
                          </a:solidFill>
                        </a:rPr>
                        <a:t>无</a:t>
                      </a:r>
                      <a:endParaRPr lang="zh-CN" altLang="en-US" sz="1800" b="1" dirty="0">
                        <a:solidFill>
                          <a:schemeClr val="tx1"/>
                        </a:solidFill>
                      </a:endParaRPr>
                    </a:p>
                  </a:txBody>
                  <a:tcPr marL="91439" marR="91439">
                    <a:solidFill>
                      <a:schemeClr val="accent6">
                        <a:lumMod val="20000"/>
                        <a:lumOff val="80000"/>
                        <a:alpha val="50000"/>
                      </a:schemeClr>
                    </a:solidFill>
                  </a:tcPr>
                </a:tc>
                <a:tc>
                  <a:txBody>
                    <a:bodyPr/>
                    <a:lstStyle/>
                    <a:p>
                      <a:pPr marL="990600" indent="-990600" eaLnBrk="1" hangingPunct="1">
                        <a:lnSpc>
                          <a:spcPct val="150000"/>
                        </a:lnSpc>
                        <a:buFontTx/>
                        <a:buNone/>
                      </a:pPr>
                      <a:r>
                        <a:rPr lang="en-US" altLang="zh-CN" sz="1800" b="1" dirty="0" smtClean="0">
                          <a:solidFill>
                            <a:srgbClr val="FF0000"/>
                          </a:solidFill>
                        </a:rPr>
                        <a:t>1.</a:t>
                      </a:r>
                      <a:r>
                        <a:rPr lang="zh-CN" altLang="en-US" sz="1800" b="1" dirty="0" smtClean="0">
                          <a:solidFill>
                            <a:srgbClr val="FF0000"/>
                          </a:solidFill>
                        </a:rPr>
                        <a:t>地方人民政府及有关部门提出的安全生产</a:t>
                      </a:r>
                      <a:endParaRPr lang="en-US" altLang="zh-CN" sz="1800" b="1" dirty="0" smtClean="0">
                        <a:solidFill>
                          <a:srgbClr val="FF0000"/>
                        </a:solidFill>
                      </a:endParaRPr>
                    </a:p>
                    <a:p>
                      <a:pPr marL="990600" indent="-990600" eaLnBrk="1" hangingPunct="1">
                        <a:lnSpc>
                          <a:spcPct val="150000"/>
                        </a:lnSpc>
                        <a:buFontTx/>
                        <a:buNone/>
                      </a:pPr>
                      <a:r>
                        <a:rPr lang="zh-CN" altLang="en-US" sz="1800" b="1" dirty="0" smtClean="0">
                          <a:solidFill>
                            <a:srgbClr val="FF0000"/>
                          </a:solidFill>
                        </a:rPr>
                        <a:t>   具体要求；</a:t>
                      </a:r>
                      <a:endParaRPr lang="zh-CN" altLang="en-US" sz="1800" b="1" dirty="0" smtClean="0">
                        <a:solidFill>
                          <a:srgbClr val="FF0000"/>
                        </a:solidFill>
                      </a:endParaRPr>
                    </a:p>
                    <a:p>
                      <a:pPr marL="990600" indent="-990600" eaLnBrk="1" hangingPunct="1">
                        <a:lnSpc>
                          <a:spcPct val="150000"/>
                        </a:lnSpc>
                        <a:buFontTx/>
                        <a:buNone/>
                      </a:pPr>
                      <a:r>
                        <a:rPr lang="en-US" altLang="zh-CN" sz="1800" b="1" dirty="0" smtClean="0">
                          <a:solidFill>
                            <a:srgbClr val="FF0000"/>
                          </a:solidFill>
                        </a:rPr>
                        <a:t>2.</a:t>
                      </a:r>
                      <a:r>
                        <a:rPr lang="zh-CN" altLang="en-US" sz="1800" b="1" dirty="0" smtClean="0">
                          <a:solidFill>
                            <a:srgbClr val="FF0000"/>
                          </a:solidFill>
                        </a:rPr>
                        <a:t>地方安监部门组织专家对工艺安全等安全</a:t>
                      </a:r>
                      <a:endParaRPr lang="en-US" altLang="zh-CN" sz="1800" b="1" dirty="0" smtClean="0">
                        <a:solidFill>
                          <a:srgbClr val="FF0000"/>
                        </a:solidFill>
                      </a:endParaRPr>
                    </a:p>
                    <a:p>
                      <a:pPr marL="990600" indent="-990600" eaLnBrk="1" hangingPunct="1">
                        <a:lnSpc>
                          <a:spcPct val="150000"/>
                        </a:lnSpc>
                        <a:buFontTx/>
                        <a:buNone/>
                      </a:pPr>
                      <a:r>
                        <a:rPr lang="en-US" altLang="zh-CN" sz="1800" b="1" dirty="0" smtClean="0">
                          <a:solidFill>
                            <a:srgbClr val="FF0000"/>
                          </a:solidFill>
                        </a:rPr>
                        <a:t>   </a:t>
                      </a:r>
                      <a:r>
                        <a:rPr lang="zh-CN" altLang="en-US" sz="1800" b="1" dirty="0" smtClean="0">
                          <a:solidFill>
                            <a:srgbClr val="FF0000"/>
                          </a:solidFill>
                        </a:rPr>
                        <a:t>生产条件及企业安全管理的改进意见。</a:t>
                      </a:r>
                      <a:endParaRPr lang="zh-CN" altLang="en-US" sz="1800" b="1" dirty="0" smtClean="0">
                        <a:solidFill>
                          <a:srgbClr val="FF0000"/>
                        </a:solidFill>
                      </a:endParaRPr>
                    </a:p>
                  </a:txBody>
                  <a:tcPr marL="91439" marR="91439">
                    <a:solidFill>
                      <a:schemeClr val="accent6">
                        <a:lumMod val="20000"/>
                        <a:lumOff val="80000"/>
                        <a:alpha val="50000"/>
                      </a:schemeClr>
                    </a:solidFill>
                  </a:tcPr>
                </a:tc>
              </a:tr>
            </a:tbl>
          </a:graphicData>
        </a:graphic>
      </p:graphicFrame>
      <p:sp>
        <p:nvSpPr>
          <p:cNvPr id="301070" name="AutoShape 9"/>
          <p:cNvSpPr>
            <a:spLocks noChangeArrowheads="1"/>
          </p:cNvSpPr>
          <p:nvPr/>
        </p:nvSpPr>
        <p:spPr bwMode="auto">
          <a:xfrm>
            <a:off x="4286250" y="4214813"/>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301071" name="矩形 6"/>
          <p:cNvSpPr>
            <a:spLocks noChangeArrowheads="1"/>
          </p:cNvSpPr>
          <p:nvPr/>
        </p:nvSpPr>
        <p:spPr bwMode="auto">
          <a:xfrm>
            <a:off x="4786313" y="4572000"/>
            <a:ext cx="381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zh-CN" sz="2000" b="1" u="sng">
                <a:solidFill>
                  <a:srgbClr val="33CC33"/>
                </a:solidFill>
                <a:latin typeface="仿宋_GB2312" panose="02010609030101010101" pitchFamily="49" charset="-122"/>
                <a:ea typeface="仿宋_GB2312" panose="02010609030101010101" pitchFamily="49" charset="-122"/>
              </a:rPr>
              <a:t>未</a:t>
            </a:r>
            <a:r>
              <a:rPr lang="zh-CN" altLang="en-US" sz="2000" b="1" u="sng">
                <a:solidFill>
                  <a:srgbClr val="33CC33"/>
                </a:solidFill>
                <a:latin typeface="仿宋_GB2312" panose="02010609030101010101" pitchFamily="49" charset="-122"/>
                <a:ea typeface="仿宋_GB2312" panose="02010609030101010101" pitchFamily="49" charset="-122"/>
              </a:rPr>
              <a:t>满足要求</a:t>
            </a:r>
            <a:r>
              <a:rPr lang="zh-CN" altLang="zh-CN" sz="2000" b="1" u="sng">
                <a:solidFill>
                  <a:srgbClr val="33CC33"/>
                </a:solidFill>
                <a:latin typeface="仿宋_GB2312" panose="02010609030101010101" pitchFamily="49" charset="-122"/>
                <a:ea typeface="仿宋_GB2312" panose="02010609030101010101" pitchFamily="49" charset="-122"/>
              </a:rPr>
              <a:t>，</a:t>
            </a:r>
            <a:r>
              <a:rPr lang="en-US" altLang="zh-CN" sz="2000" b="1" i="1" u="sng">
                <a:solidFill>
                  <a:srgbClr val="33CC33"/>
                </a:solidFill>
                <a:latin typeface="仿宋_GB2312" panose="02010609030101010101" pitchFamily="49" charset="-122"/>
                <a:ea typeface="仿宋_GB2312" panose="02010609030101010101" pitchFamily="49" charset="-122"/>
              </a:rPr>
              <a:t>A </a:t>
            </a:r>
            <a:r>
              <a:rPr lang="zh-CN" altLang="zh-CN" sz="2000" b="1" u="sng">
                <a:solidFill>
                  <a:srgbClr val="33CC33"/>
                </a:solidFill>
                <a:latin typeface="仿宋_GB2312" panose="02010609030101010101" pitchFamily="49" charset="-122"/>
                <a:ea typeface="仿宋_GB2312" panose="02010609030101010101" pitchFamily="49" charset="-122"/>
              </a:rPr>
              <a:t>级要素否决项</a:t>
            </a:r>
            <a:r>
              <a:rPr lang="zh-CN" altLang="en-US" sz="2000" b="1" u="sng">
                <a:solidFill>
                  <a:srgbClr val="33CC33"/>
                </a:solidFill>
                <a:latin typeface="仿宋_GB2312" panose="02010609030101010101" pitchFamily="49" charset="-122"/>
                <a:ea typeface="仿宋_GB2312" panose="02010609030101010101" pitchFamily="49" charset="-122"/>
              </a:rPr>
              <a:t>。</a:t>
            </a:r>
            <a:endParaRPr lang="zh-CN" altLang="en-US" sz="2000"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4"/>
          <p:cNvSpPr>
            <a:spLocks noChangeArrowheads="1"/>
          </p:cNvSpPr>
          <p:nvPr/>
        </p:nvSpPr>
        <p:spPr bwMode="gray">
          <a:xfrm>
            <a:off x="900113" y="2132856"/>
            <a:ext cx="7272337" cy="1151682"/>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a:defRPr/>
            </a:pPr>
            <a:r>
              <a:rPr lang="zh-CN" altLang="en-US" sz="2800" b="1" dirty="0">
                <a:solidFill>
                  <a:srgbClr val="FFFF00"/>
                </a:solidFill>
                <a:ea typeface="黑体" panose="02010609060101010101" pitchFamily="49" charset="-122"/>
              </a:rPr>
              <a:t>三</a:t>
            </a:r>
            <a:r>
              <a:rPr lang="zh-CN" altLang="en-US" sz="2800" b="1" dirty="0" smtClean="0">
                <a:solidFill>
                  <a:srgbClr val="FFFF00"/>
                </a:solidFill>
                <a:ea typeface="黑体" panose="02010609060101010101" pitchFamily="49" charset="-122"/>
              </a:rPr>
              <a:t>、安全生产标准化企业达标评审条件</a:t>
            </a:r>
            <a:endParaRPr kumimoji="0" lang="zh-CN" altLang="en-US" sz="2800" b="1" dirty="0">
              <a:solidFill>
                <a:srgbClr val="FFFF00"/>
              </a:solidFill>
              <a:ea typeface="方正琥珀简体"/>
              <a:cs typeface="方正琥珀简体"/>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1"/>
          <p:cNvSpPr>
            <a:spLocks noGrp="1"/>
          </p:cNvSpPr>
          <p:nvPr>
            <p:ph idx="4294967295"/>
          </p:nvPr>
        </p:nvSpPr>
        <p:spPr>
          <a:xfrm>
            <a:off x="539750" y="1916831"/>
            <a:ext cx="7993063" cy="2304257"/>
          </a:xfrm>
        </p:spPr>
        <p:txBody>
          <a:bodyPr/>
          <a:lstStyle/>
          <a:p>
            <a:pPr marL="0" indent="0" eaLnBrk="1" hangingPunct="1">
              <a:lnSpc>
                <a:spcPct val="200000"/>
              </a:lnSpc>
              <a:buFontTx/>
              <a:buNone/>
              <a:defRPr/>
            </a:pPr>
            <a:r>
              <a:rPr kumimoji="0" lang="zh-CN" altLang="en-US" sz="2800" dirty="0" smtClean="0">
                <a:solidFill>
                  <a:srgbClr val="0000CC"/>
                </a:solidFill>
                <a:latin typeface="黑体" panose="02010609060101010101" pitchFamily="49" charset="-122"/>
                <a:ea typeface="黑体" panose="02010609060101010101" pitchFamily="49" charset="-122"/>
              </a:rPr>
              <a:t>     危险化学品安全生产标准化企业分为一级、二级、三级（以下简称一级企业、二级企业、三级企业），一级为最高。</a:t>
            </a:r>
            <a:endParaRPr kumimoji="0" lang="zh-CN" altLang="en-US" sz="2800" b="1"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1"/>
          <p:cNvSpPr>
            <a:spLocks noGrp="1"/>
          </p:cNvSpPr>
          <p:nvPr>
            <p:ph idx="4294967295"/>
          </p:nvPr>
        </p:nvSpPr>
        <p:spPr>
          <a:xfrm>
            <a:off x="539750" y="836613"/>
            <a:ext cx="7993063" cy="5427662"/>
          </a:xfrm>
        </p:spPr>
        <p:txBody>
          <a:bodyPr/>
          <a:lstStyle/>
          <a:p>
            <a:pPr marL="0" indent="0" eaLnBrk="1" hangingPunct="1">
              <a:lnSpc>
                <a:spcPct val="150000"/>
              </a:lnSpc>
              <a:buFontTx/>
              <a:buNone/>
              <a:defRPr/>
            </a:pPr>
            <a:r>
              <a:rPr kumimoji="0" lang="zh-CN" altLang="en-US" sz="2800" dirty="0" smtClean="0">
                <a:solidFill>
                  <a:srgbClr val="0000CC"/>
                </a:solidFill>
                <a:latin typeface="黑体" panose="02010609060101010101" pitchFamily="49" charset="-122"/>
                <a:ea typeface="黑体" panose="02010609060101010101" pitchFamily="49" charset="-122"/>
              </a:rPr>
              <a:t>申请安全生产标准化</a:t>
            </a:r>
            <a:r>
              <a:rPr kumimoji="0" lang="zh-CN" altLang="en-US" sz="2800" dirty="0" smtClean="0">
                <a:solidFill>
                  <a:srgbClr val="FF0000"/>
                </a:solidFill>
                <a:latin typeface="黑体" panose="02010609060101010101" pitchFamily="49" charset="-122"/>
                <a:ea typeface="黑体" panose="02010609060101010101" pitchFamily="49" charset="-122"/>
              </a:rPr>
              <a:t>三级企业</a:t>
            </a:r>
            <a:r>
              <a:rPr kumimoji="0" lang="zh-CN" altLang="en-US" sz="2800" dirty="0" smtClean="0">
                <a:solidFill>
                  <a:srgbClr val="0000CC"/>
                </a:solidFill>
                <a:latin typeface="黑体" panose="02010609060101010101" pitchFamily="49" charset="-122"/>
                <a:ea typeface="黑体" panose="02010609060101010101" pitchFamily="49" charset="-122"/>
              </a:rPr>
              <a:t>达标评审的条件：</a:t>
            </a:r>
            <a:endParaRPr kumimoji="0" lang="en-US" altLang="zh-CN" sz="2800" dirty="0" smtClean="0">
              <a:solidFill>
                <a:srgbClr val="0000CC"/>
              </a:solidFill>
              <a:latin typeface="黑体" panose="02010609060101010101" pitchFamily="49" charset="-122"/>
              <a:ea typeface="黑体" panose="02010609060101010101" pitchFamily="49" charset="-122"/>
            </a:endParaRPr>
          </a:p>
          <a:p>
            <a:pPr marL="357505" indent="-357505" eaLnBrk="1" hangingPunct="1">
              <a:lnSpc>
                <a:spcPct val="150000"/>
              </a:lnSpc>
              <a:buFontTx/>
              <a:buNone/>
              <a:defRPr/>
            </a:pPr>
            <a:r>
              <a:rPr kumimoji="0" lang="en-US" altLang="zh-CN" sz="2400" b="1" dirty="0" smtClean="0">
                <a:latin typeface="仿宋_GB2312" panose="02010609030101010101" pitchFamily="49" charset="-122"/>
                <a:ea typeface="仿宋_GB2312" panose="02010609030101010101" pitchFamily="49" charset="-122"/>
              </a:rPr>
              <a:t>1.</a:t>
            </a:r>
            <a:r>
              <a:rPr kumimoji="0" lang="zh-CN" altLang="en-US" sz="2400" b="1" dirty="0" smtClean="0">
                <a:latin typeface="仿宋_GB2312" panose="02010609030101010101" pitchFamily="49" charset="-122"/>
                <a:ea typeface="仿宋_GB2312" panose="02010609030101010101" pitchFamily="49" charset="-122"/>
              </a:rPr>
              <a:t>已</a:t>
            </a:r>
            <a:r>
              <a:rPr kumimoji="0" lang="zh-CN" altLang="en-US" sz="2400" b="1" dirty="0" smtClean="0">
                <a:solidFill>
                  <a:srgbClr val="FF0000"/>
                </a:solidFill>
                <a:latin typeface="仿宋_GB2312" panose="02010609030101010101" pitchFamily="49" charset="-122"/>
                <a:ea typeface="仿宋_GB2312" panose="02010609030101010101" pitchFamily="49" charset="-122"/>
              </a:rPr>
              <a:t>依法</a:t>
            </a:r>
            <a:r>
              <a:rPr kumimoji="0" lang="zh-CN" altLang="en-US" sz="2400" b="1" dirty="0" smtClean="0">
                <a:latin typeface="仿宋_GB2312" panose="02010609030101010101" pitchFamily="49" charset="-122"/>
                <a:ea typeface="仿宋_GB2312" panose="02010609030101010101" pitchFamily="49" charset="-122"/>
              </a:rPr>
              <a:t>取得有关法律、行政法规规定的相应安全生产行政许可；</a:t>
            </a:r>
            <a:endParaRPr kumimoji="0" lang="zh-CN" altLang="en-US" sz="2400" b="1" dirty="0" smtClean="0">
              <a:latin typeface="仿宋_GB2312" panose="02010609030101010101" pitchFamily="49" charset="-122"/>
              <a:ea typeface="仿宋_GB2312" panose="02010609030101010101" pitchFamily="49" charset="-122"/>
            </a:endParaRPr>
          </a:p>
          <a:p>
            <a:pPr marL="357505" indent="-357505" eaLnBrk="1" hangingPunct="1">
              <a:lnSpc>
                <a:spcPct val="150000"/>
              </a:lnSpc>
              <a:buFontTx/>
              <a:buNone/>
              <a:defRPr/>
            </a:pPr>
            <a:r>
              <a:rPr kumimoji="0" lang="en-US" altLang="zh-CN" sz="2400" b="1" dirty="0" smtClean="0">
                <a:latin typeface="仿宋_GB2312" panose="02010609030101010101" pitchFamily="49" charset="-122"/>
                <a:ea typeface="仿宋_GB2312" panose="02010609030101010101" pitchFamily="49" charset="-122"/>
              </a:rPr>
              <a:t>2.</a:t>
            </a:r>
            <a:r>
              <a:rPr kumimoji="0" lang="zh-CN" altLang="en-US" sz="2400" b="1" dirty="0" smtClean="0">
                <a:latin typeface="仿宋_GB2312" panose="02010609030101010101" pitchFamily="49" charset="-122"/>
                <a:ea typeface="仿宋_GB2312" panose="02010609030101010101" pitchFamily="49" charset="-122"/>
              </a:rPr>
              <a:t>已开展安全生产标准化工作</a:t>
            </a:r>
            <a:r>
              <a:rPr kumimoji="0" lang="en-US" altLang="zh-CN" sz="2400" b="1" dirty="0" smtClean="0">
                <a:solidFill>
                  <a:srgbClr val="FF0000"/>
                </a:solidFill>
                <a:latin typeface="仿宋_GB2312" panose="02010609030101010101" pitchFamily="49" charset="-122"/>
                <a:ea typeface="仿宋_GB2312" panose="02010609030101010101" pitchFamily="49" charset="-122"/>
              </a:rPr>
              <a:t>1</a:t>
            </a:r>
            <a:r>
              <a:rPr kumimoji="0" lang="zh-CN" altLang="en-US" sz="2400" b="1" dirty="0" smtClean="0">
                <a:solidFill>
                  <a:srgbClr val="FF0000"/>
                </a:solidFill>
                <a:latin typeface="仿宋_GB2312" panose="02010609030101010101" pitchFamily="49" charset="-122"/>
                <a:ea typeface="仿宋_GB2312" panose="02010609030101010101" pitchFamily="49" charset="-122"/>
              </a:rPr>
              <a:t>年（含）</a:t>
            </a:r>
            <a:r>
              <a:rPr kumimoji="0" lang="zh-CN" altLang="en-US" sz="2400" b="1" dirty="0" smtClean="0">
                <a:latin typeface="仿宋_GB2312" panose="02010609030101010101" pitchFamily="49" charset="-122"/>
                <a:ea typeface="仿宋_GB2312" panose="02010609030101010101" pitchFamily="49" charset="-122"/>
              </a:rPr>
              <a:t>以上，并按规定进行自评，自评得分在</a:t>
            </a:r>
            <a:r>
              <a:rPr kumimoji="0" lang="en-US" altLang="zh-CN" sz="2400" b="1" dirty="0" smtClean="0">
                <a:latin typeface="仿宋_GB2312" panose="02010609030101010101" pitchFamily="49" charset="-122"/>
                <a:ea typeface="仿宋_GB2312" panose="02010609030101010101" pitchFamily="49" charset="-122"/>
              </a:rPr>
              <a:t>80</a:t>
            </a:r>
            <a:r>
              <a:rPr kumimoji="0" lang="zh-CN" altLang="en-US" sz="2400" b="1" dirty="0" smtClean="0">
                <a:latin typeface="仿宋_GB2312" panose="02010609030101010101" pitchFamily="49" charset="-122"/>
                <a:ea typeface="仿宋_GB2312" panose="02010609030101010101" pitchFamily="49" charset="-122"/>
              </a:rPr>
              <a:t>分（含）以上，且每个</a:t>
            </a:r>
            <a:r>
              <a:rPr kumimoji="0" lang="en-US" altLang="zh-CN" sz="2400" b="1" dirty="0" smtClean="0">
                <a:latin typeface="仿宋_GB2312" panose="02010609030101010101" pitchFamily="49" charset="-122"/>
                <a:ea typeface="仿宋_GB2312" panose="02010609030101010101" pitchFamily="49" charset="-122"/>
              </a:rPr>
              <a:t>A</a:t>
            </a:r>
            <a:r>
              <a:rPr kumimoji="0" lang="zh-CN" altLang="en-US" sz="2400" b="1" dirty="0" smtClean="0">
                <a:latin typeface="仿宋_GB2312" panose="02010609030101010101" pitchFamily="49" charset="-122"/>
                <a:ea typeface="仿宋_GB2312" panose="02010609030101010101" pitchFamily="49" charset="-122"/>
              </a:rPr>
              <a:t>级要素自评得分均在</a:t>
            </a:r>
            <a:r>
              <a:rPr kumimoji="0" lang="en-US" altLang="zh-CN" sz="2400" b="1" dirty="0" smtClean="0">
                <a:latin typeface="仿宋_GB2312" panose="02010609030101010101" pitchFamily="49" charset="-122"/>
                <a:ea typeface="仿宋_GB2312" panose="02010609030101010101" pitchFamily="49" charset="-122"/>
              </a:rPr>
              <a:t>60</a:t>
            </a:r>
            <a:r>
              <a:rPr kumimoji="0" lang="zh-CN" altLang="en-US" sz="2400" b="1" dirty="0" smtClean="0">
                <a:latin typeface="仿宋_GB2312" panose="02010609030101010101" pitchFamily="49" charset="-122"/>
                <a:ea typeface="仿宋_GB2312" panose="02010609030101010101" pitchFamily="49" charset="-122"/>
              </a:rPr>
              <a:t>分（含）以上；</a:t>
            </a:r>
            <a:endParaRPr kumimoji="0" lang="zh-CN" altLang="en-US" sz="2400" b="1" dirty="0" smtClean="0">
              <a:latin typeface="仿宋_GB2312" panose="02010609030101010101" pitchFamily="49" charset="-122"/>
              <a:ea typeface="仿宋_GB2312" panose="02010609030101010101" pitchFamily="49" charset="-122"/>
            </a:endParaRPr>
          </a:p>
          <a:p>
            <a:pPr marL="357505" indent="-357505" eaLnBrk="1" hangingPunct="1">
              <a:lnSpc>
                <a:spcPct val="150000"/>
              </a:lnSpc>
              <a:buFontTx/>
              <a:buNone/>
              <a:defRPr/>
            </a:pPr>
            <a:r>
              <a:rPr kumimoji="0" lang="en-US" altLang="zh-CN" sz="2400" b="1" dirty="0" smtClean="0">
                <a:latin typeface="仿宋_GB2312" panose="02010609030101010101" pitchFamily="49" charset="-122"/>
                <a:ea typeface="仿宋_GB2312" panose="02010609030101010101" pitchFamily="49" charset="-122"/>
              </a:rPr>
              <a:t>3.</a:t>
            </a:r>
            <a:r>
              <a:rPr kumimoji="0" lang="zh-CN" altLang="en-US" sz="2400" b="1" dirty="0" smtClean="0">
                <a:solidFill>
                  <a:srgbClr val="FF0000"/>
                </a:solidFill>
                <a:latin typeface="仿宋_GB2312" panose="02010609030101010101" pitchFamily="49" charset="-122"/>
                <a:ea typeface="仿宋_GB2312" panose="02010609030101010101" pitchFamily="49" charset="-122"/>
              </a:rPr>
              <a:t>至申请之日前</a:t>
            </a:r>
            <a:r>
              <a:rPr kumimoji="0" lang="en-US" altLang="zh-CN" sz="2400" b="1" dirty="0" smtClean="0">
                <a:solidFill>
                  <a:srgbClr val="FF0000"/>
                </a:solidFill>
                <a:latin typeface="仿宋_GB2312" panose="02010609030101010101" pitchFamily="49" charset="-122"/>
                <a:ea typeface="仿宋_GB2312" panose="02010609030101010101" pitchFamily="49" charset="-122"/>
              </a:rPr>
              <a:t>1</a:t>
            </a:r>
            <a:r>
              <a:rPr kumimoji="0" lang="zh-CN" altLang="en-US" sz="2400" b="1" dirty="0" smtClean="0">
                <a:solidFill>
                  <a:srgbClr val="FF0000"/>
                </a:solidFill>
                <a:latin typeface="仿宋_GB2312" panose="02010609030101010101" pitchFamily="49" charset="-122"/>
                <a:ea typeface="仿宋_GB2312" panose="02010609030101010101" pitchFamily="49" charset="-122"/>
              </a:rPr>
              <a:t>年内</a:t>
            </a:r>
            <a:r>
              <a:rPr kumimoji="0" lang="zh-CN" altLang="en-US" sz="2400" b="1" dirty="0" smtClean="0">
                <a:latin typeface="仿宋_GB2312" panose="02010609030101010101" pitchFamily="49" charset="-122"/>
                <a:ea typeface="仿宋_GB2312" panose="02010609030101010101" pitchFamily="49" charset="-122"/>
              </a:rPr>
              <a:t>未发生人员死亡的生产安全事故或者造成</a:t>
            </a:r>
            <a:r>
              <a:rPr kumimoji="0" lang="en-US" altLang="zh-CN" sz="2400" b="1" dirty="0" smtClean="0">
                <a:latin typeface="仿宋_GB2312" panose="02010609030101010101" pitchFamily="49" charset="-122"/>
                <a:ea typeface="仿宋_GB2312" panose="02010609030101010101" pitchFamily="49" charset="-122"/>
              </a:rPr>
              <a:t>1000</a:t>
            </a:r>
            <a:r>
              <a:rPr kumimoji="0" lang="zh-CN" altLang="en-US" sz="2400" b="1" dirty="0" smtClean="0">
                <a:latin typeface="仿宋_GB2312" panose="02010609030101010101" pitchFamily="49" charset="-122"/>
                <a:ea typeface="仿宋_GB2312" panose="02010609030101010101" pitchFamily="49" charset="-122"/>
              </a:rPr>
              <a:t>万以上直接经济损失的爆炸、火灾、泄漏、中毒事故。</a:t>
            </a:r>
            <a:endParaRPr kumimoji="0" lang="zh-CN" altLang="en-US" sz="2400" b="1" dirty="0" smtClean="0">
              <a:latin typeface="仿宋_GB2312" panose="02010609030101010101" pitchFamily="49" charset="-122"/>
              <a:ea typeface="仿宋_GB2312" panose="02010609030101010101" pitchFamily="49" charset="-122"/>
            </a:endParaRPr>
          </a:p>
          <a:p>
            <a:pPr marL="0" indent="0" eaLnBrk="1" hangingPunct="1">
              <a:lnSpc>
                <a:spcPct val="150000"/>
              </a:lnSpc>
              <a:buFontTx/>
              <a:buNone/>
              <a:defRPr/>
            </a:pPr>
            <a:endParaRPr kumimoji="0" lang="zh-CN" altLang="en-US" sz="2800" b="1"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1"/>
          <p:cNvSpPr>
            <a:spLocks noGrp="1"/>
          </p:cNvSpPr>
          <p:nvPr>
            <p:ph idx="4294967295"/>
          </p:nvPr>
        </p:nvSpPr>
        <p:spPr>
          <a:xfrm>
            <a:off x="539750" y="836613"/>
            <a:ext cx="7993063" cy="5427662"/>
          </a:xfrm>
        </p:spPr>
        <p:txBody>
          <a:bodyPr/>
          <a:lstStyle/>
          <a:p>
            <a:pPr marL="0" indent="0" eaLnBrk="1" hangingPunct="1">
              <a:lnSpc>
                <a:spcPct val="150000"/>
              </a:lnSpc>
              <a:buFontTx/>
              <a:buNone/>
              <a:defRPr/>
            </a:pPr>
            <a:r>
              <a:rPr kumimoji="0" lang="zh-CN" altLang="en-US" sz="2800" dirty="0" smtClean="0">
                <a:solidFill>
                  <a:srgbClr val="0000CC"/>
                </a:solidFill>
                <a:latin typeface="黑体" panose="02010609060101010101" pitchFamily="49" charset="-122"/>
                <a:ea typeface="黑体" panose="02010609060101010101" pitchFamily="49" charset="-122"/>
              </a:rPr>
              <a:t>申请安全生产标准化</a:t>
            </a:r>
            <a:r>
              <a:rPr kumimoji="0" lang="zh-CN" altLang="en-US" sz="2800" dirty="0" smtClean="0">
                <a:solidFill>
                  <a:srgbClr val="FF0000"/>
                </a:solidFill>
                <a:latin typeface="黑体" panose="02010609060101010101" pitchFamily="49" charset="-122"/>
                <a:ea typeface="黑体" panose="02010609060101010101" pitchFamily="49" charset="-122"/>
              </a:rPr>
              <a:t>二级企业</a:t>
            </a:r>
            <a:r>
              <a:rPr kumimoji="0" lang="zh-CN" altLang="en-US" sz="2800" dirty="0" smtClean="0">
                <a:solidFill>
                  <a:srgbClr val="0000CC"/>
                </a:solidFill>
                <a:latin typeface="黑体" panose="02010609060101010101" pitchFamily="49" charset="-122"/>
                <a:ea typeface="黑体" panose="02010609060101010101" pitchFamily="49" charset="-122"/>
              </a:rPr>
              <a:t>达标评审的条件：</a:t>
            </a:r>
            <a:endParaRPr kumimoji="0" lang="en-US" altLang="zh-CN" sz="2800" dirty="0" smtClean="0">
              <a:solidFill>
                <a:srgbClr val="0000CC"/>
              </a:solidFill>
              <a:latin typeface="黑体" panose="02010609060101010101" pitchFamily="49" charset="-122"/>
              <a:ea typeface="黑体" panose="02010609060101010101" pitchFamily="49" charset="-122"/>
            </a:endParaRPr>
          </a:p>
          <a:p>
            <a:pPr marL="357505" indent="-357505" eaLnBrk="1" hangingPunct="1">
              <a:lnSpc>
                <a:spcPct val="130000"/>
              </a:lnSpc>
              <a:buFontTx/>
              <a:buNone/>
              <a:defRPr/>
            </a:pPr>
            <a:r>
              <a:rPr kumimoji="0" lang="en-US" altLang="zh-CN" sz="2400" b="1" dirty="0" smtClean="0">
                <a:latin typeface="仿宋_GB2312" panose="02010609030101010101" pitchFamily="49" charset="-122"/>
                <a:ea typeface="仿宋_GB2312" panose="02010609030101010101" pitchFamily="49" charset="-122"/>
              </a:rPr>
              <a:t>1.</a:t>
            </a:r>
            <a:r>
              <a:rPr kumimoji="0" lang="zh-CN" altLang="en-US" sz="2400" b="1" dirty="0" smtClean="0">
                <a:latin typeface="仿宋_GB2312" panose="02010609030101010101" pitchFamily="49" charset="-122"/>
                <a:ea typeface="仿宋_GB2312" panose="02010609030101010101" pitchFamily="49" charset="-122"/>
              </a:rPr>
              <a:t>已通过安全生产标准化三级企业评审并持续</a:t>
            </a:r>
            <a:r>
              <a:rPr kumimoji="0" lang="zh-CN" altLang="en-US" sz="2400" b="1" dirty="0" smtClean="0">
                <a:solidFill>
                  <a:srgbClr val="FF0000"/>
                </a:solidFill>
                <a:latin typeface="仿宋_GB2312" panose="02010609030101010101" pitchFamily="49" charset="-122"/>
                <a:ea typeface="仿宋_GB2312" panose="02010609030101010101" pitchFamily="49" charset="-122"/>
              </a:rPr>
              <a:t>运行</a:t>
            </a:r>
            <a:r>
              <a:rPr kumimoji="0" lang="en-US" altLang="zh-CN" sz="2400" b="1" dirty="0" smtClean="0">
                <a:solidFill>
                  <a:srgbClr val="FF0000"/>
                </a:solidFill>
                <a:latin typeface="仿宋_GB2312" panose="02010609030101010101" pitchFamily="49" charset="-122"/>
                <a:ea typeface="仿宋_GB2312" panose="02010609030101010101" pitchFamily="49" charset="-122"/>
              </a:rPr>
              <a:t>2</a:t>
            </a:r>
            <a:r>
              <a:rPr kumimoji="0" lang="zh-CN" altLang="en-US" sz="2400" b="1" dirty="0" smtClean="0">
                <a:solidFill>
                  <a:srgbClr val="FF0000"/>
                </a:solidFill>
                <a:latin typeface="仿宋_GB2312" panose="02010609030101010101" pitchFamily="49" charset="-122"/>
                <a:ea typeface="仿宋_GB2312" panose="02010609030101010101" pitchFamily="49" charset="-122"/>
              </a:rPr>
              <a:t>年</a:t>
            </a:r>
            <a:r>
              <a:rPr kumimoji="0" lang="zh-CN" altLang="en-US" sz="2400" b="1" dirty="0" smtClean="0">
                <a:latin typeface="仿宋_GB2312" panose="02010609030101010101" pitchFamily="49" charset="-122"/>
                <a:ea typeface="仿宋_GB2312" panose="02010609030101010101" pitchFamily="49" charset="-122"/>
              </a:rPr>
              <a:t>（含）以上，</a:t>
            </a:r>
            <a:r>
              <a:rPr kumimoji="0" lang="zh-CN" altLang="en-US" sz="2400" b="1" dirty="0" smtClean="0">
                <a:solidFill>
                  <a:srgbClr val="FF0000"/>
                </a:solidFill>
                <a:latin typeface="仿宋_GB2312" panose="02010609030101010101" pitchFamily="49" charset="-122"/>
                <a:ea typeface="仿宋_GB2312" panose="02010609030101010101" pitchFamily="49" charset="-122"/>
              </a:rPr>
              <a:t>或者</a:t>
            </a:r>
            <a:r>
              <a:rPr kumimoji="0" lang="zh-CN" altLang="en-US" sz="2400" b="1" dirty="0" smtClean="0">
                <a:latin typeface="仿宋_GB2312" panose="02010609030101010101" pitchFamily="49" charset="-122"/>
                <a:ea typeface="仿宋_GB2312" panose="02010609030101010101" pitchFamily="49" charset="-122"/>
              </a:rPr>
              <a:t>安全生产标准化三级企业评审得分在</a:t>
            </a:r>
            <a:r>
              <a:rPr kumimoji="0" lang="en-US" altLang="zh-CN" sz="2400" b="1" dirty="0" smtClean="0">
                <a:latin typeface="仿宋_GB2312" panose="02010609030101010101" pitchFamily="49" charset="-122"/>
                <a:ea typeface="仿宋_GB2312" panose="02010609030101010101" pitchFamily="49" charset="-122"/>
              </a:rPr>
              <a:t>90</a:t>
            </a:r>
            <a:r>
              <a:rPr kumimoji="0" lang="zh-CN" altLang="en-US" sz="2400" b="1" dirty="0" smtClean="0">
                <a:latin typeface="仿宋_GB2312" panose="02010609030101010101" pitchFamily="49" charset="-122"/>
                <a:ea typeface="仿宋_GB2312" panose="02010609030101010101" pitchFamily="49" charset="-122"/>
              </a:rPr>
              <a:t>分（含）以上，并经市级安全监管部门同意，均可申请安全生产标准化二级企业评审；</a:t>
            </a:r>
            <a:endParaRPr kumimoji="0" lang="zh-CN" altLang="en-US" sz="2400" b="1" dirty="0" smtClean="0">
              <a:latin typeface="仿宋_GB2312" panose="02010609030101010101" pitchFamily="49" charset="-122"/>
              <a:ea typeface="仿宋_GB2312" panose="02010609030101010101" pitchFamily="49" charset="-122"/>
            </a:endParaRPr>
          </a:p>
          <a:p>
            <a:pPr marL="357505" indent="-357505" eaLnBrk="1" hangingPunct="1">
              <a:lnSpc>
                <a:spcPct val="130000"/>
              </a:lnSpc>
              <a:buFontTx/>
              <a:buNone/>
              <a:defRPr/>
            </a:pPr>
            <a:r>
              <a:rPr kumimoji="0" lang="en-US" altLang="zh-CN" sz="2400" b="1" dirty="0" smtClean="0">
                <a:latin typeface="仿宋_GB2312" panose="02010609030101010101" pitchFamily="49" charset="-122"/>
                <a:ea typeface="仿宋_GB2312" panose="02010609030101010101" pitchFamily="49" charset="-122"/>
              </a:rPr>
              <a:t>2.</a:t>
            </a:r>
            <a:r>
              <a:rPr kumimoji="0" lang="zh-CN" altLang="en-US" sz="2400" b="1" dirty="0" smtClean="0">
                <a:latin typeface="仿宋_GB2312" panose="02010609030101010101" pitchFamily="49" charset="-122"/>
                <a:ea typeface="仿宋_GB2312" panose="02010609030101010101" pitchFamily="49" charset="-122"/>
              </a:rPr>
              <a:t>从事危险化学品生产、储存、使用（使用危险化学品从事生产并且使用量达到一定数量的化工企业）、经营</a:t>
            </a:r>
            <a:r>
              <a:rPr kumimoji="0" lang="zh-CN" altLang="en-US" sz="2400" b="1" dirty="0" smtClean="0">
                <a:solidFill>
                  <a:srgbClr val="FF0000"/>
                </a:solidFill>
                <a:latin typeface="仿宋_GB2312" panose="02010609030101010101" pitchFamily="49" charset="-122"/>
                <a:ea typeface="仿宋_GB2312" panose="02010609030101010101" pitchFamily="49" charset="-122"/>
              </a:rPr>
              <a:t>活动</a:t>
            </a:r>
            <a:r>
              <a:rPr kumimoji="0" lang="en-US" altLang="zh-CN" sz="2400" b="1" dirty="0" smtClean="0">
                <a:solidFill>
                  <a:srgbClr val="FF0000"/>
                </a:solidFill>
                <a:latin typeface="仿宋_GB2312" panose="02010609030101010101" pitchFamily="49" charset="-122"/>
                <a:ea typeface="仿宋_GB2312" panose="02010609030101010101" pitchFamily="49" charset="-122"/>
              </a:rPr>
              <a:t>5</a:t>
            </a:r>
            <a:r>
              <a:rPr kumimoji="0" lang="zh-CN" altLang="en-US" sz="2400" b="1" dirty="0" smtClean="0">
                <a:solidFill>
                  <a:srgbClr val="FF0000"/>
                </a:solidFill>
                <a:latin typeface="仿宋_GB2312" panose="02010609030101010101" pitchFamily="49" charset="-122"/>
                <a:ea typeface="仿宋_GB2312" panose="02010609030101010101" pitchFamily="49" charset="-122"/>
              </a:rPr>
              <a:t>年（含）以上且至申请之日前</a:t>
            </a:r>
            <a:r>
              <a:rPr kumimoji="0" lang="en-US" altLang="zh-CN" sz="2400" b="1" dirty="0" smtClean="0">
                <a:solidFill>
                  <a:srgbClr val="FF0000"/>
                </a:solidFill>
                <a:latin typeface="仿宋_GB2312" panose="02010609030101010101" pitchFamily="49" charset="-122"/>
                <a:ea typeface="仿宋_GB2312" panose="02010609030101010101" pitchFamily="49" charset="-122"/>
              </a:rPr>
              <a:t>3</a:t>
            </a:r>
            <a:r>
              <a:rPr kumimoji="0" lang="zh-CN" altLang="en-US" sz="2400" b="1" dirty="0" smtClean="0">
                <a:solidFill>
                  <a:srgbClr val="FF0000"/>
                </a:solidFill>
                <a:latin typeface="仿宋_GB2312" panose="02010609030101010101" pitchFamily="49" charset="-122"/>
                <a:ea typeface="仿宋_GB2312" panose="02010609030101010101" pitchFamily="49" charset="-122"/>
              </a:rPr>
              <a:t>年内</a:t>
            </a:r>
            <a:r>
              <a:rPr kumimoji="0" lang="zh-CN" altLang="en-US" sz="2400" b="1" dirty="0" smtClean="0">
                <a:latin typeface="仿宋_GB2312" panose="02010609030101010101" pitchFamily="49" charset="-122"/>
                <a:ea typeface="仿宋_GB2312" panose="02010609030101010101" pitchFamily="49" charset="-122"/>
              </a:rPr>
              <a:t>未发生人员死亡的生产安全事故，或者</a:t>
            </a:r>
            <a:r>
              <a:rPr kumimoji="0" lang="en-US" altLang="zh-CN" sz="2400" b="1" dirty="0" smtClean="0">
                <a:latin typeface="仿宋_GB2312" panose="02010609030101010101" pitchFamily="49" charset="-122"/>
                <a:ea typeface="仿宋_GB2312" panose="02010609030101010101" pitchFamily="49" charset="-122"/>
              </a:rPr>
              <a:t>10</a:t>
            </a:r>
            <a:r>
              <a:rPr kumimoji="0" lang="zh-CN" altLang="en-US" sz="2400" b="1" dirty="0" smtClean="0">
                <a:latin typeface="仿宋_GB2312" panose="02010609030101010101" pitchFamily="49" charset="-122"/>
                <a:ea typeface="仿宋_GB2312" panose="02010609030101010101" pitchFamily="49" charset="-122"/>
              </a:rPr>
              <a:t>人以上重伤事故，或者</a:t>
            </a:r>
            <a:r>
              <a:rPr kumimoji="0" lang="en-US" altLang="zh-CN" sz="2400" b="1" dirty="0" smtClean="0">
                <a:latin typeface="仿宋_GB2312" panose="02010609030101010101" pitchFamily="49" charset="-122"/>
                <a:ea typeface="仿宋_GB2312" panose="02010609030101010101" pitchFamily="49" charset="-122"/>
              </a:rPr>
              <a:t>1000</a:t>
            </a:r>
            <a:r>
              <a:rPr kumimoji="0" lang="zh-CN" altLang="en-US" sz="2400" b="1" dirty="0" smtClean="0">
                <a:latin typeface="仿宋_GB2312" panose="02010609030101010101" pitchFamily="49" charset="-122"/>
                <a:ea typeface="仿宋_GB2312" panose="02010609030101010101" pitchFamily="49" charset="-122"/>
              </a:rPr>
              <a:t>万元以上直接经济损失的爆炸、火灾、泄漏、中毒事故。</a:t>
            </a:r>
            <a:endParaRPr kumimoji="0" lang="zh-CN" altLang="en-US" sz="2800" b="1"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1"/>
          <p:cNvSpPr>
            <a:spLocks noGrp="1"/>
          </p:cNvSpPr>
          <p:nvPr>
            <p:ph idx="4294967295"/>
          </p:nvPr>
        </p:nvSpPr>
        <p:spPr>
          <a:xfrm>
            <a:off x="539750" y="836613"/>
            <a:ext cx="7993063" cy="5427662"/>
          </a:xfrm>
        </p:spPr>
        <p:txBody>
          <a:bodyPr/>
          <a:lstStyle/>
          <a:p>
            <a:pPr marL="0" indent="0" eaLnBrk="1" hangingPunct="1">
              <a:lnSpc>
                <a:spcPct val="150000"/>
              </a:lnSpc>
              <a:buFontTx/>
              <a:buNone/>
              <a:defRPr/>
            </a:pPr>
            <a:r>
              <a:rPr kumimoji="0" lang="zh-CN" altLang="en-US" sz="2800" dirty="0" smtClean="0">
                <a:solidFill>
                  <a:srgbClr val="0000CC"/>
                </a:solidFill>
                <a:latin typeface="黑体" panose="02010609060101010101" pitchFamily="49" charset="-122"/>
                <a:ea typeface="黑体" panose="02010609060101010101" pitchFamily="49" charset="-122"/>
              </a:rPr>
              <a:t>申请安全生产标准化</a:t>
            </a:r>
            <a:r>
              <a:rPr kumimoji="0" lang="zh-CN" altLang="en-US" sz="2800" dirty="0" smtClean="0">
                <a:solidFill>
                  <a:srgbClr val="FF0000"/>
                </a:solidFill>
                <a:latin typeface="黑体" panose="02010609060101010101" pitchFamily="49" charset="-122"/>
                <a:ea typeface="黑体" panose="02010609060101010101" pitchFamily="49" charset="-122"/>
              </a:rPr>
              <a:t>一级企业</a:t>
            </a:r>
            <a:r>
              <a:rPr kumimoji="0" lang="zh-CN" altLang="en-US" sz="2800" dirty="0" smtClean="0">
                <a:solidFill>
                  <a:srgbClr val="0000CC"/>
                </a:solidFill>
                <a:latin typeface="黑体" panose="02010609060101010101" pitchFamily="49" charset="-122"/>
                <a:ea typeface="黑体" panose="02010609060101010101" pitchFamily="49" charset="-122"/>
              </a:rPr>
              <a:t>达标评审的条件：</a:t>
            </a:r>
            <a:endParaRPr kumimoji="0" lang="en-US" altLang="zh-CN" sz="2800" dirty="0" smtClean="0">
              <a:solidFill>
                <a:srgbClr val="0000CC"/>
              </a:solidFill>
              <a:latin typeface="黑体" panose="02010609060101010101" pitchFamily="49" charset="-122"/>
              <a:ea typeface="黑体" panose="02010609060101010101" pitchFamily="49" charset="-122"/>
            </a:endParaRPr>
          </a:p>
          <a:p>
            <a:pPr marL="357505" indent="-357505" eaLnBrk="1" hangingPunct="1">
              <a:lnSpc>
                <a:spcPct val="150000"/>
              </a:lnSpc>
              <a:buFontTx/>
              <a:buNone/>
              <a:defRPr/>
            </a:pPr>
            <a:r>
              <a:rPr kumimoji="0" lang="en-US" altLang="zh-CN" sz="2400" b="1" dirty="0" smtClean="0">
                <a:latin typeface="仿宋_GB2312" panose="02010609030101010101" pitchFamily="49" charset="-122"/>
                <a:ea typeface="仿宋_GB2312" panose="02010609030101010101" pitchFamily="49" charset="-122"/>
              </a:rPr>
              <a:t>1.</a:t>
            </a:r>
            <a:r>
              <a:rPr kumimoji="0" lang="zh-CN" altLang="en-US" sz="2400" b="1" dirty="0" smtClean="0">
                <a:latin typeface="仿宋_GB2312" panose="02010609030101010101" pitchFamily="49" charset="-122"/>
                <a:ea typeface="仿宋_GB2312" panose="02010609030101010101" pitchFamily="49" charset="-122"/>
              </a:rPr>
              <a:t>已通过安全生产标准化二级企业评审并持续</a:t>
            </a:r>
            <a:r>
              <a:rPr kumimoji="0" lang="zh-CN" altLang="en-US" sz="2400" b="1" dirty="0" smtClean="0">
                <a:solidFill>
                  <a:srgbClr val="FF0000"/>
                </a:solidFill>
                <a:latin typeface="仿宋_GB2312" panose="02010609030101010101" pitchFamily="49" charset="-122"/>
                <a:ea typeface="仿宋_GB2312" panose="02010609030101010101" pitchFamily="49" charset="-122"/>
              </a:rPr>
              <a:t>运行</a:t>
            </a:r>
            <a:r>
              <a:rPr kumimoji="0" lang="en-US" altLang="zh-CN" sz="2400" b="1" dirty="0" smtClean="0">
                <a:solidFill>
                  <a:srgbClr val="FF0000"/>
                </a:solidFill>
                <a:latin typeface="仿宋_GB2312" panose="02010609030101010101" pitchFamily="49" charset="-122"/>
                <a:ea typeface="仿宋_GB2312" panose="02010609030101010101" pitchFamily="49" charset="-122"/>
              </a:rPr>
              <a:t>2</a:t>
            </a:r>
            <a:r>
              <a:rPr kumimoji="0" lang="zh-CN" altLang="en-US" sz="2400" b="1" dirty="0" smtClean="0">
                <a:solidFill>
                  <a:srgbClr val="FF0000"/>
                </a:solidFill>
                <a:latin typeface="仿宋_GB2312" panose="02010609030101010101" pitchFamily="49" charset="-122"/>
                <a:ea typeface="仿宋_GB2312" panose="02010609030101010101" pitchFamily="49" charset="-122"/>
              </a:rPr>
              <a:t>年</a:t>
            </a:r>
            <a:r>
              <a:rPr kumimoji="0" lang="zh-CN" altLang="en-US" sz="2400" b="1" dirty="0" smtClean="0">
                <a:latin typeface="仿宋_GB2312" panose="02010609030101010101" pitchFamily="49" charset="-122"/>
                <a:ea typeface="仿宋_GB2312" panose="02010609030101010101" pitchFamily="49" charset="-122"/>
              </a:rPr>
              <a:t>（含）以上，</a:t>
            </a:r>
            <a:r>
              <a:rPr kumimoji="0" lang="zh-CN" altLang="en-US" sz="2400" b="1" dirty="0" smtClean="0">
                <a:solidFill>
                  <a:srgbClr val="FF0000"/>
                </a:solidFill>
                <a:latin typeface="仿宋_GB2312" panose="02010609030101010101" pitchFamily="49" charset="-122"/>
                <a:ea typeface="仿宋_GB2312" panose="02010609030101010101" pitchFamily="49" charset="-122"/>
              </a:rPr>
              <a:t>或者</a:t>
            </a:r>
            <a:r>
              <a:rPr kumimoji="0" lang="zh-CN" altLang="en-US" sz="2400" b="1" dirty="0" smtClean="0">
                <a:latin typeface="仿宋_GB2312" panose="02010609030101010101" pitchFamily="49" charset="-122"/>
                <a:ea typeface="仿宋_GB2312" panose="02010609030101010101" pitchFamily="49" charset="-122"/>
              </a:rPr>
              <a:t>装备设施和安全管理达到国内先进水平，经集团公司推荐、省级安全监管部门同意，均可申请一级企业评审；</a:t>
            </a:r>
            <a:endParaRPr kumimoji="0" lang="zh-CN" altLang="en-US" sz="2400" b="1" dirty="0" smtClean="0">
              <a:latin typeface="仿宋_GB2312" panose="02010609030101010101" pitchFamily="49" charset="-122"/>
              <a:ea typeface="仿宋_GB2312" panose="02010609030101010101" pitchFamily="49" charset="-122"/>
            </a:endParaRPr>
          </a:p>
          <a:p>
            <a:pPr marL="357505" indent="-357505" eaLnBrk="1" hangingPunct="1">
              <a:lnSpc>
                <a:spcPct val="150000"/>
              </a:lnSpc>
              <a:buFontTx/>
              <a:buNone/>
              <a:defRPr/>
            </a:pPr>
            <a:r>
              <a:rPr kumimoji="0" lang="en-US" altLang="zh-CN" sz="2400" b="1" dirty="0" smtClean="0">
                <a:latin typeface="仿宋_GB2312" panose="02010609030101010101" pitchFamily="49" charset="-122"/>
                <a:ea typeface="仿宋_GB2312" panose="02010609030101010101" pitchFamily="49" charset="-122"/>
              </a:rPr>
              <a:t>2.</a:t>
            </a:r>
            <a:r>
              <a:rPr kumimoji="0" lang="zh-CN" altLang="en-US" sz="2400" b="1" dirty="0" smtClean="0">
                <a:solidFill>
                  <a:srgbClr val="FF0000"/>
                </a:solidFill>
                <a:latin typeface="仿宋_GB2312" panose="02010609030101010101" pitchFamily="49" charset="-122"/>
                <a:ea typeface="仿宋_GB2312" panose="02010609030101010101" pitchFamily="49" charset="-122"/>
              </a:rPr>
              <a:t>至申请之日前</a:t>
            </a:r>
            <a:r>
              <a:rPr kumimoji="0" lang="en-US" altLang="zh-CN" sz="2400" b="1" dirty="0" smtClean="0">
                <a:solidFill>
                  <a:srgbClr val="FF0000"/>
                </a:solidFill>
                <a:latin typeface="仿宋_GB2312" panose="02010609030101010101" pitchFamily="49" charset="-122"/>
                <a:ea typeface="仿宋_GB2312" panose="02010609030101010101" pitchFamily="49" charset="-122"/>
              </a:rPr>
              <a:t>5</a:t>
            </a:r>
            <a:r>
              <a:rPr kumimoji="0" lang="zh-CN" altLang="en-US" sz="2400" b="1" dirty="0" smtClean="0">
                <a:solidFill>
                  <a:srgbClr val="FF0000"/>
                </a:solidFill>
                <a:latin typeface="仿宋_GB2312" panose="02010609030101010101" pitchFamily="49" charset="-122"/>
                <a:ea typeface="仿宋_GB2312" panose="02010609030101010101" pitchFamily="49" charset="-122"/>
              </a:rPr>
              <a:t>年内</a:t>
            </a:r>
            <a:r>
              <a:rPr kumimoji="0" lang="zh-CN" altLang="en-US" sz="2400" b="1" dirty="0" smtClean="0">
                <a:latin typeface="仿宋_GB2312" panose="02010609030101010101" pitchFamily="49" charset="-122"/>
                <a:ea typeface="仿宋_GB2312" panose="02010609030101010101" pitchFamily="49" charset="-122"/>
              </a:rPr>
              <a:t>未发生人员死亡的生产安全事故（含承包商事故），或者</a:t>
            </a:r>
            <a:r>
              <a:rPr kumimoji="0" lang="en-US" altLang="zh-CN" sz="2400" b="1" dirty="0" smtClean="0">
                <a:latin typeface="仿宋_GB2312" panose="02010609030101010101" pitchFamily="49" charset="-122"/>
                <a:ea typeface="仿宋_GB2312" panose="02010609030101010101" pitchFamily="49" charset="-122"/>
              </a:rPr>
              <a:t>10</a:t>
            </a:r>
            <a:r>
              <a:rPr kumimoji="0" lang="zh-CN" altLang="en-US" sz="2400" b="1" dirty="0" smtClean="0">
                <a:latin typeface="仿宋_GB2312" panose="02010609030101010101" pitchFamily="49" charset="-122"/>
                <a:ea typeface="仿宋_GB2312" panose="02010609030101010101" pitchFamily="49" charset="-122"/>
              </a:rPr>
              <a:t>人以上重伤事故（含承包商事故），或者</a:t>
            </a:r>
            <a:r>
              <a:rPr kumimoji="0" lang="en-US" altLang="zh-CN" sz="2400" b="1" dirty="0" smtClean="0">
                <a:latin typeface="仿宋_GB2312" panose="02010609030101010101" pitchFamily="49" charset="-122"/>
                <a:ea typeface="仿宋_GB2312" panose="02010609030101010101" pitchFamily="49" charset="-122"/>
              </a:rPr>
              <a:t>1000</a:t>
            </a:r>
            <a:r>
              <a:rPr kumimoji="0" lang="zh-CN" altLang="en-US" sz="2400" b="1" dirty="0" smtClean="0">
                <a:latin typeface="仿宋_GB2312" panose="02010609030101010101" pitchFamily="49" charset="-122"/>
                <a:ea typeface="仿宋_GB2312" panose="02010609030101010101" pitchFamily="49" charset="-122"/>
              </a:rPr>
              <a:t>万元以上直接经济损失的爆炸、火灾、泄漏、中毒事故（含承包商事故）。</a:t>
            </a:r>
            <a:endParaRPr kumimoji="0" lang="zh-CN" altLang="en-US" sz="2400" b="1"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98820" y="3968750"/>
            <a:ext cx="30302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54700" y="4231005"/>
            <a:ext cx="10388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6585" y="4907915"/>
            <a:ext cx="791845"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642938" y="928688"/>
            <a:ext cx="7858125" cy="2805112"/>
          </a:xfrm>
        </p:spPr>
        <p:txBody>
          <a:bodyPr/>
          <a:lstStyle/>
          <a:p>
            <a:pPr marL="0" indent="0">
              <a:lnSpc>
                <a:spcPct val="105000"/>
              </a:lnSpc>
              <a:buFontTx/>
              <a:buNone/>
              <a:defRPr/>
            </a:pPr>
            <a:r>
              <a:rPr lang="en-US" altLang="zh-CN" sz="2800" b="1" dirty="0" smtClean="0">
                <a:solidFill>
                  <a:srgbClr val="0000CC"/>
                </a:solidFill>
                <a:latin typeface="华文楷体" panose="02010600040101010101" pitchFamily="2" charset="-122"/>
                <a:ea typeface="华文楷体" panose="02010600040101010101" pitchFamily="2" charset="-122"/>
              </a:rPr>
              <a:t>3.17  </a:t>
            </a:r>
            <a:r>
              <a:rPr lang="zh-CN" altLang="en-US" sz="2800" b="1" dirty="0">
                <a:solidFill>
                  <a:srgbClr val="FF0000"/>
                </a:solidFill>
                <a:latin typeface="华文楷体" panose="02010600040101010101" pitchFamily="2" charset="-122"/>
                <a:ea typeface="华文楷体" panose="02010600040101010101" pitchFamily="2" charset="-122"/>
              </a:rPr>
              <a:t>事故</a:t>
            </a:r>
            <a:r>
              <a:rPr lang="zh-CN" altLang="en-US" sz="2800" b="1" dirty="0" smtClean="0">
                <a:solidFill>
                  <a:srgbClr val="0000CC"/>
                </a:solidFill>
                <a:latin typeface="华文楷体" panose="02010600040101010101" pitchFamily="2" charset="-122"/>
                <a:ea typeface="华文楷体" panose="02010600040101010101" pitchFamily="2" charset="-122"/>
              </a:rPr>
              <a:t>隐患 </a:t>
            </a:r>
            <a:r>
              <a:rPr lang="en-US" altLang="zh-CN" sz="2800" b="1" dirty="0" smtClean="0">
                <a:solidFill>
                  <a:srgbClr val="0000CC"/>
                </a:solidFill>
                <a:latin typeface="华文楷体" panose="02010600040101010101" pitchFamily="2" charset="-122"/>
                <a:ea typeface="华文楷体" panose="02010600040101010101" pitchFamily="2" charset="-122"/>
              </a:rPr>
              <a:t>potential  accidents</a:t>
            </a:r>
            <a:endParaRPr lang="en-US" altLang="zh-CN" sz="2800" b="1" dirty="0" smtClean="0">
              <a:solidFill>
                <a:srgbClr val="0000CC"/>
              </a:solidFill>
              <a:latin typeface="华文楷体" panose="02010600040101010101" pitchFamily="2" charset="-122"/>
              <a:ea typeface="华文楷体" panose="02010600040101010101" pitchFamily="2" charset="-122"/>
            </a:endParaRPr>
          </a:p>
          <a:p>
            <a:pPr marL="0" indent="0">
              <a:lnSpc>
                <a:spcPct val="105000"/>
              </a:lnSpc>
              <a:buFontTx/>
              <a:buNone/>
              <a:defRPr/>
            </a:pPr>
            <a:r>
              <a:rPr lang="zh-CN" altLang="en-US" sz="2800" b="1" dirty="0" smtClean="0">
                <a:latin typeface="华文楷体" panose="02010600040101010101" pitchFamily="2" charset="-122"/>
                <a:ea typeface="华文楷体" panose="02010600040101010101" pitchFamily="2" charset="-122"/>
              </a:rPr>
              <a:t>        作业场所、设备或设施的不安全状态，人的不安全行为和管理上的缺陷。</a:t>
            </a:r>
            <a:endParaRPr lang="en-US" altLang="zh-CN" sz="2800" b="1" dirty="0" smtClean="0">
              <a:latin typeface="华文楷体" panose="02010600040101010101" pitchFamily="2" charset="-122"/>
              <a:ea typeface="华文楷体" panose="02010600040101010101" pitchFamily="2" charset="-122"/>
            </a:endParaRPr>
          </a:p>
          <a:p>
            <a:pPr marL="0" indent="0" algn="just">
              <a:lnSpc>
                <a:spcPct val="105000"/>
              </a:lnSpc>
              <a:buFontTx/>
              <a:buNone/>
              <a:defRPr/>
            </a:pPr>
            <a:r>
              <a:rPr lang="zh-CN" altLang="en-US" sz="1800" u="sng" dirty="0" smtClean="0">
                <a:latin typeface="华文楷体" panose="02010600040101010101" pitchFamily="2" charset="-122"/>
                <a:ea typeface="华文楷体" panose="02010600040101010101" pitchFamily="2" charset="-122"/>
                <a:cs typeface="Arial Unicode MS" pitchFamily="34" charset="-122"/>
              </a:rPr>
              <a:t>（ </a:t>
            </a:r>
            <a:r>
              <a:rPr lang="en-US" altLang="zh-CN" sz="1800" u="sng" dirty="0" smtClean="0">
                <a:latin typeface="华文楷体" panose="02010600040101010101" pitchFamily="2" charset="-122"/>
                <a:ea typeface="华文楷体" panose="02010600040101010101" pitchFamily="2" charset="-122"/>
                <a:cs typeface="Arial Unicode MS" pitchFamily="34" charset="-122"/>
              </a:rPr>
              <a:t>2008</a:t>
            </a:r>
            <a:r>
              <a:rPr lang="zh-CN" altLang="en-US" sz="1800" u="sng" dirty="0" smtClean="0">
                <a:latin typeface="华文楷体" panose="02010600040101010101" pitchFamily="2" charset="-122"/>
                <a:ea typeface="华文楷体" panose="02010600040101010101" pitchFamily="2" charset="-122"/>
                <a:cs typeface="Arial Unicode MS" pitchFamily="34" charset="-122"/>
              </a:rPr>
              <a:t>年</a:t>
            </a:r>
            <a:r>
              <a:rPr lang="en-US" altLang="zh-CN" sz="1800" u="sng" dirty="0" smtClean="0">
                <a:latin typeface="华文楷体" panose="02010600040101010101" pitchFamily="2" charset="-122"/>
                <a:ea typeface="华文楷体" panose="02010600040101010101" pitchFamily="2" charset="-122"/>
                <a:cs typeface="Arial Unicode MS" pitchFamily="34" charset="-122"/>
              </a:rPr>
              <a:t>2</a:t>
            </a:r>
            <a:r>
              <a:rPr lang="zh-CN" altLang="en-US" sz="1800" u="sng" dirty="0" smtClean="0">
                <a:latin typeface="华文楷体" panose="02010600040101010101" pitchFamily="2" charset="-122"/>
                <a:ea typeface="华文楷体" panose="02010600040101010101" pitchFamily="2" charset="-122"/>
                <a:cs typeface="Arial Unicode MS" pitchFamily="34" charset="-122"/>
              </a:rPr>
              <a:t>月</a:t>
            </a:r>
            <a:r>
              <a:rPr lang="en-US" altLang="zh-CN" sz="1800" u="sng" dirty="0" smtClean="0">
                <a:latin typeface="华文楷体" panose="02010600040101010101" pitchFamily="2" charset="-122"/>
                <a:ea typeface="华文楷体" panose="02010600040101010101" pitchFamily="2" charset="-122"/>
                <a:cs typeface="Arial Unicode MS" pitchFamily="34" charset="-122"/>
              </a:rPr>
              <a:t>1</a:t>
            </a:r>
            <a:r>
              <a:rPr lang="zh-CN" altLang="en-US" sz="1800" u="sng" dirty="0" smtClean="0">
                <a:latin typeface="华文楷体" panose="02010600040101010101" pitchFamily="2" charset="-122"/>
                <a:ea typeface="华文楷体" panose="02010600040101010101" pitchFamily="2" charset="-122"/>
                <a:cs typeface="Arial Unicode MS" pitchFamily="34" charset="-122"/>
              </a:rPr>
              <a:t>日起施行的</a:t>
            </a:r>
            <a:r>
              <a:rPr lang="en-US" altLang="zh-CN" sz="1800" u="sng" dirty="0" smtClean="0">
                <a:latin typeface="华文楷体" panose="02010600040101010101" pitchFamily="2" charset="-122"/>
                <a:ea typeface="华文楷体" panose="02010600040101010101" pitchFamily="2" charset="-122"/>
                <a:cs typeface="Arial Unicode MS" pitchFamily="34" charset="-122"/>
              </a:rPr>
              <a:t>《</a:t>
            </a:r>
            <a:r>
              <a:rPr lang="zh-CN" altLang="en-US" sz="1800" u="sng" dirty="0" smtClean="0">
                <a:latin typeface="华文楷体" panose="02010600040101010101" pitchFamily="2" charset="-122"/>
                <a:ea typeface="华文楷体" panose="02010600040101010101" pitchFamily="2" charset="-122"/>
                <a:cs typeface="Arial Unicode MS" pitchFamily="34" charset="-122"/>
              </a:rPr>
              <a:t>安全生产事故隐患排查治理暂行规定</a:t>
            </a:r>
            <a:r>
              <a:rPr lang="en-US" altLang="zh-CN" sz="1800" u="sng" dirty="0" smtClean="0">
                <a:latin typeface="华文楷体" panose="02010600040101010101" pitchFamily="2" charset="-122"/>
                <a:ea typeface="华文楷体" panose="02010600040101010101" pitchFamily="2" charset="-122"/>
                <a:cs typeface="Arial Unicode MS" pitchFamily="34" charset="-122"/>
              </a:rPr>
              <a:t>》</a:t>
            </a:r>
            <a:r>
              <a:rPr lang="zh-CN" altLang="en-US" sz="1800" u="sng" dirty="0" smtClean="0">
                <a:latin typeface="华文楷体" panose="02010600040101010101" pitchFamily="2" charset="-122"/>
                <a:ea typeface="华文楷体" panose="02010600040101010101" pitchFamily="2" charset="-122"/>
                <a:cs typeface="Arial Unicode MS" pitchFamily="34" charset="-122"/>
              </a:rPr>
              <a:t>安监总局第</a:t>
            </a:r>
            <a:r>
              <a:rPr lang="en-US" altLang="zh-CN" sz="1800" u="sng" dirty="0" smtClean="0">
                <a:latin typeface="华文楷体" panose="02010600040101010101" pitchFamily="2" charset="-122"/>
                <a:ea typeface="华文楷体" panose="02010600040101010101" pitchFamily="2" charset="-122"/>
                <a:cs typeface="Arial Unicode MS" pitchFamily="34" charset="-122"/>
              </a:rPr>
              <a:t>16</a:t>
            </a:r>
            <a:r>
              <a:rPr lang="zh-CN" altLang="en-US" sz="1800" u="sng" dirty="0" smtClean="0">
                <a:latin typeface="华文楷体" panose="02010600040101010101" pitchFamily="2" charset="-122"/>
                <a:ea typeface="华文楷体" panose="02010600040101010101" pitchFamily="2" charset="-122"/>
                <a:cs typeface="Arial Unicode MS" pitchFamily="34" charset="-122"/>
              </a:rPr>
              <a:t>号令：是指生产经营单位违反安全生产法律、法规、规章、标准、规程和安全生产管理制度的规定，或者因其他因素在生产经营活动中存在可能导致事故发生的物的危险状态、人的不安全行为和管理上的缺陷。） </a:t>
            </a:r>
            <a:endParaRPr lang="en-US" altLang="zh-CN" sz="1800" u="sng" dirty="0" smtClean="0">
              <a:latin typeface="华文楷体" panose="02010600040101010101" pitchFamily="2" charset="-122"/>
              <a:ea typeface="华文楷体" panose="02010600040101010101" pitchFamily="2" charset="-122"/>
              <a:cs typeface="Arial Unicode MS" pitchFamily="34" charset="-122"/>
            </a:endParaRPr>
          </a:p>
          <a:p>
            <a:pPr marL="0" indent="0">
              <a:lnSpc>
                <a:spcPct val="105000"/>
              </a:lnSpc>
              <a:buFontTx/>
              <a:buNone/>
              <a:defRPr/>
            </a:pPr>
            <a:endParaRPr lang="en-US" altLang="zh-CN" sz="2800" b="1" dirty="0" smtClean="0">
              <a:latin typeface="+mn-ea"/>
            </a:endParaRPr>
          </a:p>
          <a:p>
            <a:pPr marL="0" indent="0">
              <a:lnSpc>
                <a:spcPct val="105000"/>
              </a:lnSpc>
              <a:buFontTx/>
              <a:buNone/>
              <a:defRPr/>
            </a:pPr>
            <a:endParaRPr lang="zh-CN" altLang="en-US" sz="2800" b="1" dirty="0" smtClean="0">
              <a:latin typeface="+mn-ea"/>
            </a:endParaRPr>
          </a:p>
        </p:txBody>
      </p:sp>
      <p:sp>
        <p:nvSpPr>
          <p:cNvPr id="4" name="Rectangle 2"/>
          <p:cNvSpPr txBox="1">
            <a:spLocks noChangeArrowheads="1"/>
          </p:cNvSpPr>
          <p:nvPr/>
        </p:nvSpPr>
        <p:spPr bwMode="auto">
          <a:xfrm>
            <a:off x="642938" y="3857625"/>
            <a:ext cx="7858125" cy="2428875"/>
          </a:xfrm>
          <a:prstGeom prst="rect">
            <a:avLst/>
          </a:prstGeom>
          <a:noFill/>
          <a:ln w="9525">
            <a:noFill/>
            <a:miter lim="800000"/>
          </a:ln>
        </p:spPr>
        <p:txBody>
          <a:bodyPr/>
          <a:lstStyle/>
          <a:p>
            <a:pPr eaLnBrk="1" hangingPunct="1">
              <a:lnSpc>
                <a:spcPct val="105000"/>
              </a:lnSpc>
              <a:defRPr/>
            </a:pPr>
            <a:r>
              <a:rPr lang="en-US" altLang="zh-CN" sz="2800" b="1" dirty="0">
                <a:solidFill>
                  <a:srgbClr val="0000CC"/>
                </a:solidFill>
                <a:latin typeface="华文楷体" panose="02010600040101010101" pitchFamily="2" charset="-122"/>
                <a:ea typeface="华文楷体" panose="02010600040101010101" pitchFamily="2" charset="-122"/>
              </a:rPr>
              <a:t>3.18  </a:t>
            </a:r>
            <a:r>
              <a:rPr lang="zh-CN" altLang="en-US" sz="2800" b="1" dirty="0">
                <a:solidFill>
                  <a:srgbClr val="0000CC"/>
                </a:solidFill>
                <a:latin typeface="华文楷体" panose="02010600040101010101" pitchFamily="2" charset="-122"/>
                <a:ea typeface="华文楷体" panose="02010600040101010101" pitchFamily="2" charset="-122"/>
              </a:rPr>
              <a:t>重大事故隐患 </a:t>
            </a:r>
            <a:r>
              <a:rPr lang="en-US" altLang="zh-CN" b="1" dirty="0">
                <a:solidFill>
                  <a:srgbClr val="0000CC"/>
                </a:solidFill>
                <a:latin typeface="华文楷体" panose="02010600040101010101" pitchFamily="2" charset="-122"/>
                <a:ea typeface="华文楷体" panose="02010600040101010101" pitchFamily="2" charset="-122"/>
              </a:rPr>
              <a:t>serious  potential  accidents</a:t>
            </a:r>
            <a:endParaRPr lang="en-US" altLang="zh-CN" b="1" dirty="0">
              <a:solidFill>
                <a:srgbClr val="0000CC"/>
              </a:solidFill>
              <a:latin typeface="华文楷体" panose="02010600040101010101" pitchFamily="2" charset="-122"/>
              <a:ea typeface="华文楷体" panose="02010600040101010101" pitchFamily="2" charset="-122"/>
            </a:endParaRPr>
          </a:p>
          <a:p>
            <a:pPr eaLnBrk="1" hangingPunct="1">
              <a:lnSpc>
                <a:spcPct val="105000"/>
              </a:lnSpc>
              <a:defRPr/>
            </a:pPr>
            <a:r>
              <a:rPr lang="zh-CN" altLang="en-US" sz="2800" b="1" dirty="0">
                <a:latin typeface="华文楷体" panose="02010600040101010101" pitchFamily="2" charset="-122"/>
                <a:ea typeface="华文楷体" panose="02010600040101010101" pitchFamily="2" charset="-122"/>
              </a:rPr>
              <a:t>        可能导致重大人身伤亡或者重大经济损失的事故隐患。</a:t>
            </a:r>
            <a:endParaRPr lang="en-US" altLang="zh-CN" sz="2800" b="1" dirty="0">
              <a:latin typeface="华文楷体" panose="02010600040101010101" pitchFamily="2" charset="-122"/>
              <a:ea typeface="华文楷体" panose="02010600040101010101" pitchFamily="2" charset="-122"/>
            </a:endParaRPr>
          </a:p>
          <a:p>
            <a:pPr algn="just" eaLnBrk="1" hangingPunct="1">
              <a:lnSpc>
                <a:spcPct val="105000"/>
              </a:lnSpc>
              <a:defRPr/>
            </a:pPr>
            <a:r>
              <a:rPr lang="zh-CN" altLang="en-US" sz="2800" u="sng" dirty="0">
                <a:latin typeface="华文楷体" panose="02010600040101010101" pitchFamily="2" charset="-122"/>
                <a:ea typeface="华文楷体" panose="02010600040101010101" pitchFamily="2" charset="-122"/>
              </a:rPr>
              <a:t>（</a:t>
            </a:r>
            <a:r>
              <a:rPr lang="zh-CN" altLang="en-US" sz="1800" u="sng" dirty="0">
                <a:latin typeface="华文楷体" panose="02010600040101010101" pitchFamily="2" charset="-122"/>
                <a:ea typeface="华文楷体" panose="02010600040101010101" pitchFamily="2" charset="-122"/>
                <a:cs typeface="Arial Unicode MS" pitchFamily="34" charset="-122"/>
              </a:rPr>
              <a:t>总局</a:t>
            </a:r>
            <a:r>
              <a:rPr lang="en-US" altLang="zh-CN" sz="1800" u="sng" dirty="0">
                <a:latin typeface="华文楷体" panose="02010600040101010101" pitchFamily="2" charset="-122"/>
                <a:ea typeface="华文楷体" panose="02010600040101010101" pitchFamily="2" charset="-122"/>
                <a:cs typeface="Arial Unicode MS" pitchFamily="34" charset="-122"/>
              </a:rPr>
              <a:t>16</a:t>
            </a:r>
            <a:r>
              <a:rPr lang="zh-CN" altLang="en-US" sz="1800" u="sng" dirty="0">
                <a:latin typeface="华文楷体" panose="02010600040101010101" pitchFamily="2" charset="-122"/>
                <a:ea typeface="华文楷体" panose="02010600040101010101" pitchFamily="2" charset="-122"/>
                <a:cs typeface="Arial Unicode MS" pitchFamily="34" charset="-122"/>
              </a:rPr>
              <a:t>号令：是指危害和整改难度较大，应当全部或者局部停产停业，并经过一定时间整改治理方能排除的隐患，或者因外部因素影响致使生产经营单位自身难以排除的隐患。） </a:t>
            </a:r>
            <a:endParaRPr lang="zh-CN" altLang="en-US" sz="1800" u="sng" dirty="0">
              <a:latin typeface="华文楷体" panose="02010600040101010101" pitchFamily="2" charset="-122"/>
              <a:ea typeface="华文楷体" panose="02010600040101010101" pitchFamily="2" charset="-122"/>
              <a:cs typeface="Arial Unicode MS" pitchFamily="34" charset="-122"/>
            </a:endParaRPr>
          </a:p>
          <a:p>
            <a:pPr eaLnBrk="1" hangingPunct="1">
              <a:lnSpc>
                <a:spcPct val="105000"/>
              </a:lnSpc>
              <a:defRPr/>
            </a:pPr>
            <a:endParaRPr lang="zh-CN" altLang="en-US" sz="2800" b="1" dirty="0">
              <a:latin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16"/>
          <p:cNvSpPr>
            <a:spLocks noChangeArrowheads="1"/>
          </p:cNvSpPr>
          <p:nvPr/>
        </p:nvSpPr>
        <p:spPr bwMode="auto">
          <a:xfrm>
            <a:off x="642938" y="857250"/>
            <a:ext cx="1571625" cy="571500"/>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b="1">
                <a:solidFill>
                  <a:schemeClr val="accent2"/>
                </a:solidFill>
                <a:latin typeface="华文楷体" panose="02010600040101010101" pitchFamily="2" charset="-122"/>
                <a:ea typeface="华文楷体" panose="02010600040101010101" pitchFamily="2" charset="-122"/>
              </a:rPr>
              <a:t>4.</a:t>
            </a:r>
            <a:r>
              <a:rPr lang="zh-CN" altLang="en-US" b="1">
                <a:solidFill>
                  <a:schemeClr val="accent2"/>
                </a:solidFill>
                <a:latin typeface="华文楷体" panose="02010600040101010101" pitchFamily="2" charset="-122"/>
                <a:ea typeface="华文楷体" panose="02010600040101010101" pitchFamily="2" charset="-122"/>
              </a:rPr>
              <a:t>要 求 </a:t>
            </a:r>
            <a:endParaRPr lang="zh-CN" altLang="en-US" b="1">
              <a:solidFill>
                <a:schemeClr val="accent2"/>
              </a:solidFill>
              <a:latin typeface="华文楷体" panose="02010600040101010101" pitchFamily="2" charset="-122"/>
              <a:ea typeface="华文楷体" panose="02010600040101010101" pitchFamily="2" charset="-122"/>
            </a:endParaRPr>
          </a:p>
        </p:txBody>
      </p:sp>
      <p:sp>
        <p:nvSpPr>
          <p:cNvPr id="5" name="Rectangle 2"/>
          <p:cNvSpPr txBox="1">
            <a:spLocks noChangeArrowheads="1"/>
          </p:cNvSpPr>
          <p:nvPr/>
        </p:nvSpPr>
        <p:spPr bwMode="auto">
          <a:xfrm>
            <a:off x="642938" y="1643063"/>
            <a:ext cx="7704137" cy="571500"/>
          </a:xfrm>
          <a:prstGeom prst="rect">
            <a:avLst/>
          </a:prstGeom>
          <a:noFill/>
          <a:ln w="9525">
            <a:noFill/>
            <a:miter lim="800000"/>
          </a:ln>
        </p:spPr>
        <p:txBody>
          <a:bodyPr/>
          <a:lstStyle/>
          <a:p>
            <a:pPr>
              <a:spcBef>
                <a:spcPct val="20000"/>
              </a:spcBef>
              <a:defRPr/>
            </a:pPr>
            <a:r>
              <a:rPr lang="en-US" altLang="zh-CN" sz="3200" b="1" kern="0" dirty="0">
                <a:latin typeface="华文楷体" panose="02010600040101010101" pitchFamily="2" charset="-122"/>
                <a:ea typeface="华文楷体" panose="02010600040101010101" pitchFamily="2" charset="-122"/>
              </a:rPr>
              <a:t>4.1  </a:t>
            </a:r>
            <a:r>
              <a:rPr lang="zh-CN" altLang="en-US" sz="3200" b="1" kern="0" dirty="0">
                <a:latin typeface="华文楷体" panose="02010600040101010101" pitchFamily="2" charset="-122"/>
                <a:ea typeface="华文楷体" panose="02010600040101010101" pitchFamily="2" charset="-122"/>
              </a:rPr>
              <a:t>概述</a:t>
            </a:r>
            <a:endParaRPr lang="zh-CN" altLang="en-US" sz="3200" b="1" kern="0" dirty="0">
              <a:latin typeface="华文楷体" panose="02010600040101010101" pitchFamily="2" charset="-122"/>
              <a:ea typeface="华文楷体" panose="02010600040101010101" pitchFamily="2" charset="-122"/>
            </a:endParaRPr>
          </a:p>
          <a:p>
            <a:pPr>
              <a:spcBef>
                <a:spcPct val="20000"/>
              </a:spcBef>
              <a:defRPr/>
            </a:pPr>
            <a:r>
              <a:rPr lang="zh-CN" altLang="en-US" sz="3200" b="1" kern="0" dirty="0">
                <a:latin typeface="+mn-lt"/>
                <a:ea typeface="+mn-ea"/>
              </a:rPr>
              <a:t>       </a:t>
            </a:r>
            <a:endParaRPr lang="zh-CN" altLang="en-US" sz="3200" b="1" kern="0" dirty="0">
              <a:latin typeface="+mn-lt"/>
              <a:ea typeface="+mn-ea"/>
            </a:endParaRPr>
          </a:p>
        </p:txBody>
      </p:sp>
      <p:grpSp>
        <p:nvGrpSpPr>
          <p:cNvPr id="2" name="组合 11"/>
          <p:cNvGrpSpPr/>
          <p:nvPr/>
        </p:nvGrpSpPr>
        <p:grpSpPr bwMode="auto">
          <a:xfrm>
            <a:off x="3638550" y="2795588"/>
            <a:ext cx="2143125" cy="2071687"/>
            <a:chOff x="3367403" y="3023269"/>
            <a:chExt cx="2143140" cy="2071702"/>
          </a:xfrm>
        </p:grpSpPr>
        <p:sp>
          <p:nvSpPr>
            <p:cNvPr id="9" name="椭圆 8"/>
            <p:cNvSpPr/>
            <p:nvPr/>
          </p:nvSpPr>
          <p:spPr bwMode="auto">
            <a:xfrm>
              <a:off x="3367403" y="3023269"/>
              <a:ext cx="2143140" cy="2071702"/>
            </a:xfrm>
            <a:prstGeom prst="ellipse">
              <a:avLst/>
            </a:prstGeom>
            <a:solidFill>
              <a:srgbClr val="FFFF00">
                <a:alpha val="68000"/>
              </a:srgbClr>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eaLnBrk="1" hangingPunct="1">
                <a:defRPr/>
              </a:pPr>
              <a:endParaRPr kumimoji="0" lang="zh-CN" altLang="en-US" sz="2000">
                <a:latin typeface="Arial Narrow" pitchFamily="34" charset="0"/>
              </a:endParaRPr>
            </a:p>
          </p:txBody>
        </p:sp>
        <p:sp>
          <p:nvSpPr>
            <p:cNvPr id="35858" name="TextBox 9"/>
            <p:cNvSpPr txBox="1">
              <a:spLocks noChangeArrowheads="1"/>
            </p:cNvSpPr>
            <p:nvPr/>
          </p:nvSpPr>
          <p:spPr bwMode="auto">
            <a:xfrm>
              <a:off x="3397931" y="3380459"/>
              <a:ext cx="2031339" cy="126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4000">
                  <a:solidFill>
                    <a:srgbClr val="002060"/>
                  </a:solidFill>
                  <a:latin typeface="华文楷体" panose="02010600040101010101" pitchFamily="2" charset="-122"/>
                  <a:ea typeface="华文楷体" panose="02010600040101010101" pitchFamily="2" charset="-122"/>
                </a:rPr>
                <a:t>PDCA</a:t>
              </a:r>
              <a:endParaRPr lang="en-US" altLang="zh-CN" sz="4000">
                <a:solidFill>
                  <a:srgbClr val="002060"/>
                </a:solidFill>
                <a:latin typeface="华文楷体" panose="02010600040101010101" pitchFamily="2" charset="-122"/>
                <a:ea typeface="华文楷体" panose="02010600040101010101" pitchFamily="2" charset="-122"/>
              </a:endParaRPr>
            </a:p>
            <a:p>
              <a:pPr algn="ctr" eaLnBrk="1" hangingPunct="1">
                <a:spcBef>
                  <a:spcPct val="0"/>
                </a:spcBef>
                <a:buFontTx/>
                <a:buNone/>
              </a:pPr>
              <a:r>
                <a:rPr lang="zh-CN" altLang="en-US" sz="3600">
                  <a:solidFill>
                    <a:srgbClr val="002060"/>
                  </a:solidFill>
                  <a:latin typeface="华文楷体" panose="02010600040101010101" pitchFamily="2" charset="-122"/>
                  <a:ea typeface="华文楷体" panose="02010600040101010101" pitchFamily="2" charset="-122"/>
                </a:rPr>
                <a:t>管理模式</a:t>
              </a:r>
              <a:endParaRPr lang="zh-CN" altLang="en-US" sz="3600">
                <a:solidFill>
                  <a:srgbClr val="002060"/>
                </a:solidFill>
                <a:latin typeface="华文楷体" panose="02010600040101010101" pitchFamily="2" charset="-122"/>
                <a:ea typeface="华文楷体" panose="02010600040101010101" pitchFamily="2" charset="-122"/>
              </a:endParaRPr>
            </a:p>
          </p:txBody>
        </p:sp>
      </p:grpSp>
      <p:grpSp>
        <p:nvGrpSpPr>
          <p:cNvPr id="3" name="组合 16"/>
          <p:cNvGrpSpPr/>
          <p:nvPr/>
        </p:nvGrpSpPr>
        <p:grpSpPr bwMode="auto">
          <a:xfrm>
            <a:off x="3963988" y="1628800"/>
            <a:ext cx="1830387" cy="1717648"/>
            <a:chOff x="3692707" y="1856158"/>
            <a:chExt cx="1830383" cy="1717142"/>
          </a:xfrm>
        </p:grpSpPr>
        <p:sp>
          <p:nvSpPr>
            <p:cNvPr id="35855" name="Freeform 10"/>
            <p:cNvSpPr>
              <a:spLocks noChangeArrowheads="1"/>
            </p:cNvSpPr>
            <p:nvPr/>
          </p:nvSpPr>
          <p:spPr bwMode="auto">
            <a:xfrm rot="-3000533">
              <a:off x="3969349" y="2019559"/>
              <a:ext cx="1277099" cy="1830383"/>
            </a:xfrm>
            <a:custGeom>
              <a:avLst/>
              <a:gdLst>
                <a:gd name="T0" fmla="*/ 2147483646 w 1095"/>
                <a:gd name="T1" fmla="*/ 0 h 1566"/>
                <a:gd name="T2" fmla="*/ 2147483646 w 1095"/>
                <a:gd name="T3" fmla="*/ 2147483646 h 1566"/>
                <a:gd name="T4" fmla="*/ 2147483646 w 1095"/>
                <a:gd name="T5" fmla="*/ 2147483646 h 1566"/>
                <a:gd name="T6" fmla="*/ 2147483646 w 1095"/>
                <a:gd name="T7" fmla="*/ 2147483646 h 1566"/>
                <a:gd name="T8" fmla="*/ 2147483646 w 1095"/>
                <a:gd name="T9" fmla="*/ 2147483646 h 1566"/>
                <a:gd name="T10" fmla="*/ 2147483646 w 1095"/>
                <a:gd name="T11" fmla="*/ 2147483646 h 1566"/>
                <a:gd name="T12" fmla="*/ 2147483646 w 1095"/>
                <a:gd name="T13" fmla="*/ 2147483646 h 1566"/>
                <a:gd name="T14" fmla="*/ 2147483646 w 1095"/>
                <a:gd name="T15" fmla="*/ 2147483646 h 1566"/>
                <a:gd name="T16" fmla="*/ 2147483646 w 1095"/>
                <a:gd name="T17" fmla="*/ 2147483646 h 1566"/>
                <a:gd name="T18" fmla="*/ 2147483646 w 1095"/>
                <a:gd name="T19" fmla="*/ 2147483646 h 1566"/>
                <a:gd name="T20" fmla="*/ 2147483646 w 1095"/>
                <a:gd name="T21" fmla="*/ 2147483646 h 1566"/>
                <a:gd name="T22" fmla="*/ 2147483646 w 1095"/>
                <a:gd name="T23" fmla="*/ 2147483646 h 1566"/>
                <a:gd name="T24" fmla="*/ 2147483646 w 1095"/>
                <a:gd name="T25" fmla="*/ 2147483646 h 1566"/>
                <a:gd name="T26" fmla="*/ 2147483646 w 1095"/>
                <a:gd name="T27" fmla="*/ 2147483646 h 1566"/>
                <a:gd name="T28" fmla="*/ 2147483646 w 1095"/>
                <a:gd name="T29" fmla="*/ 2147483646 h 1566"/>
                <a:gd name="T30" fmla="*/ 2147483646 w 1095"/>
                <a:gd name="T31" fmla="*/ 2147483646 h 1566"/>
                <a:gd name="T32" fmla="*/ 2147483646 w 1095"/>
                <a:gd name="T33" fmla="*/ 2147483646 h 1566"/>
                <a:gd name="T34" fmla="*/ 2147483646 w 1095"/>
                <a:gd name="T35" fmla="*/ 2147483646 h 1566"/>
                <a:gd name="T36" fmla="*/ 2147483646 w 1095"/>
                <a:gd name="T37" fmla="*/ 2147483646 h 1566"/>
                <a:gd name="T38" fmla="*/ 2147483646 w 1095"/>
                <a:gd name="T39" fmla="*/ 2147483646 h 1566"/>
                <a:gd name="T40" fmla="*/ 2147483646 w 1095"/>
                <a:gd name="T41" fmla="*/ 2147483646 h 1566"/>
                <a:gd name="T42" fmla="*/ 2147483646 w 1095"/>
                <a:gd name="T43" fmla="*/ 2147483646 h 1566"/>
                <a:gd name="T44" fmla="*/ 2147483646 w 1095"/>
                <a:gd name="T45" fmla="*/ 2147483646 h 1566"/>
                <a:gd name="T46" fmla="*/ 2147483646 w 1095"/>
                <a:gd name="T47" fmla="*/ 2147483646 h 1566"/>
                <a:gd name="T48" fmla="*/ 2147483646 w 1095"/>
                <a:gd name="T49" fmla="*/ 2147483646 h 1566"/>
                <a:gd name="T50" fmla="*/ 2147483646 w 1095"/>
                <a:gd name="T51" fmla="*/ 2147483646 h 1566"/>
                <a:gd name="T52" fmla="*/ 2147483646 w 1095"/>
                <a:gd name="T53" fmla="*/ 2147483646 h 1566"/>
                <a:gd name="T54" fmla="*/ 2147483646 w 1095"/>
                <a:gd name="T55" fmla="*/ 2147483646 h 1566"/>
                <a:gd name="T56" fmla="*/ 2147483646 w 1095"/>
                <a:gd name="T57" fmla="*/ 2147483646 h 1566"/>
                <a:gd name="T58" fmla="*/ 2147483646 w 1095"/>
                <a:gd name="T59" fmla="*/ 2147483646 h 1566"/>
                <a:gd name="T60" fmla="*/ 2147483646 w 1095"/>
                <a:gd name="T61" fmla="*/ 2147483646 h 1566"/>
                <a:gd name="T62" fmla="*/ 2147483646 w 1095"/>
                <a:gd name="T63" fmla="*/ 2147483646 h 1566"/>
                <a:gd name="T64" fmla="*/ 2147483646 w 1095"/>
                <a:gd name="T65" fmla="*/ 2147483646 h 1566"/>
                <a:gd name="T66" fmla="*/ 2147483646 w 1095"/>
                <a:gd name="T67" fmla="*/ 2147483646 h 1566"/>
                <a:gd name="T68" fmla="*/ 2147483646 w 1095"/>
                <a:gd name="T69" fmla="*/ 2147483646 h 1566"/>
                <a:gd name="T70" fmla="*/ 2147483646 w 1095"/>
                <a:gd name="T71" fmla="*/ 2147483646 h 1566"/>
                <a:gd name="T72" fmla="*/ 2147483646 w 1095"/>
                <a:gd name="T73" fmla="*/ 2147483646 h 1566"/>
                <a:gd name="T74" fmla="*/ 2147483646 w 1095"/>
                <a:gd name="T75" fmla="*/ 2147483646 h 1566"/>
                <a:gd name="T76" fmla="*/ 2147483646 w 1095"/>
                <a:gd name="T77" fmla="*/ 2147483646 h 1566"/>
                <a:gd name="T78" fmla="*/ 2147483646 w 1095"/>
                <a:gd name="T79" fmla="*/ 2147483646 h 1566"/>
                <a:gd name="T80" fmla="*/ 2147483646 w 1095"/>
                <a:gd name="T81" fmla="*/ 2147483646 h 1566"/>
                <a:gd name="T82" fmla="*/ 2147483646 w 1095"/>
                <a:gd name="T83" fmla="*/ 2147483646 h 1566"/>
                <a:gd name="T84" fmla="*/ 2147483646 w 1095"/>
                <a:gd name="T85" fmla="*/ 2147483646 h 1566"/>
                <a:gd name="T86" fmla="*/ 2147483646 w 1095"/>
                <a:gd name="T87" fmla="*/ 2147483646 h 1566"/>
                <a:gd name="T88" fmla="*/ 2147483646 w 1095"/>
                <a:gd name="T89" fmla="*/ 2147483646 h 1566"/>
                <a:gd name="T90" fmla="*/ 2147483646 w 1095"/>
                <a:gd name="T91" fmla="*/ 2147483646 h 1566"/>
                <a:gd name="T92" fmla="*/ 2147483646 w 1095"/>
                <a:gd name="T93" fmla="*/ 2147483646 h 1566"/>
                <a:gd name="T94" fmla="*/ 2147483646 w 1095"/>
                <a:gd name="T95" fmla="*/ 2147483646 h 1566"/>
                <a:gd name="T96" fmla="*/ 2147483646 w 1095"/>
                <a:gd name="T97" fmla="*/ 2147483646 h 1566"/>
                <a:gd name="T98" fmla="*/ 2147483646 w 1095"/>
                <a:gd name="T99" fmla="*/ 2147483646 h 1566"/>
                <a:gd name="T100" fmla="*/ 2147483646 w 1095"/>
                <a:gd name="T101" fmla="*/ 2147483646 h 1566"/>
                <a:gd name="T102" fmla="*/ 2147483646 w 1095"/>
                <a:gd name="T103" fmla="*/ 2147483646 h 1566"/>
                <a:gd name="T104" fmla="*/ 2147483646 w 1095"/>
                <a:gd name="T105" fmla="*/ 2147483646 h 1566"/>
                <a:gd name="T106" fmla="*/ 2147483646 w 1095"/>
                <a:gd name="T107" fmla="*/ 2147483646 h 1566"/>
                <a:gd name="T108" fmla="*/ 2147483646 w 1095"/>
                <a:gd name="T109" fmla="*/ 2147483646 h 1566"/>
                <a:gd name="T110" fmla="*/ 2147483646 w 1095"/>
                <a:gd name="T111" fmla="*/ 2147483646 h 1566"/>
                <a:gd name="T112" fmla="*/ 2147483646 w 1095"/>
                <a:gd name="T113" fmla="*/ 2147483646 h 1566"/>
                <a:gd name="T114" fmla="*/ 2147483646 w 1095"/>
                <a:gd name="T115" fmla="*/ 2147483646 h 1566"/>
                <a:gd name="T116" fmla="*/ 2147483646 w 1095"/>
                <a:gd name="T117" fmla="*/ 2147483646 h 1566"/>
                <a:gd name="T118" fmla="*/ 2147483646 w 1095"/>
                <a:gd name="T119" fmla="*/ 2147483646 h 1566"/>
                <a:gd name="T120" fmla="*/ 2147483646 w 1095"/>
                <a:gd name="T121" fmla="*/ 2147483646 h 1566"/>
                <a:gd name="T122" fmla="*/ 2147483646 w 1095"/>
                <a:gd name="T123" fmla="*/ 2147483646 h 15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5"/>
                <a:gd name="T187" fmla="*/ 0 h 1566"/>
                <a:gd name="T188" fmla="*/ 1095 w 1095"/>
                <a:gd name="T189" fmla="*/ 1566 h 15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5" h="1566">
                  <a:moveTo>
                    <a:pt x="104" y="6"/>
                  </a:moveTo>
                  <a:lnTo>
                    <a:pt x="81" y="0"/>
                  </a:lnTo>
                  <a:lnTo>
                    <a:pt x="0" y="208"/>
                  </a:lnTo>
                  <a:lnTo>
                    <a:pt x="23" y="218"/>
                  </a:lnTo>
                  <a:lnTo>
                    <a:pt x="40" y="223"/>
                  </a:lnTo>
                  <a:lnTo>
                    <a:pt x="58" y="230"/>
                  </a:lnTo>
                  <a:lnTo>
                    <a:pt x="81" y="238"/>
                  </a:lnTo>
                  <a:lnTo>
                    <a:pt x="101" y="246"/>
                  </a:lnTo>
                  <a:lnTo>
                    <a:pt x="122" y="254"/>
                  </a:lnTo>
                  <a:lnTo>
                    <a:pt x="138" y="262"/>
                  </a:lnTo>
                  <a:lnTo>
                    <a:pt x="160" y="272"/>
                  </a:lnTo>
                  <a:lnTo>
                    <a:pt x="177" y="280"/>
                  </a:lnTo>
                  <a:lnTo>
                    <a:pt x="198" y="291"/>
                  </a:lnTo>
                  <a:lnTo>
                    <a:pt x="217" y="300"/>
                  </a:lnTo>
                  <a:lnTo>
                    <a:pt x="236" y="313"/>
                  </a:lnTo>
                  <a:lnTo>
                    <a:pt x="253" y="324"/>
                  </a:lnTo>
                  <a:lnTo>
                    <a:pt x="268" y="333"/>
                  </a:lnTo>
                  <a:lnTo>
                    <a:pt x="282" y="343"/>
                  </a:lnTo>
                  <a:lnTo>
                    <a:pt x="300" y="353"/>
                  </a:lnTo>
                  <a:lnTo>
                    <a:pt x="316" y="366"/>
                  </a:lnTo>
                  <a:lnTo>
                    <a:pt x="334" y="378"/>
                  </a:lnTo>
                  <a:lnTo>
                    <a:pt x="350" y="390"/>
                  </a:lnTo>
                  <a:lnTo>
                    <a:pt x="362" y="398"/>
                  </a:lnTo>
                  <a:lnTo>
                    <a:pt x="377" y="409"/>
                  </a:lnTo>
                  <a:lnTo>
                    <a:pt x="395" y="424"/>
                  </a:lnTo>
                  <a:lnTo>
                    <a:pt x="412" y="440"/>
                  </a:lnTo>
                  <a:lnTo>
                    <a:pt x="435" y="459"/>
                  </a:lnTo>
                  <a:lnTo>
                    <a:pt x="456" y="478"/>
                  </a:lnTo>
                  <a:lnTo>
                    <a:pt x="477" y="499"/>
                  </a:lnTo>
                  <a:lnTo>
                    <a:pt x="498" y="519"/>
                  </a:lnTo>
                  <a:lnTo>
                    <a:pt x="518" y="544"/>
                  </a:lnTo>
                  <a:lnTo>
                    <a:pt x="534" y="563"/>
                  </a:lnTo>
                  <a:lnTo>
                    <a:pt x="551" y="584"/>
                  </a:lnTo>
                  <a:lnTo>
                    <a:pt x="568" y="606"/>
                  </a:lnTo>
                  <a:lnTo>
                    <a:pt x="587" y="632"/>
                  </a:lnTo>
                  <a:lnTo>
                    <a:pt x="606" y="659"/>
                  </a:lnTo>
                  <a:lnTo>
                    <a:pt x="623" y="683"/>
                  </a:lnTo>
                  <a:lnTo>
                    <a:pt x="640" y="712"/>
                  </a:lnTo>
                  <a:lnTo>
                    <a:pt x="658" y="742"/>
                  </a:lnTo>
                  <a:lnTo>
                    <a:pt x="671" y="770"/>
                  </a:lnTo>
                  <a:lnTo>
                    <a:pt x="685" y="798"/>
                  </a:lnTo>
                  <a:lnTo>
                    <a:pt x="697" y="823"/>
                  </a:lnTo>
                  <a:lnTo>
                    <a:pt x="708" y="848"/>
                  </a:lnTo>
                  <a:lnTo>
                    <a:pt x="720" y="876"/>
                  </a:lnTo>
                  <a:lnTo>
                    <a:pt x="730" y="903"/>
                  </a:lnTo>
                  <a:lnTo>
                    <a:pt x="739" y="931"/>
                  </a:lnTo>
                  <a:lnTo>
                    <a:pt x="749" y="961"/>
                  </a:lnTo>
                  <a:lnTo>
                    <a:pt x="757" y="986"/>
                  </a:lnTo>
                  <a:lnTo>
                    <a:pt x="765" y="1018"/>
                  </a:lnTo>
                  <a:lnTo>
                    <a:pt x="773" y="1049"/>
                  </a:lnTo>
                  <a:lnTo>
                    <a:pt x="780" y="1080"/>
                  </a:lnTo>
                  <a:lnTo>
                    <a:pt x="785" y="1113"/>
                  </a:lnTo>
                  <a:lnTo>
                    <a:pt x="791" y="1147"/>
                  </a:lnTo>
                  <a:lnTo>
                    <a:pt x="794" y="1176"/>
                  </a:lnTo>
                  <a:lnTo>
                    <a:pt x="796" y="1208"/>
                  </a:lnTo>
                  <a:lnTo>
                    <a:pt x="798" y="1244"/>
                  </a:lnTo>
                  <a:lnTo>
                    <a:pt x="798" y="1274"/>
                  </a:lnTo>
                  <a:lnTo>
                    <a:pt x="798" y="1311"/>
                  </a:lnTo>
                  <a:lnTo>
                    <a:pt x="720" y="1311"/>
                  </a:lnTo>
                  <a:lnTo>
                    <a:pt x="899" y="1566"/>
                  </a:lnTo>
                  <a:lnTo>
                    <a:pt x="1095" y="1311"/>
                  </a:lnTo>
                  <a:lnTo>
                    <a:pt x="1020" y="1311"/>
                  </a:lnTo>
                  <a:lnTo>
                    <a:pt x="1020" y="1270"/>
                  </a:lnTo>
                  <a:lnTo>
                    <a:pt x="1019" y="1234"/>
                  </a:lnTo>
                  <a:lnTo>
                    <a:pt x="1016" y="1195"/>
                  </a:lnTo>
                  <a:lnTo>
                    <a:pt x="1013" y="1162"/>
                  </a:lnTo>
                  <a:lnTo>
                    <a:pt x="1011" y="1129"/>
                  </a:lnTo>
                  <a:lnTo>
                    <a:pt x="1007" y="1098"/>
                  </a:lnTo>
                  <a:lnTo>
                    <a:pt x="1001" y="1064"/>
                  </a:lnTo>
                  <a:lnTo>
                    <a:pt x="996" y="1034"/>
                  </a:lnTo>
                  <a:lnTo>
                    <a:pt x="990" y="1005"/>
                  </a:lnTo>
                  <a:lnTo>
                    <a:pt x="984" y="974"/>
                  </a:lnTo>
                  <a:lnTo>
                    <a:pt x="974" y="935"/>
                  </a:lnTo>
                  <a:lnTo>
                    <a:pt x="966" y="905"/>
                  </a:lnTo>
                  <a:lnTo>
                    <a:pt x="956" y="875"/>
                  </a:lnTo>
                  <a:lnTo>
                    <a:pt x="947" y="846"/>
                  </a:lnTo>
                  <a:lnTo>
                    <a:pt x="935" y="812"/>
                  </a:lnTo>
                  <a:lnTo>
                    <a:pt x="923" y="781"/>
                  </a:lnTo>
                  <a:lnTo>
                    <a:pt x="910" y="753"/>
                  </a:lnTo>
                  <a:lnTo>
                    <a:pt x="898" y="724"/>
                  </a:lnTo>
                  <a:lnTo>
                    <a:pt x="882" y="692"/>
                  </a:lnTo>
                  <a:lnTo>
                    <a:pt x="867" y="662"/>
                  </a:lnTo>
                  <a:lnTo>
                    <a:pt x="853" y="633"/>
                  </a:lnTo>
                  <a:lnTo>
                    <a:pt x="837" y="606"/>
                  </a:lnTo>
                  <a:lnTo>
                    <a:pt x="822" y="582"/>
                  </a:lnTo>
                  <a:lnTo>
                    <a:pt x="806" y="554"/>
                  </a:lnTo>
                  <a:lnTo>
                    <a:pt x="790" y="530"/>
                  </a:lnTo>
                  <a:lnTo>
                    <a:pt x="771" y="501"/>
                  </a:lnTo>
                  <a:lnTo>
                    <a:pt x="752" y="474"/>
                  </a:lnTo>
                  <a:lnTo>
                    <a:pt x="731" y="450"/>
                  </a:lnTo>
                  <a:lnTo>
                    <a:pt x="711" y="425"/>
                  </a:lnTo>
                  <a:lnTo>
                    <a:pt x="692" y="402"/>
                  </a:lnTo>
                  <a:lnTo>
                    <a:pt x="673" y="381"/>
                  </a:lnTo>
                  <a:lnTo>
                    <a:pt x="655" y="362"/>
                  </a:lnTo>
                  <a:lnTo>
                    <a:pt x="632" y="337"/>
                  </a:lnTo>
                  <a:lnTo>
                    <a:pt x="608" y="315"/>
                  </a:lnTo>
                  <a:lnTo>
                    <a:pt x="589" y="296"/>
                  </a:lnTo>
                  <a:lnTo>
                    <a:pt x="566" y="276"/>
                  </a:lnTo>
                  <a:lnTo>
                    <a:pt x="543" y="257"/>
                  </a:lnTo>
                  <a:lnTo>
                    <a:pt x="518" y="237"/>
                  </a:lnTo>
                  <a:lnTo>
                    <a:pt x="494" y="218"/>
                  </a:lnTo>
                  <a:lnTo>
                    <a:pt x="471" y="200"/>
                  </a:lnTo>
                  <a:lnTo>
                    <a:pt x="445" y="180"/>
                  </a:lnTo>
                  <a:lnTo>
                    <a:pt x="423" y="165"/>
                  </a:lnTo>
                  <a:lnTo>
                    <a:pt x="401" y="150"/>
                  </a:lnTo>
                  <a:lnTo>
                    <a:pt x="385" y="140"/>
                  </a:lnTo>
                  <a:lnTo>
                    <a:pt x="372" y="129"/>
                  </a:lnTo>
                  <a:lnTo>
                    <a:pt x="359" y="121"/>
                  </a:lnTo>
                  <a:lnTo>
                    <a:pt x="347" y="116"/>
                  </a:lnTo>
                  <a:lnTo>
                    <a:pt x="334" y="109"/>
                  </a:lnTo>
                  <a:lnTo>
                    <a:pt x="317" y="101"/>
                  </a:lnTo>
                  <a:lnTo>
                    <a:pt x="301" y="93"/>
                  </a:lnTo>
                  <a:lnTo>
                    <a:pt x="286" y="84"/>
                  </a:lnTo>
                  <a:lnTo>
                    <a:pt x="274" y="78"/>
                  </a:lnTo>
                  <a:lnTo>
                    <a:pt x="259" y="70"/>
                  </a:lnTo>
                  <a:lnTo>
                    <a:pt x="243" y="61"/>
                  </a:lnTo>
                  <a:lnTo>
                    <a:pt x="226" y="55"/>
                  </a:lnTo>
                  <a:lnTo>
                    <a:pt x="209" y="45"/>
                  </a:lnTo>
                  <a:lnTo>
                    <a:pt x="194" y="40"/>
                  </a:lnTo>
                  <a:lnTo>
                    <a:pt x="180" y="33"/>
                  </a:lnTo>
                  <a:lnTo>
                    <a:pt x="164" y="27"/>
                  </a:lnTo>
                  <a:lnTo>
                    <a:pt x="148" y="21"/>
                  </a:lnTo>
                  <a:lnTo>
                    <a:pt x="131" y="15"/>
                  </a:lnTo>
                  <a:lnTo>
                    <a:pt x="119" y="11"/>
                  </a:lnTo>
                  <a:lnTo>
                    <a:pt x="104" y="6"/>
                  </a:lnTo>
                  <a:close/>
                </a:path>
              </a:pathLst>
            </a:custGeom>
            <a:solidFill>
              <a:srgbClr val="3333CC"/>
            </a:solidFill>
            <a:ln>
              <a:noFill/>
            </a:ln>
            <a:effectLst>
              <a:prstShdw prst="shdw17" dist="17961" dir="2700000">
                <a:srgbClr val="1F1F7A"/>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56" name="TextBox 12"/>
            <p:cNvSpPr txBox="1">
              <a:spLocks noChangeArrowheads="1"/>
            </p:cNvSpPr>
            <p:nvPr/>
          </p:nvSpPr>
          <p:spPr bwMode="auto">
            <a:xfrm>
              <a:off x="4071934" y="1856158"/>
              <a:ext cx="1214446" cy="5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b="1" dirty="0">
                  <a:solidFill>
                    <a:srgbClr val="0000CC"/>
                  </a:solidFill>
                  <a:latin typeface="华文楷体" panose="02010600040101010101" pitchFamily="2" charset="-122"/>
                  <a:ea typeface="华文楷体" panose="02010600040101010101" pitchFamily="2" charset="-122"/>
                </a:rPr>
                <a:t>计划</a:t>
              </a:r>
              <a:endParaRPr lang="zh-CN" altLang="en-US" b="1" dirty="0">
                <a:solidFill>
                  <a:srgbClr val="0000CC"/>
                </a:solidFill>
                <a:latin typeface="华文楷体" panose="02010600040101010101" pitchFamily="2" charset="-122"/>
                <a:ea typeface="华文楷体" panose="02010600040101010101" pitchFamily="2" charset="-122"/>
              </a:endParaRPr>
            </a:p>
          </p:txBody>
        </p:sp>
      </p:grpSp>
      <p:grpSp>
        <p:nvGrpSpPr>
          <p:cNvPr id="4" name="组合 17"/>
          <p:cNvGrpSpPr/>
          <p:nvPr/>
        </p:nvGrpSpPr>
        <p:grpSpPr bwMode="auto">
          <a:xfrm>
            <a:off x="5219700" y="3151188"/>
            <a:ext cx="1651000" cy="1817687"/>
            <a:chOff x="4948921" y="3378350"/>
            <a:chExt cx="1650995" cy="1818757"/>
          </a:xfrm>
        </p:grpSpPr>
        <p:sp>
          <p:nvSpPr>
            <p:cNvPr id="35853" name="Freeform 12"/>
            <p:cNvSpPr>
              <a:spLocks noChangeArrowheads="1"/>
            </p:cNvSpPr>
            <p:nvPr/>
          </p:nvSpPr>
          <p:spPr bwMode="auto">
            <a:xfrm rot="-3000533">
              <a:off x="4668229" y="3659042"/>
              <a:ext cx="1818757" cy="1257374"/>
            </a:xfrm>
            <a:custGeom>
              <a:avLst/>
              <a:gdLst>
                <a:gd name="T0" fmla="*/ 2147483646 w 1559"/>
                <a:gd name="T1" fmla="*/ 0 h 1073"/>
                <a:gd name="T2" fmla="*/ 2147483646 w 1559"/>
                <a:gd name="T3" fmla="*/ 2147483646 h 1073"/>
                <a:gd name="T4" fmla="*/ 2147483646 w 1559"/>
                <a:gd name="T5" fmla="*/ 2147483646 h 1073"/>
                <a:gd name="T6" fmla="*/ 2147483646 w 1559"/>
                <a:gd name="T7" fmla="*/ 2147483646 h 1073"/>
                <a:gd name="T8" fmla="*/ 2147483646 w 1559"/>
                <a:gd name="T9" fmla="*/ 2147483646 h 1073"/>
                <a:gd name="T10" fmla="*/ 2147483646 w 1559"/>
                <a:gd name="T11" fmla="*/ 2147483646 h 1073"/>
                <a:gd name="T12" fmla="*/ 2147483646 w 1559"/>
                <a:gd name="T13" fmla="*/ 2147483646 h 1073"/>
                <a:gd name="T14" fmla="*/ 2147483646 w 1559"/>
                <a:gd name="T15" fmla="*/ 2147483646 h 1073"/>
                <a:gd name="T16" fmla="*/ 2147483646 w 1559"/>
                <a:gd name="T17" fmla="*/ 2147483646 h 1073"/>
                <a:gd name="T18" fmla="*/ 2147483646 w 1559"/>
                <a:gd name="T19" fmla="*/ 2147483646 h 1073"/>
                <a:gd name="T20" fmla="*/ 2147483646 w 1559"/>
                <a:gd name="T21" fmla="*/ 2147483646 h 1073"/>
                <a:gd name="T22" fmla="*/ 2147483646 w 1559"/>
                <a:gd name="T23" fmla="*/ 2147483646 h 1073"/>
                <a:gd name="T24" fmla="*/ 2147483646 w 1559"/>
                <a:gd name="T25" fmla="*/ 2147483646 h 1073"/>
                <a:gd name="T26" fmla="*/ 2147483646 w 1559"/>
                <a:gd name="T27" fmla="*/ 2147483646 h 1073"/>
                <a:gd name="T28" fmla="*/ 2147483646 w 1559"/>
                <a:gd name="T29" fmla="*/ 2147483646 h 1073"/>
                <a:gd name="T30" fmla="*/ 2147483646 w 1559"/>
                <a:gd name="T31" fmla="*/ 2147483646 h 1073"/>
                <a:gd name="T32" fmla="*/ 2147483646 w 1559"/>
                <a:gd name="T33" fmla="*/ 2147483646 h 1073"/>
                <a:gd name="T34" fmla="*/ 2147483646 w 1559"/>
                <a:gd name="T35" fmla="*/ 2147483646 h 1073"/>
                <a:gd name="T36" fmla="*/ 2147483646 w 1559"/>
                <a:gd name="T37" fmla="*/ 2147483646 h 1073"/>
                <a:gd name="T38" fmla="*/ 2147483646 w 1559"/>
                <a:gd name="T39" fmla="*/ 2147483646 h 1073"/>
                <a:gd name="T40" fmla="*/ 2147483646 w 1559"/>
                <a:gd name="T41" fmla="*/ 2147483646 h 1073"/>
                <a:gd name="T42" fmla="*/ 2147483646 w 1559"/>
                <a:gd name="T43" fmla="*/ 2147483646 h 1073"/>
                <a:gd name="T44" fmla="*/ 2147483646 w 1559"/>
                <a:gd name="T45" fmla="*/ 2147483646 h 1073"/>
                <a:gd name="T46" fmla="*/ 2147483646 w 1559"/>
                <a:gd name="T47" fmla="*/ 2147483646 h 1073"/>
                <a:gd name="T48" fmla="*/ 2147483646 w 1559"/>
                <a:gd name="T49" fmla="*/ 2147483646 h 1073"/>
                <a:gd name="T50" fmla="*/ 2147483646 w 1559"/>
                <a:gd name="T51" fmla="*/ 2147483646 h 1073"/>
                <a:gd name="T52" fmla="*/ 2147483646 w 1559"/>
                <a:gd name="T53" fmla="*/ 2147483646 h 1073"/>
                <a:gd name="T54" fmla="*/ 2147483646 w 1559"/>
                <a:gd name="T55" fmla="*/ 2147483646 h 1073"/>
                <a:gd name="T56" fmla="*/ 0 w 1559"/>
                <a:gd name="T57" fmla="*/ 2147483646 h 1073"/>
                <a:gd name="T58" fmla="*/ 2147483646 w 1559"/>
                <a:gd name="T59" fmla="*/ 2147483646 h 1073"/>
                <a:gd name="T60" fmla="*/ 2147483646 w 1559"/>
                <a:gd name="T61" fmla="*/ 2147483646 h 1073"/>
                <a:gd name="T62" fmla="*/ 2147483646 w 1559"/>
                <a:gd name="T63" fmla="*/ 2147483646 h 1073"/>
                <a:gd name="T64" fmla="*/ 2147483646 w 1559"/>
                <a:gd name="T65" fmla="*/ 2147483646 h 1073"/>
                <a:gd name="T66" fmla="*/ 2147483646 w 1559"/>
                <a:gd name="T67" fmla="*/ 2147483646 h 1073"/>
                <a:gd name="T68" fmla="*/ 2147483646 w 1559"/>
                <a:gd name="T69" fmla="*/ 2147483646 h 1073"/>
                <a:gd name="T70" fmla="*/ 2147483646 w 1559"/>
                <a:gd name="T71" fmla="*/ 2147483646 h 1073"/>
                <a:gd name="T72" fmla="*/ 2147483646 w 1559"/>
                <a:gd name="T73" fmla="*/ 2147483646 h 1073"/>
                <a:gd name="T74" fmla="*/ 2147483646 w 1559"/>
                <a:gd name="T75" fmla="*/ 2147483646 h 1073"/>
                <a:gd name="T76" fmla="*/ 2147483646 w 1559"/>
                <a:gd name="T77" fmla="*/ 2147483646 h 1073"/>
                <a:gd name="T78" fmla="*/ 2147483646 w 1559"/>
                <a:gd name="T79" fmla="*/ 2147483646 h 1073"/>
                <a:gd name="T80" fmla="*/ 2147483646 w 1559"/>
                <a:gd name="T81" fmla="*/ 2147483646 h 1073"/>
                <a:gd name="T82" fmla="*/ 2147483646 w 1559"/>
                <a:gd name="T83" fmla="*/ 2147483646 h 1073"/>
                <a:gd name="T84" fmla="*/ 2147483646 w 1559"/>
                <a:gd name="T85" fmla="*/ 2147483646 h 1073"/>
                <a:gd name="T86" fmla="*/ 2147483646 w 1559"/>
                <a:gd name="T87" fmla="*/ 2147483646 h 1073"/>
                <a:gd name="T88" fmla="*/ 2147483646 w 1559"/>
                <a:gd name="T89" fmla="*/ 2147483646 h 1073"/>
                <a:gd name="T90" fmla="*/ 2147483646 w 1559"/>
                <a:gd name="T91" fmla="*/ 2147483646 h 1073"/>
                <a:gd name="T92" fmla="*/ 2147483646 w 1559"/>
                <a:gd name="T93" fmla="*/ 2147483646 h 1073"/>
                <a:gd name="T94" fmla="*/ 2147483646 w 1559"/>
                <a:gd name="T95" fmla="*/ 2147483646 h 1073"/>
                <a:gd name="T96" fmla="*/ 2147483646 w 1559"/>
                <a:gd name="T97" fmla="*/ 2147483646 h 1073"/>
                <a:gd name="T98" fmla="*/ 2147483646 w 1559"/>
                <a:gd name="T99" fmla="*/ 2147483646 h 1073"/>
                <a:gd name="T100" fmla="*/ 2147483646 w 1559"/>
                <a:gd name="T101" fmla="*/ 2147483646 h 1073"/>
                <a:gd name="T102" fmla="*/ 2147483646 w 1559"/>
                <a:gd name="T103" fmla="*/ 2147483646 h 1073"/>
                <a:gd name="T104" fmla="*/ 2147483646 w 1559"/>
                <a:gd name="T105" fmla="*/ 2147483646 h 1073"/>
                <a:gd name="T106" fmla="*/ 2147483646 w 1559"/>
                <a:gd name="T107" fmla="*/ 2147483646 h 1073"/>
                <a:gd name="T108" fmla="*/ 2147483646 w 1559"/>
                <a:gd name="T109" fmla="*/ 2147483646 h 1073"/>
                <a:gd name="T110" fmla="*/ 2147483646 w 1559"/>
                <a:gd name="T111" fmla="*/ 2147483646 h 1073"/>
                <a:gd name="T112" fmla="*/ 2147483646 w 1559"/>
                <a:gd name="T113" fmla="*/ 2147483646 h 1073"/>
                <a:gd name="T114" fmla="*/ 2147483646 w 1559"/>
                <a:gd name="T115" fmla="*/ 2147483646 h 1073"/>
                <a:gd name="T116" fmla="*/ 2147483646 w 1559"/>
                <a:gd name="T117" fmla="*/ 2147483646 h 1073"/>
                <a:gd name="T118" fmla="*/ 2147483646 w 1559"/>
                <a:gd name="T119" fmla="*/ 2147483646 h 1073"/>
                <a:gd name="T120" fmla="*/ 2147483646 w 1559"/>
                <a:gd name="T121" fmla="*/ 2147483646 h 10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59"/>
                <a:gd name="T184" fmla="*/ 0 h 1073"/>
                <a:gd name="T185" fmla="*/ 1559 w 1559"/>
                <a:gd name="T186" fmla="*/ 1073 h 10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59" h="1073">
                  <a:moveTo>
                    <a:pt x="1559" y="82"/>
                  </a:moveTo>
                  <a:lnTo>
                    <a:pt x="1348" y="0"/>
                  </a:lnTo>
                  <a:lnTo>
                    <a:pt x="1342" y="18"/>
                  </a:lnTo>
                  <a:lnTo>
                    <a:pt x="1336" y="36"/>
                  </a:lnTo>
                  <a:lnTo>
                    <a:pt x="1327" y="59"/>
                  </a:lnTo>
                  <a:lnTo>
                    <a:pt x="1319" y="79"/>
                  </a:lnTo>
                  <a:lnTo>
                    <a:pt x="1311" y="99"/>
                  </a:lnTo>
                  <a:lnTo>
                    <a:pt x="1303" y="116"/>
                  </a:lnTo>
                  <a:lnTo>
                    <a:pt x="1293" y="137"/>
                  </a:lnTo>
                  <a:lnTo>
                    <a:pt x="1285" y="155"/>
                  </a:lnTo>
                  <a:lnTo>
                    <a:pt x="1274" y="175"/>
                  </a:lnTo>
                  <a:lnTo>
                    <a:pt x="1265" y="195"/>
                  </a:lnTo>
                  <a:lnTo>
                    <a:pt x="1253" y="214"/>
                  </a:lnTo>
                  <a:lnTo>
                    <a:pt x="1242" y="231"/>
                  </a:lnTo>
                  <a:lnTo>
                    <a:pt x="1232" y="246"/>
                  </a:lnTo>
                  <a:lnTo>
                    <a:pt x="1223" y="261"/>
                  </a:lnTo>
                  <a:lnTo>
                    <a:pt x="1212" y="277"/>
                  </a:lnTo>
                  <a:lnTo>
                    <a:pt x="1200" y="294"/>
                  </a:lnTo>
                  <a:lnTo>
                    <a:pt x="1188" y="311"/>
                  </a:lnTo>
                  <a:lnTo>
                    <a:pt x="1175" y="328"/>
                  </a:lnTo>
                  <a:lnTo>
                    <a:pt x="1167" y="340"/>
                  </a:lnTo>
                  <a:lnTo>
                    <a:pt x="1156" y="355"/>
                  </a:lnTo>
                  <a:lnTo>
                    <a:pt x="1141" y="372"/>
                  </a:lnTo>
                  <a:lnTo>
                    <a:pt x="1125" y="390"/>
                  </a:lnTo>
                  <a:lnTo>
                    <a:pt x="1106" y="413"/>
                  </a:lnTo>
                  <a:lnTo>
                    <a:pt x="1087" y="434"/>
                  </a:lnTo>
                  <a:lnTo>
                    <a:pt x="1067" y="455"/>
                  </a:lnTo>
                  <a:lnTo>
                    <a:pt x="1046" y="476"/>
                  </a:lnTo>
                  <a:lnTo>
                    <a:pt x="1022" y="496"/>
                  </a:lnTo>
                  <a:lnTo>
                    <a:pt x="1003" y="512"/>
                  </a:lnTo>
                  <a:lnTo>
                    <a:pt x="983" y="529"/>
                  </a:lnTo>
                  <a:lnTo>
                    <a:pt x="960" y="546"/>
                  </a:lnTo>
                  <a:lnTo>
                    <a:pt x="934" y="565"/>
                  </a:lnTo>
                  <a:lnTo>
                    <a:pt x="907" y="584"/>
                  </a:lnTo>
                  <a:lnTo>
                    <a:pt x="882" y="601"/>
                  </a:lnTo>
                  <a:lnTo>
                    <a:pt x="854" y="618"/>
                  </a:lnTo>
                  <a:lnTo>
                    <a:pt x="824" y="636"/>
                  </a:lnTo>
                  <a:lnTo>
                    <a:pt x="795" y="650"/>
                  </a:lnTo>
                  <a:lnTo>
                    <a:pt x="768" y="663"/>
                  </a:lnTo>
                  <a:lnTo>
                    <a:pt x="742" y="675"/>
                  </a:lnTo>
                  <a:lnTo>
                    <a:pt x="718" y="686"/>
                  </a:lnTo>
                  <a:lnTo>
                    <a:pt x="690" y="698"/>
                  </a:lnTo>
                  <a:lnTo>
                    <a:pt x="662" y="708"/>
                  </a:lnTo>
                  <a:lnTo>
                    <a:pt x="635" y="717"/>
                  </a:lnTo>
                  <a:lnTo>
                    <a:pt x="605" y="727"/>
                  </a:lnTo>
                  <a:lnTo>
                    <a:pt x="580" y="735"/>
                  </a:lnTo>
                  <a:lnTo>
                    <a:pt x="548" y="743"/>
                  </a:lnTo>
                  <a:lnTo>
                    <a:pt x="517" y="751"/>
                  </a:lnTo>
                  <a:lnTo>
                    <a:pt x="486" y="758"/>
                  </a:lnTo>
                  <a:lnTo>
                    <a:pt x="453" y="764"/>
                  </a:lnTo>
                  <a:lnTo>
                    <a:pt x="419" y="769"/>
                  </a:lnTo>
                  <a:lnTo>
                    <a:pt x="390" y="772"/>
                  </a:lnTo>
                  <a:lnTo>
                    <a:pt x="358" y="774"/>
                  </a:lnTo>
                  <a:lnTo>
                    <a:pt x="322" y="776"/>
                  </a:lnTo>
                  <a:lnTo>
                    <a:pt x="292" y="776"/>
                  </a:lnTo>
                  <a:lnTo>
                    <a:pt x="255" y="776"/>
                  </a:lnTo>
                  <a:lnTo>
                    <a:pt x="255" y="698"/>
                  </a:lnTo>
                  <a:lnTo>
                    <a:pt x="0" y="878"/>
                  </a:lnTo>
                  <a:lnTo>
                    <a:pt x="255" y="1073"/>
                  </a:lnTo>
                  <a:lnTo>
                    <a:pt x="255" y="999"/>
                  </a:lnTo>
                  <a:lnTo>
                    <a:pt x="296" y="999"/>
                  </a:lnTo>
                  <a:lnTo>
                    <a:pt x="333" y="997"/>
                  </a:lnTo>
                  <a:lnTo>
                    <a:pt x="371" y="995"/>
                  </a:lnTo>
                  <a:lnTo>
                    <a:pt x="405" y="992"/>
                  </a:lnTo>
                  <a:lnTo>
                    <a:pt x="437" y="989"/>
                  </a:lnTo>
                  <a:lnTo>
                    <a:pt x="468" y="985"/>
                  </a:lnTo>
                  <a:lnTo>
                    <a:pt x="502" y="980"/>
                  </a:lnTo>
                  <a:lnTo>
                    <a:pt x="532" y="974"/>
                  </a:lnTo>
                  <a:lnTo>
                    <a:pt x="561" y="969"/>
                  </a:lnTo>
                  <a:lnTo>
                    <a:pt x="592" y="962"/>
                  </a:lnTo>
                  <a:lnTo>
                    <a:pt x="631" y="952"/>
                  </a:lnTo>
                  <a:lnTo>
                    <a:pt x="661" y="944"/>
                  </a:lnTo>
                  <a:lnTo>
                    <a:pt x="691" y="935"/>
                  </a:lnTo>
                  <a:lnTo>
                    <a:pt x="719" y="925"/>
                  </a:lnTo>
                  <a:lnTo>
                    <a:pt x="753" y="913"/>
                  </a:lnTo>
                  <a:lnTo>
                    <a:pt x="785" y="901"/>
                  </a:lnTo>
                  <a:lnTo>
                    <a:pt x="813" y="889"/>
                  </a:lnTo>
                  <a:lnTo>
                    <a:pt x="842" y="876"/>
                  </a:lnTo>
                  <a:lnTo>
                    <a:pt x="874" y="860"/>
                  </a:lnTo>
                  <a:lnTo>
                    <a:pt x="904" y="845"/>
                  </a:lnTo>
                  <a:lnTo>
                    <a:pt x="932" y="832"/>
                  </a:lnTo>
                  <a:lnTo>
                    <a:pt x="960" y="815"/>
                  </a:lnTo>
                  <a:lnTo>
                    <a:pt x="984" y="802"/>
                  </a:lnTo>
                  <a:lnTo>
                    <a:pt x="1011" y="784"/>
                  </a:lnTo>
                  <a:lnTo>
                    <a:pt x="1036" y="768"/>
                  </a:lnTo>
                  <a:lnTo>
                    <a:pt x="1064" y="749"/>
                  </a:lnTo>
                  <a:lnTo>
                    <a:pt x="1091" y="730"/>
                  </a:lnTo>
                  <a:lnTo>
                    <a:pt x="1116" y="709"/>
                  </a:lnTo>
                  <a:lnTo>
                    <a:pt x="1140" y="689"/>
                  </a:lnTo>
                  <a:lnTo>
                    <a:pt x="1163" y="670"/>
                  </a:lnTo>
                  <a:lnTo>
                    <a:pt x="1185" y="651"/>
                  </a:lnTo>
                  <a:lnTo>
                    <a:pt x="1204" y="633"/>
                  </a:lnTo>
                  <a:lnTo>
                    <a:pt x="1228" y="610"/>
                  </a:lnTo>
                  <a:lnTo>
                    <a:pt x="1250" y="586"/>
                  </a:lnTo>
                  <a:lnTo>
                    <a:pt x="1269" y="567"/>
                  </a:lnTo>
                  <a:lnTo>
                    <a:pt x="1289" y="544"/>
                  </a:lnTo>
                  <a:lnTo>
                    <a:pt x="1308" y="520"/>
                  </a:lnTo>
                  <a:lnTo>
                    <a:pt x="1329" y="496"/>
                  </a:lnTo>
                  <a:lnTo>
                    <a:pt x="1348" y="472"/>
                  </a:lnTo>
                  <a:lnTo>
                    <a:pt x="1365" y="448"/>
                  </a:lnTo>
                  <a:lnTo>
                    <a:pt x="1386" y="423"/>
                  </a:lnTo>
                  <a:lnTo>
                    <a:pt x="1401" y="401"/>
                  </a:lnTo>
                  <a:lnTo>
                    <a:pt x="1416" y="379"/>
                  </a:lnTo>
                  <a:lnTo>
                    <a:pt x="1425" y="364"/>
                  </a:lnTo>
                  <a:lnTo>
                    <a:pt x="1436" y="349"/>
                  </a:lnTo>
                  <a:lnTo>
                    <a:pt x="1444" y="337"/>
                  </a:lnTo>
                  <a:lnTo>
                    <a:pt x="1450" y="325"/>
                  </a:lnTo>
                  <a:lnTo>
                    <a:pt x="1458" y="311"/>
                  </a:lnTo>
                  <a:lnTo>
                    <a:pt x="1464" y="295"/>
                  </a:lnTo>
                  <a:lnTo>
                    <a:pt x="1473" y="279"/>
                  </a:lnTo>
                  <a:lnTo>
                    <a:pt x="1481" y="265"/>
                  </a:lnTo>
                  <a:lnTo>
                    <a:pt x="1488" y="253"/>
                  </a:lnTo>
                  <a:lnTo>
                    <a:pt x="1496" y="237"/>
                  </a:lnTo>
                  <a:lnTo>
                    <a:pt x="1504" y="220"/>
                  </a:lnTo>
                  <a:lnTo>
                    <a:pt x="1511" y="204"/>
                  </a:lnTo>
                  <a:lnTo>
                    <a:pt x="1520" y="186"/>
                  </a:lnTo>
                  <a:lnTo>
                    <a:pt x="1526" y="171"/>
                  </a:lnTo>
                  <a:lnTo>
                    <a:pt x="1532" y="158"/>
                  </a:lnTo>
                  <a:lnTo>
                    <a:pt x="1538" y="142"/>
                  </a:lnTo>
                  <a:lnTo>
                    <a:pt x="1545" y="125"/>
                  </a:lnTo>
                  <a:lnTo>
                    <a:pt x="1550" y="109"/>
                  </a:lnTo>
                  <a:lnTo>
                    <a:pt x="1554" y="97"/>
                  </a:lnTo>
                  <a:lnTo>
                    <a:pt x="1559" y="82"/>
                  </a:lnTo>
                  <a:close/>
                </a:path>
              </a:pathLst>
            </a:custGeom>
            <a:solidFill>
              <a:srgbClr val="00CC99"/>
            </a:solidFill>
            <a:ln>
              <a:noFill/>
            </a:ln>
            <a:effectLst>
              <a:prstShdw prst="shdw17" dist="17961" dir="2700000">
                <a:srgbClr val="007A5C"/>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54" name="TextBox 13"/>
            <p:cNvSpPr txBox="1">
              <a:spLocks noChangeArrowheads="1"/>
            </p:cNvSpPr>
            <p:nvPr/>
          </p:nvSpPr>
          <p:spPr bwMode="auto">
            <a:xfrm rot="5710877">
              <a:off x="5686960" y="3959413"/>
              <a:ext cx="1241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b="1">
                  <a:solidFill>
                    <a:srgbClr val="00FFCC"/>
                  </a:solidFill>
                  <a:latin typeface="华文楷体" panose="02010600040101010101" pitchFamily="2" charset="-122"/>
                  <a:ea typeface="华文楷体" panose="02010600040101010101" pitchFamily="2" charset="-122"/>
                </a:rPr>
                <a:t>实施</a:t>
              </a:r>
              <a:endParaRPr lang="zh-CN" altLang="en-US" b="1">
                <a:solidFill>
                  <a:srgbClr val="00FFCC"/>
                </a:solidFill>
                <a:latin typeface="华文楷体" panose="02010600040101010101" pitchFamily="2" charset="-122"/>
                <a:ea typeface="华文楷体" panose="02010600040101010101" pitchFamily="2" charset="-122"/>
              </a:endParaRPr>
            </a:p>
          </p:txBody>
        </p:sp>
      </p:grpSp>
      <p:grpSp>
        <p:nvGrpSpPr>
          <p:cNvPr id="6" name="组合 18"/>
          <p:cNvGrpSpPr/>
          <p:nvPr/>
        </p:nvGrpSpPr>
        <p:grpSpPr bwMode="auto">
          <a:xfrm>
            <a:off x="3548063" y="4395788"/>
            <a:ext cx="1866900" cy="1676400"/>
            <a:chOff x="3276289" y="4622763"/>
            <a:chExt cx="1867215" cy="1677247"/>
          </a:xfrm>
        </p:grpSpPr>
        <p:sp>
          <p:nvSpPr>
            <p:cNvPr id="35851" name="Freeform 9"/>
            <p:cNvSpPr>
              <a:spLocks noChangeArrowheads="1"/>
            </p:cNvSpPr>
            <p:nvPr/>
          </p:nvSpPr>
          <p:spPr bwMode="auto">
            <a:xfrm rot="-3000533">
              <a:off x="3554099" y="4344953"/>
              <a:ext cx="1274764" cy="1830383"/>
            </a:xfrm>
            <a:custGeom>
              <a:avLst/>
              <a:gdLst>
                <a:gd name="T0" fmla="*/ 2147483646 w 1094"/>
                <a:gd name="T1" fmla="*/ 2147483646 h 1566"/>
                <a:gd name="T2" fmla="*/ 2147483646 w 1094"/>
                <a:gd name="T3" fmla="*/ 2147483646 h 1566"/>
                <a:gd name="T4" fmla="*/ 2147483646 w 1094"/>
                <a:gd name="T5" fmla="*/ 2147483646 h 1566"/>
                <a:gd name="T6" fmla="*/ 2147483646 w 1094"/>
                <a:gd name="T7" fmla="*/ 2147483646 h 1566"/>
                <a:gd name="T8" fmla="*/ 2147483646 w 1094"/>
                <a:gd name="T9" fmla="*/ 2147483646 h 1566"/>
                <a:gd name="T10" fmla="*/ 2147483646 w 1094"/>
                <a:gd name="T11" fmla="*/ 2147483646 h 1566"/>
                <a:gd name="T12" fmla="*/ 2147483646 w 1094"/>
                <a:gd name="T13" fmla="*/ 2147483646 h 1566"/>
                <a:gd name="T14" fmla="*/ 2147483646 w 1094"/>
                <a:gd name="T15" fmla="*/ 2147483646 h 1566"/>
                <a:gd name="T16" fmla="*/ 2147483646 w 1094"/>
                <a:gd name="T17" fmla="*/ 2147483646 h 1566"/>
                <a:gd name="T18" fmla="*/ 2147483646 w 1094"/>
                <a:gd name="T19" fmla="*/ 2147483646 h 1566"/>
                <a:gd name="T20" fmla="*/ 2147483646 w 1094"/>
                <a:gd name="T21" fmla="*/ 2147483646 h 1566"/>
                <a:gd name="T22" fmla="*/ 2147483646 w 1094"/>
                <a:gd name="T23" fmla="*/ 2147483646 h 1566"/>
                <a:gd name="T24" fmla="*/ 2147483646 w 1094"/>
                <a:gd name="T25" fmla="*/ 2147483646 h 1566"/>
                <a:gd name="T26" fmla="*/ 2147483646 w 1094"/>
                <a:gd name="T27" fmla="*/ 2147483646 h 1566"/>
                <a:gd name="T28" fmla="*/ 2147483646 w 1094"/>
                <a:gd name="T29" fmla="*/ 2147483646 h 1566"/>
                <a:gd name="T30" fmla="*/ 2147483646 w 1094"/>
                <a:gd name="T31" fmla="*/ 2147483646 h 1566"/>
                <a:gd name="T32" fmla="*/ 2147483646 w 1094"/>
                <a:gd name="T33" fmla="*/ 2147483646 h 1566"/>
                <a:gd name="T34" fmla="*/ 2147483646 w 1094"/>
                <a:gd name="T35" fmla="*/ 2147483646 h 1566"/>
                <a:gd name="T36" fmla="*/ 2147483646 w 1094"/>
                <a:gd name="T37" fmla="*/ 2147483646 h 1566"/>
                <a:gd name="T38" fmla="*/ 2147483646 w 1094"/>
                <a:gd name="T39" fmla="*/ 2147483646 h 1566"/>
                <a:gd name="T40" fmla="*/ 2147483646 w 1094"/>
                <a:gd name="T41" fmla="*/ 2147483646 h 1566"/>
                <a:gd name="T42" fmla="*/ 2147483646 w 1094"/>
                <a:gd name="T43" fmla="*/ 2147483646 h 1566"/>
                <a:gd name="T44" fmla="*/ 2147483646 w 1094"/>
                <a:gd name="T45" fmla="*/ 2147483646 h 1566"/>
                <a:gd name="T46" fmla="*/ 2147483646 w 1094"/>
                <a:gd name="T47" fmla="*/ 2147483646 h 1566"/>
                <a:gd name="T48" fmla="*/ 2147483646 w 1094"/>
                <a:gd name="T49" fmla="*/ 2147483646 h 1566"/>
                <a:gd name="T50" fmla="*/ 2147483646 w 1094"/>
                <a:gd name="T51" fmla="*/ 2147483646 h 1566"/>
                <a:gd name="T52" fmla="*/ 2147483646 w 1094"/>
                <a:gd name="T53" fmla="*/ 2147483646 h 1566"/>
                <a:gd name="T54" fmla="*/ 2147483646 w 1094"/>
                <a:gd name="T55" fmla="*/ 2147483646 h 1566"/>
                <a:gd name="T56" fmla="*/ 2147483646 w 1094"/>
                <a:gd name="T57" fmla="*/ 2147483646 h 1566"/>
                <a:gd name="T58" fmla="*/ 2147483646 w 1094"/>
                <a:gd name="T59" fmla="*/ 0 h 1566"/>
                <a:gd name="T60" fmla="*/ 2147483646 w 1094"/>
                <a:gd name="T61" fmla="*/ 2147483646 h 1566"/>
                <a:gd name="T62" fmla="*/ 2147483646 w 1094"/>
                <a:gd name="T63" fmla="*/ 2147483646 h 1566"/>
                <a:gd name="T64" fmla="*/ 2147483646 w 1094"/>
                <a:gd name="T65" fmla="*/ 2147483646 h 1566"/>
                <a:gd name="T66" fmla="*/ 2147483646 w 1094"/>
                <a:gd name="T67" fmla="*/ 2147483646 h 1566"/>
                <a:gd name="T68" fmla="*/ 2147483646 w 1094"/>
                <a:gd name="T69" fmla="*/ 2147483646 h 1566"/>
                <a:gd name="T70" fmla="*/ 2147483646 w 1094"/>
                <a:gd name="T71" fmla="*/ 2147483646 h 1566"/>
                <a:gd name="T72" fmla="*/ 2147483646 w 1094"/>
                <a:gd name="T73" fmla="*/ 2147483646 h 1566"/>
                <a:gd name="T74" fmla="*/ 2147483646 w 1094"/>
                <a:gd name="T75" fmla="*/ 2147483646 h 1566"/>
                <a:gd name="T76" fmla="*/ 2147483646 w 1094"/>
                <a:gd name="T77" fmla="*/ 2147483646 h 1566"/>
                <a:gd name="T78" fmla="*/ 2147483646 w 1094"/>
                <a:gd name="T79" fmla="*/ 2147483646 h 1566"/>
                <a:gd name="T80" fmla="*/ 2147483646 w 1094"/>
                <a:gd name="T81" fmla="*/ 2147483646 h 1566"/>
                <a:gd name="T82" fmla="*/ 2147483646 w 1094"/>
                <a:gd name="T83" fmla="*/ 2147483646 h 1566"/>
                <a:gd name="T84" fmla="*/ 2147483646 w 1094"/>
                <a:gd name="T85" fmla="*/ 2147483646 h 1566"/>
                <a:gd name="T86" fmla="*/ 2147483646 w 1094"/>
                <a:gd name="T87" fmla="*/ 2147483646 h 1566"/>
                <a:gd name="T88" fmla="*/ 2147483646 w 1094"/>
                <a:gd name="T89" fmla="*/ 2147483646 h 1566"/>
                <a:gd name="T90" fmla="*/ 2147483646 w 1094"/>
                <a:gd name="T91" fmla="*/ 2147483646 h 1566"/>
                <a:gd name="T92" fmla="*/ 2147483646 w 1094"/>
                <a:gd name="T93" fmla="*/ 2147483646 h 1566"/>
                <a:gd name="T94" fmla="*/ 2147483646 w 1094"/>
                <a:gd name="T95" fmla="*/ 2147483646 h 1566"/>
                <a:gd name="T96" fmla="*/ 2147483646 w 1094"/>
                <a:gd name="T97" fmla="*/ 2147483646 h 1566"/>
                <a:gd name="T98" fmla="*/ 2147483646 w 1094"/>
                <a:gd name="T99" fmla="*/ 2147483646 h 1566"/>
                <a:gd name="T100" fmla="*/ 2147483646 w 1094"/>
                <a:gd name="T101" fmla="*/ 2147483646 h 1566"/>
                <a:gd name="T102" fmla="*/ 2147483646 w 1094"/>
                <a:gd name="T103" fmla="*/ 2147483646 h 1566"/>
                <a:gd name="T104" fmla="*/ 2147483646 w 1094"/>
                <a:gd name="T105" fmla="*/ 2147483646 h 1566"/>
                <a:gd name="T106" fmla="*/ 2147483646 w 1094"/>
                <a:gd name="T107" fmla="*/ 2147483646 h 1566"/>
                <a:gd name="T108" fmla="*/ 2147483646 w 1094"/>
                <a:gd name="T109" fmla="*/ 2147483646 h 1566"/>
                <a:gd name="T110" fmla="*/ 2147483646 w 1094"/>
                <a:gd name="T111" fmla="*/ 2147483646 h 1566"/>
                <a:gd name="T112" fmla="*/ 2147483646 w 1094"/>
                <a:gd name="T113" fmla="*/ 2147483646 h 1566"/>
                <a:gd name="T114" fmla="*/ 2147483646 w 1094"/>
                <a:gd name="T115" fmla="*/ 2147483646 h 1566"/>
                <a:gd name="T116" fmla="*/ 2147483646 w 1094"/>
                <a:gd name="T117" fmla="*/ 2147483646 h 1566"/>
                <a:gd name="T118" fmla="*/ 2147483646 w 1094"/>
                <a:gd name="T119" fmla="*/ 2147483646 h 1566"/>
                <a:gd name="T120" fmla="*/ 2147483646 w 1094"/>
                <a:gd name="T121" fmla="*/ 2147483646 h 1566"/>
                <a:gd name="T122" fmla="*/ 2147483646 w 1094"/>
                <a:gd name="T123" fmla="*/ 2147483646 h 15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4"/>
                <a:gd name="T187" fmla="*/ 0 h 1566"/>
                <a:gd name="T188" fmla="*/ 1094 w 1094"/>
                <a:gd name="T189" fmla="*/ 1566 h 15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4" h="1566">
                  <a:moveTo>
                    <a:pt x="989" y="1560"/>
                  </a:moveTo>
                  <a:lnTo>
                    <a:pt x="1012" y="1566"/>
                  </a:lnTo>
                  <a:lnTo>
                    <a:pt x="1094" y="1358"/>
                  </a:lnTo>
                  <a:lnTo>
                    <a:pt x="1071" y="1349"/>
                  </a:lnTo>
                  <a:lnTo>
                    <a:pt x="1053" y="1343"/>
                  </a:lnTo>
                  <a:lnTo>
                    <a:pt x="1035" y="1336"/>
                  </a:lnTo>
                  <a:lnTo>
                    <a:pt x="1012" y="1328"/>
                  </a:lnTo>
                  <a:lnTo>
                    <a:pt x="992" y="1320"/>
                  </a:lnTo>
                  <a:lnTo>
                    <a:pt x="971" y="1312"/>
                  </a:lnTo>
                  <a:lnTo>
                    <a:pt x="955" y="1304"/>
                  </a:lnTo>
                  <a:lnTo>
                    <a:pt x="933" y="1294"/>
                  </a:lnTo>
                  <a:lnTo>
                    <a:pt x="916" y="1286"/>
                  </a:lnTo>
                  <a:lnTo>
                    <a:pt x="895" y="1275"/>
                  </a:lnTo>
                  <a:lnTo>
                    <a:pt x="876" y="1266"/>
                  </a:lnTo>
                  <a:lnTo>
                    <a:pt x="857" y="1253"/>
                  </a:lnTo>
                  <a:lnTo>
                    <a:pt x="840" y="1243"/>
                  </a:lnTo>
                  <a:lnTo>
                    <a:pt x="825" y="1233"/>
                  </a:lnTo>
                  <a:lnTo>
                    <a:pt x="811" y="1224"/>
                  </a:lnTo>
                  <a:lnTo>
                    <a:pt x="794" y="1213"/>
                  </a:lnTo>
                  <a:lnTo>
                    <a:pt x="777" y="1201"/>
                  </a:lnTo>
                  <a:lnTo>
                    <a:pt x="760" y="1188"/>
                  </a:lnTo>
                  <a:lnTo>
                    <a:pt x="743" y="1176"/>
                  </a:lnTo>
                  <a:lnTo>
                    <a:pt x="731" y="1168"/>
                  </a:lnTo>
                  <a:lnTo>
                    <a:pt x="718" y="1157"/>
                  </a:lnTo>
                  <a:lnTo>
                    <a:pt x="699" y="1142"/>
                  </a:lnTo>
                  <a:lnTo>
                    <a:pt x="681" y="1126"/>
                  </a:lnTo>
                  <a:lnTo>
                    <a:pt x="658" y="1107"/>
                  </a:lnTo>
                  <a:lnTo>
                    <a:pt x="638" y="1088"/>
                  </a:lnTo>
                  <a:lnTo>
                    <a:pt x="616" y="1067"/>
                  </a:lnTo>
                  <a:lnTo>
                    <a:pt x="596" y="1047"/>
                  </a:lnTo>
                  <a:lnTo>
                    <a:pt x="575" y="1023"/>
                  </a:lnTo>
                  <a:lnTo>
                    <a:pt x="559" y="1004"/>
                  </a:lnTo>
                  <a:lnTo>
                    <a:pt x="543" y="983"/>
                  </a:lnTo>
                  <a:lnTo>
                    <a:pt x="525" y="960"/>
                  </a:lnTo>
                  <a:lnTo>
                    <a:pt x="506" y="934"/>
                  </a:lnTo>
                  <a:lnTo>
                    <a:pt x="487" y="907"/>
                  </a:lnTo>
                  <a:lnTo>
                    <a:pt x="471" y="883"/>
                  </a:lnTo>
                  <a:lnTo>
                    <a:pt x="453" y="854"/>
                  </a:lnTo>
                  <a:lnTo>
                    <a:pt x="435" y="824"/>
                  </a:lnTo>
                  <a:lnTo>
                    <a:pt x="422" y="796"/>
                  </a:lnTo>
                  <a:lnTo>
                    <a:pt x="408" y="769"/>
                  </a:lnTo>
                  <a:lnTo>
                    <a:pt x="396" y="743"/>
                  </a:lnTo>
                  <a:lnTo>
                    <a:pt x="385" y="718"/>
                  </a:lnTo>
                  <a:lnTo>
                    <a:pt x="373" y="690"/>
                  </a:lnTo>
                  <a:lnTo>
                    <a:pt x="363" y="663"/>
                  </a:lnTo>
                  <a:lnTo>
                    <a:pt x="354" y="636"/>
                  </a:lnTo>
                  <a:lnTo>
                    <a:pt x="344" y="606"/>
                  </a:lnTo>
                  <a:lnTo>
                    <a:pt x="336" y="580"/>
                  </a:lnTo>
                  <a:lnTo>
                    <a:pt x="328" y="549"/>
                  </a:lnTo>
                  <a:lnTo>
                    <a:pt x="320" y="517"/>
                  </a:lnTo>
                  <a:lnTo>
                    <a:pt x="313" y="486"/>
                  </a:lnTo>
                  <a:lnTo>
                    <a:pt x="308" y="453"/>
                  </a:lnTo>
                  <a:lnTo>
                    <a:pt x="302" y="420"/>
                  </a:lnTo>
                  <a:lnTo>
                    <a:pt x="300" y="390"/>
                  </a:lnTo>
                  <a:lnTo>
                    <a:pt x="297" y="358"/>
                  </a:lnTo>
                  <a:lnTo>
                    <a:pt x="296" y="322"/>
                  </a:lnTo>
                  <a:lnTo>
                    <a:pt x="296" y="292"/>
                  </a:lnTo>
                  <a:lnTo>
                    <a:pt x="296" y="255"/>
                  </a:lnTo>
                  <a:lnTo>
                    <a:pt x="373" y="255"/>
                  </a:lnTo>
                  <a:lnTo>
                    <a:pt x="194" y="0"/>
                  </a:lnTo>
                  <a:lnTo>
                    <a:pt x="0" y="255"/>
                  </a:lnTo>
                  <a:lnTo>
                    <a:pt x="73" y="255"/>
                  </a:lnTo>
                  <a:lnTo>
                    <a:pt x="73" y="296"/>
                  </a:lnTo>
                  <a:lnTo>
                    <a:pt x="74" y="333"/>
                  </a:lnTo>
                  <a:lnTo>
                    <a:pt x="77" y="371"/>
                  </a:lnTo>
                  <a:lnTo>
                    <a:pt x="80" y="405"/>
                  </a:lnTo>
                  <a:lnTo>
                    <a:pt x="83" y="437"/>
                  </a:lnTo>
                  <a:lnTo>
                    <a:pt x="87" y="468"/>
                  </a:lnTo>
                  <a:lnTo>
                    <a:pt x="92" y="502"/>
                  </a:lnTo>
                  <a:lnTo>
                    <a:pt x="97" y="532"/>
                  </a:lnTo>
                  <a:lnTo>
                    <a:pt x="103" y="561"/>
                  </a:lnTo>
                  <a:lnTo>
                    <a:pt x="110" y="592"/>
                  </a:lnTo>
                  <a:lnTo>
                    <a:pt x="119" y="631"/>
                  </a:lnTo>
                  <a:lnTo>
                    <a:pt x="127" y="661"/>
                  </a:lnTo>
                  <a:lnTo>
                    <a:pt x="137" y="691"/>
                  </a:lnTo>
                  <a:lnTo>
                    <a:pt x="146" y="720"/>
                  </a:lnTo>
                  <a:lnTo>
                    <a:pt x="159" y="754"/>
                  </a:lnTo>
                  <a:lnTo>
                    <a:pt x="171" y="785"/>
                  </a:lnTo>
                  <a:lnTo>
                    <a:pt x="183" y="813"/>
                  </a:lnTo>
                  <a:lnTo>
                    <a:pt x="195" y="842"/>
                  </a:lnTo>
                  <a:lnTo>
                    <a:pt x="211" y="875"/>
                  </a:lnTo>
                  <a:lnTo>
                    <a:pt x="226" y="904"/>
                  </a:lnTo>
                  <a:lnTo>
                    <a:pt x="241" y="933"/>
                  </a:lnTo>
                  <a:lnTo>
                    <a:pt x="256" y="960"/>
                  </a:lnTo>
                  <a:lnTo>
                    <a:pt x="271" y="986"/>
                  </a:lnTo>
                  <a:lnTo>
                    <a:pt x="287" y="1012"/>
                  </a:lnTo>
                  <a:lnTo>
                    <a:pt x="304" y="1036"/>
                  </a:lnTo>
                  <a:lnTo>
                    <a:pt x="323" y="1065"/>
                  </a:lnTo>
                  <a:lnTo>
                    <a:pt x="342" y="1092"/>
                  </a:lnTo>
                  <a:lnTo>
                    <a:pt x="362" y="1116"/>
                  </a:lnTo>
                  <a:lnTo>
                    <a:pt x="382" y="1141"/>
                  </a:lnTo>
                  <a:lnTo>
                    <a:pt x="401" y="1164"/>
                  </a:lnTo>
                  <a:lnTo>
                    <a:pt x="420" y="1186"/>
                  </a:lnTo>
                  <a:lnTo>
                    <a:pt x="438" y="1205"/>
                  </a:lnTo>
                  <a:lnTo>
                    <a:pt x="461" y="1229"/>
                  </a:lnTo>
                  <a:lnTo>
                    <a:pt x="486" y="1251"/>
                  </a:lnTo>
                  <a:lnTo>
                    <a:pt x="505" y="1270"/>
                  </a:lnTo>
                  <a:lnTo>
                    <a:pt x="528" y="1290"/>
                  </a:lnTo>
                  <a:lnTo>
                    <a:pt x="551" y="1309"/>
                  </a:lnTo>
                  <a:lnTo>
                    <a:pt x="575" y="1330"/>
                  </a:lnTo>
                  <a:lnTo>
                    <a:pt x="600" y="1349"/>
                  </a:lnTo>
                  <a:lnTo>
                    <a:pt x="623" y="1366"/>
                  </a:lnTo>
                  <a:lnTo>
                    <a:pt x="648" y="1387"/>
                  </a:lnTo>
                  <a:lnTo>
                    <a:pt x="670" y="1402"/>
                  </a:lnTo>
                  <a:lnTo>
                    <a:pt x="692" y="1416"/>
                  </a:lnTo>
                  <a:lnTo>
                    <a:pt x="708" y="1426"/>
                  </a:lnTo>
                  <a:lnTo>
                    <a:pt x="722" y="1437"/>
                  </a:lnTo>
                  <a:lnTo>
                    <a:pt x="734" y="1445"/>
                  </a:lnTo>
                  <a:lnTo>
                    <a:pt x="746" y="1450"/>
                  </a:lnTo>
                  <a:lnTo>
                    <a:pt x="760" y="1459"/>
                  </a:lnTo>
                  <a:lnTo>
                    <a:pt x="776" y="1465"/>
                  </a:lnTo>
                  <a:lnTo>
                    <a:pt x="792" y="1474"/>
                  </a:lnTo>
                  <a:lnTo>
                    <a:pt x="807" y="1482"/>
                  </a:lnTo>
                  <a:lnTo>
                    <a:pt x="819" y="1488"/>
                  </a:lnTo>
                  <a:lnTo>
                    <a:pt x="834" y="1497"/>
                  </a:lnTo>
                  <a:lnTo>
                    <a:pt x="851" y="1505"/>
                  </a:lnTo>
                  <a:lnTo>
                    <a:pt x="867" y="1512"/>
                  </a:lnTo>
                  <a:lnTo>
                    <a:pt x="885" y="1521"/>
                  </a:lnTo>
                  <a:lnTo>
                    <a:pt x="900" y="1527"/>
                  </a:lnTo>
                  <a:lnTo>
                    <a:pt x="913" y="1533"/>
                  </a:lnTo>
                  <a:lnTo>
                    <a:pt x="929" y="1539"/>
                  </a:lnTo>
                  <a:lnTo>
                    <a:pt x="946" y="1546"/>
                  </a:lnTo>
                  <a:lnTo>
                    <a:pt x="962" y="1551"/>
                  </a:lnTo>
                  <a:lnTo>
                    <a:pt x="974" y="1555"/>
                  </a:lnTo>
                  <a:lnTo>
                    <a:pt x="989" y="1560"/>
                  </a:lnTo>
                  <a:close/>
                </a:path>
              </a:pathLst>
            </a:cu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52" name="TextBox 14"/>
            <p:cNvSpPr txBox="1">
              <a:spLocks noChangeArrowheads="1"/>
            </p:cNvSpPr>
            <p:nvPr/>
          </p:nvSpPr>
          <p:spPr bwMode="auto">
            <a:xfrm>
              <a:off x="3857620" y="5715016"/>
              <a:ext cx="1285884" cy="58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b="1">
                  <a:solidFill>
                    <a:srgbClr val="FF0000"/>
                  </a:solidFill>
                  <a:latin typeface="华文楷体" panose="02010600040101010101" pitchFamily="2" charset="-122"/>
                  <a:ea typeface="华文楷体" panose="02010600040101010101" pitchFamily="2" charset="-122"/>
                </a:rPr>
                <a:t>检查</a:t>
              </a:r>
              <a:endParaRPr lang="zh-CN" altLang="en-US" b="1">
                <a:solidFill>
                  <a:srgbClr val="FF0000"/>
                </a:solidFill>
                <a:latin typeface="华文楷体" panose="02010600040101010101" pitchFamily="2" charset="-122"/>
                <a:ea typeface="华文楷体" panose="02010600040101010101" pitchFamily="2" charset="-122"/>
              </a:endParaRPr>
            </a:p>
          </p:txBody>
        </p:sp>
      </p:grpSp>
      <p:grpSp>
        <p:nvGrpSpPr>
          <p:cNvPr id="7" name="组合 19"/>
          <p:cNvGrpSpPr/>
          <p:nvPr/>
        </p:nvGrpSpPr>
        <p:grpSpPr bwMode="auto">
          <a:xfrm>
            <a:off x="2571750" y="2740025"/>
            <a:ext cx="1593850" cy="1816100"/>
            <a:chOff x="2300374" y="2967437"/>
            <a:chExt cx="1593003" cy="1816422"/>
          </a:xfrm>
        </p:grpSpPr>
        <p:sp>
          <p:nvSpPr>
            <p:cNvPr id="35849" name="Freeform 11"/>
            <p:cNvSpPr>
              <a:spLocks noChangeArrowheads="1"/>
            </p:cNvSpPr>
            <p:nvPr/>
          </p:nvSpPr>
          <p:spPr bwMode="auto">
            <a:xfrm rot="-3000533">
              <a:off x="2357639" y="3248121"/>
              <a:ext cx="1816422" cy="1255054"/>
            </a:xfrm>
            <a:custGeom>
              <a:avLst/>
              <a:gdLst>
                <a:gd name="T0" fmla="*/ 2147483646 w 1560"/>
                <a:gd name="T1" fmla="*/ 2147483646 h 1072"/>
                <a:gd name="T2" fmla="*/ 2147483646 w 1560"/>
                <a:gd name="T3" fmla="*/ 2147483646 h 1072"/>
                <a:gd name="T4" fmla="*/ 2147483646 w 1560"/>
                <a:gd name="T5" fmla="*/ 2147483646 h 1072"/>
                <a:gd name="T6" fmla="*/ 2147483646 w 1560"/>
                <a:gd name="T7" fmla="*/ 2147483646 h 1072"/>
                <a:gd name="T8" fmla="*/ 2147483646 w 1560"/>
                <a:gd name="T9" fmla="*/ 2147483646 h 1072"/>
                <a:gd name="T10" fmla="*/ 2147483646 w 1560"/>
                <a:gd name="T11" fmla="*/ 2147483646 h 1072"/>
                <a:gd name="T12" fmla="*/ 2147483646 w 1560"/>
                <a:gd name="T13" fmla="*/ 2147483646 h 1072"/>
                <a:gd name="T14" fmla="*/ 2147483646 w 1560"/>
                <a:gd name="T15" fmla="*/ 2147483646 h 1072"/>
                <a:gd name="T16" fmla="*/ 2147483646 w 1560"/>
                <a:gd name="T17" fmla="*/ 2147483646 h 1072"/>
                <a:gd name="T18" fmla="*/ 2147483646 w 1560"/>
                <a:gd name="T19" fmla="*/ 2147483646 h 1072"/>
                <a:gd name="T20" fmla="*/ 2147483646 w 1560"/>
                <a:gd name="T21" fmla="*/ 2147483646 h 1072"/>
                <a:gd name="T22" fmla="*/ 2147483646 w 1560"/>
                <a:gd name="T23" fmla="*/ 2147483646 h 1072"/>
                <a:gd name="T24" fmla="*/ 2147483646 w 1560"/>
                <a:gd name="T25" fmla="*/ 2147483646 h 1072"/>
                <a:gd name="T26" fmla="*/ 2147483646 w 1560"/>
                <a:gd name="T27" fmla="*/ 2147483646 h 1072"/>
                <a:gd name="T28" fmla="*/ 2147483646 w 1560"/>
                <a:gd name="T29" fmla="*/ 2147483646 h 1072"/>
                <a:gd name="T30" fmla="*/ 2147483646 w 1560"/>
                <a:gd name="T31" fmla="*/ 2147483646 h 1072"/>
                <a:gd name="T32" fmla="*/ 2147483646 w 1560"/>
                <a:gd name="T33" fmla="*/ 2147483646 h 1072"/>
                <a:gd name="T34" fmla="*/ 2147483646 w 1560"/>
                <a:gd name="T35" fmla="*/ 2147483646 h 1072"/>
                <a:gd name="T36" fmla="*/ 2147483646 w 1560"/>
                <a:gd name="T37" fmla="*/ 2147483646 h 1072"/>
                <a:gd name="T38" fmla="*/ 2147483646 w 1560"/>
                <a:gd name="T39" fmla="*/ 2147483646 h 1072"/>
                <a:gd name="T40" fmla="*/ 2147483646 w 1560"/>
                <a:gd name="T41" fmla="*/ 2147483646 h 1072"/>
                <a:gd name="T42" fmla="*/ 2147483646 w 1560"/>
                <a:gd name="T43" fmla="*/ 2147483646 h 1072"/>
                <a:gd name="T44" fmla="*/ 2147483646 w 1560"/>
                <a:gd name="T45" fmla="*/ 2147483646 h 1072"/>
                <a:gd name="T46" fmla="*/ 2147483646 w 1560"/>
                <a:gd name="T47" fmla="*/ 2147483646 h 1072"/>
                <a:gd name="T48" fmla="*/ 2147483646 w 1560"/>
                <a:gd name="T49" fmla="*/ 2147483646 h 1072"/>
                <a:gd name="T50" fmla="*/ 2147483646 w 1560"/>
                <a:gd name="T51" fmla="*/ 2147483646 h 1072"/>
                <a:gd name="T52" fmla="*/ 2147483646 w 1560"/>
                <a:gd name="T53" fmla="*/ 2147483646 h 1072"/>
                <a:gd name="T54" fmla="*/ 2147483646 w 1560"/>
                <a:gd name="T55" fmla="*/ 2147483646 h 1072"/>
                <a:gd name="T56" fmla="*/ 2147483646 w 1560"/>
                <a:gd name="T57" fmla="*/ 2147483646 h 1072"/>
                <a:gd name="T58" fmla="*/ 2147483646 w 1560"/>
                <a:gd name="T59" fmla="*/ 2147483646 h 1072"/>
                <a:gd name="T60" fmla="*/ 2147483646 w 1560"/>
                <a:gd name="T61" fmla="*/ 2147483646 h 1072"/>
                <a:gd name="T62" fmla="*/ 2147483646 w 1560"/>
                <a:gd name="T63" fmla="*/ 2147483646 h 1072"/>
                <a:gd name="T64" fmla="*/ 2147483646 w 1560"/>
                <a:gd name="T65" fmla="*/ 2147483646 h 1072"/>
                <a:gd name="T66" fmla="*/ 2147483646 w 1560"/>
                <a:gd name="T67" fmla="*/ 2147483646 h 1072"/>
                <a:gd name="T68" fmla="*/ 2147483646 w 1560"/>
                <a:gd name="T69" fmla="*/ 2147483646 h 1072"/>
                <a:gd name="T70" fmla="*/ 2147483646 w 1560"/>
                <a:gd name="T71" fmla="*/ 2147483646 h 1072"/>
                <a:gd name="T72" fmla="*/ 2147483646 w 1560"/>
                <a:gd name="T73" fmla="*/ 2147483646 h 1072"/>
                <a:gd name="T74" fmla="*/ 2147483646 w 1560"/>
                <a:gd name="T75" fmla="*/ 2147483646 h 1072"/>
                <a:gd name="T76" fmla="*/ 2147483646 w 1560"/>
                <a:gd name="T77" fmla="*/ 2147483646 h 1072"/>
                <a:gd name="T78" fmla="*/ 2147483646 w 1560"/>
                <a:gd name="T79" fmla="*/ 2147483646 h 1072"/>
                <a:gd name="T80" fmla="*/ 2147483646 w 1560"/>
                <a:gd name="T81" fmla="*/ 2147483646 h 1072"/>
                <a:gd name="T82" fmla="*/ 2147483646 w 1560"/>
                <a:gd name="T83" fmla="*/ 2147483646 h 1072"/>
                <a:gd name="T84" fmla="*/ 2147483646 w 1560"/>
                <a:gd name="T85" fmla="*/ 2147483646 h 1072"/>
                <a:gd name="T86" fmla="*/ 2147483646 w 1560"/>
                <a:gd name="T87" fmla="*/ 2147483646 h 1072"/>
                <a:gd name="T88" fmla="*/ 2147483646 w 1560"/>
                <a:gd name="T89" fmla="*/ 2147483646 h 1072"/>
                <a:gd name="T90" fmla="*/ 2147483646 w 1560"/>
                <a:gd name="T91" fmla="*/ 2147483646 h 1072"/>
                <a:gd name="T92" fmla="*/ 2147483646 w 1560"/>
                <a:gd name="T93" fmla="*/ 2147483646 h 1072"/>
                <a:gd name="T94" fmla="*/ 2147483646 w 1560"/>
                <a:gd name="T95" fmla="*/ 2147483646 h 1072"/>
                <a:gd name="T96" fmla="*/ 2147483646 w 1560"/>
                <a:gd name="T97" fmla="*/ 2147483646 h 1072"/>
                <a:gd name="T98" fmla="*/ 2147483646 w 1560"/>
                <a:gd name="T99" fmla="*/ 2147483646 h 1072"/>
                <a:gd name="T100" fmla="*/ 2147483646 w 1560"/>
                <a:gd name="T101" fmla="*/ 2147483646 h 1072"/>
                <a:gd name="T102" fmla="*/ 2147483646 w 1560"/>
                <a:gd name="T103" fmla="*/ 2147483646 h 1072"/>
                <a:gd name="T104" fmla="*/ 2147483646 w 1560"/>
                <a:gd name="T105" fmla="*/ 2147483646 h 1072"/>
                <a:gd name="T106" fmla="*/ 2147483646 w 1560"/>
                <a:gd name="T107" fmla="*/ 2147483646 h 1072"/>
                <a:gd name="T108" fmla="*/ 2147483646 w 1560"/>
                <a:gd name="T109" fmla="*/ 2147483646 h 1072"/>
                <a:gd name="T110" fmla="*/ 2147483646 w 1560"/>
                <a:gd name="T111" fmla="*/ 2147483646 h 1072"/>
                <a:gd name="T112" fmla="*/ 2147483646 w 1560"/>
                <a:gd name="T113" fmla="*/ 2147483646 h 1072"/>
                <a:gd name="T114" fmla="*/ 2147483646 w 1560"/>
                <a:gd name="T115" fmla="*/ 2147483646 h 1072"/>
                <a:gd name="T116" fmla="*/ 2147483646 w 1560"/>
                <a:gd name="T117" fmla="*/ 2147483646 h 1072"/>
                <a:gd name="T118" fmla="*/ 0 w 1560"/>
                <a:gd name="T119" fmla="*/ 2147483646 h 1072"/>
                <a:gd name="T120" fmla="*/ 0 w 1560"/>
                <a:gd name="T121" fmla="*/ 2147483646 h 10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60"/>
                <a:gd name="T184" fmla="*/ 0 h 1072"/>
                <a:gd name="T185" fmla="*/ 1560 w 1560"/>
                <a:gd name="T186" fmla="*/ 1072 h 10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60" h="1072">
                  <a:moveTo>
                    <a:pt x="0" y="990"/>
                  </a:moveTo>
                  <a:lnTo>
                    <a:pt x="212" y="1072"/>
                  </a:lnTo>
                  <a:lnTo>
                    <a:pt x="217" y="1054"/>
                  </a:lnTo>
                  <a:lnTo>
                    <a:pt x="224" y="1036"/>
                  </a:lnTo>
                  <a:lnTo>
                    <a:pt x="232" y="1013"/>
                  </a:lnTo>
                  <a:lnTo>
                    <a:pt x="241" y="993"/>
                  </a:lnTo>
                  <a:lnTo>
                    <a:pt x="249" y="972"/>
                  </a:lnTo>
                  <a:lnTo>
                    <a:pt x="257" y="956"/>
                  </a:lnTo>
                  <a:lnTo>
                    <a:pt x="266" y="934"/>
                  </a:lnTo>
                  <a:lnTo>
                    <a:pt x="274" y="917"/>
                  </a:lnTo>
                  <a:lnTo>
                    <a:pt x="285" y="896"/>
                  </a:lnTo>
                  <a:lnTo>
                    <a:pt x="295" y="877"/>
                  </a:lnTo>
                  <a:lnTo>
                    <a:pt x="307" y="858"/>
                  </a:lnTo>
                  <a:lnTo>
                    <a:pt x="318" y="841"/>
                  </a:lnTo>
                  <a:lnTo>
                    <a:pt x="327" y="826"/>
                  </a:lnTo>
                  <a:lnTo>
                    <a:pt x="337" y="811"/>
                  </a:lnTo>
                  <a:lnTo>
                    <a:pt x="348" y="795"/>
                  </a:lnTo>
                  <a:lnTo>
                    <a:pt x="360" y="778"/>
                  </a:lnTo>
                  <a:lnTo>
                    <a:pt x="372" y="761"/>
                  </a:lnTo>
                  <a:lnTo>
                    <a:pt x="384" y="744"/>
                  </a:lnTo>
                  <a:lnTo>
                    <a:pt x="393" y="732"/>
                  </a:lnTo>
                  <a:lnTo>
                    <a:pt x="403" y="717"/>
                  </a:lnTo>
                  <a:lnTo>
                    <a:pt x="418" y="699"/>
                  </a:lnTo>
                  <a:lnTo>
                    <a:pt x="435" y="682"/>
                  </a:lnTo>
                  <a:lnTo>
                    <a:pt x="454" y="659"/>
                  </a:lnTo>
                  <a:lnTo>
                    <a:pt x="473" y="638"/>
                  </a:lnTo>
                  <a:lnTo>
                    <a:pt x="493" y="617"/>
                  </a:lnTo>
                  <a:lnTo>
                    <a:pt x="513" y="596"/>
                  </a:lnTo>
                  <a:lnTo>
                    <a:pt x="538" y="576"/>
                  </a:lnTo>
                  <a:lnTo>
                    <a:pt x="557" y="560"/>
                  </a:lnTo>
                  <a:lnTo>
                    <a:pt x="577" y="543"/>
                  </a:lnTo>
                  <a:lnTo>
                    <a:pt x="600" y="526"/>
                  </a:lnTo>
                  <a:lnTo>
                    <a:pt x="626" y="507"/>
                  </a:lnTo>
                  <a:lnTo>
                    <a:pt x="653" y="488"/>
                  </a:lnTo>
                  <a:lnTo>
                    <a:pt x="678" y="471"/>
                  </a:lnTo>
                  <a:lnTo>
                    <a:pt x="706" y="454"/>
                  </a:lnTo>
                  <a:lnTo>
                    <a:pt x="736" y="436"/>
                  </a:lnTo>
                  <a:lnTo>
                    <a:pt x="764" y="422"/>
                  </a:lnTo>
                  <a:lnTo>
                    <a:pt x="792" y="409"/>
                  </a:lnTo>
                  <a:lnTo>
                    <a:pt x="817" y="397"/>
                  </a:lnTo>
                  <a:lnTo>
                    <a:pt x="842" y="386"/>
                  </a:lnTo>
                  <a:lnTo>
                    <a:pt x="870" y="374"/>
                  </a:lnTo>
                  <a:lnTo>
                    <a:pt x="897" y="364"/>
                  </a:lnTo>
                  <a:lnTo>
                    <a:pt x="925" y="355"/>
                  </a:lnTo>
                  <a:lnTo>
                    <a:pt x="954" y="345"/>
                  </a:lnTo>
                  <a:lnTo>
                    <a:pt x="980" y="337"/>
                  </a:lnTo>
                  <a:lnTo>
                    <a:pt x="1011" y="329"/>
                  </a:lnTo>
                  <a:lnTo>
                    <a:pt x="1043" y="321"/>
                  </a:lnTo>
                  <a:lnTo>
                    <a:pt x="1074" y="314"/>
                  </a:lnTo>
                  <a:lnTo>
                    <a:pt x="1106" y="308"/>
                  </a:lnTo>
                  <a:lnTo>
                    <a:pt x="1140" y="303"/>
                  </a:lnTo>
                  <a:lnTo>
                    <a:pt x="1170" y="300"/>
                  </a:lnTo>
                  <a:lnTo>
                    <a:pt x="1201" y="297"/>
                  </a:lnTo>
                  <a:lnTo>
                    <a:pt x="1238" y="296"/>
                  </a:lnTo>
                  <a:lnTo>
                    <a:pt x="1268" y="296"/>
                  </a:lnTo>
                  <a:lnTo>
                    <a:pt x="1305" y="296"/>
                  </a:lnTo>
                  <a:lnTo>
                    <a:pt x="1305" y="374"/>
                  </a:lnTo>
                  <a:lnTo>
                    <a:pt x="1560" y="194"/>
                  </a:lnTo>
                  <a:lnTo>
                    <a:pt x="1305" y="0"/>
                  </a:lnTo>
                  <a:lnTo>
                    <a:pt x="1305" y="73"/>
                  </a:lnTo>
                  <a:lnTo>
                    <a:pt x="1264" y="73"/>
                  </a:lnTo>
                  <a:lnTo>
                    <a:pt x="1227" y="75"/>
                  </a:lnTo>
                  <a:lnTo>
                    <a:pt x="1189" y="77"/>
                  </a:lnTo>
                  <a:lnTo>
                    <a:pt x="1155" y="80"/>
                  </a:lnTo>
                  <a:lnTo>
                    <a:pt x="1123" y="83"/>
                  </a:lnTo>
                  <a:lnTo>
                    <a:pt x="1091" y="87"/>
                  </a:lnTo>
                  <a:lnTo>
                    <a:pt x="1058" y="92"/>
                  </a:lnTo>
                  <a:lnTo>
                    <a:pt x="1028" y="98"/>
                  </a:lnTo>
                  <a:lnTo>
                    <a:pt x="999" y="103"/>
                  </a:lnTo>
                  <a:lnTo>
                    <a:pt x="968" y="110"/>
                  </a:lnTo>
                  <a:lnTo>
                    <a:pt x="929" y="120"/>
                  </a:lnTo>
                  <a:lnTo>
                    <a:pt x="899" y="128"/>
                  </a:lnTo>
                  <a:lnTo>
                    <a:pt x="869" y="137"/>
                  </a:lnTo>
                  <a:lnTo>
                    <a:pt x="840" y="147"/>
                  </a:lnTo>
                  <a:lnTo>
                    <a:pt x="806" y="159"/>
                  </a:lnTo>
                  <a:lnTo>
                    <a:pt x="775" y="171"/>
                  </a:lnTo>
                  <a:lnTo>
                    <a:pt x="747" y="183"/>
                  </a:lnTo>
                  <a:lnTo>
                    <a:pt x="718" y="196"/>
                  </a:lnTo>
                  <a:lnTo>
                    <a:pt x="686" y="212"/>
                  </a:lnTo>
                  <a:lnTo>
                    <a:pt x="656" y="227"/>
                  </a:lnTo>
                  <a:lnTo>
                    <a:pt x="627" y="240"/>
                  </a:lnTo>
                  <a:lnTo>
                    <a:pt x="600" y="257"/>
                  </a:lnTo>
                  <a:lnTo>
                    <a:pt x="574" y="270"/>
                  </a:lnTo>
                  <a:lnTo>
                    <a:pt x="549" y="288"/>
                  </a:lnTo>
                  <a:lnTo>
                    <a:pt x="524" y="304"/>
                  </a:lnTo>
                  <a:lnTo>
                    <a:pt x="496" y="323"/>
                  </a:lnTo>
                  <a:lnTo>
                    <a:pt x="469" y="342"/>
                  </a:lnTo>
                  <a:lnTo>
                    <a:pt x="444" y="363"/>
                  </a:lnTo>
                  <a:lnTo>
                    <a:pt x="420" y="383"/>
                  </a:lnTo>
                  <a:lnTo>
                    <a:pt x="397" y="402"/>
                  </a:lnTo>
                  <a:lnTo>
                    <a:pt x="375" y="421"/>
                  </a:lnTo>
                  <a:lnTo>
                    <a:pt x="356" y="439"/>
                  </a:lnTo>
                  <a:lnTo>
                    <a:pt x="331" y="462"/>
                  </a:lnTo>
                  <a:lnTo>
                    <a:pt x="310" y="486"/>
                  </a:lnTo>
                  <a:lnTo>
                    <a:pt x="291" y="505"/>
                  </a:lnTo>
                  <a:lnTo>
                    <a:pt x="270" y="528"/>
                  </a:lnTo>
                  <a:lnTo>
                    <a:pt x="251" y="551"/>
                  </a:lnTo>
                  <a:lnTo>
                    <a:pt x="231" y="576"/>
                  </a:lnTo>
                  <a:lnTo>
                    <a:pt x="212" y="600"/>
                  </a:lnTo>
                  <a:lnTo>
                    <a:pt x="194" y="623"/>
                  </a:lnTo>
                  <a:lnTo>
                    <a:pt x="174" y="649"/>
                  </a:lnTo>
                  <a:lnTo>
                    <a:pt x="159" y="671"/>
                  </a:lnTo>
                  <a:lnTo>
                    <a:pt x="144" y="693"/>
                  </a:lnTo>
                  <a:lnTo>
                    <a:pt x="135" y="708"/>
                  </a:lnTo>
                  <a:lnTo>
                    <a:pt x="124" y="723"/>
                  </a:lnTo>
                  <a:lnTo>
                    <a:pt x="116" y="735"/>
                  </a:lnTo>
                  <a:lnTo>
                    <a:pt x="110" y="747"/>
                  </a:lnTo>
                  <a:lnTo>
                    <a:pt x="102" y="761"/>
                  </a:lnTo>
                  <a:lnTo>
                    <a:pt x="95" y="777"/>
                  </a:lnTo>
                  <a:lnTo>
                    <a:pt x="87" y="793"/>
                  </a:lnTo>
                  <a:lnTo>
                    <a:pt x="79" y="807"/>
                  </a:lnTo>
                  <a:lnTo>
                    <a:pt x="72" y="819"/>
                  </a:lnTo>
                  <a:lnTo>
                    <a:pt x="64" y="835"/>
                  </a:lnTo>
                  <a:lnTo>
                    <a:pt x="56" y="852"/>
                  </a:lnTo>
                  <a:lnTo>
                    <a:pt x="49" y="868"/>
                  </a:lnTo>
                  <a:lnTo>
                    <a:pt x="40" y="886"/>
                  </a:lnTo>
                  <a:lnTo>
                    <a:pt x="34" y="901"/>
                  </a:lnTo>
                  <a:lnTo>
                    <a:pt x="27" y="914"/>
                  </a:lnTo>
                  <a:lnTo>
                    <a:pt x="22" y="930"/>
                  </a:lnTo>
                  <a:lnTo>
                    <a:pt x="15" y="947"/>
                  </a:lnTo>
                  <a:lnTo>
                    <a:pt x="10" y="963"/>
                  </a:lnTo>
                  <a:lnTo>
                    <a:pt x="6" y="975"/>
                  </a:lnTo>
                  <a:lnTo>
                    <a:pt x="0" y="990"/>
                  </a:lnTo>
                  <a:close/>
                </a:path>
              </a:pathLst>
            </a:cu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50" name="TextBox 15"/>
            <p:cNvSpPr txBox="1">
              <a:spLocks noChangeArrowheads="1"/>
            </p:cNvSpPr>
            <p:nvPr/>
          </p:nvSpPr>
          <p:spPr bwMode="auto">
            <a:xfrm rot="-4987070">
              <a:off x="2097518" y="3500556"/>
              <a:ext cx="928694" cy="52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800" b="1">
                  <a:solidFill>
                    <a:srgbClr val="FF9900"/>
                  </a:solidFill>
                </a:rPr>
                <a:t>改进</a:t>
              </a:r>
              <a:endParaRPr lang="zh-CN" altLang="en-US" sz="2800" b="1">
                <a:solidFill>
                  <a:srgbClr val="FF99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628775"/>
            <a:ext cx="592518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46" y="1884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4.2  </a:t>
            </a:r>
            <a:r>
              <a:rPr lang="zh-CN" altLang="en-US" b="1" smtClean="0">
                <a:latin typeface="华文楷体" panose="02010600040101010101" pitchFamily="2" charset="-122"/>
                <a:ea typeface="华文楷体" panose="02010600040101010101" pitchFamily="2" charset="-122"/>
              </a:rPr>
              <a:t>原则</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3" name="Rectangle 2"/>
          <p:cNvSpPr txBox="1">
            <a:spLocks noChangeArrowheads="1"/>
          </p:cNvSpPr>
          <p:nvPr/>
        </p:nvSpPr>
        <p:spPr bwMode="auto">
          <a:xfrm>
            <a:off x="714375" y="1643063"/>
            <a:ext cx="7715250" cy="1143000"/>
          </a:xfrm>
          <a:prstGeom prst="rect">
            <a:avLst/>
          </a:prstGeom>
          <a:noFill/>
          <a:ln w="9525">
            <a:noFill/>
            <a:miter lim="800000"/>
          </a:ln>
        </p:spPr>
        <p:txBody>
          <a:bodyPr/>
          <a:lstStyle/>
          <a:p>
            <a:pPr marL="342900" indent="-342900" algn="just">
              <a:spcBef>
                <a:spcPct val="20000"/>
              </a:spcBef>
              <a:defRPr/>
            </a:pPr>
            <a:r>
              <a:rPr lang="en-US" altLang="zh-CN" sz="2800" b="1" kern="0" dirty="0">
                <a:latin typeface="华文楷体" panose="02010600040101010101" pitchFamily="2" charset="-122"/>
                <a:ea typeface="华文楷体" panose="02010600040101010101" pitchFamily="2" charset="-122"/>
              </a:rPr>
              <a:t>4.2.1 </a:t>
            </a:r>
            <a:r>
              <a:rPr lang="zh-CN" altLang="en-US" sz="2800" b="1" kern="0" dirty="0">
                <a:latin typeface="华文楷体" panose="02010600040101010101" pitchFamily="2" charset="-122"/>
                <a:ea typeface="华文楷体" panose="02010600040101010101" pitchFamily="2" charset="-122"/>
              </a:rPr>
              <a:t>企业应结合自身特点，依据本规范的要求，</a:t>
            </a:r>
            <a:endParaRPr lang="en-US" altLang="zh-CN" sz="2800" b="1" kern="0" dirty="0">
              <a:latin typeface="华文楷体" panose="02010600040101010101" pitchFamily="2" charset="-122"/>
              <a:ea typeface="华文楷体" panose="02010600040101010101" pitchFamily="2" charset="-122"/>
            </a:endParaRPr>
          </a:p>
          <a:p>
            <a:pPr marL="342900" indent="-342900" algn="just">
              <a:spcBef>
                <a:spcPct val="20000"/>
              </a:spcBef>
              <a:defRPr/>
            </a:pPr>
            <a:r>
              <a:rPr lang="en-US" altLang="zh-CN" sz="2800" b="1" kern="0" dirty="0">
                <a:latin typeface="华文楷体" panose="02010600040101010101" pitchFamily="2" charset="-122"/>
                <a:ea typeface="华文楷体" panose="02010600040101010101" pitchFamily="2" charset="-122"/>
              </a:rPr>
              <a:t>        </a:t>
            </a:r>
            <a:r>
              <a:rPr lang="zh-CN" altLang="en-US" sz="2800" b="1" kern="0" dirty="0">
                <a:latin typeface="华文楷体" panose="02010600040101010101" pitchFamily="2" charset="-122"/>
                <a:ea typeface="华文楷体" panose="02010600040101010101" pitchFamily="2" charset="-122"/>
              </a:rPr>
              <a:t>开展安全生产标准化。</a:t>
            </a:r>
            <a:endParaRPr lang="zh-CN" altLang="en-US" sz="2800" b="1" kern="0" dirty="0">
              <a:latin typeface="华文楷体" panose="02010600040101010101" pitchFamily="2" charset="-122"/>
              <a:ea typeface="华文楷体" panose="02010600040101010101" pitchFamily="2" charset="-122"/>
            </a:endParaRPr>
          </a:p>
        </p:txBody>
      </p:sp>
      <p:sp>
        <p:nvSpPr>
          <p:cNvPr id="4" name="Rectangle 2"/>
          <p:cNvSpPr txBox="1">
            <a:spLocks noChangeArrowheads="1"/>
          </p:cNvSpPr>
          <p:nvPr/>
        </p:nvSpPr>
        <p:spPr bwMode="auto">
          <a:xfrm>
            <a:off x="714375" y="3071813"/>
            <a:ext cx="7715250" cy="2714625"/>
          </a:xfrm>
          <a:prstGeom prst="rect">
            <a:avLst/>
          </a:prstGeom>
          <a:noFill/>
          <a:ln w="9525">
            <a:noFill/>
            <a:miter lim="800000"/>
          </a:ln>
        </p:spPr>
        <p:txBody>
          <a:bodyPr/>
          <a:lstStyle/>
          <a:p>
            <a:pPr marL="342900" indent="-342900" algn="just">
              <a:spcBef>
                <a:spcPct val="20000"/>
              </a:spcBef>
              <a:defRPr/>
            </a:pPr>
            <a:r>
              <a:rPr lang="en-US" altLang="zh-CN" sz="2800" b="1" kern="0" dirty="0">
                <a:latin typeface="华文楷体" panose="02010600040101010101" pitchFamily="2" charset="-122"/>
                <a:ea typeface="华文楷体" panose="02010600040101010101" pitchFamily="2" charset="-122"/>
              </a:rPr>
              <a:t>4.2.2 </a:t>
            </a:r>
            <a:r>
              <a:rPr lang="zh-CN" altLang="en-US" sz="2800" b="1" kern="0" dirty="0">
                <a:latin typeface="华文楷体" panose="02010600040101010101" pitchFamily="2" charset="-122"/>
                <a:ea typeface="华文楷体" panose="02010600040101010101" pitchFamily="2" charset="-122"/>
              </a:rPr>
              <a:t>安全生产标准化的建设，应当以</a:t>
            </a:r>
            <a:r>
              <a:rPr lang="zh-CN" altLang="en-US" sz="2800" b="1" kern="0" dirty="0">
                <a:solidFill>
                  <a:srgbClr val="FF0000"/>
                </a:solidFill>
                <a:latin typeface="华文楷体" panose="02010600040101010101" pitchFamily="2" charset="-122"/>
                <a:ea typeface="华文楷体" panose="02010600040101010101" pitchFamily="2" charset="-122"/>
              </a:rPr>
              <a:t>危险、有害</a:t>
            </a:r>
            <a:endParaRPr lang="en-US" altLang="zh-CN" sz="2800" b="1" kern="0" dirty="0">
              <a:solidFill>
                <a:srgbClr val="FF0000"/>
              </a:solidFill>
              <a:latin typeface="华文楷体" panose="02010600040101010101" pitchFamily="2" charset="-122"/>
              <a:ea typeface="华文楷体" panose="02010600040101010101" pitchFamily="2" charset="-122"/>
            </a:endParaRPr>
          </a:p>
          <a:p>
            <a:pPr marL="342900" indent="-342900" algn="just">
              <a:spcBef>
                <a:spcPct val="20000"/>
              </a:spcBef>
              <a:defRPr/>
            </a:pPr>
            <a:r>
              <a:rPr lang="en-US" altLang="zh-CN" sz="2800" b="1" kern="0" dirty="0">
                <a:solidFill>
                  <a:srgbClr val="FF0000"/>
                </a:solidFill>
                <a:latin typeface="华文楷体" panose="02010600040101010101" pitchFamily="2" charset="-122"/>
                <a:ea typeface="华文楷体" panose="02010600040101010101" pitchFamily="2" charset="-122"/>
              </a:rPr>
              <a:t>        </a:t>
            </a:r>
            <a:r>
              <a:rPr lang="zh-CN" altLang="en-US" sz="2800" b="1" kern="0" dirty="0">
                <a:solidFill>
                  <a:srgbClr val="FF0000"/>
                </a:solidFill>
                <a:latin typeface="华文楷体" panose="02010600040101010101" pitchFamily="2" charset="-122"/>
                <a:ea typeface="华文楷体" panose="02010600040101010101" pitchFamily="2" charset="-122"/>
              </a:rPr>
              <a:t>因素辨识和风险评价</a:t>
            </a:r>
            <a:r>
              <a:rPr lang="zh-CN" altLang="en-US" sz="2800" b="1" kern="0" dirty="0">
                <a:latin typeface="华文楷体" panose="02010600040101010101" pitchFamily="2" charset="-122"/>
                <a:ea typeface="华文楷体" panose="02010600040101010101" pitchFamily="2" charset="-122"/>
              </a:rPr>
              <a:t>为基础，树立任何事故</a:t>
            </a:r>
            <a:endParaRPr lang="en-US" altLang="zh-CN" sz="2800" b="1" kern="0" dirty="0">
              <a:latin typeface="华文楷体" panose="02010600040101010101" pitchFamily="2" charset="-122"/>
              <a:ea typeface="华文楷体" panose="02010600040101010101" pitchFamily="2" charset="-122"/>
            </a:endParaRPr>
          </a:p>
          <a:p>
            <a:pPr marL="342900" indent="-342900" algn="just">
              <a:spcBef>
                <a:spcPct val="20000"/>
              </a:spcBef>
              <a:defRPr/>
            </a:pPr>
            <a:r>
              <a:rPr lang="en-US" altLang="zh-CN" sz="2800" b="1" kern="0" dirty="0">
                <a:latin typeface="华文楷体" panose="02010600040101010101" pitchFamily="2" charset="-122"/>
                <a:ea typeface="华文楷体" panose="02010600040101010101" pitchFamily="2" charset="-122"/>
              </a:rPr>
              <a:t>        </a:t>
            </a:r>
            <a:r>
              <a:rPr lang="zh-CN" altLang="en-US" sz="2800" b="1" kern="0" dirty="0">
                <a:latin typeface="华文楷体" panose="02010600040101010101" pitchFamily="2" charset="-122"/>
                <a:ea typeface="华文楷体" panose="02010600040101010101" pitchFamily="2" charset="-122"/>
              </a:rPr>
              <a:t>都是可以预防的理念，与企业其他方面的管</a:t>
            </a:r>
            <a:endParaRPr lang="en-US" altLang="zh-CN" sz="2800" b="1" kern="0" dirty="0">
              <a:latin typeface="华文楷体" panose="02010600040101010101" pitchFamily="2" charset="-122"/>
              <a:ea typeface="华文楷体" panose="02010600040101010101" pitchFamily="2" charset="-122"/>
            </a:endParaRPr>
          </a:p>
          <a:p>
            <a:pPr marL="342900" indent="-342900" algn="just">
              <a:spcBef>
                <a:spcPct val="20000"/>
              </a:spcBef>
              <a:defRPr/>
            </a:pPr>
            <a:r>
              <a:rPr lang="en-US" altLang="zh-CN" sz="2800" b="1" kern="0" dirty="0">
                <a:latin typeface="华文楷体" panose="02010600040101010101" pitchFamily="2" charset="-122"/>
                <a:ea typeface="华文楷体" panose="02010600040101010101" pitchFamily="2" charset="-122"/>
              </a:rPr>
              <a:t>        </a:t>
            </a:r>
            <a:r>
              <a:rPr lang="zh-CN" altLang="en-US" sz="2800" b="1" kern="0" dirty="0">
                <a:latin typeface="华文楷体" panose="02010600040101010101" pitchFamily="2" charset="-122"/>
                <a:ea typeface="华文楷体" panose="02010600040101010101" pitchFamily="2" charset="-122"/>
              </a:rPr>
              <a:t>理有机地结合起来，注重科学性、规范性和</a:t>
            </a:r>
            <a:endParaRPr lang="en-US" altLang="zh-CN" sz="2800" b="1" kern="0" dirty="0">
              <a:latin typeface="华文楷体" panose="02010600040101010101" pitchFamily="2" charset="-122"/>
              <a:ea typeface="华文楷体" panose="02010600040101010101" pitchFamily="2" charset="-122"/>
            </a:endParaRPr>
          </a:p>
          <a:p>
            <a:pPr marL="342900" indent="-342900" algn="just">
              <a:spcBef>
                <a:spcPct val="20000"/>
              </a:spcBef>
              <a:defRPr/>
            </a:pPr>
            <a:r>
              <a:rPr lang="en-US" altLang="zh-CN" sz="2800" b="1" kern="0" dirty="0">
                <a:latin typeface="华文楷体" panose="02010600040101010101" pitchFamily="2" charset="-122"/>
                <a:ea typeface="华文楷体" panose="02010600040101010101" pitchFamily="2" charset="-122"/>
              </a:rPr>
              <a:t>        </a:t>
            </a:r>
            <a:r>
              <a:rPr lang="zh-CN" altLang="en-US" sz="2800" b="1" kern="0" dirty="0">
                <a:latin typeface="华文楷体" panose="02010600040101010101" pitchFamily="2" charset="-122"/>
                <a:ea typeface="华文楷体" panose="02010600040101010101" pitchFamily="2" charset="-122"/>
              </a:rPr>
              <a:t>系统性。 </a:t>
            </a:r>
            <a:endParaRPr lang="zh-CN" altLang="en-US" sz="2800" b="1" kern="0"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4.2  </a:t>
            </a:r>
            <a:r>
              <a:rPr lang="zh-CN" altLang="en-US" b="1" smtClean="0">
                <a:latin typeface="华文楷体" panose="02010600040101010101" pitchFamily="2" charset="-122"/>
                <a:ea typeface="华文楷体" panose="02010600040101010101" pitchFamily="2" charset="-122"/>
              </a:rPr>
              <a:t>原则</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39939" name="Rectangle 2"/>
          <p:cNvSpPr txBox="1">
            <a:spLocks noChangeArrowheads="1"/>
          </p:cNvSpPr>
          <p:nvPr/>
        </p:nvSpPr>
        <p:spPr bwMode="auto">
          <a:xfrm>
            <a:off x="714375" y="1643063"/>
            <a:ext cx="7715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a:latin typeface="华文楷体" panose="02010600040101010101" pitchFamily="2" charset="-122"/>
                <a:ea typeface="华文楷体" panose="02010600040101010101" pitchFamily="2" charset="-122"/>
              </a:rPr>
              <a:t>4.2.3  </a:t>
            </a:r>
            <a:r>
              <a:rPr lang="zh-CN" altLang="en-US" sz="2800" b="1">
                <a:latin typeface="华文楷体" panose="02010600040101010101" pitchFamily="2" charset="-122"/>
                <a:ea typeface="华文楷体" panose="02010600040101010101" pitchFamily="2" charset="-122"/>
              </a:rPr>
              <a:t>安全生产标准化的实施，应体现</a:t>
            </a:r>
            <a:r>
              <a:rPr lang="zh-CN" altLang="en-US" sz="2800" b="1">
                <a:solidFill>
                  <a:srgbClr val="FF3300"/>
                </a:solidFill>
                <a:latin typeface="华文楷体" panose="02010600040101010101" pitchFamily="2" charset="-122"/>
                <a:ea typeface="华文楷体" panose="02010600040101010101" pitchFamily="2" charset="-122"/>
              </a:rPr>
              <a:t>全员、全</a:t>
            </a:r>
            <a:endParaRPr lang="en-US" altLang="zh-CN" sz="2800" b="1">
              <a:solidFill>
                <a:srgbClr val="FF3300"/>
              </a:solidFill>
              <a:latin typeface="华文楷体" panose="02010600040101010101" pitchFamily="2" charset="-122"/>
              <a:ea typeface="华文楷体" panose="02010600040101010101" pitchFamily="2" charset="-122"/>
            </a:endParaRPr>
          </a:p>
          <a:p>
            <a:pPr eaLnBrk="1" hangingPunct="1">
              <a:spcBef>
                <a:spcPct val="0"/>
              </a:spcBef>
              <a:buFontTx/>
              <a:buNone/>
            </a:pPr>
            <a:r>
              <a:rPr lang="en-US" altLang="zh-CN" sz="2800" b="1">
                <a:solidFill>
                  <a:srgbClr val="FF3300"/>
                </a:solidFill>
                <a:latin typeface="华文楷体" panose="02010600040101010101" pitchFamily="2" charset="-122"/>
                <a:ea typeface="华文楷体" panose="02010600040101010101" pitchFamily="2" charset="-122"/>
              </a:rPr>
              <a:t>         </a:t>
            </a:r>
            <a:r>
              <a:rPr lang="zh-CN" altLang="en-US" sz="2800" b="1">
                <a:solidFill>
                  <a:srgbClr val="FF3300"/>
                </a:solidFill>
                <a:latin typeface="华文楷体" panose="02010600040101010101" pitchFamily="2" charset="-122"/>
                <a:ea typeface="华文楷体" panose="02010600040101010101" pitchFamily="2" charset="-122"/>
              </a:rPr>
              <a:t>过程、全方位、全天候</a:t>
            </a:r>
            <a:r>
              <a:rPr lang="zh-CN" altLang="en-US" sz="2800" b="1">
                <a:latin typeface="华文楷体" panose="02010600040101010101" pitchFamily="2" charset="-122"/>
                <a:ea typeface="华文楷体" panose="02010600040101010101" pitchFamily="2" charset="-122"/>
              </a:rPr>
              <a:t>的安全监督管理原</a:t>
            </a:r>
            <a:endParaRPr lang="en-US" altLang="zh-CN" sz="2800" b="1">
              <a:latin typeface="华文楷体" panose="02010600040101010101" pitchFamily="2" charset="-122"/>
              <a:ea typeface="华文楷体" panose="02010600040101010101" pitchFamily="2" charset="-122"/>
            </a:endParaRPr>
          </a:p>
          <a:p>
            <a:pPr eaLnBrk="1" hangingPunct="1">
              <a:spcBef>
                <a:spcPct val="0"/>
              </a:spcBef>
              <a:buFontTx/>
              <a:buNone/>
            </a:pPr>
            <a:r>
              <a:rPr lang="en-US" altLang="zh-CN" sz="2800" b="1">
                <a:latin typeface="华文楷体" panose="02010600040101010101" pitchFamily="2" charset="-122"/>
                <a:ea typeface="华文楷体" panose="02010600040101010101" pitchFamily="2" charset="-122"/>
              </a:rPr>
              <a:t>         </a:t>
            </a:r>
            <a:r>
              <a:rPr lang="zh-CN" altLang="en-US" sz="2800" b="1">
                <a:latin typeface="华文楷体" panose="02010600040101010101" pitchFamily="2" charset="-122"/>
                <a:ea typeface="华文楷体" panose="02010600040101010101" pitchFamily="2" charset="-122"/>
              </a:rPr>
              <a:t>则，通过有效方式实现信息的交流和沟</a:t>
            </a:r>
            <a:endParaRPr lang="zh-CN" altLang="en-US" sz="2800" b="1">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         通，不断提高安全意识和安全管理水平。</a:t>
            </a:r>
            <a:endParaRPr lang="zh-CN" altLang="en-US" sz="2800" b="1">
              <a:latin typeface="华文楷体" panose="02010600040101010101" pitchFamily="2" charset="-122"/>
              <a:ea typeface="华文楷体" panose="02010600040101010101" pitchFamily="2" charset="-122"/>
            </a:endParaRPr>
          </a:p>
        </p:txBody>
      </p:sp>
      <p:sp>
        <p:nvSpPr>
          <p:cNvPr id="39940" name="Rectangle 2"/>
          <p:cNvSpPr txBox="1">
            <a:spLocks noChangeArrowheads="1"/>
          </p:cNvSpPr>
          <p:nvPr/>
        </p:nvSpPr>
        <p:spPr bwMode="auto">
          <a:xfrm>
            <a:off x="714375" y="3929063"/>
            <a:ext cx="77152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a:latin typeface="华文楷体" panose="02010600040101010101" pitchFamily="2" charset="-122"/>
                <a:ea typeface="华文楷体" panose="02010600040101010101" pitchFamily="2" charset="-122"/>
              </a:rPr>
              <a:t>4.2.4  </a:t>
            </a:r>
            <a:r>
              <a:rPr lang="zh-CN" altLang="en-US" sz="2800" b="1">
                <a:latin typeface="华文楷体" panose="02010600040101010101" pitchFamily="2" charset="-122"/>
                <a:ea typeface="华文楷体" panose="02010600040101010101" pitchFamily="2" charset="-122"/>
              </a:rPr>
              <a:t>安全生产标准化采取</a:t>
            </a:r>
            <a:r>
              <a:rPr lang="zh-CN" altLang="en-US" sz="2800" b="1">
                <a:solidFill>
                  <a:srgbClr val="FF0000"/>
                </a:solidFill>
                <a:latin typeface="华文楷体" panose="02010600040101010101" pitchFamily="2" charset="-122"/>
                <a:ea typeface="华文楷体" panose="02010600040101010101" pitchFamily="2" charset="-122"/>
              </a:rPr>
              <a:t>企业自主</a:t>
            </a:r>
            <a:r>
              <a:rPr lang="zh-CN" altLang="en-US" sz="2800" b="1">
                <a:latin typeface="华文楷体" panose="02010600040101010101" pitchFamily="2" charset="-122"/>
                <a:ea typeface="华文楷体" panose="02010600040101010101" pitchFamily="2" charset="-122"/>
              </a:rPr>
              <a:t>管理，安全</a:t>
            </a:r>
            <a:endParaRPr lang="en-US" altLang="zh-CN" sz="2800" b="1">
              <a:latin typeface="华文楷体" panose="02010600040101010101" pitchFamily="2" charset="-122"/>
              <a:ea typeface="华文楷体" panose="02010600040101010101" pitchFamily="2" charset="-122"/>
            </a:endParaRPr>
          </a:p>
          <a:p>
            <a:pPr eaLnBrk="1" hangingPunct="1">
              <a:spcBef>
                <a:spcPct val="0"/>
              </a:spcBef>
              <a:buFontTx/>
              <a:buNone/>
            </a:pPr>
            <a:r>
              <a:rPr lang="en-US" altLang="zh-CN" sz="2800" b="1">
                <a:latin typeface="华文楷体" panose="02010600040101010101" pitchFamily="2" charset="-122"/>
                <a:ea typeface="华文楷体" panose="02010600040101010101" pitchFamily="2" charset="-122"/>
              </a:rPr>
              <a:t>         </a:t>
            </a:r>
            <a:r>
              <a:rPr lang="zh-CN" altLang="en-US" sz="2800" b="1">
                <a:latin typeface="华文楷体" panose="02010600040101010101" pitchFamily="2" charset="-122"/>
                <a:ea typeface="华文楷体" panose="02010600040101010101" pitchFamily="2" charset="-122"/>
              </a:rPr>
              <a:t>标准化考核机构考评、政府安全生产监督</a:t>
            </a:r>
            <a:endParaRPr lang="en-US" altLang="zh-CN" sz="2800" b="1">
              <a:latin typeface="华文楷体" panose="02010600040101010101" pitchFamily="2" charset="-122"/>
              <a:ea typeface="华文楷体" panose="02010600040101010101" pitchFamily="2" charset="-122"/>
            </a:endParaRPr>
          </a:p>
          <a:p>
            <a:pPr eaLnBrk="1" hangingPunct="1">
              <a:spcBef>
                <a:spcPct val="0"/>
              </a:spcBef>
              <a:buFontTx/>
              <a:buNone/>
            </a:pPr>
            <a:r>
              <a:rPr lang="en-US" altLang="zh-CN" sz="2800" b="1">
                <a:latin typeface="华文楷体" panose="02010600040101010101" pitchFamily="2" charset="-122"/>
                <a:ea typeface="华文楷体" panose="02010600040101010101" pitchFamily="2" charset="-122"/>
              </a:rPr>
              <a:t>         </a:t>
            </a:r>
            <a:r>
              <a:rPr lang="zh-CN" altLang="en-US" sz="2800" b="1">
                <a:latin typeface="华文楷体" panose="02010600040101010101" pitchFamily="2" charset="-122"/>
                <a:ea typeface="华文楷体" panose="02010600040101010101" pitchFamily="2" charset="-122"/>
              </a:rPr>
              <a:t>管理部门监督的管理模式，持续改进企业</a:t>
            </a:r>
            <a:endParaRPr lang="en-US" altLang="zh-CN" sz="2800" b="1">
              <a:latin typeface="华文楷体" panose="02010600040101010101" pitchFamily="2" charset="-122"/>
              <a:ea typeface="华文楷体" panose="02010600040101010101" pitchFamily="2" charset="-122"/>
            </a:endParaRPr>
          </a:p>
          <a:p>
            <a:pPr eaLnBrk="1" hangingPunct="1">
              <a:spcBef>
                <a:spcPct val="0"/>
              </a:spcBef>
              <a:buFontTx/>
              <a:buNone/>
            </a:pPr>
            <a:r>
              <a:rPr lang="en-US" altLang="zh-CN" sz="2800" b="1">
                <a:latin typeface="华文楷体" panose="02010600040101010101" pitchFamily="2" charset="-122"/>
                <a:ea typeface="华文楷体" panose="02010600040101010101" pitchFamily="2" charset="-122"/>
              </a:rPr>
              <a:t>         </a:t>
            </a:r>
            <a:r>
              <a:rPr lang="zh-CN" altLang="en-US" sz="2800" b="1">
                <a:latin typeface="华文楷体" panose="02010600040101010101" pitchFamily="2" charset="-122"/>
                <a:ea typeface="华文楷体" panose="02010600040101010101" pitchFamily="2" charset="-122"/>
              </a:rPr>
              <a:t>的安全绩效，实现安全生产长效机制。</a:t>
            </a:r>
            <a:endParaRPr lang="zh-CN" altLang="en-US" sz="2800" b="1">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4.3  </a:t>
            </a:r>
            <a:r>
              <a:rPr lang="zh-CN" altLang="en-US" b="1" smtClean="0">
                <a:latin typeface="华文楷体" panose="02010600040101010101" pitchFamily="2" charset="-122"/>
                <a:ea typeface="华文楷体" panose="02010600040101010101" pitchFamily="2" charset="-122"/>
              </a:rPr>
              <a:t>实施</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41987" name="AutoShape 13"/>
          <p:cNvSpPr>
            <a:spLocks noChangeArrowheads="1"/>
          </p:cNvSpPr>
          <p:nvPr/>
        </p:nvSpPr>
        <p:spPr bwMode="gray">
          <a:xfrm>
            <a:off x="214313" y="1752600"/>
            <a:ext cx="1428750" cy="461963"/>
          </a:xfrm>
          <a:prstGeom prst="chevron">
            <a:avLst>
              <a:gd name="adj" fmla="val 17383"/>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988" name="矩形 8"/>
          <p:cNvSpPr>
            <a:spLocks noChangeArrowheads="1"/>
          </p:cNvSpPr>
          <p:nvPr/>
        </p:nvSpPr>
        <p:spPr bwMode="auto">
          <a:xfrm>
            <a:off x="214313" y="17526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初始评审</a:t>
            </a:r>
            <a:endParaRPr lang="zh-CN" altLang="en-US" sz="2400"/>
          </a:p>
        </p:txBody>
      </p:sp>
      <p:sp>
        <p:nvSpPr>
          <p:cNvPr id="41989" name="AutoShape 13"/>
          <p:cNvSpPr>
            <a:spLocks noChangeArrowheads="1"/>
          </p:cNvSpPr>
          <p:nvPr/>
        </p:nvSpPr>
        <p:spPr bwMode="gray">
          <a:xfrm>
            <a:off x="175736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990" name="矩形 10"/>
          <p:cNvSpPr>
            <a:spLocks noChangeArrowheads="1"/>
          </p:cNvSpPr>
          <p:nvPr/>
        </p:nvSpPr>
        <p:spPr bwMode="auto">
          <a:xfrm>
            <a:off x="1928813" y="17526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策 划</a:t>
            </a:r>
            <a:endParaRPr lang="zh-CN" altLang="en-US" sz="2400"/>
          </a:p>
        </p:txBody>
      </p:sp>
      <p:sp>
        <p:nvSpPr>
          <p:cNvPr id="41991" name="AutoShape 13"/>
          <p:cNvSpPr>
            <a:spLocks noChangeArrowheads="1"/>
          </p:cNvSpPr>
          <p:nvPr/>
        </p:nvSpPr>
        <p:spPr bwMode="gray">
          <a:xfrm>
            <a:off x="304323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992" name="矩形 12"/>
          <p:cNvSpPr>
            <a:spLocks noChangeArrowheads="1"/>
          </p:cNvSpPr>
          <p:nvPr/>
        </p:nvSpPr>
        <p:spPr bwMode="auto">
          <a:xfrm>
            <a:off x="321468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培 训</a:t>
            </a:r>
            <a:endParaRPr lang="zh-CN" altLang="en-US" sz="2400"/>
          </a:p>
        </p:txBody>
      </p:sp>
      <p:sp>
        <p:nvSpPr>
          <p:cNvPr id="41993" name="AutoShape 13"/>
          <p:cNvSpPr>
            <a:spLocks noChangeArrowheads="1"/>
          </p:cNvSpPr>
          <p:nvPr/>
        </p:nvSpPr>
        <p:spPr bwMode="gray">
          <a:xfrm>
            <a:off x="432911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994" name="矩形 14"/>
          <p:cNvSpPr>
            <a:spLocks noChangeArrowheads="1"/>
          </p:cNvSpPr>
          <p:nvPr/>
        </p:nvSpPr>
        <p:spPr bwMode="auto">
          <a:xfrm>
            <a:off x="4500563"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实 施</a:t>
            </a:r>
            <a:endParaRPr lang="zh-CN" altLang="en-US" sz="2400"/>
          </a:p>
        </p:txBody>
      </p:sp>
      <p:sp>
        <p:nvSpPr>
          <p:cNvPr id="41995" name="AutoShape 13"/>
          <p:cNvSpPr>
            <a:spLocks noChangeArrowheads="1"/>
          </p:cNvSpPr>
          <p:nvPr/>
        </p:nvSpPr>
        <p:spPr bwMode="gray">
          <a:xfrm>
            <a:off x="561498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996" name="矩形 16"/>
          <p:cNvSpPr>
            <a:spLocks noChangeArrowheads="1"/>
          </p:cNvSpPr>
          <p:nvPr/>
        </p:nvSpPr>
        <p:spPr bwMode="auto">
          <a:xfrm>
            <a:off x="578643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自 评</a:t>
            </a:r>
            <a:endParaRPr lang="zh-CN" altLang="en-US" sz="2400" b="1">
              <a:latin typeface="华文楷体" panose="02010600040101010101" pitchFamily="2" charset="-122"/>
              <a:ea typeface="华文楷体" panose="02010600040101010101" pitchFamily="2" charset="-122"/>
            </a:endParaRPr>
          </a:p>
        </p:txBody>
      </p:sp>
      <p:sp>
        <p:nvSpPr>
          <p:cNvPr id="41997" name="AutoShape 13"/>
          <p:cNvSpPr>
            <a:spLocks noChangeArrowheads="1"/>
          </p:cNvSpPr>
          <p:nvPr/>
        </p:nvSpPr>
        <p:spPr bwMode="gray">
          <a:xfrm>
            <a:off x="6829425" y="1752600"/>
            <a:ext cx="1957388" cy="461963"/>
          </a:xfrm>
          <a:prstGeom prst="chevron">
            <a:avLst>
              <a:gd name="adj" fmla="val 17380"/>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1998" name="矩形 18"/>
          <p:cNvSpPr>
            <a:spLocks noChangeArrowheads="1"/>
          </p:cNvSpPr>
          <p:nvPr/>
        </p:nvSpPr>
        <p:spPr bwMode="auto">
          <a:xfrm>
            <a:off x="6929438" y="17526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改进与提高</a:t>
            </a:r>
            <a:endParaRPr lang="zh-CN" altLang="en-US" sz="24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4.3  </a:t>
            </a:r>
            <a:r>
              <a:rPr lang="zh-CN" altLang="en-US" b="1" smtClean="0">
                <a:latin typeface="华文楷体" panose="02010600040101010101" pitchFamily="2" charset="-122"/>
                <a:ea typeface="华文楷体" panose="02010600040101010101" pitchFamily="2" charset="-122"/>
              </a:rPr>
              <a:t>实施</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44035" name="AutoShape 13"/>
          <p:cNvSpPr>
            <a:spLocks noChangeArrowheads="1"/>
          </p:cNvSpPr>
          <p:nvPr/>
        </p:nvSpPr>
        <p:spPr bwMode="gray">
          <a:xfrm>
            <a:off x="214313" y="1752600"/>
            <a:ext cx="1428750" cy="461963"/>
          </a:xfrm>
          <a:prstGeom prst="chevron">
            <a:avLst>
              <a:gd name="adj" fmla="val 17383"/>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4036" name="矩形 8"/>
          <p:cNvSpPr>
            <a:spLocks noChangeArrowheads="1"/>
          </p:cNvSpPr>
          <p:nvPr/>
        </p:nvSpPr>
        <p:spPr bwMode="auto">
          <a:xfrm>
            <a:off x="214313" y="17526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solidFill>
                  <a:srgbClr val="33CC33"/>
                </a:solidFill>
                <a:latin typeface="华文楷体" panose="02010600040101010101" pitchFamily="2" charset="-122"/>
                <a:ea typeface="华文楷体" panose="02010600040101010101" pitchFamily="2" charset="-122"/>
              </a:rPr>
              <a:t>初始评审</a:t>
            </a:r>
            <a:endParaRPr lang="zh-CN" altLang="en-US" sz="2400">
              <a:solidFill>
                <a:srgbClr val="33CC33"/>
              </a:solidFill>
            </a:endParaRPr>
          </a:p>
        </p:txBody>
      </p:sp>
      <p:sp>
        <p:nvSpPr>
          <p:cNvPr id="44037" name="AutoShape 13"/>
          <p:cNvSpPr>
            <a:spLocks noChangeArrowheads="1"/>
          </p:cNvSpPr>
          <p:nvPr/>
        </p:nvSpPr>
        <p:spPr bwMode="gray">
          <a:xfrm>
            <a:off x="175736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4038" name="矩形 10"/>
          <p:cNvSpPr>
            <a:spLocks noChangeArrowheads="1"/>
          </p:cNvSpPr>
          <p:nvPr/>
        </p:nvSpPr>
        <p:spPr bwMode="auto">
          <a:xfrm>
            <a:off x="1928813" y="17526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策 划</a:t>
            </a:r>
            <a:endParaRPr lang="zh-CN" altLang="en-US" sz="2400"/>
          </a:p>
        </p:txBody>
      </p:sp>
      <p:sp>
        <p:nvSpPr>
          <p:cNvPr id="44039" name="AutoShape 13"/>
          <p:cNvSpPr>
            <a:spLocks noChangeArrowheads="1"/>
          </p:cNvSpPr>
          <p:nvPr/>
        </p:nvSpPr>
        <p:spPr bwMode="gray">
          <a:xfrm>
            <a:off x="304323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4040" name="矩形 12"/>
          <p:cNvSpPr>
            <a:spLocks noChangeArrowheads="1"/>
          </p:cNvSpPr>
          <p:nvPr/>
        </p:nvSpPr>
        <p:spPr bwMode="auto">
          <a:xfrm>
            <a:off x="321468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培 训</a:t>
            </a:r>
            <a:endParaRPr lang="zh-CN" altLang="en-US" sz="2400"/>
          </a:p>
        </p:txBody>
      </p:sp>
      <p:sp>
        <p:nvSpPr>
          <p:cNvPr id="44041" name="AutoShape 13"/>
          <p:cNvSpPr>
            <a:spLocks noChangeArrowheads="1"/>
          </p:cNvSpPr>
          <p:nvPr/>
        </p:nvSpPr>
        <p:spPr bwMode="gray">
          <a:xfrm>
            <a:off x="432911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4042" name="矩形 14"/>
          <p:cNvSpPr>
            <a:spLocks noChangeArrowheads="1"/>
          </p:cNvSpPr>
          <p:nvPr/>
        </p:nvSpPr>
        <p:spPr bwMode="auto">
          <a:xfrm>
            <a:off x="4500563"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实 施</a:t>
            </a:r>
            <a:endParaRPr lang="zh-CN" altLang="en-US" sz="2400"/>
          </a:p>
        </p:txBody>
      </p:sp>
      <p:sp>
        <p:nvSpPr>
          <p:cNvPr id="44043" name="AutoShape 13"/>
          <p:cNvSpPr>
            <a:spLocks noChangeArrowheads="1"/>
          </p:cNvSpPr>
          <p:nvPr/>
        </p:nvSpPr>
        <p:spPr bwMode="gray">
          <a:xfrm>
            <a:off x="561498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4044" name="矩形 16"/>
          <p:cNvSpPr>
            <a:spLocks noChangeArrowheads="1"/>
          </p:cNvSpPr>
          <p:nvPr/>
        </p:nvSpPr>
        <p:spPr bwMode="auto">
          <a:xfrm>
            <a:off x="578643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自 评</a:t>
            </a:r>
            <a:endParaRPr lang="zh-CN" altLang="en-US" sz="2400" b="1">
              <a:latin typeface="华文楷体" panose="02010600040101010101" pitchFamily="2" charset="-122"/>
              <a:ea typeface="华文楷体" panose="02010600040101010101" pitchFamily="2" charset="-122"/>
            </a:endParaRPr>
          </a:p>
        </p:txBody>
      </p:sp>
      <p:sp>
        <p:nvSpPr>
          <p:cNvPr id="44045" name="AutoShape 13"/>
          <p:cNvSpPr>
            <a:spLocks noChangeArrowheads="1"/>
          </p:cNvSpPr>
          <p:nvPr/>
        </p:nvSpPr>
        <p:spPr bwMode="gray">
          <a:xfrm>
            <a:off x="6829425" y="1752600"/>
            <a:ext cx="1957388" cy="461963"/>
          </a:xfrm>
          <a:prstGeom prst="chevron">
            <a:avLst>
              <a:gd name="adj" fmla="val 17380"/>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4046" name="矩形 18"/>
          <p:cNvSpPr>
            <a:spLocks noChangeArrowheads="1"/>
          </p:cNvSpPr>
          <p:nvPr/>
        </p:nvSpPr>
        <p:spPr bwMode="auto">
          <a:xfrm>
            <a:off x="6929438" y="17526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改进与提高</a:t>
            </a:r>
            <a:endParaRPr lang="zh-CN" altLang="en-US" sz="2400"/>
          </a:p>
        </p:txBody>
      </p:sp>
      <p:sp>
        <p:nvSpPr>
          <p:cNvPr id="44047" name="自选图形 12"/>
          <p:cNvSpPr>
            <a:spLocks noChangeArrowheads="1"/>
          </p:cNvSpPr>
          <p:nvPr/>
        </p:nvSpPr>
        <p:spPr bwMode="auto">
          <a:xfrm>
            <a:off x="1428750" y="3286125"/>
            <a:ext cx="6500813" cy="2071688"/>
          </a:xfrm>
          <a:prstGeom prst="roundRect">
            <a:avLst>
              <a:gd name="adj" fmla="val 16667"/>
            </a:avLst>
          </a:prstGeom>
          <a:solidFill>
            <a:srgbClr val="CCFFCC"/>
          </a:solidFill>
          <a:ln w="9525">
            <a:solidFill>
              <a:schemeClr val="tx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44048" name="Rectangle 2"/>
          <p:cNvSpPr txBox="1">
            <a:spLocks noChangeArrowheads="1"/>
          </p:cNvSpPr>
          <p:nvPr/>
        </p:nvSpPr>
        <p:spPr bwMode="auto">
          <a:xfrm>
            <a:off x="1357313" y="3429000"/>
            <a:ext cx="66436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  依据法律法规及本规范要求，对企业安全管理现状进行</a:t>
            </a:r>
            <a:r>
              <a:rPr lang="zh-CN" altLang="en-US" sz="2800" b="1">
                <a:solidFill>
                  <a:srgbClr val="FF3300"/>
                </a:solidFill>
                <a:latin typeface="华文楷体" panose="02010600040101010101" pitchFamily="2" charset="-122"/>
                <a:ea typeface="华文楷体" panose="02010600040101010101" pitchFamily="2" charset="-122"/>
              </a:rPr>
              <a:t>初始评估</a:t>
            </a:r>
            <a:r>
              <a:rPr lang="zh-CN" altLang="en-US" sz="2800" b="1">
                <a:latin typeface="华文楷体" panose="02010600040101010101" pitchFamily="2" charset="-122"/>
                <a:ea typeface="华文楷体" panose="02010600040101010101" pitchFamily="2" charset="-122"/>
              </a:rPr>
              <a:t>，了解企业安全管理现状、业务流程、组织机构等基本管理信息，发现差距。</a:t>
            </a:r>
            <a:endParaRPr lang="zh-CN" altLang="en-US" sz="2800" b="1">
              <a:latin typeface="华文楷体" panose="02010600040101010101" pitchFamily="2" charset="-122"/>
              <a:ea typeface="华文楷体" panose="02010600040101010101" pitchFamily="2" charset="-122"/>
            </a:endParaRPr>
          </a:p>
        </p:txBody>
      </p:sp>
      <p:cxnSp>
        <p:nvCxnSpPr>
          <p:cNvPr id="44049" name="肘形连接符 24"/>
          <p:cNvCxnSpPr>
            <a:cxnSpLocks noChangeShapeType="1"/>
            <a:stCxn id="44035" idx="2"/>
            <a:endCxn id="44047" idx="0"/>
          </p:cNvCxnSpPr>
          <p:nvPr/>
        </p:nvCxnSpPr>
        <p:spPr bwMode="auto">
          <a:xfrm rot="16200000" flipH="1">
            <a:off x="2247901" y="855662"/>
            <a:ext cx="1071562" cy="3789363"/>
          </a:xfrm>
          <a:prstGeom prst="bentConnector3">
            <a:avLst>
              <a:gd name="adj1" fmla="val 50000"/>
            </a:avLst>
          </a:prstGeom>
          <a:noFill/>
          <a:ln w="34925" algn="ctr">
            <a:solidFill>
              <a:srgbClr val="FF0000"/>
            </a:solidFill>
            <a:rou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4.3  </a:t>
            </a:r>
            <a:r>
              <a:rPr lang="zh-CN" altLang="en-US" b="1" smtClean="0">
                <a:latin typeface="华文楷体" panose="02010600040101010101" pitchFamily="2" charset="-122"/>
                <a:ea typeface="华文楷体" panose="02010600040101010101" pitchFamily="2" charset="-122"/>
              </a:rPr>
              <a:t>实施</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46083" name="AutoShape 13"/>
          <p:cNvSpPr>
            <a:spLocks noChangeArrowheads="1"/>
          </p:cNvSpPr>
          <p:nvPr/>
        </p:nvSpPr>
        <p:spPr bwMode="gray">
          <a:xfrm>
            <a:off x="214313" y="1752600"/>
            <a:ext cx="1428750" cy="461963"/>
          </a:xfrm>
          <a:prstGeom prst="chevron">
            <a:avLst>
              <a:gd name="adj" fmla="val 17383"/>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6084" name="矩形 8"/>
          <p:cNvSpPr>
            <a:spLocks noChangeArrowheads="1"/>
          </p:cNvSpPr>
          <p:nvPr/>
        </p:nvSpPr>
        <p:spPr bwMode="auto">
          <a:xfrm>
            <a:off x="214313" y="17526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初始评审</a:t>
            </a:r>
            <a:endParaRPr lang="zh-CN" altLang="en-US" sz="2400"/>
          </a:p>
        </p:txBody>
      </p:sp>
      <p:sp>
        <p:nvSpPr>
          <p:cNvPr id="46085" name="AutoShape 13"/>
          <p:cNvSpPr>
            <a:spLocks noChangeArrowheads="1"/>
          </p:cNvSpPr>
          <p:nvPr/>
        </p:nvSpPr>
        <p:spPr bwMode="gray">
          <a:xfrm>
            <a:off x="175736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6086" name="矩形 10"/>
          <p:cNvSpPr>
            <a:spLocks noChangeArrowheads="1"/>
          </p:cNvSpPr>
          <p:nvPr/>
        </p:nvSpPr>
        <p:spPr bwMode="auto">
          <a:xfrm>
            <a:off x="1928813" y="17526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solidFill>
                  <a:srgbClr val="33CC33"/>
                </a:solidFill>
                <a:latin typeface="华文楷体" panose="02010600040101010101" pitchFamily="2" charset="-122"/>
                <a:ea typeface="华文楷体" panose="02010600040101010101" pitchFamily="2" charset="-122"/>
              </a:rPr>
              <a:t>策 划</a:t>
            </a:r>
            <a:endParaRPr lang="zh-CN" altLang="en-US" sz="2400">
              <a:solidFill>
                <a:srgbClr val="33CC33"/>
              </a:solidFill>
            </a:endParaRPr>
          </a:p>
        </p:txBody>
      </p:sp>
      <p:sp>
        <p:nvSpPr>
          <p:cNvPr id="46087" name="AutoShape 13"/>
          <p:cNvSpPr>
            <a:spLocks noChangeArrowheads="1"/>
          </p:cNvSpPr>
          <p:nvPr/>
        </p:nvSpPr>
        <p:spPr bwMode="gray">
          <a:xfrm>
            <a:off x="304323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6088" name="矩形 12"/>
          <p:cNvSpPr>
            <a:spLocks noChangeArrowheads="1"/>
          </p:cNvSpPr>
          <p:nvPr/>
        </p:nvSpPr>
        <p:spPr bwMode="auto">
          <a:xfrm>
            <a:off x="321468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培 训</a:t>
            </a:r>
            <a:endParaRPr lang="zh-CN" altLang="en-US" sz="2400"/>
          </a:p>
        </p:txBody>
      </p:sp>
      <p:sp>
        <p:nvSpPr>
          <p:cNvPr id="46089" name="AutoShape 13"/>
          <p:cNvSpPr>
            <a:spLocks noChangeArrowheads="1"/>
          </p:cNvSpPr>
          <p:nvPr/>
        </p:nvSpPr>
        <p:spPr bwMode="gray">
          <a:xfrm>
            <a:off x="432911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6090" name="矩形 14"/>
          <p:cNvSpPr>
            <a:spLocks noChangeArrowheads="1"/>
          </p:cNvSpPr>
          <p:nvPr/>
        </p:nvSpPr>
        <p:spPr bwMode="auto">
          <a:xfrm>
            <a:off x="4500563"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实 施</a:t>
            </a:r>
            <a:endParaRPr lang="zh-CN" altLang="en-US" sz="2400"/>
          </a:p>
        </p:txBody>
      </p:sp>
      <p:sp>
        <p:nvSpPr>
          <p:cNvPr id="46091" name="AutoShape 13"/>
          <p:cNvSpPr>
            <a:spLocks noChangeArrowheads="1"/>
          </p:cNvSpPr>
          <p:nvPr/>
        </p:nvSpPr>
        <p:spPr bwMode="gray">
          <a:xfrm>
            <a:off x="561498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6092" name="矩形 16"/>
          <p:cNvSpPr>
            <a:spLocks noChangeArrowheads="1"/>
          </p:cNvSpPr>
          <p:nvPr/>
        </p:nvSpPr>
        <p:spPr bwMode="auto">
          <a:xfrm>
            <a:off x="578643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自 评</a:t>
            </a:r>
            <a:endParaRPr lang="zh-CN" altLang="en-US" sz="2400" b="1">
              <a:latin typeface="华文楷体" panose="02010600040101010101" pitchFamily="2" charset="-122"/>
              <a:ea typeface="华文楷体" panose="02010600040101010101" pitchFamily="2" charset="-122"/>
            </a:endParaRPr>
          </a:p>
        </p:txBody>
      </p:sp>
      <p:sp>
        <p:nvSpPr>
          <p:cNvPr id="46093" name="AutoShape 13"/>
          <p:cNvSpPr>
            <a:spLocks noChangeArrowheads="1"/>
          </p:cNvSpPr>
          <p:nvPr/>
        </p:nvSpPr>
        <p:spPr bwMode="gray">
          <a:xfrm>
            <a:off x="6829425" y="1752600"/>
            <a:ext cx="1957388" cy="461963"/>
          </a:xfrm>
          <a:prstGeom prst="chevron">
            <a:avLst>
              <a:gd name="adj" fmla="val 17380"/>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6094" name="矩形 18"/>
          <p:cNvSpPr>
            <a:spLocks noChangeArrowheads="1"/>
          </p:cNvSpPr>
          <p:nvPr/>
        </p:nvSpPr>
        <p:spPr bwMode="auto">
          <a:xfrm>
            <a:off x="6929438" y="17526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改进与提高</a:t>
            </a:r>
            <a:endParaRPr lang="zh-CN" altLang="en-US" sz="2400"/>
          </a:p>
        </p:txBody>
      </p:sp>
      <p:cxnSp>
        <p:nvCxnSpPr>
          <p:cNvPr id="46095" name="肘形连接符 24"/>
          <p:cNvCxnSpPr>
            <a:cxnSpLocks noChangeShapeType="1"/>
            <a:stCxn id="46085" idx="2"/>
            <a:endCxn id="46096" idx="0"/>
          </p:cNvCxnSpPr>
          <p:nvPr/>
        </p:nvCxnSpPr>
        <p:spPr bwMode="auto">
          <a:xfrm rot="16200000" flipH="1">
            <a:off x="2938621" y="1578926"/>
            <a:ext cx="1069975" cy="2341247"/>
          </a:xfrm>
          <a:prstGeom prst="bentConnector3">
            <a:avLst>
              <a:gd name="adj1" fmla="val 50000"/>
            </a:avLst>
          </a:prstGeom>
          <a:noFill/>
          <a:ln w="34925" algn="ctr">
            <a:solidFill>
              <a:srgbClr val="FF0000"/>
            </a:solidFill>
            <a:round/>
            <a:tailEnd type="arrow" w="med" len="med"/>
          </a:ln>
          <a:extLst>
            <a:ext uri="{909E8E84-426E-40DD-AFC4-6F175D3DCCD1}">
              <a14:hiddenFill xmlns:a14="http://schemas.microsoft.com/office/drawing/2010/main">
                <a:noFill/>
              </a14:hiddenFill>
            </a:ext>
          </a:extLst>
        </p:spPr>
      </p:cxnSp>
      <p:sp>
        <p:nvSpPr>
          <p:cNvPr id="46096" name="自选图形 12"/>
          <p:cNvSpPr>
            <a:spLocks noChangeArrowheads="1"/>
          </p:cNvSpPr>
          <p:nvPr/>
        </p:nvSpPr>
        <p:spPr bwMode="auto">
          <a:xfrm>
            <a:off x="539750" y="3284538"/>
            <a:ext cx="8208963" cy="2592734"/>
          </a:xfrm>
          <a:prstGeom prst="roundRect">
            <a:avLst>
              <a:gd name="adj" fmla="val 16667"/>
            </a:avLst>
          </a:prstGeom>
          <a:solidFill>
            <a:srgbClr val="CCFFCC"/>
          </a:solidFill>
          <a:ln w="9525">
            <a:solidFill>
              <a:schemeClr val="tx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46097" name="Rectangle 2"/>
          <p:cNvSpPr txBox="1">
            <a:spLocks noChangeArrowheads="1"/>
          </p:cNvSpPr>
          <p:nvPr/>
        </p:nvSpPr>
        <p:spPr bwMode="auto">
          <a:xfrm>
            <a:off x="1571625" y="3429000"/>
            <a:ext cx="66436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800" b="1">
              <a:latin typeface="华文楷体" panose="02010600040101010101" pitchFamily="2" charset="-122"/>
              <a:ea typeface="华文楷体" panose="02010600040101010101" pitchFamily="2" charset="-122"/>
            </a:endParaRPr>
          </a:p>
        </p:txBody>
      </p:sp>
      <p:sp>
        <p:nvSpPr>
          <p:cNvPr id="46098" name="Rectangle 2"/>
          <p:cNvSpPr txBox="1">
            <a:spLocks noChangeArrowheads="1"/>
          </p:cNvSpPr>
          <p:nvPr/>
        </p:nvSpPr>
        <p:spPr bwMode="auto">
          <a:xfrm>
            <a:off x="755577" y="3590131"/>
            <a:ext cx="784867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449580" indent="-449580" eaLnBrk="1" hangingPunct="1">
              <a:spcBef>
                <a:spcPct val="0"/>
              </a:spcBef>
              <a:buFontTx/>
              <a:buNone/>
            </a:pPr>
            <a:r>
              <a:rPr lang="zh-CN" altLang="en-US" sz="2100" b="1" dirty="0">
                <a:solidFill>
                  <a:srgbClr val="FF0000"/>
                </a:solidFill>
                <a:ea typeface="华文细黑" panose="02010600040101010101" pitchFamily="2" charset="-122"/>
                <a:sym typeface="Wingdings 2" panose="05020102010507070707" pitchFamily="18" charset="2"/>
              </a:rPr>
              <a:t>   </a:t>
            </a:r>
            <a:r>
              <a:rPr lang="zh-CN" altLang="en-US" sz="2100" b="1" dirty="0">
                <a:latin typeface="华文楷体" panose="02010600040101010101" pitchFamily="2" charset="-122"/>
                <a:ea typeface="华文楷体" panose="02010600040101010101" pitchFamily="2" charset="-122"/>
              </a:rPr>
              <a:t>根据相关法律法规及本规范的要求，针对初始评审的结果， 确定建立安全生产标准化方案，包括资源配置、进度、分工等；</a:t>
            </a:r>
            <a:endParaRPr lang="en-US" altLang="zh-CN" sz="2100" b="1" dirty="0">
              <a:latin typeface="华文楷体" panose="02010600040101010101" pitchFamily="2" charset="-122"/>
              <a:ea typeface="华文楷体" panose="02010600040101010101" pitchFamily="2" charset="-122"/>
            </a:endParaRPr>
          </a:p>
          <a:p>
            <a:pPr marL="449580" indent="-449580" eaLnBrk="1" hangingPunct="1">
              <a:spcBef>
                <a:spcPct val="0"/>
              </a:spcBef>
              <a:buFontTx/>
              <a:buNone/>
            </a:pPr>
            <a:r>
              <a:rPr lang="zh-CN" altLang="en-US" sz="2100" b="1" dirty="0">
                <a:solidFill>
                  <a:srgbClr val="FF0000"/>
                </a:solidFill>
                <a:ea typeface="华文细黑" panose="02010600040101010101" pitchFamily="2" charset="-122"/>
                <a:sym typeface="Wingdings 2" panose="05020102010507070707" pitchFamily="18" charset="2"/>
              </a:rPr>
              <a:t>  </a:t>
            </a:r>
            <a:r>
              <a:rPr lang="zh-CN" altLang="en-US" sz="2100" b="1" dirty="0">
                <a:latin typeface="华文楷体" panose="02010600040101010101" pitchFamily="2" charset="-122"/>
                <a:ea typeface="华文楷体" panose="02010600040101010101" pitchFamily="2" charset="-122"/>
              </a:rPr>
              <a:t>进行风险分析；</a:t>
            </a:r>
            <a:endParaRPr lang="en-US" altLang="zh-CN" sz="2100" b="1" dirty="0">
              <a:latin typeface="华文楷体" panose="02010600040101010101" pitchFamily="2" charset="-122"/>
              <a:ea typeface="华文楷体" panose="02010600040101010101" pitchFamily="2" charset="-122"/>
            </a:endParaRPr>
          </a:p>
          <a:p>
            <a:pPr marL="449580" indent="-449580" eaLnBrk="1" hangingPunct="1">
              <a:spcBef>
                <a:spcPct val="0"/>
              </a:spcBef>
              <a:buFontTx/>
              <a:buNone/>
            </a:pPr>
            <a:r>
              <a:rPr lang="zh-CN" altLang="en-US" sz="2100" b="1" dirty="0">
                <a:solidFill>
                  <a:srgbClr val="FF0000"/>
                </a:solidFill>
                <a:ea typeface="华文细黑" panose="02010600040101010101" pitchFamily="2" charset="-122"/>
                <a:sym typeface="Wingdings 2" panose="05020102010507070707" pitchFamily="18" charset="2"/>
              </a:rPr>
              <a:t>   </a:t>
            </a:r>
            <a:r>
              <a:rPr lang="zh-CN" altLang="en-US" sz="2100" b="1" dirty="0">
                <a:latin typeface="华文楷体" panose="02010600040101010101" pitchFamily="2" charset="-122"/>
                <a:ea typeface="华文楷体" panose="02010600040101010101" pitchFamily="2" charset="-122"/>
              </a:rPr>
              <a:t>识别和获取适用的安全生产法律法规、标准及其他要求；</a:t>
            </a:r>
            <a:endParaRPr lang="en-US" altLang="zh-CN" sz="2100" b="1" dirty="0">
              <a:latin typeface="华文楷体" panose="02010600040101010101" pitchFamily="2" charset="-122"/>
              <a:ea typeface="华文楷体" panose="02010600040101010101" pitchFamily="2" charset="-122"/>
            </a:endParaRPr>
          </a:p>
          <a:p>
            <a:pPr marL="449580" indent="-449580" eaLnBrk="1" hangingPunct="1">
              <a:spcBef>
                <a:spcPct val="0"/>
              </a:spcBef>
              <a:buFontTx/>
              <a:buNone/>
            </a:pPr>
            <a:r>
              <a:rPr lang="zh-CN" altLang="en-US" sz="2100" b="1" dirty="0">
                <a:solidFill>
                  <a:srgbClr val="FF0000"/>
                </a:solidFill>
                <a:ea typeface="华文细黑" panose="02010600040101010101" pitchFamily="2" charset="-122"/>
                <a:sym typeface="Wingdings 2" panose="05020102010507070707" pitchFamily="18" charset="2"/>
              </a:rPr>
              <a:t>  </a:t>
            </a:r>
            <a:r>
              <a:rPr lang="zh-CN" altLang="en-US" sz="2100" b="1" dirty="0">
                <a:latin typeface="华文楷体" panose="02010600040101010101" pitchFamily="2" charset="-122"/>
                <a:ea typeface="华文楷体" panose="02010600040101010101" pitchFamily="2" charset="-122"/>
              </a:rPr>
              <a:t>完善安全生产规章制度、安全操作规程、台帐、档案、记录等；</a:t>
            </a:r>
            <a:endParaRPr lang="en-US" altLang="zh-CN" sz="2100" b="1" dirty="0">
              <a:latin typeface="华文楷体" panose="02010600040101010101" pitchFamily="2" charset="-122"/>
              <a:ea typeface="华文楷体" panose="02010600040101010101" pitchFamily="2" charset="-122"/>
            </a:endParaRPr>
          </a:p>
          <a:p>
            <a:pPr marL="449580" indent="-449580" eaLnBrk="1" hangingPunct="1">
              <a:spcBef>
                <a:spcPct val="0"/>
              </a:spcBef>
              <a:buFontTx/>
              <a:buNone/>
            </a:pPr>
            <a:r>
              <a:rPr lang="zh-CN" altLang="en-US" sz="2100" b="1" dirty="0">
                <a:solidFill>
                  <a:srgbClr val="FF0000"/>
                </a:solidFill>
                <a:ea typeface="华文细黑" panose="02010600040101010101" pitchFamily="2" charset="-122"/>
                <a:sym typeface="Wingdings 2" panose="05020102010507070707" pitchFamily="18" charset="2"/>
              </a:rPr>
              <a:t>  </a:t>
            </a:r>
            <a:r>
              <a:rPr lang="zh-CN" altLang="en-US" sz="2100" b="1" dirty="0">
                <a:latin typeface="华文楷体" panose="02010600040101010101" pitchFamily="2" charset="-122"/>
                <a:ea typeface="华文楷体" panose="02010600040101010101" pitchFamily="2" charset="-122"/>
              </a:rPr>
              <a:t>确定企业安全生产方针和目标。</a:t>
            </a:r>
            <a:endParaRPr lang="zh-CN" altLang="en-US" sz="2100" b="1"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自选图形 12"/>
          <p:cNvSpPr>
            <a:spLocks noChangeArrowheads="1"/>
          </p:cNvSpPr>
          <p:nvPr/>
        </p:nvSpPr>
        <p:spPr bwMode="auto">
          <a:xfrm>
            <a:off x="1428750" y="3286125"/>
            <a:ext cx="6500813" cy="1143000"/>
          </a:xfrm>
          <a:prstGeom prst="roundRect">
            <a:avLst>
              <a:gd name="adj" fmla="val 16667"/>
            </a:avLst>
          </a:prstGeom>
          <a:solidFill>
            <a:srgbClr val="CCFFCC"/>
          </a:solidFill>
          <a:ln w="9525">
            <a:solidFill>
              <a:schemeClr val="tx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48131"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4.3  </a:t>
            </a:r>
            <a:r>
              <a:rPr lang="zh-CN" altLang="en-US" b="1" smtClean="0">
                <a:latin typeface="华文楷体" panose="02010600040101010101" pitchFamily="2" charset="-122"/>
                <a:ea typeface="华文楷体" panose="02010600040101010101" pitchFamily="2" charset="-122"/>
              </a:rPr>
              <a:t>实施</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48132" name="Rectangle 2"/>
          <p:cNvSpPr txBox="1">
            <a:spLocks noChangeArrowheads="1"/>
          </p:cNvSpPr>
          <p:nvPr/>
        </p:nvSpPr>
        <p:spPr bwMode="auto">
          <a:xfrm>
            <a:off x="1357313" y="3429000"/>
            <a:ext cx="66436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  对全体从业人员进行安全生产标准化相关内容培训。</a:t>
            </a:r>
            <a:endParaRPr lang="zh-CN" altLang="en-US" sz="2800" b="1">
              <a:latin typeface="华文楷体" panose="02010600040101010101" pitchFamily="2" charset="-122"/>
              <a:ea typeface="华文楷体" panose="02010600040101010101" pitchFamily="2" charset="-122"/>
            </a:endParaRPr>
          </a:p>
          <a:p>
            <a:pPr eaLnBrk="1" hangingPunct="1">
              <a:spcBef>
                <a:spcPct val="0"/>
              </a:spcBef>
              <a:buFontTx/>
              <a:buNone/>
            </a:pPr>
            <a:endParaRPr lang="zh-CN" altLang="en-US" sz="2800" b="1">
              <a:latin typeface="华文楷体" panose="02010600040101010101" pitchFamily="2" charset="-122"/>
              <a:ea typeface="华文楷体" panose="02010600040101010101" pitchFamily="2" charset="-122"/>
            </a:endParaRPr>
          </a:p>
        </p:txBody>
      </p:sp>
      <p:sp>
        <p:nvSpPr>
          <p:cNvPr id="48133" name="AutoShape 13"/>
          <p:cNvSpPr>
            <a:spLocks noChangeArrowheads="1"/>
          </p:cNvSpPr>
          <p:nvPr/>
        </p:nvSpPr>
        <p:spPr bwMode="gray">
          <a:xfrm>
            <a:off x="214313" y="1752600"/>
            <a:ext cx="1428750" cy="461963"/>
          </a:xfrm>
          <a:prstGeom prst="chevron">
            <a:avLst>
              <a:gd name="adj" fmla="val 17383"/>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8134" name="矩形 8"/>
          <p:cNvSpPr>
            <a:spLocks noChangeArrowheads="1"/>
          </p:cNvSpPr>
          <p:nvPr/>
        </p:nvSpPr>
        <p:spPr bwMode="auto">
          <a:xfrm>
            <a:off x="214313" y="17526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初始评审</a:t>
            </a:r>
            <a:endParaRPr lang="zh-CN" altLang="en-US" sz="2400"/>
          </a:p>
        </p:txBody>
      </p:sp>
      <p:sp>
        <p:nvSpPr>
          <p:cNvPr id="48135" name="AutoShape 13"/>
          <p:cNvSpPr>
            <a:spLocks noChangeArrowheads="1"/>
          </p:cNvSpPr>
          <p:nvPr/>
        </p:nvSpPr>
        <p:spPr bwMode="gray">
          <a:xfrm>
            <a:off x="175736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8136" name="矩形 10"/>
          <p:cNvSpPr>
            <a:spLocks noChangeArrowheads="1"/>
          </p:cNvSpPr>
          <p:nvPr/>
        </p:nvSpPr>
        <p:spPr bwMode="auto">
          <a:xfrm>
            <a:off x="1928813" y="17526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策 划</a:t>
            </a:r>
            <a:endParaRPr lang="zh-CN" altLang="en-US" sz="2400"/>
          </a:p>
        </p:txBody>
      </p:sp>
      <p:sp>
        <p:nvSpPr>
          <p:cNvPr id="48137" name="AutoShape 13"/>
          <p:cNvSpPr>
            <a:spLocks noChangeArrowheads="1"/>
          </p:cNvSpPr>
          <p:nvPr/>
        </p:nvSpPr>
        <p:spPr bwMode="gray">
          <a:xfrm>
            <a:off x="304323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8138" name="矩形 12"/>
          <p:cNvSpPr>
            <a:spLocks noChangeArrowheads="1"/>
          </p:cNvSpPr>
          <p:nvPr/>
        </p:nvSpPr>
        <p:spPr bwMode="auto">
          <a:xfrm>
            <a:off x="321468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solidFill>
                  <a:srgbClr val="33CC33"/>
                </a:solidFill>
                <a:latin typeface="华文楷体" panose="02010600040101010101" pitchFamily="2" charset="-122"/>
                <a:ea typeface="华文楷体" panose="02010600040101010101" pitchFamily="2" charset="-122"/>
              </a:rPr>
              <a:t>培 训</a:t>
            </a:r>
            <a:endParaRPr lang="zh-CN" altLang="en-US" sz="2400">
              <a:solidFill>
                <a:srgbClr val="33CC33"/>
              </a:solidFill>
            </a:endParaRPr>
          </a:p>
        </p:txBody>
      </p:sp>
      <p:sp>
        <p:nvSpPr>
          <p:cNvPr id="48139" name="AutoShape 13"/>
          <p:cNvSpPr>
            <a:spLocks noChangeArrowheads="1"/>
          </p:cNvSpPr>
          <p:nvPr/>
        </p:nvSpPr>
        <p:spPr bwMode="gray">
          <a:xfrm>
            <a:off x="432911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8140" name="矩形 14"/>
          <p:cNvSpPr>
            <a:spLocks noChangeArrowheads="1"/>
          </p:cNvSpPr>
          <p:nvPr/>
        </p:nvSpPr>
        <p:spPr bwMode="auto">
          <a:xfrm>
            <a:off x="4500563"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实 施</a:t>
            </a:r>
            <a:endParaRPr lang="zh-CN" altLang="en-US" sz="2400"/>
          </a:p>
        </p:txBody>
      </p:sp>
      <p:sp>
        <p:nvSpPr>
          <p:cNvPr id="48141" name="AutoShape 13"/>
          <p:cNvSpPr>
            <a:spLocks noChangeArrowheads="1"/>
          </p:cNvSpPr>
          <p:nvPr/>
        </p:nvSpPr>
        <p:spPr bwMode="gray">
          <a:xfrm>
            <a:off x="561498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8142" name="矩形 16"/>
          <p:cNvSpPr>
            <a:spLocks noChangeArrowheads="1"/>
          </p:cNvSpPr>
          <p:nvPr/>
        </p:nvSpPr>
        <p:spPr bwMode="auto">
          <a:xfrm>
            <a:off x="578643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自 评</a:t>
            </a:r>
            <a:endParaRPr lang="zh-CN" altLang="en-US" sz="2400" b="1">
              <a:latin typeface="华文楷体" panose="02010600040101010101" pitchFamily="2" charset="-122"/>
              <a:ea typeface="华文楷体" panose="02010600040101010101" pitchFamily="2" charset="-122"/>
            </a:endParaRPr>
          </a:p>
        </p:txBody>
      </p:sp>
      <p:sp>
        <p:nvSpPr>
          <p:cNvPr id="48143" name="AutoShape 13"/>
          <p:cNvSpPr>
            <a:spLocks noChangeArrowheads="1"/>
          </p:cNvSpPr>
          <p:nvPr/>
        </p:nvSpPr>
        <p:spPr bwMode="gray">
          <a:xfrm>
            <a:off x="6829425" y="1752600"/>
            <a:ext cx="1957388" cy="461963"/>
          </a:xfrm>
          <a:prstGeom prst="chevron">
            <a:avLst>
              <a:gd name="adj" fmla="val 17380"/>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8144" name="矩形 18"/>
          <p:cNvSpPr>
            <a:spLocks noChangeArrowheads="1"/>
          </p:cNvSpPr>
          <p:nvPr/>
        </p:nvSpPr>
        <p:spPr bwMode="auto">
          <a:xfrm>
            <a:off x="6929438" y="17526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改进与提高</a:t>
            </a:r>
            <a:endParaRPr lang="zh-CN" altLang="en-US" sz="2400"/>
          </a:p>
        </p:txBody>
      </p:sp>
      <p:cxnSp>
        <p:nvCxnSpPr>
          <p:cNvPr id="48145" name="肘形连接符 21"/>
          <p:cNvCxnSpPr>
            <a:cxnSpLocks noChangeShapeType="1"/>
            <a:stCxn id="48137" idx="2"/>
            <a:endCxn id="23" idx="0"/>
          </p:cNvCxnSpPr>
          <p:nvPr/>
        </p:nvCxnSpPr>
        <p:spPr bwMode="auto">
          <a:xfrm rot="16200000" flipH="1">
            <a:off x="3598863" y="2205038"/>
            <a:ext cx="1071562" cy="1090612"/>
          </a:xfrm>
          <a:prstGeom prst="bentConnector3">
            <a:avLst>
              <a:gd name="adj1" fmla="val 50000"/>
            </a:avLst>
          </a:prstGeom>
          <a:noFill/>
          <a:ln w="31750" algn="ctr">
            <a:solidFill>
              <a:srgbClr val="FF0000"/>
            </a:solidFill>
            <a:round/>
            <a:tailEnd type="arrow" w="med" len="med"/>
          </a:ln>
          <a:extLst>
            <a:ext uri="{909E8E84-426E-40DD-AFC4-6F175D3DCCD1}">
              <a14:hiddenFill xmlns:a14="http://schemas.microsoft.com/office/drawing/2010/main">
                <a:noFill/>
              </a14:hiddenFill>
            </a:ext>
          </a:extLst>
        </p:spPr>
      </p:cxnSp>
      <p:graphicFrame>
        <p:nvGraphicFramePr>
          <p:cNvPr id="48146" name="Object 5133"/>
          <p:cNvGraphicFramePr>
            <a:graphicFrameLocks noChangeAspect="1"/>
          </p:cNvGraphicFramePr>
          <p:nvPr/>
        </p:nvGraphicFramePr>
        <p:xfrm>
          <a:off x="6572250" y="4875213"/>
          <a:ext cx="2093913" cy="1625600"/>
        </p:xfrm>
        <a:graphic>
          <a:graphicData uri="http://schemas.openxmlformats.org/presentationml/2006/ole">
            <mc:AlternateContent xmlns:mc="http://schemas.openxmlformats.org/markup-compatibility/2006">
              <mc:Choice xmlns:v="urn:schemas-microsoft-com:vml" Requires="v">
                <p:oleObj spid="_x0000_s1025" name="剪辑" r:id="rId1" imgW="24041100" imgH="17145000" progId="">
                  <p:embed/>
                </p:oleObj>
              </mc:Choice>
              <mc:Fallback>
                <p:oleObj name="剪辑" r:id="rId1" imgW="24041100" imgH="17145000" progId="">
                  <p:embed/>
                  <p:pic>
                    <p:nvPicPr>
                      <p:cNvPr id="0" name="图片 1024"/>
                      <p:cNvPicPr>
                        <a:picLocks noChangeAspect="1"/>
                      </p:cNvPicPr>
                      <p:nvPr/>
                    </p:nvPicPr>
                    <p:blipFill>
                      <a:blip r:embed="rId2"/>
                      <a:stretch>
                        <a:fillRect/>
                      </a:stretch>
                    </p:blipFill>
                    <p:spPr>
                      <a:xfrm>
                        <a:off x="6572250" y="4875213"/>
                        <a:ext cx="2093913" cy="1625600"/>
                      </a:xfrm>
                      <a:prstGeom prst="rect">
                        <a:avLst/>
                      </a:prstGeom>
                      <a:noFill/>
                      <a:ln w="9525">
                        <a:noFill/>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自选图形 12"/>
          <p:cNvSpPr>
            <a:spLocks noChangeArrowheads="1"/>
          </p:cNvSpPr>
          <p:nvPr/>
        </p:nvSpPr>
        <p:spPr bwMode="auto">
          <a:xfrm>
            <a:off x="1428750" y="3286125"/>
            <a:ext cx="6500813" cy="1143000"/>
          </a:xfrm>
          <a:prstGeom prst="roundRect">
            <a:avLst>
              <a:gd name="adj" fmla="val 16667"/>
            </a:avLst>
          </a:prstGeom>
          <a:solidFill>
            <a:srgbClr val="CCFFCC"/>
          </a:solidFill>
          <a:ln w="9525">
            <a:solidFill>
              <a:schemeClr val="tx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50179"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4.3  </a:t>
            </a:r>
            <a:r>
              <a:rPr lang="zh-CN" altLang="en-US" b="1" smtClean="0">
                <a:latin typeface="华文楷体" panose="02010600040101010101" pitchFamily="2" charset="-122"/>
                <a:ea typeface="华文楷体" panose="02010600040101010101" pitchFamily="2" charset="-122"/>
              </a:rPr>
              <a:t>实施</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50180" name="Rectangle 2"/>
          <p:cNvSpPr txBox="1">
            <a:spLocks noChangeArrowheads="1"/>
          </p:cNvSpPr>
          <p:nvPr/>
        </p:nvSpPr>
        <p:spPr bwMode="auto">
          <a:xfrm>
            <a:off x="1357313" y="3429000"/>
            <a:ext cx="6643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  根据策划结果，落实安全生产标准化的各项要求。</a:t>
            </a:r>
            <a:endParaRPr lang="zh-CN" altLang="en-US" sz="2800" b="1">
              <a:latin typeface="华文楷体" panose="02010600040101010101" pitchFamily="2" charset="-122"/>
              <a:ea typeface="华文楷体" panose="02010600040101010101" pitchFamily="2" charset="-122"/>
            </a:endParaRPr>
          </a:p>
          <a:p>
            <a:pPr eaLnBrk="1" hangingPunct="1">
              <a:spcBef>
                <a:spcPct val="0"/>
              </a:spcBef>
              <a:buFontTx/>
              <a:buNone/>
            </a:pPr>
            <a:endParaRPr lang="zh-CN" altLang="en-US" sz="2800" b="1">
              <a:latin typeface="华文楷体" panose="02010600040101010101" pitchFamily="2" charset="-122"/>
              <a:ea typeface="华文楷体" panose="02010600040101010101" pitchFamily="2" charset="-122"/>
            </a:endParaRPr>
          </a:p>
        </p:txBody>
      </p:sp>
      <p:sp>
        <p:nvSpPr>
          <p:cNvPr id="50181" name="AutoShape 13"/>
          <p:cNvSpPr>
            <a:spLocks noChangeArrowheads="1"/>
          </p:cNvSpPr>
          <p:nvPr/>
        </p:nvSpPr>
        <p:spPr bwMode="gray">
          <a:xfrm>
            <a:off x="214313" y="1752600"/>
            <a:ext cx="1428750" cy="461963"/>
          </a:xfrm>
          <a:prstGeom prst="chevron">
            <a:avLst>
              <a:gd name="adj" fmla="val 17383"/>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0182" name="矩形 8"/>
          <p:cNvSpPr>
            <a:spLocks noChangeArrowheads="1"/>
          </p:cNvSpPr>
          <p:nvPr/>
        </p:nvSpPr>
        <p:spPr bwMode="auto">
          <a:xfrm>
            <a:off x="214313" y="17526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初始评审</a:t>
            </a:r>
            <a:endParaRPr lang="zh-CN" altLang="en-US" sz="2400"/>
          </a:p>
        </p:txBody>
      </p:sp>
      <p:sp>
        <p:nvSpPr>
          <p:cNvPr id="50183" name="AutoShape 13"/>
          <p:cNvSpPr>
            <a:spLocks noChangeArrowheads="1"/>
          </p:cNvSpPr>
          <p:nvPr/>
        </p:nvSpPr>
        <p:spPr bwMode="gray">
          <a:xfrm>
            <a:off x="175736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0184" name="矩形 10"/>
          <p:cNvSpPr>
            <a:spLocks noChangeArrowheads="1"/>
          </p:cNvSpPr>
          <p:nvPr/>
        </p:nvSpPr>
        <p:spPr bwMode="auto">
          <a:xfrm>
            <a:off x="1928813" y="17526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策 划</a:t>
            </a:r>
            <a:endParaRPr lang="zh-CN" altLang="en-US" sz="2400"/>
          </a:p>
        </p:txBody>
      </p:sp>
      <p:sp>
        <p:nvSpPr>
          <p:cNvPr id="50185" name="AutoShape 13"/>
          <p:cNvSpPr>
            <a:spLocks noChangeArrowheads="1"/>
          </p:cNvSpPr>
          <p:nvPr/>
        </p:nvSpPr>
        <p:spPr bwMode="gray">
          <a:xfrm>
            <a:off x="304323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0186" name="矩形 12"/>
          <p:cNvSpPr>
            <a:spLocks noChangeArrowheads="1"/>
          </p:cNvSpPr>
          <p:nvPr/>
        </p:nvSpPr>
        <p:spPr bwMode="auto">
          <a:xfrm>
            <a:off x="321468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培 训</a:t>
            </a:r>
            <a:endParaRPr lang="zh-CN" altLang="en-US" sz="2400"/>
          </a:p>
        </p:txBody>
      </p:sp>
      <p:sp>
        <p:nvSpPr>
          <p:cNvPr id="50187" name="AutoShape 13"/>
          <p:cNvSpPr>
            <a:spLocks noChangeArrowheads="1"/>
          </p:cNvSpPr>
          <p:nvPr/>
        </p:nvSpPr>
        <p:spPr bwMode="gray">
          <a:xfrm>
            <a:off x="432911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0188" name="矩形 14"/>
          <p:cNvSpPr>
            <a:spLocks noChangeArrowheads="1"/>
          </p:cNvSpPr>
          <p:nvPr/>
        </p:nvSpPr>
        <p:spPr bwMode="auto">
          <a:xfrm>
            <a:off x="4500563"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solidFill>
                  <a:srgbClr val="33CC33"/>
                </a:solidFill>
                <a:latin typeface="华文楷体" panose="02010600040101010101" pitchFamily="2" charset="-122"/>
                <a:ea typeface="华文楷体" panose="02010600040101010101" pitchFamily="2" charset="-122"/>
              </a:rPr>
              <a:t>实 施</a:t>
            </a:r>
            <a:endParaRPr lang="zh-CN" altLang="en-US" sz="2400">
              <a:solidFill>
                <a:srgbClr val="33CC33"/>
              </a:solidFill>
            </a:endParaRPr>
          </a:p>
        </p:txBody>
      </p:sp>
      <p:sp>
        <p:nvSpPr>
          <p:cNvPr id="50189" name="AutoShape 13"/>
          <p:cNvSpPr>
            <a:spLocks noChangeArrowheads="1"/>
          </p:cNvSpPr>
          <p:nvPr/>
        </p:nvSpPr>
        <p:spPr bwMode="gray">
          <a:xfrm>
            <a:off x="561498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0190" name="矩形 16"/>
          <p:cNvSpPr>
            <a:spLocks noChangeArrowheads="1"/>
          </p:cNvSpPr>
          <p:nvPr/>
        </p:nvSpPr>
        <p:spPr bwMode="auto">
          <a:xfrm>
            <a:off x="578643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自 评</a:t>
            </a:r>
            <a:endParaRPr lang="zh-CN" altLang="en-US" sz="2400" b="1">
              <a:latin typeface="华文楷体" panose="02010600040101010101" pitchFamily="2" charset="-122"/>
              <a:ea typeface="华文楷体" panose="02010600040101010101" pitchFamily="2" charset="-122"/>
            </a:endParaRPr>
          </a:p>
        </p:txBody>
      </p:sp>
      <p:sp>
        <p:nvSpPr>
          <p:cNvPr id="50191" name="AutoShape 13"/>
          <p:cNvSpPr>
            <a:spLocks noChangeArrowheads="1"/>
          </p:cNvSpPr>
          <p:nvPr/>
        </p:nvSpPr>
        <p:spPr bwMode="gray">
          <a:xfrm>
            <a:off x="6829425" y="1752600"/>
            <a:ext cx="1957388" cy="461963"/>
          </a:xfrm>
          <a:prstGeom prst="chevron">
            <a:avLst>
              <a:gd name="adj" fmla="val 17380"/>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0192" name="矩形 18"/>
          <p:cNvSpPr>
            <a:spLocks noChangeArrowheads="1"/>
          </p:cNvSpPr>
          <p:nvPr/>
        </p:nvSpPr>
        <p:spPr bwMode="auto">
          <a:xfrm>
            <a:off x="6929438" y="17526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改进与提高</a:t>
            </a:r>
            <a:endParaRPr lang="zh-CN" altLang="en-US" sz="2400"/>
          </a:p>
        </p:txBody>
      </p:sp>
      <p:cxnSp>
        <p:nvCxnSpPr>
          <p:cNvPr id="50193" name="肘形连接符 21"/>
          <p:cNvCxnSpPr>
            <a:cxnSpLocks noChangeShapeType="1"/>
            <a:stCxn id="50187" idx="2"/>
          </p:cNvCxnSpPr>
          <p:nvPr/>
        </p:nvCxnSpPr>
        <p:spPr bwMode="auto">
          <a:xfrm rot="5400000">
            <a:off x="4044951" y="2455862"/>
            <a:ext cx="1071562" cy="588963"/>
          </a:xfrm>
          <a:prstGeom prst="bentConnector3">
            <a:avLst>
              <a:gd name="adj1" fmla="val 50000"/>
            </a:avLst>
          </a:prstGeom>
          <a:noFill/>
          <a:ln w="31750" algn="ctr">
            <a:solidFill>
              <a:srgbClr val="FF0000"/>
            </a:solidFill>
            <a:rou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自选图形 12"/>
          <p:cNvSpPr>
            <a:spLocks noChangeArrowheads="1"/>
          </p:cNvSpPr>
          <p:nvPr/>
        </p:nvSpPr>
        <p:spPr bwMode="auto">
          <a:xfrm>
            <a:off x="1428750" y="3286125"/>
            <a:ext cx="6500813" cy="1643063"/>
          </a:xfrm>
          <a:prstGeom prst="roundRect">
            <a:avLst>
              <a:gd name="adj" fmla="val 16667"/>
            </a:avLst>
          </a:prstGeom>
          <a:solidFill>
            <a:srgbClr val="CCFFCC"/>
          </a:solidFill>
          <a:ln w="9525">
            <a:solidFill>
              <a:schemeClr val="tx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52227"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4.3  </a:t>
            </a:r>
            <a:r>
              <a:rPr lang="zh-CN" altLang="en-US" b="1" smtClean="0">
                <a:latin typeface="华文楷体" panose="02010600040101010101" pitchFamily="2" charset="-122"/>
                <a:ea typeface="华文楷体" panose="02010600040101010101" pitchFamily="2" charset="-122"/>
              </a:rPr>
              <a:t>实施</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52228" name="Rectangle 2"/>
          <p:cNvSpPr txBox="1">
            <a:spLocks noChangeArrowheads="1"/>
          </p:cNvSpPr>
          <p:nvPr/>
        </p:nvSpPr>
        <p:spPr bwMode="auto">
          <a:xfrm>
            <a:off x="1357313" y="3429000"/>
            <a:ext cx="66436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  应对安全生产标准化的实施情况进行检查和评价，发现问题，找出差距，</a:t>
            </a:r>
            <a:r>
              <a:rPr lang="en-US" altLang="zh-CN" sz="2800" b="1">
                <a:latin typeface="华文楷体" panose="02010600040101010101" pitchFamily="2" charset="-122"/>
                <a:ea typeface="华文楷体" panose="02010600040101010101" pitchFamily="2" charset="-122"/>
              </a:rPr>
              <a:t> </a:t>
            </a:r>
            <a:r>
              <a:rPr lang="zh-CN" altLang="en-US" sz="2800" b="1">
                <a:latin typeface="华文楷体" panose="02010600040101010101" pitchFamily="2" charset="-122"/>
                <a:ea typeface="华文楷体" panose="02010600040101010101" pitchFamily="2" charset="-122"/>
              </a:rPr>
              <a:t>提出完善措施。</a:t>
            </a:r>
            <a:endParaRPr lang="zh-CN" altLang="en-US" sz="2800" b="1">
              <a:latin typeface="华文楷体" panose="02010600040101010101" pitchFamily="2" charset="-122"/>
              <a:ea typeface="华文楷体" panose="02010600040101010101" pitchFamily="2" charset="-122"/>
            </a:endParaRPr>
          </a:p>
        </p:txBody>
      </p:sp>
      <p:sp>
        <p:nvSpPr>
          <p:cNvPr id="52229" name="AutoShape 13"/>
          <p:cNvSpPr>
            <a:spLocks noChangeArrowheads="1"/>
          </p:cNvSpPr>
          <p:nvPr/>
        </p:nvSpPr>
        <p:spPr bwMode="gray">
          <a:xfrm>
            <a:off x="214313" y="1752600"/>
            <a:ext cx="1428750" cy="461963"/>
          </a:xfrm>
          <a:prstGeom prst="chevron">
            <a:avLst>
              <a:gd name="adj" fmla="val 17383"/>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2230" name="矩形 8"/>
          <p:cNvSpPr>
            <a:spLocks noChangeArrowheads="1"/>
          </p:cNvSpPr>
          <p:nvPr/>
        </p:nvSpPr>
        <p:spPr bwMode="auto">
          <a:xfrm>
            <a:off x="214313" y="17526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初始评审</a:t>
            </a:r>
            <a:endParaRPr lang="zh-CN" altLang="en-US" sz="2400"/>
          </a:p>
        </p:txBody>
      </p:sp>
      <p:sp>
        <p:nvSpPr>
          <p:cNvPr id="52231" name="AutoShape 13"/>
          <p:cNvSpPr>
            <a:spLocks noChangeArrowheads="1"/>
          </p:cNvSpPr>
          <p:nvPr/>
        </p:nvSpPr>
        <p:spPr bwMode="gray">
          <a:xfrm>
            <a:off x="175736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2232" name="矩形 10"/>
          <p:cNvSpPr>
            <a:spLocks noChangeArrowheads="1"/>
          </p:cNvSpPr>
          <p:nvPr/>
        </p:nvSpPr>
        <p:spPr bwMode="auto">
          <a:xfrm>
            <a:off x="1928813" y="17526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策 划</a:t>
            </a:r>
            <a:endParaRPr lang="zh-CN" altLang="en-US" sz="2400"/>
          </a:p>
        </p:txBody>
      </p:sp>
      <p:sp>
        <p:nvSpPr>
          <p:cNvPr id="52233" name="AutoShape 13"/>
          <p:cNvSpPr>
            <a:spLocks noChangeArrowheads="1"/>
          </p:cNvSpPr>
          <p:nvPr/>
        </p:nvSpPr>
        <p:spPr bwMode="gray">
          <a:xfrm>
            <a:off x="304323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2234" name="矩形 12"/>
          <p:cNvSpPr>
            <a:spLocks noChangeArrowheads="1"/>
          </p:cNvSpPr>
          <p:nvPr/>
        </p:nvSpPr>
        <p:spPr bwMode="auto">
          <a:xfrm>
            <a:off x="321468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培 训</a:t>
            </a:r>
            <a:endParaRPr lang="zh-CN" altLang="en-US" sz="2400"/>
          </a:p>
        </p:txBody>
      </p:sp>
      <p:sp>
        <p:nvSpPr>
          <p:cNvPr id="52235" name="AutoShape 13"/>
          <p:cNvSpPr>
            <a:spLocks noChangeArrowheads="1"/>
          </p:cNvSpPr>
          <p:nvPr/>
        </p:nvSpPr>
        <p:spPr bwMode="gray">
          <a:xfrm>
            <a:off x="432911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2236" name="矩形 14"/>
          <p:cNvSpPr>
            <a:spLocks noChangeArrowheads="1"/>
          </p:cNvSpPr>
          <p:nvPr/>
        </p:nvSpPr>
        <p:spPr bwMode="auto">
          <a:xfrm>
            <a:off x="4500563"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实 施</a:t>
            </a:r>
            <a:endParaRPr lang="zh-CN" altLang="en-US" sz="2400"/>
          </a:p>
        </p:txBody>
      </p:sp>
      <p:sp>
        <p:nvSpPr>
          <p:cNvPr id="52237" name="AutoShape 13"/>
          <p:cNvSpPr>
            <a:spLocks noChangeArrowheads="1"/>
          </p:cNvSpPr>
          <p:nvPr/>
        </p:nvSpPr>
        <p:spPr bwMode="gray">
          <a:xfrm>
            <a:off x="561498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2238" name="矩形 16"/>
          <p:cNvSpPr>
            <a:spLocks noChangeArrowheads="1"/>
          </p:cNvSpPr>
          <p:nvPr/>
        </p:nvSpPr>
        <p:spPr bwMode="auto">
          <a:xfrm>
            <a:off x="578643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solidFill>
                  <a:srgbClr val="33CC33"/>
                </a:solidFill>
                <a:latin typeface="华文楷体" panose="02010600040101010101" pitchFamily="2" charset="-122"/>
                <a:ea typeface="华文楷体" panose="02010600040101010101" pitchFamily="2" charset="-122"/>
              </a:rPr>
              <a:t>自 评</a:t>
            </a:r>
            <a:endParaRPr lang="zh-CN" altLang="en-US" sz="2400" b="1">
              <a:solidFill>
                <a:srgbClr val="33CC33"/>
              </a:solidFill>
              <a:latin typeface="华文楷体" panose="02010600040101010101" pitchFamily="2" charset="-122"/>
              <a:ea typeface="华文楷体" panose="02010600040101010101" pitchFamily="2" charset="-122"/>
            </a:endParaRPr>
          </a:p>
        </p:txBody>
      </p:sp>
      <p:sp>
        <p:nvSpPr>
          <p:cNvPr id="52239" name="AutoShape 13"/>
          <p:cNvSpPr>
            <a:spLocks noChangeArrowheads="1"/>
          </p:cNvSpPr>
          <p:nvPr/>
        </p:nvSpPr>
        <p:spPr bwMode="gray">
          <a:xfrm>
            <a:off x="6829425" y="1752600"/>
            <a:ext cx="1957388" cy="461963"/>
          </a:xfrm>
          <a:prstGeom prst="chevron">
            <a:avLst>
              <a:gd name="adj" fmla="val 17380"/>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2240" name="矩形 18"/>
          <p:cNvSpPr>
            <a:spLocks noChangeArrowheads="1"/>
          </p:cNvSpPr>
          <p:nvPr/>
        </p:nvSpPr>
        <p:spPr bwMode="auto">
          <a:xfrm>
            <a:off x="6929438" y="17526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改进与提高</a:t>
            </a:r>
            <a:endParaRPr lang="zh-CN" altLang="en-US" sz="2400"/>
          </a:p>
        </p:txBody>
      </p:sp>
      <p:cxnSp>
        <p:nvCxnSpPr>
          <p:cNvPr id="52241" name="肘形连接符 24"/>
          <p:cNvCxnSpPr>
            <a:cxnSpLocks noChangeShapeType="1"/>
            <a:stCxn id="52237" idx="2"/>
            <a:endCxn id="23" idx="0"/>
          </p:cNvCxnSpPr>
          <p:nvPr/>
        </p:nvCxnSpPr>
        <p:spPr bwMode="auto">
          <a:xfrm rot="5400000">
            <a:off x="4884738" y="2009775"/>
            <a:ext cx="1071562" cy="1481138"/>
          </a:xfrm>
          <a:prstGeom prst="bentConnector3">
            <a:avLst>
              <a:gd name="adj1" fmla="val 50000"/>
            </a:avLst>
          </a:prstGeom>
          <a:noFill/>
          <a:ln w="34925" algn="ctr">
            <a:solidFill>
              <a:srgbClr val="FF0000"/>
            </a:solidFill>
            <a:rou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自选图形 12"/>
          <p:cNvSpPr>
            <a:spLocks noChangeArrowheads="1"/>
          </p:cNvSpPr>
          <p:nvPr/>
        </p:nvSpPr>
        <p:spPr bwMode="auto">
          <a:xfrm>
            <a:off x="1428750" y="3286125"/>
            <a:ext cx="6500813" cy="1643063"/>
          </a:xfrm>
          <a:prstGeom prst="roundRect">
            <a:avLst>
              <a:gd name="adj" fmla="val 16667"/>
            </a:avLst>
          </a:prstGeom>
          <a:solidFill>
            <a:srgbClr val="CCFFCC"/>
          </a:solidFill>
          <a:ln w="9525">
            <a:solidFill>
              <a:schemeClr val="tx1"/>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54275" name="Rectangle 2"/>
          <p:cNvSpPr>
            <a:spLocks noGrp="1" noChangeArrowheads="1"/>
          </p:cNvSpPr>
          <p:nvPr>
            <p:ph type="body" idx="4294967295"/>
          </p:nvPr>
        </p:nvSpPr>
        <p:spPr>
          <a:xfrm>
            <a:off x="642938" y="909638"/>
            <a:ext cx="7786687" cy="590550"/>
          </a:xfrm>
        </p:spPr>
        <p:txBody>
          <a:bodyPr/>
          <a:lstStyle/>
          <a:p>
            <a:pPr>
              <a:buFontTx/>
              <a:buNone/>
            </a:pPr>
            <a:r>
              <a:rPr lang="en-US" altLang="zh-CN" b="1" smtClean="0">
                <a:latin typeface="华文楷体" panose="02010600040101010101" pitchFamily="2" charset="-122"/>
                <a:ea typeface="华文楷体" panose="02010600040101010101" pitchFamily="2" charset="-122"/>
              </a:rPr>
              <a:t>4.3  </a:t>
            </a:r>
            <a:r>
              <a:rPr lang="zh-CN" altLang="en-US" b="1" smtClean="0">
                <a:latin typeface="华文楷体" panose="02010600040101010101" pitchFamily="2" charset="-122"/>
                <a:ea typeface="华文楷体" panose="02010600040101010101" pitchFamily="2" charset="-122"/>
              </a:rPr>
              <a:t>实施</a:t>
            </a:r>
            <a:endParaRPr lang="zh-CN" altLang="en-US" b="1" smtClean="0">
              <a:latin typeface="华文楷体" panose="02010600040101010101" pitchFamily="2" charset="-122"/>
              <a:ea typeface="华文楷体" panose="02010600040101010101" pitchFamily="2" charset="-122"/>
            </a:endParaRPr>
          </a:p>
          <a:p>
            <a:pPr>
              <a:buFontTx/>
              <a:buNone/>
            </a:pPr>
            <a:endParaRPr lang="zh-CN" altLang="en-US" smtClean="0"/>
          </a:p>
        </p:txBody>
      </p:sp>
      <p:sp>
        <p:nvSpPr>
          <p:cNvPr id="54276" name="Rectangle 2"/>
          <p:cNvSpPr txBox="1">
            <a:spLocks noChangeArrowheads="1"/>
          </p:cNvSpPr>
          <p:nvPr/>
        </p:nvSpPr>
        <p:spPr bwMode="auto">
          <a:xfrm>
            <a:off x="1357313" y="3429000"/>
            <a:ext cx="66436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800" b="1">
                <a:latin typeface="华文楷体" panose="02010600040101010101" pitchFamily="2" charset="-122"/>
                <a:ea typeface="华文楷体" panose="02010600040101010101" pitchFamily="2" charset="-122"/>
              </a:rPr>
              <a:t>  根据自评的结果，改进安全标准化管理，不断提高安全生产标准化实施水平和安全绩效。</a:t>
            </a:r>
            <a:endParaRPr lang="zh-CN" altLang="en-US" sz="2800" b="1">
              <a:latin typeface="华文楷体" panose="02010600040101010101" pitchFamily="2" charset="-122"/>
              <a:ea typeface="华文楷体" panose="02010600040101010101" pitchFamily="2" charset="-122"/>
            </a:endParaRPr>
          </a:p>
          <a:p>
            <a:pPr eaLnBrk="1" hangingPunct="1">
              <a:spcBef>
                <a:spcPct val="0"/>
              </a:spcBef>
              <a:buFontTx/>
              <a:buNone/>
            </a:pPr>
            <a:endParaRPr lang="zh-CN" altLang="en-US" sz="2800" b="1">
              <a:latin typeface="华文楷体" panose="02010600040101010101" pitchFamily="2" charset="-122"/>
              <a:ea typeface="华文楷体" panose="02010600040101010101" pitchFamily="2" charset="-122"/>
            </a:endParaRPr>
          </a:p>
        </p:txBody>
      </p:sp>
      <p:sp>
        <p:nvSpPr>
          <p:cNvPr id="54277" name="AutoShape 13"/>
          <p:cNvSpPr>
            <a:spLocks noChangeArrowheads="1"/>
          </p:cNvSpPr>
          <p:nvPr/>
        </p:nvSpPr>
        <p:spPr bwMode="gray">
          <a:xfrm>
            <a:off x="214313" y="1752600"/>
            <a:ext cx="1428750" cy="461963"/>
          </a:xfrm>
          <a:prstGeom prst="chevron">
            <a:avLst>
              <a:gd name="adj" fmla="val 17383"/>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78" name="矩形 8"/>
          <p:cNvSpPr>
            <a:spLocks noChangeArrowheads="1"/>
          </p:cNvSpPr>
          <p:nvPr/>
        </p:nvSpPr>
        <p:spPr bwMode="auto">
          <a:xfrm>
            <a:off x="214313" y="17526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初始评审</a:t>
            </a:r>
            <a:endParaRPr lang="zh-CN" altLang="en-US" sz="2400"/>
          </a:p>
        </p:txBody>
      </p:sp>
      <p:sp>
        <p:nvSpPr>
          <p:cNvPr id="54279" name="AutoShape 13"/>
          <p:cNvSpPr>
            <a:spLocks noChangeArrowheads="1"/>
          </p:cNvSpPr>
          <p:nvPr/>
        </p:nvSpPr>
        <p:spPr bwMode="gray">
          <a:xfrm>
            <a:off x="175736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80" name="矩形 10"/>
          <p:cNvSpPr>
            <a:spLocks noChangeArrowheads="1"/>
          </p:cNvSpPr>
          <p:nvPr/>
        </p:nvSpPr>
        <p:spPr bwMode="auto">
          <a:xfrm>
            <a:off x="1928813" y="17526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策 划</a:t>
            </a:r>
            <a:endParaRPr lang="zh-CN" altLang="en-US" sz="2400"/>
          </a:p>
        </p:txBody>
      </p:sp>
      <p:sp>
        <p:nvSpPr>
          <p:cNvPr id="54281" name="AutoShape 13"/>
          <p:cNvSpPr>
            <a:spLocks noChangeArrowheads="1"/>
          </p:cNvSpPr>
          <p:nvPr/>
        </p:nvSpPr>
        <p:spPr bwMode="gray">
          <a:xfrm>
            <a:off x="304323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82" name="矩形 12"/>
          <p:cNvSpPr>
            <a:spLocks noChangeArrowheads="1"/>
          </p:cNvSpPr>
          <p:nvPr/>
        </p:nvSpPr>
        <p:spPr bwMode="auto">
          <a:xfrm>
            <a:off x="321468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培 训</a:t>
            </a:r>
            <a:endParaRPr lang="zh-CN" altLang="en-US" sz="2400"/>
          </a:p>
        </p:txBody>
      </p:sp>
      <p:sp>
        <p:nvSpPr>
          <p:cNvPr id="54283" name="AutoShape 13"/>
          <p:cNvSpPr>
            <a:spLocks noChangeArrowheads="1"/>
          </p:cNvSpPr>
          <p:nvPr/>
        </p:nvSpPr>
        <p:spPr bwMode="gray">
          <a:xfrm>
            <a:off x="4329113"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84" name="矩形 14"/>
          <p:cNvSpPr>
            <a:spLocks noChangeArrowheads="1"/>
          </p:cNvSpPr>
          <p:nvPr/>
        </p:nvSpPr>
        <p:spPr bwMode="auto">
          <a:xfrm>
            <a:off x="4500563"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实 施</a:t>
            </a:r>
            <a:endParaRPr lang="zh-CN" altLang="en-US" sz="2400"/>
          </a:p>
        </p:txBody>
      </p:sp>
      <p:sp>
        <p:nvSpPr>
          <p:cNvPr id="54285" name="AutoShape 13"/>
          <p:cNvSpPr>
            <a:spLocks noChangeArrowheads="1"/>
          </p:cNvSpPr>
          <p:nvPr/>
        </p:nvSpPr>
        <p:spPr bwMode="gray">
          <a:xfrm>
            <a:off x="5614988" y="1752600"/>
            <a:ext cx="1171575" cy="461963"/>
          </a:xfrm>
          <a:prstGeom prst="chevron">
            <a:avLst>
              <a:gd name="adj" fmla="val 17389"/>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86" name="矩形 16"/>
          <p:cNvSpPr>
            <a:spLocks noChangeArrowheads="1"/>
          </p:cNvSpPr>
          <p:nvPr/>
        </p:nvSpPr>
        <p:spPr bwMode="auto">
          <a:xfrm>
            <a:off x="5786438" y="1752600"/>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latin typeface="华文楷体" panose="02010600040101010101" pitchFamily="2" charset="-122"/>
                <a:ea typeface="华文楷体" panose="02010600040101010101" pitchFamily="2" charset="-122"/>
              </a:rPr>
              <a:t>自 评</a:t>
            </a:r>
            <a:endParaRPr lang="zh-CN" altLang="en-US" sz="2400" b="1">
              <a:latin typeface="华文楷体" panose="02010600040101010101" pitchFamily="2" charset="-122"/>
              <a:ea typeface="华文楷体" panose="02010600040101010101" pitchFamily="2" charset="-122"/>
            </a:endParaRPr>
          </a:p>
        </p:txBody>
      </p:sp>
      <p:sp>
        <p:nvSpPr>
          <p:cNvPr id="54287" name="AutoShape 13"/>
          <p:cNvSpPr>
            <a:spLocks noChangeArrowheads="1"/>
          </p:cNvSpPr>
          <p:nvPr/>
        </p:nvSpPr>
        <p:spPr bwMode="gray">
          <a:xfrm>
            <a:off x="6829425" y="1752600"/>
            <a:ext cx="1957388" cy="461963"/>
          </a:xfrm>
          <a:prstGeom prst="chevron">
            <a:avLst>
              <a:gd name="adj" fmla="val 17380"/>
            </a:avLst>
          </a:prstGeom>
          <a:solidFill>
            <a:srgbClr val="FF9900"/>
          </a:solidFill>
          <a:ln>
            <a:noFill/>
          </a:ln>
          <a:effectLst>
            <a:outerShdw dist="109250" dir="3267739" algn="ctr" rotWithShape="0">
              <a:schemeClr val="bg1">
                <a:alpha val="50000"/>
              </a:schemeClr>
            </a:outerShdw>
          </a:effectLst>
          <a:extLs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288" name="矩形 18"/>
          <p:cNvSpPr>
            <a:spLocks noChangeArrowheads="1"/>
          </p:cNvSpPr>
          <p:nvPr/>
        </p:nvSpPr>
        <p:spPr bwMode="auto">
          <a:xfrm>
            <a:off x="6929438" y="17526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530" indent="-17653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b="1">
                <a:solidFill>
                  <a:srgbClr val="33CC33"/>
                </a:solidFill>
                <a:latin typeface="华文楷体" panose="02010600040101010101" pitchFamily="2" charset="-122"/>
                <a:ea typeface="华文楷体" panose="02010600040101010101" pitchFamily="2" charset="-122"/>
              </a:rPr>
              <a:t>改进与提高</a:t>
            </a:r>
            <a:endParaRPr lang="zh-CN" altLang="en-US" sz="2400">
              <a:solidFill>
                <a:srgbClr val="33CC33"/>
              </a:solidFill>
            </a:endParaRPr>
          </a:p>
        </p:txBody>
      </p:sp>
      <p:cxnSp>
        <p:nvCxnSpPr>
          <p:cNvPr id="54289" name="肘形连接符 19"/>
          <p:cNvCxnSpPr>
            <a:cxnSpLocks noChangeShapeType="1"/>
            <a:stCxn id="54287" idx="2"/>
            <a:endCxn id="23" idx="0"/>
          </p:cNvCxnSpPr>
          <p:nvPr/>
        </p:nvCxnSpPr>
        <p:spPr bwMode="auto">
          <a:xfrm rot="5400000">
            <a:off x="5688013" y="1206500"/>
            <a:ext cx="1071562" cy="3087688"/>
          </a:xfrm>
          <a:prstGeom prst="bentConnector3">
            <a:avLst>
              <a:gd name="adj1" fmla="val 50000"/>
            </a:avLst>
          </a:prstGeom>
          <a:noFill/>
          <a:ln w="34925" algn="ctr">
            <a:solidFill>
              <a:srgbClr val="FF0000"/>
            </a:solidFill>
            <a:rou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16"/>
          <p:cNvSpPr>
            <a:spLocks noChangeArrowheads="1"/>
          </p:cNvSpPr>
          <p:nvPr/>
        </p:nvSpPr>
        <p:spPr bwMode="auto">
          <a:xfrm>
            <a:off x="642938" y="857249"/>
            <a:ext cx="2272878" cy="665817"/>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b="1" dirty="0" smtClean="0">
                <a:solidFill>
                  <a:schemeClr val="accent2"/>
                </a:solidFill>
                <a:latin typeface="华文楷体" panose="02010600040101010101" pitchFamily="2" charset="-122"/>
                <a:ea typeface="华文楷体" panose="02010600040101010101" pitchFamily="2" charset="-122"/>
              </a:rPr>
              <a:t>5.</a:t>
            </a:r>
            <a:r>
              <a:rPr lang="zh-CN" altLang="en-US" b="1" dirty="0" smtClean="0">
                <a:solidFill>
                  <a:schemeClr val="accent2"/>
                </a:solidFill>
                <a:latin typeface="华文楷体" panose="02010600040101010101" pitchFamily="2" charset="-122"/>
                <a:ea typeface="华文楷体" panose="02010600040101010101" pitchFamily="2" charset="-122"/>
              </a:rPr>
              <a:t>管理要素 </a:t>
            </a:r>
            <a:endParaRPr lang="zh-CN" altLang="en-US" b="1" dirty="0">
              <a:solidFill>
                <a:schemeClr val="accent2"/>
              </a:solidFill>
              <a:latin typeface="华文楷体" panose="02010600040101010101" pitchFamily="2" charset="-122"/>
              <a:ea typeface="华文楷体" panose="02010600040101010101" pitchFamily="2" charset="-122"/>
            </a:endParaRPr>
          </a:p>
        </p:txBody>
      </p:sp>
      <p:sp>
        <p:nvSpPr>
          <p:cNvPr id="5" name="Rectangle 2"/>
          <p:cNvSpPr txBox="1">
            <a:spLocks noChangeArrowheads="1"/>
          </p:cNvSpPr>
          <p:nvPr/>
        </p:nvSpPr>
        <p:spPr bwMode="auto">
          <a:xfrm>
            <a:off x="642938" y="2204864"/>
            <a:ext cx="7704137" cy="571500"/>
          </a:xfrm>
          <a:prstGeom prst="rect">
            <a:avLst/>
          </a:prstGeom>
          <a:noFill/>
          <a:ln w="9525">
            <a:noFill/>
            <a:miter lim="800000"/>
          </a:ln>
        </p:spPr>
        <p:txBody>
          <a:bodyPr/>
          <a:lstStyle/>
          <a:p>
            <a:pPr>
              <a:spcBef>
                <a:spcPct val="20000"/>
              </a:spcBef>
              <a:defRPr/>
            </a:pPr>
            <a:r>
              <a:rPr lang="zh-CN" altLang="en-US" sz="2800" b="1" kern="0" dirty="0" smtClean="0">
                <a:latin typeface="华文楷体" panose="02010600040101010101" pitchFamily="2" charset="-122"/>
                <a:ea typeface="华文楷体" panose="02010600040101010101" pitchFamily="2" charset="-122"/>
              </a:rPr>
              <a:t>与</a:t>
            </a:r>
            <a:r>
              <a:rPr lang="en-US" altLang="zh-CN" sz="2800" b="1" kern="0" dirty="0" smtClean="0">
                <a:latin typeface="华文楷体" panose="02010600040101010101" pitchFamily="2" charset="-122"/>
                <a:ea typeface="华文楷体" panose="02010600040101010101" pitchFamily="2" charset="-122"/>
              </a:rPr>
              <a:t>《</a:t>
            </a:r>
            <a:r>
              <a:rPr lang="zh-CN" altLang="en-US" sz="2800" b="1" kern="0" dirty="0" smtClean="0">
                <a:latin typeface="华文楷体" panose="02010600040101010101" pitchFamily="2" charset="-122"/>
                <a:ea typeface="华文楷体" panose="02010600040101010101" pitchFamily="2" charset="-122"/>
              </a:rPr>
              <a:t>评审标准</a:t>
            </a:r>
            <a:r>
              <a:rPr lang="en-US" altLang="zh-CN" sz="2800" b="1" kern="0" dirty="0" smtClean="0">
                <a:latin typeface="华文楷体" panose="02010600040101010101" pitchFamily="2" charset="-122"/>
                <a:ea typeface="华文楷体" panose="02010600040101010101" pitchFamily="2" charset="-122"/>
              </a:rPr>
              <a:t>》</a:t>
            </a:r>
            <a:r>
              <a:rPr lang="zh-CN" altLang="en-US" sz="2800" b="1" kern="0" dirty="0" smtClean="0">
                <a:latin typeface="华文楷体" panose="02010600040101010101" pitchFamily="2" charset="-122"/>
                <a:ea typeface="华文楷体" panose="02010600040101010101" pitchFamily="2" charset="-122"/>
              </a:rPr>
              <a:t>一同介绍。       </a:t>
            </a:r>
            <a:endParaRPr lang="zh-CN" altLang="en-US" sz="2800" b="1" kern="0"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2"/>
          <p:cNvSpPr>
            <a:spLocks noGrp="1"/>
          </p:cNvSpPr>
          <p:nvPr>
            <p:ph type="title" idx="4294967295"/>
          </p:nvPr>
        </p:nvSpPr>
        <p:spPr>
          <a:xfrm>
            <a:off x="899592" y="845400"/>
            <a:ext cx="7772400" cy="927100"/>
          </a:xfrm>
        </p:spPr>
        <p:txBody>
          <a:bodyPr/>
          <a:lstStyle/>
          <a:p>
            <a:pPr eaLnBrk="1" hangingPunct="1"/>
            <a:r>
              <a:rPr lang="zh-CN" altLang="en-US" sz="5400" b="1" dirty="0" smtClean="0">
                <a:solidFill>
                  <a:srgbClr val="FF0000"/>
                </a:solidFill>
                <a:latin typeface="华文楷体" panose="02010600040101010101" pitchFamily="2" charset="-122"/>
                <a:ea typeface="华文楷体" panose="02010600040101010101" pitchFamily="2" charset="-122"/>
              </a:rPr>
              <a:t>目   录</a:t>
            </a:r>
            <a:endParaRPr lang="zh-CN" altLang="en-US" sz="5400" b="1" dirty="0" smtClean="0">
              <a:solidFill>
                <a:srgbClr val="FF0000"/>
              </a:solidFill>
              <a:latin typeface="华文楷体" panose="02010600040101010101" pitchFamily="2" charset="-122"/>
              <a:ea typeface="华文楷体" panose="02010600040101010101" pitchFamily="2" charset="-122"/>
            </a:endParaRPr>
          </a:p>
        </p:txBody>
      </p:sp>
      <p:sp>
        <p:nvSpPr>
          <p:cNvPr id="8195" name="AutoShape 5"/>
          <p:cNvSpPr>
            <a:spLocks noChangeArrowheads="1"/>
          </p:cNvSpPr>
          <p:nvPr/>
        </p:nvSpPr>
        <p:spPr bwMode="gray">
          <a:xfrm>
            <a:off x="1698501" y="2287984"/>
            <a:ext cx="755650" cy="654050"/>
          </a:xfrm>
          <a:prstGeom prst="hexagon">
            <a:avLst>
              <a:gd name="adj" fmla="val 28883"/>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zh-CN" sz="2400"/>
          </a:p>
        </p:txBody>
      </p:sp>
      <p:sp>
        <p:nvSpPr>
          <p:cNvPr id="8196" name="AutoShape 6"/>
          <p:cNvSpPr>
            <a:spLocks noChangeArrowheads="1"/>
          </p:cNvSpPr>
          <p:nvPr/>
        </p:nvSpPr>
        <p:spPr bwMode="gray">
          <a:xfrm>
            <a:off x="1692151" y="2276872"/>
            <a:ext cx="755650" cy="654050"/>
          </a:xfrm>
          <a:prstGeom prst="hexagon">
            <a:avLst>
              <a:gd name="adj" fmla="val 28883"/>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zh-CN" sz="2400"/>
          </a:p>
        </p:txBody>
      </p:sp>
      <p:sp>
        <p:nvSpPr>
          <p:cNvPr id="8197" name="AutoShape 7"/>
          <p:cNvSpPr>
            <a:spLocks noChangeArrowheads="1"/>
          </p:cNvSpPr>
          <p:nvPr/>
        </p:nvSpPr>
        <p:spPr bwMode="gray">
          <a:xfrm>
            <a:off x="1736601" y="2316559"/>
            <a:ext cx="663575" cy="574675"/>
          </a:xfrm>
          <a:prstGeom prst="hexagon">
            <a:avLst>
              <a:gd name="adj" fmla="val 28862"/>
              <a:gd name="vf" fmla="val 115470"/>
            </a:avLst>
          </a:prstGeom>
          <a:gradFill rotWithShape="1">
            <a:gsLst>
              <a:gs pos="0">
                <a:srgbClr val="FF7C80"/>
              </a:gs>
              <a:gs pos="100000">
                <a:srgbClr val="FF0000"/>
              </a:gs>
            </a:gsLst>
            <a:lin ang="2700000" scaled="1"/>
          </a:gra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8198" name="Line 8"/>
          <p:cNvSpPr>
            <a:spLocks noChangeShapeType="1"/>
          </p:cNvSpPr>
          <p:nvPr/>
        </p:nvSpPr>
        <p:spPr bwMode="auto">
          <a:xfrm>
            <a:off x="2301750" y="2886472"/>
            <a:ext cx="5150569" cy="29816"/>
          </a:xfrm>
          <a:prstGeom prst="line">
            <a:avLst/>
          </a:prstGeom>
          <a:noFill/>
          <a:ln w="25400">
            <a:solidFill>
              <a:schemeClr val="accent2"/>
            </a:solidFill>
            <a:prstDash val="sysDot"/>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199" name="Text Box 10"/>
          <p:cNvSpPr txBox="1">
            <a:spLocks noChangeArrowheads="1"/>
          </p:cNvSpPr>
          <p:nvPr/>
        </p:nvSpPr>
        <p:spPr bwMode="gray">
          <a:xfrm>
            <a:off x="1796760" y="2345134"/>
            <a:ext cx="49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zh-CN" altLang="en-US" sz="2400" b="1" dirty="0" smtClean="0">
                <a:solidFill>
                  <a:schemeClr val="bg1"/>
                </a:solidFill>
                <a:latin typeface="黑体" panose="02010609060101010101" pitchFamily="49" charset="-122"/>
                <a:ea typeface="黑体" panose="02010609060101010101" pitchFamily="49" charset="-122"/>
              </a:rPr>
              <a:t>一</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8200" name="AutoShape 13"/>
          <p:cNvSpPr>
            <a:spLocks noChangeArrowheads="1"/>
          </p:cNvSpPr>
          <p:nvPr/>
        </p:nvSpPr>
        <p:spPr bwMode="gray">
          <a:xfrm>
            <a:off x="1698501" y="3634184"/>
            <a:ext cx="755650" cy="654050"/>
          </a:xfrm>
          <a:prstGeom prst="hexagon">
            <a:avLst>
              <a:gd name="adj" fmla="val 28883"/>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zh-CN" sz="2400"/>
          </a:p>
        </p:txBody>
      </p:sp>
      <p:sp>
        <p:nvSpPr>
          <p:cNvPr id="8201" name="AutoShape 14"/>
          <p:cNvSpPr>
            <a:spLocks noChangeArrowheads="1"/>
          </p:cNvSpPr>
          <p:nvPr/>
        </p:nvSpPr>
        <p:spPr bwMode="gray">
          <a:xfrm>
            <a:off x="1692151" y="3623072"/>
            <a:ext cx="755650" cy="654050"/>
          </a:xfrm>
          <a:prstGeom prst="hexagon">
            <a:avLst>
              <a:gd name="adj" fmla="val 28883"/>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zh-CN" sz="2400"/>
          </a:p>
        </p:txBody>
      </p:sp>
      <p:sp>
        <p:nvSpPr>
          <p:cNvPr id="8202" name="AutoShape 15"/>
          <p:cNvSpPr>
            <a:spLocks noChangeArrowheads="1"/>
          </p:cNvSpPr>
          <p:nvPr/>
        </p:nvSpPr>
        <p:spPr bwMode="gray">
          <a:xfrm>
            <a:off x="1736601" y="3662759"/>
            <a:ext cx="663575" cy="574675"/>
          </a:xfrm>
          <a:prstGeom prst="hexagon">
            <a:avLst>
              <a:gd name="adj" fmla="val 28862"/>
              <a:gd name="vf" fmla="val 115470"/>
            </a:avLst>
          </a:prstGeom>
          <a:gradFill rotWithShape="1">
            <a:gsLst>
              <a:gs pos="0">
                <a:schemeClr val="accent1"/>
              </a:gs>
              <a:gs pos="100000">
                <a:schemeClr val="accent1"/>
              </a:gs>
            </a:gsLst>
            <a:lin ang="2700000" scaled="1"/>
          </a:gra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8203" name="Line 16"/>
          <p:cNvSpPr>
            <a:spLocks noChangeShapeType="1"/>
          </p:cNvSpPr>
          <p:nvPr/>
        </p:nvSpPr>
        <p:spPr bwMode="auto">
          <a:xfrm flipV="1">
            <a:off x="2301751" y="4191744"/>
            <a:ext cx="5150568" cy="40928"/>
          </a:xfrm>
          <a:prstGeom prst="line">
            <a:avLst/>
          </a:prstGeom>
          <a:noFill/>
          <a:ln w="25400">
            <a:solidFill>
              <a:srgbClr val="0000CC"/>
            </a:solidFill>
            <a:prstDash val="sysDot"/>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04" name="Text Box 18"/>
          <p:cNvSpPr txBox="1">
            <a:spLocks noChangeArrowheads="1"/>
          </p:cNvSpPr>
          <p:nvPr/>
        </p:nvSpPr>
        <p:spPr bwMode="gray">
          <a:xfrm>
            <a:off x="1828510" y="3731022"/>
            <a:ext cx="49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zh-CN" altLang="en-US" sz="2400" b="1" dirty="0" smtClean="0">
                <a:solidFill>
                  <a:schemeClr val="bg1"/>
                </a:solidFill>
                <a:latin typeface="黑体" panose="02010609060101010101" pitchFamily="49" charset="-122"/>
                <a:ea typeface="黑体" panose="02010609060101010101" pitchFamily="49" charset="-122"/>
              </a:rPr>
              <a:t>二</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8205" name="矩形 38"/>
          <p:cNvSpPr>
            <a:spLocks noChangeArrowheads="1"/>
          </p:cNvSpPr>
          <p:nvPr/>
        </p:nvSpPr>
        <p:spPr bwMode="auto">
          <a:xfrm>
            <a:off x="2964408" y="2287984"/>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dirty="0">
                <a:solidFill>
                  <a:srgbClr val="0000CC"/>
                </a:solidFill>
                <a:latin typeface="仿宋_GB2312" panose="02010609030101010101" pitchFamily="49" charset="-122"/>
                <a:ea typeface="仿宋_GB2312" panose="02010609030101010101" pitchFamily="49" charset="-122"/>
              </a:rPr>
              <a:t>《</a:t>
            </a:r>
            <a:r>
              <a:rPr lang="zh-CN" altLang="en-US" sz="2800" b="1" dirty="0">
                <a:solidFill>
                  <a:srgbClr val="0000CC"/>
                </a:solidFill>
                <a:latin typeface="仿宋_GB2312" panose="02010609030101010101" pitchFamily="49" charset="-122"/>
                <a:ea typeface="仿宋_GB2312" panose="02010609030101010101" pitchFamily="49" charset="-122"/>
              </a:rPr>
              <a:t>通用规范</a:t>
            </a:r>
            <a:r>
              <a:rPr lang="en-US" altLang="zh-CN" sz="2800" b="1" dirty="0">
                <a:solidFill>
                  <a:srgbClr val="0000CC"/>
                </a:solidFill>
                <a:latin typeface="仿宋_GB2312" panose="02010609030101010101" pitchFamily="49" charset="-122"/>
                <a:ea typeface="仿宋_GB2312" panose="02010609030101010101" pitchFamily="49" charset="-122"/>
              </a:rPr>
              <a:t>》</a:t>
            </a:r>
            <a:r>
              <a:rPr lang="zh-CN" altLang="en-US" sz="2800" b="1" dirty="0">
                <a:solidFill>
                  <a:srgbClr val="0000CC"/>
                </a:solidFill>
                <a:latin typeface="仿宋_GB2312" panose="02010609030101010101" pitchFamily="49" charset="-122"/>
                <a:ea typeface="仿宋_GB2312" panose="02010609030101010101" pitchFamily="49" charset="-122"/>
              </a:rPr>
              <a:t>介绍</a:t>
            </a:r>
            <a:endParaRPr lang="zh-CN" altLang="en-US" sz="2800" b="1" dirty="0">
              <a:solidFill>
                <a:srgbClr val="0000CC"/>
              </a:solidFill>
              <a:latin typeface="仿宋_GB2312" panose="02010609030101010101" pitchFamily="49" charset="-122"/>
              <a:ea typeface="仿宋_GB2312" panose="02010609030101010101" pitchFamily="49" charset="-122"/>
            </a:endParaRPr>
          </a:p>
        </p:txBody>
      </p:sp>
      <p:sp>
        <p:nvSpPr>
          <p:cNvPr id="8206" name="矩形 39"/>
          <p:cNvSpPr>
            <a:spLocks noChangeArrowheads="1"/>
          </p:cNvSpPr>
          <p:nvPr/>
        </p:nvSpPr>
        <p:spPr bwMode="auto">
          <a:xfrm>
            <a:off x="2964408" y="3645297"/>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dirty="0">
                <a:solidFill>
                  <a:srgbClr val="0000CC"/>
                </a:solidFill>
                <a:latin typeface="仿宋_GB2312" panose="02010609030101010101" pitchFamily="49" charset="-122"/>
                <a:ea typeface="仿宋_GB2312" panose="02010609030101010101" pitchFamily="49" charset="-122"/>
              </a:rPr>
              <a:t>《</a:t>
            </a:r>
            <a:r>
              <a:rPr lang="zh-CN" altLang="en-US" sz="2800" b="1" dirty="0">
                <a:solidFill>
                  <a:srgbClr val="0000CC"/>
                </a:solidFill>
                <a:latin typeface="仿宋_GB2312" panose="02010609030101010101" pitchFamily="49" charset="-122"/>
                <a:ea typeface="仿宋_GB2312" panose="02010609030101010101" pitchFamily="49" charset="-122"/>
              </a:rPr>
              <a:t>评审标准</a:t>
            </a:r>
            <a:r>
              <a:rPr lang="en-US" altLang="zh-CN" sz="2800" b="1" dirty="0">
                <a:solidFill>
                  <a:srgbClr val="0000CC"/>
                </a:solidFill>
                <a:latin typeface="仿宋_GB2312" panose="02010609030101010101" pitchFamily="49" charset="-122"/>
                <a:ea typeface="仿宋_GB2312" panose="02010609030101010101" pitchFamily="49" charset="-122"/>
              </a:rPr>
              <a:t>》</a:t>
            </a:r>
            <a:r>
              <a:rPr lang="zh-CN" altLang="en-US" sz="2800" b="1" dirty="0">
                <a:solidFill>
                  <a:srgbClr val="0000CC"/>
                </a:solidFill>
                <a:latin typeface="仿宋_GB2312" panose="02010609030101010101" pitchFamily="49" charset="-122"/>
                <a:ea typeface="仿宋_GB2312" panose="02010609030101010101" pitchFamily="49" charset="-122"/>
              </a:rPr>
              <a:t>介绍</a:t>
            </a:r>
            <a:endParaRPr lang="zh-CN" altLang="en-US" sz="2800" dirty="0"/>
          </a:p>
        </p:txBody>
      </p:sp>
      <p:sp>
        <p:nvSpPr>
          <p:cNvPr id="15" name="AutoShape 13"/>
          <p:cNvSpPr>
            <a:spLocks noChangeArrowheads="1"/>
          </p:cNvSpPr>
          <p:nvPr/>
        </p:nvSpPr>
        <p:spPr bwMode="gray">
          <a:xfrm>
            <a:off x="1698030" y="4939456"/>
            <a:ext cx="755650" cy="654050"/>
          </a:xfrm>
          <a:prstGeom prst="hexagon">
            <a:avLst>
              <a:gd name="adj" fmla="val 28883"/>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zh-CN" sz="2400"/>
          </a:p>
        </p:txBody>
      </p:sp>
      <p:sp>
        <p:nvSpPr>
          <p:cNvPr id="16" name="AutoShape 14"/>
          <p:cNvSpPr>
            <a:spLocks noChangeArrowheads="1"/>
          </p:cNvSpPr>
          <p:nvPr/>
        </p:nvSpPr>
        <p:spPr bwMode="gray">
          <a:xfrm>
            <a:off x="1691680" y="4928344"/>
            <a:ext cx="755650" cy="654050"/>
          </a:xfrm>
          <a:prstGeom prst="hexagon">
            <a:avLst>
              <a:gd name="adj" fmla="val 28883"/>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zh-CN" sz="2400"/>
          </a:p>
        </p:txBody>
      </p:sp>
      <p:sp>
        <p:nvSpPr>
          <p:cNvPr id="17" name="AutoShape 15"/>
          <p:cNvSpPr>
            <a:spLocks noChangeArrowheads="1"/>
          </p:cNvSpPr>
          <p:nvPr/>
        </p:nvSpPr>
        <p:spPr bwMode="gray">
          <a:xfrm>
            <a:off x="1736130" y="4968031"/>
            <a:ext cx="663575" cy="574675"/>
          </a:xfrm>
          <a:prstGeom prst="hexagon">
            <a:avLst>
              <a:gd name="adj" fmla="val 28862"/>
              <a:gd name="vf" fmla="val 115470"/>
            </a:avLst>
          </a:prstGeom>
          <a:solidFill>
            <a:srgbClr val="0000CC"/>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8" name="Line 16"/>
          <p:cNvSpPr>
            <a:spLocks noChangeShapeType="1"/>
          </p:cNvSpPr>
          <p:nvPr/>
        </p:nvSpPr>
        <p:spPr bwMode="auto">
          <a:xfrm>
            <a:off x="2437805" y="5497526"/>
            <a:ext cx="5013049" cy="866"/>
          </a:xfrm>
          <a:prstGeom prst="line">
            <a:avLst/>
          </a:prstGeom>
          <a:noFill/>
          <a:ln w="25400">
            <a:solidFill>
              <a:srgbClr val="0000CC"/>
            </a:solidFill>
            <a:prstDash val="sysDot"/>
            <a:rou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 name="Text Box 18"/>
          <p:cNvSpPr txBox="1">
            <a:spLocks noChangeArrowheads="1"/>
          </p:cNvSpPr>
          <p:nvPr/>
        </p:nvSpPr>
        <p:spPr bwMode="gray">
          <a:xfrm>
            <a:off x="1828038" y="5036294"/>
            <a:ext cx="49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zh-CN" altLang="en-US" sz="2400" b="1" dirty="0" smtClean="0">
                <a:solidFill>
                  <a:schemeClr val="bg1"/>
                </a:solidFill>
                <a:latin typeface="黑体" panose="02010609060101010101" pitchFamily="49" charset="-122"/>
                <a:ea typeface="黑体" panose="02010609060101010101" pitchFamily="49" charset="-122"/>
              </a:rPr>
              <a:t>三</a:t>
            </a:r>
            <a:endParaRPr lang="en-US" altLang="zh-CN" sz="2400" b="1" dirty="0">
              <a:solidFill>
                <a:schemeClr val="bg1"/>
              </a:solidFill>
              <a:latin typeface="黑体" panose="02010609060101010101" pitchFamily="49" charset="-122"/>
              <a:ea typeface="黑体" panose="02010609060101010101" pitchFamily="49" charset="-122"/>
            </a:endParaRPr>
          </a:p>
        </p:txBody>
      </p:sp>
      <p:sp>
        <p:nvSpPr>
          <p:cNvPr id="20" name="矩形 39"/>
          <p:cNvSpPr>
            <a:spLocks noChangeArrowheads="1"/>
          </p:cNvSpPr>
          <p:nvPr/>
        </p:nvSpPr>
        <p:spPr bwMode="auto">
          <a:xfrm>
            <a:off x="2699792" y="4873426"/>
            <a:ext cx="4852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800" b="1" dirty="0" smtClean="0">
                <a:solidFill>
                  <a:srgbClr val="0000CC"/>
                </a:solidFill>
                <a:ea typeface="仿宋_GB2312" panose="02010609030101010101" pitchFamily="49" charset="-122"/>
              </a:rPr>
              <a:t>安全生产标准化达标评审条件</a:t>
            </a:r>
            <a:endParaRPr lang="zh-CN"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2"/>
          <p:cNvSpPr>
            <a:spLocks noChangeArrowheads="1"/>
          </p:cNvSpPr>
          <p:nvPr/>
        </p:nvSpPr>
        <p:spPr bwMode="auto">
          <a:xfrm>
            <a:off x="857250" y="2719388"/>
            <a:ext cx="7358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4800" b="1">
                <a:solidFill>
                  <a:srgbClr val="0000CC"/>
                </a:solidFill>
                <a:latin typeface="华文楷体" panose="02010600040101010101" pitchFamily="2" charset="-122"/>
                <a:ea typeface="华文楷体" panose="02010600040101010101" pitchFamily="2" charset="-122"/>
              </a:rPr>
              <a:t>二、</a:t>
            </a:r>
            <a:r>
              <a:rPr lang="en-US" altLang="zh-CN" sz="4800" b="1">
                <a:solidFill>
                  <a:srgbClr val="0000CC"/>
                </a:solidFill>
                <a:latin typeface="华文楷体" panose="02010600040101010101" pitchFamily="2" charset="-122"/>
                <a:ea typeface="华文楷体" panose="02010600040101010101" pitchFamily="2" charset="-122"/>
              </a:rPr>
              <a:t>《</a:t>
            </a:r>
            <a:r>
              <a:rPr lang="zh-CN" altLang="en-US" sz="4800" b="1">
                <a:solidFill>
                  <a:srgbClr val="0000CC"/>
                </a:solidFill>
                <a:latin typeface="华文楷体" panose="02010600040101010101" pitchFamily="2" charset="-122"/>
                <a:ea typeface="华文楷体" panose="02010600040101010101" pitchFamily="2" charset="-122"/>
              </a:rPr>
              <a:t>评审标准</a:t>
            </a:r>
            <a:r>
              <a:rPr lang="en-US" altLang="zh-CN" sz="4800" b="1">
                <a:solidFill>
                  <a:srgbClr val="0000CC"/>
                </a:solidFill>
                <a:latin typeface="华文楷体" panose="02010600040101010101" pitchFamily="2" charset="-122"/>
                <a:ea typeface="华文楷体" panose="02010600040101010101" pitchFamily="2" charset="-122"/>
              </a:rPr>
              <a:t>》</a:t>
            </a:r>
            <a:r>
              <a:rPr lang="zh-CN" altLang="en-US" sz="4800" b="1">
                <a:solidFill>
                  <a:srgbClr val="0000CC"/>
                </a:solidFill>
                <a:latin typeface="华文楷体" panose="02010600040101010101" pitchFamily="2" charset="-122"/>
                <a:ea typeface="华文楷体" panose="02010600040101010101" pitchFamily="2" charset="-122"/>
              </a:rPr>
              <a:t>介绍</a:t>
            </a:r>
            <a:endParaRPr kumimoji="0" lang="zh-CN" altLang="en-US" sz="4800" b="1">
              <a:solidFill>
                <a:srgbClr val="0000CC"/>
              </a:solidFill>
              <a:latin typeface="华文楷体" panose="02010600040101010101" pitchFamily="2" charset="-122"/>
              <a:ea typeface="华文楷体" panose="02010600040101010101" pitchFamily="2" charset="-122"/>
              <a:cs typeface="方正琥珀简体"/>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3002" y="1628800"/>
            <a:ext cx="6347350" cy="3816424"/>
            <a:chOff x="2133720" y="1824038"/>
            <a:chExt cx="5606631" cy="3621186"/>
          </a:xfrm>
        </p:grpSpPr>
        <p:grpSp>
          <p:nvGrpSpPr>
            <p:cNvPr id="57346" name="Group 3"/>
            <p:cNvGrpSpPr/>
            <p:nvPr/>
          </p:nvGrpSpPr>
          <p:grpSpPr bwMode="auto">
            <a:xfrm>
              <a:off x="2135601" y="1824038"/>
              <a:ext cx="5604750" cy="1030386"/>
              <a:chOff x="-4" y="0"/>
              <a:chExt cx="2980" cy="439"/>
            </a:xfrm>
          </p:grpSpPr>
          <p:sp>
            <p:nvSpPr>
              <p:cNvPr id="57362" name="AutoShape 4"/>
              <p:cNvSpPr>
                <a:spLocks noChangeArrowheads="1"/>
              </p:cNvSpPr>
              <p:nvPr/>
            </p:nvSpPr>
            <p:spPr bwMode="auto">
              <a:xfrm>
                <a:off x="240" y="75"/>
                <a:ext cx="2736" cy="288"/>
              </a:xfrm>
              <a:prstGeom prst="roundRect">
                <a:avLst>
                  <a:gd name="adj" fmla="val 16667"/>
                </a:avLst>
              </a:prstGeom>
              <a:noFill/>
              <a:ln w="28575">
                <a:solidFill>
                  <a:schemeClr val="accent2"/>
                </a:solidFill>
                <a:round/>
              </a:ln>
              <a:effectLst>
                <a:outerShdw dist="99190" dir="2388334"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800"/>
              </a:p>
            </p:txBody>
          </p:sp>
          <p:sp>
            <p:nvSpPr>
              <p:cNvPr id="57363" name="AutoShape 5"/>
              <p:cNvSpPr>
                <a:spLocks noChangeArrowheads="1"/>
              </p:cNvSpPr>
              <p:nvPr/>
            </p:nvSpPr>
            <p:spPr bwMode="auto">
              <a:xfrm>
                <a:off x="0" y="0"/>
                <a:ext cx="432" cy="432"/>
              </a:xfrm>
              <a:prstGeom prst="diamond">
                <a:avLst/>
              </a:prstGeom>
              <a:solidFill>
                <a:schemeClr val="accent2"/>
              </a:solidFill>
              <a:ln w="25400">
                <a:solidFill>
                  <a:schemeClr val="bg1"/>
                </a:solidFill>
                <a:miter lim="800000"/>
              </a:ln>
              <a:effectLst>
                <a:outerShdw dist="63500" dir="2212194" algn="ctr" rotWithShape="0">
                  <a:srgbClr val="333333">
                    <a:alpha val="50000"/>
                  </a:srgbClr>
                </a:outerShdw>
              </a:effec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800"/>
              </a:p>
            </p:txBody>
          </p:sp>
          <p:sp>
            <p:nvSpPr>
              <p:cNvPr id="57364" name="Text Box 6"/>
              <p:cNvSpPr txBox="1">
                <a:spLocks noChangeArrowheads="1"/>
              </p:cNvSpPr>
              <p:nvPr/>
            </p:nvSpPr>
            <p:spPr bwMode="auto">
              <a:xfrm>
                <a:off x="384" y="110"/>
                <a:ext cx="216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zh-CN" altLang="en-US" b="1">
                    <a:solidFill>
                      <a:srgbClr val="0000CC"/>
                    </a:solidFill>
                    <a:latin typeface="华文楷体" panose="02010600040101010101" pitchFamily="2" charset="-122"/>
                    <a:ea typeface="华文楷体" panose="02010600040101010101" pitchFamily="2" charset="-122"/>
                  </a:rPr>
                  <a:t>依据、目的、特点</a:t>
                </a:r>
                <a:endParaRPr lang="en-US" altLang="zh-CN" b="1">
                  <a:solidFill>
                    <a:srgbClr val="0000CC"/>
                  </a:solidFill>
                  <a:latin typeface="华文楷体" panose="02010600040101010101" pitchFamily="2" charset="-122"/>
                  <a:ea typeface="华文楷体" panose="02010600040101010101" pitchFamily="2" charset="-122"/>
                </a:endParaRPr>
              </a:p>
            </p:txBody>
          </p:sp>
          <p:sp>
            <p:nvSpPr>
              <p:cNvPr id="57365" name="Text Box 7"/>
              <p:cNvSpPr txBox="1">
                <a:spLocks noChangeArrowheads="1"/>
              </p:cNvSpPr>
              <p:nvPr/>
            </p:nvSpPr>
            <p:spPr bwMode="auto">
              <a:xfrm>
                <a:off x="-4" y="104"/>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en-US" altLang="zh-CN" sz="2800" dirty="0" smtClean="0">
                    <a:solidFill>
                      <a:schemeClr val="bg1"/>
                    </a:solidFill>
                    <a:latin typeface="Arial" panose="020B0604020202020204" pitchFamily="34" charset="0"/>
                  </a:rPr>
                  <a:t>(</a:t>
                </a:r>
                <a:r>
                  <a:rPr lang="zh-CN" altLang="en-US" sz="2800" dirty="0" smtClean="0">
                    <a:solidFill>
                      <a:schemeClr val="bg1"/>
                    </a:solidFill>
                    <a:latin typeface="Arial" panose="020B0604020202020204" pitchFamily="34" charset="0"/>
                  </a:rPr>
                  <a:t>一</a:t>
                </a:r>
                <a:r>
                  <a:rPr lang="en-US" altLang="zh-CN" sz="2800" dirty="0" smtClean="0">
                    <a:solidFill>
                      <a:schemeClr val="bg1"/>
                    </a:solidFill>
                    <a:latin typeface="Arial" panose="020B0604020202020204" pitchFamily="34" charset="0"/>
                  </a:rPr>
                  <a:t>)</a:t>
                </a:r>
                <a:endParaRPr lang="en-US" altLang="zh-CN" sz="2800" dirty="0">
                  <a:solidFill>
                    <a:schemeClr val="bg1"/>
                  </a:solidFill>
                  <a:latin typeface="Arial" panose="020B0604020202020204" pitchFamily="34" charset="0"/>
                </a:endParaRPr>
              </a:p>
            </p:txBody>
          </p:sp>
        </p:grpSp>
        <p:grpSp>
          <p:nvGrpSpPr>
            <p:cNvPr id="57347" name="Group 8"/>
            <p:cNvGrpSpPr/>
            <p:nvPr/>
          </p:nvGrpSpPr>
          <p:grpSpPr bwMode="auto">
            <a:xfrm>
              <a:off x="2133720" y="2662238"/>
              <a:ext cx="5606631" cy="1013956"/>
              <a:chOff x="-5" y="0"/>
              <a:chExt cx="2981" cy="432"/>
            </a:xfrm>
          </p:grpSpPr>
          <p:sp>
            <p:nvSpPr>
              <p:cNvPr id="57358" name="AutoShape 9"/>
              <p:cNvSpPr>
                <a:spLocks noChangeArrowheads="1"/>
              </p:cNvSpPr>
              <p:nvPr/>
            </p:nvSpPr>
            <p:spPr bwMode="auto">
              <a:xfrm>
                <a:off x="240" y="75"/>
                <a:ext cx="2736" cy="288"/>
              </a:xfrm>
              <a:prstGeom prst="roundRect">
                <a:avLst>
                  <a:gd name="adj" fmla="val 16667"/>
                </a:avLst>
              </a:prstGeom>
              <a:noFill/>
              <a:ln w="28575">
                <a:solidFill>
                  <a:schemeClr val="accent1"/>
                </a:solidFill>
                <a:round/>
              </a:ln>
              <a:effectLst>
                <a:outerShdw dist="99190" dir="2388334"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800"/>
              </a:p>
            </p:txBody>
          </p:sp>
          <p:sp>
            <p:nvSpPr>
              <p:cNvPr id="57359" name="AutoShape 10"/>
              <p:cNvSpPr>
                <a:spLocks noChangeArrowheads="1"/>
              </p:cNvSpPr>
              <p:nvPr/>
            </p:nvSpPr>
            <p:spPr bwMode="auto">
              <a:xfrm>
                <a:off x="0" y="0"/>
                <a:ext cx="432" cy="432"/>
              </a:xfrm>
              <a:prstGeom prst="diamond">
                <a:avLst/>
              </a:prstGeom>
              <a:solidFill>
                <a:schemeClr val="accent1"/>
              </a:solidFill>
              <a:ln w="25400">
                <a:solidFill>
                  <a:schemeClr val="bg1"/>
                </a:solidFill>
                <a:miter lim="800000"/>
              </a:ln>
              <a:effectLst>
                <a:outerShdw dist="63500" dir="2212194" algn="ctr" rotWithShape="0">
                  <a:srgbClr val="333333">
                    <a:alpha val="50000"/>
                  </a:srgbClr>
                </a:outerShdw>
              </a:effec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800"/>
              </a:p>
            </p:txBody>
          </p:sp>
          <p:sp>
            <p:nvSpPr>
              <p:cNvPr id="57360" name="Text Box 11"/>
              <p:cNvSpPr txBox="1">
                <a:spLocks noChangeArrowheads="1"/>
              </p:cNvSpPr>
              <p:nvPr/>
            </p:nvSpPr>
            <p:spPr bwMode="auto">
              <a:xfrm>
                <a:off x="384" y="110"/>
                <a:ext cx="216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zh-CN" altLang="en-US" b="1" dirty="0" smtClean="0">
                    <a:solidFill>
                      <a:srgbClr val="0000CC"/>
                    </a:solidFill>
                    <a:latin typeface="华文楷体" panose="02010600040101010101" pitchFamily="2" charset="-122"/>
                    <a:ea typeface="华文楷体" panose="02010600040101010101" pitchFamily="2" charset="-122"/>
                  </a:rPr>
                  <a:t>意       </a:t>
                </a:r>
                <a:r>
                  <a:rPr lang="zh-CN" altLang="en-US" b="1" dirty="0">
                    <a:solidFill>
                      <a:srgbClr val="0000CC"/>
                    </a:solidFill>
                    <a:latin typeface="华文楷体" panose="02010600040101010101" pitchFamily="2" charset="-122"/>
                    <a:ea typeface="华文楷体" panose="02010600040101010101" pitchFamily="2" charset="-122"/>
                  </a:rPr>
                  <a:t>义</a:t>
                </a:r>
                <a:endParaRPr lang="en-US" altLang="zh-CN" b="1" dirty="0">
                  <a:solidFill>
                    <a:srgbClr val="0000CC"/>
                  </a:solidFill>
                  <a:latin typeface="华文楷体" panose="02010600040101010101" pitchFamily="2" charset="-122"/>
                  <a:ea typeface="华文楷体" panose="02010600040101010101" pitchFamily="2" charset="-122"/>
                </a:endParaRPr>
              </a:p>
            </p:txBody>
          </p:sp>
          <p:sp>
            <p:nvSpPr>
              <p:cNvPr id="57361" name="Text Box 12"/>
              <p:cNvSpPr txBox="1">
                <a:spLocks noChangeArrowheads="1"/>
              </p:cNvSpPr>
              <p:nvPr/>
            </p:nvSpPr>
            <p:spPr bwMode="auto">
              <a:xfrm>
                <a:off x="-5" y="104"/>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en-US" altLang="zh-CN" sz="2800" dirty="0" smtClean="0">
                    <a:solidFill>
                      <a:schemeClr val="bg1"/>
                    </a:solidFill>
                    <a:latin typeface="Arial" panose="020B0604020202020204" pitchFamily="34" charset="0"/>
                  </a:rPr>
                  <a:t>(</a:t>
                </a:r>
                <a:r>
                  <a:rPr lang="zh-CN" altLang="en-US" sz="2800" dirty="0" smtClean="0">
                    <a:solidFill>
                      <a:schemeClr val="bg1"/>
                    </a:solidFill>
                    <a:latin typeface="Arial" panose="020B0604020202020204" pitchFamily="34" charset="0"/>
                  </a:rPr>
                  <a:t>二</a:t>
                </a:r>
                <a:r>
                  <a:rPr lang="en-US" altLang="zh-CN" sz="2800" dirty="0" smtClean="0">
                    <a:solidFill>
                      <a:schemeClr val="bg1"/>
                    </a:solidFill>
                    <a:latin typeface="Arial" panose="020B0604020202020204" pitchFamily="34" charset="0"/>
                  </a:rPr>
                  <a:t>)</a:t>
                </a:r>
                <a:endParaRPr lang="en-US" altLang="zh-CN" sz="2800" dirty="0">
                  <a:solidFill>
                    <a:schemeClr val="bg1"/>
                  </a:solidFill>
                  <a:latin typeface="Arial" panose="020B0604020202020204" pitchFamily="34" charset="0"/>
                </a:endParaRPr>
              </a:p>
            </p:txBody>
          </p:sp>
        </p:grpSp>
        <p:grpSp>
          <p:nvGrpSpPr>
            <p:cNvPr id="57348" name="Group 13"/>
            <p:cNvGrpSpPr/>
            <p:nvPr/>
          </p:nvGrpSpPr>
          <p:grpSpPr bwMode="auto">
            <a:xfrm>
              <a:off x="2133720" y="3500438"/>
              <a:ext cx="5606631" cy="1030386"/>
              <a:chOff x="-5" y="0"/>
              <a:chExt cx="2981" cy="439"/>
            </a:xfrm>
          </p:grpSpPr>
          <p:sp>
            <p:nvSpPr>
              <p:cNvPr id="57354" name="AutoShape 14"/>
              <p:cNvSpPr>
                <a:spLocks noChangeArrowheads="1"/>
              </p:cNvSpPr>
              <p:nvPr/>
            </p:nvSpPr>
            <p:spPr bwMode="auto">
              <a:xfrm>
                <a:off x="240" y="75"/>
                <a:ext cx="2736" cy="288"/>
              </a:xfrm>
              <a:prstGeom prst="roundRect">
                <a:avLst>
                  <a:gd name="adj" fmla="val 16667"/>
                </a:avLst>
              </a:prstGeom>
              <a:noFill/>
              <a:ln w="28575">
                <a:solidFill>
                  <a:srgbClr val="FF0000"/>
                </a:solidFill>
                <a:round/>
              </a:ln>
              <a:effectLst>
                <a:outerShdw dist="99190" dir="2388334"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800"/>
              </a:p>
            </p:txBody>
          </p:sp>
          <p:sp>
            <p:nvSpPr>
              <p:cNvPr id="57355" name="AutoShape 15"/>
              <p:cNvSpPr>
                <a:spLocks noChangeArrowheads="1"/>
              </p:cNvSpPr>
              <p:nvPr/>
            </p:nvSpPr>
            <p:spPr bwMode="auto">
              <a:xfrm>
                <a:off x="0" y="0"/>
                <a:ext cx="432" cy="432"/>
              </a:xfrm>
              <a:prstGeom prst="diamond">
                <a:avLst/>
              </a:prstGeom>
              <a:solidFill>
                <a:schemeClr val="hlink"/>
              </a:solidFill>
              <a:ln w="25400">
                <a:solidFill>
                  <a:schemeClr val="bg1"/>
                </a:solidFill>
                <a:miter lim="800000"/>
              </a:ln>
              <a:effectLst>
                <a:outerShdw dist="63500" dir="2212194" algn="ctr" rotWithShape="0">
                  <a:srgbClr val="333333">
                    <a:alpha val="50000"/>
                  </a:srgbClr>
                </a:outerShdw>
              </a:effec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800"/>
              </a:p>
            </p:txBody>
          </p:sp>
          <p:sp>
            <p:nvSpPr>
              <p:cNvPr id="57356" name="Text Box 16"/>
              <p:cNvSpPr txBox="1">
                <a:spLocks noChangeArrowheads="1"/>
              </p:cNvSpPr>
              <p:nvPr/>
            </p:nvSpPr>
            <p:spPr bwMode="auto">
              <a:xfrm>
                <a:off x="384" y="110"/>
                <a:ext cx="216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zh-CN" altLang="en-US" b="1">
                    <a:solidFill>
                      <a:srgbClr val="0000CC"/>
                    </a:solidFill>
                    <a:latin typeface="华文楷体" panose="02010600040101010101" pitchFamily="2" charset="-122"/>
                    <a:ea typeface="华文楷体" panose="02010600040101010101" pitchFamily="2" charset="-122"/>
                  </a:rPr>
                  <a:t>结构形式</a:t>
                </a:r>
                <a:endParaRPr lang="en-US" altLang="zh-CN" b="1">
                  <a:solidFill>
                    <a:srgbClr val="0000CC"/>
                  </a:solidFill>
                  <a:latin typeface="华文楷体" panose="02010600040101010101" pitchFamily="2" charset="-122"/>
                  <a:ea typeface="华文楷体" panose="02010600040101010101" pitchFamily="2" charset="-122"/>
                </a:endParaRPr>
              </a:p>
            </p:txBody>
          </p:sp>
          <p:sp>
            <p:nvSpPr>
              <p:cNvPr id="57357" name="Text Box 17"/>
              <p:cNvSpPr txBox="1">
                <a:spLocks noChangeArrowheads="1"/>
              </p:cNvSpPr>
              <p:nvPr/>
            </p:nvSpPr>
            <p:spPr bwMode="auto">
              <a:xfrm>
                <a:off x="-5" y="104"/>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en-US" altLang="zh-CN" sz="2800" dirty="0" smtClean="0">
                    <a:solidFill>
                      <a:schemeClr val="bg1"/>
                    </a:solidFill>
                    <a:latin typeface="Arial" panose="020B0604020202020204" pitchFamily="34" charset="0"/>
                  </a:rPr>
                  <a:t>(</a:t>
                </a:r>
                <a:r>
                  <a:rPr lang="zh-CN" altLang="en-US" sz="2800" dirty="0" smtClean="0">
                    <a:solidFill>
                      <a:schemeClr val="bg1"/>
                    </a:solidFill>
                    <a:latin typeface="Arial" panose="020B0604020202020204" pitchFamily="34" charset="0"/>
                  </a:rPr>
                  <a:t>三</a:t>
                </a:r>
                <a:r>
                  <a:rPr lang="en-US" altLang="zh-CN" sz="2800" dirty="0" smtClean="0">
                    <a:solidFill>
                      <a:schemeClr val="bg1"/>
                    </a:solidFill>
                    <a:latin typeface="Arial" panose="020B0604020202020204" pitchFamily="34" charset="0"/>
                  </a:rPr>
                  <a:t>)</a:t>
                </a:r>
                <a:endParaRPr lang="en-US" altLang="zh-CN" sz="2800" dirty="0">
                  <a:solidFill>
                    <a:schemeClr val="bg1"/>
                  </a:solidFill>
                  <a:latin typeface="Arial" panose="020B0604020202020204" pitchFamily="34" charset="0"/>
                </a:endParaRPr>
              </a:p>
            </p:txBody>
          </p:sp>
        </p:grpSp>
        <p:grpSp>
          <p:nvGrpSpPr>
            <p:cNvPr id="57349" name="Group 18"/>
            <p:cNvGrpSpPr/>
            <p:nvPr/>
          </p:nvGrpSpPr>
          <p:grpSpPr bwMode="auto">
            <a:xfrm>
              <a:off x="2133720" y="4414838"/>
              <a:ext cx="5606631" cy="1030386"/>
              <a:chOff x="-5" y="0"/>
              <a:chExt cx="2981" cy="439"/>
            </a:xfrm>
          </p:grpSpPr>
          <p:sp>
            <p:nvSpPr>
              <p:cNvPr id="57350" name="AutoShape 19"/>
              <p:cNvSpPr>
                <a:spLocks noChangeArrowheads="1"/>
              </p:cNvSpPr>
              <p:nvPr/>
            </p:nvSpPr>
            <p:spPr bwMode="auto">
              <a:xfrm>
                <a:off x="240" y="75"/>
                <a:ext cx="2736" cy="288"/>
              </a:xfrm>
              <a:prstGeom prst="roundRect">
                <a:avLst>
                  <a:gd name="adj" fmla="val 16667"/>
                </a:avLst>
              </a:prstGeom>
              <a:noFill/>
              <a:ln w="28575">
                <a:solidFill>
                  <a:srgbClr val="660066"/>
                </a:solidFill>
                <a:round/>
              </a:ln>
              <a:effectLst>
                <a:outerShdw dist="99190" dir="2388334"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en-US" sz="2800">
                  <a:latin typeface="Arial" panose="020B0604020202020204" pitchFamily="34" charset="0"/>
                </a:endParaRPr>
              </a:p>
            </p:txBody>
          </p:sp>
          <p:sp>
            <p:nvSpPr>
              <p:cNvPr id="57351" name="AutoShape 20"/>
              <p:cNvSpPr>
                <a:spLocks noChangeArrowheads="1"/>
              </p:cNvSpPr>
              <p:nvPr/>
            </p:nvSpPr>
            <p:spPr bwMode="auto">
              <a:xfrm>
                <a:off x="0" y="0"/>
                <a:ext cx="432" cy="432"/>
              </a:xfrm>
              <a:prstGeom prst="diamond">
                <a:avLst/>
              </a:prstGeom>
              <a:solidFill>
                <a:schemeClr val="folHlink"/>
              </a:solidFill>
              <a:ln w="25400">
                <a:solidFill>
                  <a:schemeClr val="bg1"/>
                </a:solidFill>
                <a:miter lim="800000"/>
              </a:ln>
              <a:effectLst>
                <a:outerShdw dist="63500" dir="2212194" algn="ctr" rotWithShape="0">
                  <a:srgbClr val="333333">
                    <a:alpha val="50000"/>
                  </a:srgbClr>
                </a:outerShdw>
              </a:effec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2800"/>
              </a:p>
            </p:txBody>
          </p:sp>
          <p:sp>
            <p:nvSpPr>
              <p:cNvPr id="57352" name="Text Box 21"/>
              <p:cNvSpPr txBox="1">
                <a:spLocks noChangeArrowheads="1"/>
              </p:cNvSpPr>
              <p:nvPr/>
            </p:nvSpPr>
            <p:spPr bwMode="auto">
              <a:xfrm>
                <a:off x="384" y="110"/>
                <a:ext cx="216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zh-CN" altLang="en-US" b="1">
                    <a:solidFill>
                      <a:srgbClr val="0000CC"/>
                    </a:solidFill>
                    <a:latin typeface="华文楷体" panose="02010600040101010101" pitchFamily="2" charset="-122"/>
                    <a:ea typeface="华文楷体" panose="02010600040101010101" pitchFamily="2" charset="-122"/>
                  </a:rPr>
                  <a:t>要素介绍</a:t>
                </a:r>
                <a:endParaRPr lang="en-US" altLang="zh-CN" b="1">
                  <a:solidFill>
                    <a:srgbClr val="0000CC"/>
                  </a:solidFill>
                  <a:latin typeface="华文楷体" panose="02010600040101010101" pitchFamily="2" charset="-122"/>
                  <a:ea typeface="华文楷体" panose="02010600040101010101" pitchFamily="2" charset="-122"/>
                </a:endParaRPr>
              </a:p>
            </p:txBody>
          </p:sp>
          <p:sp>
            <p:nvSpPr>
              <p:cNvPr id="57353" name="Text Box 22"/>
              <p:cNvSpPr txBox="1">
                <a:spLocks noChangeArrowheads="1"/>
              </p:cNvSpPr>
              <p:nvPr/>
            </p:nvSpPr>
            <p:spPr bwMode="auto">
              <a:xfrm>
                <a:off x="-5" y="104"/>
                <a:ext cx="4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en-US" altLang="zh-CN" sz="2800" dirty="0" smtClean="0">
                    <a:solidFill>
                      <a:schemeClr val="bg1"/>
                    </a:solidFill>
                    <a:latin typeface="Arial" panose="020B0604020202020204" pitchFamily="34" charset="0"/>
                  </a:rPr>
                  <a:t>(</a:t>
                </a:r>
                <a:r>
                  <a:rPr lang="zh-CN" altLang="en-US" sz="2800" dirty="0" smtClean="0">
                    <a:solidFill>
                      <a:schemeClr val="bg1"/>
                    </a:solidFill>
                    <a:latin typeface="Arial" panose="020B0604020202020204" pitchFamily="34" charset="0"/>
                  </a:rPr>
                  <a:t>四</a:t>
                </a:r>
                <a:r>
                  <a:rPr lang="en-US" altLang="zh-CN" sz="2800" dirty="0" smtClean="0">
                    <a:solidFill>
                      <a:schemeClr val="bg1"/>
                    </a:solidFill>
                    <a:latin typeface="Arial" panose="020B0604020202020204" pitchFamily="34" charset="0"/>
                  </a:rPr>
                  <a:t>)</a:t>
                </a:r>
                <a:endParaRPr lang="en-US" altLang="zh-CN" sz="2800" dirty="0">
                  <a:solidFill>
                    <a:schemeClr val="bg1"/>
                  </a:solidFill>
                  <a:latin typeface="Arial" panose="020B0604020202020204" pitchFamily="34" charset="0"/>
                </a:endParaRPr>
              </a:p>
            </p:txBody>
          </p:sp>
        </p:gr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自选图形 23"/>
          <p:cNvSpPr>
            <a:spLocks noChangeArrowheads="1"/>
          </p:cNvSpPr>
          <p:nvPr/>
        </p:nvSpPr>
        <p:spPr bwMode="auto">
          <a:xfrm>
            <a:off x="635000" y="928688"/>
            <a:ext cx="3937000" cy="719137"/>
          </a:xfrm>
          <a:prstGeom prst="roundRect">
            <a:avLst>
              <a:gd name="adj" fmla="val 16667"/>
            </a:avLst>
          </a:prstGeom>
          <a:gradFill rotWithShape="1">
            <a:gsLst>
              <a:gs pos="0">
                <a:srgbClr val="0066FF"/>
              </a:gs>
              <a:gs pos="50000">
                <a:schemeClr val="bg1"/>
              </a:gs>
              <a:gs pos="100000">
                <a:srgbClr val="0066FF"/>
              </a:gs>
            </a:gsLst>
            <a:lin ang="5400000" scaled="1"/>
          </a:gradFill>
          <a:ln>
            <a:noFill/>
          </a:ln>
          <a:effectLst>
            <a:prstShdw prst="shdw17" dist="17961" dir="2700000">
              <a:srgbClr val="0066FF">
                <a:gamma/>
                <a:shade val="60000"/>
                <a:invGamma/>
              </a:srgbClr>
            </a:prstShdw>
          </a:effectLst>
        </p:spPr>
        <p:txBody>
          <a:bodyPr wrap="none" anchor="ctr"/>
          <a:lstStyle/>
          <a:p>
            <a:pPr eaLnBrk="1" hangingPunct="1">
              <a:defRPr/>
            </a:pPr>
            <a:endParaRPr lang="zh-CN" altLang="en-US">
              <a:latin typeface="Arial" panose="020B0604020202020204" pitchFamily="34" charset="0"/>
            </a:endParaRPr>
          </a:p>
        </p:txBody>
      </p:sp>
      <p:sp>
        <p:nvSpPr>
          <p:cNvPr id="58371" name="文本框 24"/>
          <p:cNvSpPr txBox="1">
            <a:spLocks noChangeArrowheads="1"/>
          </p:cNvSpPr>
          <p:nvPr/>
        </p:nvSpPr>
        <p:spPr bwMode="auto">
          <a:xfrm>
            <a:off x="323850" y="1047750"/>
            <a:ext cx="4248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800" b="1">
                <a:latin typeface="华文楷体" panose="02010600040101010101" pitchFamily="2" charset="-122"/>
                <a:ea typeface="华文楷体" panose="02010600040101010101" pitchFamily="2" charset="-122"/>
              </a:rPr>
              <a:t>（一）依据、目的、特点</a:t>
            </a:r>
            <a:endParaRPr lang="zh-CN" altLang="en-US" sz="2800" b="1">
              <a:latin typeface="华文楷体" panose="02010600040101010101" pitchFamily="2" charset="-122"/>
              <a:ea typeface="华文楷体" panose="02010600040101010101" pitchFamily="2" charset="-122"/>
            </a:endParaRPr>
          </a:p>
        </p:txBody>
      </p:sp>
      <p:sp>
        <p:nvSpPr>
          <p:cNvPr id="58372" name="Rectangle 16"/>
          <p:cNvSpPr>
            <a:spLocks noChangeArrowheads="1"/>
          </p:cNvSpPr>
          <p:nvPr/>
        </p:nvSpPr>
        <p:spPr bwMode="auto">
          <a:xfrm>
            <a:off x="2122488" y="2079625"/>
            <a:ext cx="65214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buFontTx/>
              <a:buNone/>
            </a:pPr>
            <a:r>
              <a:rPr lang="en-US" altLang="zh-CN" sz="2400" b="1">
                <a:latin typeface="仿宋_GB2312" panose="02010609030101010101" pitchFamily="49" charset="-122"/>
                <a:ea typeface="仿宋_GB2312" panose="02010609030101010101" pitchFamily="49" charset="-122"/>
                <a:cs typeface="Times New Roman" panose="02020603050405020304" pitchFamily="18" charset="0"/>
              </a:rPr>
              <a:t>《</a:t>
            </a:r>
            <a:r>
              <a:rPr lang="zh-CN" altLang="en-US" sz="2400" b="1">
                <a:latin typeface="仿宋_GB2312" panose="02010609030101010101" pitchFamily="49" charset="-122"/>
                <a:ea typeface="仿宋_GB2312" panose="02010609030101010101" pitchFamily="49" charset="-122"/>
                <a:cs typeface="Times New Roman" panose="02020603050405020304" pitchFamily="18" charset="0"/>
              </a:rPr>
              <a:t>评审标准</a:t>
            </a:r>
            <a:r>
              <a:rPr lang="en-US" altLang="zh-CN" sz="2400" b="1">
                <a:latin typeface="仿宋_GB2312" panose="02010609030101010101" pitchFamily="49" charset="-122"/>
                <a:ea typeface="仿宋_GB2312" panose="02010609030101010101" pitchFamily="49" charset="-122"/>
                <a:cs typeface="Times New Roman" panose="02020603050405020304" pitchFamily="18" charset="0"/>
              </a:rPr>
              <a:t>》</a:t>
            </a:r>
            <a:r>
              <a:rPr lang="zh-CN" altLang="en-US" sz="2400" b="1">
                <a:latin typeface="仿宋_GB2312" panose="02010609030101010101" pitchFamily="49" charset="-122"/>
                <a:ea typeface="仿宋_GB2312" panose="02010609030101010101" pitchFamily="49" charset="-122"/>
                <a:cs typeface="Times New Roman" panose="02020603050405020304" pitchFamily="18" charset="0"/>
              </a:rPr>
              <a:t>，</a:t>
            </a:r>
            <a:r>
              <a:rPr lang="zh-CN" altLang="en-US" sz="2400" b="1">
                <a:ea typeface="仿宋_GB2312" panose="02010609030101010101" pitchFamily="49" charset="-122"/>
                <a:cs typeface="Times New Roman" panose="02020603050405020304" pitchFamily="18" charset="0"/>
              </a:rPr>
              <a:t>以</a:t>
            </a:r>
            <a:r>
              <a:rPr lang="en-US" altLang="zh-CN" sz="2400" b="1">
                <a:ea typeface="仿宋_GB2312" panose="02010609030101010101" pitchFamily="49" charset="-122"/>
                <a:cs typeface="Times New Roman" panose="02020603050405020304" pitchFamily="18" charset="0"/>
              </a:rPr>
              <a:t>《</a:t>
            </a:r>
            <a:r>
              <a:rPr lang="zh-CN" altLang="en-US" sz="2400" b="1">
                <a:ea typeface="仿宋_GB2312" panose="02010609030101010101" pitchFamily="49" charset="-122"/>
                <a:cs typeface="Times New Roman" panose="02020603050405020304" pitchFamily="18" charset="0"/>
              </a:rPr>
              <a:t>通用规范</a:t>
            </a:r>
            <a:r>
              <a:rPr lang="en-US" altLang="zh-CN" sz="2400" b="1">
                <a:ea typeface="仿宋_GB2312" panose="02010609030101010101" pitchFamily="49" charset="-122"/>
                <a:cs typeface="Times New Roman" panose="02020603050405020304" pitchFamily="18" charset="0"/>
              </a:rPr>
              <a:t>》</a:t>
            </a:r>
            <a:r>
              <a:rPr lang="zh-CN" altLang="en-US" sz="2400" b="1">
                <a:ea typeface="仿宋_GB2312" panose="02010609030101010101" pitchFamily="49" charset="-122"/>
                <a:cs typeface="Times New Roman" panose="02020603050405020304" pitchFamily="18" charset="0"/>
              </a:rPr>
              <a:t>为基础，结合</a:t>
            </a:r>
            <a:r>
              <a:rPr lang="en-US" altLang="zh-CN" sz="2400" b="1">
                <a:ea typeface="仿宋_GB2312" panose="02010609030101010101" pitchFamily="49" charset="-122"/>
                <a:cs typeface="Times New Roman" panose="02020603050405020304" pitchFamily="18" charset="0"/>
              </a:rPr>
              <a:t>《</a:t>
            </a:r>
            <a:r>
              <a:rPr lang="zh-CN" altLang="en-US" sz="2400" b="1">
                <a:ea typeface="仿宋_GB2312" panose="02010609030101010101" pitchFamily="49" charset="-122"/>
                <a:cs typeface="Times New Roman" panose="02020603050405020304" pitchFamily="18" charset="0"/>
              </a:rPr>
              <a:t>基本规范</a:t>
            </a:r>
            <a:r>
              <a:rPr lang="en-US" altLang="zh-CN" sz="2400" b="1">
                <a:ea typeface="仿宋_GB2312" panose="02010609030101010101" pitchFamily="49" charset="-122"/>
                <a:cs typeface="Times New Roman" panose="02020603050405020304" pitchFamily="18" charset="0"/>
              </a:rPr>
              <a:t>》</a:t>
            </a:r>
            <a:r>
              <a:rPr lang="zh-CN" altLang="en-US" sz="2400" b="1">
                <a:ea typeface="仿宋_GB2312" panose="02010609030101010101" pitchFamily="49" charset="-122"/>
                <a:cs typeface="Times New Roman" panose="02020603050405020304" pitchFamily="18" charset="0"/>
              </a:rPr>
              <a:t>的要求，以及</a:t>
            </a:r>
            <a:r>
              <a:rPr lang="zh-CN" altLang="en-US" sz="2400" b="1">
                <a:latin typeface="仿宋_GB2312" panose="02010609030101010101" pitchFamily="49" charset="-122"/>
                <a:ea typeface="仿宋_GB2312" panose="02010609030101010101" pitchFamily="49" charset="-122"/>
                <a:cs typeface="Times New Roman" panose="02020603050405020304" pitchFamily="18" charset="0"/>
              </a:rPr>
              <a:t>有关安全生产法规</a:t>
            </a:r>
            <a:endParaRPr lang="en-US" altLang="zh-CN" sz="2400" b="1">
              <a:latin typeface="仿宋_GB2312" panose="02010609030101010101" pitchFamily="49" charset="-122"/>
              <a:ea typeface="仿宋_GB2312" panose="02010609030101010101" pitchFamily="49" charset="-122"/>
              <a:cs typeface="Times New Roman" panose="02020603050405020304" pitchFamily="18" charset="0"/>
            </a:endParaRPr>
          </a:p>
          <a:p>
            <a:pPr eaLnBrk="1" hangingPunct="1">
              <a:lnSpc>
                <a:spcPct val="120000"/>
              </a:lnSpc>
              <a:spcBef>
                <a:spcPct val="0"/>
              </a:spcBef>
              <a:buFontTx/>
              <a:buNone/>
            </a:pPr>
            <a:r>
              <a:rPr lang="zh-CN" altLang="en-US" sz="2400" b="1">
                <a:latin typeface="仿宋_GB2312" panose="02010609030101010101" pitchFamily="49" charset="-122"/>
                <a:ea typeface="仿宋_GB2312" panose="02010609030101010101" pitchFamily="49" charset="-122"/>
                <a:cs typeface="Times New Roman" panose="02020603050405020304" pitchFamily="18" charset="0"/>
              </a:rPr>
              <a:t> 和安全许可条件规定，细化为企业达标标准。</a:t>
            </a:r>
            <a:endParaRPr lang="en-US" altLang="zh-CN" sz="2400">
              <a:solidFill>
                <a:srgbClr val="1C1C1C"/>
              </a:solidFill>
              <a:ea typeface="仿宋_GB2312" panose="02010609030101010101" pitchFamily="49" charset="-122"/>
              <a:cs typeface="Times New Roman" panose="02020603050405020304" pitchFamily="18" charset="0"/>
            </a:endParaRPr>
          </a:p>
        </p:txBody>
      </p:sp>
      <p:sp>
        <p:nvSpPr>
          <p:cNvPr id="58373" name="Rectangle 17"/>
          <p:cNvSpPr>
            <a:spLocks noChangeArrowheads="1"/>
          </p:cNvSpPr>
          <p:nvPr/>
        </p:nvSpPr>
        <p:spPr bwMode="auto">
          <a:xfrm>
            <a:off x="2232025" y="4071938"/>
            <a:ext cx="64833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buFontTx/>
              <a:buNone/>
            </a:pPr>
            <a:r>
              <a:rPr lang="zh-CN" altLang="en-US" sz="2000" b="1" dirty="0">
                <a:solidFill>
                  <a:srgbClr val="000000"/>
                </a:solidFill>
                <a:ea typeface="仿宋_GB2312" panose="02010609030101010101" pitchFamily="49" charset="-122"/>
                <a:cs typeface="Times New Roman" panose="02020603050405020304" pitchFamily="18" charset="0"/>
              </a:rPr>
              <a:t> </a:t>
            </a:r>
            <a:r>
              <a:rPr lang="zh-CN" altLang="en-US" sz="2400" b="1" dirty="0">
                <a:latin typeface="仿宋_GB2312" panose="02010609030101010101" pitchFamily="49" charset="-122"/>
                <a:ea typeface="仿宋_GB2312" panose="02010609030101010101" pitchFamily="49" charset="-122"/>
                <a:cs typeface="Times New Roman" panose="02020603050405020304" pitchFamily="18" charset="0"/>
              </a:rPr>
              <a:t>明确：</a:t>
            </a:r>
            <a:endParaRPr lang="en-US" altLang="zh-CN" sz="2400" b="1" dirty="0">
              <a:latin typeface="仿宋_GB2312" panose="02010609030101010101" pitchFamily="49" charset="-122"/>
              <a:ea typeface="仿宋_GB2312" panose="02010609030101010101" pitchFamily="49" charset="-122"/>
              <a:cs typeface="Times New Roman" panose="02020603050405020304" pitchFamily="18" charset="0"/>
            </a:endParaRPr>
          </a:p>
          <a:p>
            <a:pPr eaLnBrk="1" hangingPunct="1">
              <a:lnSpc>
                <a:spcPct val="120000"/>
              </a:lnSpc>
              <a:spcBef>
                <a:spcPct val="0"/>
              </a:spcBef>
              <a:buFontTx/>
              <a:buNone/>
            </a:pPr>
            <a:r>
              <a:rPr lang="zh-CN" altLang="en-US" sz="2400" b="1" dirty="0">
                <a:solidFill>
                  <a:srgbClr val="FF0000"/>
                </a:solidFill>
                <a:latin typeface="仿宋_GB2312" panose="02010609030101010101" pitchFamily="49" charset="-122"/>
                <a:ea typeface="仿宋_GB2312" panose="02010609030101010101" pitchFamily="49" charset="-122"/>
                <a:cs typeface="Times New Roman" panose="02020603050405020304" pitchFamily="18" charset="0"/>
              </a:rPr>
              <a:t>一级企业</a:t>
            </a:r>
            <a:r>
              <a:rPr lang="zh-CN" altLang="en-US" sz="2400" b="1" dirty="0">
                <a:latin typeface="仿宋_GB2312" panose="02010609030101010101" pitchFamily="49" charset="-122"/>
                <a:ea typeface="仿宋_GB2312" panose="02010609030101010101" pitchFamily="49" charset="-122"/>
                <a:cs typeface="Times New Roman" panose="02020603050405020304" pitchFamily="18" charset="0"/>
              </a:rPr>
              <a:t>安全生产标杆</a:t>
            </a:r>
            <a:r>
              <a:rPr lang="zh-CN" altLang="en-US" sz="2400" b="1" dirty="0" smtClean="0">
                <a:latin typeface="仿宋_GB2312" panose="02010609030101010101" pitchFamily="49" charset="-122"/>
                <a:ea typeface="仿宋_GB2312" panose="02010609030101010101" pitchFamily="49" charset="-122"/>
                <a:cs typeface="Times New Roman" panose="02020603050405020304" pitchFamily="18" charset="0"/>
              </a:rPr>
              <a:t>示范；</a:t>
            </a:r>
            <a:endParaRPr lang="en-US" altLang="zh-CN" sz="2400" b="1" dirty="0">
              <a:latin typeface="仿宋_GB2312" panose="02010609030101010101" pitchFamily="49" charset="-122"/>
              <a:ea typeface="仿宋_GB2312" panose="02010609030101010101" pitchFamily="49" charset="-122"/>
              <a:cs typeface="Times New Roman" panose="02020603050405020304" pitchFamily="18" charset="0"/>
            </a:endParaRPr>
          </a:p>
          <a:p>
            <a:pPr eaLnBrk="1" hangingPunct="1">
              <a:lnSpc>
                <a:spcPct val="120000"/>
              </a:lnSpc>
              <a:spcBef>
                <a:spcPct val="0"/>
              </a:spcBef>
              <a:buFontTx/>
              <a:buNone/>
            </a:pPr>
            <a:r>
              <a:rPr lang="zh-CN" altLang="en-US" sz="2400" b="1" dirty="0">
                <a:solidFill>
                  <a:srgbClr val="FF0000"/>
                </a:solidFill>
                <a:latin typeface="仿宋_GB2312" panose="02010609030101010101" pitchFamily="49" charset="-122"/>
                <a:ea typeface="仿宋_GB2312" panose="02010609030101010101" pitchFamily="49" charset="-122"/>
                <a:cs typeface="Times New Roman" panose="02020603050405020304" pitchFamily="18" charset="0"/>
              </a:rPr>
              <a:t>二级企业</a:t>
            </a:r>
            <a:r>
              <a:rPr lang="zh-CN" altLang="en-US" sz="2400" b="1" dirty="0">
                <a:latin typeface="仿宋_GB2312" panose="02010609030101010101" pitchFamily="49" charset="-122"/>
                <a:ea typeface="仿宋_GB2312" panose="02010609030101010101" pitchFamily="49" charset="-122"/>
                <a:cs typeface="Times New Roman" panose="02020603050405020304" pitchFamily="18" charset="0"/>
              </a:rPr>
              <a:t>安全生产基本受</a:t>
            </a:r>
            <a:r>
              <a:rPr lang="zh-CN" altLang="en-US" sz="2400" b="1" dirty="0" smtClean="0">
                <a:latin typeface="仿宋_GB2312" panose="02010609030101010101" pitchFamily="49" charset="-122"/>
                <a:ea typeface="仿宋_GB2312" panose="02010609030101010101" pitchFamily="49" charset="-122"/>
                <a:cs typeface="Times New Roman" panose="02020603050405020304" pitchFamily="18" charset="0"/>
              </a:rPr>
              <a:t>控；</a:t>
            </a:r>
            <a:endParaRPr lang="en-US" altLang="zh-CN" sz="2400" b="1" dirty="0">
              <a:latin typeface="仿宋_GB2312" panose="02010609030101010101" pitchFamily="49" charset="-122"/>
              <a:ea typeface="仿宋_GB2312" panose="02010609030101010101" pitchFamily="49" charset="-122"/>
              <a:cs typeface="Times New Roman" panose="02020603050405020304" pitchFamily="18" charset="0"/>
            </a:endParaRPr>
          </a:p>
          <a:p>
            <a:pPr eaLnBrk="1" hangingPunct="1">
              <a:lnSpc>
                <a:spcPct val="120000"/>
              </a:lnSpc>
              <a:spcBef>
                <a:spcPct val="0"/>
              </a:spcBef>
              <a:buFontTx/>
              <a:buNone/>
            </a:pPr>
            <a:r>
              <a:rPr lang="zh-CN" altLang="en-US" sz="2400" b="1" dirty="0">
                <a:solidFill>
                  <a:srgbClr val="FF0000"/>
                </a:solidFill>
                <a:latin typeface="仿宋_GB2312" panose="02010609030101010101" pitchFamily="49" charset="-122"/>
                <a:ea typeface="仿宋_GB2312" panose="02010609030101010101" pitchFamily="49" charset="-122"/>
                <a:cs typeface="Times New Roman" panose="02020603050405020304" pitchFamily="18" charset="0"/>
              </a:rPr>
              <a:t>三级企业</a:t>
            </a:r>
            <a:r>
              <a:rPr lang="zh-CN" altLang="en-US" sz="2400" b="1" dirty="0">
                <a:latin typeface="仿宋_GB2312" panose="02010609030101010101" pitchFamily="49" charset="-122"/>
                <a:ea typeface="仿宋_GB2312" panose="02010609030101010101" pitchFamily="49" charset="-122"/>
                <a:cs typeface="Times New Roman" panose="02020603050405020304" pitchFamily="18" charset="0"/>
              </a:rPr>
              <a:t>符合安全生产条件。</a:t>
            </a:r>
            <a:endParaRPr lang="en-US" altLang="zh-CN" sz="2400" b="1" dirty="0">
              <a:latin typeface="仿宋_GB2312" panose="02010609030101010101" pitchFamily="49" charset="-122"/>
              <a:ea typeface="仿宋_GB2312" panose="02010609030101010101" pitchFamily="49" charset="-122"/>
              <a:cs typeface="Times New Roman" panose="02020603050405020304" pitchFamily="18" charset="0"/>
            </a:endParaRPr>
          </a:p>
        </p:txBody>
      </p:sp>
      <p:grpSp>
        <p:nvGrpSpPr>
          <p:cNvPr id="58374" name="组合 29"/>
          <p:cNvGrpSpPr/>
          <p:nvPr/>
        </p:nvGrpSpPr>
        <p:grpSpPr bwMode="auto">
          <a:xfrm>
            <a:off x="714375" y="4286250"/>
            <a:ext cx="1071563" cy="1000125"/>
            <a:chOff x="714348" y="4214818"/>
            <a:chExt cx="1071570" cy="1000132"/>
          </a:xfrm>
        </p:grpSpPr>
        <p:sp>
          <p:nvSpPr>
            <p:cNvPr id="58377" name="AutoShape 14"/>
            <p:cNvSpPr>
              <a:spLocks noChangeArrowheads="1"/>
            </p:cNvSpPr>
            <p:nvPr/>
          </p:nvSpPr>
          <p:spPr bwMode="gray">
            <a:xfrm>
              <a:off x="785786" y="4214818"/>
              <a:ext cx="1000132" cy="1000132"/>
            </a:xfrm>
            <a:prstGeom prst="flowChartConnector">
              <a:avLst/>
            </a:prstGeom>
            <a:gradFill rotWithShape="1">
              <a:gsLst>
                <a:gs pos="0">
                  <a:srgbClr val="DFC75F"/>
                </a:gs>
                <a:gs pos="100000">
                  <a:srgbClr val="94843F"/>
                </a:gs>
              </a:gsLst>
              <a:lin ang="2700000" scaled="1"/>
            </a:gradFill>
            <a:ln w="88900" cmpd="thinThick" algn="ctr">
              <a:solidFill>
                <a:srgbClr val="C0C0C0"/>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58378" name="Rectangle 19"/>
            <p:cNvSpPr>
              <a:spLocks noChangeArrowheads="1"/>
            </p:cNvSpPr>
            <p:nvPr/>
          </p:nvSpPr>
          <p:spPr bwMode="auto">
            <a:xfrm>
              <a:off x="714348" y="4441394"/>
              <a:ext cx="10690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800" b="1">
                  <a:solidFill>
                    <a:srgbClr val="0000CC"/>
                  </a:solidFill>
                  <a:latin typeface="华文楷体" panose="02010600040101010101" pitchFamily="2" charset="-122"/>
                  <a:ea typeface="华文楷体" panose="02010600040101010101" pitchFamily="2" charset="-122"/>
                </a:rPr>
                <a:t>目的</a:t>
              </a:r>
              <a:endParaRPr lang="en-US" altLang="zh-CN" sz="2800" b="1">
                <a:solidFill>
                  <a:srgbClr val="0000CC"/>
                </a:solidFill>
                <a:latin typeface="华文楷体" panose="02010600040101010101" pitchFamily="2" charset="-122"/>
                <a:ea typeface="华文楷体" panose="02010600040101010101" pitchFamily="2" charset="-122"/>
              </a:endParaRPr>
            </a:p>
          </p:txBody>
        </p:sp>
      </p:grpSp>
      <p:sp>
        <p:nvSpPr>
          <p:cNvPr id="58375" name="AutoShape 15"/>
          <p:cNvSpPr>
            <a:spLocks noChangeArrowheads="1"/>
          </p:cNvSpPr>
          <p:nvPr/>
        </p:nvSpPr>
        <p:spPr bwMode="gray">
          <a:xfrm>
            <a:off x="714375" y="2232025"/>
            <a:ext cx="1000125" cy="982663"/>
          </a:xfrm>
          <a:prstGeom prst="flowChartConnector">
            <a:avLst/>
          </a:prstGeom>
          <a:gradFill rotWithShape="1">
            <a:gsLst>
              <a:gs pos="0">
                <a:srgbClr val="20A0BA"/>
              </a:gs>
              <a:gs pos="100000">
                <a:srgbClr val="156A7B"/>
              </a:gs>
            </a:gsLst>
            <a:lin ang="2700000" scaled="1"/>
          </a:gradFill>
          <a:ln w="88900" cmpd="thinThick" algn="ctr">
            <a:solidFill>
              <a:srgbClr val="C0C0C0"/>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58376" name="Rectangle 19"/>
          <p:cNvSpPr>
            <a:spLocks noChangeArrowheads="1"/>
          </p:cNvSpPr>
          <p:nvPr/>
        </p:nvSpPr>
        <p:spPr bwMode="auto">
          <a:xfrm>
            <a:off x="739775" y="2428875"/>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800" b="1">
                <a:solidFill>
                  <a:srgbClr val="FF0000"/>
                </a:solidFill>
                <a:latin typeface="华文楷体" panose="02010600040101010101" pitchFamily="2" charset="-122"/>
                <a:ea typeface="华文楷体" panose="02010600040101010101" pitchFamily="2" charset="-122"/>
              </a:rPr>
              <a:t>依据</a:t>
            </a:r>
            <a:endParaRPr lang="en-US" altLang="zh-CN" sz="2800" b="1">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12"/>
          <p:cNvSpPr>
            <a:spLocks noChangeArrowheads="1"/>
          </p:cNvSpPr>
          <p:nvPr/>
        </p:nvSpPr>
        <p:spPr bwMode="gray">
          <a:xfrm>
            <a:off x="766763" y="1125760"/>
            <a:ext cx="7805737" cy="4463480"/>
          </a:xfrm>
          <a:prstGeom prst="roundRect">
            <a:avLst>
              <a:gd name="adj" fmla="val 16667"/>
            </a:avLst>
          </a:prstGeom>
          <a:gradFill rotWithShape="1">
            <a:gsLst>
              <a:gs pos="0">
                <a:srgbClr val="99CC00">
                  <a:alpha val="37999"/>
                </a:srgbClr>
              </a:gs>
              <a:gs pos="100000">
                <a:srgbClr val="000000">
                  <a:alpha val="0"/>
                </a:srgbClr>
              </a:gs>
            </a:gsLst>
            <a:lin ang="0" scaled="1"/>
          </a:gradFill>
          <a:ln w="25400" algn="ctr">
            <a:solidFill>
              <a:srgbClr val="99CC00"/>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b="1">
              <a:latin typeface="仿宋_GB2312" panose="02010609030101010101" pitchFamily="49" charset="-122"/>
              <a:ea typeface="仿宋_GB2312" panose="02010609030101010101" pitchFamily="49" charset="-122"/>
            </a:endParaRPr>
          </a:p>
        </p:txBody>
      </p:sp>
      <p:sp>
        <p:nvSpPr>
          <p:cNvPr id="59395" name="AutoShape 14"/>
          <p:cNvSpPr>
            <a:spLocks noChangeArrowheads="1"/>
          </p:cNvSpPr>
          <p:nvPr/>
        </p:nvSpPr>
        <p:spPr bwMode="gray">
          <a:xfrm>
            <a:off x="609600" y="876523"/>
            <a:ext cx="2378075" cy="736600"/>
          </a:xfrm>
          <a:prstGeom prst="roundRect">
            <a:avLst>
              <a:gd name="adj" fmla="val 50000"/>
            </a:avLst>
          </a:prstGeom>
          <a:gradFill rotWithShape="1">
            <a:gsLst>
              <a:gs pos="0">
                <a:srgbClr val="003B00"/>
              </a:gs>
              <a:gs pos="50000">
                <a:srgbClr val="008000"/>
              </a:gs>
              <a:gs pos="100000">
                <a:srgbClr val="003B00"/>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5400">
                <a:solidFill>
                  <a:srgbClr val="000000"/>
                </a:solidFill>
                <a:rou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2800" b="1">
                <a:solidFill>
                  <a:srgbClr val="FFFF00"/>
                </a:solidFill>
                <a:latin typeface="华文楷体" panose="02010600040101010101" pitchFamily="2" charset="-122"/>
                <a:ea typeface="华文楷体" panose="02010600040101010101" pitchFamily="2" charset="-122"/>
              </a:rPr>
              <a:t>特 点</a:t>
            </a:r>
            <a:endParaRPr lang="en-US" altLang="ko-KR" sz="2800" b="1">
              <a:solidFill>
                <a:srgbClr val="FFFF00"/>
              </a:solidFill>
              <a:latin typeface="华文楷体" panose="02010600040101010101" pitchFamily="2" charset="-122"/>
              <a:ea typeface="华文楷体" panose="02010600040101010101" pitchFamily="2" charset="-122"/>
            </a:endParaRPr>
          </a:p>
        </p:txBody>
      </p:sp>
      <p:pic>
        <p:nvPicPr>
          <p:cNvPr id="59396" name="Picture 16" descr="leav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rot="18900000">
            <a:off x="650875" y="755873"/>
            <a:ext cx="1873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5"/>
          <p:cNvSpPr txBox="1">
            <a:spLocks noChangeArrowheads="1"/>
          </p:cNvSpPr>
          <p:nvPr/>
        </p:nvSpPr>
        <p:spPr bwMode="auto">
          <a:xfrm>
            <a:off x="857250" y="1803623"/>
            <a:ext cx="7572375"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400" b="1" dirty="0">
                <a:solidFill>
                  <a:srgbClr val="FF0000"/>
                </a:solidFill>
                <a:latin typeface="仿宋_GB2312" panose="02010609030101010101" pitchFamily="49" charset="-122"/>
                <a:ea typeface="仿宋_GB2312" panose="02010609030101010101" pitchFamily="49" charset="-122"/>
              </a:rPr>
              <a:t>(1) </a:t>
            </a:r>
            <a:r>
              <a:rPr lang="zh-CN" altLang="en-US" sz="2400" b="1" dirty="0">
                <a:solidFill>
                  <a:srgbClr val="FF0000"/>
                </a:solidFill>
                <a:latin typeface="仿宋_GB2312" panose="02010609030101010101" pitchFamily="49" charset="-122"/>
                <a:ea typeface="仿宋_GB2312" panose="02010609030101010101" pitchFamily="49" charset="-122"/>
              </a:rPr>
              <a:t>优化了标准化达标评分体系。</a:t>
            </a:r>
            <a:endParaRPr lang="en-US" altLang="zh-CN" sz="2400" b="1" dirty="0">
              <a:solidFill>
                <a:srgbClr val="FF0000"/>
              </a:solidFill>
              <a:latin typeface="仿宋_GB2312" panose="02010609030101010101" pitchFamily="49" charset="-122"/>
              <a:ea typeface="仿宋_GB2312" panose="02010609030101010101" pitchFamily="49" charset="-122"/>
            </a:endParaRPr>
          </a:p>
          <a:p>
            <a:pPr eaLnBrk="1" hangingPunct="1">
              <a:spcBef>
                <a:spcPts val="1800"/>
              </a:spcBef>
              <a:buFontTx/>
              <a:buNone/>
            </a:pPr>
            <a:r>
              <a:rPr lang="zh-CN" altLang="en-US" sz="2400" b="1" dirty="0">
                <a:latin typeface="仿宋_GB2312" panose="02010609030101010101" pitchFamily="49" charset="-122"/>
                <a:ea typeface="仿宋_GB2312" panose="02010609030101010101" pitchFamily="49" charset="-122"/>
              </a:rPr>
              <a:t>    </a:t>
            </a:r>
            <a:r>
              <a:rPr lang="zh-CN" altLang="en-US" sz="2400" b="1" dirty="0">
                <a:latin typeface="华文楷体" panose="02010600040101010101" pitchFamily="2" charset="-122"/>
                <a:ea typeface="华文楷体" panose="02010600040101010101" pitchFamily="2" charset="-122"/>
              </a:rPr>
              <a:t>在总结以往经验和做法的基础上，</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评审标准</a:t>
            </a:r>
            <a:r>
              <a:rPr lang="en-US" altLang="zh-CN" sz="2400" b="1" dirty="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针对</a:t>
            </a:r>
            <a:r>
              <a:rPr lang="zh-CN" altLang="en-US" sz="2400" b="1" dirty="0">
                <a:latin typeface="华文楷体" panose="02010600040101010101" pitchFamily="2" charset="-122"/>
                <a:ea typeface="华文楷体" panose="02010600040101010101" pitchFamily="2" charset="-122"/>
              </a:rPr>
              <a:t>过去“一个标准打分、人为干预较强”的现象，将</a:t>
            </a:r>
            <a:endParaRPr lang="en-US" altLang="zh-CN" sz="2400" b="1" dirty="0">
              <a:latin typeface="华文楷体" panose="02010600040101010101" pitchFamily="2" charset="-122"/>
              <a:ea typeface="华文楷体" panose="02010600040101010101" pitchFamily="2" charset="-122"/>
            </a:endParaRPr>
          </a:p>
          <a:p>
            <a:pPr eaLnBrk="1" hangingPunct="1">
              <a:spcBef>
                <a:spcPct val="0"/>
              </a:spcBef>
              <a:buFontTx/>
              <a:buNone/>
            </a:pPr>
            <a:r>
              <a:rPr lang="zh-CN" altLang="en-US" sz="2400" b="1" dirty="0">
                <a:latin typeface="华文楷体" panose="02010600040101010101" pitchFamily="2" charset="-122"/>
                <a:ea typeface="华文楷体" panose="02010600040101010101" pitchFamily="2" charset="-122"/>
              </a:rPr>
              <a:t>一级、二级、三级达标标准区分开来，相对独立，危化品企业可以清晰地看到各级标准的具体要求。</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评审标准</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在全面细化危化品企业安全生产标准化三级达标标准的基础上，新增了一级、二级达标标准，构成了基础标准相同（三级标准）、明确拔高条件（新增标准条款）的三个等级标准相对独立的达标标准体系。</a:t>
            </a:r>
            <a:endParaRPr lang="zh-CN" altLang="en-US" sz="24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12"/>
          <p:cNvSpPr>
            <a:spLocks noChangeArrowheads="1"/>
          </p:cNvSpPr>
          <p:nvPr/>
        </p:nvSpPr>
        <p:spPr bwMode="gray">
          <a:xfrm>
            <a:off x="766763" y="1108075"/>
            <a:ext cx="7805737" cy="4535488"/>
          </a:xfrm>
          <a:prstGeom prst="roundRect">
            <a:avLst>
              <a:gd name="adj" fmla="val 16667"/>
            </a:avLst>
          </a:prstGeom>
          <a:gradFill rotWithShape="1">
            <a:gsLst>
              <a:gs pos="0">
                <a:srgbClr val="99CC00">
                  <a:alpha val="39000"/>
                </a:srgbClr>
              </a:gs>
              <a:gs pos="100000">
                <a:srgbClr val="000000">
                  <a:alpha val="0"/>
                </a:srgbClr>
              </a:gs>
            </a:gsLst>
            <a:lin ang="0" scaled="1"/>
          </a:gradFill>
          <a:ln w="25400" algn="ctr">
            <a:solidFill>
              <a:srgbClr val="99CC00"/>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b="1">
              <a:latin typeface="仿宋_GB2312" panose="02010609030101010101" pitchFamily="49" charset="-122"/>
              <a:ea typeface="仿宋_GB2312" panose="02010609030101010101" pitchFamily="49" charset="-122"/>
            </a:endParaRPr>
          </a:p>
        </p:txBody>
      </p:sp>
      <p:sp>
        <p:nvSpPr>
          <p:cNvPr id="60419" name="AutoShape 14"/>
          <p:cNvSpPr>
            <a:spLocks noChangeArrowheads="1"/>
          </p:cNvSpPr>
          <p:nvPr/>
        </p:nvSpPr>
        <p:spPr bwMode="gray">
          <a:xfrm>
            <a:off x="609600" y="858838"/>
            <a:ext cx="2378075" cy="736600"/>
          </a:xfrm>
          <a:prstGeom prst="roundRect">
            <a:avLst>
              <a:gd name="adj" fmla="val 50000"/>
            </a:avLst>
          </a:prstGeom>
          <a:gradFill rotWithShape="1">
            <a:gsLst>
              <a:gs pos="0">
                <a:srgbClr val="003B00"/>
              </a:gs>
              <a:gs pos="50000">
                <a:srgbClr val="008000"/>
              </a:gs>
              <a:gs pos="100000">
                <a:srgbClr val="003B00"/>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5400">
                <a:solidFill>
                  <a:srgbClr val="000000"/>
                </a:solidFill>
                <a:rou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2800" b="1">
                <a:solidFill>
                  <a:srgbClr val="FFFF00"/>
                </a:solidFill>
                <a:latin typeface="华文楷体" panose="02010600040101010101" pitchFamily="2" charset="-122"/>
                <a:ea typeface="华文楷体" panose="02010600040101010101" pitchFamily="2" charset="-122"/>
              </a:rPr>
              <a:t>特 点</a:t>
            </a:r>
            <a:endParaRPr lang="en-US" altLang="ko-KR" sz="2800" b="1">
              <a:solidFill>
                <a:srgbClr val="FFFF00"/>
              </a:solidFill>
              <a:latin typeface="华文楷体" panose="02010600040101010101" pitchFamily="2" charset="-122"/>
              <a:ea typeface="华文楷体" panose="02010600040101010101" pitchFamily="2" charset="-122"/>
            </a:endParaRPr>
          </a:p>
        </p:txBody>
      </p:sp>
      <p:pic>
        <p:nvPicPr>
          <p:cNvPr id="60420" name="Picture 16" descr="leav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rot="-2700000">
            <a:off x="650875" y="738188"/>
            <a:ext cx="1873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5"/>
          <p:cNvSpPr txBox="1">
            <a:spLocks noChangeArrowheads="1"/>
          </p:cNvSpPr>
          <p:nvPr/>
        </p:nvSpPr>
        <p:spPr bwMode="auto">
          <a:xfrm>
            <a:off x="857250" y="1820863"/>
            <a:ext cx="757237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en-US" altLang="zh-CN" sz="2400" b="1" dirty="0">
                <a:solidFill>
                  <a:srgbClr val="FF0000"/>
                </a:solidFill>
                <a:latin typeface="仿宋_GB2312" panose="02010609030101010101" pitchFamily="49" charset="-122"/>
                <a:ea typeface="仿宋_GB2312" panose="02010609030101010101" pitchFamily="49" charset="-122"/>
              </a:rPr>
              <a:t>(2) </a:t>
            </a:r>
            <a:r>
              <a:rPr lang="zh-CN" altLang="en-US" sz="2400" b="1" dirty="0">
                <a:solidFill>
                  <a:srgbClr val="FF0000"/>
                </a:solidFill>
                <a:latin typeface="仿宋_GB2312" panose="02010609030101010101" pitchFamily="49" charset="-122"/>
                <a:ea typeface="仿宋_GB2312" panose="02010609030101010101" pitchFamily="49" charset="-122"/>
              </a:rPr>
              <a:t>明确了危化品企业“硬件”达标要求。</a:t>
            </a:r>
            <a:endParaRPr lang="en-US" altLang="zh-CN" sz="2400" b="1" dirty="0">
              <a:solidFill>
                <a:srgbClr val="FF0000"/>
              </a:solidFill>
              <a:latin typeface="仿宋_GB2312" panose="02010609030101010101" pitchFamily="49" charset="-122"/>
              <a:ea typeface="仿宋_GB2312" panose="02010609030101010101" pitchFamily="49" charset="-122"/>
            </a:endParaRPr>
          </a:p>
          <a:p>
            <a:pPr eaLnBrk="1" hangingPunct="1">
              <a:lnSpc>
                <a:spcPct val="150000"/>
              </a:lnSpc>
              <a:spcBef>
                <a:spcPts val="1800"/>
              </a:spcBef>
              <a:buFontTx/>
              <a:buNone/>
            </a:pPr>
            <a:r>
              <a:rPr lang="en-US" altLang="zh-CN" sz="2400" b="1" dirty="0">
                <a:solidFill>
                  <a:srgbClr val="FF0000"/>
                </a:solidFill>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评审标准</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在完善危化品企业安全管理“软件”要求的同时，对“硬件”提出了明确要求，引导企业提高管理水平的同时，更注重改善企业安全生产条件和提高装备本质安全水平。</a:t>
            </a:r>
            <a:endParaRPr lang="en-US" altLang="zh-CN" sz="24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12"/>
          <p:cNvSpPr>
            <a:spLocks noChangeArrowheads="1"/>
          </p:cNvSpPr>
          <p:nvPr/>
        </p:nvSpPr>
        <p:spPr bwMode="gray">
          <a:xfrm>
            <a:off x="766763" y="1108075"/>
            <a:ext cx="7805737" cy="4535488"/>
          </a:xfrm>
          <a:prstGeom prst="roundRect">
            <a:avLst>
              <a:gd name="adj" fmla="val 16667"/>
            </a:avLst>
          </a:prstGeom>
          <a:gradFill rotWithShape="1">
            <a:gsLst>
              <a:gs pos="0">
                <a:srgbClr val="99CC00">
                  <a:alpha val="37999"/>
                </a:srgbClr>
              </a:gs>
              <a:gs pos="100000">
                <a:srgbClr val="000000">
                  <a:alpha val="0"/>
                </a:srgbClr>
              </a:gs>
            </a:gsLst>
            <a:lin ang="0" scaled="1"/>
          </a:gradFill>
          <a:ln w="25400" algn="ctr">
            <a:solidFill>
              <a:srgbClr val="99CC00"/>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b="1">
              <a:latin typeface="仿宋_GB2312" panose="02010609030101010101" pitchFamily="49" charset="-122"/>
              <a:ea typeface="仿宋_GB2312" panose="02010609030101010101" pitchFamily="49" charset="-122"/>
            </a:endParaRPr>
          </a:p>
        </p:txBody>
      </p:sp>
      <p:sp>
        <p:nvSpPr>
          <p:cNvPr id="61443" name="AutoShape 14"/>
          <p:cNvSpPr>
            <a:spLocks noChangeArrowheads="1"/>
          </p:cNvSpPr>
          <p:nvPr/>
        </p:nvSpPr>
        <p:spPr bwMode="gray">
          <a:xfrm>
            <a:off x="609600" y="858838"/>
            <a:ext cx="2378075" cy="736600"/>
          </a:xfrm>
          <a:prstGeom prst="roundRect">
            <a:avLst>
              <a:gd name="adj" fmla="val 50000"/>
            </a:avLst>
          </a:prstGeom>
          <a:gradFill rotWithShape="1">
            <a:gsLst>
              <a:gs pos="0">
                <a:srgbClr val="003B00"/>
              </a:gs>
              <a:gs pos="50000">
                <a:srgbClr val="008000"/>
              </a:gs>
              <a:gs pos="100000">
                <a:srgbClr val="003B00"/>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5400">
                <a:solidFill>
                  <a:srgbClr val="000000"/>
                </a:solidFill>
                <a:rou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2800" b="1">
                <a:solidFill>
                  <a:srgbClr val="FFFF00"/>
                </a:solidFill>
                <a:latin typeface="华文楷体" panose="02010600040101010101" pitchFamily="2" charset="-122"/>
                <a:ea typeface="华文楷体" panose="02010600040101010101" pitchFamily="2" charset="-122"/>
              </a:rPr>
              <a:t>特 点</a:t>
            </a:r>
            <a:endParaRPr lang="en-US" altLang="ko-KR" sz="2800" b="1">
              <a:solidFill>
                <a:srgbClr val="FFFF00"/>
              </a:solidFill>
              <a:latin typeface="华文楷体" panose="02010600040101010101" pitchFamily="2" charset="-122"/>
              <a:ea typeface="华文楷体" panose="02010600040101010101" pitchFamily="2" charset="-122"/>
            </a:endParaRPr>
          </a:p>
        </p:txBody>
      </p:sp>
      <p:pic>
        <p:nvPicPr>
          <p:cNvPr id="61444" name="Picture 16" descr="leav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rot="-2700000">
            <a:off x="650875" y="738188"/>
            <a:ext cx="1873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5"/>
          <p:cNvSpPr txBox="1">
            <a:spLocks noChangeArrowheads="1"/>
          </p:cNvSpPr>
          <p:nvPr/>
        </p:nvSpPr>
        <p:spPr bwMode="auto">
          <a:xfrm>
            <a:off x="857250" y="1820863"/>
            <a:ext cx="757237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en-US" altLang="zh-CN" sz="2400" b="1" dirty="0">
                <a:solidFill>
                  <a:srgbClr val="FF0000"/>
                </a:solidFill>
                <a:latin typeface="仿宋_GB2312" panose="02010609030101010101" pitchFamily="49" charset="-122"/>
                <a:ea typeface="仿宋_GB2312" panose="02010609030101010101" pitchFamily="49" charset="-122"/>
              </a:rPr>
              <a:t>(3) </a:t>
            </a:r>
            <a:r>
              <a:rPr lang="zh-CN" altLang="en-US" sz="2400" b="1" dirty="0">
                <a:solidFill>
                  <a:srgbClr val="FF0000"/>
                </a:solidFill>
                <a:latin typeface="仿宋_GB2312" panose="02010609030101010101" pitchFamily="49" charset="-122"/>
                <a:ea typeface="仿宋_GB2312" panose="02010609030101010101" pitchFamily="49" charset="-122"/>
              </a:rPr>
              <a:t>增加了否决项。</a:t>
            </a:r>
            <a:endParaRPr lang="en-US" altLang="zh-CN" sz="2400" b="1" dirty="0">
              <a:solidFill>
                <a:srgbClr val="FF0000"/>
              </a:solidFill>
              <a:latin typeface="仿宋_GB2312" panose="02010609030101010101" pitchFamily="49" charset="-122"/>
              <a:ea typeface="仿宋_GB2312" panose="02010609030101010101" pitchFamily="49" charset="-122"/>
            </a:endParaRPr>
          </a:p>
          <a:p>
            <a:pPr eaLnBrk="1" hangingPunct="1">
              <a:lnSpc>
                <a:spcPct val="150000"/>
              </a:lnSpc>
              <a:spcBef>
                <a:spcPts val="1800"/>
              </a:spcBef>
              <a:buFontTx/>
              <a:buNone/>
            </a:pPr>
            <a:r>
              <a:rPr lang="en-US" altLang="zh-CN" sz="2400" b="1" dirty="0">
                <a:solidFill>
                  <a:srgbClr val="FF0000"/>
                </a:solidFill>
                <a:latin typeface="仿宋_GB2312" panose="02010609030101010101" pitchFamily="49" charset="-122"/>
                <a:ea typeface="仿宋_GB2312" panose="02010609030101010101" pitchFamily="49" charset="-122"/>
              </a:rPr>
              <a:t>    </a:t>
            </a:r>
            <a:r>
              <a:rPr lang="zh-CN" altLang="en-US" sz="2400" b="1" dirty="0">
                <a:latin typeface="华文楷体" panose="02010600040101010101" pitchFamily="2" charset="-122"/>
                <a:ea typeface="华文楷体" panose="02010600040101010101" pitchFamily="2" charset="-122"/>
              </a:rPr>
              <a:t>在总结以往实践经验的基础上，针对我国危化品企业安全生产存在的普遍性薄弱环节，在</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评审标准</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优化了否决项的设置，有利于引导企业在薄弱环节上下功夫，全面提高安全管理水平。</a:t>
            </a:r>
            <a:endParaRPr lang="zh-CN" altLang="en-US" sz="24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12"/>
          <p:cNvSpPr>
            <a:spLocks noChangeArrowheads="1"/>
          </p:cNvSpPr>
          <p:nvPr/>
        </p:nvSpPr>
        <p:spPr bwMode="gray">
          <a:xfrm>
            <a:off x="766763" y="1108075"/>
            <a:ext cx="7805737" cy="4535488"/>
          </a:xfrm>
          <a:prstGeom prst="roundRect">
            <a:avLst>
              <a:gd name="adj" fmla="val 16667"/>
            </a:avLst>
          </a:prstGeom>
          <a:gradFill rotWithShape="1">
            <a:gsLst>
              <a:gs pos="0">
                <a:srgbClr val="99CC00">
                  <a:alpha val="37999"/>
                </a:srgbClr>
              </a:gs>
              <a:gs pos="100000">
                <a:srgbClr val="000000">
                  <a:alpha val="0"/>
                </a:srgbClr>
              </a:gs>
            </a:gsLst>
            <a:lin ang="0" scaled="1"/>
          </a:gradFill>
          <a:ln w="25400" algn="ctr">
            <a:solidFill>
              <a:srgbClr val="99CC00"/>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b="1">
              <a:latin typeface="仿宋_GB2312" panose="02010609030101010101" pitchFamily="49" charset="-122"/>
              <a:ea typeface="仿宋_GB2312" panose="02010609030101010101" pitchFamily="49" charset="-122"/>
            </a:endParaRPr>
          </a:p>
        </p:txBody>
      </p:sp>
      <p:sp>
        <p:nvSpPr>
          <p:cNvPr id="62467" name="AutoShape 14"/>
          <p:cNvSpPr>
            <a:spLocks noChangeArrowheads="1"/>
          </p:cNvSpPr>
          <p:nvPr/>
        </p:nvSpPr>
        <p:spPr bwMode="gray">
          <a:xfrm>
            <a:off x="609600" y="858838"/>
            <a:ext cx="2378075" cy="736600"/>
          </a:xfrm>
          <a:prstGeom prst="roundRect">
            <a:avLst>
              <a:gd name="adj" fmla="val 50000"/>
            </a:avLst>
          </a:prstGeom>
          <a:gradFill rotWithShape="1">
            <a:gsLst>
              <a:gs pos="0">
                <a:srgbClr val="003B00"/>
              </a:gs>
              <a:gs pos="50000">
                <a:srgbClr val="008000"/>
              </a:gs>
              <a:gs pos="100000">
                <a:srgbClr val="003B00"/>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5400">
                <a:solidFill>
                  <a:srgbClr val="000000"/>
                </a:solidFill>
                <a:rou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2800" b="1">
                <a:solidFill>
                  <a:srgbClr val="FFFF00"/>
                </a:solidFill>
                <a:latin typeface="华文楷体" panose="02010600040101010101" pitchFamily="2" charset="-122"/>
                <a:ea typeface="华文楷体" panose="02010600040101010101" pitchFamily="2" charset="-122"/>
              </a:rPr>
              <a:t>特 点</a:t>
            </a:r>
            <a:endParaRPr lang="en-US" altLang="ko-KR" sz="2800" b="1">
              <a:solidFill>
                <a:srgbClr val="FFFF00"/>
              </a:solidFill>
              <a:latin typeface="华文楷体" panose="02010600040101010101" pitchFamily="2" charset="-122"/>
              <a:ea typeface="华文楷体" panose="02010600040101010101" pitchFamily="2" charset="-122"/>
            </a:endParaRPr>
          </a:p>
        </p:txBody>
      </p:sp>
      <p:pic>
        <p:nvPicPr>
          <p:cNvPr id="62468" name="Picture 16" descr="leav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rot="-2700000">
            <a:off x="650875" y="738188"/>
            <a:ext cx="1873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5"/>
          <p:cNvSpPr txBox="1">
            <a:spLocks noChangeArrowheads="1"/>
          </p:cNvSpPr>
          <p:nvPr/>
        </p:nvSpPr>
        <p:spPr bwMode="auto">
          <a:xfrm>
            <a:off x="857250" y="1820863"/>
            <a:ext cx="7572375"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400" b="1" dirty="0">
                <a:solidFill>
                  <a:srgbClr val="FF0000"/>
                </a:solidFill>
                <a:latin typeface="仿宋_GB2312" panose="02010609030101010101" pitchFamily="49" charset="-122"/>
                <a:ea typeface="仿宋_GB2312" panose="02010609030101010101" pitchFamily="49" charset="-122"/>
              </a:rPr>
              <a:t>(4) </a:t>
            </a:r>
            <a:r>
              <a:rPr lang="zh-CN" altLang="en-US" sz="2400" b="1" dirty="0">
                <a:solidFill>
                  <a:srgbClr val="FF0000"/>
                </a:solidFill>
                <a:latin typeface="仿宋_GB2312" panose="02010609030101010101" pitchFamily="49" charset="-122"/>
                <a:ea typeface="仿宋_GB2312" panose="02010609030101010101" pitchFamily="49" charset="-122"/>
              </a:rPr>
              <a:t>细化了具体要求。</a:t>
            </a:r>
            <a:endParaRPr lang="en-US" altLang="zh-CN" sz="2400" b="1" dirty="0">
              <a:solidFill>
                <a:srgbClr val="FF0000"/>
              </a:solidFill>
              <a:latin typeface="仿宋_GB2312" panose="02010609030101010101" pitchFamily="49" charset="-122"/>
              <a:ea typeface="仿宋_GB2312" panose="02010609030101010101" pitchFamily="49" charset="-122"/>
            </a:endParaRPr>
          </a:p>
          <a:p>
            <a:pPr eaLnBrk="1" hangingPunct="1">
              <a:lnSpc>
                <a:spcPct val="150000"/>
              </a:lnSpc>
              <a:spcBef>
                <a:spcPts val="1800"/>
              </a:spcBef>
              <a:buFontTx/>
              <a:buNone/>
            </a:pPr>
            <a:r>
              <a:rPr lang="en-US" altLang="zh-CN" sz="2400" b="1" dirty="0">
                <a:solidFill>
                  <a:srgbClr val="FF0000"/>
                </a:solidFill>
                <a:latin typeface="华文楷体" panose="02010600040101010101" pitchFamily="2" charset="-122"/>
                <a:ea typeface="华文楷体" panose="02010600040101010101" pitchFamily="2" charset="-122"/>
              </a:rPr>
              <a:t>   </a:t>
            </a:r>
            <a:r>
              <a:rPr lang="en-US" altLang="zh-CN" sz="2400" b="1" dirty="0" smtClean="0">
                <a:solidFill>
                  <a:srgbClr val="FF0000"/>
                </a:solidFill>
                <a:latin typeface="华文楷体" panose="02010600040101010101" pitchFamily="2" charset="-122"/>
                <a:ea typeface="华文楷体" panose="02010600040101010101" pitchFamily="2" charset="-122"/>
              </a:rPr>
              <a:t>     </a:t>
            </a:r>
            <a:r>
              <a:rPr lang="zh-CN" altLang="en-US" sz="2400" b="1" dirty="0">
                <a:latin typeface="华文楷体" panose="02010600040101010101" pitchFamily="2" charset="-122"/>
                <a:ea typeface="华文楷体" panose="02010600040101010101" pitchFamily="2" charset="-122"/>
              </a:rPr>
              <a:t>针对当前危化品企业在制度建设</a:t>
            </a:r>
            <a:r>
              <a:rPr lang="zh-CN" altLang="en-US" sz="2400" b="1" dirty="0" smtClean="0">
                <a:latin typeface="华文楷体" panose="02010600040101010101" pitchFamily="2" charset="-122"/>
                <a:ea typeface="华文楷体" panose="02010600040101010101" pitchFamily="2" charset="-122"/>
              </a:rPr>
              <a:t>、安全生产责任制</a:t>
            </a:r>
            <a:r>
              <a:rPr lang="zh-CN" altLang="en-US" sz="2400" b="1" dirty="0">
                <a:latin typeface="华文楷体" panose="02010600040101010101" pitchFamily="2" charset="-122"/>
                <a:ea typeface="华文楷体" panose="02010600040101010101" pitchFamily="2" charset="-122"/>
              </a:rPr>
              <a:t>落实、本质安全等方面存在的突出问题，</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评审标准</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对企业全员安全生产责任制、规章制度、操作规程、事故事件、危险工艺、关键装置、重大危险源等方面的达标要求进行了细化，增强了可操作性。</a:t>
            </a:r>
            <a:endParaRPr lang="en-US" altLang="zh-CN" sz="24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12"/>
          <p:cNvSpPr>
            <a:spLocks noChangeArrowheads="1"/>
          </p:cNvSpPr>
          <p:nvPr/>
        </p:nvSpPr>
        <p:spPr bwMode="gray">
          <a:xfrm>
            <a:off x="766763" y="1108075"/>
            <a:ext cx="7805737" cy="4535488"/>
          </a:xfrm>
          <a:prstGeom prst="roundRect">
            <a:avLst>
              <a:gd name="adj" fmla="val 16667"/>
            </a:avLst>
          </a:prstGeom>
          <a:gradFill rotWithShape="1">
            <a:gsLst>
              <a:gs pos="0">
                <a:srgbClr val="99CC00">
                  <a:alpha val="37999"/>
                </a:srgbClr>
              </a:gs>
              <a:gs pos="100000">
                <a:srgbClr val="000000">
                  <a:alpha val="0"/>
                </a:srgbClr>
              </a:gs>
            </a:gsLst>
            <a:lin ang="0" scaled="1"/>
          </a:gradFill>
          <a:ln w="25400" algn="ctr">
            <a:solidFill>
              <a:srgbClr val="99CC00"/>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b="1">
              <a:latin typeface="仿宋_GB2312" panose="02010609030101010101" pitchFamily="49" charset="-122"/>
              <a:ea typeface="仿宋_GB2312" panose="02010609030101010101" pitchFamily="49" charset="-122"/>
            </a:endParaRPr>
          </a:p>
        </p:txBody>
      </p:sp>
      <p:sp>
        <p:nvSpPr>
          <p:cNvPr id="63491" name="AutoShape 14"/>
          <p:cNvSpPr>
            <a:spLocks noChangeArrowheads="1"/>
          </p:cNvSpPr>
          <p:nvPr/>
        </p:nvSpPr>
        <p:spPr bwMode="gray">
          <a:xfrm>
            <a:off x="609600" y="858838"/>
            <a:ext cx="2378075" cy="736600"/>
          </a:xfrm>
          <a:prstGeom prst="roundRect">
            <a:avLst>
              <a:gd name="adj" fmla="val 50000"/>
            </a:avLst>
          </a:prstGeom>
          <a:gradFill rotWithShape="1">
            <a:gsLst>
              <a:gs pos="0">
                <a:srgbClr val="003B00"/>
              </a:gs>
              <a:gs pos="50000">
                <a:srgbClr val="008000"/>
              </a:gs>
              <a:gs pos="100000">
                <a:srgbClr val="003B00"/>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5400">
                <a:solidFill>
                  <a:srgbClr val="000000"/>
                </a:solidFill>
                <a:rou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2800" b="1">
                <a:solidFill>
                  <a:srgbClr val="FFFF00"/>
                </a:solidFill>
                <a:latin typeface="华文楷体" panose="02010600040101010101" pitchFamily="2" charset="-122"/>
                <a:ea typeface="华文楷体" panose="02010600040101010101" pitchFamily="2" charset="-122"/>
              </a:rPr>
              <a:t>特 点</a:t>
            </a:r>
            <a:endParaRPr lang="en-US" altLang="ko-KR" sz="2800" b="1">
              <a:solidFill>
                <a:srgbClr val="FFFF00"/>
              </a:solidFill>
              <a:latin typeface="华文楷体" panose="02010600040101010101" pitchFamily="2" charset="-122"/>
              <a:ea typeface="华文楷体" panose="02010600040101010101" pitchFamily="2" charset="-122"/>
            </a:endParaRPr>
          </a:p>
        </p:txBody>
      </p:sp>
      <p:pic>
        <p:nvPicPr>
          <p:cNvPr id="63492" name="Picture 16" descr="leav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rot="-2700000">
            <a:off x="650875" y="738188"/>
            <a:ext cx="1873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Box 5"/>
          <p:cNvSpPr txBox="1">
            <a:spLocks noChangeArrowheads="1"/>
          </p:cNvSpPr>
          <p:nvPr/>
        </p:nvSpPr>
        <p:spPr bwMode="auto">
          <a:xfrm>
            <a:off x="857250" y="1820863"/>
            <a:ext cx="757237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400" b="1" dirty="0">
                <a:solidFill>
                  <a:srgbClr val="FF0000"/>
                </a:solidFill>
                <a:latin typeface="仿宋_GB2312" panose="02010609030101010101" pitchFamily="49" charset="-122"/>
                <a:ea typeface="仿宋_GB2312" panose="02010609030101010101" pitchFamily="49" charset="-122"/>
              </a:rPr>
              <a:t>(5) </a:t>
            </a:r>
            <a:r>
              <a:rPr lang="zh-CN" altLang="en-US" sz="2400" b="1" dirty="0">
                <a:solidFill>
                  <a:srgbClr val="FF0000"/>
                </a:solidFill>
                <a:latin typeface="仿宋_GB2312" panose="02010609030101010101" pitchFamily="49" charset="-122"/>
                <a:ea typeface="仿宋_GB2312" panose="02010609030101010101" pitchFamily="49" charset="-122"/>
              </a:rPr>
              <a:t>为各地区结合本地实际充实完善</a:t>
            </a:r>
            <a:r>
              <a:rPr lang="en-US" altLang="zh-CN" sz="2400" b="1" dirty="0">
                <a:solidFill>
                  <a:srgbClr val="FF0000"/>
                </a:solidFill>
                <a:latin typeface="仿宋_GB2312" panose="02010609030101010101" pitchFamily="49" charset="-122"/>
                <a:ea typeface="仿宋_GB2312" panose="02010609030101010101" pitchFamily="49" charset="-122"/>
              </a:rPr>
              <a:t>《</a:t>
            </a:r>
            <a:r>
              <a:rPr lang="zh-CN" altLang="en-US" sz="2400" b="1" dirty="0">
                <a:solidFill>
                  <a:srgbClr val="FF0000"/>
                </a:solidFill>
                <a:latin typeface="仿宋_GB2312" panose="02010609030101010101" pitchFamily="49" charset="-122"/>
                <a:ea typeface="仿宋_GB2312" panose="02010609030101010101" pitchFamily="49" charset="-122"/>
              </a:rPr>
              <a:t>评审标准</a:t>
            </a:r>
            <a:r>
              <a:rPr lang="en-US" altLang="zh-CN" sz="2400" b="1" dirty="0">
                <a:solidFill>
                  <a:srgbClr val="FF0000"/>
                </a:solidFill>
                <a:latin typeface="仿宋_GB2312" panose="02010609030101010101" pitchFamily="49" charset="-122"/>
                <a:ea typeface="仿宋_GB2312" panose="02010609030101010101" pitchFamily="49" charset="-122"/>
              </a:rPr>
              <a:t>》</a:t>
            </a:r>
            <a:r>
              <a:rPr lang="zh-CN" altLang="en-US" sz="2400" b="1" dirty="0">
                <a:solidFill>
                  <a:srgbClr val="FF0000"/>
                </a:solidFill>
                <a:latin typeface="仿宋_GB2312" panose="02010609030101010101" pitchFamily="49" charset="-122"/>
                <a:ea typeface="仿宋_GB2312" panose="02010609030101010101" pitchFamily="49" charset="-122"/>
              </a:rPr>
              <a:t>留</a:t>
            </a:r>
            <a:r>
              <a:rPr lang="zh-CN" altLang="en-US" sz="2400" b="1" dirty="0" smtClean="0">
                <a:solidFill>
                  <a:srgbClr val="FF0000"/>
                </a:solidFill>
                <a:latin typeface="仿宋_GB2312" panose="02010609030101010101" pitchFamily="49" charset="-122"/>
                <a:ea typeface="仿宋_GB2312" panose="02010609030101010101" pitchFamily="49" charset="-122"/>
              </a:rPr>
              <a:t>出空间</a:t>
            </a:r>
            <a:r>
              <a:rPr lang="zh-CN" altLang="en-US" sz="2400" b="1" dirty="0">
                <a:solidFill>
                  <a:srgbClr val="FF0000"/>
                </a:solidFill>
                <a:latin typeface="仿宋_GB2312" panose="02010609030101010101" pitchFamily="49" charset="-122"/>
                <a:ea typeface="仿宋_GB2312" panose="02010609030101010101" pitchFamily="49" charset="-122"/>
              </a:rPr>
              <a:t>。</a:t>
            </a:r>
            <a:endParaRPr lang="en-US" altLang="zh-CN" sz="2400" b="1" dirty="0">
              <a:solidFill>
                <a:srgbClr val="FF0000"/>
              </a:solidFill>
              <a:latin typeface="仿宋_GB2312" panose="02010609030101010101" pitchFamily="49" charset="-122"/>
              <a:ea typeface="仿宋_GB2312" panose="02010609030101010101" pitchFamily="49" charset="-122"/>
            </a:endParaRPr>
          </a:p>
          <a:p>
            <a:pPr eaLnBrk="1" hangingPunct="1">
              <a:lnSpc>
                <a:spcPct val="120000"/>
              </a:lnSpc>
              <a:spcBef>
                <a:spcPts val="1800"/>
              </a:spcBef>
              <a:buFontTx/>
              <a:buNone/>
            </a:pPr>
            <a:r>
              <a:rPr lang="zh-CN" altLang="en-US" sz="2400" b="1" dirty="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    考虑</a:t>
            </a:r>
            <a:r>
              <a:rPr lang="zh-CN" altLang="en-US" sz="2400" b="1" dirty="0">
                <a:latin typeface="华文楷体" panose="02010600040101010101" pitchFamily="2" charset="-122"/>
                <a:ea typeface="华文楷体" panose="02010600040101010101" pitchFamily="2" charset="-122"/>
              </a:rPr>
              <a:t>到各地区危化品安全生产不同特点，明确了许多好的规定、措施和办法，</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评审标准</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专门设置了“</a:t>
            </a:r>
            <a:r>
              <a:rPr lang="en-US" altLang="zh-CN" sz="2400" b="1" dirty="0">
                <a:latin typeface="华文楷体" panose="02010600040101010101" pitchFamily="2" charset="-122"/>
                <a:ea typeface="华文楷体" panose="02010600040101010101" pitchFamily="2" charset="-122"/>
              </a:rPr>
              <a:t>12 </a:t>
            </a:r>
            <a:r>
              <a:rPr lang="zh-CN" altLang="en-US" sz="2400" b="1" dirty="0">
                <a:latin typeface="华文楷体" panose="02010600040101010101" pitchFamily="2" charset="-122"/>
                <a:ea typeface="华文楷体" panose="02010600040101010101" pitchFamily="2" charset="-122"/>
              </a:rPr>
              <a:t>本地区的要求”，形成开放项，由各地区补充完善，进一步增强</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评审标准</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的可操作性和针对性，形成地方特色要求。</a:t>
            </a:r>
            <a:endParaRPr lang="zh-CN" altLang="en-US" sz="24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自选图形 23"/>
          <p:cNvSpPr>
            <a:spLocks noChangeArrowheads="1"/>
          </p:cNvSpPr>
          <p:nvPr/>
        </p:nvSpPr>
        <p:spPr bwMode="auto">
          <a:xfrm>
            <a:off x="635000" y="928688"/>
            <a:ext cx="1936750" cy="719137"/>
          </a:xfrm>
          <a:prstGeom prst="roundRect">
            <a:avLst>
              <a:gd name="adj" fmla="val 16667"/>
            </a:avLst>
          </a:prstGeom>
          <a:gradFill rotWithShape="1">
            <a:gsLst>
              <a:gs pos="0">
                <a:srgbClr val="0066FF"/>
              </a:gs>
              <a:gs pos="50000">
                <a:schemeClr val="bg1"/>
              </a:gs>
              <a:gs pos="100000">
                <a:srgbClr val="0066FF"/>
              </a:gs>
            </a:gsLst>
            <a:lin ang="5400000" scaled="1"/>
          </a:gradFill>
          <a:ln>
            <a:noFill/>
          </a:ln>
          <a:effectLst>
            <a:prstShdw prst="shdw17" dist="17961" dir="2700000">
              <a:srgbClr val="0066FF">
                <a:gamma/>
                <a:shade val="60000"/>
                <a:invGamma/>
              </a:srgbClr>
            </a:prstShdw>
          </a:effectLst>
        </p:spPr>
        <p:txBody>
          <a:bodyPr wrap="none" anchor="ctr"/>
          <a:lstStyle/>
          <a:p>
            <a:pPr eaLnBrk="1" hangingPunct="1">
              <a:defRPr/>
            </a:pPr>
            <a:endParaRPr lang="zh-CN" altLang="en-US">
              <a:latin typeface="Arial" panose="020B0604020202020204" pitchFamily="34" charset="0"/>
            </a:endParaRPr>
          </a:p>
        </p:txBody>
      </p:sp>
      <p:sp>
        <p:nvSpPr>
          <p:cNvPr id="5" name="文本框 24"/>
          <p:cNvSpPr txBox="1">
            <a:spLocks noChangeArrowheads="1"/>
          </p:cNvSpPr>
          <p:nvPr/>
        </p:nvSpPr>
        <p:spPr bwMode="auto">
          <a:xfrm>
            <a:off x="325438" y="1052513"/>
            <a:ext cx="2246312" cy="523875"/>
          </a:xfrm>
          <a:prstGeom prst="rect">
            <a:avLst/>
          </a:prstGeom>
          <a:noFill/>
          <a:ln>
            <a:noFill/>
          </a:ln>
          <a:effectLst/>
        </p:spPr>
        <p:txBody>
          <a:bodyPr>
            <a:spAutoFit/>
          </a:bodyPr>
          <a:lstStyle/>
          <a:p>
            <a:pPr algn="ctr" eaLnBrk="1" hangingPunct="1">
              <a:defRPr/>
            </a:pPr>
            <a:r>
              <a:rPr lang="zh-CN" altLang="en-US" sz="2800" b="1" dirty="0">
                <a:effectLst>
                  <a:outerShdw blurRad="38100" dist="38100" dir="2700000" algn="tl">
                    <a:srgbClr val="C0C0C0"/>
                  </a:outerShdw>
                </a:effectLst>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二）意义</a:t>
            </a:r>
            <a:endParaRPr lang="zh-CN" altLang="en-US" sz="2800" b="1" dirty="0">
              <a:latin typeface="华文楷体" panose="02010600040101010101" pitchFamily="2" charset="-122"/>
              <a:ea typeface="华文楷体" panose="02010600040101010101" pitchFamily="2" charset="-122"/>
            </a:endParaRPr>
          </a:p>
        </p:txBody>
      </p:sp>
      <p:sp>
        <p:nvSpPr>
          <p:cNvPr id="6" name="AutoShape 24"/>
          <p:cNvSpPr>
            <a:spLocks noChangeArrowheads="1"/>
          </p:cNvSpPr>
          <p:nvPr/>
        </p:nvSpPr>
        <p:spPr bwMode="gray">
          <a:xfrm>
            <a:off x="822325" y="2028825"/>
            <a:ext cx="7535863" cy="828675"/>
          </a:xfrm>
          <a:prstGeom prst="roundRect">
            <a:avLst>
              <a:gd name="adj" fmla="val 50000"/>
            </a:avLst>
          </a:prstGeom>
          <a:solidFill>
            <a:srgbClr val="FF0000">
              <a:alpha val="32000"/>
            </a:srgbClr>
          </a:solidFill>
          <a:ln w="19050">
            <a:noFill/>
            <a:round/>
          </a:ln>
          <a:effectLst/>
        </p:spPr>
        <p:txBody>
          <a:bodyPr wrap="none" anchor="ctr"/>
          <a:lstStyle/>
          <a:p>
            <a:pPr eaLnBrk="1" hangingPunct="1">
              <a:defRPr/>
            </a:pPr>
            <a:endParaRPr lang="zh-CN" altLang="en-US"/>
          </a:p>
        </p:txBody>
      </p:sp>
      <p:sp>
        <p:nvSpPr>
          <p:cNvPr id="64517" name="Text Box 25"/>
          <p:cNvSpPr txBox="1">
            <a:spLocks noChangeArrowheads="1"/>
          </p:cNvSpPr>
          <p:nvPr/>
        </p:nvSpPr>
        <p:spPr bwMode="gray">
          <a:xfrm>
            <a:off x="1143000" y="2243138"/>
            <a:ext cx="6569075" cy="461962"/>
          </a:xfrm>
          <a:prstGeom prst="rect">
            <a:avLst/>
          </a:prstGeom>
          <a:noFill/>
          <a:ln>
            <a:noFill/>
          </a:ln>
          <a:effectLst>
            <a:outerShdw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r>
              <a:rPr lang="zh-CN" altLang="en-US" b="1" dirty="0">
                <a:latin typeface="楷体" panose="02010609060101010101" pitchFamily="49" charset="-122"/>
                <a:ea typeface="楷体" panose="02010609060101010101" pitchFamily="49" charset="-122"/>
              </a:rPr>
              <a:t>可作为</a:t>
            </a:r>
            <a:r>
              <a:rPr lang="zh-CN" altLang="en-US" b="1" dirty="0">
                <a:solidFill>
                  <a:srgbClr val="FF0000"/>
                </a:solidFill>
                <a:latin typeface="楷体" panose="02010609060101010101" pitchFamily="49" charset="-122"/>
                <a:ea typeface="楷体" panose="02010609060101010101" pitchFamily="49" charset="-122"/>
              </a:rPr>
              <a:t>企业</a:t>
            </a:r>
            <a:r>
              <a:rPr lang="zh-CN" altLang="en-US" b="1" dirty="0">
                <a:latin typeface="楷体" panose="02010609060101010101" pitchFamily="49" charset="-122"/>
                <a:ea typeface="楷体" panose="02010609060101010101" pitchFamily="49" charset="-122"/>
              </a:rPr>
              <a:t>开展安全生产标准化工作依据；</a:t>
            </a:r>
            <a:endParaRPr lang="en-US" altLang="zh-CN" dirty="0">
              <a:solidFill>
                <a:srgbClr val="1C1C1C"/>
              </a:solidFill>
              <a:latin typeface="楷体" panose="02010609060101010101" pitchFamily="49" charset="-122"/>
              <a:ea typeface="楷体" panose="02010609060101010101" pitchFamily="49" charset="-122"/>
            </a:endParaRPr>
          </a:p>
        </p:txBody>
      </p:sp>
      <p:sp>
        <p:nvSpPr>
          <p:cNvPr id="64518" name="Oval 26"/>
          <p:cNvSpPr>
            <a:spLocks noChangeArrowheads="1"/>
          </p:cNvSpPr>
          <p:nvPr/>
        </p:nvSpPr>
        <p:spPr bwMode="gray">
          <a:xfrm>
            <a:off x="738188" y="1785938"/>
            <a:ext cx="600075" cy="615950"/>
          </a:xfrm>
          <a:prstGeom prst="ellipse">
            <a:avLst/>
          </a:prstGeom>
          <a:solidFill>
            <a:srgbClr val="0091D2">
              <a:alpha val="79999"/>
            </a:srgbClr>
          </a:solidFill>
          <a:ln w="57150" algn="ctr">
            <a:solidFill>
              <a:srgbClr val="FFFFFF"/>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64519" name="Text Box 27"/>
          <p:cNvSpPr txBox="1">
            <a:spLocks noChangeArrowheads="1"/>
          </p:cNvSpPr>
          <p:nvPr/>
        </p:nvSpPr>
        <p:spPr bwMode="gray">
          <a:xfrm>
            <a:off x="769938" y="1893888"/>
            <a:ext cx="53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b="1">
                <a:solidFill>
                  <a:srgbClr val="FFFFFF"/>
                </a:solidFill>
                <a:latin typeface="Verdana" panose="020B0604030504040204" pitchFamily="34" charset="0"/>
              </a:rPr>
              <a:t>1</a:t>
            </a:r>
            <a:endParaRPr lang="en-US" altLang="zh-CN" sz="2400" b="1">
              <a:solidFill>
                <a:srgbClr val="FFFFFF"/>
              </a:solidFill>
              <a:latin typeface="Verdana" panose="020B0604030504040204" pitchFamily="34" charset="0"/>
            </a:endParaRPr>
          </a:p>
        </p:txBody>
      </p:sp>
      <p:sp>
        <p:nvSpPr>
          <p:cNvPr id="10" name="AutoShape 28"/>
          <p:cNvSpPr>
            <a:spLocks noChangeArrowheads="1"/>
          </p:cNvSpPr>
          <p:nvPr/>
        </p:nvSpPr>
        <p:spPr bwMode="gray">
          <a:xfrm>
            <a:off x="822325" y="3100388"/>
            <a:ext cx="7607300" cy="828675"/>
          </a:xfrm>
          <a:prstGeom prst="roundRect">
            <a:avLst>
              <a:gd name="adj" fmla="val 50000"/>
            </a:avLst>
          </a:prstGeom>
          <a:solidFill>
            <a:srgbClr val="00FFCC">
              <a:alpha val="55000"/>
            </a:srgbClr>
          </a:solidFill>
          <a:ln w="19050">
            <a:noFill/>
            <a:round/>
          </a:ln>
          <a:effectLst/>
        </p:spPr>
        <p:txBody>
          <a:bodyPr wrap="none" anchor="ctr"/>
          <a:lstStyle/>
          <a:p>
            <a:pPr eaLnBrk="1" hangingPunct="1">
              <a:defRPr/>
            </a:pPr>
            <a:endParaRPr lang="zh-CN" altLang="en-US"/>
          </a:p>
        </p:txBody>
      </p:sp>
      <p:sp>
        <p:nvSpPr>
          <p:cNvPr id="64521" name="Text Box 29"/>
          <p:cNvSpPr txBox="1">
            <a:spLocks noChangeArrowheads="1"/>
          </p:cNvSpPr>
          <p:nvPr/>
        </p:nvSpPr>
        <p:spPr bwMode="gray">
          <a:xfrm>
            <a:off x="1431925" y="3000375"/>
            <a:ext cx="6854825" cy="1052596"/>
          </a:xfrm>
          <a:prstGeom prst="rect">
            <a:avLst/>
          </a:prstGeom>
          <a:noFill/>
          <a:ln>
            <a:noFill/>
          </a:ln>
          <a:effectLst>
            <a:outerShdw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spcBef>
                <a:spcPct val="20000"/>
              </a:spcBef>
            </a:pPr>
            <a:r>
              <a:rPr lang="zh-CN" altLang="en-US" b="1" dirty="0">
                <a:latin typeface="楷体" panose="02010609060101010101" pitchFamily="49" charset="-122"/>
                <a:ea typeface="楷体" panose="02010609060101010101" pitchFamily="49" charset="-122"/>
              </a:rPr>
              <a:t>可作为</a:t>
            </a:r>
            <a:r>
              <a:rPr lang="zh-CN" altLang="en-US" b="1" dirty="0">
                <a:solidFill>
                  <a:srgbClr val="FF0000"/>
                </a:solidFill>
                <a:latin typeface="楷体" panose="02010609060101010101" pitchFamily="49" charset="-122"/>
                <a:ea typeface="楷体" panose="02010609060101010101" pitchFamily="49" charset="-122"/>
              </a:rPr>
              <a:t>咨询机构</a:t>
            </a:r>
            <a:r>
              <a:rPr lang="zh-CN" altLang="en-US" b="1" dirty="0">
                <a:latin typeface="楷体" panose="02010609060101010101" pitchFamily="49" charset="-122"/>
                <a:ea typeface="楷体" panose="02010609060101010101" pitchFamily="49" charset="-122"/>
              </a:rPr>
              <a:t>为企业实施安全生产标准化咨询指导的依据；</a:t>
            </a:r>
            <a:endParaRPr lang="en-US" altLang="zh-CN" b="1" dirty="0">
              <a:latin typeface="楷体" panose="02010609060101010101" pitchFamily="49" charset="-122"/>
              <a:ea typeface="楷体" panose="02010609060101010101" pitchFamily="49" charset="-122"/>
            </a:endParaRPr>
          </a:p>
        </p:txBody>
      </p:sp>
      <p:sp>
        <p:nvSpPr>
          <p:cNvPr id="64522" name="Oval 30"/>
          <p:cNvSpPr>
            <a:spLocks noChangeArrowheads="1"/>
          </p:cNvSpPr>
          <p:nvPr/>
        </p:nvSpPr>
        <p:spPr bwMode="gray">
          <a:xfrm>
            <a:off x="738188" y="2857500"/>
            <a:ext cx="600075" cy="615950"/>
          </a:xfrm>
          <a:prstGeom prst="ellipse">
            <a:avLst/>
          </a:prstGeom>
          <a:solidFill>
            <a:srgbClr val="FCA11C">
              <a:alpha val="79999"/>
            </a:srgbClr>
          </a:solidFill>
          <a:ln w="57150" algn="ctr">
            <a:solidFill>
              <a:srgbClr val="FFFFFF"/>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64523" name="Text Box 31"/>
          <p:cNvSpPr txBox="1">
            <a:spLocks noChangeArrowheads="1"/>
          </p:cNvSpPr>
          <p:nvPr/>
        </p:nvSpPr>
        <p:spPr bwMode="gray">
          <a:xfrm>
            <a:off x="769938" y="2965450"/>
            <a:ext cx="531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b="1">
                <a:solidFill>
                  <a:srgbClr val="FFFFFF"/>
                </a:solidFill>
                <a:latin typeface="Verdana" panose="020B0604030504040204" pitchFamily="34" charset="0"/>
              </a:rPr>
              <a:t>2</a:t>
            </a:r>
            <a:endParaRPr lang="en-US" altLang="zh-CN" sz="2400" b="1">
              <a:solidFill>
                <a:srgbClr val="FFFFFF"/>
              </a:solidFill>
              <a:latin typeface="Verdana" panose="020B0604030504040204" pitchFamily="34" charset="0"/>
            </a:endParaRPr>
          </a:p>
        </p:txBody>
      </p:sp>
      <p:sp>
        <p:nvSpPr>
          <p:cNvPr id="14" name="AutoShape 32"/>
          <p:cNvSpPr>
            <a:spLocks noChangeArrowheads="1"/>
          </p:cNvSpPr>
          <p:nvPr/>
        </p:nvSpPr>
        <p:spPr bwMode="gray">
          <a:xfrm>
            <a:off x="822325" y="4171950"/>
            <a:ext cx="7607300" cy="900113"/>
          </a:xfrm>
          <a:prstGeom prst="roundRect">
            <a:avLst>
              <a:gd name="adj" fmla="val 50000"/>
            </a:avLst>
          </a:prstGeom>
          <a:solidFill>
            <a:srgbClr val="FFC000">
              <a:alpha val="51000"/>
            </a:srgbClr>
          </a:solidFill>
          <a:ln w="19050">
            <a:noFill/>
            <a:round/>
          </a:ln>
          <a:effectLst/>
        </p:spPr>
        <p:txBody>
          <a:bodyPr wrap="none" anchor="ctr"/>
          <a:lstStyle/>
          <a:p>
            <a:pPr eaLnBrk="1" hangingPunct="1">
              <a:defRPr/>
            </a:pPr>
            <a:endParaRPr lang="zh-CN" altLang="en-US"/>
          </a:p>
        </p:txBody>
      </p:sp>
      <p:sp>
        <p:nvSpPr>
          <p:cNvPr id="64525" name="Text Box 33"/>
          <p:cNvSpPr txBox="1">
            <a:spLocks noChangeArrowheads="1"/>
          </p:cNvSpPr>
          <p:nvPr/>
        </p:nvSpPr>
        <p:spPr bwMode="gray">
          <a:xfrm>
            <a:off x="1431925" y="4071938"/>
            <a:ext cx="6783388" cy="1052596"/>
          </a:xfrm>
          <a:prstGeom prst="rect">
            <a:avLst/>
          </a:prstGeom>
          <a:noFill/>
          <a:ln>
            <a:noFill/>
          </a:ln>
          <a:effectLst>
            <a:outerShdw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spcBef>
                <a:spcPct val="20000"/>
              </a:spcBef>
            </a:pPr>
            <a:r>
              <a:rPr lang="zh-CN" altLang="en-US" b="1" dirty="0">
                <a:latin typeface="楷体" panose="02010609060101010101" pitchFamily="49" charset="-122"/>
                <a:ea typeface="楷体" panose="02010609060101010101" pitchFamily="49" charset="-122"/>
              </a:rPr>
              <a:t>可作为</a:t>
            </a:r>
            <a:r>
              <a:rPr lang="zh-CN" altLang="en-US" b="1" dirty="0">
                <a:solidFill>
                  <a:srgbClr val="FF0000"/>
                </a:solidFill>
                <a:latin typeface="楷体" panose="02010609060101010101" pitchFamily="49" charset="-122"/>
                <a:ea typeface="楷体" panose="02010609060101010101" pitchFamily="49" charset="-122"/>
              </a:rPr>
              <a:t>评审单位、评审组织单位</a:t>
            </a:r>
            <a:r>
              <a:rPr lang="zh-CN" altLang="en-US" b="1" dirty="0">
                <a:latin typeface="楷体" panose="02010609060101010101" pitchFamily="49" charset="-122"/>
                <a:ea typeface="楷体" panose="02010609060101010101" pitchFamily="49" charset="-122"/>
              </a:rPr>
              <a:t>进行安全生产标准化</a:t>
            </a:r>
            <a:r>
              <a:rPr lang="zh-CN" altLang="en-US" b="1" dirty="0" smtClean="0">
                <a:latin typeface="楷体" panose="02010609060101010101" pitchFamily="49" charset="-122"/>
                <a:ea typeface="楷体" panose="02010609060101010101" pitchFamily="49" charset="-122"/>
              </a:rPr>
              <a:t>评审的</a:t>
            </a:r>
            <a:r>
              <a:rPr lang="zh-CN" altLang="en-US" b="1" dirty="0">
                <a:latin typeface="楷体" panose="02010609060101010101" pitchFamily="49" charset="-122"/>
                <a:ea typeface="楷体" panose="02010609060101010101" pitchFamily="49" charset="-122"/>
              </a:rPr>
              <a:t>依据；</a:t>
            </a:r>
            <a:endParaRPr lang="en-US" altLang="zh-CN" dirty="0">
              <a:solidFill>
                <a:srgbClr val="1C1C1C"/>
              </a:solidFill>
              <a:latin typeface="楷体" panose="02010609060101010101" pitchFamily="49" charset="-122"/>
              <a:ea typeface="楷体" panose="02010609060101010101" pitchFamily="49" charset="-122"/>
            </a:endParaRPr>
          </a:p>
        </p:txBody>
      </p:sp>
      <p:sp>
        <p:nvSpPr>
          <p:cNvPr id="64526" name="Oval 34"/>
          <p:cNvSpPr>
            <a:spLocks noChangeArrowheads="1"/>
          </p:cNvSpPr>
          <p:nvPr/>
        </p:nvSpPr>
        <p:spPr bwMode="gray">
          <a:xfrm>
            <a:off x="738188" y="3929063"/>
            <a:ext cx="600075" cy="615950"/>
          </a:xfrm>
          <a:prstGeom prst="ellipse">
            <a:avLst/>
          </a:prstGeom>
          <a:solidFill>
            <a:srgbClr val="9A2FBB">
              <a:alpha val="79999"/>
            </a:srgbClr>
          </a:solidFill>
          <a:ln w="57150" algn="ctr">
            <a:solidFill>
              <a:srgbClr val="FFFFFF"/>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64527" name="Text Box 35"/>
          <p:cNvSpPr txBox="1">
            <a:spLocks noChangeArrowheads="1"/>
          </p:cNvSpPr>
          <p:nvPr/>
        </p:nvSpPr>
        <p:spPr bwMode="gray">
          <a:xfrm>
            <a:off x="769938" y="4037013"/>
            <a:ext cx="531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b="1">
                <a:solidFill>
                  <a:srgbClr val="FFFFFF"/>
                </a:solidFill>
                <a:latin typeface="Verdana" panose="020B0604030504040204" pitchFamily="34" charset="0"/>
              </a:rPr>
              <a:t>3</a:t>
            </a:r>
            <a:endParaRPr lang="en-US" altLang="zh-CN" sz="2400" b="1">
              <a:solidFill>
                <a:srgbClr val="FFFFFF"/>
              </a:solidFill>
              <a:latin typeface="Verdana" panose="020B0604030504040204" pitchFamily="34" charset="0"/>
            </a:endParaRPr>
          </a:p>
        </p:txBody>
      </p:sp>
      <p:sp>
        <p:nvSpPr>
          <p:cNvPr id="18" name="AutoShape 36"/>
          <p:cNvSpPr>
            <a:spLocks noChangeArrowheads="1"/>
          </p:cNvSpPr>
          <p:nvPr/>
        </p:nvSpPr>
        <p:spPr bwMode="gray">
          <a:xfrm>
            <a:off x="822325" y="5402263"/>
            <a:ext cx="7607300" cy="884237"/>
          </a:xfrm>
          <a:prstGeom prst="roundRect">
            <a:avLst>
              <a:gd name="adj" fmla="val 50000"/>
            </a:avLst>
          </a:prstGeom>
          <a:solidFill>
            <a:srgbClr val="0000CC">
              <a:alpha val="52000"/>
            </a:srgbClr>
          </a:solidFill>
          <a:ln w="19050">
            <a:noFill/>
            <a:round/>
          </a:ln>
          <a:effectLst/>
        </p:spPr>
        <p:txBody>
          <a:bodyPr wrap="none" anchor="ctr"/>
          <a:lstStyle/>
          <a:p>
            <a:pPr eaLnBrk="1" hangingPunct="1">
              <a:defRPr/>
            </a:pPr>
            <a:endParaRPr lang="zh-CN" altLang="en-US"/>
          </a:p>
        </p:txBody>
      </p:sp>
      <p:sp>
        <p:nvSpPr>
          <p:cNvPr id="64529" name="Text Box 37"/>
          <p:cNvSpPr txBox="1">
            <a:spLocks noChangeArrowheads="1"/>
          </p:cNvSpPr>
          <p:nvPr/>
        </p:nvSpPr>
        <p:spPr bwMode="gray">
          <a:xfrm>
            <a:off x="1428750" y="5302250"/>
            <a:ext cx="6783388" cy="1052596"/>
          </a:xfrm>
          <a:prstGeom prst="rect">
            <a:avLst/>
          </a:prstGeom>
          <a:noFill/>
          <a:ln>
            <a:noFill/>
          </a:ln>
          <a:effectLst>
            <a:outerShdw dist="17961" dir="2700000" algn="ctr" rotWithShape="0">
              <a:schemeClr val="bg1">
                <a:alpha val="2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30000"/>
              </a:lnSpc>
              <a:spcBef>
                <a:spcPct val="20000"/>
              </a:spcBef>
            </a:pPr>
            <a:r>
              <a:rPr lang="zh-CN" altLang="en-US" b="1" dirty="0">
                <a:latin typeface="楷体" panose="02010609060101010101" pitchFamily="49" charset="-122"/>
                <a:ea typeface="楷体" panose="02010609060101010101" pitchFamily="49" charset="-122"/>
              </a:rPr>
              <a:t>可作为各级</a:t>
            </a:r>
            <a:r>
              <a:rPr lang="zh-CN" altLang="en-US" b="1" dirty="0">
                <a:solidFill>
                  <a:srgbClr val="FF0000"/>
                </a:solidFill>
                <a:latin typeface="楷体" panose="02010609060101010101" pitchFamily="49" charset="-122"/>
                <a:ea typeface="楷体" panose="02010609060101010101" pitchFamily="49" charset="-122"/>
              </a:rPr>
              <a:t>安全监管人员</a:t>
            </a:r>
            <a:r>
              <a:rPr lang="zh-CN" altLang="en-US" b="1" dirty="0">
                <a:latin typeface="楷体" panose="02010609060101010101" pitchFamily="49" charset="-122"/>
                <a:ea typeface="楷体" panose="02010609060101010101" pitchFamily="49" charset="-122"/>
              </a:rPr>
              <a:t>对企业进行安全监管和指导的工具和手段。</a:t>
            </a:r>
            <a:endParaRPr lang="zh-CN" altLang="en-US" b="1" dirty="0">
              <a:latin typeface="楷体" panose="02010609060101010101" pitchFamily="49" charset="-122"/>
              <a:ea typeface="楷体" panose="02010609060101010101" pitchFamily="49" charset="-122"/>
            </a:endParaRPr>
          </a:p>
        </p:txBody>
      </p:sp>
      <p:sp>
        <p:nvSpPr>
          <p:cNvPr id="64530" name="Oval 38"/>
          <p:cNvSpPr>
            <a:spLocks noChangeArrowheads="1"/>
          </p:cNvSpPr>
          <p:nvPr/>
        </p:nvSpPr>
        <p:spPr bwMode="gray">
          <a:xfrm>
            <a:off x="738188" y="5159375"/>
            <a:ext cx="600075" cy="615950"/>
          </a:xfrm>
          <a:prstGeom prst="ellipse">
            <a:avLst/>
          </a:prstGeom>
          <a:solidFill>
            <a:srgbClr val="89BC36">
              <a:alpha val="79999"/>
            </a:srgbClr>
          </a:solidFill>
          <a:ln w="57150" algn="ctr">
            <a:solidFill>
              <a:srgbClr val="FFFFFF"/>
            </a:solidFill>
            <a:round/>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64531" name="Text Box 39"/>
          <p:cNvSpPr txBox="1">
            <a:spLocks noChangeArrowheads="1"/>
          </p:cNvSpPr>
          <p:nvPr/>
        </p:nvSpPr>
        <p:spPr bwMode="gray">
          <a:xfrm>
            <a:off x="769938" y="5267325"/>
            <a:ext cx="531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b="1">
                <a:solidFill>
                  <a:srgbClr val="FFFFFF"/>
                </a:solidFill>
                <a:latin typeface="Verdana" panose="020B0604030504040204" pitchFamily="34" charset="0"/>
              </a:rPr>
              <a:t>4</a:t>
            </a:r>
            <a:endParaRPr lang="en-US" altLang="zh-CN" sz="2400" b="1">
              <a:solidFill>
                <a:srgbClr val="FFFFFF"/>
              </a:solidFill>
              <a:latin typeface="Verdana" panose="020B0604030504040204"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1942" name="Group 198"/>
          <p:cNvGraphicFramePr>
            <a:graphicFrameLocks noGrp="1"/>
          </p:cNvGraphicFramePr>
          <p:nvPr/>
        </p:nvGraphicFramePr>
        <p:xfrm>
          <a:off x="214313" y="1701800"/>
          <a:ext cx="8715376" cy="4535490"/>
        </p:xfrm>
        <a:graphic>
          <a:graphicData uri="http://schemas.openxmlformats.org/drawingml/2006/table">
            <a:tbl>
              <a:tblPr/>
              <a:tblGrid>
                <a:gridCol w="928687"/>
                <a:gridCol w="928688"/>
                <a:gridCol w="1143000"/>
                <a:gridCol w="1785938"/>
                <a:gridCol w="1357313"/>
                <a:gridCol w="1029342"/>
                <a:gridCol w="1542408"/>
              </a:tblGrid>
              <a:tr h="304797">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级要素</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B</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级要素</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标准化要求</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企业达标标准</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评审方法</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评审标准</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304797">
                <a:tc vMerge="1">
                  <a:tcPr/>
                </a:tc>
                <a:tc vMerge="1">
                  <a:tcPr/>
                </a:tc>
                <a:tc vMerge="1">
                  <a:tcPr/>
                </a:tc>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否决项</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扣分项</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589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 </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法律、法规和标准</a:t>
                      </a:r>
                      <a:endParaRPr kumimoji="1"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1"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100</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分）</a:t>
                      </a:r>
                      <a:endParaRPr kumimoji="1"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1.1</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法律、法规和标准的识别和获取</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t>
                      </a: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50</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分）</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企业应建立识别和获取适用的安全生产法律、法规、标准及他要求管理制度，明确责任部门，确定获取渠道、方式和时机，及时识别和获取，定期更新。</a:t>
                      </a:r>
                      <a:endParaRPr kumimoji="1"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建立识别和获取适用的安全生产法律法规、标准及政府其他有关要求的管理制度；</a:t>
                      </a:r>
                      <a:endParaRPr kumimoji="1"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1"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明确</a:t>
                      </a:r>
                      <a:r>
                        <a:rPr kumimoji="1" lang="zh-CN" altLang="en-US" sz="1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责任部门、</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获取渠道、方式；</a:t>
                      </a:r>
                      <a:endParaRPr kumimoji="1"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1"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及时识别和获取适用的安全生产法律法规和标准及政府其他有关要求；</a:t>
                      </a:r>
                      <a:endParaRPr kumimoji="1"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1"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形成法律法规、标准及政府其他有关要求清单和文本数据库，并定期更新。</a:t>
                      </a:r>
                      <a:endParaRPr kumimoji="1"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1470" algn="l"/>
                          <a:tab pos="445770" algn="l"/>
                        </a:tabLst>
                      </a:pP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查文件：</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31470" algn="l"/>
                          <a:tab pos="445770" algn="l"/>
                        </a:tabLst>
                      </a:pPr>
                      <a:r>
                        <a:rPr kumimoji="1" lang="en-US" altLang="zh-CN"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识别和获取适用的安全生产法律、法规、标准及政府其他要求的制度；</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31470" algn="l"/>
                          <a:tab pos="445770" algn="l"/>
                        </a:tabLst>
                      </a:pPr>
                      <a:r>
                        <a:rPr kumimoji="1" lang="en-US" altLang="zh-CN"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2.</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适用的法律法规、标准及政府其他要求的清单和文本数据库；</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31470" algn="l"/>
                          <a:tab pos="445770" algn="l"/>
                        </a:tabLst>
                      </a:pP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3.</a:t>
                      </a: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定期更新记录。</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未明确专门部门定期识别和获取，扣</a:t>
                      </a:r>
                      <a:r>
                        <a:rPr kumimoji="1"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50</a:t>
                      </a:r>
                      <a:r>
                        <a:rPr kumimoji="1"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分（</a:t>
                      </a:r>
                      <a:r>
                        <a:rPr kumimoji="1" lang="en-US" altLang="zh-CN" sz="1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B</a:t>
                      </a:r>
                      <a:r>
                        <a:rPr kumimoji="1" lang="zh-CN" altLang="en-US" sz="1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级要素否决项）。</a:t>
                      </a:r>
                      <a:endParaRPr kumimoji="1"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1" lang="en-US" altLang="zh-CN"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a:t>
                      </a: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识别和获取的法律、法规、标准</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及政府其他要求</a:t>
                      </a: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，一项不符合扣</a:t>
                      </a:r>
                      <a:r>
                        <a:rPr kumimoji="1" lang="en-US" altLang="zh-CN"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a:t>
                      </a: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分；</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1" lang="en-US" altLang="zh-CN"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2.</a:t>
                      </a: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法律法规、标准</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及政府其他要求未识别到条款，一项扣</a:t>
                      </a: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1</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分；</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3.</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未形成清单或文本数据库，扣</a:t>
                      </a: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5</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分；</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1" lang="en-US" altLang="zh-CN"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4.</a:t>
                      </a: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未定期更新</a:t>
                      </a:r>
                      <a:r>
                        <a:rPr kumimoji="1"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清单或文本数据库</a:t>
                      </a: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，扣</a:t>
                      </a:r>
                      <a:r>
                        <a:rPr kumimoji="1" lang="en-US" altLang="zh-CN"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5</a:t>
                      </a:r>
                      <a:r>
                        <a:rPr kumimoji="1" lang="zh-CN" altLang="en-US"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分。</a:t>
                      </a:r>
                      <a:endParaRPr kumimoji="1"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91439" marR="91439"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自选图形 23"/>
          <p:cNvSpPr>
            <a:spLocks noChangeArrowheads="1"/>
          </p:cNvSpPr>
          <p:nvPr/>
        </p:nvSpPr>
        <p:spPr bwMode="auto">
          <a:xfrm>
            <a:off x="420688" y="785813"/>
            <a:ext cx="2651125" cy="719137"/>
          </a:xfrm>
          <a:prstGeom prst="roundRect">
            <a:avLst>
              <a:gd name="adj" fmla="val 16667"/>
            </a:avLst>
          </a:prstGeom>
          <a:gradFill rotWithShape="1">
            <a:gsLst>
              <a:gs pos="0">
                <a:srgbClr val="0066FF"/>
              </a:gs>
              <a:gs pos="50000">
                <a:schemeClr val="bg1"/>
              </a:gs>
              <a:gs pos="100000">
                <a:srgbClr val="0066FF"/>
              </a:gs>
            </a:gsLst>
            <a:lin ang="5400000" scaled="1"/>
          </a:gradFill>
          <a:ln>
            <a:noFill/>
          </a:ln>
          <a:effectLst>
            <a:prstShdw prst="shdw17" dist="17961" dir="2700000">
              <a:srgbClr val="0066FF">
                <a:gamma/>
                <a:shade val="60000"/>
                <a:invGamma/>
              </a:srgbClr>
            </a:prstShdw>
          </a:effectLst>
        </p:spPr>
        <p:txBody>
          <a:bodyPr wrap="none" anchor="ctr"/>
          <a:lstStyle/>
          <a:p>
            <a:pPr eaLnBrk="1" hangingPunct="1">
              <a:defRPr/>
            </a:pPr>
            <a:endParaRPr lang="zh-CN" altLang="en-US">
              <a:latin typeface="Arial" panose="020B0604020202020204" pitchFamily="34" charset="0"/>
            </a:endParaRPr>
          </a:p>
        </p:txBody>
      </p:sp>
      <p:sp>
        <p:nvSpPr>
          <p:cNvPr id="66591" name="文本框 24"/>
          <p:cNvSpPr txBox="1">
            <a:spLocks noChangeArrowheads="1"/>
          </p:cNvSpPr>
          <p:nvPr/>
        </p:nvSpPr>
        <p:spPr bwMode="auto">
          <a:xfrm>
            <a:off x="111125" y="909638"/>
            <a:ext cx="2960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800" b="1">
                <a:latin typeface="华文楷体" panose="02010600040101010101" pitchFamily="2" charset="-122"/>
                <a:ea typeface="华文楷体" panose="02010600040101010101" pitchFamily="2" charset="-122"/>
              </a:rPr>
              <a:t>（三）结构形式</a:t>
            </a:r>
            <a:endParaRPr lang="zh-CN" altLang="en-US" sz="2800" b="1">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2"/>
          <p:cNvSpPr>
            <a:spLocks noChangeArrowheads="1"/>
          </p:cNvSpPr>
          <p:nvPr/>
        </p:nvSpPr>
        <p:spPr bwMode="auto">
          <a:xfrm>
            <a:off x="755576" y="2060848"/>
            <a:ext cx="7500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spcBef>
                <a:spcPct val="0"/>
              </a:spcBef>
              <a:buFontTx/>
              <a:buNone/>
            </a:pPr>
            <a:r>
              <a:rPr lang="zh-CN" altLang="en-US" sz="4800" b="1" dirty="0">
                <a:solidFill>
                  <a:srgbClr val="0000CC"/>
                </a:solidFill>
                <a:latin typeface="华文楷体" panose="02010600040101010101" pitchFamily="2" charset="-122"/>
                <a:ea typeface="华文楷体" panose="02010600040101010101" pitchFamily="2" charset="-122"/>
              </a:rPr>
              <a:t>一、</a:t>
            </a:r>
            <a:r>
              <a:rPr lang="en-US" altLang="zh-CN" sz="4800" b="1" dirty="0">
                <a:solidFill>
                  <a:srgbClr val="0000CC"/>
                </a:solidFill>
                <a:latin typeface="华文楷体" panose="02010600040101010101" pitchFamily="2" charset="-122"/>
                <a:ea typeface="华文楷体" panose="02010600040101010101" pitchFamily="2" charset="-122"/>
              </a:rPr>
              <a:t>《</a:t>
            </a:r>
            <a:r>
              <a:rPr lang="zh-CN" altLang="en-US" sz="4800" b="1" dirty="0">
                <a:solidFill>
                  <a:srgbClr val="0000CC"/>
                </a:solidFill>
                <a:latin typeface="华文楷体" panose="02010600040101010101" pitchFamily="2" charset="-122"/>
                <a:ea typeface="华文楷体" panose="02010600040101010101" pitchFamily="2" charset="-122"/>
              </a:rPr>
              <a:t>通用规范</a:t>
            </a:r>
            <a:r>
              <a:rPr lang="en-US" altLang="zh-CN" sz="4800" b="1" dirty="0">
                <a:solidFill>
                  <a:srgbClr val="0000CC"/>
                </a:solidFill>
                <a:latin typeface="华文楷体" panose="02010600040101010101" pitchFamily="2" charset="-122"/>
                <a:ea typeface="华文楷体" panose="02010600040101010101" pitchFamily="2" charset="-122"/>
              </a:rPr>
              <a:t>》</a:t>
            </a:r>
            <a:r>
              <a:rPr lang="zh-CN" altLang="en-US" sz="4800" b="1" dirty="0" smtClean="0">
                <a:solidFill>
                  <a:srgbClr val="0000CC"/>
                </a:solidFill>
                <a:latin typeface="华文楷体" panose="02010600040101010101" pitchFamily="2" charset="-122"/>
                <a:ea typeface="华文楷体" panose="02010600040101010101" pitchFamily="2" charset="-122"/>
              </a:rPr>
              <a:t>介绍</a:t>
            </a:r>
            <a:endParaRPr lang="en-US" altLang="zh-CN" sz="4800" b="1" dirty="0" smtClean="0">
              <a:solidFill>
                <a:srgbClr val="0000CC"/>
              </a:solidFill>
              <a:latin typeface="华文楷体" panose="02010600040101010101" pitchFamily="2" charset="-122"/>
              <a:ea typeface="华文楷体" panose="02010600040101010101" pitchFamily="2" charset="-122"/>
            </a:endParaRPr>
          </a:p>
          <a:p>
            <a:pPr algn="ctr" eaLnBrk="1" hangingPunct="1">
              <a:lnSpc>
                <a:spcPct val="150000"/>
              </a:lnSpc>
              <a:spcBef>
                <a:spcPct val="0"/>
              </a:spcBef>
              <a:buFontTx/>
              <a:buNone/>
            </a:pPr>
            <a:r>
              <a:rPr kumimoji="0" lang="zh-CN" altLang="en-US" b="1" dirty="0" smtClean="0">
                <a:solidFill>
                  <a:srgbClr val="0000CC"/>
                </a:solidFill>
                <a:latin typeface="华文楷体" panose="02010600040101010101" pitchFamily="2" charset="-122"/>
                <a:ea typeface="华文楷体" panose="02010600040101010101" pitchFamily="2" charset="-122"/>
                <a:cs typeface="方正琥珀简体"/>
              </a:rPr>
              <a:t>（第</a:t>
            </a:r>
            <a:r>
              <a:rPr kumimoji="0" lang="en-US" altLang="zh-CN" b="1" dirty="0" smtClean="0">
                <a:solidFill>
                  <a:srgbClr val="0000CC"/>
                </a:solidFill>
                <a:latin typeface="华文楷体" panose="02010600040101010101" pitchFamily="2" charset="-122"/>
                <a:ea typeface="华文楷体" panose="02010600040101010101" pitchFamily="2" charset="-122"/>
                <a:cs typeface="方正琥珀简体"/>
              </a:rPr>
              <a:t>1</a:t>
            </a:r>
            <a:r>
              <a:rPr kumimoji="0" lang="zh-CN" altLang="en-US" b="1" dirty="0" smtClean="0">
                <a:solidFill>
                  <a:srgbClr val="0000CC"/>
                </a:solidFill>
                <a:latin typeface="华文楷体" panose="02010600040101010101" pitchFamily="2" charset="-122"/>
                <a:ea typeface="华文楷体" panose="02010600040101010101" pitchFamily="2" charset="-122"/>
                <a:cs typeface="方正琥珀简体"/>
              </a:rPr>
              <a:t>章</a:t>
            </a:r>
            <a:r>
              <a:rPr kumimoji="0" lang="en-US" altLang="zh-CN" b="1" dirty="0" smtClean="0">
                <a:solidFill>
                  <a:srgbClr val="0000CC"/>
                </a:solidFill>
                <a:latin typeface="华文楷体" panose="02010600040101010101" pitchFamily="2" charset="-122"/>
                <a:ea typeface="华文楷体" panose="02010600040101010101" pitchFamily="2" charset="-122"/>
                <a:cs typeface="方正琥珀简体"/>
              </a:rPr>
              <a:t>~</a:t>
            </a:r>
            <a:r>
              <a:rPr kumimoji="0" lang="zh-CN" altLang="en-US" b="1" dirty="0" smtClean="0">
                <a:solidFill>
                  <a:srgbClr val="0000CC"/>
                </a:solidFill>
                <a:latin typeface="华文楷体" panose="02010600040101010101" pitchFamily="2" charset="-122"/>
                <a:ea typeface="华文楷体" panose="02010600040101010101" pitchFamily="2" charset="-122"/>
                <a:cs typeface="方正琥珀简体"/>
              </a:rPr>
              <a:t>第</a:t>
            </a:r>
            <a:r>
              <a:rPr kumimoji="0" lang="en-US" altLang="zh-CN" b="1" dirty="0" smtClean="0">
                <a:solidFill>
                  <a:srgbClr val="0000CC"/>
                </a:solidFill>
                <a:latin typeface="华文楷体" panose="02010600040101010101" pitchFamily="2" charset="-122"/>
                <a:ea typeface="华文楷体" panose="02010600040101010101" pitchFamily="2" charset="-122"/>
                <a:cs typeface="方正琥珀简体"/>
              </a:rPr>
              <a:t>4</a:t>
            </a:r>
            <a:r>
              <a:rPr kumimoji="0" lang="zh-CN" altLang="en-US" b="1" dirty="0" smtClean="0">
                <a:solidFill>
                  <a:srgbClr val="0000CC"/>
                </a:solidFill>
                <a:latin typeface="华文楷体" panose="02010600040101010101" pitchFamily="2" charset="-122"/>
                <a:ea typeface="华文楷体" panose="02010600040101010101" pitchFamily="2" charset="-122"/>
                <a:cs typeface="方正琥珀简体"/>
              </a:rPr>
              <a:t>章）</a:t>
            </a:r>
            <a:endParaRPr kumimoji="0" lang="zh-CN" altLang="en-US" sz="2800" b="1" dirty="0">
              <a:solidFill>
                <a:srgbClr val="0000CC"/>
              </a:solidFill>
              <a:latin typeface="华文楷体" panose="02010600040101010101" pitchFamily="2" charset="-122"/>
              <a:ea typeface="华文楷体" panose="02010600040101010101" pitchFamily="2" charset="-122"/>
              <a:cs typeface="方正琥珀简体"/>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自选图形 23"/>
          <p:cNvSpPr>
            <a:spLocks noChangeArrowheads="1"/>
          </p:cNvSpPr>
          <p:nvPr/>
        </p:nvSpPr>
        <p:spPr bwMode="auto">
          <a:xfrm>
            <a:off x="1357313" y="3143250"/>
            <a:ext cx="5929312" cy="719138"/>
          </a:xfrm>
          <a:prstGeom prst="roundRect">
            <a:avLst>
              <a:gd name="adj" fmla="val 16667"/>
            </a:avLst>
          </a:prstGeom>
          <a:gradFill rotWithShape="1">
            <a:gsLst>
              <a:gs pos="0">
                <a:srgbClr val="0066FF"/>
              </a:gs>
              <a:gs pos="50000">
                <a:schemeClr val="bg1"/>
              </a:gs>
              <a:gs pos="100000">
                <a:srgbClr val="0066FF"/>
              </a:gs>
            </a:gsLst>
            <a:lin ang="5400000" scaled="1"/>
          </a:gradFill>
          <a:ln>
            <a:noFill/>
          </a:ln>
          <a:effectLst>
            <a:prstShdw prst="shdw17" dist="17961" dir="2700000">
              <a:srgbClr val="0066FF">
                <a:gamma/>
                <a:shade val="60000"/>
                <a:invGamma/>
              </a:srgbClr>
            </a:prstShdw>
          </a:effectLst>
        </p:spPr>
        <p:txBody>
          <a:bodyPr wrap="none" anchor="ctr"/>
          <a:lstStyle/>
          <a:p>
            <a:pPr eaLnBrk="1" hangingPunct="1">
              <a:defRPr/>
            </a:pPr>
            <a:endParaRPr lang="zh-CN" altLang="en-US">
              <a:latin typeface="Arial" panose="020B0604020202020204" pitchFamily="34" charset="0"/>
            </a:endParaRPr>
          </a:p>
        </p:txBody>
      </p:sp>
      <p:sp>
        <p:nvSpPr>
          <p:cNvPr id="68611" name="文本框 24"/>
          <p:cNvSpPr txBox="1">
            <a:spLocks noChangeArrowheads="1"/>
          </p:cNvSpPr>
          <p:nvPr/>
        </p:nvSpPr>
        <p:spPr bwMode="auto">
          <a:xfrm>
            <a:off x="2547938" y="3212976"/>
            <a:ext cx="366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b="1" dirty="0">
                <a:latin typeface="华文楷体" panose="02010600040101010101" pitchFamily="2" charset="-122"/>
                <a:ea typeface="华文楷体" panose="02010600040101010101" pitchFamily="2" charset="-122"/>
              </a:rPr>
              <a:t>（四）要素介绍</a:t>
            </a:r>
            <a:endParaRPr lang="zh-CN" altLang="en-US" b="1" dirty="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p:cNvGraphicFramePr/>
          <p:nvPr/>
        </p:nvGraphicFramePr>
        <p:xfrm>
          <a:off x="499217" y="770115"/>
          <a:ext cx="3864477" cy="53061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图示 4"/>
          <p:cNvGraphicFramePr/>
          <p:nvPr/>
        </p:nvGraphicFramePr>
        <p:xfrm>
          <a:off x="4714878" y="764704"/>
          <a:ext cx="3864477" cy="53061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69635" name="内容占位符 1"/>
          <p:cNvSpPr>
            <a:spLocks noGrp="1"/>
          </p:cNvSpPr>
          <p:nvPr>
            <p:ph idx="4294967295"/>
          </p:nvPr>
        </p:nvSpPr>
        <p:spPr>
          <a:xfrm>
            <a:off x="1428750" y="2857500"/>
            <a:ext cx="6286500"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1</a:t>
            </a:r>
            <a:r>
              <a:rPr lang="zh-CN" altLang="en-US" sz="4400" b="1" smtClean="0">
                <a:latin typeface="华文楷体" panose="02010600040101010101" pitchFamily="2" charset="-122"/>
                <a:ea typeface="华文楷体" panose="02010600040101010101" pitchFamily="2" charset="-122"/>
              </a:rPr>
              <a:t>、法律、法规和标准</a:t>
            </a:r>
            <a:endParaRPr lang="en-US" altLang="zh-CN" sz="4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1.1  </a:t>
            </a:r>
            <a:r>
              <a:rPr lang="zh-CN" altLang="en-US" sz="2800" b="1" smtClean="0">
                <a:latin typeface="隶书" panose="02010509060101010101" pitchFamily="49" charset="-122"/>
                <a:ea typeface="隶书" panose="02010509060101010101" pitchFamily="49" charset="-122"/>
              </a:rPr>
              <a:t>法律、法规和标准的识别和获取</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96283"/>
        </p:xfrm>
        <a:graphic>
          <a:graphicData uri="http://schemas.openxmlformats.org/drawingml/2006/table">
            <a:tbl>
              <a:tblPr firstRow="1" bandRow="1">
                <a:tableStyleId>{5C22544A-7EE6-4342-B048-85BDC9FD1C3A}</a:tableStyleId>
              </a:tblPr>
              <a:tblGrid>
                <a:gridCol w="3143250"/>
                <a:gridCol w="5143500"/>
              </a:tblGrid>
              <a:tr h="39619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0" marB="45710">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0" marB="45710">
                    <a:solidFill>
                      <a:schemeClr val="accent1">
                        <a:lumMod val="60000"/>
                        <a:lumOff val="40000"/>
                      </a:schemeClr>
                    </a:solidFill>
                  </a:tcPr>
                </a:tc>
              </a:tr>
              <a:tr h="3626759">
                <a:tc>
                  <a:txBody>
                    <a:bodyPr/>
                    <a:lstStyle/>
                    <a:p>
                      <a:pPr algn="l">
                        <a:lnSpc>
                          <a:spcPct val="150000"/>
                        </a:lnSpc>
                      </a:pPr>
                      <a:r>
                        <a:rPr lang="en-US" altLang="zh-CN" sz="1800" b="1" dirty="0" smtClean="0">
                          <a:latin typeface="+mn-ea"/>
                          <a:ea typeface="+mn-ea"/>
                        </a:rPr>
                        <a:t>1.</a:t>
                      </a:r>
                      <a:r>
                        <a:rPr lang="zh-CN" altLang="zh-CN" sz="1800" b="1" dirty="0" smtClean="0">
                          <a:latin typeface="+mn-ea"/>
                          <a:ea typeface="+mn-ea"/>
                        </a:rPr>
                        <a:t>企业应建立识别和获取适用的安全生产法律、法规、标准及他要求管理制度，明确责任部门，确定获取渠道、方式和</a:t>
                      </a:r>
                      <a:r>
                        <a:rPr lang="zh-CN" altLang="zh-CN" sz="1800" b="1" dirty="0" smtClean="0">
                          <a:solidFill>
                            <a:srgbClr val="0000CC"/>
                          </a:solidFill>
                          <a:latin typeface="+mn-ea"/>
                          <a:ea typeface="+mn-ea"/>
                        </a:rPr>
                        <a:t>时机</a:t>
                      </a:r>
                      <a:r>
                        <a:rPr lang="zh-CN" altLang="zh-CN" sz="1800" b="1" dirty="0" smtClean="0">
                          <a:latin typeface="+mn-ea"/>
                          <a:ea typeface="+mn-ea"/>
                        </a:rPr>
                        <a:t>，及时识别和获取，定期更新。</a:t>
                      </a:r>
                      <a:endParaRPr lang="zh-CN" altLang="en-US" sz="1800" dirty="0">
                        <a:latin typeface="+mn-ea"/>
                        <a:ea typeface="+mn-ea"/>
                      </a:endParaRPr>
                    </a:p>
                  </a:txBody>
                  <a:tcPr marL="91439" marR="91439" marT="45710" marB="45710">
                    <a:solidFill>
                      <a:schemeClr val="accent6">
                        <a:lumMod val="20000"/>
                        <a:lumOff val="80000"/>
                        <a:alpha val="50000"/>
                      </a:schemeClr>
                    </a:solidFill>
                  </a:tcPr>
                </a:tc>
                <a:tc>
                  <a:txBody>
                    <a:bodyPr/>
                    <a:lstStyle/>
                    <a:p>
                      <a:pPr marL="273050" indent="-273050">
                        <a:lnSpc>
                          <a:spcPct val="150000"/>
                        </a:lnSpc>
                      </a:pPr>
                      <a:r>
                        <a:rPr lang="en-US" altLang="zh-CN" sz="1600" b="1" dirty="0" smtClean="0">
                          <a:solidFill>
                            <a:schemeClr val="tx1"/>
                          </a:solidFill>
                          <a:latin typeface="+mn-ea"/>
                          <a:ea typeface="+mn-ea"/>
                        </a:rPr>
                        <a:t>1.</a:t>
                      </a:r>
                      <a:r>
                        <a:rPr lang="zh-CN" altLang="zh-CN" sz="1600" b="1" dirty="0" smtClean="0">
                          <a:solidFill>
                            <a:schemeClr val="tx1"/>
                          </a:solidFill>
                          <a:latin typeface="+mn-ea"/>
                          <a:ea typeface="+mn-ea"/>
                        </a:rPr>
                        <a:t>建立识别和获取适用的安全生产法律法规、标准</a:t>
                      </a:r>
                      <a:r>
                        <a:rPr lang="zh-CN" altLang="en-US" sz="1600" b="1" dirty="0" smtClean="0">
                          <a:solidFill>
                            <a:schemeClr val="tx1"/>
                          </a:solidFill>
                          <a:latin typeface="+mn-ea"/>
                          <a:ea typeface="+mn-ea"/>
                        </a:rPr>
                        <a:t>及政府其他有关要求</a:t>
                      </a:r>
                      <a:r>
                        <a:rPr lang="zh-CN" altLang="zh-CN" sz="1600" b="1" dirty="0" smtClean="0">
                          <a:solidFill>
                            <a:schemeClr val="tx1"/>
                          </a:solidFill>
                          <a:latin typeface="+mn-ea"/>
                          <a:ea typeface="+mn-ea"/>
                        </a:rPr>
                        <a:t>的管理制度；</a:t>
                      </a:r>
                      <a:endParaRPr lang="zh-CN" altLang="zh-CN" sz="1600" b="1" dirty="0" smtClean="0">
                        <a:solidFill>
                          <a:schemeClr val="tx1"/>
                        </a:solidFill>
                        <a:latin typeface="+mn-ea"/>
                        <a:ea typeface="+mn-ea"/>
                      </a:endParaRPr>
                    </a:p>
                    <a:p>
                      <a:pPr marL="273050" indent="-273050">
                        <a:lnSpc>
                          <a:spcPct val="150000"/>
                        </a:lnSpc>
                      </a:pPr>
                      <a:r>
                        <a:rPr lang="en-US" altLang="zh-CN" sz="1600" b="1" dirty="0" smtClean="0">
                          <a:solidFill>
                            <a:schemeClr val="tx1"/>
                          </a:solidFill>
                          <a:latin typeface="+mn-ea"/>
                          <a:ea typeface="+mn-ea"/>
                        </a:rPr>
                        <a:t>2.</a:t>
                      </a:r>
                      <a:r>
                        <a:rPr lang="zh-CN" altLang="zh-CN" sz="1600" b="1" dirty="0" smtClean="0">
                          <a:solidFill>
                            <a:schemeClr val="tx1"/>
                          </a:solidFill>
                          <a:latin typeface="+mn-ea"/>
                          <a:ea typeface="+mn-ea"/>
                        </a:rPr>
                        <a:t>明确责任部门、获取渠道、方式；</a:t>
                      </a:r>
                      <a:endParaRPr lang="zh-CN" altLang="zh-CN" sz="1600" b="1" dirty="0" smtClean="0">
                        <a:solidFill>
                          <a:schemeClr val="tx1"/>
                        </a:solidFill>
                        <a:latin typeface="+mn-ea"/>
                        <a:ea typeface="+mn-ea"/>
                      </a:endParaRPr>
                    </a:p>
                    <a:p>
                      <a:pPr marL="273050" indent="-273050">
                        <a:lnSpc>
                          <a:spcPct val="150000"/>
                        </a:lnSpc>
                      </a:pPr>
                      <a:r>
                        <a:rPr lang="en-US" altLang="zh-CN" sz="1600" b="1" dirty="0" smtClean="0">
                          <a:solidFill>
                            <a:schemeClr val="tx1"/>
                          </a:solidFill>
                          <a:latin typeface="+mn-ea"/>
                          <a:ea typeface="+mn-ea"/>
                        </a:rPr>
                        <a:t>3.</a:t>
                      </a:r>
                      <a:r>
                        <a:rPr lang="zh-CN" altLang="zh-CN" sz="1600" b="1" dirty="0" smtClean="0">
                          <a:solidFill>
                            <a:schemeClr val="tx1"/>
                          </a:solidFill>
                          <a:latin typeface="+mn-ea"/>
                          <a:ea typeface="+mn-ea"/>
                        </a:rPr>
                        <a:t>及时识别和获取适用的安全生产法律法规和标准及</a:t>
                      </a:r>
                      <a:r>
                        <a:rPr lang="zh-CN" altLang="en-US" sz="1600" b="1" dirty="0" smtClean="0">
                          <a:solidFill>
                            <a:schemeClr val="tx1"/>
                          </a:solidFill>
                          <a:latin typeface="+mn-ea"/>
                          <a:ea typeface="+mn-ea"/>
                        </a:rPr>
                        <a:t>政府</a:t>
                      </a:r>
                      <a:r>
                        <a:rPr lang="zh-CN" altLang="zh-CN" sz="1600" b="1" dirty="0" smtClean="0">
                          <a:solidFill>
                            <a:schemeClr val="tx1"/>
                          </a:solidFill>
                          <a:latin typeface="+mn-ea"/>
                          <a:ea typeface="+mn-ea"/>
                        </a:rPr>
                        <a:t>其他</a:t>
                      </a:r>
                      <a:r>
                        <a:rPr lang="zh-CN" altLang="en-US" sz="1600" b="1" dirty="0" smtClean="0">
                          <a:solidFill>
                            <a:schemeClr val="tx1"/>
                          </a:solidFill>
                          <a:latin typeface="+mn-ea"/>
                          <a:ea typeface="+mn-ea"/>
                        </a:rPr>
                        <a:t>有关</a:t>
                      </a:r>
                      <a:r>
                        <a:rPr lang="zh-CN" altLang="zh-CN" sz="1600" b="1" dirty="0" smtClean="0">
                          <a:solidFill>
                            <a:schemeClr val="tx1"/>
                          </a:solidFill>
                          <a:latin typeface="+mn-ea"/>
                          <a:ea typeface="+mn-ea"/>
                        </a:rPr>
                        <a:t>要求；</a:t>
                      </a:r>
                      <a:endParaRPr lang="zh-CN" altLang="zh-CN" sz="1600" b="1" dirty="0" smtClean="0">
                        <a:solidFill>
                          <a:schemeClr val="tx1"/>
                        </a:solidFill>
                        <a:latin typeface="+mn-ea"/>
                        <a:ea typeface="+mn-ea"/>
                      </a:endParaRPr>
                    </a:p>
                    <a:p>
                      <a:pPr marL="273050" indent="-273050">
                        <a:lnSpc>
                          <a:spcPct val="150000"/>
                        </a:lnSpc>
                      </a:pPr>
                      <a:r>
                        <a:rPr lang="en-US" altLang="zh-CN" sz="1600" b="1" dirty="0" smtClean="0">
                          <a:solidFill>
                            <a:schemeClr val="tx1"/>
                          </a:solidFill>
                          <a:latin typeface="+mn-ea"/>
                          <a:ea typeface="+mn-ea"/>
                        </a:rPr>
                        <a:t>4.</a:t>
                      </a:r>
                      <a:r>
                        <a:rPr lang="zh-CN" altLang="zh-CN" sz="1600" b="1" dirty="0" smtClean="0">
                          <a:solidFill>
                            <a:srgbClr val="FF0000"/>
                          </a:solidFill>
                          <a:latin typeface="+mn-ea"/>
                          <a:ea typeface="+mn-ea"/>
                        </a:rPr>
                        <a:t>形成法律法规、标准及</a:t>
                      </a:r>
                      <a:r>
                        <a:rPr lang="zh-CN" altLang="en-US" sz="1600" b="1" dirty="0" smtClean="0">
                          <a:solidFill>
                            <a:srgbClr val="FF0000"/>
                          </a:solidFill>
                          <a:latin typeface="+mn-ea"/>
                          <a:ea typeface="+mn-ea"/>
                        </a:rPr>
                        <a:t>政府</a:t>
                      </a:r>
                      <a:r>
                        <a:rPr lang="zh-CN" altLang="zh-CN" sz="1600" b="1" dirty="0" smtClean="0">
                          <a:solidFill>
                            <a:srgbClr val="FF0000"/>
                          </a:solidFill>
                          <a:latin typeface="+mn-ea"/>
                          <a:ea typeface="+mn-ea"/>
                        </a:rPr>
                        <a:t>其他要求清单和</a:t>
                      </a:r>
                      <a:r>
                        <a:rPr lang="zh-CN" altLang="en-US" sz="1600" b="1" dirty="0" smtClean="0">
                          <a:solidFill>
                            <a:srgbClr val="FF0000"/>
                          </a:solidFill>
                          <a:latin typeface="+mn-ea"/>
                          <a:ea typeface="+mn-ea"/>
                        </a:rPr>
                        <a:t>文本数据</a:t>
                      </a:r>
                      <a:r>
                        <a:rPr lang="zh-CN" altLang="zh-CN" sz="1600" b="1" dirty="0" smtClean="0">
                          <a:solidFill>
                            <a:srgbClr val="FF0000"/>
                          </a:solidFill>
                          <a:latin typeface="+mn-ea"/>
                          <a:ea typeface="+mn-ea"/>
                        </a:rPr>
                        <a:t>库</a:t>
                      </a:r>
                      <a:r>
                        <a:rPr lang="zh-CN" altLang="zh-CN" sz="1600" b="1" dirty="0" smtClean="0">
                          <a:solidFill>
                            <a:schemeClr val="tx1"/>
                          </a:solidFill>
                          <a:latin typeface="+mn-ea"/>
                          <a:ea typeface="+mn-ea"/>
                        </a:rPr>
                        <a:t>，并定期更新。</a:t>
                      </a:r>
                      <a:endParaRPr lang="en-US" altLang="zh-CN" sz="1600" b="1" dirty="0" smtClean="0">
                        <a:solidFill>
                          <a:schemeClr val="tx1"/>
                        </a:solidFill>
                        <a:latin typeface="+mn-ea"/>
                        <a:ea typeface="+mn-ea"/>
                      </a:endParaRPr>
                    </a:p>
                    <a:p>
                      <a:pPr marL="273050" indent="-273050">
                        <a:lnSpc>
                          <a:spcPct val="150000"/>
                        </a:lnSpc>
                      </a:pPr>
                      <a:r>
                        <a:rPr lang="en-US" altLang="zh-CN" sz="1600" b="1" dirty="0" smtClean="0">
                          <a:solidFill>
                            <a:srgbClr val="0000CC"/>
                          </a:solidFill>
                          <a:latin typeface="+mn-ea"/>
                          <a:ea typeface="+mn-ea"/>
                        </a:rPr>
                        <a:t>     </a:t>
                      </a:r>
                      <a:r>
                        <a:rPr lang="zh-CN" altLang="en-US" sz="1600" b="1" u="sng" dirty="0" smtClean="0">
                          <a:solidFill>
                            <a:srgbClr val="33CC33"/>
                          </a:solidFill>
                          <a:latin typeface="仿宋_GB2312" panose="02010609030101010101" pitchFamily="49" charset="-122"/>
                          <a:ea typeface="仿宋_GB2312" panose="02010609030101010101" pitchFamily="49" charset="-122"/>
                        </a:rPr>
                        <a:t> </a:t>
                      </a:r>
                      <a:r>
                        <a:rPr lang="zh-CN" altLang="zh-CN" sz="1600" b="1" u="sng" dirty="0" smtClean="0">
                          <a:solidFill>
                            <a:srgbClr val="33CC33"/>
                          </a:solidFill>
                          <a:latin typeface="仿宋_GB2312" panose="02010609030101010101" pitchFamily="49" charset="-122"/>
                          <a:ea typeface="仿宋_GB2312" panose="02010609030101010101" pitchFamily="49" charset="-122"/>
                        </a:rPr>
                        <a:t>未明确专门部门定期识别和获取，扣</a:t>
                      </a:r>
                      <a:r>
                        <a:rPr lang="en-US" altLang="zh-CN" sz="1600" b="1" u="sng" dirty="0" smtClean="0">
                          <a:solidFill>
                            <a:srgbClr val="33CC33"/>
                          </a:solidFill>
                          <a:latin typeface="仿宋_GB2312" panose="02010609030101010101" pitchFamily="49" charset="-122"/>
                          <a:ea typeface="仿宋_GB2312" panose="02010609030101010101" pitchFamily="49" charset="-122"/>
                        </a:rPr>
                        <a:t>50</a:t>
                      </a:r>
                      <a:r>
                        <a:rPr lang="zh-CN" altLang="zh-CN" sz="1600" b="1" u="sng" dirty="0" smtClean="0">
                          <a:solidFill>
                            <a:srgbClr val="33CC33"/>
                          </a:solidFill>
                          <a:latin typeface="仿宋_GB2312" panose="02010609030101010101" pitchFamily="49" charset="-122"/>
                          <a:ea typeface="仿宋_GB2312" panose="02010609030101010101" pitchFamily="49" charset="-122"/>
                        </a:rPr>
                        <a:t>分（</a:t>
                      </a:r>
                      <a:r>
                        <a:rPr lang="en-US" altLang="zh-CN" sz="1600" b="1" u="sng" dirty="0" smtClean="0">
                          <a:solidFill>
                            <a:srgbClr val="33CC33"/>
                          </a:solidFill>
                          <a:latin typeface="仿宋_GB2312" panose="02010609030101010101" pitchFamily="49" charset="-122"/>
                          <a:ea typeface="仿宋_GB2312" panose="02010609030101010101" pitchFamily="49" charset="-122"/>
                        </a:rPr>
                        <a:t>B</a:t>
                      </a:r>
                      <a:r>
                        <a:rPr lang="zh-CN" altLang="zh-CN" sz="1600" b="1" u="sng" dirty="0" smtClean="0">
                          <a:solidFill>
                            <a:srgbClr val="33CC33"/>
                          </a:solidFill>
                          <a:latin typeface="仿宋_GB2312" panose="02010609030101010101" pitchFamily="49" charset="-122"/>
                          <a:ea typeface="仿宋_GB2312" panose="02010609030101010101" pitchFamily="49" charset="-122"/>
                        </a:rPr>
                        <a:t>级</a:t>
                      </a:r>
                      <a:endParaRPr lang="en-US" altLang="zh-CN" sz="1600" b="1" u="sng" dirty="0" smtClean="0">
                        <a:solidFill>
                          <a:srgbClr val="33CC33"/>
                        </a:solidFill>
                        <a:latin typeface="仿宋_GB2312" panose="02010609030101010101" pitchFamily="49" charset="-122"/>
                        <a:ea typeface="仿宋_GB2312" panose="02010609030101010101" pitchFamily="49" charset="-122"/>
                      </a:endParaRPr>
                    </a:p>
                    <a:p>
                      <a:pPr marL="273050" indent="-273050">
                        <a:lnSpc>
                          <a:spcPct val="150000"/>
                        </a:lnSpc>
                      </a:pPr>
                      <a:r>
                        <a:rPr lang="en-US" altLang="zh-CN" sz="1600" b="1" u="sng" dirty="0" smtClean="0">
                          <a:solidFill>
                            <a:srgbClr val="33CC33"/>
                          </a:solidFill>
                          <a:latin typeface="仿宋_GB2312" panose="02010609030101010101" pitchFamily="49" charset="-122"/>
                          <a:ea typeface="仿宋_GB2312" panose="02010609030101010101" pitchFamily="49" charset="-122"/>
                        </a:rPr>
                        <a:t>  </a:t>
                      </a:r>
                      <a:r>
                        <a:rPr lang="en-US" altLang="zh-CN" sz="1600" b="1" u="sng" baseline="0" dirty="0" smtClean="0">
                          <a:solidFill>
                            <a:srgbClr val="33CC33"/>
                          </a:solidFill>
                          <a:latin typeface="仿宋_GB2312" panose="02010609030101010101" pitchFamily="49" charset="-122"/>
                          <a:ea typeface="仿宋_GB2312" panose="02010609030101010101" pitchFamily="49" charset="-122"/>
                        </a:rPr>
                        <a:t>  </a:t>
                      </a:r>
                      <a:r>
                        <a:rPr lang="en-US" altLang="zh-CN" sz="1600" b="1" u="sng" dirty="0" smtClean="0">
                          <a:solidFill>
                            <a:srgbClr val="33CC33"/>
                          </a:solidFill>
                          <a:latin typeface="仿宋_GB2312" panose="02010609030101010101" pitchFamily="49" charset="-122"/>
                          <a:ea typeface="仿宋_GB2312" panose="02010609030101010101" pitchFamily="49" charset="-122"/>
                        </a:rPr>
                        <a:t>  </a:t>
                      </a:r>
                      <a:r>
                        <a:rPr lang="zh-CN" altLang="zh-CN" sz="1600" b="1" u="sng" dirty="0" smtClean="0">
                          <a:solidFill>
                            <a:srgbClr val="33CC33"/>
                          </a:solidFill>
                          <a:latin typeface="仿宋_GB2312" panose="02010609030101010101" pitchFamily="49" charset="-122"/>
                          <a:ea typeface="仿宋_GB2312" panose="02010609030101010101" pitchFamily="49" charset="-122"/>
                        </a:rPr>
                        <a:t>要素否决项）</a:t>
                      </a:r>
                      <a:r>
                        <a:rPr lang="zh-CN" altLang="en-US" sz="1600" b="1" u="sng" dirty="0" smtClean="0">
                          <a:solidFill>
                            <a:srgbClr val="33CC33"/>
                          </a:solidFill>
                          <a:latin typeface="仿宋_GB2312" panose="02010609030101010101" pitchFamily="49" charset="-122"/>
                          <a:ea typeface="仿宋_GB2312" panose="02010609030101010101" pitchFamily="49" charset="-122"/>
                        </a:rPr>
                        <a:t>！！</a:t>
                      </a:r>
                      <a:endParaRPr lang="en-US" altLang="zh-CN" sz="1600" b="1" dirty="0" smtClean="0">
                        <a:solidFill>
                          <a:srgbClr val="0000CC"/>
                        </a:solidFill>
                        <a:latin typeface="+mn-ea"/>
                        <a:ea typeface="+mn-ea"/>
                      </a:endParaRPr>
                    </a:p>
                    <a:p>
                      <a:endParaRPr lang="zh-CN" altLang="en-US" sz="1600" dirty="0">
                        <a:latin typeface="+mn-ea"/>
                        <a:ea typeface="+mn-ea"/>
                      </a:endParaRPr>
                    </a:p>
                  </a:txBody>
                  <a:tcPr marL="91439" marR="91439" marT="45710" marB="45710">
                    <a:solidFill>
                      <a:schemeClr val="accent6">
                        <a:lumMod val="20000"/>
                        <a:lumOff val="80000"/>
                        <a:alpha val="50000"/>
                      </a:schemeClr>
                    </a:solidFill>
                  </a:tcPr>
                </a:tc>
              </a:tr>
              <a:tr h="1372963">
                <a:tc>
                  <a:txBody>
                    <a:bodyPr/>
                    <a:lstStyle/>
                    <a:p>
                      <a:pPr marL="0" marR="0" indent="0" algn="l" defTabSz="914400" rtl="0" eaLnBrk="1" fontAlgn="auto" latinLnBrk="0" hangingPunct="1">
                        <a:lnSpc>
                          <a:spcPct val="120000"/>
                        </a:lnSpc>
                        <a:spcBef>
                          <a:spcPts val="0"/>
                        </a:spcBef>
                        <a:spcAft>
                          <a:spcPts val="0"/>
                        </a:spcAft>
                        <a:buClrTx/>
                        <a:buSzTx/>
                        <a:buFontTx/>
                        <a:buNone/>
                        <a:defRPr/>
                      </a:pPr>
                      <a:r>
                        <a:rPr lang="en-US" altLang="zh-CN" sz="1800" b="1" kern="1200" dirty="0" smtClean="0">
                          <a:solidFill>
                            <a:schemeClr val="tx1"/>
                          </a:solidFill>
                          <a:latin typeface="+mn-lt"/>
                          <a:ea typeface="+mn-ea"/>
                          <a:cs typeface="+mn-cs"/>
                        </a:rPr>
                        <a:t>2.  </a:t>
                      </a:r>
                      <a:r>
                        <a:rPr lang="zh-CN" altLang="zh-CN" sz="1800" b="1" kern="1200" dirty="0" smtClean="0">
                          <a:solidFill>
                            <a:schemeClr val="tx1"/>
                          </a:solidFill>
                          <a:latin typeface="+mn-lt"/>
                          <a:ea typeface="+mn-ea"/>
                          <a:cs typeface="+mn-cs"/>
                        </a:rPr>
                        <a:t>企业应将适用的安全生产法律、法规、标准及其他要求及时传达给相关方。</a:t>
                      </a:r>
                      <a:endParaRPr lang="zh-CN" altLang="en-US" sz="1800" b="1" kern="1200" dirty="0" smtClean="0">
                        <a:solidFill>
                          <a:schemeClr val="tx1"/>
                        </a:solidFill>
                        <a:latin typeface="+mn-lt"/>
                        <a:ea typeface="+mn-ea"/>
                        <a:cs typeface="+mn-cs"/>
                      </a:endParaRPr>
                    </a:p>
                  </a:txBody>
                  <a:tcPr marL="91439" marR="91439" marT="45710" marB="45710">
                    <a:solidFill>
                      <a:schemeClr val="bg2">
                        <a:lumMod val="20000"/>
                        <a:lumOff val="80000"/>
                        <a:alpha val="9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zh-CN" altLang="en-US" sz="1800" b="1" dirty="0" smtClean="0">
                          <a:solidFill>
                            <a:srgbClr val="FF0000"/>
                          </a:solidFill>
                        </a:rPr>
                        <a:t>采用适当的方式、方法</a:t>
                      </a:r>
                      <a:r>
                        <a:rPr lang="zh-CN" altLang="en-US" sz="1800" b="1" dirty="0" smtClean="0">
                          <a:solidFill>
                            <a:schemeClr val="tx1"/>
                          </a:solidFill>
                        </a:rPr>
                        <a:t>，将适用的安全生产法律、法规、标准及其他要求及时传达给相关方。</a:t>
                      </a:r>
                      <a:endParaRPr lang="en-US" altLang="zh-CN" sz="1800" b="1" dirty="0" smtClean="0">
                        <a:solidFill>
                          <a:schemeClr val="tx1"/>
                        </a:solidFill>
                      </a:endParaRPr>
                    </a:p>
                    <a:p>
                      <a:endParaRPr lang="zh-CN" altLang="en-US" sz="1800" dirty="0"/>
                    </a:p>
                  </a:txBody>
                  <a:tcPr marL="91439" marR="91439" marT="45710" marB="45710">
                    <a:solidFill>
                      <a:schemeClr val="bg2">
                        <a:lumMod val="20000"/>
                        <a:lumOff val="80000"/>
                        <a:alpha val="95000"/>
                      </a:schemeClr>
                    </a:solidFill>
                  </a:tcPr>
                </a:tc>
              </a:tr>
            </a:tbl>
          </a:graphicData>
        </a:graphic>
      </p:graphicFrame>
      <p:sp>
        <p:nvSpPr>
          <p:cNvPr id="70673" name="AutoShape 8"/>
          <p:cNvSpPr>
            <a:spLocks noChangeArrowheads="1"/>
          </p:cNvSpPr>
          <p:nvPr/>
        </p:nvSpPr>
        <p:spPr bwMode="auto">
          <a:xfrm>
            <a:off x="3643313" y="4357688"/>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1.2  </a:t>
            </a:r>
            <a:r>
              <a:rPr lang="zh-CN" altLang="en-US" sz="2800" b="1" smtClean="0">
                <a:latin typeface="隶书" panose="02010509060101010101" pitchFamily="49" charset="-122"/>
                <a:ea typeface="隶书" panose="02010509060101010101" pitchFamily="49" charset="-122"/>
              </a:rPr>
              <a:t>法律、法规和标准符合性评价</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643437"/>
        </p:xfrm>
        <a:graphic>
          <a:graphicData uri="http://schemas.openxmlformats.org/drawingml/2006/table">
            <a:tbl>
              <a:tblPr firstRow="1" bandRow="1">
                <a:tableStyleId>{5C22544A-7EE6-4342-B048-85BDC9FD1C3A}</a:tableStyleId>
              </a:tblPr>
              <a:tblGrid>
                <a:gridCol w="3143250"/>
                <a:gridCol w="5143500"/>
              </a:tblGrid>
              <a:tr h="482071">
                <a:tc>
                  <a:txBody>
                    <a:bodyPr/>
                    <a:lstStyle/>
                    <a:p>
                      <a:pPr algn="ctr">
                        <a:lnSpc>
                          <a:spcPct val="100000"/>
                        </a:lnSpc>
                      </a:pPr>
                      <a:r>
                        <a:rPr lang="zh-CN" altLang="en-US" sz="2400" dirty="0" smtClean="0">
                          <a:solidFill>
                            <a:srgbClr val="0000CC"/>
                          </a:solidFill>
                        </a:rPr>
                        <a:t>标准化要求</a:t>
                      </a:r>
                      <a:endParaRPr lang="zh-CN" altLang="en-US" sz="2400" dirty="0">
                        <a:solidFill>
                          <a:srgbClr val="0000CC"/>
                        </a:solidFill>
                      </a:endParaRPr>
                    </a:p>
                  </a:txBody>
                  <a:tcPr marL="91439" marR="91439">
                    <a:solidFill>
                      <a:schemeClr val="accent1">
                        <a:lumMod val="60000"/>
                        <a:lumOff val="40000"/>
                      </a:schemeClr>
                    </a:solidFill>
                  </a:tcPr>
                </a:tc>
                <a:tc>
                  <a:txBody>
                    <a:bodyPr/>
                    <a:lstStyle/>
                    <a:p>
                      <a:pPr algn="ctr">
                        <a:lnSpc>
                          <a:spcPct val="100000"/>
                        </a:lnSpc>
                      </a:pPr>
                      <a:r>
                        <a:rPr lang="zh-CN" altLang="en-US" sz="2400" dirty="0" smtClean="0">
                          <a:solidFill>
                            <a:srgbClr val="FF0000"/>
                          </a:solidFill>
                        </a:rPr>
                        <a:t>企业达标要求</a:t>
                      </a:r>
                      <a:endParaRPr lang="zh-CN" altLang="en-US" sz="2400" dirty="0">
                        <a:solidFill>
                          <a:srgbClr val="FF0000"/>
                        </a:solidFill>
                      </a:endParaRPr>
                    </a:p>
                  </a:txBody>
                  <a:tcPr marL="91439" marR="91439">
                    <a:solidFill>
                      <a:schemeClr val="accent1">
                        <a:lumMod val="60000"/>
                        <a:lumOff val="40000"/>
                      </a:schemeClr>
                    </a:solidFill>
                  </a:tcPr>
                </a:tc>
              </a:tr>
              <a:tr h="4161366">
                <a:tc>
                  <a:txBody>
                    <a:bodyPr/>
                    <a:lstStyle/>
                    <a:p>
                      <a:pPr>
                        <a:lnSpc>
                          <a:spcPct val="100000"/>
                        </a:lnSpc>
                      </a:pPr>
                      <a:endParaRPr lang="en-US" altLang="zh-CN" sz="2000" b="1" dirty="0" smtClean="0"/>
                    </a:p>
                    <a:p>
                      <a:pPr>
                        <a:lnSpc>
                          <a:spcPct val="150000"/>
                        </a:lnSpc>
                      </a:pPr>
                      <a:r>
                        <a:rPr lang="zh-CN" altLang="zh-CN" sz="2000" b="1" dirty="0" smtClean="0"/>
                        <a:t>企业应</a:t>
                      </a:r>
                      <a:r>
                        <a:rPr lang="zh-CN" altLang="zh-CN" sz="2000" b="1" dirty="0" smtClean="0">
                          <a:solidFill>
                            <a:schemeClr val="tx1"/>
                          </a:solidFill>
                        </a:rPr>
                        <a:t>每年至少</a:t>
                      </a:r>
                      <a:r>
                        <a:rPr lang="en-US" altLang="zh-CN" sz="2000" b="1" dirty="0" smtClean="0">
                          <a:solidFill>
                            <a:schemeClr val="tx1"/>
                          </a:solidFill>
                        </a:rPr>
                        <a:t>1</a:t>
                      </a:r>
                      <a:r>
                        <a:rPr lang="zh-CN" altLang="zh-CN" sz="2000" b="1" dirty="0" smtClean="0">
                          <a:solidFill>
                            <a:schemeClr val="tx1"/>
                          </a:solidFill>
                        </a:rPr>
                        <a:t>次对</a:t>
                      </a:r>
                      <a:r>
                        <a:rPr lang="zh-CN" altLang="zh-CN" sz="2000" b="1" dirty="0" smtClean="0"/>
                        <a:t>适用的安全生产法律、法规、标准及其他要求的执行情况进行符合性评价，消除违规现象和行为。</a:t>
                      </a:r>
                      <a:endParaRPr lang="zh-CN" altLang="en-US" sz="2000" b="1" dirty="0"/>
                    </a:p>
                  </a:txBody>
                  <a:tcPr marL="91439" marR="91439">
                    <a:solidFill>
                      <a:schemeClr val="accent6">
                        <a:lumMod val="20000"/>
                        <a:lumOff val="80000"/>
                        <a:alpha val="50000"/>
                      </a:schemeClr>
                    </a:solidFill>
                  </a:tcPr>
                </a:tc>
                <a:tc>
                  <a:txBody>
                    <a:bodyPr/>
                    <a:lstStyle/>
                    <a:p>
                      <a:pPr marL="342900" indent="-342900">
                        <a:lnSpc>
                          <a:spcPct val="100000"/>
                        </a:lnSpc>
                        <a:buNone/>
                      </a:pPr>
                      <a:endParaRPr lang="en-US" altLang="zh-CN" sz="2000" b="1" dirty="0" smtClean="0">
                        <a:solidFill>
                          <a:schemeClr val="tx1"/>
                        </a:solidFill>
                        <a:latin typeface="+mn-ea"/>
                        <a:ea typeface="+mn-ea"/>
                      </a:endParaRPr>
                    </a:p>
                    <a:p>
                      <a:pPr marL="342900" indent="-342900">
                        <a:lnSpc>
                          <a:spcPct val="120000"/>
                        </a:lnSpc>
                        <a:buNone/>
                      </a:pPr>
                      <a:r>
                        <a:rPr lang="en-US" altLang="zh-CN" sz="2000" b="1" dirty="0" smtClean="0">
                          <a:solidFill>
                            <a:schemeClr val="tx1"/>
                          </a:solidFill>
                          <a:latin typeface="+mn-ea"/>
                          <a:ea typeface="+mn-ea"/>
                        </a:rPr>
                        <a:t>1.</a:t>
                      </a:r>
                      <a:r>
                        <a:rPr lang="zh-CN" altLang="en-US" sz="2400" b="1" u="sng" dirty="0" smtClean="0">
                          <a:solidFill>
                            <a:srgbClr val="FF0000"/>
                          </a:solidFill>
                          <a:latin typeface="华文楷体" panose="02010600040101010101" pitchFamily="2" charset="-122"/>
                          <a:ea typeface="华文楷体" panose="02010600040101010101" pitchFamily="2" charset="-122"/>
                        </a:rPr>
                        <a:t>每年至少</a:t>
                      </a:r>
                      <a:r>
                        <a:rPr lang="en-US" altLang="zh-CN" sz="2400" b="1" u="sng" dirty="0" smtClean="0">
                          <a:solidFill>
                            <a:srgbClr val="FF0000"/>
                          </a:solidFill>
                          <a:latin typeface="华文楷体" panose="02010600040101010101" pitchFamily="2" charset="-122"/>
                          <a:ea typeface="华文楷体" panose="02010600040101010101" pitchFamily="2" charset="-122"/>
                        </a:rPr>
                        <a:t>1</a:t>
                      </a:r>
                      <a:r>
                        <a:rPr lang="zh-CN" altLang="en-US" sz="2400" b="1" u="sng" dirty="0" smtClean="0">
                          <a:solidFill>
                            <a:srgbClr val="FF0000"/>
                          </a:solidFill>
                          <a:latin typeface="华文楷体" panose="02010600040101010101" pitchFamily="2" charset="-122"/>
                          <a:ea typeface="华文楷体" panose="02010600040101010101" pitchFamily="2" charset="-122"/>
                        </a:rPr>
                        <a:t>次</a:t>
                      </a:r>
                      <a:r>
                        <a:rPr lang="zh-CN" altLang="en-US" sz="2000" b="1" dirty="0" smtClean="0">
                          <a:solidFill>
                            <a:schemeClr val="tx1"/>
                          </a:solidFill>
                          <a:latin typeface="+mn-ea"/>
                          <a:ea typeface="+mn-ea"/>
                        </a:rPr>
                        <a:t>对适用的安全生产法律、法规、标准及其他有关要求的执行情况进行符合性评价；</a:t>
                      </a:r>
                      <a:endParaRPr lang="zh-CN" altLang="en-US" sz="2000" b="1" dirty="0" smtClean="0">
                        <a:solidFill>
                          <a:schemeClr val="tx1"/>
                        </a:solidFill>
                        <a:latin typeface="+mn-ea"/>
                        <a:ea typeface="+mn-ea"/>
                      </a:endParaRPr>
                    </a:p>
                    <a:p>
                      <a:pPr>
                        <a:lnSpc>
                          <a:spcPct val="120000"/>
                        </a:lnSpc>
                      </a:pPr>
                      <a:r>
                        <a:rPr lang="en-US" altLang="zh-CN" sz="2000" b="1" dirty="0" smtClean="0">
                          <a:solidFill>
                            <a:srgbClr val="FF0000"/>
                          </a:solidFill>
                          <a:latin typeface="+mn-ea"/>
                          <a:ea typeface="+mn-ea"/>
                        </a:rPr>
                        <a:t>2.</a:t>
                      </a:r>
                      <a:r>
                        <a:rPr lang="zh-CN" altLang="en-US" sz="2000" b="1" dirty="0" smtClean="0">
                          <a:solidFill>
                            <a:srgbClr val="FF0000"/>
                          </a:solidFill>
                          <a:latin typeface="+mn-ea"/>
                          <a:ea typeface="+mn-ea"/>
                        </a:rPr>
                        <a:t>对评价出的不符合项进行原因分析，制定  </a:t>
                      </a:r>
                      <a:endParaRPr lang="en-US" altLang="zh-CN" sz="2000" b="1" dirty="0" smtClean="0">
                        <a:solidFill>
                          <a:srgbClr val="FF0000"/>
                        </a:solidFill>
                        <a:latin typeface="+mn-ea"/>
                        <a:ea typeface="+mn-ea"/>
                      </a:endParaRPr>
                    </a:p>
                    <a:p>
                      <a:pPr>
                        <a:lnSpc>
                          <a:spcPct val="120000"/>
                        </a:lnSpc>
                      </a:pPr>
                      <a:r>
                        <a:rPr lang="en-US" altLang="zh-CN" sz="2000" b="1" dirty="0" smtClean="0">
                          <a:solidFill>
                            <a:srgbClr val="FF0000"/>
                          </a:solidFill>
                          <a:latin typeface="+mn-ea"/>
                          <a:ea typeface="+mn-ea"/>
                        </a:rPr>
                        <a:t>  </a:t>
                      </a:r>
                      <a:r>
                        <a:rPr lang="zh-CN" altLang="en-US" sz="2000" b="1" dirty="0" smtClean="0">
                          <a:solidFill>
                            <a:srgbClr val="FF0000"/>
                          </a:solidFill>
                          <a:latin typeface="+mn-ea"/>
                          <a:ea typeface="+mn-ea"/>
                        </a:rPr>
                        <a:t>整改计划和措施；</a:t>
                      </a:r>
                      <a:endParaRPr lang="zh-CN" altLang="en-US" sz="2000" b="1" dirty="0" smtClean="0">
                        <a:solidFill>
                          <a:srgbClr val="FF0000"/>
                        </a:solidFill>
                        <a:latin typeface="+mn-ea"/>
                        <a:ea typeface="+mn-ea"/>
                      </a:endParaRPr>
                    </a:p>
                    <a:p>
                      <a:pPr>
                        <a:lnSpc>
                          <a:spcPct val="120000"/>
                        </a:lnSpc>
                      </a:pPr>
                      <a:r>
                        <a:rPr lang="en-US" altLang="zh-CN" sz="2000" b="1" dirty="0" smtClean="0">
                          <a:solidFill>
                            <a:srgbClr val="FF0000"/>
                          </a:solidFill>
                          <a:latin typeface="+mn-ea"/>
                          <a:ea typeface="+mn-ea"/>
                        </a:rPr>
                        <a:t>3.</a:t>
                      </a:r>
                      <a:r>
                        <a:rPr lang="zh-CN" altLang="en-US" sz="2000" b="1" dirty="0" smtClean="0">
                          <a:solidFill>
                            <a:srgbClr val="FF0000"/>
                          </a:solidFill>
                          <a:latin typeface="+mn-ea"/>
                          <a:ea typeface="+mn-ea"/>
                        </a:rPr>
                        <a:t>编制符合性评价报告。</a:t>
                      </a:r>
                      <a:endParaRPr lang="en-US" altLang="zh-CN" sz="1400" b="1" dirty="0" smtClean="0">
                        <a:solidFill>
                          <a:srgbClr val="FF0000"/>
                        </a:solidFill>
                        <a:latin typeface="仿宋_GB2312" panose="02010609030101010101" pitchFamily="49" charset="-122"/>
                        <a:ea typeface="仿宋_GB2312" panose="02010609030101010101" pitchFamily="49" charset="-122"/>
                      </a:endParaRPr>
                    </a:p>
                    <a:p>
                      <a:pPr>
                        <a:lnSpc>
                          <a:spcPct val="120000"/>
                        </a:lnSpc>
                      </a:pPr>
                      <a:r>
                        <a:rPr lang="zh-CN" altLang="en-US" sz="1400" b="1" dirty="0" smtClean="0">
                          <a:solidFill>
                            <a:srgbClr val="33CC33"/>
                          </a:solidFill>
                          <a:latin typeface="仿宋_GB2312" panose="02010609030101010101" pitchFamily="49" charset="-122"/>
                          <a:ea typeface="仿宋_GB2312" panose="02010609030101010101" pitchFamily="49" charset="-122"/>
                        </a:rPr>
                        <a:t>     </a:t>
                      </a:r>
                      <a:endParaRPr lang="en-US" altLang="zh-CN" sz="1400" b="1" dirty="0" smtClean="0">
                        <a:solidFill>
                          <a:srgbClr val="33CC33"/>
                        </a:solidFill>
                        <a:latin typeface="仿宋_GB2312" panose="02010609030101010101" pitchFamily="49" charset="-122"/>
                        <a:ea typeface="仿宋_GB2312" panose="02010609030101010101" pitchFamily="49" charset="-122"/>
                      </a:endParaRPr>
                    </a:p>
                    <a:p>
                      <a:pPr>
                        <a:lnSpc>
                          <a:spcPct val="100000"/>
                        </a:lnSpc>
                      </a:pPr>
                      <a:r>
                        <a:rPr lang="en-US" altLang="zh-CN" sz="1400" b="1" dirty="0" smtClean="0">
                          <a:solidFill>
                            <a:srgbClr val="33CC33"/>
                          </a:solidFill>
                          <a:latin typeface="仿宋_GB2312" panose="02010609030101010101" pitchFamily="49" charset="-122"/>
                          <a:ea typeface="仿宋_GB2312" panose="02010609030101010101" pitchFamily="49" charset="-122"/>
                        </a:rPr>
                        <a:t>     </a:t>
                      </a:r>
                      <a:endParaRPr lang="en-US" altLang="zh-CN" sz="1400" b="1" dirty="0" smtClean="0">
                        <a:solidFill>
                          <a:srgbClr val="33CC33"/>
                        </a:solidFill>
                        <a:latin typeface="仿宋_GB2312" panose="02010609030101010101" pitchFamily="49" charset="-122"/>
                        <a:ea typeface="仿宋_GB2312" panose="02010609030101010101" pitchFamily="49" charset="-122"/>
                      </a:endParaRPr>
                    </a:p>
                    <a:p>
                      <a:pPr>
                        <a:lnSpc>
                          <a:spcPct val="100000"/>
                        </a:lnSpc>
                      </a:pPr>
                      <a:endParaRPr lang="en-US" altLang="zh-CN" sz="1400" b="1" dirty="0" smtClean="0">
                        <a:solidFill>
                          <a:srgbClr val="33CC33"/>
                        </a:solidFill>
                        <a:latin typeface="仿宋_GB2312" panose="02010609030101010101" pitchFamily="49" charset="-122"/>
                        <a:ea typeface="仿宋_GB2312" panose="02010609030101010101" pitchFamily="49" charset="-122"/>
                      </a:endParaRPr>
                    </a:p>
                    <a:p>
                      <a:pPr>
                        <a:lnSpc>
                          <a:spcPct val="100000"/>
                        </a:lnSpc>
                      </a:pPr>
                      <a:r>
                        <a:rPr lang="zh-CN" altLang="en-US" sz="1400" b="1" dirty="0" smtClean="0">
                          <a:solidFill>
                            <a:srgbClr val="33CC33"/>
                          </a:solidFill>
                          <a:latin typeface="仿宋_GB2312" panose="02010609030101010101" pitchFamily="49" charset="-122"/>
                          <a:ea typeface="仿宋_GB2312" panose="02010609030101010101" pitchFamily="49" charset="-122"/>
                        </a:rPr>
                        <a:t> </a:t>
                      </a:r>
                      <a:r>
                        <a:rPr lang="zh-CN" altLang="en-US" sz="1800" b="1" u="sng" dirty="0" smtClean="0">
                          <a:solidFill>
                            <a:srgbClr val="33CC33"/>
                          </a:solidFill>
                          <a:latin typeface="仿宋_GB2312" panose="02010609030101010101" pitchFamily="49" charset="-122"/>
                          <a:ea typeface="仿宋_GB2312" panose="02010609030101010101" pitchFamily="49" charset="-122"/>
                        </a:rPr>
                        <a:t>未进行符合性评价，扣</a:t>
                      </a:r>
                      <a:r>
                        <a:rPr lang="en-US" altLang="zh-CN" sz="1800" b="1" u="sng" dirty="0" smtClean="0">
                          <a:solidFill>
                            <a:srgbClr val="33CC33"/>
                          </a:solidFill>
                          <a:latin typeface="仿宋_GB2312" panose="02010609030101010101" pitchFamily="49" charset="-122"/>
                          <a:ea typeface="仿宋_GB2312" panose="02010609030101010101" pitchFamily="49" charset="-122"/>
                        </a:rPr>
                        <a:t>50</a:t>
                      </a:r>
                      <a:r>
                        <a:rPr lang="zh-CN" altLang="en-US" sz="1800" b="1" u="sng" dirty="0" smtClean="0">
                          <a:solidFill>
                            <a:srgbClr val="33CC33"/>
                          </a:solidFill>
                          <a:latin typeface="仿宋_GB2312" panose="02010609030101010101" pitchFamily="49" charset="-122"/>
                          <a:ea typeface="仿宋_GB2312" panose="02010609030101010101" pitchFamily="49" charset="-122"/>
                        </a:rPr>
                        <a:t>分（</a:t>
                      </a:r>
                      <a:r>
                        <a:rPr lang="en-US" altLang="zh-CN" sz="1800" b="1" u="sng" dirty="0" smtClean="0">
                          <a:solidFill>
                            <a:srgbClr val="33CC33"/>
                          </a:solidFill>
                          <a:latin typeface="仿宋_GB2312" panose="02010609030101010101" pitchFamily="49" charset="-122"/>
                          <a:ea typeface="仿宋_GB2312" panose="02010609030101010101" pitchFamily="49" charset="-122"/>
                        </a:rPr>
                        <a:t>B</a:t>
                      </a:r>
                      <a:r>
                        <a:rPr lang="zh-CN" altLang="en-US" sz="1800" b="1" u="sng" dirty="0" smtClean="0">
                          <a:solidFill>
                            <a:srgbClr val="33CC33"/>
                          </a:solidFill>
                          <a:latin typeface="仿宋_GB2312" panose="02010609030101010101" pitchFamily="49" charset="-122"/>
                          <a:ea typeface="仿宋_GB2312" panose="02010609030101010101" pitchFamily="49" charset="-122"/>
                        </a:rPr>
                        <a:t>级要素否决项）！！</a:t>
                      </a:r>
                      <a:endParaRPr lang="zh-CN" altLang="en-US" sz="1800" dirty="0">
                        <a:latin typeface="+mn-ea"/>
                        <a:ea typeface="+mn-ea"/>
                      </a:endParaRPr>
                    </a:p>
                  </a:txBody>
                  <a:tcPr marL="91439" marR="91439">
                    <a:solidFill>
                      <a:schemeClr val="accent6">
                        <a:lumMod val="20000"/>
                        <a:lumOff val="80000"/>
                        <a:alpha val="50000"/>
                      </a:schemeClr>
                    </a:solidFill>
                  </a:tcPr>
                </a:tc>
              </a:tr>
            </a:tbl>
          </a:graphicData>
        </a:graphic>
      </p:graphicFrame>
      <p:sp>
        <p:nvSpPr>
          <p:cNvPr id="72718" name="AutoShape 8"/>
          <p:cNvSpPr>
            <a:spLocks noChangeArrowheads="1"/>
          </p:cNvSpPr>
          <p:nvPr/>
        </p:nvSpPr>
        <p:spPr bwMode="auto">
          <a:xfrm>
            <a:off x="3059832" y="4581128"/>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4755" name="内容占位符 1"/>
          <p:cNvSpPr>
            <a:spLocks noGrp="1"/>
          </p:cNvSpPr>
          <p:nvPr>
            <p:ph idx="4294967295"/>
          </p:nvPr>
        </p:nvSpPr>
        <p:spPr>
          <a:xfrm>
            <a:off x="2214563" y="2857500"/>
            <a:ext cx="4500562"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2</a:t>
            </a:r>
            <a:r>
              <a:rPr lang="zh-CN" altLang="en-US" sz="4400" b="1" smtClean="0">
                <a:latin typeface="华文楷体" panose="02010600040101010101" pitchFamily="2" charset="-122"/>
                <a:ea typeface="华文楷体" panose="02010600040101010101" pitchFamily="2" charset="-122"/>
              </a:rPr>
              <a:t>、机构和职责</a:t>
            </a:r>
            <a:endParaRPr lang="en-US" altLang="zh-CN" sz="4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2.1  </a:t>
            </a:r>
            <a:r>
              <a:rPr lang="zh-CN" altLang="en-US" sz="2800" b="1" smtClean="0">
                <a:latin typeface="隶书" panose="02010509060101010101" pitchFamily="49" charset="-122"/>
                <a:ea typeface="隶书" panose="02010509060101010101" pitchFamily="49" charset="-122"/>
              </a:rPr>
              <a:t>方针目标</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00625"/>
        </p:xfrm>
        <a:graphic>
          <a:graphicData uri="http://schemas.openxmlformats.org/drawingml/2006/table">
            <a:tbl>
              <a:tblPr firstRow="1" bandRow="1">
                <a:tableStyleId>{5C22544A-7EE6-4342-B048-85BDC9FD1C3A}</a:tableStyleId>
              </a:tblPr>
              <a:tblGrid>
                <a:gridCol w="3857596"/>
                <a:gridCol w="4429154"/>
              </a:tblGrid>
              <a:tr h="457804">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542821">
                <a:tc>
                  <a:txBody>
                    <a:bodyPr/>
                    <a:lstStyle/>
                    <a:p>
                      <a:r>
                        <a:rPr kumimoji="0" lang="en-US" altLang="zh-CN" sz="1800" b="1" dirty="0" smtClean="0">
                          <a:latin typeface="宋体" panose="02010600030101010101" pitchFamily="2" charset="-122"/>
                          <a:cs typeface="Times New Roman" panose="02020603050405020304" pitchFamily="18" charset="0"/>
                        </a:rPr>
                        <a:t>1.</a:t>
                      </a:r>
                      <a:r>
                        <a:rPr kumimoji="0" lang="zh-CN" altLang="en-US" sz="1800" b="1" dirty="0" smtClean="0">
                          <a:solidFill>
                            <a:srgbClr val="0000CC"/>
                          </a:solidFill>
                          <a:latin typeface="宋体" panose="02010600030101010101" pitchFamily="2" charset="-122"/>
                          <a:cs typeface="Times New Roman" panose="02020603050405020304" pitchFamily="18" charset="0"/>
                        </a:rPr>
                        <a:t>企业应坚持</a:t>
                      </a:r>
                      <a:r>
                        <a:rPr kumimoji="0" lang="zh-CN" altLang="en-US" sz="1800" b="1" dirty="0" smtClean="0">
                          <a:solidFill>
                            <a:srgbClr val="0000CC"/>
                          </a:solidFill>
                          <a:latin typeface="Arial" panose="020B0604020202020204" pitchFamily="34" charset="0"/>
                          <a:cs typeface="Times New Roman" panose="02020603050405020304" pitchFamily="18" charset="0"/>
                        </a:rPr>
                        <a:t>“</a:t>
                      </a:r>
                      <a:r>
                        <a:rPr kumimoji="0" lang="zh-CN" altLang="en-US" sz="1800" b="1" dirty="0" smtClean="0">
                          <a:solidFill>
                            <a:srgbClr val="0000CC"/>
                          </a:solidFill>
                          <a:latin typeface="宋体" panose="02010600030101010101" pitchFamily="2" charset="-122"/>
                          <a:cs typeface="Times New Roman" panose="02020603050405020304" pitchFamily="18" charset="0"/>
                        </a:rPr>
                        <a:t>安全第一，预防为主，综合治理</a:t>
                      </a:r>
                      <a:r>
                        <a:rPr kumimoji="0" lang="zh-CN" altLang="en-US" sz="1800" b="1" dirty="0" smtClean="0">
                          <a:solidFill>
                            <a:srgbClr val="0000CC"/>
                          </a:solidFill>
                          <a:latin typeface="Arial" panose="020B0604020202020204" pitchFamily="34" charset="0"/>
                          <a:cs typeface="Times New Roman" panose="02020603050405020304" pitchFamily="18" charset="0"/>
                        </a:rPr>
                        <a:t>”</a:t>
                      </a:r>
                      <a:r>
                        <a:rPr kumimoji="0" lang="zh-CN" altLang="en-US" sz="1800" b="1" dirty="0" smtClean="0">
                          <a:solidFill>
                            <a:srgbClr val="0000CC"/>
                          </a:solidFill>
                          <a:latin typeface="宋体" panose="02010600030101010101" pitchFamily="2" charset="-122"/>
                          <a:cs typeface="Times New Roman" panose="02020603050405020304" pitchFamily="18" charset="0"/>
                        </a:rPr>
                        <a:t>的安全生产方针。</a:t>
                      </a:r>
                      <a:r>
                        <a:rPr kumimoji="0" lang="zh-CN" altLang="en-US" sz="1800" b="1" dirty="0" smtClean="0">
                          <a:latin typeface="宋体" panose="02010600030101010101" pitchFamily="2" charset="-122"/>
                          <a:cs typeface="Times New Roman" panose="02020603050405020304" pitchFamily="18" charset="0"/>
                        </a:rPr>
                        <a:t>主要负责人应依据国家法律法规，结合企业实际，组织制定文件化的安全生产方针和目标。安全生产方针和目标应满足：</a:t>
                      </a:r>
                      <a:endParaRPr kumimoji="0" lang="zh-CN" altLang="en-US" sz="1800" b="1" dirty="0" smtClean="0">
                        <a:latin typeface="Arial" panose="020B0604020202020204" pitchFamily="34" charset="0"/>
                      </a:endParaRPr>
                    </a:p>
                    <a:p>
                      <a:pPr eaLnBrk="0"/>
                      <a:r>
                        <a:rPr kumimoji="0" lang="zh-CN" altLang="en-US" sz="1800" b="1" dirty="0" smtClean="0">
                          <a:latin typeface="宋体" panose="02010600030101010101" pitchFamily="2" charset="-122"/>
                          <a:cs typeface="Times New Roman" panose="02020603050405020304" pitchFamily="18" charset="0"/>
                        </a:rPr>
                        <a:t>（</a:t>
                      </a:r>
                      <a:r>
                        <a:rPr kumimoji="0" lang="en-US" altLang="zh-CN" sz="1800" b="1" dirty="0" smtClean="0">
                          <a:latin typeface="宋体" panose="02010600030101010101" pitchFamily="2" charset="-122"/>
                          <a:cs typeface="Times New Roman" panose="02020603050405020304" pitchFamily="18" charset="0"/>
                        </a:rPr>
                        <a:t>1</a:t>
                      </a:r>
                      <a:r>
                        <a:rPr kumimoji="0" lang="zh-CN" altLang="en-US" sz="1800" b="1" dirty="0" smtClean="0">
                          <a:latin typeface="宋体" panose="02010600030101010101" pitchFamily="2" charset="-122"/>
                          <a:cs typeface="Times New Roman" panose="02020603050405020304" pitchFamily="18" charset="0"/>
                        </a:rPr>
                        <a:t>）形成文件，并得到所有从业人员的贯彻和实施；</a:t>
                      </a:r>
                      <a:endParaRPr kumimoji="0" lang="zh-CN" altLang="en-US" sz="1800" b="1" dirty="0" smtClean="0">
                        <a:latin typeface="Arial" panose="020B0604020202020204" pitchFamily="34" charset="0"/>
                      </a:endParaRPr>
                    </a:p>
                    <a:p>
                      <a:pPr eaLnBrk="0"/>
                      <a:r>
                        <a:rPr kumimoji="0" lang="zh-CN" altLang="en-US" sz="1800" b="1" dirty="0" smtClean="0">
                          <a:latin typeface="宋体" panose="02010600030101010101" pitchFamily="2" charset="-122"/>
                          <a:cs typeface="Times New Roman" panose="02020603050405020304" pitchFamily="18" charset="0"/>
                        </a:rPr>
                        <a:t>（</a:t>
                      </a:r>
                      <a:r>
                        <a:rPr kumimoji="0" lang="en-US" altLang="zh-CN" sz="1800" b="1" dirty="0" smtClean="0">
                          <a:latin typeface="宋体" panose="02010600030101010101" pitchFamily="2" charset="-122"/>
                          <a:cs typeface="Times New Roman" panose="02020603050405020304" pitchFamily="18" charset="0"/>
                        </a:rPr>
                        <a:t>2</a:t>
                      </a:r>
                      <a:r>
                        <a:rPr kumimoji="0" lang="zh-CN" altLang="en-US" sz="1800" b="1" dirty="0" smtClean="0">
                          <a:latin typeface="宋体" panose="02010600030101010101" pitchFamily="2" charset="-122"/>
                          <a:cs typeface="Times New Roman" panose="02020603050405020304" pitchFamily="18" charset="0"/>
                        </a:rPr>
                        <a:t>）符合或严于相关法律法规的要求；</a:t>
                      </a:r>
                      <a:endParaRPr kumimoji="0" lang="zh-CN" altLang="en-US" sz="1800" b="1" dirty="0" smtClean="0">
                        <a:latin typeface="Arial" panose="020B0604020202020204" pitchFamily="34" charset="0"/>
                      </a:endParaRPr>
                    </a:p>
                    <a:p>
                      <a:pPr eaLnBrk="0"/>
                      <a:r>
                        <a:rPr kumimoji="0" lang="zh-CN" altLang="en-US" sz="1800" b="1" dirty="0" smtClean="0">
                          <a:latin typeface="宋体" panose="02010600030101010101" pitchFamily="2" charset="-122"/>
                          <a:cs typeface="Times New Roman" panose="02020603050405020304" pitchFamily="18" charset="0"/>
                        </a:rPr>
                        <a:t>（</a:t>
                      </a:r>
                      <a:r>
                        <a:rPr kumimoji="0" lang="en-US" altLang="zh-CN" sz="1800" b="1" dirty="0" smtClean="0">
                          <a:latin typeface="宋体" panose="02010600030101010101" pitchFamily="2" charset="-122"/>
                          <a:cs typeface="Times New Roman" panose="02020603050405020304" pitchFamily="18" charset="0"/>
                        </a:rPr>
                        <a:t>3</a:t>
                      </a:r>
                      <a:r>
                        <a:rPr kumimoji="0" lang="zh-CN" altLang="en-US" sz="1800" b="1" dirty="0" smtClean="0">
                          <a:latin typeface="宋体" panose="02010600030101010101" pitchFamily="2" charset="-122"/>
                          <a:cs typeface="Times New Roman" panose="02020603050405020304" pitchFamily="18" charset="0"/>
                        </a:rPr>
                        <a:t>）与企业的职业安全健康风险相适应；</a:t>
                      </a:r>
                      <a:endParaRPr kumimoji="0" lang="zh-CN" altLang="en-US" sz="1800" b="1" dirty="0" smtClean="0">
                        <a:latin typeface="Arial" panose="020B0604020202020204" pitchFamily="34" charset="0"/>
                      </a:endParaRPr>
                    </a:p>
                    <a:p>
                      <a:pPr eaLnBrk="0"/>
                      <a:r>
                        <a:rPr kumimoji="0" lang="zh-CN" altLang="en-US" sz="1800" b="1" dirty="0" smtClean="0">
                          <a:latin typeface="宋体" panose="02010600030101010101" pitchFamily="2" charset="-122"/>
                          <a:cs typeface="Times New Roman" panose="02020603050405020304" pitchFamily="18" charset="0"/>
                        </a:rPr>
                        <a:t>（</a:t>
                      </a:r>
                      <a:r>
                        <a:rPr kumimoji="0" lang="en-US" altLang="zh-CN" sz="1800" b="1" dirty="0" smtClean="0">
                          <a:latin typeface="宋体" panose="02010600030101010101" pitchFamily="2" charset="-122"/>
                          <a:cs typeface="Times New Roman" panose="02020603050405020304" pitchFamily="18" charset="0"/>
                        </a:rPr>
                        <a:t>4</a:t>
                      </a:r>
                      <a:r>
                        <a:rPr kumimoji="0" lang="zh-CN" altLang="en-US" sz="1800" b="1" dirty="0" smtClean="0">
                          <a:latin typeface="宋体" panose="02010600030101010101" pitchFamily="2" charset="-122"/>
                          <a:cs typeface="Times New Roman" panose="02020603050405020304" pitchFamily="18" charset="0"/>
                        </a:rPr>
                        <a:t>）目标予以量化；</a:t>
                      </a:r>
                      <a:endParaRPr kumimoji="0" lang="zh-CN" altLang="en-US" sz="1800" b="1" dirty="0" smtClean="0">
                        <a:latin typeface="Arial" panose="020B0604020202020204" pitchFamily="34" charset="0"/>
                        <a:cs typeface="Times New Roman" panose="02020603050405020304" pitchFamily="18" charset="0"/>
                      </a:endParaRPr>
                    </a:p>
                    <a:p>
                      <a:pPr eaLnBrk="0"/>
                      <a:r>
                        <a:rPr kumimoji="0" lang="zh-CN" altLang="en-US" sz="1800" b="1" dirty="0" smtClean="0">
                          <a:latin typeface="Arial" panose="020B0604020202020204" pitchFamily="34" charset="0"/>
                          <a:cs typeface="Times New Roman" panose="02020603050405020304" pitchFamily="18" charset="0"/>
                        </a:rPr>
                        <a:t>（</a:t>
                      </a:r>
                      <a:r>
                        <a:rPr kumimoji="0" lang="en-US" altLang="zh-CN" sz="1800" b="1" dirty="0" smtClean="0">
                          <a:latin typeface="Arial" panose="020B0604020202020204" pitchFamily="34" charset="0"/>
                          <a:cs typeface="Times New Roman" panose="02020603050405020304" pitchFamily="18" charset="0"/>
                        </a:rPr>
                        <a:t>5</a:t>
                      </a:r>
                      <a:r>
                        <a:rPr kumimoji="0" lang="zh-CN" altLang="en-US" sz="1800" b="1" dirty="0" smtClean="0">
                          <a:latin typeface="Arial" panose="020B0604020202020204" pitchFamily="34" charset="0"/>
                          <a:cs typeface="Times New Roman" panose="02020603050405020304" pitchFamily="18" charset="0"/>
                        </a:rPr>
                        <a:t>）公众易于获得。</a:t>
                      </a:r>
                      <a:r>
                        <a:rPr kumimoji="0" lang="zh-CN" altLang="en-US" sz="1800" b="1" dirty="0" smtClean="0">
                          <a:latin typeface="Arial" panose="020B0604020202020204" pitchFamily="34" charset="0"/>
                        </a:rPr>
                        <a:t> </a:t>
                      </a:r>
                      <a:endParaRPr kumimoji="0" lang="zh-CN" altLang="en-US" sz="1800" b="1" dirty="0">
                        <a:latin typeface="Arial" panose="020B0604020202020204" pitchFamily="34" charset="0"/>
                      </a:endParaRPr>
                    </a:p>
                  </a:txBody>
                  <a:tcPr marL="91439" marR="91439">
                    <a:solidFill>
                      <a:schemeClr val="accent6">
                        <a:lumMod val="20000"/>
                        <a:lumOff val="80000"/>
                        <a:alpha val="50000"/>
                      </a:schemeClr>
                    </a:solidFill>
                  </a:tcPr>
                </a:tc>
                <a:tc>
                  <a:txBody>
                    <a:bodyPr/>
                    <a:lstStyle/>
                    <a:p>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主要负责人组织制定符合本企业实际的、文件化的安全生产方针</a:t>
                      </a:r>
                      <a:r>
                        <a:rPr lang="en-US" altLang="zh-CN" sz="1800" b="1" dirty="0" smtClean="0">
                          <a:solidFill>
                            <a:schemeClr val="tx1"/>
                          </a:solidFill>
                          <a:latin typeface="+mn-ea"/>
                          <a:ea typeface="+mn-ea"/>
                        </a:rPr>
                        <a:t>;</a:t>
                      </a:r>
                      <a:endParaRPr lang="en-US" altLang="zh-CN" sz="1800" b="1" dirty="0" smtClean="0">
                        <a:solidFill>
                          <a:schemeClr val="tx1"/>
                        </a:solidFill>
                        <a:latin typeface="+mn-ea"/>
                        <a:ea typeface="+mn-ea"/>
                      </a:endParaRPr>
                    </a:p>
                    <a:p>
                      <a:r>
                        <a:rPr lang="en-US" altLang="zh-CN" sz="1800" b="1" dirty="0" smtClean="0">
                          <a:solidFill>
                            <a:schemeClr val="tx1"/>
                          </a:solidFill>
                          <a:latin typeface="+mn-ea"/>
                          <a:ea typeface="+mn-ea"/>
                        </a:rPr>
                        <a:t>2.</a:t>
                      </a:r>
                      <a:r>
                        <a:rPr lang="zh-CN" altLang="en-US" sz="1800" b="1" dirty="0" smtClean="0">
                          <a:solidFill>
                            <a:schemeClr val="tx1"/>
                          </a:solidFill>
                          <a:latin typeface="+mn-ea"/>
                          <a:ea typeface="+mn-ea"/>
                        </a:rPr>
                        <a:t>主要负责人组织制定符合企业实际的、文件化的年度安全生产目标；</a:t>
                      </a:r>
                      <a:endParaRPr lang="en-US" altLang="zh-CN" sz="1800" b="1" dirty="0" smtClean="0">
                        <a:solidFill>
                          <a:schemeClr val="tx1"/>
                        </a:solidFill>
                        <a:latin typeface="+mn-ea"/>
                        <a:ea typeface="+mn-ea"/>
                      </a:endParaRPr>
                    </a:p>
                    <a:p>
                      <a:r>
                        <a:rPr lang="en-US" altLang="zh-CN" sz="1800" b="1" dirty="0" smtClean="0">
                          <a:solidFill>
                            <a:schemeClr val="tx1"/>
                          </a:solidFill>
                          <a:latin typeface="+mn-ea"/>
                          <a:ea typeface="+mn-ea"/>
                        </a:rPr>
                        <a:t>3.</a:t>
                      </a:r>
                      <a:r>
                        <a:rPr lang="zh-CN" altLang="en-US" sz="1800" b="1" dirty="0" smtClean="0">
                          <a:solidFill>
                            <a:schemeClr val="tx1"/>
                          </a:solidFill>
                          <a:latin typeface="+mn-ea"/>
                          <a:ea typeface="+mn-ea"/>
                        </a:rPr>
                        <a:t>安全目标应满足：</a:t>
                      </a:r>
                      <a:endParaRPr lang="zh-CN" altLang="en-US" sz="1800" b="1" dirty="0" smtClean="0">
                        <a:solidFill>
                          <a:schemeClr val="tx1"/>
                        </a:solidFill>
                        <a:latin typeface="+mn-ea"/>
                        <a:ea typeface="+mn-ea"/>
                      </a:endParaRPr>
                    </a:p>
                    <a:p>
                      <a:r>
                        <a:rPr lang="zh-CN" altLang="en-US" sz="1800" b="1" dirty="0" smtClean="0">
                          <a:solidFill>
                            <a:schemeClr val="tx1"/>
                          </a:solidFill>
                          <a:latin typeface="+mn-ea"/>
                          <a:ea typeface="+mn-ea"/>
                        </a:rPr>
                        <a:t>（</a:t>
                      </a: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）形成文件，并得到所有从业人员的贯彻和实施；</a:t>
                      </a:r>
                      <a:endParaRPr lang="zh-CN" altLang="en-US" sz="1800" b="1" dirty="0" smtClean="0">
                        <a:solidFill>
                          <a:schemeClr val="tx1"/>
                        </a:solidFill>
                        <a:latin typeface="+mn-ea"/>
                        <a:ea typeface="+mn-ea"/>
                      </a:endParaRPr>
                    </a:p>
                    <a:p>
                      <a:r>
                        <a:rPr lang="zh-CN" altLang="en-US" sz="1800" b="1" dirty="0" smtClean="0">
                          <a:solidFill>
                            <a:schemeClr val="tx1"/>
                          </a:solidFill>
                          <a:latin typeface="+mn-ea"/>
                          <a:ea typeface="+mn-ea"/>
                        </a:rPr>
                        <a:t>（</a:t>
                      </a:r>
                      <a:r>
                        <a:rPr lang="en-US" altLang="zh-CN" sz="1800" b="1" dirty="0" smtClean="0">
                          <a:solidFill>
                            <a:schemeClr val="tx1"/>
                          </a:solidFill>
                          <a:latin typeface="+mn-ea"/>
                          <a:ea typeface="+mn-ea"/>
                        </a:rPr>
                        <a:t>2</a:t>
                      </a:r>
                      <a:r>
                        <a:rPr lang="zh-CN" altLang="en-US" sz="1800" b="1" dirty="0" smtClean="0">
                          <a:solidFill>
                            <a:schemeClr val="tx1"/>
                          </a:solidFill>
                          <a:latin typeface="+mn-ea"/>
                          <a:ea typeface="+mn-ea"/>
                        </a:rPr>
                        <a:t>）符合或严于相关法律法规的要求；</a:t>
                      </a:r>
                      <a:endParaRPr lang="zh-CN" altLang="en-US" sz="1800" b="1" dirty="0" smtClean="0">
                        <a:solidFill>
                          <a:schemeClr val="tx1"/>
                        </a:solidFill>
                        <a:latin typeface="+mn-ea"/>
                        <a:ea typeface="+mn-ea"/>
                      </a:endParaRPr>
                    </a:p>
                    <a:p>
                      <a:r>
                        <a:rPr lang="zh-CN" altLang="en-US" sz="1800" b="1" dirty="0" smtClean="0">
                          <a:solidFill>
                            <a:schemeClr val="tx1"/>
                          </a:solidFill>
                          <a:latin typeface="+mn-ea"/>
                          <a:ea typeface="+mn-ea"/>
                        </a:rPr>
                        <a:t>（</a:t>
                      </a:r>
                      <a:r>
                        <a:rPr lang="en-US" altLang="zh-CN" sz="1800" b="1" dirty="0" smtClean="0">
                          <a:solidFill>
                            <a:schemeClr val="tx1"/>
                          </a:solidFill>
                          <a:latin typeface="+mn-ea"/>
                          <a:ea typeface="+mn-ea"/>
                        </a:rPr>
                        <a:t>3</a:t>
                      </a:r>
                      <a:r>
                        <a:rPr lang="zh-CN" altLang="en-US" sz="1800" b="1" dirty="0" smtClean="0">
                          <a:solidFill>
                            <a:schemeClr val="tx1"/>
                          </a:solidFill>
                          <a:latin typeface="+mn-ea"/>
                          <a:ea typeface="+mn-ea"/>
                        </a:rPr>
                        <a:t>）与企业的职业安全健康风险相适应；</a:t>
                      </a:r>
                      <a:endParaRPr lang="zh-CN" altLang="en-US" sz="1800" b="1" dirty="0" smtClean="0">
                        <a:solidFill>
                          <a:schemeClr val="tx1"/>
                        </a:solidFill>
                        <a:latin typeface="+mn-ea"/>
                        <a:ea typeface="+mn-ea"/>
                      </a:endParaRPr>
                    </a:p>
                    <a:p>
                      <a:r>
                        <a:rPr lang="zh-CN" altLang="en-US" sz="1800" b="1" dirty="0" smtClean="0">
                          <a:solidFill>
                            <a:schemeClr val="tx1"/>
                          </a:solidFill>
                          <a:latin typeface="+mn-ea"/>
                          <a:ea typeface="+mn-ea"/>
                        </a:rPr>
                        <a:t>（</a:t>
                      </a:r>
                      <a:r>
                        <a:rPr lang="en-US" altLang="zh-CN" sz="1800" b="1" dirty="0" smtClean="0">
                          <a:solidFill>
                            <a:schemeClr val="tx1"/>
                          </a:solidFill>
                          <a:latin typeface="+mn-ea"/>
                          <a:ea typeface="+mn-ea"/>
                        </a:rPr>
                        <a:t>4</a:t>
                      </a:r>
                      <a:r>
                        <a:rPr lang="zh-CN" altLang="en-US" sz="1800" b="1" dirty="0" smtClean="0">
                          <a:solidFill>
                            <a:schemeClr val="tx1"/>
                          </a:solidFill>
                          <a:latin typeface="+mn-ea"/>
                          <a:ea typeface="+mn-ea"/>
                        </a:rPr>
                        <a:t>）根据安全生产目标制定量化的安全生产工作指标；</a:t>
                      </a:r>
                      <a:endParaRPr lang="zh-CN" altLang="en-US" sz="1800" b="1" dirty="0" smtClean="0">
                        <a:solidFill>
                          <a:schemeClr val="tx1"/>
                        </a:solidFill>
                        <a:latin typeface="+mn-ea"/>
                        <a:ea typeface="+mn-ea"/>
                      </a:endParaRPr>
                    </a:p>
                    <a:p>
                      <a:r>
                        <a:rPr lang="zh-CN" altLang="en-US" sz="1800" b="1" dirty="0" smtClean="0">
                          <a:solidFill>
                            <a:schemeClr val="tx1"/>
                          </a:solidFill>
                          <a:latin typeface="+mn-ea"/>
                          <a:ea typeface="+mn-ea"/>
                        </a:rPr>
                        <a:t>（</a:t>
                      </a:r>
                      <a:r>
                        <a:rPr lang="en-US" altLang="zh-CN" sz="1800" b="1" dirty="0" smtClean="0">
                          <a:solidFill>
                            <a:schemeClr val="tx1"/>
                          </a:solidFill>
                          <a:latin typeface="+mn-ea"/>
                          <a:ea typeface="+mn-ea"/>
                        </a:rPr>
                        <a:t>5</a:t>
                      </a:r>
                      <a:r>
                        <a:rPr lang="zh-CN" altLang="en-US" sz="1800" b="1" dirty="0" smtClean="0">
                          <a:solidFill>
                            <a:schemeClr val="tx1"/>
                          </a:solidFill>
                          <a:latin typeface="+mn-ea"/>
                          <a:ea typeface="+mn-ea"/>
                        </a:rPr>
                        <a:t>）应以公众易于获得的方式发布安全生产目标。</a:t>
                      </a:r>
                      <a:endParaRPr lang="en-US" altLang="zh-CN" sz="1800" b="1" dirty="0" smtClean="0">
                        <a:solidFill>
                          <a:schemeClr val="tx1"/>
                        </a:solidFill>
                        <a:latin typeface="+mn-ea"/>
                        <a:ea typeface="+mn-ea"/>
                      </a:endParaRPr>
                    </a:p>
                    <a:p>
                      <a:endParaRPr lang="zh-CN" altLang="en-US" sz="1600" dirty="0">
                        <a:latin typeface="+mn-ea"/>
                        <a:ea typeface="+mn-ea"/>
                      </a:endParaRPr>
                    </a:p>
                  </a:txBody>
                  <a:tcPr marL="91439" marR="91439">
                    <a:solidFill>
                      <a:schemeClr val="accent6">
                        <a:lumMod val="20000"/>
                        <a:lumOff val="80000"/>
                        <a:alpha val="50000"/>
                      </a:schemeClr>
                    </a:solidFill>
                  </a:tcPr>
                </a:tc>
              </a:tr>
            </a:tbl>
          </a:graphicData>
        </a:graphic>
      </p:graphicFrame>
      <p:sp>
        <p:nvSpPr>
          <p:cNvPr id="75790" name="AutoShape 8"/>
          <p:cNvSpPr>
            <a:spLocks noChangeArrowheads="1"/>
          </p:cNvSpPr>
          <p:nvPr/>
        </p:nvSpPr>
        <p:spPr bwMode="auto">
          <a:xfrm>
            <a:off x="4429125" y="5588000"/>
            <a:ext cx="395288"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5791" name="矩形 7"/>
          <p:cNvSpPr>
            <a:spLocks noChangeArrowheads="1"/>
          </p:cNvSpPr>
          <p:nvPr/>
        </p:nvSpPr>
        <p:spPr bwMode="auto">
          <a:xfrm>
            <a:off x="4857750" y="5578475"/>
            <a:ext cx="3827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dirty="0">
                <a:solidFill>
                  <a:srgbClr val="33CC33"/>
                </a:solidFill>
                <a:latin typeface="仿宋_GB2312" panose="02010609030101010101" pitchFamily="49" charset="-122"/>
                <a:ea typeface="仿宋_GB2312" panose="02010609030101010101" pitchFamily="49" charset="-122"/>
              </a:rPr>
              <a:t>未制定年度</a:t>
            </a:r>
            <a:r>
              <a:rPr lang="zh-CN" altLang="en-US" sz="1600" b="1" u="sng" dirty="0" smtClean="0">
                <a:solidFill>
                  <a:srgbClr val="33CC33"/>
                </a:solidFill>
                <a:latin typeface="仿宋_GB2312" panose="02010609030101010101" pitchFamily="49" charset="-122"/>
                <a:ea typeface="仿宋_GB2312" panose="02010609030101010101" pitchFamily="49" charset="-122"/>
              </a:rPr>
              <a:t>安全方针</a:t>
            </a:r>
            <a:r>
              <a:rPr lang="zh-CN" altLang="en-US" sz="1600" b="1" u="sng" dirty="0" smtClean="0">
                <a:solidFill>
                  <a:srgbClr val="33CC33"/>
                </a:solidFill>
                <a:ea typeface="仿宋_GB2312" panose="02010609030101010101" pitchFamily="49" charset="-122"/>
              </a:rPr>
              <a:t>或</a:t>
            </a:r>
            <a:r>
              <a:rPr lang="zh-CN" altLang="en-US" sz="1600" b="1" u="sng" dirty="0">
                <a:solidFill>
                  <a:srgbClr val="33CC33"/>
                </a:solidFill>
                <a:ea typeface="仿宋_GB2312" panose="02010609030101010101" pitchFamily="49" charset="-122"/>
              </a:rPr>
              <a:t>年度安全生产目标</a:t>
            </a:r>
            <a:r>
              <a:rPr lang="zh-CN" altLang="en-US" sz="2400" dirty="0"/>
              <a:t> </a:t>
            </a:r>
            <a:r>
              <a:rPr lang="zh-CN" altLang="en-US" sz="1600" b="1" u="sng" dirty="0">
                <a:solidFill>
                  <a:srgbClr val="33CC33"/>
                </a:solidFill>
                <a:latin typeface="仿宋_GB2312" panose="02010609030101010101" pitchFamily="49" charset="-122"/>
                <a:ea typeface="仿宋_GB2312" panose="02010609030101010101" pitchFamily="49" charset="-122"/>
              </a:rPr>
              <a:t>，扣</a:t>
            </a:r>
            <a:r>
              <a:rPr lang="en-US" altLang="zh-CN" sz="1600" b="1" u="sng" dirty="0">
                <a:solidFill>
                  <a:srgbClr val="33CC33"/>
                </a:solidFill>
                <a:latin typeface="仿宋_GB2312" panose="02010609030101010101" pitchFamily="49" charset="-122"/>
                <a:ea typeface="仿宋_GB2312" panose="02010609030101010101" pitchFamily="49" charset="-122"/>
              </a:rPr>
              <a:t>20</a:t>
            </a:r>
            <a:r>
              <a:rPr lang="zh-CN" altLang="en-US" sz="1600" b="1" u="sng" dirty="0">
                <a:solidFill>
                  <a:srgbClr val="33CC33"/>
                </a:solidFill>
                <a:latin typeface="仿宋_GB2312" panose="02010609030101010101" pitchFamily="49" charset="-122"/>
                <a:ea typeface="仿宋_GB2312" panose="02010609030101010101" pitchFamily="49" charset="-122"/>
              </a:rPr>
              <a:t>分（</a:t>
            </a:r>
            <a:r>
              <a:rPr lang="en-US" altLang="zh-CN" sz="1600" b="1" u="sng" dirty="0">
                <a:solidFill>
                  <a:srgbClr val="33CC33"/>
                </a:solidFill>
                <a:latin typeface="仿宋_GB2312" panose="02010609030101010101" pitchFamily="49" charset="-122"/>
                <a:ea typeface="仿宋_GB2312" panose="02010609030101010101" pitchFamily="49" charset="-122"/>
              </a:rPr>
              <a:t>B</a:t>
            </a:r>
            <a:r>
              <a:rPr lang="zh-CN" altLang="en-US" sz="1600" b="1" u="sng" dirty="0">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dirty="0">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2.1  </a:t>
            </a:r>
            <a:r>
              <a:rPr lang="zh-CN" altLang="en-US" sz="2800" b="1" smtClean="0">
                <a:latin typeface="隶书" panose="02010509060101010101" pitchFamily="49" charset="-122"/>
                <a:ea typeface="隶书" panose="02010509060101010101" pitchFamily="49" charset="-122"/>
              </a:rPr>
              <a:t>方针目标</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572000"/>
        </p:xfrm>
        <a:graphic>
          <a:graphicData uri="http://schemas.openxmlformats.org/drawingml/2006/table">
            <a:tbl>
              <a:tblPr firstRow="1" bandRow="1">
                <a:tableStyleId>{5C22544A-7EE6-4342-B048-85BDC9FD1C3A}</a:tableStyleId>
              </a:tblPr>
              <a:tblGrid>
                <a:gridCol w="3428971"/>
                <a:gridCol w="4857779"/>
              </a:tblGrid>
              <a:tr h="474654">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097346">
                <a:tc>
                  <a:txBody>
                    <a:bodyPr/>
                    <a:lstStyle/>
                    <a:p>
                      <a:pPr>
                        <a:lnSpc>
                          <a:spcPct val="150000"/>
                        </a:lnSpc>
                      </a:pPr>
                      <a:r>
                        <a:rPr lang="en-US" altLang="zh-CN" sz="1800" b="1" dirty="0" smtClean="0"/>
                        <a:t>2.</a:t>
                      </a:r>
                      <a:r>
                        <a:rPr lang="zh-CN" altLang="zh-CN" sz="1800" b="1" dirty="0" smtClean="0"/>
                        <a:t>企业应签订各级组织的安全目标责任书，确定</a:t>
                      </a:r>
                      <a:r>
                        <a:rPr lang="zh-CN" altLang="zh-CN" sz="1800" b="1" dirty="0" smtClean="0">
                          <a:solidFill>
                            <a:srgbClr val="0000CC"/>
                          </a:solidFill>
                        </a:rPr>
                        <a:t>量化</a:t>
                      </a:r>
                      <a:r>
                        <a:rPr lang="zh-CN" altLang="zh-CN" sz="1800" b="1" dirty="0" smtClean="0"/>
                        <a:t>的年度安全工作目标，并予以考核。企业各级组织应制定年度安全工作计划，以保证年度安全工作目标的有效完成。</a:t>
                      </a:r>
                      <a:endParaRPr lang="zh-CN" altLang="en-US" sz="1800" b="1" dirty="0">
                        <a:solidFill>
                          <a:srgbClr val="FF0000"/>
                        </a:solidFill>
                        <a:latin typeface="仿宋_GB2312" panose="02010609030101010101" pitchFamily="49" charset="-122"/>
                        <a:ea typeface="仿宋_GB2312" panose="02010609030101010101" pitchFamily="49" charset="-122"/>
                      </a:endParaRPr>
                    </a:p>
                  </a:txBody>
                  <a:tcPr marL="91439" marR="91439">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将企业年度安全目标分解到各级组织（</a:t>
                      </a:r>
                      <a:r>
                        <a:rPr lang="zh-CN" altLang="en-US" sz="1800" b="1" dirty="0" smtClean="0">
                          <a:solidFill>
                            <a:srgbClr val="FF0000"/>
                          </a:solidFill>
                          <a:latin typeface="+mn-ea"/>
                          <a:ea typeface="+mn-ea"/>
                        </a:rPr>
                        <a:t>包括各个管理部门、车间、班组）</a:t>
                      </a:r>
                      <a:r>
                        <a:rPr lang="zh-CN" altLang="en-US" sz="1800" b="1" dirty="0" smtClean="0">
                          <a:solidFill>
                            <a:schemeClr val="tx1"/>
                          </a:solidFill>
                          <a:latin typeface="+mn-ea"/>
                          <a:ea typeface="+mn-ea"/>
                        </a:rPr>
                        <a:t>，签订安全生产目标责任书；</a:t>
                      </a:r>
                      <a:endParaRPr lang="zh-CN" altLang="en-US" sz="1800" b="1" dirty="0" smtClean="0">
                        <a:solidFill>
                          <a:schemeClr val="tx1"/>
                        </a:solidFill>
                        <a:latin typeface="+mn-ea"/>
                        <a:ea typeface="+mn-ea"/>
                      </a:endParaRPr>
                    </a:p>
                    <a:p>
                      <a:pPr>
                        <a:lnSpc>
                          <a:spcPct val="150000"/>
                        </a:lnSpc>
                      </a:pPr>
                      <a:r>
                        <a:rPr lang="en-US" altLang="zh-CN" sz="1800" b="1" dirty="0" smtClean="0">
                          <a:solidFill>
                            <a:schemeClr val="tx1"/>
                          </a:solidFill>
                          <a:latin typeface="+mn-ea"/>
                          <a:ea typeface="+mn-ea"/>
                        </a:rPr>
                        <a:t>2.</a:t>
                      </a:r>
                      <a:r>
                        <a:rPr lang="zh-CN" altLang="en-US" sz="1800" b="1" dirty="0" smtClean="0">
                          <a:solidFill>
                            <a:schemeClr val="tx1"/>
                          </a:solidFill>
                          <a:latin typeface="+mn-ea"/>
                          <a:ea typeface="+mn-ea"/>
                        </a:rPr>
                        <a:t>定期考核安全生产目标完成情况；</a:t>
                      </a:r>
                      <a:endParaRPr lang="zh-CN" altLang="en-US" sz="1800" b="1" dirty="0" smtClean="0">
                        <a:solidFill>
                          <a:schemeClr val="tx1"/>
                        </a:solidFill>
                        <a:latin typeface="+mn-ea"/>
                        <a:ea typeface="+mn-ea"/>
                      </a:endParaRPr>
                    </a:p>
                    <a:p>
                      <a:pPr>
                        <a:lnSpc>
                          <a:spcPct val="150000"/>
                        </a:lnSpc>
                      </a:pPr>
                      <a:r>
                        <a:rPr lang="en-US" altLang="zh-CN" sz="1800" b="1" dirty="0" smtClean="0">
                          <a:solidFill>
                            <a:schemeClr val="tx1"/>
                          </a:solidFill>
                          <a:latin typeface="+mn-ea"/>
                          <a:ea typeface="+mn-ea"/>
                        </a:rPr>
                        <a:t>3.</a:t>
                      </a:r>
                      <a:r>
                        <a:rPr lang="zh-CN" altLang="en-US" sz="1800" b="1" dirty="0" smtClean="0">
                          <a:solidFill>
                            <a:schemeClr val="tx1"/>
                          </a:solidFill>
                          <a:latin typeface="+mn-ea"/>
                          <a:ea typeface="+mn-ea"/>
                        </a:rPr>
                        <a:t>企业及各级组织应制定切实可行的年度安全生产工作计划。</a:t>
                      </a:r>
                      <a:endParaRPr lang="en-US" altLang="zh-CN" sz="1800" b="1" dirty="0" smtClean="0">
                        <a:solidFill>
                          <a:schemeClr val="tx1"/>
                        </a:solidFill>
                        <a:latin typeface="+mn-ea"/>
                        <a:ea typeface="+mn-ea"/>
                      </a:endParaRPr>
                    </a:p>
                    <a:p>
                      <a:endParaRPr lang="zh-CN" altLang="en-US" sz="1600" dirty="0">
                        <a:latin typeface="+mn-ea"/>
                        <a:ea typeface="+mn-ea"/>
                      </a:endParaRPr>
                    </a:p>
                  </a:txBody>
                  <a:tcPr marL="91439" marR="91439">
                    <a:solidFill>
                      <a:schemeClr val="accent6">
                        <a:lumMod val="20000"/>
                        <a:lumOff val="80000"/>
                        <a:alpha val="50000"/>
                      </a:schemeClr>
                    </a:solidFill>
                  </a:tcPr>
                </a:tc>
              </a:tr>
            </a:tbl>
          </a:graphicData>
        </a:graphic>
      </p:graphicFrame>
      <p:sp>
        <p:nvSpPr>
          <p:cNvPr id="77838" name="AutoShape 8"/>
          <p:cNvSpPr>
            <a:spLocks noChangeArrowheads="1"/>
          </p:cNvSpPr>
          <p:nvPr/>
        </p:nvSpPr>
        <p:spPr bwMode="auto">
          <a:xfrm>
            <a:off x="3962400" y="4802188"/>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7839" name="矩形 7"/>
          <p:cNvSpPr>
            <a:spLocks noChangeArrowheads="1"/>
          </p:cNvSpPr>
          <p:nvPr/>
        </p:nvSpPr>
        <p:spPr bwMode="auto">
          <a:xfrm>
            <a:off x="4429125" y="4741863"/>
            <a:ext cx="4143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未签订各级组织的安全目标责任书，扣</a:t>
            </a:r>
            <a:r>
              <a:rPr lang="en-US" altLang="zh-CN" sz="1600" b="1" u="sng">
                <a:solidFill>
                  <a:srgbClr val="33CC33"/>
                </a:solidFill>
                <a:latin typeface="仿宋_GB2312" panose="02010609030101010101" pitchFamily="49" charset="-122"/>
                <a:ea typeface="仿宋_GB2312" panose="02010609030101010101" pitchFamily="49" charset="-122"/>
              </a:rPr>
              <a:t>20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 。</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2.2  </a:t>
            </a:r>
            <a:r>
              <a:rPr lang="zh-CN" altLang="en-US" sz="2800" b="1" smtClean="0">
                <a:latin typeface="隶书" panose="02010509060101010101" pitchFamily="49" charset="-122"/>
                <a:ea typeface="隶书" panose="02010509060101010101" pitchFamily="49" charset="-122"/>
              </a:rPr>
              <a:t>负责人</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57812"/>
        </p:xfrm>
        <a:graphic>
          <a:graphicData uri="http://schemas.openxmlformats.org/drawingml/2006/table">
            <a:tbl>
              <a:tblPr firstRow="1" bandRow="1">
                <a:tableStyleId>{5C22544A-7EE6-4342-B048-85BDC9FD1C3A}</a:tableStyleId>
              </a:tblPr>
              <a:tblGrid>
                <a:gridCol w="2857471"/>
                <a:gridCol w="5429279"/>
              </a:tblGrid>
              <a:tr h="478211">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879219">
                <a:tc>
                  <a:txBody>
                    <a:bodyPr/>
                    <a:lstStyle/>
                    <a:p>
                      <a:pPr>
                        <a:lnSpc>
                          <a:spcPct val="120000"/>
                        </a:lnSpc>
                      </a:pPr>
                      <a:r>
                        <a:rPr lang="en-US" altLang="zh-CN" sz="1800" b="1" dirty="0" smtClean="0"/>
                        <a:t>1.</a:t>
                      </a:r>
                      <a:r>
                        <a:rPr lang="zh-CN" altLang="zh-CN" sz="1800" b="1" dirty="0" smtClean="0"/>
                        <a:t>企业主要负责人是本单位安全生产的第一责任人</a:t>
                      </a:r>
                      <a:r>
                        <a:rPr lang="zh-CN" altLang="en-US" sz="1800" b="1" dirty="0" smtClean="0"/>
                        <a:t>，</a:t>
                      </a:r>
                      <a:r>
                        <a:rPr lang="zh-CN" altLang="zh-CN" sz="1800" b="1" dirty="0" smtClean="0"/>
                        <a:t>应全面负责安全生产工作</a:t>
                      </a:r>
                      <a:r>
                        <a:rPr lang="zh-CN" altLang="en-US" sz="1800" b="1" dirty="0" smtClean="0"/>
                        <a:t>，</a:t>
                      </a:r>
                      <a:r>
                        <a:rPr lang="zh-CN" altLang="zh-CN" sz="1800" b="1" dirty="0" smtClean="0"/>
                        <a:t>落实安全生产基础和基层工作。</a:t>
                      </a:r>
                      <a:endParaRPr lang="zh-CN" altLang="en-US" sz="1800" b="1" dirty="0">
                        <a:solidFill>
                          <a:srgbClr val="FF0000"/>
                        </a:solidFill>
                        <a:latin typeface="仿宋_GB2312" panose="02010609030101010101" pitchFamily="49" charset="-122"/>
                        <a:ea typeface="仿宋_GB2312" panose="02010609030101010101" pitchFamily="49" charset="-122"/>
                      </a:endParaRPr>
                    </a:p>
                  </a:txBody>
                  <a:tcPr marL="91439" marR="91439">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明确企业主要负责人是安全生产第一责任人；</a:t>
                      </a:r>
                      <a:endParaRPr lang="zh-CN" altLang="en-US" sz="1800" b="1" dirty="0" smtClean="0">
                        <a:solidFill>
                          <a:schemeClr val="tx1"/>
                        </a:solidFill>
                        <a:latin typeface="+mn-ea"/>
                        <a:ea typeface="+mn-ea"/>
                      </a:endParaRPr>
                    </a:p>
                    <a:p>
                      <a:pPr>
                        <a:lnSpc>
                          <a:spcPct val="150000"/>
                        </a:lnSpc>
                      </a:pPr>
                      <a:r>
                        <a:rPr lang="en-US" altLang="zh-CN" sz="1800" b="1" dirty="0" smtClean="0">
                          <a:solidFill>
                            <a:schemeClr val="tx1"/>
                          </a:solidFill>
                          <a:latin typeface="+mn-ea"/>
                          <a:ea typeface="+mn-ea"/>
                        </a:rPr>
                        <a:t>2.</a:t>
                      </a:r>
                      <a:r>
                        <a:rPr lang="zh-CN" altLang="en-US" sz="1800" b="1" dirty="0" smtClean="0">
                          <a:solidFill>
                            <a:schemeClr val="tx1"/>
                          </a:solidFill>
                          <a:latin typeface="+mn-ea"/>
                          <a:ea typeface="+mn-ea"/>
                        </a:rPr>
                        <a:t>主要负责人对本单位的危险化学品安全管理工作</a:t>
                      </a:r>
                      <a:endParaRPr lang="en-US" altLang="zh-CN" sz="1800" b="1" dirty="0" smtClean="0">
                        <a:solidFill>
                          <a:schemeClr val="tx1"/>
                        </a:solidFill>
                        <a:latin typeface="+mn-ea"/>
                        <a:ea typeface="+mn-ea"/>
                      </a:endParaRPr>
                    </a:p>
                    <a:p>
                      <a:pPr>
                        <a:lnSpc>
                          <a:spcPct val="150000"/>
                        </a:lnSpc>
                      </a:pPr>
                      <a:r>
                        <a:rPr lang="en-US" altLang="zh-CN" sz="1800" b="1" dirty="0" smtClean="0">
                          <a:solidFill>
                            <a:schemeClr val="tx1"/>
                          </a:solidFill>
                          <a:latin typeface="+mn-ea"/>
                          <a:ea typeface="+mn-ea"/>
                        </a:rPr>
                        <a:t>  </a:t>
                      </a:r>
                      <a:r>
                        <a:rPr lang="zh-CN" altLang="en-US" sz="1800" b="1" dirty="0" smtClean="0">
                          <a:solidFill>
                            <a:schemeClr val="tx1"/>
                          </a:solidFill>
                          <a:latin typeface="+mn-ea"/>
                          <a:ea typeface="+mn-ea"/>
                        </a:rPr>
                        <a:t>全面负责，落实安全生产基础与基层工作。</a:t>
                      </a:r>
                      <a:endParaRPr lang="en-US" altLang="zh-CN" sz="1800" b="1" dirty="0" smtClean="0">
                        <a:solidFill>
                          <a:schemeClr val="tx1"/>
                        </a:solidFill>
                        <a:latin typeface="+mn-ea"/>
                        <a:ea typeface="+mn-ea"/>
                      </a:endParaRPr>
                    </a:p>
                    <a:p>
                      <a:endParaRPr lang="zh-CN" altLang="en-US" sz="1600" dirty="0">
                        <a:latin typeface="+mn-ea"/>
                        <a:ea typeface="+mn-ea"/>
                      </a:endParaRPr>
                    </a:p>
                  </a:txBody>
                  <a:tcPr marL="91439" marR="91439">
                    <a:solidFill>
                      <a:schemeClr val="accent6">
                        <a:lumMod val="20000"/>
                        <a:lumOff val="80000"/>
                        <a:alpha val="50000"/>
                      </a:schemeClr>
                    </a:solidFill>
                  </a:tcPr>
                </a:tc>
              </a:tr>
              <a:tr h="3000382">
                <a:tc>
                  <a:txBody>
                    <a:bodyPr/>
                    <a:lstStyle/>
                    <a:p>
                      <a:pPr marL="0" marR="0" indent="0" algn="l" defTabSz="914400" rtl="0" eaLnBrk="1" fontAlgn="auto" latinLnBrk="0" hangingPunct="1">
                        <a:lnSpc>
                          <a:spcPct val="120000"/>
                        </a:lnSpc>
                        <a:spcBef>
                          <a:spcPts val="0"/>
                        </a:spcBef>
                        <a:spcAft>
                          <a:spcPts val="0"/>
                        </a:spcAft>
                        <a:buClrTx/>
                        <a:buSzTx/>
                        <a:buFontTx/>
                        <a:buNone/>
                        <a:defRPr/>
                      </a:pPr>
                      <a:r>
                        <a:rPr lang="en-US" altLang="zh-CN" sz="1800" b="1" kern="1200" dirty="0" smtClean="0">
                          <a:solidFill>
                            <a:schemeClr val="tx1"/>
                          </a:solidFill>
                          <a:latin typeface="+mn-lt"/>
                          <a:ea typeface="+mn-ea"/>
                          <a:cs typeface="+mn-cs"/>
                        </a:rPr>
                        <a:t>2.</a:t>
                      </a:r>
                      <a:r>
                        <a:rPr lang="zh-CN" altLang="zh-CN" sz="1800" b="1" dirty="0" smtClean="0"/>
                        <a:t>企业主要负责人应组织实施安全标准化，建设企业安全文化。</a:t>
                      </a:r>
                      <a:endParaRPr lang="en-US" altLang="zh-CN" sz="1800" b="1" dirty="0" smtClean="0"/>
                    </a:p>
                    <a:p>
                      <a:pPr marL="0" marR="0" indent="0" algn="l" defTabSz="914400" rtl="0" eaLnBrk="1" fontAlgn="auto" latinLnBrk="0" hangingPunct="1">
                        <a:lnSpc>
                          <a:spcPct val="120000"/>
                        </a:lnSpc>
                        <a:spcBef>
                          <a:spcPts val="0"/>
                        </a:spcBef>
                        <a:spcAft>
                          <a:spcPts val="0"/>
                        </a:spcAft>
                        <a:buClrTx/>
                        <a:buSzTx/>
                        <a:buFontTx/>
                        <a:buNone/>
                        <a:defRPr/>
                      </a:pPr>
                      <a:endParaRPr lang="zh-CN" altLang="en-US" sz="1800" b="1" kern="1200" dirty="0" smtClean="0">
                        <a:solidFill>
                          <a:schemeClr val="tx1"/>
                        </a:solidFill>
                        <a:latin typeface="+mn-lt"/>
                        <a:ea typeface="+mn-ea"/>
                        <a:cs typeface="+mn-cs"/>
                      </a:endParaRPr>
                    </a:p>
                  </a:txBody>
                  <a:tcPr marL="91439" marR="91439">
                    <a:solidFill>
                      <a:schemeClr val="bg2">
                        <a:lumMod val="20000"/>
                        <a:lumOff val="80000"/>
                        <a:alpha val="95000"/>
                      </a:schemeClr>
                    </a:solidFill>
                  </a:tcPr>
                </a:tc>
                <a:tc>
                  <a:txBody>
                    <a:bodyPr/>
                    <a:lstStyle/>
                    <a:p>
                      <a:pPr marL="0" algn="l" defTabSz="914400" rtl="0" eaLnBrk="1" latinLnBrk="0" hangingPunct="1">
                        <a:lnSpc>
                          <a:spcPct val="120000"/>
                        </a:lnSpc>
                        <a:defRPr/>
                      </a:pPr>
                      <a:r>
                        <a:rPr lang="en-US" altLang="zh-CN" sz="1800" b="1" kern="1200" dirty="0" smtClean="0">
                          <a:solidFill>
                            <a:schemeClr val="tx1"/>
                          </a:solidFill>
                          <a:latin typeface="+mn-ea"/>
                          <a:ea typeface="+mn-ea"/>
                          <a:cs typeface="+mn-cs"/>
                        </a:rPr>
                        <a:t>1.</a:t>
                      </a:r>
                      <a:r>
                        <a:rPr lang="zh-CN" altLang="en-US" sz="1800" b="1" kern="1200" dirty="0" smtClean="0">
                          <a:solidFill>
                            <a:schemeClr val="tx1"/>
                          </a:solidFill>
                          <a:latin typeface="+mn-ea"/>
                          <a:ea typeface="+mn-ea"/>
                          <a:cs typeface="+mn-cs"/>
                        </a:rPr>
                        <a:t>主要负责人组织开展安全生产标准化建设；</a:t>
                      </a:r>
                      <a:endParaRPr lang="zh-CN" altLang="en-US" sz="1800" b="1" kern="1200" dirty="0" smtClean="0">
                        <a:solidFill>
                          <a:schemeClr val="tx1"/>
                        </a:solidFill>
                        <a:latin typeface="+mn-ea"/>
                        <a:ea typeface="+mn-ea"/>
                        <a:cs typeface="+mn-cs"/>
                      </a:endParaRPr>
                    </a:p>
                    <a:p>
                      <a:pPr marL="0" algn="l" defTabSz="914400" rtl="0" eaLnBrk="1" latinLnBrk="0" hangingPunct="1">
                        <a:lnSpc>
                          <a:spcPct val="120000"/>
                        </a:lnSpc>
                        <a:defRPr/>
                      </a:pPr>
                      <a:r>
                        <a:rPr lang="en-US" altLang="zh-CN" sz="1800" b="1" kern="1200" dirty="0" smtClean="0">
                          <a:solidFill>
                            <a:schemeClr val="tx1"/>
                          </a:solidFill>
                          <a:latin typeface="+mn-ea"/>
                          <a:ea typeface="+mn-ea"/>
                          <a:cs typeface="+mn-cs"/>
                        </a:rPr>
                        <a:t>2.</a:t>
                      </a:r>
                      <a:r>
                        <a:rPr lang="zh-CN" altLang="en-US" sz="1800" b="1" kern="1200" dirty="0" smtClean="0">
                          <a:solidFill>
                            <a:srgbClr val="FF0000"/>
                          </a:solidFill>
                          <a:latin typeface="+mn-ea"/>
                          <a:ea typeface="+mn-ea"/>
                          <a:cs typeface="+mn-cs"/>
                        </a:rPr>
                        <a:t>制定安全生产标准化实施方案，明确实施时间、</a:t>
                      </a:r>
                      <a:endParaRPr lang="en-US" altLang="zh-CN" sz="1800" b="1" kern="1200" dirty="0" smtClean="0">
                        <a:solidFill>
                          <a:srgbClr val="FF0000"/>
                        </a:solidFill>
                        <a:latin typeface="+mn-ea"/>
                        <a:ea typeface="+mn-ea"/>
                        <a:cs typeface="+mn-cs"/>
                      </a:endParaRPr>
                    </a:p>
                    <a:p>
                      <a:pPr marL="0" algn="l" defTabSz="914400" rtl="0" eaLnBrk="1" latinLnBrk="0" hangingPunct="1">
                        <a:lnSpc>
                          <a:spcPct val="120000"/>
                        </a:lnSpc>
                        <a:defRPr/>
                      </a:pPr>
                      <a:r>
                        <a:rPr lang="en-US" altLang="zh-CN" sz="1800" b="1" kern="1200" dirty="0" smtClean="0">
                          <a:solidFill>
                            <a:srgbClr val="FF0000"/>
                          </a:solidFill>
                          <a:latin typeface="+mn-ea"/>
                          <a:ea typeface="+mn-ea"/>
                          <a:cs typeface="+mn-cs"/>
                        </a:rPr>
                        <a:t>  </a:t>
                      </a:r>
                      <a:r>
                        <a:rPr lang="zh-CN" altLang="en-US" sz="1800" b="1" kern="1200" dirty="0" smtClean="0">
                          <a:solidFill>
                            <a:srgbClr val="FF0000"/>
                          </a:solidFill>
                          <a:latin typeface="+mn-ea"/>
                          <a:ea typeface="+mn-ea"/>
                          <a:cs typeface="+mn-cs"/>
                        </a:rPr>
                        <a:t>计划、责任部门和责任人；</a:t>
                      </a:r>
                      <a:endParaRPr lang="zh-CN" altLang="en-US" sz="1800" b="1" kern="1200" dirty="0" smtClean="0">
                        <a:solidFill>
                          <a:srgbClr val="FF0000"/>
                        </a:solidFill>
                        <a:latin typeface="+mn-ea"/>
                        <a:ea typeface="+mn-ea"/>
                        <a:cs typeface="+mn-cs"/>
                      </a:endParaRPr>
                    </a:p>
                    <a:p>
                      <a:pPr marL="0" algn="l" defTabSz="914400" rtl="0" eaLnBrk="1" latinLnBrk="0" hangingPunct="1">
                        <a:lnSpc>
                          <a:spcPct val="120000"/>
                        </a:lnSpc>
                        <a:defRPr/>
                      </a:pPr>
                      <a:r>
                        <a:rPr lang="en-US" altLang="zh-CN" sz="1800" b="1" kern="1200" dirty="0" smtClean="0">
                          <a:solidFill>
                            <a:schemeClr val="tx1"/>
                          </a:solidFill>
                          <a:latin typeface="+mn-ea"/>
                          <a:ea typeface="+mn-ea"/>
                          <a:cs typeface="+mn-cs"/>
                        </a:rPr>
                        <a:t>3.</a:t>
                      </a:r>
                      <a:r>
                        <a:rPr lang="zh-CN" altLang="en-US" sz="1800" b="1" kern="1200" dirty="0" smtClean="0">
                          <a:solidFill>
                            <a:srgbClr val="FF0000"/>
                          </a:solidFill>
                          <a:latin typeface="+mn-ea"/>
                          <a:ea typeface="+mn-ea"/>
                          <a:cs typeface="+mn-cs"/>
                        </a:rPr>
                        <a:t>制定安全文化建设计划或方案。</a:t>
                      </a:r>
                      <a:endParaRPr lang="zh-CN" altLang="en-US" sz="1800" b="1" kern="1200" dirty="0" smtClean="0">
                        <a:solidFill>
                          <a:srgbClr val="FF0000"/>
                        </a:solidFill>
                        <a:latin typeface="+mn-ea"/>
                        <a:ea typeface="+mn-ea"/>
                        <a:cs typeface="+mn-cs"/>
                      </a:endParaRPr>
                    </a:p>
                    <a:p>
                      <a:pPr marL="0" algn="l" defTabSz="914400" rtl="0" eaLnBrk="1" latinLnBrk="0" hangingPunct="1">
                        <a:lnSpc>
                          <a:spcPct val="120000"/>
                        </a:lnSpc>
                        <a:buFontTx/>
                        <a:buChar char="•"/>
                        <a:defRPr/>
                      </a:pPr>
                      <a:r>
                        <a:rPr lang="zh-CN" altLang="en-US" sz="1800" b="1" kern="1200" dirty="0" smtClean="0">
                          <a:solidFill>
                            <a:srgbClr val="FF0000"/>
                          </a:solidFill>
                          <a:latin typeface="+mn-ea"/>
                          <a:ea typeface="+mn-ea"/>
                          <a:cs typeface="+mn-cs"/>
                        </a:rPr>
                        <a:t> 二级企业应初步形成安全文化体系。 </a:t>
                      </a:r>
                      <a:endParaRPr lang="zh-CN" altLang="en-US" sz="1800" b="1" kern="1200" dirty="0" smtClean="0">
                        <a:solidFill>
                          <a:srgbClr val="FF0000"/>
                        </a:solidFill>
                        <a:latin typeface="+mn-ea"/>
                        <a:ea typeface="+mn-ea"/>
                        <a:cs typeface="+mn-cs"/>
                      </a:endParaRPr>
                    </a:p>
                    <a:p>
                      <a:pPr marL="0" algn="l" defTabSz="914400" rtl="0" eaLnBrk="1" latinLnBrk="0" hangingPunct="1">
                        <a:lnSpc>
                          <a:spcPct val="120000"/>
                        </a:lnSpc>
                        <a:buFontTx/>
                        <a:buChar char="•"/>
                        <a:defRPr/>
                      </a:pPr>
                      <a:r>
                        <a:rPr lang="zh-CN" altLang="en-US" sz="1800" b="1" kern="1200" dirty="0" smtClean="0">
                          <a:solidFill>
                            <a:srgbClr val="FF0000"/>
                          </a:solidFill>
                          <a:latin typeface="+mn-ea"/>
                          <a:ea typeface="+mn-ea"/>
                          <a:cs typeface="+mn-cs"/>
                        </a:rPr>
                        <a:t> 一级企业有效运行安全文化体系。</a:t>
                      </a:r>
                      <a:endParaRPr lang="zh-CN" altLang="en-US" sz="1800" b="1" kern="1200" dirty="0">
                        <a:solidFill>
                          <a:srgbClr val="FF0000"/>
                        </a:solidFill>
                        <a:latin typeface="+mn-ea"/>
                        <a:ea typeface="+mn-ea"/>
                        <a:cs typeface="+mn-cs"/>
                      </a:endParaRPr>
                    </a:p>
                  </a:txBody>
                  <a:tcPr marL="91439" marR="91439">
                    <a:solidFill>
                      <a:schemeClr val="bg2">
                        <a:lumMod val="20000"/>
                        <a:lumOff val="80000"/>
                        <a:alpha val="95000"/>
                      </a:schemeClr>
                    </a:solidFill>
                  </a:tcPr>
                </a:tc>
              </a:tr>
            </a:tbl>
          </a:graphicData>
        </a:graphic>
      </p:graphicFrame>
      <p:sp>
        <p:nvSpPr>
          <p:cNvPr id="79889" name="AutoShape 8"/>
          <p:cNvSpPr>
            <a:spLocks noChangeArrowheads="1"/>
          </p:cNvSpPr>
          <p:nvPr/>
        </p:nvSpPr>
        <p:spPr bwMode="auto">
          <a:xfrm>
            <a:off x="3429000" y="3071813"/>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9890" name="矩形 7"/>
          <p:cNvSpPr>
            <a:spLocks noChangeArrowheads="1"/>
          </p:cNvSpPr>
          <p:nvPr/>
        </p:nvSpPr>
        <p:spPr bwMode="auto">
          <a:xfrm>
            <a:off x="3857625" y="3130550"/>
            <a:ext cx="4143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未明确第一责任人，或不符合规定，扣</a:t>
            </a:r>
            <a:r>
              <a:rPr lang="en-US" altLang="zh-CN" sz="1600" b="1" u="sng">
                <a:solidFill>
                  <a:srgbClr val="33CC33"/>
                </a:solidFill>
                <a:latin typeface="仿宋_GB2312" panose="02010609030101010101" pitchFamily="49" charset="-122"/>
                <a:ea typeface="仿宋_GB2312" panose="02010609030101010101" pitchFamily="49" charset="-122"/>
              </a:rPr>
              <a:t>20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79891" name="矩形 7"/>
          <p:cNvSpPr>
            <a:spLocks noChangeArrowheads="1"/>
          </p:cNvSpPr>
          <p:nvPr/>
        </p:nvSpPr>
        <p:spPr bwMode="auto">
          <a:xfrm>
            <a:off x="3857625" y="5715000"/>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1.</a:t>
            </a:r>
            <a:r>
              <a:rPr lang="zh-CN" altLang="en-US" sz="1600" b="1" u="sng">
                <a:solidFill>
                  <a:srgbClr val="33CC33"/>
                </a:solidFill>
                <a:latin typeface="仿宋_GB2312" panose="02010609030101010101" pitchFamily="49" charset="-122"/>
                <a:ea typeface="仿宋_GB2312" panose="02010609030101010101" pitchFamily="49" charset="-122"/>
              </a:rPr>
              <a:t>二级企业未初步建立安全文化体系，扣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a:p>
            <a:pPr eaLnBrk="1" hangingPunct="1">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2.</a:t>
            </a:r>
            <a:r>
              <a:rPr lang="zh-CN" altLang="en-US" sz="1600" b="1" u="sng">
                <a:solidFill>
                  <a:srgbClr val="33CC33"/>
                </a:solidFill>
                <a:latin typeface="仿宋_GB2312" panose="02010609030101010101" pitchFamily="49" charset="-122"/>
                <a:ea typeface="仿宋_GB2312" panose="02010609030101010101" pitchFamily="49" charset="-122"/>
              </a:rPr>
              <a:t>一级企业未有效运行安全文化体系，扣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79892" name="AutoShape 8"/>
          <p:cNvSpPr>
            <a:spLocks noChangeArrowheads="1"/>
          </p:cNvSpPr>
          <p:nvPr/>
        </p:nvSpPr>
        <p:spPr bwMode="auto">
          <a:xfrm>
            <a:off x="3429000" y="5873750"/>
            <a:ext cx="395288"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2.2  </a:t>
            </a:r>
            <a:r>
              <a:rPr lang="zh-CN" altLang="en-US" sz="2800" b="1" smtClean="0">
                <a:latin typeface="隶书" panose="02010509060101010101" pitchFamily="49" charset="-122"/>
                <a:ea typeface="隶书" panose="02010509060101010101" pitchFamily="49" charset="-122"/>
              </a:rPr>
              <a:t>负责人</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67498"/>
        </p:xfrm>
        <a:graphic>
          <a:graphicData uri="http://schemas.openxmlformats.org/drawingml/2006/table">
            <a:tbl>
              <a:tblPr firstRow="1" bandRow="1">
                <a:tableStyleId>{5C22544A-7EE6-4342-B048-85BDC9FD1C3A}</a:tableStyleId>
              </a:tblPr>
              <a:tblGrid>
                <a:gridCol w="3286096"/>
                <a:gridCol w="5000654"/>
              </a:tblGrid>
              <a:tr h="478149">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4" marB="4571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4" marB="45714">
                    <a:solidFill>
                      <a:schemeClr val="accent1">
                        <a:lumMod val="60000"/>
                        <a:lumOff val="40000"/>
                      </a:schemeClr>
                    </a:solidFill>
                  </a:tcPr>
                </a:tc>
              </a:tr>
              <a:tr h="1981093">
                <a:tc>
                  <a:txBody>
                    <a:bodyPr/>
                    <a:lstStyle/>
                    <a:p>
                      <a:pPr>
                        <a:lnSpc>
                          <a:spcPct val="120000"/>
                        </a:lnSpc>
                      </a:pPr>
                      <a:r>
                        <a:rPr lang="en-US" altLang="zh-CN" sz="1800" b="1" dirty="0" smtClean="0"/>
                        <a:t>3.</a:t>
                      </a:r>
                      <a:r>
                        <a:rPr lang="zh-CN" altLang="zh-CN" sz="1800" b="1" dirty="0" smtClean="0"/>
                        <a:t>企业主要负责人应作出明确的、公开的、文件化的安全承诺，并确保安全承诺转变为必需的资源支持。</a:t>
                      </a:r>
                      <a:endParaRPr lang="en-US" altLang="zh-CN" sz="1000" b="1" dirty="0">
                        <a:solidFill>
                          <a:srgbClr val="FF0000"/>
                        </a:solidFill>
                        <a:latin typeface="仿宋_GB2312" panose="02010609030101010101" pitchFamily="49" charset="-122"/>
                        <a:ea typeface="仿宋_GB2312" panose="02010609030101010101" pitchFamily="49" charset="-122"/>
                      </a:endParaRPr>
                    </a:p>
                  </a:txBody>
                  <a:tcPr marL="91439" marR="91439" marT="45714" marB="45714" anchor="ctr">
                    <a:solidFill>
                      <a:schemeClr val="accent6">
                        <a:lumMod val="20000"/>
                        <a:lumOff val="80000"/>
                        <a:alpha val="50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800" b="1" dirty="0" smtClean="0">
                          <a:solidFill>
                            <a:schemeClr val="tx1"/>
                          </a:solidFill>
                        </a:rPr>
                        <a:t>1.</a:t>
                      </a:r>
                      <a:r>
                        <a:rPr lang="zh-CN" altLang="en-US" sz="1800" b="1" dirty="0" smtClean="0">
                          <a:solidFill>
                            <a:schemeClr val="tx1"/>
                          </a:solidFill>
                        </a:rPr>
                        <a:t>企业主要负责人应作出承诺；</a:t>
                      </a:r>
                      <a:endParaRPr lang="en-US" altLang="zh-CN" sz="1800" b="1" dirty="0" smtClean="0">
                        <a:solidFill>
                          <a:schemeClr val="tx1"/>
                        </a:solidFill>
                      </a:endParaRPr>
                    </a:p>
                    <a:p>
                      <a:pPr>
                        <a:lnSpc>
                          <a:spcPct val="150000"/>
                        </a:lnSpc>
                      </a:pPr>
                      <a:r>
                        <a:rPr lang="en-US" altLang="zh-CN" sz="1800" b="1" dirty="0" smtClean="0">
                          <a:solidFill>
                            <a:schemeClr val="tx1"/>
                          </a:solidFill>
                        </a:rPr>
                        <a:t>2.</a:t>
                      </a:r>
                      <a:r>
                        <a:rPr lang="zh-CN" altLang="en-US" sz="1800" b="1" dirty="0" smtClean="0">
                          <a:solidFill>
                            <a:schemeClr val="tx1"/>
                          </a:solidFill>
                        </a:rPr>
                        <a:t>安全承诺的内容应明确、公开、文件化；</a:t>
                      </a:r>
                      <a:endParaRPr lang="zh-CN" altLang="en-US" sz="1800" b="1" dirty="0" smtClean="0">
                        <a:solidFill>
                          <a:schemeClr val="tx1"/>
                        </a:solidFill>
                      </a:endParaRPr>
                    </a:p>
                    <a:p>
                      <a:pPr>
                        <a:lnSpc>
                          <a:spcPct val="150000"/>
                        </a:lnSpc>
                      </a:pPr>
                      <a:r>
                        <a:rPr lang="en-US" altLang="zh-CN" sz="1800" b="1" dirty="0" smtClean="0">
                          <a:solidFill>
                            <a:schemeClr val="tx1"/>
                          </a:solidFill>
                        </a:rPr>
                        <a:t>3.</a:t>
                      </a:r>
                      <a:r>
                        <a:rPr lang="zh-CN" altLang="en-US" sz="1800" b="1" dirty="0" smtClean="0">
                          <a:solidFill>
                            <a:schemeClr val="tx1"/>
                          </a:solidFill>
                        </a:rPr>
                        <a:t>主要负责人应确保安全标准化所需的</a:t>
                      </a:r>
                      <a:r>
                        <a:rPr lang="zh-CN" altLang="en-US" sz="1800" b="1" dirty="0" smtClean="0">
                          <a:solidFill>
                            <a:srgbClr val="FF0000"/>
                          </a:solidFill>
                        </a:rPr>
                        <a:t>资金、人员、时间、设备设施</a:t>
                      </a:r>
                      <a:r>
                        <a:rPr lang="zh-CN" altLang="en-US" sz="1800" b="1" dirty="0" smtClean="0">
                          <a:solidFill>
                            <a:schemeClr val="tx1"/>
                          </a:solidFill>
                        </a:rPr>
                        <a:t>等资源。</a:t>
                      </a:r>
                      <a:endParaRPr lang="en-US" altLang="zh-CN" sz="1800" b="1" dirty="0" smtClean="0">
                        <a:solidFill>
                          <a:schemeClr val="tx1"/>
                        </a:solidFill>
                      </a:endParaRPr>
                    </a:p>
                    <a:p>
                      <a:endParaRPr lang="zh-CN" altLang="en-US" sz="1600" dirty="0">
                        <a:latin typeface="+mn-ea"/>
                        <a:ea typeface="+mn-ea"/>
                      </a:endParaRPr>
                    </a:p>
                  </a:txBody>
                  <a:tcPr marL="91439" marR="91439" marT="45714" marB="45714" anchor="ctr">
                    <a:solidFill>
                      <a:schemeClr val="accent6">
                        <a:lumMod val="20000"/>
                        <a:lumOff val="80000"/>
                        <a:alpha val="50000"/>
                      </a:schemeClr>
                    </a:solidFill>
                  </a:tcPr>
                </a:tc>
              </a:tr>
              <a:tr h="1408098">
                <a:tc>
                  <a:txBody>
                    <a:bodyPr/>
                    <a:lstStyle/>
                    <a:p>
                      <a:pPr>
                        <a:lnSpc>
                          <a:spcPct val="120000"/>
                        </a:lnSpc>
                      </a:pPr>
                      <a:r>
                        <a:rPr lang="en-US" altLang="zh-CN" sz="1800" b="1" dirty="0" smtClean="0"/>
                        <a:t>4.</a:t>
                      </a:r>
                      <a:r>
                        <a:rPr lang="zh-CN" altLang="zh-CN" sz="1800" b="1" dirty="0" smtClean="0"/>
                        <a:t>企业主要负责人应定期组织召开安全生产委员会或领导小组会议（以下简称安委会）。</a:t>
                      </a:r>
                      <a:endParaRPr lang="zh-CN" altLang="en-US" sz="1400" b="1" dirty="0" smtClean="0">
                        <a:solidFill>
                          <a:srgbClr val="FF0000"/>
                        </a:solidFill>
                        <a:latin typeface="仿宋_GB2312" panose="02010609030101010101" pitchFamily="49" charset="-122"/>
                        <a:ea typeface="仿宋_GB2312" panose="02010609030101010101" pitchFamily="49" charset="-122"/>
                      </a:endParaRPr>
                    </a:p>
                    <a:p>
                      <a:pPr marL="0" marR="0" indent="0" algn="l" defTabSz="914400" rtl="0" eaLnBrk="1" fontAlgn="auto" latinLnBrk="0" hangingPunct="1">
                        <a:lnSpc>
                          <a:spcPct val="120000"/>
                        </a:lnSpc>
                        <a:spcBef>
                          <a:spcPts val="0"/>
                        </a:spcBef>
                        <a:spcAft>
                          <a:spcPts val="0"/>
                        </a:spcAft>
                        <a:buClrTx/>
                        <a:buSzTx/>
                        <a:buFontTx/>
                        <a:buNone/>
                        <a:defRPr/>
                      </a:pPr>
                      <a:endParaRPr lang="zh-CN" altLang="en-US" sz="1800" b="1" kern="1200" dirty="0" smtClean="0">
                        <a:solidFill>
                          <a:schemeClr val="tx1"/>
                        </a:solidFill>
                        <a:latin typeface="+mn-lt"/>
                        <a:ea typeface="+mn-ea"/>
                        <a:cs typeface="+mn-cs"/>
                      </a:endParaRPr>
                    </a:p>
                  </a:txBody>
                  <a:tcPr marL="91439" marR="91439" marT="45714" marB="45714" anchor="ctr">
                    <a:solidFill>
                      <a:schemeClr val="bg2">
                        <a:lumMod val="20000"/>
                        <a:lumOff val="80000"/>
                        <a:alpha val="95000"/>
                      </a:schemeClr>
                    </a:solidFill>
                  </a:tcPr>
                </a:tc>
                <a:tc>
                  <a:txBody>
                    <a:bodyPr/>
                    <a:lstStyle/>
                    <a:p>
                      <a:pPr marL="0" algn="l" defTabSz="914400" rtl="0" eaLnBrk="1" latinLnBrk="0" hangingPunct="1">
                        <a:lnSpc>
                          <a:spcPct val="120000"/>
                        </a:lnSpc>
                        <a:defRPr/>
                      </a:pPr>
                      <a:r>
                        <a:rPr lang="zh-CN" altLang="en-US" sz="1800" b="1" dirty="0" smtClean="0">
                          <a:solidFill>
                            <a:schemeClr val="tx1"/>
                          </a:solidFill>
                        </a:rPr>
                        <a:t>主要负责人定期组织召开安委会会议，或</a:t>
                      </a:r>
                      <a:r>
                        <a:rPr lang="zh-CN" altLang="en-US" sz="1800" b="1" dirty="0" smtClean="0">
                          <a:solidFill>
                            <a:srgbClr val="FF0000"/>
                          </a:solidFill>
                        </a:rPr>
                        <a:t>定期听取安全生产工作情况汇报，了解安全生产状况，解决安全生产问题。</a:t>
                      </a:r>
                      <a:endParaRPr lang="zh-CN" altLang="en-US" sz="1800" b="1" kern="1200" dirty="0">
                        <a:solidFill>
                          <a:srgbClr val="FF0000"/>
                        </a:solidFill>
                        <a:latin typeface="+mn-ea"/>
                        <a:ea typeface="+mn-ea"/>
                        <a:cs typeface="+mn-cs"/>
                      </a:endParaRPr>
                    </a:p>
                  </a:txBody>
                  <a:tcPr marL="91439" marR="91439" marT="45714" marB="45714" anchor="ctr">
                    <a:solidFill>
                      <a:schemeClr val="bg2">
                        <a:lumMod val="20000"/>
                        <a:lumOff val="80000"/>
                        <a:alpha val="95000"/>
                      </a:schemeClr>
                    </a:solidFill>
                  </a:tcPr>
                </a:tc>
              </a:tr>
              <a:tr h="1499997">
                <a:tc>
                  <a:txBody>
                    <a:bodyPr/>
                    <a:lstStyle/>
                    <a:p>
                      <a:pPr marL="0" marR="0" indent="0" algn="l" defTabSz="914400" rtl="0" eaLnBrk="1" fontAlgn="auto" latinLnBrk="0" hangingPunct="1">
                        <a:lnSpc>
                          <a:spcPct val="120000"/>
                        </a:lnSpc>
                        <a:spcBef>
                          <a:spcPts val="0"/>
                        </a:spcBef>
                        <a:spcAft>
                          <a:spcPts val="0"/>
                        </a:spcAft>
                        <a:buClrTx/>
                        <a:buSzTx/>
                        <a:buFontTx/>
                        <a:buNone/>
                        <a:defRPr/>
                      </a:pPr>
                      <a:r>
                        <a:rPr lang="en-US" altLang="zh-CN" sz="1800" b="1" kern="1200" dirty="0" smtClean="0">
                          <a:solidFill>
                            <a:schemeClr val="tx1"/>
                          </a:solidFill>
                          <a:latin typeface="+mn-lt"/>
                          <a:ea typeface="+mn-ea"/>
                          <a:cs typeface="+mn-cs"/>
                        </a:rPr>
                        <a:t>5.</a:t>
                      </a:r>
                      <a:endParaRPr lang="zh-CN" altLang="en-US" sz="1800" b="1" kern="1200" dirty="0" smtClean="0">
                        <a:solidFill>
                          <a:schemeClr val="tx1"/>
                        </a:solidFill>
                        <a:latin typeface="+mn-lt"/>
                        <a:ea typeface="+mn-ea"/>
                        <a:cs typeface="+mn-cs"/>
                      </a:endParaRPr>
                    </a:p>
                  </a:txBody>
                  <a:tcPr marL="91439" marR="91439" marT="45714" marB="45714" anchor="ctr">
                    <a:solidFill>
                      <a:srgbClr val="FF9900">
                        <a:alpha val="21000"/>
                      </a:srgbClr>
                    </a:solidFill>
                  </a:tcPr>
                </a:tc>
                <a:tc>
                  <a:txBody>
                    <a:bodyPr/>
                    <a:lstStyle/>
                    <a:p>
                      <a:pPr>
                        <a:lnSpc>
                          <a:spcPct val="150000"/>
                        </a:lnSpc>
                        <a:defRPr/>
                      </a:pPr>
                      <a:r>
                        <a:rPr lang="en-US" altLang="zh-CN" sz="1800" b="1" dirty="0" smtClean="0">
                          <a:solidFill>
                            <a:srgbClr val="FF0000"/>
                          </a:solidFill>
                          <a:effectLst>
                            <a:outerShdw blurRad="38100" dist="38100" dir="2700000" algn="tl">
                              <a:srgbClr val="C0C0C0"/>
                            </a:outerShdw>
                          </a:effectLst>
                        </a:rPr>
                        <a:t>1.</a:t>
                      </a:r>
                      <a:r>
                        <a:rPr lang="zh-CN" altLang="en-US" sz="1800" b="1" dirty="0" smtClean="0">
                          <a:solidFill>
                            <a:srgbClr val="FF0000"/>
                          </a:solidFill>
                          <a:effectLst>
                            <a:outerShdw blurRad="38100" dist="38100" dir="2700000" algn="tl">
                              <a:srgbClr val="C0C0C0"/>
                            </a:outerShdw>
                          </a:effectLst>
                        </a:rPr>
                        <a:t>落实领导干部带班制度；</a:t>
                      </a:r>
                      <a:endParaRPr lang="zh-CN" altLang="en-US" sz="1800" b="1" dirty="0" smtClean="0">
                        <a:solidFill>
                          <a:srgbClr val="FF0000"/>
                        </a:solidFill>
                        <a:effectLst>
                          <a:outerShdw blurRad="38100" dist="38100" dir="2700000" algn="tl">
                            <a:srgbClr val="C0C0C0"/>
                          </a:outerShdw>
                        </a:effectLst>
                      </a:endParaRPr>
                    </a:p>
                    <a:p>
                      <a:pPr>
                        <a:lnSpc>
                          <a:spcPct val="150000"/>
                        </a:lnSpc>
                        <a:defRPr/>
                      </a:pPr>
                      <a:r>
                        <a:rPr lang="en-US" altLang="zh-CN" sz="1800" b="1" dirty="0" smtClean="0">
                          <a:solidFill>
                            <a:srgbClr val="FF0000"/>
                          </a:solidFill>
                          <a:effectLst>
                            <a:outerShdw blurRad="38100" dist="38100" dir="2700000" algn="tl">
                              <a:srgbClr val="C0C0C0"/>
                            </a:outerShdw>
                          </a:effectLst>
                        </a:rPr>
                        <a:t>2.</a:t>
                      </a:r>
                      <a:r>
                        <a:rPr lang="zh-CN" altLang="en-US" sz="1800" b="1" dirty="0" smtClean="0">
                          <a:solidFill>
                            <a:srgbClr val="FF0000"/>
                          </a:solidFill>
                          <a:effectLst>
                            <a:outerShdw blurRad="38100" dist="38100" dir="2700000" algn="tl">
                              <a:srgbClr val="C0C0C0"/>
                            </a:outerShdw>
                          </a:effectLst>
                        </a:rPr>
                        <a:t>主要负责人要对领导干部带班负全责。</a:t>
                      </a:r>
                      <a:endParaRPr lang="en-US" altLang="zh-CN" sz="1400" b="1" dirty="0" smtClean="0">
                        <a:solidFill>
                          <a:srgbClr val="FF0000"/>
                        </a:solidFill>
                        <a:effectLst>
                          <a:outerShdw blurRad="38100" dist="38100" dir="2700000" algn="tl">
                            <a:srgbClr val="C0C0C0"/>
                          </a:outerShdw>
                        </a:effectLst>
                        <a:latin typeface="仿宋_GB2312" panose="02010609030101010101" pitchFamily="49" charset="-122"/>
                        <a:ea typeface="仿宋_GB2312" panose="02010609030101010101" pitchFamily="49" charset="-122"/>
                      </a:endParaRPr>
                    </a:p>
                    <a:p>
                      <a:pPr marL="0" algn="l" defTabSz="914400" rtl="0" eaLnBrk="1" latinLnBrk="0" hangingPunct="1">
                        <a:lnSpc>
                          <a:spcPct val="120000"/>
                        </a:lnSpc>
                        <a:defRPr/>
                      </a:pPr>
                      <a:endParaRPr lang="zh-CN" altLang="en-US" sz="1800" b="1" kern="1200" dirty="0">
                        <a:solidFill>
                          <a:srgbClr val="FF0000"/>
                        </a:solidFill>
                        <a:latin typeface="+mn-ea"/>
                        <a:ea typeface="+mn-ea"/>
                        <a:cs typeface="+mn-cs"/>
                      </a:endParaRPr>
                    </a:p>
                  </a:txBody>
                  <a:tcPr marL="91439" marR="91439" marT="45714" marB="45714" anchor="ctr">
                    <a:solidFill>
                      <a:srgbClr val="FF9900">
                        <a:alpha val="21000"/>
                      </a:srgbClr>
                    </a:solidFill>
                  </a:tcPr>
                </a:tc>
              </a:tr>
            </a:tbl>
          </a:graphicData>
        </a:graphic>
      </p:graphicFrame>
      <p:sp>
        <p:nvSpPr>
          <p:cNvPr id="81940" name="矩形 7"/>
          <p:cNvSpPr>
            <a:spLocks noChangeArrowheads="1"/>
          </p:cNvSpPr>
          <p:nvPr/>
        </p:nvSpPr>
        <p:spPr bwMode="auto">
          <a:xfrm>
            <a:off x="4143375" y="6181725"/>
            <a:ext cx="4714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未实施领导干部带班，扣</a:t>
            </a:r>
            <a:r>
              <a:rPr lang="en-US" altLang="zh-CN" sz="1600" b="1" u="sng">
                <a:solidFill>
                  <a:srgbClr val="33CC33"/>
                </a:solidFill>
                <a:latin typeface="仿宋_GB2312" panose="02010609030101010101" pitchFamily="49" charset="-122"/>
                <a:ea typeface="仿宋_GB2312" panose="02010609030101010101" pitchFamily="49" charset="-122"/>
              </a:rPr>
              <a:t>20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 </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81941" name="AutoShape 8"/>
          <p:cNvSpPr>
            <a:spLocks noChangeArrowheads="1"/>
          </p:cNvSpPr>
          <p:nvPr/>
        </p:nvSpPr>
        <p:spPr bwMode="auto">
          <a:xfrm>
            <a:off x="3748088" y="6016625"/>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z\Desktop\QQ截图20130122164150.png"/>
          <p:cNvPicPr>
            <a:picLocks noChangeAspect="1" noChangeArrowheads="1"/>
          </p:cNvPicPr>
          <p:nvPr/>
        </p:nvPicPr>
        <p:blipFill>
          <a:blip r:embed="rId1"/>
          <a:srcRect/>
          <a:stretch>
            <a:fillRect/>
          </a:stretch>
        </p:blipFill>
        <p:spPr bwMode="auto">
          <a:xfrm>
            <a:off x="785786" y="1643050"/>
            <a:ext cx="3000396" cy="3929090"/>
          </a:xfrm>
          <a:prstGeom prst="rect">
            <a:avLst/>
          </a:prstGeom>
          <a:solidFill>
            <a:srgbClr val="FFFFFF">
              <a:shade val="85000"/>
            </a:srgbClr>
          </a:solidFill>
          <a:ln w="85725"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72" name="Picture 2" descr="http://t3.baidu.com/it/u=586356307,4159326326&amp;fm=23&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500188"/>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9"/>
          <p:cNvGrpSpPr/>
          <p:nvPr/>
        </p:nvGrpSpPr>
        <p:grpSpPr bwMode="auto">
          <a:xfrm>
            <a:off x="4214813" y="4071938"/>
            <a:ext cx="4572000" cy="1071562"/>
            <a:chOff x="4214810" y="4071942"/>
            <a:chExt cx="4572032" cy="1071570"/>
          </a:xfrm>
        </p:grpSpPr>
        <p:sp>
          <p:nvSpPr>
            <p:cNvPr id="8" name="自选图形 4"/>
            <p:cNvSpPr>
              <a:spLocks noChangeArrowheads="1"/>
            </p:cNvSpPr>
            <p:nvPr/>
          </p:nvSpPr>
          <p:spPr bwMode="auto">
            <a:xfrm>
              <a:off x="4214810" y="4071942"/>
              <a:ext cx="4572032" cy="1071570"/>
            </a:xfrm>
            <a:prstGeom prst="roundRect">
              <a:avLst>
                <a:gd name="adj" fmla="val 16667"/>
              </a:avLst>
            </a:prstGeom>
            <a:gradFill rotWithShape="1">
              <a:gsLst>
                <a:gs pos="0">
                  <a:srgbClr val="66FF33"/>
                </a:gs>
                <a:gs pos="50000">
                  <a:schemeClr val="bg1"/>
                </a:gs>
                <a:gs pos="100000">
                  <a:srgbClr val="66FF33"/>
                </a:gs>
              </a:gsLst>
              <a:lin ang="5400000" scaled="1"/>
            </a:gradFill>
            <a:ln>
              <a:noFill/>
            </a:ln>
            <a:effectLst>
              <a:prstShdw prst="shdw17" dist="17961" dir="2700000">
                <a:srgbClr val="66FF33">
                  <a:gamma/>
                  <a:shade val="60000"/>
                  <a:invGamma/>
                </a:srgbClr>
              </a:prstShdw>
            </a:effectLst>
          </p:spPr>
          <p:txBody>
            <a:bodyPr wrap="none" anchor="ctr"/>
            <a:lstStyle/>
            <a:p>
              <a:pPr eaLnBrk="1" hangingPunct="1">
                <a:defRPr/>
              </a:pPr>
              <a:endParaRPr lang="zh-CN" altLang="en-US">
                <a:latin typeface="Arial" panose="020B0604020202020204" pitchFamily="34" charset="0"/>
              </a:endParaRPr>
            </a:p>
          </p:txBody>
        </p:sp>
        <p:sp>
          <p:nvSpPr>
            <p:cNvPr id="11270" name="矩形 32"/>
            <p:cNvSpPr>
              <a:spLocks noChangeArrowheads="1"/>
            </p:cNvSpPr>
            <p:nvPr/>
          </p:nvSpPr>
          <p:spPr bwMode="auto">
            <a:xfrm>
              <a:off x="4214813" y="4214813"/>
              <a:ext cx="4572000" cy="8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rgbClr val="FF0000"/>
                  </a:solidFill>
                </a:rPr>
                <a:t>全国安全生产标准化技术委员会化学品安全分技术委员会归口</a:t>
              </a:r>
              <a:endParaRPr lang="zh-CN" altLang="en-US" sz="2400" b="1">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20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idx="4294967295"/>
          </p:nvPr>
        </p:nvSpPr>
        <p:spPr>
          <a:xfrm>
            <a:off x="900113" y="836613"/>
            <a:ext cx="7559675" cy="720725"/>
          </a:xfrm>
        </p:spPr>
        <p:txBody>
          <a:bodyPr/>
          <a:lstStyle/>
          <a:p>
            <a:pPr>
              <a:defRPr/>
            </a:pPr>
            <a:r>
              <a:rPr lang="zh-CN" altLang="en-US" sz="3600" b="1" dirty="0" smtClean="0">
                <a:solidFill>
                  <a:srgbClr val="FF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企业实施安全标准化的</a:t>
            </a:r>
            <a:r>
              <a:rPr lang="zh-CN" altLang="en-US" sz="3600" b="1" dirty="0" smtClean="0">
                <a:solidFill>
                  <a:srgbClr val="0000FF"/>
                </a:solidFill>
                <a:effectLst>
                  <a:outerShdw blurRad="38100" dist="38100" dir="2700000" algn="tl">
                    <a:srgbClr val="C0C0C0"/>
                  </a:outerShdw>
                </a:effectLst>
                <a:latin typeface="华文楷体" panose="02010600040101010101" pitchFamily="2" charset="-122"/>
                <a:ea typeface="华文楷体" panose="02010600040101010101" pitchFamily="2" charset="-122"/>
              </a:rPr>
              <a:t>先决</a:t>
            </a:r>
            <a:r>
              <a:rPr lang="zh-CN" altLang="en-US" sz="3600" b="1" dirty="0" smtClean="0">
                <a:solidFill>
                  <a:srgbClr val="FF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条件</a:t>
            </a:r>
            <a:endParaRPr lang="zh-CN" altLang="en-US" sz="3600" b="1" dirty="0" smtClean="0">
              <a:solidFill>
                <a:srgbClr val="FF0000"/>
              </a:solidFill>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
        <p:nvSpPr>
          <p:cNvPr id="450563" name="Rectangle 3"/>
          <p:cNvSpPr>
            <a:spLocks noGrp="1" noChangeArrowheads="1"/>
          </p:cNvSpPr>
          <p:nvPr>
            <p:ph type="body" idx="4294967295"/>
          </p:nvPr>
        </p:nvSpPr>
        <p:spPr>
          <a:xfrm>
            <a:off x="684213" y="1557338"/>
            <a:ext cx="7488237" cy="4679950"/>
          </a:xfrm>
        </p:spPr>
        <p:txBody>
          <a:bodyPr/>
          <a:lstStyle/>
          <a:p>
            <a:pPr>
              <a:buFontTx/>
              <a:buNone/>
            </a:pPr>
            <a:r>
              <a:rPr lang="en-US" altLang="zh-CN" sz="2800" b="1" smtClean="0">
                <a:solidFill>
                  <a:srgbClr val="FF0000"/>
                </a:solidFill>
                <a:latin typeface="华文楷体" panose="02010600040101010101" pitchFamily="2" charset="-122"/>
                <a:ea typeface="华文楷体" panose="02010600040101010101" pitchFamily="2" charset="-122"/>
              </a:rPr>
              <a:t>    1. </a:t>
            </a:r>
            <a:r>
              <a:rPr lang="zh-CN" altLang="en-US" sz="2800" b="1" smtClean="0">
                <a:latin typeface="华文楷体" panose="02010600040101010101" pitchFamily="2" charset="-122"/>
                <a:ea typeface="华文楷体" panose="02010600040101010101" pitchFamily="2" charset="-122"/>
              </a:rPr>
              <a:t>企业高层领导、各级领导要高度承诺、支持、参与</a:t>
            </a:r>
            <a:endParaRPr lang="zh-CN" altLang="en-US" sz="2800" b="1" smtClean="0">
              <a:solidFill>
                <a:srgbClr val="FF0000"/>
              </a:solidFill>
              <a:latin typeface="华文楷体" panose="02010600040101010101" pitchFamily="2" charset="-122"/>
              <a:ea typeface="华文楷体" panose="02010600040101010101" pitchFamily="2" charset="-122"/>
            </a:endParaRPr>
          </a:p>
          <a:p>
            <a:pPr lvl="2"/>
            <a:r>
              <a:rPr lang="zh-CN" altLang="en-US" sz="2000" b="1" smtClean="0">
                <a:solidFill>
                  <a:srgbClr val="FF3300"/>
                </a:solidFill>
                <a:latin typeface="华文楷体" panose="02010600040101010101" pitchFamily="2" charset="-122"/>
                <a:ea typeface="华文楷体" panose="02010600040101010101" pitchFamily="2" charset="-122"/>
              </a:rPr>
              <a:t>书面</a:t>
            </a:r>
            <a:r>
              <a:rPr lang="zh-CN" altLang="en-US" sz="2000" b="1" smtClean="0">
                <a:solidFill>
                  <a:schemeClr val="accent2"/>
                </a:solidFill>
                <a:latin typeface="华文楷体" panose="02010600040101010101" pitchFamily="2" charset="-122"/>
                <a:ea typeface="华文楷体" panose="02010600040101010101" pitchFamily="2" charset="-122"/>
              </a:rPr>
              <a:t>承诺（形成文件）</a:t>
            </a:r>
            <a:endParaRPr lang="zh-CN" altLang="en-US" sz="2000" b="1" smtClean="0">
              <a:solidFill>
                <a:schemeClr val="accent2"/>
              </a:solidFill>
              <a:latin typeface="华文楷体" panose="02010600040101010101" pitchFamily="2" charset="-122"/>
              <a:ea typeface="华文楷体" panose="02010600040101010101" pitchFamily="2" charset="-122"/>
            </a:endParaRPr>
          </a:p>
          <a:p>
            <a:pPr lvl="2"/>
            <a:r>
              <a:rPr lang="zh-CN" altLang="en-US" sz="2000" b="1" smtClean="0">
                <a:solidFill>
                  <a:srgbClr val="FF3300"/>
                </a:solidFill>
                <a:latin typeface="华文楷体" panose="02010600040101010101" pitchFamily="2" charset="-122"/>
                <a:ea typeface="华文楷体" panose="02010600040101010101" pitchFamily="2" charset="-122"/>
              </a:rPr>
              <a:t>提供</a:t>
            </a:r>
            <a:r>
              <a:rPr lang="zh-CN" altLang="en-US" sz="2000" b="1" smtClean="0">
                <a:solidFill>
                  <a:schemeClr val="accent2"/>
                </a:solidFill>
                <a:latin typeface="华文楷体" panose="02010600040101010101" pitchFamily="2" charset="-122"/>
                <a:ea typeface="华文楷体" panose="02010600040101010101" pitchFamily="2" charset="-122"/>
              </a:rPr>
              <a:t>资源支持（人力、物力、财力、技术等）</a:t>
            </a:r>
            <a:endParaRPr lang="zh-CN" altLang="en-US" sz="2000" b="1" smtClean="0">
              <a:solidFill>
                <a:schemeClr val="accent2"/>
              </a:solidFill>
              <a:latin typeface="华文楷体" panose="02010600040101010101" pitchFamily="2" charset="-122"/>
              <a:ea typeface="华文楷体" panose="02010600040101010101" pitchFamily="2" charset="-122"/>
            </a:endParaRPr>
          </a:p>
          <a:p>
            <a:pPr lvl="2"/>
            <a:r>
              <a:rPr lang="zh-CN" altLang="en-US" sz="2000" b="1" smtClean="0">
                <a:solidFill>
                  <a:srgbClr val="FF3300"/>
                </a:solidFill>
                <a:latin typeface="华文楷体" panose="02010600040101010101" pitchFamily="2" charset="-122"/>
                <a:ea typeface="华文楷体" panose="02010600040101010101" pitchFamily="2" charset="-122"/>
              </a:rPr>
              <a:t>参加</a:t>
            </a:r>
            <a:r>
              <a:rPr lang="zh-CN" altLang="en-US" sz="2000" b="1" smtClean="0">
                <a:solidFill>
                  <a:schemeClr val="accent2"/>
                </a:solidFill>
                <a:latin typeface="华文楷体" panose="02010600040101010101" pitchFamily="2" charset="-122"/>
                <a:ea typeface="华文楷体" panose="02010600040101010101" pitchFamily="2" charset="-122"/>
              </a:rPr>
              <a:t>安全生产标准化工作会议，发布支持信息</a:t>
            </a:r>
            <a:endParaRPr lang="zh-CN" altLang="en-US" sz="2000" b="1" smtClean="0">
              <a:solidFill>
                <a:schemeClr val="accent2"/>
              </a:solidFill>
              <a:latin typeface="华文楷体" panose="02010600040101010101" pitchFamily="2" charset="-122"/>
              <a:ea typeface="华文楷体" panose="02010600040101010101" pitchFamily="2" charset="-122"/>
            </a:endParaRPr>
          </a:p>
          <a:p>
            <a:pPr lvl="2"/>
            <a:r>
              <a:rPr lang="zh-CN" altLang="en-US" sz="2000" b="1" smtClean="0">
                <a:solidFill>
                  <a:srgbClr val="FF3300"/>
                </a:solidFill>
                <a:latin typeface="华文楷体" panose="02010600040101010101" pitchFamily="2" charset="-122"/>
                <a:ea typeface="华文楷体" panose="02010600040101010101" pitchFamily="2" charset="-122"/>
              </a:rPr>
              <a:t>参与</a:t>
            </a:r>
            <a:r>
              <a:rPr lang="zh-CN" altLang="en-US" sz="2000" b="1" smtClean="0">
                <a:solidFill>
                  <a:schemeClr val="accent2"/>
                </a:solidFill>
                <a:latin typeface="华文楷体" panose="02010600040101010101" pitchFamily="2" charset="-122"/>
                <a:ea typeface="华文楷体" panose="02010600040101010101" pitchFamily="2" charset="-122"/>
              </a:rPr>
              <a:t>安全生产标准化监督、检查、事故调查、考核等</a:t>
            </a:r>
            <a:endParaRPr lang="zh-CN" altLang="en-US" sz="2000" b="1" smtClean="0">
              <a:solidFill>
                <a:schemeClr val="accent2"/>
              </a:solidFill>
              <a:latin typeface="华文楷体" panose="02010600040101010101" pitchFamily="2" charset="-122"/>
              <a:ea typeface="华文楷体" panose="02010600040101010101" pitchFamily="2" charset="-122"/>
            </a:endParaRPr>
          </a:p>
          <a:p>
            <a:pPr lvl="2"/>
            <a:r>
              <a:rPr lang="zh-CN" altLang="en-US" sz="2000" b="1" smtClean="0">
                <a:solidFill>
                  <a:srgbClr val="FF3300"/>
                </a:solidFill>
                <a:latin typeface="华文楷体" panose="02010600040101010101" pitchFamily="2" charset="-122"/>
                <a:ea typeface="华文楷体" panose="02010600040101010101" pitchFamily="2" charset="-122"/>
              </a:rPr>
              <a:t>鼓励、奖励</a:t>
            </a:r>
            <a:r>
              <a:rPr lang="zh-CN" altLang="en-US" sz="2000" b="1" smtClean="0">
                <a:solidFill>
                  <a:schemeClr val="accent2"/>
                </a:solidFill>
                <a:latin typeface="华文楷体" panose="02010600040101010101" pitchFamily="2" charset="-122"/>
                <a:ea typeface="华文楷体" panose="02010600040101010101" pitchFamily="2" charset="-122"/>
              </a:rPr>
              <a:t>积极的安全行为</a:t>
            </a:r>
            <a:endParaRPr lang="zh-CN" altLang="en-US" sz="2000" b="1" smtClean="0">
              <a:solidFill>
                <a:schemeClr val="accent2"/>
              </a:solidFill>
              <a:latin typeface="华文楷体" panose="02010600040101010101" pitchFamily="2" charset="-122"/>
              <a:ea typeface="华文楷体" panose="02010600040101010101" pitchFamily="2" charset="-122"/>
            </a:endParaRPr>
          </a:p>
          <a:p>
            <a:pPr lvl="1">
              <a:buFontTx/>
              <a:buNone/>
            </a:pPr>
            <a:r>
              <a:rPr lang="en-US" altLang="zh-CN" b="1" smtClean="0">
                <a:solidFill>
                  <a:srgbClr val="FF0000"/>
                </a:solidFill>
                <a:latin typeface="华文楷体" panose="02010600040101010101" pitchFamily="2" charset="-122"/>
                <a:ea typeface="华文楷体" panose="02010600040101010101" pitchFamily="2" charset="-122"/>
              </a:rPr>
              <a:t>2. </a:t>
            </a:r>
            <a:r>
              <a:rPr lang="zh-CN" altLang="en-US" b="1" smtClean="0">
                <a:latin typeface="华文楷体" panose="02010600040101010101" pitchFamily="2" charset="-122"/>
                <a:ea typeface="华文楷体" panose="02010600040101010101" pitchFamily="2" charset="-122"/>
              </a:rPr>
              <a:t>全员参与</a:t>
            </a:r>
            <a:endParaRPr lang="zh-CN" altLang="en-US" sz="2400" b="1" smtClean="0">
              <a:solidFill>
                <a:schemeClr val="accent2"/>
              </a:solidFill>
              <a:latin typeface="华文楷体" panose="02010600040101010101" pitchFamily="2" charset="-122"/>
              <a:ea typeface="华文楷体" panose="02010600040101010101" pitchFamily="2" charset="-122"/>
            </a:endParaRPr>
          </a:p>
          <a:p>
            <a:pPr lvl="2"/>
            <a:r>
              <a:rPr lang="zh-CN" altLang="en-US" sz="2000" b="1" smtClean="0">
                <a:latin typeface="华文楷体" panose="02010600040101010101" pitchFamily="2" charset="-122"/>
                <a:ea typeface="华文楷体" panose="02010600040101010101" pitchFamily="2" charset="-122"/>
              </a:rPr>
              <a:t>加强宣传、教育及培训</a:t>
            </a:r>
            <a:r>
              <a:rPr lang="en-US" altLang="zh-CN" sz="2000" b="1" smtClean="0">
                <a:latin typeface="华文楷体" panose="02010600040101010101" pitchFamily="2" charset="-122"/>
                <a:ea typeface="华文楷体" panose="02010600040101010101" pitchFamily="2" charset="-122"/>
              </a:rPr>
              <a:t>,</a:t>
            </a:r>
            <a:r>
              <a:rPr lang="zh-CN" altLang="en-US" sz="2000" b="1" smtClean="0">
                <a:latin typeface="华文楷体" panose="02010600040101010101" pitchFamily="2" charset="-122"/>
                <a:ea typeface="华文楷体" panose="02010600040101010101" pitchFamily="2" charset="-122"/>
              </a:rPr>
              <a:t>提高安全意识、技能</a:t>
            </a:r>
            <a:endParaRPr lang="zh-CN" altLang="en-US" sz="2000" b="1" smtClean="0">
              <a:latin typeface="华文楷体" panose="02010600040101010101" pitchFamily="2" charset="-122"/>
              <a:ea typeface="华文楷体" panose="02010600040101010101" pitchFamily="2" charset="-122"/>
            </a:endParaRPr>
          </a:p>
          <a:p>
            <a:pPr lvl="2"/>
            <a:r>
              <a:rPr lang="zh-CN" altLang="en-US" sz="2000" b="1" smtClean="0">
                <a:solidFill>
                  <a:schemeClr val="accent2"/>
                </a:solidFill>
                <a:latin typeface="华文楷体" panose="02010600040101010101" pitchFamily="2" charset="-122"/>
                <a:ea typeface="华文楷体" panose="02010600040101010101" pitchFamily="2" charset="-122"/>
              </a:rPr>
              <a:t>全员参与风险评价，消除隐患</a:t>
            </a:r>
            <a:endParaRPr lang="zh-CN" altLang="en-US" sz="2000" b="1" smtClean="0">
              <a:solidFill>
                <a:schemeClr val="accent2"/>
              </a:solidFill>
              <a:latin typeface="华文楷体" panose="02010600040101010101" pitchFamily="2" charset="-122"/>
              <a:ea typeface="华文楷体" panose="02010600040101010101" pitchFamily="2" charset="-122"/>
            </a:endParaRPr>
          </a:p>
          <a:p>
            <a:pPr lvl="2"/>
            <a:r>
              <a:rPr lang="zh-CN" altLang="en-US" sz="2000" b="1" smtClean="0">
                <a:solidFill>
                  <a:schemeClr val="accent2"/>
                </a:solidFill>
                <a:latin typeface="华文楷体" panose="02010600040101010101" pitchFamily="2" charset="-122"/>
                <a:ea typeface="华文楷体" panose="02010600040101010101" pitchFamily="2" charset="-122"/>
              </a:rPr>
              <a:t>贯彻落实各项制度与规程，规范安全行为</a:t>
            </a:r>
            <a:endParaRPr lang="zh-CN" altLang="en-US" sz="2000" b="1" smtClean="0">
              <a:solidFill>
                <a:schemeClr val="accent2"/>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Effect transition="in" filter="dissolve">
                                      <p:cBhvr>
                                        <p:cTn id="7" dur="500"/>
                                        <p:tgtEl>
                                          <p:spTgt spid="4505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0563">
                                            <p:txEl>
                                              <p:pRg st="1" end="1"/>
                                            </p:txEl>
                                          </p:spTgt>
                                        </p:tgtEl>
                                        <p:attrNameLst>
                                          <p:attrName>style.visibility</p:attrName>
                                        </p:attrNameLst>
                                      </p:cBhvr>
                                      <p:to>
                                        <p:strVal val="visible"/>
                                      </p:to>
                                    </p:set>
                                    <p:animEffect transition="in" filter="dissolve">
                                      <p:cBhvr>
                                        <p:cTn id="10" dur="500"/>
                                        <p:tgtEl>
                                          <p:spTgt spid="45056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50563">
                                            <p:txEl>
                                              <p:pRg st="2" end="2"/>
                                            </p:txEl>
                                          </p:spTgt>
                                        </p:tgtEl>
                                        <p:attrNameLst>
                                          <p:attrName>style.visibility</p:attrName>
                                        </p:attrNameLst>
                                      </p:cBhvr>
                                      <p:to>
                                        <p:strVal val="visible"/>
                                      </p:to>
                                    </p:set>
                                    <p:animEffect transition="in" filter="dissolve">
                                      <p:cBhvr>
                                        <p:cTn id="13" dur="500"/>
                                        <p:tgtEl>
                                          <p:spTgt spid="45056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50563">
                                            <p:txEl>
                                              <p:pRg st="3" end="3"/>
                                            </p:txEl>
                                          </p:spTgt>
                                        </p:tgtEl>
                                        <p:attrNameLst>
                                          <p:attrName>style.visibility</p:attrName>
                                        </p:attrNameLst>
                                      </p:cBhvr>
                                      <p:to>
                                        <p:strVal val="visible"/>
                                      </p:to>
                                    </p:set>
                                    <p:animEffect transition="in" filter="dissolve">
                                      <p:cBhvr>
                                        <p:cTn id="16" dur="500"/>
                                        <p:tgtEl>
                                          <p:spTgt spid="45056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50563">
                                            <p:txEl>
                                              <p:pRg st="4" end="4"/>
                                            </p:txEl>
                                          </p:spTgt>
                                        </p:tgtEl>
                                        <p:attrNameLst>
                                          <p:attrName>style.visibility</p:attrName>
                                        </p:attrNameLst>
                                      </p:cBhvr>
                                      <p:to>
                                        <p:strVal val="visible"/>
                                      </p:to>
                                    </p:set>
                                    <p:animEffect transition="in" filter="dissolve">
                                      <p:cBhvr>
                                        <p:cTn id="19" dur="500"/>
                                        <p:tgtEl>
                                          <p:spTgt spid="45056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50563">
                                            <p:txEl>
                                              <p:pRg st="5" end="5"/>
                                            </p:txEl>
                                          </p:spTgt>
                                        </p:tgtEl>
                                        <p:attrNameLst>
                                          <p:attrName>style.visibility</p:attrName>
                                        </p:attrNameLst>
                                      </p:cBhvr>
                                      <p:to>
                                        <p:strVal val="visible"/>
                                      </p:to>
                                    </p:set>
                                    <p:animEffect transition="in" filter="dissolve">
                                      <p:cBhvr>
                                        <p:cTn id="22" dur="500"/>
                                        <p:tgtEl>
                                          <p:spTgt spid="45056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50563">
                                            <p:txEl>
                                              <p:pRg st="6" end="6"/>
                                            </p:txEl>
                                          </p:spTgt>
                                        </p:tgtEl>
                                        <p:attrNameLst>
                                          <p:attrName>style.visibility</p:attrName>
                                        </p:attrNameLst>
                                      </p:cBhvr>
                                      <p:to>
                                        <p:strVal val="visible"/>
                                      </p:to>
                                    </p:set>
                                    <p:animEffect transition="in" filter="dissolve">
                                      <p:cBhvr>
                                        <p:cTn id="25" dur="500"/>
                                        <p:tgtEl>
                                          <p:spTgt spid="45056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50563">
                                            <p:txEl>
                                              <p:pRg st="7" end="7"/>
                                            </p:txEl>
                                          </p:spTgt>
                                        </p:tgtEl>
                                        <p:attrNameLst>
                                          <p:attrName>style.visibility</p:attrName>
                                        </p:attrNameLst>
                                      </p:cBhvr>
                                      <p:to>
                                        <p:strVal val="visible"/>
                                      </p:to>
                                    </p:set>
                                    <p:animEffect transition="in" filter="dissolve">
                                      <p:cBhvr>
                                        <p:cTn id="28" dur="500"/>
                                        <p:tgtEl>
                                          <p:spTgt spid="45056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50563">
                                            <p:txEl>
                                              <p:pRg st="8" end="8"/>
                                            </p:txEl>
                                          </p:spTgt>
                                        </p:tgtEl>
                                        <p:attrNameLst>
                                          <p:attrName>style.visibility</p:attrName>
                                        </p:attrNameLst>
                                      </p:cBhvr>
                                      <p:to>
                                        <p:strVal val="visible"/>
                                      </p:to>
                                    </p:set>
                                    <p:animEffect transition="in" filter="dissolve">
                                      <p:cBhvr>
                                        <p:cTn id="31" dur="500"/>
                                        <p:tgtEl>
                                          <p:spTgt spid="45056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50563">
                                            <p:txEl>
                                              <p:pRg st="9" end="9"/>
                                            </p:txEl>
                                          </p:spTgt>
                                        </p:tgtEl>
                                        <p:attrNameLst>
                                          <p:attrName>style.visibility</p:attrName>
                                        </p:attrNameLst>
                                      </p:cBhvr>
                                      <p:to>
                                        <p:strVal val="visible"/>
                                      </p:to>
                                    </p:set>
                                    <p:animEffect transition="in" filter="dissolve">
                                      <p:cBhvr>
                                        <p:cTn id="34" dur="500"/>
                                        <p:tgtEl>
                                          <p:spTgt spid="4505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2.3  </a:t>
            </a:r>
            <a:r>
              <a:rPr lang="zh-CN" altLang="en-US" sz="2800" b="1" smtClean="0">
                <a:latin typeface="隶书" panose="02010509060101010101" pitchFamily="49" charset="-122"/>
                <a:ea typeface="隶书" panose="02010509060101010101" pitchFamily="49" charset="-122"/>
              </a:rPr>
              <a:t>职责</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072062"/>
        </p:xfrm>
        <a:graphic>
          <a:graphicData uri="http://schemas.openxmlformats.org/drawingml/2006/table">
            <a:tbl>
              <a:tblPr firstRow="1" bandRow="1">
                <a:tableStyleId>{5C22544A-7EE6-4342-B048-85BDC9FD1C3A}</a:tableStyleId>
              </a:tblPr>
              <a:tblGrid>
                <a:gridCol w="2714596"/>
                <a:gridCol w="5572154"/>
              </a:tblGrid>
              <a:tr h="478211">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164842">
                <a:tc>
                  <a:txBody>
                    <a:bodyPr/>
                    <a:lstStyle/>
                    <a:p>
                      <a:pPr>
                        <a:lnSpc>
                          <a:spcPct val="150000"/>
                        </a:lnSpc>
                      </a:pPr>
                      <a:r>
                        <a:rPr lang="en-US" altLang="zh-CN" sz="1800" b="1" dirty="0" smtClean="0"/>
                        <a:t>1.</a:t>
                      </a:r>
                      <a:r>
                        <a:rPr lang="zh-CN" altLang="zh-CN" sz="1800" b="1" dirty="0" smtClean="0"/>
                        <a:t>企业应制定安委会和管理部门的安全职责。</a:t>
                      </a:r>
                      <a:endParaRPr lang="en-US" altLang="zh-CN" sz="1800" b="1" dirty="0">
                        <a:solidFill>
                          <a:srgbClr val="FF0000"/>
                        </a:solidFill>
                        <a:latin typeface="仿宋_GB2312" panose="02010609030101010101" pitchFamily="49" charset="-122"/>
                        <a:ea typeface="仿宋_GB2312" panose="02010609030101010101" pitchFamily="49" charset="-122"/>
                      </a:endParaRPr>
                    </a:p>
                  </a:txBody>
                  <a:tcPr marL="91439" marR="91439"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制定安委会和各管理部门及</a:t>
                      </a:r>
                      <a:r>
                        <a:rPr lang="zh-CN" altLang="en-US" sz="1800" b="1" dirty="0" smtClean="0">
                          <a:solidFill>
                            <a:srgbClr val="FF0000"/>
                          </a:solidFill>
                        </a:rPr>
                        <a:t>基层单位</a:t>
                      </a:r>
                      <a:r>
                        <a:rPr lang="zh-CN" altLang="en-US" sz="1800" b="1" dirty="0" smtClean="0">
                          <a:solidFill>
                            <a:schemeClr val="tx1"/>
                          </a:solidFill>
                        </a:rPr>
                        <a:t>的安全职责。</a:t>
                      </a:r>
                      <a:endParaRPr lang="en-US" altLang="zh-CN" sz="1800" b="1" dirty="0" smtClean="0">
                        <a:solidFill>
                          <a:schemeClr val="tx1"/>
                        </a:solidFill>
                        <a:latin typeface="仿宋_GB2312" panose="02010609030101010101" pitchFamily="49" charset="-122"/>
                        <a:ea typeface="仿宋_GB2312" panose="02010609030101010101" pitchFamily="49" charset="-122"/>
                      </a:endParaRPr>
                    </a:p>
                  </a:txBody>
                  <a:tcPr marL="91439" marR="91439" anchor="ctr">
                    <a:solidFill>
                      <a:schemeClr val="accent6">
                        <a:lumMod val="20000"/>
                        <a:lumOff val="80000"/>
                        <a:alpha val="50000"/>
                      </a:schemeClr>
                    </a:solidFill>
                  </a:tcPr>
                </a:tc>
              </a:tr>
              <a:tr h="3429009">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企业应制定主要负责人、各级管理人员和从业人员的安全职责。</a:t>
                      </a:r>
                      <a:endParaRPr lang="en-US" altLang="zh-CN" sz="1800" b="1" dirty="0" smtClean="0">
                        <a:solidFill>
                          <a:schemeClr val="tx1"/>
                        </a:solidFill>
                        <a:latin typeface="仿宋_GB2312" panose="02010609030101010101" pitchFamily="49" charset="-122"/>
                        <a:ea typeface="仿宋_GB2312" panose="02010609030101010101" pitchFamily="49" charset="-122"/>
                      </a:endParaRPr>
                    </a:p>
                  </a:txBody>
                  <a:tcPr marL="91439" marR="91439" anchor="ctr">
                    <a:solidFill>
                      <a:schemeClr val="bg2">
                        <a:lumMod val="20000"/>
                        <a:lumOff val="80000"/>
                        <a:alpha val="95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明确主要负责人安全职责，</a:t>
                      </a:r>
                      <a:r>
                        <a:rPr lang="zh-CN" altLang="en-US" sz="1800" b="1" dirty="0" smtClean="0">
                          <a:solidFill>
                            <a:srgbClr val="FF0000"/>
                          </a:solidFill>
                        </a:rPr>
                        <a:t>对</a:t>
                      </a:r>
                      <a:r>
                        <a:rPr lang="en-US" altLang="zh-CN" sz="1800" b="1" dirty="0" smtClean="0">
                          <a:solidFill>
                            <a:srgbClr val="FF0000"/>
                          </a:solidFill>
                        </a:rPr>
                        <a:t>《</a:t>
                      </a:r>
                      <a:r>
                        <a:rPr lang="zh-CN" altLang="en-US" sz="1800" b="1" dirty="0" smtClean="0">
                          <a:solidFill>
                            <a:srgbClr val="FF0000"/>
                          </a:solidFill>
                        </a:rPr>
                        <a:t>安全生产法</a:t>
                      </a:r>
                      <a:r>
                        <a:rPr lang="en-US" altLang="zh-CN" sz="1800" b="1" dirty="0" smtClean="0">
                          <a:solidFill>
                            <a:srgbClr val="FF0000"/>
                          </a:solidFill>
                        </a:rPr>
                        <a:t>》</a:t>
                      </a:r>
                      <a:r>
                        <a:rPr lang="zh-CN" altLang="en-US" sz="1800" b="1" dirty="0" smtClean="0">
                          <a:solidFill>
                            <a:srgbClr val="FF0000"/>
                          </a:solidFill>
                        </a:rPr>
                        <a:t>规定</a:t>
                      </a:r>
                      <a:endParaRPr lang="en-US" altLang="zh-CN" sz="1800" b="1" dirty="0" smtClean="0">
                        <a:solidFill>
                          <a:srgbClr val="FF0000"/>
                        </a:solidFill>
                      </a:endParaRPr>
                    </a:p>
                    <a:p>
                      <a:pPr>
                        <a:lnSpc>
                          <a:spcPct val="150000"/>
                        </a:lnSpc>
                      </a:pPr>
                      <a:r>
                        <a:rPr lang="en-US" altLang="zh-CN" sz="1800" b="1" dirty="0" smtClean="0">
                          <a:solidFill>
                            <a:srgbClr val="FF0000"/>
                          </a:solidFill>
                        </a:rPr>
                        <a:t>    </a:t>
                      </a:r>
                      <a:r>
                        <a:rPr lang="zh-CN" altLang="en-US" sz="1800" b="1" dirty="0" smtClean="0">
                          <a:solidFill>
                            <a:srgbClr val="FF0000"/>
                          </a:solidFill>
                        </a:rPr>
                        <a:t>的主要负责人安全职责进行细化； </a:t>
                      </a:r>
                      <a:endParaRPr lang="zh-CN" altLang="en-US" sz="1800" b="1" dirty="0" smtClean="0">
                        <a:solidFill>
                          <a:srgbClr val="FF0000"/>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明确各级管理人员的安全职责，</a:t>
                      </a:r>
                      <a:r>
                        <a:rPr lang="zh-CN" altLang="en-US" sz="1800" b="1" dirty="0" smtClean="0">
                          <a:solidFill>
                            <a:srgbClr val="FF0000"/>
                          </a:solidFill>
                        </a:rPr>
                        <a:t>做到“一岗一责”；</a:t>
                      </a:r>
                      <a:endParaRPr lang="zh-CN" altLang="en-US" sz="1800" b="1" dirty="0" smtClean="0">
                        <a:solidFill>
                          <a:srgbClr val="FF0000"/>
                        </a:solidFill>
                      </a:endParaRPr>
                    </a:p>
                    <a:p>
                      <a:pPr>
                        <a:lnSpc>
                          <a:spcPct val="150000"/>
                        </a:lnSpc>
                      </a:pPr>
                      <a:r>
                        <a:rPr lang="en-US" altLang="zh-CN" sz="1800" b="1" dirty="0" smtClean="0">
                          <a:solidFill>
                            <a:schemeClr val="tx1"/>
                          </a:solidFill>
                        </a:rPr>
                        <a:t>3. </a:t>
                      </a:r>
                      <a:r>
                        <a:rPr lang="zh-CN" altLang="en-US" sz="1800" b="1" dirty="0" smtClean="0">
                          <a:solidFill>
                            <a:schemeClr val="tx1"/>
                          </a:solidFill>
                        </a:rPr>
                        <a:t>明确从业人员安全职责，</a:t>
                      </a:r>
                      <a:r>
                        <a:rPr lang="zh-CN" altLang="en-US" sz="1800" b="1" dirty="0" smtClean="0">
                          <a:solidFill>
                            <a:srgbClr val="FF0000"/>
                          </a:solidFill>
                        </a:rPr>
                        <a:t>做到“一岗一责”。</a:t>
                      </a:r>
                      <a:endParaRPr lang="zh-CN" altLang="en-US" sz="1800" b="1" dirty="0">
                        <a:solidFill>
                          <a:srgbClr val="FF0000"/>
                        </a:solidFill>
                        <a:latin typeface="仿宋_GB2312" panose="02010609030101010101" pitchFamily="49" charset="-122"/>
                        <a:ea typeface="仿宋_GB2312" panose="02010609030101010101" pitchFamily="49" charset="-122"/>
                      </a:endParaRPr>
                    </a:p>
                  </a:txBody>
                  <a:tcPr marL="91439" marR="91439">
                    <a:solidFill>
                      <a:schemeClr val="bg2">
                        <a:lumMod val="20000"/>
                        <a:lumOff val="80000"/>
                        <a:alpha val="95000"/>
                      </a:schemeClr>
                    </a:solidFill>
                  </a:tcPr>
                </a:tc>
              </a:tr>
            </a:tbl>
          </a:graphicData>
        </a:graphic>
      </p:graphicFrame>
      <p:sp>
        <p:nvSpPr>
          <p:cNvPr id="86033" name="AutoShape 8"/>
          <p:cNvSpPr>
            <a:spLocks noChangeArrowheads="1"/>
          </p:cNvSpPr>
          <p:nvPr/>
        </p:nvSpPr>
        <p:spPr bwMode="auto">
          <a:xfrm>
            <a:off x="3214688" y="5000625"/>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86034" name="矩形 8"/>
          <p:cNvSpPr>
            <a:spLocks noChangeArrowheads="1"/>
          </p:cNvSpPr>
          <p:nvPr/>
        </p:nvSpPr>
        <p:spPr bwMode="auto">
          <a:xfrm>
            <a:off x="3524250" y="4929188"/>
            <a:ext cx="6048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nSpc>
                <a:spcPct val="150000"/>
              </a:lnSpc>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1.</a:t>
            </a:r>
            <a:r>
              <a:rPr lang="zh-CN" altLang="en-US" sz="1600" b="1" u="sng">
                <a:solidFill>
                  <a:srgbClr val="33CC33"/>
                </a:solidFill>
                <a:latin typeface="仿宋_GB2312" panose="02010609030101010101" pitchFamily="49" charset="-122"/>
                <a:ea typeface="仿宋_GB2312" panose="02010609030101010101" pitchFamily="49" charset="-122"/>
              </a:rPr>
              <a:t>未建立安全生产责任制，扣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 </a:t>
            </a:r>
            <a:endParaRPr lang="zh-CN" altLang="en-US" sz="1600" b="1" u="sng">
              <a:solidFill>
                <a:srgbClr val="33CC33"/>
              </a:solidFill>
              <a:latin typeface="仿宋_GB2312" panose="02010609030101010101" pitchFamily="49" charset="-122"/>
              <a:ea typeface="仿宋_GB2312" panose="02010609030101010101" pitchFamily="49" charset="-122"/>
            </a:endParaRPr>
          </a:p>
          <a:p>
            <a:pPr>
              <a:lnSpc>
                <a:spcPct val="150000"/>
              </a:lnSpc>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2.</a:t>
            </a:r>
            <a:r>
              <a:rPr lang="zh-CN" altLang="en-US" sz="1600" b="1" u="sng">
                <a:solidFill>
                  <a:srgbClr val="33CC33"/>
                </a:solidFill>
                <a:latin typeface="仿宋_GB2312" panose="02010609030101010101" pitchFamily="49" charset="-122"/>
                <a:ea typeface="仿宋_GB2312" panose="02010609030101010101" pitchFamily="49" charset="-122"/>
              </a:rPr>
              <a:t>主要负责人对其安全职责不清楚，扣</a:t>
            </a:r>
            <a:r>
              <a:rPr lang="en-US" altLang="zh-CN" sz="1600" b="1" u="sng">
                <a:solidFill>
                  <a:srgbClr val="33CC33"/>
                </a:solidFill>
                <a:latin typeface="仿宋_GB2312" panose="02010609030101010101" pitchFamily="49" charset="-122"/>
                <a:ea typeface="仿宋_GB2312" panose="02010609030101010101" pitchFamily="49" charset="-122"/>
              </a:rPr>
              <a:t>30</a:t>
            </a:r>
            <a:r>
              <a:rPr lang="zh-CN" altLang="en-US" sz="1600" b="1" u="sng">
                <a:solidFill>
                  <a:srgbClr val="33CC33"/>
                </a:solidFill>
                <a:latin typeface="仿宋_GB2312" panose="02010609030101010101" pitchFamily="49" charset="-122"/>
                <a:ea typeface="仿宋_GB2312" panose="02010609030101010101" pitchFamily="49" charset="-122"/>
              </a:rPr>
              <a:t>分</a:t>
            </a:r>
            <a:endParaRPr lang="en-US" altLang="zh-CN" sz="1600" b="1" u="sng">
              <a:solidFill>
                <a:srgbClr val="33CC33"/>
              </a:solidFill>
              <a:latin typeface="仿宋_GB2312" panose="02010609030101010101" pitchFamily="49" charset="-122"/>
              <a:ea typeface="仿宋_GB2312" panose="02010609030101010101" pitchFamily="49" charset="-122"/>
            </a:endParaRPr>
          </a:p>
          <a:p>
            <a:pPr>
              <a:lnSpc>
                <a:spcPct val="150000"/>
              </a:lnSpc>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2.3  </a:t>
            </a:r>
            <a:r>
              <a:rPr lang="zh-CN" altLang="en-US" sz="2800" b="1" smtClean="0">
                <a:latin typeface="隶书" panose="02010509060101010101" pitchFamily="49" charset="-122"/>
                <a:ea typeface="隶书" panose="02010509060101010101" pitchFamily="49" charset="-122"/>
              </a:rPr>
              <a:t>职责</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714875"/>
        </p:xfrm>
        <a:graphic>
          <a:graphicData uri="http://schemas.openxmlformats.org/drawingml/2006/table">
            <a:tbl>
              <a:tblPr firstRow="1" bandRow="1">
                <a:tableStyleId>{5C22544A-7EE6-4342-B048-85BDC9FD1C3A}</a:tableStyleId>
              </a:tblPr>
              <a:tblGrid>
                <a:gridCol w="2928909"/>
                <a:gridCol w="5357841"/>
              </a:tblGrid>
              <a:tr h="428612">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286263">
                <a:tc>
                  <a:txBody>
                    <a:bodyPr/>
                    <a:lstStyle/>
                    <a:p>
                      <a:pPr>
                        <a:lnSpc>
                          <a:spcPct val="150000"/>
                        </a:lnSpc>
                      </a:pPr>
                      <a:r>
                        <a:rPr lang="en-US" altLang="zh-CN" sz="1800" b="1" dirty="0" smtClean="0"/>
                        <a:t>3.</a:t>
                      </a:r>
                      <a:r>
                        <a:rPr lang="zh-CN" altLang="zh-CN" sz="1800" b="1" dirty="0" smtClean="0"/>
                        <a:t>企业应建立安全生产责任制考核机制，对各级管理部门、管理人员及从业人员安全职责的履行情况和安全生产责任制的实现情况进行定期考核，予以奖惩。</a:t>
                      </a:r>
                      <a:endParaRPr lang="en-US" altLang="zh-CN" sz="1800" b="1" dirty="0"/>
                    </a:p>
                  </a:txBody>
                  <a:tcPr marL="91439" marR="91439"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建立安全生产责任制考核机制；</a:t>
                      </a:r>
                      <a:endParaRPr lang="zh-CN" altLang="en-US" sz="1800" b="1" dirty="0" smtClean="0">
                        <a:solidFill>
                          <a:schemeClr val="tx1"/>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对</a:t>
                      </a:r>
                      <a:r>
                        <a:rPr lang="zh-CN" altLang="en-US" sz="1800" b="1" dirty="0" smtClean="0">
                          <a:solidFill>
                            <a:srgbClr val="FF0000"/>
                          </a:solidFill>
                        </a:rPr>
                        <a:t>企业负责人</a:t>
                      </a:r>
                      <a:r>
                        <a:rPr lang="zh-CN" altLang="en-US" sz="1800" b="1" dirty="0" smtClean="0">
                          <a:solidFill>
                            <a:schemeClr val="tx1"/>
                          </a:solidFill>
                        </a:rPr>
                        <a:t>、各级管理部门、管理人员及从</a:t>
                      </a:r>
                      <a:endParaRPr lang="en-US" altLang="zh-CN" sz="1800" b="1" dirty="0" smtClean="0">
                        <a:solidFill>
                          <a:schemeClr val="tx1"/>
                        </a:solidFill>
                      </a:endParaRPr>
                    </a:p>
                    <a:p>
                      <a:pPr>
                        <a:lnSpc>
                          <a:spcPct val="150000"/>
                        </a:lnSpc>
                      </a:pPr>
                      <a:r>
                        <a:rPr lang="en-US" altLang="zh-CN" sz="1800" b="1" dirty="0" smtClean="0">
                          <a:solidFill>
                            <a:schemeClr val="tx1"/>
                          </a:solidFill>
                        </a:rPr>
                        <a:t>    </a:t>
                      </a:r>
                      <a:r>
                        <a:rPr lang="zh-CN" altLang="en-US" sz="1800" b="1" dirty="0" smtClean="0">
                          <a:solidFill>
                            <a:schemeClr val="tx1"/>
                          </a:solidFill>
                        </a:rPr>
                        <a:t>业人员安全生产责任制进行定期考核，予以奖惩。</a:t>
                      </a:r>
                      <a:endParaRPr lang="en-US" altLang="zh-CN" sz="1800" b="1" dirty="0" smtClean="0">
                        <a:solidFill>
                          <a:schemeClr val="tx1"/>
                        </a:solidFill>
                      </a:endParaRPr>
                    </a:p>
                    <a:p>
                      <a:pPr>
                        <a:lnSpc>
                          <a:spcPct val="150000"/>
                        </a:lnSpc>
                      </a:pPr>
                      <a:r>
                        <a:rPr lang="zh-CN" altLang="en-US" sz="1800" b="1" dirty="0" smtClean="0">
                          <a:solidFill>
                            <a:schemeClr val="tx1"/>
                          </a:solidFill>
                        </a:rPr>
                        <a:t>    </a:t>
                      </a:r>
                      <a:endParaRPr lang="en-US" altLang="zh-CN" sz="1800" b="1" dirty="0" smtClean="0">
                        <a:solidFill>
                          <a:schemeClr val="tx1"/>
                        </a:solidFill>
                      </a:endParaRPr>
                    </a:p>
                    <a:p>
                      <a:pPr>
                        <a:lnSpc>
                          <a:spcPct val="150000"/>
                        </a:lnSpc>
                      </a:pPr>
                      <a:r>
                        <a:rPr lang="en-US" altLang="zh-CN" sz="1800" b="1" dirty="0" smtClean="0">
                          <a:solidFill>
                            <a:schemeClr val="tx1"/>
                          </a:solidFill>
                        </a:rPr>
                        <a:t>    </a:t>
                      </a:r>
                      <a:r>
                        <a:rPr lang="zh-CN" altLang="en-US" sz="1800" b="1" dirty="0" smtClean="0">
                          <a:solidFill>
                            <a:srgbClr val="FF0000"/>
                          </a:solidFill>
                        </a:rPr>
                        <a:t>二级企业建立了健全的安全生产责任制和安全生</a:t>
                      </a:r>
                      <a:endParaRPr lang="en-US" altLang="zh-CN" sz="1800" b="1" dirty="0" smtClean="0">
                        <a:solidFill>
                          <a:srgbClr val="FF0000"/>
                        </a:solidFill>
                      </a:endParaRPr>
                    </a:p>
                    <a:p>
                      <a:pPr>
                        <a:lnSpc>
                          <a:spcPct val="150000"/>
                        </a:lnSpc>
                      </a:pPr>
                      <a:r>
                        <a:rPr lang="en-US" altLang="zh-CN" sz="1800" b="1" dirty="0" smtClean="0">
                          <a:solidFill>
                            <a:srgbClr val="FF0000"/>
                          </a:solidFill>
                        </a:rPr>
                        <a:t>    </a:t>
                      </a:r>
                      <a:r>
                        <a:rPr lang="zh-CN" altLang="en-US" sz="1800" b="1" dirty="0" smtClean="0">
                          <a:solidFill>
                            <a:srgbClr val="FF0000"/>
                          </a:solidFill>
                        </a:rPr>
                        <a:t>产规章制度体系，并能持续改进。</a:t>
                      </a:r>
                      <a:endParaRPr lang="zh-CN" altLang="en-US" sz="1800" b="1" dirty="0">
                        <a:solidFill>
                          <a:srgbClr val="FF0000"/>
                        </a:solidFill>
                      </a:endParaRPr>
                    </a:p>
                  </a:txBody>
                  <a:tcPr marL="91439" marR="91439">
                    <a:solidFill>
                      <a:schemeClr val="accent6">
                        <a:lumMod val="20000"/>
                        <a:lumOff val="80000"/>
                        <a:alpha val="50000"/>
                      </a:schemeClr>
                    </a:solidFill>
                  </a:tcPr>
                </a:tc>
              </a:tr>
            </a:tbl>
          </a:graphicData>
        </a:graphic>
      </p:graphicFrame>
      <p:sp>
        <p:nvSpPr>
          <p:cNvPr id="88078" name="AutoShape 8"/>
          <p:cNvSpPr>
            <a:spLocks noChangeArrowheads="1"/>
          </p:cNvSpPr>
          <p:nvPr/>
        </p:nvSpPr>
        <p:spPr bwMode="auto">
          <a:xfrm>
            <a:off x="3390900" y="4643438"/>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88079" name="矩形 6"/>
          <p:cNvSpPr>
            <a:spLocks noChangeArrowheads="1"/>
          </p:cNvSpPr>
          <p:nvPr/>
        </p:nvSpPr>
        <p:spPr bwMode="auto">
          <a:xfrm>
            <a:off x="3357563" y="5143500"/>
            <a:ext cx="567213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1</a:t>
            </a:r>
            <a:r>
              <a:rPr lang="en-US" altLang="zh-CN" sz="1600" b="1" u="sng">
                <a:solidFill>
                  <a:srgbClr val="33CC33"/>
                </a:solidFill>
                <a:latin typeface="仿宋_GB2312" panose="02010609030101010101" pitchFamily="49" charset="-122"/>
                <a:ea typeface="仿宋_GB2312" panose="02010609030101010101" pitchFamily="49" charset="-122"/>
              </a:rPr>
              <a:t>.</a:t>
            </a:r>
            <a:r>
              <a:rPr lang="zh-CN" altLang="zh-CN" sz="1600" b="1" u="sng">
                <a:solidFill>
                  <a:srgbClr val="33CC33"/>
                </a:solidFill>
                <a:latin typeface="仿宋_GB2312" panose="02010609030101010101" pitchFamily="49" charset="-122"/>
                <a:ea typeface="仿宋_GB2312" panose="02010609030101010101" pitchFamily="49" charset="-122"/>
              </a:rPr>
              <a:t>未建立安全责任制考核机制，扣</a:t>
            </a:r>
            <a:r>
              <a:rPr lang="en-US" altLang="zh-CN" sz="1600" b="1" u="sng">
                <a:solidFill>
                  <a:srgbClr val="33CC33"/>
                </a:solidFill>
                <a:latin typeface="仿宋_GB2312" panose="02010609030101010101" pitchFamily="49" charset="-122"/>
                <a:ea typeface="仿宋_GB2312" panose="02010609030101010101" pitchFamily="49" charset="-122"/>
              </a:rPr>
              <a:t>30</a:t>
            </a:r>
            <a:r>
              <a:rPr lang="zh-CN" altLang="zh-CN"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zh-CN"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a:p>
            <a:pPr eaLnBrk="1" hangingPunct="1">
              <a:lnSpc>
                <a:spcPct val="150000"/>
              </a:lnSpc>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2.</a:t>
            </a:r>
            <a:r>
              <a:rPr lang="zh-CN" altLang="en-US" sz="1600" b="1" u="sng">
                <a:solidFill>
                  <a:srgbClr val="33CC33"/>
                </a:solidFill>
                <a:latin typeface="仿宋_GB2312" panose="02010609030101010101" pitchFamily="49" charset="-122"/>
                <a:ea typeface="仿宋_GB2312" panose="02010609030101010101" pitchFamily="49" charset="-122"/>
              </a:rPr>
              <a:t>二级企业不符合，扣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及要素否决项）。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2.4  </a:t>
            </a:r>
            <a:r>
              <a:rPr lang="zh-CN" altLang="en-US" sz="2800" b="1" smtClean="0">
                <a:latin typeface="隶书" panose="02010509060101010101" pitchFamily="49" charset="-122"/>
                <a:ea typeface="隶书" panose="02010509060101010101" pitchFamily="49" charset="-122"/>
              </a:rPr>
              <a:t>组织机构</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953003"/>
        </p:xfrm>
        <a:graphic>
          <a:graphicData uri="http://schemas.openxmlformats.org/drawingml/2006/table">
            <a:tbl>
              <a:tblPr firstRow="1" bandRow="1">
                <a:tableStyleId>{5C22544A-7EE6-4342-B048-85BDC9FD1C3A}</a:tableStyleId>
              </a:tblPr>
              <a:tblGrid>
                <a:gridCol w="2357409"/>
                <a:gridCol w="5929341"/>
              </a:tblGrid>
              <a:tr h="396227">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5" marB="45715">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5" marB="45715">
                    <a:solidFill>
                      <a:schemeClr val="accent1">
                        <a:lumMod val="60000"/>
                        <a:lumOff val="40000"/>
                      </a:schemeClr>
                    </a:solidFill>
                  </a:tcPr>
                </a:tc>
              </a:tr>
              <a:tr h="4556773">
                <a:tc>
                  <a:txBody>
                    <a:bodyPr/>
                    <a:lstStyle/>
                    <a:p>
                      <a:pPr>
                        <a:lnSpc>
                          <a:spcPct val="150000"/>
                        </a:lnSpc>
                      </a:pPr>
                      <a:r>
                        <a:rPr lang="en-US" altLang="zh-CN" sz="1800" b="1" dirty="0" smtClean="0"/>
                        <a:t>1.</a:t>
                      </a:r>
                      <a:r>
                        <a:rPr lang="zh-CN" altLang="zh-CN" sz="1800" b="1" dirty="0" smtClean="0"/>
                        <a:t>企业应设置安委会，设置安全生产管理部门或配备专职安全生产管理人员，并按规定配备注册安全工程师。</a:t>
                      </a:r>
                      <a:endParaRPr lang="zh-CN" altLang="en-US" sz="1800" b="1" dirty="0"/>
                    </a:p>
                  </a:txBody>
                  <a:tcPr marL="91439" marR="91439" marT="45715" marB="45715" anchor="ctr">
                    <a:solidFill>
                      <a:schemeClr val="accent6">
                        <a:lumMod val="20000"/>
                        <a:lumOff val="80000"/>
                        <a:alpha val="50000"/>
                      </a:schemeClr>
                    </a:solidFill>
                  </a:tcPr>
                </a:tc>
                <a:tc>
                  <a:txBody>
                    <a:bodyPr/>
                    <a:lstStyle/>
                    <a:p>
                      <a:pPr>
                        <a:lnSpc>
                          <a:spcPct val="150000"/>
                        </a:lnSpc>
                        <a:defRPr/>
                      </a:pPr>
                      <a:r>
                        <a:rPr lang="en-US" altLang="zh-CN" sz="1800" b="1" dirty="0" smtClean="0">
                          <a:solidFill>
                            <a:schemeClr val="tx1"/>
                          </a:solidFill>
                          <a:effectLst/>
                        </a:rPr>
                        <a:t>1. </a:t>
                      </a:r>
                      <a:r>
                        <a:rPr lang="zh-CN" altLang="en-US" sz="1800" b="1" dirty="0" smtClean="0">
                          <a:solidFill>
                            <a:schemeClr val="tx1"/>
                          </a:solidFill>
                          <a:effectLst/>
                        </a:rPr>
                        <a:t>设置安委会；</a:t>
                      </a:r>
                      <a:endParaRPr lang="zh-CN" altLang="en-US" sz="1800" b="1" dirty="0" smtClean="0">
                        <a:solidFill>
                          <a:schemeClr val="tx1"/>
                        </a:solidFill>
                        <a:effectLst/>
                      </a:endParaRPr>
                    </a:p>
                    <a:p>
                      <a:pPr>
                        <a:lnSpc>
                          <a:spcPct val="150000"/>
                        </a:lnSpc>
                        <a:defRPr/>
                      </a:pPr>
                      <a:r>
                        <a:rPr lang="en-US" altLang="zh-CN" sz="1800" b="1" dirty="0" smtClean="0">
                          <a:solidFill>
                            <a:schemeClr val="tx1"/>
                          </a:solidFill>
                          <a:effectLst/>
                        </a:rPr>
                        <a:t>2. </a:t>
                      </a:r>
                      <a:r>
                        <a:rPr lang="zh-CN" altLang="en-US" sz="1800" b="1" dirty="0" smtClean="0">
                          <a:solidFill>
                            <a:schemeClr val="tx1"/>
                          </a:solidFill>
                          <a:effectLst/>
                        </a:rPr>
                        <a:t>设置安全管理机构或配备专职安全管理人员。</a:t>
                      </a:r>
                      <a:r>
                        <a:rPr lang="zh-CN" altLang="en-US" sz="1800" b="1" dirty="0" smtClean="0">
                          <a:solidFill>
                            <a:srgbClr val="FF0000"/>
                          </a:solidFill>
                          <a:effectLst/>
                        </a:rPr>
                        <a:t>安全生产管理机构要具备相对独立职能。专职安全生产管理人员应不少于企业员工总数的</a:t>
                      </a:r>
                      <a:r>
                        <a:rPr lang="en-US" altLang="zh-CN" sz="1800" b="1" dirty="0" smtClean="0">
                          <a:solidFill>
                            <a:srgbClr val="FF0000"/>
                          </a:solidFill>
                          <a:effectLst/>
                        </a:rPr>
                        <a:t>2%</a:t>
                      </a:r>
                      <a:r>
                        <a:rPr lang="zh-CN" altLang="en-US" sz="1800" b="1" dirty="0" smtClean="0">
                          <a:solidFill>
                            <a:srgbClr val="FF0000"/>
                          </a:solidFill>
                          <a:effectLst/>
                        </a:rPr>
                        <a:t>（不足</a:t>
                      </a:r>
                      <a:r>
                        <a:rPr lang="en-US" altLang="zh-CN" sz="1800" b="1" dirty="0" smtClean="0">
                          <a:solidFill>
                            <a:srgbClr val="FF0000"/>
                          </a:solidFill>
                          <a:effectLst/>
                        </a:rPr>
                        <a:t>50</a:t>
                      </a:r>
                      <a:r>
                        <a:rPr lang="zh-CN" altLang="en-US" sz="1800" b="1" dirty="0" smtClean="0">
                          <a:solidFill>
                            <a:srgbClr val="FF0000"/>
                          </a:solidFill>
                          <a:effectLst/>
                        </a:rPr>
                        <a:t>人的企业至少配备</a:t>
                      </a:r>
                      <a:r>
                        <a:rPr lang="en-US" altLang="zh-CN" sz="1800" b="1" dirty="0" smtClean="0">
                          <a:solidFill>
                            <a:srgbClr val="FF0000"/>
                          </a:solidFill>
                          <a:effectLst/>
                        </a:rPr>
                        <a:t>1</a:t>
                      </a:r>
                      <a:r>
                        <a:rPr lang="zh-CN" altLang="en-US" sz="1800" b="1" dirty="0" smtClean="0">
                          <a:solidFill>
                            <a:srgbClr val="FF0000"/>
                          </a:solidFill>
                          <a:effectLst/>
                        </a:rPr>
                        <a:t>人），要具备化工或安全管理相关专业中专以上学历，有从事化工生产相关工作</a:t>
                      </a:r>
                      <a:r>
                        <a:rPr lang="en-US" altLang="zh-CN" sz="1800" b="1" dirty="0" smtClean="0">
                          <a:solidFill>
                            <a:srgbClr val="FF0000"/>
                          </a:solidFill>
                          <a:effectLst/>
                        </a:rPr>
                        <a:t>2</a:t>
                      </a:r>
                      <a:r>
                        <a:rPr lang="zh-CN" altLang="en-US" sz="1800" b="1" dirty="0" smtClean="0">
                          <a:solidFill>
                            <a:srgbClr val="FF0000"/>
                          </a:solidFill>
                          <a:effectLst/>
                        </a:rPr>
                        <a:t>年以上经历；</a:t>
                      </a:r>
                      <a:endParaRPr lang="zh-CN" altLang="en-US" sz="1800" b="1" dirty="0" smtClean="0">
                        <a:solidFill>
                          <a:srgbClr val="FF0000"/>
                        </a:solidFill>
                        <a:effectLst/>
                      </a:endParaRPr>
                    </a:p>
                    <a:p>
                      <a:pPr>
                        <a:lnSpc>
                          <a:spcPct val="150000"/>
                        </a:lnSpc>
                        <a:defRPr/>
                      </a:pPr>
                      <a:r>
                        <a:rPr lang="en-US" altLang="zh-CN" sz="1800" b="1" dirty="0" smtClean="0">
                          <a:solidFill>
                            <a:schemeClr val="tx1"/>
                          </a:solidFill>
                          <a:effectLst/>
                        </a:rPr>
                        <a:t>3. </a:t>
                      </a:r>
                      <a:r>
                        <a:rPr lang="zh-CN" altLang="en-US" sz="1800" b="1" dirty="0" smtClean="0">
                          <a:solidFill>
                            <a:schemeClr val="tx1"/>
                          </a:solidFill>
                          <a:effectLst/>
                        </a:rPr>
                        <a:t>按规定配备注册安全工程师，且</a:t>
                      </a:r>
                      <a:r>
                        <a:rPr lang="zh-CN" altLang="en-US" sz="1800" b="1" dirty="0" smtClean="0">
                          <a:solidFill>
                            <a:srgbClr val="FF0000"/>
                          </a:solidFill>
                          <a:effectLst/>
                        </a:rPr>
                        <a:t>至少有一名具有</a:t>
                      </a:r>
                      <a:r>
                        <a:rPr lang="en-US" altLang="zh-CN" sz="1800" b="1" dirty="0" smtClean="0">
                          <a:solidFill>
                            <a:srgbClr val="FF0000"/>
                          </a:solidFill>
                          <a:effectLst/>
                        </a:rPr>
                        <a:t>3</a:t>
                      </a:r>
                      <a:r>
                        <a:rPr lang="zh-CN" altLang="en-US" sz="1800" b="1" dirty="0" smtClean="0">
                          <a:solidFill>
                            <a:srgbClr val="FF0000"/>
                          </a:solidFill>
                          <a:effectLst/>
                        </a:rPr>
                        <a:t>年化工安全生产经历；或委托安全生产中介机构选派注册安全工程师提供安全生产管理服务。</a:t>
                      </a:r>
                      <a:endParaRPr lang="en-US" altLang="zh-CN" sz="1800" b="1" dirty="0">
                        <a:solidFill>
                          <a:srgbClr val="FF0000"/>
                        </a:solidFill>
                        <a:effectLst/>
                        <a:latin typeface="仿宋_GB2312" panose="02010609030101010101" pitchFamily="49" charset="-122"/>
                        <a:ea typeface="仿宋_GB2312" panose="02010609030101010101" pitchFamily="49" charset="-122"/>
                      </a:endParaRPr>
                    </a:p>
                  </a:txBody>
                  <a:tcPr marL="91439" marR="91439" marT="45715" marB="45715">
                    <a:solidFill>
                      <a:schemeClr val="accent6">
                        <a:lumMod val="20000"/>
                        <a:lumOff val="80000"/>
                        <a:alpha val="50000"/>
                      </a:schemeClr>
                    </a:solidFill>
                  </a:tcPr>
                </a:tc>
              </a:tr>
            </a:tbl>
          </a:graphicData>
        </a:graphic>
      </p:graphicFrame>
      <p:sp>
        <p:nvSpPr>
          <p:cNvPr id="90126" name="AutoShape 9"/>
          <p:cNvSpPr>
            <a:spLocks noChangeArrowheads="1"/>
          </p:cNvSpPr>
          <p:nvPr/>
        </p:nvSpPr>
        <p:spPr bwMode="auto">
          <a:xfrm>
            <a:off x="2786063" y="5500688"/>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90127" name="矩形 6"/>
          <p:cNvSpPr>
            <a:spLocks noChangeArrowheads="1"/>
          </p:cNvSpPr>
          <p:nvPr/>
        </p:nvSpPr>
        <p:spPr bwMode="auto">
          <a:xfrm>
            <a:off x="3286125" y="5643563"/>
            <a:ext cx="5286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33CC33"/>
                </a:solidFill>
                <a:latin typeface="仿宋_GB2312" panose="02010609030101010101" pitchFamily="49" charset="-122"/>
                <a:ea typeface="仿宋_GB2312" panose="02010609030101010101" pitchFamily="49" charset="-122"/>
              </a:rPr>
              <a:t> </a:t>
            </a:r>
            <a:r>
              <a:rPr lang="zh-CN" altLang="en-US" sz="1600" b="1" u="sng">
                <a:solidFill>
                  <a:srgbClr val="33CC33"/>
                </a:solidFill>
                <a:latin typeface="仿宋_GB2312" panose="02010609030101010101" pitchFamily="49" charset="-122"/>
                <a:ea typeface="仿宋_GB2312" panose="02010609030101010101" pitchFamily="49" charset="-122"/>
              </a:rPr>
              <a:t>未设置安委会、安全生产管理部门或配备专职安全管理人员，扣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2.4  </a:t>
            </a:r>
            <a:r>
              <a:rPr lang="zh-CN" altLang="en-US" sz="2800" b="1" smtClean="0">
                <a:latin typeface="隶书" panose="02010509060101010101" pitchFamily="49" charset="-122"/>
                <a:ea typeface="隶书" panose="02010509060101010101" pitchFamily="49" charset="-122"/>
              </a:rPr>
              <a:t>组织机构</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560890"/>
        </p:xfrm>
        <a:graphic>
          <a:graphicData uri="http://schemas.openxmlformats.org/drawingml/2006/table">
            <a:tbl>
              <a:tblPr firstRow="1" bandRow="1">
                <a:tableStyleId>{5C22544A-7EE6-4342-B048-85BDC9FD1C3A}</a:tableStyleId>
              </a:tblPr>
              <a:tblGrid>
                <a:gridCol w="3643284"/>
                <a:gridCol w="4643466"/>
              </a:tblGrid>
              <a:tr h="396225">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4" marB="4571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4" marB="45714">
                    <a:solidFill>
                      <a:schemeClr val="accent1">
                        <a:lumMod val="60000"/>
                        <a:lumOff val="40000"/>
                      </a:schemeClr>
                    </a:solidFill>
                  </a:tcPr>
                </a:tc>
              </a:tr>
              <a:tr h="2093249">
                <a:tc>
                  <a:txBody>
                    <a:bodyPr/>
                    <a:lstStyle/>
                    <a:p>
                      <a:pPr>
                        <a:lnSpc>
                          <a:spcPct val="150000"/>
                        </a:lnSpc>
                      </a:pPr>
                      <a:r>
                        <a:rPr lang="en-US" altLang="zh-CN" sz="1800" b="1" dirty="0" smtClean="0"/>
                        <a:t>2.</a:t>
                      </a:r>
                      <a:r>
                        <a:rPr lang="zh-CN" altLang="zh-CN" sz="1800" b="1" dirty="0" smtClean="0"/>
                        <a:t>企业应根据生产经营规模大小，设置相应的管理部门。</a:t>
                      </a:r>
                      <a:endParaRPr lang="en-US" altLang="zh-CN" sz="1800" b="1" dirty="0">
                        <a:solidFill>
                          <a:srgbClr val="FF0000"/>
                        </a:solidFill>
                        <a:latin typeface="仿宋_GB2312" panose="02010609030101010101" pitchFamily="49" charset="-122"/>
                        <a:ea typeface="仿宋_GB2312" panose="02010609030101010101" pitchFamily="49" charset="-122"/>
                      </a:endParaRPr>
                    </a:p>
                  </a:txBody>
                  <a:tcPr marL="91439" marR="91439" marT="45714" marB="45714" anchor="ctr">
                    <a:solidFill>
                      <a:schemeClr val="accent6">
                        <a:lumMod val="20000"/>
                        <a:lumOff val="80000"/>
                        <a:alpha val="50000"/>
                      </a:schemeClr>
                    </a:solidFill>
                  </a:tcPr>
                </a:tc>
                <a:tc>
                  <a:txBody>
                    <a:bodyPr/>
                    <a:lstStyle/>
                    <a:p>
                      <a:pPr>
                        <a:lnSpc>
                          <a:spcPct val="150000"/>
                        </a:lnSpc>
                        <a:defRPr/>
                      </a:pPr>
                      <a:r>
                        <a:rPr lang="en-US" altLang="zh-CN" sz="1800" b="1" dirty="0" smtClean="0">
                          <a:solidFill>
                            <a:schemeClr val="tx1"/>
                          </a:solidFill>
                        </a:rPr>
                        <a:t>1. </a:t>
                      </a:r>
                      <a:r>
                        <a:rPr lang="zh-CN" altLang="en-US" sz="1800" b="1" dirty="0" smtClean="0">
                          <a:solidFill>
                            <a:schemeClr val="tx1"/>
                          </a:solidFill>
                        </a:rPr>
                        <a:t>根据生产经营规模设置相应管理部门；</a:t>
                      </a:r>
                      <a:endParaRPr lang="zh-CN" altLang="en-US" sz="1800" b="1" dirty="0" smtClean="0">
                        <a:solidFill>
                          <a:schemeClr val="tx1"/>
                        </a:solidFill>
                      </a:endParaRPr>
                    </a:p>
                    <a:p>
                      <a:pPr>
                        <a:lnSpc>
                          <a:spcPct val="150000"/>
                        </a:lnSpc>
                        <a:defRPr/>
                      </a:pPr>
                      <a:r>
                        <a:rPr lang="en-US" altLang="zh-CN" sz="1800" b="1" dirty="0" smtClean="0">
                          <a:solidFill>
                            <a:schemeClr val="tx1"/>
                          </a:solidFill>
                        </a:rPr>
                        <a:t>2. </a:t>
                      </a:r>
                      <a:r>
                        <a:rPr lang="zh-CN" altLang="en-US" sz="1800" b="1" dirty="0" smtClean="0">
                          <a:solidFill>
                            <a:srgbClr val="FF0000"/>
                          </a:solidFill>
                        </a:rPr>
                        <a:t>生产、储存剧毒化学品、易制毒危险化学</a:t>
                      </a:r>
                      <a:endParaRPr lang="en-US" altLang="zh-CN" sz="1800" b="1" dirty="0" smtClean="0">
                        <a:solidFill>
                          <a:srgbClr val="FF0000"/>
                        </a:solidFill>
                      </a:endParaRPr>
                    </a:p>
                    <a:p>
                      <a:pPr>
                        <a:lnSpc>
                          <a:spcPct val="150000"/>
                        </a:lnSpc>
                        <a:defRPr/>
                      </a:pPr>
                      <a:r>
                        <a:rPr lang="en-US" altLang="zh-CN" sz="1800" b="1" dirty="0" smtClean="0">
                          <a:solidFill>
                            <a:srgbClr val="FF0000"/>
                          </a:solidFill>
                        </a:rPr>
                        <a:t>    </a:t>
                      </a:r>
                      <a:r>
                        <a:rPr lang="zh-CN" altLang="en-US" sz="1800" b="1" dirty="0" smtClean="0">
                          <a:solidFill>
                            <a:srgbClr val="FF0000"/>
                          </a:solidFill>
                        </a:rPr>
                        <a:t>品的单位，应当设置治安保卫机构或配备</a:t>
                      </a:r>
                      <a:endParaRPr lang="en-US" altLang="zh-CN" sz="1800" b="1" dirty="0" smtClean="0">
                        <a:solidFill>
                          <a:srgbClr val="FF0000"/>
                        </a:solidFill>
                      </a:endParaRPr>
                    </a:p>
                    <a:p>
                      <a:pPr>
                        <a:lnSpc>
                          <a:spcPct val="150000"/>
                        </a:lnSpc>
                        <a:defRPr/>
                      </a:pPr>
                      <a:r>
                        <a:rPr lang="en-US" altLang="zh-CN" sz="1800" b="1" dirty="0" smtClean="0">
                          <a:solidFill>
                            <a:srgbClr val="FF0000"/>
                          </a:solidFill>
                        </a:rPr>
                        <a:t>    </a:t>
                      </a:r>
                      <a:r>
                        <a:rPr lang="zh-CN" altLang="en-US" sz="1800" b="1" dirty="0" smtClean="0">
                          <a:solidFill>
                            <a:srgbClr val="FF0000"/>
                          </a:solidFill>
                        </a:rPr>
                        <a:t>专职治安保卫人员。</a:t>
                      </a:r>
                      <a:endParaRPr lang="en-US" altLang="zh-CN" sz="1800" b="1" dirty="0">
                        <a:solidFill>
                          <a:srgbClr val="FF0000"/>
                        </a:solidFill>
                        <a:latin typeface="仿宋_GB2312" panose="02010609030101010101" pitchFamily="49" charset="-122"/>
                        <a:ea typeface="仿宋_GB2312" panose="02010609030101010101" pitchFamily="49" charset="-122"/>
                      </a:endParaRPr>
                    </a:p>
                  </a:txBody>
                  <a:tcPr marL="91439" marR="91439" marT="45714" marB="45714" anchor="ctr">
                    <a:solidFill>
                      <a:schemeClr val="accent6">
                        <a:lumMod val="20000"/>
                        <a:lumOff val="80000"/>
                        <a:alpha val="50000"/>
                      </a:schemeClr>
                    </a:solidFill>
                  </a:tcPr>
                </a:tc>
              </a:tr>
              <a:tr h="2071413">
                <a:tc>
                  <a:txBody>
                    <a:bodyPr/>
                    <a:lstStyle/>
                    <a:p>
                      <a:pPr>
                        <a:lnSpc>
                          <a:spcPct val="150000"/>
                        </a:lnSpc>
                        <a:defRPr/>
                      </a:pPr>
                      <a:r>
                        <a:rPr lang="en-US" altLang="zh-CN" sz="1800" b="1" dirty="0" smtClean="0"/>
                        <a:t>3.</a:t>
                      </a:r>
                      <a:r>
                        <a:rPr lang="zh-CN" altLang="zh-CN" sz="1800" b="1" dirty="0" smtClean="0"/>
                        <a:t>企业应建立、</a:t>
                      </a:r>
                      <a:r>
                        <a:rPr lang="zh-CN" altLang="zh-CN" sz="1800" b="1" dirty="0" smtClean="0">
                          <a:solidFill>
                            <a:srgbClr val="0000CC"/>
                          </a:solidFill>
                        </a:rPr>
                        <a:t>健全</a:t>
                      </a:r>
                      <a:r>
                        <a:rPr lang="zh-CN" altLang="zh-CN" sz="1800" b="1" dirty="0" smtClean="0"/>
                        <a:t>从安委会到基层班组的安全生产管理网络。</a:t>
                      </a:r>
                      <a:endParaRPr lang="en-US" altLang="zh-CN" sz="1800" b="1" dirty="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txBody>
                  <a:tcPr marL="91439" marR="91439" marT="45714" marB="45714" anchor="ctr">
                    <a:solidFill>
                      <a:schemeClr val="bg2">
                        <a:lumMod val="20000"/>
                        <a:lumOff val="80000"/>
                        <a:alpha val="95000"/>
                      </a:schemeClr>
                    </a:solidFill>
                  </a:tcPr>
                </a:tc>
                <a:tc>
                  <a:txBody>
                    <a:bodyPr/>
                    <a:lstStyle/>
                    <a:p>
                      <a:pPr>
                        <a:lnSpc>
                          <a:spcPct val="150000"/>
                        </a:lnSpc>
                        <a:defRPr/>
                      </a:pPr>
                      <a:r>
                        <a:rPr lang="zh-CN" altLang="en-US" sz="1800" b="1" dirty="0" smtClean="0">
                          <a:solidFill>
                            <a:schemeClr val="tx1"/>
                          </a:solidFill>
                        </a:rPr>
                        <a:t>建立从安全生产委员会到</a:t>
                      </a:r>
                      <a:r>
                        <a:rPr lang="zh-CN" altLang="en-US" sz="1800" b="1" dirty="0" smtClean="0">
                          <a:solidFill>
                            <a:srgbClr val="FF0000"/>
                          </a:solidFill>
                        </a:rPr>
                        <a:t>管理部门、车间、</a:t>
                      </a:r>
                      <a:r>
                        <a:rPr lang="zh-CN" altLang="en-US" sz="1800" b="1" dirty="0" smtClean="0">
                          <a:solidFill>
                            <a:schemeClr val="tx1"/>
                          </a:solidFill>
                        </a:rPr>
                        <a:t>基层班组的安全生产管理网络，</a:t>
                      </a:r>
                      <a:r>
                        <a:rPr lang="zh-CN" altLang="en-US" sz="1800" b="1" dirty="0" smtClean="0">
                          <a:solidFill>
                            <a:srgbClr val="FF0000"/>
                          </a:solidFill>
                        </a:rPr>
                        <a:t>各级机构要配备负责安全生产的人员。</a:t>
                      </a:r>
                      <a:endParaRPr lang="zh-CN" altLang="en-US" sz="1800" b="1" dirty="0">
                        <a:solidFill>
                          <a:srgbClr val="FF0000"/>
                        </a:solidFill>
                        <a:effectLst>
                          <a:outerShdw blurRad="38100" dist="38100" dir="2700000" algn="tl">
                            <a:srgbClr val="000000">
                              <a:alpha val="43137"/>
                            </a:srgbClr>
                          </a:outerShdw>
                        </a:effectLst>
                      </a:endParaRPr>
                    </a:p>
                  </a:txBody>
                  <a:tcPr marL="91439" marR="91439" marT="45714" marB="45714"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dirty="0" smtClean="0">
                <a:latin typeface="隶书" panose="02010509060101010101" pitchFamily="49" charset="-122"/>
                <a:ea typeface="隶书" panose="02010509060101010101" pitchFamily="49" charset="-122"/>
              </a:rPr>
              <a:t>2.5  </a:t>
            </a:r>
            <a:r>
              <a:rPr lang="zh-CN" altLang="en-US" sz="2800" b="1" dirty="0" smtClean="0">
                <a:latin typeface="隶书" panose="02010509060101010101" pitchFamily="49" charset="-122"/>
                <a:ea typeface="隶书" panose="02010509060101010101" pitchFamily="49" charset="-122"/>
              </a:rPr>
              <a:t>安全生产投入</a:t>
            </a:r>
            <a:endParaRPr lang="en-US" altLang="zh-CN" sz="2800" b="1" dirty="0" smtClean="0">
              <a:solidFill>
                <a:srgbClr val="FF0000"/>
              </a:solidFill>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94312"/>
        </p:xfrm>
        <a:graphic>
          <a:graphicData uri="http://schemas.openxmlformats.org/drawingml/2006/table">
            <a:tbl>
              <a:tblPr firstRow="1" bandRow="1">
                <a:tableStyleId>{5C22544A-7EE6-4342-B048-85BDC9FD1C3A}</a:tableStyleId>
              </a:tblPr>
              <a:tblGrid>
                <a:gridCol w="3857596"/>
                <a:gridCol w="4429154"/>
              </a:tblGrid>
              <a:tr h="396277">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4" marB="4572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4" marB="45724">
                    <a:solidFill>
                      <a:schemeClr val="accent1">
                        <a:lumMod val="60000"/>
                        <a:lumOff val="40000"/>
                      </a:schemeClr>
                    </a:solidFill>
                  </a:tcPr>
                </a:tc>
              </a:tr>
              <a:tr h="1461270">
                <a:tc>
                  <a:txBody>
                    <a:bodyPr/>
                    <a:lstStyle/>
                    <a:p>
                      <a:pPr>
                        <a:lnSpc>
                          <a:spcPct val="120000"/>
                        </a:lnSpc>
                        <a:defRPr/>
                      </a:pPr>
                      <a:r>
                        <a:rPr lang="en-US" altLang="zh-CN" sz="1800" b="1" dirty="0" smtClean="0"/>
                        <a:t>1.</a:t>
                      </a:r>
                      <a:r>
                        <a:rPr lang="zh-CN" altLang="zh-CN" sz="1800" b="1" dirty="0" smtClean="0"/>
                        <a:t>企业应依据国家、当地政府的有关安全生产费用提取规定，</a:t>
                      </a:r>
                      <a:r>
                        <a:rPr lang="zh-CN" altLang="zh-CN" sz="1800" b="1" dirty="0" smtClean="0">
                          <a:solidFill>
                            <a:srgbClr val="0000CC"/>
                          </a:solidFill>
                        </a:rPr>
                        <a:t>自行提取安全生产费用，专项用于安全生产</a:t>
                      </a:r>
                      <a:r>
                        <a:rPr lang="zh-CN" altLang="zh-CN" sz="1800" b="1" dirty="0" smtClean="0"/>
                        <a:t>。</a:t>
                      </a:r>
                      <a:endParaRPr lang="en-US" altLang="zh-CN" sz="1800" b="1" dirty="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txBody>
                  <a:tcPr marL="91439" marR="91439" marT="45724" marB="45724" anchor="ctr">
                    <a:solidFill>
                      <a:schemeClr val="accent6">
                        <a:lumMod val="20000"/>
                        <a:lumOff val="80000"/>
                        <a:alpha val="50000"/>
                      </a:schemeClr>
                    </a:solidFill>
                  </a:tcPr>
                </a:tc>
                <a:tc>
                  <a:txBody>
                    <a:bodyPr/>
                    <a:lstStyle/>
                    <a:p>
                      <a:pPr>
                        <a:lnSpc>
                          <a:spcPct val="150000"/>
                        </a:lnSpc>
                        <a:defRPr/>
                      </a:pPr>
                      <a:r>
                        <a:rPr lang="zh-CN" altLang="en-US" sz="1800" b="1" dirty="0" smtClean="0">
                          <a:solidFill>
                            <a:schemeClr val="tx1"/>
                          </a:solidFill>
                        </a:rPr>
                        <a:t>根据国家及当地政府规定，</a:t>
                      </a:r>
                      <a:r>
                        <a:rPr lang="zh-CN" altLang="en-US" sz="1800" b="1" dirty="0" smtClean="0">
                          <a:solidFill>
                            <a:srgbClr val="FF0000"/>
                          </a:solidFill>
                        </a:rPr>
                        <a:t>建立和落实安全生产费用管理制度，确保安全生产需要。</a:t>
                      </a:r>
                      <a:endParaRPr lang="en-US" altLang="zh-CN" sz="1800" b="1" dirty="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txBody>
                  <a:tcPr marL="91439" marR="91439" marT="45724" marB="45724">
                    <a:solidFill>
                      <a:schemeClr val="accent6">
                        <a:lumMod val="20000"/>
                        <a:lumOff val="80000"/>
                        <a:alpha val="50000"/>
                      </a:schemeClr>
                    </a:solidFill>
                  </a:tcPr>
                </a:tc>
              </a:tr>
              <a:tr h="1428893">
                <a:tc>
                  <a:txBody>
                    <a:bodyPr/>
                    <a:lstStyle/>
                    <a:p>
                      <a:pPr>
                        <a:lnSpc>
                          <a:spcPct val="150000"/>
                        </a:lnSpc>
                        <a:defRPr/>
                      </a:pPr>
                      <a:r>
                        <a:rPr lang="en-US" altLang="zh-CN" sz="1800" b="1" dirty="0" smtClean="0"/>
                        <a:t>2.</a:t>
                      </a:r>
                      <a:r>
                        <a:rPr lang="zh-CN" altLang="zh-CN" sz="1800" b="1" dirty="0" smtClean="0"/>
                        <a:t>企业应按照规定的安全生产费用使用范围，合理使用安全生产费用，建立安全生产费用台帐。</a:t>
                      </a:r>
                      <a:endParaRPr lang="en-US" altLang="zh-CN" sz="1800" b="1" dirty="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txBody>
                  <a:tcPr marL="91439" marR="91439" marT="45724" marB="45724" anchor="ctr">
                    <a:solidFill>
                      <a:schemeClr val="bg2">
                        <a:lumMod val="20000"/>
                        <a:lumOff val="80000"/>
                        <a:alpha val="95000"/>
                      </a:schemeClr>
                    </a:solidFill>
                  </a:tcPr>
                </a:tc>
                <a:tc>
                  <a:txBody>
                    <a:bodyPr/>
                    <a:lstStyle/>
                    <a:p>
                      <a:pPr marL="342900" indent="-342900">
                        <a:lnSpc>
                          <a:spcPct val="120000"/>
                        </a:lnSpc>
                        <a:buAutoNum type="arabicPeriod"/>
                        <a:defRPr/>
                      </a:pPr>
                      <a:r>
                        <a:rPr lang="zh-CN" altLang="en-US" sz="1800" b="1" dirty="0" smtClean="0">
                          <a:solidFill>
                            <a:schemeClr val="tx1"/>
                          </a:solidFill>
                        </a:rPr>
                        <a:t>按照</a:t>
                      </a:r>
                      <a:r>
                        <a:rPr lang="zh-CN" altLang="en-US" sz="1800" b="1" dirty="0" smtClean="0">
                          <a:solidFill>
                            <a:srgbClr val="FF0000"/>
                          </a:solidFill>
                        </a:rPr>
                        <a:t>国家及地方</a:t>
                      </a:r>
                      <a:r>
                        <a:rPr lang="zh-CN" altLang="en-US" sz="1800" b="1" dirty="0" smtClean="0">
                          <a:solidFill>
                            <a:schemeClr val="tx1"/>
                          </a:solidFill>
                        </a:rPr>
                        <a:t>规定</a:t>
                      </a:r>
                      <a:r>
                        <a:rPr lang="zh-CN" altLang="en-US" sz="1800" b="1" dirty="0" smtClean="0">
                          <a:solidFill>
                            <a:srgbClr val="FF0000"/>
                          </a:solidFill>
                        </a:rPr>
                        <a:t>合理</a:t>
                      </a:r>
                      <a:r>
                        <a:rPr lang="zh-CN" altLang="en-US" sz="1800" b="1" dirty="0" smtClean="0">
                          <a:solidFill>
                            <a:schemeClr val="tx1"/>
                          </a:solidFill>
                        </a:rPr>
                        <a:t>使用安全生产费用；</a:t>
                      </a:r>
                      <a:endParaRPr lang="zh-CN" altLang="en-US" sz="1800" b="1" dirty="0" smtClean="0">
                        <a:solidFill>
                          <a:schemeClr val="tx1"/>
                        </a:solidFill>
                      </a:endParaRPr>
                    </a:p>
                    <a:p>
                      <a:pPr marL="342900" indent="-342900">
                        <a:lnSpc>
                          <a:spcPct val="120000"/>
                        </a:lnSpc>
                        <a:buAutoNum type="arabicPeriod" startAt="2"/>
                        <a:defRPr/>
                      </a:pPr>
                      <a:r>
                        <a:rPr lang="zh-CN" altLang="en-US" sz="1800" b="1" dirty="0" smtClean="0">
                          <a:solidFill>
                            <a:schemeClr val="tx1"/>
                          </a:solidFill>
                        </a:rPr>
                        <a:t>建立安全生产费用台帐，</a:t>
                      </a:r>
                      <a:r>
                        <a:rPr lang="zh-CN" altLang="en-US" sz="1800" b="1" dirty="0" smtClean="0">
                          <a:solidFill>
                            <a:srgbClr val="FF0000"/>
                          </a:solidFill>
                          <a:effectLst>
                            <a:outerShdw blurRad="38100" dist="38100" dir="2700000" algn="tl">
                              <a:srgbClr val="C0C0C0"/>
                            </a:outerShdw>
                          </a:effectLst>
                        </a:rPr>
                        <a:t>载明安全生产费用使用情况。</a:t>
                      </a:r>
                      <a:endParaRPr lang="en-US" altLang="zh-CN" sz="1800" b="1" dirty="0">
                        <a:solidFill>
                          <a:srgbClr val="FF0000"/>
                        </a:solidFill>
                        <a:effectLst>
                          <a:outerShdw blurRad="38100" dist="38100" dir="2700000" algn="tl">
                            <a:srgbClr val="C0C0C0"/>
                          </a:outerShdw>
                        </a:effectLst>
                      </a:endParaRPr>
                    </a:p>
                  </a:txBody>
                  <a:tcPr marL="91439" marR="91439" marT="45724" marB="45724">
                    <a:solidFill>
                      <a:schemeClr val="bg2">
                        <a:lumMod val="20000"/>
                        <a:lumOff val="80000"/>
                        <a:alpha val="95000"/>
                      </a:schemeClr>
                    </a:solidFill>
                  </a:tcPr>
                </a:tc>
              </a:tr>
              <a:tr h="928780">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800" b="1" dirty="0" smtClean="0"/>
                        <a:t>3.</a:t>
                      </a:r>
                      <a:r>
                        <a:rPr lang="zh-CN" altLang="zh-CN" sz="1800" b="1" dirty="0" smtClean="0"/>
                        <a:t>企业应依法参加工伤社会保险，为从业人员缴纳工伤保险费。</a:t>
                      </a:r>
                      <a:endParaRPr lang="en-US" altLang="zh-CN" sz="1800" b="1" dirty="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txBody>
                  <a:tcPr marL="91439" marR="91439" marT="45724" marB="45724" anchor="ctr">
                    <a:solidFill>
                      <a:srgbClr val="FFC000">
                        <a:alpha val="22000"/>
                      </a:srgbClr>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defRPr/>
                      </a:pPr>
                      <a:r>
                        <a:rPr lang="zh-CN" altLang="en-US" sz="1800" b="1" dirty="0" smtClean="0">
                          <a:solidFill>
                            <a:schemeClr val="tx1"/>
                          </a:solidFill>
                        </a:rPr>
                        <a:t>依法参加工伤社会保险，为</a:t>
                      </a:r>
                      <a:r>
                        <a:rPr lang="zh-CN" altLang="en-US" sz="1800" b="1" dirty="0" smtClean="0">
                          <a:solidFill>
                            <a:srgbClr val="FF0000"/>
                          </a:solidFill>
                        </a:rPr>
                        <a:t>全体</a:t>
                      </a:r>
                      <a:r>
                        <a:rPr lang="zh-CN" altLang="en-US" sz="1800" b="1" dirty="0" smtClean="0">
                          <a:solidFill>
                            <a:schemeClr val="tx1"/>
                          </a:solidFill>
                        </a:rPr>
                        <a:t>从业人员缴纳保险费。</a:t>
                      </a:r>
                      <a:endParaRPr lang="en-US" altLang="zh-CN" sz="1800" b="1" dirty="0">
                        <a:solidFill>
                          <a:schemeClr val="tx1"/>
                        </a:solidFill>
                        <a:effectLst>
                          <a:outerShdw blurRad="38100" dist="38100" dir="2700000" algn="tl">
                            <a:srgbClr val="C0C0C0"/>
                          </a:outerShdw>
                        </a:effectLst>
                      </a:endParaRPr>
                    </a:p>
                  </a:txBody>
                  <a:tcPr marL="91439" marR="91439" marT="45724" marB="45724">
                    <a:solidFill>
                      <a:srgbClr val="FFC000">
                        <a:alpha val="22000"/>
                      </a:srgbClr>
                    </a:solidFill>
                  </a:tcPr>
                </a:tc>
              </a:tr>
              <a:tr h="1079092">
                <a:tc>
                  <a:txBody>
                    <a:bodyPr/>
                    <a:lstStyle/>
                    <a:p>
                      <a:pPr>
                        <a:lnSpc>
                          <a:spcPct val="150000"/>
                        </a:lnSpc>
                        <a:defRPr/>
                      </a:pPr>
                      <a:endParaRPr lang="en-US" altLang="zh-CN" sz="1800" b="1" dirty="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txBody>
                  <a:tcPr marL="91439" marR="91439" marT="45724" marB="45724" anchor="ctr">
                    <a:solidFill>
                      <a:srgbClr val="FFC000">
                        <a:alpha val="22000"/>
                      </a:srgbClr>
                    </a:solidFill>
                  </a:tcPr>
                </a:tc>
                <a:tc>
                  <a:txBody>
                    <a:bodyPr/>
                    <a:lstStyle/>
                    <a:p>
                      <a:pPr marL="0" marR="0" indent="0" algn="l" defTabSz="914400" rtl="0" eaLnBrk="1" fontAlgn="auto" latinLnBrk="0" hangingPunct="1">
                        <a:lnSpc>
                          <a:spcPct val="120000"/>
                        </a:lnSpc>
                        <a:spcBef>
                          <a:spcPts val="0"/>
                        </a:spcBef>
                        <a:spcAft>
                          <a:spcPts val="0"/>
                        </a:spcAft>
                        <a:buClrTx/>
                        <a:buSzTx/>
                        <a:buFontTx/>
                        <a:buNone/>
                        <a:defRPr/>
                      </a:pPr>
                      <a:r>
                        <a:rPr lang="en-US" altLang="zh-CN" sz="1800" b="1" dirty="0" smtClean="0">
                          <a:solidFill>
                            <a:srgbClr val="FF0000"/>
                          </a:solidFill>
                          <a:effectLst>
                            <a:outerShdw blurRad="38100" dist="38100" dir="2700000" algn="tl">
                              <a:srgbClr val="C0C0C0"/>
                            </a:outerShdw>
                          </a:effectLst>
                        </a:rPr>
                        <a:t>(</a:t>
                      </a:r>
                      <a:r>
                        <a:rPr lang="zh-CN" altLang="en-US" sz="1800" b="1" dirty="0" smtClean="0">
                          <a:solidFill>
                            <a:srgbClr val="FF0000"/>
                          </a:solidFill>
                          <a:effectLst>
                            <a:outerShdw blurRad="38100" dist="38100" dir="2700000" algn="tl">
                              <a:srgbClr val="C0C0C0"/>
                            </a:outerShdw>
                          </a:effectLst>
                        </a:rPr>
                        <a:t>新增）实行全员安全风险抵押金制度或安全责任保险。</a:t>
                      </a:r>
                      <a:endParaRPr lang="en-US" altLang="zh-CN" sz="1800" b="1" dirty="0" smtClean="0">
                        <a:solidFill>
                          <a:srgbClr val="FF0000"/>
                        </a:solidFill>
                        <a:effectLst>
                          <a:outerShdw blurRad="38100" dist="38100" dir="2700000" algn="tl">
                            <a:srgbClr val="C0C0C0"/>
                          </a:outerShdw>
                        </a:effectLst>
                      </a:endParaRPr>
                    </a:p>
                    <a:p>
                      <a:pPr>
                        <a:lnSpc>
                          <a:spcPct val="120000"/>
                        </a:lnSpc>
                        <a:defRPr/>
                      </a:pPr>
                      <a:endParaRPr lang="en-US" altLang="zh-CN" sz="1800" b="1" dirty="0">
                        <a:solidFill>
                          <a:srgbClr val="FF0000"/>
                        </a:solidFill>
                        <a:effectLst>
                          <a:outerShdw blurRad="38100" dist="38100" dir="2700000" algn="tl">
                            <a:srgbClr val="C0C0C0"/>
                          </a:outerShdw>
                        </a:effectLst>
                      </a:endParaRPr>
                    </a:p>
                  </a:txBody>
                  <a:tcPr marL="91439" marR="91439" marT="45724" marB="45724">
                    <a:solidFill>
                      <a:srgbClr val="FFC000">
                        <a:alpha val="22000"/>
                      </a:srgbClr>
                    </a:solidFill>
                  </a:tcPr>
                </a:tc>
              </a:tr>
            </a:tbl>
          </a:graphicData>
        </a:graphic>
      </p:graphicFrame>
      <p:sp>
        <p:nvSpPr>
          <p:cNvPr id="94231" name="AutoShape 8"/>
          <p:cNvSpPr>
            <a:spLocks noChangeArrowheads="1"/>
          </p:cNvSpPr>
          <p:nvPr/>
        </p:nvSpPr>
        <p:spPr bwMode="auto">
          <a:xfrm>
            <a:off x="4357688" y="2571750"/>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94232" name="矩形 6"/>
          <p:cNvSpPr>
            <a:spLocks noChangeArrowheads="1"/>
          </p:cNvSpPr>
          <p:nvPr/>
        </p:nvSpPr>
        <p:spPr bwMode="auto">
          <a:xfrm>
            <a:off x="4786313" y="264318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未按有关规定投入安全生产费用，扣</a:t>
            </a:r>
            <a:r>
              <a:rPr lang="en-US" altLang="zh-CN" sz="1600" b="1" u="sng">
                <a:solidFill>
                  <a:srgbClr val="33CC33"/>
                </a:solidFill>
                <a:latin typeface="仿宋_GB2312" panose="02010609030101010101" pitchFamily="49" charset="-122"/>
                <a:ea typeface="仿宋_GB2312" panose="02010609030101010101" pitchFamily="49" charset="-122"/>
              </a:rPr>
              <a:t>10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body" idx="1"/>
          </p:nvPr>
        </p:nvSpPr>
        <p:spPr>
          <a:xfrm>
            <a:off x="539750" y="1071546"/>
            <a:ext cx="7920038" cy="4897437"/>
          </a:xfrm>
        </p:spPr>
        <p:txBody>
          <a:bodyPr/>
          <a:lstStyle/>
          <a:p>
            <a:pPr marL="189230" indent="-6350" eaLnBrk="1" hangingPunct="1">
              <a:lnSpc>
                <a:spcPct val="200000"/>
              </a:lnSpc>
              <a:buFontTx/>
              <a:buNone/>
            </a:pPr>
            <a:r>
              <a:rPr lang="zh-CN" altLang="zh-CN" sz="2400" b="1" dirty="0" smtClean="0">
                <a:solidFill>
                  <a:srgbClr val="0000CC"/>
                </a:solidFill>
              </a:rPr>
              <a:t>《企业安全生产费用提取和使用管理办法》</a:t>
            </a:r>
            <a:endParaRPr lang="en-US" altLang="zh-CN" sz="2400" b="1" dirty="0" smtClean="0">
              <a:solidFill>
                <a:srgbClr val="0000CC"/>
              </a:solidFill>
            </a:endParaRPr>
          </a:p>
          <a:p>
            <a:pPr marL="189230" indent="-6350" eaLnBrk="1" hangingPunct="1">
              <a:lnSpc>
                <a:spcPct val="200000"/>
              </a:lnSpc>
              <a:buFontTx/>
              <a:buNone/>
            </a:pPr>
            <a:r>
              <a:rPr lang="zh-CN" altLang="en-US" sz="2400" b="1" dirty="0" smtClean="0">
                <a:solidFill>
                  <a:srgbClr val="0000CC"/>
                </a:solidFill>
              </a:rPr>
              <a:t>第三条：本办法所称安全生产费用（以下简称安全费用）是指企业按照规定标准提取在成本中列支，专门用于完善和改进企业或者项目安全生产条件的资金。 </a:t>
            </a:r>
            <a:endParaRPr lang="zh-CN" altLang="en-US" sz="2400" b="1" dirty="0" smtClean="0">
              <a:solidFill>
                <a:srgbClr val="0000CC"/>
              </a:solidFill>
            </a:endParaRPr>
          </a:p>
          <a:p>
            <a:pPr marL="189230" indent="-6350" eaLnBrk="1" hangingPunct="1">
              <a:lnSpc>
                <a:spcPct val="200000"/>
              </a:lnSpc>
              <a:buFontTx/>
              <a:buNone/>
            </a:pPr>
            <a:r>
              <a:rPr lang="zh-CN" altLang="en-US" sz="1800" b="1" dirty="0" smtClean="0">
                <a:solidFill>
                  <a:srgbClr val="0000CC"/>
                </a:solidFill>
              </a:rPr>
              <a:t>　　</a:t>
            </a:r>
            <a:r>
              <a:rPr lang="zh-CN" altLang="en-US" sz="2400" b="1" dirty="0" smtClean="0">
                <a:solidFill>
                  <a:srgbClr val="0000CC"/>
                </a:solidFill>
              </a:rPr>
              <a:t>安全费用按照“</a:t>
            </a:r>
            <a:r>
              <a:rPr lang="zh-CN" altLang="en-US" sz="2400" b="1" dirty="0" smtClean="0">
                <a:solidFill>
                  <a:srgbClr val="FF0000"/>
                </a:solidFill>
              </a:rPr>
              <a:t>企业提取、政府监管、确保需要、规范使用</a:t>
            </a:r>
            <a:r>
              <a:rPr lang="zh-CN" altLang="en-US" sz="2400" b="1" dirty="0" smtClean="0">
                <a:solidFill>
                  <a:srgbClr val="0000CC"/>
                </a:solidFill>
              </a:rPr>
              <a:t>”的原则进行管理。</a:t>
            </a:r>
            <a:endParaRPr lang="zh-CN" altLang="en-US" sz="2400" b="1" dirty="0" smtClean="0">
              <a:solidFill>
                <a:srgbClr val="0000CC"/>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body" idx="1"/>
          </p:nvPr>
        </p:nvSpPr>
        <p:spPr>
          <a:xfrm>
            <a:off x="466725" y="1123950"/>
            <a:ext cx="8281739" cy="5041900"/>
          </a:xfrm>
        </p:spPr>
        <p:txBody>
          <a:bodyPr/>
          <a:lstStyle/>
          <a:p>
            <a:pPr marL="0" indent="0" eaLnBrk="1" hangingPunct="1">
              <a:lnSpc>
                <a:spcPct val="200000"/>
              </a:lnSpc>
              <a:buFontTx/>
              <a:buNone/>
            </a:pPr>
            <a:r>
              <a:rPr lang="zh-CN" altLang="en-US" sz="2400" b="1" dirty="0" smtClean="0">
                <a:solidFill>
                  <a:srgbClr val="0000CC"/>
                </a:solidFill>
              </a:rPr>
              <a:t>第八条 危险品生产与储存企业以上年度实际营业收入为计提依据，采取</a:t>
            </a:r>
            <a:r>
              <a:rPr lang="zh-CN" altLang="en-US" sz="2400" b="1" dirty="0" smtClean="0">
                <a:solidFill>
                  <a:srgbClr val="FF0000"/>
                </a:solidFill>
              </a:rPr>
              <a:t>超额累退</a:t>
            </a:r>
            <a:r>
              <a:rPr lang="zh-CN" altLang="en-US" sz="2400" b="1" dirty="0" smtClean="0">
                <a:solidFill>
                  <a:srgbClr val="0000CC"/>
                </a:solidFill>
              </a:rPr>
              <a:t>方式按照以下标准平均逐月提取：</a:t>
            </a:r>
            <a:endParaRPr lang="zh-CN" altLang="en-US" sz="2400" b="1" dirty="0" smtClean="0">
              <a:solidFill>
                <a:srgbClr val="0000CC"/>
              </a:solidFill>
            </a:endParaRPr>
          </a:p>
          <a:p>
            <a:pPr marL="0" indent="0" eaLnBrk="1" hangingPunct="1">
              <a:lnSpc>
                <a:spcPct val="200000"/>
              </a:lnSpc>
              <a:buFontTx/>
              <a:buNone/>
            </a:pPr>
            <a:r>
              <a:rPr lang="zh-CN" altLang="en-US" sz="2400" b="1" dirty="0" smtClean="0">
                <a:solidFill>
                  <a:srgbClr val="0000CC"/>
                </a:solidFill>
              </a:rPr>
              <a:t>（一）营业收入不超过</a:t>
            </a:r>
            <a:r>
              <a:rPr lang="en-US" altLang="zh-CN" sz="2400" b="1" dirty="0" smtClean="0">
                <a:solidFill>
                  <a:srgbClr val="0000CC"/>
                </a:solidFill>
              </a:rPr>
              <a:t>1000</a:t>
            </a:r>
            <a:r>
              <a:rPr lang="zh-CN" altLang="en-US" sz="2400" b="1" dirty="0" smtClean="0">
                <a:solidFill>
                  <a:srgbClr val="0000CC"/>
                </a:solidFill>
              </a:rPr>
              <a:t>万元的，按照</a:t>
            </a:r>
            <a:r>
              <a:rPr lang="en-US" altLang="zh-CN" sz="2400" b="1" dirty="0" smtClean="0">
                <a:solidFill>
                  <a:srgbClr val="FF0000"/>
                </a:solidFill>
              </a:rPr>
              <a:t>4%</a:t>
            </a:r>
            <a:r>
              <a:rPr lang="zh-CN" altLang="en-US" sz="2400" b="1" dirty="0" smtClean="0">
                <a:solidFill>
                  <a:srgbClr val="0000CC"/>
                </a:solidFill>
              </a:rPr>
              <a:t>提取；</a:t>
            </a:r>
            <a:endParaRPr lang="zh-CN" altLang="en-US" sz="2400" b="1" dirty="0" smtClean="0">
              <a:solidFill>
                <a:srgbClr val="0000CC"/>
              </a:solidFill>
            </a:endParaRPr>
          </a:p>
          <a:p>
            <a:pPr marL="0" indent="0" eaLnBrk="1" hangingPunct="1">
              <a:lnSpc>
                <a:spcPct val="200000"/>
              </a:lnSpc>
              <a:buFontTx/>
              <a:buNone/>
            </a:pPr>
            <a:r>
              <a:rPr lang="zh-CN" altLang="en-US" sz="2400" b="1" dirty="0" smtClean="0">
                <a:solidFill>
                  <a:srgbClr val="0000CC"/>
                </a:solidFill>
              </a:rPr>
              <a:t>（二）营业收入超过</a:t>
            </a:r>
            <a:r>
              <a:rPr lang="en-US" altLang="zh-CN" sz="2400" b="1" dirty="0" smtClean="0">
                <a:solidFill>
                  <a:srgbClr val="0000CC"/>
                </a:solidFill>
              </a:rPr>
              <a:t>1000</a:t>
            </a:r>
            <a:r>
              <a:rPr lang="zh-CN" altLang="en-US" sz="2400" b="1" dirty="0" smtClean="0">
                <a:solidFill>
                  <a:srgbClr val="0000CC"/>
                </a:solidFill>
              </a:rPr>
              <a:t>万元至</a:t>
            </a:r>
            <a:r>
              <a:rPr lang="en-US" altLang="zh-CN" sz="2400" b="1" dirty="0" smtClean="0">
                <a:solidFill>
                  <a:srgbClr val="0000CC"/>
                </a:solidFill>
              </a:rPr>
              <a:t>1</a:t>
            </a:r>
            <a:r>
              <a:rPr lang="zh-CN" altLang="en-US" sz="2400" b="1" dirty="0" smtClean="0">
                <a:solidFill>
                  <a:srgbClr val="0000CC"/>
                </a:solidFill>
              </a:rPr>
              <a:t>亿元的部分，按照</a:t>
            </a:r>
            <a:r>
              <a:rPr lang="en-US" altLang="zh-CN" sz="2400" b="1" dirty="0" smtClean="0">
                <a:solidFill>
                  <a:srgbClr val="FF0000"/>
                </a:solidFill>
              </a:rPr>
              <a:t>2%</a:t>
            </a:r>
            <a:r>
              <a:rPr lang="zh-CN" altLang="en-US" sz="2400" b="1" dirty="0" smtClean="0">
                <a:solidFill>
                  <a:srgbClr val="0000CC"/>
                </a:solidFill>
              </a:rPr>
              <a:t>提取；</a:t>
            </a:r>
            <a:endParaRPr lang="zh-CN" altLang="en-US" sz="2400" b="1" dirty="0" smtClean="0">
              <a:solidFill>
                <a:srgbClr val="0000CC"/>
              </a:solidFill>
            </a:endParaRPr>
          </a:p>
          <a:p>
            <a:pPr marL="0" indent="0" eaLnBrk="1" hangingPunct="1">
              <a:lnSpc>
                <a:spcPct val="200000"/>
              </a:lnSpc>
              <a:buFontTx/>
              <a:buNone/>
            </a:pPr>
            <a:r>
              <a:rPr lang="zh-CN" altLang="en-US" sz="2400" b="1" dirty="0" smtClean="0">
                <a:solidFill>
                  <a:srgbClr val="0000CC"/>
                </a:solidFill>
              </a:rPr>
              <a:t>（三）营业收入超过</a:t>
            </a:r>
            <a:r>
              <a:rPr lang="en-US" altLang="zh-CN" sz="2400" b="1" dirty="0" smtClean="0">
                <a:solidFill>
                  <a:srgbClr val="0000CC"/>
                </a:solidFill>
              </a:rPr>
              <a:t>1</a:t>
            </a:r>
            <a:r>
              <a:rPr lang="zh-CN" altLang="en-US" sz="2400" b="1" dirty="0" smtClean="0">
                <a:solidFill>
                  <a:srgbClr val="0000CC"/>
                </a:solidFill>
              </a:rPr>
              <a:t>亿元至</a:t>
            </a:r>
            <a:r>
              <a:rPr lang="en-US" altLang="zh-CN" sz="2400" b="1" dirty="0" smtClean="0">
                <a:solidFill>
                  <a:srgbClr val="0000CC"/>
                </a:solidFill>
              </a:rPr>
              <a:t>10</a:t>
            </a:r>
            <a:r>
              <a:rPr lang="zh-CN" altLang="en-US" sz="2400" b="1" dirty="0" smtClean="0">
                <a:solidFill>
                  <a:srgbClr val="0000CC"/>
                </a:solidFill>
              </a:rPr>
              <a:t>亿元的部分，按照</a:t>
            </a:r>
            <a:r>
              <a:rPr lang="en-US" altLang="zh-CN" sz="2400" b="1" dirty="0" smtClean="0">
                <a:solidFill>
                  <a:srgbClr val="FF0000"/>
                </a:solidFill>
              </a:rPr>
              <a:t>0.5%</a:t>
            </a:r>
            <a:r>
              <a:rPr lang="zh-CN" altLang="en-US" sz="2400" b="1" dirty="0" smtClean="0">
                <a:solidFill>
                  <a:srgbClr val="0000CC"/>
                </a:solidFill>
              </a:rPr>
              <a:t>提取；</a:t>
            </a:r>
            <a:endParaRPr lang="zh-CN" altLang="en-US" sz="2400" b="1" dirty="0" smtClean="0">
              <a:solidFill>
                <a:srgbClr val="0000CC"/>
              </a:solidFill>
            </a:endParaRPr>
          </a:p>
          <a:p>
            <a:pPr marL="0" indent="0" eaLnBrk="1" hangingPunct="1">
              <a:lnSpc>
                <a:spcPct val="200000"/>
              </a:lnSpc>
              <a:buFontTx/>
              <a:buNone/>
            </a:pPr>
            <a:r>
              <a:rPr lang="zh-CN" altLang="en-US" sz="2400" b="1" dirty="0" smtClean="0">
                <a:solidFill>
                  <a:srgbClr val="0000CC"/>
                </a:solidFill>
              </a:rPr>
              <a:t>（四）营业收入超过</a:t>
            </a:r>
            <a:r>
              <a:rPr lang="en-US" altLang="zh-CN" sz="2400" b="1" dirty="0" smtClean="0">
                <a:solidFill>
                  <a:srgbClr val="0000CC"/>
                </a:solidFill>
              </a:rPr>
              <a:t>10</a:t>
            </a:r>
            <a:r>
              <a:rPr lang="zh-CN" altLang="en-US" sz="2400" b="1" dirty="0" smtClean="0">
                <a:solidFill>
                  <a:srgbClr val="0000CC"/>
                </a:solidFill>
              </a:rPr>
              <a:t>亿元的部分，按照</a:t>
            </a:r>
            <a:r>
              <a:rPr lang="en-US" altLang="zh-CN" sz="2400" b="1" dirty="0" smtClean="0">
                <a:solidFill>
                  <a:srgbClr val="FF0000"/>
                </a:solidFill>
              </a:rPr>
              <a:t>0.2%</a:t>
            </a:r>
            <a:r>
              <a:rPr lang="zh-CN" altLang="en-US" sz="2400" b="1" dirty="0" smtClean="0">
                <a:solidFill>
                  <a:srgbClr val="0000CC"/>
                </a:solidFill>
              </a:rPr>
              <a:t>提取。</a:t>
            </a:r>
            <a:endParaRPr lang="zh-CN" altLang="en-US" sz="2400" b="1" dirty="0" smtClean="0">
              <a:solidFill>
                <a:srgbClr val="0000CC"/>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body" idx="1"/>
          </p:nvPr>
        </p:nvSpPr>
        <p:spPr>
          <a:xfrm>
            <a:off x="323850" y="692696"/>
            <a:ext cx="8496622" cy="5544616"/>
          </a:xfrm>
        </p:spPr>
        <p:txBody>
          <a:bodyPr/>
          <a:lstStyle/>
          <a:p>
            <a:pPr indent="-165100" eaLnBrk="1" hangingPunct="1">
              <a:lnSpc>
                <a:spcPct val="150000"/>
              </a:lnSpc>
              <a:buFontTx/>
              <a:buNone/>
              <a:defRPr/>
            </a:pPr>
            <a:r>
              <a:rPr lang="zh-CN" altLang="zh-CN" sz="2800" b="1" dirty="0" smtClean="0"/>
              <a:t>规定</a:t>
            </a:r>
            <a:r>
              <a:rPr lang="zh-CN" altLang="zh-CN" sz="2800" b="1" dirty="0" smtClean="0">
                <a:solidFill>
                  <a:srgbClr val="FF3300"/>
                </a:solidFill>
              </a:rPr>
              <a:t>范围</a:t>
            </a:r>
            <a:r>
              <a:rPr lang="zh-CN" altLang="zh-CN" sz="2800" b="1" dirty="0" smtClean="0"/>
              <a:t>使用：</a:t>
            </a:r>
            <a:r>
              <a:rPr lang="zh-CN" altLang="en-US" sz="2000" b="1" dirty="0" smtClean="0"/>
              <a:t> </a:t>
            </a:r>
            <a:endParaRPr lang="zh-CN" altLang="en-US" sz="2000" b="1" dirty="0" smtClean="0"/>
          </a:p>
          <a:p>
            <a:pPr marL="625475" indent="-625475" eaLnBrk="1" hangingPunct="1">
              <a:lnSpc>
                <a:spcPct val="150000"/>
              </a:lnSpc>
              <a:buFontTx/>
              <a:buNone/>
              <a:defRPr/>
            </a:pPr>
            <a:r>
              <a:rPr lang="zh-CN" altLang="en-US" sz="2000" b="1" dirty="0">
                <a:solidFill>
                  <a:srgbClr val="FF0000"/>
                </a:solidFill>
              </a:rPr>
              <a:t>第二十条 危险品生产与储存企业安全费用应当按照以下范围使用：</a:t>
            </a:r>
            <a:endParaRPr lang="zh-CN" altLang="en-US" sz="2000" b="1" dirty="0">
              <a:solidFill>
                <a:srgbClr val="FF0000"/>
              </a:solidFill>
            </a:endParaRPr>
          </a:p>
          <a:p>
            <a:pPr marL="625475" indent="-625475" eaLnBrk="1" hangingPunct="1">
              <a:lnSpc>
                <a:spcPct val="150000"/>
              </a:lnSpc>
              <a:buFontTx/>
              <a:buNone/>
              <a:defRPr/>
            </a:pPr>
            <a:r>
              <a:rPr lang="zh-CN" altLang="en-US" sz="2000" b="1" dirty="0">
                <a:solidFill>
                  <a:srgbClr val="0000CC"/>
                </a:solidFill>
              </a:rPr>
              <a:t>（一）完善、改造和维护</a:t>
            </a:r>
            <a:r>
              <a:rPr lang="zh-CN" altLang="en-US" sz="2000" b="1" dirty="0">
                <a:solidFill>
                  <a:srgbClr val="FF0000"/>
                </a:solidFill>
              </a:rPr>
              <a:t>安全防护设施设备</a:t>
            </a:r>
            <a:r>
              <a:rPr lang="zh-CN" altLang="en-US" sz="2000" b="1" dirty="0">
                <a:solidFill>
                  <a:srgbClr val="0000CC"/>
                </a:solidFill>
              </a:rPr>
              <a:t>支出（不含“三同时”要求初期投入的安全设施），包括车间、库房、罐区等作业场所的监控、监测、通风、防晒、调温、防火、灭火、防爆、泄压、防毒、消毒、中和、防潮、防雷、防静电、防腐、防渗漏、防护围堤或者隔离操作等设施设备支出；</a:t>
            </a:r>
            <a:endParaRPr lang="zh-CN" altLang="en-US" sz="2000" b="1" dirty="0">
              <a:solidFill>
                <a:srgbClr val="0000CC"/>
              </a:solidFill>
            </a:endParaRPr>
          </a:p>
          <a:p>
            <a:pPr marL="625475" indent="-625475" eaLnBrk="1" hangingPunct="1">
              <a:lnSpc>
                <a:spcPct val="150000"/>
              </a:lnSpc>
              <a:buFontTx/>
              <a:buNone/>
              <a:defRPr/>
            </a:pPr>
            <a:r>
              <a:rPr lang="zh-CN" altLang="en-US" sz="2000" b="1" dirty="0">
                <a:solidFill>
                  <a:srgbClr val="0000CC"/>
                </a:solidFill>
              </a:rPr>
              <a:t>（二）配备、维护、保养</a:t>
            </a:r>
            <a:r>
              <a:rPr lang="zh-CN" altLang="en-US" sz="2000" b="1" dirty="0">
                <a:solidFill>
                  <a:srgbClr val="FF0000"/>
                </a:solidFill>
              </a:rPr>
              <a:t>应急救援器材、设备</a:t>
            </a:r>
            <a:r>
              <a:rPr lang="zh-CN" altLang="en-US" sz="2000" b="1" dirty="0">
                <a:solidFill>
                  <a:srgbClr val="0000CC"/>
                </a:solidFill>
              </a:rPr>
              <a:t>支出和</a:t>
            </a:r>
            <a:r>
              <a:rPr lang="zh-CN" altLang="en-US" sz="2000" b="1" dirty="0">
                <a:solidFill>
                  <a:srgbClr val="FF0000"/>
                </a:solidFill>
              </a:rPr>
              <a:t>应急演练</a:t>
            </a:r>
            <a:r>
              <a:rPr lang="zh-CN" altLang="en-US" sz="2000" b="1" dirty="0">
                <a:solidFill>
                  <a:srgbClr val="0000CC"/>
                </a:solidFill>
              </a:rPr>
              <a:t>支出；</a:t>
            </a:r>
            <a:endParaRPr lang="zh-CN" altLang="en-US" sz="2000" b="1" dirty="0">
              <a:solidFill>
                <a:srgbClr val="0000CC"/>
              </a:solidFill>
            </a:endParaRPr>
          </a:p>
          <a:p>
            <a:pPr marL="625475" indent="-625475" eaLnBrk="1" hangingPunct="1">
              <a:lnSpc>
                <a:spcPct val="150000"/>
              </a:lnSpc>
              <a:buFontTx/>
              <a:buNone/>
              <a:defRPr/>
            </a:pPr>
            <a:r>
              <a:rPr lang="zh-CN" altLang="en-US" sz="2000" b="1" dirty="0">
                <a:solidFill>
                  <a:srgbClr val="0000CC"/>
                </a:solidFill>
              </a:rPr>
              <a:t>（三）开展</a:t>
            </a:r>
            <a:r>
              <a:rPr lang="zh-CN" altLang="en-US" sz="2000" b="1" dirty="0">
                <a:solidFill>
                  <a:srgbClr val="FF0000"/>
                </a:solidFill>
              </a:rPr>
              <a:t>重大危险源和事故隐患</a:t>
            </a:r>
            <a:r>
              <a:rPr lang="zh-CN" altLang="en-US" sz="2000" b="1" dirty="0">
                <a:solidFill>
                  <a:srgbClr val="0000CC"/>
                </a:solidFill>
              </a:rPr>
              <a:t>评估、监控和整改支出；</a:t>
            </a:r>
            <a:endParaRPr lang="zh-CN" altLang="en-US" sz="2000" b="1" dirty="0">
              <a:solidFill>
                <a:srgbClr val="0000CC"/>
              </a:solidFill>
            </a:endParaRPr>
          </a:p>
          <a:p>
            <a:pPr marL="625475" indent="-625475" eaLnBrk="1" hangingPunct="1">
              <a:lnSpc>
                <a:spcPct val="150000"/>
              </a:lnSpc>
              <a:buFontTx/>
              <a:buNone/>
              <a:defRPr/>
            </a:pPr>
            <a:r>
              <a:rPr lang="zh-CN" altLang="en-US" sz="2000" b="1" dirty="0">
                <a:solidFill>
                  <a:srgbClr val="0000CC"/>
                </a:solidFill>
              </a:rPr>
              <a:t>（四）安全生产检查、评价（不包括新建、改建、扩建项目安全评价）、咨询和</a:t>
            </a:r>
            <a:r>
              <a:rPr lang="zh-CN" altLang="en-US" sz="2000" b="1" dirty="0">
                <a:solidFill>
                  <a:srgbClr val="FF0000"/>
                </a:solidFill>
              </a:rPr>
              <a:t>标准化建设</a:t>
            </a:r>
            <a:r>
              <a:rPr lang="zh-CN" altLang="en-US" sz="2000" b="1" dirty="0">
                <a:solidFill>
                  <a:srgbClr val="0000CC"/>
                </a:solidFill>
              </a:rPr>
              <a:t>支出</a:t>
            </a:r>
            <a:r>
              <a:rPr lang="zh-CN" altLang="en-US" sz="2000" b="1" dirty="0" smtClean="0">
                <a:solidFill>
                  <a:srgbClr val="0000CC"/>
                </a:solidFill>
              </a:rPr>
              <a:t>；</a:t>
            </a:r>
            <a:endParaRPr lang="zh-CN" altLang="en-US" sz="2000" b="1" dirty="0">
              <a:solidFill>
                <a:srgbClr val="0000CC"/>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body" idx="1"/>
          </p:nvPr>
        </p:nvSpPr>
        <p:spPr>
          <a:xfrm>
            <a:off x="466725" y="981075"/>
            <a:ext cx="8137525" cy="5184775"/>
          </a:xfrm>
        </p:spPr>
        <p:txBody>
          <a:bodyPr/>
          <a:lstStyle/>
          <a:p>
            <a:pPr indent="-165100" eaLnBrk="1" hangingPunct="1">
              <a:lnSpc>
                <a:spcPct val="150000"/>
              </a:lnSpc>
              <a:buFontTx/>
              <a:buNone/>
              <a:defRPr/>
            </a:pPr>
            <a:r>
              <a:rPr lang="zh-CN" altLang="zh-CN" sz="2400" b="1" dirty="0" smtClean="0"/>
              <a:t>规定</a:t>
            </a:r>
            <a:r>
              <a:rPr lang="zh-CN" altLang="zh-CN" sz="2400" b="1" dirty="0" smtClean="0">
                <a:solidFill>
                  <a:srgbClr val="FF3300"/>
                </a:solidFill>
              </a:rPr>
              <a:t>范围</a:t>
            </a:r>
            <a:r>
              <a:rPr lang="zh-CN" altLang="zh-CN" sz="2400" b="1" dirty="0" smtClean="0"/>
              <a:t>使用：</a:t>
            </a:r>
            <a:r>
              <a:rPr lang="zh-CN" altLang="en-US" sz="1800" b="1" dirty="0" smtClean="0"/>
              <a:t> </a:t>
            </a:r>
            <a:endParaRPr lang="zh-CN" altLang="en-US" sz="1800" b="1" dirty="0" smtClean="0"/>
          </a:p>
          <a:p>
            <a:pPr marL="625475" indent="-625475" eaLnBrk="1" hangingPunct="1">
              <a:lnSpc>
                <a:spcPct val="150000"/>
              </a:lnSpc>
              <a:buFontTx/>
              <a:buNone/>
              <a:defRPr/>
            </a:pPr>
            <a:r>
              <a:rPr lang="zh-CN" altLang="en-US" sz="1800" b="1" dirty="0">
                <a:solidFill>
                  <a:srgbClr val="FF0000"/>
                </a:solidFill>
              </a:rPr>
              <a:t>第二十条 危险品生产与储存企业安全费用应当按照以下范围使用：</a:t>
            </a:r>
            <a:endParaRPr lang="zh-CN" altLang="en-US" sz="1800" b="1" dirty="0">
              <a:solidFill>
                <a:srgbClr val="FF0000"/>
              </a:solidFill>
            </a:endParaRPr>
          </a:p>
          <a:p>
            <a:pPr marL="625475" indent="-625475" eaLnBrk="1" hangingPunct="1">
              <a:lnSpc>
                <a:spcPct val="150000"/>
              </a:lnSpc>
              <a:buFontTx/>
              <a:buNone/>
              <a:defRPr/>
            </a:pPr>
            <a:r>
              <a:rPr lang="zh-CN" altLang="en-US" sz="1800" b="1" dirty="0" smtClean="0">
                <a:solidFill>
                  <a:srgbClr val="0000CC"/>
                </a:solidFill>
              </a:rPr>
              <a:t>（</a:t>
            </a:r>
            <a:r>
              <a:rPr lang="zh-CN" altLang="en-US" sz="1800" b="1" dirty="0">
                <a:solidFill>
                  <a:srgbClr val="0000CC"/>
                </a:solidFill>
              </a:rPr>
              <a:t>五）配备和更新现场作业人员</a:t>
            </a:r>
            <a:r>
              <a:rPr lang="zh-CN" altLang="en-US" sz="1800" b="1" dirty="0">
                <a:solidFill>
                  <a:srgbClr val="FF0000"/>
                </a:solidFill>
              </a:rPr>
              <a:t>安全防护用品</a:t>
            </a:r>
            <a:r>
              <a:rPr lang="zh-CN" altLang="en-US" sz="1800" b="1" dirty="0">
                <a:solidFill>
                  <a:srgbClr val="0000CC"/>
                </a:solidFill>
              </a:rPr>
              <a:t>支出；</a:t>
            </a:r>
            <a:endParaRPr lang="zh-CN" altLang="en-US" sz="1800" b="1" dirty="0">
              <a:solidFill>
                <a:srgbClr val="0000CC"/>
              </a:solidFill>
            </a:endParaRPr>
          </a:p>
          <a:p>
            <a:pPr marL="625475" indent="-625475" eaLnBrk="1" hangingPunct="1">
              <a:lnSpc>
                <a:spcPct val="150000"/>
              </a:lnSpc>
              <a:buFontTx/>
              <a:buNone/>
              <a:defRPr/>
            </a:pPr>
            <a:r>
              <a:rPr lang="zh-CN" altLang="en-US" sz="1800" b="1" dirty="0">
                <a:solidFill>
                  <a:srgbClr val="0000CC"/>
                </a:solidFill>
              </a:rPr>
              <a:t>（六）安全生产</a:t>
            </a:r>
            <a:r>
              <a:rPr lang="zh-CN" altLang="en-US" sz="1800" b="1" dirty="0">
                <a:solidFill>
                  <a:srgbClr val="FF0000"/>
                </a:solidFill>
              </a:rPr>
              <a:t>宣传、教育、培训</a:t>
            </a:r>
            <a:r>
              <a:rPr lang="zh-CN" altLang="en-US" sz="1800" b="1" dirty="0">
                <a:solidFill>
                  <a:srgbClr val="0000CC"/>
                </a:solidFill>
              </a:rPr>
              <a:t>支出；</a:t>
            </a:r>
            <a:endParaRPr lang="zh-CN" altLang="en-US" sz="1800" b="1" dirty="0">
              <a:solidFill>
                <a:srgbClr val="0000CC"/>
              </a:solidFill>
            </a:endParaRPr>
          </a:p>
          <a:p>
            <a:pPr marL="625475" indent="-625475" eaLnBrk="1" hangingPunct="1">
              <a:lnSpc>
                <a:spcPct val="150000"/>
              </a:lnSpc>
              <a:buFontTx/>
              <a:buNone/>
              <a:defRPr/>
            </a:pPr>
            <a:r>
              <a:rPr lang="zh-CN" altLang="en-US" sz="1800" b="1" dirty="0">
                <a:solidFill>
                  <a:srgbClr val="0000CC"/>
                </a:solidFill>
              </a:rPr>
              <a:t>（七）安全生产适用的新技术、新标准、新工艺、新装备的</a:t>
            </a:r>
            <a:r>
              <a:rPr lang="zh-CN" altLang="en-US" sz="1800" b="1" dirty="0">
                <a:solidFill>
                  <a:srgbClr val="FF0000"/>
                </a:solidFill>
              </a:rPr>
              <a:t>推广应用</a:t>
            </a:r>
            <a:r>
              <a:rPr lang="zh-CN" altLang="en-US" sz="1800" b="1" dirty="0">
                <a:solidFill>
                  <a:srgbClr val="0000CC"/>
                </a:solidFill>
              </a:rPr>
              <a:t>支出；</a:t>
            </a:r>
            <a:endParaRPr lang="zh-CN" altLang="en-US" sz="1800" b="1" dirty="0">
              <a:solidFill>
                <a:srgbClr val="0000CC"/>
              </a:solidFill>
            </a:endParaRPr>
          </a:p>
          <a:p>
            <a:pPr marL="625475" indent="-625475" eaLnBrk="1" hangingPunct="1">
              <a:lnSpc>
                <a:spcPct val="150000"/>
              </a:lnSpc>
              <a:buFontTx/>
              <a:buNone/>
              <a:defRPr/>
            </a:pPr>
            <a:r>
              <a:rPr lang="zh-CN" altLang="en-US" sz="1800" b="1" dirty="0">
                <a:solidFill>
                  <a:srgbClr val="0000CC"/>
                </a:solidFill>
              </a:rPr>
              <a:t>（八）安全设施及特种设备</a:t>
            </a:r>
            <a:r>
              <a:rPr lang="zh-CN" altLang="en-US" sz="1800" b="1" dirty="0">
                <a:solidFill>
                  <a:srgbClr val="FF0000"/>
                </a:solidFill>
              </a:rPr>
              <a:t>检测检验</a:t>
            </a:r>
            <a:r>
              <a:rPr lang="zh-CN" altLang="en-US" sz="1800" b="1" dirty="0">
                <a:solidFill>
                  <a:srgbClr val="0000CC"/>
                </a:solidFill>
              </a:rPr>
              <a:t>支出；</a:t>
            </a:r>
            <a:endParaRPr lang="zh-CN" altLang="en-US" sz="1800" b="1" dirty="0">
              <a:solidFill>
                <a:srgbClr val="0000CC"/>
              </a:solidFill>
            </a:endParaRPr>
          </a:p>
          <a:p>
            <a:pPr marL="625475" indent="-625475" eaLnBrk="1" hangingPunct="1">
              <a:lnSpc>
                <a:spcPct val="150000"/>
              </a:lnSpc>
              <a:buFontTx/>
              <a:buNone/>
              <a:defRPr/>
            </a:pPr>
            <a:r>
              <a:rPr lang="zh-CN" altLang="en-US" sz="1800" b="1" dirty="0">
                <a:solidFill>
                  <a:srgbClr val="0000CC"/>
                </a:solidFill>
              </a:rPr>
              <a:t>（九）其他与安全生产</a:t>
            </a:r>
            <a:r>
              <a:rPr lang="zh-CN" altLang="en-US" sz="1800" b="1" dirty="0">
                <a:solidFill>
                  <a:srgbClr val="FF0000"/>
                </a:solidFill>
              </a:rPr>
              <a:t>直接相关</a:t>
            </a:r>
            <a:r>
              <a:rPr lang="zh-CN" altLang="en-US" sz="1800" b="1" dirty="0">
                <a:solidFill>
                  <a:srgbClr val="0000CC"/>
                </a:solidFill>
              </a:rPr>
              <a:t>的支出。</a:t>
            </a:r>
            <a:endParaRPr lang="zh-CN" altLang="en-US" sz="1800" b="1" dirty="0">
              <a:solidFill>
                <a:srgbClr val="0000CC"/>
              </a:solidFill>
            </a:endParaRPr>
          </a:p>
          <a:p>
            <a:pPr marL="0" indent="625475" eaLnBrk="1" hangingPunct="1">
              <a:lnSpc>
                <a:spcPct val="150000"/>
              </a:lnSpc>
              <a:buFontTx/>
              <a:buNone/>
              <a:defRPr/>
            </a:pPr>
            <a:r>
              <a:rPr lang="zh-CN" altLang="en-US" sz="2400" b="1" dirty="0">
                <a:solidFill>
                  <a:srgbClr val="0000CC"/>
                </a:solidFill>
              </a:rPr>
              <a:t>危险品生产与储存企业转产、停产、停业或者解散的，应当将安全费用结余用于处理转产、停产、停业或者解散前的危险品生产或者储存设备、库存产品及生产原料支出。</a:t>
            </a:r>
            <a:endParaRPr lang="en-US" altLang="zh-CN" sz="1800" dirty="0" smtClean="0">
              <a:solidFill>
                <a:srgbClr val="0000CC"/>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z\Desktop\QQ截图20130122164150.png"/>
          <p:cNvPicPr>
            <a:picLocks noChangeAspect="1" noChangeArrowheads="1"/>
          </p:cNvPicPr>
          <p:nvPr/>
        </p:nvPicPr>
        <p:blipFill>
          <a:blip r:embed="rId1"/>
          <a:srcRect/>
          <a:stretch>
            <a:fillRect/>
          </a:stretch>
        </p:blipFill>
        <p:spPr bwMode="auto">
          <a:xfrm>
            <a:off x="785786" y="1643050"/>
            <a:ext cx="3000396" cy="3929090"/>
          </a:xfrm>
          <a:prstGeom prst="rect">
            <a:avLst/>
          </a:prstGeom>
          <a:solidFill>
            <a:srgbClr val="FFFFFF">
              <a:shade val="85000"/>
            </a:srgbClr>
          </a:solidFill>
          <a:ln w="85725"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195" name="右箭头 14"/>
          <p:cNvSpPr>
            <a:spLocks noChangeArrowheads="1"/>
          </p:cNvSpPr>
          <p:nvPr/>
        </p:nvSpPr>
        <p:spPr bwMode="auto">
          <a:xfrm>
            <a:off x="4071938" y="3357563"/>
            <a:ext cx="1500187" cy="357187"/>
          </a:xfrm>
          <a:prstGeom prst="rightArrow">
            <a:avLst>
              <a:gd name="adj1" fmla="val 50000"/>
              <a:gd name="adj2" fmla="val 49992"/>
            </a:avLst>
          </a:prstGeom>
          <a:solidFill>
            <a:schemeClr val="accent1"/>
          </a:solidFill>
          <a:ln w="9525" algn="ctr">
            <a:solidFill>
              <a:schemeClr val="tx1"/>
            </a:solidFill>
            <a:round/>
          </a:ln>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8196" name="TextBox 16"/>
          <p:cNvSpPr txBox="1">
            <a:spLocks noChangeArrowheads="1"/>
          </p:cNvSpPr>
          <p:nvPr/>
        </p:nvSpPr>
        <p:spPr bwMode="auto">
          <a:xfrm>
            <a:off x="4214813" y="2857500"/>
            <a:ext cx="100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b="1">
                <a:solidFill>
                  <a:srgbClr val="FF0000"/>
                </a:solidFill>
              </a:rPr>
              <a:t>五章</a:t>
            </a:r>
            <a:endParaRPr lang="zh-CN" altLang="en-US" b="1">
              <a:solidFill>
                <a:srgbClr val="FF0000"/>
              </a:solidFill>
            </a:endParaRPr>
          </a:p>
        </p:txBody>
      </p:sp>
      <p:sp>
        <p:nvSpPr>
          <p:cNvPr id="8197" name="AutoShape 23"/>
          <p:cNvSpPr/>
          <p:nvPr/>
        </p:nvSpPr>
        <p:spPr bwMode="auto">
          <a:xfrm flipH="1">
            <a:off x="5715000" y="2000250"/>
            <a:ext cx="298450" cy="3030538"/>
          </a:xfrm>
          <a:prstGeom prst="rightBrace">
            <a:avLst>
              <a:gd name="adj1" fmla="val 87392"/>
              <a:gd name="adj2" fmla="val 50000"/>
            </a:avLst>
          </a:prstGeom>
          <a:noFill/>
          <a:ln w="53975">
            <a:solidFill>
              <a:srgbClr val="0000CC"/>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8198" name="AutoShape 16"/>
          <p:cNvSpPr>
            <a:spLocks noChangeArrowheads="1"/>
          </p:cNvSpPr>
          <p:nvPr/>
        </p:nvSpPr>
        <p:spPr bwMode="auto">
          <a:xfrm>
            <a:off x="6134100" y="1714500"/>
            <a:ext cx="2438400" cy="571500"/>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b="1">
                <a:ea typeface="华文细黑" panose="02010600040101010101" pitchFamily="2" charset="-122"/>
              </a:rPr>
              <a:t>  </a:t>
            </a:r>
            <a:r>
              <a:rPr lang="zh-CN" altLang="en-US" sz="2000" b="1">
                <a:ea typeface="华文细黑" panose="02010600040101010101" pitchFamily="2" charset="-122"/>
              </a:rPr>
              <a:t>        </a:t>
            </a:r>
            <a:r>
              <a:rPr lang="zh-CN" altLang="en-US" sz="2600" b="1">
                <a:solidFill>
                  <a:schemeClr val="accent2"/>
                </a:solidFill>
                <a:latin typeface="华文楷体" panose="02010600040101010101" pitchFamily="2" charset="-122"/>
                <a:ea typeface="华文楷体" panose="02010600040101010101" pitchFamily="2" charset="-122"/>
              </a:rPr>
              <a:t>范 围</a:t>
            </a:r>
            <a:r>
              <a:rPr lang="zh-CN" altLang="en-US" sz="2000" b="1">
                <a:solidFill>
                  <a:schemeClr val="accent2"/>
                </a:solidFill>
                <a:ea typeface="华文细黑" panose="02010600040101010101" pitchFamily="2" charset="-122"/>
              </a:rPr>
              <a:t> </a:t>
            </a:r>
            <a:endParaRPr lang="zh-CN" altLang="en-US" sz="2000" b="1">
              <a:solidFill>
                <a:schemeClr val="accent2"/>
              </a:solidFill>
              <a:ea typeface="华文细黑" panose="02010600040101010101" pitchFamily="2" charset="-122"/>
            </a:endParaRPr>
          </a:p>
        </p:txBody>
      </p:sp>
      <p:sp>
        <p:nvSpPr>
          <p:cNvPr id="8199" name="AutoShape 16"/>
          <p:cNvSpPr>
            <a:spLocks noChangeArrowheads="1"/>
          </p:cNvSpPr>
          <p:nvPr/>
        </p:nvSpPr>
        <p:spPr bwMode="auto">
          <a:xfrm>
            <a:off x="6134100" y="3286125"/>
            <a:ext cx="2438400" cy="571500"/>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b="1">
                <a:ea typeface="华文细黑" panose="02010600040101010101" pitchFamily="2" charset="-122"/>
              </a:rPr>
              <a:t>    </a:t>
            </a:r>
            <a:r>
              <a:rPr lang="zh-CN" altLang="en-US" sz="2600" b="1">
                <a:solidFill>
                  <a:schemeClr val="accent2"/>
                </a:solidFill>
                <a:latin typeface="华文楷体" panose="02010600040101010101" pitchFamily="2" charset="-122"/>
                <a:ea typeface="华文楷体" panose="02010600040101010101" pitchFamily="2" charset="-122"/>
              </a:rPr>
              <a:t>术语和定义</a:t>
            </a:r>
            <a:endParaRPr lang="zh-CN" altLang="en-US" sz="2600" b="1">
              <a:solidFill>
                <a:schemeClr val="accent2"/>
              </a:solidFill>
              <a:latin typeface="华文楷体" panose="02010600040101010101" pitchFamily="2" charset="-122"/>
              <a:ea typeface="华文楷体" panose="02010600040101010101" pitchFamily="2" charset="-122"/>
            </a:endParaRPr>
          </a:p>
        </p:txBody>
      </p:sp>
      <p:sp>
        <p:nvSpPr>
          <p:cNvPr id="8200" name="AutoShape 16"/>
          <p:cNvSpPr>
            <a:spLocks noChangeArrowheads="1"/>
          </p:cNvSpPr>
          <p:nvPr/>
        </p:nvSpPr>
        <p:spPr bwMode="auto">
          <a:xfrm>
            <a:off x="6134100" y="4071938"/>
            <a:ext cx="2438400" cy="571500"/>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b="1">
                <a:ea typeface="华文细黑" panose="02010600040101010101" pitchFamily="2" charset="-122"/>
              </a:rPr>
              <a:t> </a:t>
            </a:r>
            <a:r>
              <a:rPr lang="en-US" altLang="zh-CN" sz="2600" b="1">
                <a:latin typeface="华文楷体" panose="02010600040101010101" pitchFamily="2" charset="-122"/>
                <a:ea typeface="华文楷体" panose="02010600040101010101" pitchFamily="2" charset="-122"/>
              </a:rPr>
              <a:t>        </a:t>
            </a:r>
            <a:r>
              <a:rPr lang="zh-CN" altLang="en-US" sz="2600" b="1">
                <a:solidFill>
                  <a:schemeClr val="accent2"/>
                </a:solidFill>
                <a:latin typeface="华文楷体" panose="02010600040101010101" pitchFamily="2" charset="-122"/>
                <a:ea typeface="华文楷体" panose="02010600040101010101" pitchFamily="2" charset="-122"/>
              </a:rPr>
              <a:t>要 求</a:t>
            </a:r>
            <a:endParaRPr lang="zh-CN" altLang="en-US" sz="2600" b="1">
              <a:solidFill>
                <a:schemeClr val="accent2"/>
              </a:solidFill>
              <a:latin typeface="华文楷体" panose="02010600040101010101" pitchFamily="2" charset="-122"/>
              <a:ea typeface="华文楷体" panose="02010600040101010101" pitchFamily="2" charset="-122"/>
            </a:endParaRPr>
          </a:p>
        </p:txBody>
      </p:sp>
      <p:sp>
        <p:nvSpPr>
          <p:cNvPr id="8201" name="AutoShape 16"/>
          <p:cNvSpPr>
            <a:spLocks noChangeArrowheads="1"/>
          </p:cNvSpPr>
          <p:nvPr/>
        </p:nvSpPr>
        <p:spPr bwMode="auto">
          <a:xfrm>
            <a:off x="6134100" y="4857750"/>
            <a:ext cx="2438400" cy="642938"/>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b="1">
                <a:ea typeface="华文细黑" panose="02010600040101010101" pitchFamily="2" charset="-122"/>
              </a:rPr>
              <a:t>       </a:t>
            </a:r>
            <a:r>
              <a:rPr lang="zh-CN" altLang="en-US" sz="2600" b="1">
                <a:solidFill>
                  <a:schemeClr val="accent2"/>
                </a:solidFill>
                <a:latin typeface="华文楷体" panose="02010600040101010101" pitchFamily="2" charset="-122"/>
                <a:ea typeface="华文楷体" panose="02010600040101010101" pitchFamily="2" charset="-122"/>
              </a:rPr>
              <a:t>管理要素</a:t>
            </a:r>
            <a:endParaRPr lang="zh-CN" altLang="en-US" sz="2600" b="1">
              <a:solidFill>
                <a:schemeClr val="accent2"/>
              </a:solidFill>
              <a:latin typeface="华文楷体" panose="02010600040101010101" pitchFamily="2" charset="-122"/>
              <a:ea typeface="华文楷体" panose="02010600040101010101" pitchFamily="2" charset="-122"/>
            </a:endParaRPr>
          </a:p>
        </p:txBody>
      </p:sp>
      <p:grpSp>
        <p:nvGrpSpPr>
          <p:cNvPr id="2" name="组合 29"/>
          <p:cNvGrpSpPr/>
          <p:nvPr/>
        </p:nvGrpSpPr>
        <p:grpSpPr bwMode="auto">
          <a:xfrm>
            <a:off x="6072188" y="2500313"/>
            <a:ext cx="2519362" cy="571500"/>
            <a:chOff x="6072198" y="2786058"/>
            <a:chExt cx="2517914" cy="571504"/>
          </a:xfrm>
        </p:grpSpPr>
        <p:sp>
          <p:nvSpPr>
            <p:cNvPr id="13324" name="AutoShape 16"/>
            <p:cNvSpPr>
              <a:spLocks noChangeArrowheads="1"/>
            </p:cNvSpPr>
            <p:nvPr/>
          </p:nvSpPr>
          <p:spPr bwMode="auto">
            <a:xfrm>
              <a:off x="6143636" y="2786058"/>
              <a:ext cx="2438400" cy="571504"/>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b="1">
                  <a:ea typeface="华文细黑" panose="02010600040101010101" pitchFamily="2" charset="-122"/>
                </a:rPr>
                <a:t> </a:t>
              </a:r>
              <a:endParaRPr lang="zh-CN" altLang="en-US" sz="2000" b="1">
                <a:ea typeface="华文细黑" panose="02010600040101010101" pitchFamily="2" charset="-122"/>
              </a:endParaRPr>
            </a:p>
          </p:txBody>
        </p:sp>
        <p:sp>
          <p:nvSpPr>
            <p:cNvPr id="13325" name="矩形 18"/>
            <p:cNvSpPr>
              <a:spLocks noChangeArrowheads="1"/>
            </p:cNvSpPr>
            <p:nvPr/>
          </p:nvSpPr>
          <p:spPr bwMode="auto">
            <a:xfrm>
              <a:off x="6072198" y="2786058"/>
              <a:ext cx="2517914" cy="4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600" b="1">
                  <a:solidFill>
                    <a:schemeClr val="accent2"/>
                  </a:solidFill>
                  <a:latin typeface="华文楷体" panose="02010600040101010101" pitchFamily="2" charset="-122"/>
                  <a:ea typeface="华文楷体" panose="02010600040101010101" pitchFamily="2" charset="-122"/>
                </a:rPr>
                <a:t>规范性引用文件</a:t>
              </a:r>
              <a:endParaRPr lang="zh-CN" altLang="en-US" sz="2600" b="1">
                <a:solidFill>
                  <a:schemeClr val="accent2"/>
                </a:solidFill>
                <a:latin typeface="华文楷体" panose="02010600040101010101" pitchFamily="2" charset="-122"/>
                <a:ea typeface="华文楷体" panose="02010600040101010101" pitchFamily="2" charset="-122"/>
              </a:endParaRPr>
            </a:p>
          </p:txBody>
        </p:sp>
      </p:grpSp>
      <p:sp>
        <p:nvSpPr>
          <p:cNvPr id="8203" name="椭圆 30"/>
          <p:cNvSpPr>
            <a:spLocks noChangeArrowheads="1"/>
          </p:cNvSpPr>
          <p:nvPr/>
        </p:nvSpPr>
        <p:spPr bwMode="auto">
          <a:xfrm>
            <a:off x="6000750" y="4071938"/>
            <a:ext cx="2714625" cy="1428750"/>
          </a:xfrm>
          <a:prstGeom prst="ellipse">
            <a:avLst/>
          </a:prstGeom>
          <a:noFill/>
          <a:ln w="44450" algn="ctr">
            <a:solidFill>
              <a:srgbClr val="FF0000"/>
            </a:solidFill>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0-#ppt_w/2"/>
                                          </p:val>
                                        </p:tav>
                                        <p:tav tm="100000">
                                          <p:val>
                                            <p:strVal val="#ppt_x"/>
                                          </p:val>
                                        </p:tav>
                                      </p:tavLst>
                                    </p:anim>
                                    <p:anim calcmode="lin" valueType="num">
                                      <p:cBhvr additive="base">
                                        <p:cTn id="13" dur="500" fill="hold"/>
                                        <p:tgtEl>
                                          <p:spTgt spid="819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2000"/>
                                        <p:tgtEl>
                                          <p:spTgt spid="819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plus(in)">
                                      <p:cBhvr>
                                        <p:cTn id="22" dur="1000"/>
                                        <p:tgtEl>
                                          <p:spTgt spid="8198"/>
                                        </p:tgtEl>
                                      </p:cBhvr>
                                    </p:animEffect>
                                  </p:childTnLst>
                                </p:cTn>
                              </p:par>
                            </p:childTnLst>
                          </p:cTn>
                        </p:par>
                        <p:par>
                          <p:cTn id="23" fill="hold">
                            <p:stCondLst>
                              <p:cond delay="1000"/>
                            </p:stCondLst>
                            <p:childTnLst>
                              <p:par>
                                <p:cTn id="24" presetID="1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plus(in)">
                                      <p:cBhvr>
                                        <p:cTn id="26" dur="1000"/>
                                        <p:tgtEl>
                                          <p:spTgt spid="2"/>
                                        </p:tgtEl>
                                      </p:cBhvr>
                                    </p:animEffect>
                                  </p:childTnLst>
                                </p:cTn>
                              </p:par>
                            </p:childTnLst>
                          </p:cTn>
                        </p:par>
                        <p:par>
                          <p:cTn id="27" fill="hold">
                            <p:stCondLst>
                              <p:cond delay="2000"/>
                            </p:stCondLst>
                            <p:childTnLst>
                              <p:par>
                                <p:cTn id="28" presetID="13" presetClass="entr" presetSubtype="16" fill="hold" grpId="0" nodeType="afterEffect">
                                  <p:stCondLst>
                                    <p:cond delay="0"/>
                                  </p:stCondLst>
                                  <p:childTnLst>
                                    <p:set>
                                      <p:cBhvr>
                                        <p:cTn id="29" dur="1" fill="hold">
                                          <p:stCondLst>
                                            <p:cond delay="0"/>
                                          </p:stCondLst>
                                        </p:cTn>
                                        <p:tgtEl>
                                          <p:spTgt spid="8199"/>
                                        </p:tgtEl>
                                        <p:attrNameLst>
                                          <p:attrName>style.visibility</p:attrName>
                                        </p:attrNameLst>
                                      </p:cBhvr>
                                      <p:to>
                                        <p:strVal val="visible"/>
                                      </p:to>
                                    </p:set>
                                    <p:animEffect transition="in" filter="plus(in)">
                                      <p:cBhvr>
                                        <p:cTn id="30" dur="1000"/>
                                        <p:tgtEl>
                                          <p:spTgt spid="8199"/>
                                        </p:tgtEl>
                                      </p:cBhvr>
                                    </p:animEffect>
                                  </p:childTnLst>
                                </p:cTn>
                              </p:par>
                            </p:childTnLst>
                          </p:cTn>
                        </p:par>
                        <p:par>
                          <p:cTn id="31" fill="hold">
                            <p:stCondLst>
                              <p:cond delay="3000"/>
                            </p:stCondLst>
                            <p:childTnLst>
                              <p:par>
                                <p:cTn id="32" presetID="13" presetClass="entr" presetSubtype="16" fill="hold" grpId="0" nodeType="afterEffect">
                                  <p:stCondLst>
                                    <p:cond delay="0"/>
                                  </p:stCondLst>
                                  <p:childTnLst>
                                    <p:set>
                                      <p:cBhvr>
                                        <p:cTn id="33" dur="1" fill="hold">
                                          <p:stCondLst>
                                            <p:cond delay="0"/>
                                          </p:stCondLst>
                                        </p:cTn>
                                        <p:tgtEl>
                                          <p:spTgt spid="8200"/>
                                        </p:tgtEl>
                                        <p:attrNameLst>
                                          <p:attrName>style.visibility</p:attrName>
                                        </p:attrNameLst>
                                      </p:cBhvr>
                                      <p:to>
                                        <p:strVal val="visible"/>
                                      </p:to>
                                    </p:set>
                                    <p:animEffect transition="in" filter="plus(in)">
                                      <p:cBhvr>
                                        <p:cTn id="34" dur="1000"/>
                                        <p:tgtEl>
                                          <p:spTgt spid="8200"/>
                                        </p:tgtEl>
                                      </p:cBhvr>
                                    </p:animEffect>
                                  </p:childTnLst>
                                </p:cTn>
                              </p:par>
                            </p:childTnLst>
                          </p:cTn>
                        </p:par>
                        <p:par>
                          <p:cTn id="35" fill="hold">
                            <p:stCondLst>
                              <p:cond delay="4000"/>
                            </p:stCondLst>
                            <p:childTnLst>
                              <p:par>
                                <p:cTn id="36" presetID="13" presetClass="entr" presetSubtype="16" fill="hold" grpId="0" nodeType="afterEffect">
                                  <p:stCondLst>
                                    <p:cond delay="0"/>
                                  </p:stCondLst>
                                  <p:childTnLst>
                                    <p:set>
                                      <p:cBhvr>
                                        <p:cTn id="37" dur="1" fill="hold">
                                          <p:stCondLst>
                                            <p:cond delay="0"/>
                                          </p:stCondLst>
                                        </p:cTn>
                                        <p:tgtEl>
                                          <p:spTgt spid="8201"/>
                                        </p:tgtEl>
                                        <p:attrNameLst>
                                          <p:attrName>style.visibility</p:attrName>
                                        </p:attrNameLst>
                                      </p:cBhvr>
                                      <p:to>
                                        <p:strVal val="visible"/>
                                      </p:to>
                                    </p:set>
                                    <p:animEffect transition="in" filter="plus(in)">
                                      <p:cBhvr>
                                        <p:cTn id="38" dur="1000"/>
                                        <p:tgtEl>
                                          <p:spTgt spid="820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203"/>
                                        </p:tgtEl>
                                        <p:attrNameLst>
                                          <p:attrName>style.visibility</p:attrName>
                                        </p:attrNameLst>
                                      </p:cBhvr>
                                      <p:to>
                                        <p:strVal val="visible"/>
                                      </p:to>
                                    </p:set>
                                    <p:animEffect transition="in" filter="fade">
                                      <p:cBhvr>
                                        <p:cTn id="43" dur="1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8196" grpId="0"/>
      <p:bldP spid="8197" grpId="0" animBg="1"/>
      <p:bldP spid="8198" grpId="0" animBg="1"/>
      <p:bldP spid="8199" grpId="0" animBg="1"/>
      <p:bldP spid="8200" grpId="0" animBg="1"/>
      <p:bldP spid="8201" grpId="0" animBg="1"/>
      <p:bldP spid="820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684213" y="1071563"/>
            <a:ext cx="7772400" cy="5094287"/>
          </a:xfrm>
        </p:spPr>
        <p:txBody>
          <a:bodyPr/>
          <a:lstStyle/>
          <a:p>
            <a:pPr marL="0" indent="0">
              <a:lnSpc>
                <a:spcPct val="200000"/>
              </a:lnSpc>
              <a:buFontTx/>
              <a:buNone/>
            </a:pPr>
            <a:r>
              <a:rPr lang="zh-CN" altLang="en-US" sz="2800" b="1" dirty="0" smtClean="0">
                <a:solidFill>
                  <a:srgbClr val="0000CC"/>
                </a:solidFill>
              </a:rPr>
              <a:t>第十四条   </a:t>
            </a:r>
            <a:r>
              <a:rPr lang="zh-CN" altLang="en-US" sz="2800" b="1" dirty="0" smtClean="0">
                <a:solidFill>
                  <a:srgbClr val="FF0000"/>
                </a:solidFill>
              </a:rPr>
              <a:t>中小微型企业</a:t>
            </a:r>
            <a:r>
              <a:rPr lang="zh-CN" altLang="en-US" sz="2800" b="1" dirty="0" smtClean="0">
                <a:solidFill>
                  <a:srgbClr val="0000CC"/>
                </a:solidFill>
              </a:rPr>
              <a:t>和</a:t>
            </a:r>
            <a:r>
              <a:rPr lang="zh-CN" altLang="en-US" sz="2800" b="1" dirty="0" smtClean="0">
                <a:solidFill>
                  <a:srgbClr val="C00000"/>
                </a:solidFill>
              </a:rPr>
              <a:t>大型企业</a:t>
            </a:r>
            <a:r>
              <a:rPr lang="zh-CN" altLang="en-US" sz="2800" b="1" dirty="0" smtClean="0">
                <a:solidFill>
                  <a:srgbClr val="0000CC"/>
                </a:solidFill>
              </a:rPr>
              <a:t>上年末安全费用结余分别达到本企业上年度营业收入的</a:t>
            </a:r>
            <a:r>
              <a:rPr lang="en-US" altLang="zh-CN" sz="2800" b="1" dirty="0" smtClean="0">
                <a:solidFill>
                  <a:srgbClr val="FF0000"/>
                </a:solidFill>
              </a:rPr>
              <a:t>5%</a:t>
            </a:r>
            <a:r>
              <a:rPr lang="zh-CN" altLang="en-US" sz="2800" b="1" dirty="0" smtClean="0">
                <a:solidFill>
                  <a:srgbClr val="0000CC"/>
                </a:solidFill>
              </a:rPr>
              <a:t>和</a:t>
            </a:r>
            <a:r>
              <a:rPr lang="en-US" altLang="zh-CN" sz="2800" b="1" dirty="0" smtClean="0">
                <a:solidFill>
                  <a:srgbClr val="C00000"/>
                </a:solidFill>
              </a:rPr>
              <a:t>1.5%</a:t>
            </a:r>
            <a:r>
              <a:rPr lang="zh-CN" altLang="en-US" sz="2800" b="1" dirty="0" smtClean="0">
                <a:solidFill>
                  <a:srgbClr val="0000CC"/>
                </a:solidFill>
              </a:rPr>
              <a:t>时，经当地县级以上安全生产监督管理部门、煤矿安全监察机构商财政部门同意，企业本年度可以缓提或者少提安全费用。</a:t>
            </a:r>
            <a:endParaRPr lang="en-US" altLang="zh-CN" sz="2800" dirty="0" smtClean="0">
              <a:solidFill>
                <a:srgbClr val="0000CC"/>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84213" y="1071563"/>
            <a:ext cx="7772400" cy="5094287"/>
          </a:xfrm>
        </p:spPr>
        <p:txBody>
          <a:bodyPr/>
          <a:lstStyle/>
          <a:p>
            <a:pPr marL="0" indent="0">
              <a:lnSpc>
                <a:spcPct val="200000"/>
              </a:lnSpc>
              <a:buFontTx/>
              <a:buNone/>
            </a:pPr>
            <a:r>
              <a:rPr lang="zh-CN" altLang="en-US" sz="2800" b="1" dirty="0" smtClean="0">
                <a:solidFill>
                  <a:srgbClr val="0000CC"/>
                </a:solidFill>
              </a:rPr>
              <a:t>       企业规模划分标准按照工业和信息化部、国家统计局、国家发展和改革委员会、财政部</a:t>
            </a:r>
            <a:r>
              <a:rPr lang="en-US" altLang="zh-CN" sz="2800" b="1" dirty="0" smtClean="0">
                <a:solidFill>
                  <a:srgbClr val="0000CC"/>
                </a:solidFill>
              </a:rPr>
              <a:t>《</a:t>
            </a:r>
            <a:r>
              <a:rPr lang="zh-CN" altLang="en-US" sz="2800" b="1" dirty="0" smtClean="0">
                <a:solidFill>
                  <a:srgbClr val="0000CC"/>
                </a:solidFill>
              </a:rPr>
              <a:t>关于印发中小企业划型标准规定的通知</a:t>
            </a:r>
            <a:r>
              <a:rPr lang="en-US" altLang="zh-CN" sz="2800" b="1" dirty="0" smtClean="0">
                <a:solidFill>
                  <a:srgbClr val="0000CC"/>
                </a:solidFill>
              </a:rPr>
              <a:t>》</a:t>
            </a:r>
            <a:r>
              <a:rPr lang="zh-CN" altLang="en-US" sz="2800" b="1" dirty="0" smtClean="0">
                <a:solidFill>
                  <a:srgbClr val="0000CC"/>
                </a:solidFill>
              </a:rPr>
              <a:t>（</a:t>
            </a:r>
            <a:r>
              <a:rPr lang="zh-CN" altLang="en-US" sz="2800" b="1" dirty="0" smtClean="0">
                <a:solidFill>
                  <a:srgbClr val="FF0000"/>
                </a:solidFill>
              </a:rPr>
              <a:t>工信部联企业</a:t>
            </a:r>
            <a:r>
              <a:rPr lang="en-US" altLang="zh-CN" sz="2800" b="1" dirty="0" smtClean="0">
                <a:solidFill>
                  <a:srgbClr val="FF0000"/>
                </a:solidFill>
              </a:rPr>
              <a:t>[2011]300</a:t>
            </a:r>
            <a:r>
              <a:rPr lang="zh-CN" altLang="en-US" sz="2800" b="1" dirty="0" smtClean="0">
                <a:solidFill>
                  <a:srgbClr val="FF0000"/>
                </a:solidFill>
              </a:rPr>
              <a:t>号</a:t>
            </a:r>
            <a:r>
              <a:rPr lang="zh-CN" altLang="en-US" sz="2800" b="1" dirty="0" smtClean="0">
                <a:solidFill>
                  <a:srgbClr val="0000CC"/>
                </a:solidFill>
              </a:rPr>
              <a:t>）规定执行。</a:t>
            </a:r>
            <a:endParaRPr lang="en-US" altLang="zh-CN" sz="2800" dirty="0" smtClean="0">
              <a:solidFill>
                <a:srgbClr val="0000CC"/>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98307" name="内容占位符 1"/>
          <p:cNvSpPr>
            <a:spLocks noGrp="1"/>
          </p:cNvSpPr>
          <p:nvPr>
            <p:ph idx="4294967295"/>
          </p:nvPr>
        </p:nvSpPr>
        <p:spPr>
          <a:xfrm>
            <a:off x="2214563" y="2857500"/>
            <a:ext cx="4500562"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3</a:t>
            </a:r>
            <a:r>
              <a:rPr lang="zh-CN" altLang="en-US" sz="4400" b="1" smtClean="0">
                <a:latin typeface="华文楷体" panose="02010600040101010101" pitchFamily="2" charset="-122"/>
                <a:ea typeface="华文楷体" panose="02010600040101010101" pitchFamily="2" charset="-122"/>
              </a:rPr>
              <a:t>、风险管理</a:t>
            </a:r>
            <a:endParaRPr lang="en-US" altLang="zh-CN" sz="4400" b="1" smtClean="0">
              <a:latin typeface="华文楷体" panose="02010600040101010101" pitchFamily="2" charset="-122"/>
              <a:ea typeface="华文楷体" panose="02010600040101010101" pitchFamily="2" charset="-122"/>
            </a:endParaRPr>
          </a:p>
        </p:txBody>
      </p:sp>
      <p:sp>
        <p:nvSpPr>
          <p:cNvPr id="2" name="文本框 1">
            <a:hlinkClick r:id="rId2" action="ppaction://hlinksldjump"/>
          </p:cNvPr>
          <p:cNvSpPr txBox="1"/>
          <p:nvPr/>
        </p:nvSpPr>
        <p:spPr>
          <a:xfrm>
            <a:off x="6228184" y="5517232"/>
            <a:ext cx="2448272" cy="523220"/>
          </a:xfrm>
          <a:prstGeom prst="rect">
            <a:avLst/>
          </a:prstGeom>
          <a:noFill/>
        </p:spPr>
        <p:txBody>
          <a:bodyPr wrap="square" rtlCol="0">
            <a:spAutoFit/>
          </a:bodyPr>
          <a:lstStyle/>
          <a:p>
            <a:pPr algn="ctr"/>
            <a:r>
              <a:rPr lang="en-US" altLang="zh-CN" sz="2800" dirty="0" smtClean="0"/>
              <a:t>4</a:t>
            </a:r>
            <a:endParaRPr lang="zh-CN" alt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3.1  </a:t>
            </a:r>
            <a:r>
              <a:rPr lang="zh-CN" altLang="en-US" sz="2800" b="1" smtClean="0">
                <a:latin typeface="隶书" panose="02010509060101010101" pitchFamily="49" charset="-122"/>
                <a:ea typeface="隶书" panose="02010509060101010101" pitchFamily="49" charset="-122"/>
              </a:rPr>
              <a:t>范围与评价方法</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237734"/>
          <a:ext cx="8286750" cy="5516670"/>
        </p:xfrm>
        <a:graphic>
          <a:graphicData uri="http://schemas.openxmlformats.org/drawingml/2006/table">
            <a:tbl>
              <a:tblPr firstRow="1" bandRow="1">
                <a:tableStyleId>{5C22544A-7EE6-4342-B048-85BDC9FD1C3A}</a:tableStyleId>
              </a:tblPr>
              <a:tblGrid>
                <a:gridCol w="4791447"/>
                <a:gridCol w="3495303"/>
              </a:tblGrid>
              <a:tr h="396212">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5" marB="45715">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5" marB="45715">
                    <a:solidFill>
                      <a:schemeClr val="accent1">
                        <a:lumMod val="60000"/>
                        <a:lumOff val="40000"/>
                      </a:schemeClr>
                    </a:solidFill>
                  </a:tcPr>
                </a:tc>
              </a:tr>
              <a:tr h="1737260">
                <a:tc>
                  <a:txBody>
                    <a:bodyPr/>
                    <a:lstStyle/>
                    <a:p>
                      <a:pPr>
                        <a:lnSpc>
                          <a:spcPct val="150000"/>
                        </a:lnSpc>
                      </a:pPr>
                      <a:r>
                        <a:rPr lang="en-US" altLang="zh-CN" sz="1800" b="1" dirty="0" smtClean="0"/>
                        <a:t>1.</a:t>
                      </a:r>
                      <a:r>
                        <a:rPr lang="zh-CN" altLang="zh-CN" sz="1800" b="1" dirty="0" smtClean="0"/>
                        <a:t>企业应组织制定风险评价管理制度，明确风险评价的目的、范围和准则。</a:t>
                      </a:r>
                      <a:endParaRPr lang="zh-CN" altLang="en-US" sz="1800" b="1" dirty="0">
                        <a:solidFill>
                          <a:srgbClr val="0000CC"/>
                        </a:solidFill>
                      </a:endParaRPr>
                    </a:p>
                  </a:txBody>
                  <a:tcPr marL="91439" marR="91439" marT="45715" marB="45715" anchor="ctr">
                    <a:solidFill>
                      <a:schemeClr val="accent6">
                        <a:lumMod val="20000"/>
                        <a:lumOff val="80000"/>
                        <a:alpha val="50000"/>
                      </a:schemeClr>
                    </a:solidFill>
                  </a:tcPr>
                </a:tc>
                <a:tc>
                  <a:txBody>
                    <a:bodyPr/>
                    <a:lstStyle/>
                    <a:p>
                      <a:pPr>
                        <a:lnSpc>
                          <a:spcPct val="120000"/>
                        </a:lnSpc>
                      </a:pPr>
                      <a:r>
                        <a:rPr lang="en-US" altLang="zh-CN" sz="1800" b="1" dirty="0" smtClean="0">
                          <a:solidFill>
                            <a:schemeClr val="tx1"/>
                          </a:solidFill>
                        </a:rPr>
                        <a:t>1.</a:t>
                      </a:r>
                      <a:r>
                        <a:rPr lang="zh-CN" altLang="en-US" sz="1800" b="1" dirty="0" smtClean="0">
                          <a:solidFill>
                            <a:schemeClr val="tx1"/>
                          </a:solidFill>
                        </a:rPr>
                        <a:t>制定风险评价管理制度，并明确风险评价的目的、范围、</a:t>
                      </a:r>
                      <a:r>
                        <a:rPr lang="zh-CN" altLang="en-US" sz="1800" b="1" dirty="0" smtClean="0">
                          <a:solidFill>
                            <a:srgbClr val="FF0000"/>
                          </a:solidFill>
                        </a:rPr>
                        <a:t>频次</a:t>
                      </a:r>
                      <a:r>
                        <a:rPr lang="zh-CN" altLang="en-US" sz="1800" b="1" dirty="0" smtClean="0">
                          <a:solidFill>
                            <a:schemeClr val="tx1"/>
                          </a:solidFill>
                        </a:rPr>
                        <a:t>、准则及</a:t>
                      </a:r>
                      <a:r>
                        <a:rPr lang="zh-CN" altLang="en-US" sz="1800" b="1" dirty="0" smtClean="0">
                          <a:solidFill>
                            <a:srgbClr val="FF0000"/>
                          </a:solidFill>
                        </a:rPr>
                        <a:t>工作程序</a:t>
                      </a:r>
                      <a:r>
                        <a:rPr lang="zh-CN" altLang="en-US" sz="1800" b="1" dirty="0" smtClean="0">
                          <a:solidFill>
                            <a:schemeClr val="tx1"/>
                          </a:solidFill>
                        </a:rPr>
                        <a:t>；</a:t>
                      </a:r>
                      <a:endParaRPr lang="zh-CN" altLang="en-US" sz="1800" b="1" dirty="0" smtClean="0">
                        <a:solidFill>
                          <a:schemeClr val="tx1"/>
                        </a:solidFill>
                      </a:endParaRPr>
                    </a:p>
                    <a:p>
                      <a:pPr>
                        <a:lnSpc>
                          <a:spcPct val="120000"/>
                        </a:lnSpc>
                      </a:pPr>
                      <a:r>
                        <a:rPr lang="en-US" altLang="zh-CN" sz="1800" b="1" dirty="0" smtClean="0">
                          <a:solidFill>
                            <a:schemeClr val="tx1"/>
                          </a:solidFill>
                        </a:rPr>
                        <a:t>2.</a:t>
                      </a:r>
                      <a:r>
                        <a:rPr lang="zh-CN" altLang="en-US" sz="1800" b="1" dirty="0" smtClean="0">
                          <a:solidFill>
                            <a:srgbClr val="FF0000"/>
                          </a:solidFill>
                        </a:rPr>
                        <a:t>明确各部门及有关人员在开展风险评价过程中的职责和任务。</a:t>
                      </a:r>
                      <a:endParaRPr lang="zh-CN" altLang="en-US" sz="1800" b="1" dirty="0">
                        <a:solidFill>
                          <a:srgbClr val="FF0000"/>
                        </a:solidFill>
                      </a:endParaRPr>
                    </a:p>
                  </a:txBody>
                  <a:tcPr marL="91439" marR="91439" marT="45715" marB="45715" anchor="ctr">
                    <a:solidFill>
                      <a:schemeClr val="accent6">
                        <a:lumMod val="20000"/>
                        <a:lumOff val="80000"/>
                        <a:alpha val="50000"/>
                      </a:schemeClr>
                    </a:solidFill>
                  </a:tcPr>
                </a:tc>
              </a:tr>
              <a:tr h="3383090">
                <a:tc>
                  <a:txBody>
                    <a:bodyPr/>
                    <a:lstStyle/>
                    <a:p>
                      <a:pPr>
                        <a:lnSpc>
                          <a:spcPct val="100000"/>
                        </a:lnSpc>
                      </a:pPr>
                      <a:r>
                        <a:rPr lang="en-US" altLang="zh-CN" sz="1800" b="1" dirty="0" smtClean="0"/>
                        <a:t>2.</a:t>
                      </a:r>
                      <a:r>
                        <a:rPr lang="zh-CN" altLang="zh-CN" sz="1800" b="1" dirty="0" smtClean="0">
                          <a:solidFill>
                            <a:srgbClr val="0000CC"/>
                          </a:solidFill>
                        </a:rPr>
                        <a:t>企业风险评价的范围应包括</a:t>
                      </a:r>
                      <a:r>
                        <a:rPr lang="en-US" altLang="zh-CN" sz="1800" b="1" dirty="0" smtClean="0">
                          <a:solidFill>
                            <a:srgbClr val="0000CC"/>
                          </a:solidFill>
                        </a:rPr>
                        <a:t>:</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1</a:t>
                      </a:r>
                      <a:r>
                        <a:rPr lang="zh-CN" altLang="zh-CN" sz="1800" b="1" dirty="0" smtClean="0">
                          <a:solidFill>
                            <a:srgbClr val="0000CC"/>
                          </a:solidFill>
                        </a:rPr>
                        <a:t>）规划、设计和建设、投产、运行等阶段；</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2</a:t>
                      </a:r>
                      <a:r>
                        <a:rPr lang="zh-CN" altLang="zh-CN" sz="1800" b="1" dirty="0" smtClean="0">
                          <a:solidFill>
                            <a:srgbClr val="0000CC"/>
                          </a:solidFill>
                        </a:rPr>
                        <a:t>）常规和非常规活动；</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3</a:t>
                      </a:r>
                      <a:r>
                        <a:rPr lang="zh-CN" altLang="zh-CN" sz="1800" b="1" dirty="0" smtClean="0">
                          <a:solidFill>
                            <a:srgbClr val="0000CC"/>
                          </a:solidFill>
                        </a:rPr>
                        <a:t>）事故及潜在的紧急情况；</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4</a:t>
                      </a:r>
                      <a:r>
                        <a:rPr lang="zh-CN" altLang="zh-CN" sz="1800" b="1" dirty="0" smtClean="0">
                          <a:solidFill>
                            <a:srgbClr val="0000CC"/>
                          </a:solidFill>
                        </a:rPr>
                        <a:t>）所有进入作业场所人员的活动；</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5</a:t>
                      </a:r>
                      <a:r>
                        <a:rPr lang="zh-CN" altLang="zh-CN" sz="1800" b="1" dirty="0" smtClean="0">
                          <a:solidFill>
                            <a:srgbClr val="0000CC"/>
                          </a:solidFill>
                        </a:rPr>
                        <a:t>）原材料、产品的运输和使用过程；</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6</a:t>
                      </a:r>
                      <a:r>
                        <a:rPr lang="zh-CN" altLang="zh-CN" sz="1800" b="1" dirty="0" smtClean="0">
                          <a:solidFill>
                            <a:srgbClr val="0000CC"/>
                          </a:solidFill>
                        </a:rPr>
                        <a:t>）作业场所的设施、设备、车辆、安全防护用品；</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7</a:t>
                      </a:r>
                      <a:r>
                        <a:rPr lang="zh-CN" altLang="zh-CN" sz="1800" b="1" dirty="0" smtClean="0">
                          <a:solidFill>
                            <a:srgbClr val="0000CC"/>
                          </a:solidFill>
                        </a:rPr>
                        <a:t>）丢弃、废弃、拆除与处置；</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8</a:t>
                      </a:r>
                      <a:r>
                        <a:rPr lang="zh-CN" altLang="zh-CN" sz="1800" b="1" dirty="0" smtClean="0">
                          <a:solidFill>
                            <a:srgbClr val="0000CC"/>
                          </a:solidFill>
                        </a:rPr>
                        <a:t>）企业周围环境；</a:t>
                      </a:r>
                      <a:endParaRPr lang="zh-CN" altLang="zh-CN" sz="1800" b="1" dirty="0" smtClean="0">
                        <a:solidFill>
                          <a:srgbClr val="0000CC"/>
                        </a:solidFill>
                      </a:endParaRPr>
                    </a:p>
                    <a:p>
                      <a:pPr>
                        <a:lnSpc>
                          <a:spcPct val="100000"/>
                        </a:lnSpc>
                      </a:pPr>
                      <a:r>
                        <a:rPr lang="zh-CN" altLang="zh-CN" sz="1800" b="1" dirty="0" smtClean="0">
                          <a:solidFill>
                            <a:srgbClr val="0000CC"/>
                          </a:solidFill>
                        </a:rPr>
                        <a:t>（</a:t>
                      </a:r>
                      <a:r>
                        <a:rPr lang="en-US" altLang="zh-CN" sz="1800" b="1" dirty="0" smtClean="0">
                          <a:solidFill>
                            <a:srgbClr val="0000CC"/>
                          </a:solidFill>
                        </a:rPr>
                        <a:t>9</a:t>
                      </a:r>
                      <a:r>
                        <a:rPr lang="zh-CN" altLang="zh-CN" sz="1800" b="1" dirty="0" smtClean="0">
                          <a:solidFill>
                            <a:srgbClr val="0000CC"/>
                          </a:solidFill>
                        </a:rPr>
                        <a:t>）气候、地震及其他自然灾害等。</a:t>
                      </a:r>
                      <a:endParaRPr lang="zh-CN" altLang="en-US" sz="1800" b="1" dirty="0">
                        <a:solidFill>
                          <a:srgbClr val="0000CC"/>
                        </a:solidFill>
                      </a:endParaRPr>
                    </a:p>
                  </a:txBody>
                  <a:tcPr marL="91439" marR="91439" marT="45715" marB="45715"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风险评价范围满足标准要求。</a:t>
                      </a:r>
                      <a:endParaRPr lang="zh-CN" altLang="en-US" sz="1800" b="1" dirty="0">
                        <a:solidFill>
                          <a:schemeClr val="tx1"/>
                        </a:solidFill>
                      </a:endParaRPr>
                    </a:p>
                  </a:txBody>
                  <a:tcPr marL="91439" marR="91439" marT="45715" marB="45715"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3.1  </a:t>
            </a:r>
            <a:r>
              <a:rPr lang="zh-CN" altLang="en-US" sz="2800" b="1" smtClean="0">
                <a:latin typeface="隶书" panose="02010509060101010101" pitchFamily="49" charset="-122"/>
                <a:ea typeface="隶书" panose="02010509060101010101" pitchFamily="49" charset="-122"/>
              </a:rPr>
              <a:t>范围与评价方法</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807991"/>
        </p:xfrm>
        <a:graphic>
          <a:graphicData uri="http://schemas.openxmlformats.org/drawingml/2006/table">
            <a:tbl>
              <a:tblPr firstRow="1" bandRow="1">
                <a:tableStyleId>{5C22544A-7EE6-4342-B048-85BDC9FD1C3A}</a:tableStyleId>
              </a:tblPr>
              <a:tblGrid>
                <a:gridCol w="4214784"/>
                <a:gridCol w="4071966"/>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411751">
                <a:tc>
                  <a:txBody>
                    <a:bodyPr/>
                    <a:lstStyle/>
                    <a:p>
                      <a:pPr>
                        <a:lnSpc>
                          <a:spcPct val="120000"/>
                        </a:lnSpc>
                      </a:pPr>
                      <a:r>
                        <a:rPr lang="en-US" altLang="zh-CN" sz="1800" b="1" dirty="0" smtClean="0"/>
                        <a:t>3.</a:t>
                      </a:r>
                      <a:r>
                        <a:rPr lang="zh-CN" altLang="zh-CN" sz="1800" b="1" dirty="0" smtClean="0"/>
                        <a:t>企业可根据需要，选择科学、有效、可行的风险评价方法。</a:t>
                      </a:r>
                      <a:endParaRPr lang="en-US" altLang="zh-CN" sz="1800" b="1" dirty="0" smtClean="0"/>
                    </a:p>
                    <a:p>
                      <a:pPr>
                        <a:lnSpc>
                          <a:spcPct val="120000"/>
                        </a:lnSpc>
                      </a:pPr>
                      <a:r>
                        <a:rPr lang="zh-CN" altLang="zh-CN" sz="1800" b="1" dirty="0" smtClean="0">
                          <a:solidFill>
                            <a:srgbClr val="0000CC"/>
                          </a:solidFill>
                        </a:rPr>
                        <a:t>常用的评价方法有：</a:t>
                      </a:r>
                      <a:endParaRPr lang="zh-CN" altLang="zh-CN" sz="1800" b="1" dirty="0" smtClean="0">
                        <a:solidFill>
                          <a:srgbClr val="0000CC"/>
                        </a:solidFill>
                      </a:endParaRPr>
                    </a:p>
                    <a:p>
                      <a:pPr>
                        <a:lnSpc>
                          <a:spcPct val="120000"/>
                        </a:lnSpc>
                      </a:pPr>
                      <a:r>
                        <a:rPr lang="zh-CN" altLang="zh-CN" sz="1800" b="1" dirty="0" smtClean="0">
                          <a:solidFill>
                            <a:srgbClr val="0000CC"/>
                          </a:solidFill>
                        </a:rPr>
                        <a:t>（</a:t>
                      </a:r>
                      <a:r>
                        <a:rPr lang="en-US" altLang="zh-CN" sz="1800" b="1" dirty="0" smtClean="0">
                          <a:solidFill>
                            <a:srgbClr val="0000CC"/>
                          </a:solidFill>
                        </a:rPr>
                        <a:t>1</a:t>
                      </a:r>
                      <a:r>
                        <a:rPr lang="zh-CN" altLang="zh-CN" sz="1800" b="1" dirty="0" smtClean="0">
                          <a:solidFill>
                            <a:srgbClr val="0000CC"/>
                          </a:solidFill>
                        </a:rPr>
                        <a:t>）工作危害分析（</a:t>
                      </a:r>
                      <a:r>
                        <a:rPr lang="en-US" altLang="zh-CN" sz="1800" b="1" dirty="0" smtClean="0">
                          <a:solidFill>
                            <a:srgbClr val="0000CC"/>
                          </a:solidFill>
                        </a:rPr>
                        <a:t>JHA</a:t>
                      </a:r>
                      <a:r>
                        <a:rPr lang="zh-CN" altLang="zh-CN" sz="1800" b="1" dirty="0" smtClean="0">
                          <a:solidFill>
                            <a:srgbClr val="0000CC"/>
                          </a:solidFill>
                        </a:rPr>
                        <a:t>）；</a:t>
                      </a:r>
                      <a:endParaRPr lang="zh-CN" altLang="zh-CN" sz="1800" b="1" dirty="0" smtClean="0">
                        <a:solidFill>
                          <a:srgbClr val="0000CC"/>
                        </a:solidFill>
                      </a:endParaRPr>
                    </a:p>
                    <a:p>
                      <a:pPr>
                        <a:lnSpc>
                          <a:spcPct val="120000"/>
                        </a:lnSpc>
                      </a:pPr>
                      <a:r>
                        <a:rPr lang="zh-CN" altLang="zh-CN" sz="1800" b="1" dirty="0" smtClean="0">
                          <a:solidFill>
                            <a:srgbClr val="0000CC"/>
                          </a:solidFill>
                        </a:rPr>
                        <a:t>（</a:t>
                      </a:r>
                      <a:r>
                        <a:rPr lang="en-US" altLang="zh-CN" sz="1800" b="1" dirty="0" smtClean="0">
                          <a:solidFill>
                            <a:srgbClr val="0000CC"/>
                          </a:solidFill>
                        </a:rPr>
                        <a:t>2</a:t>
                      </a:r>
                      <a:r>
                        <a:rPr lang="zh-CN" altLang="zh-CN" sz="1800" b="1" dirty="0" smtClean="0">
                          <a:solidFill>
                            <a:srgbClr val="0000CC"/>
                          </a:solidFill>
                        </a:rPr>
                        <a:t>）安全检查表分析（</a:t>
                      </a:r>
                      <a:r>
                        <a:rPr lang="en-US" altLang="zh-CN" sz="1800" b="1" dirty="0" smtClean="0">
                          <a:solidFill>
                            <a:srgbClr val="0000CC"/>
                          </a:solidFill>
                        </a:rPr>
                        <a:t>SCL</a:t>
                      </a:r>
                      <a:r>
                        <a:rPr lang="zh-CN" altLang="zh-CN" sz="1800" b="1" dirty="0" smtClean="0">
                          <a:solidFill>
                            <a:srgbClr val="0000CC"/>
                          </a:solidFill>
                        </a:rPr>
                        <a:t>）；</a:t>
                      </a:r>
                      <a:endParaRPr lang="zh-CN" altLang="zh-CN" sz="1800" b="1" dirty="0" smtClean="0">
                        <a:solidFill>
                          <a:srgbClr val="0000CC"/>
                        </a:solidFill>
                      </a:endParaRPr>
                    </a:p>
                    <a:p>
                      <a:pPr>
                        <a:lnSpc>
                          <a:spcPct val="120000"/>
                        </a:lnSpc>
                      </a:pPr>
                      <a:r>
                        <a:rPr lang="zh-CN" altLang="zh-CN" sz="1800" b="1" dirty="0" smtClean="0">
                          <a:solidFill>
                            <a:srgbClr val="0000CC"/>
                          </a:solidFill>
                        </a:rPr>
                        <a:t>（</a:t>
                      </a:r>
                      <a:r>
                        <a:rPr lang="en-US" altLang="zh-CN" sz="1800" b="1" dirty="0" smtClean="0">
                          <a:solidFill>
                            <a:srgbClr val="0000CC"/>
                          </a:solidFill>
                        </a:rPr>
                        <a:t>3</a:t>
                      </a:r>
                      <a:r>
                        <a:rPr lang="zh-CN" altLang="zh-CN" sz="1800" b="1" dirty="0" smtClean="0">
                          <a:solidFill>
                            <a:srgbClr val="0000CC"/>
                          </a:solidFill>
                        </a:rPr>
                        <a:t>）预危险性分析（</a:t>
                      </a:r>
                      <a:r>
                        <a:rPr lang="en-US" altLang="zh-CN" sz="1800" b="1" dirty="0" smtClean="0">
                          <a:solidFill>
                            <a:srgbClr val="0000CC"/>
                          </a:solidFill>
                        </a:rPr>
                        <a:t>PHA</a:t>
                      </a:r>
                      <a:r>
                        <a:rPr lang="zh-CN" altLang="zh-CN" sz="1800" b="1" dirty="0" smtClean="0">
                          <a:solidFill>
                            <a:srgbClr val="0000CC"/>
                          </a:solidFill>
                        </a:rPr>
                        <a:t>）；</a:t>
                      </a:r>
                      <a:endParaRPr lang="zh-CN" altLang="zh-CN" sz="1800" b="1" dirty="0" smtClean="0">
                        <a:solidFill>
                          <a:srgbClr val="0000CC"/>
                        </a:solidFill>
                      </a:endParaRPr>
                    </a:p>
                    <a:p>
                      <a:pPr>
                        <a:lnSpc>
                          <a:spcPct val="120000"/>
                        </a:lnSpc>
                      </a:pPr>
                      <a:r>
                        <a:rPr lang="zh-CN" altLang="zh-CN" sz="1800" b="1" dirty="0" smtClean="0">
                          <a:solidFill>
                            <a:srgbClr val="0000CC"/>
                          </a:solidFill>
                        </a:rPr>
                        <a:t>（</a:t>
                      </a:r>
                      <a:r>
                        <a:rPr lang="en-US" altLang="zh-CN" sz="1800" b="1" dirty="0" smtClean="0">
                          <a:solidFill>
                            <a:srgbClr val="0000CC"/>
                          </a:solidFill>
                        </a:rPr>
                        <a:t>4</a:t>
                      </a:r>
                      <a:r>
                        <a:rPr lang="zh-CN" altLang="zh-CN" sz="1800" b="1" dirty="0" smtClean="0">
                          <a:solidFill>
                            <a:srgbClr val="0000CC"/>
                          </a:solidFill>
                        </a:rPr>
                        <a:t>）危险与可操作性分析</a:t>
                      </a:r>
                      <a:r>
                        <a:rPr lang="en-US" altLang="zh-CN" sz="1800" b="1" dirty="0" smtClean="0">
                          <a:solidFill>
                            <a:srgbClr val="0000CC"/>
                          </a:solidFill>
                        </a:rPr>
                        <a:t> </a:t>
                      </a:r>
                      <a:r>
                        <a:rPr lang="zh-CN" altLang="zh-CN" sz="1800" b="1" dirty="0" smtClean="0">
                          <a:solidFill>
                            <a:srgbClr val="0000CC"/>
                          </a:solidFill>
                        </a:rPr>
                        <a:t>（</a:t>
                      </a:r>
                      <a:r>
                        <a:rPr lang="en-US" altLang="zh-CN" sz="1800" b="1" dirty="0" smtClean="0">
                          <a:solidFill>
                            <a:srgbClr val="0000CC"/>
                          </a:solidFill>
                        </a:rPr>
                        <a:t>HAZOP</a:t>
                      </a:r>
                      <a:r>
                        <a:rPr lang="zh-CN" altLang="zh-CN" sz="1800" b="1" dirty="0" smtClean="0">
                          <a:solidFill>
                            <a:srgbClr val="0000CC"/>
                          </a:solidFill>
                        </a:rPr>
                        <a:t>）；</a:t>
                      </a:r>
                      <a:endParaRPr lang="zh-CN" altLang="zh-CN" sz="1800" b="1" dirty="0" smtClean="0">
                        <a:solidFill>
                          <a:srgbClr val="0000CC"/>
                        </a:solidFill>
                      </a:endParaRPr>
                    </a:p>
                    <a:p>
                      <a:pPr>
                        <a:lnSpc>
                          <a:spcPct val="120000"/>
                        </a:lnSpc>
                      </a:pPr>
                      <a:r>
                        <a:rPr lang="zh-CN" altLang="zh-CN" sz="1800" b="1" dirty="0" smtClean="0">
                          <a:solidFill>
                            <a:srgbClr val="0000CC"/>
                          </a:solidFill>
                        </a:rPr>
                        <a:t>（</a:t>
                      </a:r>
                      <a:r>
                        <a:rPr lang="en-US" altLang="zh-CN" sz="1800" b="1" dirty="0" smtClean="0">
                          <a:solidFill>
                            <a:srgbClr val="0000CC"/>
                          </a:solidFill>
                        </a:rPr>
                        <a:t>5</a:t>
                      </a:r>
                      <a:r>
                        <a:rPr lang="zh-CN" altLang="zh-CN" sz="1800" b="1" dirty="0" smtClean="0">
                          <a:solidFill>
                            <a:srgbClr val="0000CC"/>
                          </a:solidFill>
                        </a:rPr>
                        <a:t>）失效模式与影响分析（</a:t>
                      </a:r>
                      <a:r>
                        <a:rPr lang="en-US" altLang="zh-CN" sz="1800" b="1" dirty="0" smtClean="0">
                          <a:solidFill>
                            <a:srgbClr val="0000CC"/>
                          </a:solidFill>
                        </a:rPr>
                        <a:t>FMEA</a:t>
                      </a:r>
                      <a:r>
                        <a:rPr lang="zh-CN" altLang="zh-CN" sz="1800" b="1" dirty="0" smtClean="0">
                          <a:solidFill>
                            <a:srgbClr val="0000CC"/>
                          </a:solidFill>
                        </a:rPr>
                        <a:t>）；</a:t>
                      </a:r>
                      <a:endParaRPr lang="zh-CN" altLang="zh-CN" sz="1800" b="1" dirty="0" smtClean="0">
                        <a:solidFill>
                          <a:srgbClr val="0000CC"/>
                        </a:solidFill>
                      </a:endParaRPr>
                    </a:p>
                    <a:p>
                      <a:pPr>
                        <a:lnSpc>
                          <a:spcPct val="120000"/>
                        </a:lnSpc>
                      </a:pPr>
                      <a:r>
                        <a:rPr lang="zh-CN" altLang="zh-CN" sz="1800" b="1" dirty="0" smtClean="0">
                          <a:solidFill>
                            <a:srgbClr val="0000CC"/>
                          </a:solidFill>
                        </a:rPr>
                        <a:t>（</a:t>
                      </a:r>
                      <a:r>
                        <a:rPr lang="en-US" altLang="zh-CN" sz="1800" b="1" dirty="0" smtClean="0">
                          <a:solidFill>
                            <a:srgbClr val="0000CC"/>
                          </a:solidFill>
                        </a:rPr>
                        <a:t>6</a:t>
                      </a:r>
                      <a:r>
                        <a:rPr lang="zh-CN" altLang="zh-CN" sz="1800" b="1" dirty="0" smtClean="0">
                          <a:solidFill>
                            <a:srgbClr val="0000CC"/>
                          </a:solidFill>
                        </a:rPr>
                        <a:t>）故障树分析（</a:t>
                      </a:r>
                      <a:r>
                        <a:rPr lang="en-US" altLang="zh-CN" sz="1800" b="1" dirty="0" smtClean="0">
                          <a:solidFill>
                            <a:srgbClr val="0000CC"/>
                          </a:solidFill>
                        </a:rPr>
                        <a:t>FTA</a:t>
                      </a:r>
                      <a:r>
                        <a:rPr lang="zh-CN" altLang="zh-CN" sz="1800" b="1" dirty="0" smtClean="0">
                          <a:solidFill>
                            <a:srgbClr val="0000CC"/>
                          </a:solidFill>
                        </a:rPr>
                        <a:t>）；</a:t>
                      </a:r>
                      <a:endParaRPr lang="zh-CN" altLang="zh-CN" sz="1800" b="1" dirty="0" smtClean="0">
                        <a:solidFill>
                          <a:srgbClr val="0000CC"/>
                        </a:solidFill>
                      </a:endParaRPr>
                    </a:p>
                    <a:p>
                      <a:pPr>
                        <a:lnSpc>
                          <a:spcPct val="120000"/>
                        </a:lnSpc>
                      </a:pPr>
                      <a:r>
                        <a:rPr lang="zh-CN" altLang="zh-CN" sz="1800" b="1" dirty="0" smtClean="0">
                          <a:solidFill>
                            <a:srgbClr val="0000CC"/>
                          </a:solidFill>
                        </a:rPr>
                        <a:t>（</a:t>
                      </a:r>
                      <a:r>
                        <a:rPr lang="en-US" altLang="zh-CN" sz="1800" b="1" dirty="0" smtClean="0">
                          <a:solidFill>
                            <a:srgbClr val="0000CC"/>
                          </a:solidFill>
                        </a:rPr>
                        <a:t>7</a:t>
                      </a:r>
                      <a:r>
                        <a:rPr lang="zh-CN" altLang="zh-CN" sz="1800" b="1" dirty="0" smtClean="0">
                          <a:solidFill>
                            <a:srgbClr val="0000CC"/>
                          </a:solidFill>
                        </a:rPr>
                        <a:t>）事件树分析（</a:t>
                      </a:r>
                      <a:r>
                        <a:rPr lang="en-US" altLang="zh-CN" sz="1800" b="1" dirty="0" smtClean="0">
                          <a:solidFill>
                            <a:srgbClr val="0000CC"/>
                          </a:solidFill>
                        </a:rPr>
                        <a:t>ETA</a:t>
                      </a:r>
                      <a:r>
                        <a:rPr lang="zh-CN" altLang="zh-CN" sz="1800" b="1" dirty="0" smtClean="0">
                          <a:solidFill>
                            <a:srgbClr val="0000CC"/>
                          </a:solidFill>
                        </a:rPr>
                        <a:t>）；</a:t>
                      </a:r>
                      <a:endParaRPr lang="zh-CN" altLang="zh-CN" sz="1800" b="1" dirty="0" smtClean="0">
                        <a:solidFill>
                          <a:srgbClr val="0000CC"/>
                        </a:solidFill>
                      </a:endParaRPr>
                    </a:p>
                    <a:p>
                      <a:pPr>
                        <a:lnSpc>
                          <a:spcPct val="120000"/>
                        </a:lnSpc>
                      </a:pPr>
                      <a:r>
                        <a:rPr lang="zh-CN" altLang="zh-CN" sz="1800" b="1" dirty="0" smtClean="0">
                          <a:solidFill>
                            <a:srgbClr val="0000CC"/>
                          </a:solidFill>
                        </a:rPr>
                        <a:t>（</a:t>
                      </a:r>
                      <a:r>
                        <a:rPr lang="en-US" altLang="zh-CN" sz="1800" b="1" dirty="0" smtClean="0">
                          <a:solidFill>
                            <a:srgbClr val="0000CC"/>
                          </a:solidFill>
                        </a:rPr>
                        <a:t>8</a:t>
                      </a:r>
                      <a:r>
                        <a:rPr lang="zh-CN" altLang="zh-CN" sz="1800" b="1" dirty="0" smtClean="0">
                          <a:solidFill>
                            <a:srgbClr val="0000CC"/>
                          </a:solidFill>
                        </a:rPr>
                        <a:t>）作业条件危险性分析（</a:t>
                      </a:r>
                      <a:r>
                        <a:rPr lang="en-US" altLang="zh-CN" sz="1800" b="1" dirty="0" smtClean="0">
                          <a:solidFill>
                            <a:srgbClr val="0000CC"/>
                          </a:solidFill>
                        </a:rPr>
                        <a:t>LEC</a:t>
                      </a:r>
                      <a:r>
                        <a:rPr lang="zh-CN" altLang="zh-CN" sz="1800" b="1" dirty="0" smtClean="0">
                          <a:solidFill>
                            <a:srgbClr val="0000CC"/>
                          </a:solidFill>
                        </a:rPr>
                        <a:t>）等方法。</a:t>
                      </a:r>
                      <a:endParaRPr lang="en-US" altLang="zh-CN" sz="1800" b="1" dirty="0">
                        <a:solidFill>
                          <a:srgbClr val="0000CC"/>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txBody>
                  <a:tcPr marL="91439" marR="91439" anchor="ctr">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rgbClr val="FF0000"/>
                          </a:solidFill>
                        </a:rPr>
                        <a:t>可选用</a:t>
                      </a:r>
                      <a:r>
                        <a:rPr lang="en-US" altLang="zh-CN" sz="1800" b="1" dirty="0" smtClean="0">
                          <a:solidFill>
                            <a:srgbClr val="FF0000"/>
                          </a:solidFill>
                        </a:rPr>
                        <a:t>JHA</a:t>
                      </a:r>
                      <a:r>
                        <a:rPr lang="zh-CN" altLang="en-US" sz="1800" b="1" dirty="0" smtClean="0">
                          <a:solidFill>
                            <a:srgbClr val="FF0000"/>
                          </a:solidFill>
                        </a:rPr>
                        <a:t>法对作业活动、</a:t>
                      </a:r>
                      <a:r>
                        <a:rPr lang="en-US" altLang="zh-CN" sz="1800" b="1" dirty="0" smtClean="0">
                          <a:solidFill>
                            <a:srgbClr val="FF0000"/>
                          </a:solidFill>
                        </a:rPr>
                        <a:t>SCL</a:t>
                      </a:r>
                      <a:r>
                        <a:rPr lang="zh-CN" altLang="en-US" sz="1800" b="1" dirty="0" smtClean="0">
                          <a:solidFill>
                            <a:srgbClr val="FF0000"/>
                          </a:solidFill>
                        </a:rPr>
                        <a:t>法</a:t>
                      </a:r>
                      <a:endParaRPr lang="en-US" altLang="zh-CN" sz="1800" b="1" dirty="0" smtClean="0">
                        <a:solidFill>
                          <a:srgbClr val="FF0000"/>
                        </a:solidFill>
                      </a:endParaRPr>
                    </a:p>
                    <a:p>
                      <a:pPr marL="342900" indent="-342900">
                        <a:lnSpc>
                          <a:spcPct val="150000"/>
                        </a:lnSpc>
                        <a:buNone/>
                      </a:pPr>
                      <a:r>
                        <a:rPr lang="en-US" altLang="zh-CN" sz="1800" b="1" dirty="0" smtClean="0">
                          <a:solidFill>
                            <a:srgbClr val="FF0000"/>
                          </a:solidFill>
                        </a:rPr>
                        <a:t>      </a:t>
                      </a:r>
                      <a:r>
                        <a:rPr lang="zh-CN" altLang="en-US" sz="1800" b="1" dirty="0" smtClean="0">
                          <a:solidFill>
                            <a:srgbClr val="FF0000"/>
                          </a:solidFill>
                        </a:rPr>
                        <a:t>对设备设施（安全生产条件）进行危险、有害因素识别和风险评价；</a:t>
                      </a:r>
                      <a:endParaRPr lang="zh-CN" altLang="en-US" sz="1800" b="1" dirty="0" smtClean="0">
                        <a:solidFill>
                          <a:srgbClr val="FF0000"/>
                        </a:solidFill>
                      </a:endParaRPr>
                    </a:p>
                    <a:p>
                      <a:pPr marL="342900" indent="-342900">
                        <a:lnSpc>
                          <a:spcPct val="150000"/>
                        </a:lnSpc>
                        <a:buAutoNum type="arabicPeriod" startAt="2"/>
                      </a:pPr>
                      <a:r>
                        <a:rPr lang="zh-CN" altLang="en-US" sz="1800" b="1" dirty="0" smtClean="0">
                          <a:solidFill>
                            <a:srgbClr val="FF0000"/>
                          </a:solidFill>
                        </a:rPr>
                        <a:t>可选用</a:t>
                      </a:r>
                      <a:r>
                        <a:rPr lang="en-US" altLang="zh-CN" sz="1800" b="1" dirty="0" smtClean="0">
                          <a:solidFill>
                            <a:srgbClr val="FF0000"/>
                          </a:solidFill>
                        </a:rPr>
                        <a:t>HAZOP</a:t>
                      </a:r>
                      <a:r>
                        <a:rPr lang="zh-CN" altLang="en-US" sz="1800" b="1" dirty="0" smtClean="0">
                          <a:solidFill>
                            <a:srgbClr val="FF0000"/>
                          </a:solidFill>
                        </a:rPr>
                        <a:t>法对危险性工艺进行危险、有害因素识别和风险评价；</a:t>
                      </a:r>
                      <a:endParaRPr lang="zh-CN" altLang="en-US" sz="1800" b="1" dirty="0" smtClean="0">
                        <a:solidFill>
                          <a:srgbClr val="FF0000"/>
                        </a:solidFill>
                      </a:endParaRPr>
                    </a:p>
                    <a:p>
                      <a:pPr>
                        <a:lnSpc>
                          <a:spcPct val="150000"/>
                        </a:lnSpc>
                      </a:pPr>
                      <a:r>
                        <a:rPr lang="en-US" altLang="zh-CN" sz="1800" b="1" dirty="0" smtClean="0">
                          <a:solidFill>
                            <a:srgbClr val="FF0000"/>
                          </a:solidFill>
                        </a:rPr>
                        <a:t>3.   </a:t>
                      </a:r>
                      <a:r>
                        <a:rPr lang="zh-CN" altLang="en-US" sz="1800" b="1" dirty="0" smtClean="0">
                          <a:solidFill>
                            <a:srgbClr val="FF0000"/>
                          </a:solidFill>
                        </a:rPr>
                        <a:t>选用其他方法对相关方面进行危险、</a:t>
                      </a:r>
                      <a:endParaRPr lang="en-US" altLang="zh-CN" sz="1800" b="1" dirty="0" smtClean="0">
                        <a:solidFill>
                          <a:srgbClr val="FF0000"/>
                        </a:solidFill>
                      </a:endParaRPr>
                    </a:p>
                    <a:p>
                      <a:pPr>
                        <a:lnSpc>
                          <a:spcPct val="150000"/>
                        </a:lnSpc>
                      </a:pPr>
                      <a:r>
                        <a:rPr lang="en-US" altLang="zh-CN" sz="1800" b="1" dirty="0" smtClean="0">
                          <a:solidFill>
                            <a:srgbClr val="FF0000"/>
                          </a:solidFill>
                        </a:rPr>
                        <a:t>      </a:t>
                      </a:r>
                      <a:r>
                        <a:rPr lang="zh-CN" altLang="en-US" sz="1800" b="1" dirty="0" smtClean="0">
                          <a:solidFill>
                            <a:srgbClr val="FF0000"/>
                          </a:solidFill>
                        </a:rPr>
                        <a:t>有害因素识别和风险评价。</a:t>
                      </a:r>
                      <a:endParaRPr lang="zh-CN" altLang="en-US" sz="1800" b="1" dirty="0">
                        <a:solidFill>
                          <a:srgbClr val="FF0000"/>
                        </a:solidFill>
                      </a:endParaRPr>
                    </a:p>
                  </a:txBody>
                  <a:tcPr marL="91439" marR="91439" anchor="ctr">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3.1  </a:t>
            </a:r>
            <a:r>
              <a:rPr lang="zh-CN" altLang="en-US" sz="2800" b="1" smtClean="0">
                <a:latin typeface="隶书" panose="02010509060101010101" pitchFamily="49" charset="-122"/>
                <a:ea typeface="隶书" panose="02010509060101010101" pitchFamily="49" charset="-122"/>
              </a:rPr>
              <a:t>范围与评价方法</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500562"/>
        </p:xfrm>
        <a:graphic>
          <a:graphicData uri="http://schemas.openxmlformats.org/drawingml/2006/table">
            <a:tbl>
              <a:tblPr firstRow="1" bandRow="1">
                <a:tableStyleId>{5C22544A-7EE6-4342-B048-85BDC9FD1C3A}</a:tableStyleId>
              </a:tblPr>
              <a:tblGrid>
                <a:gridCol w="4357659"/>
                <a:gridCol w="392909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4104322">
                <a:tc>
                  <a:txBody>
                    <a:bodyPr/>
                    <a:lstStyle/>
                    <a:p>
                      <a:pPr>
                        <a:lnSpc>
                          <a:spcPct val="150000"/>
                        </a:lnSpc>
                      </a:pPr>
                      <a:r>
                        <a:rPr lang="en-US" altLang="zh-CN" sz="1800" b="1" dirty="0" smtClean="0">
                          <a:solidFill>
                            <a:schemeClr val="tx1"/>
                          </a:solidFill>
                        </a:rPr>
                        <a:t>4.</a:t>
                      </a:r>
                      <a:r>
                        <a:rPr lang="zh-CN" altLang="zh-CN" sz="1800" b="1" dirty="0" smtClean="0">
                          <a:solidFill>
                            <a:schemeClr val="tx1"/>
                          </a:solidFill>
                        </a:rPr>
                        <a:t>企业应依据以下内容制定风险评价准则：</a:t>
                      </a:r>
                      <a:endParaRPr lang="zh-CN" altLang="zh-CN" sz="1800" b="1" dirty="0" smtClean="0">
                        <a:solidFill>
                          <a:schemeClr val="tx1"/>
                        </a:solidFill>
                      </a:endParaRPr>
                    </a:p>
                    <a:p>
                      <a:pPr>
                        <a:lnSpc>
                          <a:spcPct val="150000"/>
                        </a:lnSpc>
                      </a:pPr>
                      <a:r>
                        <a:rPr lang="en-US" altLang="zh-CN" sz="1800" b="1" dirty="0" smtClean="0">
                          <a:solidFill>
                            <a:srgbClr val="0000CC"/>
                          </a:solidFill>
                        </a:rPr>
                        <a:t>1</a:t>
                      </a:r>
                      <a:r>
                        <a:rPr lang="zh-CN" altLang="zh-CN" sz="1800" b="1" dirty="0" smtClean="0">
                          <a:solidFill>
                            <a:srgbClr val="0000CC"/>
                          </a:solidFill>
                        </a:rPr>
                        <a:t>）有关安全生产法律、法规；</a:t>
                      </a:r>
                      <a:endParaRPr lang="zh-CN" altLang="zh-CN" sz="1800" b="1" dirty="0" smtClean="0">
                        <a:solidFill>
                          <a:srgbClr val="0000CC"/>
                        </a:solidFill>
                      </a:endParaRPr>
                    </a:p>
                    <a:p>
                      <a:pPr>
                        <a:lnSpc>
                          <a:spcPct val="150000"/>
                        </a:lnSpc>
                      </a:pPr>
                      <a:r>
                        <a:rPr lang="en-US" altLang="zh-CN" sz="1800" b="1" dirty="0" smtClean="0">
                          <a:solidFill>
                            <a:srgbClr val="0000CC"/>
                          </a:solidFill>
                        </a:rPr>
                        <a:t>2</a:t>
                      </a:r>
                      <a:r>
                        <a:rPr lang="zh-CN" altLang="zh-CN" sz="1800" b="1" dirty="0" smtClean="0">
                          <a:solidFill>
                            <a:srgbClr val="0000CC"/>
                          </a:solidFill>
                        </a:rPr>
                        <a:t>）设计规范、技术标准；</a:t>
                      </a:r>
                      <a:endParaRPr lang="zh-CN" altLang="zh-CN" sz="1800" b="1" dirty="0" smtClean="0">
                        <a:solidFill>
                          <a:srgbClr val="0000CC"/>
                        </a:solidFill>
                      </a:endParaRPr>
                    </a:p>
                    <a:p>
                      <a:pPr>
                        <a:lnSpc>
                          <a:spcPct val="150000"/>
                        </a:lnSpc>
                      </a:pPr>
                      <a:r>
                        <a:rPr lang="en-US" altLang="zh-CN" sz="1800" b="1" dirty="0" smtClean="0">
                          <a:solidFill>
                            <a:srgbClr val="0000CC"/>
                          </a:solidFill>
                        </a:rPr>
                        <a:t>3</a:t>
                      </a:r>
                      <a:r>
                        <a:rPr lang="zh-CN" altLang="zh-CN" sz="1800" b="1" dirty="0" smtClean="0">
                          <a:solidFill>
                            <a:srgbClr val="0000CC"/>
                          </a:solidFill>
                        </a:rPr>
                        <a:t>）企业的安全管理标准、技术标准；</a:t>
                      </a:r>
                      <a:endParaRPr lang="zh-CN" altLang="zh-CN" sz="1800" b="1" dirty="0" smtClean="0">
                        <a:solidFill>
                          <a:srgbClr val="0000CC"/>
                        </a:solidFill>
                      </a:endParaRPr>
                    </a:p>
                    <a:p>
                      <a:pPr>
                        <a:lnSpc>
                          <a:spcPct val="150000"/>
                        </a:lnSpc>
                      </a:pPr>
                      <a:r>
                        <a:rPr lang="en-US" altLang="zh-CN" sz="1800" b="1" dirty="0" smtClean="0">
                          <a:solidFill>
                            <a:srgbClr val="0000CC"/>
                          </a:solidFill>
                        </a:rPr>
                        <a:t>4</a:t>
                      </a:r>
                      <a:r>
                        <a:rPr lang="zh-CN" altLang="zh-CN" sz="1800" b="1" dirty="0" smtClean="0">
                          <a:solidFill>
                            <a:srgbClr val="0000CC"/>
                          </a:solidFill>
                        </a:rPr>
                        <a:t>）企业的安全生产方针和目标等。</a:t>
                      </a:r>
                      <a:endParaRPr lang="zh-CN" altLang="en-US" sz="1800" b="1" dirty="0">
                        <a:solidFill>
                          <a:srgbClr val="0000CC"/>
                        </a:solidFill>
                      </a:endParaRPr>
                    </a:p>
                  </a:txBody>
                  <a:tcPr marL="91439" marR="91439"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根据企业的</a:t>
                      </a:r>
                      <a:r>
                        <a:rPr lang="zh-CN" altLang="en-US" sz="1800" b="1" dirty="0" smtClean="0">
                          <a:solidFill>
                            <a:srgbClr val="FF0000"/>
                          </a:solidFill>
                        </a:rPr>
                        <a:t>实际情况</a:t>
                      </a:r>
                      <a:r>
                        <a:rPr lang="zh-CN" altLang="en-US" sz="1800" b="1" dirty="0" smtClean="0">
                          <a:solidFill>
                            <a:schemeClr val="tx1"/>
                          </a:solidFill>
                        </a:rPr>
                        <a:t>制定风险评价</a:t>
                      </a:r>
                      <a:endParaRPr lang="en-US" altLang="zh-CN" sz="1800" b="1" dirty="0" smtClean="0">
                        <a:solidFill>
                          <a:schemeClr val="tx1"/>
                        </a:solidFill>
                      </a:endParaRPr>
                    </a:p>
                    <a:p>
                      <a:pPr>
                        <a:lnSpc>
                          <a:spcPct val="150000"/>
                        </a:lnSpc>
                      </a:pPr>
                      <a:r>
                        <a:rPr lang="en-US" altLang="zh-CN" sz="1800" b="1" dirty="0" smtClean="0">
                          <a:solidFill>
                            <a:schemeClr val="tx1"/>
                          </a:solidFill>
                        </a:rPr>
                        <a:t>    </a:t>
                      </a:r>
                      <a:r>
                        <a:rPr lang="zh-CN" altLang="en-US" sz="1800" b="1" dirty="0" smtClean="0">
                          <a:solidFill>
                            <a:schemeClr val="tx1"/>
                          </a:solidFill>
                        </a:rPr>
                        <a:t>准则；</a:t>
                      </a:r>
                      <a:endParaRPr lang="zh-CN" altLang="en-US" sz="1800" b="1" dirty="0" smtClean="0">
                        <a:solidFill>
                          <a:schemeClr val="tx1"/>
                        </a:solidFill>
                      </a:endParaRPr>
                    </a:p>
                    <a:p>
                      <a:pPr>
                        <a:lnSpc>
                          <a:spcPct val="150000"/>
                        </a:lnSpc>
                      </a:pPr>
                      <a:r>
                        <a:rPr lang="en-US" altLang="zh-CN" sz="1800" b="1" dirty="0" smtClean="0">
                          <a:solidFill>
                            <a:schemeClr val="tx1"/>
                          </a:solidFill>
                        </a:rPr>
                        <a:t>2. </a:t>
                      </a:r>
                      <a:r>
                        <a:rPr lang="zh-CN" altLang="en-US" sz="1800" b="1" dirty="0" smtClean="0">
                          <a:solidFill>
                            <a:srgbClr val="FF0000"/>
                          </a:solidFill>
                        </a:rPr>
                        <a:t>评价准则应符合有关标准规范规定</a:t>
                      </a:r>
                      <a:r>
                        <a:rPr lang="zh-CN" altLang="en-US" sz="1800" b="1" dirty="0" smtClean="0">
                          <a:solidFill>
                            <a:schemeClr val="tx1"/>
                          </a:solidFill>
                        </a:rPr>
                        <a:t>；</a:t>
                      </a:r>
                      <a:endParaRPr lang="zh-CN" altLang="en-US" sz="1800" b="1" dirty="0" smtClean="0">
                        <a:solidFill>
                          <a:schemeClr val="tx1"/>
                        </a:solidFill>
                      </a:endParaRPr>
                    </a:p>
                    <a:p>
                      <a:pPr>
                        <a:lnSpc>
                          <a:spcPct val="150000"/>
                        </a:lnSpc>
                      </a:pPr>
                      <a:r>
                        <a:rPr lang="en-US" altLang="zh-CN" sz="1800" b="1" dirty="0" smtClean="0">
                          <a:solidFill>
                            <a:schemeClr val="tx1"/>
                          </a:solidFill>
                        </a:rPr>
                        <a:t>3. </a:t>
                      </a:r>
                      <a:r>
                        <a:rPr lang="zh-CN" altLang="en-US" sz="1800" b="1" dirty="0" smtClean="0">
                          <a:solidFill>
                            <a:srgbClr val="FF0000"/>
                          </a:solidFill>
                        </a:rPr>
                        <a:t>评价准则应包括事件发生可能性、</a:t>
                      </a:r>
                      <a:endParaRPr lang="en-US" altLang="zh-CN" sz="1800" b="1" dirty="0" smtClean="0">
                        <a:solidFill>
                          <a:srgbClr val="FF0000"/>
                        </a:solidFill>
                      </a:endParaRPr>
                    </a:p>
                    <a:p>
                      <a:pPr>
                        <a:lnSpc>
                          <a:spcPct val="150000"/>
                        </a:lnSpc>
                      </a:pPr>
                      <a:r>
                        <a:rPr lang="en-US" altLang="zh-CN" sz="1800" b="1" dirty="0" smtClean="0">
                          <a:solidFill>
                            <a:srgbClr val="FF0000"/>
                          </a:solidFill>
                        </a:rPr>
                        <a:t>    </a:t>
                      </a:r>
                      <a:r>
                        <a:rPr lang="zh-CN" altLang="en-US" sz="1800" b="1" dirty="0" smtClean="0">
                          <a:solidFill>
                            <a:srgbClr val="FF0000"/>
                          </a:solidFill>
                        </a:rPr>
                        <a:t>严重性的取值标准以及风险等级的 </a:t>
                      </a:r>
                      <a:endParaRPr lang="en-US" altLang="zh-CN" sz="1800" b="1" dirty="0" smtClean="0">
                        <a:solidFill>
                          <a:srgbClr val="FF0000"/>
                        </a:solidFill>
                      </a:endParaRPr>
                    </a:p>
                    <a:p>
                      <a:pPr>
                        <a:lnSpc>
                          <a:spcPct val="150000"/>
                        </a:lnSpc>
                      </a:pPr>
                      <a:r>
                        <a:rPr lang="en-US" altLang="zh-CN" sz="1800" b="1" dirty="0" smtClean="0">
                          <a:solidFill>
                            <a:srgbClr val="FF0000"/>
                          </a:solidFill>
                        </a:rPr>
                        <a:t>    </a:t>
                      </a:r>
                      <a:r>
                        <a:rPr lang="zh-CN" altLang="en-US" sz="1800" b="1" dirty="0" smtClean="0">
                          <a:solidFill>
                            <a:srgbClr val="FF0000"/>
                          </a:solidFill>
                        </a:rPr>
                        <a:t>评定标准。</a:t>
                      </a:r>
                      <a:endParaRPr lang="zh-CN" altLang="en-US" sz="1800" b="1" dirty="0">
                        <a:solidFill>
                          <a:srgbClr val="FF0000"/>
                        </a:solidFill>
                      </a:endParaRPr>
                    </a:p>
                  </a:txBody>
                  <a:tcPr marL="91439" marR="91439" anchor="ctr">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3.2  </a:t>
            </a:r>
            <a:r>
              <a:rPr lang="zh-CN" altLang="en-US" sz="2800" b="1" smtClean="0">
                <a:latin typeface="隶书" panose="02010509060101010101" pitchFamily="49" charset="-122"/>
                <a:ea typeface="隶书" panose="02010509060101010101" pitchFamily="49" charset="-122"/>
              </a:rPr>
              <a:t>风险评价</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5113338"/>
        </p:xfrm>
        <a:graphic>
          <a:graphicData uri="http://schemas.openxmlformats.org/drawingml/2006/table">
            <a:tbl>
              <a:tblPr firstRow="1" bandRow="1">
                <a:tableStyleId>{5C22544A-7EE6-4342-B048-85BDC9FD1C3A}</a:tableStyleId>
              </a:tblPr>
              <a:tblGrid>
                <a:gridCol w="4214784"/>
                <a:gridCol w="4071966"/>
              </a:tblGrid>
              <a:tr h="39629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6" marB="45726">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6" marB="45726">
                    <a:solidFill>
                      <a:schemeClr val="accent1">
                        <a:lumMod val="60000"/>
                        <a:lumOff val="40000"/>
                      </a:schemeClr>
                    </a:solidFill>
                  </a:tcPr>
                </a:tc>
              </a:tr>
              <a:tr h="2979469">
                <a:tc>
                  <a:txBody>
                    <a:bodyPr/>
                    <a:lstStyle/>
                    <a:p>
                      <a:pPr>
                        <a:lnSpc>
                          <a:spcPct val="150000"/>
                        </a:lnSpc>
                      </a:pPr>
                      <a:r>
                        <a:rPr lang="en-US" altLang="zh-CN" sz="1800" b="1" dirty="0" smtClean="0"/>
                        <a:t>1.</a:t>
                      </a:r>
                      <a:r>
                        <a:rPr lang="zh-CN" altLang="zh-CN" sz="1800" b="1" dirty="0" smtClean="0"/>
                        <a:t>企业应依据风险评价准则，选定合适的评价方法，定期和及时对作业活动和设备设施进行危险、有害因素识别和风险评价。企业在进行风险评价时，应从影响人、财产和环境等三个方面的可能性和严重程度分析。</a:t>
                      </a:r>
                      <a:endParaRPr lang="zh-CN" altLang="en-US" sz="1800" b="1" dirty="0">
                        <a:solidFill>
                          <a:srgbClr val="FF0000"/>
                        </a:solidFill>
                      </a:endParaRPr>
                    </a:p>
                  </a:txBody>
                  <a:tcPr marL="91439" marR="91439" marT="45726" marB="45726">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a:t>
                      </a:r>
                      <a:r>
                        <a:rPr lang="zh-CN" altLang="en-US" sz="1800" b="1" dirty="0" smtClean="0">
                          <a:solidFill>
                            <a:srgbClr val="FF0000"/>
                          </a:solidFill>
                        </a:rPr>
                        <a:t>建立作业活动清单和设备、设施清单</a:t>
                      </a:r>
                      <a:r>
                        <a:rPr lang="zh-CN" altLang="en-US" sz="1800" b="1" dirty="0" smtClean="0">
                          <a:solidFill>
                            <a:schemeClr val="tx1"/>
                          </a:solidFill>
                        </a:rPr>
                        <a:t>；</a:t>
                      </a:r>
                      <a:endParaRPr lang="zh-CN" altLang="en-US" sz="1800" b="1" dirty="0" smtClean="0">
                        <a:solidFill>
                          <a:schemeClr val="tx1"/>
                        </a:solidFill>
                      </a:endParaRPr>
                    </a:p>
                    <a:p>
                      <a:pPr>
                        <a:lnSpc>
                          <a:spcPct val="150000"/>
                        </a:lnSpc>
                      </a:pPr>
                      <a:r>
                        <a:rPr lang="en-US" altLang="zh-CN" sz="1800" b="1" dirty="0" smtClean="0">
                          <a:solidFill>
                            <a:schemeClr val="tx1"/>
                          </a:solidFill>
                        </a:rPr>
                        <a:t>2.</a:t>
                      </a:r>
                      <a:r>
                        <a:rPr lang="zh-CN" altLang="en-US" sz="1800" b="1" dirty="0" smtClean="0">
                          <a:solidFill>
                            <a:schemeClr val="tx1"/>
                          </a:solidFill>
                        </a:rPr>
                        <a:t>根据规定的频次和时机，开展危险、</a:t>
                      </a:r>
                      <a:endParaRPr lang="en-US" altLang="zh-CN" sz="1800" b="1" dirty="0" smtClean="0">
                        <a:solidFill>
                          <a:schemeClr val="tx1"/>
                        </a:solidFill>
                      </a:endParaRPr>
                    </a:p>
                    <a:p>
                      <a:pPr>
                        <a:lnSpc>
                          <a:spcPct val="150000"/>
                        </a:lnSpc>
                      </a:pPr>
                      <a:r>
                        <a:rPr lang="en-US" altLang="zh-CN" sz="1800" b="1" dirty="0" smtClean="0">
                          <a:solidFill>
                            <a:schemeClr val="tx1"/>
                          </a:solidFill>
                        </a:rPr>
                        <a:t>   </a:t>
                      </a:r>
                      <a:r>
                        <a:rPr lang="zh-CN" altLang="en-US" sz="1800" b="1" dirty="0" smtClean="0">
                          <a:solidFill>
                            <a:schemeClr val="tx1"/>
                          </a:solidFill>
                        </a:rPr>
                        <a:t>有害因素辨识、风险评价；</a:t>
                      </a:r>
                      <a:endParaRPr lang="zh-CN" altLang="en-US" sz="1800" b="1" dirty="0" smtClean="0">
                        <a:solidFill>
                          <a:schemeClr val="tx1"/>
                        </a:solidFill>
                      </a:endParaRPr>
                    </a:p>
                    <a:p>
                      <a:pPr>
                        <a:lnSpc>
                          <a:spcPct val="150000"/>
                        </a:lnSpc>
                      </a:pPr>
                      <a:r>
                        <a:rPr lang="en-US" altLang="zh-CN" sz="1800" b="1" dirty="0" smtClean="0">
                          <a:solidFill>
                            <a:schemeClr val="tx1"/>
                          </a:solidFill>
                        </a:rPr>
                        <a:t>3.</a:t>
                      </a:r>
                      <a:r>
                        <a:rPr lang="zh-CN" altLang="en-US" sz="1800" b="1" dirty="0" smtClean="0">
                          <a:solidFill>
                            <a:schemeClr val="tx1"/>
                          </a:solidFill>
                        </a:rPr>
                        <a:t>从影响人、财产和环境等三个方面的</a:t>
                      </a:r>
                      <a:endParaRPr lang="en-US" altLang="zh-CN" sz="1800" b="1" dirty="0" smtClean="0">
                        <a:solidFill>
                          <a:schemeClr val="tx1"/>
                        </a:solidFill>
                      </a:endParaRPr>
                    </a:p>
                    <a:p>
                      <a:pPr>
                        <a:lnSpc>
                          <a:spcPct val="150000"/>
                        </a:lnSpc>
                      </a:pPr>
                      <a:r>
                        <a:rPr lang="en-US" altLang="zh-CN" sz="1800" b="1" dirty="0" smtClean="0">
                          <a:solidFill>
                            <a:schemeClr val="tx1"/>
                          </a:solidFill>
                        </a:rPr>
                        <a:t>   </a:t>
                      </a:r>
                      <a:r>
                        <a:rPr lang="zh-CN" altLang="en-US" sz="1800" b="1" dirty="0" smtClean="0">
                          <a:solidFill>
                            <a:schemeClr val="tx1"/>
                          </a:solidFill>
                        </a:rPr>
                        <a:t>可能性和严重性进行评价。</a:t>
                      </a:r>
                      <a:endParaRPr lang="zh-CN" altLang="en-US" sz="1800" b="1" dirty="0">
                        <a:solidFill>
                          <a:schemeClr val="tx1"/>
                        </a:solidFill>
                      </a:endParaRPr>
                    </a:p>
                  </a:txBody>
                  <a:tcPr marL="91439" marR="91439" marT="45726" marB="45726">
                    <a:solidFill>
                      <a:schemeClr val="accent6">
                        <a:lumMod val="20000"/>
                        <a:lumOff val="80000"/>
                        <a:alpha val="50000"/>
                      </a:schemeClr>
                    </a:solidFill>
                  </a:tcPr>
                </a:tc>
              </a:tr>
              <a:tr h="1737579">
                <a:tc>
                  <a:txBody>
                    <a:bodyPr/>
                    <a:lstStyle/>
                    <a:p>
                      <a:pPr>
                        <a:lnSpc>
                          <a:spcPct val="150000"/>
                        </a:lnSpc>
                      </a:pPr>
                      <a:r>
                        <a:rPr lang="en-US" altLang="zh-CN" sz="1800" b="1" dirty="0" smtClean="0"/>
                        <a:t>2.</a:t>
                      </a:r>
                      <a:r>
                        <a:rPr lang="zh-CN" altLang="zh-CN" sz="1800" b="1" dirty="0" smtClean="0"/>
                        <a:t>企业各级管理人员应参与风险评价工作，鼓励从业人员积极参与风险评价和风险控制。</a:t>
                      </a:r>
                      <a:endParaRPr lang="zh-CN" altLang="en-US" sz="1800" b="1" dirty="0" smtClean="0">
                        <a:solidFill>
                          <a:srgbClr val="FF0000"/>
                        </a:solidFill>
                      </a:endParaRPr>
                    </a:p>
                  </a:txBody>
                  <a:tcPr marL="91439" marR="91439" marT="45726" marB="45726">
                    <a:solidFill>
                      <a:schemeClr val="bg2">
                        <a:lumMod val="20000"/>
                        <a:lumOff val="80000"/>
                        <a:alpha val="95000"/>
                      </a:schemeClr>
                    </a:solidFill>
                  </a:tcPr>
                </a:tc>
                <a:tc>
                  <a:txBody>
                    <a:bodyPr/>
                    <a:lstStyle/>
                    <a:p>
                      <a:pPr>
                        <a:lnSpc>
                          <a:spcPct val="150000"/>
                        </a:lnSpc>
                      </a:pPr>
                      <a:r>
                        <a:rPr lang="en-US" altLang="zh-CN" sz="1800" b="1" dirty="0" smtClean="0">
                          <a:solidFill>
                            <a:srgbClr val="FF0000"/>
                          </a:solidFill>
                        </a:rPr>
                        <a:t>1.</a:t>
                      </a:r>
                      <a:r>
                        <a:rPr lang="zh-CN" altLang="en-US" sz="1800" b="1" dirty="0" smtClean="0">
                          <a:solidFill>
                            <a:srgbClr val="FF0000"/>
                          </a:solidFill>
                        </a:rPr>
                        <a:t>厂级评价组织应有企业负责人参加；</a:t>
                      </a:r>
                      <a:endParaRPr lang="zh-CN" altLang="en-US" sz="1800" b="1" dirty="0" smtClean="0">
                        <a:solidFill>
                          <a:srgbClr val="FF0000"/>
                        </a:solidFill>
                      </a:endParaRPr>
                    </a:p>
                    <a:p>
                      <a:pPr>
                        <a:lnSpc>
                          <a:spcPct val="150000"/>
                        </a:lnSpc>
                      </a:pPr>
                      <a:r>
                        <a:rPr lang="en-US" altLang="zh-CN" sz="1800" b="1" dirty="0" smtClean="0">
                          <a:solidFill>
                            <a:srgbClr val="FF0000"/>
                          </a:solidFill>
                        </a:rPr>
                        <a:t>2.</a:t>
                      </a:r>
                      <a:r>
                        <a:rPr lang="zh-CN" altLang="en-US" sz="1800" b="1" dirty="0" smtClean="0">
                          <a:solidFill>
                            <a:srgbClr val="FF0000"/>
                          </a:solidFill>
                        </a:rPr>
                        <a:t>车间级评价组织应有车间负责人参加；</a:t>
                      </a:r>
                      <a:endParaRPr lang="zh-CN" altLang="en-US" sz="1800" b="1" dirty="0" smtClean="0">
                        <a:solidFill>
                          <a:srgbClr val="FF0000"/>
                        </a:solidFill>
                      </a:endParaRPr>
                    </a:p>
                    <a:p>
                      <a:pPr>
                        <a:lnSpc>
                          <a:spcPct val="150000"/>
                        </a:lnSpc>
                      </a:pPr>
                      <a:r>
                        <a:rPr lang="en-US" altLang="zh-CN" sz="1800" b="1" dirty="0" smtClean="0">
                          <a:solidFill>
                            <a:srgbClr val="FF0000"/>
                          </a:solidFill>
                        </a:rPr>
                        <a:t>3.</a:t>
                      </a:r>
                      <a:r>
                        <a:rPr lang="zh-CN" altLang="en-US" sz="1800" b="1" dirty="0" smtClean="0">
                          <a:solidFill>
                            <a:srgbClr val="FF0000"/>
                          </a:solidFill>
                        </a:rPr>
                        <a:t>所有从业人员应参与风险评价和风险</a:t>
                      </a:r>
                      <a:endParaRPr lang="en-US" altLang="zh-CN" sz="1800" b="1" dirty="0" smtClean="0">
                        <a:solidFill>
                          <a:srgbClr val="FF0000"/>
                        </a:solidFill>
                      </a:endParaRPr>
                    </a:p>
                    <a:p>
                      <a:pPr>
                        <a:lnSpc>
                          <a:spcPct val="150000"/>
                        </a:lnSpc>
                      </a:pPr>
                      <a:r>
                        <a:rPr lang="en-US" altLang="zh-CN" sz="1800" b="1" dirty="0" smtClean="0">
                          <a:solidFill>
                            <a:srgbClr val="FF0000"/>
                          </a:solidFill>
                        </a:rPr>
                        <a:t>   </a:t>
                      </a:r>
                      <a:r>
                        <a:rPr lang="zh-CN" altLang="en-US" sz="1800" b="1" dirty="0" smtClean="0">
                          <a:solidFill>
                            <a:srgbClr val="FF0000"/>
                          </a:solidFill>
                        </a:rPr>
                        <a:t>控制。</a:t>
                      </a:r>
                      <a:endParaRPr lang="zh-CN" altLang="en-US" sz="1800" b="1" dirty="0">
                        <a:solidFill>
                          <a:srgbClr val="FF0000"/>
                        </a:solidFill>
                      </a:endParaRPr>
                    </a:p>
                  </a:txBody>
                  <a:tcPr marL="91439" marR="91439" marT="45726" marB="45726">
                    <a:solidFill>
                      <a:schemeClr val="bg2">
                        <a:lumMod val="20000"/>
                        <a:lumOff val="80000"/>
                        <a:alpha val="95000"/>
                      </a:schemeClr>
                    </a:solidFill>
                  </a:tcPr>
                </a:tc>
              </a:tr>
            </a:tbl>
          </a:graphicData>
        </a:graphic>
      </p:graphicFrame>
      <p:sp>
        <p:nvSpPr>
          <p:cNvPr id="105489" name="AutoShape 8"/>
          <p:cNvSpPr>
            <a:spLocks noChangeArrowheads="1"/>
          </p:cNvSpPr>
          <p:nvPr/>
        </p:nvSpPr>
        <p:spPr bwMode="auto">
          <a:xfrm>
            <a:off x="4643438" y="3714750"/>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5490" name="矩形 5"/>
          <p:cNvSpPr>
            <a:spLocks noChangeArrowheads="1"/>
          </p:cNvSpPr>
          <p:nvPr/>
        </p:nvSpPr>
        <p:spPr bwMode="auto">
          <a:xfrm>
            <a:off x="5041900" y="3987800"/>
            <a:ext cx="381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zh-CN" sz="1600" b="1" u="sng">
                <a:solidFill>
                  <a:srgbClr val="33CC33"/>
                </a:solidFill>
                <a:latin typeface="仿宋_GB2312" panose="02010609030101010101" pitchFamily="49" charset="-122"/>
                <a:ea typeface="仿宋_GB2312" panose="02010609030101010101" pitchFamily="49" charset="-122"/>
              </a:rPr>
              <a:t>未按规定的频次和时机开展风险评价，扣</a:t>
            </a:r>
            <a:r>
              <a:rPr lang="en-US" altLang="zh-CN" sz="1600" b="1" u="sng">
                <a:solidFill>
                  <a:srgbClr val="33CC33"/>
                </a:solidFill>
                <a:latin typeface="仿宋_GB2312" panose="02010609030101010101" pitchFamily="49" charset="-122"/>
                <a:ea typeface="仿宋_GB2312" panose="02010609030101010101" pitchFamily="49" charset="-122"/>
              </a:rPr>
              <a:t>10</a:t>
            </a:r>
            <a:r>
              <a:rPr lang="zh-CN" altLang="zh-CN"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zh-CN" sz="1600" b="1" u="sng">
                <a:solidFill>
                  <a:srgbClr val="33CC33"/>
                </a:solidFill>
                <a:latin typeface="仿宋_GB2312" panose="02010609030101010101" pitchFamily="49" charset="-122"/>
                <a:ea typeface="仿宋_GB2312" panose="02010609030101010101" pitchFamily="49" charset="-122"/>
              </a:rPr>
              <a:t>级要素否决项）</a:t>
            </a:r>
            <a:r>
              <a:rPr lang="zh-CN" altLang="en-US" sz="1600" b="1" u="sng">
                <a:solidFill>
                  <a:srgbClr val="33CC33"/>
                </a:solidFill>
                <a:latin typeface="仿宋_GB2312" panose="02010609030101010101" pitchFamily="49" charset="-122"/>
                <a:ea typeface="仿宋_GB2312" panose="02010609030101010101" pitchFamily="49" charset="-122"/>
              </a:rPr>
              <a:t>。</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3.3  </a:t>
            </a:r>
            <a:r>
              <a:rPr lang="zh-CN" altLang="en-US" sz="2800" b="1" smtClean="0">
                <a:latin typeface="隶书" panose="02010509060101010101" pitchFamily="49" charset="-122"/>
                <a:ea typeface="隶书" panose="02010509060101010101" pitchFamily="49" charset="-122"/>
              </a:rPr>
              <a:t>风险控制</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5381625"/>
        </p:xfrm>
        <a:graphic>
          <a:graphicData uri="http://schemas.openxmlformats.org/drawingml/2006/table">
            <a:tbl>
              <a:tblPr firstRow="1" bandRow="1">
                <a:tableStyleId>{5C22544A-7EE6-4342-B048-85BDC9FD1C3A}</a:tableStyleId>
              </a:tblPr>
              <a:tblGrid>
                <a:gridCol w="4214784"/>
                <a:gridCol w="4071966"/>
              </a:tblGrid>
              <a:tr h="396264">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3" marB="45723">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3" marB="45723">
                    <a:solidFill>
                      <a:schemeClr val="accent1">
                        <a:lumMod val="60000"/>
                        <a:lumOff val="40000"/>
                      </a:schemeClr>
                    </a:solidFill>
                  </a:tcPr>
                </a:tc>
              </a:tr>
              <a:tr h="2836390">
                <a:tc>
                  <a:txBody>
                    <a:bodyPr/>
                    <a:lstStyle/>
                    <a:p>
                      <a:r>
                        <a:rPr lang="en-US" altLang="zh-CN" sz="1800" b="1" dirty="0" smtClean="0">
                          <a:solidFill>
                            <a:schemeClr val="tx1"/>
                          </a:solidFill>
                        </a:rPr>
                        <a:t>1.</a:t>
                      </a:r>
                      <a:r>
                        <a:rPr lang="zh-CN" altLang="zh-CN" sz="1800" b="1" dirty="0" smtClean="0">
                          <a:solidFill>
                            <a:schemeClr val="tx1"/>
                          </a:solidFill>
                        </a:rPr>
                        <a:t>企业应根据风险评价结果及经营运行情况等，确定不可接受的风险，制定并落实控制措施，将风险尤其是重大风险控制在可以接受的程度。企业在选择风险控制措施时：</a:t>
                      </a:r>
                      <a:endParaRPr lang="en-US" altLang="zh-CN" sz="18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smtClean="0">
                          <a:solidFill>
                            <a:schemeClr val="tx1"/>
                          </a:solidFill>
                        </a:rPr>
                        <a:t>1</a:t>
                      </a:r>
                      <a:r>
                        <a:rPr lang="zh-CN" altLang="zh-CN" sz="1800" b="1" dirty="0" smtClean="0">
                          <a:solidFill>
                            <a:schemeClr val="tx1"/>
                          </a:solidFill>
                        </a:rPr>
                        <a:t>）应考虑：</a:t>
                      </a:r>
                      <a:r>
                        <a:rPr lang="en-US" altLang="zh-CN" sz="1800" b="1" dirty="0" smtClean="0">
                          <a:solidFill>
                            <a:schemeClr val="tx1"/>
                          </a:solidFill>
                        </a:rPr>
                        <a:t>      2</a:t>
                      </a:r>
                      <a:r>
                        <a:rPr lang="zh-CN" altLang="zh-CN" sz="1800" b="1" dirty="0" smtClean="0">
                          <a:solidFill>
                            <a:schemeClr val="tx1"/>
                          </a:solidFill>
                        </a:rPr>
                        <a:t>）应包括：</a:t>
                      </a:r>
                      <a:endParaRPr lang="zh-CN" altLang="zh-CN" sz="1800" b="1" dirty="0" smtClean="0">
                        <a:solidFill>
                          <a:schemeClr val="tx1"/>
                        </a:solidFill>
                      </a:endParaRPr>
                    </a:p>
                    <a:p>
                      <a:r>
                        <a:rPr lang="en-US" altLang="zh-CN" sz="1800" b="1" dirty="0" smtClean="0">
                          <a:solidFill>
                            <a:schemeClr val="tx1"/>
                          </a:solidFill>
                        </a:rPr>
                        <a:t>      </a:t>
                      </a:r>
                      <a:r>
                        <a:rPr lang="zh-CN" altLang="zh-CN" sz="1800" b="1" dirty="0" smtClean="0">
                          <a:solidFill>
                            <a:schemeClr val="tx1"/>
                          </a:solidFill>
                        </a:rPr>
                        <a:t>⑴可行性；</a:t>
                      </a:r>
                      <a:r>
                        <a:rPr lang="en-US" altLang="zh-CN" sz="1800" b="1" dirty="0" smtClean="0">
                          <a:solidFill>
                            <a:schemeClr val="tx1"/>
                          </a:solidFill>
                        </a:rPr>
                        <a:t>       </a:t>
                      </a:r>
                      <a:r>
                        <a:rPr lang="zh-CN" altLang="zh-CN" sz="1800" b="1" dirty="0" smtClean="0">
                          <a:solidFill>
                            <a:schemeClr val="tx1"/>
                          </a:solidFill>
                        </a:rPr>
                        <a:t>⑴工程技术措施；</a:t>
                      </a:r>
                      <a:endParaRPr lang="zh-CN" altLang="zh-CN" sz="1800" b="1" dirty="0" smtClean="0">
                        <a:solidFill>
                          <a:schemeClr val="tx1"/>
                        </a:solidFill>
                      </a:endParaRPr>
                    </a:p>
                    <a:p>
                      <a:r>
                        <a:rPr lang="en-US" altLang="zh-CN" sz="1800" b="1" dirty="0" smtClean="0">
                          <a:solidFill>
                            <a:schemeClr val="tx1"/>
                          </a:solidFill>
                        </a:rPr>
                        <a:t>      </a:t>
                      </a:r>
                      <a:r>
                        <a:rPr lang="zh-CN" altLang="zh-CN" sz="1800" b="1" dirty="0" smtClean="0">
                          <a:solidFill>
                            <a:schemeClr val="tx1"/>
                          </a:solidFill>
                        </a:rPr>
                        <a:t>⑵安全性；</a:t>
                      </a:r>
                      <a:r>
                        <a:rPr lang="en-US" altLang="zh-CN" sz="1800" b="1" dirty="0" smtClean="0">
                          <a:solidFill>
                            <a:schemeClr val="tx1"/>
                          </a:solidFill>
                        </a:rPr>
                        <a:t>       </a:t>
                      </a:r>
                      <a:r>
                        <a:rPr lang="zh-CN" altLang="zh-CN" sz="1800" b="1" dirty="0" smtClean="0">
                          <a:solidFill>
                            <a:schemeClr val="tx1"/>
                          </a:solidFill>
                        </a:rPr>
                        <a:t>⑵管理措施；</a:t>
                      </a:r>
                      <a:endParaRPr lang="zh-CN" altLang="zh-CN" sz="1800" b="1" dirty="0" smtClean="0">
                        <a:solidFill>
                          <a:schemeClr val="tx1"/>
                        </a:solidFill>
                      </a:endParaRPr>
                    </a:p>
                    <a:p>
                      <a:r>
                        <a:rPr lang="en-US" altLang="zh-CN" sz="1800" b="1" dirty="0" smtClean="0">
                          <a:solidFill>
                            <a:schemeClr val="tx1"/>
                          </a:solidFill>
                        </a:rPr>
                        <a:t>      </a:t>
                      </a:r>
                      <a:r>
                        <a:rPr lang="zh-CN" altLang="zh-CN" sz="1800" b="1" dirty="0" smtClean="0">
                          <a:solidFill>
                            <a:schemeClr val="tx1"/>
                          </a:solidFill>
                        </a:rPr>
                        <a:t>⑶可靠性。</a:t>
                      </a:r>
                      <a:r>
                        <a:rPr lang="en-US" altLang="zh-CN" sz="1800" b="1" dirty="0" smtClean="0">
                          <a:solidFill>
                            <a:schemeClr val="tx1"/>
                          </a:solidFill>
                        </a:rPr>
                        <a:t>       </a:t>
                      </a:r>
                      <a:r>
                        <a:rPr lang="zh-CN" altLang="zh-CN" sz="1800" b="1" dirty="0" smtClean="0">
                          <a:solidFill>
                            <a:schemeClr val="tx1"/>
                          </a:solidFill>
                        </a:rPr>
                        <a:t>⑶培训教育措施；</a:t>
                      </a:r>
                      <a:endParaRPr lang="en-US" altLang="zh-CN" sz="1800" b="1" dirty="0" smtClean="0">
                        <a:solidFill>
                          <a:schemeClr val="tx1"/>
                        </a:solidFill>
                      </a:endParaRPr>
                    </a:p>
                    <a:p>
                      <a:r>
                        <a:rPr lang="en-US" altLang="zh-CN" sz="1800" b="1" dirty="0" smtClean="0">
                          <a:solidFill>
                            <a:schemeClr val="tx1"/>
                          </a:solidFill>
                        </a:rPr>
                        <a:t>                                  </a:t>
                      </a:r>
                      <a:r>
                        <a:rPr lang="zh-CN" altLang="zh-CN" sz="1800" b="1" dirty="0" smtClean="0">
                          <a:solidFill>
                            <a:schemeClr val="tx1"/>
                          </a:solidFill>
                        </a:rPr>
                        <a:t>⑷个体防护措施。</a:t>
                      </a:r>
                      <a:endParaRPr lang="zh-CN" altLang="zh-CN" sz="1800" b="1" dirty="0">
                        <a:solidFill>
                          <a:schemeClr val="tx1"/>
                        </a:solidFill>
                      </a:endParaRPr>
                    </a:p>
                  </a:txBody>
                  <a:tcPr marL="91439" marR="91439" marT="45723" marB="45723">
                    <a:solidFill>
                      <a:schemeClr val="accent6">
                        <a:lumMod val="20000"/>
                        <a:lumOff val="80000"/>
                        <a:alpha val="50000"/>
                      </a:schemeClr>
                    </a:solidFill>
                  </a:tcPr>
                </a:tc>
                <a:tc>
                  <a:txBody>
                    <a:bodyPr/>
                    <a:lstStyle/>
                    <a:p>
                      <a:pPr marL="342900" indent="-342900">
                        <a:buAutoNum type="arabicPeriod"/>
                      </a:pPr>
                      <a:r>
                        <a:rPr lang="zh-CN" altLang="en-US" sz="1800" b="1" dirty="0" smtClean="0">
                          <a:solidFill>
                            <a:schemeClr val="tx1"/>
                          </a:solidFill>
                        </a:rPr>
                        <a:t>根据风险评价的结果，建立重大风</a:t>
                      </a:r>
                      <a:endParaRPr lang="en-US" altLang="zh-CN" sz="1800" b="1" dirty="0" smtClean="0">
                        <a:solidFill>
                          <a:schemeClr val="tx1"/>
                        </a:solidFill>
                      </a:endParaRPr>
                    </a:p>
                    <a:p>
                      <a:pPr marL="342900" indent="-342900">
                        <a:buNone/>
                      </a:pPr>
                      <a:r>
                        <a:rPr lang="en-US" altLang="zh-CN" sz="1800" b="1" dirty="0" smtClean="0">
                          <a:solidFill>
                            <a:schemeClr val="tx1"/>
                          </a:solidFill>
                        </a:rPr>
                        <a:t>      </a:t>
                      </a:r>
                      <a:r>
                        <a:rPr lang="zh-CN" altLang="en-US" sz="1800" b="1" dirty="0" smtClean="0">
                          <a:solidFill>
                            <a:schemeClr val="tx1"/>
                          </a:solidFill>
                        </a:rPr>
                        <a:t>险清单；</a:t>
                      </a:r>
                      <a:endParaRPr lang="zh-CN" altLang="en-US" sz="1800" b="1" dirty="0" smtClean="0">
                        <a:solidFill>
                          <a:schemeClr val="tx1"/>
                        </a:solidFill>
                      </a:endParaRPr>
                    </a:p>
                    <a:p>
                      <a:pPr marL="342900" indent="-342900">
                        <a:buAutoNum type="arabicPeriod" startAt="2"/>
                      </a:pPr>
                      <a:r>
                        <a:rPr lang="zh-CN" altLang="en-US" sz="1800" b="1" dirty="0" smtClean="0">
                          <a:solidFill>
                            <a:schemeClr val="tx1"/>
                          </a:solidFill>
                        </a:rPr>
                        <a:t>结合实际情况，确定优先顺序，制</a:t>
                      </a:r>
                      <a:endParaRPr lang="en-US" altLang="zh-CN" sz="1800" b="1" dirty="0" smtClean="0">
                        <a:solidFill>
                          <a:schemeClr val="tx1"/>
                        </a:solidFill>
                      </a:endParaRPr>
                    </a:p>
                    <a:p>
                      <a:pPr marL="342900" indent="-342900">
                        <a:buNone/>
                      </a:pPr>
                      <a:r>
                        <a:rPr lang="en-US" altLang="zh-CN" sz="1800" b="1" dirty="0" smtClean="0">
                          <a:solidFill>
                            <a:schemeClr val="tx1"/>
                          </a:solidFill>
                        </a:rPr>
                        <a:t>      </a:t>
                      </a:r>
                      <a:r>
                        <a:rPr lang="zh-CN" altLang="en-US" sz="1800" b="1" dirty="0" smtClean="0">
                          <a:solidFill>
                            <a:schemeClr val="tx1"/>
                          </a:solidFill>
                        </a:rPr>
                        <a:t>定措施消减风险，将风险控制在可以接受的程度；</a:t>
                      </a:r>
                      <a:endParaRPr lang="zh-CN" altLang="en-US" sz="1800" b="1" dirty="0" smtClean="0">
                        <a:solidFill>
                          <a:schemeClr val="tx1"/>
                        </a:solidFill>
                      </a:endParaRPr>
                    </a:p>
                    <a:p>
                      <a:r>
                        <a:rPr lang="en-US" altLang="zh-CN" sz="1800" b="1" dirty="0" smtClean="0">
                          <a:solidFill>
                            <a:schemeClr val="tx1"/>
                          </a:solidFill>
                        </a:rPr>
                        <a:t>3.   </a:t>
                      </a:r>
                      <a:r>
                        <a:rPr lang="zh-CN" altLang="en-US" sz="1800" b="1" dirty="0" smtClean="0">
                          <a:solidFill>
                            <a:schemeClr val="tx1"/>
                          </a:solidFill>
                        </a:rPr>
                        <a:t>风险控制措施符合标准要求。</a:t>
                      </a:r>
                      <a:endParaRPr lang="zh-CN" altLang="en-US" sz="1800" b="1" dirty="0">
                        <a:solidFill>
                          <a:schemeClr val="tx1"/>
                        </a:solidFill>
                      </a:endParaRPr>
                    </a:p>
                  </a:txBody>
                  <a:tcPr marL="91439" marR="91439" marT="45723" marB="45723" anchor="ctr">
                    <a:solidFill>
                      <a:schemeClr val="accent6">
                        <a:lumMod val="20000"/>
                        <a:lumOff val="80000"/>
                        <a:alpha val="50000"/>
                      </a:schemeClr>
                    </a:solidFill>
                  </a:tcPr>
                </a:tc>
              </a:tr>
              <a:tr h="2148971">
                <a:tc>
                  <a:txBody>
                    <a:bodyPr/>
                    <a:lstStyle/>
                    <a:p>
                      <a:pPr>
                        <a:lnSpc>
                          <a:spcPct val="150000"/>
                        </a:lnSpc>
                      </a:pPr>
                      <a:r>
                        <a:rPr lang="en-US" altLang="zh-CN" sz="1800" b="1" dirty="0" smtClean="0">
                          <a:solidFill>
                            <a:schemeClr val="tx1"/>
                          </a:solidFill>
                        </a:rPr>
                        <a:t>2.</a:t>
                      </a:r>
                      <a:r>
                        <a:rPr lang="zh-CN" altLang="zh-CN" sz="1800" b="1" dirty="0" smtClean="0">
                          <a:solidFill>
                            <a:schemeClr val="tx1"/>
                          </a:solidFill>
                        </a:rPr>
                        <a:t>企业应将风险评价的结果及所采取的控制措施对从业人员进行宣传、培训，使其熟悉工作岗位和作业环境中存在的危险、有害因素，掌握、落实应采取的控制措施。</a:t>
                      </a:r>
                      <a:endParaRPr lang="zh-CN" altLang="en-US" sz="1800" b="1" dirty="0">
                        <a:solidFill>
                          <a:schemeClr val="tx1"/>
                        </a:solidFill>
                      </a:endParaRPr>
                    </a:p>
                  </a:txBody>
                  <a:tcPr marL="91439" marR="91439" marT="45723" marB="45723">
                    <a:solidFill>
                      <a:schemeClr val="bg2">
                        <a:lumMod val="20000"/>
                        <a:lumOff val="80000"/>
                        <a:alpha val="95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制定风险培训计划；</a:t>
                      </a:r>
                      <a:endParaRPr lang="zh-CN" altLang="en-US" sz="1800" b="1" dirty="0" smtClean="0">
                        <a:solidFill>
                          <a:schemeClr val="tx1"/>
                        </a:solidFill>
                      </a:endParaRPr>
                    </a:p>
                    <a:p>
                      <a:pPr eaLnBrk="0" hangingPunct="0">
                        <a:lnSpc>
                          <a:spcPct val="150000"/>
                        </a:lnSpc>
                      </a:pPr>
                      <a:r>
                        <a:rPr lang="en-US" altLang="zh-CN" sz="1800" b="1" dirty="0" smtClean="0">
                          <a:solidFill>
                            <a:schemeClr val="tx1"/>
                          </a:solidFill>
                        </a:rPr>
                        <a:t>2.  </a:t>
                      </a:r>
                      <a:r>
                        <a:rPr lang="zh-CN" altLang="en-US" sz="1800" b="1" dirty="0" smtClean="0">
                          <a:solidFill>
                            <a:schemeClr val="tx1"/>
                          </a:solidFill>
                        </a:rPr>
                        <a:t>按计划开展宣传、培训。 </a:t>
                      </a:r>
                      <a:endParaRPr lang="zh-CN" altLang="en-US" sz="1800" b="1" dirty="0">
                        <a:solidFill>
                          <a:schemeClr val="tx1"/>
                        </a:solidFill>
                      </a:endParaRPr>
                    </a:p>
                  </a:txBody>
                  <a:tcPr marL="91439" marR="91439" marT="45723" marB="45723"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3.4  </a:t>
            </a:r>
            <a:r>
              <a:rPr lang="zh-CN" altLang="en-US" sz="2800" b="1" smtClean="0">
                <a:latin typeface="隶书" panose="02010509060101010101" pitchFamily="49" charset="-122"/>
                <a:ea typeface="隶书" panose="02010509060101010101" pitchFamily="49" charset="-122"/>
              </a:rPr>
              <a:t>隐患排查与治理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4792663"/>
        </p:xfrm>
        <a:graphic>
          <a:graphicData uri="http://schemas.openxmlformats.org/drawingml/2006/table">
            <a:tbl>
              <a:tblPr firstRow="1" bandRow="1">
                <a:tableStyleId>{5C22544A-7EE6-4342-B048-85BDC9FD1C3A}</a:tableStyleId>
              </a:tblPr>
              <a:tblGrid>
                <a:gridCol w="4214784"/>
                <a:gridCol w="4071966"/>
              </a:tblGrid>
              <a:tr h="396241">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836092">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企业应对风险评价出的隐患项目</a:t>
                      </a:r>
                      <a:r>
                        <a:rPr lang="en-US" altLang="zh-CN" sz="1800" b="1" dirty="0" smtClean="0">
                          <a:solidFill>
                            <a:schemeClr val="tx1"/>
                          </a:solidFill>
                        </a:rPr>
                        <a:t>,</a:t>
                      </a:r>
                      <a:r>
                        <a:rPr lang="zh-CN" altLang="zh-CN" sz="1800" b="1" dirty="0" smtClean="0">
                          <a:solidFill>
                            <a:schemeClr val="tx1"/>
                          </a:solidFill>
                        </a:rPr>
                        <a:t>下达隐患治理通知，限期治理，做到定治理措施、定负责人、定资金来源、定治理期限。企业应建立隐患治理台帐。</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r>
                        <a:rPr lang="en-US" altLang="zh-CN" sz="1800" b="1" dirty="0" smtClean="0">
                          <a:solidFill>
                            <a:schemeClr val="tx1"/>
                          </a:solidFill>
                        </a:rPr>
                        <a:t>1.   </a:t>
                      </a:r>
                      <a:r>
                        <a:rPr lang="zh-CN" altLang="en-US" sz="1800" b="1" dirty="0" smtClean="0">
                          <a:solidFill>
                            <a:schemeClr val="tx1"/>
                          </a:solidFill>
                        </a:rPr>
                        <a:t>建立隐患治理台帐；</a:t>
                      </a:r>
                      <a:endParaRPr lang="zh-CN" altLang="en-US" sz="1800" b="1" dirty="0" smtClean="0">
                        <a:solidFill>
                          <a:schemeClr val="tx1"/>
                        </a:solidFill>
                      </a:endParaRPr>
                    </a:p>
                    <a:p>
                      <a:pPr marL="342900" indent="-342900">
                        <a:buAutoNum type="arabicPeriod" startAt="2"/>
                      </a:pPr>
                      <a:r>
                        <a:rPr lang="zh-CN" altLang="en-US" sz="1800" b="1" dirty="0" smtClean="0">
                          <a:solidFill>
                            <a:schemeClr val="tx1"/>
                          </a:solidFill>
                        </a:rPr>
                        <a:t>对查出的每个隐患都下达隐患治理</a:t>
                      </a:r>
                      <a:endParaRPr lang="en-US" altLang="zh-CN" sz="1800" b="1" dirty="0" smtClean="0">
                        <a:solidFill>
                          <a:schemeClr val="tx1"/>
                        </a:solidFill>
                      </a:endParaRPr>
                    </a:p>
                    <a:p>
                      <a:pPr marL="342900" indent="-342900">
                        <a:buNone/>
                      </a:pPr>
                      <a:r>
                        <a:rPr lang="en-US" altLang="zh-CN" sz="1800" b="1" dirty="0" smtClean="0">
                          <a:solidFill>
                            <a:schemeClr val="tx1"/>
                          </a:solidFill>
                        </a:rPr>
                        <a:t>      </a:t>
                      </a:r>
                      <a:r>
                        <a:rPr lang="zh-CN" altLang="en-US" sz="1800" b="1" dirty="0" smtClean="0">
                          <a:solidFill>
                            <a:schemeClr val="tx1"/>
                          </a:solidFill>
                        </a:rPr>
                        <a:t>通知，明确责任人、治理时限；</a:t>
                      </a:r>
                      <a:endParaRPr lang="zh-CN" altLang="en-US" sz="1800" b="1" dirty="0" smtClean="0">
                        <a:solidFill>
                          <a:schemeClr val="tx1"/>
                        </a:solidFill>
                      </a:endParaRPr>
                    </a:p>
                    <a:p>
                      <a:pPr marL="342900" indent="-342900">
                        <a:buAutoNum type="arabicPeriod" startAt="3"/>
                      </a:pPr>
                      <a:r>
                        <a:rPr lang="zh-CN" altLang="en-US" sz="1800" b="1" dirty="0" smtClean="0">
                          <a:solidFill>
                            <a:schemeClr val="tx1"/>
                          </a:solidFill>
                        </a:rPr>
                        <a:t>重大隐患项目做到整改措施、责任、</a:t>
                      </a:r>
                      <a:endParaRPr lang="en-US" altLang="zh-CN" sz="1800" b="1" dirty="0" smtClean="0">
                        <a:solidFill>
                          <a:schemeClr val="tx1"/>
                        </a:solidFill>
                      </a:endParaRPr>
                    </a:p>
                    <a:p>
                      <a:pPr marL="342900" indent="-342900">
                        <a:buNone/>
                      </a:pPr>
                      <a:r>
                        <a:rPr lang="en-US" altLang="zh-CN" sz="1800" b="1" dirty="0" smtClean="0">
                          <a:solidFill>
                            <a:schemeClr val="tx1"/>
                          </a:solidFill>
                        </a:rPr>
                        <a:t>      </a:t>
                      </a:r>
                      <a:r>
                        <a:rPr lang="zh-CN" altLang="en-US" sz="1800" b="1" dirty="0" smtClean="0">
                          <a:solidFill>
                            <a:schemeClr val="tx1"/>
                          </a:solidFill>
                        </a:rPr>
                        <a:t>资金、时限和预案“五到位”；</a:t>
                      </a:r>
                      <a:endParaRPr lang="zh-CN" altLang="en-US" sz="1800" b="1" dirty="0" smtClean="0">
                        <a:solidFill>
                          <a:schemeClr val="tx1"/>
                        </a:solidFill>
                      </a:endParaRPr>
                    </a:p>
                    <a:p>
                      <a:r>
                        <a:rPr lang="en-US" altLang="zh-CN" sz="1800" b="1" dirty="0" smtClean="0">
                          <a:solidFill>
                            <a:schemeClr val="tx1"/>
                          </a:solidFill>
                        </a:rPr>
                        <a:t>4.   </a:t>
                      </a:r>
                      <a:r>
                        <a:rPr lang="zh-CN" altLang="en-US" sz="1800" b="1" dirty="0" smtClean="0">
                          <a:solidFill>
                            <a:schemeClr val="tx1"/>
                          </a:solidFill>
                        </a:rPr>
                        <a:t>按期完成隐患治理。</a:t>
                      </a:r>
                      <a:endParaRPr lang="zh-CN" altLang="en-US" sz="1800" b="1" dirty="0">
                        <a:solidFill>
                          <a:schemeClr val="tx1"/>
                        </a:solidFill>
                      </a:endParaRPr>
                    </a:p>
                  </a:txBody>
                  <a:tcPr marL="91439" marR="91439" anchor="ctr">
                    <a:solidFill>
                      <a:schemeClr val="accent6">
                        <a:lumMod val="20000"/>
                        <a:lumOff val="80000"/>
                        <a:alpha val="50000"/>
                      </a:schemeClr>
                    </a:solidFill>
                  </a:tcPr>
                </a:tc>
              </a:tr>
              <a:tr h="2560330">
                <a:tc>
                  <a:txBody>
                    <a:bodyPr/>
                    <a:lstStyle/>
                    <a:p>
                      <a:r>
                        <a:rPr lang="en-US" altLang="zh-CN" sz="1800" b="1" dirty="0" smtClean="0">
                          <a:solidFill>
                            <a:schemeClr val="tx1"/>
                          </a:solidFill>
                        </a:rPr>
                        <a:t>2.</a:t>
                      </a:r>
                      <a:r>
                        <a:rPr lang="zh-CN" altLang="zh-CN" sz="1800" b="1" dirty="0" smtClean="0">
                          <a:solidFill>
                            <a:schemeClr val="tx1"/>
                          </a:solidFill>
                        </a:rPr>
                        <a:t>企业应对确定的重大隐患项目建立档案，档案内容应包括：</a:t>
                      </a:r>
                      <a:endParaRPr lang="zh-CN" altLang="zh-CN" sz="1800" b="1" dirty="0" smtClean="0">
                        <a:solidFill>
                          <a:schemeClr val="tx1"/>
                        </a:solidFill>
                      </a:endParaRPr>
                    </a:p>
                    <a:p>
                      <a:r>
                        <a:rPr lang="zh-CN" altLang="zh-CN" sz="1800" b="1" dirty="0" smtClean="0">
                          <a:solidFill>
                            <a:schemeClr val="tx1"/>
                          </a:solidFill>
                        </a:rPr>
                        <a:t>（</a:t>
                      </a:r>
                      <a:r>
                        <a:rPr lang="en-US" altLang="zh-CN" sz="1800" b="1" dirty="0" smtClean="0">
                          <a:solidFill>
                            <a:schemeClr val="tx1"/>
                          </a:solidFill>
                        </a:rPr>
                        <a:t>1</a:t>
                      </a:r>
                      <a:r>
                        <a:rPr lang="zh-CN" altLang="zh-CN" sz="1800" b="1" dirty="0" smtClean="0">
                          <a:solidFill>
                            <a:schemeClr val="tx1"/>
                          </a:solidFill>
                        </a:rPr>
                        <a:t>）评价报告与技术结论；</a:t>
                      </a:r>
                      <a:endParaRPr lang="zh-CN" altLang="zh-CN" sz="1800" b="1" dirty="0" smtClean="0">
                        <a:solidFill>
                          <a:schemeClr val="tx1"/>
                        </a:solidFill>
                      </a:endParaRPr>
                    </a:p>
                    <a:p>
                      <a:r>
                        <a:rPr lang="zh-CN" altLang="zh-CN" sz="1800" b="1" dirty="0" smtClean="0">
                          <a:solidFill>
                            <a:schemeClr val="tx1"/>
                          </a:solidFill>
                        </a:rPr>
                        <a:t>（</a:t>
                      </a:r>
                      <a:r>
                        <a:rPr lang="en-US" altLang="zh-CN" sz="1800" b="1" dirty="0" smtClean="0">
                          <a:solidFill>
                            <a:schemeClr val="tx1"/>
                          </a:solidFill>
                        </a:rPr>
                        <a:t>2</a:t>
                      </a:r>
                      <a:r>
                        <a:rPr lang="zh-CN" altLang="zh-CN" sz="1800" b="1" dirty="0" smtClean="0">
                          <a:solidFill>
                            <a:schemeClr val="tx1"/>
                          </a:solidFill>
                        </a:rPr>
                        <a:t>）评审意见；</a:t>
                      </a:r>
                      <a:endParaRPr lang="zh-CN" altLang="zh-CN" sz="1800" b="1" dirty="0" smtClean="0">
                        <a:solidFill>
                          <a:schemeClr val="tx1"/>
                        </a:solidFill>
                      </a:endParaRPr>
                    </a:p>
                    <a:p>
                      <a:r>
                        <a:rPr lang="zh-CN" altLang="zh-CN" sz="1800" b="1" dirty="0" smtClean="0">
                          <a:solidFill>
                            <a:schemeClr val="tx1"/>
                          </a:solidFill>
                        </a:rPr>
                        <a:t>（</a:t>
                      </a:r>
                      <a:r>
                        <a:rPr lang="en-US" altLang="zh-CN" sz="1800" b="1" dirty="0" smtClean="0">
                          <a:solidFill>
                            <a:schemeClr val="tx1"/>
                          </a:solidFill>
                        </a:rPr>
                        <a:t>3</a:t>
                      </a:r>
                      <a:r>
                        <a:rPr lang="zh-CN" altLang="zh-CN" sz="1800" b="1" dirty="0" smtClean="0">
                          <a:solidFill>
                            <a:schemeClr val="tx1"/>
                          </a:solidFill>
                        </a:rPr>
                        <a:t>）隐患治理方案，包括资金概预算情况等；</a:t>
                      </a:r>
                      <a:endParaRPr lang="zh-CN" altLang="zh-CN" sz="1800" b="1" dirty="0" smtClean="0">
                        <a:solidFill>
                          <a:schemeClr val="tx1"/>
                        </a:solidFill>
                      </a:endParaRPr>
                    </a:p>
                    <a:p>
                      <a:r>
                        <a:rPr lang="zh-CN" altLang="zh-CN" sz="1800" b="1" dirty="0" smtClean="0">
                          <a:solidFill>
                            <a:schemeClr val="tx1"/>
                          </a:solidFill>
                        </a:rPr>
                        <a:t>（</a:t>
                      </a:r>
                      <a:r>
                        <a:rPr lang="en-US" altLang="zh-CN" sz="1800" b="1" dirty="0" smtClean="0">
                          <a:solidFill>
                            <a:schemeClr val="tx1"/>
                          </a:solidFill>
                        </a:rPr>
                        <a:t>4</a:t>
                      </a:r>
                      <a:r>
                        <a:rPr lang="zh-CN" altLang="zh-CN" sz="1800" b="1" dirty="0" smtClean="0">
                          <a:solidFill>
                            <a:schemeClr val="tx1"/>
                          </a:solidFill>
                        </a:rPr>
                        <a:t>）治理时间表和责任人；</a:t>
                      </a:r>
                      <a:endParaRPr lang="zh-CN" altLang="zh-CN" sz="1800" b="1" dirty="0" smtClean="0">
                        <a:solidFill>
                          <a:schemeClr val="tx1"/>
                        </a:solidFill>
                      </a:endParaRPr>
                    </a:p>
                    <a:p>
                      <a:r>
                        <a:rPr lang="zh-CN" altLang="zh-CN" sz="1800" b="1" dirty="0" smtClean="0">
                          <a:solidFill>
                            <a:schemeClr val="tx1"/>
                          </a:solidFill>
                        </a:rPr>
                        <a:t>（</a:t>
                      </a:r>
                      <a:r>
                        <a:rPr lang="en-US" altLang="zh-CN" sz="1800" b="1" dirty="0" smtClean="0">
                          <a:solidFill>
                            <a:schemeClr val="tx1"/>
                          </a:solidFill>
                        </a:rPr>
                        <a:t>5</a:t>
                      </a:r>
                      <a:r>
                        <a:rPr lang="zh-CN" altLang="zh-CN" sz="1800" b="1" dirty="0" smtClean="0">
                          <a:solidFill>
                            <a:schemeClr val="tx1"/>
                          </a:solidFill>
                        </a:rPr>
                        <a:t>）竣工验收报告；</a:t>
                      </a:r>
                      <a:endParaRPr lang="zh-CN" altLang="zh-CN" sz="1800" b="1" dirty="0" smtClean="0">
                        <a:solidFill>
                          <a:schemeClr val="tx1"/>
                        </a:solidFill>
                      </a:endParaRPr>
                    </a:p>
                    <a:p>
                      <a:r>
                        <a:rPr lang="zh-CN" altLang="zh-CN" sz="1800" b="1" dirty="0" smtClean="0">
                          <a:solidFill>
                            <a:schemeClr val="tx1"/>
                          </a:solidFill>
                        </a:rPr>
                        <a:t>（</a:t>
                      </a:r>
                      <a:r>
                        <a:rPr lang="en-US" altLang="zh-CN" sz="1800" b="1" dirty="0" smtClean="0">
                          <a:solidFill>
                            <a:schemeClr val="tx1"/>
                          </a:solidFill>
                        </a:rPr>
                        <a:t>6</a:t>
                      </a:r>
                      <a:r>
                        <a:rPr lang="zh-CN" altLang="zh-CN" sz="1800" b="1" dirty="0" smtClean="0">
                          <a:solidFill>
                            <a:schemeClr val="tx1"/>
                          </a:solidFill>
                        </a:rPr>
                        <a:t>）备案文件。</a:t>
                      </a:r>
                      <a:endParaRPr lang="zh-CN" altLang="en-US" sz="1800" b="1" dirty="0">
                        <a:solidFill>
                          <a:schemeClr val="tx1"/>
                        </a:solidFill>
                      </a:endParaRPr>
                    </a:p>
                  </a:txBody>
                  <a:tcPr marL="91439" marR="91439"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建立重大隐患项目档案，包括隐患名称、标准要求内容及“五到位”等内容。</a:t>
                      </a:r>
                      <a:endParaRPr lang="zh-CN" altLang="en-US" sz="1800" b="1" dirty="0">
                        <a:solidFill>
                          <a:schemeClr val="tx1"/>
                        </a:solidFill>
                      </a:endParaRPr>
                    </a:p>
                  </a:txBody>
                  <a:tcPr marL="91439" marR="91439" anchor="ctr">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3.4  </a:t>
            </a:r>
            <a:r>
              <a:rPr lang="zh-CN" altLang="en-US" sz="2800" b="1" smtClean="0">
                <a:latin typeface="隶书" panose="02010509060101010101" pitchFamily="49" charset="-122"/>
                <a:ea typeface="隶书" panose="02010509060101010101" pitchFamily="49" charset="-122"/>
              </a:rPr>
              <a:t>隐患排查与治理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5160964"/>
        </p:xfrm>
        <a:graphic>
          <a:graphicData uri="http://schemas.openxmlformats.org/drawingml/2006/table">
            <a:tbl>
              <a:tblPr firstRow="1" bandRow="1">
                <a:tableStyleId>{5C22544A-7EE6-4342-B048-85BDC9FD1C3A}</a:tableStyleId>
              </a:tblPr>
              <a:tblGrid>
                <a:gridCol w="2357409"/>
                <a:gridCol w="5929341"/>
              </a:tblGrid>
              <a:tr h="39623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7" marB="4571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7" marB="45717">
                    <a:solidFill>
                      <a:schemeClr val="accent1">
                        <a:lumMod val="60000"/>
                        <a:lumOff val="40000"/>
                      </a:schemeClr>
                    </a:solidFill>
                  </a:tcPr>
                </a:tc>
              </a:tr>
              <a:tr h="1907398">
                <a:tc>
                  <a:txBody>
                    <a:bodyPr/>
                    <a:lstStyle/>
                    <a:p>
                      <a:pPr>
                        <a:lnSpc>
                          <a:spcPct val="120000"/>
                        </a:lnSpc>
                      </a:pPr>
                      <a:r>
                        <a:rPr lang="en-US" altLang="zh-CN" sz="1800" b="1" dirty="0" smtClean="0"/>
                        <a:t>3.</a:t>
                      </a:r>
                      <a:r>
                        <a:rPr lang="zh-CN" altLang="en-US" sz="1800" b="1" dirty="0" smtClean="0"/>
                        <a:t>企业无力解决的重大事故隐患，除采取有效防范措施外，应书面向企业直接主管部门和当地政府报告。</a:t>
                      </a:r>
                      <a:endParaRPr lang="zh-CN" altLang="en-US" sz="1800" b="1" dirty="0">
                        <a:solidFill>
                          <a:srgbClr val="FF0000"/>
                        </a:solidFill>
                      </a:endParaRPr>
                    </a:p>
                  </a:txBody>
                  <a:tcPr marL="91439" marR="91439" marT="45717" marB="45717">
                    <a:solidFill>
                      <a:schemeClr val="accent6">
                        <a:lumMod val="20000"/>
                        <a:lumOff val="80000"/>
                        <a:alpha val="50000"/>
                      </a:schemeClr>
                    </a:solidFill>
                  </a:tcPr>
                </a:tc>
                <a:tc>
                  <a:txBody>
                    <a:bodyPr/>
                    <a:lstStyle/>
                    <a:p>
                      <a:pPr marL="342900" indent="-342900">
                        <a:lnSpc>
                          <a:spcPct val="100000"/>
                        </a:lnSpc>
                        <a:buAutoNum type="arabicPeriod"/>
                      </a:pPr>
                      <a:r>
                        <a:rPr lang="zh-CN" altLang="en-US" sz="1800" b="1" dirty="0" smtClean="0">
                          <a:solidFill>
                            <a:schemeClr val="tx1"/>
                          </a:solidFill>
                        </a:rPr>
                        <a:t>暂时无力解决的重大事故隐患，应制定并落实有效的</a:t>
                      </a:r>
                      <a:endParaRPr lang="en-US" altLang="zh-CN" sz="1800" b="1" dirty="0" smtClean="0">
                        <a:solidFill>
                          <a:schemeClr val="tx1"/>
                        </a:solidFill>
                      </a:endParaRPr>
                    </a:p>
                    <a:p>
                      <a:pPr marL="342900" indent="-342900">
                        <a:lnSpc>
                          <a:spcPct val="100000"/>
                        </a:lnSpc>
                        <a:buNone/>
                      </a:pPr>
                      <a:r>
                        <a:rPr lang="en-US" altLang="zh-CN" sz="1800" b="1" dirty="0" smtClean="0">
                          <a:solidFill>
                            <a:schemeClr val="tx1"/>
                          </a:solidFill>
                        </a:rPr>
                        <a:t>     </a:t>
                      </a:r>
                      <a:r>
                        <a:rPr lang="en-US" altLang="zh-CN" sz="1800" b="1" baseline="0" dirty="0" smtClean="0">
                          <a:solidFill>
                            <a:schemeClr val="tx1"/>
                          </a:solidFill>
                        </a:rPr>
                        <a:t>  </a:t>
                      </a:r>
                      <a:r>
                        <a:rPr lang="zh-CN" altLang="en-US" sz="1800" b="1" dirty="0" smtClean="0">
                          <a:solidFill>
                            <a:schemeClr val="tx1"/>
                          </a:solidFill>
                        </a:rPr>
                        <a:t>防范措施；</a:t>
                      </a:r>
                      <a:endParaRPr lang="zh-CN" altLang="en-US" sz="1800" b="1" dirty="0" smtClean="0">
                        <a:solidFill>
                          <a:schemeClr val="tx1"/>
                        </a:solidFill>
                      </a:endParaRPr>
                    </a:p>
                    <a:p>
                      <a:pPr marL="342900" indent="-342900">
                        <a:lnSpc>
                          <a:spcPct val="100000"/>
                        </a:lnSpc>
                        <a:buAutoNum type="arabicPeriod" startAt="2"/>
                      </a:pPr>
                      <a:r>
                        <a:rPr lang="zh-CN" altLang="en-US" sz="1800" b="1" dirty="0" smtClean="0">
                          <a:solidFill>
                            <a:schemeClr val="tx1"/>
                          </a:solidFill>
                        </a:rPr>
                        <a:t>书面向主管部门和当地政府、安全监管部门报告，</a:t>
                      </a:r>
                      <a:r>
                        <a:rPr lang="zh-CN" altLang="en-US" sz="1800" b="1" dirty="0" smtClean="0">
                          <a:solidFill>
                            <a:srgbClr val="FF0000"/>
                          </a:solidFill>
                        </a:rPr>
                        <a:t>报</a:t>
                      </a:r>
                      <a:endParaRPr lang="en-US" altLang="zh-CN" sz="1800" b="1" dirty="0" smtClean="0">
                        <a:solidFill>
                          <a:srgbClr val="FF0000"/>
                        </a:solidFill>
                      </a:endParaRPr>
                    </a:p>
                    <a:p>
                      <a:pPr marL="342900" indent="-342900">
                        <a:lnSpc>
                          <a:spcPct val="100000"/>
                        </a:lnSpc>
                        <a:buNone/>
                      </a:pPr>
                      <a:r>
                        <a:rPr lang="en-US" altLang="zh-CN" sz="1800" b="1" dirty="0" smtClean="0">
                          <a:solidFill>
                            <a:srgbClr val="FF0000"/>
                          </a:solidFill>
                        </a:rPr>
                        <a:t>      </a:t>
                      </a:r>
                      <a:r>
                        <a:rPr lang="zh-CN" altLang="en-US" sz="1800" b="1" dirty="0" smtClean="0">
                          <a:solidFill>
                            <a:srgbClr val="FF0000"/>
                          </a:solidFill>
                        </a:rPr>
                        <a:t>告要说明无力解决的原因和采取的防范措施。</a:t>
                      </a:r>
                      <a:endParaRPr lang="zh-CN" altLang="en-US" sz="1800" b="1" dirty="0">
                        <a:solidFill>
                          <a:srgbClr val="FF0000"/>
                        </a:solidFill>
                      </a:endParaRPr>
                    </a:p>
                  </a:txBody>
                  <a:tcPr marL="91439" marR="91439" marT="45717" marB="45717">
                    <a:solidFill>
                      <a:schemeClr val="accent6">
                        <a:lumMod val="20000"/>
                        <a:lumOff val="80000"/>
                        <a:alpha val="50000"/>
                      </a:schemeClr>
                    </a:solidFill>
                  </a:tcPr>
                </a:tc>
              </a:tr>
              <a:tr h="2857332">
                <a:tc>
                  <a:txBody>
                    <a:bodyPr/>
                    <a:lstStyle/>
                    <a:p>
                      <a:pPr marL="0" algn="l" defTabSz="914400" rtl="0" eaLnBrk="1" latinLnBrk="0" hangingPunct="1">
                        <a:lnSpc>
                          <a:spcPct val="120000"/>
                        </a:lnSpc>
                      </a:pPr>
                      <a:r>
                        <a:rPr lang="en-US" altLang="zh-CN" sz="1800" b="1" kern="1200" dirty="0" smtClean="0">
                          <a:solidFill>
                            <a:schemeClr val="dk1"/>
                          </a:solidFill>
                          <a:latin typeface="+mn-lt"/>
                          <a:ea typeface="+mn-ea"/>
                          <a:cs typeface="+mn-cs"/>
                        </a:rPr>
                        <a:t>4.</a:t>
                      </a:r>
                      <a:r>
                        <a:rPr lang="zh-CN" altLang="en-US" sz="1800" b="1" kern="1200" dirty="0" smtClean="0">
                          <a:solidFill>
                            <a:schemeClr val="dk1"/>
                          </a:solidFill>
                          <a:latin typeface="+mn-lt"/>
                          <a:ea typeface="+mn-ea"/>
                          <a:cs typeface="+mn-cs"/>
                        </a:rPr>
                        <a:t>企业对不具备整改条件的重大事故隐患，必须采取防范措施，并纳入计划，限期解决或停产。</a:t>
                      </a:r>
                      <a:endParaRPr lang="zh-CN" altLang="en-US" sz="1800" b="1" kern="1200" dirty="0">
                        <a:solidFill>
                          <a:schemeClr val="dk1"/>
                        </a:solidFill>
                        <a:latin typeface="+mn-lt"/>
                        <a:ea typeface="+mn-ea"/>
                        <a:cs typeface="+mn-cs"/>
                      </a:endParaRPr>
                    </a:p>
                  </a:txBody>
                  <a:tcPr marL="91439" marR="91439" marT="45717" marB="45717">
                    <a:solidFill>
                      <a:schemeClr val="bg2">
                        <a:lumMod val="20000"/>
                        <a:lumOff val="80000"/>
                        <a:alpha val="95000"/>
                      </a:schemeClr>
                    </a:solidFill>
                  </a:tcPr>
                </a:tc>
                <a:tc>
                  <a:txBody>
                    <a:bodyPr/>
                    <a:lstStyle/>
                    <a:p>
                      <a:pPr>
                        <a:lnSpc>
                          <a:spcPct val="100000"/>
                        </a:lnSpc>
                      </a:pPr>
                      <a:r>
                        <a:rPr lang="en-US" altLang="zh-CN" sz="1800" b="1" dirty="0" smtClean="0">
                          <a:solidFill>
                            <a:schemeClr val="tx1"/>
                          </a:solidFill>
                        </a:rPr>
                        <a:t>1.   </a:t>
                      </a:r>
                      <a:r>
                        <a:rPr lang="zh-CN" altLang="en-US" sz="1800" b="1" dirty="0" smtClean="0">
                          <a:solidFill>
                            <a:schemeClr val="tx1"/>
                          </a:solidFill>
                        </a:rPr>
                        <a:t>不具备整改条件的重大事故隐患，必须采取防范措施；</a:t>
                      </a:r>
                      <a:endParaRPr lang="zh-CN" altLang="en-US" sz="1800" b="1" dirty="0" smtClean="0">
                        <a:solidFill>
                          <a:schemeClr val="tx1"/>
                        </a:solidFill>
                      </a:endParaRPr>
                    </a:p>
                    <a:p>
                      <a:pPr>
                        <a:lnSpc>
                          <a:spcPct val="100000"/>
                        </a:lnSpc>
                      </a:pPr>
                      <a:r>
                        <a:rPr lang="en-US" altLang="zh-CN" sz="1800" b="1" dirty="0" smtClean="0">
                          <a:solidFill>
                            <a:schemeClr val="tx1"/>
                          </a:solidFill>
                        </a:rPr>
                        <a:t>2.    </a:t>
                      </a:r>
                      <a:r>
                        <a:rPr lang="zh-CN" altLang="en-US" sz="1800" b="1" dirty="0" smtClean="0">
                          <a:solidFill>
                            <a:schemeClr val="tx1"/>
                          </a:solidFill>
                        </a:rPr>
                        <a:t>纳入隐患整改计划，限期解决或停产；</a:t>
                      </a:r>
                      <a:endParaRPr lang="zh-CN" altLang="en-US" sz="1800" b="1" dirty="0" smtClean="0">
                        <a:solidFill>
                          <a:schemeClr val="tx1"/>
                        </a:solidFill>
                      </a:endParaRPr>
                    </a:p>
                    <a:p>
                      <a:pPr marL="342900" indent="-342900">
                        <a:lnSpc>
                          <a:spcPct val="100000"/>
                        </a:lnSpc>
                        <a:buAutoNum type="arabicPeriod" startAt="3"/>
                      </a:pPr>
                      <a:r>
                        <a:rPr lang="zh-CN" altLang="en-US" sz="1800" b="1" dirty="0" smtClean="0">
                          <a:solidFill>
                            <a:srgbClr val="FF0000"/>
                          </a:solidFill>
                        </a:rPr>
                        <a:t>书面向主管部门和当地政府、安全监管部门报告，报告要说明不具备整改条件的原因、整改计划和防范措施等。</a:t>
                      </a:r>
                      <a:endParaRPr lang="zh-CN" altLang="en-US" sz="1800" b="1" dirty="0">
                        <a:solidFill>
                          <a:srgbClr val="FF0000"/>
                        </a:solidFill>
                      </a:endParaRPr>
                    </a:p>
                  </a:txBody>
                  <a:tcPr marL="91439" marR="91439" marT="45717" marB="45717">
                    <a:solidFill>
                      <a:schemeClr val="bg2">
                        <a:lumMod val="20000"/>
                        <a:lumOff val="80000"/>
                        <a:alpha val="95000"/>
                      </a:schemeClr>
                    </a:solidFill>
                  </a:tcPr>
                </a:tc>
              </a:tr>
            </a:tbl>
          </a:graphicData>
        </a:graphic>
      </p:graphicFrame>
      <p:sp>
        <p:nvSpPr>
          <p:cNvPr id="111633" name="AutoShape 8"/>
          <p:cNvSpPr>
            <a:spLocks noChangeArrowheads="1"/>
          </p:cNvSpPr>
          <p:nvPr/>
        </p:nvSpPr>
        <p:spPr bwMode="auto">
          <a:xfrm>
            <a:off x="2786063" y="2786063"/>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11634" name="AutoShape 8"/>
          <p:cNvSpPr>
            <a:spLocks noChangeArrowheads="1"/>
          </p:cNvSpPr>
          <p:nvPr/>
        </p:nvSpPr>
        <p:spPr bwMode="auto">
          <a:xfrm>
            <a:off x="2786063" y="4857750"/>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11635" name="矩形 9"/>
          <p:cNvSpPr>
            <a:spLocks noChangeArrowheads="1"/>
          </p:cNvSpPr>
          <p:nvPr/>
        </p:nvSpPr>
        <p:spPr bwMode="auto">
          <a:xfrm>
            <a:off x="3182938" y="2928938"/>
            <a:ext cx="5389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zh-CN" sz="1600" b="1" u="sng">
                <a:solidFill>
                  <a:srgbClr val="33CC33"/>
                </a:solidFill>
                <a:latin typeface="仿宋_GB2312" panose="02010609030101010101" pitchFamily="49" charset="-122"/>
                <a:ea typeface="仿宋_GB2312" panose="02010609030101010101" pitchFamily="49" charset="-122"/>
              </a:rPr>
              <a:t>未书面向主管部门和当地政府、安全监管部门报告</a:t>
            </a:r>
            <a:r>
              <a:rPr lang="zh-CN" altLang="en-US" sz="1600" b="1" u="sng">
                <a:solidFill>
                  <a:srgbClr val="33CC33"/>
                </a:solidFill>
                <a:latin typeface="仿宋_GB2312" panose="02010609030101010101" pitchFamily="49" charset="-122"/>
                <a:ea typeface="仿宋_GB2312" panose="02010609030101010101" pitchFamily="49" charset="-122"/>
              </a:rPr>
              <a:t>，</a:t>
            </a:r>
            <a:r>
              <a:rPr lang="zh-CN" altLang="zh-CN" sz="1600" b="1" u="sng">
                <a:solidFill>
                  <a:srgbClr val="33CC33"/>
                </a:solidFill>
                <a:latin typeface="仿宋_GB2312" panose="02010609030101010101" pitchFamily="49" charset="-122"/>
                <a:ea typeface="仿宋_GB2312" panose="02010609030101010101" pitchFamily="49" charset="-122"/>
              </a:rPr>
              <a:t>扣</a:t>
            </a:r>
            <a:r>
              <a:rPr lang="en-US" altLang="zh-CN" sz="1600" b="1" u="sng">
                <a:solidFill>
                  <a:srgbClr val="33CC33"/>
                </a:solidFill>
                <a:latin typeface="仿宋_GB2312" panose="02010609030101010101" pitchFamily="49" charset="-122"/>
                <a:ea typeface="仿宋_GB2312" panose="02010609030101010101" pitchFamily="49" charset="-122"/>
              </a:rPr>
              <a:t>20</a:t>
            </a:r>
            <a:r>
              <a:rPr lang="zh-CN" altLang="zh-CN" sz="1600" b="1" u="sng">
                <a:solidFill>
                  <a:srgbClr val="33CC33"/>
                </a:solidFill>
                <a:latin typeface="仿宋_GB2312" panose="02010609030101010101" pitchFamily="49" charset="-122"/>
                <a:ea typeface="仿宋_GB2312" panose="02010609030101010101" pitchFamily="49" charset="-122"/>
              </a:rPr>
              <a:t>分</a:t>
            </a:r>
            <a:r>
              <a:rPr lang="zh-CN" altLang="en-US" sz="1600" b="1" u="sng">
                <a:solidFill>
                  <a:srgbClr val="33CC33"/>
                </a:solidFill>
                <a:latin typeface="仿宋_GB2312" panose="02010609030101010101" pitchFamily="49" charset="-122"/>
                <a:ea typeface="仿宋_GB2312" panose="02010609030101010101" pitchFamily="49" charset="-122"/>
              </a:rPr>
              <a:t>，（</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zh-CN" sz="1600" b="1" u="sng">
                <a:solidFill>
                  <a:srgbClr val="33CC33"/>
                </a:solidFill>
                <a:latin typeface="仿宋_GB2312" panose="02010609030101010101" pitchFamily="49" charset="-122"/>
                <a:ea typeface="仿宋_GB2312" panose="02010609030101010101" pitchFamily="49" charset="-122"/>
              </a:rPr>
              <a:t>级要素否决项</a:t>
            </a:r>
            <a:r>
              <a:rPr lang="zh-CN" altLang="en-US" sz="1600" b="1" u="sng">
                <a:solidFill>
                  <a:srgbClr val="33CC33"/>
                </a:solidFill>
                <a:latin typeface="仿宋_GB2312" panose="02010609030101010101" pitchFamily="49" charset="-122"/>
                <a:ea typeface="仿宋_GB2312" panose="02010609030101010101" pitchFamily="49" charset="-122"/>
              </a:rPr>
              <a:t>）。</a:t>
            </a:r>
            <a:endParaRPr lang="zh-CN" altLang="en-US" sz="1600" u="sng">
              <a:solidFill>
                <a:srgbClr val="33CC33"/>
              </a:solidFill>
              <a:latin typeface="仿宋_GB2312" panose="02010609030101010101" pitchFamily="49" charset="-122"/>
              <a:ea typeface="仿宋_GB2312" panose="02010609030101010101" pitchFamily="49" charset="-122"/>
            </a:endParaRPr>
          </a:p>
        </p:txBody>
      </p:sp>
      <p:sp>
        <p:nvSpPr>
          <p:cNvPr id="111636" name="矩形 9"/>
          <p:cNvSpPr>
            <a:spLocks noChangeArrowheads="1"/>
          </p:cNvSpPr>
          <p:nvPr/>
        </p:nvSpPr>
        <p:spPr bwMode="auto">
          <a:xfrm>
            <a:off x="3214688" y="5000625"/>
            <a:ext cx="53895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1</a:t>
            </a:r>
            <a:r>
              <a:rPr lang="zh-CN" altLang="en-US" sz="1600" b="1" u="sng">
                <a:solidFill>
                  <a:srgbClr val="33CC33"/>
                </a:solidFill>
                <a:latin typeface="仿宋_GB2312" panose="02010609030101010101" pitchFamily="49" charset="-122"/>
                <a:ea typeface="仿宋_GB2312" panose="02010609030101010101" pitchFamily="49" charset="-122"/>
              </a:rPr>
              <a:t>．不具备整改条件的重大事故隐患，未采取防范措施，或未纳入计划，或未限期解决或停产，一项不符合扣</a:t>
            </a:r>
            <a:r>
              <a:rPr lang="en-US" altLang="zh-CN" sz="1600" b="1" u="sng">
                <a:solidFill>
                  <a:srgbClr val="33CC33"/>
                </a:solidFill>
                <a:latin typeface="仿宋_GB2312" panose="02010609030101010101" pitchFamily="49" charset="-122"/>
                <a:ea typeface="仿宋_GB2312" panose="02010609030101010101" pitchFamily="49" charset="-122"/>
              </a:rPr>
              <a:t>20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a:p>
            <a:pPr eaLnBrk="1" hangingPunct="1">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2</a:t>
            </a:r>
            <a:r>
              <a:rPr lang="zh-CN" altLang="en-US" sz="1600" b="1" u="sng">
                <a:solidFill>
                  <a:srgbClr val="33CC33"/>
                </a:solidFill>
                <a:latin typeface="仿宋_GB2312" panose="02010609030101010101" pitchFamily="49" charset="-122"/>
                <a:ea typeface="仿宋_GB2312" panose="02010609030101010101" pitchFamily="49" charset="-122"/>
              </a:rPr>
              <a:t>．未书面向主管部门和当地政府、安全监管部门报告扣</a:t>
            </a:r>
            <a:r>
              <a:rPr lang="en-US" altLang="zh-CN" sz="1600" b="1" u="sng">
                <a:solidFill>
                  <a:srgbClr val="33CC33"/>
                </a:solidFill>
                <a:latin typeface="仿宋_GB2312" panose="02010609030101010101" pitchFamily="49" charset="-122"/>
                <a:ea typeface="仿宋_GB2312" panose="02010609030101010101" pitchFamily="49" charset="-122"/>
              </a:rPr>
              <a:t>20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714375" y="1857375"/>
            <a:ext cx="7778750" cy="1643063"/>
          </a:xfrm>
        </p:spPr>
        <p:txBody>
          <a:bodyPr/>
          <a:lstStyle/>
          <a:p>
            <a:pPr>
              <a:lnSpc>
                <a:spcPct val="125000"/>
              </a:lnSpc>
            </a:pPr>
            <a:r>
              <a:rPr lang="zh-CN" altLang="en-US" sz="2800" b="1" smtClean="0"/>
              <a:t>本标准</a:t>
            </a:r>
            <a:r>
              <a:rPr lang="zh-CN" altLang="en-US" sz="2800" b="1" smtClean="0">
                <a:solidFill>
                  <a:srgbClr val="FF3300"/>
                </a:solidFill>
              </a:rPr>
              <a:t>规定</a:t>
            </a:r>
            <a:r>
              <a:rPr lang="zh-CN" altLang="en-US" sz="2800" b="1" smtClean="0"/>
              <a:t>了危险化学品从业单位（以下简称企业）开展安全生产标准化的总体</a:t>
            </a:r>
            <a:r>
              <a:rPr lang="zh-CN" altLang="en-US" sz="2800" b="1" smtClean="0">
                <a:solidFill>
                  <a:srgbClr val="FF3300"/>
                </a:solidFill>
              </a:rPr>
              <a:t>原则</a:t>
            </a:r>
            <a:r>
              <a:rPr lang="zh-CN" altLang="en-US" sz="2800" b="1" smtClean="0"/>
              <a:t>、</a:t>
            </a:r>
            <a:r>
              <a:rPr lang="zh-CN" altLang="en-US" sz="2800" b="1" smtClean="0">
                <a:solidFill>
                  <a:srgbClr val="FF3300"/>
                </a:solidFill>
              </a:rPr>
              <a:t>过程</a:t>
            </a:r>
            <a:r>
              <a:rPr lang="zh-CN" altLang="en-US" sz="2800" b="1" smtClean="0"/>
              <a:t>和</a:t>
            </a:r>
            <a:r>
              <a:rPr lang="zh-CN" altLang="en-US" sz="2800" b="1" smtClean="0">
                <a:solidFill>
                  <a:srgbClr val="FF3300"/>
                </a:solidFill>
              </a:rPr>
              <a:t>要求</a:t>
            </a:r>
            <a:r>
              <a:rPr lang="zh-CN" altLang="en-US" sz="2800" b="1" smtClean="0"/>
              <a:t>。</a:t>
            </a:r>
            <a:endParaRPr lang="en-US" altLang="zh-CN" sz="2800" b="1" smtClean="0"/>
          </a:p>
          <a:p>
            <a:pPr>
              <a:buFontTx/>
              <a:buNone/>
            </a:pPr>
            <a:endParaRPr lang="zh-CN" altLang="en-US" b="1" smtClean="0"/>
          </a:p>
        </p:txBody>
      </p:sp>
      <p:sp>
        <p:nvSpPr>
          <p:cNvPr id="15363" name="AutoShape 16"/>
          <p:cNvSpPr>
            <a:spLocks noChangeArrowheads="1"/>
          </p:cNvSpPr>
          <p:nvPr/>
        </p:nvSpPr>
        <p:spPr bwMode="auto">
          <a:xfrm>
            <a:off x="642938" y="857250"/>
            <a:ext cx="1571625" cy="571500"/>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b="1">
                <a:solidFill>
                  <a:schemeClr val="accent2"/>
                </a:solidFill>
                <a:latin typeface="华文楷体" panose="02010600040101010101" pitchFamily="2" charset="-122"/>
                <a:ea typeface="华文楷体" panose="02010600040101010101" pitchFamily="2" charset="-122"/>
              </a:rPr>
              <a:t>1.</a:t>
            </a:r>
            <a:r>
              <a:rPr lang="zh-CN" altLang="en-US" b="1">
                <a:solidFill>
                  <a:schemeClr val="accent2"/>
                </a:solidFill>
                <a:latin typeface="华文楷体" panose="02010600040101010101" pitchFamily="2" charset="-122"/>
                <a:ea typeface="华文楷体" panose="02010600040101010101" pitchFamily="2" charset="-122"/>
              </a:rPr>
              <a:t>范 围 </a:t>
            </a:r>
            <a:endParaRPr lang="zh-CN" altLang="en-US" b="1">
              <a:solidFill>
                <a:schemeClr val="accent2"/>
              </a:solidFill>
              <a:latin typeface="华文楷体" panose="02010600040101010101" pitchFamily="2" charset="-122"/>
              <a:ea typeface="华文楷体" panose="02010600040101010101" pitchFamily="2" charset="-122"/>
            </a:endParaRPr>
          </a:p>
        </p:txBody>
      </p:sp>
      <p:sp>
        <p:nvSpPr>
          <p:cNvPr id="4" name="Rectangle 2"/>
          <p:cNvSpPr txBox="1">
            <a:spLocks noChangeArrowheads="1"/>
          </p:cNvSpPr>
          <p:nvPr/>
        </p:nvSpPr>
        <p:spPr bwMode="auto">
          <a:xfrm>
            <a:off x="714375" y="3950742"/>
            <a:ext cx="7778750" cy="2214562"/>
          </a:xfrm>
          <a:prstGeom prst="rect">
            <a:avLst/>
          </a:prstGeom>
          <a:noFill/>
          <a:ln w="9525">
            <a:noFill/>
            <a:miter lim="800000"/>
          </a:ln>
        </p:spPr>
        <p:txBody>
          <a:bodyPr/>
          <a:lstStyle/>
          <a:p>
            <a:pPr marL="342900" indent="-342900">
              <a:lnSpc>
                <a:spcPct val="125000"/>
              </a:lnSpc>
              <a:spcBef>
                <a:spcPct val="20000"/>
              </a:spcBef>
              <a:buFontTx/>
              <a:buChar char="•"/>
              <a:defRPr/>
            </a:pPr>
            <a:r>
              <a:rPr lang="zh-CN" altLang="en-US" sz="2800" b="1" kern="0" dirty="0" smtClean="0">
                <a:latin typeface="+mn-lt"/>
                <a:ea typeface="+mn-ea"/>
              </a:rPr>
              <a:t>本</a:t>
            </a:r>
            <a:r>
              <a:rPr lang="zh-CN" altLang="en-US" sz="2800" b="1" kern="0" dirty="0">
                <a:latin typeface="+mn-lt"/>
                <a:ea typeface="+mn-ea"/>
              </a:rPr>
              <a:t>标准</a:t>
            </a:r>
            <a:r>
              <a:rPr lang="zh-CN" altLang="en-US" sz="2800" b="1" kern="0" dirty="0">
                <a:solidFill>
                  <a:srgbClr val="FF3300"/>
                </a:solidFill>
                <a:latin typeface="+mn-lt"/>
                <a:ea typeface="+mn-ea"/>
              </a:rPr>
              <a:t>适用</a:t>
            </a:r>
            <a:r>
              <a:rPr lang="zh-CN" altLang="en-US" sz="2800" b="1" kern="0" dirty="0">
                <a:latin typeface="+mn-lt"/>
                <a:ea typeface="+mn-ea"/>
              </a:rPr>
              <a:t>于中华人民共和国</a:t>
            </a:r>
            <a:r>
              <a:rPr lang="zh-CN" altLang="en-US" sz="2800" b="1" kern="0" dirty="0">
                <a:solidFill>
                  <a:srgbClr val="FF3300"/>
                </a:solidFill>
                <a:latin typeface="+mn-lt"/>
                <a:ea typeface="+mn-ea"/>
              </a:rPr>
              <a:t>境内</a:t>
            </a:r>
            <a:r>
              <a:rPr lang="zh-CN" altLang="en-US" sz="2800" b="1" kern="0" dirty="0">
                <a:latin typeface="+mn-lt"/>
                <a:ea typeface="+mn-ea"/>
              </a:rPr>
              <a:t>危险化学品</a:t>
            </a:r>
            <a:r>
              <a:rPr lang="zh-CN" altLang="en-US" sz="2800" b="1" kern="0" dirty="0">
                <a:solidFill>
                  <a:srgbClr val="FF0000"/>
                </a:solidFill>
                <a:latin typeface="+mn-lt"/>
                <a:ea typeface="+mn-ea"/>
              </a:rPr>
              <a:t>生产、使用、储存</a:t>
            </a:r>
            <a:r>
              <a:rPr lang="zh-CN" altLang="en-US" sz="2800" b="1" kern="0" dirty="0">
                <a:latin typeface="+mn-lt"/>
                <a:ea typeface="+mn-ea"/>
              </a:rPr>
              <a:t>企业及有危险化学品储存设施的</a:t>
            </a:r>
            <a:r>
              <a:rPr lang="zh-CN" altLang="en-US" sz="2800" b="1" kern="0" dirty="0">
                <a:solidFill>
                  <a:srgbClr val="FF0000"/>
                </a:solidFill>
                <a:latin typeface="+mn-lt"/>
                <a:ea typeface="+mn-ea"/>
              </a:rPr>
              <a:t>经营</a:t>
            </a:r>
            <a:r>
              <a:rPr lang="zh-CN" altLang="en-US" sz="2800" b="1" kern="0" dirty="0">
                <a:latin typeface="+mn-lt"/>
                <a:ea typeface="+mn-ea"/>
              </a:rPr>
              <a:t>企业。</a:t>
            </a:r>
            <a:endParaRPr lang="zh-CN" altLang="en-US" sz="2800" b="1" kern="0" dirty="0">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3.4  </a:t>
            </a:r>
            <a:r>
              <a:rPr lang="zh-CN" altLang="en-US" sz="2800" b="1" smtClean="0">
                <a:latin typeface="隶书" panose="02010509060101010101" pitchFamily="49" charset="-122"/>
                <a:ea typeface="隶书" panose="02010509060101010101" pitchFamily="49" charset="-122"/>
              </a:rPr>
              <a:t>隐患排查与治理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4446590"/>
        </p:xfrm>
        <a:graphic>
          <a:graphicData uri="http://schemas.openxmlformats.org/drawingml/2006/table">
            <a:tbl>
              <a:tblPr firstRow="1" bandRow="1">
                <a:tableStyleId>{5C22544A-7EE6-4342-B048-85BDC9FD1C3A}</a:tableStyleId>
              </a:tblPr>
              <a:tblGrid>
                <a:gridCol w="2357409"/>
                <a:gridCol w="5929341"/>
              </a:tblGrid>
              <a:tr h="396232">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7" marB="4571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7" marB="45717">
                    <a:solidFill>
                      <a:schemeClr val="accent1">
                        <a:lumMod val="60000"/>
                        <a:lumOff val="40000"/>
                      </a:schemeClr>
                    </a:solidFill>
                  </a:tcPr>
                </a:tc>
              </a:tr>
              <a:tr h="1907379">
                <a:tc>
                  <a:txBody>
                    <a:bodyPr/>
                    <a:lstStyle/>
                    <a:p>
                      <a:pPr algn="ctr">
                        <a:lnSpc>
                          <a:spcPct val="120000"/>
                        </a:lnSpc>
                      </a:pPr>
                      <a:r>
                        <a:rPr lang="zh-CN" altLang="en-US" sz="1800" b="1" dirty="0" smtClean="0">
                          <a:solidFill>
                            <a:schemeClr val="tx1"/>
                          </a:solidFill>
                        </a:rPr>
                        <a:t>无</a:t>
                      </a:r>
                      <a:endParaRPr lang="zh-CN" altLang="en-US" sz="1800" b="1" dirty="0">
                        <a:solidFill>
                          <a:schemeClr val="tx1"/>
                        </a:solidFill>
                      </a:endParaRPr>
                    </a:p>
                  </a:txBody>
                  <a:tcPr marL="91439" marR="91439" marT="45717" marB="45717" anchor="ctr">
                    <a:solidFill>
                      <a:schemeClr val="accent6">
                        <a:lumMod val="20000"/>
                        <a:lumOff val="80000"/>
                        <a:alpha val="50000"/>
                      </a:schemeClr>
                    </a:solidFill>
                  </a:tcPr>
                </a:tc>
                <a:tc>
                  <a:txBody>
                    <a:bodyPr/>
                    <a:lstStyle/>
                    <a:p>
                      <a:pPr marL="342900" indent="-342900">
                        <a:lnSpc>
                          <a:spcPct val="100000"/>
                        </a:lnSpc>
                        <a:buNone/>
                      </a:pPr>
                      <a:endParaRPr lang="en-US" altLang="zh-CN" sz="1800" b="1" dirty="0" smtClean="0">
                        <a:solidFill>
                          <a:schemeClr val="tx1"/>
                        </a:solidFill>
                      </a:endParaRPr>
                    </a:p>
                    <a:p>
                      <a:pPr marL="342900" indent="-342900">
                        <a:lnSpc>
                          <a:spcPct val="100000"/>
                        </a:lnSpc>
                        <a:buNone/>
                      </a:pPr>
                      <a:r>
                        <a:rPr lang="zh-CN" altLang="en-US" sz="1800" b="1" dirty="0" smtClean="0">
                          <a:solidFill>
                            <a:schemeClr val="tx1"/>
                          </a:solidFill>
                        </a:rPr>
                        <a:t>二级企业符合本要素要求，不得失分，不存在重大隐患。 </a:t>
                      </a:r>
                      <a:endParaRPr lang="zh-CN" altLang="en-US" sz="1800" b="1" dirty="0">
                        <a:solidFill>
                          <a:schemeClr val="tx1"/>
                        </a:solidFill>
                      </a:endParaRPr>
                    </a:p>
                  </a:txBody>
                  <a:tcPr marL="91439" marR="91439" marT="45717" marB="45717">
                    <a:solidFill>
                      <a:schemeClr val="accent6">
                        <a:lumMod val="20000"/>
                        <a:lumOff val="80000"/>
                        <a:alpha val="50000"/>
                      </a:schemeClr>
                    </a:solidFill>
                  </a:tcPr>
                </a:tc>
              </a:tr>
              <a:tr h="2142977">
                <a:tc>
                  <a:txBody>
                    <a:bodyPr/>
                    <a:lstStyle/>
                    <a:p>
                      <a:pPr marL="0" algn="ctr" defTabSz="914400" rtl="0" eaLnBrk="1" latinLnBrk="0" hangingPunct="1">
                        <a:lnSpc>
                          <a:spcPct val="120000"/>
                        </a:lnSpc>
                      </a:pPr>
                      <a:r>
                        <a:rPr lang="zh-CN" altLang="en-US" sz="1800" b="1" kern="1200" dirty="0" smtClean="0">
                          <a:solidFill>
                            <a:schemeClr val="tx1"/>
                          </a:solidFill>
                          <a:latin typeface="+mn-lt"/>
                          <a:ea typeface="+mn-ea"/>
                          <a:cs typeface="+mn-cs"/>
                        </a:rPr>
                        <a:t>无</a:t>
                      </a:r>
                      <a:endParaRPr lang="zh-CN" altLang="en-US" sz="1800" b="1" kern="1200" dirty="0">
                        <a:solidFill>
                          <a:schemeClr val="tx1"/>
                        </a:solidFill>
                        <a:latin typeface="+mn-lt"/>
                        <a:ea typeface="+mn-ea"/>
                        <a:cs typeface="+mn-cs"/>
                      </a:endParaRPr>
                    </a:p>
                  </a:txBody>
                  <a:tcPr marL="91439" marR="91439" marT="45717" marB="45717" anchor="ctr">
                    <a:solidFill>
                      <a:schemeClr val="bg2">
                        <a:lumMod val="20000"/>
                        <a:lumOff val="80000"/>
                        <a:alpha val="95000"/>
                      </a:schemeClr>
                    </a:solidFill>
                  </a:tcPr>
                </a:tc>
                <a:tc>
                  <a:txBody>
                    <a:bodyPr/>
                    <a:lstStyle/>
                    <a:p>
                      <a:pPr>
                        <a:lnSpc>
                          <a:spcPct val="100000"/>
                        </a:lnSpc>
                      </a:pPr>
                      <a:endParaRPr lang="en-US" altLang="zh-CN" sz="1800" b="1" dirty="0" smtClean="0">
                        <a:solidFill>
                          <a:schemeClr val="tx1"/>
                        </a:solidFill>
                      </a:endParaRPr>
                    </a:p>
                    <a:p>
                      <a:pPr>
                        <a:lnSpc>
                          <a:spcPct val="100000"/>
                        </a:lnSpc>
                      </a:pPr>
                      <a:r>
                        <a:rPr lang="zh-CN" altLang="en-US" sz="1800" b="1" dirty="0" smtClean="0">
                          <a:solidFill>
                            <a:schemeClr val="tx1"/>
                          </a:solidFill>
                        </a:rPr>
                        <a:t>一级企业建立安全生产预警预报体系。</a:t>
                      </a:r>
                      <a:endParaRPr lang="zh-CN" altLang="en-US" sz="1800" b="1" dirty="0">
                        <a:solidFill>
                          <a:schemeClr val="tx1"/>
                        </a:solidFill>
                      </a:endParaRPr>
                    </a:p>
                  </a:txBody>
                  <a:tcPr marL="91439" marR="91439" marT="45717" marB="45717">
                    <a:solidFill>
                      <a:schemeClr val="bg2">
                        <a:lumMod val="20000"/>
                        <a:lumOff val="80000"/>
                        <a:alpha val="95000"/>
                      </a:schemeClr>
                    </a:solidFill>
                  </a:tcPr>
                </a:tc>
              </a:tr>
            </a:tbl>
          </a:graphicData>
        </a:graphic>
      </p:graphicFrame>
      <p:sp>
        <p:nvSpPr>
          <p:cNvPr id="113681" name="AutoShape 8"/>
          <p:cNvSpPr>
            <a:spLocks noChangeArrowheads="1"/>
          </p:cNvSpPr>
          <p:nvPr/>
        </p:nvSpPr>
        <p:spPr bwMode="auto">
          <a:xfrm>
            <a:off x="2819400" y="2571750"/>
            <a:ext cx="395288"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13682" name="AutoShape 8"/>
          <p:cNvSpPr>
            <a:spLocks noChangeArrowheads="1"/>
          </p:cNvSpPr>
          <p:nvPr/>
        </p:nvSpPr>
        <p:spPr bwMode="auto">
          <a:xfrm>
            <a:off x="2819400" y="4659313"/>
            <a:ext cx="395288"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13683" name="矩形 9"/>
          <p:cNvSpPr>
            <a:spLocks noChangeArrowheads="1"/>
          </p:cNvSpPr>
          <p:nvPr/>
        </p:nvSpPr>
        <p:spPr bwMode="auto">
          <a:xfrm>
            <a:off x="3182938" y="2714625"/>
            <a:ext cx="5389562"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u="sng">
                <a:solidFill>
                  <a:srgbClr val="33CC33"/>
                </a:solidFill>
              </a:rPr>
              <a:t>二级企业本要素若失分，或存在重大隐患，扣</a:t>
            </a:r>
            <a:r>
              <a:rPr lang="en-US" altLang="zh-CN" sz="1600" b="1" u="sng">
                <a:solidFill>
                  <a:srgbClr val="33CC33"/>
                </a:solidFill>
              </a:rPr>
              <a:t>100</a:t>
            </a:r>
            <a:r>
              <a:rPr lang="zh-CN" altLang="en-US" sz="1600" b="1" u="sng">
                <a:solidFill>
                  <a:srgbClr val="33CC33"/>
                </a:solidFill>
              </a:rPr>
              <a:t>分（</a:t>
            </a:r>
            <a:r>
              <a:rPr lang="en-US" altLang="zh-CN" sz="1600" b="1" u="sng">
                <a:solidFill>
                  <a:srgbClr val="33CC33"/>
                </a:solidFill>
              </a:rPr>
              <a:t>A</a:t>
            </a:r>
            <a:r>
              <a:rPr lang="zh-CN" altLang="en-US" sz="1600" b="1" u="sng">
                <a:solidFill>
                  <a:srgbClr val="33CC33"/>
                </a:solidFill>
              </a:rPr>
              <a:t>级要素否决项）。</a:t>
            </a:r>
            <a:endParaRPr lang="zh-CN" altLang="en-US" sz="1600" u="sng">
              <a:solidFill>
                <a:srgbClr val="33CC33"/>
              </a:solidFill>
              <a:latin typeface="仿宋_GB2312" panose="02010609030101010101" pitchFamily="49" charset="-122"/>
              <a:ea typeface="仿宋_GB2312" panose="02010609030101010101" pitchFamily="49" charset="-122"/>
            </a:endParaRPr>
          </a:p>
        </p:txBody>
      </p:sp>
      <p:sp>
        <p:nvSpPr>
          <p:cNvPr id="113684" name="矩形 9"/>
          <p:cNvSpPr>
            <a:spLocks noChangeArrowheads="1"/>
          </p:cNvSpPr>
          <p:nvPr/>
        </p:nvSpPr>
        <p:spPr bwMode="auto">
          <a:xfrm>
            <a:off x="3214688" y="4786313"/>
            <a:ext cx="53895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zh-CN" altLang="en-US" sz="1600" b="1" u="sng">
                <a:solidFill>
                  <a:srgbClr val="33CC33"/>
                </a:solidFill>
              </a:rPr>
              <a:t>一级企业未建立安全预警预报体系，扣</a:t>
            </a:r>
            <a:r>
              <a:rPr lang="en-US" altLang="zh-CN" sz="1600" b="1" u="sng">
                <a:solidFill>
                  <a:srgbClr val="33CC33"/>
                </a:solidFill>
              </a:rPr>
              <a:t>100</a:t>
            </a:r>
            <a:r>
              <a:rPr lang="zh-CN" altLang="en-US" sz="1600" b="1" u="sng">
                <a:solidFill>
                  <a:srgbClr val="33CC33"/>
                </a:solidFill>
              </a:rPr>
              <a:t>分（</a:t>
            </a:r>
            <a:r>
              <a:rPr lang="en-US" altLang="zh-CN" sz="1600" b="1" u="sng">
                <a:solidFill>
                  <a:srgbClr val="33CC33"/>
                </a:solidFill>
              </a:rPr>
              <a:t>A</a:t>
            </a:r>
            <a:r>
              <a:rPr lang="zh-CN" altLang="en-US" sz="1600" b="1" u="sng">
                <a:solidFill>
                  <a:srgbClr val="33CC33"/>
                </a:solidFill>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3.5  </a:t>
            </a:r>
            <a:r>
              <a:rPr lang="zh-CN" altLang="en-US" sz="2800" b="1" smtClean="0">
                <a:latin typeface="隶书" panose="02010509060101010101" pitchFamily="49" charset="-122"/>
                <a:ea typeface="隶书" panose="02010509060101010101" pitchFamily="49" charset="-122"/>
              </a:rPr>
              <a:t>重大危险源</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5303839"/>
        </p:xfrm>
        <a:graphic>
          <a:graphicData uri="http://schemas.openxmlformats.org/drawingml/2006/table">
            <a:tbl>
              <a:tblPr firstRow="1" bandRow="1">
                <a:tableStyleId>{5C22544A-7EE6-4342-B048-85BDC9FD1C3A}</a:tableStyleId>
              </a:tblPr>
              <a:tblGrid>
                <a:gridCol w="2000221"/>
                <a:gridCol w="6286529"/>
              </a:tblGrid>
              <a:tr h="39623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7" marB="4571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7" marB="45717">
                    <a:solidFill>
                      <a:schemeClr val="accent1">
                        <a:lumMod val="60000"/>
                        <a:lumOff val="40000"/>
                      </a:schemeClr>
                    </a:solidFill>
                  </a:tcPr>
                </a:tc>
              </a:tr>
              <a:tr h="4907605">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800" b="1" dirty="0" smtClean="0">
                          <a:solidFill>
                            <a:schemeClr val="tx1"/>
                          </a:solidFill>
                        </a:rPr>
                        <a:t>1.</a:t>
                      </a:r>
                      <a:r>
                        <a:rPr lang="zh-CN" altLang="zh-CN" sz="1800" b="1" dirty="0" smtClean="0">
                          <a:solidFill>
                            <a:schemeClr val="tx1"/>
                          </a:solidFill>
                        </a:rPr>
                        <a:t>企业应按照</a:t>
                      </a:r>
                      <a:r>
                        <a:rPr lang="en-US" altLang="zh-CN" sz="1800" b="1" dirty="0" smtClean="0">
                          <a:solidFill>
                            <a:schemeClr val="tx1"/>
                          </a:solidFill>
                        </a:rPr>
                        <a:t>GB18218</a:t>
                      </a:r>
                      <a:r>
                        <a:rPr lang="zh-CN" altLang="zh-CN" sz="1800" b="1" dirty="0" smtClean="0">
                          <a:solidFill>
                            <a:schemeClr val="tx1"/>
                          </a:solidFill>
                        </a:rPr>
                        <a:t>辨识并确定重大危险源，建立重大危险源档案。</a:t>
                      </a:r>
                      <a:endParaRPr lang="zh-CN" altLang="en-US" sz="1800" b="1" dirty="0" smtClean="0">
                        <a:solidFill>
                          <a:schemeClr val="tx1"/>
                        </a:solidFill>
                      </a:endParaRPr>
                    </a:p>
                    <a:p>
                      <a:pPr>
                        <a:lnSpc>
                          <a:spcPct val="120000"/>
                        </a:lnSpc>
                      </a:pPr>
                      <a:endParaRPr lang="zh-CN" altLang="en-US" sz="1800" b="1" dirty="0">
                        <a:solidFill>
                          <a:schemeClr val="tx1"/>
                        </a:solidFill>
                      </a:endParaRPr>
                    </a:p>
                  </a:txBody>
                  <a:tcPr marL="91439" marR="91439" marT="45717" marB="45717"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按照</a:t>
                      </a:r>
                      <a:r>
                        <a:rPr lang="en-US" altLang="zh-CN" sz="1800" b="1" dirty="0" smtClean="0">
                          <a:solidFill>
                            <a:schemeClr val="tx1"/>
                          </a:solidFill>
                        </a:rPr>
                        <a:t>GB18218</a:t>
                      </a:r>
                      <a:r>
                        <a:rPr lang="zh-CN" altLang="en-US" sz="1800" b="1" dirty="0" smtClean="0">
                          <a:solidFill>
                            <a:schemeClr val="tx1"/>
                          </a:solidFill>
                        </a:rPr>
                        <a:t>辨识并确定重大危险源；</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建立重大危险源档案，包括：</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辨识、分级记录；</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重大危险源基本特征表；</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区域位置图、平面布置图、工艺流程图和主要设备一览表；重大危险源安全管理制度及安全操作规程；</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安全监测监控系统、措施说明；</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事故应急预案；</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安全评价报告或安全评估报告。 </a:t>
                      </a:r>
                      <a:endParaRPr lang="zh-CN" altLang="en-US" sz="1800" b="1" dirty="0">
                        <a:solidFill>
                          <a:schemeClr val="tx1"/>
                        </a:solidFill>
                      </a:endParaRPr>
                    </a:p>
                  </a:txBody>
                  <a:tcPr marL="91439" marR="91439" marT="45717" marB="45717">
                    <a:solidFill>
                      <a:schemeClr val="accent6">
                        <a:lumMod val="20000"/>
                        <a:lumOff val="80000"/>
                        <a:alpha val="50000"/>
                      </a:schemeClr>
                    </a:solidFill>
                  </a:tcPr>
                </a:tc>
              </a:tr>
            </a:tbl>
          </a:graphicData>
        </a:graphic>
      </p:graphicFrame>
      <p:sp>
        <p:nvSpPr>
          <p:cNvPr id="115726" name="AutoShape 8"/>
          <p:cNvSpPr>
            <a:spLocks noChangeArrowheads="1"/>
          </p:cNvSpPr>
          <p:nvPr/>
        </p:nvSpPr>
        <p:spPr bwMode="auto">
          <a:xfrm>
            <a:off x="2533650" y="5857875"/>
            <a:ext cx="395288"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15727" name="矩形 5"/>
          <p:cNvSpPr>
            <a:spLocks noChangeArrowheads="1"/>
          </p:cNvSpPr>
          <p:nvPr/>
        </p:nvSpPr>
        <p:spPr bwMode="auto">
          <a:xfrm>
            <a:off x="3071813" y="5857875"/>
            <a:ext cx="5673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000" b="1" u="sng">
                <a:solidFill>
                  <a:srgbClr val="33CC33"/>
                </a:solidFill>
                <a:ea typeface="仿宋_GB2312" panose="02010609030101010101" pitchFamily="49" charset="-122"/>
              </a:rPr>
              <a:t>未建立重大危险源管理制度，或未辨识、确定重大危险源</a:t>
            </a:r>
            <a:r>
              <a:rPr lang="zh-CN" altLang="en-US" sz="2000" b="1" u="sng">
                <a:solidFill>
                  <a:srgbClr val="33CC33"/>
                </a:solidFill>
                <a:latin typeface="仿宋_GB2312" panose="02010609030101010101" pitchFamily="49" charset="-122"/>
                <a:ea typeface="仿宋_GB2312" panose="02010609030101010101" pitchFamily="49" charset="-122"/>
              </a:rPr>
              <a:t>，扣</a:t>
            </a:r>
            <a:r>
              <a:rPr lang="en-US" altLang="zh-CN" sz="2000" b="1" u="sng">
                <a:solidFill>
                  <a:srgbClr val="33CC33"/>
                </a:solidFill>
                <a:latin typeface="仿宋_GB2312" panose="02010609030101010101" pitchFamily="49" charset="-122"/>
                <a:ea typeface="仿宋_GB2312" panose="02010609030101010101" pitchFamily="49" charset="-122"/>
              </a:rPr>
              <a:t>100</a:t>
            </a:r>
            <a:r>
              <a:rPr lang="zh-CN" altLang="en-US" sz="2000" b="1" u="sng">
                <a:solidFill>
                  <a:srgbClr val="33CC33"/>
                </a:solidFill>
                <a:latin typeface="仿宋_GB2312" panose="02010609030101010101" pitchFamily="49" charset="-122"/>
                <a:ea typeface="仿宋_GB2312" panose="02010609030101010101" pitchFamily="49" charset="-122"/>
              </a:rPr>
              <a:t>分（</a:t>
            </a:r>
            <a:r>
              <a:rPr lang="en-US" altLang="zh-CN" sz="2000" b="1" u="sng">
                <a:solidFill>
                  <a:srgbClr val="33CC33"/>
                </a:solidFill>
                <a:latin typeface="仿宋_GB2312" panose="02010609030101010101" pitchFamily="49" charset="-122"/>
                <a:ea typeface="仿宋_GB2312" panose="02010609030101010101" pitchFamily="49" charset="-122"/>
              </a:rPr>
              <a:t>A</a:t>
            </a:r>
            <a:r>
              <a:rPr lang="zh-CN" altLang="en-US" sz="2000" b="1" u="sng">
                <a:solidFill>
                  <a:srgbClr val="33CC33"/>
                </a:solidFill>
                <a:latin typeface="仿宋_GB2312" panose="02010609030101010101" pitchFamily="49" charset="-122"/>
                <a:ea typeface="仿宋_GB2312" panose="02010609030101010101" pitchFamily="49" charset="-122"/>
              </a:rPr>
              <a:t>级要素否决项）。</a:t>
            </a:r>
            <a:endParaRPr lang="zh-CN" altLang="en-US" sz="20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3.5  </a:t>
            </a:r>
            <a:r>
              <a:rPr lang="zh-CN" altLang="en-US" sz="2800" b="1" smtClean="0">
                <a:latin typeface="隶书" panose="02010509060101010101" pitchFamily="49" charset="-122"/>
                <a:ea typeface="隶书" panose="02010509060101010101" pitchFamily="49" charset="-122"/>
              </a:rPr>
              <a:t>重大危险源</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5214938"/>
        </p:xfrm>
        <a:graphic>
          <a:graphicData uri="http://schemas.openxmlformats.org/drawingml/2006/table">
            <a:tbl>
              <a:tblPr firstRow="1" bandRow="1">
                <a:tableStyleId>{5C22544A-7EE6-4342-B048-85BDC9FD1C3A}</a:tableStyleId>
              </a:tblPr>
              <a:tblGrid>
                <a:gridCol w="3071784"/>
                <a:gridCol w="5214966"/>
              </a:tblGrid>
              <a:tr h="396252">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1" marB="45721">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1" marB="45721">
                    <a:solidFill>
                      <a:schemeClr val="accent1">
                        <a:lumMod val="60000"/>
                        <a:lumOff val="40000"/>
                      </a:schemeClr>
                    </a:solidFill>
                  </a:tcPr>
                </a:tc>
              </a:tr>
              <a:tr h="2971892">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800" b="1" dirty="0" smtClean="0">
                          <a:solidFill>
                            <a:schemeClr val="tx1"/>
                          </a:solidFill>
                        </a:rPr>
                        <a:t>2.</a:t>
                      </a:r>
                      <a:r>
                        <a:rPr lang="zh-CN" altLang="zh-CN" sz="1800" b="1" dirty="0" smtClean="0">
                          <a:solidFill>
                            <a:schemeClr val="tx1"/>
                          </a:solidFill>
                        </a:rPr>
                        <a:t>企业应按照有关规定对重大危险源设置安全监控报警系统</a:t>
                      </a:r>
                      <a:r>
                        <a:rPr lang="zh-CN" altLang="en-US" sz="1800" b="1" dirty="0" smtClean="0">
                          <a:solidFill>
                            <a:schemeClr val="tx1"/>
                          </a:solidFill>
                        </a:rPr>
                        <a:t>。</a:t>
                      </a:r>
                      <a:endParaRPr lang="zh-CN" altLang="en-US" sz="1800" b="1" dirty="0">
                        <a:solidFill>
                          <a:schemeClr val="tx1"/>
                        </a:solidFill>
                      </a:endParaRPr>
                    </a:p>
                  </a:txBody>
                  <a:tcPr marL="91439" marR="91439" marT="45721" marB="45721" anchor="ctr">
                    <a:solidFill>
                      <a:schemeClr val="accent6">
                        <a:lumMod val="20000"/>
                        <a:lumOff val="80000"/>
                        <a:alpha val="50000"/>
                      </a:schemeClr>
                    </a:solidFill>
                  </a:tcPr>
                </a:tc>
                <a:tc>
                  <a:txBody>
                    <a:bodyPr/>
                    <a:lstStyle/>
                    <a:p>
                      <a:pPr marL="342900" indent="-342900">
                        <a:lnSpc>
                          <a:spcPct val="150000"/>
                        </a:lnSpc>
                        <a:buAutoNum type="arabicPeriod"/>
                        <a:defRPr/>
                      </a:pPr>
                      <a:r>
                        <a:rPr lang="zh-CN" altLang="en-US" sz="1800" b="1" dirty="0" smtClean="0">
                          <a:solidFill>
                            <a:schemeClr val="tx1"/>
                          </a:solidFill>
                          <a:latin typeface="+mn-ea"/>
                          <a:ea typeface="+mn-ea"/>
                        </a:rPr>
                        <a:t>重大危险源涉及的压力、温度、液位、泄漏报警等重要参数的测量要有远传和连续记录；</a:t>
                      </a:r>
                      <a:endParaRPr lang="zh-CN" altLang="en-US" sz="1800" b="1" dirty="0" smtClean="0">
                        <a:solidFill>
                          <a:schemeClr val="tx1"/>
                        </a:solidFill>
                        <a:latin typeface="+mn-ea"/>
                        <a:ea typeface="+mn-ea"/>
                      </a:endParaRPr>
                    </a:p>
                    <a:p>
                      <a:pPr marL="342900" indent="-342900" algn="l" defTabSz="914400" rtl="0" eaLnBrk="1" latinLnBrk="0" hangingPunct="1">
                        <a:lnSpc>
                          <a:spcPct val="150000"/>
                        </a:lnSpc>
                        <a:defRPr/>
                      </a:pPr>
                      <a:r>
                        <a:rPr lang="en-US" altLang="zh-CN" sz="1800" b="1" kern="1200" dirty="0" smtClean="0">
                          <a:solidFill>
                            <a:schemeClr val="tx1"/>
                          </a:solidFill>
                          <a:latin typeface="+mn-ea"/>
                          <a:ea typeface="+mn-ea"/>
                          <a:cs typeface="+mn-cs"/>
                        </a:rPr>
                        <a:t>2.</a:t>
                      </a:r>
                      <a:r>
                        <a:rPr lang="zh-CN" altLang="en-US" sz="1800" b="1" kern="1200" dirty="0" smtClean="0">
                          <a:solidFill>
                            <a:schemeClr val="tx1"/>
                          </a:solidFill>
                          <a:latin typeface="+mn-ea"/>
                          <a:ea typeface="+mn-ea"/>
                          <a:cs typeface="+mn-cs"/>
                        </a:rPr>
                        <a:t> 对毒性气体、剧毒液体和易燃气体等重点设施应设置紧急切断装置；</a:t>
                      </a:r>
                      <a:endParaRPr lang="zh-CN" altLang="en-US" sz="1800" b="1" kern="1200" dirty="0" smtClean="0">
                        <a:solidFill>
                          <a:schemeClr val="tx1"/>
                        </a:solidFill>
                        <a:latin typeface="+mn-ea"/>
                        <a:ea typeface="+mn-ea"/>
                        <a:cs typeface="+mn-cs"/>
                      </a:endParaRPr>
                    </a:p>
                    <a:p>
                      <a:pPr marL="342900" indent="-342900" algn="l" defTabSz="914400" rtl="0" eaLnBrk="1" latinLnBrk="0" hangingPunct="1">
                        <a:lnSpc>
                          <a:spcPct val="150000"/>
                        </a:lnSpc>
                        <a:defRPr/>
                      </a:pPr>
                      <a:r>
                        <a:rPr lang="en-US" altLang="zh-CN" sz="1800" b="1" kern="1200" dirty="0" smtClean="0">
                          <a:solidFill>
                            <a:schemeClr val="tx1"/>
                          </a:solidFill>
                          <a:latin typeface="+mn-ea"/>
                          <a:ea typeface="+mn-ea"/>
                          <a:cs typeface="+mn-cs"/>
                        </a:rPr>
                        <a:t>3. </a:t>
                      </a:r>
                      <a:r>
                        <a:rPr lang="zh-CN" altLang="en-US" sz="1800" b="1" kern="1200" dirty="0" smtClean="0">
                          <a:solidFill>
                            <a:schemeClr val="tx1"/>
                          </a:solidFill>
                          <a:latin typeface="+mn-ea"/>
                          <a:ea typeface="+mn-ea"/>
                          <a:cs typeface="+mn-cs"/>
                        </a:rPr>
                        <a:t>毒性气体应设置泄漏物紧急处置装置，独立的安全仪表系统；</a:t>
                      </a:r>
                      <a:endParaRPr lang="zh-CN" altLang="en-US" sz="1800" b="1" kern="1200" dirty="0" smtClean="0">
                        <a:solidFill>
                          <a:schemeClr val="tx1"/>
                        </a:solidFill>
                        <a:latin typeface="+mn-ea"/>
                        <a:ea typeface="+mn-ea"/>
                        <a:cs typeface="+mn-cs"/>
                      </a:endParaRPr>
                    </a:p>
                    <a:p>
                      <a:pPr marL="342900" indent="-342900" algn="l" defTabSz="914400" rtl="0" eaLnBrk="1" latinLnBrk="0" hangingPunct="1">
                        <a:lnSpc>
                          <a:spcPct val="150000"/>
                        </a:lnSpc>
                        <a:defRPr/>
                      </a:pPr>
                      <a:r>
                        <a:rPr lang="en-US" altLang="zh-CN" sz="1800" b="1" kern="1200" dirty="0" smtClean="0">
                          <a:solidFill>
                            <a:schemeClr val="tx1"/>
                          </a:solidFill>
                          <a:latin typeface="+mn-ea"/>
                          <a:ea typeface="+mn-ea"/>
                          <a:cs typeface="+mn-cs"/>
                        </a:rPr>
                        <a:t>4. </a:t>
                      </a:r>
                      <a:r>
                        <a:rPr lang="zh-CN" altLang="en-US" sz="1800" b="1" kern="1200" dirty="0" smtClean="0">
                          <a:solidFill>
                            <a:schemeClr val="tx1"/>
                          </a:solidFill>
                          <a:latin typeface="+mn-ea"/>
                          <a:ea typeface="+mn-ea"/>
                          <a:cs typeface="+mn-cs"/>
                        </a:rPr>
                        <a:t>设置必要的视频监控系统。</a:t>
                      </a:r>
                      <a:endParaRPr lang="zh-CN" altLang="en-US" sz="1800" b="1" kern="1200" dirty="0" smtClean="0">
                        <a:solidFill>
                          <a:schemeClr val="tx1"/>
                        </a:solidFill>
                        <a:latin typeface="+mn-ea"/>
                        <a:ea typeface="+mn-ea"/>
                        <a:cs typeface="+mn-cs"/>
                      </a:endParaRPr>
                    </a:p>
                  </a:txBody>
                  <a:tcPr marL="91439" marR="91439" marT="45721" marB="45721">
                    <a:solidFill>
                      <a:schemeClr val="accent6">
                        <a:lumMod val="20000"/>
                        <a:lumOff val="80000"/>
                        <a:alpha val="50000"/>
                      </a:schemeClr>
                    </a:solidFill>
                  </a:tcPr>
                </a:tc>
              </a:tr>
              <a:tr h="1846794">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800" b="1" dirty="0" smtClean="0">
                          <a:solidFill>
                            <a:schemeClr val="tx1"/>
                          </a:solidFill>
                        </a:rPr>
                        <a:t>3.</a:t>
                      </a:r>
                      <a:r>
                        <a:rPr lang="zh-CN" altLang="zh-CN" sz="1800" b="1" dirty="0" smtClean="0">
                          <a:solidFill>
                            <a:schemeClr val="tx1"/>
                          </a:solidFill>
                        </a:rPr>
                        <a:t>企业应按照国家有关规定，定期对重大危险源进行安全评估。</a:t>
                      </a:r>
                      <a:endParaRPr lang="zh-CN" altLang="en-US" sz="1800" b="1" dirty="0" smtClean="0">
                        <a:solidFill>
                          <a:schemeClr val="tx1"/>
                        </a:solidFill>
                        <a:effectLst>
                          <a:outerShdw blurRad="38100" dist="38100" dir="2700000" algn="tl">
                            <a:srgbClr val="000000">
                              <a:alpha val="43137"/>
                            </a:srgbClr>
                          </a:outerShdw>
                        </a:effectLst>
                      </a:endParaRPr>
                    </a:p>
                    <a:p>
                      <a:pPr>
                        <a:lnSpc>
                          <a:spcPct val="150000"/>
                        </a:lnSpc>
                      </a:pPr>
                      <a:endParaRPr lang="zh-CN" altLang="en-US" sz="1800" dirty="0">
                        <a:solidFill>
                          <a:schemeClr val="tx1"/>
                        </a:solidFill>
                      </a:endParaRPr>
                    </a:p>
                  </a:txBody>
                  <a:tcPr marL="91439" marR="91439" marT="45721" marB="45721" anchor="ctr">
                    <a:solidFill>
                      <a:schemeClr val="bg2">
                        <a:lumMod val="40000"/>
                        <a:lumOff val="60000"/>
                        <a:alpha val="50000"/>
                      </a:schemeClr>
                    </a:solidFill>
                  </a:tcPr>
                </a:tc>
                <a:tc>
                  <a:txBody>
                    <a:bodyPr/>
                    <a:lstStyle/>
                    <a:p>
                      <a:pPr>
                        <a:lnSpc>
                          <a:spcPct val="150000"/>
                        </a:lnSpc>
                        <a:defRPr/>
                      </a:pPr>
                      <a:r>
                        <a:rPr lang="en-US" altLang="zh-CN" sz="1800" b="1" dirty="0" smtClean="0">
                          <a:solidFill>
                            <a:schemeClr val="tx1"/>
                          </a:solidFill>
                        </a:rPr>
                        <a:t>1.  </a:t>
                      </a:r>
                      <a:r>
                        <a:rPr lang="zh-CN" altLang="en-US" sz="1800" b="1" dirty="0" smtClean="0">
                          <a:solidFill>
                            <a:srgbClr val="FF0000"/>
                          </a:solidFill>
                        </a:rPr>
                        <a:t>建立、</a:t>
                      </a:r>
                      <a:r>
                        <a:rPr lang="zh-CN" altLang="zh-CN" sz="1800" b="1" dirty="0" smtClean="0">
                          <a:solidFill>
                            <a:srgbClr val="FF0000"/>
                          </a:solidFill>
                        </a:rPr>
                        <a:t>明确定期评估的时限和要求等；</a:t>
                      </a:r>
                      <a:endParaRPr lang="zh-CN" altLang="zh-CN" sz="1800" b="1" dirty="0" smtClean="0">
                        <a:solidFill>
                          <a:srgbClr val="FF0000"/>
                        </a:solidFill>
                      </a:endParaRPr>
                    </a:p>
                    <a:p>
                      <a:pPr>
                        <a:lnSpc>
                          <a:spcPct val="150000"/>
                        </a:lnSpc>
                        <a:defRPr/>
                      </a:pPr>
                      <a:r>
                        <a:rPr lang="en-US" altLang="zh-CN" sz="1800" b="1" dirty="0" smtClean="0">
                          <a:solidFill>
                            <a:schemeClr val="tx1"/>
                          </a:solidFill>
                        </a:rPr>
                        <a:t>2.  </a:t>
                      </a:r>
                      <a:r>
                        <a:rPr lang="zh-CN" altLang="zh-CN" sz="1800" b="1" dirty="0" smtClean="0">
                          <a:solidFill>
                            <a:schemeClr val="tx1"/>
                          </a:solidFill>
                        </a:rPr>
                        <a:t>定期对重大危险源进行安全评估。</a:t>
                      </a:r>
                      <a:endParaRPr lang="zh-CN" altLang="en-US" sz="1800" b="1" dirty="0" smtClean="0">
                        <a:solidFill>
                          <a:schemeClr val="tx1"/>
                        </a:solidFill>
                        <a:effectLst>
                          <a:outerShdw blurRad="38100" dist="38100" dir="2700000" algn="tl">
                            <a:srgbClr val="C0C0C0"/>
                          </a:outerShdw>
                        </a:effectLst>
                      </a:endParaRPr>
                    </a:p>
                    <a:p>
                      <a:pPr marL="342900" indent="-342900" algn="l" defTabSz="914400" rtl="0" eaLnBrk="1" latinLnBrk="0" hangingPunct="1">
                        <a:lnSpc>
                          <a:spcPct val="150000"/>
                        </a:lnSpc>
                        <a:defRPr/>
                      </a:pPr>
                      <a:endParaRPr lang="zh-CN" altLang="en-US" sz="1800" b="1" kern="1200" dirty="0" smtClean="0">
                        <a:solidFill>
                          <a:schemeClr val="tx1"/>
                        </a:solidFill>
                        <a:latin typeface="+mn-ea"/>
                        <a:ea typeface="+mn-ea"/>
                        <a:cs typeface="+mn-cs"/>
                      </a:endParaRPr>
                    </a:p>
                  </a:txBody>
                  <a:tcPr marL="91439" marR="91439" marT="45721" marB="45721">
                    <a:solidFill>
                      <a:schemeClr val="bg2">
                        <a:lumMod val="40000"/>
                        <a:lumOff val="6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3.5  </a:t>
            </a:r>
            <a:r>
              <a:rPr lang="zh-CN" altLang="en-US" sz="2800" b="1" smtClean="0">
                <a:latin typeface="隶书" panose="02010509060101010101" pitchFamily="49" charset="-122"/>
                <a:ea typeface="隶书" panose="02010509060101010101" pitchFamily="49" charset="-122"/>
              </a:rPr>
              <a:t>重大危险源</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5440363"/>
        </p:xfrm>
        <a:graphic>
          <a:graphicData uri="http://schemas.openxmlformats.org/drawingml/2006/table">
            <a:tbl>
              <a:tblPr firstRow="1" bandRow="1">
                <a:tableStyleId>{5C22544A-7EE6-4342-B048-85BDC9FD1C3A}</a:tableStyleId>
              </a:tblPr>
              <a:tblGrid>
                <a:gridCol w="2000221"/>
                <a:gridCol w="6286529"/>
              </a:tblGrid>
              <a:tr h="396255">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2" marB="45722">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2" marB="45722">
                    <a:solidFill>
                      <a:schemeClr val="accent1">
                        <a:lumMod val="60000"/>
                        <a:lumOff val="40000"/>
                      </a:schemeClr>
                    </a:solidFill>
                  </a:tcPr>
                </a:tc>
              </a:tr>
              <a:tr h="1907596">
                <a:tc>
                  <a:txBody>
                    <a:bodyPr/>
                    <a:lstStyle/>
                    <a:p>
                      <a:pPr>
                        <a:lnSpc>
                          <a:spcPct val="120000"/>
                        </a:lnSpc>
                      </a:pPr>
                      <a:r>
                        <a:rPr lang="en-US" altLang="zh-CN" sz="1800" b="1" dirty="0" smtClean="0">
                          <a:solidFill>
                            <a:schemeClr val="tx1"/>
                          </a:solidFill>
                        </a:rPr>
                        <a:t>4.</a:t>
                      </a:r>
                      <a:r>
                        <a:rPr lang="zh-CN" altLang="zh-CN" sz="1800" b="1" dirty="0" smtClean="0">
                          <a:solidFill>
                            <a:schemeClr val="tx1"/>
                          </a:solidFill>
                        </a:rPr>
                        <a:t>企业应对重大危险源的设备、设施定期检查、检验，并做好记录。</a:t>
                      </a:r>
                      <a:endParaRPr lang="zh-CN" altLang="en-US" sz="1800" b="1" dirty="0">
                        <a:solidFill>
                          <a:schemeClr val="tx1"/>
                        </a:solidFill>
                      </a:endParaRPr>
                    </a:p>
                  </a:txBody>
                  <a:tcPr marL="91439" marR="91439" marT="45722" marB="45722">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定期检查、维护重大危险源的设备、设施，包括检测仪表、</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 附属设备及配件；</a:t>
                      </a:r>
                      <a:endParaRPr lang="zh-CN" altLang="en-US" sz="1800" b="1" dirty="0" smtClean="0">
                        <a:solidFill>
                          <a:schemeClr val="tx1"/>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按国家有关规定进行定期检测、检验，</a:t>
                      </a:r>
                      <a:r>
                        <a:rPr lang="zh-CN" altLang="en-US" sz="1800" b="1" kern="1200" dirty="0" smtClean="0">
                          <a:solidFill>
                            <a:schemeClr val="tx1"/>
                          </a:solidFill>
                          <a:latin typeface="+mn-lt"/>
                          <a:ea typeface="+mn-ea"/>
                          <a:cs typeface="+mn-cs"/>
                        </a:rPr>
                        <a:t>取得检验合格证</a:t>
                      </a:r>
                      <a:r>
                        <a:rPr lang="zh-CN" altLang="en-US" sz="1800" b="1" dirty="0" smtClean="0">
                          <a:solidFill>
                            <a:schemeClr val="tx1"/>
                          </a:solidFill>
                        </a:rPr>
                        <a:t>。</a:t>
                      </a:r>
                      <a:endParaRPr lang="zh-CN" altLang="en-US" sz="1800" b="1" dirty="0" smtClean="0">
                        <a:solidFill>
                          <a:schemeClr val="tx1"/>
                        </a:solidFill>
                      </a:endParaRPr>
                    </a:p>
                  </a:txBody>
                  <a:tcPr marL="91439" marR="91439" marT="45722" marB="45722">
                    <a:solidFill>
                      <a:schemeClr val="accent6">
                        <a:lumMod val="20000"/>
                        <a:lumOff val="80000"/>
                        <a:alpha val="50000"/>
                      </a:schemeClr>
                    </a:solidFill>
                  </a:tcPr>
                </a:tc>
              </a:tr>
              <a:tr h="3136512">
                <a:tc>
                  <a:txBody>
                    <a:bodyPr/>
                    <a:lstStyle/>
                    <a:p>
                      <a:pPr>
                        <a:lnSpc>
                          <a:spcPct val="120000"/>
                        </a:lnSpc>
                      </a:pPr>
                      <a:r>
                        <a:rPr lang="en-US" altLang="zh-CN" sz="1800" b="1" dirty="0" smtClean="0">
                          <a:solidFill>
                            <a:schemeClr val="tx1"/>
                          </a:solidFill>
                        </a:rPr>
                        <a:t>5.</a:t>
                      </a:r>
                      <a:r>
                        <a:rPr lang="zh-CN" altLang="zh-CN" sz="1800" b="1" dirty="0" smtClean="0">
                          <a:solidFill>
                            <a:schemeClr val="tx1"/>
                          </a:solidFill>
                        </a:rPr>
                        <a:t>企业应制定重大危险源应急救援预案，配备必要的救援器材、装备，每年至少进行</a:t>
                      </a:r>
                      <a:r>
                        <a:rPr lang="en-US" altLang="zh-CN" sz="1800" b="1" dirty="0" smtClean="0">
                          <a:solidFill>
                            <a:schemeClr val="tx1"/>
                          </a:solidFill>
                        </a:rPr>
                        <a:t>1</a:t>
                      </a:r>
                      <a:r>
                        <a:rPr lang="zh-CN" altLang="zh-CN" sz="1800" b="1" dirty="0" smtClean="0">
                          <a:solidFill>
                            <a:schemeClr val="tx1"/>
                          </a:solidFill>
                        </a:rPr>
                        <a:t>次重大危险源应急救援预案演练。</a:t>
                      </a:r>
                      <a:endParaRPr lang="zh-CN" altLang="en-US" sz="1800" b="1" dirty="0" smtClean="0">
                        <a:solidFill>
                          <a:schemeClr val="tx1"/>
                        </a:solidFill>
                      </a:endParaRPr>
                    </a:p>
                  </a:txBody>
                  <a:tcPr marL="91439" marR="91439" marT="45722" marB="45722">
                    <a:solidFill>
                      <a:schemeClr val="bg2">
                        <a:lumMod val="40000"/>
                        <a:lumOff val="60000"/>
                        <a:alpha val="50000"/>
                      </a:schemeClr>
                    </a:solidFill>
                  </a:tcPr>
                </a:tc>
                <a:tc>
                  <a:txBody>
                    <a:bodyPr/>
                    <a:lstStyle/>
                    <a:p>
                      <a:pPr>
                        <a:lnSpc>
                          <a:spcPct val="120000"/>
                        </a:lnSpc>
                      </a:pPr>
                      <a:r>
                        <a:rPr lang="en-US" altLang="zh-CN" sz="1800" b="1" dirty="0" smtClean="0">
                          <a:solidFill>
                            <a:schemeClr val="tx1"/>
                          </a:solidFill>
                        </a:rPr>
                        <a:t>1.   </a:t>
                      </a:r>
                      <a:r>
                        <a:rPr lang="zh-CN" altLang="en-US" sz="1800" b="1" dirty="0" smtClean="0">
                          <a:solidFill>
                            <a:schemeClr val="tx1"/>
                          </a:solidFill>
                        </a:rPr>
                        <a:t>按要求编制重大危险源应急救援预案；</a:t>
                      </a:r>
                      <a:endParaRPr lang="zh-CN" altLang="en-US" sz="1800" b="1" dirty="0" smtClean="0">
                        <a:solidFill>
                          <a:schemeClr val="tx1"/>
                        </a:solidFill>
                      </a:endParaRPr>
                    </a:p>
                    <a:p>
                      <a:pPr>
                        <a:lnSpc>
                          <a:spcPct val="120000"/>
                        </a:lnSpc>
                      </a:pPr>
                      <a:r>
                        <a:rPr lang="en-US" altLang="zh-CN" sz="1800" b="1" dirty="0" smtClean="0">
                          <a:solidFill>
                            <a:schemeClr val="tx1"/>
                          </a:solidFill>
                        </a:rPr>
                        <a:t>2.   </a:t>
                      </a:r>
                      <a:r>
                        <a:rPr lang="zh-CN" altLang="en-US" sz="1800" b="1" dirty="0" smtClean="0">
                          <a:solidFill>
                            <a:schemeClr val="tx1"/>
                          </a:solidFill>
                        </a:rPr>
                        <a:t>根据重大危险源的危险特性配备必要的救援器材、装备；</a:t>
                      </a:r>
                      <a:endParaRPr lang="zh-CN" altLang="en-US" sz="1800" b="1" dirty="0" smtClean="0">
                        <a:solidFill>
                          <a:schemeClr val="tx1"/>
                        </a:solidFill>
                      </a:endParaRPr>
                    </a:p>
                    <a:p>
                      <a:pPr marL="342900" indent="-342900" algn="l" defTabSz="914400" rtl="0" eaLnBrk="1" latinLnBrk="0" hangingPunct="1">
                        <a:lnSpc>
                          <a:spcPct val="150000"/>
                        </a:lnSpc>
                        <a:buAutoNum type="arabicPeriod" startAt="3"/>
                      </a:pPr>
                      <a:r>
                        <a:rPr lang="zh-CN" altLang="en-US" sz="1800" b="1" kern="1200" dirty="0" smtClean="0">
                          <a:solidFill>
                            <a:schemeClr val="tx1"/>
                          </a:solidFill>
                          <a:latin typeface="+mn-lt"/>
                          <a:ea typeface="+mn-ea"/>
                          <a:cs typeface="+mn-cs"/>
                        </a:rPr>
                        <a:t>涉及吸入性有毒、有害气体的重大危险源，应配备便携式</a:t>
                      </a:r>
                      <a:endParaRPr lang="en-US" altLang="zh-CN" sz="1800" b="1" kern="1200" dirty="0" smtClean="0">
                        <a:solidFill>
                          <a:schemeClr val="tx1"/>
                        </a:solidFill>
                        <a:latin typeface="+mn-lt"/>
                        <a:ea typeface="+mn-ea"/>
                        <a:cs typeface="+mn-cs"/>
                      </a:endParaRPr>
                    </a:p>
                    <a:p>
                      <a:pPr marL="342900" indent="-342900" algn="l" defTabSz="914400" rtl="0" eaLnBrk="1" latinLnBrk="0" hangingPunct="1">
                        <a:lnSpc>
                          <a:spcPct val="150000"/>
                        </a:lnSpc>
                        <a:buNone/>
                      </a:pPr>
                      <a:r>
                        <a:rPr lang="en-US" altLang="zh-CN" sz="1800" b="1" kern="1200" dirty="0" smtClean="0">
                          <a:solidFill>
                            <a:schemeClr val="tx1"/>
                          </a:solidFill>
                          <a:latin typeface="+mn-lt"/>
                          <a:ea typeface="+mn-ea"/>
                          <a:cs typeface="+mn-cs"/>
                        </a:rPr>
                        <a:t>      </a:t>
                      </a:r>
                      <a:r>
                        <a:rPr lang="zh-CN" altLang="en-US" sz="1800" b="1" kern="1200" dirty="0" smtClean="0">
                          <a:solidFill>
                            <a:schemeClr val="tx1"/>
                          </a:solidFill>
                          <a:latin typeface="+mn-lt"/>
                          <a:ea typeface="+mn-ea"/>
                          <a:cs typeface="+mn-cs"/>
                        </a:rPr>
                        <a:t>浓度检测设备、空气呼吸器、化学防护服、堵漏器材等；</a:t>
                      </a:r>
                      <a:endParaRPr lang="zh-CN" altLang="en-US" sz="1800" b="1" kern="1200" dirty="0" smtClean="0">
                        <a:solidFill>
                          <a:schemeClr val="tx1"/>
                        </a:solidFill>
                        <a:latin typeface="+mn-lt"/>
                        <a:ea typeface="+mn-ea"/>
                        <a:cs typeface="+mn-cs"/>
                      </a:endParaRPr>
                    </a:p>
                    <a:p>
                      <a:pPr marL="342900" indent="-342900" algn="l" defTabSz="914400" rtl="0" eaLnBrk="1" latinLnBrk="0" hangingPunct="1">
                        <a:lnSpc>
                          <a:spcPct val="150000"/>
                        </a:lnSpc>
                        <a:buAutoNum type="arabicPeriod" startAt="4"/>
                      </a:pPr>
                      <a:r>
                        <a:rPr lang="zh-CN" altLang="en-US" sz="1800" b="1" kern="1200" dirty="0" smtClean="0">
                          <a:solidFill>
                            <a:schemeClr val="tx1"/>
                          </a:solidFill>
                          <a:latin typeface="+mn-lt"/>
                          <a:ea typeface="+mn-ea"/>
                          <a:cs typeface="+mn-cs"/>
                        </a:rPr>
                        <a:t>涉及剧毒气体的重大危险源，应配备两套以上气密性化学</a:t>
                      </a:r>
                      <a:endParaRPr lang="en-US" altLang="zh-CN" sz="1800" b="1" kern="1200" dirty="0" smtClean="0">
                        <a:solidFill>
                          <a:schemeClr val="tx1"/>
                        </a:solidFill>
                        <a:latin typeface="+mn-lt"/>
                        <a:ea typeface="+mn-ea"/>
                        <a:cs typeface="+mn-cs"/>
                      </a:endParaRPr>
                    </a:p>
                    <a:p>
                      <a:pPr marL="342900" indent="-342900" algn="l" defTabSz="914400" rtl="0" eaLnBrk="1" latinLnBrk="0" hangingPunct="1">
                        <a:lnSpc>
                          <a:spcPct val="150000"/>
                        </a:lnSpc>
                        <a:buNone/>
                      </a:pPr>
                      <a:r>
                        <a:rPr lang="en-US" altLang="zh-CN" sz="1800" b="1" kern="1200" dirty="0" smtClean="0">
                          <a:solidFill>
                            <a:schemeClr val="tx1"/>
                          </a:solidFill>
                          <a:latin typeface="+mn-lt"/>
                          <a:ea typeface="+mn-ea"/>
                          <a:cs typeface="+mn-cs"/>
                        </a:rPr>
                        <a:t>      </a:t>
                      </a:r>
                      <a:r>
                        <a:rPr lang="zh-CN" altLang="en-US" sz="1800" b="1" kern="1200" dirty="0" smtClean="0">
                          <a:solidFill>
                            <a:schemeClr val="tx1"/>
                          </a:solidFill>
                          <a:latin typeface="+mn-lt"/>
                          <a:ea typeface="+mn-ea"/>
                          <a:cs typeface="+mn-cs"/>
                        </a:rPr>
                        <a:t>防护服；</a:t>
                      </a:r>
                      <a:endParaRPr lang="zh-CN" altLang="en-US" sz="1800" b="1" kern="1200" dirty="0" smtClean="0">
                        <a:solidFill>
                          <a:schemeClr val="tx1"/>
                        </a:solidFill>
                        <a:latin typeface="+mn-lt"/>
                        <a:ea typeface="+mn-ea"/>
                        <a:cs typeface="+mn-cs"/>
                      </a:endParaRPr>
                    </a:p>
                    <a:p>
                      <a:pPr>
                        <a:lnSpc>
                          <a:spcPct val="120000"/>
                        </a:lnSpc>
                      </a:pPr>
                      <a:r>
                        <a:rPr lang="en-US" altLang="zh-CN" sz="1800" b="1" dirty="0" smtClean="0">
                          <a:solidFill>
                            <a:schemeClr val="tx1"/>
                          </a:solidFill>
                        </a:rPr>
                        <a:t>5.   </a:t>
                      </a:r>
                      <a:r>
                        <a:rPr lang="zh-CN" altLang="en-US" sz="1800" b="1" dirty="0" smtClean="0">
                          <a:solidFill>
                            <a:schemeClr val="tx1"/>
                          </a:solidFill>
                        </a:rPr>
                        <a:t>重大危险源应急救援预案演练</a:t>
                      </a:r>
                      <a:r>
                        <a:rPr lang="zh-CN" altLang="en-US" sz="1800" b="1" kern="1200" dirty="0" smtClean="0">
                          <a:solidFill>
                            <a:schemeClr val="tx1"/>
                          </a:solidFill>
                          <a:latin typeface="+mn-lt"/>
                          <a:ea typeface="+mn-ea"/>
                          <a:cs typeface="+mn-cs"/>
                        </a:rPr>
                        <a:t>按规定频次</a:t>
                      </a:r>
                      <a:r>
                        <a:rPr lang="zh-CN" altLang="en-US" sz="1800" b="1" dirty="0" smtClean="0">
                          <a:solidFill>
                            <a:schemeClr val="tx1"/>
                          </a:solidFill>
                        </a:rPr>
                        <a:t>进行。</a:t>
                      </a:r>
                      <a:endParaRPr lang="zh-CN" altLang="en-US" sz="1800" b="1" dirty="0" smtClean="0">
                        <a:solidFill>
                          <a:schemeClr val="tx1"/>
                        </a:solidFill>
                      </a:endParaRPr>
                    </a:p>
                    <a:p>
                      <a:pPr marL="342900" indent="-342900" algn="l" defTabSz="914400" rtl="0" eaLnBrk="1" latinLnBrk="0" hangingPunct="1">
                        <a:lnSpc>
                          <a:spcPct val="150000"/>
                        </a:lnSpc>
                        <a:defRPr/>
                      </a:pPr>
                      <a:endParaRPr lang="zh-CN" altLang="en-US" sz="1800" b="1" kern="1200" dirty="0" smtClean="0">
                        <a:solidFill>
                          <a:schemeClr val="tx1"/>
                        </a:solidFill>
                        <a:latin typeface="+mn-ea"/>
                        <a:ea typeface="+mn-ea"/>
                        <a:cs typeface="+mn-cs"/>
                      </a:endParaRPr>
                    </a:p>
                  </a:txBody>
                  <a:tcPr marL="91439" marR="91439" marT="45722" marB="45722">
                    <a:solidFill>
                      <a:schemeClr val="bg2">
                        <a:lumMod val="40000"/>
                        <a:lumOff val="60000"/>
                        <a:alpha val="50000"/>
                      </a:schemeClr>
                    </a:solidFill>
                  </a:tcPr>
                </a:tc>
              </a:tr>
            </a:tbl>
          </a:graphicData>
        </a:graphic>
      </p:graphicFrame>
      <p:sp>
        <p:nvSpPr>
          <p:cNvPr id="119825" name="AutoShape 8"/>
          <p:cNvSpPr>
            <a:spLocks noChangeArrowheads="1"/>
          </p:cNvSpPr>
          <p:nvPr/>
        </p:nvSpPr>
        <p:spPr bwMode="auto">
          <a:xfrm>
            <a:off x="2500313" y="3000375"/>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19826" name="矩形 5"/>
          <p:cNvSpPr>
            <a:spLocks noChangeArrowheads="1"/>
          </p:cNvSpPr>
          <p:nvPr/>
        </p:nvSpPr>
        <p:spPr bwMode="auto">
          <a:xfrm>
            <a:off x="2928938" y="3000375"/>
            <a:ext cx="567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重大危险源有重大事故隐患，且未采取安全防范措施的，扣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3.5  </a:t>
            </a:r>
            <a:r>
              <a:rPr lang="zh-CN" altLang="en-US" sz="2800" b="1" smtClean="0">
                <a:latin typeface="隶书" panose="02010509060101010101" pitchFamily="49" charset="-122"/>
                <a:ea typeface="隶书" panose="02010509060101010101" pitchFamily="49" charset="-122"/>
              </a:rPr>
              <a:t>重大危险源</a:t>
            </a:r>
            <a:endParaRPr lang="zh-CN" altLang="en-US"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429250"/>
        </p:xfrm>
        <a:graphic>
          <a:graphicData uri="http://schemas.openxmlformats.org/drawingml/2006/table">
            <a:tbl>
              <a:tblPr firstRow="1" bandRow="1">
                <a:tableStyleId>{5C22544A-7EE6-4342-B048-85BDC9FD1C3A}</a:tableStyleId>
              </a:tblPr>
              <a:tblGrid>
                <a:gridCol w="3857596"/>
                <a:gridCol w="4429154"/>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389689">
                <a:tc>
                  <a:txBody>
                    <a:bodyPr/>
                    <a:lstStyle/>
                    <a:p>
                      <a:pPr>
                        <a:lnSpc>
                          <a:spcPct val="100000"/>
                        </a:lnSpc>
                      </a:pPr>
                      <a:r>
                        <a:rPr lang="en-US" altLang="zh-CN" sz="1800" b="1" dirty="0" smtClean="0">
                          <a:solidFill>
                            <a:schemeClr val="tx1"/>
                          </a:solidFill>
                        </a:rPr>
                        <a:t>6.</a:t>
                      </a:r>
                      <a:r>
                        <a:rPr lang="zh-CN" altLang="zh-CN" sz="1800" b="1" dirty="0" smtClean="0">
                          <a:solidFill>
                            <a:schemeClr val="tx1"/>
                          </a:solidFill>
                        </a:rPr>
                        <a:t>企业应将重大危险源及相关安全措施、应急措施报送当地县级以上人民政府安全生产监督管理部门和有关部门备案。</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10000"/>
                        </a:lnSpc>
                      </a:pPr>
                      <a:r>
                        <a:rPr lang="zh-CN" altLang="en-US" sz="1800" b="1" dirty="0" smtClean="0">
                          <a:solidFill>
                            <a:schemeClr val="tx1"/>
                          </a:solidFill>
                        </a:rPr>
                        <a:t>重大危险源及相关安全措施、应急措施形成报告，报所在地县级人民政府安全生产监管部门和有关部门备案。</a:t>
                      </a:r>
                      <a:endParaRPr lang="zh-CN" altLang="en-US" sz="1800" b="1" dirty="0">
                        <a:solidFill>
                          <a:schemeClr val="tx1"/>
                        </a:solidFill>
                      </a:endParaRPr>
                    </a:p>
                  </a:txBody>
                  <a:tcPr marL="91439" marR="91439">
                    <a:solidFill>
                      <a:schemeClr val="accent6">
                        <a:lumMod val="20000"/>
                        <a:lumOff val="80000"/>
                        <a:alpha val="50000"/>
                      </a:schemeClr>
                    </a:solidFill>
                  </a:tcPr>
                </a:tc>
              </a:tr>
              <a:tr h="2772730">
                <a:tc>
                  <a:txBody>
                    <a:bodyPr/>
                    <a:lstStyle/>
                    <a:p>
                      <a:pPr>
                        <a:lnSpc>
                          <a:spcPct val="110000"/>
                        </a:lnSpc>
                      </a:pPr>
                      <a:r>
                        <a:rPr lang="en-US" altLang="zh-CN" sz="1800" b="1" dirty="0" smtClean="0"/>
                        <a:t>7.</a:t>
                      </a:r>
                      <a:r>
                        <a:rPr lang="zh-CN" altLang="zh-CN" sz="1800" b="1" dirty="0" smtClean="0"/>
                        <a:t>企业重大危险源的防护距离应满足国家标准或规定。不符合国家标准或规定的，应采取切实可行的防范措施，并在规定期限内进行整改。</a:t>
                      </a:r>
                      <a:endParaRPr lang="zh-CN" altLang="en-US" sz="1800" b="1" dirty="0">
                        <a:solidFill>
                          <a:srgbClr val="FF0000"/>
                        </a:solidFill>
                      </a:endParaRPr>
                    </a:p>
                  </a:txBody>
                  <a:tcPr marL="91439" marR="91439" anchor="ctr">
                    <a:solidFill>
                      <a:schemeClr val="bg2">
                        <a:lumMod val="20000"/>
                        <a:lumOff val="80000"/>
                        <a:alpha val="95000"/>
                      </a:schemeClr>
                    </a:solidFill>
                  </a:tcPr>
                </a:tc>
                <a:tc>
                  <a:txBody>
                    <a:bodyPr/>
                    <a:lstStyle/>
                    <a:p>
                      <a:pPr marL="342900" indent="-342900">
                        <a:lnSpc>
                          <a:spcPct val="110000"/>
                        </a:lnSpc>
                        <a:buAutoNum type="arabicPeriod"/>
                      </a:pPr>
                      <a:r>
                        <a:rPr lang="zh-CN" altLang="en-US" sz="1800" b="1" dirty="0" smtClean="0">
                          <a:solidFill>
                            <a:srgbClr val="FF0000"/>
                          </a:solidFill>
                        </a:rPr>
                        <a:t>危险化学品的生产装置和储存危险化</a:t>
                      </a:r>
                      <a:endParaRPr lang="en-US" altLang="zh-CN" sz="1800" b="1" dirty="0" smtClean="0">
                        <a:solidFill>
                          <a:srgbClr val="FF0000"/>
                        </a:solidFill>
                      </a:endParaRPr>
                    </a:p>
                    <a:p>
                      <a:pPr marL="342900" indent="-342900">
                        <a:lnSpc>
                          <a:spcPct val="110000"/>
                        </a:lnSpc>
                        <a:buNone/>
                      </a:pPr>
                      <a:r>
                        <a:rPr lang="en-US" altLang="zh-CN" sz="1800" b="1" baseline="0" dirty="0" smtClean="0">
                          <a:solidFill>
                            <a:srgbClr val="FF0000"/>
                          </a:solidFill>
                        </a:rPr>
                        <a:t>     </a:t>
                      </a:r>
                      <a:r>
                        <a:rPr lang="zh-CN" altLang="en-US" sz="1800" b="1" dirty="0" smtClean="0">
                          <a:solidFill>
                            <a:srgbClr val="FF0000"/>
                          </a:solidFill>
                        </a:rPr>
                        <a:t> 学品数量</a:t>
                      </a:r>
                      <a:r>
                        <a:rPr lang="zh-CN" altLang="en-US" sz="1800" b="1" dirty="0" smtClean="0">
                          <a:solidFill>
                            <a:schemeClr val="tx1"/>
                          </a:solidFill>
                        </a:rPr>
                        <a:t>构成重大危险源的储存设施的防护距离应满足国家规定要求；</a:t>
                      </a:r>
                      <a:endParaRPr lang="zh-CN" altLang="en-US" sz="1800" b="1" dirty="0" smtClean="0">
                        <a:solidFill>
                          <a:schemeClr val="tx1"/>
                        </a:solidFill>
                      </a:endParaRPr>
                    </a:p>
                    <a:p>
                      <a:pPr marL="342900" indent="-342900">
                        <a:lnSpc>
                          <a:spcPct val="110000"/>
                        </a:lnSpc>
                        <a:buAutoNum type="arabicPeriod" startAt="2"/>
                      </a:pPr>
                      <a:r>
                        <a:rPr lang="zh-CN" altLang="en-US" sz="1800" b="1" dirty="0" smtClean="0">
                          <a:solidFill>
                            <a:schemeClr val="tx1"/>
                          </a:solidFill>
                        </a:rPr>
                        <a:t>防护距离不符合国家规定要求的，应采取切实可行的防范措施，并在规定期限内进行整改。</a:t>
                      </a:r>
                      <a:endParaRPr lang="zh-CN" altLang="en-US" sz="1800" b="1" dirty="0">
                        <a:solidFill>
                          <a:schemeClr val="tx1"/>
                        </a:solidFill>
                      </a:endParaRPr>
                    </a:p>
                  </a:txBody>
                  <a:tcPr marL="91439" marR="91439">
                    <a:solidFill>
                      <a:schemeClr val="bg2">
                        <a:lumMod val="20000"/>
                        <a:lumOff val="80000"/>
                        <a:alpha val="95000"/>
                      </a:schemeClr>
                    </a:solidFill>
                  </a:tcPr>
                </a:tc>
              </a:tr>
              <a:tr h="870591">
                <a:tc>
                  <a:txBody>
                    <a:bodyPr/>
                    <a:lstStyle/>
                    <a:p>
                      <a:pPr marL="0" marR="0" indent="0" algn="l" defTabSz="914400" rtl="0" eaLnBrk="1" fontAlgn="auto" latinLnBrk="0" hangingPunct="1">
                        <a:lnSpc>
                          <a:spcPct val="150000"/>
                        </a:lnSpc>
                        <a:spcBef>
                          <a:spcPts val="0"/>
                        </a:spcBef>
                        <a:spcAft>
                          <a:spcPts val="0"/>
                        </a:spcAft>
                        <a:buClrTx/>
                        <a:buSzTx/>
                        <a:buFontTx/>
                        <a:buNone/>
                        <a:defRPr/>
                      </a:pPr>
                      <a:endParaRPr lang="en-US" altLang="zh-CN" sz="1800" b="1" dirty="0">
                        <a:solidFill>
                          <a:srgbClr val="FF0000"/>
                        </a:solidFill>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txBody>
                  <a:tcPr marL="91439" marR="91439">
                    <a:solidFill>
                      <a:srgbClr val="FFC000">
                        <a:alpha val="22000"/>
                      </a:srgbClr>
                    </a:solidFill>
                  </a:tcPr>
                </a:tc>
                <a:tc>
                  <a:txBody>
                    <a:bodyPr/>
                    <a:lstStyle/>
                    <a:p>
                      <a:pPr>
                        <a:lnSpc>
                          <a:spcPct val="120000"/>
                        </a:lnSpc>
                      </a:pPr>
                      <a:r>
                        <a:rPr lang="zh-CN" altLang="en-US" sz="1800" b="1" dirty="0" smtClean="0">
                          <a:solidFill>
                            <a:srgbClr val="FF3300"/>
                          </a:solidFill>
                        </a:rPr>
                        <a:t>二级企业应符合本要素要求</a:t>
                      </a:r>
                      <a:r>
                        <a:rPr lang="en-US" altLang="zh-CN" sz="1800" b="1" dirty="0" smtClean="0">
                          <a:solidFill>
                            <a:srgbClr val="FF3300"/>
                          </a:solidFill>
                        </a:rPr>
                        <a:t> </a:t>
                      </a:r>
                      <a:r>
                        <a:rPr lang="zh-CN" altLang="en-US" sz="1800" b="1" dirty="0" smtClean="0">
                          <a:solidFill>
                            <a:srgbClr val="FF3300"/>
                          </a:solidFill>
                        </a:rPr>
                        <a:t>，不得失分。</a:t>
                      </a:r>
                      <a:endParaRPr lang="en-US" altLang="zh-CN" sz="1600" b="1" u="sng" dirty="0">
                        <a:solidFill>
                          <a:srgbClr val="FF3300"/>
                        </a:solidFill>
                        <a:latin typeface="仿宋_GB2312" panose="02010609030101010101" pitchFamily="49" charset="-122"/>
                        <a:ea typeface="仿宋_GB2312" panose="02010609030101010101" pitchFamily="49" charset="-122"/>
                      </a:endParaRPr>
                    </a:p>
                  </a:txBody>
                  <a:tcPr marL="91439" marR="91439">
                    <a:solidFill>
                      <a:srgbClr val="FFC000">
                        <a:alpha val="22000"/>
                      </a:srgbClr>
                    </a:solidFill>
                  </a:tcPr>
                </a:tc>
              </a:tr>
            </a:tbl>
          </a:graphicData>
        </a:graphic>
      </p:graphicFrame>
      <p:sp>
        <p:nvSpPr>
          <p:cNvPr id="121876" name="AutoShape 8"/>
          <p:cNvSpPr>
            <a:spLocks noChangeArrowheads="1"/>
          </p:cNvSpPr>
          <p:nvPr/>
        </p:nvSpPr>
        <p:spPr bwMode="auto">
          <a:xfrm>
            <a:off x="4357688" y="5016500"/>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21877" name="矩形 5"/>
          <p:cNvSpPr>
            <a:spLocks noChangeArrowheads="1"/>
          </p:cNvSpPr>
          <p:nvPr/>
        </p:nvSpPr>
        <p:spPr bwMode="auto">
          <a:xfrm>
            <a:off x="4756150" y="5130800"/>
            <a:ext cx="3959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防护距离不符合规定要求，且无防范措施，一处扣</a:t>
            </a:r>
            <a:r>
              <a:rPr lang="en-US" altLang="zh-CN" sz="1600" b="1" u="sng">
                <a:solidFill>
                  <a:srgbClr val="33CC33"/>
                </a:solidFill>
                <a:latin typeface="仿宋_GB2312" panose="02010609030101010101" pitchFamily="49" charset="-122"/>
                <a:ea typeface="仿宋_GB2312" panose="02010609030101010101" pitchFamily="49" charset="-122"/>
              </a:rPr>
              <a:t>20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121878" name="矩形 6"/>
          <p:cNvSpPr>
            <a:spLocks noChangeArrowheads="1"/>
          </p:cNvSpPr>
          <p:nvPr/>
        </p:nvSpPr>
        <p:spPr bwMode="auto">
          <a:xfrm>
            <a:off x="4786313" y="6327775"/>
            <a:ext cx="3744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20000"/>
              </a:lnSpc>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若失分，扣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en-US" altLang="zh-CN" sz="1600" b="1" u="sng">
              <a:solidFill>
                <a:srgbClr val="FF3300"/>
              </a:solidFill>
              <a:latin typeface="仿宋_GB2312" panose="02010609030101010101" pitchFamily="49" charset="-122"/>
              <a:ea typeface="仿宋_GB2312" panose="02010609030101010101" pitchFamily="49" charset="-122"/>
            </a:endParaRPr>
          </a:p>
        </p:txBody>
      </p:sp>
      <p:sp>
        <p:nvSpPr>
          <p:cNvPr id="121879" name="AutoShape 8"/>
          <p:cNvSpPr>
            <a:spLocks noChangeArrowheads="1"/>
          </p:cNvSpPr>
          <p:nvPr/>
        </p:nvSpPr>
        <p:spPr bwMode="auto">
          <a:xfrm>
            <a:off x="4357688" y="6286500"/>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3.6  </a:t>
            </a:r>
            <a:r>
              <a:rPr lang="zh-CN" altLang="en-US" sz="2800" b="1" smtClean="0">
                <a:latin typeface="隶书" panose="02010509060101010101" pitchFamily="49" charset="-122"/>
                <a:ea typeface="隶书" panose="02010509060101010101" pitchFamily="49" charset="-122"/>
              </a:rPr>
              <a:t>变更</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5426075"/>
        </p:xfrm>
        <a:graphic>
          <a:graphicData uri="http://schemas.openxmlformats.org/drawingml/2006/table">
            <a:tbl>
              <a:tblPr firstRow="1" bandRow="1">
                <a:tableStyleId>{5C22544A-7EE6-4342-B048-85BDC9FD1C3A}</a:tableStyleId>
              </a:tblPr>
              <a:tblGrid>
                <a:gridCol w="4214784"/>
                <a:gridCol w="4071966"/>
              </a:tblGrid>
              <a:tr h="396286">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5" marB="45725">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5" marB="45725">
                    <a:solidFill>
                      <a:schemeClr val="accent1">
                        <a:lumMod val="60000"/>
                        <a:lumOff val="40000"/>
                      </a:schemeClr>
                    </a:solidFill>
                  </a:tcPr>
                </a:tc>
              </a:tr>
              <a:tr h="5029789">
                <a:tc>
                  <a:txBody>
                    <a:bodyPr/>
                    <a:lstStyle/>
                    <a:p>
                      <a:pPr indent="24130">
                        <a:lnSpc>
                          <a:spcPct val="120000"/>
                        </a:lnSpc>
                      </a:pPr>
                      <a:r>
                        <a:rPr kumimoji="0" lang="en-US" altLang="zh-CN" sz="1800" b="1" dirty="0" smtClean="0">
                          <a:latin typeface="宋体" panose="02010600030101010101" pitchFamily="2" charset="-122"/>
                          <a:cs typeface="Times New Roman" panose="02020603050405020304" pitchFamily="18" charset="0"/>
                        </a:rPr>
                        <a:t>1.</a:t>
                      </a:r>
                      <a:r>
                        <a:rPr kumimoji="0" lang="zh-CN" altLang="en-US" sz="1800" b="1" dirty="0" smtClean="0">
                          <a:solidFill>
                            <a:srgbClr val="000000"/>
                          </a:solidFill>
                          <a:latin typeface="宋体" panose="02010600030101010101" pitchFamily="2" charset="-122"/>
                          <a:cs typeface="Times New Roman" panose="02020603050405020304" pitchFamily="18" charset="0"/>
                        </a:rPr>
                        <a:t>企业应严格执行变更管理制度，履行下列变更程序：</a:t>
                      </a:r>
                      <a:endParaRPr kumimoji="0" lang="zh-CN" altLang="en-US" sz="1800" b="1" dirty="0" smtClean="0">
                        <a:latin typeface="Arial" panose="020B0604020202020204" pitchFamily="34" charset="0"/>
                      </a:endParaRPr>
                    </a:p>
                    <a:p>
                      <a:pPr indent="24130"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1</a:t>
                      </a:r>
                      <a:r>
                        <a:rPr kumimoji="0" lang="zh-CN" altLang="en-US" sz="1800" b="1" dirty="0" smtClean="0">
                          <a:solidFill>
                            <a:srgbClr val="000000"/>
                          </a:solidFill>
                          <a:latin typeface="宋体" panose="02010600030101010101" pitchFamily="2" charset="-122"/>
                          <a:cs typeface="Times New Roman" panose="02020603050405020304" pitchFamily="18" charset="0"/>
                        </a:rPr>
                        <a:t>）变更申请：按要求填写变更申请表，由专人进行管理；</a:t>
                      </a:r>
                      <a:endParaRPr kumimoji="0" lang="zh-CN" altLang="en-US" sz="1800" b="1" dirty="0" smtClean="0">
                        <a:latin typeface="Arial" panose="020B0604020202020204" pitchFamily="34" charset="0"/>
                      </a:endParaRPr>
                    </a:p>
                    <a:p>
                      <a:pPr indent="24130"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2</a:t>
                      </a:r>
                      <a:r>
                        <a:rPr kumimoji="0" lang="zh-CN" altLang="en-US" sz="1800" b="1" dirty="0" smtClean="0">
                          <a:solidFill>
                            <a:srgbClr val="000000"/>
                          </a:solidFill>
                          <a:latin typeface="宋体" panose="02010600030101010101" pitchFamily="2" charset="-122"/>
                          <a:cs typeface="Times New Roman" panose="02020603050405020304" pitchFamily="18" charset="0"/>
                        </a:rPr>
                        <a:t>）变更审批：变更申请表应逐级上报主管部门，并按管理权限报主管领导审批；</a:t>
                      </a:r>
                      <a:endParaRPr kumimoji="0" lang="zh-CN" altLang="en-US" sz="1800" b="1" dirty="0" smtClean="0">
                        <a:latin typeface="Arial" panose="020B0604020202020204" pitchFamily="34" charset="0"/>
                      </a:endParaRPr>
                    </a:p>
                    <a:p>
                      <a:pPr indent="24130" eaLnBrk="0" hangingPunct="0">
                        <a:lnSpc>
                          <a:spcPct val="120000"/>
                        </a:lnSpc>
                      </a:pPr>
                      <a:r>
                        <a:rPr kumimoji="0" lang="zh-CN" altLang="en-US" sz="1800" b="1" dirty="0" smtClean="0">
                          <a:solidFill>
                            <a:srgbClr val="000000"/>
                          </a:solidFill>
                          <a:latin typeface="宋体" panose="02010600030101010101" pitchFamily="2" charset="-122"/>
                          <a:cs typeface="Times New Roman" panose="02020603050405020304" pitchFamily="18" charset="0"/>
                        </a:rPr>
                        <a:t>（</a:t>
                      </a:r>
                      <a:r>
                        <a:rPr kumimoji="0" lang="en-US" altLang="zh-CN" sz="1800" b="1" dirty="0" smtClean="0">
                          <a:solidFill>
                            <a:srgbClr val="000000"/>
                          </a:solidFill>
                          <a:latin typeface="宋体" panose="02010600030101010101" pitchFamily="2" charset="-122"/>
                          <a:cs typeface="Times New Roman" panose="02020603050405020304" pitchFamily="18" charset="0"/>
                        </a:rPr>
                        <a:t>3</a:t>
                      </a:r>
                      <a:r>
                        <a:rPr kumimoji="0" lang="zh-CN" altLang="en-US" sz="1800" b="1" dirty="0" smtClean="0">
                          <a:solidFill>
                            <a:srgbClr val="000000"/>
                          </a:solidFill>
                          <a:latin typeface="宋体" panose="02010600030101010101" pitchFamily="2" charset="-122"/>
                          <a:cs typeface="Times New Roman" panose="02020603050405020304" pitchFamily="18" charset="0"/>
                        </a:rPr>
                        <a:t>）变更实施：变更批准后，由主管部门负责实施。不经过审查和批准，任何临时性的变更都不得超过原批准范围和期限；</a:t>
                      </a:r>
                      <a:endParaRPr kumimoji="0" lang="zh-CN" altLang="en-US" sz="1800" b="1" dirty="0" smtClean="0">
                        <a:solidFill>
                          <a:srgbClr val="000000"/>
                        </a:solidFill>
                        <a:latin typeface="Arial" panose="020B0604020202020204" pitchFamily="34" charset="0"/>
                        <a:cs typeface="Times New Roman" panose="02020603050405020304" pitchFamily="18" charset="0"/>
                      </a:endParaRPr>
                    </a:p>
                    <a:p>
                      <a:pPr indent="24130" eaLnBrk="0" hangingPunct="0">
                        <a:lnSpc>
                          <a:spcPct val="120000"/>
                        </a:lnSpc>
                      </a:pPr>
                      <a:r>
                        <a:rPr kumimoji="0" lang="zh-CN" altLang="en-US" sz="1800" b="1" dirty="0" smtClean="0">
                          <a:solidFill>
                            <a:srgbClr val="000000"/>
                          </a:solidFill>
                          <a:latin typeface="Arial" panose="020B0604020202020204" pitchFamily="34" charset="0"/>
                          <a:cs typeface="Times New Roman" panose="02020603050405020304" pitchFamily="18" charset="0"/>
                        </a:rPr>
                        <a:t>（</a:t>
                      </a:r>
                      <a:r>
                        <a:rPr kumimoji="0" lang="en-US" altLang="zh-CN" sz="1800" b="1" dirty="0" smtClean="0">
                          <a:solidFill>
                            <a:srgbClr val="000000"/>
                          </a:solidFill>
                          <a:latin typeface="Arial" panose="020B0604020202020204" pitchFamily="34" charset="0"/>
                          <a:cs typeface="Times New Roman" panose="02020603050405020304" pitchFamily="18" charset="0"/>
                        </a:rPr>
                        <a:t>4</a:t>
                      </a:r>
                      <a:r>
                        <a:rPr kumimoji="0" lang="zh-CN" altLang="en-US" sz="1800" b="1" dirty="0" smtClean="0">
                          <a:solidFill>
                            <a:srgbClr val="000000"/>
                          </a:solidFill>
                          <a:latin typeface="Arial" panose="020B0604020202020204" pitchFamily="34" charset="0"/>
                          <a:cs typeface="Times New Roman" panose="02020603050405020304" pitchFamily="18" charset="0"/>
                        </a:rPr>
                        <a:t>）变更验收：变更实施结束后，变更主管部门应对变更的实施情况进行验收，形成报告，并及时将变更结果通知相关部门和有关人员。</a:t>
                      </a:r>
                      <a:r>
                        <a:rPr kumimoji="0" lang="zh-CN" altLang="en-US" sz="1800" b="1" dirty="0" smtClean="0">
                          <a:latin typeface="Arial" panose="020B0604020202020204" pitchFamily="34" charset="0"/>
                        </a:rPr>
                        <a:t> </a:t>
                      </a:r>
                      <a:endParaRPr kumimoji="0" lang="zh-CN" altLang="en-US" sz="1800" b="1" dirty="0">
                        <a:latin typeface="Arial" panose="020B0604020202020204" pitchFamily="34" charset="0"/>
                      </a:endParaRPr>
                    </a:p>
                  </a:txBody>
                  <a:tcPr marL="91439" marR="91439" marT="45725" marB="45725">
                    <a:solidFill>
                      <a:schemeClr val="accent6">
                        <a:lumMod val="20000"/>
                        <a:lumOff val="80000"/>
                        <a:alpha val="50000"/>
                      </a:schemeClr>
                    </a:solidFill>
                  </a:tcPr>
                </a:tc>
                <a:tc>
                  <a:txBody>
                    <a:bodyPr/>
                    <a:lstStyle/>
                    <a:p>
                      <a:pPr>
                        <a:lnSpc>
                          <a:spcPct val="120000"/>
                        </a:lnSpc>
                      </a:pPr>
                      <a:endParaRPr lang="en-US" altLang="zh-CN" sz="1800" b="1" dirty="0" smtClean="0">
                        <a:solidFill>
                          <a:schemeClr val="tx1"/>
                        </a:solidFill>
                      </a:endParaRPr>
                    </a:p>
                    <a:p>
                      <a:pPr>
                        <a:lnSpc>
                          <a:spcPct val="120000"/>
                        </a:lnSpc>
                      </a:pPr>
                      <a:r>
                        <a:rPr lang="zh-CN" altLang="en-US" sz="1800" b="1" dirty="0" smtClean="0">
                          <a:solidFill>
                            <a:schemeClr val="tx1"/>
                          </a:solidFill>
                        </a:rPr>
                        <a:t>严格履行以下变更程序及要求：</a:t>
                      </a:r>
                      <a:endParaRPr lang="zh-CN" altLang="en-US" sz="1800" b="1" dirty="0" smtClean="0">
                        <a:solidFill>
                          <a:schemeClr val="tx1"/>
                        </a:solidFill>
                      </a:endParaRPr>
                    </a:p>
                    <a:p>
                      <a:pPr>
                        <a:lnSpc>
                          <a:spcPct val="120000"/>
                        </a:lnSpc>
                      </a:pPr>
                      <a:r>
                        <a:rPr lang="zh-CN" altLang="en-US" sz="1800" b="1" dirty="0" smtClean="0">
                          <a:solidFill>
                            <a:schemeClr val="tx1"/>
                          </a:solidFill>
                        </a:rPr>
                        <a:t>（</a:t>
                      </a:r>
                      <a:r>
                        <a:rPr lang="en-US" altLang="zh-CN" sz="1800" b="1" dirty="0" smtClean="0">
                          <a:solidFill>
                            <a:schemeClr val="tx1"/>
                          </a:solidFill>
                        </a:rPr>
                        <a:t>1</a:t>
                      </a:r>
                      <a:r>
                        <a:rPr lang="zh-CN" altLang="en-US" sz="1800" b="1" dirty="0" smtClean="0">
                          <a:solidFill>
                            <a:schemeClr val="tx1"/>
                          </a:solidFill>
                        </a:rPr>
                        <a:t>）变更申请：按要求填写变更申请表，由专人进行管理；</a:t>
                      </a:r>
                      <a:endParaRPr lang="zh-CN" altLang="en-US" sz="1800" b="1" dirty="0" smtClean="0">
                        <a:solidFill>
                          <a:schemeClr val="tx1"/>
                        </a:solidFill>
                      </a:endParaRPr>
                    </a:p>
                    <a:p>
                      <a:pPr>
                        <a:lnSpc>
                          <a:spcPct val="120000"/>
                        </a:lnSpc>
                      </a:pPr>
                      <a:r>
                        <a:rPr lang="zh-CN" altLang="en-US" sz="1800" b="1" dirty="0" smtClean="0">
                          <a:solidFill>
                            <a:schemeClr val="tx1"/>
                          </a:solidFill>
                        </a:rPr>
                        <a:t>（</a:t>
                      </a:r>
                      <a:r>
                        <a:rPr lang="en-US" altLang="zh-CN" sz="1800" b="1" dirty="0" smtClean="0">
                          <a:solidFill>
                            <a:schemeClr val="tx1"/>
                          </a:solidFill>
                        </a:rPr>
                        <a:t>2</a:t>
                      </a:r>
                      <a:r>
                        <a:rPr lang="zh-CN" altLang="en-US" sz="1800" b="1" dirty="0" smtClean="0">
                          <a:solidFill>
                            <a:schemeClr val="tx1"/>
                          </a:solidFill>
                        </a:rPr>
                        <a:t>）变更审批：变更申请表应逐级上报主管部门，并按管理权限报主管领导审批；</a:t>
                      </a:r>
                      <a:endParaRPr lang="zh-CN" altLang="en-US" sz="1800" b="1" dirty="0" smtClean="0">
                        <a:solidFill>
                          <a:schemeClr val="tx1"/>
                        </a:solidFill>
                      </a:endParaRPr>
                    </a:p>
                    <a:p>
                      <a:pPr>
                        <a:lnSpc>
                          <a:spcPct val="120000"/>
                        </a:lnSpc>
                      </a:pPr>
                      <a:r>
                        <a:rPr lang="zh-CN" altLang="en-US" sz="1800" b="1" dirty="0" smtClean="0">
                          <a:solidFill>
                            <a:schemeClr val="tx1"/>
                          </a:solidFill>
                        </a:rPr>
                        <a:t>（</a:t>
                      </a:r>
                      <a:r>
                        <a:rPr lang="en-US" altLang="zh-CN" sz="1800" b="1" dirty="0" smtClean="0">
                          <a:solidFill>
                            <a:schemeClr val="tx1"/>
                          </a:solidFill>
                        </a:rPr>
                        <a:t>3</a:t>
                      </a:r>
                      <a:r>
                        <a:rPr lang="zh-CN" altLang="en-US" sz="1800" b="1" dirty="0" smtClean="0">
                          <a:solidFill>
                            <a:schemeClr val="tx1"/>
                          </a:solidFill>
                        </a:rPr>
                        <a:t>）变更实施：变更批准后，由主管部门负责实施。不经过审查和批准，任何临时性的变更都不得超过原批准范围和期限；</a:t>
                      </a:r>
                      <a:endParaRPr lang="zh-CN" altLang="en-US" sz="1800" b="1" dirty="0" smtClean="0">
                        <a:solidFill>
                          <a:schemeClr val="tx1"/>
                        </a:solidFill>
                      </a:endParaRPr>
                    </a:p>
                    <a:p>
                      <a:pPr>
                        <a:lnSpc>
                          <a:spcPct val="120000"/>
                        </a:lnSpc>
                      </a:pPr>
                      <a:r>
                        <a:rPr lang="zh-CN" altLang="en-US" sz="1800" b="1" dirty="0" smtClean="0">
                          <a:solidFill>
                            <a:schemeClr val="tx1"/>
                          </a:solidFill>
                        </a:rPr>
                        <a:t>（</a:t>
                      </a:r>
                      <a:r>
                        <a:rPr lang="en-US" altLang="zh-CN" sz="1800" b="1" dirty="0" smtClean="0">
                          <a:solidFill>
                            <a:schemeClr val="tx1"/>
                          </a:solidFill>
                        </a:rPr>
                        <a:t>4</a:t>
                      </a:r>
                      <a:r>
                        <a:rPr lang="zh-CN" altLang="en-US" sz="1800" b="1" dirty="0" smtClean="0">
                          <a:solidFill>
                            <a:schemeClr val="tx1"/>
                          </a:solidFill>
                        </a:rPr>
                        <a:t>）变更验收：变更实施结束后，变更主管部门应对变更的实施情况进行验收，形成报告，并及时将变更结果通知相关部门和有关人员。</a:t>
                      </a:r>
                      <a:endParaRPr lang="zh-CN" altLang="en-US" sz="1800" b="1" dirty="0">
                        <a:solidFill>
                          <a:schemeClr val="tx1"/>
                        </a:solidFill>
                      </a:endParaRPr>
                    </a:p>
                  </a:txBody>
                  <a:tcPr marL="91439" marR="91439" marT="45725" marB="45725">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3.6  </a:t>
            </a:r>
            <a:r>
              <a:rPr lang="zh-CN" altLang="en-US" sz="2800" b="1" smtClean="0">
                <a:latin typeface="隶书" panose="02010509060101010101" pitchFamily="49" charset="-122"/>
                <a:ea typeface="隶书" panose="02010509060101010101" pitchFamily="49" charset="-122"/>
              </a:rPr>
              <a:t>变更</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2303468"/>
        </p:xfrm>
        <a:graphic>
          <a:graphicData uri="http://schemas.openxmlformats.org/drawingml/2006/table">
            <a:tbl>
              <a:tblPr firstRow="1" bandRow="1">
                <a:tableStyleId>{5C22544A-7EE6-4342-B048-85BDC9FD1C3A}</a:tableStyleId>
              </a:tblPr>
              <a:tblGrid>
                <a:gridCol w="3571846"/>
                <a:gridCol w="4714904"/>
              </a:tblGrid>
              <a:tr h="396221">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3" marB="45713">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3" marB="45713">
                    <a:solidFill>
                      <a:schemeClr val="accent1">
                        <a:lumMod val="60000"/>
                        <a:lumOff val="40000"/>
                      </a:schemeClr>
                    </a:solidFill>
                  </a:tcPr>
                </a:tc>
              </a:tr>
              <a:tr h="1907242">
                <a:tc>
                  <a:txBody>
                    <a:bodyPr/>
                    <a:lstStyle/>
                    <a:p>
                      <a:pPr indent="24130">
                        <a:lnSpc>
                          <a:spcPct val="120000"/>
                        </a:lnSpc>
                      </a:pPr>
                      <a:endParaRPr lang="en-US" altLang="zh-CN" sz="1800" b="1" dirty="0" smtClean="0"/>
                    </a:p>
                    <a:p>
                      <a:pPr indent="24130">
                        <a:lnSpc>
                          <a:spcPct val="120000"/>
                        </a:lnSpc>
                      </a:pPr>
                      <a:r>
                        <a:rPr lang="en-US" altLang="zh-CN" sz="1800" b="1" dirty="0" smtClean="0"/>
                        <a:t>2. </a:t>
                      </a:r>
                      <a:r>
                        <a:rPr lang="zh-CN" altLang="zh-CN" sz="1800" b="1" dirty="0" smtClean="0"/>
                        <a:t>企业应对变更过程产生的风险进行分析和控制</a:t>
                      </a:r>
                      <a:r>
                        <a:rPr lang="zh-CN" altLang="en-US" sz="1800" b="1" dirty="0" smtClean="0"/>
                        <a:t>。</a:t>
                      </a:r>
                      <a:endParaRPr kumimoji="0" lang="zh-CN" altLang="en-US" sz="1800" b="1" dirty="0">
                        <a:latin typeface="Arial" panose="020B0604020202020204" pitchFamily="34" charset="0"/>
                      </a:endParaRPr>
                    </a:p>
                  </a:txBody>
                  <a:tcPr marL="91439" marR="91439" marT="45713" marB="45713">
                    <a:solidFill>
                      <a:schemeClr val="accent6">
                        <a:lumMod val="20000"/>
                        <a:lumOff val="80000"/>
                        <a:alpha val="50000"/>
                      </a:schemeClr>
                    </a:solidFill>
                  </a:tcPr>
                </a:tc>
                <a:tc>
                  <a:txBody>
                    <a:bodyPr/>
                    <a:lstStyle/>
                    <a:p>
                      <a:pPr>
                        <a:lnSpc>
                          <a:spcPct val="200000"/>
                        </a:lnSpc>
                      </a:pPr>
                      <a:r>
                        <a:rPr lang="en-US" altLang="zh-CN" sz="1800" b="1" dirty="0" smtClean="0">
                          <a:solidFill>
                            <a:schemeClr val="tx1"/>
                          </a:solidFill>
                        </a:rPr>
                        <a:t>1. </a:t>
                      </a:r>
                      <a:r>
                        <a:rPr lang="zh-CN" altLang="en-US" sz="1800" b="1" dirty="0" smtClean="0">
                          <a:solidFill>
                            <a:schemeClr val="tx1"/>
                          </a:solidFill>
                        </a:rPr>
                        <a:t>对每项变更过程产生的风险都进行分析，</a:t>
                      </a:r>
                      <a:endParaRPr lang="en-US" altLang="zh-CN" sz="1800" b="1" dirty="0" smtClean="0">
                        <a:solidFill>
                          <a:schemeClr val="tx1"/>
                        </a:solidFill>
                      </a:endParaRPr>
                    </a:p>
                    <a:p>
                      <a:pPr>
                        <a:lnSpc>
                          <a:spcPct val="200000"/>
                        </a:lnSpc>
                      </a:pPr>
                      <a:r>
                        <a:rPr lang="en-US" altLang="zh-CN" sz="1800" b="1" dirty="0" smtClean="0">
                          <a:solidFill>
                            <a:schemeClr val="tx1"/>
                          </a:solidFill>
                        </a:rPr>
                        <a:t>    </a:t>
                      </a:r>
                      <a:r>
                        <a:rPr lang="zh-CN" altLang="en-US" sz="1800" b="1" dirty="0" smtClean="0">
                          <a:solidFill>
                            <a:schemeClr val="tx1"/>
                          </a:solidFill>
                        </a:rPr>
                        <a:t>制定控制措施。</a:t>
                      </a:r>
                      <a:endParaRPr lang="zh-CN" altLang="en-US" sz="1800" b="1" dirty="0" smtClean="0">
                        <a:solidFill>
                          <a:schemeClr val="tx1"/>
                        </a:solidFill>
                      </a:endParaRPr>
                    </a:p>
                    <a:p>
                      <a:pPr>
                        <a:lnSpc>
                          <a:spcPct val="200000"/>
                        </a:lnSpc>
                      </a:pPr>
                      <a:r>
                        <a:rPr lang="en-US" altLang="zh-CN" sz="1800" b="1" dirty="0" smtClean="0">
                          <a:solidFill>
                            <a:schemeClr val="tx1"/>
                          </a:solidFill>
                        </a:rPr>
                        <a:t>2. </a:t>
                      </a:r>
                      <a:r>
                        <a:rPr lang="zh-CN" altLang="en-US" sz="1800" b="1" dirty="0" smtClean="0">
                          <a:solidFill>
                            <a:srgbClr val="FF0000"/>
                          </a:solidFill>
                        </a:rPr>
                        <a:t>变更实施过程中，认真落实风险控制措施</a:t>
                      </a:r>
                      <a:r>
                        <a:rPr lang="zh-CN" altLang="en-US" sz="1800" b="1" dirty="0" smtClean="0">
                          <a:solidFill>
                            <a:schemeClr val="tx1"/>
                          </a:solidFill>
                        </a:rPr>
                        <a:t>。</a:t>
                      </a:r>
                      <a:endParaRPr lang="zh-CN" altLang="en-US" sz="1800" b="1" dirty="0">
                        <a:solidFill>
                          <a:schemeClr val="tx1"/>
                        </a:solidFill>
                      </a:endParaRPr>
                    </a:p>
                  </a:txBody>
                  <a:tcPr marL="91439" marR="91439" marT="45713" marB="45713">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3.7  </a:t>
            </a:r>
            <a:r>
              <a:rPr lang="zh-CN" altLang="en-US" sz="2800" b="1" smtClean="0">
                <a:latin typeface="隶书" panose="02010509060101010101" pitchFamily="49" charset="-122"/>
                <a:ea typeface="隶书" panose="02010509060101010101" pitchFamily="49" charset="-122"/>
              </a:rPr>
              <a:t>风险信息更新</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11762"/>
        </p:xfrm>
        <a:graphic>
          <a:graphicData uri="http://schemas.openxmlformats.org/drawingml/2006/table">
            <a:tbl>
              <a:tblPr firstRow="1" bandRow="1">
                <a:tableStyleId>{5C22544A-7EE6-4342-B048-85BDC9FD1C3A}</a:tableStyleId>
              </a:tblPr>
              <a:tblGrid>
                <a:gridCol w="4929159"/>
                <a:gridCol w="3357591"/>
              </a:tblGrid>
              <a:tr h="396288">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6" marB="45726">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6" marB="45726">
                    <a:solidFill>
                      <a:schemeClr val="accent1">
                        <a:lumMod val="60000"/>
                        <a:lumOff val="40000"/>
                      </a:schemeClr>
                    </a:solidFill>
                  </a:tcPr>
                </a:tc>
              </a:tr>
              <a:tr h="1326040">
                <a:tc>
                  <a:txBody>
                    <a:bodyPr/>
                    <a:lstStyle/>
                    <a:p>
                      <a:pPr>
                        <a:lnSpc>
                          <a:spcPct val="150000"/>
                        </a:lnSpc>
                      </a:pPr>
                      <a:r>
                        <a:rPr lang="en-US" altLang="zh-CN" sz="1800" b="1" dirty="0" smtClean="0"/>
                        <a:t>1.</a:t>
                      </a:r>
                      <a:r>
                        <a:rPr lang="zh-CN" altLang="zh-CN" sz="1800" b="1" dirty="0" smtClean="0"/>
                        <a:t>企业应适时组织风险评价工作，识别与生产经营活动有关的危险、有害因素和隐患。</a:t>
                      </a:r>
                      <a:endParaRPr lang="zh-CN" altLang="en-US" sz="1800" b="1" dirty="0">
                        <a:solidFill>
                          <a:srgbClr val="0000CC"/>
                        </a:solidFill>
                      </a:endParaRPr>
                    </a:p>
                  </a:txBody>
                  <a:tcPr marL="91439" marR="91439" marT="45726" marB="45726" anchor="ctr">
                    <a:solidFill>
                      <a:schemeClr val="accent6">
                        <a:lumMod val="20000"/>
                        <a:lumOff val="80000"/>
                        <a:alpha val="50000"/>
                      </a:schemeClr>
                    </a:solidFill>
                  </a:tcPr>
                </a:tc>
                <a:tc>
                  <a:txBody>
                    <a:bodyPr/>
                    <a:lstStyle/>
                    <a:p>
                      <a:pPr>
                        <a:lnSpc>
                          <a:spcPct val="150000"/>
                        </a:lnSpc>
                      </a:pPr>
                      <a:r>
                        <a:rPr lang="zh-CN" altLang="en-US" sz="1800" b="1" dirty="0" smtClean="0">
                          <a:solidFill>
                            <a:srgbClr val="FF0000"/>
                          </a:solidFill>
                        </a:rPr>
                        <a:t>非常规活动及危险性作业</a:t>
                      </a:r>
                      <a:r>
                        <a:rPr lang="zh-CN" altLang="en-US" sz="1800" b="1" dirty="0" smtClean="0">
                          <a:solidFill>
                            <a:schemeClr val="tx1"/>
                          </a:solidFill>
                        </a:rPr>
                        <a:t>实施前，应识别危险、有害因素，排查隐患。</a:t>
                      </a:r>
                      <a:endParaRPr lang="zh-CN" altLang="en-US" sz="1800" b="1" dirty="0">
                        <a:solidFill>
                          <a:schemeClr val="tx1"/>
                        </a:solidFill>
                      </a:endParaRPr>
                    </a:p>
                  </a:txBody>
                  <a:tcPr marL="91439" marR="91439" marT="45726" marB="45726">
                    <a:solidFill>
                      <a:schemeClr val="accent6">
                        <a:lumMod val="20000"/>
                        <a:lumOff val="80000"/>
                        <a:alpha val="50000"/>
                      </a:schemeClr>
                    </a:solidFill>
                  </a:tcPr>
                </a:tc>
              </a:tr>
              <a:tr h="928805">
                <a:tc>
                  <a:txBody>
                    <a:bodyPr/>
                    <a:lstStyle/>
                    <a:p>
                      <a:pPr>
                        <a:lnSpc>
                          <a:spcPct val="150000"/>
                        </a:lnSpc>
                      </a:pPr>
                      <a:r>
                        <a:rPr lang="en-US" altLang="zh-CN" sz="1800" b="1" dirty="0" smtClean="0"/>
                        <a:t>2.</a:t>
                      </a:r>
                      <a:r>
                        <a:rPr lang="zh-CN" altLang="zh-CN" sz="1800" b="1" dirty="0" smtClean="0"/>
                        <a:t>企业应定期评审或检查风险评价结果和风险控制效果。</a:t>
                      </a:r>
                      <a:endParaRPr lang="zh-CN" altLang="en-US" sz="1800" b="1" dirty="0">
                        <a:solidFill>
                          <a:srgbClr val="FF0000"/>
                        </a:solidFill>
                      </a:endParaRPr>
                    </a:p>
                  </a:txBody>
                  <a:tcPr marL="91439" marR="91439" marT="45726" marB="45726">
                    <a:solidFill>
                      <a:schemeClr val="bg2">
                        <a:lumMod val="20000"/>
                        <a:lumOff val="80000"/>
                        <a:alpha val="95000"/>
                      </a:schemeClr>
                    </a:solidFill>
                  </a:tcPr>
                </a:tc>
                <a:tc>
                  <a:txBody>
                    <a:bodyPr/>
                    <a:lstStyle/>
                    <a:p>
                      <a:pPr>
                        <a:lnSpc>
                          <a:spcPct val="150000"/>
                        </a:lnSpc>
                      </a:pPr>
                      <a:r>
                        <a:rPr lang="zh-CN" altLang="en-US" sz="1800" b="1" dirty="0" smtClean="0">
                          <a:solidFill>
                            <a:srgbClr val="FF0000"/>
                          </a:solidFill>
                        </a:rPr>
                        <a:t>每年</a:t>
                      </a:r>
                      <a:r>
                        <a:rPr lang="zh-CN" altLang="en-US" sz="1800" b="1" dirty="0" smtClean="0">
                          <a:solidFill>
                            <a:schemeClr val="tx1"/>
                          </a:solidFill>
                        </a:rPr>
                        <a:t>评审或检查风险评价结果和风险控制效果。</a:t>
                      </a:r>
                      <a:endParaRPr lang="zh-CN" altLang="en-US" sz="1800" b="1" dirty="0">
                        <a:solidFill>
                          <a:schemeClr val="tx1"/>
                        </a:solidFill>
                      </a:endParaRPr>
                    </a:p>
                  </a:txBody>
                  <a:tcPr marL="91439" marR="91439" marT="45726" marB="45726">
                    <a:solidFill>
                      <a:schemeClr val="bg2">
                        <a:lumMod val="20000"/>
                        <a:lumOff val="80000"/>
                        <a:alpha val="95000"/>
                      </a:schemeClr>
                    </a:solidFill>
                  </a:tcPr>
                </a:tc>
              </a:tr>
              <a:tr h="2560629">
                <a:tc>
                  <a:txBody>
                    <a:bodyPr/>
                    <a:lstStyle/>
                    <a:p>
                      <a:pPr>
                        <a:lnSpc>
                          <a:spcPct val="150000"/>
                        </a:lnSpc>
                      </a:pPr>
                      <a:r>
                        <a:rPr lang="en-US" altLang="zh-CN" sz="1800" b="1" dirty="0" smtClean="0">
                          <a:solidFill>
                            <a:schemeClr val="tx1"/>
                          </a:solidFill>
                        </a:rPr>
                        <a:t>3.</a:t>
                      </a:r>
                      <a:r>
                        <a:rPr lang="zh-CN" altLang="en-US" sz="1800" b="1" dirty="0" smtClean="0">
                          <a:solidFill>
                            <a:schemeClr val="tx1"/>
                          </a:solidFill>
                        </a:rPr>
                        <a:t>企业应在下列情形发生时及时进行风险评价：</a:t>
                      </a:r>
                      <a:endParaRPr lang="zh-CN" altLang="en-US" sz="1800" b="1" dirty="0" smtClean="0">
                        <a:solidFill>
                          <a:schemeClr val="tx1"/>
                        </a:solidFill>
                      </a:endParaRPr>
                    </a:p>
                    <a:p>
                      <a:pPr>
                        <a:lnSpc>
                          <a:spcPct val="150000"/>
                        </a:lnSpc>
                      </a:pPr>
                      <a:r>
                        <a:rPr lang="en-US" altLang="zh-CN" sz="1800" b="1" dirty="0" smtClean="0">
                          <a:solidFill>
                            <a:schemeClr val="tx1"/>
                          </a:solidFill>
                        </a:rPr>
                        <a:t>1</a:t>
                      </a:r>
                      <a:r>
                        <a:rPr lang="zh-CN" altLang="en-US" sz="1800" b="1" dirty="0" smtClean="0">
                          <a:solidFill>
                            <a:schemeClr val="tx1"/>
                          </a:solidFill>
                        </a:rPr>
                        <a:t>）新的或变更的法律法规或其他要求；</a:t>
                      </a:r>
                      <a:endParaRPr lang="zh-CN" altLang="en-US" sz="1800" b="1" dirty="0" smtClean="0">
                        <a:solidFill>
                          <a:schemeClr val="tx1"/>
                        </a:solidFill>
                      </a:endParaRPr>
                    </a:p>
                    <a:p>
                      <a:pPr>
                        <a:lnSpc>
                          <a:spcPct val="150000"/>
                        </a:lnSpc>
                      </a:pPr>
                      <a:r>
                        <a:rPr lang="en-US" altLang="zh-CN" sz="1800" b="1" dirty="0" smtClean="0">
                          <a:solidFill>
                            <a:schemeClr val="tx1"/>
                          </a:solidFill>
                        </a:rPr>
                        <a:t>2</a:t>
                      </a:r>
                      <a:r>
                        <a:rPr lang="zh-CN" altLang="en-US" sz="1800" b="1" dirty="0" smtClean="0">
                          <a:solidFill>
                            <a:schemeClr val="tx1"/>
                          </a:solidFill>
                        </a:rPr>
                        <a:t>）操作条件变化或工艺改变；</a:t>
                      </a:r>
                      <a:endParaRPr lang="zh-CN" altLang="en-US" sz="1800" b="1" dirty="0" smtClean="0">
                        <a:solidFill>
                          <a:schemeClr val="tx1"/>
                        </a:solidFill>
                      </a:endParaRPr>
                    </a:p>
                    <a:p>
                      <a:pPr>
                        <a:lnSpc>
                          <a:spcPct val="150000"/>
                        </a:lnSpc>
                      </a:pPr>
                      <a:r>
                        <a:rPr lang="en-US" altLang="zh-CN" sz="1800" b="1" dirty="0" smtClean="0">
                          <a:solidFill>
                            <a:schemeClr val="tx1"/>
                          </a:solidFill>
                        </a:rPr>
                        <a:t>3</a:t>
                      </a:r>
                      <a:r>
                        <a:rPr lang="zh-CN" altLang="en-US" sz="1800" b="1" dirty="0" smtClean="0">
                          <a:solidFill>
                            <a:schemeClr val="tx1"/>
                          </a:solidFill>
                        </a:rPr>
                        <a:t>）技术改造项目；</a:t>
                      </a:r>
                      <a:endParaRPr lang="zh-CN" altLang="en-US" sz="1800" b="1" dirty="0" smtClean="0">
                        <a:solidFill>
                          <a:schemeClr val="tx1"/>
                        </a:solidFill>
                      </a:endParaRPr>
                    </a:p>
                    <a:p>
                      <a:pPr>
                        <a:lnSpc>
                          <a:spcPct val="150000"/>
                        </a:lnSpc>
                      </a:pPr>
                      <a:r>
                        <a:rPr lang="en-US" altLang="zh-CN" sz="1800" b="1" dirty="0" smtClean="0">
                          <a:solidFill>
                            <a:schemeClr val="tx1"/>
                          </a:solidFill>
                        </a:rPr>
                        <a:t>4</a:t>
                      </a:r>
                      <a:r>
                        <a:rPr lang="zh-CN" altLang="en-US" sz="1800" b="1" dirty="0" smtClean="0">
                          <a:solidFill>
                            <a:schemeClr val="tx1"/>
                          </a:solidFill>
                        </a:rPr>
                        <a:t>）有对事件、事故或其他信息的新认识；</a:t>
                      </a:r>
                      <a:endParaRPr lang="zh-CN" altLang="en-US" sz="1800" b="1" dirty="0" smtClean="0">
                        <a:solidFill>
                          <a:schemeClr val="tx1"/>
                        </a:solidFill>
                      </a:endParaRPr>
                    </a:p>
                    <a:p>
                      <a:pPr>
                        <a:lnSpc>
                          <a:spcPct val="150000"/>
                        </a:lnSpc>
                      </a:pPr>
                      <a:r>
                        <a:rPr lang="en-US" altLang="zh-CN" sz="1800" b="1" dirty="0" smtClean="0">
                          <a:solidFill>
                            <a:schemeClr val="tx1"/>
                          </a:solidFill>
                        </a:rPr>
                        <a:t>5</a:t>
                      </a:r>
                      <a:r>
                        <a:rPr lang="zh-CN" altLang="en-US" sz="1800" b="1" dirty="0" smtClean="0">
                          <a:solidFill>
                            <a:schemeClr val="tx1"/>
                          </a:solidFill>
                        </a:rPr>
                        <a:t>）组织机构发生大的调整。</a:t>
                      </a:r>
                      <a:endParaRPr lang="zh-CN" altLang="en-US" sz="1800" b="1" dirty="0">
                        <a:solidFill>
                          <a:schemeClr val="tx1"/>
                        </a:solidFill>
                      </a:endParaRPr>
                    </a:p>
                  </a:txBody>
                  <a:tcPr marL="91439" marR="91439" marT="45726" marB="45726">
                    <a:solidFill>
                      <a:srgbClr val="FFC000">
                        <a:alpha val="22000"/>
                      </a:srgbClr>
                    </a:solidFill>
                  </a:tcPr>
                </a:tc>
                <a:tc>
                  <a:txBody>
                    <a:bodyPr/>
                    <a:lstStyle/>
                    <a:p>
                      <a:pPr>
                        <a:lnSpc>
                          <a:spcPct val="150000"/>
                        </a:lnSpc>
                      </a:pPr>
                      <a:r>
                        <a:rPr lang="zh-CN" altLang="en-US" sz="1800" b="1" dirty="0" smtClean="0">
                          <a:solidFill>
                            <a:schemeClr val="tx1"/>
                          </a:solidFill>
                        </a:rPr>
                        <a:t>在标准规定情形发生时，应及时进行风险评价。</a:t>
                      </a:r>
                      <a:endParaRPr lang="zh-CN" altLang="en-US" sz="1800" b="1" dirty="0">
                        <a:solidFill>
                          <a:schemeClr val="tx1"/>
                        </a:solidFill>
                      </a:endParaRPr>
                    </a:p>
                  </a:txBody>
                  <a:tcPr marL="91439" marR="91439" marT="45726" marB="45726" anchor="ctr">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3.8  </a:t>
            </a:r>
            <a:r>
              <a:rPr lang="zh-CN" altLang="en-US" sz="2800" b="1" smtClean="0">
                <a:latin typeface="隶书" panose="02010509060101010101" pitchFamily="49" charset="-122"/>
                <a:ea typeface="隶书" panose="02010509060101010101" pitchFamily="49" charset="-122"/>
              </a:rPr>
              <a:t>供应商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3022600"/>
        </p:xfrm>
        <a:graphic>
          <a:graphicData uri="http://schemas.openxmlformats.org/drawingml/2006/table">
            <a:tbl>
              <a:tblPr firstRow="1" bandRow="1">
                <a:tableStyleId>{5C22544A-7EE6-4342-B048-85BDC9FD1C3A}</a:tableStyleId>
              </a:tblPr>
              <a:tblGrid>
                <a:gridCol w="3857596"/>
                <a:gridCol w="4429154"/>
              </a:tblGrid>
              <a:tr h="42867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6" marB="45726">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6" marB="45726">
                    <a:solidFill>
                      <a:schemeClr val="accent1">
                        <a:lumMod val="60000"/>
                        <a:lumOff val="40000"/>
                      </a:schemeClr>
                    </a:solidFill>
                  </a:tcPr>
                </a:tc>
              </a:tr>
              <a:tr h="2593927">
                <a:tc>
                  <a:txBody>
                    <a:bodyPr/>
                    <a:lstStyle/>
                    <a:p>
                      <a:pPr>
                        <a:lnSpc>
                          <a:spcPct val="150000"/>
                        </a:lnSpc>
                      </a:pPr>
                      <a:r>
                        <a:rPr lang="zh-CN" altLang="zh-CN" sz="1800" b="1" dirty="0" smtClean="0"/>
                        <a:t>企业应</a:t>
                      </a:r>
                      <a:r>
                        <a:rPr lang="zh-CN" altLang="zh-CN" sz="1800" b="1" dirty="0" smtClean="0">
                          <a:solidFill>
                            <a:srgbClr val="0000CC"/>
                          </a:solidFill>
                        </a:rPr>
                        <a:t>严格执行供应商管理制度，</a:t>
                      </a:r>
                      <a:r>
                        <a:rPr lang="zh-CN" altLang="zh-CN" sz="1800" b="1" dirty="0" smtClean="0"/>
                        <a:t>对供应商资格预审、选用和续用等过程进行管理，并定期识别与采购有关的风险。</a:t>
                      </a:r>
                      <a:endParaRPr lang="zh-CN" altLang="en-US" sz="1800" b="1" dirty="0"/>
                    </a:p>
                  </a:txBody>
                  <a:tcPr marL="91439" marR="91439" marT="45726" marB="45726" anchor="ctr">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rgbClr val="FF0000"/>
                          </a:solidFill>
                        </a:rPr>
                        <a:t>建立供应商名录、档案（包括资格预审、业绩评价等资料）；</a:t>
                      </a:r>
                      <a:endParaRPr lang="zh-CN" altLang="en-US" sz="1800" b="1" dirty="0" smtClean="0">
                        <a:solidFill>
                          <a:srgbClr val="FF0000"/>
                        </a:solidFill>
                      </a:endParaRPr>
                    </a:p>
                    <a:p>
                      <a:pPr marL="342900" indent="-342900">
                        <a:lnSpc>
                          <a:spcPct val="150000"/>
                        </a:lnSpc>
                        <a:buAutoNum type="arabicPeriod" startAt="2"/>
                      </a:pPr>
                      <a:r>
                        <a:rPr lang="zh-CN" altLang="en-US" sz="1800" b="1" dirty="0" smtClean="0">
                          <a:solidFill>
                            <a:schemeClr val="tx1"/>
                          </a:solidFill>
                        </a:rPr>
                        <a:t>对供应商资格预审、选用、续用进行</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管理；</a:t>
                      </a:r>
                      <a:endParaRPr lang="zh-CN" altLang="en-US" sz="1800" b="1" dirty="0" smtClean="0">
                        <a:solidFill>
                          <a:schemeClr val="tx1"/>
                        </a:solidFill>
                      </a:endParaRPr>
                    </a:p>
                    <a:p>
                      <a:pPr>
                        <a:lnSpc>
                          <a:spcPct val="150000"/>
                        </a:lnSpc>
                      </a:pPr>
                      <a:r>
                        <a:rPr lang="en-US" altLang="zh-CN" sz="1800" b="1" dirty="0" smtClean="0">
                          <a:solidFill>
                            <a:schemeClr val="tx1"/>
                          </a:solidFill>
                        </a:rPr>
                        <a:t>3.   </a:t>
                      </a:r>
                      <a:r>
                        <a:rPr lang="zh-CN" altLang="en-US" sz="1800" b="1" dirty="0" smtClean="0">
                          <a:solidFill>
                            <a:schemeClr val="tx1"/>
                          </a:solidFill>
                        </a:rPr>
                        <a:t>定期识别与采购有关的风险。</a:t>
                      </a:r>
                      <a:endParaRPr lang="zh-CN" altLang="en-US" sz="1800" b="1" dirty="0">
                        <a:solidFill>
                          <a:schemeClr val="tx1"/>
                        </a:solidFill>
                      </a:endParaRPr>
                    </a:p>
                  </a:txBody>
                  <a:tcPr marL="91439" marR="91439" marT="45726" marB="45726" anchor="ctr">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32099" name="内容占位符 1"/>
          <p:cNvSpPr>
            <a:spLocks noGrp="1"/>
          </p:cNvSpPr>
          <p:nvPr>
            <p:ph idx="4294967295"/>
          </p:nvPr>
        </p:nvSpPr>
        <p:spPr>
          <a:xfrm>
            <a:off x="2214563" y="2857500"/>
            <a:ext cx="4500562"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4</a:t>
            </a:r>
            <a:r>
              <a:rPr lang="zh-CN" altLang="en-US" sz="4400" b="1" smtClean="0">
                <a:latin typeface="华文楷体" panose="02010600040101010101" pitchFamily="2" charset="-122"/>
                <a:ea typeface="华文楷体" panose="02010600040101010101" pitchFamily="2" charset="-122"/>
              </a:rPr>
              <a:t>、管理制度</a:t>
            </a:r>
            <a:endParaRPr lang="en-US" altLang="zh-CN" sz="4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6"/>
          <p:cNvSpPr>
            <a:spLocks noChangeArrowheads="1"/>
          </p:cNvSpPr>
          <p:nvPr/>
        </p:nvSpPr>
        <p:spPr bwMode="auto">
          <a:xfrm>
            <a:off x="642938" y="857250"/>
            <a:ext cx="3357562" cy="571500"/>
          </a:xfrm>
          <a:prstGeom prst="roundRect">
            <a:avLst>
              <a:gd name="adj" fmla="val 16667"/>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b="1">
                <a:solidFill>
                  <a:schemeClr val="accent2"/>
                </a:solidFill>
                <a:latin typeface="华文楷体" panose="02010600040101010101" pitchFamily="2" charset="-122"/>
                <a:ea typeface="华文楷体" panose="02010600040101010101" pitchFamily="2" charset="-122"/>
              </a:rPr>
              <a:t>2.</a:t>
            </a:r>
            <a:r>
              <a:rPr lang="zh-CN" altLang="en-US" b="1">
                <a:solidFill>
                  <a:schemeClr val="accent2"/>
                </a:solidFill>
                <a:latin typeface="华文楷体" panose="02010600040101010101" pitchFamily="2" charset="-122"/>
                <a:ea typeface="华文楷体" panose="02010600040101010101" pitchFamily="2" charset="-122"/>
              </a:rPr>
              <a:t>规范性引用文件 </a:t>
            </a:r>
            <a:endParaRPr lang="zh-CN" altLang="en-US" b="1">
              <a:solidFill>
                <a:schemeClr val="accent2"/>
              </a:solidFill>
              <a:latin typeface="华文楷体" panose="02010600040101010101" pitchFamily="2" charset="-122"/>
              <a:ea typeface="华文楷体" panose="02010600040101010101" pitchFamily="2" charset="-122"/>
            </a:endParaRPr>
          </a:p>
        </p:txBody>
      </p:sp>
      <p:sp>
        <p:nvSpPr>
          <p:cNvPr id="10243" name="矩形 4"/>
          <p:cNvSpPr>
            <a:spLocks noChangeArrowheads="1"/>
          </p:cNvSpPr>
          <p:nvPr/>
        </p:nvSpPr>
        <p:spPr bwMode="auto">
          <a:xfrm>
            <a:off x="714375" y="1714500"/>
            <a:ext cx="764381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200000"/>
              </a:lnSpc>
              <a:spcBef>
                <a:spcPct val="0"/>
              </a:spcBef>
              <a:buFontTx/>
              <a:buNone/>
            </a:pPr>
            <a:r>
              <a:rPr lang="zh-CN" altLang="en-US" sz="2800" b="1" dirty="0" smtClean="0"/>
              <a:t>       文件</a:t>
            </a:r>
            <a:r>
              <a:rPr lang="zh-CN" altLang="en-US" sz="2800" b="1" dirty="0"/>
              <a:t>中的条款，通过本标准的引用而成为本标准的条款</a:t>
            </a:r>
            <a:r>
              <a:rPr lang="zh-CN" altLang="en-US" sz="2800" b="1" dirty="0" smtClean="0"/>
              <a:t>。</a:t>
            </a:r>
            <a:r>
              <a:rPr lang="zh-CN" altLang="en-US" sz="2600" b="1" dirty="0" smtClean="0"/>
              <a:t>凡是</a:t>
            </a:r>
            <a:r>
              <a:rPr lang="zh-CN" altLang="en-US" sz="2600" b="1" dirty="0"/>
              <a:t>注日期的引用文件，其随后所有的修改单（不包括勘误的内容）或修订版均不适用于本标准</a:t>
            </a:r>
            <a:r>
              <a:rPr lang="zh-CN" altLang="en-US" sz="2800" b="1" dirty="0" smtClean="0"/>
              <a:t>；</a:t>
            </a:r>
            <a:r>
              <a:rPr lang="zh-CN" altLang="en-US" sz="2600" b="1" dirty="0" smtClean="0"/>
              <a:t>凡是</a:t>
            </a:r>
            <a:r>
              <a:rPr lang="zh-CN" altLang="en-US" sz="2600" b="1" dirty="0"/>
              <a:t>不注日期的引用文件，其最新版本适用于本标准。</a:t>
            </a:r>
            <a:endParaRPr lang="zh-CN" altLang="en-US" sz="2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4.1  </a:t>
            </a:r>
            <a:r>
              <a:rPr lang="zh-CN" altLang="en-US" sz="2800" b="1" smtClean="0">
                <a:latin typeface="隶书" panose="02010509060101010101" pitchFamily="49" charset="-122"/>
                <a:ea typeface="隶书" panose="02010509060101010101" pitchFamily="49" charset="-122"/>
              </a:rPr>
              <a:t>安全生产规章制度</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940300"/>
        </p:xfrm>
        <a:graphic>
          <a:graphicData uri="http://schemas.openxmlformats.org/drawingml/2006/table">
            <a:tbl>
              <a:tblPr firstRow="1" bandRow="1">
                <a:tableStyleId>{5C22544A-7EE6-4342-B048-85BDC9FD1C3A}</a:tableStyleId>
              </a:tblPr>
              <a:tblGrid>
                <a:gridCol w="8286750"/>
              </a:tblGrid>
              <a:tr h="42867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T="45726" marB="45726">
                    <a:solidFill>
                      <a:schemeClr val="accent1">
                        <a:lumMod val="60000"/>
                        <a:lumOff val="40000"/>
                      </a:schemeClr>
                    </a:solidFill>
                  </a:tcPr>
                </a:tc>
              </a:tr>
              <a:tr h="4511630">
                <a:tc>
                  <a:txBody>
                    <a:bodyPr/>
                    <a:lstStyle/>
                    <a:p>
                      <a:r>
                        <a:rPr lang="en-US" altLang="zh-CN" sz="2000" b="1" dirty="0" smtClean="0"/>
                        <a:t>1.</a:t>
                      </a:r>
                      <a:r>
                        <a:rPr lang="zh-CN" altLang="zh-CN" sz="2000" b="1" dirty="0" smtClean="0"/>
                        <a:t>企业应制定健全的安全生产规章制度，至少</a:t>
                      </a:r>
                      <a:r>
                        <a:rPr lang="zh-CN" altLang="zh-CN" sz="2000" b="1" dirty="0" smtClean="0">
                          <a:solidFill>
                            <a:srgbClr val="FF0000"/>
                          </a:solidFill>
                        </a:rPr>
                        <a:t>包括下列</a:t>
                      </a:r>
                      <a:r>
                        <a:rPr lang="zh-CN" altLang="zh-CN" sz="2000" b="1" u="sng" dirty="0" smtClean="0">
                          <a:solidFill>
                            <a:srgbClr val="FF0000"/>
                          </a:solidFill>
                        </a:rPr>
                        <a:t>内容</a:t>
                      </a:r>
                      <a:r>
                        <a:rPr lang="zh-CN" altLang="zh-CN" sz="2000" b="1" dirty="0" smtClean="0"/>
                        <a:t>：</a:t>
                      </a:r>
                      <a:endParaRPr lang="zh-CN" altLang="zh-CN" sz="2000" b="1" dirty="0" smtClean="0"/>
                    </a:p>
                    <a:p>
                      <a:r>
                        <a:rPr lang="zh-CN" altLang="zh-CN" sz="1800" b="1" dirty="0" smtClean="0">
                          <a:solidFill>
                            <a:srgbClr val="0000CC"/>
                          </a:solidFill>
                          <a:latin typeface="华文楷体" panose="02010600040101010101" pitchFamily="2" charset="-122"/>
                          <a:ea typeface="华文楷体" panose="02010600040101010101" pitchFamily="2" charset="-122"/>
                        </a:rPr>
                        <a:t>（</a:t>
                      </a:r>
                      <a:r>
                        <a:rPr lang="en-US" altLang="zh-CN" sz="1800" b="1" dirty="0" smtClean="0">
                          <a:solidFill>
                            <a:srgbClr val="0000CC"/>
                          </a:solidFill>
                          <a:latin typeface="华文楷体" panose="02010600040101010101" pitchFamily="2" charset="-122"/>
                          <a:ea typeface="华文楷体" panose="02010600040101010101" pitchFamily="2" charset="-122"/>
                        </a:rPr>
                        <a:t>1</a:t>
                      </a:r>
                      <a:r>
                        <a:rPr lang="zh-CN" altLang="zh-CN" sz="1800" b="1" dirty="0" smtClean="0">
                          <a:solidFill>
                            <a:srgbClr val="0000CC"/>
                          </a:solidFill>
                          <a:latin typeface="华文楷体" panose="02010600040101010101" pitchFamily="2" charset="-122"/>
                          <a:ea typeface="华文楷体" panose="02010600040101010101" pitchFamily="2" charset="-122"/>
                        </a:rPr>
                        <a:t>）安全生产职责；（</a:t>
                      </a:r>
                      <a:r>
                        <a:rPr lang="en-US" altLang="zh-CN" sz="1800" b="1" dirty="0" smtClean="0">
                          <a:solidFill>
                            <a:srgbClr val="0000CC"/>
                          </a:solidFill>
                          <a:latin typeface="华文楷体" panose="02010600040101010101" pitchFamily="2" charset="-122"/>
                          <a:ea typeface="华文楷体" panose="02010600040101010101" pitchFamily="2" charset="-122"/>
                        </a:rPr>
                        <a:t>2</a:t>
                      </a:r>
                      <a:r>
                        <a:rPr lang="zh-CN" altLang="zh-CN" sz="1800" b="1" dirty="0" smtClean="0">
                          <a:solidFill>
                            <a:srgbClr val="0000CC"/>
                          </a:solidFill>
                          <a:latin typeface="华文楷体" panose="02010600040101010101" pitchFamily="2" charset="-122"/>
                          <a:ea typeface="华文楷体" panose="02010600040101010101" pitchFamily="2" charset="-122"/>
                        </a:rPr>
                        <a:t>）识别和获取适用的安全生产法律法规、标准及其他要求；（</a:t>
                      </a:r>
                      <a:r>
                        <a:rPr lang="en-US" altLang="zh-CN" sz="1800" b="1" dirty="0" smtClean="0">
                          <a:solidFill>
                            <a:srgbClr val="0000CC"/>
                          </a:solidFill>
                          <a:latin typeface="华文楷体" panose="02010600040101010101" pitchFamily="2" charset="-122"/>
                          <a:ea typeface="华文楷体" panose="02010600040101010101" pitchFamily="2" charset="-122"/>
                        </a:rPr>
                        <a:t>3</a:t>
                      </a:r>
                      <a:r>
                        <a:rPr lang="zh-CN" altLang="zh-CN" sz="1800" b="1" dirty="0" smtClean="0">
                          <a:solidFill>
                            <a:srgbClr val="0000CC"/>
                          </a:solidFill>
                          <a:latin typeface="华文楷体" panose="02010600040101010101" pitchFamily="2" charset="-122"/>
                          <a:ea typeface="华文楷体" panose="02010600040101010101" pitchFamily="2" charset="-122"/>
                        </a:rPr>
                        <a:t>）安全生产会议管理；（</a:t>
                      </a:r>
                      <a:r>
                        <a:rPr lang="en-US" altLang="zh-CN" sz="1800" b="1" dirty="0" smtClean="0">
                          <a:solidFill>
                            <a:srgbClr val="0000CC"/>
                          </a:solidFill>
                          <a:latin typeface="华文楷体" panose="02010600040101010101" pitchFamily="2" charset="-122"/>
                          <a:ea typeface="华文楷体" panose="02010600040101010101" pitchFamily="2" charset="-122"/>
                        </a:rPr>
                        <a:t>4</a:t>
                      </a:r>
                      <a:r>
                        <a:rPr lang="zh-CN" altLang="zh-CN" sz="1800" b="1" dirty="0" smtClean="0">
                          <a:solidFill>
                            <a:srgbClr val="0000CC"/>
                          </a:solidFill>
                          <a:latin typeface="华文楷体" panose="02010600040101010101" pitchFamily="2" charset="-122"/>
                          <a:ea typeface="华文楷体" panose="02010600040101010101" pitchFamily="2" charset="-122"/>
                        </a:rPr>
                        <a:t>）安全生产费用；</a:t>
                      </a:r>
                      <a:r>
                        <a:rPr lang="en-US" altLang="zh-CN" sz="1800" b="1" dirty="0" smtClean="0">
                          <a:solidFill>
                            <a:srgbClr val="0000CC"/>
                          </a:solidFill>
                          <a:latin typeface="华文楷体" panose="02010600040101010101" pitchFamily="2" charset="-122"/>
                          <a:ea typeface="华文楷体" panose="02010600040101010101" pitchFamily="2" charset="-122"/>
                        </a:rPr>
                        <a:t> </a:t>
                      </a:r>
                      <a:r>
                        <a:rPr lang="zh-CN" altLang="zh-CN" sz="1800" b="1" dirty="0" smtClean="0">
                          <a:solidFill>
                            <a:srgbClr val="0000CC"/>
                          </a:solidFill>
                          <a:latin typeface="华文楷体" panose="02010600040101010101" pitchFamily="2" charset="-122"/>
                          <a:ea typeface="华文楷体" panose="02010600040101010101" pitchFamily="2" charset="-122"/>
                        </a:rPr>
                        <a:t>（</a:t>
                      </a:r>
                      <a:r>
                        <a:rPr lang="en-US" altLang="zh-CN" sz="1800" b="1" dirty="0" smtClean="0">
                          <a:solidFill>
                            <a:srgbClr val="0000CC"/>
                          </a:solidFill>
                          <a:latin typeface="华文楷体" panose="02010600040101010101" pitchFamily="2" charset="-122"/>
                          <a:ea typeface="华文楷体" panose="02010600040101010101" pitchFamily="2" charset="-122"/>
                        </a:rPr>
                        <a:t>5</a:t>
                      </a:r>
                      <a:r>
                        <a:rPr lang="zh-CN" altLang="zh-CN" sz="1800" b="1" dirty="0" smtClean="0">
                          <a:solidFill>
                            <a:srgbClr val="0000CC"/>
                          </a:solidFill>
                          <a:latin typeface="华文楷体" panose="02010600040101010101" pitchFamily="2" charset="-122"/>
                          <a:ea typeface="华文楷体" panose="02010600040101010101" pitchFamily="2" charset="-122"/>
                        </a:rPr>
                        <a:t>）安全生产奖惩管理；（</a:t>
                      </a:r>
                      <a:r>
                        <a:rPr lang="en-US" altLang="zh-CN" sz="1800" b="1" dirty="0" smtClean="0">
                          <a:solidFill>
                            <a:srgbClr val="0000CC"/>
                          </a:solidFill>
                          <a:latin typeface="华文楷体" panose="02010600040101010101" pitchFamily="2" charset="-122"/>
                          <a:ea typeface="华文楷体" panose="02010600040101010101" pitchFamily="2" charset="-122"/>
                        </a:rPr>
                        <a:t>6</a:t>
                      </a:r>
                      <a:r>
                        <a:rPr lang="zh-CN" altLang="zh-CN" sz="1800" b="1" dirty="0" smtClean="0">
                          <a:solidFill>
                            <a:srgbClr val="0000CC"/>
                          </a:solidFill>
                          <a:latin typeface="华文楷体" panose="02010600040101010101" pitchFamily="2" charset="-122"/>
                          <a:ea typeface="华文楷体" panose="02010600040101010101" pitchFamily="2" charset="-122"/>
                        </a:rPr>
                        <a:t>）管理制度评审和修订；</a:t>
                      </a:r>
                      <a:r>
                        <a:rPr lang="en-US" altLang="zh-CN" sz="1800" b="1" dirty="0" smtClean="0">
                          <a:solidFill>
                            <a:srgbClr val="0000CC"/>
                          </a:solidFill>
                          <a:latin typeface="华文楷体" panose="02010600040101010101" pitchFamily="2" charset="-122"/>
                          <a:ea typeface="华文楷体" panose="02010600040101010101" pitchFamily="2" charset="-122"/>
                        </a:rPr>
                        <a:t> </a:t>
                      </a:r>
                      <a:r>
                        <a:rPr lang="zh-CN" altLang="zh-CN" sz="1800" b="1" dirty="0" smtClean="0">
                          <a:solidFill>
                            <a:srgbClr val="0000CC"/>
                          </a:solidFill>
                          <a:latin typeface="华文楷体" panose="02010600040101010101" pitchFamily="2" charset="-122"/>
                          <a:ea typeface="华文楷体" panose="02010600040101010101" pitchFamily="2" charset="-122"/>
                        </a:rPr>
                        <a:t>（</a:t>
                      </a:r>
                      <a:r>
                        <a:rPr lang="en-US" altLang="zh-CN" sz="1800" b="1" dirty="0" smtClean="0">
                          <a:solidFill>
                            <a:srgbClr val="0000CC"/>
                          </a:solidFill>
                          <a:latin typeface="华文楷体" panose="02010600040101010101" pitchFamily="2" charset="-122"/>
                          <a:ea typeface="华文楷体" panose="02010600040101010101" pitchFamily="2" charset="-122"/>
                        </a:rPr>
                        <a:t>7</a:t>
                      </a:r>
                      <a:r>
                        <a:rPr lang="zh-CN" altLang="zh-CN" sz="1800" b="1" dirty="0" smtClean="0">
                          <a:solidFill>
                            <a:srgbClr val="0000CC"/>
                          </a:solidFill>
                          <a:latin typeface="华文楷体" panose="02010600040101010101" pitchFamily="2" charset="-122"/>
                          <a:ea typeface="华文楷体" panose="02010600040101010101" pitchFamily="2" charset="-122"/>
                        </a:rPr>
                        <a:t>）安全培训教育；</a:t>
                      </a:r>
                      <a:r>
                        <a:rPr lang="en-US" altLang="zh-CN" sz="1800" b="1" dirty="0" smtClean="0">
                          <a:solidFill>
                            <a:srgbClr val="0000CC"/>
                          </a:solidFill>
                          <a:latin typeface="华文楷体" panose="02010600040101010101" pitchFamily="2" charset="-122"/>
                          <a:ea typeface="华文楷体" panose="02010600040101010101" pitchFamily="2" charset="-122"/>
                        </a:rPr>
                        <a:t> </a:t>
                      </a:r>
                      <a:r>
                        <a:rPr lang="zh-CN" altLang="zh-CN" sz="1800" b="1" dirty="0" smtClean="0">
                          <a:solidFill>
                            <a:srgbClr val="0000CC"/>
                          </a:solidFill>
                          <a:latin typeface="华文楷体" panose="02010600040101010101" pitchFamily="2" charset="-122"/>
                          <a:ea typeface="华文楷体" panose="02010600040101010101" pitchFamily="2" charset="-122"/>
                        </a:rPr>
                        <a:t>（</a:t>
                      </a:r>
                      <a:r>
                        <a:rPr lang="en-US" altLang="zh-CN" sz="1800" b="1" dirty="0" smtClean="0">
                          <a:solidFill>
                            <a:srgbClr val="0000CC"/>
                          </a:solidFill>
                          <a:latin typeface="华文楷体" panose="02010600040101010101" pitchFamily="2" charset="-122"/>
                          <a:ea typeface="华文楷体" panose="02010600040101010101" pitchFamily="2" charset="-122"/>
                        </a:rPr>
                        <a:t>8</a:t>
                      </a:r>
                      <a:r>
                        <a:rPr lang="zh-CN" altLang="zh-CN" sz="1800" b="1" dirty="0" smtClean="0">
                          <a:solidFill>
                            <a:srgbClr val="0000CC"/>
                          </a:solidFill>
                          <a:latin typeface="华文楷体" panose="02010600040101010101" pitchFamily="2" charset="-122"/>
                          <a:ea typeface="华文楷体" panose="02010600040101010101" pitchFamily="2" charset="-122"/>
                        </a:rPr>
                        <a:t>）特种作业人员管理；（</a:t>
                      </a:r>
                      <a:r>
                        <a:rPr lang="en-US" altLang="zh-CN" sz="1800" b="1" dirty="0" smtClean="0">
                          <a:solidFill>
                            <a:srgbClr val="0000CC"/>
                          </a:solidFill>
                          <a:latin typeface="华文楷体" panose="02010600040101010101" pitchFamily="2" charset="-122"/>
                          <a:ea typeface="华文楷体" panose="02010600040101010101" pitchFamily="2" charset="-122"/>
                        </a:rPr>
                        <a:t>9</a:t>
                      </a:r>
                      <a:r>
                        <a:rPr lang="zh-CN" altLang="zh-CN" sz="1800" b="1" dirty="0" smtClean="0">
                          <a:solidFill>
                            <a:srgbClr val="0000CC"/>
                          </a:solidFill>
                          <a:latin typeface="华文楷体" panose="02010600040101010101" pitchFamily="2" charset="-122"/>
                          <a:ea typeface="华文楷体" panose="02010600040101010101" pitchFamily="2" charset="-122"/>
                        </a:rPr>
                        <a:t>）管理部门、基层班组安全活动管理；</a:t>
                      </a:r>
                      <a:r>
                        <a:rPr lang="en-US" altLang="zh-CN" sz="1800" b="1" dirty="0" smtClean="0">
                          <a:solidFill>
                            <a:srgbClr val="0000CC"/>
                          </a:solidFill>
                          <a:latin typeface="华文楷体" panose="02010600040101010101" pitchFamily="2" charset="-122"/>
                          <a:ea typeface="华文楷体" panose="02010600040101010101" pitchFamily="2" charset="-122"/>
                        </a:rPr>
                        <a:t> 10</a:t>
                      </a:r>
                      <a:r>
                        <a:rPr lang="zh-CN" altLang="zh-CN" sz="1800" b="1" dirty="0" smtClean="0">
                          <a:solidFill>
                            <a:srgbClr val="0000CC"/>
                          </a:solidFill>
                          <a:latin typeface="华文楷体" panose="02010600040101010101" pitchFamily="2" charset="-122"/>
                          <a:ea typeface="华文楷体" panose="02010600040101010101" pitchFamily="2" charset="-122"/>
                        </a:rPr>
                        <a:t>）风险评价；</a:t>
                      </a:r>
                      <a:r>
                        <a:rPr lang="en-US" altLang="zh-CN" sz="1800" b="1" dirty="0" smtClean="0">
                          <a:solidFill>
                            <a:srgbClr val="0000CC"/>
                          </a:solidFill>
                          <a:latin typeface="华文楷体" panose="02010600040101010101" pitchFamily="2" charset="-122"/>
                          <a:ea typeface="华文楷体" panose="02010600040101010101" pitchFamily="2" charset="-122"/>
                        </a:rPr>
                        <a:t>11</a:t>
                      </a:r>
                      <a:r>
                        <a:rPr lang="zh-CN" altLang="zh-CN" sz="1800" b="1" dirty="0" smtClean="0">
                          <a:solidFill>
                            <a:srgbClr val="0000CC"/>
                          </a:solidFill>
                          <a:latin typeface="华文楷体" panose="02010600040101010101" pitchFamily="2" charset="-122"/>
                          <a:ea typeface="华文楷体" panose="02010600040101010101" pitchFamily="2" charset="-122"/>
                        </a:rPr>
                        <a:t>）隐患排查治理；（</a:t>
                      </a:r>
                      <a:r>
                        <a:rPr lang="en-US" altLang="zh-CN" sz="1800" b="1" dirty="0" smtClean="0">
                          <a:solidFill>
                            <a:srgbClr val="0000CC"/>
                          </a:solidFill>
                          <a:latin typeface="华文楷体" panose="02010600040101010101" pitchFamily="2" charset="-122"/>
                          <a:ea typeface="华文楷体" panose="02010600040101010101" pitchFamily="2" charset="-122"/>
                        </a:rPr>
                        <a:t>12</a:t>
                      </a:r>
                      <a:r>
                        <a:rPr lang="zh-CN" altLang="zh-CN" sz="1800" b="1" dirty="0" smtClean="0">
                          <a:solidFill>
                            <a:srgbClr val="0000CC"/>
                          </a:solidFill>
                          <a:latin typeface="华文楷体" panose="02010600040101010101" pitchFamily="2" charset="-122"/>
                          <a:ea typeface="华文楷体" panose="02010600040101010101" pitchFamily="2" charset="-122"/>
                        </a:rPr>
                        <a:t>）重大危险源管理；</a:t>
                      </a:r>
                      <a:r>
                        <a:rPr lang="en-US" altLang="zh-CN" sz="1800" b="1" dirty="0" smtClean="0">
                          <a:solidFill>
                            <a:srgbClr val="0000CC"/>
                          </a:solidFill>
                          <a:latin typeface="华文楷体" panose="02010600040101010101" pitchFamily="2" charset="-122"/>
                          <a:ea typeface="华文楷体" panose="02010600040101010101" pitchFamily="2" charset="-122"/>
                        </a:rPr>
                        <a:t> 13</a:t>
                      </a:r>
                      <a:r>
                        <a:rPr lang="zh-CN" altLang="zh-CN" sz="1800" b="1" dirty="0" smtClean="0">
                          <a:solidFill>
                            <a:srgbClr val="0000CC"/>
                          </a:solidFill>
                          <a:latin typeface="华文楷体" panose="02010600040101010101" pitchFamily="2" charset="-122"/>
                          <a:ea typeface="华文楷体" panose="02010600040101010101" pitchFamily="2" charset="-122"/>
                        </a:rPr>
                        <a:t>）变更管理；（</a:t>
                      </a:r>
                      <a:r>
                        <a:rPr lang="en-US" altLang="zh-CN" sz="1800" b="1" dirty="0" smtClean="0">
                          <a:solidFill>
                            <a:srgbClr val="0000CC"/>
                          </a:solidFill>
                          <a:latin typeface="华文楷体" panose="02010600040101010101" pitchFamily="2" charset="-122"/>
                          <a:ea typeface="华文楷体" panose="02010600040101010101" pitchFamily="2" charset="-122"/>
                        </a:rPr>
                        <a:t>14</a:t>
                      </a:r>
                      <a:r>
                        <a:rPr lang="zh-CN" altLang="zh-CN" sz="1800" b="1" dirty="0" smtClean="0">
                          <a:solidFill>
                            <a:srgbClr val="0000CC"/>
                          </a:solidFill>
                          <a:latin typeface="华文楷体" panose="02010600040101010101" pitchFamily="2" charset="-122"/>
                          <a:ea typeface="华文楷体" panose="02010600040101010101" pitchFamily="2" charset="-122"/>
                        </a:rPr>
                        <a:t>）事故管理；</a:t>
                      </a:r>
                      <a:r>
                        <a:rPr lang="en-US" altLang="zh-CN" sz="1800" b="1" dirty="0" smtClean="0">
                          <a:solidFill>
                            <a:srgbClr val="0000CC"/>
                          </a:solidFill>
                          <a:latin typeface="华文楷体" panose="02010600040101010101" pitchFamily="2" charset="-122"/>
                          <a:ea typeface="华文楷体" panose="02010600040101010101" pitchFamily="2" charset="-122"/>
                        </a:rPr>
                        <a:t> 15</a:t>
                      </a:r>
                      <a:r>
                        <a:rPr lang="zh-CN" altLang="zh-CN" sz="1800" b="1" dirty="0" smtClean="0">
                          <a:solidFill>
                            <a:srgbClr val="0000CC"/>
                          </a:solidFill>
                          <a:latin typeface="华文楷体" panose="02010600040101010101" pitchFamily="2" charset="-122"/>
                          <a:ea typeface="华文楷体" panose="02010600040101010101" pitchFamily="2" charset="-122"/>
                        </a:rPr>
                        <a:t>）防火、防爆管理，包括禁烟管理；</a:t>
                      </a:r>
                      <a:r>
                        <a:rPr lang="en-US" altLang="zh-CN" sz="1800" b="1" dirty="0" smtClean="0">
                          <a:solidFill>
                            <a:srgbClr val="0000CC"/>
                          </a:solidFill>
                          <a:latin typeface="华文楷体" panose="02010600040101010101" pitchFamily="2" charset="-122"/>
                          <a:ea typeface="华文楷体" panose="02010600040101010101" pitchFamily="2" charset="-122"/>
                        </a:rPr>
                        <a:t>16</a:t>
                      </a:r>
                      <a:r>
                        <a:rPr lang="zh-CN" altLang="zh-CN" sz="1800" b="1" dirty="0" smtClean="0">
                          <a:solidFill>
                            <a:srgbClr val="0000CC"/>
                          </a:solidFill>
                          <a:latin typeface="华文楷体" panose="02010600040101010101" pitchFamily="2" charset="-122"/>
                          <a:ea typeface="华文楷体" panose="02010600040101010101" pitchFamily="2" charset="-122"/>
                        </a:rPr>
                        <a:t>）消防管理；</a:t>
                      </a:r>
                      <a:r>
                        <a:rPr lang="en-US" altLang="zh-CN" sz="1800" b="1" dirty="0" smtClean="0">
                          <a:solidFill>
                            <a:srgbClr val="0000CC"/>
                          </a:solidFill>
                          <a:latin typeface="华文楷体" panose="02010600040101010101" pitchFamily="2" charset="-122"/>
                          <a:ea typeface="华文楷体" panose="02010600040101010101" pitchFamily="2" charset="-122"/>
                        </a:rPr>
                        <a:t>17</a:t>
                      </a:r>
                      <a:r>
                        <a:rPr lang="zh-CN" altLang="zh-CN" sz="1800" b="1" dirty="0" smtClean="0">
                          <a:solidFill>
                            <a:srgbClr val="0000CC"/>
                          </a:solidFill>
                          <a:latin typeface="华文楷体" panose="02010600040101010101" pitchFamily="2" charset="-122"/>
                          <a:ea typeface="华文楷体" panose="02010600040101010101" pitchFamily="2" charset="-122"/>
                        </a:rPr>
                        <a:t>）仓库、罐区安全管理；</a:t>
                      </a:r>
                      <a:r>
                        <a:rPr lang="en-US" altLang="zh-CN" sz="1800" b="1" dirty="0" smtClean="0">
                          <a:solidFill>
                            <a:srgbClr val="0000CC"/>
                          </a:solidFill>
                          <a:latin typeface="华文楷体" panose="02010600040101010101" pitchFamily="2" charset="-122"/>
                          <a:ea typeface="华文楷体" panose="02010600040101010101" pitchFamily="2" charset="-122"/>
                        </a:rPr>
                        <a:t> </a:t>
                      </a:r>
                      <a:r>
                        <a:rPr lang="zh-CN" altLang="zh-CN" sz="1800" b="1" dirty="0" smtClean="0">
                          <a:solidFill>
                            <a:srgbClr val="0000CC"/>
                          </a:solidFill>
                          <a:latin typeface="华文楷体" panose="02010600040101010101" pitchFamily="2" charset="-122"/>
                          <a:ea typeface="华文楷体" panose="02010600040101010101" pitchFamily="2" charset="-122"/>
                        </a:rPr>
                        <a:t>（</a:t>
                      </a:r>
                      <a:r>
                        <a:rPr lang="en-US" altLang="zh-CN" sz="1800" b="1" dirty="0" smtClean="0">
                          <a:solidFill>
                            <a:srgbClr val="0000CC"/>
                          </a:solidFill>
                          <a:latin typeface="华文楷体" panose="02010600040101010101" pitchFamily="2" charset="-122"/>
                          <a:ea typeface="华文楷体" panose="02010600040101010101" pitchFamily="2" charset="-122"/>
                        </a:rPr>
                        <a:t>18</a:t>
                      </a:r>
                      <a:r>
                        <a:rPr lang="zh-CN" altLang="zh-CN" sz="1800" b="1" dirty="0" smtClean="0">
                          <a:solidFill>
                            <a:srgbClr val="0000CC"/>
                          </a:solidFill>
                          <a:latin typeface="华文楷体" panose="02010600040101010101" pitchFamily="2" charset="-122"/>
                          <a:ea typeface="华文楷体" panose="02010600040101010101" pitchFamily="2" charset="-122"/>
                        </a:rPr>
                        <a:t>）关键装置、重点部位安全管理；</a:t>
                      </a:r>
                      <a:r>
                        <a:rPr lang="en-US" altLang="zh-CN" sz="1800" b="1" dirty="0" smtClean="0">
                          <a:solidFill>
                            <a:srgbClr val="0000CC"/>
                          </a:solidFill>
                          <a:latin typeface="华文楷体" panose="02010600040101010101" pitchFamily="2" charset="-122"/>
                          <a:ea typeface="华文楷体" panose="02010600040101010101" pitchFamily="2" charset="-122"/>
                        </a:rPr>
                        <a:t>19</a:t>
                      </a:r>
                      <a:r>
                        <a:rPr lang="zh-CN" altLang="zh-CN" sz="1800" b="1" dirty="0" smtClean="0">
                          <a:solidFill>
                            <a:srgbClr val="0000CC"/>
                          </a:solidFill>
                          <a:latin typeface="华文楷体" panose="02010600040101010101" pitchFamily="2" charset="-122"/>
                          <a:ea typeface="华文楷体" panose="02010600040101010101" pitchFamily="2" charset="-122"/>
                        </a:rPr>
                        <a:t>）生产设施管理，包括安全设施、特种设备等管理；</a:t>
                      </a:r>
                      <a:r>
                        <a:rPr lang="en-US" altLang="zh-CN" sz="1800" b="1" dirty="0" smtClean="0">
                          <a:solidFill>
                            <a:srgbClr val="0000CC"/>
                          </a:solidFill>
                          <a:latin typeface="华文楷体" panose="02010600040101010101" pitchFamily="2" charset="-122"/>
                          <a:ea typeface="华文楷体" panose="02010600040101010101" pitchFamily="2" charset="-122"/>
                        </a:rPr>
                        <a:t> 20</a:t>
                      </a:r>
                      <a:r>
                        <a:rPr lang="zh-CN" altLang="zh-CN" sz="1800" b="1" dirty="0" smtClean="0">
                          <a:solidFill>
                            <a:srgbClr val="0000CC"/>
                          </a:solidFill>
                          <a:latin typeface="华文楷体" panose="02010600040101010101" pitchFamily="2" charset="-122"/>
                          <a:ea typeface="华文楷体" panose="02010600040101010101" pitchFamily="2" charset="-122"/>
                        </a:rPr>
                        <a:t>）监视和测量设备管理；</a:t>
                      </a:r>
                      <a:r>
                        <a:rPr lang="en-US" altLang="zh-CN" sz="1800" b="1" dirty="0" smtClean="0">
                          <a:solidFill>
                            <a:srgbClr val="0000CC"/>
                          </a:solidFill>
                          <a:latin typeface="华文楷体" panose="02010600040101010101" pitchFamily="2" charset="-122"/>
                          <a:ea typeface="华文楷体" panose="02010600040101010101" pitchFamily="2" charset="-122"/>
                        </a:rPr>
                        <a:t>21</a:t>
                      </a:r>
                      <a:r>
                        <a:rPr lang="zh-CN" altLang="zh-CN" sz="1800" b="1" dirty="0" smtClean="0">
                          <a:solidFill>
                            <a:srgbClr val="0000CC"/>
                          </a:solidFill>
                          <a:latin typeface="华文楷体" panose="02010600040101010101" pitchFamily="2" charset="-122"/>
                          <a:ea typeface="华文楷体" panose="02010600040101010101" pitchFamily="2" charset="-122"/>
                        </a:rPr>
                        <a:t>）安全作业管理，包括动火作业、进入受限空间作业、临时用电作业、高处作业、起重吊装作业、破土作业、断路作业、设备检维修作业、高温作业、抽堵盲板作业管理等；</a:t>
                      </a:r>
                      <a:r>
                        <a:rPr lang="en-US" altLang="zh-CN" sz="1800" b="1" dirty="0" smtClean="0">
                          <a:solidFill>
                            <a:srgbClr val="0000CC"/>
                          </a:solidFill>
                          <a:latin typeface="华文楷体" panose="02010600040101010101" pitchFamily="2" charset="-122"/>
                          <a:ea typeface="华文楷体" panose="02010600040101010101" pitchFamily="2" charset="-122"/>
                        </a:rPr>
                        <a:t>22</a:t>
                      </a:r>
                      <a:r>
                        <a:rPr lang="zh-CN" altLang="zh-CN" sz="1800" b="1" dirty="0" smtClean="0">
                          <a:solidFill>
                            <a:srgbClr val="0000CC"/>
                          </a:solidFill>
                          <a:latin typeface="华文楷体" panose="02010600040101010101" pitchFamily="2" charset="-122"/>
                          <a:ea typeface="华文楷体" panose="02010600040101010101" pitchFamily="2" charset="-122"/>
                        </a:rPr>
                        <a:t>）危险化学品安全管理，包括剧毒化学品安全管理及危险化学品储存、出入库、运输、装卸等；</a:t>
                      </a:r>
                      <a:r>
                        <a:rPr lang="en-US" altLang="zh-CN" sz="1800" b="1" dirty="0" smtClean="0">
                          <a:solidFill>
                            <a:srgbClr val="0000CC"/>
                          </a:solidFill>
                          <a:latin typeface="华文楷体" panose="02010600040101010101" pitchFamily="2" charset="-122"/>
                          <a:ea typeface="华文楷体" panose="02010600040101010101" pitchFamily="2" charset="-122"/>
                        </a:rPr>
                        <a:t>23</a:t>
                      </a:r>
                      <a:r>
                        <a:rPr lang="zh-CN" altLang="zh-CN" sz="1800" b="1" dirty="0" smtClean="0">
                          <a:solidFill>
                            <a:srgbClr val="0000CC"/>
                          </a:solidFill>
                          <a:latin typeface="华文楷体" panose="02010600040101010101" pitchFamily="2" charset="-122"/>
                          <a:ea typeface="华文楷体" panose="02010600040101010101" pitchFamily="2" charset="-122"/>
                        </a:rPr>
                        <a:t>）检维修管理；</a:t>
                      </a:r>
                      <a:r>
                        <a:rPr lang="en-US" altLang="zh-CN" sz="1800" b="1" dirty="0" smtClean="0">
                          <a:solidFill>
                            <a:srgbClr val="0000CC"/>
                          </a:solidFill>
                          <a:latin typeface="华文楷体" panose="02010600040101010101" pitchFamily="2" charset="-122"/>
                          <a:ea typeface="华文楷体" panose="02010600040101010101" pitchFamily="2" charset="-122"/>
                        </a:rPr>
                        <a:t>24</a:t>
                      </a:r>
                      <a:r>
                        <a:rPr lang="zh-CN" altLang="zh-CN" sz="1800" b="1" dirty="0" smtClean="0">
                          <a:solidFill>
                            <a:srgbClr val="0000CC"/>
                          </a:solidFill>
                          <a:latin typeface="华文楷体" panose="02010600040101010101" pitchFamily="2" charset="-122"/>
                          <a:ea typeface="华文楷体" panose="02010600040101010101" pitchFamily="2" charset="-122"/>
                        </a:rPr>
                        <a:t>）生产设施拆除和报废管理；</a:t>
                      </a:r>
                      <a:r>
                        <a:rPr lang="en-US" altLang="zh-CN" sz="1800" b="1" dirty="0" smtClean="0">
                          <a:solidFill>
                            <a:srgbClr val="0000CC"/>
                          </a:solidFill>
                          <a:latin typeface="华文楷体" panose="02010600040101010101" pitchFamily="2" charset="-122"/>
                          <a:ea typeface="华文楷体" panose="02010600040101010101" pitchFamily="2" charset="-122"/>
                        </a:rPr>
                        <a:t> </a:t>
                      </a:r>
                      <a:r>
                        <a:rPr lang="zh-CN" altLang="zh-CN" sz="1800" b="1" dirty="0" smtClean="0">
                          <a:solidFill>
                            <a:srgbClr val="0000CC"/>
                          </a:solidFill>
                          <a:latin typeface="华文楷体" panose="02010600040101010101" pitchFamily="2" charset="-122"/>
                          <a:ea typeface="华文楷体" panose="02010600040101010101" pitchFamily="2" charset="-122"/>
                        </a:rPr>
                        <a:t>（</a:t>
                      </a:r>
                      <a:r>
                        <a:rPr lang="en-US" altLang="zh-CN" sz="1800" b="1" dirty="0" smtClean="0">
                          <a:solidFill>
                            <a:srgbClr val="0000CC"/>
                          </a:solidFill>
                          <a:latin typeface="华文楷体" panose="02010600040101010101" pitchFamily="2" charset="-122"/>
                          <a:ea typeface="华文楷体" panose="02010600040101010101" pitchFamily="2" charset="-122"/>
                        </a:rPr>
                        <a:t>25</a:t>
                      </a:r>
                      <a:r>
                        <a:rPr lang="zh-CN" altLang="zh-CN" sz="1800" b="1" dirty="0" smtClean="0">
                          <a:solidFill>
                            <a:srgbClr val="0000CC"/>
                          </a:solidFill>
                          <a:latin typeface="华文楷体" panose="02010600040101010101" pitchFamily="2" charset="-122"/>
                          <a:ea typeface="华文楷体" panose="02010600040101010101" pitchFamily="2" charset="-122"/>
                        </a:rPr>
                        <a:t>）承包商管理；（</a:t>
                      </a:r>
                      <a:r>
                        <a:rPr lang="en-US" altLang="zh-CN" sz="1800" b="1" dirty="0" smtClean="0">
                          <a:solidFill>
                            <a:srgbClr val="0000CC"/>
                          </a:solidFill>
                          <a:latin typeface="华文楷体" panose="02010600040101010101" pitchFamily="2" charset="-122"/>
                          <a:ea typeface="华文楷体" panose="02010600040101010101" pitchFamily="2" charset="-122"/>
                        </a:rPr>
                        <a:t>26</a:t>
                      </a:r>
                      <a:r>
                        <a:rPr lang="zh-CN" altLang="zh-CN" sz="1800" b="1" dirty="0" smtClean="0">
                          <a:solidFill>
                            <a:srgbClr val="0000CC"/>
                          </a:solidFill>
                          <a:latin typeface="华文楷体" panose="02010600040101010101" pitchFamily="2" charset="-122"/>
                          <a:ea typeface="华文楷体" panose="02010600040101010101" pitchFamily="2" charset="-122"/>
                        </a:rPr>
                        <a:t>）供应商管理；（</a:t>
                      </a:r>
                      <a:r>
                        <a:rPr lang="en-US" altLang="zh-CN" sz="1800" b="1" dirty="0" smtClean="0">
                          <a:solidFill>
                            <a:srgbClr val="0000CC"/>
                          </a:solidFill>
                          <a:latin typeface="华文楷体" panose="02010600040101010101" pitchFamily="2" charset="-122"/>
                          <a:ea typeface="华文楷体" panose="02010600040101010101" pitchFamily="2" charset="-122"/>
                        </a:rPr>
                        <a:t>27</a:t>
                      </a:r>
                      <a:r>
                        <a:rPr lang="zh-CN" altLang="zh-CN" sz="1800" b="1" dirty="0" smtClean="0">
                          <a:solidFill>
                            <a:srgbClr val="0000CC"/>
                          </a:solidFill>
                          <a:latin typeface="华文楷体" panose="02010600040101010101" pitchFamily="2" charset="-122"/>
                          <a:ea typeface="华文楷体" panose="02010600040101010101" pitchFamily="2" charset="-122"/>
                        </a:rPr>
                        <a:t>）职业卫生管理，包括防尘、防毒管理；（</a:t>
                      </a:r>
                      <a:r>
                        <a:rPr lang="en-US" altLang="zh-CN" sz="1800" b="1" dirty="0" smtClean="0">
                          <a:solidFill>
                            <a:srgbClr val="0000CC"/>
                          </a:solidFill>
                          <a:latin typeface="华文楷体" panose="02010600040101010101" pitchFamily="2" charset="-122"/>
                          <a:ea typeface="华文楷体" panose="02010600040101010101" pitchFamily="2" charset="-122"/>
                        </a:rPr>
                        <a:t>28</a:t>
                      </a:r>
                      <a:r>
                        <a:rPr lang="zh-CN" altLang="zh-CN" sz="1800" b="1" dirty="0" smtClean="0">
                          <a:solidFill>
                            <a:srgbClr val="0000CC"/>
                          </a:solidFill>
                          <a:latin typeface="华文楷体" panose="02010600040101010101" pitchFamily="2" charset="-122"/>
                          <a:ea typeface="华文楷体" panose="02010600040101010101" pitchFamily="2" charset="-122"/>
                        </a:rPr>
                        <a:t>）劳动防护用品（具）和保健品管理； </a:t>
                      </a:r>
                      <a:r>
                        <a:rPr lang="en-US" altLang="zh-CN" sz="1800" b="1" dirty="0" smtClean="0">
                          <a:solidFill>
                            <a:srgbClr val="0000CC"/>
                          </a:solidFill>
                          <a:latin typeface="华文楷体" panose="02010600040101010101" pitchFamily="2" charset="-122"/>
                          <a:ea typeface="华文楷体" panose="02010600040101010101" pitchFamily="2" charset="-122"/>
                        </a:rPr>
                        <a:t>(29)</a:t>
                      </a:r>
                      <a:r>
                        <a:rPr lang="zh-CN" altLang="zh-CN" sz="1800" b="1" dirty="0" smtClean="0">
                          <a:solidFill>
                            <a:srgbClr val="0000CC"/>
                          </a:solidFill>
                          <a:latin typeface="华文楷体" panose="02010600040101010101" pitchFamily="2" charset="-122"/>
                          <a:ea typeface="华文楷体" panose="02010600040101010101" pitchFamily="2" charset="-122"/>
                        </a:rPr>
                        <a:t>作业场所职业危害因素检测管理；（</a:t>
                      </a:r>
                      <a:r>
                        <a:rPr lang="en-US" altLang="zh-CN" sz="1800" b="1" dirty="0" smtClean="0">
                          <a:solidFill>
                            <a:srgbClr val="0000CC"/>
                          </a:solidFill>
                          <a:latin typeface="华文楷体" panose="02010600040101010101" pitchFamily="2" charset="-122"/>
                          <a:ea typeface="华文楷体" panose="02010600040101010101" pitchFamily="2" charset="-122"/>
                        </a:rPr>
                        <a:t>30</a:t>
                      </a:r>
                      <a:r>
                        <a:rPr lang="zh-CN" altLang="zh-CN" sz="1800" b="1" dirty="0" smtClean="0">
                          <a:solidFill>
                            <a:srgbClr val="0000CC"/>
                          </a:solidFill>
                          <a:latin typeface="华文楷体" panose="02010600040101010101" pitchFamily="2" charset="-122"/>
                          <a:ea typeface="华文楷体" panose="02010600040101010101" pitchFamily="2" charset="-122"/>
                        </a:rPr>
                        <a:t>）应急救援管理；（</a:t>
                      </a:r>
                      <a:r>
                        <a:rPr lang="en-US" altLang="zh-CN" sz="1800" b="1" dirty="0" smtClean="0">
                          <a:solidFill>
                            <a:srgbClr val="0000CC"/>
                          </a:solidFill>
                          <a:latin typeface="华文楷体" panose="02010600040101010101" pitchFamily="2" charset="-122"/>
                          <a:ea typeface="华文楷体" panose="02010600040101010101" pitchFamily="2" charset="-122"/>
                        </a:rPr>
                        <a:t>31</a:t>
                      </a:r>
                      <a:r>
                        <a:rPr lang="zh-CN" altLang="zh-CN" sz="1800" b="1" dirty="0" smtClean="0">
                          <a:solidFill>
                            <a:srgbClr val="0000CC"/>
                          </a:solidFill>
                          <a:latin typeface="华文楷体" panose="02010600040101010101" pitchFamily="2" charset="-122"/>
                          <a:ea typeface="华文楷体" panose="02010600040101010101" pitchFamily="2" charset="-122"/>
                        </a:rPr>
                        <a:t>）安全检查管理；（</a:t>
                      </a:r>
                      <a:r>
                        <a:rPr lang="en-US" altLang="zh-CN" sz="1800" b="1" dirty="0" smtClean="0">
                          <a:solidFill>
                            <a:srgbClr val="0000CC"/>
                          </a:solidFill>
                          <a:latin typeface="华文楷体" panose="02010600040101010101" pitchFamily="2" charset="-122"/>
                          <a:ea typeface="华文楷体" panose="02010600040101010101" pitchFamily="2" charset="-122"/>
                        </a:rPr>
                        <a:t>32</a:t>
                      </a:r>
                      <a:r>
                        <a:rPr lang="zh-CN" altLang="zh-CN" sz="1800" b="1" dirty="0" smtClean="0">
                          <a:solidFill>
                            <a:srgbClr val="0000CC"/>
                          </a:solidFill>
                          <a:latin typeface="华文楷体" panose="02010600040101010101" pitchFamily="2" charset="-122"/>
                          <a:ea typeface="华文楷体" panose="02010600040101010101" pitchFamily="2" charset="-122"/>
                        </a:rPr>
                        <a:t>）自评。</a:t>
                      </a:r>
                      <a:endParaRPr lang="zh-CN" altLang="en-US" sz="1800" b="1" dirty="0">
                        <a:solidFill>
                          <a:srgbClr val="0000CC"/>
                        </a:solidFill>
                        <a:latin typeface="华文楷体" panose="02010600040101010101" pitchFamily="2" charset="-122"/>
                        <a:ea typeface="华文楷体" panose="02010600040101010101" pitchFamily="2" charset="-122"/>
                      </a:endParaRPr>
                    </a:p>
                  </a:txBody>
                  <a:tcPr marT="45726" marB="45726">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4.1  </a:t>
            </a:r>
            <a:r>
              <a:rPr lang="zh-CN" altLang="en-US" sz="2800" b="1" smtClean="0">
                <a:latin typeface="隶书" panose="02010509060101010101" pitchFamily="49" charset="-122"/>
                <a:ea typeface="隶书" panose="02010509060101010101" pitchFamily="49" charset="-122"/>
              </a:rPr>
              <a:t>安全生产规章制度</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326063"/>
        </p:xfrm>
        <a:graphic>
          <a:graphicData uri="http://schemas.openxmlformats.org/drawingml/2006/table">
            <a:tbl>
              <a:tblPr firstRow="1" bandRow="1">
                <a:tableStyleId>{5C22544A-7EE6-4342-B048-85BDC9FD1C3A}</a:tableStyleId>
              </a:tblPr>
              <a:tblGrid>
                <a:gridCol w="8286750"/>
              </a:tblGrid>
              <a:tr h="396235">
                <a:tc>
                  <a:txBody>
                    <a:bodyPr/>
                    <a:lstStyle/>
                    <a:p>
                      <a:pPr algn="ctr"/>
                      <a:r>
                        <a:rPr lang="zh-CN" altLang="en-US" sz="2000" dirty="0" smtClean="0">
                          <a:solidFill>
                            <a:srgbClr val="0000CC"/>
                          </a:solidFill>
                        </a:rPr>
                        <a:t>企业达标标准</a:t>
                      </a:r>
                      <a:endParaRPr lang="zh-CN" altLang="en-US" sz="2000" dirty="0">
                        <a:solidFill>
                          <a:srgbClr val="0000CC"/>
                        </a:solidFill>
                      </a:endParaRPr>
                    </a:p>
                  </a:txBody>
                  <a:tcPr marT="45718" marB="45718">
                    <a:solidFill>
                      <a:schemeClr val="accent1">
                        <a:lumMod val="60000"/>
                        <a:lumOff val="40000"/>
                      </a:schemeClr>
                    </a:solidFill>
                  </a:tcPr>
                </a:tc>
              </a:tr>
              <a:tr h="4929827">
                <a:tc>
                  <a:txBody>
                    <a:bodyPr/>
                    <a:lstStyle/>
                    <a:p>
                      <a:pPr marL="273050" indent="-273050">
                        <a:lnSpc>
                          <a:spcPct val="150000"/>
                        </a:lnSpc>
                      </a:pPr>
                      <a:r>
                        <a:rPr lang="en-US" altLang="zh-CN" sz="1600" b="1" dirty="0" smtClean="0">
                          <a:solidFill>
                            <a:schemeClr val="tx1"/>
                          </a:solidFill>
                        </a:rPr>
                        <a:t>1.  </a:t>
                      </a:r>
                      <a:r>
                        <a:rPr lang="zh-CN" altLang="en-US" sz="1600" b="1" dirty="0" smtClean="0">
                          <a:solidFill>
                            <a:schemeClr val="tx1"/>
                          </a:solidFill>
                        </a:rPr>
                        <a:t>通过识别和评估，将适用于本企业的有关法律法规和有关标准规定转化为企业安全生产规章制度或安全操作规程的具体内容，并严格落实；</a:t>
                      </a:r>
                      <a:endParaRPr lang="zh-CN" altLang="en-US" sz="1600" b="1" dirty="0" smtClean="0">
                        <a:solidFill>
                          <a:schemeClr val="tx1"/>
                        </a:solidFill>
                      </a:endParaRPr>
                    </a:p>
                    <a:p>
                      <a:pPr marL="273050" indent="-273050">
                        <a:lnSpc>
                          <a:spcPct val="150000"/>
                        </a:lnSpc>
                      </a:pPr>
                      <a:r>
                        <a:rPr lang="en-US" altLang="zh-CN" sz="1600" b="1" dirty="0" smtClean="0">
                          <a:solidFill>
                            <a:schemeClr val="tx1"/>
                          </a:solidFill>
                        </a:rPr>
                        <a:t>2.  </a:t>
                      </a:r>
                      <a:r>
                        <a:rPr lang="zh-CN" altLang="en-US" sz="1600" b="1" dirty="0" smtClean="0">
                          <a:solidFill>
                            <a:schemeClr val="tx1"/>
                          </a:solidFill>
                        </a:rPr>
                        <a:t>安全生产规章制度</a:t>
                      </a:r>
                      <a:r>
                        <a:rPr lang="zh-CN" altLang="en-US" sz="1600" b="1" u="heavy" baseline="0" dirty="0" smtClean="0">
                          <a:solidFill>
                            <a:schemeClr val="tx1"/>
                          </a:solidFill>
                          <a:uFill>
                            <a:solidFill>
                              <a:srgbClr val="FF0000"/>
                            </a:solidFill>
                          </a:uFill>
                        </a:rPr>
                        <a:t>内容</a:t>
                      </a:r>
                      <a:r>
                        <a:rPr lang="zh-CN" altLang="en-US" sz="1600" b="1" dirty="0" smtClean="0">
                          <a:solidFill>
                            <a:schemeClr val="tx1"/>
                          </a:solidFill>
                        </a:rPr>
                        <a:t>应符合标准要求；</a:t>
                      </a:r>
                      <a:endParaRPr lang="zh-CN" altLang="en-US" sz="1600" b="1" dirty="0" smtClean="0">
                        <a:solidFill>
                          <a:schemeClr val="tx1"/>
                        </a:solidFill>
                      </a:endParaRPr>
                    </a:p>
                    <a:p>
                      <a:pPr marL="273050" indent="-273050">
                        <a:lnSpc>
                          <a:spcPct val="150000"/>
                        </a:lnSpc>
                      </a:pPr>
                      <a:r>
                        <a:rPr lang="en-US" altLang="zh-CN" sz="1600" b="1" dirty="0" smtClean="0">
                          <a:solidFill>
                            <a:schemeClr val="tx1"/>
                          </a:solidFill>
                        </a:rPr>
                        <a:t>3.  </a:t>
                      </a:r>
                      <a:r>
                        <a:rPr lang="zh-CN" altLang="en-US" sz="1600" b="1" dirty="0" smtClean="0">
                          <a:solidFill>
                            <a:schemeClr val="tx1"/>
                          </a:solidFill>
                        </a:rPr>
                        <a:t>明确责任部门、职责、工作要求；</a:t>
                      </a:r>
                      <a:endParaRPr lang="zh-CN" altLang="en-US" sz="1600" b="1" dirty="0" smtClean="0">
                        <a:solidFill>
                          <a:schemeClr val="tx1"/>
                        </a:solidFill>
                      </a:endParaRPr>
                    </a:p>
                    <a:p>
                      <a:pPr marL="273050" indent="-273050">
                        <a:lnSpc>
                          <a:spcPct val="150000"/>
                        </a:lnSpc>
                      </a:pPr>
                      <a:r>
                        <a:rPr lang="en-US" altLang="zh-CN" sz="1600" b="1" dirty="0" smtClean="0">
                          <a:solidFill>
                            <a:schemeClr val="tx1"/>
                          </a:solidFill>
                        </a:rPr>
                        <a:t>4.  </a:t>
                      </a:r>
                      <a:r>
                        <a:rPr lang="zh-CN" altLang="en-US" sz="1600" b="1" dirty="0" smtClean="0">
                          <a:solidFill>
                            <a:schemeClr val="tx1"/>
                          </a:solidFill>
                        </a:rPr>
                        <a:t>安全生产规章制度应具有可操作性；</a:t>
                      </a:r>
                      <a:endParaRPr lang="zh-CN" altLang="en-US" sz="1600" b="1" dirty="0" smtClean="0">
                        <a:solidFill>
                          <a:schemeClr val="tx1"/>
                        </a:solidFill>
                      </a:endParaRPr>
                    </a:p>
                    <a:p>
                      <a:pPr marL="273050" indent="-273050">
                        <a:lnSpc>
                          <a:spcPct val="150000"/>
                        </a:lnSpc>
                      </a:pPr>
                      <a:r>
                        <a:rPr lang="en-US" altLang="zh-CN" sz="1600" b="1" dirty="0" smtClean="0">
                          <a:solidFill>
                            <a:schemeClr val="tx1"/>
                          </a:solidFill>
                        </a:rPr>
                        <a:t>5.  </a:t>
                      </a:r>
                      <a:r>
                        <a:rPr lang="zh-CN" altLang="en-US" sz="1600" b="1" dirty="0" smtClean="0">
                          <a:solidFill>
                            <a:schemeClr val="tx1"/>
                          </a:solidFill>
                        </a:rPr>
                        <a:t>除制定</a:t>
                      </a:r>
                      <a:r>
                        <a:rPr lang="en-US" altLang="zh-CN" sz="1600" b="1" dirty="0" smtClean="0">
                          <a:solidFill>
                            <a:schemeClr val="tx1"/>
                          </a:solidFill>
                        </a:rPr>
                        <a:t>《</a:t>
                      </a:r>
                      <a:r>
                        <a:rPr lang="zh-CN" altLang="en-US" sz="1600" b="1" dirty="0" smtClean="0">
                          <a:solidFill>
                            <a:schemeClr val="tx1"/>
                          </a:solidFill>
                        </a:rPr>
                        <a:t>通用规范</a:t>
                      </a:r>
                      <a:r>
                        <a:rPr lang="en-US" altLang="zh-CN" sz="1600" b="1" dirty="0" smtClean="0">
                          <a:solidFill>
                            <a:schemeClr val="tx1"/>
                          </a:solidFill>
                        </a:rPr>
                        <a:t>》</a:t>
                      </a:r>
                      <a:r>
                        <a:rPr lang="zh-CN" altLang="en-US" sz="1600" b="1" dirty="0" smtClean="0">
                          <a:solidFill>
                            <a:schemeClr val="tx1"/>
                          </a:solidFill>
                        </a:rPr>
                        <a:t>要求的规章制度以外，还应制定包括以下内容的规章制度：工艺管理、开停车管理、设备管理、建（构）筑物管理、电气管理、公用工程管理、易制毒管理、危险化学品输送管道定期巡线制度、领导干部带班、厂区交通安全、文件、档案管理制度等。</a:t>
                      </a:r>
                      <a:endParaRPr lang="zh-CN" altLang="en-US" sz="1600" b="1" dirty="0" smtClean="0">
                        <a:solidFill>
                          <a:schemeClr val="tx1"/>
                        </a:solidFill>
                      </a:endParaRPr>
                    </a:p>
                    <a:p>
                      <a:pPr marL="273050" indent="-273050">
                        <a:lnSpc>
                          <a:spcPct val="150000"/>
                        </a:lnSpc>
                      </a:pPr>
                      <a:r>
                        <a:rPr lang="en-US" altLang="zh-CN" sz="1600" b="1" dirty="0" smtClean="0">
                          <a:solidFill>
                            <a:schemeClr val="tx1"/>
                          </a:solidFill>
                        </a:rPr>
                        <a:t>6.  </a:t>
                      </a:r>
                      <a:r>
                        <a:rPr lang="zh-CN" altLang="en-US" sz="1600" b="1" dirty="0" smtClean="0">
                          <a:solidFill>
                            <a:schemeClr val="tx1"/>
                          </a:solidFill>
                        </a:rPr>
                        <a:t>企业主要负责人应组织审定并签发安全生产规章制度。</a:t>
                      </a:r>
                      <a:endParaRPr lang="zh-CN" altLang="en-US" sz="1600" b="1" dirty="0">
                        <a:solidFill>
                          <a:schemeClr val="tx1"/>
                        </a:solidFill>
                      </a:endParaRPr>
                    </a:p>
                  </a:txBody>
                  <a:tcPr marT="45718" marB="45718">
                    <a:solidFill>
                      <a:schemeClr val="accent6">
                        <a:lumMod val="20000"/>
                        <a:lumOff val="80000"/>
                        <a:alpha val="50000"/>
                      </a:schemeClr>
                    </a:solidFill>
                  </a:tcPr>
                </a:tc>
              </a:tr>
            </a:tbl>
          </a:graphicData>
        </a:graphic>
      </p:graphicFrame>
      <p:sp>
        <p:nvSpPr>
          <p:cNvPr id="135179" name="矩形 11"/>
          <p:cNvSpPr>
            <a:spLocks noChangeArrowheads="1"/>
          </p:cNvSpPr>
          <p:nvPr/>
        </p:nvSpPr>
        <p:spPr bwMode="auto">
          <a:xfrm>
            <a:off x="1000125" y="5429250"/>
            <a:ext cx="7775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1.</a:t>
            </a:r>
            <a:r>
              <a:rPr lang="zh-CN" altLang="en-US" sz="1600" b="1" u="sng">
                <a:solidFill>
                  <a:srgbClr val="33CC33"/>
                </a:solidFill>
                <a:latin typeface="仿宋_GB2312" panose="02010609030101010101" pitchFamily="49" charset="-122"/>
                <a:ea typeface="仿宋_GB2312" panose="02010609030101010101" pitchFamily="49" charset="-122"/>
              </a:rPr>
              <a:t>未制定动火作业管理制度或进入受限空间管理制度，扣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a:p>
            <a:pPr eaLnBrk="1" hangingPunct="1">
              <a:spcBef>
                <a:spcPct val="0"/>
              </a:spcBef>
              <a:buFontTx/>
              <a:buNone/>
            </a:pPr>
            <a:r>
              <a:rPr lang="en-US" altLang="zh-CN" sz="1600" b="1" u="sng">
                <a:solidFill>
                  <a:srgbClr val="33CC33"/>
                </a:solidFill>
                <a:latin typeface="仿宋_GB2312" panose="02010609030101010101" pitchFamily="49" charset="-122"/>
                <a:ea typeface="仿宋_GB2312" panose="02010609030101010101" pitchFamily="49" charset="-122"/>
              </a:rPr>
              <a:t>2.</a:t>
            </a:r>
            <a:r>
              <a:rPr lang="zh-CN" altLang="en-US" sz="1600" b="1" u="sng">
                <a:solidFill>
                  <a:srgbClr val="33CC33"/>
                </a:solidFill>
                <a:latin typeface="仿宋_GB2312" panose="02010609030101010101" pitchFamily="49" charset="-122"/>
                <a:ea typeface="仿宋_GB2312" panose="02010609030101010101" pitchFamily="49" charset="-122"/>
              </a:rPr>
              <a:t>未制定以下规章制度之一，扣</a:t>
            </a:r>
            <a:r>
              <a:rPr lang="en-US" altLang="zh-CN" sz="1600" b="1" u="sng">
                <a:solidFill>
                  <a:srgbClr val="33CC33"/>
                </a:solidFill>
                <a:latin typeface="仿宋_GB2312" panose="02010609030101010101" pitchFamily="49" charset="-122"/>
                <a:ea typeface="仿宋_GB2312" panose="02010609030101010101" pitchFamily="49" charset="-122"/>
              </a:rPr>
              <a:t>40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a:p>
            <a:pPr eaLnBrk="1" hangingPunct="1">
              <a:spcBef>
                <a:spcPct val="0"/>
              </a:spcBef>
              <a:buFontTx/>
              <a:buNone/>
            </a:pPr>
            <a:r>
              <a:rPr lang="zh-CN" altLang="en-US" sz="1600" b="1" u="sng">
                <a:solidFill>
                  <a:srgbClr val="33CC33"/>
                </a:solidFill>
                <a:ea typeface="仿宋_GB2312" panose="02010609030101010101" pitchFamily="49" charset="-122"/>
              </a:rPr>
              <a:t>变更管理、风险管理、隐患排查治理、临时用电作业、高处作业、起重吊装作业、破土作业、断路作业、设备检维修作业、抽堵盲板作业管理制度及文件档案管理制度。</a:t>
            </a:r>
            <a:endParaRPr lang="zh-CN" altLang="en-US" sz="1600" b="1" u="sng">
              <a:solidFill>
                <a:srgbClr val="33CC33"/>
              </a:solidFill>
              <a:ea typeface="仿宋_GB2312" panose="02010609030101010101" pitchFamily="49" charset="-122"/>
            </a:endParaRPr>
          </a:p>
        </p:txBody>
      </p:sp>
      <p:sp>
        <p:nvSpPr>
          <p:cNvPr id="135180" name="AutoShape 10"/>
          <p:cNvSpPr>
            <a:spLocks noChangeArrowheads="1"/>
          </p:cNvSpPr>
          <p:nvPr/>
        </p:nvSpPr>
        <p:spPr bwMode="auto">
          <a:xfrm>
            <a:off x="604838" y="5516563"/>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4.1  </a:t>
            </a:r>
            <a:r>
              <a:rPr lang="zh-CN" altLang="en-US" sz="2800" b="1" smtClean="0">
                <a:latin typeface="隶书" panose="02010509060101010101" pitchFamily="49" charset="-122"/>
                <a:ea typeface="隶书" panose="02010509060101010101" pitchFamily="49" charset="-122"/>
              </a:rPr>
              <a:t>安全生产规章制度</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2357437"/>
        </p:xfrm>
        <a:graphic>
          <a:graphicData uri="http://schemas.openxmlformats.org/drawingml/2006/table">
            <a:tbl>
              <a:tblPr firstRow="1" bandRow="1">
                <a:tableStyleId>{5C22544A-7EE6-4342-B048-85BDC9FD1C3A}</a:tableStyleId>
              </a:tblPr>
              <a:tblGrid>
                <a:gridCol w="3857596"/>
                <a:gridCol w="4429154"/>
              </a:tblGrid>
              <a:tr h="42861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928824">
                <a:tc>
                  <a:txBody>
                    <a:bodyPr/>
                    <a:lstStyle/>
                    <a:p>
                      <a:pPr>
                        <a:lnSpc>
                          <a:spcPct val="150000"/>
                        </a:lnSpc>
                      </a:pPr>
                      <a:endParaRPr lang="en-US" altLang="zh-CN" sz="1800" b="1" dirty="0" smtClean="0"/>
                    </a:p>
                    <a:p>
                      <a:pPr>
                        <a:lnSpc>
                          <a:spcPct val="150000"/>
                        </a:lnSpc>
                      </a:pPr>
                      <a:r>
                        <a:rPr lang="en-US" altLang="zh-CN" sz="1800" b="1" dirty="0" smtClean="0"/>
                        <a:t>2.</a:t>
                      </a:r>
                      <a:r>
                        <a:rPr lang="zh-CN" altLang="zh-CN" sz="1800" b="1" dirty="0" smtClean="0"/>
                        <a:t>企业应将安全生产规章制度发放到有关的工作岗位。</a:t>
                      </a:r>
                      <a:endParaRPr lang="zh-CN" altLang="en-US" sz="1800" b="1" dirty="0"/>
                    </a:p>
                  </a:txBody>
                  <a:tcPr marL="91439" marR="91439">
                    <a:solidFill>
                      <a:schemeClr val="accent6">
                        <a:lumMod val="20000"/>
                        <a:lumOff val="80000"/>
                        <a:alpha val="50000"/>
                      </a:schemeClr>
                    </a:solidFill>
                  </a:tcPr>
                </a:tc>
                <a:tc>
                  <a:txBody>
                    <a:bodyPr/>
                    <a:lstStyle/>
                    <a:p>
                      <a:pPr>
                        <a:lnSpc>
                          <a:spcPct val="150000"/>
                        </a:lnSpc>
                      </a:pPr>
                      <a:endParaRPr lang="en-US" altLang="zh-CN" sz="1800" b="1" dirty="0" smtClean="0">
                        <a:solidFill>
                          <a:srgbClr val="0000CC"/>
                        </a:solidFill>
                      </a:endParaRPr>
                    </a:p>
                    <a:p>
                      <a:pPr>
                        <a:lnSpc>
                          <a:spcPct val="150000"/>
                        </a:lnSpc>
                      </a:pPr>
                      <a:r>
                        <a:rPr lang="zh-CN" altLang="zh-CN" sz="1800" b="1" dirty="0" smtClean="0">
                          <a:solidFill>
                            <a:schemeClr val="tx1"/>
                          </a:solidFill>
                        </a:rPr>
                        <a:t>将安全生产规章制度发放到有关的工作岗位。</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4.2  </a:t>
            </a:r>
            <a:r>
              <a:rPr lang="zh-CN" altLang="en-US" sz="2800" b="1" smtClean="0">
                <a:latin typeface="隶书" panose="02010509060101010101" pitchFamily="49" charset="-122"/>
                <a:ea typeface="隶书" panose="02010509060101010101" pitchFamily="49" charset="-122"/>
              </a:rPr>
              <a:t>操作规程</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4946652"/>
        </p:xfrm>
        <a:graphic>
          <a:graphicData uri="http://schemas.openxmlformats.org/drawingml/2006/table">
            <a:tbl>
              <a:tblPr firstRow="1" bandRow="1">
                <a:tableStyleId>{5C22544A-7EE6-4342-B048-85BDC9FD1C3A}</a:tableStyleId>
              </a:tblPr>
              <a:tblGrid>
                <a:gridCol w="2857471"/>
                <a:gridCol w="5429279"/>
              </a:tblGrid>
              <a:tr h="396232">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7" marB="4571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7" marB="45717">
                    <a:solidFill>
                      <a:schemeClr val="accent1">
                        <a:lumMod val="60000"/>
                        <a:lumOff val="40000"/>
                      </a:schemeClr>
                    </a:solidFill>
                  </a:tcPr>
                </a:tc>
              </a:tr>
              <a:tr h="2764590">
                <a:tc>
                  <a:txBody>
                    <a:bodyPr/>
                    <a:lstStyle/>
                    <a:p>
                      <a:pPr>
                        <a:lnSpc>
                          <a:spcPct val="150000"/>
                        </a:lnSpc>
                      </a:pPr>
                      <a:r>
                        <a:rPr lang="en-US" altLang="zh-CN" sz="1800" b="1" dirty="0" smtClean="0">
                          <a:solidFill>
                            <a:schemeClr val="tx1"/>
                          </a:solidFill>
                        </a:rPr>
                        <a:t>1.</a:t>
                      </a:r>
                      <a:r>
                        <a:rPr lang="zh-CN" altLang="zh-CN" sz="1800" b="1" dirty="0" smtClean="0">
                          <a:solidFill>
                            <a:schemeClr val="tx1"/>
                          </a:solidFill>
                        </a:rPr>
                        <a:t>企业应根据生产工艺、技术、设备设施特点和原材料、辅助材料、产品的危险性，编制操作规程</a:t>
                      </a:r>
                      <a:r>
                        <a:rPr lang="zh-CN" altLang="en-US" sz="1800" b="1" dirty="0" smtClean="0">
                          <a:solidFill>
                            <a:schemeClr val="tx1"/>
                          </a:solidFill>
                        </a:rPr>
                        <a:t>，</a:t>
                      </a:r>
                      <a:r>
                        <a:rPr lang="zh-CN" altLang="zh-CN" sz="1800" b="1" dirty="0" smtClean="0">
                          <a:solidFill>
                            <a:schemeClr val="tx1"/>
                          </a:solidFill>
                        </a:rPr>
                        <a:t>并发放到相关岗位。</a:t>
                      </a:r>
                      <a:endParaRPr lang="zh-CN" altLang="en-US" sz="1800" b="1" dirty="0">
                        <a:solidFill>
                          <a:schemeClr val="tx1"/>
                        </a:solidFill>
                      </a:endParaRPr>
                    </a:p>
                  </a:txBody>
                  <a:tcPr marL="91439" marR="91439" marT="45717" marB="45717">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a:t>
                      </a:r>
                      <a:r>
                        <a:rPr lang="zh-CN" altLang="en-US" sz="1800" b="1" dirty="0" smtClean="0">
                          <a:solidFill>
                            <a:schemeClr val="tx1"/>
                          </a:solidFill>
                        </a:rPr>
                        <a:t>以危险、有害因素分析为依据，编制岗位操作规程；</a:t>
                      </a:r>
                      <a:endParaRPr lang="zh-CN" altLang="en-US" sz="1800" b="1" dirty="0" smtClean="0">
                        <a:solidFill>
                          <a:schemeClr val="tx1"/>
                        </a:solidFill>
                      </a:endParaRPr>
                    </a:p>
                    <a:p>
                      <a:pPr>
                        <a:lnSpc>
                          <a:spcPct val="150000"/>
                        </a:lnSpc>
                      </a:pPr>
                      <a:r>
                        <a:rPr lang="en-US" altLang="zh-CN" sz="1800" b="1" dirty="0" smtClean="0">
                          <a:solidFill>
                            <a:schemeClr val="tx1"/>
                          </a:solidFill>
                        </a:rPr>
                        <a:t>2.</a:t>
                      </a:r>
                      <a:r>
                        <a:rPr lang="zh-CN" altLang="en-US" sz="1800" b="1" dirty="0" smtClean="0">
                          <a:solidFill>
                            <a:schemeClr val="tx1"/>
                          </a:solidFill>
                        </a:rPr>
                        <a:t>发放到相关岗位；</a:t>
                      </a:r>
                      <a:endParaRPr lang="zh-CN" altLang="en-US" sz="1800" b="1" dirty="0" smtClean="0">
                        <a:solidFill>
                          <a:schemeClr val="tx1"/>
                        </a:solidFill>
                      </a:endParaRPr>
                    </a:p>
                    <a:p>
                      <a:pPr>
                        <a:lnSpc>
                          <a:spcPct val="150000"/>
                        </a:lnSpc>
                      </a:pPr>
                      <a:r>
                        <a:rPr lang="en-US" altLang="zh-CN" sz="1800" b="1" dirty="0" smtClean="0">
                          <a:solidFill>
                            <a:schemeClr val="tx1"/>
                          </a:solidFill>
                        </a:rPr>
                        <a:t>3.</a:t>
                      </a:r>
                      <a:r>
                        <a:rPr lang="zh-CN" altLang="en-US" sz="1800" b="1" dirty="0" smtClean="0">
                          <a:solidFill>
                            <a:schemeClr val="tx1"/>
                          </a:solidFill>
                        </a:rPr>
                        <a:t>企业主要负责人或其指定的技术负责人审定并签发</a:t>
                      </a:r>
                      <a:endParaRPr lang="en-US" altLang="zh-CN" sz="1800" b="1" dirty="0" smtClean="0">
                        <a:solidFill>
                          <a:schemeClr val="tx1"/>
                        </a:solidFill>
                      </a:endParaRPr>
                    </a:p>
                    <a:p>
                      <a:pPr>
                        <a:lnSpc>
                          <a:spcPct val="150000"/>
                        </a:lnSpc>
                      </a:pPr>
                      <a:r>
                        <a:rPr lang="en-US" altLang="zh-CN" sz="1800" b="1" dirty="0" smtClean="0">
                          <a:solidFill>
                            <a:schemeClr val="tx1"/>
                          </a:solidFill>
                        </a:rPr>
                        <a:t>   </a:t>
                      </a:r>
                      <a:r>
                        <a:rPr lang="zh-CN" altLang="en-US" sz="1800" b="1" dirty="0" smtClean="0">
                          <a:solidFill>
                            <a:schemeClr val="tx1"/>
                          </a:solidFill>
                        </a:rPr>
                        <a:t>操作规程。</a:t>
                      </a:r>
                      <a:endParaRPr lang="zh-CN" altLang="en-US" sz="1800" b="1" dirty="0" smtClean="0">
                        <a:solidFill>
                          <a:schemeClr val="tx1"/>
                        </a:solidFill>
                      </a:endParaRPr>
                    </a:p>
                  </a:txBody>
                  <a:tcPr marL="91439" marR="91439" marT="45717" marB="45717">
                    <a:solidFill>
                      <a:schemeClr val="accent6">
                        <a:lumMod val="20000"/>
                        <a:lumOff val="80000"/>
                        <a:alpha val="50000"/>
                      </a:schemeClr>
                    </a:solidFill>
                  </a:tcPr>
                </a:tc>
              </a:tr>
              <a:tr h="1785828">
                <a:tc>
                  <a:txBody>
                    <a:bodyPr/>
                    <a:lstStyle/>
                    <a:p>
                      <a:pPr>
                        <a:lnSpc>
                          <a:spcPct val="150000"/>
                        </a:lnSpc>
                      </a:pPr>
                      <a:r>
                        <a:rPr lang="en-US" altLang="zh-CN" sz="1800" b="1" dirty="0" smtClean="0"/>
                        <a:t>2.</a:t>
                      </a:r>
                      <a:r>
                        <a:rPr lang="zh-CN" altLang="zh-CN" sz="1800" b="1" dirty="0" smtClean="0"/>
                        <a:t>企业应在新工艺、新技术、新装置、新产品投产或投用前，组织编制新的操作规程。</a:t>
                      </a:r>
                      <a:endParaRPr lang="zh-CN" altLang="en-US" sz="1800" b="1" dirty="0">
                        <a:solidFill>
                          <a:srgbClr val="0000CC"/>
                        </a:solidFill>
                      </a:endParaRPr>
                    </a:p>
                  </a:txBody>
                  <a:tcPr marL="91439" marR="91439" marT="45717" marB="45717">
                    <a:solidFill>
                      <a:schemeClr val="bg2">
                        <a:lumMod val="40000"/>
                        <a:lumOff val="60000"/>
                        <a:alpha val="50000"/>
                      </a:schemeClr>
                    </a:solidFill>
                  </a:tcPr>
                </a:tc>
                <a:tc>
                  <a:txBody>
                    <a:bodyPr/>
                    <a:lstStyle/>
                    <a:p>
                      <a:pPr>
                        <a:lnSpc>
                          <a:spcPct val="150000"/>
                        </a:lnSpc>
                      </a:pPr>
                      <a:r>
                        <a:rPr lang="zh-CN" altLang="en-US" sz="1800" b="1" dirty="0" smtClean="0">
                          <a:solidFill>
                            <a:schemeClr val="tx1"/>
                          </a:solidFill>
                        </a:rPr>
                        <a:t>新工艺、新技术、新装置、新产品投产或投用前，应组织编制新的操作规程。</a:t>
                      </a:r>
                      <a:endParaRPr lang="zh-CN" altLang="en-US" sz="1800" b="1" dirty="0" smtClean="0">
                        <a:solidFill>
                          <a:schemeClr val="tx1"/>
                        </a:solidFill>
                      </a:endParaRPr>
                    </a:p>
                  </a:txBody>
                  <a:tcPr marL="91439" marR="91439" marT="45717" marB="45717">
                    <a:solidFill>
                      <a:schemeClr val="bg2">
                        <a:lumMod val="40000"/>
                        <a:lumOff val="60000"/>
                        <a:alpha val="50000"/>
                      </a:schemeClr>
                    </a:solidFill>
                  </a:tcPr>
                </a:tc>
              </a:tr>
            </a:tbl>
          </a:graphicData>
        </a:graphic>
      </p:graphicFrame>
      <p:sp>
        <p:nvSpPr>
          <p:cNvPr id="139281" name="矩形 8"/>
          <p:cNvSpPr>
            <a:spLocks noChangeArrowheads="1"/>
          </p:cNvSpPr>
          <p:nvPr/>
        </p:nvSpPr>
        <p:spPr bwMode="auto">
          <a:xfrm>
            <a:off x="3652838" y="5773738"/>
            <a:ext cx="4991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投产或投用前未编制操作规程，扣</a:t>
            </a:r>
            <a:r>
              <a:rPr lang="en-US" altLang="zh-CN" sz="1600" b="1" u="sng">
                <a:solidFill>
                  <a:srgbClr val="33CC33"/>
                </a:solidFill>
                <a:latin typeface="仿宋_GB2312" panose="02010609030101010101" pitchFamily="49" charset="-122"/>
                <a:ea typeface="仿宋_GB2312" panose="02010609030101010101" pitchFamily="49" charset="-122"/>
              </a:rPr>
              <a:t>40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139282" name="AutoShape 9"/>
          <p:cNvSpPr>
            <a:spLocks noChangeArrowheads="1"/>
          </p:cNvSpPr>
          <p:nvPr/>
        </p:nvSpPr>
        <p:spPr bwMode="auto">
          <a:xfrm>
            <a:off x="3367088" y="5588000"/>
            <a:ext cx="254000"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39283" name="AutoShape 9"/>
          <p:cNvSpPr>
            <a:spLocks noChangeArrowheads="1"/>
          </p:cNvSpPr>
          <p:nvPr/>
        </p:nvSpPr>
        <p:spPr bwMode="auto">
          <a:xfrm>
            <a:off x="3357563" y="3587750"/>
            <a:ext cx="254000"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39284" name="矩形 8"/>
          <p:cNvSpPr>
            <a:spLocks noChangeArrowheads="1"/>
          </p:cNvSpPr>
          <p:nvPr/>
        </p:nvSpPr>
        <p:spPr bwMode="auto">
          <a:xfrm>
            <a:off x="3643313" y="3773488"/>
            <a:ext cx="4991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有岗位未编制操作规程，或岗位无法提供操作规程，扣</a:t>
            </a:r>
            <a:r>
              <a:rPr lang="en-US" altLang="zh-CN" sz="1600" b="1" u="sng">
                <a:solidFill>
                  <a:srgbClr val="33CC33"/>
                </a:solidFill>
                <a:latin typeface="仿宋_GB2312" panose="02010609030101010101" pitchFamily="49" charset="-122"/>
                <a:ea typeface="仿宋_GB2312" panose="02010609030101010101" pitchFamily="49" charset="-122"/>
              </a:rPr>
              <a:t>40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4.3  </a:t>
            </a:r>
            <a:r>
              <a:rPr lang="zh-CN" altLang="en-US" sz="2800" b="1" smtClean="0">
                <a:latin typeface="隶书" panose="02010509060101010101" pitchFamily="49" charset="-122"/>
                <a:ea typeface="隶书" panose="02010509060101010101" pitchFamily="49" charset="-122"/>
              </a:rPr>
              <a:t>修订</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5089526"/>
        </p:xfrm>
        <a:graphic>
          <a:graphicData uri="http://schemas.openxmlformats.org/drawingml/2006/table">
            <a:tbl>
              <a:tblPr firstRow="1" bandRow="1">
                <a:tableStyleId>{5C22544A-7EE6-4342-B048-85BDC9FD1C3A}</a:tableStyleId>
              </a:tblPr>
              <a:tblGrid>
                <a:gridCol w="5143471"/>
                <a:gridCol w="3143279"/>
              </a:tblGrid>
              <a:tr h="39623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7" marB="4571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7" marB="45717">
                    <a:solidFill>
                      <a:schemeClr val="accent1">
                        <a:lumMod val="60000"/>
                        <a:lumOff val="40000"/>
                      </a:schemeClr>
                    </a:solidFill>
                  </a:tcPr>
                </a:tc>
              </a:tr>
              <a:tr h="4693292">
                <a:tc>
                  <a:txBody>
                    <a:bodyPr/>
                    <a:lstStyle/>
                    <a:p>
                      <a:pPr>
                        <a:lnSpc>
                          <a:spcPct val="110000"/>
                        </a:lnSpc>
                      </a:pPr>
                      <a:r>
                        <a:rPr kumimoji="0" lang="en-US" altLang="zh-CN" sz="1800" b="1" dirty="0" smtClean="0">
                          <a:solidFill>
                            <a:schemeClr val="tx1"/>
                          </a:solidFill>
                          <a:latin typeface="宋体" panose="02010600030101010101" pitchFamily="2" charset="-122"/>
                          <a:cs typeface="Times New Roman" panose="02020603050405020304" pitchFamily="18" charset="0"/>
                        </a:rPr>
                        <a:t>1.</a:t>
                      </a:r>
                      <a:r>
                        <a:rPr kumimoji="0" lang="zh-CN" altLang="en-US" sz="1800" b="1" dirty="0" smtClean="0">
                          <a:solidFill>
                            <a:schemeClr val="tx1"/>
                          </a:solidFill>
                          <a:latin typeface="宋体" panose="02010600030101010101" pitchFamily="2" charset="-122"/>
                          <a:cs typeface="Times New Roman" panose="02020603050405020304" pitchFamily="18" charset="0"/>
                        </a:rPr>
                        <a:t>企业应明确评审和修订安全生产规章制度和操作规程的时机和频次，定期进行评审和修订，确保其有效性和适用性。在发生以下情况时，应及时对相关的规章制度或操作规程进行评审、修订：</a:t>
                      </a:r>
                      <a:endParaRPr kumimoji="0" lang="zh-CN" altLang="en-US" sz="1800" b="1" dirty="0" smtClean="0">
                        <a:solidFill>
                          <a:schemeClr val="tx1"/>
                        </a:solidFill>
                        <a:latin typeface="Arial" panose="020B0604020202020204" pitchFamily="34" charset="0"/>
                      </a:endParaRPr>
                    </a:p>
                    <a:p>
                      <a:pPr eaLnBrk="0" hangingPunct="0">
                        <a:lnSpc>
                          <a:spcPct val="110000"/>
                        </a:lnSpc>
                      </a:pPr>
                      <a:r>
                        <a:rPr kumimoji="0" lang="zh-CN" altLang="en-US" sz="1800" b="1" dirty="0" smtClean="0">
                          <a:solidFill>
                            <a:schemeClr val="tx1"/>
                          </a:solidFill>
                          <a:latin typeface="宋体" panose="02010600030101010101" pitchFamily="2" charset="-122"/>
                          <a:cs typeface="Times New Roman" panose="02020603050405020304" pitchFamily="18" charset="0"/>
                        </a:rPr>
                        <a:t>（</a:t>
                      </a:r>
                      <a:r>
                        <a:rPr kumimoji="0" lang="en-US" altLang="zh-CN" sz="1800" b="1" dirty="0" smtClean="0">
                          <a:solidFill>
                            <a:srgbClr val="0000CC"/>
                          </a:solidFill>
                          <a:latin typeface="宋体" panose="02010600030101010101" pitchFamily="2" charset="-122"/>
                          <a:cs typeface="Times New Roman" panose="02020603050405020304" pitchFamily="18" charset="0"/>
                        </a:rPr>
                        <a:t>1</a:t>
                      </a:r>
                      <a:r>
                        <a:rPr kumimoji="0" lang="zh-CN" altLang="en-US" sz="1800" b="1" dirty="0" smtClean="0">
                          <a:solidFill>
                            <a:srgbClr val="0000CC"/>
                          </a:solidFill>
                          <a:latin typeface="宋体" panose="02010600030101010101" pitchFamily="2" charset="-122"/>
                          <a:cs typeface="Times New Roman" panose="02020603050405020304" pitchFamily="18" charset="0"/>
                        </a:rPr>
                        <a:t>）当国家安全生产法律、法规、规程、标准</a:t>
                      </a:r>
                      <a:r>
                        <a:rPr kumimoji="0" lang="zh-CN" altLang="en-US" sz="1800" b="1" dirty="0" smtClean="0">
                          <a:solidFill>
                            <a:schemeClr val="tx1"/>
                          </a:solidFill>
                          <a:latin typeface="宋体" panose="02010600030101010101" pitchFamily="2" charset="-122"/>
                          <a:cs typeface="Times New Roman" panose="02020603050405020304" pitchFamily="18" charset="0"/>
                        </a:rPr>
                        <a:t>废止</a:t>
                      </a:r>
                      <a:r>
                        <a:rPr kumimoji="0" lang="zh-CN" altLang="en-US" sz="1800" b="1" dirty="0" smtClean="0">
                          <a:solidFill>
                            <a:srgbClr val="0000CC"/>
                          </a:solidFill>
                          <a:latin typeface="宋体" panose="02010600030101010101" pitchFamily="2" charset="-122"/>
                          <a:cs typeface="Times New Roman" panose="02020603050405020304" pitchFamily="18" charset="0"/>
                        </a:rPr>
                        <a:t>、修订或新颁布时；</a:t>
                      </a:r>
                      <a:endParaRPr kumimoji="0" lang="zh-CN" altLang="en-US" sz="1800" b="1" dirty="0" smtClean="0">
                        <a:solidFill>
                          <a:srgbClr val="0000CC"/>
                        </a:solidFill>
                        <a:latin typeface="Arial" panose="020B0604020202020204" pitchFamily="34" charset="0"/>
                      </a:endParaRPr>
                    </a:p>
                    <a:p>
                      <a:pPr eaLnBrk="0" hangingPunct="0">
                        <a:lnSpc>
                          <a:spcPct val="110000"/>
                        </a:lnSpc>
                      </a:pPr>
                      <a:r>
                        <a:rPr kumimoji="0" lang="zh-CN" altLang="en-US" sz="1800" b="1" dirty="0" smtClean="0">
                          <a:solidFill>
                            <a:srgbClr val="0000CC"/>
                          </a:solidFill>
                          <a:latin typeface="宋体" panose="02010600030101010101" pitchFamily="2" charset="-122"/>
                          <a:cs typeface="Times New Roman" panose="02020603050405020304" pitchFamily="18" charset="0"/>
                        </a:rPr>
                        <a:t>（</a:t>
                      </a:r>
                      <a:r>
                        <a:rPr kumimoji="0" lang="en-US" altLang="zh-CN" sz="1800" b="1" dirty="0" smtClean="0">
                          <a:solidFill>
                            <a:srgbClr val="0000CC"/>
                          </a:solidFill>
                          <a:latin typeface="宋体" panose="02010600030101010101" pitchFamily="2" charset="-122"/>
                          <a:cs typeface="Times New Roman" panose="02020603050405020304" pitchFamily="18" charset="0"/>
                        </a:rPr>
                        <a:t>2</a:t>
                      </a:r>
                      <a:r>
                        <a:rPr kumimoji="0" lang="zh-CN" altLang="en-US" sz="1800" b="1" dirty="0" smtClean="0">
                          <a:solidFill>
                            <a:srgbClr val="0000CC"/>
                          </a:solidFill>
                          <a:latin typeface="宋体" panose="02010600030101010101" pitchFamily="2" charset="-122"/>
                          <a:cs typeface="Times New Roman" panose="02020603050405020304" pitchFamily="18" charset="0"/>
                        </a:rPr>
                        <a:t>）当企业归属、体制、规模发生重大变化时；</a:t>
                      </a:r>
                      <a:endParaRPr kumimoji="0" lang="zh-CN" altLang="en-US" sz="1800" b="1" dirty="0" smtClean="0">
                        <a:solidFill>
                          <a:srgbClr val="0000CC"/>
                        </a:solidFill>
                        <a:latin typeface="Arial" panose="020B0604020202020204" pitchFamily="34" charset="0"/>
                      </a:endParaRPr>
                    </a:p>
                    <a:p>
                      <a:pPr eaLnBrk="0" hangingPunct="0">
                        <a:lnSpc>
                          <a:spcPct val="110000"/>
                        </a:lnSpc>
                      </a:pPr>
                      <a:r>
                        <a:rPr kumimoji="0" lang="zh-CN" altLang="en-US" sz="1800" b="1" dirty="0" smtClean="0">
                          <a:solidFill>
                            <a:srgbClr val="0000CC"/>
                          </a:solidFill>
                          <a:latin typeface="宋体" panose="02010600030101010101" pitchFamily="2" charset="-122"/>
                          <a:cs typeface="Times New Roman" panose="02020603050405020304" pitchFamily="18" charset="0"/>
                        </a:rPr>
                        <a:t>（</a:t>
                      </a:r>
                      <a:r>
                        <a:rPr kumimoji="0" lang="en-US" altLang="zh-CN" sz="1800" b="1" dirty="0" smtClean="0">
                          <a:solidFill>
                            <a:srgbClr val="0000CC"/>
                          </a:solidFill>
                          <a:latin typeface="宋体" panose="02010600030101010101" pitchFamily="2" charset="-122"/>
                          <a:cs typeface="Times New Roman" panose="02020603050405020304" pitchFamily="18" charset="0"/>
                        </a:rPr>
                        <a:t>3</a:t>
                      </a:r>
                      <a:r>
                        <a:rPr kumimoji="0" lang="zh-CN" altLang="en-US" sz="1800" b="1" dirty="0" smtClean="0">
                          <a:solidFill>
                            <a:srgbClr val="0000CC"/>
                          </a:solidFill>
                          <a:latin typeface="宋体" panose="02010600030101010101" pitchFamily="2" charset="-122"/>
                          <a:cs typeface="Times New Roman" panose="02020603050405020304" pitchFamily="18" charset="0"/>
                        </a:rPr>
                        <a:t>）当生产设施新建、扩建、改建时；</a:t>
                      </a:r>
                      <a:endParaRPr kumimoji="0" lang="zh-CN" altLang="en-US" sz="1800" b="1" dirty="0" smtClean="0">
                        <a:solidFill>
                          <a:srgbClr val="0000CC"/>
                        </a:solidFill>
                        <a:latin typeface="Arial" panose="020B0604020202020204" pitchFamily="34" charset="0"/>
                      </a:endParaRPr>
                    </a:p>
                    <a:p>
                      <a:pPr eaLnBrk="0" hangingPunct="0">
                        <a:lnSpc>
                          <a:spcPct val="110000"/>
                        </a:lnSpc>
                      </a:pPr>
                      <a:r>
                        <a:rPr kumimoji="0" lang="zh-CN" altLang="en-US" sz="1800" b="1" dirty="0" smtClean="0">
                          <a:solidFill>
                            <a:srgbClr val="0000CC"/>
                          </a:solidFill>
                          <a:latin typeface="宋体" panose="02010600030101010101" pitchFamily="2" charset="-122"/>
                          <a:cs typeface="Times New Roman" panose="02020603050405020304" pitchFamily="18" charset="0"/>
                        </a:rPr>
                        <a:t>（</a:t>
                      </a:r>
                      <a:r>
                        <a:rPr kumimoji="0" lang="en-US" altLang="zh-CN" sz="1800" b="1" dirty="0" smtClean="0">
                          <a:solidFill>
                            <a:srgbClr val="0000CC"/>
                          </a:solidFill>
                          <a:latin typeface="宋体" panose="02010600030101010101" pitchFamily="2" charset="-122"/>
                          <a:cs typeface="Times New Roman" panose="02020603050405020304" pitchFamily="18" charset="0"/>
                        </a:rPr>
                        <a:t>4</a:t>
                      </a:r>
                      <a:r>
                        <a:rPr kumimoji="0" lang="zh-CN" altLang="en-US" sz="1800" b="1" dirty="0" smtClean="0">
                          <a:solidFill>
                            <a:srgbClr val="0000CC"/>
                          </a:solidFill>
                          <a:latin typeface="宋体" panose="02010600030101010101" pitchFamily="2" charset="-122"/>
                          <a:cs typeface="Times New Roman" panose="02020603050405020304" pitchFamily="18" charset="0"/>
                        </a:rPr>
                        <a:t>）当工艺、技术路线和装置设备发生变更时；</a:t>
                      </a:r>
                      <a:endParaRPr kumimoji="0" lang="zh-CN" altLang="en-US" sz="1800" b="1" dirty="0" smtClean="0">
                        <a:solidFill>
                          <a:srgbClr val="0000CC"/>
                        </a:solidFill>
                        <a:latin typeface="Arial" panose="020B0604020202020204" pitchFamily="34" charset="0"/>
                      </a:endParaRPr>
                    </a:p>
                    <a:p>
                      <a:pPr eaLnBrk="0" hangingPunct="0">
                        <a:lnSpc>
                          <a:spcPct val="110000"/>
                        </a:lnSpc>
                      </a:pPr>
                      <a:r>
                        <a:rPr kumimoji="0" lang="zh-CN" altLang="en-US" sz="1800" b="1" dirty="0" smtClean="0">
                          <a:solidFill>
                            <a:srgbClr val="0000CC"/>
                          </a:solidFill>
                          <a:latin typeface="宋体" panose="02010600030101010101" pitchFamily="2" charset="-122"/>
                          <a:cs typeface="Times New Roman" panose="02020603050405020304" pitchFamily="18" charset="0"/>
                        </a:rPr>
                        <a:t>（</a:t>
                      </a:r>
                      <a:r>
                        <a:rPr kumimoji="0" lang="en-US" altLang="zh-CN" sz="1800" b="1" dirty="0" smtClean="0">
                          <a:solidFill>
                            <a:srgbClr val="0000CC"/>
                          </a:solidFill>
                          <a:latin typeface="宋体" panose="02010600030101010101" pitchFamily="2" charset="-122"/>
                          <a:cs typeface="Times New Roman" panose="02020603050405020304" pitchFamily="18" charset="0"/>
                        </a:rPr>
                        <a:t>5</a:t>
                      </a:r>
                      <a:r>
                        <a:rPr kumimoji="0" lang="zh-CN" altLang="en-US" sz="1800" b="1" dirty="0" smtClean="0">
                          <a:solidFill>
                            <a:srgbClr val="0000CC"/>
                          </a:solidFill>
                          <a:latin typeface="宋体" panose="02010600030101010101" pitchFamily="2" charset="-122"/>
                          <a:cs typeface="Times New Roman" panose="02020603050405020304" pitchFamily="18" charset="0"/>
                        </a:rPr>
                        <a:t>）当上级安全监督部门提出相关整改意见时；</a:t>
                      </a:r>
                      <a:endParaRPr kumimoji="0" lang="zh-CN" altLang="en-US" sz="1800" b="1" dirty="0" smtClean="0">
                        <a:solidFill>
                          <a:srgbClr val="0000CC"/>
                        </a:solidFill>
                        <a:latin typeface="Arial" panose="020B0604020202020204" pitchFamily="34" charset="0"/>
                      </a:endParaRPr>
                    </a:p>
                    <a:p>
                      <a:pPr eaLnBrk="0" hangingPunct="0">
                        <a:lnSpc>
                          <a:spcPct val="110000"/>
                        </a:lnSpc>
                      </a:pPr>
                      <a:r>
                        <a:rPr kumimoji="0" lang="zh-CN" altLang="en-US" sz="1800" b="1" dirty="0" smtClean="0">
                          <a:solidFill>
                            <a:srgbClr val="0000CC"/>
                          </a:solidFill>
                          <a:latin typeface="宋体" panose="02010600030101010101" pitchFamily="2" charset="-122"/>
                          <a:cs typeface="Times New Roman" panose="02020603050405020304" pitchFamily="18" charset="0"/>
                        </a:rPr>
                        <a:t>（</a:t>
                      </a:r>
                      <a:r>
                        <a:rPr kumimoji="0" lang="en-US" altLang="zh-CN" sz="1800" b="1" dirty="0" smtClean="0">
                          <a:solidFill>
                            <a:srgbClr val="0000CC"/>
                          </a:solidFill>
                          <a:latin typeface="宋体" panose="02010600030101010101" pitchFamily="2" charset="-122"/>
                          <a:cs typeface="Times New Roman" panose="02020603050405020304" pitchFamily="18" charset="0"/>
                        </a:rPr>
                        <a:t>6</a:t>
                      </a:r>
                      <a:r>
                        <a:rPr kumimoji="0" lang="zh-CN" altLang="en-US" sz="1800" b="1" dirty="0" smtClean="0">
                          <a:solidFill>
                            <a:srgbClr val="0000CC"/>
                          </a:solidFill>
                          <a:latin typeface="宋体" panose="02010600030101010101" pitchFamily="2" charset="-122"/>
                          <a:cs typeface="Times New Roman" panose="02020603050405020304" pitchFamily="18" charset="0"/>
                        </a:rPr>
                        <a:t>）当安全检查、风险评价过程中发现涉及到规章制度层面的问题时；</a:t>
                      </a:r>
                      <a:endParaRPr kumimoji="0" lang="zh-CN" altLang="en-US" sz="1800" b="1" dirty="0" smtClean="0">
                        <a:solidFill>
                          <a:srgbClr val="0000CC"/>
                        </a:solidFill>
                        <a:latin typeface="Arial" panose="020B0604020202020204" pitchFamily="34" charset="0"/>
                      </a:endParaRPr>
                    </a:p>
                    <a:p>
                      <a:pPr eaLnBrk="0" hangingPunct="0">
                        <a:lnSpc>
                          <a:spcPct val="110000"/>
                        </a:lnSpc>
                      </a:pPr>
                      <a:r>
                        <a:rPr kumimoji="0" lang="zh-CN" altLang="en-US" sz="1800" b="1" dirty="0" smtClean="0">
                          <a:solidFill>
                            <a:srgbClr val="0000CC"/>
                          </a:solidFill>
                          <a:latin typeface="宋体" panose="02010600030101010101" pitchFamily="2" charset="-122"/>
                          <a:cs typeface="Times New Roman" panose="02020603050405020304" pitchFamily="18" charset="0"/>
                        </a:rPr>
                        <a:t>（</a:t>
                      </a:r>
                      <a:r>
                        <a:rPr kumimoji="0" lang="en-US" altLang="zh-CN" sz="1800" b="1" dirty="0" smtClean="0">
                          <a:solidFill>
                            <a:srgbClr val="0000CC"/>
                          </a:solidFill>
                          <a:latin typeface="宋体" panose="02010600030101010101" pitchFamily="2" charset="-122"/>
                          <a:cs typeface="Times New Roman" panose="02020603050405020304" pitchFamily="18" charset="0"/>
                        </a:rPr>
                        <a:t>7</a:t>
                      </a:r>
                      <a:r>
                        <a:rPr kumimoji="0" lang="zh-CN" altLang="en-US" sz="1800" b="1" dirty="0" smtClean="0">
                          <a:solidFill>
                            <a:srgbClr val="0000CC"/>
                          </a:solidFill>
                          <a:latin typeface="宋体" panose="02010600030101010101" pitchFamily="2" charset="-122"/>
                          <a:cs typeface="Times New Roman" panose="02020603050405020304" pitchFamily="18" charset="0"/>
                        </a:rPr>
                        <a:t>）当分析重大事故和重复事故原因，发现制度性因素时；</a:t>
                      </a:r>
                      <a:endParaRPr kumimoji="0" lang="zh-CN" altLang="en-US" sz="1800" b="1" dirty="0" smtClean="0">
                        <a:solidFill>
                          <a:srgbClr val="0000CC"/>
                        </a:solidFill>
                        <a:latin typeface="Arial" panose="020B0604020202020204" pitchFamily="34" charset="0"/>
                        <a:cs typeface="Times New Roman" panose="02020603050405020304" pitchFamily="18" charset="0"/>
                      </a:endParaRPr>
                    </a:p>
                    <a:p>
                      <a:pPr eaLnBrk="0" hangingPunct="0">
                        <a:lnSpc>
                          <a:spcPct val="110000"/>
                        </a:lnSpc>
                      </a:pPr>
                      <a:r>
                        <a:rPr kumimoji="0" lang="zh-CN" altLang="en-US" sz="1800" b="1" dirty="0" smtClean="0">
                          <a:solidFill>
                            <a:srgbClr val="0000CC"/>
                          </a:solidFill>
                          <a:latin typeface="Arial" panose="020B0604020202020204" pitchFamily="34" charset="0"/>
                          <a:cs typeface="Times New Roman" panose="02020603050405020304" pitchFamily="18" charset="0"/>
                        </a:rPr>
                        <a:t>（</a:t>
                      </a:r>
                      <a:r>
                        <a:rPr kumimoji="0" lang="en-US" altLang="zh-CN" sz="1800" b="1" dirty="0" smtClean="0">
                          <a:solidFill>
                            <a:srgbClr val="0000CC"/>
                          </a:solidFill>
                          <a:latin typeface="Arial" panose="020B0604020202020204" pitchFamily="34" charset="0"/>
                          <a:cs typeface="Times New Roman" panose="02020603050405020304" pitchFamily="18" charset="0"/>
                        </a:rPr>
                        <a:t>8</a:t>
                      </a:r>
                      <a:r>
                        <a:rPr kumimoji="0" lang="zh-CN" altLang="en-US" sz="1800" b="1" dirty="0" smtClean="0">
                          <a:solidFill>
                            <a:srgbClr val="0000CC"/>
                          </a:solidFill>
                          <a:latin typeface="Arial" panose="020B0604020202020204" pitchFamily="34" charset="0"/>
                          <a:cs typeface="Times New Roman" panose="02020603050405020304" pitchFamily="18" charset="0"/>
                        </a:rPr>
                        <a:t>）其他相关事项。</a:t>
                      </a:r>
                      <a:r>
                        <a:rPr kumimoji="0" lang="zh-CN" altLang="en-US" sz="1800" b="1" dirty="0" smtClean="0">
                          <a:solidFill>
                            <a:srgbClr val="0000CC"/>
                          </a:solidFill>
                          <a:latin typeface="Arial" panose="020B0604020202020204" pitchFamily="34" charset="0"/>
                        </a:rPr>
                        <a:t> </a:t>
                      </a:r>
                      <a:endParaRPr kumimoji="0" lang="zh-CN" altLang="en-US" sz="1800" b="1" dirty="0">
                        <a:solidFill>
                          <a:srgbClr val="0000CC"/>
                        </a:solidFill>
                        <a:latin typeface="Arial" panose="020B0604020202020204" pitchFamily="34" charset="0"/>
                      </a:endParaRPr>
                    </a:p>
                  </a:txBody>
                  <a:tcPr marL="91439" marR="91439" marT="45717" marB="45717">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规定安全生产规章制度和</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操作规程评审、修订的时机和频次；</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安全生产规章制度、操作</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规程</a:t>
                      </a:r>
                      <a:r>
                        <a:rPr lang="zh-CN" altLang="en-US" sz="1800" b="1" dirty="0" smtClean="0">
                          <a:solidFill>
                            <a:srgbClr val="FF0000"/>
                          </a:solidFill>
                        </a:rPr>
                        <a:t>至少每</a:t>
                      </a:r>
                      <a:r>
                        <a:rPr lang="en-US" altLang="zh-CN" sz="1800" b="1" dirty="0" smtClean="0">
                          <a:solidFill>
                            <a:srgbClr val="FF0000"/>
                          </a:solidFill>
                        </a:rPr>
                        <a:t>3</a:t>
                      </a:r>
                      <a:r>
                        <a:rPr lang="zh-CN" altLang="en-US" sz="1800" b="1" dirty="0" smtClean="0">
                          <a:solidFill>
                            <a:srgbClr val="FF0000"/>
                          </a:solidFill>
                        </a:rPr>
                        <a:t>年评审和修订一次</a:t>
                      </a:r>
                      <a:r>
                        <a:rPr lang="zh-CN" altLang="en-US" sz="1800" b="1" dirty="0" smtClean="0">
                          <a:solidFill>
                            <a:schemeClr val="tx1"/>
                          </a:solidFill>
                        </a:rPr>
                        <a:t>；</a:t>
                      </a:r>
                      <a:endParaRPr lang="zh-CN" altLang="en-US" sz="1800" b="1" dirty="0" smtClean="0">
                        <a:solidFill>
                          <a:schemeClr val="tx1"/>
                        </a:solidFill>
                      </a:endParaRPr>
                    </a:p>
                    <a:p>
                      <a:pPr>
                        <a:lnSpc>
                          <a:spcPct val="120000"/>
                        </a:lnSpc>
                      </a:pPr>
                      <a:r>
                        <a:rPr lang="en-US" altLang="zh-CN" sz="1800" b="1" dirty="0" smtClean="0">
                          <a:solidFill>
                            <a:schemeClr val="tx1"/>
                          </a:solidFill>
                        </a:rPr>
                        <a:t>3.   </a:t>
                      </a:r>
                      <a:r>
                        <a:rPr lang="zh-CN" altLang="en-US" sz="1800" b="1" dirty="0" smtClean="0">
                          <a:solidFill>
                            <a:schemeClr val="tx1"/>
                          </a:solidFill>
                        </a:rPr>
                        <a:t>按规定进行评审和修订；</a:t>
                      </a:r>
                      <a:endParaRPr lang="zh-CN" altLang="en-US" sz="1800" b="1" dirty="0" smtClean="0">
                        <a:solidFill>
                          <a:schemeClr val="tx1"/>
                        </a:solidFill>
                      </a:endParaRPr>
                    </a:p>
                    <a:p>
                      <a:pPr marL="342900" indent="-342900">
                        <a:lnSpc>
                          <a:spcPct val="120000"/>
                        </a:lnSpc>
                        <a:buAutoNum type="arabicPeriod" startAt="4"/>
                      </a:pPr>
                      <a:r>
                        <a:rPr lang="zh-CN" altLang="en-US" sz="1800" b="1" dirty="0" smtClean="0">
                          <a:solidFill>
                            <a:schemeClr val="tx1"/>
                          </a:solidFill>
                        </a:rPr>
                        <a:t>在发生有关情况时，应及</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时评审、修订相关的规章制度或操作规程。</a:t>
                      </a:r>
                      <a:endParaRPr lang="zh-CN" altLang="en-US" sz="1800" b="1" dirty="0">
                        <a:solidFill>
                          <a:schemeClr val="tx1"/>
                        </a:solidFill>
                      </a:endParaRPr>
                    </a:p>
                  </a:txBody>
                  <a:tcPr marL="91439" marR="91439" marT="45717" marB="45717">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4.3  </a:t>
            </a:r>
            <a:r>
              <a:rPr lang="zh-CN" altLang="en-US" sz="2800" b="1" smtClean="0">
                <a:latin typeface="隶书" panose="02010509060101010101" pitchFamily="49" charset="-122"/>
                <a:ea typeface="隶书" panose="02010509060101010101" pitchFamily="49" charset="-122"/>
              </a:rPr>
              <a:t>修订</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39850"/>
          <a:ext cx="8286750" cy="4946652"/>
        </p:xfrm>
        <a:graphic>
          <a:graphicData uri="http://schemas.openxmlformats.org/drawingml/2006/table">
            <a:tbl>
              <a:tblPr firstRow="1" bandRow="1">
                <a:tableStyleId>{5C22544A-7EE6-4342-B048-85BDC9FD1C3A}</a:tableStyleId>
              </a:tblPr>
              <a:tblGrid>
                <a:gridCol w="3286096"/>
                <a:gridCol w="5000654"/>
              </a:tblGrid>
              <a:tr h="396232">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7" marB="4571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7" marB="45717">
                    <a:solidFill>
                      <a:schemeClr val="accent1">
                        <a:lumMod val="60000"/>
                        <a:lumOff val="40000"/>
                      </a:schemeClr>
                    </a:solidFill>
                  </a:tcPr>
                </a:tc>
              </a:tr>
              <a:tr h="2764590">
                <a:tc>
                  <a:txBody>
                    <a:bodyPr/>
                    <a:lstStyle/>
                    <a:p>
                      <a:pPr>
                        <a:lnSpc>
                          <a:spcPct val="150000"/>
                        </a:lnSpc>
                      </a:pPr>
                      <a:r>
                        <a:rPr lang="en-US" altLang="zh-CN" sz="1800" b="1" dirty="0" smtClean="0"/>
                        <a:t>2.</a:t>
                      </a:r>
                      <a:r>
                        <a:rPr lang="zh-CN" altLang="zh-CN" sz="1800" b="1" dirty="0" smtClean="0"/>
                        <a:t>企业应组织相关管理人员、技术人员、操作人员和工会代表参加安全生产规章制度和操作规程评审和修订，注明生效日期。</a:t>
                      </a:r>
                      <a:endParaRPr lang="zh-CN" altLang="en-US" sz="1800" b="1" dirty="0">
                        <a:solidFill>
                          <a:srgbClr val="0000CC"/>
                        </a:solidFill>
                      </a:endParaRPr>
                    </a:p>
                  </a:txBody>
                  <a:tcPr marL="91439" marR="91439" marT="45717" marB="45717" anchor="ctr">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chemeClr val="tx1"/>
                          </a:solidFill>
                        </a:rPr>
                        <a:t>组织相关管理人员、技术人员、操作人员和</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工会代表参加安全生产规章制度和操作规程评审和修订；</a:t>
                      </a:r>
                      <a:endParaRPr lang="zh-CN" altLang="en-US" sz="1800" b="1" dirty="0" smtClean="0">
                        <a:solidFill>
                          <a:schemeClr val="tx1"/>
                        </a:solidFill>
                      </a:endParaRPr>
                    </a:p>
                    <a:p>
                      <a:pPr marL="342900" indent="-342900">
                        <a:lnSpc>
                          <a:spcPct val="150000"/>
                        </a:lnSpc>
                        <a:buAutoNum type="arabicPeriod" startAt="2"/>
                      </a:pPr>
                      <a:r>
                        <a:rPr lang="zh-CN" altLang="en-US" sz="1800" b="1" dirty="0" smtClean="0">
                          <a:solidFill>
                            <a:schemeClr val="tx1"/>
                          </a:solidFill>
                        </a:rPr>
                        <a:t>修订的安全生产规章制度和操作规程应注明</a:t>
                      </a:r>
                      <a:endParaRPr lang="en-US" altLang="zh-CN" sz="1800" b="1" dirty="0" smtClean="0">
                        <a:solidFill>
                          <a:schemeClr val="tx1"/>
                        </a:solidFill>
                      </a:endParaRPr>
                    </a:p>
                    <a:p>
                      <a:pPr marL="342900" indent="-342900">
                        <a:lnSpc>
                          <a:spcPct val="150000"/>
                        </a:lnSpc>
                        <a:buNone/>
                      </a:pPr>
                      <a:r>
                        <a:rPr lang="en-US" altLang="zh-CN" sz="1800" b="1" dirty="0" smtClean="0">
                          <a:solidFill>
                            <a:schemeClr val="tx1"/>
                          </a:solidFill>
                        </a:rPr>
                        <a:t>      </a:t>
                      </a:r>
                      <a:r>
                        <a:rPr lang="zh-CN" altLang="en-US" sz="1800" b="1" dirty="0" smtClean="0">
                          <a:solidFill>
                            <a:schemeClr val="tx1"/>
                          </a:solidFill>
                        </a:rPr>
                        <a:t>生效日期。</a:t>
                      </a:r>
                      <a:endParaRPr lang="zh-CN" altLang="en-US" sz="1800" b="1" dirty="0">
                        <a:solidFill>
                          <a:schemeClr val="tx1"/>
                        </a:solidFill>
                      </a:endParaRPr>
                    </a:p>
                  </a:txBody>
                  <a:tcPr marL="91439" marR="91439" marT="45717" marB="45717" anchor="ctr">
                    <a:solidFill>
                      <a:schemeClr val="accent6">
                        <a:lumMod val="20000"/>
                        <a:lumOff val="80000"/>
                        <a:alpha val="50000"/>
                      </a:schemeClr>
                    </a:solidFill>
                  </a:tcPr>
                </a:tc>
              </a:tr>
              <a:tr h="1785828">
                <a:tc>
                  <a:txBody>
                    <a:bodyPr/>
                    <a:lstStyle/>
                    <a:p>
                      <a:pPr>
                        <a:lnSpc>
                          <a:spcPct val="150000"/>
                        </a:lnSpc>
                      </a:pPr>
                      <a:r>
                        <a:rPr lang="en-US" altLang="zh-CN" sz="1800" b="1" dirty="0" smtClean="0"/>
                        <a:t>3.</a:t>
                      </a:r>
                      <a:r>
                        <a:rPr lang="zh-CN" altLang="zh-CN" sz="1800" b="1" dirty="0" smtClean="0"/>
                        <a:t>企业应保证使用最新有效版本的安全生产规章制度和操作规程。</a:t>
                      </a:r>
                      <a:endParaRPr lang="zh-CN" altLang="en-US" sz="1800" b="1" dirty="0"/>
                    </a:p>
                  </a:txBody>
                  <a:tcPr marL="91439" marR="91439" marT="45717" marB="45717" anchor="ctr">
                    <a:solidFill>
                      <a:schemeClr val="bg2">
                        <a:lumMod val="40000"/>
                        <a:lumOff val="60000"/>
                        <a:alpha val="50000"/>
                      </a:schemeClr>
                    </a:solidFill>
                  </a:tcPr>
                </a:tc>
                <a:tc>
                  <a:txBody>
                    <a:bodyPr/>
                    <a:lstStyle/>
                    <a:p>
                      <a:pPr>
                        <a:lnSpc>
                          <a:spcPct val="150000"/>
                        </a:lnSpc>
                      </a:pPr>
                      <a:r>
                        <a:rPr lang="zh-CN" altLang="zh-CN" sz="1800" b="1" dirty="0" smtClean="0">
                          <a:solidFill>
                            <a:schemeClr val="tx1"/>
                          </a:solidFill>
                        </a:rPr>
                        <a:t>企业现行安全生产规章制度和操作规程是最新有效的版本。</a:t>
                      </a:r>
                      <a:endParaRPr lang="zh-CN" altLang="en-US" sz="1800" b="1" dirty="0">
                        <a:solidFill>
                          <a:schemeClr val="tx1"/>
                        </a:solidFill>
                      </a:endParaRPr>
                    </a:p>
                  </a:txBody>
                  <a:tcPr marL="91439" marR="91439" marT="45717" marB="45717" anchor="ctr">
                    <a:solidFill>
                      <a:schemeClr val="bg2">
                        <a:lumMod val="40000"/>
                        <a:lumOff val="6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45411" name="内容占位符 1"/>
          <p:cNvSpPr>
            <a:spLocks noGrp="1"/>
          </p:cNvSpPr>
          <p:nvPr>
            <p:ph idx="4294967295"/>
          </p:nvPr>
        </p:nvSpPr>
        <p:spPr>
          <a:xfrm>
            <a:off x="2214563" y="2857500"/>
            <a:ext cx="4500562"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5</a:t>
            </a:r>
            <a:r>
              <a:rPr lang="zh-CN" altLang="en-US" sz="4400" b="1" smtClean="0">
                <a:latin typeface="华文楷体" panose="02010600040101010101" pitchFamily="2" charset="-122"/>
                <a:ea typeface="华文楷体" panose="02010600040101010101" pitchFamily="2" charset="-122"/>
              </a:rPr>
              <a:t>、培训教育</a:t>
            </a:r>
            <a:endParaRPr lang="en-US" altLang="zh-CN" sz="4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5.1  </a:t>
            </a:r>
            <a:r>
              <a:rPr lang="zh-CN" altLang="en-US" sz="2800" b="1" smtClean="0">
                <a:latin typeface="隶书" panose="02010509060101010101" pitchFamily="49" charset="-122"/>
                <a:ea typeface="隶书" panose="02010509060101010101" pitchFamily="49" charset="-122"/>
              </a:rPr>
              <a:t>培训教育管理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857750"/>
        </p:xfrm>
        <a:graphic>
          <a:graphicData uri="http://schemas.openxmlformats.org/drawingml/2006/table">
            <a:tbl>
              <a:tblPr firstRow="1" bandRow="1">
                <a:tableStyleId>{5C22544A-7EE6-4342-B048-85BDC9FD1C3A}</a:tableStyleId>
              </a:tblPr>
              <a:tblGrid>
                <a:gridCol w="3857596"/>
                <a:gridCol w="4429154"/>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604130">
                <a:tc>
                  <a:txBody>
                    <a:bodyPr/>
                    <a:lstStyle/>
                    <a:p>
                      <a:pPr>
                        <a:lnSpc>
                          <a:spcPct val="120000"/>
                        </a:lnSpc>
                      </a:pPr>
                      <a:r>
                        <a:rPr lang="en-US" altLang="zh-CN" sz="1800" b="1" dirty="0" smtClean="0"/>
                        <a:t>1.</a:t>
                      </a:r>
                      <a:r>
                        <a:rPr lang="zh-CN" altLang="zh-CN" sz="1800" b="1" dirty="0" smtClean="0"/>
                        <a:t>企业应</a:t>
                      </a:r>
                      <a:r>
                        <a:rPr lang="zh-CN" altLang="zh-CN" sz="1800" b="1" dirty="0" smtClean="0">
                          <a:solidFill>
                            <a:srgbClr val="0000CC"/>
                          </a:solidFill>
                        </a:rPr>
                        <a:t>严格执行安全培训教育制度</a:t>
                      </a:r>
                      <a:r>
                        <a:rPr lang="zh-CN" altLang="zh-CN" sz="1800" b="1" dirty="0" smtClean="0"/>
                        <a:t>，依据国家、地方及行业规定和岗位需要，制定适宜的安全培训教育目标和要求。根据不断变化的实际情况和培训目标，定期识别安全培训教育需求，制定并实施安全培训教育计划。</a:t>
                      </a:r>
                      <a:endParaRPr lang="zh-CN" altLang="en-US" sz="1800" b="1" dirty="0"/>
                    </a:p>
                  </a:txBody>
                  <a:tcPr marL="91439" marR="91439" anchor="ctr">
                    <a:solidFill>
                      <a:schemeClr val="accent6">
                        <a:lumMod val="20000"/>
                        <a:lumOff val="80000"/>
                        <a:alpha val="50000"/>
                      </a:schemeClr>
                    </a:solidFill>
                  </a:tcPr>
                </a:tc>
                <a:tc>
                  <a:txBody>
                    <a:bodyPr/>
                    <a:lstStyle/>
                    <a:p>
                      <a:pPr>
                        <a:lnSpc>
                          <a:spcPct val="150000"/>
                        </a:lnSpc>
                      </a:pPr>
                      <a:r>
                        <a:rPr lang="en-US" altLang="zh-CN" sz="1800" b="1" dirty="0" smtClean="0">
                          <a:solidFill>
                            <a:schemeClr val="tx1"/>
                          </a:solidFill>
                        </a:rPr>
                        <a:t>1.  </a:t>
                      </a:r>
                      <a:r>
                        <a:rPr lang="zh-CN" altLang="en-US" sz="1800" b="1" dirty="0" smtClean="0">
                          <a:solidFill>
                            <a:schemeClr val="tx1"/>
                          </a:solidFill>
                        </a:rPr>
                        <a:t>制定全员安全培训、教育目标和要求；</a:t>
                      </a:r>
                      <a:endParaRPr lang="zh-CN" altLang="en-US" sz="1800" b="1" dirty="0" smtClean="0">
                        <a:solidFill>
                          <a:schemeClr val="tx1"/>
                        </a:solidFill>
                      </a:endParaRPr>
                    </a:p>
                    <a:p>
                      <a:pPr>
                        <a:lnSpc>
                          <a:spcPct val="150000"/>
                        </a:lnSpc>
                      </a:pPr>
                      <a:r>
                        <a:rPr lang="en-US" altLang="zh-CN" sz="1800" b="1" dirty="0" smtClean="0">
                          <a:solidFill>
                            <a:schemeClr val="tx1"/>
                          </a:solidFill>
                        </a:rPr>
                        <a:t>2.  </a:t>
                      </a:r>
                      <a:r>
                        <a:rPr lang="zh-CN" altLang="en-US" sz="1800" b="1" dirty="0" smtClean="0">
                          <a:solidFill>
                            <a:schemeClr val="tx1"/>
                          </a:solidFill>
                        </a:rPr>
                        <a:t>定期识别安全培训、教育需求；</a:t>
                      </a:r>
                      <a:endParaRPr lang="zh-CN" altLang="en-US" sz="1800" b="1" dirty="0" smtClean="0">
                        <a:solidFill>
                          <a:schemeClr val="tx1"/>
                        </a:solidFill>
                      </a:endParaRPr>
                    </a:p>
                    <a:p>
                      <a:pPr>
                        <a:lnSpc>
                          <a:spcPct val="150000"/>
                        </a:lnSpc>
                      </a:pPr>
                      <a:r>
                        <a:rPr lang="en-US" altLang="zh-CN" sz="1800" b="1" dirty="0" smtClean="0">
                          <a:solidFill>
                            <a:schemeClr val="tx1"/>
                          </a:solidFill>
                        </a:rPr>
                        <a:t>3.  </a:t>
                      </a:r>
                      <a:r>
                        <a:rPr lang="zh-CN" altLang="en-US" sz="1800" b="1" dirty="0" smtClean="0">
                          <a:solidFill>
                            <a:schemeClr val="tx1"/>
                          </a:solidFill>
                        </a:rPr>
                        <a:t>制定安全培训、教育计划并实施。</a:t>
                      </a:r>
                      <a:endParaRPr lang="zh-CN" altLang="en-US" sz="1800" b="1" dirty="0">
                        <a:solidFill>
                          <a:schemeClr val="tx1"/>
                        </a:solidFill>
                      </a:endParaRPr>
                    </a:p>
                  </a:txBody>
                  <a:tcPr marL="91439" marR="91439" anchor="ctr">
                    <a:solidFill>
                      <a:schemeClr val="accent6">
                        <a:lumMod val="20000"/>
                        <a:lumOff val="80000"/>
                        <a:alpha val="50000"/>
                      </a:schemeClr>
                    </a:solidFill>
                  </a:tcPr>
                </a:tc>
              </a:tr>
              <a:tr h="928690">
                <a:tc>
                  <a:txBody>
                    <a:bodyPr/>
                    <a:lstStyle/>
                    <a:p>
                      <a:r>
                        <a:rPr lang="en-US" altLang="zh-CN" sz="1800" b="1" dirty="0" smtClean="0"/>
                        <a:t>2.</a:t>
                      </a:r>
                      <a:r>
                        <a:rPr lang="zh-CN" altLang="en-US" sz="1800" b="1" dirty="0" smtClean="0"/>
                        <a:t>企业应组织培训教育，保证安全培训教育所需人员、资金和设施。</a:t>
                      </a:r>
                      <a:endParaRPr lang="zh-CN" altLang="en-US" sz="1800" b="1" dirty="0"/>
                    </a:p>
                  </a:txBody>
                  <a:tcPr marL="91439" marR="91439"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提供培训、教育所需的人员、资金和设施。</a:t>
                      </a:r>
                      <a:endParaRPr lang="zh-CN" altLang="en-US" sz="1800" b="1" dirty="0">
                        <a:solidFill>
                          <a:schemeClr val="tx1"/>
                        </a:solidFill>
                      </a:endParaRPr>
                    </a:p>
                  </a:txBody>
                  <a:tcPr marL="91439" marR="91439" anchor="ctr">
                    <a:solidFill>
                      <a:schemeClr val="bg2">
                        <a:lumMod val="20000"/>
                        <a:lumOff val="80000"/>
                        <a:alpha val="95000"/>
                      </a:schemeClr>
                    </a:solidFill>
                  </a:tcPr>
                </a:tc>
              </a:tr>
              <a:tr h="928690">
                <a:tc>
                  <a:txBody>
                    <a:bodyPr/>
                    <a:lstStyle/>
                    <a:p>
                      <a:r>
                        <a:rPr lang="en-US" altLang="zh-CN" sz="1800" b="1" dirty="0" smtClean="0"/>
                        <a:t>3.</a:t>
                      </a:r>
                      <a:r>
                        <a:rPr lang="zh-CN" altLang="en-US" sz="1800" b="1" dirty="0" smtClean="0"/>
                        <a:t>企业应建立从业人员安全培训教育档案。</a:t>
                      </a:r>
                      <a:endParaRPr lang="zh-CN" altLang="en-US" sz="1800" b="1" dirty="0"/>
                    </a:p>
                  </a:txBody>
                  <a:tcPr marL="91439" marR="91439" anchor="ctr">
                    <a:solidFill>
                      <a:srgbClr val="FFC000">
                        <a:alpha val="22000"/>
                      </a:srgbClr>
                    </a:solidFill>
                  </a:tcPr>
                </a:tc>
                <a:tc>
                  <a:txBody>
                    <a:bodyPr/>
                    <a:lstStyle/>
                    <a:p>
                      <a:pPr>
                        <a:lnSpc>
                          <a:spcPct val="150000"/>
                        </a:lnSpc>
                      </a:pPr>
                      <a:r>
                        <a:rPr lang="zh-CN" altLang="en-US" sz="1800" b="1" dirty="0" smtClean="0">
                          <a:solidFill>
                            <a:schemeClr val="tx1"/>
                          </a:solidFill>
                        </a:rPr>
                        <a:t>建立从业人员安全培训教育档案。</a:t>
                      </a:r>
                      <a:endParaRPr lang="zh-CN" altLang="en-US" sz="1800" b="1" dirty="0">
                        <a:solidFill>
                          <a:schemeClr val="tx1"/>
                        </a:solidFill>
                      </a:endParaRPr>
                    </a:p>
                  </a:txBody>
                  <a:tcPr marL="91439" marR="91439" anchor="ctr">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5.1  </a:t>
            </a:r>
            <a:r>
              <a:rPr lang="zh-CN" altLang="en-US" sz="2800" b="1" smtClean="0">
                <a:latin typeface="隶书" panose="02010509060101010101" pitchFamily="49" charset="-122"/>
                <a:ea typeface="隶书" panose="02010509060101010101" pitchFamily="49" charset="-122"/>
              </a:rPr>
              <a:t>培训教育管理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714874"/>
        </p:xfrm>
        <a:graphic>
          <a:graphicData uri="http://schemas.openxmlformats.org/drawingml/2006/table">
            <a:tbl>
              <a:tblPr firstRow="1" bandRow="1">
                <a:tableStyleId>{5C22544A-7EE6-4342-B048-85BDC9FD1C3A}</a:tableStyleId>
              </a:tblPr>
              <a:tblGrid>
                <a:gridCol w="3857596"/>
                <a:gridCol w="4429154"/>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389689">
                <a:tc>
                  <a:txBody>
                    <a:bodyPr/>
                    <a:lstStyle/>
                    <a:p>
                      <a:pPr>
                        <a:lnSpc>
                          <a:spcPct val="150000"/>
                        </a:lnSpc>
                      </a:pPr>
                      <a:r>
                        <a:rPr lang="en-US" altLang="zh-CN" sz="1800" b="1" dirty="0" smtClean="0">
                          <a:solidFill>
                            <a:schemeClr val="tx1"/>
                          </a:solidFill>
                        </a:rPr>
                        <a:t>4.</a:t>
                      </a:r>
                      <a:r>
                        <a:rPr lang="zh-CN" altLang="en-US" sz="1800" b="1" dirty="0" smtClean="0">
                          <a:solidFill>
                            <a:schemeClr val="tx1"/>
                          </a:solidFill>
                        </a:rPr>
                        <a:t>企业安全培训教育计划变更时，应记录变更情况。</a:t>
                      </a:r>
                      <a:endParaRPr lang="zh-CN" altLang="en-US" sz="1800" b="1" dirty="0">
                        <a:solidFill>
                          <a:schemeClr val="tx1"/>
                        </a:solidFill>
                      </a:endParaRPr>
                    </a:p>
                  </a:txBody>
                  <a:tcPr marL="91439" marR="91439"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rPr>
                        <a:t>安全培训教育计划变更时，应按规定记录变更情况。</a:t>
                      </a:r>
                      <a:endParaRPr lang="zh-CN" altLang="en-US" sz="1800" b="1" dirty="0">
                        <a:solidFill>
                          <a:schemeClr val="tx1"/>
                        </a:solidFill>
                      </a:endParaRPr>
                    </a:p>
                  </a:txBody>
                  <a:tcPr marL="91439" marR="91439" anchor="ctr">
                    <a:solidFill>
                      <a:schemeClr val="accent6">
                        <a:lumMod val="20000"/>
                        <a:lumOff val="80000"/>
                        <a:alpha val="50000"/>
                      </a:schemeClr>
                    </a:solidFill>
                  </a:tcPr>
                </a:tc>
              </a:tr>
              <a:tr h="1357316">
                <a:tc>
                  <a:txBody>
                    <a:bodyPr/>
                    <a:lstStyle/>
                    <a:p>
                      <a:pPr>
                        <a:lnSpc>
                          <a:spcPct val="150000"/>
                        </a:lnSpc>
                      </a:pPr>
                      <a:r>
                        <a:rPr lang="en-US" altLang="zh-CN" sz="1800" b="1" dirty="0" smtClean="0">
                          <a:solidFill>
                            <a:schemeClr val="tx1"/>
                          </a:solidFill>
                        </a:rPr>
                        <a:t>5.</a:t>
                      </a:r>
                      <a:r>
                        <a:rPr lang="zh-CN" altLang="en-US" sz="1800" b="1" dirty="0" smtClean="0">
                          <a:solidFill>
                            <a:schemeClr val="tx1"/>
                          </a:solidFill>
                        </a:rPr>
                        <a:t>企业安全培训教育主管部门应对培训教育效果进行评价。</a:t>
                      </a:r>
                      <a:endParaRPr lang="zh-CN" altLang="en-US" sz="1800" b="1" dirty="0">
                        <a:solidFill>
                          <a:schemeClr val="tx1"/>
                        </a:solidFill>
                      </a:endParaRPr>
                    </a:p>
                  </a:txBody>
                  <a:tcPr marL="91439" marR="91439"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安全培训教育主管部门应对培训教育效果进行评价和</a:t>
                      </a:r>
                      <a:r>
                        <a:rPr lang="zh-CN" altLang="en-US" sz="1800" b="1" dirty="0" smtClean="0">
                          <a:solidFill>
                            <a:srgbClr val="FF0000"/>
                          </a:solidFill>
                        </a:rPr>
                        <a:t>改进</a:t>
                      </a:r>
                      <a:r>
                        <a:rPr lang="zh-CN" altLang="en-US" sz="1800" b="1" dirty="0" smtClean="0">
                          <a:solidFill>
                            <a:schemeClr val="tx1"/>
                          </a:solidFill>
                        </a:rPr>
                        <a:t>。</a:t>
                      </a:r>
                      <a:endParaRPr lang="zh-CN" altLang="en-US" sz="1800" b="1" dirty="0">
                        <a:solidFill>
                          <a:schemeClr val="tx1"/>
                        </a:solidFill>
                      </a:endParaRPr>
                    </a:p>
                  </a:txBody>
                  <a:tcPr marL="91439" marR="91439" anchor="ctr">
                    <a:solidFill>
                      <a:schemeClr val="bg2">
                        <a:lumMod val="20000"/>
                        <a:lumOff val="80000"/>
                        <a:alpha val="95000"/>
                      </a:schemeClr>
                    </a:solidFill>
                  </a:tcPr>
                </a:tc>
              </a:tr>
              <a:tr h="1571629">
                <a:tc>
                  <a:txBody>
                    <a:bodyPr/>
                    <a:lstStyle/>
                    <a:p>
                      <a:pPr>
                        <a:lnSpc>
                          <a:spcPct val="150000"/>
                        </a:lnSpc>
                      </a:pPr>
                      <a:r>
                        <a:rPr lang="en-US" altLang="zh-CN" sz="1800" b="1" dirty="0" smtClean="0">
                          <a:solidFill>
                            <a:schemeClr val="tx1"/>
                          </a:solidFill>
                        </a:rPr>
                        <a:t>6.</a:t>
                      </a:r>
                      <a:r>
                        <a:rPr lang="zh-CN" altLang="en-US" sz="1800" b="1" dirty="0" smtClean="0">
                          <a:solidFill>
                            <a:schemeClr val="tx1"/>
                          </a:solidFill>
                        </a:rPr>
                        <a:t>企业应确立终身教育的观念和全员培训的目标，对在岗的从业人员进行经常性安全培训教育。</a:t>
                      </a:r>
                      <a:endParaRPr lang="zh-CN" altLang="en-US" sz="1800" b="1" dirty="0">
                        <a:solidFill>
                          <a:schemeClr val="tx1"/>
                        </a:solidFill>
                      </a:endParaRPr>
                    </a:p>
                  </a:txBody>
                  <a:tcPr marL="91439" marR="91439" anchor="ctr">
                    <a:solidFill>
                      <a:srgbClr val="FFC000">
                        <a:alpha val="22000"/>
                      </a:srgbClr>
                    </a:solidFill>
                  </a:tcPr>
                </a:tc>
                <a:tc>
                  <a:txBody>
                    <a:bodyPr/>
                    <a:lstStyle/>
                    <a:p>
                      <a:pPr marL="176530" indent="-176530">
                        <a:lnSpc>
                          <a:spcPct val="150000"/>
                        </a:lnSpc>
                      </a:pPr>
                      <a:r>
                        <a:rPr lang="en-US" altLang="zh-CN" sz="1800" b="1" dirty="0" smtClean="0">
                          <a:solidFill>
                            <a:schemeClr val="tx1"/>
                          </a:solidFill>
                        </a:rPr>
                        <a:t>1. </a:t>
                      </a:r>
                      <a:r>
                        <a:rPr lang="zh-CN" altLang="en-US" sz="1800" b="1" dirty="0" smtClean="0">
                          <a:solidFill>
                            <a:schemeClr val="tx1"/>
                          </a:solidFill>
                        </a:rPr>
                        <a:t>确立终身教育的观念和全员培训的目标；</a:t>
                      </a:r>
                      <a:endParaRPr lang="zh-CN" altLang="en-US" sz="1800" b="1" dirty="0" smtClean="0">
                        <a:solidFill>
                          <a:schemeClr val="tx1"/>
                        </a:solidFill>
                      </a:endParaRPr>
                    </a:p>
                    <a:p>
                      <a:pPr marL="176530" indent="-176530">
                        <a:lnSpc>
                          <a:spcPct val="150000"/>
                        </a:lnSpc>
                      </a:pPr>
                      <a:r>
                        <a:rPr lang="en-US" altLang="zh-CN" sz="1800" b="1" dirty="0" smtClean="0">
                          <a:solidFill>
                            <a:schemeClr val="tx1"/>
                          </a:solidFill>
                        </a:rPr>
                        <a:t>2. </a:t>
                      </a:r>
                      <a:r>
                        <a:rPr lang="zh-CN" altLang="en-US" sz="1800" b="1" dirty="0" smtClean="0">
                          <a:solidFill>
                            <a:schemeClr val="tx1"/>
                          </a:solidFill>
                        </a:rPr>
                        <a:t>对从业人员进行经常性安全培训教育。</a:t>
                      </a:r>
                      <a:endParaRPr lang="zh-CN" altLang="en-US" sz="1800" b="1" dirty="0">
                        <a:solidFill>
                          <a:schemeClr val="tx1"/>
                        </a:solidFill>
                      </a:endParaRPr>
                    </a:p>
                  </a:txBody>
                  <a:tcPr marL="91439" marR="91439" anchor="ctr">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5.2  </a:t>
            </a:r>
            <a:r>
              <a:rPr lang="zh-CN" altLang="en-US" sz="2800" b="1" smtClean="0">
                <a:latin typeface="隶书" panose="02010509060101010101" pitchFamily="49" charset="-122"/>
                <a:ea typeface="隶书" panose="02010509060101010101" pitchFamily="49" charset="-122"/>
              </a:rPr>
              <a:t>从业人员岗位标准</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2133600"/>
        </p:xfrm>
        <a:graphic>
          <a:graphicData uri="http://schemas.openxmlformats.org/drawingml/2006/table">
            <a:tbl>
              <a:tblPr firstRow="1" bandRow="1">
                <a:tableStyleId>{5C22544A-7EE6-4342-B048-85BDC9FD1C3A}</a:tableStyleId>
              </a:tblPr>
              <a:tblGrid>
                <a:gridCol w="3857596"/>
                <a:gridCol w="4429154"/>
              </a:tblGrid>
              <a:tr h="357176">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389695">
                <a:tc>
                  <a:txBody>
                    <a:bodyPr/>
                    <a:lstStyle/>
                    <a:p>
                      <a:pPr>
                        <a:lnSpc>
                          <a:spcPct val="150000"/>
                        </a:lnSpc>
                      </a:pPr>
                      <a:r>
                        <a:rPr lang="zh-CN" altLang="en-US" sz="2800" b="1" dirty="0" smtClean="0">
                          <a:solidFill>
                            <a:schemeClr val="tx1"/>
                          </a:solidFill>
                        </a:rPr>
                        <a:t>无</a:t>
                      </a:r>
                      <a:endParaRPr lang="zh-CN" altLang="en-US" sz="2800" b="1" dirty="0">
                        <a:solidFill>
                          <a:schemeClr val="tx1"/>
                        </a:solidFill>
                      </a:endParaRPr>
                    </a:p>
                  </a:txBody>
                  <a:tcPr marL="91439" marR="91439">
                    <a:solidFill>
                      <a:schemeClr val="accent6">
                        <a:lumMod val="20000"/>
                        <a:lumOff val="80000"/>
                        <a:alpha val="50000"/>
                      </a:schemeClr>
                    </a:solidFill>
                  </a:tcPr>
                </a:tc>
                <a:tc>
                  <a:txBody>
                    <a:bodyPr/>
                    <a:lstStyle/>
                    <a:p>
                      <a:pPr marL="342900" indent="-342900">
                        <a:lnSpc>
                          <a:spcPct val="150000"/>
                        </a:lnSpc>
                        <a:buAutoNum type="arabicPeriod"/>
                      </a:pPr>
                      <a:r>
                        <a:rPr lang="zh-CN" altLang="en-US" sz="1800" b="1" dirty="0" smtClean="0">
                          <a:solidFill>
                            <a:srgbClr val="FF0000"/>
                          </a:solidFill>
                        </a:rPr>
                        <a:t>企业对从业人员岗位标准要求应文件</a:t>
                      </a:r>
                      <a:endParaRPr lang="en-US" altLang="zh-CN" sz="1800" b="1" dirty="0" smtClean="0">
                        <a:solidFill>
                          <a:srgbClr val="FF0000"/>
                        </a:solidFill>
                      </a:endParaRPr>
                    </a:p>
                    <a:p>
                      <a:pPr marL="342900" indent="-342900">
                        <a:lnSpc>
                          <a:spcPct val="150000"/>
                        </a:lnSpc>
                        <a:buNone/>
                      </a:pPr>
                      <a:r>
                        <a:rPr lang="en-US" altLang="zh-CN" sz="1800" b="1" dirty="0" smtClean="0">
                          <a:solidFill>
                            <a:srgbClr val="FF0000"/>
                          </a:solidFill>
                        </a:rPr>
                        <a:t>       </a:t>
                      </a:r>
                      <a:r>
                        <a:rPr lang="zh-CN" altLang="en-US" sz="1800" b="1" dirty="0" smtClean="0">
                          <a:solidFill>
                            <a:srgbClr val="FF0000"/>
                          </a:solidFill>
                        </a:rPr>
                        <a:t>化，做到明确具体；</a:t>
                      </a:r>
                      <a:endParaRPr lang="zh-CN" altLang="en-US" sz="1800" b="1" dirty="0" smtClean="0">
                        <a:solidFill>
                          <a:srgbClr val="FF0000"/>
                        </a:solidFill>
                      </a:endParaRPr>
                    </a:p>
                    <a:p>
                      <a:pPr marL="342900" indent="-342900">
                        <a:lnSpc>
                          <a:spcPct val="150000"/>
                        </a:lnSpc>
                        <a:buAutoNum type="arabicPeriod" startAt="2"/>
                      </a:pPr>
                      <a:r>
                        <a:rPr lang="zh-CN" altLang="en-US" sz="1800" b="1" dirty="0" smtClean="0">
                          <a:solidFill>
                            <a:srgbClr val="FF0000"/>
                          </a:solidFill>
                        </a:rPr>
                        <a:t>落实国家、地方及行业等部门制定的岗位标准。</a:t>
                      </a:r>
                      <a:endParaRPr lang="zh-CN" altLang="en-US" sz="1800" b="1" dirty="0">
                        <a:solidFill>
                          <a:srgbClr val="FF0000"/>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82" name="Group 14"/>
          <p:cNvGraphicFramePr>
            <a:graphicFrameLocks noGrp="1"/>
          </p:cNvGraphicFramePr>
          <p:nvPr>
            <p:ph idx="4294967295"/>
          </p:nvPr>
        </p:nvGraphicFramePr>
        <p:xfrm>
          <a:off x="323850" y="981075"/>
          <a:ext cx="8424863" cy="5214938"/>
        </p:xfrm>
        <a:graphic>
          <a:graphicData uri="http://schemas.openxmlformats.org/drawingml/2006/table">
            <a:tbl>
              <a:tblPr/>
              <a:tblGrid>
                <a:gridCol w="4075113"/>
                <a:gridCol w="4349750"/>
              </a:tblGrid>
              <a:tr h="5214938">
                <a:tc>
                  <a:txBody>
                    <a:bodyPr/>
                    <a:lstStyle/>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2894</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安全标志</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11651</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劳动防护用品选用规则</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13690</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常用危险化学品的分类</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及标志 </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15258</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化学品安全标签编写规定</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16179</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安全标志使用导则</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16483</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化学品安全技术说明书</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编写规定</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18218</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重大危险源辨识</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50016</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建筑设计防火规范</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50057</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建筑物防雷设计规范</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50058</a:t>
                      </a:r>
                      <a:r>
                        <a:rPr kumimoji="1" lang="en-GB"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GB"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爆炸和火灾危险环境电</a:t>
                      </a:r>
                      <a:endParaRPr kumimoji="1" lang="zh-CN" altLang="en-GB"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zh-CN" altLang="en-GB"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力装置设计规范</a:t>
                      </a:r>
                      <a:endParaRPr kumimoji="1" lang="zh-CN" altLang="en-GB"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5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50140</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建筑灭火器配置设计规范</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50160</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石油化工企业设计防火规范</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 50351</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储罐区防火堤设计规范</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GBZ 1 </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工业企业设计卫生标准</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kern="1200" cap="none" normalizeH="0" baseline="0" dirty="0" smtClean="0">
                          <a:ln>
                            <a:noFill/>
                          </a:ln>
                          <a:solidFill>
                            <a:srgbClr val="FF3300"/>
                          </a:solidFill>
                          <a:effectLst/>
                          <a:latin typeface="Times New Roman" panose="02020603050405020304" pitchFamily="18" charset="0"/>
                          <a:ea typeface="宋体" panose="02010600030101010101" pitchFamily="2" charset="-122"/>
                          <a:cs typeface="+mn-cs"/>
                        </a:rPr>
                        <a:t>GBZ 2.1 </a:t>
                      </a:r>
                      <a:r>
                        <a:rPr kumimoji="1" lang="zh-CN" altLang="en-US"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工作场所有害因素职业接触限</a:t>
                      </a:r>
                      <a:endPar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a:t>
                      </a:r>
                      <a:r>
                        <a:rPr kumimoji="1" lang="zh-CN" altLang="en-US"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值 化学因素</a:t>
                      </a:r>
                      <a:endPar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kern="1200" cap="none" normalizeH="0" baseline="0" dirty="0" smtClean="0">
                          <a:ln>
                            <a:noFill/>
                          </a:ln>
                          <a:solidFill>
                            <a:srgbClr val="FF3300"/>
                          </a:solidFill>
                          <a:effectLst/>
                          <a:latin typeface="Times New Roman" panose="02020603050405020304" pitchFamily="18" charset="0"/>
                          <a:ea typeface="宋体" panose="02010600030101010101" pitchFamily="2" charset="-122"/>
                          <a:cs typeface="+mn-cs"/>
                        </a:rPr>
                        <a:t>GBZ 2.2 </a:t>
                      </a:r>
                      <a:r>
                        <a:rPr kumimoji="1" lang="zh-CN" altLang="en-US"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工作场所有害因素职业接触限</a:t>
                      </a:r>
                      <a:endPar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a:t>
                      </a:r>
                      <a:r>
                        <a:rPr kumimoji="1" lang="zh-CN" altLang="en-US"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值 物理因素</a:t>
                      </a:r>
                      <a:endPar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GBZ 158</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工作场所职业病危害警示标识</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AQ/T 9002</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生产经营单位安全生产事</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故应急预案编制导则</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kern="1200" cap="none" normalizeH="0" baseline="0" dirty="0" smtClean="0">
                          <a:ln>
                            <a:noFill/>
                          </a:ln>
                          <a:solidFill>
                            <a:srgbClr val="FF3300"/>
                          </a:solidFill>
                          <a:effectLst/>
                          <a:latin typeface="Times New Roman" panose="02020603050405020304" pitchFamily="18" charset="0"/>
                          <a:ea typeface="宋体" panose="02010600030101010101" pitchFamily="2" charset="-122"/>
                          <a:cs typeface="+mn-cs"/>
                        </a:rPr>
                        <a:t>GB50493   </a:t>
                      </a:r>
                      <a:r>
                        <a:rPr kumimoji="1" lang="zh-CN" altLang="en-US"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石油化工有毒气体和可燃气</a:t>
                      </a:r>
                      <a:endPar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                   </a:t>
                      </a:r>
                      <a:r>
                        <a:rPr kumimoji="1" lang="zh-CN" altLang="en-US"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rPr>
                        <a:t>体 检测报警设计规范</a:t>
                      </a:r>
                      <a:endParaRPr kumimoji="1" lang="en-US" altLang="zh-CN" sz="1900" b="1"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Tx/>
                        <a:buNone/>
                      </a:pP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SH 3097</a:t>
                      </a:r>
                      <a:r>
                        <a:rPr kumimoji="1" lang="zh-CN" altLang="en-US"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a:t>
                      </a:r>
                      <a:r>
                        <a:rPr kumimoji="1" lang="en-US" altLang="zh-CN" sz="19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rPr>
                        <a:t>2000</a:t>
                      </a:r>
                      <a:r>
                        <a:rPr kumimoji="1" lang="en-US" altLang="zh-CN"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a:t>
                      </a: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石油化工静电接地设</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                             计规范</a:t>
                      </a:r>
                      <a:endParaRPr kumimoji="1" lang="zh-CN" altLang="en-US" sz="19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5.3  </a:t>
            </a:r>
            <a:r>
              <a:rPr lang="zh-CN" altLang="en-US" sz="2800" b="1" smtClean="0">
                <a:latin typeface="隶书" panose="02010509060101010101" pitchFamily="49" charset="-122"/>
                <a:ea typeface="隶书" panose="02010509060101010101" pitchFamily="49" charset="-122"/>
              </a:rPr>
              <a:t>管理人员培训</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138737"/>
        </p:xfrm>
        <a:graphic>
          <a:graphicData uri="http://schemas.openxmlformats.org/drawingml/2006/table">
            <a:tbl>
              <a:tblPr firstRow="1" bandRow="1">
                <a:tableStyleId>{5C22544A-7EE6-4342-B048-85BDC9FD1C3A}</a:tableStyleId>
              </a:tblPr>
              <a:tblGrid>
                <a:gridCol w="2786034"/>
                <a:gridCol w="5500716"/>
              </a:tblGrid>
              <a:tr h="396269">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3" marB="45723">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3" marB="45723">
                    <a:solidFill>
                      <a:schemeClr val="accent1">
                        <a:lumMod val="60000"/>
                        <a:lumOff val="40000"/>
                      </a:schemeClr>
                    </a:solidFill>
                  </a:tcPr>
                </a:tc>
              </a:tr>
              <a:tr h="2675774">
                <a:tc>
                  <a:txBody>
                    <a:bodyPr/>
                    <a:lstStyle/>
                    <a:p>
                      <a:r>
                        <a:rPr lang="en-US" altLang="zh-CN" sz="1800" b="1" dirty="0" smtClean="0"/>
                        <a:t>1.</a:t>
                      </a:r>
                      <a:r>
                        <a:rPr lang="zh-CN" altLang="zh-CN" sz="1800" b="1" dirty="0" smtClean="0"/>
                        <a:t>企业主要负责人和安全生产管理人员应接受专门的安全培训教育，经安全生产监管部门对其安全生产知识和管理能力考核合格，取得安全资格证书后方可任职，并按规定参加每年再培训。</a:t>
                      </a:r>
                      <a:endParaRPr lang="zh-CN" altLang="en-US" sz="1800" b="1" dirty="0"/>
                    </a:p>
                  </a:txBody>
                  <a:tcPr marL="91439" marR="91439" marT="45723" marB="45723">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企业主要负责人和安全生产管理人员应接受专门</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的安全培训教育，经安全监管部门对其安全生产知识和管理能力考核合格，取得安全资格证书后方可任职；</a:t>
                      </a:r>
                      <a:endParaRPr lang="zh-CN" altLang="en-US" sz="1800" b="1" dirty="0" smtClean="0">
                        <a:solidFill>
                          <a:schemeClr val="tx1"/>
                        </a:solidFill>
                      </a:endParaRPr>
                    </a:p>
                    <a:p>
                      <a:pPr>
                        <a:lnSpc>
                          <a:spcPct val="120000"/>
                        </a:lnSpc>
                      </a:pPr>
                      <a:r>
                        <a:rPr lang="en-US" altLang="zh-CN" sz="1800" b="1" dirty="0" smtClean="0">
                          <a:solidFill>
                            <a:schemeClr val="tx1"/>
                          </a:solidFill>
                        </a:rPr>
                        <a:t>2.   </a:t>
                      </a:r>
                      <a:r>
                        <a:rPr lang="zh-CN" altLang="en-US" sz="1800" b="1" dirty="0" smtClean="0">
                          <a:solidFill>
                            <a:schemeClr val="tx1"/>
                          </a:solidFill>
                        </a:rPr>
                        <a:t>按规定参加每年再培训。</a:t>
                      </a:r>
                      <a:endParaRPr lang="zh-CN" altLang="en-US" sz="1800" b="1" dirty="0">
                        <a:solidFill>
                          <a:schemeClr val="tx1"/>
                        </a:solidFill>
                      </a:endParaRPr>
                    </a:p>
                  </a:txBody>
                  <a:tcPr marL="91439" marR="91439" marT="45723" marB="45723">
                    <a:solidFill>
                      <a:schemeClr val="accent6">
                        <a:lumMod val="20000"/>
                        <a:lumOff val="80000"/>
                        <a:alpha val="50000"/>
                      </a:schemeClr>
                    </a:solidFill>
                  </a:tcPr>
                </a:tc>
              </a:tr>
              <a:tr h="2066694">
                <a:tc>
                  <a:txBody>
                    <a:bodyPr/>
                    <a:lstStyle/>
                    <a:p>
                      <a:pPr>
                        <a:lnSpc>
                          <a:spcPct val="120000"/>
                        </a:lnSpc>
                      </a:pPr>
                      <a:r>
                        <a:rPr lang="en-US" altLang="zh-CN" sz="1800" b="1" dirty="0" smtClean="0">
                          <a:solidFill>
                            <a:schemeClr val="tx1"/>
                          </a:solidFill>
                        </a:rPr>
                        <a:t>2.</a:t>
                      </a:r>
                      <a:r>
                        <a:rPr lang="zh-CN" altLang="zh-CN" sz="1800" b="1" dirty="0" smtClean="0">
                          <a:solidFill>
                            <a:schemeClr val="tx1"/>
                          </a:solidFill>
                        </a:rPr>
                        <a:t>企业其他管理人员，包括管理部门负责人和基层单位负责人、专业工程技术人员的安全培训教育由企业相关部门组织，经考核合格后方可任职。</a:t>
                      </a:r>
                      <a:endParaRPr lang="zh-CN" altLang="en-US" sz="1800" b="1" dirty="0">
                        <a:solidFill>
                          <a:schemeClr val="tx1"/>
                        </a:solidFill>
                      </a:endParaRPr>
                    </a:p>
                  </a:txBody>
                  <a:tcPr marL="91439" marR="91439" marT="45723" marB="45723">
                    <a:solidFill>
                      <a:schemeClr val="bg2">
                        <a:lumMod val="20000"/>
                        <a:lumOff val="80000"/>
                        <a:alpha val="95000"/>
                      </a:schemeClr>
                    </a:solidFill>
                  </a:tcPr>
                </a:tc>
                <a:tc>
                  <a:txBody>
                    <a:bodyPr/>
                    <a:lstStyle/>
                    <a:p>
                      <a:pPr marL="342900" indent="-342900">
                        <a:lnSpc>
                          <a:spcPct val="120000"/>
                        </a:lnSpc>
                        <a:buAutoNum type="arabicPeriod"/>
                      </a:pPr>
                      <a:r>
                        <a:rPr lang="zh-CN" altLang="en-US" sz="1800" b="1" dirty="0" smtClean="0">
                          <a:solidFill>
                            <a:schemeClr val="tx1"/>
                          </a:solidFill>
                        </a:rPr>
                        <a:t>其他管理人员，包括管理部门负责人和基层单位</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负责人、专业工程技术人员的安全培训教育由企业相关部门组织；</a:t>
                      </a:r>
                      <a:endParaRPr lang="zh-CN" altLang="en-US" sz="1800" b="1" dirty="0" smtClean="0">
                        <a:solidFill>
                          <a:schemeClr val="tx1"/>
                        </a:solidFill>
                      </a:endParaRPr>
                    </a:p>
                    <a:p>
                      <a:pPr>
                        <a:lnSpc>
                          <a:spcPct val="120000"/>
                        </a:lnSpc>
                      </a:pPr>
                      <a:r>
                        <a:rPr lang="en-US" altLang="zh-CN" sz="1800" b="1" dirty="0" smtClean="0">
                          <a:solidFill>
                            <a:schemeClr val="tx1"/>
                          </a:solidFill>
                        </a:rPr>
                        <a:t>2.    </a:t>
                      </a:r>
                      <a:r>
                        <a:rPr lang="zh-CN" altLang="en-US" sz="1800" b="1" dirty="0" smtClean="0">
                          <a:solidFill>
                            <a:schemeClr val="tx1"/>
                          </a:solidFill>
                        </a:rPr>
                        <a:t>经考核合格后方可任职；</a:t>
                      </a:r>
                      <a:endParaRPr lang="zh-CN" altLang="en-US" sz="1800" b="1" dirty="0" smtClean="0">
                        <a:solidFill>
                          <a:schemeClr val="tx1"/>
                        </a:solidFill>
                      </a:endParaRPr>
                    </a:p>
                    <a:p>
                      <a:pPr>
                        <a:lnSpc>
                          <a:spcPct val="120000"/>
                        </a:lnSpc>
                      </a:pPr>
                      <a:r>
                        <a:rPr lang="en-US" altLang="zh-CN" sz="1800" b="1" dirty="0" smtClean="0">
                          <a:solidFill>
                            <a:schemeClr val="tx1"/>
                          </a:solidFill>
                        </a:rPr>
                        <a:t>3.    </a:t>
                      </a:r>
                      <a:r>
                        <a:rPr lang="zh-CN" altLang="en-US" sz="1800" b="1" dirty="0" smtClean="0">
                          <a:solidFill>
                            <a:srgbClr val="FF0000"/>
                          </a:solidFill>
                        </a:rPr>
                        <a:t>按规定参加每年再培训。</a:t>
                      </a:r>
                      <a:endParaRPr lang="zh-CN" altLang="en-US" sz="1800" b="1" dirty="0">
                        <a:solidFill>
                          <a:srgbClr val="FF0000"/>
                        </a:solidFill>
                      </a:endParaRPr>
                    </a:p>
                  </a:txBody>
                  <a:tcPr marL="91439" marR="91439" marT="45723" marB="45723">
                    <a:solidFill>
                      <a:schemeClr val="bg2">
                        <a:lumMod val="20000"/>
                        <a:lumOff val="80000"/>
                        <a:alpha val="95000"/>
                      </a:schemeClr>
                    </a:solidFill>
                  </a:tcPr>
                </a:tc>
              </a:tr>
            </a:tbl>
          </a:graphicData>
        </a:graphic>
      </p:graphicFrame>
      <p:sp>
        <p:nvSpPr>
          <p:cNvPr id="152593" name="AutoShape 9"/>
          <p:cNvSpPr>
            <a:spLocks noChangeArrowheads="1"/>
          </p:cNvSpPr>
          <p:nvPr/>
        </p:nvSpPr>
        <p:spPr bwMode="auto">
          <a:xfrm>
            <a:off x="3319463" y="3587750"/>
            <a:ext cx="395287" cy="627063"/>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52594" name="矩形 8"/>
          <p:cNvSpPr>
            <a:spLocks noChangeArrowheads="1"/>
          </p:cNvSpPr>
          <p:nvPr/>
        </p:nvSpPr>
        <p:spPr bwMode="auto">
          <a:xfrm>
            <a:off x="3786188" y="3705225"/>
            <a:ext cx="4891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主要负责人或安全生产管理人员未取得安全资格证书或证书失效，扣</a:t>
            </a:r>
            <a:r>
              <a:rPr lang="en-US" altLang="zh-CN" sz="1600" b="1" u="sng">
                <a:solidFill>
                  <a:srgbClr val="33CC33"/>
                </a:solidFill>
                <a:latin typeface="仿宋_GB2312" panose="02010609030101010101" pitchFamily="49" charset="-122"/>
                <a:ea typeface="仿宋_GB2312" panose="02010609030101010101" pitchFamily="49" charset="-122"/>
              </a:rPr>
              <a:t>20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B</a:t>
            </a:r>
            <a:r>
              <a:rPr lang="zh-CN" altLang="en-US" sz="1600" b="1" u="sng">
                <a:solidFill>
                  <a:srgbClr val="33CC33"/>
                </a:solidFill>
                <a:latin typeface="仿宋_GB2312" panose="02010609030101010101" pitchFamily="49" charset="-122"/>
                <a:ea typeface="仿宋_GB2312" panose="02010609030101010101" pitchFamily="49" charset="-122"/>
              </a:rPr>
              <a:t>级要素否决项） 。</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5.4  </a:t>
            </a:r>
            <a:r>
              <a:rPr lang="zh-CN" altLang="en-US" sz="2800" b="1" smtClean="0">
                <a:latin typeface="隶书" panose="02010509060101010101" pitchFamily="49" charset="-122"/>
                <a:ea typeface="隶书" panose="02010509060101010101" pitchFamily="49" charset="-122"/>
              </a:rPr>
              <a:t>从业人员培训教育</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110212"/>
        </p:xfrm>
        <a:graphic>
          <a:graphicData uri="http://schemas.openxmlformats.org/drawingml/2006/table">
            <a:tbl>
              <a:tblPr firstRow="1" bandRow="1">
                <a:tableStyleId>{5C22544A-7EE6-4342-B048-85BDC9FD1C3A}</a:tableStyleId>
              </a:tblPr>
              <a:tblGrid>
                <a:gridCol w="3000346"/>
                <a:gridCol w="5286404"/>
              </a:tblGrid>
              <a:tr h="396228">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17" marB="45717">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17" marB="45717">
                    <a:solidFill>
                      <a:schemeClr val="accent1">
                        <a:lumMod val="60000"/>
                        <a:lumOff val="40000"/>
                      </a:schemeClr>
                    </a:solidFill>
                  </a:tcPr>
                </a:tc>
              </a:tr>
              <a:tr h="2318256">
                <a:tc>
                  <a:txBody>
                    <a:bodyPr/>
                    <a:lstStyle/>
                    <a:p>
                      <a:pPr>
                        <a:lnSpc>
                          <a:spcPct val="120000"/>
                        </a:lnSpc>
                      </a:pPr>
                      <a:r>
                        <a:rPr lang="en-US" altLang="zh-CN" sz="1800" b="1" dirty="0" smtClean="0"/>
                        <a:t>1.</a:t>
                      </a:r>
                      <a:r>
                        <a:rPr lang="zh-CN" altLang="zh-CN" sz="1800" b="1" dirty="0" smtClean="0"/>
                        <a:t>企业应对从业人员进行安全培训教育，并经考核合格后方可上岗。从业人员每年应接受再培训，再培训时间不得少于国家或地方政府规定学时。</a:t>
                      </a:r>
                      <a:endParaRPr lang="zh-CN" altLang="en-US" sz="1800" b="1" dirty="0"/>
                    </a:p>
                  </a:txBody>
                  <a:tcPr marL="91439" marR="91439" marT="45717" marB="45717">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对从业人员进行安全培训教育，并经考核合格</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后方可上岗；</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rgbClr val="FF0000"/>
                          </a:solidFill>
                        </a:rPr>
                        <a:t>对从业人员进行安全生产法律、法规、标准、</a:t>
                      </a:r>
                      <a:endParaRPr lang="en-US" altLang="zh-CN" sz="1800" b="1" dirty="0" smtClean="0">
                        <a:solidFill>
                          <a:srgbClr val="FF0000"/>
                        </a:solidFill>
                      </a:endParaRPr>
                    </a:p>
                    <a:p>
                      <a:pPr marL="342900" indent="-342900">
                        <a:lnSpc>
                          <a:spcPct val="120000"/>
                        </a:lnSpc>
                        <a:buNone/>
                      </a:pPr>
                      <a:r>
                        <a:rPr lang="en-US" altLang="zh-CN" sz="1800" b="1" dirty="0" smtClean="0">
                          <a:solidFill>
                            <a:srgbClr val="FF0000"/>
                          </a:solidFill>
                        </a:rPr>
                        <a:t>      </a:t>
                      </a:r>
                      <a:r>
                        <a:rPr lang="zh-CN" altLang="en-US" sz="1800" b="1" dirty="0" smtClean="0">
                          <a:solidFill>
                            <a:srgbClr val="FF0000"/>
                          </a:solidFill>
                        </a:rPr>
                        <a:t>规章制度和操作规程、安全管理方法等培训；</a:t>
                      </a:r>
                      <a:endParaRPr lang="zh-CN" altLang="en-US" sz="1800" b="1" dirty="0" smtClean="0">
                        <a:solidFill>
                          <a:srgbClr val="FF0000"/>
                        </a:solidFill>
                      </a:endParaRPr>
                    </a:p>
                    <a:p>
                      <a:pPr marL="342900" indent="-342900">
                        <a:lnSpc>
                          <a:spcPct val="120000"/>
                        </a:lnSpc>
                        <a:buAutoNum type="arabicPeriod" startAt="3"/>
                      </a:pPr>
                      <a:r>
                        <a:rPr lang="zh-CN" altLang="en-US" sz="1800" b="1" dirty="0" smtClean="0">
                          <a:solidFill>
                            <a:schemeClr val="tx1"/>
                          </a:solidFill>
                        </a:rPr>
                        <a:t>从业人员每年应接受再培训，再培训时间不得</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少于规定学时。</a:t>
                      </a:r>
                      <a:endParaRPr lang="zh-CN" altLang="en-US" sz="1800" b="1" dirty="0">
                        <a:solidFill>
                          <a:schemeClr val="tx1"/>
                        </a:solidFill>
                      </a:endParaRPr>
                    </a:p>
                  </a:txBody>
                  <a:tcPr marL="91439" marR="91439" marT="45717" marB="45717">
                    <a:solidFill>
                      <a:schemeClr val="accent6">
                        <a:lumMod val="20000"/>
                        <a:lumOff val="80000"/>
                        <a:alpha val="50000"/>
                      </a:schemeClr>
                    </a:solidFill>
                  </a:tcPr>
                </a:tc>
              </a:tr>
              <a:tr h="2395678">
                <a:tc>
                  <a:txBody>
                    <a:bodyPr/>
                    <a:lstStyle/>
                    <a:p>
                      <a:pPr>
                        <a:lnSpc>
                          <a:spcPct val="120000"/>
                        </a:lnSpc>
                      </a:pPr>
                      <a:r>
                        <a:rPr lang="en-US" altLang="zh-CN" sz="1800" b="1" dirty="0" smtClean="0"/>
                        <a:t>2.</a:t>
                      </a:r>
                      <a:r>
                        <a:rPr lang="zh-CN" altLang="en-US" sz="1800" b="1" dirty="0" smtClean="0"/>
                        <a:t>企业应按有关规定，对新从业人员进行厂级、车间</a:t>
                      </a:r>
                      <a:r>
                        <a:rPr lang="en-US" altLang="zh-CN" sz="1800" b="1" dirty="0" smtClean="0"/>
                        <a:t>(</a:t>
                      </a:r>
                      <a:r>
                        <a:rPr lang="zh-CN" altLang="en-US" sz="1800" b="1" dirty="0" smtClean="0"/>
                        <a:t>工段</a:t>
                      </a:r>
                      <a:r>
                        <a:rPr lang="en-US" altLang="zh-CN" sz="1800" b="1" dirty="0" smtClean="0"/>
                        <a:t>)</a:t>
                      </a:r>
                      <a:r>
                        <a:rPr lang="zh-CN" altLang="en-US" sz="1800" b="1" dirty="0" smtClean="0"/>
                        <a:t>级、班组级安全培训教育，经考核合格后，方可上岗。新从业人员安全培训教育时间不得少于国家或地方政府规定学时。</a:t>
                      </a:r>
                      <a:endParaRPr lang="zh-CN" altLang="en-US" sz="1800" b="1" dirty="0">
                        <a:solidFill>
                          <a:schemeClr val="tx1"/>
                        </a:solidFill>
                      </a:endParaRPr>
                    </a:p>
                  </a:txBody>
                  <a:tcPr marL="91439" marR="91439" marT="45717" marB="45717">
                    <a:solidFill>
                      <a:schemeClr val="bg2">
                        <a:lumMod val="20000"/>
                        <a:lumOff val="80000"/>
                        <a:alpha val="95000"/>
                      </a:schemeClr>
                    </a:solidFill>
                  </a:tcPr>
                </a:tc>
                <a:tc>
                  <a:txBody>
                    <a:bodyPr/>
                    <a:lstStyle/>
                    <a:p>
                      <a:pPr marL="342900" indent="-342900">
                        <a:lnSpc>
                          <a:spcPct val="120000"/>
                        </a:lnSpc>
                        <a:buAutoNum type="arabicPeriod"/>
                      </a:pPr>
                      <a:r>
                        <a:rPr lang="zh-CN" altLang="en-US" sz="1800" b="1" dirty="0" smtClean="0">
                          <a:solidFill>
                            <a:schemeClr val="tx1"/>
                          </a:solidFill>
                        </a:rPr>
                        <a:t>新从业人员进行厂级、车间</a:t>
                      </a:r>
                      <a:r>
                        <a:rPr lang="en-US" altLang="zh-CN" sz="1800" b="1" dirty="0" smtClean="0">
                          <a:solidFill>
                            <a:schemeClr val="tx1"/>
                          </a:solidFill>
                        </a:rPr>
                        <a:t>(</a:t>
                      </a:r>
                      <a:r>
                        <a:rPr lang="zh-CN" altLang="en-US" sz="1800" b="1" dirty="0" smtClean="0">
                          <a:solidFill>
                            <a:schemeClr val="tx1"/>
                          </a:solidFill>
                        </a:rPr>
                        <a:t>工段</a:t>
                      </a:r>
                      <a:r>
                        <a:rPr lang="en-US" altLang="zh-CN" sz="1800" b="1" dirty="0" smtClean="0">
                          <a:solidFill>
                            <a:schemeClr val="tx1"/>
                          </a:solidFill>
                        </a:rPr>
                        <a:t>)</a:t>
                      </a:r>
                      <a:r>
                        <a:rPr lang="zh-CN" altLang="en-US" sz="1800" b="1" dirty="0" smtClean="0">
                          <a:solidFill>
                            <a:schemeClr val="tx1"/>
                          </a:solidFill>
                        </a:rPr>
                        <a:t>级、班组级安</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全培训教育，经考核合格后，方可上岗；</a:t>
                      </a:r>
                      <a:endParaRPr lang="zh-CN" altLang="en-US" sz="1800" b="1" dirty="0" smtClean="0">
                        <a:solidFill>
                          <a:schemeClr val="tx1"/>
                        </a:solidFill>
                      </a:endParaRPr>
                    </a:p>
                    <a:p>
                      <a:pPr marL="342900" indent="-342900" eaLnBrk="0" hangingPunct="0">
                        <a:lnSpc>
                          <a:spcPct val="120000"/>
                        </a:lnSpc>
                        <a:buAutoNum type="arabicPeriod" startAt="2"/>
                      </a:pPr>
                      <a:r>
                        <a:rPr lang="zh-CN" altLang="en-US" sz="1800" b="1" dirty="0" smtClean="0">
                          <a:solidFill>
                            <a:schemeClr val="tx1"/>
                          </a:solidFill>
                        </a:rPr>
                        <a:t>三级安全培训教育的</a:t>
                      </a:r>
                      <a:r>
                        <a:rPr lang="zh-CN" altLang="en-US" sz="1800" b="1" dirty="0" smtClean="0">
                          <a:solidFill>
                            <a:srgbClr val="FF0000"/>
                          </a:solidFill>
                        </a:rPr>
                        <a:t>内容、学时</a:t>
                      </a:r>
                      <a:r>
                        <a:rPr lang="zh-CN" altLang="en-US" sz="1800" b="1" dirty="0" smtClean="0">
                          <a:solidFill>
                            <a:schemeClr val="tx1"/>
                          </a:solidFill>
                        </a:rPr>
                        <a:t>应符合</a:t>
                      </a:r>
                      <a:r>
                        <a:rPr lang="zh-CN" altLang="en-US" sz="1800" b="1" dirty="0" smtClean="0">
                          <a:solidFill>
                            <a:srgbClr val="FF0000"/>
                          </a:solidFill>
                        </a:rPr>
                        <a:t>安监总局令第</a:t>
                      </a:r>
                      <a:r>
                        <a:rPr lang="en-US" altLang="zh-CN" sz="1800" b="1" dirty="0" smtClean="0">
                          <a:solidFill>
                            <a:srgbClr val="FF0000"/>
                          </a:solidFill>
                        </a:rPr>
                        <a:t>3</a:t>
                      </a:r>
                      <a:r>
                        <a:rPr lang="zh-CN" altLang="en-US" sz="1800" b="1" dirty="0" smtClean="0">
                          <a:solidFill>
                            <a:srgbClr val="FF0000"/>
                          </a:solidFill>
                        </a:rPr>
                        <a:t>号文件</a:t>
                      </a:r>
                      <a:r>
                        <a:rPr lang="zh-CN" altLang="en-US" sz="1800" b="1" dirty="0" smtClean="0">
                          <a:solidFill>
                            <a:schemeClr val="tx1"/>
                          </a:solidFill>
                        </a:rPr>
                        <a:t>的规定</a:t>
                      </a:r>
                      <a:r>
                        <a:rPr kumimoji="0" lang="zh-CN" altLang="en-US" sz="1100" dirty="0" smtClean="0">
                          <a:solidFill>
                            <a:schemeClr val="tx1"/>
                          </a:solidFill>
                          <a:latin typeface="Arial" panose="020B0604020202020204" pitchFamily="34" charset="0"/>
                          <a:cs typeface="Times New Roman" panose="02020603050405020304" pitchFamily="18" charset="0"/>
                        </a:rPr>
                        <a:t>。</a:t>
                      </a:r>
                      <a:endParaRPr kumimoji="0" lang="zh-CN" altLang="en-US" sz="1600" dirty="0">
                        <a:solidFill>
                          <a:schemeClr val="tx1"/>
                        </a:solidFill>
                        <a:latin typeface="Arial" panose="020B0604020202020204" pitchFamily="34" charset="0"/>
                      </a:endParaRPr>
                    </a:p>
                  </a:txBody>
                  <a:tcPr marL="91439" marR="91439" marT="45717" marB="45717">
                    <a:solidFill>
                      <a:schemeClr val="bg2">
                        <a:lumMod val="20000"/>
                        <a:lumOff val="80000"/>
                        <a:alpha val="95000"/>
                      </a:schemeClr>
                    </a:solidFill>
                  </a:tcPr>
                </a:tc>
              </a:tr>
            </a:tbl>
          </a:graphicData>
        </a:graphic>
      </p:graphicFrame>
      <p:sp>
        <p:nvSpPr>
          <p:cNvPr id="154641" name="AutoShape 9"/>
          <p:cNvSpPr>
            <a:spLocks noChangeArrowheads="1"/>
          </p:cNvSpPr>
          <p:nvPr/>
        </p:nvSpPr>
        <p:spPr bwMode="auto">
          <a:xfrm>
            <a:off x="3462338" y="5786438"/>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54642" name="矩形 8"/>
          <p:cNvSpPr>
            <a:spLocks noChangeArrowheads="1"/>
          </p:cNvSpPr>
          <p:nvPr/>
        </p:nvSpPr>
        <p:spPr bwMode="auto">
          <a:xfrm>
            <a:off x="3857625" y="5786438"/>
            <a:ext cx="481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800" b="1" u="sng">
                <a:solidFill>
                  <a:srgbClr val="33CC33"/>
                </a:solidFill>
                <a:latin typeface="仿宋_GB2312" panose="02010609030101010101" pitchFamily="49" charset="-122"/>
                <a:ea typeface="仿宋_GB2312" panose="02010609030101010101" pitchFamily="49" charset="-122"/>
              </a:rPr>
              <a:t>未接受三级安全培训教育或考核不合格上岗，</a:t>
            </a:r>
            <a:r>
              <a:rPr lang="en-US" altLang="zh-CN" sz="1800" b="1" u="sng">
                <a:solidFill>
                  <a:srgbClr val="33CC33"/>
                </a:solidFill>
                <a:latin typeface="仿宋_GB2312" panose="02010609030101010101" pitchFamily="49" charset="-122"/>
                <a:ea typeface="仿宋_GB2312" panose="02010609030101010101" pitchFamily="49" charset="-122"/>
              </a:rPr>
              <a:t>1</a:t>
            </a:r>
            <a:r>
              <a:rPr lang="zh-CN" altLang="en-US" sz="1800" b="1" u="sng">
                <a:solidFill>
                  <a:srgbClr val="33CC33"/>
                </a:solidFill>
                <a:latin typeface="仿宋_GB2312" panose="02010609030101010101" pitchFamily="49" charset="-122"/>
                <a:ea typeface="仿宋_GB2312" panose="02010609030101010101" pitchFamily="49" charset="-122"/>
              </a:rPr>
              <a:t>人次扣</a:t>
            </a:r>
            <a:r>
              <a:rPr lang="en-US" altLang="zh-CN" sz="1800" b="1" u="sng">
                <a:solidFill>
                  <a:srgbClr val="33CC33"/>
                </a:solidFill>
                <a:latin typeface="仿宋_GB2312" panose="02010609030101010101" pitchFamily="49" charset="-122"/>
                <a:ea typeface="仿宋_GB2312" panose="02010609030101010101" pitchFamily="49" charset="-122"/>
              </a:rPr>
              <a:t>30</a:t>
            </a:r>
            <a:r>
              <a:rPr lang="zh-CN" altLang="en-US" sz="1800" b="1" u="sng">
                <a:solidFill>
                  <a:srgbClr val="33CC33"/>
                </a:solidFill>
                <a:latin typeface="仿宋_GB2312" panose="02010609030101010101" pitchFamily="49" charset="-122"/>
                <a:ea typeface="仿宋_GB2312" panose="02010609030101010101" pitchFamily="49" charset="-122"/>
              </a:rPr>
              <a:t>分（</a:t>
            </a:r>
            <a:r>
              <a:rPr lang="en-US" altLang="zh-CN" sz="1800" b="1" u="sng">
                <a:solidFill>
                  <a:srgbClr val="33CC33"/>
                </a:solidFill>
                <a:latin typeface="仿宋_GB2312" panose="02010609030101010101" pitchFamily="49" charset="-122"/>
                <a:ea typeface="仿宋_GB2312" panose="02010609030101010101" pitchFamily="49" charset="-122"/>
              </a:rPr>
              <a:t>B</a:t>
            </a:r>
            <a:r>
              <a:rPr lang="zh-CN" altLang="en-US" sz="1800" b="1" u="sng">
                <a:solidFill>
                  <a:srgbClr val="33CC33"/>
                </a:solidFill>
                <a:latin typeface="仿宋_GB2312" panose="02010609030101010101" pitchFamily="49" charset="-122"/>
                <a:ea typeface="仿宋_GB2312" panose="02010609030101010101" pitchFamily="49" charset="-122"/>
              </a:rPr>
              <a:t>级要素否决项）。</a:t>
            </a:r>
            <a:endParaRPr lang="zh-CN" altLang="en-US" sz="1800" b="1" u="sng">
              <a:solidFill>
                <a:srgbClr val="33CC33"/>
              </a:solidFill>
              <a:latin typeface="仿宋_GB2312" panose="02010609030101010101" pitchFamily="49" charset="-122"/>
              <a:ea typeface="仿宋_GB2312" panose="02010609030101010101" pitchFamily="49" charset="-122"/>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5.4  </a:t>
            </a:r>
            <a:r>
              <a:rPr lang="zh-CN" altLang="en-US" sz="2800" b="1" smtClean="0">
                <a:latin typeface="隶书" panose="02010509060101010101" pitchFamily="49" charset="-122"/>
                <a:ea typeface="隶书" panose="02010509060101010101" pitchFamily="49" charset="-122"/>
              </a:rPr>
              <a:t>从业人员培训教育</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781550"/>
        </p:xfrm>
        <a:graphic>
          <a:graphicData uri="http://schemas.openxmlformats.org/drawingml/2006/table">
            <a:tbl>
              <a:tblPr firstRow="1" bandRow="1">
                <a:tableStyleId>{5C22544A-7EE6-4342-B048-85BDC9FD1C3A}</a:tableStyleId>
              </a:tblPr>
              <a:tblGrid>
                <a:gridCol w="3500409"/>
                <a:gridCol w="4786341"/>
              </a:tblGrid>
              <a:tr h="396271">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24" marB="45724">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24" marB="45724">
                    <a:solidFill>
                      <a:schemeClr val="accent1">
                        <a:lumMod val="60000"/>
                        <a:lumOff val="40000"/>
                      </a:schemeClr>
                    </a:solidFill>
                  </a:tcPr>
                </a:tc>
              </a:tr>
              <a:tr h="2318572">
                <a:tc>
                  <a:txBody>
                    <a:bodyPr/>
                    <a:lstStyle/>
                    <a:p>
                      <a:pPr marL="0" indent="-176530" algn="l" defTabSz="914400" rtl="0" eaLnBrk="1" latinLnBrk="0" hangingPunct="1">
                        <a:lnSpc>
                          <a:spcPct val="120000"/>
                        </a:lnSpc>
                      </a:pPr>
                      <a:r>
                        <a:rPr lang="en-US" altLang="zh-CN" sz="1800" b="1" kern="1200" dirty="0" smtClean="0">
                          <a:solidFill>
                            <a:schemeClr val="dk1"/>
                          </a:solidFill>
                          <a:latin typeface="+mn-lt"/>
                          <a:ea typeface="+mn-ea"/>
                          <a:cs typeface="+mn-cs"/>
                        </a:rPr>
                        <a:t>3.</a:t>
                      </a:r>
                      <a:r>
                        <a:rPr lang="zh-CN" altLang="zh-CN" sz="1800" b="1" kern="1200" dirty="0" smtClean="0">
                          <a:solidFill>
                            <a:schemeClr val="dk1"/>
                          </a:solidFill>
                          <a:latin typeface="+mn-lt"/>
                          <a:ea typeface="+mn-ea"/>
                          <a:cs typeface="+mn-cs"/>
                        </a:rPr>
                        <a:t>企业特种作业人员应按有关规定参加安全培训教育，取得特种作业操作证，方可上岗作业，并定期复审。</a:t>
                      </a:r>
                      <a:endParaRPr lang="zh-CN" altLang="en-US" sz="1800" b="1" kern="1200" dirty="0">
                        <a:solidFill>
                          <a:schemeClr val="dk1"/>
                        </a:solidFill>
                        <a:latin typeface="+mn-lt"/>
                        <a:ea typeface="+mn-ea"/>
                        <a:cs typeface="+mn-cs"/>
                      </a:endParaRPr>
                    </a:p>
                  </a:txBody>
                  <a:tcPr marL="91439" marR="91439" marT="45724" marB="45724" anchor="ctr">
                    <a:solidFill>
                      <a:schemeClr val="accent6">
                        <a:lumMod val="20000"/>
                        <a:lumOff val="80000"/>
                        <a:alpha val="50000"/>
                      </a:schemeClr>
                    </a:solidFill>
                  </a:tcPr>
                </a:tc>
                <a:tc>
                  <a:txBody>
                    <a:bodyPr/>
                    <a:lstStyle/>
                    <a:p>
                      <a:pPr marL="166370" indent="-342900" algn="l" defTabSz="914400" rtl="0" eaLnBrk="1" latinLnBrk="0" hangingPunct="1">
                        <a:lnSpc>
                          <a:spcPct val="120000"/>
                        </a:lnSpc>
                        <a:buAutoNum type="arabicPeriod"/>
                      </a:pPr>
                      <a:r>
                        <a:rPr lang="zh-CN" altLang="en-US" sz="1800" b="1" kern="1200" dirty="0" smtClean="0">
                          <a:solidFill>
                            <a:schemeClr val="dk1"/>
                          </a:solidFill>
                          <a:latin typeface="+mn-lt"/>
                          <a:ea typeface="+mn-ea"/>
                          <a:cs typeface="+mn-cs"/>
                        </a:rPr>
                        <a:t>特种作业人员及</a:t>
                      </a:r>
                      <a:r>
                        <a:rPr lang="zh-CN" altLang="en-US" sz="1800" b="1" kern="1200" dirty="0" smtClean="0">
                          <a:solidFill>
                            <a:srgbClr val="FF0000"/>
                          </a:solidFill>
                          <a:latin typeface="+mn-lt"/>
                          <a:ea typeface="+mn-ea"/>
                          <a:cs typeface="+mn-cs"/>
                        </a:rPr>
                        <a:t>特种设备作业人员</a:t>
                      </a:r>
                      <a:r>
                        <a:rPr lang="zh-CN" altLang="en-US" sz="1800" b="1" kern="1200" dirty="0" smtClean="0">
                          <a:solidFill>
                            <a:schemeClr val="dk1"/>
                          </a:solidFill>
                          <a:latin typeface="+mn-lt"/>
                          <a:ea typeface="+mn-ea"/>
                          <a:cs typeface="+mn-cs"/>
                        </a:rPr>
                        <a:t>应按有</a:t>
                      </a:r>
                      <a:endParaRPr lang="en-US" altLang="zh-CN" sz="1800" b="1" kern="1200" dirty="0" smtClean="0">
                        <a:solidFill>
                          <a:schemeClr val="dk1"/>
                        </a:solidFill>
                        <a:latin typeface="+mn-lt"/>
                        <a:ea typeface="+mn-ea"/>
                        <a:cs typeface="+mn-cs"/>
                      </a:endParaRPr>
                    </a:p>
                    <a:p>
                      <a:pPr marL="166370" indent="-342900" algn="l" defTabSz="914400" rtl="0" eaLnBrk="1" latinLnBrk="0" hangingPunct="1">
                        <a:lnSpc>
                          <a:spcPct val="120000"/>
                        </a:lnSpc>
                        <a:buNone/>
                      </a:pPr>
                      <a:r>
                        <a:rPr lang="en-US" altLang="zh-CN" sz="1800" b="1" kern="1200" dirty="0" smtClean="0">
                          <a:solidFill>
                            <a:schemeClr val="dk1"/>
                          </a:solidFill>
                          <a:latin typeface="+mn-lt"/>
                          <a:ea typeface="+mn-ea"/>
                          <a:cs typeface="+mn-cs"/>
                        </a:rPr>
                        <a:t>      </a:t>
                      </a:r>
                      <a:r>
                        <a:rPr lang="zh-CN" altLang="en-US" sz="1800" b="1" kern="1200" dirty="0" smtClean="0">
                          <a:solidFill>
                            <a:schemeClr val="dk1"/>
                          </a:solidFill>
                          <a:latin typeface="+mn-lt"/>
                          <a:ea typeface="+mn-ea"/>
                          <a:cs typeface="+mn-cs"/>
                        </a:rPr>
                        <a:t>关规定参加安全培训教育，取得特种作业</a:t>
                      </a:r>
                      <a:endParaRPr lang="en-US" altLang="zh-CN" sz="1800" b="1" kern="1200" dirty="0" smtClean="0">
                        <a:solidFill>
                          <a:schemeClr val="dk1"/>
                        </a:solidFill>
                        <a:latin typeface="+mn-lt"/>
                        <a:ea typeface="+mn-ea"/>
                        <a:cs typeface="+mn-cs"/>
                      </a:endParaRPr>
                    </a:p>
                    <a:p>
                      <a:pPr marL="166370" indent="-342900" algn="l" defTabSz="914400" rtl="0" eaLnBrk="1" latinLnBrk="0" hangingPunct="1">
                        <a:lnSpc>
                          <a:spcPct val="120000"/>
                        </a:lnSpc>
                        <a:buNone/>
                      </a:pPr>
                      <a:r>
                        <a:rPr lang="en-US" altLang="zh-CN" sz="1800" b="1" kern="1200" dirty="0" smtClean="0">
                          <a:solidFill>
                            <a:schemeClr val="dk1"/>
                          </a:solidFill>
                          <a:latin typeface="+mn-lt"/>
                          <a:ea typeface="+mn-ea"/>
                          <a:cs typeface="+mn-cs"/>
                        </a:rPr>
                        <a:t>      </a:t>
                      </a:r>
                      <a:r>
                        <a:rPr lang="zh-CN" altLang="en-US" sz="1800" b="1" kern="1200" dirty="0" smtClean="0">
                          <a:solidFill>
                            <a:schemeClr val="dk1"/>
                          </a:solidFill>
                          <a:latin typeface="+mn-lt"/>
                          <a:ea typeface="+mn-ea"/>
                          <a:cs typeface="+mn-cs"/>
                        </a:rPr>
                        <a:t>操作证，方可上岗作业；</a:t>
                      </a:r>
                      <a:endParaRPr lang="zh-CN" altLang="en-US" sz="1800" b="1" kern="1200" dirty="0" smtClean="0">
                        <a:solidFill>
                          <a:schemeClr val="dk1"/>
                        </a:solidFill>
                        <a:latin typeface="+mn-lt"/>
                        <a:ea typeface="+mn-ea"/>
                        <a:cs typeface="+mn-cs"/>
                      </a:endParaRPr>
                    </a:p>
                    <a:p>
                      <a:pPr marL="0" indent="-176530" algn="l" defTabSz="914400" rtl="0" eaLnBrk="1" latinLnBrk="0" hangingPunct="1">
                        <a:lnSpc>
                          <a:spcPct val="120000"/>
                        </a:lnSpc>
                      </a:pPr>
                      <a:r>
                        <a:rPr lang="en-US" altLang="zh-CN" sz="1800" b="1" kern="1200" dirty="0" smtClean="0">
                          <a:solidFill>
                            <a:schemeClr val="dk1"/>
                          </a:solidFill>
                          <a:latin typeface="+mn-lt"/>
                          <a:ea typeface="+mn-ea"/>
                          <a:cs typeface="+mn-cs"/>
                        </a:rPr>
                        <a:t>2.   </a:t>
                      </a:r>
                      <a:r>
                        <a:rPr lang="zh-CN" altLang="en-US" sz="1800" b="1" kern="1200" dirty="0" smtClean="0">
                          <a:solidFill>
                            <a:schemeClr val="dk1"/>
                          </a:solidFill>
                          <a:latin typeface="+mn-lt"/>
                          <a:ea typeface="+mn-ea"/>
                          <a:cs typeface="+mn-cs"/>
                        </a:rPr>
                        <a:t>特种作业操作证定期复审；</a:t>
                      </a:r>
                      <a:endParaRPr lang="zh-CN" altLang="en-US" sz="1800" b="1" kern="1200" dirty="0" smtClean="0">
                        <a:solidFill>
                          <a:schemeClr val="dk1"/>
                        </a:solidFill>
                        <a:latin typeface="+mn-lt"/>
                        <a:ea typeface="+mn-ea"/>
                        <a:cs typeface="+mn-cs"/>
                      </a:endParaRPr>
                    </a:p>
                    <a:p>
                      <a:pPr marL="166370" indent="-342900" algn="l" defTabSz="914400" rtl="0" eaLnBrk="1" latinLnBrk="0" hangingPunct="1">
                        <a:lnSpc>
                          <a:spcPct val="120000"/>
                        </a:lnSpc>
                        <a:buAutoNum type="arabicPeriod" startAt="3"/>
                      </a:pPr>
                      <a:r>
                        <a:rPr lang="zh-CN" altLang="en-US" sz="1800" b="1" kern="1200" dirty="0" smtClean="0">
                          <a:solidFill>
                            <a:srgbClr val="FF0000"/>
                          </a:solidFill>
                          <a:latin typeface="+mn-lt"/>
                          <a:ea typeface="+mn-ea"/>
                          <a:cs typeface="+mn-cs"/>
                        </a:rPr>
                        <a:t>建立特种作业人员及特种设备作业人员管</a:t>
                      </a:r>
                      <a:endParaRPr lang="en-US" altLang="zh-CN" sz="1800" b="1" kern="1200" dirty="0" smtClean="0">
                        <a:solidFill>
                          <a:srgbClr val="FF0000"/>
                        </a:solidFill>
                        <a:latin typeface="+mn-lt"/>
                        <a:ea typeface="+mn-ea"/>
                        <a:cs typeface="+mn-cs"/>
                      </a:endParaRPr>
                    </a:p>
                    <a:p>
                      <a:pPr marL="166370" indent="-342900" algn="l" defTabSz="914400" rtl="0" eaLnBrk="1" latinLnBrk="0" hangingPunct="1">
                        <a:lnSpc>
                          <a:spcPct val="120000"/>
                        </a:lnSpc>
                        <a:buNone/>
                      </a:pPr>
                      <a:r>
                        <a:rPr lang="en-US" altLang="zh-CN" sz="1800" b="1" kern="1200" dirty="0" smtClean="0">
                          <a:solidFill>
                            <a:srgbClr val="FF0000"/>
                          </a:solidFill>
                          <a:latin typeface="+mn-lt"/>
                          <a:ea typeface="+mn-ea"/>
                          <a:cs typeface="+mn-cs"/>
                        </a:rPr>
                        <a:t>      </a:t>
                      </a:r>
                      <a:r>
                        <a:rPr lang="zh-CN" altLang="en-US" sz="1800" b="1" kern="1200" dirty="0" smtClean="0">
                          <a:solidFill>
                            <a:srgbClr val="FF0000"/>
                          </a:solidFill>
                          <a:latin typeface="+mn-lt"/>
                          <a:ea typeface="+mn-ea"/>
                          <a:cs typeface="+mn-cs"/>
                        </a:rPr>
                        <a:t>理台帐。</a:t>
                      </a:r>
                      <a:endParaRPr lang="zh-CN" altLang="en-US" sz="1800" b="1" kern="1200" dirty="0">
                        <a:solidFill>
                          <a:srgbClr val="FF0000"/>
                        </a:solidFill>
                        <a:latin typeface="+mn-lt"/>
                        <a:ea typeface="+mn-ea"/>
                        <a:cs typeface="+mn-cs"/>
                      </a:endParaRPr>
                    </a:p>
                  </a:txBody>
                  <a:tcPr marL="91439" marR="91439" marT="45724" marB="45724" anchor="ctr">
                    <a:solidFill>
                      <a:schemeClr val="accent6">
                        <a:lumMod val="20000"/>
                        <a:lumOff val="80000"/>
                        <a:alpha val="50000"/>
                      </a:schemeClr>
                    </a:solidFill>
                  </a:tcPr>
                </a:tc>
              </a:tr>
              <a:tr h="2066707">
                <a:tc>
                  <a:txBody>
                    <a:bodyPr/>
                    <a:lstStyle/>
                    <a:p>
                      <a:pPr>
                        <a:lnSpc>
                          <a:spcPct val="120000"/>
                        </a:lnSpc>
                      </a:pPr>
                      <a:r>
                        <a:rPr lang="en-US" altLang="zh-CN" sz="1800" b="1" dirty="0" smtClean="0"/>
                        <a:t>4.</a:t>
                      </a:r>
                      <a:r>
                        <a:rPr lang="zh-CN" altLang="zh-CN" sz="1800" b="1" dirty="0" smtClean="0"/>
                        <a:t>企业从事危险化学品运输的驾驶员、船员、押运人员，必须经所在地设区的市级人民政府交通部门考核合格（船员经海事管理机构考核合格），取得从业资格证，方可上岗作业。</a:t>
                      </a:r>
                      <a:endParaRPr lang="zh-CN" altLang="en-US" sz="1800" b="1" dirty="0">
                        <a:solidFill>
                          <a:srgbClr val="0000CC"/>
                        </a:solidFill>
                      </a:endParaRPr>
                    </a:p>
                  </a:txBody>
                  <a:tcPr marL="91439" marR="91439" marT="45724" marB="45724">
                    <a:solidFill>
                      <a:schemeClr val="bg2">
                        <a:lumMod val="20000"/>
                        <a:lumOff val="80000"/>
                        <a:alpha val="95000"/>
                      </a:schemeClr>
                    </a:solidFill>
                  </a:tcPr>
                </a:tc>
                <a:tc>
                  <a:txBody>
                    <a:bodyPr/>
                    <a:lstStyle/>
                    <a:p>
                      <a:pPr marL="166370" indent="-342900" algn="l" defTabSz="914400" rtl="0" eaLnBrk="1" latinLnBrk="0" hangingPunct="1">
                        <a:lnSpc>
                          <a:spcPct val="120000"/>
                        </a:lnSpc>
                        <a:buAutoNum type="arabicPeriod"/>
                      </a:pPr>
                      <a:r>
                        <a:rPr lang="zh-CN" altLang="en-US" sz="1800" b="1" kern="1200" dirty="0" smtClean="0">
                          <a:solidFill>
                            <a:schemeClr val="dk1"/>
                          </a:solidFill>
                          <a:latin typeface="+mn-lt"/>
                          <a:ea typeface="+mn-ea"/>
                          <a:cs typeface="+mn-cs"/>
                        </a:rPr>
                        <a:t>从事危险化学品运输的驾驶人员、船员、</a:t>
                      </a:r>
                      <a:endParaRPr lang="en-US" altLang="zh-CN" sz="1800" b="1" kern="1200" dirty="0" smtClean="0">
                        <a:solidFill>
                          <a:schemeClr val="dk1"/>
                        </a:solidFill>
                        <a:latin typeface="+mn-lt"/>
                        <a:ea typeface="+mn-ea"/>
                        <a:cs typeface="+mn-cs"/>
                      </a:endParaRPr>
                    </a:p>
                    <a:p>
                      <a:pPr marL="166370" indent="-342900" algn="l" defTabSz="914400" rtl="0" eaLnBrk="1" latinLnBrk="0" hangingPunct="1">
                        <a:lnSpc>
                          <a:spcPct val="120000"/>
                        </a:lnSpc>
                        <a:buNone/>
                      </a:pPr>
                      <a:r>
                        <a:rPr lang="en-US" altLang="zh-CN" sz="1800" b="1" kern="1200" dirty="0" smtClean="0">
                          <a:solidFill>
                            <a:schemeClr val="dk1"/>
                          </a:solidFill>
                          <a:latin typeface="+mn-lt"/>
                          <a:ea typeface="+mn-ea"/>
                          <a:cs typeface="+mn-cs"/>
                        </a:rPr>
                        <a:t>      </a:t>
                      </a:r>
                      <a:r>
                        <a:rPr lang="zh-CN" altLang="en-US" sz="1800" b="1" kern="1200" dirty="0" smtClean="0">
                          <a:solidFill>
                            <a:srgbClr val="FF0000"/>
                          </a:solidFill>
                          <a:latin typeface="+mn-lt"/>
                          <a:ea typeface="+mn-ea"/>
                          <a:cs typeface="+mn-cs"/>
                        </a:rPr>
                        <a:t>装卸管理人员</a:t>
                      </a:r>
                      <a:r>
                        <a:rPr lang="zh-CN" altLang="en-US" sz="1800" b="1" kern="1200" dirty="0" smtClean="0">
                          <a:solidFill>
                            <a:schemeClr val="dk1"/>
                          </a:solidFill>
                          <a:latin typeface="+mn-lt"/>
                          <a:ea typeface="+mn-ea"/>
                          <a:cs typeface="+mn-cs"/>
                        </a:rPr>
                        <a:t>、押运人员，应当经交通运</a:t>
                      </a:r>
                      <a:endParaRPr lang="en-US" altLang="zh-CN" sz="1800" b="1" kern="1200" dirty="0" smtClean="0">
                        <a:solidFill>
                          <a:schemeClr val="dk1"/>
                        </a:solidFill>
                        <a:latin typeface="+mn-lt"/>
                        <a:ea typeface="+mn-ea"/>
                        <a:cs typeface="+mn-cs"/>
                      </a:endParaRPr>
                    </a:p>
                    <a:p>
                      <a:pPr marL="166370" indent="-342900" algn="l" defTabSz="914400" rtl="0" eaLnBrk="1" latinLnBrk="0" hangingPunct="1">
                        <a:lnSpc>
                          <a:spcPct val="120000"/>
                        </a:lnSpc>
                        <a:buNone/>
                      </a:pPr>
                      <a:r>
                        <a:rPr lang="en-US" altLang="zh-CN" sz="1800" b="1" kern="1200" dirty="0" smtClean="0">
                          <a:solidFill>
                            <a:schemeClr val="dk1"/>
                          </a:solidFill>
                          <a:latin typeface="+mn-lt"/>
                          <a:ea typeface="+mn-ea"/>
                          <a:cs typeface="+mn-cs"/>
                        </a:rPr>
                        <a:t>      </a:t>
                      </a:r>
                      <a:r>
                        <a:rPr lang="zh-CN" altLang="en-US" sz="1800" b="1" kern="1200" dirty="0" smtClean="0">
                          <a:solidFill>
                            <a:schemeClr val="dk1"/>
                          </a:solidFill>
                          <a:latin typeface="+mn-lt"/>
                          <a:ea typeface="+mn-ea"/>
                          <a:cs typeface="+mn-cs"/>
                        </a:rPr>
                        <a:t>输主管部门考核合格， 取得从业资格证，</a:t>
                      </a:r>
                      <a:endParaRPr lang="en-US" altLang="zh-CN" sz="1800" b="1" kern="1200" dirty="0" smtClean="0">
                        <a:solidFill>
                          <a:schemeClr val="dk1"/>
                        </a:solidFill>
                        <a:latin typeface="+mn-lt"/>
                        <a:ea typeface="+mn-ea"/>
                        <a:cs typeface="+mn-cs"/>
                      </a:endParaRPr>
                    </a:p>
                    <a:p>
                      <a:pPr marL="166370" indent="-342900" algn="l" defTabSz="914400" rtl="0" eaLnBrk="1" latinLnBrk="0" hangingPunct="1">
                        <a:lnSpc>
                          <a:spcPct val="120000"/>
                        </a:lnSpc>
                        <a:buNone/>
                      </a:pPr>
                      <a:r>
                        <a:rPr lang="en-US" altLang="zh-CN" sz="1800" b="1" kern="1200" dirty="0" smtClean="0">
                          <a:solidFill>
                            <a:schemeClr val="dk1"/>
                          </a:solidFill>
                          <a:latin typeface="+mn-lt"/>
                          <a:ea typeface="+mn-ea"/>
                          <a:cs typeface="+mn-cs"/>
                        </a:rPr>
                        <a:t>      </a:t>
                      </a:r>
                      <a:r>
                        <a:rPr lang="zh-CN" altLang="en-US" sz="1800" b="1" kern="1200" dirty="0" smtClean="0">
                          <a:solidFill>
                            <a:schemeClr val="dk1"/>
                          </a:solidFill>
                          <a:latin typeface="+mn-lt"/>
                          <a:ea typeface="+mn-ea"/>
                          <a:cs typeface="+mn-cs"/>
                        </a:rPr>
                        <a:t>方可上岗作业；</a:t>
                      </a:r>
                      <a:endParaRPr lang="zh-CN" altLang="en-US" sz="1800" b="1" kern="1200" dirty="0" smtClean="0">
                        <a:solidFill>
                          <a:schemeClr val="dk1"/>
                        </a:solidFill>
                        <a:latin typeface="+mn-lt"/>
                        <a:ea typeface="+mn-ea"/>
                        <a:cs typeface="+mn-cs"/>
                      </a:endParaRPr>
                    </a:p>
                    <a:p>
                      <a:pPr marL="166370" indent="-342900" algn="l" defTabSz="914400" rtl="0" eaLnBrk="1" latinLnBrk="0" hangingPunct="1">
                        <a:lnSpc>
                          <a:spcPct val="120000"/>
                        </a:lnSpc>
                        <a:buAutoNum type="arabicPeriod" startAt="2"/>
                      </a:pPr>
                      <a:r>
                        <a:rPr lang="zh-CN" altLang="en-US" sz="1800" b="1" kern="1200" dirty="0" smtClean="0">
                          <a:solidFill>
                            <a:srgbClr val="FF0000"/>
                          </a:solidFill>
                          <a:latin typeface="+mn-lt"/>
                          <a:ea typeface="+mn-ea"/>
                          <a:cs typeface="+mn-cs"/>
                        </a:rPr>
                        <a:t>建立危险化学品运输的驾驶员、船员、押</a:t>
                      </a:r>
                      <a:endParaRPr lang="en-US" altLang="zh-CN" sz="1800" b="1" kern="1200" dirty="0" smtClean="0">
                        <a:solidFill>
                          <a:srgbClr val="FF0000"/>
                        </a:solidFill>
                        <a:latin typeface="+mn-lt"/>
                        <a:ea typeface="+mn-ea"/>
                        <a:cs typeface="+mn-cs"/>
                      </a:endParaRPr>
                    </a:p>
                    <a:p>
                      <a:pPr marL="166370" indent="-342900" algn="l" defTabSz="914400" rtl="0" eaLnBrk="1" latinLnBrk="0" hangingPunct="1">
                        <a:lnSpc>
                          <a:spcPct val="120000"/>
                        </a:lnSpc>
                        <a:buNone/>
                      </a:pPr>
                      <a:r>
                        <a:rPr lang="en-US" altLang="zh-CN" sz="1800" b="1" kern="1200" dirty="0" smtClean="0">
                          <a:solidFill>
                            <a:srgbClr val="FF0000"/>
                          </a:solidFill>
                          <a:latin typeface="+mn-lt"/>
                          <a:ea typeface="+mn-ea"/>
                          <a:cs typeface="+mn-cs"/>
                        </a:rPr>
                        <a:t>      </a:t>
                      </a:r>
                      <a:r>
                        <a:rPr lang="zh-CN" altLang="en-US" sz="1800" b="1" kern="1200" dirty="0" smtClean="0">
                          <a:solidFill>
                            <a:srgbClr val="FF0000"/>
                          </a:solidFill>
                          <a:latin typeface="+mn-lt"/>
                          <a:ea typeface="+mn-ea"/>
                          <a:cs typeface="+mn-cs"/>
                        </a:rPr>
                        <a:t>运人员管理台帐</a:t>
                      </a:r>
                      <a:r>
                        <a:rPr lang="zh-CN" altLang="en-US" sz="1800" b="1" kern="1200" dirty="0" smtClean="0">
                          <a:solidFill>
                            <a:schemeClr val="dk1"/>
                          </a:solidFill>
                          <a:latin typeface="+mn-lt"/>
                          <a:ea typeface="+mn-ea"/>
                          <a:cs typeface="+mn-cs"/>
                        </a:rPr>
                        <a:t>。</a:t>
                      </a:r>
                      <a:endParaRPr lang="zh-CN" altLang="en-US" sz="1800" b="1" kern="1200" dirty="0">
                        <a:solidFill>
                          <a:schemeClr val="dk1"/>
                        </a:solidFill>
                        <a:latin typeface="+mn-lt"/>
                        <a:ea typeface="+mn-ea"/>
                        <a:cs typeface="+mn-cs"/>
                      </a:endParaRPr>
                    </a:p>
                  </a:txBody>
                  <a:tcPr marL="91439" marR="91439" marT="45724" marB="45724">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5.4  </a:t>
            </a:r>
            <a:r>
              <a:rPr lang="zh-CN" altLang="en-US" sz="2800" b="1" smtClean="0">
                <a:latin typeface="隶书" panose="02010509060101010101" pitchFamily="49" charset="-122"/>
                <a:ea typeface="隶书" panose="02010509060101010101" pitchFamily="49" charset="-122"/>
              </a:rPr>
              <a:t>从业人员培训教育</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2714625"/>
        </p:xfrm>
        <a:graphic>
          <a:graphicData uri="http://schemas.openxmlformats.org/drawingml/2006/table">
            <a:tbl>
              <a:tblPr firstRow="1" bandRow="1">
                <a:tableStyleId>{5C22544A-7EE6-4342-B048-85BDC9FD1C3A}</a:tableStyleId>
              </a:tblPr>
              <a:tblGrid>
                <a:gridCol w="3500409"/>
                <a:gridCol w="478634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2318385">
                <a:tc>
                  <a:txBody>
                    <a:bodyPr/>
                    <a:lstStyle/>
                    <a:p>
                      <a:pPr>
                        <a:lnSpc>
                          <a:spcPct val="150000"/>
                        </a:lnSpc>
                      </a:pPr>
                      <a:r>
                        <a:rPr lang="en-US" altLang="zh-CN" sz="1800" b="1" dirty="0" smtClean="0"/>
                        <a:t>5.</a:t>
                      </a:r>
                      <a:r>
                        <a:rPr lang="zh-CN" altLang="zh-CN" sz="1800" b="1" dirty="0" smtClean="0"/>
                        <a:t>企业应在新工艺、新技术、新装置、新产品投产前，对有关人员进行专门培训，经考核合格后，方可上岗。</a:t>
                      </a:r>
                      <a:endParaRPr lang="zh-CN" altLang="en-US" sz="1800" b="1" dirty="0"/>
                    </a:p>
                  </a:txBody>
                  <a:tcPr marL="91439" marR="91439">
                    <a:solidFill>
                      <a:schemeClr val="accent6">
                        <a:lumMod val="20000"/>
                        <a:lumOff val="80000"/>
                        <a:alpha val="50000"/>
                      </a:schemeClr>
                    </a:solidFill>
                  </a:tcPr>
                </a:tc>
                <a:tc>
                  <a:txBody>
                    <a:bodyPr/>
                    <a:lstStyle/>
                    <a:p>
                      <a:pPr>
                        <a:lnSpc>
                          <a:spcPct val="200000"/>
                        </a:lnSpc>
                      </a:pPr>
                      <a:r>
                        <a:rPr lang="zh-CN" altLang="en-US" sz="1800" b="1" dirty="0" smtClean="0">
                          <a:solidFill>
                            <a:schemeClr val="tx1"/>
                          </a:solidFill>
                        </a:rPr>
                        <a:t>在新工艺、新技术、新装置、新产品投产或</a:t>
                      </a:r>
                      <a:r>
                        <a:rPr lang="zh-CN" altLang="en-US" sz="1800" b="1" dirty="0" smtClean="0">
                          <a:solidFill>
                            <a:srgbClr val="FF0000"/>
                          </a:solidFill>
                        </a:rPr>
                        <a:t>投用前</a:t>
                      </a:r>
                      <a:r>
                        <a:rPr lang="zh-CN" altLang="en-US" sz="1800" b="1" dirty="0" smtClean="0">
                          <a:solidFill>
                            <a:schemeClr val="tx1"/>
                          </a:solidFill>
                        </a:rPr>
                        <a:t>，对有关人员（</a:t>
                      </a:r>
                      <a:r>
                        <a:rPr lang="zh-CN" altLang="en-US" sz="1800" b="1" dirty="0" smtClean="0">
                          <a:solidFill>
                            <a:srgbClr val="FF0000"/>
                          </a:solidFill>
                        </a:rPr>
                        <a:t>操作人员和管理人员</a:t>
                      </a:r>
                      <a:r>
                        <a:rPr lang="zh-CN" altLang="en-US" sz="1800" b="1" dirty="0" smtClean="0">
                          <a:solidFill>
                            <a:schemeClr val="tx1"/>
                          </a:solidFill>
                        </a:rPr>
                        <a:t>）进行专门培训，经考核合格后，方可上岗。</a:t>
                      </a:r>
                      <a:endParaRPr lang="zh-CN" altLang="en-US" sz="1800" b="1" dirty="0">
                        <a:solidFill>
                          <a:schemeClr val="tx1"/>
                        </a:solidFill>
                      </a:endParaRPr>
                    </a:p>
                  </a:txBody>
                  <a:tcPr marL="91439" marR="91439">
                    <a:solidFill>
                      <a:schemeClr val="accent6">
                        <a:lumMod val="20000"/>
                        <a:lumOff val="80000"/>
                        <a:alpha val="50000"/>
                      </a:schemeClr>
                    </a:solidFill>
                  </a:tcPr>
                </a:tc>
              </a:tr>
            </a:tbl>
          </a:graphicData>
        </a:graphic>
      </p:graphicFrame>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5.5  </a:t>
            </a:r>
            <a:r>
              <a:rPr lang="zh-CN" altLang="en-US" sz="2800" b="1" smtClean="0">
                <a:latin typeface="隶书" panose="02010509060101010101" pitchFamily="49" charset="-122"/>
                <a:ea typeface="隶书" panose="02010509060101010101" pitchFamily="49" charset="-122"/>
              </a:rPr>
              <a:t>其他人员培训教育</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2857501"/>
        </p:xfrm>
        <a:graphic>
          <a:graphicData uri="http://schemas.openxmlformats.org/drawingml/2006/table">
            <a:tbl>
              <a:tblPr firstRow="1" bandRow="1">
                <a:tableStyleId>{5C22544A-7EE6-4342-B048-85BDC9FD1C3A}</a:tableStyleId>
              </a:tblPr>
              <a:tblGrid>
                <a:gridCol w="3786159"/>
                <a:gridCol w="450059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246817">
                <a:tc>
                  <a:txBody>
                    <a:bodyPr/>
                    <a:lstStyle/>
                    <a:p>
                      <a:pPr>
                        <a:lnSpc>
                          <a:spcPct val="100000"/>
                        </a:lnSpc>
                      </a:pPr>
                      <a:r>
                        <a:rPr lang="en-US" altLang="zh-CN" sz="1800" b="1" dirty="0" smtClean="0"/>
                        <a:t>1.</a:t>
                      </a:r>
                      <a:r>
                        <a:rPr lang="zh-CN" altLang="zh-CN" sz="1800" b="1" dirty="0" smtClean="0"/>
                        <a:t>企业从业人员转岗、脱离岗位一年以上</a:t>
                      </a:r>
                      <a:r>
                        <a:rPr lang="en-US" altLang="zh-CN" sz="1800" b="1" dirty="0" smtClean="0"/>
                        <a:t>(</a:t>
                      </a:r>
                      <a:r>
                        <a:rPr lang="zh-CN" altLang="zh-CN" sz="1800" b="1" dirty="0" smtClean="0"/>
                        <a:t>含一年</a:t>
                      </a:r>
                      <a:r>
                        <a:rPr lang="en-US" altLang="zh-CN" sz="1800" b="1" dirty="0" smtClean="0"/>
                        <a:t>)</a:t>
                      </a:r>
                      <a:r>
                        <a:rPr lang="zh-CN" altLang="zh-CN" sz="1800" b="1" dirty="0" smtClean="0"/>
                        <a:t>者，应进行车间（工段）、班组级安全培训教育，经考核合格后，方可上岗。</a:t>
                      </a:r>
                      <a:endParaRPr lang="zh-CN" altLang="en-US" sz="1800" b="1" dirty="0"/>
                    </a:p>
                  </a:txBody>
                  <a:tcPr marL="91439" marR="91439" anchor="ctr">
                    <a:solidFill>
                      <a:schemeClr val="accent6">
                        <a:lumMod val="20000"/>
                        <a:lumOff val="80000"/>
                        <a:alpha val="50000"/>
                      </a:schemeClr>
                    </a:solidFill>
                  </a:tcPr>
                </a:tc>
                <a:tc>
                  <a:txBody>
                    <a:bodyPr/>
                    <a:lstStyle/>
                    <a:p>
                      <a:pPr>
                        <a:lnSpc>
                          <a:spcPct val="100000"/>
                        </a:lnSpc>
                      </a:pPr>
                      <a:r>
                        <a:rPr lang="zh-CN" altLang="en-US" sz="1800" b="1" dirty="0" smtClean="0">
                          <a:solidFill>
                            <a:schemeClr val="tx1"/>
                          </a:solidFill>
                        </a:rPr>
                        <a:t>从业人员转岗、脱离岗位一年以上</a:t>
                      </a:r>
                      <a:r>
                        <a:rPr lang="en-US" altLang="zh-CN" sz="1800" b="1" dirty="0" smtClean="0">
                          <a:solidFill>
                            <a:schemeClr val="tx1"/>
                          </a:solidFill>
                        </a:rPr>
                        <a:t>(</a:t>
                      </a:r>
                      <a:r>
                        <a:rPr lang="zh-CN" altLang="en-US" sz="1800" b="1" dirty="0" smtClean="0">
                          <a:solidFill>
                            <a:schemeClr val="tx1"/>
                          </a:solidFill>
                        </a:rPr>
                        <a:t>含一年</a:t>
                      </a:r>
                      <a:r>
                        <a:rPr lang="en-US" altLang="zh-CN" sz="1800" b="1" dirty="0" smtClean="0">
                          <a:solidFill>
                            <a:schemeClr val="tx1"/>
                          </a:solidFill>
                        </a:rPr>
                        <a:t>)</a:t>
                      </a:r>
                      <a:r>
                        <a:rPr lang="zh-CN" altLang="en-US" sz="1800" b="1" dirty="0" smtClean="0">
                          <a:solidFill>
                            <a:schemeClr val="tx1"/>
                          </a:solidFill>
                        </a:rPr>
                        <a:t>者，应进行车间（工段）、班组级安全培训教育，经考核合格后，方可上岗。</a:t>
                      </a:r>
                      <a:endParaRPr lang="zh-CN" altLang="en-US" sz="1800" b="1" dirty="0">
                        <a:solidFill>
                          <a:schemeClr val="tx1"/>
                        </a:solidFill>
                      </a:endParaRPr>
                    </a:p>
                  </a:txBody>
                  <a:tcPr marL="91439" marR="91439" anchor="ctr">
                    <a:solidFill>
                      <a:schemeClr val="accent6">
                        <a:lumMod val="20000"/>
                        <a:lumOff val="80000"/>
                        <a:alpha val="50000"/>
                      </a:schemeClr>
                    </a:solidFill>
                  </a:tcPr>
                </a:tc>
              </a:tr>
              <a:tr h="1214444">
                <a:tc>
                  <a:txBody>
                    <a:bodyPr/>
                    <a:lstStyle/>
                    <a:p>
                      <a:pPr>
                        <a:lnSpc>
                          <a:spcPct val="120000"/>
                        </a:lnSpc>
                      </a:pPr>
                      <a:r>
                        <a:rPr lang="en-US" altLang="zh-CN" sz="1800" b="1" dirty="0" smtClean="0"/>
                        <a:t>2.</a:t>
                      </a:r>
                      <a:r>
                        <a:rPr lang="zh-CN" altLang="zh-CN" sz="1800" b="1" dirty="0" smtClean="0"/>
                        <a:t>企业应对外来参观、学习等人员进行有关安全规定及安全注意事项的培训教育。</a:t>
                      </a:r>
                      <a:endParaRPr lang="zh-CN" altLang="en-US" sz="1800" b="1" dirty="0"/>
                    </a:p>
                  </a:txBody>
                  <a:tcPr marL="91439" marR="91439"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rPr>
                        <a:t>对外来参观、学习等人员进行有关安全规定及安全注意事项的培训教育。</a:t>
                      </a:r>
                      <a:endParaRPr kumimoji="0" lang="zh-CN" altLang="en-US" sz="1600" dirty="0">
                        <a:solidFill>
                          <a:schemeClr val="tx1"/>
                        </a:solidFill>
                        <a:latin typeface="Arial" panose="020B0604020202020204" pitchFamily="34" charset="0"/>
                      </a:endParaRPr>
                    </a:p>
                  </a:txBody>
                  <a:tcPr marL="91439" marR="91439" anchor="ctr">
                    <a:solidFill>
                      <a:schemeClr val="bg2">
                        <a:lumMod val="20000"/>
                        <a:lumOff val="80000"/>
                        <a:alpha val="95000"/>
                      </a:schemeClr>
                    </a:solidFill>
                  </a:tcPr>
                </a:tc>
              </a:tr>
            </a:tbl>
          </a:graphicData>
        </a:graphic>
      </p:graphicFrame>
      <p:graphicFrame>
        <p:nvGraphicFramePr>
          <p:cNvPr id="4" name="表格 3"/>
          <p:cNvGraphicFramePr>
            <a:graphicFrameLocks noGrp="1"/>
          </p:cNvGraphicFramePr>
          <p:nvPr/>
        </p:nvGraphicFramePr>
        <p:xfrm>
          <a:off x="428625" y="4214813"/>
          <a:ext cx="8286750" cy="2071687"/>
        </p:xfrm>
        <a:graphic>
          <a:graphicData uri="http://schemas.openxmlformats.org/drawingml/2006/table">
            <a:tbl>
              <a:tblPr firstRow="1" bandRow="1">
                <a:tableStyleId>{5C22544A-7EE6-4342-B048-85BDC9FD1C3A}</a:tableStyleId>
              </a:tblPr>
              <a:tblGrid>
                <a:gridCol w="3786188"/>
                <a:gridCol w="4500562"/>
              </a:tblGrid>
              <a:tr h="2071687">
                <a:tc>
                  <a:txBody>
                    <a:bodyPr/>
                    <a:lstStyle/>
                    <a:p>
                      <a:pPr>
                        <a:lnSpc>
                          <a:spcPct val="100000"/>
                        </a:lnSpc>
                      </a:pPr>
                      <a:r>
                        <a:rPr lang="en-US" altLang="zh-CN" sz="1800" b="1" dirty="0" smtClean="0">
                          <a:solidFill>
                            <a:schemeClr val="tx1"/>
                          </a:solidFill>
                        </a:rPr>
                        <a:t>3.</a:t>
                      </a:r>
                      <a:r>
                        <a:rPr lang="zh-CN" altLang="zh-CN" sz="1800" b="1" dirty="0" smtClean="0">
                          <a:solidFill>
                            <a:schemeClr val="tx1"/>
                          </a:solidFill>
                        </a:rPr>
                        <a:t>企业应对承包商的作业人员进行入厂安全培训教育，经考核合格发放入厂证，保存安全培训教育记录。进入作业现场前，作业现场所在基层单位应对施工单位的作业人员进行进入现场前安全培训教育，保存安全培训教育记录。</a:t>
                      </a:r>
                      <a:endParaRPr kumimoji="0" lang="zh-CN" altLang="en-US" sz="1600" b="1" dirty="0">
                        <a:solidFill>
                          <a:schemeClr val="tx1"/>
                        </a:solidFill>
                        <a:latin typeface="Arial" panose="020B0604020202020204" pitchFamily="34" charset="0"/>
                      </a:endParaRPr>
                    </a:p>
                  </a:txBody>
                  <a:tcPr marL="91439" marR="91439">
                    <a:solidFill>
                      <a:srgbClr val="FFC000">
                        <a:alpha val="22000"/>
                      </a:srgbClr>
                    </a:solidFill>
                  </a:tcPr>
                </a:tc>
                <a:tc>
                  <a:txBody>
                    <a:bodyPr/>
                    <a:lstStyle/>
                    <a:p>
                      <a:pPr marL="342900" indent="-342900">
                        <a:lnSpc>
                          <a:spcPct val="120000"/>
                        </a:lnSpc>
                        <a:buAutoNum type="arabicPeriod"/>
                      </a:pPr>
                      <a:r>
                        <a:rPr lang="zh-CN" altLang="en-US" sz="1800" b="1" dirty="0" smtClean="0">
                          <a:solidFill>
                            <a:schemeClr val="tx1"/>
                          </a:solidFill>
                        </a:rPr>
                        <a:t>对承包商的</a:t>
                      </a:r>
                      <a:r>
                        <a:rPr lang="zh-CN" altLang="en-US" sz="1800" b="1" dirty="0" smtClean="0">
                          <a:solidFill>
                            <a:srgbClr val="FF0000"/>
                          </a:solidFill>
                        </a:rPr>
                        <a:t>所有人员</a:t>
                      </a:r>
                      <a:r>
                        <a:rPr lang="zh-CN" altLang="en-US" sz="1800" b="1" dirty="0" smtClean="0">
                          <a:solidFill>
                            <a:schemeClr val="tx1"/>
                          </a:solidFill>
                        </a:rPr>
                        <a:t>进行入厂安全培训</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教育，经考核合格发放入厂证；</a:t>
                      </a:r>
                      <a:endParaRPr lang="zh-CN" altLang="en-US" sz="1800" b="1" dirty="0" smtClean="0">
                        <a:solidFill>
                          <a:schemeClr val="tx1"/>
                        </a:solidFill>
                      </a:endParaRPr>
                    </a:p>
                    <a:p>
                      <a:pPr marL="342900" indent="-342900">
                        <a:lnSpc>
                          <a:spcPct val="120000"/>
                        </a:lnSpc>
                        <a:buAutoNum type="arabicPeriod" startAt="2"/>
                      </a:pPr>
                      <a:r>
                        <a:rPr lang="zh-CN" altLang="en-US" sz="1800" b="1" dirty="0" smtClean="0">
                          <a:solidFill>
                            <a:schemeClr val="tx1"/>
                          </a:solidFill>
                        </a:rPr>
                        <a:t>进入作业现场前，作业现场所在基层单</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位对施工单位进行进入现场前安全培训教育；</a:t>
                      </a:r>
                      <a:endParaRPr lang="zh-CN" altLang="en-US" sz="1800" b="1" dirty="0" smtClean="0">
                        <a:solidFill>
                          <a:schemeClr val="tx1"/>
                        </a:solidFill>
                      </a:endParaRPr>
                    </a:p>
                    <a:p>
                      <a:pPr>
                        <a:lnSpc>
                          <a:spcPct val="120000"/>
                        </a:lnSpc>
                      </a:pPr>
                      <a:r>
                        <a:rPr lang="en-US" altLang="zh-CN" sz="1800" b="1" dirty="0" smtClean="0">
                          <a:solidFill>
                            <a:schemeClr val="tx1"/>
                          </a:solidFill>
                        </a:rPr>
                        <a:t>3.   </a:t>
                      </a:r>
                      <a:r>
                        <a:rPr lang="zh-CN" altLang="en-US" sz="1800" b="1" dirty="0" smtClean="0">
                          <a:solidFill>
                            <a:schemeClr val="tx1"/>
                          </a:solidFill>
                        </a:rPr>
                        <a:t>保存安全培训教育记录。</a:t>
                      </a:r>
                      <a:endParaRPr lang="zh-CN" altLang="en-US" sz="1800" b="1" dirty="0">
                        <a:solidFill>
                          <a:schemeClr val="tx1"/>
                        </a:solidFill>
                      </a:endParaRPr>
                    </a:p>
                  </a:txBody>
                  <a:tcPr marL="91439" marR="91439">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5.6  </a:t>
            </a:r>
            <a:r>
              <a:rPr lang="zh-CN" altLang="en-US" sz="2800" b="1" smtClean="0">
                <a:latin typeface="隶书" panose="02010509060101010101" pitchFamily="49" charset="-122"/>
                <a:ea typeface="隶书" panose="02010509060101010101" pitchFamily="49" charset="-122"/>
              </a:rPr>
              <a:t>日常安全教育</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4500562"/>
        </p:xfrm>
        <a:graphic>
          <a:graphicData uri="http://schemas.openxmlformats.org/drawingml/2006/table">
            <a:tbl>
              <a:tblPr firstRow="1" bandRow="1">
                <a:tableStyleId>{5C22544A-7EE6-4342-B048-85BDC9FD1C3A}</a:tableStyleId>
              </a:tblPr>
              <a:tblGrid>
                <a:gridCol w="3500409"/>
                <a:gridCol w="4786341"/>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461127">
                <a:tc>
                  <a:txBody>
                    <a:bodyPr/>
                    <a:lstStyle/>
                    <a:p>
                      <a:pPr>
                        <a:lnSpc>
                          <a:spcPct val="120000"/>
                        </a:lnSpc>
                      </a:pPr>
                      <a:r>
                        <a:rPr lang="en-US" altLang="zh-CN" sz="1800" b="1" dirty="0" smtClean="0"/>
                        <a:t>1.</a:t>
                      </a:r>
                      <a:r>
                        <a:rPr lang="zh-CN" altLang="zh-CN" sz="1800" b="1" dirty="0" smtClean="0"/>
                        <a:t>企业管理部门、班组应按照月度安全活动计划开展安全活动和基本功训练。</a:t>
                      </a:r>
                      <a:endParaRPr lang="zh-CN" altLang="en-US" sz="1800" b="1" dirty="0"/>
                    </a:p>
                  </a:txBody>
                  <a:tcPr marL="91439" marR="91439">
                    <a:solidFill>
                      <a:schemeClr val="accent6">
                        <a:lumMod val="20000"/>
                        <a:lumOff val="80000"/>
                        <a:alpha val="50000"/>
                      </a:schemeClr>
                    </a:solidFill>
                  </a:tcPr>
                </a:tc>
                <a:tc>
                  <a:txBody>
                    <a:bodyPr/>
                    <a:lstStyle/>
                    <a:p>
                      <a:pPr marL="342900" indent="-342900">
                        <a:lnSpc>
                          <a:spcPct val="120000"/>
                        </a:lnSpc>
                        <a:buAutoNum type="arabicPeriod"/>
                      </a:pPr>
                      <a:r>
                        <a:rPr lang="zh-CN" altLang="en-US" sz="1800" b="1" dirty="0" smtClean="0">
                          <a:solidFill>
                            <a:schemeClr val="tx1"/>
                          </a:solidFill>
                        </a:rPr>
                        <a:t>管理部门、班组应</a:t>
                      </a:r>
                      <a:r>
                        <a:rPr lang="zh-CN" altLang="en-US" sz="1800" b="1" dirty="0" smtClean="0">
                          <a:solidFill>
                            <a:srgbClr val="FF0000"/>
                          </a:solidFill>
                        </a:rPr>
                        <a:t>明确基本功训练项目、</a:t>
                      </a:r>
                      <a:endParaRPr lang="en-US" altLang="zh-CN" sz="1800" b="1" dirty="0" smtClean="0">
                        <a:solidFill>
                          <a:srgbClr val="FF0000"/>
                        </a:solidFill>
                      </a:endParaRPr>
                    </a:p>
                    <a:p>
                      <a:pPr marL="342900" indent="-342900">
                        <a:lnSpc>
                          <a:spcPct val="120000"/>
                        </a:lnSpc>
                        <a:buNone/>
                      </a:pPr>
                      <a:r>
                        <a:rPr lang="en-US" altLang="zh-CN" sz="1800" b="1" dirty="0" smtClean="0">
                          <a:solidFill>
                            <a:srgbClr val="FF0000"/>
                          </a:solidFill>
                        </a:rPr>
                        <a:t>      </a:t>
                      </a:r>
                      <a:r>
                        <a:rPr lang="zh-CN" altLang="en-US" sz="1800" b="1" dirty="0" smtClean="0">
                          <a:solidFill>
                            <a:srgbClr val="FF0000"/>
                          </a:solidFill>
                        </a:rPr>
                        <a:t>内容和要求；</a:t>
                      </a:r>
                      <a:endParaRPr lang="zh-CN" altLang="en-US" sz="1800" b="1" dirty="0" smtClean="0">
                        <a:solidFill>
                          <a:srgbClr val="FF0000"/>
                        </a:solidFill>
                      </a:endParaRPr>
                    </a:p>
                    <a:p>
                      <a:pPr marL="342900" indent="-342900">
                        <a:lnSpc>
                          <a:spcPct val="120000"/>
                        </a:lnSpc>
                        <a:buAutoNum type="arabicPeriod" startAt="2"/>
                      </a:pPr>
                      <a:r>
                        <a:rPr lang="zh-CN" altLang="en-US" sz="1800" b="1" dirty="0" smtClean="0">
                          <a:solidFill>
                            <a:schemeClr val="tx1"/>
                          </a:solidFill>
                        </a:rPr>
                        <a:t>按照月度安全活动计划开展安全活动和基</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本功训练。</a:t>
                      </a:r>
                      <a:r>
                        <a:rPr lang="zh-CN" altLang="en-US" sz="1800" dirty="0" smtClean="0">
                          <a:solidFill>
                            <a:schemeClr val="tx1"/>
                          </a:solidFill>
                        </a:rPr>
                        <a:t> </a:t>
                      </a:r>
                      <a:endParaRPr lang="zh-CN" altLang="en-US" sz="1800" dirty="0">
                        <a:solidFill>
                          <a:schemeClr val="tx1"/>
                        </a:solidFill>
                      </a:endParaRPr>
                    </a:p>
                  </a:txBody>
                  <a:tcPr marL="91439" marR="91439">
                    <a:solidFill>
                      <a:schemeClr val="accent6">
                        <a:lumMod val="20000"/>
                        <a:lumOff val="80000"/>
                        <a:alpha val="50000"/>
                      </a:schemeClr>
                    </a:solidFill>
                  </a:tcPr>
                </a:tc>
              </a:tr>
              <a:tr h="2643195">
                <a:tc>
                  <a:txBody>
                    <a:bodyPr/>
                    <a:lstStyle/>
                    <a:p>
                      <a:pPr>
                        <a:lnSpc>
                          <a:spcPct val="120000"/>
                        </a:lnSpc>
                      </a:pPr>
                      <a:r>
                        <a:rPr lang="en-US" altLang="zh-CN" sz="1800" b="1" dirty="0" smtClean="0"/>
                        <a:t>2.</a:t>
                      </a:r>
                      <a:r>
                        <a:rPr lang="zh-CN" altLang="zh-CN" sz="1800" b="1" dirty="0" smtClean="0"/>
                        <a:t>班组安全活动每月不少于</a:t>
                      </a:r>
                      <a:r>
                        <a:rPr lang="en-US" altLang="zh-CN" sz="1800" b="1" dirty="0" smtClean="0"/>
                        <a:t>2</a:t>
                      </a:r>
                      <a:r>
                        <a:rPr lang="zh-CN" altLang="zh-CN" sz="1800" b="1" dirty="0" smtClean="0"/>
                        <a:t>次，每次活动时间不少于</a:t>
                      </a:r>
                      <a:r>
                        <a:rPr lang="en-US" altLang="zh-CN" sz="1800" b="1" dirty="0" smtClean="0"/>
                        <a:t>1</a:t>
                      </a:r>
                      <a:r>
                        <a:rPr lang="zh-CN" altLang="zh-CN" sz="1800" b="1" dirty="0" smtClean="0"/>
                        <a:t>学时。班组安全活动应有负责人、有计划、有内容、有记录。企业负责人应</a:t>
                      </a:r>
                      <a:r>
                        <a:rPr lang="zh-CN" altLang="zh-CN" sz="1800" b="1" dirty="0" smtClean="0">
                          <a:solidFill>
                            <a:srgbClr val="0000CC"/>
                          </a:solidFill>
                        </a:rPr>
                        <a:t>每月</a:t>
                      </a:r>
                      <a:r>
                        <a:rPr lang="zh-CN" altLang="zh-CN" sz="1800" b="1" dirty="0" smtClean="0"/>
                        <a:t>至少参加</a:t>
                      </a:r>
                      <a:r>
                        <a:rPr lang="en-US" altLang="zh-CN" sz="1800" b="1" dirty="0" smtClean="0"/>
                        <a:t>1</a:t>
                      </a:r>
                      <a:r>
                        <a:rPr lang="zh-CN" altLang="zh-CN" sz="1800" b="1" dirty="0" smtClean="0"/>
                        <a:t>次班组安全活动，基层单位负责人及其管理人员应每月至少参加</a:t>
                      </a:r>
                      <a:r>
                        <a:rPr lang="en-US" altLang="zh-CN" sz="1800" b="1" dirty="0" smtClean="0"/>
                        <a:t>2</a:t>
                      </a:r>
                      <a:r>
                        <a:rPr lang="zh-CN" altLang="zh-CN" sz="1800" b="1" dirty="0" smtClean="0"/>
                        <a:t>次班组安全活动。</a:t>
                      </a:r>
                      <a:endParaRPr lang="zh-CN" altLang="en-US" sz="1800" b="1" dirty="0"/>
                    </a:p>
                  </a:txBody>
                  <a:tcPr marL="91439" marR="91439">
                    <a:solidFill>
                      <a:schemeClr val="bg2">
                        <a:lumMod val="20000"/>
                        <a:lumOff val="80000"/>
                        <a:alpha val="95000"/>
                      </a:schemeClr>
                    </a:solidFill>
                  </a:tcPr>
                </a:tc>
                <a:tc>
                  <a:txBody>
                    <a:bodyPr/>
                    <a:lstStyle/>
                    <a:p>
                      <a:pPr marL="342900" indent="-342900">
                        <a:lnSpc>
                          <a:spcPct val="120000"/>
                        </a:lnSpc>
                        <a:buAutoNum type="arabicPeriod"/>
                      </a:pPr>
                      <a:r>
                        <a:rPr lang="zh-CN" altLang="en-US" sz="1800" b="1" dirty="0" smtClean="0">
                          <a:solidFill>
                            <a:schemeClr val="tx1"/>
                          </a:solidFill>
                        </a:rPr>
                        <a:t>班组安全活动每月不少于</a:t>
                      </a:r>
                      <a:r>
                        <a:rPr lang="en-US" altLang="zh-CN" sz="1800" b="1" dirty="0" smtClean="0">
                          <a:solidFill>
                            <a:schemeClr val="tx1"/>
                          </a:solidFill>
                        </a:rPr>
                        <a:t>2</a:t>
                      </a:r>
                      <a:r>
                        <a:rPr lang="zh-CN" altLang="en-US" sz="1800" b="1" dirty="0" smtClean="0">
                          <a:solidFill>
                            <a:schemeClr val="tx1"/>
                          </a:solidFill>
                        </a:rPr>
                        <a:t>次，每次活动时</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间不少于</a:t>
                      </a:r>
                      <a:r>
                        <a:rPr lang="en-US" altLang="zh-CN" sz="1800" b="1" dirty="0" smtClean="0">
                          <a:solidFill>
                            <a:schemeClr val="tx1"/>
                          </a:solidFill>
                        </a:rPr>
                        <a:t>1</a:t>
                      </a:r>
                      <a:r>
                        <a:rPr lang="zh-CN" altLang="en-US" sz="1800" b="1" dirty="0" smtClean="0">
                          <a:solidFill>
                            <a:schemeClr val="tx1"/>
                          </a:solidFill>
                        </a:rPr>
                        <a:t>学时；</a:t>
                      </a:r>
                      <a:endParaRPr lang="zh-CN" altLang="en-US" sz="1800" b="1" dirty="0" smtClean="0">
                        <a:solidFill>
                          <a:schemeClr val="tx1"/>
                        </a:solidFill>
                      </a:endParaRPr>
                    </a:p>
                    <a:p>
                      <a:pPr>
                        <a:lnSpc>
                          <a:spcPct val="120000"/>
                        </a:lnSpc>
                      </a:pPr>
                      <a:r>
                        <a:rPr lang="en-US" altLang="zh-CN" sz="1800" b="1" dirty="0" smtClean="0">
                          <a:solidFill>
                            <a:schemeClr val="tx1"/>
                          </a:solidFill>
                        </a:rPr>
                        <a:t>2.   </a:t>
                      </a:r>
                      <a:r>
                        <a:rPr lang="zh-CN" altLang="en-US" sz="1800" b="1" dirty="0" smtClean="0">
                          <a:solidFill>
                            <a:schemeClr val="tx1"/>
                          </a:solidFill>
                        </a:rPr>
                        <a:t>班组安全活动有负责人、有内容、有记录；</a:t>
                      </a:r>
                      <a:endParaRPr lang="zh-CN" altLang="en-US" sz="1800" b="1" dirty="0" smtClean="0">
                        <a:solidFill>
                          <a:schemeClr val="tx1"/>
                        </a:solidFill>
                      </a:endParaRPr>
                    </a:p>
                    <a:p>
                      <a:pPr marL="342900" indent="-342900">
                        <a:lnSpc>
                          <a:spcPct val="120000"/>
                        </a:lnSpc>
                        <a:buAutoNum type="arabicPeriod" startAt="3"/>
                      </a:pPr>
                      <a:r>
                        <a:rPr lang="zh-CN" altLang="en-US" sz="1800" b="1" dirty="0" smtClean="0">
                          <a:solidFill>
                            <a:schemeClr val="tx1"/>
                          </a:solidFill>
                        </a:rPr>
                        <a:t>企业负责人</a:t>
                      </a:r>
                      <a:r>
                        <a:rPr lang="zh-CN" altLang="en-US" sz="1800" b="1" dirty="0" smtClean="0">
                          <a:solidFill>
                            <a:srgbClr val="FF0000"/>
                          </a:solidFill>
                        </a:rPr>
                        <a:t>每季度</a:t>
                      </a:r>
                      <a:r>
                        <a:rPr lang="zh-CN" altLang="en-US" sz="1800" b="1" dirty="0" smtClean="0">
                          <a:solidFill>
                            <a:schemeClr val="tx1"/>
                          </a:solidFill>
                        </a:rPr>
                        <a:t>至少参加</a:t>
                      </a:r>
                      <a:r>
                        <a:rPr lang="en-US" altLang="zh-CN" sz="1800" b="1" dirty="0" smtClean="0">
                          <a:solidFill>
                            <a:schemeClr val="tx1"/>
                          </a:solidFill>
                        </a:rPr>
                        <a:t>1</a:t>
                      </a:r>
                      <a:r>
                        <a:rPr lang="zh-CN" altLang="en-US" sz="1800" b="1" dirty="0" smtClean="0">
                          <a:solidFill>
                            <a:schemeClr val="tx1"/>
                          </a:solidFill>
                        </a:rPr>
                        <a:t>次班组安全活</a:t>
                      </a:r>
                      <a:endParaRPr lang="en-US" altLang="zh-CN" sz="1800" b="1" dirty="0" smtClean="0">
                        <a:solidFill>
                          <a:schemeClr val="tx1"/>
                        </a:solidFill>
                      </a:endParaRPr>
                    </a:p>
                    <a:p>
                      <a:pPr marL="342900" indent="-342900">
                        <a:lnSpc>
                          <a:spcPct val="120000"/>
                        </a:lnSpc>
                        <a:buNone/>
                      </a:pPr>
                      <a:r>
                        <a:rPr lang="en-US" altLang="zh-CN" sz="1800" b="1" dirty="0" smtClean="0">
                          <a:solidFill>
                            <a:schemeClr val="tx1"/>
                          </a:solidFill>
                        </a:rPr>
                        <a:t>      </a:t>
                      </a:r>
                      <a:r>
                        <a:rPr lang="zh-CN" altLang="en-US" sz="1800" b="1" dirty="0" smtClean="0">
                          <a:solidFill>
                            <a:schemeClr val="tx1"/>
                          </a:solidFill>
                        </a:rPr>
                        <a:t>动，基层单位负责人及其管理人员每月至少参加</a:t>
                      </a:r>
                      <a:r>
                        <a:rPr lang="en-US" altLang="zh-CN" sz="1800" b="1" dirty="0" smtClean="0">
                          <a:solidFill>
                            <a:schemeClr val="tx1"/>
                          </a:solidFill>
                        </a:rPr>
                        <a:t>2</a:t>
                      </a:r>
                      <a:r>
                        <a:rPr lang="zh-CN" altLang="en-US" sz="1800" b="1" dirty="0" smtClean="0">
                          <a:solidFill>
                            <a:schemeClr val="tx1"/>
                          </a:solidFill>
                        </a:rPr>
                        <a:t>次班组安全活动</a:t>
                      </a:r>
                      <a:r>
                        <a:rPr lang="zh-CN" altLang="en-US" sz="2000" b="1" dirty="0" smtClean="0">
                          <a:solidFill>
                            <a:schemeClr val="tx1"/>
                          </a:solidFill>
                        </a:rPr>
                        <a:t>，</a:t>
                      </a:r>
                      <a:r>
                        <a:rPr lang="zh-CN" altLang="en-US" sz="1800" b="1" dirty="0" smtClean="0">
                          <a:solidFill>
                            <a:schemeClr val="tx1"/>
                          </a:solidFill>
                        </a:rPr>
                        <a:t>并</a:t>
                      </a:r>
                      <a:r>
                        <a:rPr lang="zh-CN" altLang="en-US" sz="1800" b="1" dirty="0" smtClean="0">
                          <a:solidFill>
                            <a:srgbClr val="FF0000"/>
                          </a:solidFill>
                        </a:rPr>
                        <a:t>在班组安全活动记录上签字 。</a:t>
                      </a:r>
                      <a:endParaRPr lang="zh-CN" altLang="en-US" sz="1800" b="1" dirty="0">
                        <a:solidFill>
                          <a:srgbClr val="FF0000"/>
                        </a:solidFill>
                      </a:endParaRPr>
                    </a:p>
                  </a:txBody>
                  <a:tcPr marL="91439" marR="91439">
                    <a:solidFill>
                      <a:schemeClr val="bg2">
                        <a:lumMod val="20000"/>
                        <a:lumOff val="80000"/>
                        <a:alpha val="95000"/>
                      </a:schemeClr>
                    </a:solidFill>
                  </a:tcPr>
                </a:tc>
              </a:tr>
            </a:tbl>
          </a:graphicData>
        </a:graphic>
      </p:graphicFrame>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5.6  </a:t>
            </a:r>
            <a:r>
              <a:rPr lang="zh-CN" altLang="en-US" sz="2800" b="1" smtClean="0">
                <a:latin typeface="隶书" panose="02010509060101010101" pitchFamily="49" charset="-122"/>
                <a:ea typeface="隶书" panose="02010509060101010101" pitchFamily="49" charset="-122"/>
              </a:rPr>
              <a:t>日常安全教育</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143501"/>
        </p:xfrm>
        <a:graphic>
          <a:graphicData uri="http://schemas.openxmlformats.org/drawingml/2006/table">
            <a:tbl>
              <a:tblPr firstRow="1" bandRow="1">
                <a:tableStyleId>{5C22544A-7EE6-4342-B048-85BDC9FD1C3A}</a:tableStyleId>
              </a:tblPr>
              <a:tblGrid>
                <a:gridCol w="3857596"/>
                <a:gridCol w="4429154"/>
              </a:tblGrid>
              <a:tr h="396240">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a:solidFill>
                      <a:schemeClr val="accent1">
                        <a:lumMod val="60000"/>
                        <a:lumOff val="40000"/>
                      </a:schemeClr>
                    </a:solidFill>
                  </a:tcPr>
                </a:tc>
              </a:tr>
              <a:tr h="1103938">
                <a:tc>
                  <a:txBody>
                    <a:bodyPr/>
                    <a:lstStyle/>
                    <a:p>
                      <a:pPr>
                        <a:lnSpc>
                          <a:spcPct val="150000"/>
                        </a:lnSpc>
                      </a:pPr>
                      <a:r>
                        <a:rPr lang="en-US" altLang="zh-CN" sz="1800" b="1" dirty="0" smtClean="0"/>
                        <a:t>3.</a:t>
                      </a:r>
                      <a:r>
                        <a:rPr lang="zh-CN" altLang="zh-CN" sz="1800" b="1" dirty="0" smtClean="0"/>
                        <a:t>管理部门安全活动每月不少于</a:t>
                      </a:r>
                      <a:r>
                        <a:rPr lang="en-US" altLang="zh-CN" sz="1800" b="1" dirty="0" smtClean="0"/>
                        <a:t>1</a:t>
                      </a:r>
                      <a:r>
                        <a:rPr lang="zh-CN" altLang="zh-CN" sz="1800" b="1" dirty="0" smtClean="0"/>
                        <a:t>次，每次活动时间不少于</a:t>
                      </a:r>
                      <a:r>
                        <a:rPr lang="en-US" altLang="zh-CN" sz="1800" b="1" dirty="0" smtClean="0"/>
                        <a:t>2</a:t>
                      </a:r>
                      <a:r>
                        <a:rPr lang="zh-CN" altLang="zh-CN" sz="1800" b="1" dirty="0" smtClean="0"/>
                        <a:t>学时。</a:t>
                      </a:r>
                      <a:endParaRPr lang="zh-CN" altLang="en-US" sz="1800" b="1" dirty="0"/>
                    </a:p>
                  </a:txBody>
                  <a:tcPr marL="91439" marR="91439" anchor="ctr">
                    <a:solidFill>
                      <a:schemeClr val="accent6">
                        <a:lumMod val="20000"/>
                        <a:lumOff val="80000"/>
                        <a:alpha val="50000"/>
                      </a:schemeClr>
                    </a:solidFill>
                  </a:tcPr>
                </a:tc>
                <a:tc>
                  <a:txBody>
                    <a:bodyPr/>
                    <a:lstStyle/>
                    <a:p>
                      <a:pPr>
                        <a:lnSpc>
                          <a:spcPct val="150000"/>
                        </a:lnSpc>
                      </a:pPr>
                      <a:r>
                        <a:rPr lang="zh-CN" altLang="en-US" sz="1800" b="1" dirty="0" smtClean="0">
                          <a:solidFill>
                            <a:schemeClr val="tx1"/>
                          </a:solidFill>
                          <a:latin typeface="+mn-ea"/>
                          <a:ea typeface="+mn-ea"/>
                        </a:rPr>
                        <a:t>管理部门安全活动每月不少于</a:t>
                      </a: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次，每次活动时间不少于</a:t>
                      </a:r>
                      <a:r>
                        <a:rPr lang="en-US" altLang="zh-CN" sz="1800" b="1" dirty="0" smtClean="0">
                          <a:solidFill>
                            <a:schemeClr val="tx1"/>
                          </a:solidFill>
                          <a:latin typeface="+mn-ea"/>
                          <a:ea typeface="+mn-ea"/>
                        </a:rPr>
                        <a:t>2</a:t>
                      </a:r>
                      <a:r>
                        <a:rPr lang="zh-CN" altLang="en-US" sz="1800" b="1" dirty="0" smtClean="0">
                          <a:solidFill>
                            <a:schemeClr val="tx1"/>
                          </a:solidFill>
                          <a:latin typeface="+mn-ea"/>
                          <a:ea typeface="+mn-ea"/>
                        </a:rPr>
                        <a:t>学时。</a:t>
                      </a:r>
                      <a:endParaRPr lang="zh-CN" altLang="en-US" sz="1800" b="1" dirty="0">
                        <a:solidFill>
                          <a:schemeClr val="tx1"/>
                        </a:solidFill>
                        <a:latin typeface="+mn-ea"/>
                        <a:ea typeface="+mn-ea"/>
                      </a:endParaRPr>
                    </a:p>
                  </a:txBody>
                  <a:tcPr marL="91439" marR="91439" anchor="ctr">
                    <a:solidFill>
                      <a:schemeClr val="accent6">
                        <a:lumMod val="20000"/>
                        <a:lumOff val="80000"/>
                        <a:alpha val="50000"/>
                      </a:schemeClr>
                    </a:solidFill>
                  </a:tcPr>
                </a:tc>
              </a:tr>
              <a:tr h="1643067">
                <a:tc>
                  <a:txBody>
                    <a:bodyPr/>
                    <a:lstStyle/>
                    <a:p>
                      <a:pPr>
                        <a:lnSpc>
                          <a:spcPct val="150000"/>
                        </a:lnSpc>
                      </a:pPr>
                      <a:r>
                        <a:rPr lang="en-US" altLang="zh-CN" sz="1800" b="1" dirty="0" smtClean="0"/>
                        <a:t>4.</a:t>
                      </a:r>
                      <a:r>
                        <a:rPr lang="zh-CN" altLang="zh-CN" sz="1800" b="1" dirty="0" smtClean="0"/>
                        <a:t>企业安全生产管理部门或专职安全生产管理人员应每月至少</a:t>
                      </a:r>
                      <a:r>
                        <a:rPr lang="en-US" altLang="zh-CN" sz="1800" b="1" dirty="0" smtClean="0"/>
                        <a:t>1</a:t>
                      </a:r>
                      <a:r>
                        <a:rPr lang="zh-CN" altLang="zh-CN" sz="1800" b="1" dirty="0" smtClean="0"/>
                        <a:t>次对安全活动记录进行检查，并签字。</a:t>
                      </a:r>
                      <a:endParaRPr lang="zh-CN" altLang="en-US" sz="1800" b="1" dirty="0"/>
                    </a:p>
                  </a:txBody>
                  <a:tcPr marL="91439" marR="91439" anchor="ctr">
                    <a:solidFill>
                      <a:schemeClr val="bg2">
                        <a:lumMod val="20000"/>
                        <a:lumOff val="80000"/>
                        <a:alpha val="95000"/>
                      </a:schemeClr>
                    </a:solidFill>
                  </a:tcPr>
                </a:tc>
                <a:tc>
                  <a:txBody>
                    <a:bodyPr/>
                    <a:lstStyle/>
                    <a:p>
                      <a:pPr>
                        <a:lnSpc>
                          <a:spcPct val="150000"/>
                        </a:lnSpc>
                      </a:pPr>
                      <a:r>
                        <a:rPr lang="zh-CN" altLang="en-US" sz="1800" b="1" dirty="0" smtClean="0">
                          <a:solidFill>
                            <a:schemeClr val="tx1"/>
                          </a:solidFill>
                          <a:latin typeface="+mn-ea"/>
                          <a:ea typeface="+mn-ea"/>
                        </a:rPr>
                        <a:t>安全生产管理部门或专职安全生产管理人员每月至少检查</a:t>
                      </a: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次安全活动记录，并签字。</a:t>
                      </a:r>
                      <a:endParaRPr kumimoji="0" lang="zh-CN" altLang="en-US" sz="1600" dirty="0">
                        <a:solidFill>
                          <a:schemeClr val="tx1"/>
                        </a:solidFill>
                        <a:latin typeface="+mn-ea"/>
                        <a:ea typeface="+mn-ea"/>
                      </a:endParaRPr>
                    </a:p>
                  </a:txBody>
                  <a:tcPr marL="91439" marR="91439" anchor="ctr">
                    <a:solidFill>
                      <a:schemeClr val="bg2">
                        <a:lumMod val="20000"/>
                        <a:lumOff val="80000"/>
                        <a:alpha val="95000"/>
                      </a:schemeClr>
                    </a:solidFill>
                  </a:tcPr>
                </a:tc>
              </a:tr>
              <a:tr h="2000256">
                <a:tc>
                  <a:txBody>
                    <a:bodyPr/>
                    <a:lstStyle/>
                    <a:p>
                      <a:pPr>
                        <a:lnSpc>
                          <a:spcPct val="150000"/>
                        </a:lnSpc>
                      </a:pPr>
                      <a:r>
                        <a:rPr lang="en-US" altLang="zh-CN" sz="1800" b="1" dirty="0" smtClean="0"/>
                        <a:t>5.</a:t>
                      </a:r>
                      <a:r>
                        <a:rPr lang="zh-CN" altLang="zh-CN" sz="1800" b="1" dirty="0" smtClean="0"/>
                        <a:t>企业安全生产管理部门或专职安全生产管理人员应结合安全生产实际，制定管理部门、班组月度安全活动计划，规定活动形式、内容和要求。</a:t>
                      </a:r>
                      <a:endParaRPr lang="zh-CN" altLang="en-US" sz="1800" b="1" dirty="0"/>
                    </a:p>
                  </a:txBody>
                  <a:tcPr marL="91439" marR="91439" anchor="ctr">
                    <a:solidFill>
                      <a:srgbClr val="FFC000">
                        <a:alpha val="22000"/>
                      </a:srgbClr>
                    </a:solidFill>
                  </a:tcPr>
                </a:tc>
                <a:tc>
                  <a:txBody>
                    <a:bodyPr/>
                    <a:lstStyle/>
                    <a:p>
                      <a:pPr marL="342900" indent="-342900">
                        <a:lnSpc>
                          <a:spcPct val="150000"/>
                        </a:lnSpc>
                        <a:buAutoNum type="arabicPeriod"/>
                      </a:pPr>
                      <a:r>
                        <a:rPr lang="zh-CN" altLang="en-US" sz="1800" b="1" dirty="0" smtClean="0">
                          <a:solidFill>
                            <a:schemeClr val="tx1"/>
                          </a:solidFill>
                          <a:latin typeface="+mn-ea"/>
                          <a:ea typeface="+mn-ea"/>
                        </a:rPr>
                        <a:t>安全生产管理部门或专职安全生产管</a:t>
                      </a:r>
                      <a:endParaRPr lang="en-US" altLang="zh-CN" sz="1800" b="1" dirty="0" smtClean="0">
                        <a:solidFill>
                          <a:schemeClr val="tx1"/>
                        </a:solidFill>
                        <a:latin typeface="+mn-ea"/>
                        <a:ea typeface="+mn-ea"/>
                      </a:endParaRPr>
                    </a:p>
                    <a:p>
                      <a:pPr marL="342900" indent="-342900">
                        <a:lnSpc>
                          <a:spcPct val="150000"/>
                        </a:lnSpc>
                        <a:buNone/>
                      </a:pPr>
                      <a:r>
                        <a:rPr lang="en-US" altLang="zh-CN" sz="1800" b="1" dirty="0" smtClean="0">
                          <a:solidFill>
                            <a:schemeClr val="tx1"/>
                          </a:solidFill>
                          <a:latin typeface="+mn-ea"/>
                          <a:ea typeface="+mn-ea"/>
                        </a:rPr>
                        <a:t>   </a:t>
                      </a:r>
                      <a:r>
                        <a:rPr lang="zh-CN" altLang="en-US" sz="1800" b="1" dirty="0" smtClean="0">
                          <a:solidFill>
                            <a:schemeClr val="tx1"/>
                          </a:solidFill>
                          <a:latin typeface="+mn-ea"/>
                          <a:ea typeface="+mn-ea"/>
                        </a:rPr>
                        <a:t>理人员制定管理部门、班组月度安全活动计划；</a:t>
                      </a:r>
                      <a:endParaRPr lang="zh-CN" altLang="en-US" sz="1800" b="1" dirty="0" smtClean="0">
                        <a:solidFill>
                          <a:schemeClr val="tx1"/>
                        </a:solidFill>
                        <a:latin typeface="+mn-ea"/>
                        <a:ea typeface="+mn-ea"/>
                      </a:endParaRPr>
                    </a:p>
                    <a:p>
                      <a:pPr>
                        <a:lnSpc>
                          <a:spcPct val="150000"/>
                        </a:lnSpc>
                      </a:pPr>
                      <a:r>
                        <a:rPr lang="en-US" altLang="zh-CN" sz="1800" b="1" dirty="0" smtClean="0">
                          <a:solidFill>
                            <a:schemeClr val="tx1"/>
                          </a:solidFill>
                          <a:latin typeface="+mn-ea"/>
                          <a:ea typeface="+mn-ea"/>
                        </a:rPr>
                        <a:t>2. </a:t>
                      </a:r>
                      <a:r>
                        <a:rPr lang="zh-CN" altLang="en-US" sz="1800" b="1" dirty="0" smtClean="0">
                          <a:solidFill>
                            <a:schemeClr val="tx1"/>
                          </a:solidFill>
                          <a:latin typeface="+mn-ea"/>
                          <a:ea typeface="+mn-ea"/>
                        </a:rPr>
                        <a:t>规定活动形式、内容和要求。</a:t>
                      </a:r>
                      <a:endParaRPr kumimoji="0" lang="zh-CN" altLang="en-US" sz="1600" dirty="0">
                        <a:solidFill>
                          <a:schemeClr val="tx1"/>
                        </a:solidFill>
                        <a:latin typeface="+mn-ea"/>
                        <a:ea typeface="+mn-ea"/>
                      </a:endParaRPr>
                    </a:p>
                  </a:txBody>
                  <a:tcPr marL="91439" marR="91439" anchor="ctr">
                    <a:solidFill>
                      <a:srgbClr val="FFC000">
                        <a:alpha val="22000"/>
                      </a:srgbClr>
                    </a:solidFill>
                  </a:tcPr>
                </a:tc>
              </a:tr>
            </a:tbl>
          </a:graphicData>
        </a:graphic>
      </p:graphicFrame>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自选图形 4"/>
          <p:cNvSpPr>
            <a:spLocks noChangeArrowheads="1"/>
          </p:cNvSpPr>
          <p:nvPr/>
        </p:nvSpPr>
        <p:spPr bwMode="auto">
          <a:xfrm>
            <a:off x="1000125" y="2857500"/>
            <a:ext cx="7129463" cy="1214438"/>
          </a:xfrm>
          <a:prstGeom prst="bevel">
            <a:avLst>
              <a:gd name="adj" fmla="val 12500"/>
            </a:avLst>
          </a:prstGeom>
          <a:blipFill dpi="0" rotWithShape="1">
            <a:blip r:embed="rId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66915" name="内容占位符 1"/>
          <p:cNvSpPr>
            <a:spLocks noGrp="1"/>
          </p:cNvSpPr>
          <p:nvPr>
            <p:ph idx="4294967295"/>
          </p:nvPr>
        </p:nvSpPr>
        <p:spPr>
          <a:xfrm>
            <a:off x="1357313" y="2857500"/>
            <a:ext cx="6357937" cy="1071563"/>
          </a:xfrm>
        </p:spPr>
        <p:txBody>
          <a:bodyPr/>
          <a:lstStyle/>
          <a:p>
            <a:pPr marL="0" indent="0" eaLnBrk="1" hangingPunct="1">
              <a:lnSpc>
                <a:spcPct val="150000"/>
              </a:lnSpc>
              <a:buFontTx/>
              <a:buNone/>
            </a:pPr>
            <a:r>
              <a:rPr lang="en-US" altLang="zh-CN" sz="4400" b="1" smtClean="0">
                <a:latin typeface="华文楷体" panose="02010600040101010101" pitchFamily="2" charset="-122"/>
                <a:ea typeface="华文楷体" panose="02010600040101010101" pitchFamily="2" charset="-122"/>
              </a:rPr>
              <a:t>  6</a:t>
            </a:r>
            <a:r>
              <a:rPr lang="zh-CN" altLang="en-US" sz="4400" b="1" smtClean="0">
                <a:latin typeface="华文楷体" panose="02010600040101010101" pitchFamily="2" charset="-122"/>
                <a:ea typeface="华文楷体" panose="02010600040101010101" pitchFamily="2" charset="-122"/>
              </a:rPr>
              <a:t>、生产设施及工艺安全</a:t>
            </a:r>
            <a:endParaRPr lang="en-US" altLang="zh-CN" sz="4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3"/>
          <p:cNvSpPr>
            <a:spLocks noGrp="1" noChangeArrowheads="1"/>
          </p:cNvSpPr>
          <p:nvPr>
            <p:ph idx="4294967295"/>
          </p:nvPr>
        </p:nvSpPr>
        <p:spPr>
          <a:xfrm>
            <a:off x="0" y="692150"/>
            <a:ext cx="9144000" cy="504825"/>
          </a:xfrm>
        </p:spPr>
        <p:txBody>
          <a:bodyPr/>
          <a:lstStyle/>
          <a:p>
            <a:pPr marL="0" indent="0" algn="ctr" eaLnBrk="1" hangingPunct="1">
              <a:buFontTx/>
              <a:buNone/>
              <a:tabLst>
                <a:tab pos="1158875" algn="l"/>
              </a:tabLst>
            </a:pPr>
            <a:r>
              <a:rPr lang="en-US" altLang="zh-CN" sz="2800" b="1" smtClean="0">
                <a:latin typeface="隶书" panose="02010509060101010101" pitchFamily="49" charset="-122"/>
                <a:ea typeface="隶书" panose="02010509060101010101" pitchFamily="49" charset="-122"/>
              </a:rPr>
              <a:t>6.1  </a:t>
            </a:r>
            <a:r>
              <a:rPr lang="zh-CN" altLang="en-US" sz="2800" b="1" smtClean="0">
                <a:latin typeface="隶书" panose="02010509060101010101" pitchFamily="49" charset="-122"/>
                <a:ea typeface="隶书" panose="02010509060101010101" pitchFamily="49" charset="-122"/>
              </a:rPr>
              <a:t>生产设施建设</a:t>
            </a:r>
            <a:endParaRPr lang="en-US" altLang="zh-CN" sz="2800" b="1" smtClean="0">
              <a:latin typeface="隶书" panose="02010509060101010101" pitchFamily="49" charset="-122"/>
              <a:ea typeface="隶书" panose="02010509060101010101" pitchFamily="49" charset="-122"/>
            </a:endParaRPr>
          </a:p>
        </p:txBody>
      </p:sp>
      <p:graphicFrame>
        <p:nvGraphicFramePr>
          <p:cNvPr id="10" name="表格 9"/>
          <p:cNvGraphicFramePr>
            <a:graphicFrameLocks noGrp="1"/>
          </p:cNvGraphicFramePr>
          <p:nvPr/>
        </p:nvGraphicFramePr>
        <p:xfrm>
          <a:off x="428625" y="1357313"/>
          <a:ext cx="8286750" cy="5242494"/>
        </p:xfrm>
        <a:graphic>
          <a:graphicData uri="http://schemas.openxmlformats.org/drawingml/2006/table">
            <a:tbl>
              <a:tblPr firstRow="1" bandRow="1">
                <a:tableStyleId>{5C22544A-7EE6-4342-B048-85BDC9FD1C3A}</a:tableStyleId>
              </a:tblPr>
              <a:tblGrid>
                <a:gridCol w="2571721"/>
                <a:gridCol w="5715029"/>
              </a:tblGrid>
              <a:tr h="396183">
                <a:tc>
                  <a:txBody>
                    <a:bodyPr/>
                    <a:lstStyle/>
                    <a:p>
                      <a:pPr algn="ctr"/>
                      <a:r>
                        <a:rPr lang="zh-CN" altLang="en-US" sz="2000" dirty="0" smtClean="0">
                          <a:solidFill>
                            <a:srgbClr val="0000CC"/>
                          </a:solidFill>
                        </a:rPr>
                        <a:t>标准化要求</a:t>
                      </a:r>
                      <a:endParaRPr lang="zh-CN" altLang="en-US" sz="2000" dirty="0">
                        <a:solidFill>
                          <a:srgbClr val="0000CC"/>
                        </a:solidFill>
                      </a:endParaRPr>
                    </a:p>
                  </a:txBody>
                  <a:tcPr marL="91439" marR="91439" marT="45709" marB="45709">
                    <a:solidFill>
                      <a:schemeClr val="accent1">
                        <a:lumMod val="60000"/>
                        <a:lumOff val="40000"/>
                      </a:schemeClr>
                    </a:solidFill>
                  </a:tcPr>
                </a:tc>
                <a:tc>
                  <a:txBody>
                    <a:bodyPr/>
                    <a:lstStyle/>
                    <a:p>
                      <a:pPr algn="ctr"/>
                      <a:r>
                        <a:rPr lang="zh-CN" altLang="en-US" sz="2000" dirty="0" smtClean="0">
                          <a:solidFill>
                            <a:srgbClr val="FF0000"/>
                          </a:solidFill>
                        </a:rPr>
                        <a:t>企业达标要求</a:t>
                      </a:r>
                      <a:endParaRPr lang="zh-CN" altLang="en-US" sz="2000" dirty="0">
                        <a:solidFill>
                          <a:srgbClr val="FF0000"/>
                        </a:solidFill>
                      </a:endParaRPr>
                    </a:p>
                  </a:txBody>
                  <a:tcPr marL="91439" marR="91439" marT="45709" marB="45709">
                    <a:solidFill>
                      <a:schemeClr val="accent1">
                        <a:lumMod val="60000"/>
                        <a:lumOff val="40000"/>
                      </a:schemeClr>
                    </a:solidFill>
                  </a:tcPr>
                </a:tc>
              </a:tr>
              <a:tr h="1737149">
                <a:tc>
                  <a:txBody>
                    <a:bodyPr/>
                    <a:lstStyle/>
                    <a:p>
                      <a:pPr>
                        <a:lnSpc>
                          <a:spcPct val="120000"/>
                        </a:lnSpc>
                      </a:pPr>
                      <a:r>
                        <a:rPr lang="en-US" altLang="zh-CN" sz="1800" b="1" dirty="0" smtClean="0">
                          <a:solidFill>
                            <a:schemeClr val="tx1"/>
                          </a:solidFill>
                          <a:latin typeface="+mn-ea"/>
                          <a:ea typeface="+mn-ea"/>
                        </a:rPr>
                        <a:t>1.</a:t>
                      </a:r>
                      <a:r>
                        <a:rPr lang="zh-CN" altLang="zh-CN" sz="1800" b="1" dirty="0" smtClean="0">
                          <a:solidFill>
                            <a:schemeClr val="tx1"/>
                          </a:solidFill>
                          <a:latin typeface="+mn-ea"/>
                          <a:ea typeface="+mn-ea"/>
                        </a:rPr>
                        <a:t>企业应确保建设项目安全设施与建设项目的主体工程同时设计、同时施工、同时投入生产和使用。</a:t>
                      </a:r>
                      <a:endParaRPr lang="zh-CN" altLang="en-US" sz="1800" b="1" dirty="0">
                        <a:solidFill>
                          <a:schemeClr val="tx1"/>
                        </a:solidFill>
                        <a:latin typeface="+mn-ea"/>
                        <a:ea typeface="+mn-ea"/>
                      </a:endParaRPr>
                    </a:p>
                  </a:txBody>
                  <a:tcPr marL="91439" marR="91439" marT="45709" marB="45709">
                    <a:solidFill>
                      <a:schemeClr val="accent6">
                        <a:lumMod val="20000"/>
                        <a:lumOff val="80000"/>
                        <a:alpha val="50000"/>
                      </a:schemeClr>
                    </a:solidFill>
                  </a:tcPr>
                </a:tc>
                <a:tc>
                  <a:txBody>
                    <a:bodyPr/>
                    <a:lstStyle/>
                    <a:p>
                      <a:pPr>
                        <a:lnSpc>
                          <a:spcPct val="110000"/>
                        </a:lnSpc>
                      </a:pPr>
                      <a:r>
                        <a:rPr lang="zh-CN" altLang="en-US" sz="1800" b="1" dirty="0" smtClean="0">
                          <a:solidFill>
                            <a:schemeClr val="tx1"/>
                          </a:solidFill>
                          <a:latin typeface="+mn-ea"/>
                          <a:ea typeface="+mn-ea"/>
                        </a:rPr>
                        <a:t>确保建设项目安全设施与建设项目的主体工程同时设计、同时施工、同时投入生产和使用。</a:t>
                      </a:r>
                      <a:endParaRPr lang="zh-CN" altLang="en-US" sz="1800" b="1" dirty="0">
                        <a:solidFill>
                          <a:schemeClr val="tx1"/>
                        </a:solidFill>
                        <a:latin typeface="+mn-ea"/>
                        <a:ea typeface="+mn-ea"/>
                      </a:endParaRPr>
                    </a:p>
                  </a:txBody>
                  <a:tcPr marL="91439" marR="91439" marT="45709" marB="45709">
                    <a:solidFill>
                      <a:schemeClr val="accent6">
                        <a:lumMod val="20000"/>
                        <a:lumOff val="80000"/>
                        <a:alpha val="50000"/>
                      </a:schemeClr>
                    </a:solidFill>
                  </a:tcPr>
                </a:tc>
              </a:tr>
              <a:tr h="3108593">
                <a:tc>
                  <a:txBody>
                    <a:bodyPr/>
                    <a:lstStyle/>
                    <a:p>
                      <a:pPr>
                        <a:lnSpc>
                          <a:spcPct val="120000"/>
                        </a:lnSpc>
                      </a:pPr>
                      <a:r>
                        <a:rPr lang="en-US" altLang="zh-CN" sz="1800" b="1" dirty="0" smtClean="0">
                          <a:solidFill>
                            <a:schemeClr val="tx1"/>
                          </a:solidFill>
                          <a:latin typeface="+mn-ea"/>
                          <a:ea typeface="+mn-ea"/>
                        </a:rPr>
                        <a:t>2.</a:t>
                      </a:r>
                      <a:r>
                        <a:rPr lang="zh-CN" altLang="zh-CN" sz="1800" b="1" dirty="0" smtClean="0">
                          <a:solidFill>
                            <a:schemeClr val="tx1"/>
                          </a:solidFill>
                          <a:latin typeface="+mn-ea"/>
                          <a:ea typeface="+mn-ea"/>
                        </a:rPr>
                        <a:t>企业应按照建设项目安全许可有关规定，对建设项目的设立阶段、设计阶段、试生产阶段和竣工验收阶段规范管理。</a:t>
                      </a:r>
                      <a:endParaRPr lang="zh-CN" altLang="en-US" sz="1800" b="1" dirty="0">
                        <a:solidFill>
                          <a:schemeClr val="tx1"/>
                        </a:solidFill>
                        <a:latin typeface="+mn-ea"/>
                        <a:ea typeface="+mn-ea"/>
                      </a:endParaRPr>
                    </a:p>
                  </a:txBody>
                  <a:tcPr marL="91439" marR="91439" marT="45709" marB="45709" anchor="ctr">
                    <a:solidFill>
                      <a:schemeClr val="bg2">
                        <a:lumMod val="20000"/>
                        <a:lumOff val="80000"/>
                        <a:alpha val="95000"/>
                      </a:schemeClr>
                    </a:solidFill>
                  </a:tcPr>
                </a:tc>
                <a:tc>
                  <a:txBody>
                    <a:bodyPr/>
                    <a:lstStyle/>
                    <a:p>
                      <a:pPr marL="273050" indent="-273050">
                        <a:lnSpc>
                          <a:spcPct val="110000"/>
                        </a:lnSpc>
                      </a:pPr>
                      <a:r>
                        <a:rPr lang="en-US" altLang="zh-CN" sz="1800" b="1" dirty="0" smtClean="0">
                          <a:solidFill>
                            <a:schemeClr val="tx1"/>
                          </a:solidFill>
                          <a:latin typeface="+mn-ea"/>
                          <a:ea typeface="+mn-ea"/>
                        </a:rPr>
                        <a:t>1.</a:t>
                      </a:r>
                      <a:r>
                        <a:rPr lang="zh-CN" altLang="en-US" sz="1800" b="1" dirty="0" smtClean="0">
                          <a:solidFill>
                            <a:schemeClr val="tx1"/>
                          </a:solidFill>
                          <a:latin typeface="+mn-ea"/>
                          <a:ea typeface="+mn-ea"/>
                        </a:rPr>
                        <a:t>按照</a:t>
                      </a:r>
                      <a:r>
                        <a:rPr lang="zh-CN" altLang="en-US" sz="1800" b="1" dirty="0" smtClean="0">
                          <a:solidFill>
                            <a:srgbClr val="FF0000"/>
                          </a:solidFill>
                          <a:latin typeface="+mn-ea"/>
                          <a:ea typeface="+mn-ea"/>
                        </a:rPr>
                        <a:t>有关法律法规和国家安全监管总局有关危化品建设项目安全条件审查的规章、规范性文件规定</a:t>
                      </a:r>
                      <a:r>
                        <a:rPr lang="zh-CN" altLang="en-US" sz="1800" b="1" dirty="0" smtClean="0">
                          <a:solidFill>
                            <a:schemeClr val="tx1"/>
                          </a:solidFill>
                          <a:latin typeface="+mn-ea"/>
                          <a:ea typeface="+mn-ea"/>
                        </a:rPr>
                        <a:t>，对建设项目的设立阶段、设计阶段、试生产阶段和竣工验收阶段规范管理；</a:t>
                      </a:r>
                      <a:endParaRPr lang="zh-CN" altLang="en-US" sz="1800" b="1" dirty="0" smtClean="0">
                        <a:solidFill>
                          <a:schemeClr val="tx1"/>
                        </a:solidFill>
                        <a:latin typeface="+mn-ea"/>
                        <a:ea typeface="+mn-ea"/>
                      </a:endParaRPr>
                    </a:p>
                    <a:p>
                      <a:pPr marL="273050" indent="-273050">
                        <a:lnSpc>
                          <a:spcPct val="110000"/>
                        </a:lnSpc>
                      </a:pPr>
                      <a:r>
                        <a:rPr lang="en-US" altLang="zh-CN" sz="1800" b="1" dirty="0" smtClean="0">
                          <a:solidFill>
                            <a:schemeClr val="tx1"/>
                          </a:solidFill>
                          <a:latin typeface="+mn-ea"/>
                          <a:ea typeface="+mn-ea"/>
                        </a:rPr>
                        <a:t>2.</a:t>
                      </a:r>
                      <a:r>
                        <a:rPr lang="zh-CN" altLang="en-US" sz="1800" b="1" dirty="0" smtClean="0">
                          <a:solidFill>
                            <a:srgbClr val="FF0000"/>
                          </a:solidFill>
                          <a:latin typeface="+mn-ea"/>
                          <a:ea typeface="+mn-ea"/>
                        </a:rPr>
                        <a:t>建设项目建成试生产前，企业要组织设计、施工、监理和建设单位的工程技术人员进行“三查四定”；试车和投料过程要严格按照设备管道试压、吹扫、气密、单机试车、仪表调校、联动试车、化工投料试生产的程序进行；</a:t>
                      </a:r>
                      <a:endParaRPr lang="zh-CN" altLang="en-US" sz="1800" b="1" dirty="0" smtClean="0">
                        <a:solidFill>
                          <a:srgbClr val="FF0000"/>
                        </a:solidFill>
                        <a:latin typeface="+mn-ea"/>
                        <a:ea typeface="+mn-ea"/>
                      </a:endParaRPr>
                    </a:p>
                    <a:p>
                      <a:pPr marL="273050" indent="-273050">
                        <a:lnSpc>
                          <a:spcPct val="110000"/>
                        </a:lnSpc>
                      </a:pPr>
                      <a:r>
                        <a:rPr lang="en-US" altLang="zh-CN" sz="1800" b="1" dirty="0" smtClean="0">
                          <a:solidFill>
                            <a:schemeClr val="tx1"/>
                          </a:solidFill>
                          <a:latin typeface="+mn-ea"/>
                          <a:ea typeface="+mn-ea"/>
                        </a:rPr>
                        <a:t>3.</a:t>
                      </a:r>
                      <a:r>
                        <a:rPr lang="zh-CN" altLang="en-US" sz="1800" b="1" dirty="0" smtClean="0">
                          <a:solidFill>
                            <a:srgbClr val="FF0000"/>
                          </a:solidFill>
                          <a:latin typeface="+mn-ea"/>
                          <a:ea typeface="+mn-ea"/>
                        </a:rPr>
                        <a:t>编制试生产前安全检查报告。</a:t>
                      </a:r>
                      <a:endParaRPr lang="zh-CN" altLang="en-US" sz="1800" b="1" dirty="0">
                        <a:solidFill>
                          <a:srgbClr val="FF0000"/>
                        </a:solidFill>
                        <a:latin typeface="+mn-ea"/>
                        <a:ea typeface="+mn-ea"/>
                      </a:endParaRPr>
                    </a:p>
                  </a:txBody>
                  <a:tcPr marL="91439" marR="91439" marT="45709" marB="45709">
                    <a:solidFill>
                      <a:schemeClr val="bg2">
                        <a:lumMod val="20000"/>
                        <a:lumOff val="80000"/>
                        <a:alpha val="95000"/>
                      </a:schemeClr>
                    </a:solidFill>
                  </a:tcPr>
                </a:tc>
              </a:tr>
            </a:tbl>
          </a:graphicData>
        </a:graphic>
      </p:graphicFrame>
      <p:sp>
        <p:nvSpPr>
          <p:cNvPr id="167953" name="矩形 8"/>
          <p:cNvSpPr>
            <a:spLocks noChangeArrowheads="1"/>
          </p:cNvSpPr>
          <p:nvPr/>
        </p:nvSpPr>
        <p:spPr bwMode="auto">
          <a:xfrm>
            <a:off x="3438525" y="2701925"/>
            <a:ext cx="5205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u="sng">
                <a:solidFill>
                  <a:srgbClr val="33CC33"/>
                </a:solidFill>
                <a:latin typeface="仿宋_GB2312" panose="02010609030101010101" pitchFamily="49" charset="-122"/>
                <a:ea typeface="仿宋_GB2312" panose="02010609030101010101" pitchFamily="49" charset="-122"/>
              </a:rPr>
              <a:t>未按“安监总局令第</a:t>
            </a:r>
            <a:r>
              <a:rPr lang="en-US" altLang="zh-CN" sz="1600" b="1" u="sng">
                <a:solidFill>
                  <a:srgbClr val="33CC33"/>
                </a:solidFill>
                <a:latin typeface="仿宋_GB2312" panose="02010609030101010101" pitchFamily="49" charset="-122"/>
                <a:ea typeface="仿宋_GB2312" panose="02010609030101010101" pitchFamily="49" charset="-122"/>
              </a:rPr>
              <a:t>8</a:t>
            </a:r>
            <a:r>
              <a:rPr lang="zh-CN" altLang="en-US" sz="1600" b="1" u="sng">
                <a:solidFill>
                  <a:srgbClr val="33CC33"/>
                </a:solidFill>
                <a:latin typeface="仿宋_GB2312" panose="02010609030101010101" pitchFamily="49" charset="-122"/>
                <a:ea typeface="仿宋_GB2312" panose="02010609030101010101" pitchFamily="49" charset="-122"/>
              </a:rPr>
              <a:t>号”要求进行设计审查、安全条件论证和竣工验收的，扣</a:t>
            </a:r>
            <a:r>
              <a:rPr lang="en-US" altLang="zh-CN" sz="1600" b="1" u="sng">
                <a:solidFill>
                  <a:srgbClr val="33CC33"/>
                </a:solidFill>
                <a:latin typeface="仿宋_GB2312" panose="02010609030101010101" pitchFamily="49" charset="-122"/>
                <a:ea typeface="仿宋_GB2312" panose="02010609030101010101" pitchFamily="49" charset="-122"/>
              </a:rPr>
              <a:t>100</a:t>
            </a:r>
            <a:r>
              <a:rPr lang="zh-CN" altLang="en-US" sz="1600" b="1" u="sng">
                <a:solidFill>
                  <a:srgbClr val="33CC33"/>
                </a:solidFill>
                <a:latin typeface="仿宋_GB2312" panose="02010609030101010101" pitchFamily="49" charset="-122"/>
                <a:ea typeface="仿宋_GB2312" panose="02010609030101010101" pitchFamily="49" charset="-122"/>
              </a:rPr>
              <a:t>分（</a:t>
            </a:r>
            <a:r>
              <a:rPr lang="en-US" altLang="zh-CN" sz="1600" b="1" u="sng">
                <a:solidFill>
                  <a:srgbClr val="33CC33"/>
                </a:solidFill>
                <a:latin typeface="仿宋_GB2312" panose="02010609030101010101" pitchFamily="49" charset="-122"/>
                <a:ea typeface="仿宋_GB2312" panose="02010609030101010101" pitchFamily="49" charset="-122"/>
              </a:rPr>
              <a:t>A</a:t>
            </a:r>
            <a:r>
              <a:rPr lang="zh-CN" altLang="en-US" sz="1600" b="1" u="sng">
                <a:solidFill>
                  <a:srgbClr val="33CC33"/>
                </a:solidFill>
                <a:latin typeface="仿宋_GB2312" panose="02010609030101010101" pitchFamily="49" charset="-122"/>
                <a:ea typeface="仿宋_GB2312" panose="02010609030101010101" pitchFamily="49" charset="-122"/>
              </a:rPr>
              <a:t>级要素否决项）。</a:t>
            </a:r>
            <a:endParaRPr lang="zh-CN" altLang="en-US" sz="1600" b="1" u="sng">
              <a:solidFill>
                <a:srgbClr val="33CC33"/>
              </a:solidFill>
              <a:latin typeface="仿宋_GB2312" panose="02010609030101010101" pitchFamily="49" charset="-122"/>
              <a:ea typeface="仿宋_GB2312" panose="02010609030101010101" pitchFamily="49" charset="-122"/>
            </a:endParaRPr>
          </a:p>
        </p:txBody>
      </p:sp>
      <p:sp>
        <p:nvSpPr>
          <p:cNvPr id="167954" name="AutoShape 9"/>
          <p:cNvSpPr>
            <a:spLocks noChangeArrowheads="1"/>
          </p:cNvSpPr>
          <p:nvPr/>
        </p:nvSpPr>
        <p:spPr bwMode="auto">
          <a:xfrm>
            <a:off x="3033713" y="2659063"/>
            <a:ext cx="395287" cy="627062"/>
          </a:xfrm>
          <a:prstGeom prst="irregularSeal1">
            <a:avLst/>
          </a:prstGeom>
          <a:solidFill>
            <a:schemeClr val="accent1"/>
          </a:solidFill>
          <a:ln w="9525">
            <a:solidFill>
              <a:schemeClr val="tx1"/>
            </a:solidFill>
            <a:miter lim="800000"/>
          </a:ln>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txBox="1">
            <a:spLocks noChangeArrowheads="1"/>
          </p:cNvSpPr>
          <p:nvPr/>
        </p:nvSpPr>
        <p:spPr bwMode="auto">
          <a:xfrm>
            <a:off x="395536" y="908720"/>
            <a:ext cx="8352928" cy="50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50000"/>
              </a:lnSpc>
            </a:pPr>
            <a:r>
              <a:rPr lang="zh-CN" altLang="en-US" sz="3200" b="1" dirty="0" smtClean="0">
                <a:solidFill>
                  <a:srgbClr val="FF0000"/>
                </a:solidFill>
                <a:latin typeface="黑体" panose="02010609060101010101" pitchFamily="49" charset="-122"/>
                <a:ea typeface="黑体" panose="02010609060101010101" pitchFamily="49" charset="-122"/>
              </a:rPr>
              <a:t>“三查四定”</a:t>
            </a:r>
            <a:endParaRPr lang="en-US" altLang="zh-CN" sz="3200" b="1" dirty="0" smtClean="0">
              <a:solidFill>
                <a:srgbClr val="FF0000"/>
              </a:solidFill>
              <a:latin typeface="黑体" panose="02010609060101010101" pitchFamily="49" charset="-122"/>
              <a:ea typeface="黑体" panose="02010609060101010101" pitchFamily="49" charset="-122"/>
            </a:endParaRPr>
          </a:p>
          <a:p>
            <a:pPr eaLnBrk="1" hangingPunct="1">
              <a:lnSpc>
                <a:spcPct val="150000"/>
              </a:lnSpc>
            </a:pPr>
            <a:r>
              <a:rPr lang="zh-CN" altLang="en-US" b="1" dirty="0">
                <a:solidFill>
                  <a:srgbClr val="0000CC"/>
                </a:solidFill>
                <a:latin typeface="华文楷体" panose="02010600040101010101" pitchFamily="2" charset="-122"/>
                <a:ea typeface="华文楷体" panose="02010600040101010101" pitchFamily="2" charset="-122"/>
              </a:rPr>
              <a:t>国家安全监管总局 工业和信息化</a:t>
            </a:r>
            <a:r>
              <a:rPr lang="zh-CN" altLang="en-US" b="1" dirty="0" smtClean="0">
                <a:solidFill>
                  <a:srgbClr val="0000CC"/>
                </a:solidFill>
                <a:latin typeface="华文楷体" panose="02010600040101010101" pitchFamily="2" charset="-122"/>
                <a:ea typeface="华文楷体" panose="02010600040101010101" pitchFamily="2" charset="-122"/>
              </a:rPr>
              <a:t>部</a:t>
            </a:r>
            <a:r>
              <a:rPr lang="en-US" altLang="zh-CN" b="1" dirty="0" smtClean="0">
                <a:solidFill>
                  <a:srgbClr val="0000CC"/>
                </a:solidFill>
                <a:latin typeface="华文楷体" panose="02010600040101010101" pitchFamily="2" charset="-122"/>
                <a:ea typeface="华文楷体" panose="02010600040101010101" pitchFamily="2" charset="-122"/>
              </a:rPr>
              <a:t>《</a:t>
            </a:r>
            <a:r>
              <a:rPr lang="zh-CN" altLang="en-US" b="1" dirty="0" smtClean="0">
                <a:solidFill>
                  <a:srgbClr val="0000CC"/>
                </a:solidFill>
                <a:latin typeface="华文楷体" panose="02010600040101010101" pitchFamily="2" charset="-122"/>
                <a:ea typeface="华文楷体" panose="02010600040101010101" pitchFamily="2" charset="-122"/>
              </a:rPr>
              <a:t>关于</a:t>
            </a:r>
            <a:r>
              <a:rPr lang="zh-CN" altLang="en-US" b="1" dirty="0">
                <a:solidFill>
                  <a:srgbClr val="0000CC"/>
                </a:solidFill>
                <a:latin typeface="华文楷体" panose="02010600040101010101" pitchFamily="2" charset="-122"/>
                <a:ea typeface="华文楷体" panose="02010600040101010101" pitchFamily="2" charset="-122"/>
              </a:rPr>
              <a:t>危险化学品企业贯彻</a:t>
            </a:r>
            <a:r>
              <a:rPr lang="zh-CN" altLang="en-US" b="1" dirty="0" smtClean="0">
                <a:solidFill>
                  <a:srgbClr val="0000CC"/>
                </a:solidFill>
                <a:latin typeface="华文楷体" panose="02010600040101010101" pitchFamily="2" charset="-122"/>
                <a:ea typeface="华文楷体" panose="02010600040101010101" pitchFamily="2" charset="-122"/>
              </a:rPr>
              <a:t>落实</a:t>
            </a:r>
            <a:r>
              <a:rPr lang="en-US" altLang="zh-CN" b="1" dirty="0" smtClean="0">
                <a:solidFill>
                  <a:srgbClr val="0000CC"/>
                </a:solidFill>
                <a:latin typeface="华文楷体" panose="02010600040101010101" pitchFamily="2" charset="-122"/>
                <a:ea typeface="华文楷体" panose="02010600040101010101" pitchFamily="2" charset="-122"/>
              </a:rPr>
              <a:t>&lt;</a:t>
            </a:r>
            <a:r>
              <a:rPr lang="zh-CN" altLang="en-US" b="1" dirty="0" smtClean="0">
                <a:solidFill>
                  <a:srgbClr val="0000CC"/>
                </a:solidFill>
                <a:latin typeface="华文楷体" panose="02010600040101010101" pitchFamily="2" charset="-122"/>
                <a:ea typeface="华文楷体" panose="02010600040101010101" pitchFamily="2" charset="-122"/>
              </a:rPr>
              <a:t>国务院关于进一步</a:t>
            </a:r>
            <a:r>
              <a:rPr lang="zh-CN" altLang="en-US" b="1" dirty="0">
                <a:solidFill>
                  <a:srgbClr val="0000CC"/>
                </a:solidFill>
                <a:latin typeface="华文楷体" panose="02010600040101010101" pitchFamily="2" charset="-122"/>
                <a:ea typeface="华文楷体" panose="02010600040101010101" pitchFamily="2" charset="-122"/>
              </a:rPr>
              <a:t>加强企业安全生产工作的</a:t>
            </a:r>
            <a:r>
              <a:rPr lang="zh-CN" altLang="en-US" b="1" dirty="0" smtClean="0">
                <a:solidFill>
                  <a:srgbClr val="0000CC"/>
                </a:solidFill>
                <a:latin typeface="华文楷体" panose="02010600040101010101" pitchFamily="2" charset="-122"/>
                <a:ea typeface="华文楷体" panose="02010600040101010101" pitchFamily="2" charset="-122"/>
              </a:rPr>
              <a:t>通知</a:t>
            </a:r>
            <a:r>
              <a:rPr lang="en-US" altLang="zh-CN" b="1" dirty="0" smtClean="0">
                <a:solidFill>
                  <a:srgbClr val="0000CC"/>
                </a:solidFill>
                <a:latin typeface="华文楷体" panose="02010600040101010101" pitchFamily="2" charset="-122"/>
                <a:ea typeface="华文楷体" panose="02010600040101010101" pitchFamily="2" charset="-122"/>
              </a:rPr>
              <a:t>&gt;</a:t>
            </a:r>
            <a:r>
              <a:rPr lang="zh-CN" altLang="en-US" b="1" dirty="0" smtClean="0">
                <a:solidFill>
                  <a:srgbClr val="0000CC"/>
                </a:solidFill>
                <a:latin typeface="华文楷体" panose="02010600040101010101" pitchFamily="2" charset="-122"/>
                <a:ea typeface="华文楷体" panose="02010600040101010101" pitchFamily="2" charset="-122"/>
              </a:rPr>
              <a:t>的</a:t>
            </a:r>
            <a:r>
              <a:rPr lang="zh-CN" altLang="en-US" b="1" dirty="0">
                <a:solidFill>
                  <a:srgbClr val="0000CC"/>
                </a:solidFill>
                <a:latin typeface="华文楷体" panose="02010600040101010101" pitchFamily="2" charset="-122"/>
                <a:ea typeface="华文楷体" panose="02010600040101010101" pitchFamily="2" charset="-122"/>
              </a:rPr>
              <a:t>实施</a:t>
            </a:r>
            <a:r>
              <a:rPr lang="zh-CN" altLang="en-US" b="1" dirty="0" smtClean="0">
                <a:solidFill>
                  <a:srgbClr val="0000CC"/>
                </a:solidFill>
                <a:latin typeface="华文楷体" panose="02010600040101010101" pitchFamily="2" charset="-122"/>
                <a:ea typeface="华文楷体" panose="02010600040101010101" pitchFamily="2" charset="-122"/>
              </a:rPr>
              <a:t>意见</a:t>
            </a:r>
            <a:r>
              <a:rPr lang="en-US" altLang="zh-CN" b="1" dirty="0" smtClean="0">
                <a:solidFill>
                  <a:srgbClr val="0000CC"/>
                </a:solidFill>
                <a:latin typeface="华文楷体" panose="02010600040101010101" pitchFamily="2" charset="-122"/>
                <a:ea typeface="华文楷体" panose="02010600040101010101" pitchFamily="2" charset="-122"/>
              </a:rPr>
              <a:t>》</a:t>
            </a:r>
            <a:r>
              <a:rPr lang="zh-CN" altLang="en-US" b="1" dirty="0" smtClean="0">
                <a:solidFill>
                  <a:srgbClr val="0000CC"/>
                </a:solidFill>
                <a:latin typeface="华文楷体" panose="02010600040101010101" pitchFamily="2" charset="-122"/>
                <a:ea typeface="华文楷体" panose="02010600040101010101" pitchFamily="2" charset="-122"/>
              </a:rPr>
              <a:t>（安</a:t>
            </a:r>
            <a:r>
              <a:rPr lang="zh-CN" altLang="en-US" b="1" dirty="0">
                <a:solidFill>
                  <a:srgbClr val="0000CC"/>
                </a:solidFill>
                <a:latin typeface="华文楷体" panose="02010600040101010101" pitchFamily="2" charset="-122"/>
                <a:ea typeface="华文楷体" panose="02010600040101010101" pitchFamily="2" charset="-122"/>
              </a:rPr>
              <a:t>监总管三</a:t>
            </a:r>
            <a:r>
              <a:rPr lang="en-US" altLang="zh-CN" b="1" dirty="0">
                <a:solidFill>
                  <a:srgbClr val="0000CC"/>
                </a:solidFill>
                <a:latin typeface="华文楷体" panose="02010600040101010101" pitchFamily="2" charset="-122"/>
                <a:ea typeface="华文楷体" panose="02010600040101010101" pitchFamily="2" charset="-122"/>
              </a:rPr>
              <a:t>〔2010〕186</a:t>
            </a:r>
            <a:r>
              <a:rPr lang="zh-CN" altLang="en-US" b="1" dirty="0" smtClean="0">
                <a:solidFill>
                  <a:srgbClr val="0000CC"/>
                </a:solidFill>
                <a:latin typeface="华文楷体" panose="02010600040101010101" pitchFamily="2" charset="-122"/>
                <a:ea typeface="华文楷体" panose="02010600040101010101" pitchFamily="2" charset="-122"/>
              </a:rPr>
              <a:t>号）：</a:t>
            </a:r>
            <a:endParaRPr lang="en-US" altLang="zh-CN" b="1" dirty="0" smtClean="0">
              <a:solidFill>
                <a:srgbClr val="0000CC"/>
              </a:solidFill>
              <a:latin typeface="华文楷体" panose="02010600040101010101" pitchFamily="2" charset="-122"/>
              <a:ea typeface="华文楷体" panose="02010600040101010101" pitchFamily="2" charset="-122"/>
            </a:endParaRPr>
          </a:p>
          <a:p>
            <a:pPr eaLnBrk="1" hangingPunct="1">
              <a:lnSpc>
                <a:spcPct val="150000"/>
              </a:lnSpc>
            </a:pPr>
            <a:r>
              <a:rPr lang="en-US" altLang="zh-CN" b="1" dirty="0">
                <a:latin typeface="华文仿宋" panose="02010600040101010101" pitchFamily="2" charset="-122"/>
                <a:ea typeface="华文仿宋" panose="02010600040101010101" pitchFamily="2" charset="-122"/>
              </a:rPr>
              <a:t>8.</a:t>
            </a:r>
            <a:r>
              <a:rPr lang="zh-CN" altLang="zh-CN" b="1" dirty="0">
                <a:latin typeface="华文仿宋" panose="02010600040101010101" pitchFamily="2" charset="-122"/>
                <a:ea typeface="华文仿宋" panose="02010600040101010101" pitchFamily="2" charset="-122"/>
              </a:rPr>
              <a:t>加强建设项目安全管理</a:t>
            </a:r>
            <a:r>
              <a:rPr lang="zh-CN" altLang="zh-CN" b="1" dirty="0" smtClean="0">
                <a:latin typeface="华文仿宋" panose="02010600040101010101" pitchFamily="2" charset="-122"/>
                <a:ea typeface="华文仿宋" panose="02010600040101010101" pitchFamily="2" charset="-122"/>
              </a:rPr>
              <a:t>。</a:t>
            </a:r>
            <a:r>
              <a:rPr lang="en-US" altLang="zh-CN" b="1" dirty="0" smtClean="0">
                <a:latin typeface="华文仿宋" panose="02010600040101010101" pitchFamily="2" charset="-122"/>
                <a:ea typeface="华文仿宋" panose="02010600040101010101" pitchFamily="2" charset="-122"/>
              </a:rPr>
              <a:t>……</a:t>
            </a:r>
            <a:endParaRPr lang="en-US" altLang="zh-CN" b="1" dirty="0" smtClean="0">
              <a:latin typeface="华文仿宋" panose="02010600040101010101" pitchFamily="2" charset="-122"/>
              <a:ea typeface="华文仿宋" panose="02010600040101010101" pitchFamily="2" charset="-122"/>
            </a:endParaRPr>
          </a:p>
          <a:p>
            <a:pPr eaLnBrk="1" hangingPunct="1">
              <a:lnSpc>
                <a:spcPct val="150000"/>
              </a:lnSpc>
            </a:pPr>
            <a:r>
              <a:rPr lang="en-US" altLang="zh-CN" b="1" dirty="0" smtClean="0">
                <a:latin typeface="华文仿宋" panose="02010600040101010101" pitchFamily="2" charset="-122"/>
                <a:ea typeface="华文仿宋" panose="02010600040101010101" pitchFamily="2" charset="-122"/>
              </a:rPr>
              <a:t>        </a:t>
            </a:r>
            <a:r>
              <a:rPr lang="zh-CN" altLang="zh-CN" b="1" dirty="0" smtClean="0">
                <a:latin typeface="华文仿宋" panose="02010600040101010101" pitchFamily="2" charset="-122"/>
                <a:ea typeface="华文仿宋" panose="02010600040101010101" pitchFamily="2" charset="-122"/>
              </a:rPr>
              <a:t>建设项目</a:t>
            </a:r>
            <a:r>
              <a:rPr lang="zh-CN" altLang="zh-CN" b="1" dirty="0">
                <a:latin typeface="华文仿宋" panose="02010600040101010101" pitchFamily="2" charset="-122"/>
                <a:ea typeface="华文仿宋" panose="02010600040101010101" pitchFamily="2" charset="-122"/>
              </a:rPr>
              <a:t>建成试生产前，建设单位要组织设计、施工、监理和建设单位的工程技术人员进行</a:t>
            </a:r>
            <a:r>
              <a:rPr lang="zh-CN" altLang="zh-CN" b="1" dirty="0">
                <a:solidFill>
                  <a:srgbClr val="FF0000"/>
                </a:solidFill>
                <a:latin typeface="华文仿宋" panose="02010600040101010101" pitchFamily="2" charset="-122"/>
                <a:ea typeface="华文仿宋" panose="02010600040101010101" pitchFamily="2" charset="-122"/>
              </a:rPr>
              <a:t>“三查四定</a:t>
            </a:r>
            <a:r>
              <a:rPr lang="zh-CN" altLang="zh-CN" b="1" dirty="0" smtClean="0">
                <a:solidFill>
                  <a:srgbClr val="FF0000"/>
                </a:solidFill>
                <a:latin typeface="华文仿宋" panose="02010600040101010101" pitchFamily="2" charset="-122"/>
                <a:ea typeface="华文仿宋" panose="02010600040101010101" pitchFamily="2" charset="-122"/>
              </a:rPr>
              <a:t>”</a:t>
            </a:r>
            <a:r>
              <a:rPr lang="zh-CN" altLang="en-US" b="1" dirty="0" smtClean="0">
                <a:solidFill>
                  <a:srgbClr val="FF0000"/>
                </a:solidFill>
                <a:latin typeface="华文仿宋" panose="02010600040101010101" pitchFamily="2" charset="-122"/>
                <a:ea typeface="华文仿宋" panose="02010600040101010101" pitchFamily="2" charset="-122"/>
              </a:rPr>
              <a:t>。</a:t>
            </a:r>
            <a:endParaRPr lang="en-US" altLang="zh-CN" b="1" dirty="0" smtClean="0">
              <a:solidFill>
                <a:srgbClr val="FF0000"/>
              </a:solidFill>
              <a:latin typeface="华文仿宋" panose="02010600040101010101" pitchFamily="2" charset="-122"/>
              <a:ea typeface="华文仿宋" panose="02010600040101010101" pitchFamily="2" charset="-122"/>
            </a:endParaRPr>
          </a:p>
          <a:p>
            <a:pPr eaLnBrk="1" hangingPunct="1">
              <a:lnSpc>
                <a:spcPct val="150000"/>
              </a:lnSpc>
            </a:pPr>
            <a:r>
              <a:rPr lang="zh-CN" altLang="zh-CN" b="1" dirty="0" smtClean="0">
                <a:latin typeface="华文仿宋" panose="02010600040101010101" pitchFamily="2" charset="-122"/>
                <a:ea typeface="华文仿宋" panose="02010600040101010101" pitchFamily="2" charset="-122"/>
              </a:rPr>
              <a:t>三</a:t>
            </a:r>
            <a:r>
              <a:rPr lang="zh-CN" altLang="zh-CN" b="1" dirty="0">
                <a:latin typeface="华文仿宋" panose="02010600040101010101" pitchFamily="2" charset="-122"/>
                <a:ea typeface="华文仿宋" panose="02010600040101010101" pitchFamily="2" charset="-122"/>
              </a:rPr>
              <a:t>查：</a:t>
            </a:r>
            <a:r>
              <a:rPr lang="zh-CN" altLang="zh-CN" b="1" dirty="0">
                <a:solidFill>
                  <a:srgbClr val="FF0000"/>
                </a:solidFill>
                <a:latin typeface="华文仿宋" panose="02010600040101010101" pitchFamily="2" charset="-122"/>
                <a:ea typeface="华文仿宋" panose="02010600040101010101" pitchFamily="2" charset="-122"/>
              </a:rPr>
              <a:t>查</a:t>
            </a:r>
            <a:r>
              <a:rPr lang="zh-CN" altLang="zh-CN" b="1" dirty="0">
                <a:latin typeface="华文仿宋" panose="02010600040101010101" pitchFamily="2" charset="-122"/>
                <a:ea typeface="华文仿宋" panose="02010600040101010101" pitchFamily="2" charset="-122"/>
              </a:rPr>
              <a:t>设计漏项、</a:t>
            </a:r>
            <a:r>
              <a:rPr lang="zh-CN" altLang="zh-CN" b="1" dirty="0">
                <a:solidFill>
                  <a:srgbClr val="FF0000"/>
                </a:solidFill>
                <a:latin typeface="华文仿宋" panose="02010600040101010101" pitchFamily="2" charset="-122"/>
                <a:ea typeface="华文仿宋" panose="02010600040101010101" pitchFamily="2" charset="-122"/>
              </a:rPr>
              <a:t>查</a:t>
            </a:r>
            <a:r>
              <a:rPr lang="zh-CN" altLang="zh-CN" b="1" dirty="0">
                <a:latin typeface="华文仿宋" panose="02010600040101010101" pitchFamily="2" charset="-122"/>
                <a:ea typeface="华文仿宋" panose="02010600040101010101" pitchFamily="2" charset="-122"/>
              </a:rPr>
              <a:t>工程质量、</a:t>
            </a:r>
            <a:r>
              <a:rPr lang="zh-CN" altLang="zh-CN" b="1" dirty="0">
                <a:solidFill>
                  <a:srgbClr val="FF0000"/>
                </a:solidFill>
                <a:latin typeface="华文仿宋" panose="02010600040101010101" pitchFamily="2" charset="-122"/>
                <a:ea typeface="华文仿宋" panose="02010600040101010101" pitchFamily="2" charset="-122"/>
              </a:rPr>
              <a:t>查</a:t>
            </a:r>
            <a:r>
              <a:rPr lang="zh-CN" altLang="zh-CN" b="1" dirty="0">
                <a:latin typeface="华文仿宋" panose="02010600040101010101" pitchFamily="2" charset="-122"/>
                <a:ea typeface="华文仿宋" panose="02010600040101010101" pitchFamily="2" charset="-122"/>
              </a:rPr>
              <a:t>工程隐患</a:t>
            </a:r>
            <a:r>
              <a:rPr lang="zh-CN" altLang="zh-CN" b="1" dirty="0" smtClean="0">
                <a:latin typeface="华文仿宋" panose="02010600040101010101" pitchFamily="2" charset="-122"/>
                <a:ea typeface="华文仿宋" panose="02010600040101010101" pitchFamily="2" charset="-122"/>
              </a:rPr>
              <a:t>；</a:t>
            </a:r>
            <a:endParaRPr lang="en-US" altLang="zh-CN" b="1" dirty="0" smtClean="0">
              <a:latin typeface="华文仿宋" panose="02010600040101010101" pitchFamily="2" charset="-122"/>
              <a:ea typeface="华文仿宋" panose="02010600040101010101" pitchFamily="2" charset="-122"/>
            </a:endParaRPr>
          </a:p>
          <a:p>
            <a:pPr eaLnBrk="1" hangingPunct="1">
              <a:lnSpc>
                <a:spcPct val="150000"/>
              </a:lnSpc>
            </a:pPr>
            <a:r>
              <a:rPr lang="zh-CN" altLang="zh-CN" b="1" dirty="0" smtClean="0">
                <a:latin typeface="华文仿宋" panose="02010600040101010101" pitchFamily="2" charset="-122"/>
                <a:ea typeface="华文仿宋" panose="02010600040101010101" pitchFamily="2" charset="-122"/>
              </a:rPr>
              <a:t>四</a:t>
            </a:r>
            <a:r>
              <a:rPr lang="zh-CN" altLang="zh-CN" b="1" dirty="0">
                <a:latin typeface="华文仿宋" panose="02010600040101010101" pitchFamily="2" charset="-122"/>
                <a:ea typeface="华文仿宋" panose="02010600040101010101" pitchFamily="2" charset="-122"/>
              </a:rPr>
              <a:t>定：</a:t>
            </a:r>
            <a:r>
              <a:rPr lang="zh-CN" altLang="zh-CN" b="1" dirty="0">
                <a:solidFill>
                  <a:srgbClr val="FF0000"/>
                </a:solidFill>
                <a:latin typeface="华文仿宋" panose="02010600040101010101" pitchFamily="2" charset="-122"/>
                <a:ea typeface="华文仿宋" panose="02010600040101010101" pitchFamily="2" charset="-122"/>
              </a:rPr>
              <a:t>定</a:t>
            </a:r>
            <a:r>
              <a:rPr lang="zh-CN" altLang="zh-CN" b="1" dirty="0">
                <a:latin typeface="华文仿宋" panose="02010600040101010101" pitchFamily="2" charset="-122"/>
                <a:ea typeface="华文仿宋" panose="02010600040101010101" pitchFamily="2" charset="-122"/>
              </a:rPr>
              <a:t>任务、</a:t>
            </a:r>
            <a:r>
              <a:rPr lang="zh-CN" altLang="zh-CN" b="1" dirty="0">
                <a:solidFill>
                  <a:srgbClr val="FF0000"/>
                </a:solidFill>
                <a:latin typeface="华文仿宋" panose="02010600040101010101" pitchFamily="2" charset="-122"/>
                <a:ea typeface="华文仿宋" panose="02010600040101010101" pitchFamily="2" charset="-122"/>
              </a:rPr>
              <a:t>定</a:t>
            </a:r>
            <a:r>
              <a:rPr lang="zh-CN" altLang="zh-CN" b="1" dirty="0">
                <a:latin typeface="华文仿宋" panose="02010600040101010101" pitchFamily="2" charset="-122"/>
                <a:ea typeface="华文仿宋" panose="02010600040101010101" pitchFamily="2" charset="-122"/>
              </a:rPr>
              <a:t>人员、</a:t>
            </a:r>
            <a:r>
              <a:rPr lang="zh-CN" altLang="zh-CN" b="1" dirty="0">
                <a:solidFill>
                  <a:srgbClr val="FF0000"/>
                </a:solidFill>
                <a:latin typeface="华文仿宋" panose="02010600040101010101" pitchFamily="2" charset="-122"/>
                <a:ea typeface="华文仿宋" panose="02010600040101010101" pitchFamily="2" charset="-122"/>
              </a:rPr>
              <a:t>定</a:t>
            </a:r>
            <a:r>
              <a:rPr lang="zh-CN" altLang="zh-CN" b="1" dirty="0">
                <a:latin typeface="华文仿宋" panose="02010600040101010101" pitchFamily="2" charset="-122"/>
                <a:ea typeface="华文仿宋" panose="02010600040101010101" pitchFamily="2" charset="-122"/>
              </a:rPr>
              <a:t>时间、</a:t>
            </a:r>
            <a:r>
              <a:rPr lang="zh-CN" altLang="zh-CN" b="1" dirty="0">
                <a:solidFill>
                  <a:srgbClr val="FF0000"/>
                </a:solidFill>
                <a:latin typeface="华文仿宋" panose="02010600040101010101" pitchFamily="2" charset="-122"/>
                <a:ea typeface="华文仿宋" panose="02010600040101010101" pitchFamily="2" charset="-122"/>
              </a:rPr>
              <a:t>定</a:t>
            </a:r>
            <a:r>
              <a:rPr lang="zh-CN" altLang="zh-CN" b="1" dirty="0">
                <a:latin typeface="华文仿宋" panose="02010600040101010101" pitchFamily="2" charset="-122"/>
                <a:ea typeface="华文仿宋" panose="02010600040101010101" pitchFamily="2" charset="-122"/>
              </a:rPr>
              <a:t>整改</a:t>
            </a:r>
            <a:r>
              <a:rPr lang="zh-CN" altLang="zh-CN" b="1" dirty="0" smtClean="0">
                <a:latin typeface="华文仿宋" panose="02010600040101010101" pitchFamily="2" charset="-122"/>
                <a:ea typeface="华文仿宋" panose="02010600040101010101" pitchFamily="2" charset="-122"/>
              </a:rPr>
              <a:t>措施</a:t>
            </a:r>
            <a:endParaRPr lang="zh-CN" altLang="en-US" b="1" dirty="0">
              <a:solidFill>
                <a:srgbClr val="0000CC"/>
              </a:solidFill>
              <a:latin typeface="华文仿宋" panose="02010600040101010101" pitchFamily="2" charset="-122"/>
              <a:ea typeface="华文仿宋" panose="02010600040101010101" pitchFamily="2" charset="-122"/>
            </a:endParaRPr>
          </a:p>
          <a:p>
            <a:pPr eaLnBrk="1" hangingPunct="1">
              <a:lnSpc>
                <a:spcPct val="150000"/>
              </a:lnSpc>
            </a:pPr>
            <a:endParaRPr lang="zh-CN" altLang="en-US" b="1" dirty="0">
              <a:solidFill>
                <a:srgbClr val="0000CC"/>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40918</Words>
  <Application>WPS 演示</Application>
  <PresentationFormat>全屏显示(4:3)</PresentationFormat>
  <Paragraphs>2737</Paragraphs>
  <Slides>179</Slides>
  <Notes>147</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0</vt:i4>
      </vt:variant>
      <vt:variant>
        <vt:lpstr>幻灯片标题</vt:lpstr>
      </vt:variant>
      <vt:variant>
        <vt:i4>179</vt:i4>
      </vt:variant>
    </vt:vector>
  </HeadingPairs>
  <TitlesOfParts>
    <vt:vector size="203" baseType="lpstr">
      <vt:lpstr>Arial</vt:lpstr>
      <vt:lpstr>宋体</vt:lpstr>
      <vt:lpstr>Wingdings</vt:lpstr>
      <vt:lpstr>Times New Roman</vt:lpstr>
      <vt:lpstr>华文细黑</vt:lpstr>
      <vt:lpstr>微软雅黑</vt:lpstr>
      <vt:lpstr>黑体</vt:lpstr>
      <vt:lpstr>MS Gothic</vt:lpstr>
      <vt:lpstr>华文楷体</vt:lpstr>
      <vt:lpstr>仿宋_GB2312</vt:lpstr>
      <vt:lpstr>方正琥珀简体</vt:lpstr>
      <vt:lpstr>Arial Unicode MS</vt:lpstr>
      <vt:lpstr>Arial Unicode MS</vt:lpstr>
      <vt:lpstr>Arial Narrow</vt:lpstr>
      <vt:lpstr>Wingdings 2</vt:lpstr>
      <vt:lpstr>楷体</vt:lpstr>
      <vt:lpstr>Verdana</vt:lpstr>
      <vt:lpstr>隶书</vt:lpstr>
      <vt:lpstr>华文仿宋</vt:lpstr>
      <vt:lpstr>仿宋</vt:lpstr>
      <vt:lpstr>Calibri</vt:lpstr>
      <vt:lpstr>Wingdings</vt:lpstr>
      <vt:lpstr>汉仪旗黑-85S</vt:lpstr>
      <vt:lpstr>2_默认设计模板</vt:lpstr>
      <vt:lpstr>危险化学品从业单位安全生产标准化 《通用规范》与《评审标准》 介绍</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企业实施安全标准化的先决条件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little fairy</cp:lastModifiedBy>
  <cp:revision>1202</cp:revision>
  <dcterms:created xsi:type="dcterms:W3CDTF">2113-01-01T00:00:00Z</dcterms:created>
  <dcterms:modified xsi:type="dcterms:W3CDTF">2024-04-23T09:19:35Z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85F9BFF6FE6C40A1BB8DB613FE4E0765_13</vt:lpwstr>
  </property>
  <property fmtid="{D5CDD505-2E9C-101B-9397-08002B2CF9AE}" pid="3" name="KSOProductBuildVer">
    <vt:lpwstr>2052-12.1.0.16417</vt:lpwstr>
  </property>
</Properties>
</file>