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4"/>
  </p:notesMasterIdLst>
  <p:handoutMasterIdLst>
    <p:handoutMasterId r:id="rId75"/>
  </p:handoutMasterIdLst>
  <p:sldIdLst>
    <p:sldId id="256" r:id="rId3"/>
    <p:sldId id="805" r:id="rId4"/>
    <p:sldId id="358" r:id="rId5"/>
    <p:sldId id="542" r:id="rId6"/>
    <p:sldId id="640" r:id="rId7"/>
    <p:sldId id="257" r:id="rId8"/>
    <p:sldId id="262" r:id="rId9"/>
    <p:sldId id="261" r:id="rId10"/>
    <p:sldId id="734" r:id="rId11"/>
    <p:sldId id="260" r:id="rId12"/>
    <p:sldId id="745" r:id="rId13"/>
    <p:sldId id="739" r:id="rId14"/>
    <p:sldId id="740" r:id="rId15"/>
    <p:sldId id="741" r:id="rId16"/>
    <p:sldId id="742" r:id="rId17"/>
    <p:sldId id="743" r:id="rId18"/>
    <p:sldId id="738" r:id="rId19"/>
    <p:sldId id="746" r:id="rId20"/>
    <p:sldId id="748" r:id="rId21"/>
    <p:sldId id="749" r:id="rId22"/>
    <p:sldId id="750" r:id="rId23"/>
    <p:sldId id="747" r:id="rId24"/>
    <p:sldId id="751" r:id="rId25"/>
    <p:sldId id="753" r:id="rId26"/>
    <p:sldId id="754" r:id="rId27"/>
    <p:sldId id="752" r:id="rId28"/>
    <p:sldId id="756" r:id="rId29"/>
    <p:sldId id="757" r:id="rId30"/>
    <p:sldId id="755" r:id="rId31"/>
    <p:sldId id="764" r:id="rId32"/>
    <p:sldId id="763" r:id="rId33"/>
    <p:sldId id="762" r:id="rId34"/>
    <p:sldId id="759" r:id="rId35"/>
    <p:sldId id="760" r:id="rId36"/>
    <p:sldId id="758" r:id="rId37"/>
    <p:sldId id="766" r:id="rId38"/>
    <p:sldId id="768" r:id="rId39"/>
    <p:sldId id="769" r:id="rId40"/>
    <p:sldId id="770" r:id="rId41"/>
    <p:sldId id="771" r:id="rId42"/>
    <p:sldId id="767" r:id="rId43"/>
    <p:sldId id="772" r:id="rId44"/>
    <p:sldId id="773" r:id="rId45"/>
    <p:sldId id="775" r:id="rId46"/>
    <p:sldId id="776" r:id="rId47"/>
    <p:sldId id="777" r:id="rId48"/>
    <p:sldId id="778" r:id="rId49"/>
    <p:sldId id="774" r:id="rId50"/>
    <p:sldId id="765" r:id="rId51"/>
    <p:sldId id="736" r:id="rId52"/>
    <p:sldId id="275" r:id="rId53"/>
    <p:sldId id="276" r:id="rId54"/>
    <p:sldId id="277" r:id="rId55"/>
    <p:sldId id="278" r:id="rId56"/>
    <p:sldId id="279" r:id="rId57"/>
    <p:sldId id="280" r:id="rId58"/>
    <p:sldId id="282" r:id="rId59"/>
    <p:sldId id="294" r:id="rId60"/>
    <p:sldId id="296" r:id="rId61"/>
    <p:sldId id="295" r:id="rId62"/>
    <p:sldId id="297" r:id="rId63"/>
    <p:sldId id="298" r:id="rId64"/>
    <p:sldId id="299" r:id="rId65"/>
    <p:sldId id="348" r:id="rId66"/>
    <p:sldId id="349" r:id="rId67"/>
    <p:sldId id="350" r:id="rId68"/>
    <p:sldId id="351" r:id="rId69"/>
    <p:sldId id="352" r:id="rId70"/>
    <p:sldId id="353" r:id="rId71"/>
    <p:sldId id="344" r:id="rId72"/>
    <p:sldId id="807" r:id="rId73"/>
  </p:sldIdLst>
  <p:sldSz cx="9144000" cy="6858000" type="screen4x3"/>
  <p:notesSz cx="6858000" cy="9144000"/>
  <p:custDataLst>
    <p:tags r:id="rId8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84"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0" Type="http://schemas.openxmlformats.org/officeDocument/2006/relationships/tags" Target="tags/tag19.xml"/><Relationship Id="rId8" Type="http://schemas.openxmlformats.org/officeDocument/2006/relationships/slide" Target="slides/slide6.xml"/><Relationship Id="rId79" Type="http://schemas.openxmlformats.org/officeDocument/2006/relationships/commentAuthors" Target="commentAuthors.xml"/><Relationship Id="rId78" Type="http://schemas.openxmlformats.org/officeDocument/2006/relationships/tableStyles" Target="tableStyles.xml"/><Relationship Id="rId77" Type="http://schemas.openxmlformats.org/officeDocument/2006/relationships/viewProps" Target="viewProps.xml"/><Relationship Id="rId76" Type="http://schemas.openxmlformats.org/officeDocument/2006/relationships/presProps" Target="presProps.xml"/><Relationship Id="rId75" Type="http://schemas.openxmlformats.org/officeDocument/2006/relationships/handoutMaster" Target="handoutMasters/handoutMaster1.xml"/><Relationship Id="rId74" Type="http://schemas.openxmlformats.org/officeDocument/2006/relationships/notesMaster" Target="notesMasters/notesMaster1.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9974B-FD5F-4F9E-9D2E-AE92ACB186C4}"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391160" y="260350"/>
            <a:ext cx="2466975" cy="561975"/>
          </a:xfrm>
          <a:prstGeom prst="rect">
            <a:avLst/>
          </a:prstGeom>
        </p:spPr>
      </p:pic>
      <p:pic>
        <p:nvPicPr>
          <p:cNvPr id="8" name="图片 7"/>
          <p:cNvPicPr>
            <a:picLocks noChangeAspect="1"/>
          </p:cNvPicPr>
          <p:nvPr userDrawn="1"/>
        </p:nvPicPr>
        <p:blipFill>
          <a:blip r:embed="rId2"/>
          <a:stretch>
            <a:fillRect/>
          </a:stretch>
        </p:blipFill>
        <p:spPr>
          <a:xfrm>
            <a:off x="518160" y="387350"/>
            <a:ext cx="2466975" cy="56197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5CD4208-37D3-4896-863E-8CDD3FA8AC7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629974B-FD5F-4F9E-9D2E-AE92ACB186C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D4208-37D3-4896-863E-8CDD3FA8AC73}"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9974B-FD5F-4F9E-9D2E-AE92ACB186C4}" type="slidenum">
              <a:rPr lang="zh-CN" altLang="en-US" smtClean="0"/>
            </a:fld>
            <a:endParaRPr lang="zh-CN" altLang="en-US"/>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2.png"/><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image" Target="../media/image3.GIF"/></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6.png"/><Relationship Id="rId3" Type="http://schemas.microsoft.com/office/2007/relationships/media" Target="file:///C:\Documents%20and%20Settings\DMcclain\My%20Documents\Cement\Cement%20Section%2016--Policies%20and%20Toolboxes\Confined%20Space\Animations\Animations\mgca17.wmv" TargetMode="External"/><Relationship Id="rId2" Type="http://schemas.openxmlformats.org/officeDocument/2006/relationships/video" Target="file:///C:\Documents%20and%20Settings\DMcclain\My%20Documents\Cement\Cement%20Section%2016--Policies%20and%20Toolboxes\Confined%20Space\Animations\Animations\mgca17.wmv" TargetMode="External"/><Relationship Id="rId1" Type="http://schemas.openxmlformats.org/officeDocument/2006/relationships/image" Target="../media/image3.GIF"/></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2.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image" Target="../media/image3.GI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image" Target="../media/image3.GIF"/></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3.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image" Target="../media/image12.png"/><Relationship Id="rId7" Type="http://schemas.openxmlformats.org/officeDocument/2006/relationships/image" Target="../media/image11.png"/><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0" Type="http://schemas.openxmlformats.org/officeDocument/2006/relationships/slideLayout" Target="../slideLayouts/slideLayout1.xml"/><Relationship Id="rId1" Type="http://schemas.openxmlformats.org/officeDocument/2006/relationships/image" Target="../media/image3.GIF"/></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image" Target="../media/image3.GIF"/></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image" Target="../media/image3.GIF"/></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image" Target="../media/image3.GIF"/></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3.GIF"/></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image" Target="../media/image3.GIF"/></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image" Target="../media/image3.GIF"/></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image" Target="../media/image3.GIF"/></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image" Target="../media/image3.GIF"/></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image" Target="../media/image3.GIF"/></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image" Target="../media/image3.GIF"/></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71.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1.jpeg"/><Relationship Id="rId4" Type="http://schemas.openxmlformats.org/officeDocument/2006/relationships/tags" Target="../tags/tag16.xml"/><Relationship Id="rId3" Type="http://schemas.openxmlformats.org/officeDocument/2006/relationships/image" Target="../media/image30.jpeg"/><Relationship Id="rId2" Type="http://schemas.openxmlformats.org/officeDocument/2006/relationships/tags" Target="../tags/tag15.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1371600" y="2288540"/>
            <a:ext cx="7244715" cy="2122805"/>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有限空间作业安全管理培训</a:t>
            </a:r>
            <a:endParaRPr lang="zh-CN" altLang="en-US" sz="4400" b="1">
              <a:latin typeface="微软雅黑" panose="020B0503020204020204" charset="-122"/>
              <a:ea typeface="微软雅黑" panose="020B0503020204020204" charset="-122"/>
            </a:endParaRPr>
          </a:p>
          <a:p>
            <a:endParaRPr lang="zh-CN" altLang="en-US" sz="4400" b="1">
              <a:latin typeface="微软雅黑" panose="020B0503020204020204" charset="-122"/>
              <a:ea typeface="微软雅黑" panose="020B0503020204020204" charset="-122"/>
            </a:endParaRPr>
          </a:p>
          <a:p>
            <a:r>
              <a:rPr lang="zh-CN" altLang="en-US" sz="4400" b="1"/>
              <a:t>               </a:t>
            </a:r>
            <a:r>
              <a:rPr lang="en-US" altLang="zh-CN" sz="4400" b="1"/>
              <a:t>2017</a:t>
            </a:r>
            <a:r>
              <a:rPr lang="zh-CN" altLang="en-US" sz="4400" b="1"/>
              <a:t>年</a:t>
            </a:r>
            <a:r>
              <a:rPr lang="en-US" altLang="zh-CN" sz="4400" b="1"/>
              <a:t>10</a:t>
            </a:r>
            <a:r>
              <a:rPr lang="zh-CN" altLang="en-US" sz="4400" b="1"/>
              <a:t>月</a:t>
            </a:r>
            <a:endParaRPr lang="zh-CN" altLang="en-US" sz="4400" b="1"/>
          </a:p>
        </p:txBody>
      </p:sp>
      <p:sp>
        <p:nvSpPr>
          <p:cNvPr id="5" name="文本框 4" descr="7b0a2020202022776f7264617274223a20227b5c2269645c223a32353030343531362c5c227469645c223a31333439377d220a7d0a"/>
          <p:cNvSpPr txBox="1"/>
          <p:nvPr>
            <p:custDataLst>
              <p:tags r:id="rId2"/>
            </p:custDataLst>
          </p:nvPr>
        </p:nvSpPr>
        <p:spPr>
          <a:xfrm>
            <a:off x="6084094" y="443648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b="1" dirty="0">
                <a:solidFill>
                  <a:schemeClr val="lt1"/>
                </a:solidFill>
                <a:effectLst/>
                <a:latin typeface="微软雅黑" panose="020B0503020204020204" charset="-122"/>
                <a:ea typeface="微软雅黑" panose="020B0503020204020204" charset="-122"/>
              </a:rPr>
              <a:t>博富特咨询</a:t>
            </a:r>
            <a:r>
              <a:rPr lang="en-US" altLang="zh-CN" b="1" dirty="0">
                <a:solidFill>
                  <a:schemeClr val="lt1"/>
                </a:solidFill>
                <a:effectLst/>
                <a:latin typeface="微软雅黑" panose="020B0503020204020204" charset="-122"/>
                <a:ea typeface="微软雅黑" panose="020B0503020204020204" charset="-122"/>
              </a:rPr>
              <a:t> </a:t>
            </a:r>
            <a:endParaRPr lang="en-US" altLang="zh-CN"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746594" y="537243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4"/>
            </p:custDataLst>
          </p:nvPr>
        </p:nvSpPr>
        <p:spPr>
          <a:xfrm>
            <a:off x="6678930" y="53728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5"/>
            </p:custDataLst>
          </p:nvPr>
        </p:nvSpPr>
        <p:spPr>
          <a:xfrm>
            <a:off x="7611266" y="53724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pic>
        <p:nvPicPr>
          <p:cNvPr id="6" name="图片 5"/>
          <p:cNvPicPr>
            <a:picLocks noChangeAspect="1"/>
          </p:cNvPicPr>
          <p:nvPr/>
        </p:nvPicPr>
        <p:blipFill>
          <a:blip r:embed="rId6"/>
          <a:stretch>
            <a:fillRect/>
          </a:stretch>
        </p:blipFill>
        <p:spPr>
          <a:xfrm>
            <a:off x="391160" y="260350"/>
            <a:ext cx="2466975" cy="561975"/>
          </a:xfrm>
          <a:prstGeom prst="rect">
            <a:avLst/>
          </a:prstGeom>
        </p:spPr>
      </p:pic>
      <p:pic>
        <p:nvPicPr>
          <p:cNvPr id="7"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grpSp>
        <p:nvGrpSpPr>
          <p:cNvPr id="23555" name="Group 47"/>
          <p:cNvGrpSpPr/>
          <p:nvPr/>
        </p:nvGrpSpPr>
        <p:grpSpPr>
          <a:xfrm>
            <a:off x="1600200" y="1319213"/>
            <a:ext cx="4800600" cy="609600"/>
            <a:chOff x="1599424" y="1589040"/>
            <a:chExt cx="4801376" cy="609600"/>
          </a:xfrm>
        </p:grpSpPr>
        <p:sp>
          <p:nvSpPr>
            <p:cNvPr id="9" name="Pentagon 8"/>
            <p:cNvSpPr/>
            <p:nvPr/>
          </p:nvSpPr>
          <p:spPr>
            <a:xfrm>
              <a:off x="1599424" y="1589040"/>
              <a:ext cx="4801376" cy="6096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23572" name="TextBox 9"/>
            <p:cNvSpPr txBox="1"/>
            <p:nvPr/>
          </p:nvSpPr>
          <p:spPr>
            <a:xfrm>
              <a:off x="1599424" y="1616028"/>
              <a:ext cx="4801376"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窒息 </a:t>
              </a:r>
              <a:endParaRPr lang="zh-CN" altLang="en-US" sz="3200" dirty="0">
                <a:solidFill>
                  <a:schemeClr val="bg1"/>
                </a:solidFill>
                <a:latin typeface="Franklin Gothic Medium" panose="020B0603020102020204" pitchFamily="34" charset="0"/>
                <a:ea typeface="宋体" panose="02010600030101010101" pitchFamily="2" charset="-122"/>
              </a:endParaRPr>
            </a:p>
          </p:txBody>
        </p:sp>
      </p:grpSp>
      <p:sp>
        <p:nvSpPr>
          <p:cNvPr id="13" name="TextBox 12"/>
          <p:cNvSpPr txBox="1"/>
          <p:nvPr/>
        </p:nvSpPr>
        <p:spPr>
          <a:xfrm>
            <a:off x="2133600" y="1981200"/>
            <a:ext cx="4724400" cy="3107690"/>
          </a:xfrm>
          <a:prstGeom prst="rect">
            <a:avLst/>
          </a:prstGeom>
          <a:noFill/>
        </p:spPr>
        <p:txBody>
          <a:bodyPr>
            <a:spAutoFit/>
          </a:bodyPr>
          <a:p>
            <a:r>
              <a:rPr lang="zh-CN" altLang="en-US" sz="2800" b="1" dirty="0">
                <a:solidFill>
                  <a:srgbClr val="948A54"/>
                </a:solidFill>
                <a:latin typeface="Franklin Gothic Book" panose="020B0503020102020204"/>
                <a:ea typeface="宋体" panose="02010600030101010101" pitchFamily="2" charset="-122"/>
              </a:rPr>
              <a:t>空间气体浓度</a:t>
            </a:r>
            <a:endParaRPr lang="zh-CN" altLang="en-US" sz="2800" dirty="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缺氧</a:t>
            </a:r>
            <a:endParaRPr lang="zh-CN" altLang="en-US" sz="2800" dirty="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氧气浓度降低的原因</a:t>
            </a:r>
            <a:endParaRPr lang="zh-CN" altLang="en-US" sz="2800" dirty="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氧气被取代的原因</a:t>
            </a:r>
            <a:endParaRPr lang="zh-CN" altLang="en-US" sz="2800" dirty="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氧气不足对人体的影响</a:t>
            </a:r>
            <a:endParaRPr lang="zh-CN" altLang="en-US" sz="2800" dirty="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氧气浓度过高</a:t>
            </a:r>
            <a:endParaRPr lang="zh-CN" altLang="en-US" sz="2800" dirty="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氧气浓度过高对人体的影响</a:t>
            </a:r>
            <a:endParaRPr lang="zh-CN" altLang="en-US" sz="2800" dirty="0">
              <a:solidFill>
                <a:srgbClr val="948A54"/>
              </a:solidFill>
              <a:latin typeface="Franklin Gothic Book" panose="020B0503020102020204"/>
              <a:ea typeface="宋体" panose="02010600030101010101" pitchFamily="2" charset="-122"/>
            </a:endParaRPr>
          </a:p>
        </p:txBody>
      </p:sp>
      <p:sp>
        <p:nvSpPr>
          <p:cNvPr id="23560" name="Rektangel 153"/>
          <p:cNvSpPr/>
          <p:nvPr/>
        </p:nvSpPr>
        <p:spPr>
          <a:xfrm rot="469635">
            <a:off x="6719888" y="1290638"/>
            <a:ext cx="2149475" cy="1246187"/>
          </a:xfrm>
          <a:prstGeom prst="rect">
            <a:avLst/>
          </a:prstGeom>
          <a:noFill/>
          <a:ln w="9525">
            <a:noFill/>
          </a:ln>
        </p:spPr>
        <p:txBody>
          <a:bodyPr>
            <a:spAutoFit/>
          </a:bodyPr>
          <a:p>
            <a:pPr defTabSz="802005">
              <a:spcBef>
                <a:spcPct val="20000"/>
              </a:spcBef>
            </a:pPr>
            <a:endParaRPr lang="en-US" altLang="x-none" dirty="0">
              <a:solidFill>
                <a:srgbClr val="080808"/>
              </a:solidFill>
              <a:latin typeface="Calibri" panose="020F0502020204030204" charset="0"/>
              <a:cs typeface="Arial" panose="020B0604020202020204" pitchFamily="34" charset="0"/>
            </a:endParaRPr>
          </a:p>
          <a:p>
            <a:pPr defTabSz="802005">
              <a:spcBef>
                <a:spcPct val="20000"/>
              </a:spcBef>
            </a:pPr>
            <a:r>
              <a:rPr lang="zh-CN" altLang="en-US" b="1" dirty="0">
                <a:solidFill>
                  <a:srgbClr val="080808"/>
                </a:solidFill>
                <a:latin typeface="Calibri" panose="020F0502020204030204" charset="0"/>
                <a:ea typeface="宋体" panose="02010600030101010101" pitchFamily="2" charset="-122"/>
              </a:rPr>
              <a:t>记住</a:t>
            </a:r>
            <a:r>
              <a:rPr lang="en-US" altLang="x-none" dirty="0">
                <a:solidFill>
                  <a:srgbClr val="080808"/>
                </a:solidFill>
                <a:latin typeface="Calibri" panose="020F0502020204030204" charset="0"/>
                <a:cs typeface="Arial" panose="020B0604020202020204" pitchFamily="34" charset="0"/>
              </a:rPr>
              <a:t>: </a:t>
            </a:r>
            <a:r>
              <a:rPr lang="en-US" altLang="zh-CN">
                <a:solidFill>
                  <a:srgbClr val="FF0000"/>
                </a:solidFill>
                <a:latin typeface="Calibri" panose="020F0502020204030204" charset="0"/>
                <a:ea typeface="宋体" panose="02010600030101010101" pitchFamily="2" charset="-122"/>
              </a:rPr>
              <a:t>65%</a:t>
            </a:r>
            <a:r>
              <a:rPr lang="en-US" altLang="zh-CN">
                <a:latin typeface="Calibri" panose="020F0502020204030204" charset="0"/>
                <a:ea typeface="宋体" panose="02010600030101010101" pitchFamily="2" charset="-122"/>
              </a:rPr>
              <a:t> </a:t>
            </a:r>
            <a:r>
              <a:rPr lang="zh-CN" altLang="en-US" dirty="0">
                <a:latin typeface="Calibri" panose="020F0502020204030204" charset="0"/>
                <a:ea typeface="宋体" panose="02010600030101010101" pitchFamily="2" charset="-122"/>
              </a:rPr>
              <a:t>的死亡事故发生都是因为空气质量问题</a:t>
            </a:r>
            <a:endParaRPr lang="zh-CN" altLang="da-DK" dirty="0">
              <a:latin typeface="Calibri" panose="020F0502020204030204" charset="0"/>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9" name="Rectangle 8"/>
          <p:cNvSpPr/>
          <p:nvPr/>
        </p:nvSpPr>
        <p:spPr>
          <a:xfrm>
            <a:off x="914400" y="1252220"/>
            <a:ext cx="73152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000000"/>
              </a:solidFill>
              <a:latin typeface="Calibri" panose="020F0502020204030204" charset="0"/>
              <a:ea typeface="宋体" panose="02010600030101010101" pitchFamily="2" charset="-122"/>
            </a:endParaRPr>
          </a:p>
        </p:txBody>
      </p:sp>
      <p:sp>
        <p:nvSpPr>
          <p:cNvPr id="24582" name="TextBox 9"/>
          <p:cNvSpPr txBox="1"/>
          <p:nvPr/>
        </p:nvSpPr>
        <p:spPr>
          <a:xfrm>
            <a:off x="1143000" y="1412558"/>
            <a:ext cx="7315200" cy="822325"/>
          </a:xfrm>
          <a:prstGeom prst="rect">
            <a:avLst/>
          </a:prstGeom>
          <a:noFill/>
          <a:ln w="9525">
            <a:noFill/>
          </a:ln>
        </p:spPr>
        <p:txBody>
          <a:bodyPr>
            <a:spAutoFit/>
          </a:bodyPr>
          <a:p>
            <a:r>
              <a:rPr lang="zh-CN" altLang="en-US" sz="2400" b="1" u="sng" dirty="0">
                <a:latin typeface="Calibri" panose="020F0502020204030204" charset="0"/>
                <a:ea typeface="宋体" panose="02010600030101010101" pitchFamily="2" charset="-122"/>
              </a:rPr>
              <a:t>自然空气</a:t>
            </a:r>
            <a:r>
              <a:rPr lang="en-US" altLang="zh-CN" sz="2400" b="1" u="sng">
                <a:latin typeface="Calibri" panose="020F0502020204030204" charset="0"/>
                <a:ea typeface="宋体" panose="02010600030101010101" pitchFamily="2" charset="-122"/>
              </a:rPr>
              <a:t>: </a:t>
            </a:r>
            <a:r>
              <a:rPr lang="zh-CN" altLang="en-US" sz="2400" dirty="0">
                <a:latin typeface="Calibri" panose="020F0502020204030204" charset="0"/>
                <a:ea typeface="宋体" panose="02010600030101010101" pitchFamily="2" charset="-122"/>
              </a:rPr>
              <a:t>来自于开放的自然界的新鲜空气，而非排出的气体或者废气</a:t>
            </a:r>
            <a:endParaRPr lang="zh-CN" altLang="en-US" sz="2400" dirty="0">
              <a:latin typeface="Calibri" panose="020F0502020204030204" charset="0"/>
              <a:ea typeface="宋体" panose="02010600030101010101" pitchFamily="2" charset="-122"/>
            </a:endParaRPr>
          </a:p>
        </p:txBody>
      </p:sp>
      <p:grpSp>
        <p:nvGrpSpPr>
          <p:cNvPr id="24584" name="Group 12"/>
          <p:cNvGrpSpPr/>
          <p:nvPr/>
        </p:nvGrpSpPr>
        <p:grpSpPr>
          <a:xfrm>
            <a:off x="3429000" y="3048000"/>
            <a:ext cx="4419600" cy="2286000"/>
            <a:chOff x="3200400" y="2743200"/>
            <a:chExt cx="4419600" cy="2286000"/>
          </a:xfrm>
        </p:grpSpPr>
        <p:pic>
          <p:nvPicPr>
            <p:cNvPr id="24585" name="Picture 4" descr="imagesCAC02FQH.jpg"/>
            <p:cNvPicPr>
              <a:picLocks noChangeAspect="1"/>
            </p:cNvPicPr>
            <p:nvPr/>
          </p:nvPicPr>
          <p:blipFill>
            <a:blip r:embed="rId2"/>
            <a:stretch>
              <a:fillRect/>
            </a:stretch>
          </p:blipFill>
          <p:spPr>
            <a:xfrm>
              <a:off x="3200400" y="2743200"/>
              <a:ext cx="3667932" cy="2286000"/>
            </a:xfrm>
            <a:prstGeom prst="rect">
              <a:avLst/>
            </a:prstGeom>
            <a:noFill/>
            <a:ln w="9525">
              <a:noFill/>
            </a:ln>
          </p:spPr>
        </p:pic>
        <p:sp>
          <p:nvSpPr>
            <p:cNvPr id="24586" name="TextBox 11"/>
            <p:cNvSpPr txBox="1"/>
            <p:nvPr/>
          </p:nvSpPr>
          <p:spPr>
            <a:xfrm>
              <a:off x="5257800" y="2914650"/>
              <a:ext cx="2362200" cy="366713"/>
            </a:xfrm>
            <a:prstGeom prst="rect">
              <a:avLst/>
            </a:prstGeom>
            <a:solidFill>
              <a:schemeClr val="bg1"/>
            </a:solidFill>
            <a:ln w="9525">
              <a:noFill/>
            </a:ln>
          </p:spPr>
          <p:txBody>
            <a:bodyPr>
              <a:spAutoFit/>
            </a:bodyPr>
            <a:p>
              <a:r>
                <a:rPr lang="zh-CN" altLang="en-US" dirty="0">
                  <a:latin typeface="Franklin Gothic Medium" panose="020B0603020102020204" pitchFamily="34" charset="0"/>
                  <a:ea typeface="宋体" panose="02010600030101010101" pitchFamily="2" charset="-122"/>
                </a:rPr>
                <a:t>空气成分</a:t>
              </a:r>
              <a:endParaRPr lang="zh-CN" altLang="en-US" u="sng" dirty="0">
                <a:latin typeface="Franklin Gothic Medium" panose="020B0603020102020204" pitchFamily="34" charset="0"/>
                <a:ea typeface="宋体" panose="02010600030101010101" pitchFamily="2" charset="-122"/>
              </a:endParaRPr>
            </a:p>
          </p:txBody>
        </p:sp>
      </p:grpSp>
      <p:sp>
        <p:nvSpPr>
          <p:cNvPr id="24580" name="TextBox 6"/>
          <p:cNvSpPr txBox="1"/>
          <p:nvPr/>
        </p:nvSpPr>
        <p:spPr>
          <a:xfrm>
            <a:off x="1624013" y="5713413"/>
            <a:ext cx="7315200" cy="822325"/>
          </a:xfrm>
          <a:prstGeom prst="rect">
            <a:avLst/>
          </a:prstGeom>
          <a:noFill/>
          <a:ln w="9525">
            <a:noFill/>
          </a:ln>
        </p:spPr>
        <p:txBody>
          <a:bodyPr>
            <a:spAutoFit/>
          </a:bodyPr>
          <a:p>
            <a:pPr algn="ctr"/>
            <a:r>
              <a:rPr lang="zh-CN" altLang="en-US" sz="2400" dirty="0">
                <a:latin typeface="Calibri" panose="020F0502020204030204" charset="0"/>
                <a:ea typeface="宋体" panose="02010600030101010101" pitchFamily="2" charset="-122"/>
              </a:rPr>
              <a:t>不平衡的空气成分会导致意想不到的结果，</a:t>
            </a:r>
            <a:endParaRPr lang="zh-CN" altLang="en-US" sz="2400" dirty="0">
              <a:latin typeface="Calibri" panose="020F0502020204030204" charset="0"/>
              <a:ea typeface="宋体" panose="02010600030101010101" pitchFamily="2" charset="-122"/>
            </a:endParaRPr>
          </a:p>
          <a:p>
            <a:pPr algn="ctr"/>
            <a:r>
              <a:rPr lang="zh-CN" altLang="en-US" sz="2400" dirty="0">
                <a:latin typeface="Calibri" panose="020F0502020204030204" charset="0"/>
                <a:ea typeface="宋体" panose="02010600030101010101" pitchFamily="2" charset="-122"/>
              </a:rPr>
              <a:t>多数是“死亡”</a:t>
            </a:r>
            <a:endParaRPr lang="zh-CN" altLang="en-US" sz="2400" dirty="0">
              <a:latin typeface="Calibri" panose="020F0502020204030204" charset="0"/>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 name="Content Placeholder 2"/>
          <p:cNvSpPr>
            <a:spLocks noGrp="1"/>
          </p:cNvSpPr>
          <p:nvPr/>
        </p:nvSpPr>
        <p:spPr>
          <a:xfrm>
            <a:off x="1600200" y="1295400"/>
            <a:ext cx="4495800" cy="495300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缺氧</a:t>
            </a:r>
            <a:r>
              <a:rPr lang="en-US" altLang="zh-CN" kern="1200">
                <a:solidFill>
                  <a:srgbClr val="FF0000"/>
                </a:solidFill>
                <a:latin typeface="Franklin Gothic Medium" panose="020B0603020102020204" pitchFamily="34" charset="0"/>
                <a:ea typeface="宋体" panose="02010600030101010101" pitchFamily="2" charset="-122"/>
                <a:cs typeface="+mn-cs"/>
              </a:rPr>
              <a:t>:</a:t>
            </a:r>
            <a:r>
              <a:rPr lang="en-US" altLang="zh-CN" kern="1200">
                <a:latin typeface="Franklin Gothic Medium" panose="020B0603020102020204" pitchFamily="34" charset="0"/>
                <a:ea typeface="宋体" panose="02010600030101010101" pitchFamily="2" charset="-122"/>
                <a:cs typeface="+mn-cs"/>
              </a:rPr>
              <a:t> </a:t>
            </a:r>
            <a:endParaRPr lang="en-US" altLang="zh-CN"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buNone/>
            </a:pPr>
            <a:r>
              <a:rPr lang="zh-CN" altLang="en-US" kern="1200" dirty="0">
                <a:latin typeface="Franklin Gothic Medium" panose="020B0603020102020204" pitchFamily="34" charset="0"/>
                <a:ea typeface="宋体" panose="02010600030101010101" pitchFamily="2" charset="-122"/>
                <a:cs typeface="+mn-cs"/>
              </a:rPr>
              <a:t>    环境空气中氧气浓度不足</a:t>
            </a:r>
            <a:endParaRPr lang="en-US" altLang="zh-CN"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受限空间中的氧浓度减少可能是由于氧被消耗了或者被其它成分替换了</a:t>
            </a:r>
            <a:endParaRPr lang="zh-CN" altLang="en-US" kern="1200" dirty="0">
              <a:latin typeface="Franklin Gothic Medium" panose="020B0603020102020204" pitchFamily="34" charset="0"/>
              <a:ea typeface="宋体" panose="02010600030101010101" pitchFamily="2" charset="-122"/>
              <a:cs typeface="+mn-cs"/>
            </a:endParaRPr>
          </a:p>
        </p:txBody>
      </p:sp>
      <p:grpSp>
        <p:nvGrpSpPr>
          <p:cNvPr id="25605" name="Group 411"/>
          <p:cNvGrpSpPr/>
          <p:nvPr/>
        </p:nvGrpSpPr>
        <p:grpSpPr>
          <a:xfrm>
            <a:off x="6248400" y="1447800"/>
            <a:ext cx="2895600" cy="4451350"/>
            <a:chOff x="6248400" y="1447800"/>
            <a:chExt cx="2895600" cy="4451505"/>
          </a:xfrm>
        </p:grpSpPr>
        <p:sp>
          <p:nvSpPr>
            <p:cNvPr id="25606" name="TextBox 386"/>
            <p:cNvSpPr txBox="1"/>
            <p:nvPr/>
          </p:nvSpPr>
          <p:spPr>
            <a:xfrm>
              <a:off x="6248400" y="1447800"/>
              <a:ext cx="990600" cy="517543"/>
            </a:xfrm>
            <a:prstGeom prst="rect">
              <a:avLst/>
            </a:prstGeom>
            <a:solidFill>
              <a:srgbClr val="00B0F0"/>
            </a:solidFill>
            <a:ln w="9525">
              <a:noFill/>
            </a:ln>
          </p:spPr>
          <p:txBody>
            <a:bodyPr>
              <a:spAutoFit/>
            </a:bodyPr>
            <a:p>
              <a:pPr algn="ctr"/>
              <a:r>
                <a:rPr lang="zh-CN" altLang="en-US" sz="1400" b="1" dirty="0">
                  <a:solidFill>
                    <a:schemeClr val="bg1"/>
                  </a:solidFill>
                  <a:latin typeface="Calibri" panose="020F0502020204030204" charset="0"/>
                  <a:ea typeface="宋体" panose="02010600030101010101" pitchFamily="2" charset="-122"/>
                </a:rPr>
                <a:t>氧气体积浓度</a:t>
              </a:r>
              <a:r>
                <a:rPr lang="en-US" altLang="zh-CN" sz="1400" b="1">
                  <a:solidFill>
                    <a:schemeClr val="bg1"/>
                  </a:solidFill>
                  <a:latin typeface="Calibri" panose="020F0502020204030204" charset="0"/>
                  <a:ea typeface="宋体" panose="02010600030101010101" pitchFamily="2" charset="-122"/>
                </a:rPr>
                <a:t>(%)</a:t>
              </a:r>
              <a:endParaRPr lang="en-US" altLang="zh-CN" sz="1400" b="1">
                <a:solidFill>
                  <a:schemeClr val="bg1"/>
                </a:solidFill>
                <a:latin typeface="Calibri" panose="020F0502020204030204" charset="0"/>
                <a:ea typeface="宋体" panose="02010600030101010101" pitchFamily="2" charset="-122"/>
              </a:endParaRPr>
            </a:p>
          </p:txBody>
        </p:sp>
        <p:sp>
          <p:nvSpPr>
            <p:cNvPr id="25607" name="TextBox 388"/>
            <p:cNvSpPr txBox="1"/>
            <p:nvPr/>
          </p:nvSpPr>
          <p:spPr>
            <a:xfrm>
              <a:off x="6248400" y="1991380"/>
              <a:ext cx="990600" cy="307777"/>
            </a:xfrm>
            <a:prstGeom prst="rect">
              <a:avLst/>
            </a:prstGeom>
            <a:solidFill>
              <a:srgbClr val="009900"/>
            </a:solidFill>
            <a:ln w="9525">
              <a:noFill/>
            </a:ln>
          </p:spPr>
          <p:txBody>
            <a:bodyPr>
              <a:spAutoFit/>
            </a:bodyPr>
            <a:p>
              <a:pPr algn="ctr"/>
              <a:r>
                <a:rPr lang="en-US" altLang="zh-CN" sz="1400">
                  <a:latin typeface="Calibri" panose="020F0502020204030204" charset="0"/>
                  <a:ea typeface="宋体" panose="02010600030101010101" pitchFamily="2" charset="-122"/>
                </a:rPr>
                <a:t>21</a:t>
              </a:r>
              <a:endParaRPr lang="en-US" altLang="zh-CN" sz="1400">
                <a:latin typeface="Calibri" panose="020F0502020204030204" charset="0"/>
                <a:ea typeface="宋体" panose="02010600030101010101" pitchFamily="2" charset="-122"/>
              </a:endParaRPr>
            </a:p>
          </p:txBody>
        </p:sp>
        <p:sp>
          <p:nvSpPr>
            <p:cNvPr id="25608" name="TextBox 389"/>
            <p:cNvSpPr txBox="1"/>
            <p:nvPr/>
          </p:nvSpPr>
          <p:spPr>
            <a:xfrm>
              <a:off x="6248400" y="2318366"/>
              <a:ext cx="990600" cy="822960"/>
            </a:xfrm>
            <a:prstGeom prst="rect">
              <a:avLst/>
            </a:prstGeom>
            <a:solidFill>
              <a:srgbClr val="FFFF00"/>
            </a:solidFill>
            <a:ln w="9525">
              <a:noFill/>
            </a:ln>
          </p:spPr>
          <p:txBody>
            <a:bodyPr>
              <a:spAutoFit/>
            </a:bodyPr>
            <a:p>
              <a:pPr algn="ctr"/>
              <a:r>
                <a:rPr lang="en-US" altLang="zh-CN" sz="1400">
                  <a:latin typeface="Calibri" panose="020F0502020204030204" charset="0"/>
                  <a:ea typeface="宋体" panose="02010600030101010101" pitchFamily="2" charset="-122"/>
                </a:rPr>
                <a:t>15 to 19</a:t>
              </a:r>
              <a:endParaRPr lang="en-US" altLang="zh-CN" sz="1400">
                <a:latin typeface="Calibri" panose="020F0502020204030204" charset="0"/>
                <a:ea typeface="宋体" panose="02010600030101010101" pitchFamily="2" charset="-122"/>
              </a:endParaRPr>
            </a:p>
          </p:txBody>
        </p:sp>
        <p:sp>
          <p:nvSpPr>
            <p:cNvPr id="25609" name="TextBox 390"/>
            <p:cNvSpPr txBox="1"/>
            <p:nvPr/>
          </p:nvSpPr>
          <p:spPr>
            <a:xfrm>
              <a:off x="6248400" y="3151848"/>
              <a:ext cx="990600" cy="640080"/>
            </a:xfrm>
            <a:prstGeom prst="rect">
              <a:avLst/>
            </a:prstGeom>
            <a:solidFill>
              <a:srgbClr val="FFCC66"/>
            </a:solidFill>
            <a:ln w="9525">
              <a:noFill/>
            </a:ln>
          </p:spPr>
          <p:txBody>
            <a:bodyPr>
              <a:spAutoFit/>
            </a:bodyPr>
            <a:p>
              <a:pPr algn="ctr"/>
              <a:r>
                <a:rPr lang="en-US" altLang="zh-CN" sz="1400">
                  <a:latin typeface="Calibri" panose="020F0502020204030204" charset="0"/>
                  <a:ea typeface="宋体" panose="02010600030101010101" pitchFamily="2" charset="-122"/>
                </a:rPr>
                <a:t>12 to 14</a:t>
              </a:r>
              <a:endParaRPr lang="en-US" altLang="zh-CN" sz="1400">
                <a:latin typeface="Calibri" panose="020F0502020204030204" charset="0"/>
                <a:ea typeface="宋体" panose="02010600030101010101" pitchFamily="2" charset="-122"/>
              </a:endParaRPr>
            </a:p>
          </p:txBody>
        </p:sp>
        <p:sp>
          <p:nvSpPr>
            <p:cNvPr id="25610" name="TextBox 391"/>
            <p:cNvSpPr txBox="1"/>
            <p:nvPr/>
          </p:nvSpPr>
          <p:spPr>
            <a:xfrm>
              <a:off x="6248400" y="3810000"/>
              <a:ext cx="990600" cy="548640"/>
            </a:xfrm>
            <a:prstGeom prst="rect">
              <a:avLst/>
            </a:prstGeom>
            <a:solidFill>
              <a:srgbClr val="FFCC00"/>
            </a:solidFill>
            <a:ln w="9525">
              <a:noFill/>
            </a:ln>
          </p:spPr>
          <p:txBody>
            <a:bodyPr>
              <a:spAutoFit/>
            </a:bodyPr>
            <a:p>
              <a:pPr algn="ctr"/>
              <a:r>
                <a:rPr lang="en-US" altLang="zh-CN" sz="1400">
                  <a:latin typeface="Calibri" panose="020F0502020204030204" charset="0"/>
                  <a:ea typeface="宋体" panose="02010600030101010101" pitchFamily="2" charset="-122"/>
                </a:rPr>
                <a:t>10 to 12</a:t>
              </a:r>
              <a:endParaRPr lang="en-US" altLang="zh-CN" sz="1400">
                <a:latin typeface="Calibri" panose="020F0502020204030204" charset="0"/>
                <a:ea typeface="宋体" panose="02010600030101010101" pitchFamily="2" charset="-122"/>
              </a:endParaRPr>
            </a:p>
          </p:txBody>
        </p:sp>
        <p:sp>
          <p:nvSpPr>
            <p:cNvPr id="25611" name="TextBox 392"/>
            <p:cNvSpPr txBox="1"/>
            <p:nvPr/>
          </p:nvSpPr>
          <p:spPr>
            <a:xfrm>
              <a:off x="6248400" y="4375768"/>
              <a:ext cx="990600" cy="548640"/>
            </a:xfrm>
            <a:prstGeom prst="rect">
              <a:avLst/>
            </a:prstGeom>
            <a:solidFill>
              <a:srgbClr val="FF9900"/>
            </a:solidFill>
            <a:ln w="9525">
              <a:noFill/>
            </a:ln>
          </p:spPr>
          <p:txBody>
            <a:bodyPr>
              <a:spAutoFit/>
            </a:bodyPr>
            <a:p>
              <a:pPr algn="ctr"/>
              <a:r>
                <a:rPr lang="en-US" altLang="zh-CN" sz="1400">
                  <a:latin typeface="Calibri" panose="020F0502020204030204" charset="0"/>
                  <a:ea typeface="宋体" panose="02010600030101010101" pitchFamily="2" charset="-122"/>
                </a:rPr>
                <a:t>8 to 10</a:t>
              </a:r>
              <a:endParaRPr lang="en-US" altLang="zh-CN" sz="1400">
                <a:latin typeface="Calibri" panose="020F0502020204030204" charset="0"/>
                <a:ea typeface="宋体" panose="02010600030101010101" pitchFamily="2" charset="-122"/>
              </a:endParaRPr>
            </a:p>
          </p:txBody>
        </p:sp>
        <p:sp>
          <p:nvSpPr>
            <p:cNvPr id="25612" name="TextBox 393"/>
            <p:cNvSpPr txBox="1"/>
            <p:nvPr/>
          </p:nvSpPr>
          <p:spPr>
            <a:xfrm>
              <a:off x="6248400" y="4944908"/>
              <a:ext cx="990600" cy="457200"/>
            </a:xfrm>
            <a:prstGeom prst="rect">
              <a:avLst/>
            </a:prstGeom>
            <a:solidFill>
              <a:srgbClr val="FF0000"/>
            </a:solidFill>
            <a:ln w="9525">
              <a:noFill/>
            </a:ln>
          </p:spPr>
          <p:txBody>
            <a:bodyPr>
              <a:spAutoFit/>
            </a:bodyPr>
            <a:p>
              <a:pPr algn="ctr"/>
              <a:r>
                <a:rPr lang="en-US" altLang="zh-CN" sz="1400">
                  <a:latin typeface="Calibri" panose="020F0502020204030204" charset="0"/>
                  <a:ea typeface="宋体" panose="02010600030101010101" pitchFamily="2" charset="-122"/>
                </a:rPr>
                <a:t>6 to 8</a:t>
              </a:r>
              <a:endParaRPr lang="en-US" altLang="zh-CN" sz="1400">
                <a:latin typeface="Calibri" panose="020F0502020204030204" charset="0"/>
                <a:ea typeface="宋体" panose="02010600030101010101" pitchFamily="2" charset="-122"/>
              </a:endParaRPr>
            </a:p>
          </p:txBody>
        </p:sp>
        <p:sp>
          <p:nvSpPr>
            <p:cNvPr id="395" name="TextBox 394"/>
            <p:cNvSpPr txBox="1"/>
            <p:nvPr/>
          </p:nvSpPr>
          <p:spPr>
            <a:xfrm>
              <a:off x="6248400" y="5418276"/>
              <a:ext cx="990600" cy="457216"/>
            </a:xfrm>
            <a:prstGeom prst="rect">
              <a:avLst/>
            </a:prstGeom>
            <a:solidFill>
              <a:schemeClr val="accent2">
                <a:lumMod val="75000"/>
              </a:schemeClr>
            </a:solidFill>
          </p:spPr>
          <p:txBody>
            <a:bodyPr>
              <a:spAutoFit/>
            </a:bodyPr>
            <a:p>
              <a:pPr marR="0" algn="ctr" defTabSz="914400" fontAlgn="auto">
                <a:spcBef>
                  <a:spcPts val="0"/>
                </a:spcBef>
                <a:spcAft>
                  <a:spcPts val="0"/>
                </a:spcAft>
                <a:buClrTx/>
                <a:buSzTx/>
                <a:buFontTx/>
                <a:buNone/>
                <a:defRPr/>
              </a:pPr>
              <a:r>
                <a:rPr kumimoji="0" lang="en-US" sz="1400" kern="1200" cap="none" spc="0" normalizeH="0" baseline="0" noProof="0" dirty="0">
                  <a:latin typeface="+mn-lt"/>
                  <a:ea typeface="+mn-ea"/>
                  <a:cs typeface="+mn-cs"/>
                </a:rPr>
                <a:t>4 to 6</a:t>
              </a:r>
              <a:endParaRPr kumimoji="0" lang="en-US" sz="1400" kern="1200" cap="none" spc="0" normalizeH="0" baseline="0" noProof="0" dirty="0">
                <a:latin typeface="+mn-lt"/>
                <a:ea typeface="+mn-ea"/>
                <a:cs typeface="+mn-cs"/>
              </a:endParaRPr>
            </a:p>
          </p:txBody>
        </p:sp>
        <p:sp>
          <p:nvSpPr>
            <p:cNvPr id="25614" name="TextBox 395"/>
            <p:cNvSpPr txBox="1"/>
            <p:nvPr/>
          </p:nvSpPr>
          <p:spPr>
            <a:xfrm>
              <a:off x="7239000" y="2012970"/>
              <a:ext cx="1676400" cy="274647"/>
            </a:xfrm>
            <a:prstGeom prst="rect">
              <a:avLst/>
            </a:prstGeom>
            <a:noFill/>
            <a:ln w="9525">
              <a:noFill/>
            </a:ln>
          </p:spPr>
          <p:txBody>
            <a:bodyPr>
              <a:spAutoFit/>
            </a:bodyPr>
            <a:p>
              <a:r>
                <a:rPr lang="zh-CN" altLang="en-US" sz="1200" dirty="0">
                  <a:latin typeface="Calibri" panose="020F0502020204030204" charset="0"/>
                  <a:ea typeface="宋体" panose="02010600030101010101" pitchFamily="2" charset="-122"/>
                </a:rPr>
                <a:t>正常空气浓度</a:t>
              </a:r>
              <a:endParaRPr lang="zh-CN" altLang="en-US" sz="1200" dirty="0">
                <a:latin typeface="Calibri" panose="020F0502020204030204" charset="0"/>
                <a:ea typeface="宋体" panose="02010600030101010101" pitchFamily="2" charset="-122"/>
              </a:endParaRPr>
            </a:p>
          </p:txBody>
        </p:sp>
        <p:sp>
          <p:nvSpPr>
            <p:cNvPr id="25615" name="TextBox 396"/>
            <p:cNvSpPr txBox="1"/>
            <p:nvPr/>
          </p:nvSpPr>
          <p:spPr>
            <a:xfrm>
              <a:off x="7239000" y="2281267"/>
              <a:ext cx="1905000" cy="822353"/>
            </a:xfrm>
            <a:prstGeom prst="rect">
              <a:avLst/>
            </a:prstGeom>
            <a:noFill/>
            <a:ln w="9525">
              <a:noFill/>
            </a:ln>
          </p:spPr>
          <p:txBody>
            <a:bodyPr>
              <a:spAutoFit/>
            </a:bodyPr>
            <a:p>
              <a:r>
                <a:rPr lang="zh-CN" altLang="en-US" sz="1200" dirty="0">
                  <a:latin typeface="Calibri" panose="020F0502020204030204" charset="0"/>
                  <a:ea typeface="宋体" panose="02010600030101010101" pitchFamily="2" charset="-122"/>
                </a:rPr>
                <a:t>组织缺氧，工作能力下降更费力，诱发早期征兆，产生冠状动脉、肺部或者其它循环系统问题。</a:t>
              </a:r>
              <a:endParaRPr lang="zh-CN" altLang="en-US" sz="1200" dirty="0">
                <a:latin typeface="Calibri" panose="020F0502020204030204" charset="0"/>
                <a:ea typeface="宋体" panose="02010600030101010101" pitchFamily="2" charset="-122"/>
              </a:endParaRPr>
            </a:p>
          </p:txBody>
        </p:sp>
        <p:sp>
          <p:nvSpPr>
            <p:cNvPr id="25616" name="TextBox 397"/>
            <p:cNvSpPr txBox="1"/>
            <p:nvPr/>
          </p:nvSpPr>
          <p:spPr>
            <a:xfrm>
              <a:off x="7239000" y="3124258"/>
              <a:ext cx="1905000" cy="639785"/>
            </a:xfrm>
            <a:prstGeom prst="rect">
              <a:avLst/>
            </a:prstGeom>
            <a:noFill/>
            <a:ln w="9525">
              <a:noFill/>
            </a:ln>
          </p:spPr>
          <p:txBody>
            <a:bodyPr>
              <a:spAutoFit/>
            </a:bodyPr>
            <a:p>
              <a:r>
                <a:rPr lang="zh-CN" altLang="en-US" sz="1200" dirty="0">
                  <a:latin typeface="Calibri" panose="020F0502020204030204" charset="0"/>
                  <a:ea typeface="宋体" panose="02010600030101010101" pitchFamily="2" charset="-122"/>
                </a:rPr>
                <a:t>呼吸、脉搏加快，肌肉协调能力、感知、判断能力下降，</a:t>
              </a:r>
              <a:endParaRPr lang="zh-CN" altLang="en-US" sz="1200" dirty="0">
                <a:latin typeface="Calibri" panose="020F0502020204030204" charset="0"/>
                <a:ea typeface="宋体" panose="02010600030101010101" pitchFamily="2" charset="-122"/>
              </a:endParaRPr>
            </a:p>
          </p:txBody>
        </p:sp>
        <p:sp>
          <p:nvSpPr>
            <p:cNvPr id="25617" name="TextBox 398"/>
            <p:cNvSpPr txBox="1"/>
            <p:nvPr/>
          </p:nvSpPr>
          <p:spPr>
            <a:xfrm>
              <a:off x="7239000" y="3789444"/>
              <a:ext cx="1905000" cy="639785"/>
            </a:xfrm>
            <a:prstGeom prst="rect">
              <a:avLst/>
            </a:prstGeom>
            <a:noFill/>
            <a:ln w="9525">
              <a:noFill/>
            </a:ln>
          </p:spPr>
          <p:txBody>
            <a:bodyPr>
              <a:spAutoFit/>
            </a:bodyPr>
            <a:p>
              <a:r>
                <a:rPr lang="zh-CN" altLang="en-US" sz="1200" dirty="0">
                  <a:latin typeface="Calibri" panose="020F0502020204030204" charset="0"/>
                  <a:ea typeface="宋体" panose="02010600030101010101" pitchFamily="2" charset="-122"/>
                </a:rPr>
                <a:t>呼吸、脉搏进一步加快，判断能力进一步降低，嘴唇呈现蓝色。</a:t>
              </a:r>
              <a:endParaRPr lang="zh-CN" altLang="en-US" sz="1200" dirty="0">
                <a:latin typeface="Calibri" panose="020F0502020204030204" charset="0"/>
                <a:ea typeface="宋体" panose="02010600030101010101" pitchFamily="2" charset="-122"/>
              </a:endParaRPr>
            </a:p>
          </p:txBody>
        </p:sp>
        <p:sp>
          <p:nvSpPr>
            <p:cNvPr id="25618" name="TextBox 399"/>
            <p:cNvSpPr txBox="1"/>
            <p:nvPr/>
          </p:nvSpPr>
          <p:spPr>
            <a:xfrm>
              <a:off x="7239000" y="4375252"/>
              <a:ext cx="1905000" cy="457216"/>
            </a:xfrm>
            <a:prstGeom prst="rect">
              <a:avLst/>
            </a:prstGeom>
            <a:noFill/>
            <a:ln w="9525">
              <a:noFill/>
            </a:ln>
          </p:spPr>
          <p:txBody>
            <a:bodyPr>
              <a:spAutoFit/>
            </a:bodyPr>
            <a:p>
              <a:r>
                <a:rPr lang="zh-CN" altLang="en-US" sz="1200" dirty="0">
                  <a:latin typeface="Calibri" panose="020F0502020204030204" charset="0"/>
                  <a:ea typeface="宋体" panose="02010600030101010101" pitchFamily="2" charset="-122"/>
                </a:rPr>
                <a:t>失去意识、昏厥、呕吐、失去自主行动能力</a:t>
              </a:r>
              <a:endParaRPr lang="zh-CN" altLang="en-US" sz="1200" dirty="0">
                <a:latin typeface="Calibri" panose="020F0502020204030204" charset="0"/>
                <a:ea typeface="宋体" panose="02010600030101010101" pitchFamily="2" charset="-122"/>
              </a:endParaRPr>
            </a:p>
          </p:txBody>
        </p:sp>
        <p:sp>
          <p:nvSpPr>
            <p:cNvPr id="25619" name="TextBox 400"/>
            <p:cNvSpPr txBox="1"/>
            <p:nvPr/>
          </p:nvSpPr>
          <p:spPr>
            <a:xfrm>
              <a:off x="7239000" y="4984873"/>
              <a:ext cx="1905000" cy="457216"/>
            </a:xfrm>
            <a:prstGeom prst="rect">
              <a:avLst/>
            </a:prstGeom>
            <a:noFill/>
            <a:ln w="9525">
              <a:noFill/>
            </a:ln>
          </p:spPr>
          <p:txBody>
            <a:bodyPr>
              <a:spAutoFit/>
            </a:bodyPr>
            <a:p>
              <a:r>
                <a:rPr lang="en-US" altLang="zh-CN" sz="1200">
                  <a:latin typeface="Calibri" panose="020F0502020204030204" charset="0"/>
                  <a:ea typeface="宋体" panose="02010600030101010101" pitchFamily="2" charset="-122"/>
                </a:rPr>
                <a:t>8</a:t>
              </a:r>
              <a:r>
                <a:rPr lang="zh-CN" altLang="en-US" sz="1200" dirty="0">
                  <a:latin typeface="Calibri" panose="020F0502020204030204" charset="0"/>
                  <a:ea typeface="宋体" panose="02010600030101010101" pitchFamily="2" charset="-122"/>
                </a:rPr>
                <a:t>分钟</a:t>
              </a:r>
              <a:r>
                <a:rPr lang="en-US" altLang="zh-CN" sz="1200">
                  <a:latin typeface="Calibri" panose="020F0502020204030204" charset="0"/>
                  <a:ea typeface="宋体" panose="02010600030101010101" pitchFamily="2" charset="-122"/>
                </a:rPr>
                <a:t>-100%</a:t>
              </a:r>
              <a:r>
                <a:rPr lang="zh-CN" altLang="en-US" sz="1200" dirty="0">
                  <a:latin typeface="Calibri" panose="020F0502020204030204" charset="0"/>
                  <a:ea typeface="宋体" panose="02010600030101010101" pitchFamily="2" charset="-122"/>
                </a:rPr>
                <a:t>死亡</a:t>
              </a:r>
              <a:endParaRPr lang="zh-CN" altLang="en-US" sz="1200" dirty="0">
                <a:latin typeface="Calibri" panose="020F0502020204030204" charset="0"/>
                <a:ea typeface="宋体" panose="02010600030101010101" pitchFamily="2" charset="-122"/>
              </a:endParaRPr>
            </a:p>
            <a:p>
              <a:r>
                <a:rPr lang="en-US" altLang="zh-CN" sz="1200">
                  <a:latin typeface="Calibri" panose="020F0502020204030204" charset="0"/>
                  <a:ea typeface="宋体" panose="02010600030101010101" pitchFamily="2" charset="-122"/>
                </a:rPr>
                <a:t>6</a:t>
              </a:r>
              <a:r>
                <a:rPr lang="zh-CN" altLang="en-US" sz="1200" dirty="0">
                  <a:latin typeface="Calibri" panose="020F0502020204030204" charset="0"/>
                  <a:ea typeface="宋体" panose="02010600030101010101" pitchFamily="2" charset="-122"/>
                </a:rPr>
                <a:t>分钟</a:t>
              </a:r>
              <a:r>
                <a:rPr lang="en-US" altLang="zh-CN" sz="1200">
                  <a:latin typeface="Calibri" panose="020F0502020204030204" charset="0"/>
                  <a:ea typeface="宋体" panose="02010600030101010101" pitchFamily="2" charset="-122"/>
                </a:rPr>
                <a:t>-50%</a:t>
              </a:r>
              <a:r>
                <a:rPr lang="zh-CN" altLang="en-US" sz="1200" dirty="0">
                  <a:latin typeface="Calibri" panose="020F0502020204030204" charset="0"/>
                  <a:ea typeface="宋体" panose="02010600030101010101" pitchFamily="2" charset="-122"/>
                </a:rPr>
                <a:t>死亡</a:t>
              </a:r>
              <a:endParaRPr lang="zh-CN" altLang="en-US" sz="1200" dirty="0">
                <a:latin typeface="Calibri" panose="020F0502020204030204" charset="0"/>
                <a:ea typeface="宋体" panose="02010600030101010101" pitchFamily="2" charset="-122"/>
              </a:endParaRPr>
            </a:p>
          </p:txBody>
        </p:sp>
        <p:sp>
          <p:nvSpPr>
            <p:cNvPr id="25620" name="TextBox 401"/>
            <p:cNvSpPr txBox="1"/>
            <p:nvPr/>
          </p:nvSpPr>
          <p:spPr>
            <a:xfrm>
              <a:off x="7239000" y="5442089"/>
              <a:ext cx="1905000" cy="457216"/>
            </a:xfrm>
            <a:prstGeom prst="rect">
              <a:avLst/>
            </a:prstGeom>
            <a:noFill/>
            <a:ln w="9525">
              <a:noFill/>
            </a:ln>
          </p:spPr>
          <p:txBody>
            <a:bodyPr>
              <a:spAutoFit/>
            </a:bodyPr>
            <a:p>
              <a:r>
                <a:rPr lang="en-US" altLang="zh-CN" sz="1200">
                  <a:latin typeface="Calibri" panose="020F0502020204030204" charset="0"/>
                  <a:ea typeface="宋体" panose="02010600030101010101" pitchFamily="2" charset="-122"/>
                </a:rPr>
                <a:t>40</a:t>
              </a:r>
              <a:r>
                <a:rPr lang="zh-CN" altLang="en-US" sz="1200" dirty="0">
                  <a:latin typeface="Calibri" panose="020F0502020204030204" charset="0"/>
                  <a:ea typeface="宋体" panose="02010600030101010101" pitchFamily="2" charset="-122"/>
                </a:rPr>
                <a:t>秒内昏迷，抽搐，呼吸加快，直至死亡</a:t>
              </a:r>
              <a:endParaRPr lang="zh-CN" altLang="en-US" sz="1200" dirty="0">
                <a:latin typeface="Calibri" panose="020F0502020204030204" charset="0"/>
                <a:ea typeface="宋体" panose="02010600030101010101" pitchFamily="2" charset="-122"/>
              </a:endParaRPr>
            </a:p>
          </p:txBody>
        </p:sp>
        <p:sp>
          <p:nvSpPr>
            <p:cNvPr id="25621" name="TextBox 402"/>
            <p:cNvSpPr txBox="1"/>
            <p:nvPr/>
          </p:nvSpPr>
          <p:spPr>
            <a:xfrm>
              <a:off x="7239000" y="1585917"/>
              <a:ext cx="1676400" cy="274647"/>
            </a:xfrm>
            <a:prstGeom prst="rect">
              <a:avLst/>
            </a:prstGeom>
            <a:noFill/>
            <a:ln w="9525">
              <a:noFill/>
            </a:ln>
          </p:spPr>
          <p:txBody>
            <a:bodyPr>
              <a:spAutoFit/>
            </a:bodyPr>
            <a:p>
              <a:r>
                <a:rPr lang="zh-CN" altLang="en-US" sz="1200" b="1" dirty="0">
                  <a:latin typeface="Calibri" panose="020F0502020204030204" charset="0"/>
                  <a:ea typeface="宋体" panose="02010600030101010101" pitchFamily="2" charset="-122"/>
                </a:rPr>
                <a:t>产生的后果及征兆</a:t>
              </a:r>
              <a:endParaRPr lang="zh-CN" altLang="en-US" sz="1200" b="1" dirty="0">
                <a:latin typeface="Calibri" panose="020F0502020204030204" charset="0"/>
                <a:ea typeface="宋体" panose="02010600030101010101" pitchFamily="2" charset="-122"/>
              </a:endParaRPr>
            </a:p>
          </p:txBody>
        </p:sp>
        <p:cxnSp>
          <p:nvCxnSpPr>
            <p:cNvPr id="405" name="Straight Connector 404"/>
            <p:cNvCxnSpPr/>
            <p:nvPr/>
          </p:nvCxnSpPr>
          <p:spPr>
            <a:xfrm>
              <a:off x="7254875" y="1981219"/>
              <a:ext cx="17367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7254875" y="2313018"/>
              <a:ext cx="17367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7239000" y="3156009"/>
              <a:ext cx="17367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7239000" y="3802145"/>
              <a:ext cx="17367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a:off x="7239000" y="4378427"/>
              <a:ext cx="17367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a:off x="7239000" y="4945185"/>
              <a:ext cx="17367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7239000" y="5418276"/>
              <a:ext cx="173672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 name="Content Placeholder 2"/>
          <p:cNvSpPr>
            <a:spLocks noGrp="1"/>
          </p:cNvSpPr>
          <p:nvPr/>
        </p:nvSpPr>
        <p:spPr>
          <a:xfrm>
            <a:off x="914400" y="1198245"/>
            <a:ext cx="7315200" cy="495300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以下原因可导致氧气含量减少</a:t>
            </a:r>
            <a:r>
              <a:rPr lang="en-US" altLang="zh-CN" kern="1200">
                <a:solidFill>
                  <a:srgbClr val="FF0000"/>
                </a:solidFill>
                <a:latin typeface="Franklin Gothic Medium" panose="020B0603020102020204" pitchFamily="34" charset="0"/>
                <a:ea typeface="宋体" panose="02010600030101010101" pitchFamily="2" charset="-122"/>
                <a:cs typeface="+mn-cs"/>
              </a:rPr>
              <a:t>:</a:t>
            </a:r>
            <a:endParaRPr lang="en-US" altLang="zh-CN" kern="1200">
              <a:solidFill>
                <a:srgbClr val="FF0000"/>
              </a:solidFill>
              <a:latin typeface="Franklin Gothic Medium" panose="020B0603020102020204" pitchFamily="34" charset="0"/>
              <a:ea typeface="宋体" panose="02010600030101010101" pitchFamily="2" charset="-122"/>
              <a:cs typeface="+mn-cs"/>
            </a:endParaRPr>
          </a:p>
          <a:p>
            <a:pPr lvl="1" eaLnBrk="1" hangingPunct="1">
              <a:lnSpc>
                <a:spcPct val="90000"/>
              </a:lnSpc>
            </a:pPr>
            <a:r>
              <a:rPr lang="zh-CN" altLang="en-US" kern="1200" dirty="0">
                <a:latin typeface="Franklin Gothic Medium" panose="020B0603020102020204" pitchFamily="34" charset="0"/>
                <a:ea typeface="宋体" panose="02010600030101010101" pitchFamily="2" charset="-122"/>
                <a:cs typeface="+mn-cs"/>
              </a:rPr>
              <a:t>可燃物燃烧消耗了氧气，如焊接、加热、切割。</a:t>
            </a:r>
            <a:endParaRPr lang="zh-CN" altLang="en-US" kern="1200" dirty="0">
              <a:latin typeface="Franklin Gothic Medium" panose="020B0603020102020204" pitchFamily="34" charset="0"/>
              <a:ea typeface="宋体" panose="02010600030101010101" pitchFamily="2" charset="-122"/>
              <a:cs typeface="+mn-cs"/>
            </a:endParaRPr>
          </a:p>
          <a:p>
            <a:pPr lvl="1" eaLnBrk="1" hangingPunct="1">
              <a:lnSpc>
                <a:spcPct val="90000"/>
              </a:lnSpc>
            </a:pPr>
            <a:endParaRPr lang="en-US" altLang="zh-CN" kern="1200">
              <a:latin typeface="Franklin Gothic Medium" panose="020B0603020102020204" pitchFamily="34" charset="0"/>
              <a:ea typeface="宋体" panose="02010600030101010101" pitchFamily="2" charset="-122"/>
              <a:cs typeface="+mn-cs"/>
            </a:endParaRPr>
          </a:p>
          <a:p>
            <a:pPr lvl="1" eaLnBrk="1" hangingPunct="1">
              <a:lnSpc>
                <a:spcPct val="90000"/>
              </a:lnSpc>
            </a:pPr>
            <a:r>
              <a:rPr lang="zh-CN" altLang="en-US" kern="1200" dirty="0">
                <a:latin typeface="Franklin Gothic Medium" panose="020B0603020102020204" pitchFamily="34" charset="0"/>
                <a:ea typeface="宋体" panose="02010600030101010101" pitchFamily="2" charset="-122"/>
                <a:cs typeface="+mn-cs"/>
              </a:rPr>
              <a:t>生物作用，如细菌活动，发酵过程等消耗氧气。 </a:t>
            </a:r>
            <a:endParaRPr lang="zh-CN" altLang="en-US" kern="1200" dirty="0">
              <a:latin typeface="Franklin Gothic Medium" panose="020B0603020102020204" pitchFamily="34" charset="0"/>
              <a:ea typeface="宋体" panose="02010600030101010101" pitchFamily="2" charset="-122"/>
              <a:cs typeface="+mn-cs"/>
            </a:endParaRPr>
          </a:p>
          <a:p>
            <a:pPr lvl="1" eaLnBrk="1" hangingPunct="1">
              <a:lnSpc>
                <a:spcPct val="90000"/>
              </a:lnSpc>
            </a:pPr>
            <a:endParaRPr lang="en-US" altLang="zh-CN" kern="1200">
              <a:latin typeface="Franklin Gothic Medium" panose="020B0603020102020204" pitchFamily="34" charset="0"/>
              <a:ea typeface="宋体" panose="02010600030101010101" pitchFamily="2" charset="-122"/>
              <a:cs typeface="+mn-cs"/>
            </a:endParaRPr>
          </a:p>
          <a:p>
            <a:pPr lvl="1" eaLnBrk="1" hangingPunct="1">
              <a:lnSpc>
                <a:spcPct val="90000"/>
              </a:lnSpc>
            </a:pPr>
            <a:r>
              <a:rPr lang="zh-CN" altLang="en-US" kern="1200" dirty="0">
                <a:latin typeface="Franklin Gothic Medium" panose="020B0603020102020204" pitchFamily="34" charset="0"/>
                <a:ea typeface="宋体" panose="02010600030101010101" pitchFamily="2" charset="-122"/>
                <a:cs typeface="+mn-cs"/>
              </a:rPr>
              <a:t>化学反应消耗氧气，如在受限空间中表面锈蚀的过程（产生铁的氧化物）</a:t>
            </a:r>
            <a:endParaRPr lang="zh-CN" altLang="en-US" kern="1200" dirty="0">
              <a:latin typeface="Franklin Gothic Medium" panose="020B0603020102020204" pitchFamily="34" charset="0"/>
              <a:ea typeface="宋体" panose="02010600030101010101" pitchFamily="2" charset="-122"/>
              <a:cs typeface="+mn-cs"/>
            </a:endParaRPr>
          </a:p>
          <a:p>
            <a:pPr lvl="1" eaLnBrk="1" hangingPunct="1">
              <a:lnSpc>
                <a:spcPct val="90000"/>
              </a:lnSpc>
            </a:pPr>
            <a:endParaRPr lang="en-US" altLang="zh-CN" kern="1200">
              <a:latin typeface="Franklin Gothic Medium" panose="020B0603020102020204" pitchFamily="34" charset="0"/>
              <a:ea typeface="宋体" panose="02010600030101010101" pitchFamily="2" charset="-122"/>
              <a:cs typeface="+mn-cs"/>
            </a:endParaRPr>
          </a:p>
          <a:p>
            <a:pPr lvl="1" eaLnBrk="1" hangingPunct="1">
              <a:lnSpc>
                <a:spcPct val="90000"/>
              </a:lnSpc>
            </a:pPr>
            <a:r>
              <a:rPr lang="zh-CN" altLang="en-US" kern="1200" dirty="0">
                <a:latin typeface="Franklin Gothic Medium" panose="020B0603020102020204" pitchFamily="34" charset="0"/>
                <a:ea typeface="宋体" panose="02010600030101010101" pitchFamily="2" charset="-122"/>
                <a:cs typeface="+mn-cs"/>
              </a:rPr>
              <a:t>多人在受限空间中工作，人体自身消耗氧气。</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27652" name="Content Placeholder 2"/>
          <p:cNvSpPr>
            <a:spLocks noGrp="1"/>
          </p:cNvSpPr>
          <p:nvPr/>
        </p:nvSpPr>
        <p:spPr>
          <a:xfrm>
            <a:off x="1016000" y="1267460"/>
            <a:ext cx="731520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氧气被置换</a:t>
            </a:r>
            <a:r>
              <a:rPr lang="en-US" altLang="zh-CN" kern="1200">
                <a:latin typeface="Franklin Gothic Medium" panose="020B0603020102020204" pitchFamily="34" charset="0"/>
                <a:ea typeface="宋体" panose="02010600030101010101" pitchFamily="2" charset="-122"/>
                <a:cs typeface="+mn-cs"/>
              </a:rPr>
              <a:t>: </a:t>
            </a:r>
            <a:r>
              <a:rPr lang="zh-CN" altLang="en-US" kern="1200" dirty="0">
                <a:latin typeface="Franklin Gothic Medium" panose="020B0603020102020204" pitchFamily="34" charset="0"/>
                <a:ea typeface="宋体" panose="02010600030101010101" pitchFamily="2" charset="-122"/>
                <a:cs typeface="+mn-cs"/>
              </a:rPr>
              <a:t>空气中的氧气成分被其它气体替换了。</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下列例子表明哪些气体可能用来在生产中置换氧气，因此氧气浓度降低</a:t>
            </a:r>
            <a:r>
              <a:rPr lang="en-US" altLang="zh-CN" kern="1200">
                <a:latin typeface="Franklin Gothic Medium" panose="020B0603020102020204" pitchFamily="34" charset="0"/>
                <a:ea typeface="宋体" panose="02010600030101010101" pitchFamily="2" charset="-122"/>
                <a:cs typeface="+mn-cs"/>
              </a:rPr>
              <a:t>:</a:t>
            </a:r>
            <a:endParaRPr lang="en-US" altLang="zh-CN" kern="1200">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氦气，氩气，氮气</a:t>
            </a:r>
            <a:endParaRPr lang="zh-CN" altLang="en-US" kern="1200" dirty="0">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二氧化碳</a:t>
            </a:r>
            <a:r>
              <a:rPr lang="en-US" altLang="zh-CN" kern="1200">
                <a:latin typeface="Franklin Gothic Medium" panose="020B0603020102020204" pitchFamily="34" charset="0"/>
                <a:ea typeface="宋体" panose="02010600030101010101" pitchFamily="2" charset="-122"/>
                <a:cs typeface="+mn-cs"/>
              </a:rPr>
              <a:t>.</a:t>
            </a:r>
            <a:endParaRPr lang="en-US" altLang="zh-CN" kern="1200">
              <a:latin typeface="Franklin Gothic Medium" panose="020B0603020102020204" pitchFamily="34" charset="0"/>
              <a:ea typeface="宋体" panose="02010600030101010101" pitchFamily="2" charset="-122"/>
              <a:cs typeface="+mn-cs"/>
            </a:endParaRPr>
          </a:p>
        </p:txBody>
      </p:sp>
      <p:sp>
        <p:nvSpPr>
          <p:cNvPr id="27654" name="TextBox 5"/>
          <p:cNvSpPr txBox="1"/>
          <p:nvPr/>
        </p:nvSpPr>
        <p:spPr>
          <a:xfrm>
            <a:off x="1522413" y="5637213"/>
            <a:ext cx="7519987" cy="457200"/>
          </a:xfrm>
          <a:prstGeom prst="rect">
            <a:avLst/>
          </a:prstGeom>
          <a:noFill/>
          <a:ln w="9525">
            <a:noFill/>
          </a:ln>
        </p:spPr>
        <p:txBody>
          <a:bodyPr>
            <a:spAutoFit/>
          </a:bodyPr>
          <a:p>
            <a:pPr algn="ctr"/>
            <a:r>
              <a:rPr lang="zh-CN" altLang="en-US" sz="2400" dirty="0">
                <a:latin typeface="Calibri" panose="020F0502020204030204" charset="0"/>
                <a:ea typeface="宋体" panose="02010600030101010101" pitchFamily="2" charset="-122"/>
              </a:rPr>
              <a:t>常见在消防灭火系统中使用惰性气体</a:t>
            </a:r>
            <a:endParaRPr lang="zh-CN" altLang="en-US" sz="2400" dirty="0">
              <a:latin typeface="Calibri" panose="020F0502020204030204" charset="0"/>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28675" name="Content Placeholder 2"/>
          <p:cNvSpPr>
            <a:spLocks noGrp="1"/>
          </p:cNvSpPr>
          <p:nvPr/>
        </p:nvSpPr>
        <p:spPr>
          <a:xfrm>
            <a:off x="1600200" y="1295400"/>
            <a:ext cx="731520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富氧空气环境</a:t>
            </a:r>
            <a:r>
              <a:rPr lang="en-US" altLang="zh-CN" kern="1200">
                <a:solidFill>
                  <a:srgbClr val="FF0000"/>
                </a:solidFill>
                <a:latin typeface="Franklin Gothic Medium" panose="020B0603020102020204" pitchFamily="34" charset="0"/>
                <a:ea typeface="宋体" panose="02010600030101010101" pitchFamily="2" charset="-122"/>
                <a:cs typeface="+mn-cs"/>
              </a:rPr>
              <a:t>:</a:t>
            </a:r>
            <a:endParaRPr lang="en-US" altLang="zh-CN" kern="1200">
              <a:solidFill>
                <a:srgbClr val="FF0000"/>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buNone/>
            </a:pPr>
            <a:r>
              <a:rPr lang="zh-CN" altLang="en-US" kern="1200" dirty="0">
                <a:latin typeface="Franklin Gothic Medium" panose="020B0603020102020204" pitchFamily="34" charset="0"/>
                <a:ea typeface="宋体" panose="02010600030101010101" pitchFamily="2" charset="-122"/>
                <a:cs typeface="+mn-cs"/>
              </a:rPr>
              <a:t>	环境空气中含有的氧气浓度过高</a:t>
            </a:r>
            <a:r>
              <a:rPr lang="en-US" altLang="zh-CN" kern="1200">
                <a:latin typeface="Franklin Gothic Medium" panose="020B0603020102020204" pitchFamily="34" charset="0"/>
                <a:ea typeface="宋体" panose="02010600030101010101" pitchFamily="2" charset="-122"/>
                <a:cs typeface="+mn-cs"/>
              </a:rPr>
              <a:t>.</a:t>
            </a: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富氧空气环境可能由如下原因产生</a:t>
            </a:r>
            <a:endParaRPr lang="zh-CN" altLang="en-US" kern="1200" dirty="0">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氧气瓶或者管道在受限空间内或者附近泄漏。</a:t>
            </a:r>
            <a:endParaRPr lang="zh-CN" altLang="en-US" kern="1200" dirty="0">
              <a:latin typeface="Franklin Gothic Medium" panose="020B0603020102020204" pitchFamily="34" charset="0"/>
              <a:ea typeface="宋体" panose="02010600030101010101" pitchFamily="2" charset="-122"/>
              <a:cs typeface="+mn-cs"/>
            </a:endParaRPr>
          </a:p>
        </p:txBody>
      </p:sp>
      <p:sp>
        <p:nvSpPr>
          <p:cNvPr id="28677" name="TextBox 4"/>
          <p:cNvSpPr txBox="1"/>
          <p:nvPr/>
        </p:nvSpPr>
        <p:spPr>
          <a:xfrm>
            <a:off x="938213" y="4449128"/>
            <a:ext cx="7519987" cy="829945"/>
          </a:xfrm>
          <a:prstGeom prst="rect">
            <a:avLst/>
          </a:prstGeom>
          <a:noFill/>
          <a:ln w="9525">
            <a:noFill/>
          </a:ln>
        </p:spPr>
        <p:txBody>
          <a:bodyPr>
            <a:spAutoFit/>
          </a:bodyPr>
          <a:p>
            <a:pPr algn="ctr"/>
            <a:r>
              <a:rPr lang="zh-CN" altLang="en-US" sz="2400" b="1" dirty="0">
                <a:latin typeface="Calibri" panose="020F0502020204030204" charset="0"/>
                <a:ea typeface="宋体" panose="02010600030101010101" pitchFamily="2" charset="-122"/>
              </a:rPr>
              <a:t>坚持使用自然空气进行强制机械通风，决不使用纯氧气进行换气。</a:t>
            </a:r>
            <a:endParaRPr lang="zh-CN" altLang="en-US" sz="2400" b="1" dirty="0">
              <a:latin typeface="Calibri" panose="020F0502020204030204" charset="0"/>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 name="Content Placeholder 2"/>
          <p:cNvSpPr>
            <a:spLocks noGrp="1"/>
          </p:cNvSpPr>
          <p:nvPr/>
        </p:nvSpPr>
        <p:spPr>
          <a:xfrm>
            <a:off x="914400" y="1170305"/>
            <a:ext cx="7315200" cy="495300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富氧环境具有非常大的潜在火灾风险 ，当头发、衣物产生静电时，产生的火花可能引发火灾。</a:t>
            </a:r>
            <a:endParaRPr lang="zh-CN" altLang="en-US" sz="2600" kern="1200" dirty="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endParaRPr lang="en-US" altLang="zh-CN" sz="2600"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富氧环境使燃烧更为猛烈</a:t>
            </a:r>
            <a:endParaRPr lang="zh-CN" altLang="en-US" sz="2600" kern="1200" dirty="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endParaRPr lang="en-US" altLang="zh-CN" sz="2600"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衣物容易吸附氧气，从而衣物成为普遍的可燃材料，它直接对人员安全造成影响。</a:t>
            </a:r>
            <a:endParaRPr lang="zh-CN" altLang="en-US" sz="2600" kern="1200" dirty="0">
              <a:latin typeface="Franklin Gothic Medium" panose="020B0603020102020204" pitchFamily="34" charset="0"/>
              <a:ea typeface="宋体" panose="02010600030101010101" pitchFamily="2" charset="-122"/>
              <a:cs typeface="+mn-cs"/>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grpSp>
        <p:nvGrpSpPr>
          <p:cNvPr id="31747" name="Group 47"/>
          <p:cNvGrpSpPr/>
          <p:nvPr/>
        </p:nvGrpSpPr>
        <p:grpSpPr>
          <a:xfrm>
            <a:off x="1600200" y="1319213"/>
            <a:ext cx="4800600" cy="609600"/>
            <a:chOff x="1599424" y="1589040"/>
            <a:chExt cx="4801376" cy="609600"/>
          </a:xfrm>
        </p:grpSpPr>
        <p:sp>
          <p:nvSpPr>
            <p:cNvPr id="9" name="Pentagon 8"/>
            <p:cNvSpPr/>
            <p:nvPr/>
          </p:nvSpPr>
          <p:spPr>
            <a:xfrm>
              <a:off x="1599424" y="1589040"/>
              <a:ext cx="4801376" cy="6096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31764" name="TextBox 9"/>
            <p:cNvSpPr txBox="1"/>
            <p:nvPr/>
          </p:nvSpPr>
          <p:spPr>
            <a:xfrm>
              <a:off x="1599424" y="1616028"/>
              <a:ext cx="4801376"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中毒</a:t>
              </a:r>
              <a:endParaRPr lang="zh-CN" altLang="en-US" sz="3200" dirty="0">
                <a:solidFill>
                  <a:schemeClr val="bg1"/>
                </a:solidFill>
                <a:latin typeface="Franklin Gothic Medium" panose="020B0603020102020204" pitchFamily="34" charset="0"/>
                <a:ea typeface="宋体" panose="02010600030101010101" pitchFamily="2" charset="-122"/>
              </a:endParaRPr>
            </a:p>
          </p:txBody>
        </p:sp>
      </p:grpSp>
      <p:sp>
        <p:nvSpPr>
          <p:cNvPr id="13" name="TextBox 12"/>
          <p:cNvSpPr txBox="1"/>
          <p:nvPr/>
        </p:nvSpPr>
        <p:spPr>
          <a:xfrm>
            <a:off x="2130425" y="1935163"/>
            <a:ext cx="4724400" cy="3107690"/>
          </a:xfrm>
          <a:prstGeom prst="rect">
            <a:avLst/>
          </a:prstGeom>
          <a:noFill/>
        </p:spPr>
        <p:txBody>
          <a:bodyPr>
            <a:spAutoFit/>
          </a:bodyPr>
          <a:p>
            <a:r>
              <a:rPr lang="zh-CN" altLang="en-US" sz="2800" b="1" dirty="0">
                <a:solidFill>
                  <a:srgbClr val="948A54"/>
                </a:solidFill>
                <a:latin typeface="Franklin Gothic Book" panose="020B0503020102020204"/>
                <a:ea typeface="宋体" panose="02010600030101010101" pitchFamily="2" charset="-122"/>
              </a:rPr>
              <a:t>有毒气体</a:t>
            </a:r>
            <a:r>
              <a:rPr lang="en-US" altLang="zh-CN" sz="2800" b="1">
                <a:solidFill>
                  <a:srgbClr val="948A54"/>
                </a:solidFill>
                <a:latin typeface="Franklin Gothic Book" panose="020B0503020102020204"/>
                <a:ea typeface="宋体" panose="02010600030101010101" pitchFamily="2" charset="-122"/>
              </a:rPr>
              <a:t>– </a:t>
            </a:r>
            <a:r>
              <a:rPr lang="zh-CN" altLang="en-US" sz="2800" b="1" dirty="0">
                <a:solidFill>
                  <a:srgbClr val="948A54"/>
                </a:solidFill>
                <a:latin typeface="Franklin Gothic Book" panose="020B0503020102020204"/>
                <a:ea typeface="宋体" panose="02010600030101010101" pitchFamily="2" charset="-122"/>
              </a:rPr>
              <a:t>毒性作用</a:t>
            </a:r>
            <a:endParaRPr lang="en-US" altLang="zh-CN" sz="280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可能的毒气来源</a:t>
            </a:r>
            <a:endParaRPr lang="zh-CN" altLang="en-US" sz="2800" dirty="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有毒气体的风险</a:t>
            </a:r>
            <a:endParaRPr lang="zh-CN" altLang="en-US" sz="2800" b="1" dirty="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有毒气体接触限值</a:t>
            </a:r>
            <a:endParaRPr lang="en-US" altLang="zh-CN" sz="280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气体检测</a:t>
            </a:r>
            <a:endParaRPr lang="en-US" altLang="zh-CN" sz="2800">
              <a:solidFill>
                <a:srgbClr val="948A54"/>
              </a:solidFill>
              <a:latin typeface="Franklin Gothic Book" panose="020B0503020102020204"/>
              <a:ea typeface="宋体" panose="02010600030101010101" pitchFamily="2" charset="-122"/>
            </a:endParaRPr>
          </a:p>
          <a:p>
            <a:r>
              <a:rPr lang="zh-CN" altLang="en-US" sz="2800" b="1" dirty="0">
                <a:solidFill>
                  <a:srgbClr val="948A54"/>
                </a:solidFill>
                <a:latin typeface="Franklin Gothic Book" panose="020B0503020102020204"/>
                <a:ea typeface="宋体" panose="02010600030101010101" pitchFamily="2" charset="-122"/>
              </a:rPr>
              <a:t>拉法基职业健康有毒气体接触限值</a:t>
            </a:r>
            <a:endParaRPr lang="en-US" altLang="zh-CN" sz="2800">
              <a:solidFill>
                <a:srgbClr val="948A54"/>
              </a:solidFill>
              <a:latin typeface="Franklin Gothic Book" panose="020B0503020102020204"/>
              <a:ea typeface="宋体" panose="02010600030101010101" pitchFamily="2" charset="-122"/>
            </a:endParaRPr>
          </a:p>
        </p:txBody>
      </p:sp>
      <p:sp>
        <p:nvSpPr>
          <p:cNvPr id="31752" name="Rektangel 153"/>
          <p:cNvSpPr/>
          <p:nvPr/>
        </p:nvSpPr>
        <p:spPr>
          <a:xfrm rot="469635">
            <a:off x="6719888" y="1290638"/>
            <a:ext cx="2149475" cy="1246187"/>
          </a:xfrm>
          <a:prstGeom prst="rect">
            <a:avLst/>
          </a:prstGeom>
          <a:noFill/>
          <a:ln w="9525">
            <a:noFill/>
          </a:ln>
        </p:spPr>
        <p:txBody>
          <a:bodyPr>
            <a:spAutoFit/>
          </a:bodyPr>
          <a:p>
            <a:pPr defTabSz="802005">
              <a:spcBef>
                <a:spcPct val="20000"/>
              </a:spcBef>
            </a:pPr>
            <a:endParaRPr lang="en-US" altLang="x-none" dirty="0">
              <a:solidFill>
                <a:srgbClr val="080808"/>
              </a:solidFill>
              <a:latin typeface="Calibri" panose="020F0502020204030204" charset="0"/>
              <a:cs typeface="Arial" panose="020B0604020202020204" pitchFamily="34" charset="0"/>
            </a:endParaRPr>
          </a:p>
          <a:p>
            <a:pPr defTabSz="802005">
              <a:spcBef>
                <a:spcPct val="20000"/>
              </a:spcBef>
            </a:pPr>
            <a:r>
              <a:rPr lang="zh-CN" altLang="en-US" b="1" dirty="0">
                <a:solidFill>
                  <a:srgbClr val="080808"/>
                </a:solidFill>
                <a:latin typeface="Calibri" panose="020F0502020204030204" charset="0"/>
                <a:ea typeface="宋体" panose="02010600030101010101" pitchFamily="2" charset="-122"/>
              </a:rPr>
              <a:t>记住</a:t>
            </a:r>
            <a:r>
              <a:rPr lang="en-US" altLang="x-none" dirty="0">
                <a:solidFill>
                  <a:srgbClr val="080808"/>
                </a:solidFill>
                <a:latin typeface="Calibri" panose="020F0502020204030204" charset="0"/>
                <a:cs typeface="Arial" panose="020B0604020202020204" pitchFamily="34" charset="0"/>
              </a:rPr>
              <a:t>: </a:t>
            </a:r>
            <a:r>
              <a:rPr lang="en-US" altLang="zh-CN">
                <a:solidFill>
                  <a:srgbClr val="FF0000"/>
                </a:solidFill>
                <a:latin typeface="Calibri" panose="020F0502020204030204" charset="0"/>
                <a:ea typeface="宋体" panose="02010600030101010101" pitchFamily="2" charset="-122"/>
              </a:rPr>
              <a:t>65%</a:t>
            </a:r>
            <a:r>
              <a:rPr lang="en-US" altLang="zh-CN">
                <a:latin typeface="Calibri" panose="020F0502020204030204" charset="0"/>
                <a:ea typeface="宋体" panose="02010600030101010101" pitchFamily="2" charset="-122"/>
              </a:rPr>
              <a:t> </a:t>
            </a:r>
            <a:r>
              <a:rPr lang="zh-CN" altLang="en-US" dirty="0">
                <a:latin typeface="Calibri" panose="020F0502020204030204" charset="0"/>
                <a:ea typeface="宋体" panose="02010600030101010101" pitchFamily="2" charset="-122"/>
              </a:rPr>
              <a:t>的死亡都是主要因为空气质量问题</a:t>
            </a:r>
            <a:endParaRPr lang="zh-CN" altLang="da-DK" dirty="0">
              <a:latin typeface="Calibri" panose="020F0502020204030204" charset="0"/>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32771" name="Content Placeholder 2"/>
          <p:cNvSpPr>
            <a:spLocks noGrp="1"/>
          </p:cNvSpPr>
          <p:nvPr/>
        </p:nvSpPr>
        <p:spPr>
          <a:xfrm>
            <a:off x="457200" y="1142365"/>
            <a:ext cx="7315200" cy="230505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硫化氢 </a:t>
            </a:r>
            <a:r>
              <a:rPr lang="en-US" altLang="zh-CN" b="1" u="sng" kern="1200">
                <a:solidFill>
                  <a:srgbClr val="FF0000"/>
                </a:solidFill>
                <a:latin typeface="Franklin Gothic Medium" panose="020B0603020102020204" pitchFamily="34" charset="0"/>
                <a:ea typeface="宋体" panose="02010600030101010101" pitchFamily="2" charset="-122"/>
                <a:cs typeface="+mn-cs"/>
              </a:rPr>
              <a:t>H</a:t>
            </a:r>
            <a:r>
              <a:rPr lang="en-US" altLang="zh-CN" b="1" u="sng" kern="1200" baseline="-25000">
                <a:solidFill>
                  <a:srgbClr val="FF0000"/>
                </a:solidFill>
                <a:latin typeface="Franklin Gothic Medium" panose="020B0603020102020204" pitchFamily="34" charset="0"/>
                <a:ea typeface="宋体" panose="02010600030101010101" pitchFamily="2" charset="-122"/>
                <a:cs typeface="+mn-cs"/>
              </a:rPr>
              <a:t>2</a:t>
            </a:r>
            <a:r>
              <a:rPr lang="en-US" altLang="zh-CN" b="1" u="sng" kern="1200">
                <a:solidFill>
                  <a:srgbClr val="FF0000"/>
                </a:solidFill>
                <a:latin typeface="Franklin Gothic Medium" panose="020B0603020102020204" pitchFamily="34" charset="0"/>
                <a:ea typeface="宋体" panose="02010600030101010101" pitchFamily="2" charset="-122"/>
                <a:cs typeface="+mn-cs"/>
              </a:rPr>
              <a:t>S</a:t>
            </a:r>
            <a:endParaRPr lang="en-US" altLang="zh-CN" b="1" u="sng" kern="1200">
              <a:solidFill>
                <a:srgbClr val="FF0000"/>
              </a:solidFill>
              <a:latin typeface="Franklin Gothic Medium" panose="020B0603020102020204" pitchFamily="34" charset="0"/>
              <a:ea typeface="宋体" panose="02010600030101010101" pitchFamily="2" charset="-122"/>
              <a:cs typeface="+mn-cs"/>
            </a:endParaRPr>
          </a:p>
          <a:p>
            <a:pPr lvl="1" eaLnBrk="1" hangingPunct="1"/>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一氧化碳 </a:t>
            </a:r>
            <a:r>
              <a:rPr lang="en-US" altLang="zh-CN" b="1" u="sng" kern="1200">
                <a:solidFill>
                  <a:srgbClr val="FF0000"/>
                </a:solidFill>
                <a:latin typeface="Franklin Gothic Medium" panose="020B0603020102020204" pitchFamily="34" charset="0"/>
                <a:ea typeface="宋体" panose="02010600030101010101" pitchFamily="2" charset="-122"/>
                <a:cs typeface="+mn-cs"/>
              </a:rPr>
              <a:t>CO</a:t>
            </a:r>
            <a:endParaRPr lang="en-US" altLang="zh-CN" b="1" u="sng" kern="1200">
              <a:solidFill>
                <a:srgbClr val="FF0000"/>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b="1" u="sng" kern="1200" dirty="0">
              <a:solidFill>
                <a:srgbClr val="FF0000"/>
              </a:solidFill>
              <a:latin typeface="Franklin Gothic Medium" panose="020B0603020102020204" pitchFamily="34" charset="0"/>
              <a:ea typeface="宋体" panose="02010600030101010101" pitchFamily="2" charset="-122"/>
              <a:cs typeface="+mn-cs"/>
            </a:endParaRPr>
          </a:p>
        </p:txBody>
      </p:sp>
      <p:sp>
        <p:nvSpPr>
          <p:cNvPr id="33795" name="Content Placeholder 2"/>
          <p:cNvSpPr>
            <a:spLocks noGrp="1"/>
          </p:cNvSpPr>
          <p:nvPr/>
        </p:nvSpPr>
        <p:spPr>
          <a:xfrm>
            <a:off x="914400" y="3308350"/>
            <a:ext cx="731520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储存的物品</a:t>
            </a:r>
            <a:endParaRPr lang="zh-CN" altLang="en-US" kern="1200" dirty="0">
              <a:solidFill>
                <a:srgbClr val="FF0000"/>
              </a:solidFill>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毒气可能被吸附在墙体里，当移动或者清理储存物品残余物时释放出来。（例如在罐子里移动腐烂的有机物时可能释放出像硫化氢</a:t>
            </a:r>
            <a:r>
              <a:rPr lang="en-US" altLang="zh-CN" kern="1200">
                <a:latin typeface="Franklin Gothic Medium" panose="020B0603020102020204" pitchFamily="34" charset="0"/>
                <a:ea typeface="宋体" panose="02010600030101010101" pitchFamily="2" charset="-122"/>
                <a:cs typeface="+mn-cs"/>
              </a:rPr>
              <a:t>H2S</a:t>
            </a:r>
            <a:r>
              <a:rPr lang="zh-CN" altLang="en-US" kern="1200" dirty="0">
                <a:latin typeface="Franklin Gothic Medium" panose="020B0603020102020204" pitchFamily="34" charset="0"/>
                <a:ea typeface="宋体" panose="02010600030101010101" pitchFamily="2" charset="-122"/>
                <a:cs typeface="+mn-cs"/>
              </a:rPr>
              <a:t>这样的气体）</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33796" name="Picture 2"/>
          <p:cNvPicPr>
            <a:picLocks noChangeAspect="1"/>
          </p:cNvPicPr>
          <p:nvPr/>
        </p:nvPicPr>
        <p:blipFill>
          <a:blip r:embed="rId2"/>
          <a:stretch>
            <a:fillRect/>
          </a:stretch>
        </p:blipFill>
        <p:spPr>
          <a:xfrm>
            <a:off x="5075555" y="1247775"/>
            <a:ext cx="1885950" cy="2352675"/>
          </a:xfrm>
          <a:prstGeom prst="rect">
            <a:avLst/>
          </a:prstGeom>
          <a:noFill/>
          <a:ln w="9525">
            <a:noFill/>
          </a:ln>
        </p:spPr>
      </p:pic>
      <p:pic>
        <p:nvPicPr>
          <p:cNvPr id="4" name="图片 3"/>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34819" name="Content Placeholder 2"/>
          <p:cNvSpPr>
            <a:spLocks noGrp="1"/>
          </p:cNvSpPr>
          <p:nvPr/>
        </p:nvSpPr>
        <p:spPr>
          <a:xfrm>
            <a:off x="1016000" y="1267460"/>
            <a:ext cx="731520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受限空间内的作业</a:t>
            </a:r>
            <a:endParaRPr lang="zh-CN" altLang="en-US" kern="1200" dirty="0">
              <a:solidFill>
                <a:srgbClr val="FF0000"/>
              </a:solidFill>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喷涂、脱脂、切割、焊接、钎焊等可能产生有毒气体或者烟雾。</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5" name="mgca17.wmv">
            <a:hlinkClick r:id="" action="ppaction://media"/>
          </p:cNvPr>
          <p:cNvPicPr>
            <a:picLocks noRot="1" noChangeAspect="1"/>
          </p:cNvPicPr>
          <p:nvPr>
            <a:videoFile r:link="rId2"/>
            <p:extLst>
              <p:ext uri="{DAA4B4D4-6D71-4841-9C94-3DE7FCFB9230}">
                <p14:media xmlns:p14="http://schemas.microsoft.com/office/powerpoint/2010/main" r:link="rId3"/>
              </p:ext>
            </p:extLst>
          </p:nvPr>
        </p:nvPicPr>
        <p:blipFill>
          <a:blip r:embed="rId4">
            <a:clrChange>
              <a:clrFrom>
                <a:srgbClr val="F0EFEF"/>
              </a:clrFrom>
              <a:clrTo>
                <a:srgbClr val="F0EFEF">
                  <a:alpha val="0"/>
                </a:srgbClr>
              </a:clrTo>
            </a:clrChange>
          </a:blip>
          <a:srcRect l="7692" t="7692" r="7692" b="8205"/>
          <a:stretch>
            <a:fillRect/>
          </a:stretch>
        </p:blipFill>
        <p:spPr>
          <a:xfrm>
            <a:off x="3152775" y="3276600"/>
            <a:ext cx="3781425" cy="2819400"/>
          </a:xfrm>
          <a:prstGeom prst="rect">
            <a:avLst/>
          </a:prstGeom>
          <a:noFill/>
          <a:ln w="9525">
            <a:noFill/>
          </a:ln>
        </p:spPr>
      </p:pic>
      <p:pic>
        <p:nvPicPr>
          <p:cNvPr id="4" name="图片 3"/>
          <p:cNvPicPr>
            <a:picLocks noChangeAspect="1"/>
          </p:cNvPicPr>
          <p:nvPr/>
        </p:nvPicPr>
        <p:blipFill>
          <a:blip r:embed="rId5"/>
          <a:stretch>
            <a:fillRect/>
          </a:stretch>
        </p:blipFill>
        <p:spPr>
          <a:xfrm>
            <a:off x="391160" y="260350"/>
            <a:ext cx="2466975" cy="561975"/>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585" y="1714500"/>
            <a:ext cx="5732780" cy="183388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491" y="33258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35843" name="Content Placeholder 2"/>
          <p:cNvSpPr>
            <a:spLocks noGrp="1"/>
          </p:cNvSpPr>
          <p:nvPr/>
        </p:nvSpPr>
        <p:spPr>
          <a:xfrm>
            <a:off x="1600200" y="1295400"/>
            <a:ext cx="731520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制造过程</a:t>
            </a:r>
            <a:endParaRPr lang="zh-CN" altLang="en-US" kern="1200" dirty="0">
              <a:solidFill>
                <a:srgbClr val="FF0000"/>
              </a:solidFill>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主要在冶金、燃烧工艺、化工等行业产生（如水泥、煤化工、聚乙烯、氯化工等）</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35844" name="Picture 3" descr="Cement Line.jpg"/>
          <p:cNvPicPr>
            <a:picLocks noChangeAspect="1"/>
          </p:cNvPicPr>
          <p:nvPr/>
        </p:nvPicPr>
        <p:blipFill>
          <a:blip r:embed="rId2"/>
          <a:stretch>
            <a:fillRect/>
          </a:stretch>
        </p:blipFill>
        <p:spPr>
          <a:xfrm>
            <a:off x="3443605" y="3977640"/>
            <a:ext cx="3971925" cy="2609850"/>
          </a:xfrm>
          <a:prstGeom prst="rect">
            <a:avLst/>
          </a:prstGeom>
          <a:noFill/>
          <a:ln w="9525">
            <a:noFill/>
          </a:ln>
        </p:spPr>
      </p:pic>
      <p:sp>
        <p:nvSpPr>
          <p:cNvPr id="36867" name="Content Placeholder 2"/>
          <p:cNvSpPr>
            <a:spLocks noGrp="1"/>
          </p:cNvSpPr>
          <p:nvPr/>
        </p:nvSpPr>
        <p:spPr>
          <a:xfrm>
            <a:off x="457200" y="1491615"/>
            <a:ext cx="731520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endParaRPr lang="zh-CN" altLang="en-US" b="1" kern="1200" dirty="0">
              <a:solidFill>
                <a:srgbClr val="FF0000"/>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b="1" kern="1200" dirty="0">
              <a:solidFill>
                <a:srgbClr val="FF0000"/>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b="1" kern="1200" dirty="0">
              <a:solidFill>
                <a:srgbClr val="FF0000"/>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b="1" kern="1200" dirty="0">
                <a:solidFill>
                  <a:srgbClr val="FF0000"/>
                </a:solidFill>
                <a:latin typeface="Franklin Gothic Medium" panose="020B0603020102020204" pitchFamily="34" charset="0"/>
                <a:ea typeface="宋体" panose="02010600030101010101" pitchFamily="2" charset="-122"/>
                <a:cs typeface="+mn-cs"/>
              </a:rPr>
              <a:t>曝露在超过职业危害接触限值的环境中可能导致非常严重的后果</a:t>
            </a:r>
            <a:r>
              <a:rPr lang="en-US" altLang="zh-CN" b="1" kern="1200">
                <a:solidFill>
                  <a:srgbClr val="FF0000"/>
                </a:solidFill>
                <a:latin typeface="Franklin Gothic Medium" panose="020B0603020102020204" pitchFamily="34" charset="0"/>
                <a:ea typeface="宋体" panose="02010600030101010101" pitchFamily="2" charset="-122"/>
                <a:cs typeface="+mn-cs"/>
              </a:rPr>
              <a:t>!</a:t>
            </a:r>
            <a:endParaRPr lang="en-US" altLang="zh-CN" b="1" kern="1200">
              <a:solidFill>
                <a:srgbClr val="FF0000"/>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kern="1200" dirty="0">
              <a:latin typeface="Franklin Gothic Medium" panose="020B0603020102020204" pitchFamily="34" charset="0"/>
              <a:ea typeface="宋体" panose="02010600030101010101" pitchFamily="2" charset="-122"/>
              <a:cs typeface="+mn-cs"/>
            </a:endParaRPr>
          </a:p>
        </p:txBody>
      </p:sp>
      <p:pic>
        <p:nvPicPr>
          <p:cNvPr id="4" name="图片 3"/>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38915" name="Content Placeholder 2"/>
          <p:cNvSpPr>
            <a:spLocks noGrp="1"/>
          </p:cNvSpPr>
          <p:nvPr/>
        </p:nvSpPr>
        <p:spPr>
          <a:xfrm>
            <a:off x="1600200" y="1295400"/>
            <a:ext cx="731520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气体浓度的度量单位为 </a:t>
            </a:r>
            <a:r>
              <a:rPr lang="en-US" altLang="zh-CN" kern="1200">
                <a:latin typeface="Franklin Gothic Medium" panose="020B0603020102020204" pitchFamily="34" charset="0"/>
                <a:ea typeface="宋体" panose="02010600030101010101" pitchFamily="2" charset="-122"/>
                <a:cs typeface="+mn-cs"/>
              </a:rPr>
              <a:t>PPM (</a:t>
            </a:r>
            <a:r>
              <a:rPr lang="zh-CN" altLang="en-US" kern="1200" dirty="0">
                <a:latin typeface="Franklin Gothic Medium" panose="020B0603020102020204" pitchFamily="34" charset="0"/>
                <a:ea typeface="宋体" panose="02010600030101010101" pitchFamily="2" charset="-122"/>
                <a:cs typeface="+mn-cs"/>
              </a:rPr>
              <a:t>百万分之一</a:t>
            </a:r>
            <a:r>
              <a:rPr lang="en-US" altLang="zh-CN" kern="1200">
                <a:latin typeface="Franklin Gothic Medium" panose="020B0603020102020204" pitchFamily="34" charset="0"/>
                <a:ea typeface="宋体" panose="02010600030101010101" pitchFamily="2" charset="-122"/>
                <a:cs typeface="+mn-cs"/>
              </a:rPr>
              <a:t>).</a:t>
            </a: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Arial" panose="020B0604020202020204" pitchFamily="34" charset="0"/>
              <a:buNone/>
            </a:pPr>
            <a:r>
              <a:rPr lang="en-US" altLang="zh-CN" i="1" kern="1200">
                <a:latin typeface="Franklin Gothic Medium" panose="020B0603020102020204" pitchFamily="34" charset="0"/>
                <a:ea typeface="宋体" panose="02010600030101010101" pitchFamily="2" charset="-122"/>
                <a:cs typeface="+mn-cs"/>
              </a:rPr>
              <a:t>		</a:t>
            </a:r>
            <a:r>
              <a:rPr lang="zh-CN" altLang="en-US" i="1" kern="1200" dirty="0">
                <a:solidFill>
                  <a:srgbClr val="FF0000"/>
                </a:solidFill>
                <a:latin typeface="Franklin Gothic Medium" panose="020B0603020102020204" pitchFamily="34" charset="0"/>
                <a:ea typeface="宋体" panose="02010600030101010101" pitchFamily="2" charset="-122"/>
                <a:cs typeface="+mn-cs"/>
              </a:rPr>
              <a:t>百分数</a:t>
            </a:r>
            <a:r>
              <a:rPr lang="zh-CN" altLang="en-US" i="1" kern="1200" dirty="0">
                <a:latin typeface="Franklin Gothic Medium" panose="020B0603020102020204" pitchFamily="34" charset="0"/>
                <a:ea typeface="宋体" panose="02010600030101010101" pitchFamily="2" charset="-122"/>
                <a:cs typeface="+mn-cs"/>
              </a:rPr>
              <a:t>                                    </a:t>
            </a:r>
            <a:r>
              <a:rPr lang="en-US" altLang="zh-CN" i="1" kern="1200">
                <a:latin typeface="Franklin Gothic Medium" panose="020B0603020102020204" pitchFamily="34" charset="0"/>
                <a:ea typeface="宋体" panose="02010600030101010101" pitchFamily="2" charset="-122"/>
                <a:cs typeface="+mn-cs"/>
              </a:rPr>
              <a:t>PPM	</a:t>
            </a:r>
            <a:endParaRPr lang="en-US" altLang="zh-CN" i="1" kern="1200">
              <a:latin typeface="Franklin Gothic Medium" panose="020B0603020102020204" pitchFamily="34" charset="0"/>
              <a:ea typeface="宋体" panose="02010600030101010101" pitchFamily="2" charset="-122"/>
              <a:cs typeface="+mn-cs"/>
            </a:endParaRPr>
          </a:p>
          <a:p>
            <a:pPr eaLnBrk="1" hangingPunct="1">
              <a:buFont typeface="Arial" panose="020B0604020202020204" pitchFamily="34" charset="0"/>
              <a:buNone/>
            </a:pPr>
            <a:r>
              <a:rPr lang="en-US" altLang="zh-CN" i="1" kern="1200">
                <a:latin typeface="Franklin Gothic Medium" panose="020B0603020102020204" pitchFamily="34" charset="0"/>
                <a:ea typeface="宋体" panose="02010600030101010101" pitchFamily="2" charset="-122"/>
                <a:cs typeface="+mn-cs"/>
              </a:rPr>
              <a:t>         	  </a:t>
            </a:r>
            <a:r>
              <a:rPr lang="en-US" altLang="zh-CN" i="1" kern="1200">
                <a:solidFill>
                  <a:srgbClr val="FF0000"/>
                </a:solidFill>
                <a:latin typeface="Franklin Gothic Medium" panose="020B0603020102020204" pitchFamily="34" charset="0"/>
                <a:ea typeface="宋体" panose="02010600030101010101" pitchFamily="2" charset="-122"/>
                <a:cs typeface="+mn-cs"/>
              </a:rPr>
              <a:t>1.0</a:t>
            </a:r>
            <a:r>
              <a:rPr lang="en-US" altLang="zh-CN" i="1" kern="1200">
                <a:latin typeface="Franklin Gothic Medium" panose="020B0603020102020204" pitchFamily="34" charset="0"/>
                <a:ea typeface="宋体" panose="02010600030101010101" pitchFamily="2" charset="-122"/>
                <a:cs typeface="+mn-cs"/>
              </a:rPr>
              <a:t> ........................................10,000</a:t>
            </a:r>
            <a:endParaRPr lang="en-US" altLang="zh-CN" i="1" kern="1200">
              <a:latin typeface="Franklin Gothic Medium" panose="020B0603020102020204" pitchFamily="34" charset="0"/>
              <a:ea typeface="宋体" panose="02010600030101010101" pitchFamily="2" charset="-122"/>
              <a:cs typeface="+mn-cs"/>
            </a:endParaRPr>
          </a:p>
          <a:p>
            <a:pPr eaLnBrk="1" hangingPunct="1">
              <a:buFont typeface="Arial" panose="020B0604020202020204" pitchFamily="34" charset="0"/>
              <a:buNone/>
            </a:pPr>
            <a:r>
              <a:rPr lang="en-US" altLang="zh-CN" i="1" kern="1200">
                <a:latin typeface="Franklin Gothic Medium" panose="020B0603020102020204" pitchFamily="34" charset="0"/>
                <a:ea typeface="宋体" panose="02010600030101010101" pitchFamily="2" charset="-122"/>
                <a:cs typeface="+mn-cs"/>
              </a:rPr>
              <a:t>		 0</a:t>
            </a:r>
            <a:r>
              <a:rPr lang="en-US" altLang="zh-CN" i="1" kern="1200">
                <a:solidFill>
                  <a:srgbClr val="FF0000"/>
                </a:solidFill>
                <a:latin typeface="Franklin Gothic Medium" panose="020B0603020102020204" pitchFamily="34" charset="0"/>
                <a:ea typeface="宋体" panose="02010600030101010101" pitchFamily="2" charset="-122"/>
                <a:cs typeface="+mn-cs"/>
              </a:rPr>
              <a:t>.1</a:t>
            </a:r>
            <a:r>
              <a:rPr lang="en-US" altLang="zh-CN" i="1" kern="1200">
                <a:latin typeface="Franklin Gothic Medium" panose="020B0603020102020204" pitchFamily="34" charset="0"/>
                <a:ea typeface="宋体" panose="02010600030101010101" pitchFamily="2" charset="-122"/>
                <a:cs typeface="+mn-cs"/>
              </a:rPr>
              <a:t> .....................................… 1,000</a:t>
            </a:r>
            <a:r>
              <a:rPr lang="en-US" altLang="zh-CN" kern="1200">
                <a:latin typeface="Franklin Gothic Medium" panose="020B0603020102020204" pitchFamily="34" charset="0"/>
                <a:ea typeface="宋体" panose="02010600030101010101" pitchFamily="2" charset="-122"/>
                <a:cs typeface="+mn-cs"/>
              </a:rPr>
              <a:t>         </a:t>
            </a: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Arial" panose="020B0604020202020204" pitchFamily="34" charset="0"/>
              <a:buNone/>
            </a:pPr>
            <a:r>
              <a:rPr lang="en-US" altLang="zh-CN" i="1" kern="1200">
                <a:latin typeface="Franklin Gothic Medium" panose="020B0603020102020204" pitchFamily="34" charset="0"/>
                <a:ea typeface="宋体" panose="02010600030101010101" pitchFamily="2" charset="-122"/>
                <a:cs typeface="+mn-cs"/>
              </a:rPr>
              <a:t>          0</a:t>
            </a:r>
            <a:r>
              <a:rPr lang="en-US" altLang="zh-CN" i="1" kern="1200">
                <a:solidFill>
                  <a:srgbClr val="FF0000"/>
                </a:solidFill>
                <a:latin typeface="Franklin Gothic Medium" panose="020B0603020102020204" pitchFamily="34" charset="0"/>
                <a:ea typeface="宋体" panose="02010600030101010101" pitchFamily="2" charset="-122"/>
                <a:cs typeface="+mn-cs"/>
              </a:rPr>
              <a:t>.01 </a:t>
            </a:r>
            <a:r>
              <a:rPr lang="en-US" altLang="zh-CN" i="1" kern="1200">
                <a:latin typeface="Franklin Gothic Medium" panose="020B0603020102020204" pitchFamily="34" charset="0"/>
                <a:ea typeface="宋体" panose="02010600030101010101" pitchFamily="2" charset="-122"/>
                <a:cs typeface="+mn-cs"/>
              </a:rPr>
              <a:t>...................................…    100</a:t>
            </a:r>
            <a:endParaRPr lang="en-US" altLang="zh-CN" i="1" kern="1200">
              <a:latin typeface="Franklin Gothic Medium" panose="020B0603020102020204" pitchFamily="34" charset="0"/>
              <a:ea typeface="宋体" panose="02010600030101010101" pitchFamily="2" charset="-122"/>
              <a:cs typeface="+mn-cs"/>
            </a:endParaRPr>
          </a:p>
          <a:p>
            <a:pPr eaLnBrk="1" hangingPunct="1">
              <a:buFont typeface="Arial" panose="020B0604020202020204" pitchFamily="34" charset="0"/>
              <a:buNone/>
            </a:pPr>
            <a:r>
              <a:rPr lang="en-US" altLang="zh-CN" i="1" kern="1200">
                <a:latin typeface="Franklin Gothic Medium" panose="020B0603020102020204" pitchFamily="34" charset="0"/>
                <a:ea typeface="宋体" panose="02010600030101010101" pitchFamily="2" charset="-122"/>
                <a:cs typeface="+mn-cs"/>
              </a:rPr>
              <a:t>        0</a:t>
            </a:r>
            <a:r>
              <a:rPr lang="en-US" altLang="zh-CN" i="1" kern="1200">
                <a:solidFill>
                  <a:srgbClr val="FF0000"/>
                </a:solidFill>
                <a:latin typeface="Franklin Gothic Medium" panose="020B0603020102020204" pitchFamily="34" charset="0"/>
                <a:ea typeface="宋体" panose="02010600030101010101" pitchFamily="2" charset="-122"/>
                <a:cs typeface="+mn-cs"/>
              </a:rPr>
              <a:t>.001 </a:t>
            </a:r>
            <a:r>
              <a:rPr lang="en-US" altLang="zh-CN" i="1" kern="1200">
                <a:latin typeface="Franklin Gothic Medium" panose="020B0603020102020204" pitchFamily="34" charset="0"/>
                <a:ea typeface="宋体" panose="02010600030101010101" pitchFamily="2" charset="-122"/>
                <a:cs typeface="+mn-cs"/>
              </a:rPr>
              <a:t>..................................…     10</a:t>
            </a:r>
            <a:endParaRPr lang="en-US" altLang="zh-CN" i="1" kern="1200">
              <a:latin typeface="Franklin Gothic Medium" panose="020B0603020102020204" pitchFamily="34" charset="0"/>
              <a:ea typeface="宋体" panose="02010600030101010101" pitchFamily="2" charset="-122"/>
              <a:cs typeface="+mn-cs"/>
            </a:endParaRPr>
          </a:p>
          <a:p>
            <a:pPr eaLnBrk="1" hangingPunct="1">
              <a:buFont typeface="Arial" panose="020B0604020202020204" pitchFamily="34" charset="0"/>
              <a:buNone/>
            </a:pPr>
            <a:r>
              <a:rPr lang="en-US" altLang="zh-CN" i="1" kern="1200">
                <a:latin typeface="Franklin Gothic Medium" panose="020B0603020102020204" pitchFamily="34" charset="0"/>
                <a:ea typeface="宋体" panose="02010600030101010101" pitchFamily="2" charset="-122"/>
                <a:cs typeface="+mn-cs"/>
              </a:rPr>
              <a:t>     0</a:t>
            </a:r>
            <a:r>
              <a:rPr lang="en-US" altLang="zh-CN" i="1" kern="1200">
                <a:solidFill>
                  <a:srgbClr val="FF0000"/>
                </a:solidFill>
                <a:latin typeface="Franklin Gothic Medium" panose="020B0603020102020204" pitchFamily="34" charset="0"/>
                <a:ea typeface="宋体" panose="02010600030101010101" pitchFamily="2" charset="-122"/>
                <a:cs typeface="+mn-cs"/>
              </a:rPr>
              <a:t>.0001 </a:t>
            </a:r>
            <a:r>
              <a:rPr lang="en-US" altLang="zh-CN" i="1" kern="1200">
                <a:latin typeface="Franklin Gothic Medium" panose="020B0603020102020204" pitchFamily="34" charset="0"/>
                <a:ea typeface="宋体" panose="02010600030101010101" pitchFamily="2" charset="-122"/>
                <a:cs typeface="+mn-cs"/>
              </a:rPr>
              <a:t>................................…       1</a:t>
            </a:r>
            <a:endParaRPr lang="en-US" altLang="zh-CN" i="1"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buNone/>
            </a:pPr>
            <a:endParaRPr lang="zh-CN" altLang="en-US" kern="1200" dirty="0">
              <a:latin typeface="Franklin Gothic Medium" panose="020B0603020102020204" pitchFamily="34" charset="0"/>
              <a:ea typeface="宋体" panose="02010600030101010101" pitchFamily="2" charset="-122"/>
              <a:cs typeface="+mn-cs"/>
            </a:endParaRPr>
          </a:p>
        </p:txBody>
      </p:sp>
      <p:sp>
        <p:nvSpPr>
          <p:cNvPr id="38917" name="TextBox 4"/>
          <p:cNvSpPr txBox="1"/>
          <p:nvPr/>
        </p:nvSpPr>
        <p:spPr>
          <a:xfrm>
            <a:off x="1317625" y="5416550"/>
            <a:ext cx="7924800" cy="762000"/>
          </a:xfrm>
          <a:prstGeom prst="rect">
            <a:avLst/>
          </a:prstGeom>
          <a:noFill/>
          <a:ln w="9525">
            <a:noFill/>
          </a:ln>
        </p:spPr>
        <p:txBody>
          <a:bodyPr>
            <a:spAutoFit/>
          </a:bodyPr>
          <a:p>
            <a:pPr algn="ctr"/>
            <a:r>
              <a:rPr lang="zh-CN" altLang="pt-BR" sz="2200" dirty="0">
                <a:latin typeface="Calibri" panose="020F0502020204030204" charset="0"/>
                <a:ea typeface="宋体" panose="02010600030101010101" pitchFamily="2" charset="-122"/>
              </a:rPr>
              <a:t>例</a:t>
            </a:r>
            <a:r>
              <a:rPr lang="pt-BR" altLang="x-none" sz="2200" dirty="0">
                <a:latin typeface="Calibri" panose="020F0502020204030204" charset="0"/>
              </a:rPr>
              <a:t>: 10 PPM of XX </a:t>
            </a:r>
            <a:r>
              <a:rPr lang="zh-CN" altLang="pt-BR" sz="2200" dirty="0">
                <a:latin typeface="Calibri" panose="020F0502020204030204" charset="0"/>
                <a:ea typeface="宋体" panose="02010600030101010101" pitchFamily="2" charset="-122"/>
              </a:rPr>
              <a:t>气体</a:t>
            </a:r>
            <a:endParaRPr lang="zh-CN" altLang="pt-BR" sz="2200" dirty="0">
              <a:latin typeface="Calibri" panose="020F0502020204030204" charset="0"/>
              <a:ea typeface="宋体" panose="02010600030101010101" pitchFamily="2" charset="-122"/>
            </a:endParaRPr>
          </a:p>
          <a:p>
            <a:pPr algn="ctr"/>
            <a:r>
              <a:rPr lang="zh-CN" altLang="pt-BR" sz="2200" dirty="0">
                <a:latin typeface="Calibri" panose="020F0502020204030204" charset="0"/>
                <a:ea typeface="宋体" panose="02010600030101010101" pitchFamily="2" charset="-122"/>
              </a:rPr>
              <a:t>表示如果把此气体分成</a:t>
            </a:r>
            <a:r>
              <a:rPr lang="pt-BR" altLang="zh-CN" sz="2200" dirty="0">
                <a:latin typeface="Calibri" panose="020F0502020204030204" charset="0"/>
                <a:ea typeface="宋体" panose="02010600030101010101" pitchFamily="2" charset="-122"/>
              </a:rPr>
              <a:t>1000000</a:t>
            </a:r>
            <a:r>
              <a:rPr lang="zh-CN" altLang="pt-BR" sz="2200" dirty="0">
                <a:latin typeface="Calibri" panose="020F0502020204030204" charset="0"/>
                <a:ea typeface="宋体" panose="02010600030101010101" pitchFamily="2" charset="-122"/>
              </a:rPr>
              <a:t>份，有</a:t>
            </a:r>
            <a:r>
              <a:rPr lang="pt-BR" altLang="zh-CN" sz="2200" dirty="0">
                <a:latin typeface="Calibri" panose="020F0502020204030204" charset="0"/>
                <a:ea typeface="宋体" panose="02010600030101010101" pitchFamily="2" charset="-122"/>
              </a:rPr>
              <a:t>10</a:t>
            </a:r>
            <a:r>
              <a:rPr lang="zh-CN" altLang="pt-BR" sz="2200" dirty="0">
                <a:latin typeface="Calibri" panose="020F0502020204030204" charset="0"/>
                <a:ea typeface="宋体" panose="02010600030101010101" pitchFamily="2" charset="-122"/>
              </a:rPr>
              <a:t>份是</a:t>
            </a:r>
            <a:r>
              <a:rPr lang="pt-BR" altLang="zh-CN" sz="2200" dirty="0">
                <a:latin typeface="Calibri" panose="020F0502020204030204" charset="0"/>
                <a:ea typeface="宋体" panose="02010600030101010101" pitchFamily="2" charset="-122"/>
              </a:rPr>
              <a:t>XX</a:t>
            </a:r>
            <a:r>
              <a:rPr lang="zh-CN" altLang="pt-BR" sz="2200" dirty="0">
                <a:latin typeface="Calibri" panose="020F0502020204030204" charset="0"/>
                <a:ea typeface="宋体" panose="02010600030101010101" pitchFamily="2" charset="-122"/>
              </a:rPr>
              <a:t>气体</a:t>
            </a:r>
            <a:endParaRPr lang="zh-CN" altLang="pt-BR" sz="2200" dirty="0">
              <a:latin typeface="Calibri" panose="020F0502020204030204" charset="0"/>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grpSp>
        <p:nvGrpSpPr>
          <p:cNvPr id="41987" name="Group 47"/>
          <p:cNvGrpSpPr/>
          <p:nvPr/>
        </p:nvGrpSpPr>
        <p:grpSpPr>
          <a:xfrm>
            <a:off x="1600200" y="1319213"/>
            <a:ext cx="4800600" cy="609600"/>
            <a:chOff x="1599424" y="1589040"/>
            <a:chExt cx="4801376" cy="609600"/>
          </a:xfrm>
        </p:grpSpPr>
        <p:sp>
          <p:nvSpPr>
            <p:cNvPr id="9" name="Pentagon 8"/>
            <p:cNvSpPr/>
            <p:nvPr/>
          </p:nvSpPr>
          <p:spPr>
            <a:xfrm>
              <a:off x="1599424" y="1589040"/>
              <a:ext cx="4801376" cy="6096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4" name="TextBox 9"/>
            <p:cNvSpPr txBox="1"/>
            <p:nvPr/>
          </p:nvSpPr>
          <p:spPr>
            <a:xfrm>
              <a:off x="1599424" y="1616028"/>
              <a:ext cx="4801376"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grpSp>
      <p:sp>
        <p:nvSpPr>
          <p:cNvPr id="13" name="TextBox 12"/>
          <p:cNvSpPr txBox="1"/>
          <p:nvPr/>
        </p:nvSpPr>
        <p:spPr>
          <a:xfrm>
            <a:off x="2130425" y="1935480"/>
            <a:ext cx="5113655" cy="3107690"/>
          </a:xfrm>
          <a:prstGeom prst="rect">
            <a:avLst/>
          </a:prstGeom>
          <a:noFill/>
        </p:spPr>
        <p:txBody>
          <a:bodyPr wrap="square">
            <a:spAutoFit/>
          </a:bodyPr>
          <a:p>
            <a:r>
              <a:rPr lang="zh-CN" altLang="en-US" sz="2800" b="1" dirty="0">
                <a:solidFill>
                  <a:srgbClr val="948A54"/>
                </a:solidFill>
                <a:latin typeface="Franklin Gothic Medium" panose="020B0603020102020204" pitchFamily="34" charset="0"/>
                <a:ea typeface="宋体" panose="02010600030101010101" pitchFamily="2" charset="-122"/>
              </a:rPr>
              <a:t>火灾或者爆炸三角</a:t>
            </a:r>
            <a:endParaRPr lang="zh-CN" altLang="en-US" sz="2800" dirty="0">
              <a:solidFill>
                <a:srgbClr val="948A54"/>
              </a:solidFill>
              <a:latin typeface="Franklin Gothic Medium" panose="020B0603020102020204" pitchFamily="34" charset="0"/>
              <a:ea typeface="宋体" panose="02010600030101010101" pitchFamily="2" charset="-122"/>
            </a:endParaRPr>
          </a:p>
          <a:p>
            <a:r>
              <a:rPr lang="zh-CN" altLang="en-US" sz="2800" b="1" dirty="0">
                <a:solidFill>
                  <a:srgbClr val="948A54"/>
                </a:solidFill>
                <a:latin typeface="Franklin Gothic Medium" panose="020B0603020102020204" pitchFamily="34" charset="0"/>
                <a:ea typeface="宋体" panose="02010600030101010101" pitchFamily="2" charset="-122"/>
              </a:rPr>
              <a:t>可燃气体</a:t>
            </a:r>
            <a:endParaRPr lang="zh-CN" altLang="en-US" sz="2800" dirty="0">
              <a:solidFill>
                <a:srgbClr val="948A54"/>
              </a:solidFill>
              <a:latin typeface="Franklin Gothic Medium" panose="020B0603020102020204" pitchFamily="34" charset="0"/>
              <a:ea typeface="宋体" panose="02010600030101010101" pitchFamily="2" charset="-122"/>
            </a:endParaRPr>
          </a:p>
          <a:p>
            <a:r>
              <a:rPr lang="zh-CN" altLang="en-US" sz="2800" b="1" dirty="0">
                <a:solidFill>
                  <a:srgbClr val="948A54"/>
                </a:solidFill>
                <a:latin typeface="Franklin Gothic Medium" panose="020B0603020102020204" pitchFamily="34" charset="0"/>
                <a:ea typeface="宋体" panose="02010600030101010101" pitchFamily="2" charset="-122"/>
              </a:rPr>
              <a:t>一些常见气体的</a:t>
            </a:r>
            <a:r>
              <a:rPr lang="en-US" altLang="zh-CN" sz="2800" b="1">
                <a:solidFill>
                  <a:srgbClr val="948A54"/>
                </a:solidFill>
                <a:latin typeface="Franklin Gothic Medium" panose="020B0603020102020204" pitchFamily="34" charset="0"/>
                <a:ea typeface="宋体" panose="02010600030101010101" pitchFamily="2" charset="-122"/>
              </a:rPr>
              <a:t>LEL &amp; UEL </a:t>
            </a:r>
            <a:endParaRPr lang="en-US" altLang="zh-CN" sz="2800" b="1">
              <a:solidFill>
                <a:srgbClr val="948A54"/>
              </a:solidFill>
              <a:latin typeface="Franklin Gothic Medium" panose="020B0603020102020204" pitchFamily="34" charset="0"/>
              <a:ea typeface="宋体" panose="02010600030101010101" pitchFamily="2" charset="-122"/>
            </a:endParaRPr>
          </a:p>
          <a:p>
            <a:r>
              <a:rPr lang="zh-CN" altLang="en-US" sz="2800" b="1" dirty="0">
                <a:solidFill>
                  <a:srgbClr val="948A54"/>
                </a:solidFill>
                <a:latin typeface="Franklin Gothic Medium" panose="020B0603020102020204" pitchFamily="34" charset="0"/>
                <a:ea typeface="宋体" panose="02010600030101010101" pitchFamily="2" charset="-122"/>
              </a:rPr>
              <a:t>可燃性</a:t>
            </a:r>
            <a:r>
              <a:rPr lang="en-US" altLang="zh-CN" sz="2800" b="1">
                <a:solidFill>
                  <a:srgbClr val="948A54"/>
                </a:solidFill>
                <a:latin typeface="Franklin Gothic Medium" panose="020B0603020102020204" pitchFamily="34" charset="0"/>
                <a:ea typeface="宋体" panose="02010600030101010101" pitchFamily="2" charset="-122"/>
              </a:rPr>
              <a:t>/</a:t>
            </a:r>
            <a:r>
              <a:rPr lang="zh-CN" altLang="en-US" sz="2800" b="1" dirty="0">
                <a:solidFill>
                  <a:srgbClr val="948A54"/>
                </a:solidFill>
                <a:latin typeface="Franklin Gothic Medium" panose="020B0603020102020204" pitchFamily="34" charset="0"/>
                <a:ea typeface="宋体" panose="02010600030101010101" pitchFamily="2" charset="-122"/>
              </a:rPr>
              <a:t>爆炸性限值图表</a:t>
            </a:r>
            <a:endParaRPr lang="zh-CN" altLang="en-US" sz="2800" b="1" dirty="0">
              <a:solidFill>
                <a:srgbClr val="948A54"/>
              </a:solidFill>
              <a:latin typeface="Franklin Gothic Medium" panose="020B0603020102020204" pitchFamily="34" charset="0"/>
              <a:ea typeface="宋体" panose="02010600030101010101" pitchFamily="2" charset="-122"/>
            </a:endParaRPr>
          </a:p>
          <a:p>
            <a:r>
              <a:rPr lang="zh-CN" altLang="en-US" sz="2800" b="1" dirty="0">
                <a:solidFill>
                  <a:srgbClr val="948A54"/>
                </a:solidFill>
                <a:latin typeface="Franklin Gothic Medium" panose="020B0603020102020204" pitchFamily="34" charset="0"/>
                <a:ea typeface="宋体" panose="02010600030101010101" pitchFamily="2" charset="-122"/>
              </a:rPr>
              <a:t>受限空间内空气存在的风险</a:t>
            </a:r>
            <a:r>
              <a:rPr lang="en-US" altLang="zh-CN" sz="2800" b="1">
                <a:solidFill>
                  <a:srgbClr val="948A54"/>
                </a:solidFill>
                <a:latin typeface="Franklin Gothic Medium" panose="020B0603020102020204" pitchFamily="34" charset="0"/>
                <a:ea typeface="宋体" panose="02010600030101010101" pitchFamily="2" charset="-122"/>
              </a:rPr>
              <a:t>– </a:t>
            </a:r>
            <a:r>
              <a:rPr lang="zh-CN" altLang="en-US" sz="2800" b="1" dirty="0">
                <a:solidFill>
                  <a:srgbClr val="948A54"/>
                </a:solidFill>
                <a:latin typeface="Franklin Gothic Medium" panose="020B0603020102020204" pitchFamily="34" charset="0"/>
                <a:ea typeface="宋体" panose="02010600030101010101" pitchFamily="2" charset="-122"/>
              </a:rPr>
              <a:t>小结</a:t>
            </a:r>
            <a:endParaRPr lang="zh-CN" altLang="en-US" sz="2800" dirty="0">
              <a:solidFill>
                <a:srgbClr val="948A54"/>
              </a:solidFill>
              <a:latin typeface="Franklin Gothic Medium" panose="020B0603020102020204" pitchFamily="34" charset="0"/>
              <a:ea typeface="宋体" panose="02010600030101010101" pitchFamily="2" charset="-122"/>
            </a:endParaRPr>
          </a:p>
          <a:p>
            <a:r>
              <a:rPr lang="zh-CN" altLang="en-US" sz="2800" b="1" dirty="0">
                <a:solidFill>
                  <a:srgbClr val="948A54"/>
                </a:solidFill>
                <a:latin typeface="Franklin Gothic Medium" panose="020B0603020102020204" pitchFamily="34" charset="0"/>
                <a:ea typeface="宋体" panose="02010600030101010101" pitchFamily="2" charset="-122"/>
              </a:rPr>
              <a:t>可能的点火源</a:t>
            </a:r>
            <a:endParaRPr lang="zh-CN" altLang="en-US" sz="2800" dirty="0">
              <a:solidFill>
                <a:srgbClr val="948A54"/>
              </a:solidFill>
              <a:latin typeface="Franklin Gothic Medium" panose="020B0603020102020204" pitchFamily="34" charset="0"/>
              <a:ea typeface="宋体" panose="02010600030101010101" pitchFamily="2" charset="-122"/>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graphicFrame>
        <p:nvGraphicFramePr>
          <p:cNvPr id="43104" name="表格 43103"/>
          <p:cNvGraphicFramePr/>
          <p:nvPr/>
        </p:nvGraphicFramePr>
        <p:xfrm>
          <a:off x="1676400" y="1295400"/>
          <a:ext cx="2057400" cy="1560513"/>
        </p:xfrm>
        <a:graphic>
          <a:graphicData uri="http://schemas.openxmlformats.org/drawingml/2006/table">
            <a:tbl>
              <a:tblPr/>
              <a:tblGrid>
                <a:gridCol w="2057400"/>
              </a:tblGrid>
              <a:tr h="3714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b="1" dirty="0">
                          <a:solidFill>
                            <a:srgbClr val="FFFFFF"/>
                          </a:solidFill>
                          <a:ea typeface="宋体" panose="02010600030101010101" pitchFamily="2" charset="-122"/>
                        </a:rPr>
                        <a:t>空气</a:t>
                      </a:r>
                      <a:endParaRPr lang="zh-CN" altLang="en-US" sz="1800" b="1" dirty="0">
                        <a:solidFill>
                          <a:srgbClr val="FFFFFF"/>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000"/>
                    </a:solidFill>
                  </a:tcPr>
                </a:tc>
              </a:tr>
              <a:tr h="1189038">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eaLnBrk="1" hangingPunct="1">
                        <a:spcBef>
                          <a:spcPct val="0"/>
                        </a:spcBef>
                        <a:buNone/>
                      </a:pPr>
                      <a:r>
                        <a:rPr lang="zh-CN" altLang="en-US" sz="1800" dirty="0">
                          <a:solidFill>
                            <a:srgbClr val="000000"/>
                          </a:solidFill>
                          <a:ea typeface="宋体" panose="02010600030101010101" pitchFamily="2" charset="-122"/>
                        </a:rPr>
                        <a:t>需要大约</a:t>
                      </a:r>
                      <a:r>
                        <a:rPr lang="en-US" altLang="zh-CN" sz="1800">
                          <a:solidFill>
                            <a:srgbClr val="000000"/>
                          </a:solidFill>
                          <a:ea typeface="宋体" panose="02010600030101010101" pitchFamily="2" charset="-122"/>
                        </a:rPr>
                        <a:t>16%</a:t>
                      </a:r>
                      <a:r>
                        <a:rPr lang="zh-CN" altLang="en-US" sz="1800" dirty="0">
                          <a:solidFill>
                            <a:srgbClr val="000000"/>
                          </a:solidFill>
                          <a:ea typeface="宋体" panose="02010600030101010101" pitchFamily="2" charset="-122"/>
                        </a:rPr>
                        <a:t>氧气含量</a:t>
                      </a:r>
                      <a:endParaRPr lang="zh-CN" altLang="en-US" sz="1800" dirty="0">
                        <a:solidFill>
                          <a:srgbClr val="000000"/>
                        </a:solidFill>
                        <a:ea typeface="宋体" panose="02010600030101010101" pitchFamily="2" charset="-122"/>
                      </a:endParaRPr>
                    </a:p>
                    <a:p>
                      <a:pPr marL="0" lvl="0" indent="0" eaLnBrk="1" hangingPunct="1">
                        <a:spcBef>
                          <a:spcPct val="0"/>
                        </a:spcBef>
                        <a:buNone/>
                      </a:pPr>
                      <a:r>
                        <a:rPr lang="zh-CN" altLang="en-US" sz="1800" dirty="0">
                          <a:solidFill>
                            <a:srgbClr val="000000"/>
                          </a:solidFill>
                          <a:ea typeface="宋体" panose="02010600030101010101" pitchFamily="2" charset="-122"/>
                        </a:rPr>
                        <a:t>有些燃料自身成分含有氧可以助燃。</a:t>
                      </a:r>
                      <a:endParaRPr lang="zh-CN" altLang="en-US" sz="1800" dirty="0">
                        <a:solidFill>
                          <a:srgbClr val="000000"/>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gradFill rotWithShape="1">
                      <a:gsLst>
                        <a:gs pos="0">
                          <a:srgbClr val="5E9EFF">
                            <a:alpha val="100000"/>
                          </a:srgbClr>
                        </a:gs>
                        <a:gs pos="39999">
                          <a:srgbClr val="85C2FF">
                            <a:alpha val="100000"/>
                          </a:srgbClr>
                        </a:gs>
                        <a:gs pos="70000">
                          <a:srgbClr val="C4D6EB">
                            <a:alpha val="100000"/>
                          </a:srgbClr>
                        </a:gs>
                        <a:gs pos="100000">
                          <a:srgbClr val="FFEBFA">
                            <a:alpha val="100000"/>
                          </a:srgbClr>
                        </a:gs>
                      </a:gsLst>
                      <a:lin ang="5400000"/>
                      <a:tileRect/>
                    </a:gradFill>
                  </a:tcPr>
                </a:tc>
              </a:tr>
            </a:tbl>
          </a:graphicData>
        </a:graphic>
      </p:graphicFrame>
      <p:graphicFrame>
        <p:nvGraphicFramePr>
          <p:cNvPr id="43103" name="表格 43102"/>
          <p:cNvGraphicFramePr/>
          <p:nvPr/>
        </p:nvGraphicFramePr>
        <p:xfrm>
          <a:off x="6858000" y="1295400"/>
          <a:ext cx="2057400" cy="1828800"/>
        </p:xfrm>
        <a:graphic>
          <a:graphicData uri="http://schemas.openxmlformats.org/drawingml/2006/table">
            <a:tbl>
              <a:tblPr/>
              <a:tblGrid>
                <a:gridCol w="2057400"/>
              </a:tblGrid>
              <a:tr h="4254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b="1" dirty="0">
                          <a:solidFill>
                            <a:srgbClr val="FFFFFF"/>
                          </a:solidFill>
                          <a:ea typeface="宋体" panose="02010600030101010101" pitchFamily="2" charset="-122"/>
                        </a:rPr>
                        <a:t>点火源</a:t>
                      </a:r>
                      <a:endParaRPr lang="zh-CN" altLang="en-US" sz="1800" b="1" dirty="0">
                        <a:solidFill>
                          <a:srgbClr val="FFFFFF"/>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0000"/>
                    </a:solidFill>
                  </a:tcPr>
                </a:tc>
              </a:tr>
              <a:tr h="14033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eaLnBrk="1" hangingPunct="1">
                        <a:spcBef>
                          <a:spcPct val="0"/>
                        </a:spcBef>
                        <a:buNone/>
                      </a:pPr>
                      <a:r>
                        <a:rPr lang="zh-CN" altLang="en-US" sz="1800" dirty="0">
                          <a:solidFill>
                            <a:srgbClr val="000000"/>
                          </a:solidFill>
                          <a:ea typeface="宋体" panose="02010600030101010101" pitchFamily="2" charset="-122"/>
                        </a:rPr>
                        <a:t>明火、</a:t>
                      </a:r>
                      <a:endParaRPr lang="zh-CN" altLang="en-US" sz="1800" dirty="0">
                        <a:solidFill>
                          <a:srgbClr val="000000"/>
                        </a:solidFill>
                        <a:ea typeface="宋体" panose="02010600030101010101" pitchFamily="2" charset="-122"/>
                      </a:endParaRPr>
                    </a:p>
                    <a:p>
                      <a:pPr marL="0" lvl="0" indent="0" eaLnBrk="1" hangingPunct="1">
                        <a:spcBef>
                          <a:spcPct val="0"/>
                        </a:spcBef>
                        <a:buNone/>
                      </a:pPr>
                      <a:r>
                        <a:rPr lang="zh-CN" altLang="en-US" sz="1800" dirty="0">
                          <a:solidFill>
                            <a:srgbClr val="000000"/>
                          </a:solidFill>
                          <a:ea typeface="宋体" panose="02010600030101010101" pitchFamily="2" charset="-122"/>
                        </a:rPr>
                        <a:t>电弧、火花</a:t>
                      </a:r>
                      <a:endParaRPr lang="zh-CN" altLang="en-US" sz="1800" dirty="0">
                        <a:solidFill>
                          <a:srgbClr val="000000"/>
                        </a:solidFill>
                        <a:ea typeface="宋体" panose="02010600030101010101" pitchFamily="2" charset="-122"/>
                      </a:endParaRPr>
                    </a:p>
                    <a:p>
                      <a:pPr marL="0" lvl="0" indent="0" eaLnBrk="1" hangingPunct="1">
                        <a:spcBef>
                          <a:spcPct val="0"/>
                        </a:spcBef>
                        <a:buNone/>
                      </a:pPr>
                      <a:r>
                        <a:rPr lang="zh-CN" altLang="en-US" sz="1800" dirty="0">
                          <a:solidFill>
                            <a:srgbClr val="000000"/>
                          </a:solidFill>
                          <a:ea typeface="宋体" panose="02010600030101010101" pitchFamily="2" charset="-122"/>
                        </a:rPr>
                        <a:t>摩擦静电</a:t>
                      </a:r>
                      <a:r>
                        <a:rPr lang="en-US" altLang="zh-CN" sz="1800">
                          <a:solidFill>
                            <a:srgbClr val="000000"/>
                          </a:solidFill>
                          <a:ea typeface="宋体" panose="02010600030101010101" pitchFamily="2" charset="-122"/>
                        </a:rPr>
                        <a:t>… </a:t>
                      </a:r>
                      <a:r>
                        <a:rPr lang="zh-CN" altLang="en-US" sz="1800" dirty="0">
                          <a:solidFill>
                            <a:srgbClr val="000000"/>
                          </a:solidFill>
                          <a:ea typeface="宋体" panose="02010600030101010101" pitchFamily="2" charset="-122"/>
                        </a:rPr>
                        <a:t>等</a:t>
                      </a:r>
                      <a:endParaRPr lang="zh-CN" altLang="en-US" sz="1800" dirty="0">
                        <a:solidFill>
                          <a:srgbClr val="000000"/>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gradFill rotWithShape="1">
                      <a:gsLst>
                        <a:gs pos="0">
                          <a:srgbClr val="FFF200">
                            <a:alpha val="100000"/>
                          </a:srgbClr>
                        </a:gs>
                        <a:gs pos="45000">
                          <a:srgbClr val="FF7A00">
                            <a:alpha val="100000"/>
                          </a:srgbClr>
                        </a:gs>
                        <a:gs pos="70000">
                          <a:srgbClr val="FF0300">
                            <a:alpha val="100000"/>
                          </a:srgbClr>
                        </a:gs>
                        <a:gs pos="100000">
                          <a:srgbClr val="4D0808">
                            <a:alpha val="100000"/>
                          </a:srgbClr>
                        </a:gs>
                      </a:gsLst>
                      <a:lin ang="5400000"/>
                      <a:tileRect/>
                    </a:gradFill>
                  </a:tcPr>
                </a:tc>
              </a:tr>
            </a:tbl>
          </a:graphicData>
        </a:graphic>
      </p:graphicFrame>
      <p:pic>
        <p:nvPicPr>
          <p:cNvPr id="43011" name="Content Placeholder 3" descr="fire_triangle.gif"/>
          <p:cNvPicPr>
            <a:picLocks noGrp="1" noChangeAspect="1"/>
          </p:cNvPicPr>
          <p:nvPr/>
        </p:nvPicPr>
        <p:blipFill>
          <a:blip r:embed="rId2">
            <a:clrChange>
              <a:clrFrom>
                <a:srgbClr val="FFFFFF"/>
              </a:clrFrom>
              <a:clrTo>
                <a:srgbClr val="FFFFFF">
                  <a:alpha val="0"/>
                </a:srgbClr>
              </a:clrTo>
            </a:clrChange>
          </a:blip>
          <a:srcRect/>
          <a:stretch>
            <a:fillRect/>
          </a:stretch>
        </p:blipFill>
        <p:spPr>
          <a:xfrm>
            <a:off x="3557588" y="609600"/>
            <a:ext cx="3810000" cy="3571875"/>
          </a:xfrm>
          <a:prstGeom prst="rect">
            <a:avLst/>
          </a:prstGeom>
          <a:noFill/>
          <a:ln w="9525">
            <a:noFill/>
          </a:ln>
        </p:spPr>
      </p:pic>
      <p:graphicFrame>
        <p:nvGraphicFramePr>
          <p:cNvPr id="43052" name="表格 43051"/>
          <p:cNvGraphicFramePr/>
          <p:nvPr/>
        </p:nvGraphicFramePr>
        <p:xfrm>
          <a:off x="4343400" y="3962400"/>
          <a:ext cx="2057400" cy="371475"/>
        </p:xfrm>
        <a:graphic>
          <a:graphicData uri="http://schemas.openxmlformats.org/drawingml/2006/table">
            <a:tbl>
              <a:tblPr/>
              <a:tblGrid>
                <a:gridCol w="2057400"/>
              </a:tblGrid>
              <a:tr h="371475">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b="1" dirty="0">
                          <a:solidFill>
                            <a:srgbClr val="FFFFFF"/>
                          </a:solidFill>
                          <a:ea typeface="宋体" panose="02010600030101010101" pitchFamily="2" charset="-122"/>
                        </a:rPr>
                        <a:t>可燃物</a:t>
                      </a:r>
                      <a:endParaRPr lang="zh-CN" altLang="en-US" sz="1800" b="1" dirty="0">
                        <a:solidFill>
                          <a:srgbClr val="FFFFFF"/>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632523"/>
                    </a:solidFill>
                  </a:tcPr>
                </a:tc>
              </a:tr>
            </a:tbl>
          </a:graphicData>
        </a:graphic>
      </p:graphicFrame>
      <p:graphicFrame>
        <p:nvGraphicFramePr>
          <p:cNvPr id="43091" name="表格 43090"/>
          <p:cNvGraphicFramePr/>
          <p:nvPr/>
        </p:nvGraphicFramePr>
        <p:xfrm>
          <a:off x="1905000" y="4597400"/>
          <a:ext cx="2057400" cy="1651000"/>
        </p:xfrm>
        <a:graphic>
          <a:graphicData uri="http://schemas.openxmlformats.org/drawingml/2006/table">
            <a:tbl>
              <a:tblPr/>
              <a:tblGrid>
                <a:gridCol w="2057400"/>
              </a:tblGrid>
              <a:tr h="4762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b="1" dirty="0">
                          <a:solidFill>
                            <a:srgbClr val="FFFFFF"/>
                          </a:solidFill>
                          <a:ea typeface="宋体" panose="02010600030101010101" pitchFamily="2" charset="-122"/>
                        </a:rPr>
                        <a:t>气体</a:t>
                      </a:r>
                      <a:endParaRPr lang="zh-CN" altLang="en-US" sz="1800" b="1" dirty="0">
                        <a:solidFill>
                          <a:srgbClr val="FFFFFF"/>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632523"/>
                    </a:solidFill>
                  </a:tcPr>
                </a:tc>
              </a:tr>
              <a:tr h="117475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eaLnBrk="1" hangingPunct="1">
                        <a:spcBef>
                          <a:spcPct val="0"/>
                        </a:spcBef>
                        <a:buNone/>
                      </a:pPr>
                      <a:r>
                        <a:rPr lang="zh-CN" altLang="en-US" sz="1800" dirty="0">
                          <a:solidFill>
                            <a:srgbClr val="000000"/>
                          </a:solidFill>
                          <a:ea typeface="宋体" panose="02010600030101010101" pitchFamily="2" charset="-122"/>
                        </a:rPr>
                        <a:t>天然气、丁烷、氢气、乙炔、一氧化碳</a:t>
                      </a:r>
                      <a:r>
                        <a:rPr lang="en-US" altLang="zh-CN" sz="1800">
                          <a:solidFill>
                            <a:srgbClr val="000000"/>
                          </a:solidFill>
                          <a:ea typeface="宋体" panose="02010600030101010101" pitchFamily="2" charset="-122"/>
                        </a:rPr>
                        <a:t>…</a:t>
                      </a:r>
                      <a:r>
                        <a:rPr lang="zh-CN" altLang="en-US" sz="1800" dirty="0">
                          <a:solidFill>
                            <a:srgbClr val="000000"/>
                          </a:solidFill>
                          <a:ea typeface="宋体" panose="02010600030101010101" pitchFamily="2" charset="-122"/>
                        </a:rPr>
                        <a:t>等</a:t>
                      </a:r>
                      <a:endParaRPr lang="zh-CN" altLang="en-US" sz="1800" dirty="0">
                        <a:solidFill>
                          <a:srgbClr val="000000"/>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graphicFrame>
        <p:nvGraphicFramePr>
          <p:cNvPr id="43100" name="表格 43099"/>
          <p:cNvGraphicFramePr/>
          <p:nvPr/>
        </p:nvGraphicFramePr>
        <p:xfrm>
          <a:off x="4343400" y="4597400"/>
          <a:ext cx="2057400" cy="1651000"/>
        </p:xfrm>
        <a:graphic>
          <a:graphicData uri="http://schemas.openxmlformats.org/drawingml/2006/table">
            <a:tbl>
              <a:tblPr/>
              <a:tblGrid>
                <a:gridCol w="2057400"/>
              </a:tblGrid>
              <a:tr h="4826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b="1" dirty="0">
                          <a:solidFill>
                            <a:srgbClr val="FFFFFF"/>
                          </a:solidFill>
                          <a:ea typeface="宋体" panose="02010600030101010101" pitchFamily="2" charset="-122"/>
                        </a:rPr>
                        <a:t>液体</a:t>
                      </a:r>
                      <a:endParaRPr lang="zh-CN" altLang="en-US" sz="1800" b="1" dirty="0">
                        <a:solidFill>
                          <a:srgbClr val="FFFFFF"/>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632523"/>
                    </a:solidFill>
                  </a:tcPr>
                </a:tc>
              </a:tr>
              <a:tr h="11684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eaLnBrk="1" hangingPunct="1">
                        <a:spcBef>
                          <a:spcPct val="0"/>
                        </a:spcBef>
                        <a:buNone/>
                      </a:pPr>
                      <a:r>
                        <a:rPr lang="zh-CN" altLang="en-US" sz="1800" dirty="0">
                          <a:solidFill>
                            <a:srgbClr val="000000"/>
                          </a:solidFill>
                          <a:ea typeface="宋体" panose="02010600030101010101" pitchFamily="2" charset="-122"/>
                        </a:rPr>
                        <a:t>汽油、煤油、酒精、油料、油漆等</a:t>
                      </a:r>
                      <a:endParaRPr lang="zh-CN" altLang="en-US" sz="1800" dirty="0">
                        <a:solidFill>
                          <a:srgbClr val="000000"/>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graphicFrame>
        <p:nvGraphicFramePr>
          <p:cNvPr id="43102" name="表格 43101"/>
          <p:cNvGraphicFramePr/>
          <p:nvPr/>
        </p:nvGraphicFramePr>
        <p:xfrm>
          <a:off x="6781800" y="4597400"/>
          <a:ext cx="2057400" cy="1651000"/>
        </p:xfrm>
        <a:graphic>
          <a:graphicData uri="http://schemas.openxmlformats.org/drawingml/2006/table">
            <a:tbl>
              <a:tblPr/>
              <a:tblGrid>
                <a:gridCol w="2057400"/>
              </a:tblGrid>
              <a:tr h="4826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algn="ctr" eaLnBrk="1" hangingPunct="1">
                        <a:spcBef>
                          <a:spcPct val="0"/>
                        </a:spcBef>
                        <a:buNone/>
                      </a:pPr>
                      <a:r>
                        <a:rPr lang="zh-CN" altLang="en-US" sz="1800" b="1" dirty="0">
                          <a:solidFill>
                            <a:srgbClr val="FFFFFF"/>
                          </a:solidFill>
                          <a:ea typeface="宋体" panose="02010600030101010101" pitchFamily="2" charset="-122"/>
                        </a:rPr>
                        <a:t>固体</a:t>
                      </a:r>
                      <a:endParaRPr lang="zh-CN" altLang="en-US" sz="1800" b="1" dirty="0">
                        <a:solidFill>
                          <a:srgbClr val="FFFFFF"/>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632523"/>
                    </a:solidFill>
                  </a:tcPr>
                </a:tc>
              </a:tr>
              <a:tr h="1168400">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stStyle>
                    <a:p>
                      <a:pPr marL="0" lvl="0" indent="0" eaLnBrk="1" hangingPunct="1">
                        <a:spcBef>
                          <a:spcPct val="0"/>
                        </a:spcBef>
                        <a:buNone/>
                      </a:pPr>
                      <a:r>
                        <a:rPr lang="zh-CN" altLang="en-US" sz="1800" dirty="0">
                          <a:solidFill>
                            <a:srgbClr val="000000"/>
                          </a:solidFill>
                          <a:ea typeface="宋体" panose="02010600030101010101" pitchFamily="2" charset="-122"/>
                        </a:rPr>
                        <a:t>煤、纸张、油脂、塑料、木材</a:t>
                      </a:r>
                      <a:r>
                        <a:rPr lang="en-US" altLang="zh-CN" sz="1800">
                          <a:solidFill>
                            <a:srgbClr val="000000"/>
                          </a:solidFill>
                          <a:ea typeface="宋体" panose="02010600030101010101" pitchFamily="2" charset="-122"/>
                        </a:rPr>
                        <a:t>…</a:t>
                      </a:r>
                      <a:r>
                        <a:rPr lang="zh-CN" altLang="en-US" sz="1800" dirty="0">
                          <a:solidFill>
                            <a:srgbClr val="000000"/>
                          </a:solidFill>
                          <a:ea typeface="宋体" panose="02010600030101010101" pitchFamily="2" charset="-122"/>
                        </a:rPr>
                        <a:t>等</a:t>
                      </a:r>
                      <a:endParaRPr lang="zh-CN" altLang="en-US" sz="1800" dirty="0">
                        <a:solidFill>
                          <a:srgbClr val="000000"/>
                        </a:solidFill>
                        <a:ea typeface="宋体" panose="02010600030101010101" pitchFamily="2" charset="-122"/>
                      </a:endParaRPr>
                    </a:p>
                  </a:txBody>
                  <a:tcPr>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bl>
          </a:graphicData>
        </a:graphic>
      </p:graphicFrame>
      <p:pic>
        <p:nvPicPr>
          <p:cNvPr id="4" name="图片 3"/>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Content Placeholder 2"/>
          <p:cNvSpPr>
            <a:spLocks noGrp="1"/>
          </p:cNvSpPr>
          <p:nvPr/>
        </p:nvSpPr>
        <p:spPr>
          <a:xfrm>
            <a:off x="1600200" y="1295400"/>
            <a:ext cx="7315200" cy="495300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 typeface="Courier New" panose="02070309020205020404" pitchFamily="49" charset="0"/>
            </a:pPr>
            <a:r>
              <a:rPr lang="zh-CN" altLang="en-US" sz="2600" b="1" kern="1200" dirty="0">
                <a:solidFill>
                  <a:srgbClr val="FF0000"/>
                </a:solidFill>
                <a:latin typeface="Franklin Gothic Medium" panose="020B0603020102020204" pitchFamily="34" charset="0"/>
                <a:ea typeface="宋体" panose="02010600030101010101" pitchFamily="2" charset="-122"/>
                <a:cs typeface="+mn-cs"/>
              </a:rPr>
              <a:t>燃烧极限（爆炸极限）</a:t>
            </a:r>
            <a:r>
              <a:rPr lang="zh-CN" altLang="en-US" sz="2600" kern="1200" dirty="0">
                <a:latin typeface="Franklin Gothic Medium" panose="020B0603020102020204" pitchFamily="34" charset="0"/>
                <a:ea typeface="宋体" panose="02010600030101010101" pitchFamily="2" charset="-122"/>
                <a:cs typeface="+mn-cs"/>
              </a:rPr>
              <a:t>是指气体（或者挥发物、汽化物）在有引火源的情况下能被引燃（或者爆炸）的浓度范围。</a:t>
            </a:r>
            <a:endParaRPr lang="zh-CN" altLang="en-US" sz="2600" kern="1200" dirty="0">
              <a:latin typeface="Franklin Gothic Medium" panose="020B0603020102020204" pitchFamily="34" charset="0"/>
              <a:ea typeface="宋体" panose="02010600030101010101" pitchFamily="2" charset="-122"/>
              <a:cs typeface="+mn-cs"/>
            </a:endParaRPr>
          </a:p>
          <a:p>
            <a:pPr eaLnBrk="1" hangingPunct="1">
              <a:lnSpc>
                <a:spcPct val="80000"/>
              </a:lnSpc>
              <a:buFont typeface="Courier New" panose="02070309020205020404" pitchFamily="49" charset="0"/>
            </a:pPr>
            <a:endParaRPr lang="en-US" altLang="zh-CN" sz="2600" kern="1200">
              <a:latin typeface="Franklin Gothic Medium" panose="020B0603020102020204" pitchFamily="34" charset="0"/>
              <a:ea typeface="宋体" panose="02010600030101010101" pitchFamily="2" charset="-122"/>
              <a:cs typeface="+mn-cs"/>
            </a:endParaRPr>
          </a:p>
          <a:p>
            <a:pPr eaLnBrk="1" hangingPunct="1">
              <a:lnSpc>
                <a:spcPct val="8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低于、高于燃烧极限（爆炸极限）时，可燃物与助燃剂的混合物会难以燃烧（爆炸）</a:t>
            </a:r>
            <a:endParaRPr lang="zh-CN" altLang="en-US" sz="2600" kern="1200" dirty="0">
              <a:latin typeface="Franklin Gothic Medium" panose="020B0603020102020204" pitchFamily="34" charset="0"/>
              <a:ea typeface="宋体" panose="02010600030101010101" pitchFamily="2" charset="-122"/>
              <a:cs typeface="+mn-cs"/>
            </a:endParaRPr>
          </a:p>
          <a:p>
            <a:pPr eaLnBrk="1" hangingPunct="1">
              <a:lnSpc>
                <a:spcPct val="80000"/>
              </a:lnSpc>
              <a:buFont typeface="Courier New" panose="02070309020205020404" pitchFamily="49" charset="0"/>
            </a:pPr>
            <a:endParaRPr lang="en-US" altLang="zh-CN" sz="2600" kern="1200">
              <a:latin typeface="Franklin Gothic Medium" panose="020B0603020102020204" pitchFamily="34" charset="0"/>
              <a:ea typeface="宋体" panose="02010600030101010101" pitchFamily="2" charset="-122"/>
              <a:cs typeface="+mn-cs"/>
            </a:endParaRPr>
          </a:p>
          <a:p>
            <a:pPr eaLnBrk="1" hangingPunct="1">
              <a:lnSpc>
                <a:spcPct val="8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这种极限通常名称为：</a:t>
            </a:r>
            <a:endParaRPr lang="zh-CN" altLang="en-US" sz="2600" kern="1200" dirty="0">
              <a:latin typeface="Franklin Gothic Medium" panose="020B0603020102020204" pitchFamily="34" charset="0"/>
              <a:ea typeface="宋体" panose="02010600030101010101" pitchFamily="2" charset="-122"/>
              <a:cs typeface="+mn-cs"/>
            </a:endParaRPr>
          </a:p>
          <a:p>
            <a:pPr lvl="1" eaLnBrk="1" hangingPunct="1">
              <a:lnSpc>
                <a:spcPct val="80000"/>
              </a:lnSpc>
            </a:pPr>
            <a:r>
              <a:rPr lang="en-US" altLang="zh-CN" sz="2200" kern="1200">
                <a:latin typeface="Franklin Gothic Medium" panose="020B0603020102020204" pitchFamily="34" charset="0"/>
                <a:ea typeface="宋体" panose="02010600030101010101" pitchFamily="2" charset="-122"/>
                <a:cs typeface="+mn-cs"/>
              </a:rPr>
              <a:t>“</a:t>
            </a:r>
            <a:r>
              <a:rPr lang="zh-CN" altLang="en-US" sz="2200" kern="1200" dirty="0">
                <a:latin typeface="Franklin Gothic Medium" panose="020B0603020102020204" pitchFamily="34" charset="0"/>
                <a:ea typeface="宋体" panose="02010600030101010101" pitchFamily="2" charset="-122"/>
                <a:cs typeface="+mn-cs"/>
              </a:rPr>
              <a:t>爆炸下限</a:t>
            </a:r>
            <a:r>
              <a:rPr lang="en-US" altLang="zh-CN" sz="2200" kern="1200">
                <a:latin typeface="Franklin Gothic Medium" panose="020B0603020102020204" pitchFamily="34" charset="0"/>
                <a:ea typeface="宋体" panose="02010600030101010101" pitchFamily="2" charset="-122"/>
                <a:cs typeface="+mn-cs"/>
              </a:rPr>
              <a:t>/</a:t>
            </a:r>
            <a:r>
              <a:rPr lang="zh-CN" altLang="en-US" sz="2200" kern="1200" dirty="0">
                <a:latin typeface="Franklin Gothic Medium" panose="020B0603020102020204" pitchFamily="34" charset="0"/>
                <a:ea typeface="宋体" panose="02010600030101010101" pitchFamily="2" charset="-122"/>
                <a:cs typeface="+mn-cs"/>
              </a:rPr>
              <a:t>燃烧下限</a:t>
            </a:r>
            <a:r>
              <a:rPr lang="en-US" altLang="zh-CN" sz="2200" kern="1200">
                <a:latin typeface="Franklin Gothic Medium" panose="020B0603020102020204" pitchFamily="34" charset="0"/>
                <a:ea typeface="宋体" panose="02010600030101010101" pitchFamily="2" charset="-122"/>
                <a:cs typeface="+mn-cs"/>
              </a:rPr>
              <a:t>" (</a:t>
            </a:r>
            <a:r>
              <a:rPr lang="en-US" altLang="zh-CN" sz="2200" kern="1200">
                <a:solidFill>
                  <a:srgbClr val="FF0000"/>
                </a:solidFill>
                <a:latin typeface="Franklin Gothic Medium" panose="020B0603020102020204" pitchFamily="34" charset="0"/>
                <a:ea typeface="宋体" panose="02010600030101010101" pitchFamily="2" charset="-122"/>
                <a:cs typeface="+mn-cs"/>
              </a:rPr>
              <a:t>LEL/LFL</a:t>
            </a:r>
            <a:r>
              <a:rPr lang="en-US" altLang="zh-CN" sz="2200" kern="1200">
                <a:latin typeface="Franklin Gothic Medium" panose="020B0603020102020204" pitchFamily="34" charset="0"/>
                <a:ea typeface="宋体" panose="02010600030101010101" pitchFamily="2" charset="-122"/>
                <a:cs typeface="+mn-cs"/>
              </a:rPr>
              <a:t>)</a:t>
            </a:r>
            <a:endParaRPr lang="en-US" altLang="zh-CN" sz="2200" kern="1200">
              <a:latin typeface="Franklin Gothic Medium" panose="020B0603020102020204" pitchFamily="34" charset="0"/>
              <a:ea typeface="宋体" panose="02010600030101010101" pitchFamily="2" charset="-122"/>
              <a:cs typeface="+mn-cs"/>
            </a:endParaRPr>
          </a:p>
          <a:p>
            <a:pPr lvl="1" eaLnBrk="1" hangingPunct="1">
              <a:lnSpc>
                <a:spcPct val="80000"/>
              </a:lnSpc>
            </a:pPr>
            <a:r>
              <a:rPr lang="en-US" altLang="zh-CN" sz="2200" kern="1200">
                <a:latin typeface="Franklin Gothic Medium" panose="020B0603020102020204" pitchFamily="34" charset="0"/>
                <a:ea typeface="宋体" panose="02010600030101010101" pitchFamily="2" charset="-122"/>
                <a:cs typeface="+mn-cs"/>
              </a:rPr>
              <a:t>“</a:t>
            </a:r>
            <a:r>
              <a:rPr lang="zh-CN" altLang="en-US" sz="2200" kern="1200" dirty="0">
                <a:latin typeface="Franklin Gothic Medium" panose="020B0603020102020204" pitchFamily="34" charset="0"/>
                <a:ea typeface="宋体" panose="02010600030101010101" pitchFamily="2" charset="-122"/>
                <a:cs typeface="+mn-cs"/>
              </a:rPr>
              <a:t>爆炸上限</a:t>
            </a:r>
            <a:r>
              <a:rPr lang="en-US" altLang="zh-CN" sz="2200" kern="1200">
                <a:latin typeface="Franklin Gothic Medium" panose="020B0603020102020204" pitchFamily="34" charset="0"/>
                <a:ea typeface="宋体" panose="02010600030101010101" pitchFamily="2" charset="-122"/>
                <a:cs typeface="+mn-cs"/>
              </a:rPr>
              <a:t>/</a:t>
            </a:r>
            <a:r>
              <a:rPr lang="zh-CN" altLang="en-US" sz="2200" kern="1200" dirty="0">
                <a:latin typeface="Franklin Gothic Medium" panose="020B0603020102020204" pitchFamily="34" charset="0"/>
                <a:ea typeface="宋体" panose="02010600030101010101" pitchFamily="2" charset="-122"/>
                <a:cs typeface="+mn-cs"/>
              </a:rPr>
              <a:t>燃烧上限</a:t>
            </a:r>
            <a:r>
              <a:rPr lang="en-US" altLang="zh-CN" sz="2200" kern="1200">
                <a:latin typeface="Franklin Gothic Medium" panose="020B0603020102020204" pitchFamily="34" charset="0"/>
                <a:ea typeface="宋体" panose="02010600030101010101" pitchFamily="2" charset="-122"/>
                <a:cs typeface="+mn-cs"/>
              </a:rPr>
              <a:t>" (</a:t>
            </a:r>
            <a:r>
              <a:rPr lang="en-US" altLang="zh-CN" sz="2200" kern="1200">
                <a:solidFill>
                  <a:srgbClr val="FF0000"/>
                </a:solidFill>
                <a:latin typeface="Franklin Gothic Medium" panose="020B0603020102020204" pitchFamily="34" charset="0"/>
                <a:ea typeface="宋体" panose="02010600030101010101" pitchFamily="2" charset="-122"/>
                <a:cs typeface="+mn-cs"/>
              </a:rPr>
              <a:t>UEL/UFL</a:t>
            </a:r>
            <a:r>
              <a:rPr lang="en-US" altLang="zh-CN" sz="2200" kern="1200">
                <a:latin typeface="Franklin Gothic Medium" panose="020B0603020102020204" pitchFamily="34" charset="0"/>
                <a:ea typeface="宋体" panose="02010600030101010101" pitchFamily="2" charset="-122"/>
                <a:cs typeface="+mn-cs"/>
              </a:rPr>
              <a:t>).</a:t>
            </a:r>
            <a:endParaRPr lang="en-US" altLang="zh-CN" sz="2200" kern="1200">
              <a:latin typeface="Franklin Gothic Medium" panose="020B0603020102020204" pitchFamily="34" charset="0"/>
              <a:ea typeface="宋体" panose="02010600030101010101" pitchFamily="2" charset="-122"/>
              <a:cs typeface="+mn-cs"/>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Content Placeholder 2"/>
          <p:cNvSpPr>
            <a:spLocks noGrp="1"/>
          </p:cNvSpPr>
          <p:nvPr/>
        </p:nvSpPr>
        <p:spPr>
          <a:xfrm>
            <a:off x="1600200" y="1295400"/>
            <a:ext cx="7315200" cy="495300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爆炸下限</a:t>
            </a:r>
            <a:r>
              <a:rPr lang="en-US" altLang="zh-CN" sz="2600" kern="1200">
                <a:latin typeface="Franklin Gothic Medium" panose="020B0603020102020204" pitchFamily="34" charset="0"/>
                <a:ea typeface="宋体" panose="02010600030101010101" pitchFamily="2" charset="-122"/>
                <a:cs typeface="+mn-cs"/>
              </a:rPr>
              <a:t>/</a:t>
            </a:r>
            <a:r>
              <a:rPr lang="zh-CN" altLang="en-US" sz="2600" kern="1200" dirty="0">
                <a:latin typeface="Franklin Gothic Medium" panose="020B0603020102020204" pitchFamily="34" charset="0"/>
                <a:ea typeface="宋体" panose="02010600030101010101" pitchFamily="2" charset="-122"/>
                <a:cs typeface="+mn-cs"/>
              </a:rPr>
              <a:t>燃烧下限 </a:t>
            </a:r>
            <a:r>
              <a:rPr lang="en-US" altLang="zh-CN" sz="2600" kern="1200">
                <a:latin typeface="Franklin Gothic Medium" panose="020B0603020102020204" pitchFamily="34" charset="0"/>
                <a:ea typeface="宋体" panose="02010600030101010101" pitchFamily="2" charset="-122"/>
                <a:cs typeface="+mn-cs"/>
              </a:rPr>
              <a:t>(</a:t>
            </a:r>
            <a:r>
              <a:rPr lang="en-US" altLang="zh-CN" sz="2600" kern="1200">
                <a:solidFill>
                  <a:srgbClr val="FF0000"/>
                </a:solidFill>
                <a:latin typeface="Franklin Gothic Medium" panose="020B0603020102020204" pitchFamily="34" charset="0"/>
                <a:ea typeface="宋体" panose="02010600030101010101" pitchFamily="2" charset="-122"/>
                <a:cs typeface="+mn-cs"/>
              </a:rPr>
              <a:t>LEL/LFL</a:t>
            </a:r>
            <a:r>
              <a:rPr lang="en-US" altLang="zh-CN" sz="2600" kern="1200">
                <a:latin typeface="Franklin Gothic Medium" panose="020B0603020102020204" pitchFamily="34" charset="0"/>
                <a:ea typeface="宋体" panose="02010600030101010101" pitchFamily="2" charset="-122"/>
                <a:cs typeface="+mn-cs"/>
              </a:rPr>
              <a:t>): </a:t>
            </a:r>
            <a:endParaRPr lang="en-US" altLang="zh-CN" sz="2600" kern="1200">
              <a:latin typeface="Franklin Gothic Medium" panose="020B0603020102020204" pitchFamily="34" charset="0"/>
              <a:ea typeface="宋体" panose="02010600030101010101" pitchFamily="2" charset="-122"/>
              <a:cs typeface="+mn-cs"/>
            </a:endParaRPr>
          </a:p>
          <a:p>
            <a:pPr lvl="1" eaLnBrk="1" hangingPunct="1">
              <a:lnSpc>
                <a:spcPct val="90000"/>
              </a:lnSpc>
            </a:pPr>
            <a:r>
              <a:rPr lang="zh-CN" altLang="en-US" sz="2200" kern="1200" dirty="0">
                <a:latin typeface="Franklin Gothic Medium" panose="020B0603020102020204" pitchFamily="34" charset="0"/>
                <a:ea typeface="宋体" panose="02010600030101010101" pitchFamily="2" charset="-122"/>
                <a:cs typeface="+mn-cs"/>
              </a:rPr>
              <a:t>空气与可燃气体混合物在有引火源或者热源的情况下能被引燃的最低浓度</a:t>
            </a:r>
            <a:endParaRPr lang="zh-CN" altLang="en-US" sz="2200" kern="1200" dirty="0">
              <a:latin typeface="Franklin Gothic Medium" panose="020B0603020102020204" pitchFamily="34" charset="0"/>
              <a:ea typeface="宋体" panose="02010600030101010101" pitchFamily="2" charset="-122"/>
              <a:cs typeface="+mn-cs"/>
            </a:endParaRPr>
          </a:p>
          <a:p>
            <a:pPr lvl="1" eaLnBrk="1" hangingPunct="1">
              <a:lnSpc>
                <a:spcPct val="90000"/>
              </a:lnSpc>
            </a:pPr>
            <a:r>
              <a:rPr lang="zh-CN" altLang="en-US" sz="2200" kern="1200" dirty="0">
                <a:latin typeface="Franklin Gothic Medium" panose="020B0603020102020204" pitchFamily="34" charset="0"/>
                <a:ea typeface="宋体" panose="02010600030101010101" pitchFamily="2" charset="-122"/>
                <a:cs typeface="+mn-cs"/>
              </a:rPr>
              <a:t>浓度低于此下限时，将难以燃烧。 </a:t>
            </a:r>
            <a:endParaRPr lang="zh-CN" altLang="en-US" sz="2200" kern="1200" dirty="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endParaRPr lang="en-US" altLang="zh-CN" sz="2600"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爆炸上限</a:t>
            </a:r>
            <a:r>
              <a:rPr lang="en-US" altLang="zh-CN" sz="2600" kern="1200">
                <a:latin typeface="Franklin Gothic Medium" panose="020B0603020102020204" pitchFamily="34" charset="0"/>
                <a:ea typeface="宋体" panose="02010600030101010101" pitchFamily="2" charset="-122"/>
                <a:cs typeface="+mn-cs"/>
              </a:rPr>
              <a:t>/</a:t>
            </a:r>
            <a:r>
              <a:rPr lang="zh-CN" altLang="en-US" sz="2600" kern="1200" dirty="0">
                <a:latin typeface="Franklin Gothic Medium" panose="020B0603020102020204" pitchFamily="34" charset="0"/>
                <a:ea typeface="宋体" panose="02010600030101010101" pitchFamily="2" charset="-122"/>
                <a:cs typeface="+mn-cs"/>
              </a:rPr>
              <a:t>燃烧上限</a:t>
            </a:r>
            <a:r>
              <a:rPr lang="en-US" altLang="zh-CN" sz="2600" kern="1200">
                <a:latin typeface="Franklin Gothic Medium" panose="020B0603020102020204" pitchFamily="34" charset="0"/>
                <a:ea typeface="宋体" panose="02010600030101010101" pitchFamily="2" charset="-122"/>
                <a:cs typeface="+mn-cs"/>
              </a:rPr>
              <a:t>(</a:t>
            </a:r>
            <a:r>
              <a:rPr lang="en-US" altLang="zh-CN" sz="2600" kern="1200">
                <a:solidFill>
                  <a:srgbClr val="FF0000"/>
                </a:solidFill>
                <a:latin typeface="Franklin Gothic Medium" panose="020B0603020102020204" pitchFamily="34" charset="0"/>
                <a:ea typeface="宋体" panose="02010600030101010101" pitchFamily="2" charset="-122"/>
                <a:cs typeface="+mn-cs"/>
              </a:rPr>
              <a:t>UEL/UFL</a:t>
            </a:r>
            <a:r>
              <a:rPr lang="en-US" altLang="zh-CN" sz="2600" kern="1200">
                <a:latin typeface="Franklin Gothic Medium" panose="020B0603020102020204" pitchFamily="34" charset="0"/>
                <a:ea typeface="宋体" panose="02010600030101010101" pitchFamily="2" charset="-122"/>
                <a:cs typeface="+mn-cs"/>
              </a:rPr>
              <a:t>):</a:t>
            </a:r>
            <a:endParaRPr lang="en-US" altLang="zh-CN" sz="2600" kern="1200">
              <a:latin typeface="Franklin Gothic Medium" panose="020B0603020102020204" pitchFamily="34" charset="0"/>
              <a:ea typeface="宋体" panose="02010600030101010101" pitchFamily="2" charset="-122"/>
              <a:cs typeface="+mn-cs"/>
            </a:endParaRPr>
          </a:p>
          <a:p>
            <a:pPr lvl="1" eaLnBrk="1" hangingPunct="1">
              <a:lnSpc>
                <a:spcPct val="90000"/>
              </a:lnSpc>
            </a:pPr>
            <a:r>
              <a:rPr lang="zh-CN" altLang="en-US" sz="2200" kern="1200" dirty="0">
                <a:latin typeface="Franklin Gothic Medium" panose="020B0603020102020204" pitchFamily="34" charset="0"/>
                <a:ea typeface="宋体" panose="02010600030101010101" pitchFamily="2" charset="-122"/>
                <a:cs typeface="+mn-cs"/>
              </a:rPr>
              <a:t>空气与可燃气体混合物在有引火源或者热源的情况下能被引燃的最高浓度</a:t>
            </a:r>
            <a:endParaRPr lang="zh-CN" altLang="en-US" sz="2200" kern="1200" dirty="0">
              <a:latin typeface="Franklin Gothic Medium" panose="020B0603020102020204" pitchFamily="34" charset="0"/>
              <a:ea typeface="宋体" panose="02010600030101010101" pitchFamily="2" charset="-122"/>
              <a:cs typeface="+mn-cs"/>
            </a:endParaRPr>
          </a:p>
          <a:p>
            <a:pPr lvl="1" eaLnBrk="1" hangingPunct="1">
              <a:lnSpc>
                <a:spcPct val="90000"/>
              </a:lnSpc>
            </a:pPr>
            <a:r>
              <a:rPr lang="zh-CN" altLang="en-US" sz="2200" kern="1200" dirty="0">
                <a:latin typeface="Franklin Gothic Medium" panose="020B0603020102020204" pitchFamily="34" charset="0"/>
                <a:ea typeface="宋体" panose="02010600030101010101" pitchFamily="2" charset="-122"/>
                <a:cs typeface="+mn-cs"/>
              </a:rPr>
              <a:t>浓度高于此上限时，将难以燃烧。</a:t>
            </a:r>
            <a:endParaRPr lang="en-US" altLang="zh-CN" sz="2200"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r>
              <a:rPr lang="en-US" altLang="zh-CN" sz="2600" kern="1200">
                <a:latin typeface="Franklin Gothic Medium" panose="020B0603020102020204" pitchFamily="34" charset="0"/>
                <a:ea typeface="宋体" panose="02010600030101010101" pitchFamily="2" charset="-122"/>
                <a:cs typeface="+mn-cs"/>
              </a:rPr>
              <a:t>LEL &amp; UEL </a:t>
            </a:r>
            <a:r>
              <a:rPr lang="zh-CN" altLang="en-US" sz="2600" kern="1200" dirty="0">
                <a:latin typeface="Franklin Gothic Medium" panose="020B0603020102020204" pitchFamily="34" charset="0"/>
                <a:ea typeface="宋体" panose="02010600030101010101" pitchFamily="2" charset="-122"/>
                <a:cs typeface="+mn-cs"/>
              </a:rPr>
              <a:t>（爆炸下限和爆炸上限）依据各种气体自身特性不同而变化</a:t>
            </a:r>
            <a:r>
              <a:rPr lang="en-US" altLang="zh-CN" sz="2600" kern="1200">
                <a:latin typeface="Franklin Gothic Medium" panose="020B0603020102020204" pitchFamily="34" charset="0"/>
                <a:ea typeface="宋体" panose="02010600030101010101" pitchFamily="2" charset="-122"/>
                <a:cs typeface="+mn-cs"/>
              </a:rPr>
              <a:t>.</a:t>
            </a:r>
            <a:endParaRPr lang="en-US" altLang="zh-CN" sz="2600" kern="1200">
              <a:latin typeface="Franklin Gothic Medium" panose="020B0603020102020204" pitchFamily="34" charset="0"/>
              <a:ea typeface="宋体" panose="02010600030101010101" pitchFamily="2" charset="-122"/>
              <a:cs typeface="+mn-cs"/>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51203" name="Content Placeholder 2"/>
          <p:cNvSpPr>
            <a:spLocks noGrp="1"/>
          </p:cNvSpPr>
          <p:nvPr/>
        </p:nvSpPr>
        <p:spPr>
          <a:xfrm>
            <a:off x="1600200" y="1295400"/>
            <a:ext cx="731520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点火源是任何可引起燃烧的具有一定能量的热源，可能的成因：</a:t>
            </a:r>
            <a:endParaRPr lang="zh-CN" altLang="en-US" kern="1200" dirty="0">
              <a:solidFill>
                <a:srgbClr val="FF0000"/>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kern="1200" dirty="0">
              <a:solidFill>
                <a:srgbClr val="FF0000"/>
              </a:solidFill>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摩擦或者电能引起的火花</a:t>
            </a:r>
            <a:r>
              <a:rPr lang="en-US" altLang="zh-CN" kern="1200">
                <a:latin typeface="Franklin Gothic Medium" panose="020B0603020102020204" pitchFamily="34" charset="0"/>
                <a:ea typeface="宋体" panose="02010600030101010101" pitchFamily="2" charset="-122"/>
                <a:cs typeface="+mn-cs"/>
              </a:rPr>
              <a:t>:</a:t>
            </a:r>
            <a:endParaRPr lang="en-US" altLang="zh-CN" kern="1200">
              <a:latin typeface="Franklin Gothic Medium" panose="020B0603020102020204" pitchFamily="34" charset="0"/>
              <a:ea typeface="宋体" panose="02010600030101010101" pitchFamily="2" charset="-122"/>
              <a:cs typeface="+mn-cs"/>
            </a:endParaRPr>
          </a:p>
          <a:p>
            <a:pPr lvl="2" eaLnBrk="1" hangingPunct="1"/>
            <a:r>
              <a:rPr lang="zh-CN" altLang="en-US" kern="1200" dirty="0">
                <a:latin typeface="Franklin Gothic Medium" panose="020B0603020102020204" pitchFamily="34" charset="0"/>
                <a:ea typeface="宋体" panose="02010600030101010101" pitchFamily="2" charset="-122"/>
                <a:cs typeface="+mn-cs"/>
                <a:sym typeface="Symbol" panose="05050102010706020507" pitchFamily="18" charset="2"/>
              </a:rPr>
              <a:t>电动工具、设备</a:t>
            </a:r>
            <a:endParaRPr lang="zh-CN" altLang="en-US" kern="1200" dirty="0">
              <a:latin typeface="Franklin Gothic Medium" panose="020B0603020102020204" pitchFamily="34" charset="0"/>
              <a:ea typeface="宋体" panose="02010600030101010101" pitchFamily="2" charset="-122"/>
              <a:cs typeface="+mn-cs"/>
              <a:sym typeface="Symbol" panose="05050102010706020507" pitchFamily="18" charset="2"/>
            </a:endParaRPr>
          </a:p>
          <a:p>
            <a:pPr lvl="2" eaLnBrk="1" hangingPunct="1"/>
            <a:r>
              <a:rPr lang="zh-CN" altLang="en-US" kern="1200" dirty="0">
                <a:latin typeface="Franklin Gothic Medium" panose="020B0603020102020204" pitchFamily="34" charset="0"/>
                <a:ea typeface="宋体" panose="02010600030101010101" pitchFamily="2" charset="-122"/>
                <a:cs typeface="+mn-cs"/>
                <a:sym typeface="Symbol" panose="05050102010706020507" pitchFamily="18" charset="2"/>
              </a:rPr>
              <a:t>金属器件或者工具的碰撞</a:t>
            </a:r>
            <a:endParaRPr lang="zh-CN" altLang="en-US" kern="1200" dirty="0">
              <a:latin typeface="Franklin Gothic Medium" panose="020B0603020102020204" pitchFamily="34" charset="0"/>
              <a:ea typeface="宋体" panose="02010600030101010101" pitchFamily="2" charset="-122"/>
              <a:cs typeface="+mn-cs"/>
              <a:sym typeface="Symbol" panose="05050102010706020507" pitchFamily="18" charset="2"/>
            </a:endParaRPr>
          </a:p>
          <a:p>
            <a:pPr lvl="1" eaLnBrk="1" hangingPunct="1"/>
            <a:endParaRPr lang="en-US" altLang="zh-CN" kern="1200">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热作业</a:t>
            </a:r>
            <a:endParaRPr lang="zh-CN" altLang="en-US" kern="1200" dirty="0">
              <a:latin typeface="Franklin Gothic Medium" panose="020B0603020102020204" pitchFamily="34" charset="0"/>
              <a:ea typeface="宋体" panose="02010600030101010101" pitchFamily="2" charset="-122"/>
              <a:cs typeface="+mn-cs"/>
            </a:endParaRPr>
          </a:p>
          <a:p>
            <a:pPr lvl="2" eaLnBrk="1" hangingPunct="1"/>
            <a:r>
              <a:rPr lang="zh-CN" altLang="en-US" kern="1200" dirty="0">
                <a:latin typeface="Franklin Gothic Medium" panose="020B0603020102020204" pitchFamily="34" charset="0"/>
                <a:ea typeface="宋体" panose="02010600030101010101" pitchFamily="2" charset="-122"/>
                <a:cs typeface="+mn-cs"/>
              </a:rPr>
              <a:t>所有都可能产生火花、火焰、电弧、高热、或者产生其它点火源的作业。包括但不限于焊接、打磨、锡焊、热切割、及铜焊。</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4" name="图片 3"/>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Content Placeholder 2"/>
          <p:cNvSpPr>
            <a:spLocks noGrp="1"/>
          </p:cNvSpPr>
          <p:nvPr/>
        </p:nvSpPr>
        <p:spPr>
          <a:xfrm>
            <a:off x="1600200" y="1295400"/>
            <a:ext cx="5943600" cy="495300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 typeface="Courier New" panose="02070309020205020404" pitchFamily="49" charset="0"/>
            </a:pPr>
            <a:r>
              <a:rPr lang="zh-CN" altLang="en-US" sz="2400" kern="1200" dirty="0">
                <a:latin typeface="Franklin Gothic Medium" panose="020B0603020102020204" pitchFamily="34" charset="0"/>
                <a:ea typeface="宋体" panose="02010600030101010101" pitchFamily="2" charset="-122"/>
                <a:cs typeface="+mn-cs"/>
              </a:rPr>
              <a:t>电气设备的内部常常会在开关、电机电刷、连接件、或者其它地方产生火花。</a:t>
            </a:r>
            <a:r>
              <a:rPr lang="zh-CN" altLang="en-US" sz="2400" kern="1200" dirty="0">
                <a:solidFill>
                  <a:srgbClr val="FF0000"/>
                </a:solidFill>
                <a:latin typeface="Franklin Gothic Medium" panose="020B0603020102020204" pitchFamily="34" charset="0"/>
                <a:ea typeface="宋体" panose="02010600030101010101" pitchFamily="2" charset="-122"/>
                <a:cs typeface="+mn-cs"/>
              </a:rPr>
              <a:t>如果空气中混有可燃物，这些火花可能将其引燃。</a:t>
            </a:r>
            <a:endParaRPr lang="zh-CN" altLang="en-US" sz="2400" kern="1200" baseline="30000" dirty="0">
              <a:solidFill>
                <a:srgbClr val="FF0000"/>
              </a:solidFill>
              <a:latin typeface="Franklin Gothic Medium" panose="020B0603020102020204" pitchFamily="34" charset="0"/>
              <a:ea typeface="宋体" panose="02010600030101010101" pitchFamily="2" charset="-122"/>
              <a:cs typeface="+mn-cs"/>
            </a:endParaRPr>
          </a:p>
          <a:p>
            <a:pPr eaLnBrk="1" hangingPunct="1">
              <a:lnSpc>
                <a:spcPct val="80000"/>
              </a:lnSpc>
              <a:buFont typeface="Courier New" panose="02070309020205020404" pitchFamily="49" charset="0"/>
            </a:pPr>
            <a:endParaRPr lang="en-US" altLang="zh-CN" sz="2400" kern="1200">
              <a:latin typeface="Franklin Gothic Medium" panose="020B0603020102020204" pitchFamily="34" charset="0"/>
              <a:ea typeface="宋体" panose="02010600030101010101" pitchFamily="2" charset="-122"/>
              <a:cs typeface="+mn-cs"/>
            </a:endParaRPr>
          </a:p>
          <a:p>
            <a:pPr eaLnBrk="1" hangingPunct="1">
              <a:lnSpc>
                <a:spcPct val="80000"/>
              </a:lnSpc>
              <a:buFont typeface="Courier New" panose="02070309020205020404" pitchFamily="49" charset="0"/>
            </a:pPr>
            <a:r>
              <a:rPr lang="zh-CN" altLang="en-US" sz="2400" kern="1200" dirty="0">
                <a:latin typeface="Franklin Gothic Medium" panose="020B0603020102020204" pitchFamily="34" charset="0"/>
                <a:ea typeface="宋体" panose="02010600030101010101" pitchFamily="2" charset="-122"/>
                <a:cs typeface="+mn-cs"/>
              </a:rPr>
              <a:t>有一种“本质安全”的装置，在设计时就考虑了</a:t>
            </a:r>
            <a:r>
              <a:rPr lang="zh-CN" altLang="en-US" sz="2400" kern="1200" dirty="0">
                <a:latin typeface="+mn-lt"/>
                <a:ea typeface="宋体" panose="02010600030101010101" pitchFamily="2" charset="-122"/>
                <a:cs typeface="+mn-cs"/>
              </a:rPr>
              <a:t>在正常工作或规定的故障状态下产生的电火花和热效应均不能点燃规定的爆炸性气体。</a:t>
            </a:r>
            <a:endParaRPr lang="en-US" altLang="zh-CN" sz="2400" kern="1200">
              <a:latin typeface="+mn-lt"/>
              <a:ea typeface="宋体" panose="02010600030101010101" pitchFamily="2" charset="-122"/>
              <a:cs typeface="+mn-cs"/>
            </a:endParaRPr>
          </a:p>
          <a:p>
            <a:pPr eaLnBrk="1" hangingPunct="1">
              <a:lnSpc>
                <a:spcPct val="80000"/>
              </a:lnSpc>
              <a:buFont typeface="Courier New" panose="02070309020205020404" pitchFamily="49" charset="0"/>
            </a:pPr>
            <a:endParaRPr lang="zh-CN" altLang="en-US" sz="2400" kern="1200" dirty="0">
              <a:latin typeface="+mn-lt"/>
              <a:ea typeface="宋体" panose="02010600030101010101" pitchFamily="2" charset="-122"/>
              <a:cs typeface="+mn-cs"/>
            </a:endParaRPr>
          </a:p>
          <a:p>
            <a:pPr lvl="1" eaLnBrk="1" hangingPunct="1">
              <a:lnSpc>
                <a:spcPct val="80000"/>
              </a:lnSpc>
            </a:pPr>
            <a:r>
              <a:rPr lang="zh-CN" altLang="en-US" sz="2000" kern="1200" dirty="0">
                <a:latin typeface="Franklin Gothic Medium" panose="020B0603020102020204" pitchFamily="34" charset="0"/>
                <a:ea typeface="宋体" panose="02010600030101010101" pitchFamily="2" charset="-122"/>
                <a:cs typeface="+mn-cs"/>
              </a:rPr>
              <a:t>本质安全的另一方面是控制仪器各部件非正常表面温升。</a:t>
            </a:r>
            <a:endParaRPr lang="en-US" altLang="zh-CN" sz="2000" kern="1200">
              <a:latin typeface="Franklin Gothic Medium" panose="020B0603020102020204" pitchFamily="34" charset="0"/>
              <a:ea typeface="宋体" panose="02010600030101010101" pitchFamily="2" charset="-122"/>
              <a:cs typeface="+mn-cs"/>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grpSp>
        <p:nvGrpSpPr>
          <p:cNvPr id="70659" name="Group 47"/>
          <p:cNvGrpSpPr/>
          <p:nvPr/>
        </p:nvGrpSpPr>
        <p:grpSpPr>
          <a:xfrm>
            <a:off x="1600200" y="1319213"/>
            <a:ext cx="4800600" cy="609600"/>
            <a:chOff x="1599424" y="1589040"/>
            <a:chExt cx="4801376" cy="609600"/>
          </a:xfrm>
        </p:grpSpPr>
        <p:sp>
          <p:nvSpPr>
            <p:cNvPr id="9" name="Pentagon 8"/>
            <p:cNvSpPr/>
            <p:nvPr/>
          </p:nvSpPr>
          <p:spPr>
            <a:xfrm>
              <a:off x="1599424" y="1589040"/>
              <a:ext cx="4801376" cy="609600"/>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70676" name="TextBox 9"/>
            <p:cNvSpPr txBox="1"/>
            <p:nvPr/>
          </p:nvSpPr>
          <p:spPr>
            <a:xfrm>
              <a:off x="1599424" y="1616028"/>
              <a:ext cx="4801376"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通风</a:t>
              </a:r>
              <a:endParaRPr lang="zh-CN" altLang="en-US" sz="3200" dirty="0">
                <a:solidFill>
                  <a:schemeClr val="bg1"/>
                </a:solidFill>
                <a:latin typeface="Franklin Gothic Medium" panose="020B0603020102020204" pitchFamily="34" charset="0"/>
                <a:ea typeface="宋体" panose="02010600030101010101" pitchFamily="2" charset="-122"/>
              </a:endParaRPr>
            </a:p>
          </p:txBody>
        </p:sp>
      </p:grpSp>
      <p:sp>
        <p:nvSpPr>
          <p:cNvPr id="13" name="TextBox 12"/>
          <p:cNvSpPr txBox="1"/>
          <p:nvPr/>
        </p:nvSpPr>
        <p:spPr>
          <a:xfrm>
            <a:off x="2130425" y="1935163"/>
            <a:ext cx="4724400" cy="4523105"/>
          </a:xfrm>
          <a:prstGeom prst="rect">
            <a:avLst/>
          </a:prstGeom>
          <a:noFill/>
        </p:spPr>
        <p:txBody>
          <a:bodyPr>
            <a:spAutoFit/>
          </a:bodyPr>
          <a:p>
            <a:r>
              <a:rPr lang="zh-CN" altLang="en-US" sz="2400" dirty="0">
                <a:solidFill>
                  <a:srgbClr val="948A54"/>
                </a:solidFill>
                <a:latin typeface="Franklin Gothic Medium" panose="020B0603020102020204" pitchFamily="34" charset="0"/>
                <a:ea typeface="宋体" panose="02010600030101010101" pitchFamily="2" charset="-122"/>
              </a:rPr>
              <a:t>通风的方法和目标</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自然通风</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机械通风</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通风系统</a:t>
            </a:r>
            <a:r>
              <a:rPr lang="en-US" altLang="zh-CN" sz="2400">
                <a:solidFill>
                  <a:srgbClr val="948A54"/>
                </a:solidFill>
                <a:latin typeface="Franklin Gothic Medium" panose="020B0603020102020204" pitchFamily="34" charset="0"/>
                <a:ea typeface="宋体" panose="02010600030101010101" pitchFamily="2" charset="-122"/>
              </a:rPr>
              <a:t>—</a:t>
            </a:r>
            <a:r>
              <a:rPr lang="zh-CN" altLang="en-US" sz="2400" dirty="0">
                <a:solidFill>
                  <a:srgbClr val="948A54"/>
                </a:solidFill>
                <a:latin typeface="Franklin Gothic Medium" panose="020B0603020102020204" pitchFamily="34" charset="0"/>
                <a:ea typeface="宋体" panose="02010600030101010101" pitchFamily="2" charset="-122"/>
              </a:rPr>
              <a:t>设计和实施</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清吹净化</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初始管道清吹</a:t>
            </a:r>
            <a:r>
              <a:rPr lang="en-US" altLang="zh-CN" sz="2400">
                <a:solidFill>
                  <a:srgbClr val="948A54"/>
                </a:solidFill>
                <a:latin typeface="Franklin Gothic Medium" panose="020B0603020102020204" pitchFamily="34" charset="0"/>
                <a:ea typeface="宋体" panose="02010600030101010101" pitchFamily="2" charset="-122"/>
              </a:rPr>
              <a:t>—</a:t>
            </a:r>
            <a:r>
              <a:rPr lang="zh-CN" altLang="en-US" sz="2400" dirty="0">
                <a:solidFill>
                  <a:srgbClr val="948A54"/>
                </a:solidFill>
                <a:latin typeface="Franklin Gothic Medium" panose="020B0603020102020204" pitchFamily="34" charset="0"/>
                <a:ea typeface="宋体" panose="02010600030101010101" pitchFamily="2" charset="-122"/>
              </a:rPr>
              <a:t>管道从顶部进入</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初始管道清吹</a:t>
            </a:r>
            <a:r>
              <a:rPr lang="en-US" altLang="zh-CN" sz="2400">
                <a:solidFill>
                  <a:srgbClr val="948A54"/>
                </a:solidFill>
                <a:latin typeface="Franklin Gothic Medium" panose="020B0603020102020204" pitchFamily="34" charset="0"/>
                <a:ea typeface="宋体" panose="02010600030101010101" pitchFamily="2" charset="-122"/>
              </a:rPr>
              <a:t>—</a:t>
            </a:r>
            <a:r>
              <a:rPr lang="zh-CN" altLang="en-US" sz="2400" dirty="0">
                <a:solidFill>
                  <a:srgbClr val="948A54"/>
                </a:solidFill>
                <a:latin typeface="Franklin Gothic Medium" panose="020B0603020102020204" pitchFamily="34" charset="0"/>
                <a:ea typeface="宋体" panose="02010600030101010101" pitchFamily="2" charset="-122"/>
              </a:rPr>
              <a:t>管道从侧面进入</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通风管道</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通风时间计算</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通风系统</a:t>
            </a:r>
            <a:r>
              <a:rPr lang="en-US" altLang="zh-CN" sz="2400">
                <a:solidFill>
                  <a:srgbClr val="948A54"/>
                </a:solidFill>
                <a:latin typeface="Franklin Gothic Medium" panose="020B0603020102020204" pitchFamily="34" charset="0"/>
                <a:ea typeface="宋体" panose="02010600030101010101" pitchFamily="2" charset="-122"/>
              </a:rPr>
              <a:t>—</a:t>
            </a:r>
            <a:r>
              <a:rPr lang="zh-CN" altLang="en-US" sz="2400" dirty="0">
                <a:solidFill>
                  <a:srgbClr val="948A54"/>
                </a:solidFill>
                <a:latin typeface="Franklin Gothic Medium" panose="020B0603020102020204" pitchFamily="34" charset="0"/>
                <a:ea typeface="宋体" panose="02010600030101010101" pitchFamily="2" charset="-122"/>
              </a:rPr>
              <a:t>检查</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通风的局限性</a:t>
            </a:r>
            <a:endParaRPr lang="zh-CN" altLang="en-US" sz="2400" dirty="0">
              <a:solidFill>
                <a:srgbClr val="948A54"/>
              </a:solidFill>
              <a:latin typeface="Franklin Gothic Medium" panose="020B0603020102020204" pitchFamily="34" charset="0"/>
              <a:ea typeface="宋体" panose="02010600030101010101" pitchFamily="2" charset="-122"/>
            </a:endParaRPr>
          </a:p>
          <a:p>
            <a:r>
              <a:rPr lang="zh-CN" altLang="en-US" sz="2400" dirty="0">
                <a:solidFill>
                  <a:srgbClr val="948A54"/>
                </a:solidFill>
                <a:latin typeface="Franklin Gothic Medium" panose="020B0603020102020204" pitchFamily="34" charset="0"/>
                <a:ea typeface="宋体" panose="02010600030101010101" pitchFamily="2" charset="-122"/>
              </a:rPr>
              <a:t>通风</a:t>
            </a:r>
            <a:r>
              <a:rPr lang="en-US" altLang="zh-CN" sz="2400">
                <a:solidFill>
                  <a:srgbClr val="948A54"/>
                </a:solidFill>
                <a:latin typeface="Franklin Gothic Medium" panose="020B0603020102020204" pitchFamily="34" charset="0"/>
                <a:ea typeface="宋体" panose="02010600030101010101" pitchFamily="2" charset="-122"/>
              </a:rPr>
              <a:t>—</a:t>
            </a:r>
            <a:r>
              <a:rPr lang="zh-CN" altLang="en-US" sz="2400" dirty="0">
                <a:solidFill>
                  <a:srgbClr val="948A54"/>
                </a:solidFill>
                <a:latin typeface="Franklin Gothic Medium" panose="020B0603020102020204" pitchFamily="34" charset="0"/>
                <a:ea typeface="宋体" panose="02010600030101010101" pitchFamily="2" charset="-122"/>
              </a:rPr>
              <a:t>经验法则</a:t>
            </a:r>
            <a:endParaRPr lang="zh-CN" altLang="en-US" sz="2400" dirty="0">
              <a:solidFill>
                <a:srgbClr val="948A54"/>
              </a:solidFill>
              <a:latin typeface="Franklin Gothic Medium" panose="020B0603020102020204" pitchFamily="34" charset="0"/>
              <a:ea typeface="宋体" panose="02010600030101010101" pitchFamily="2" charset="-122"/>
            </a:endParaRPr>
          </a:p>
        </p:txBody>
      </p:sp>
      <p:pic>
        <p:nvPicPr>
          <p:cNvPr id="4" name="图片 3"/>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44665"/>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71683" name="Content Placeholder 2"/>
          <p:cNvSpPr>
            <a:spLocks noGrp="1"/>
          </p:cNvSpPr>
          <p:nvPr/>
        </p:nvSpPr>
        <p:spPr>
          <a:xfrm>
            <a:off x="1308100" y="2583815"/>
            <a:ext cx="7315200" cy="374332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在进入受限空间之前，如果空间环境空气有或者可能有危险因素，那么必须对受限空间进行置换或者通风，亦或者两者都进行。</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通风的关键目标</a:t>
            </a:r>
            <a:endParaRPr lang="zh-CN" altLang="en-US" kern="1200" dirty="0">
              <a:solidFill>
                <a:srgbClr val="FF0000"/>
              </a:solidFill>
              <a:latin typeface="Franklin Gothic Medium" panose="020B0603020102020204" pitchFamily="34" charset="0"/>
              <a:ea typeface="宋体" panose="02010600030101010101" pitchFamily="2" charset="-122"/>
              <a:cs typeface="+mn-cs"/>
            </a:endParaRPr>
          </a:p>
          <a:p>
            <a:pPr lvl="1" eaLnBrk="1" hangingPunct="1"/>
            <a:r>
              <a:rPr lang="zh-CN" altLang="en-US" kern="1200" dirty="0">
                <a:solidFill>
                  <a:srgbClr val="008000"/>
                </a:solidFill>
                <a:latin typeface="Franklin Gothic Medium" panose="020B0603020102020204" pitchFamily="34" charset="0"/>
                <a:ea typeface="宋体" panose="02010600030101010101" pitchFamily="2" charset="-122"/>
                <a:cs typeface="+mn-cs"/>
              </a:rPr>
              <a:t>提供足够的新鲜空气</a:t>
            </a:r>
            <a:endParaRPr lang="zh-CN" altLang="en-US" kern="1200" dirty="0">
              <a:solidFill>
                <a:srgbClr val="008000"/>
              </a:solidFill>
              <a:latin typeface="Franklin Gothic Medium" panose="020B0603020102020204" pitchFamily="34" charset="0"/>
              <a:ea typeface="宋体" panose="02010600030101010101" pitchFamily="2" charset="-122"/>
              <a:cs typeface="+mn-cs"/>
            </a:endParaRPr>
          </a:p>
          <a:p>
            <a:pPr lvl="1" eaLnBrk="1" hangingPunct="1"/>
            <a:r>
              <a:rPr lang="zh-CN" altLang="en-US" kern="1200" dirty="0">
                <a:solidFill>
                  <a:srgbClr val="008000"/>
                </a:solidFill>
                <a:latin typeface="Franklin Gothic Medium" panose="020B0603020102020204" pitchFamily="34" charset="0"/>
                <a:ea typeface="宋体" panose="02010600030101010101" pitchFamily="2" charset="-122"/>
                <a:cs typeface="+mn-cs"/>
              </a:rPr>
              <a:t>稀释或者置换掉工作中产生有有害污染物</a:t>
            </a:r>
            <a:endParaRPr lang="zh-CN" altLang="en-US" kern="1200" dirty="0">
              <a:solidFill>
                <a:srgbClr val="008000"/>
              </a:solidFill>
              <a:latin typeface="Franklin Gothic Medium" panose="020B0603020102020204" pitchFamily="34" charset="0"/>
              <a:ea typeface="宋体" panose="02010600030101010101" pitchFamily="2" charset="-122"/>
              <a:cs typeface="+mn-cs"/>
            </a:endParaRPr>
          </a:p>
        </p:txBody>
      </p:sp>
      <p:sp>
        <p:nvSpPr>
          <p:cNvPr id="4" name="Title 1"/>
          <p:cNvSpPr>
            <a:spLocks noGrp="1"/>
          </p:cNvSpPr>
          <p:nvPr/>
        </p:nvSpPr>
        <p:spPr>
          <a:xfrm>
            <a:off x="1143000" y="126174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通风的方法和目标</a:t>
            </a:r>
            <a:endParaRPr lang="zh-CN" altLang="en-US" kern="1200" dirty="0">
              <a:latin typeface="Franklin Gothic Medium" panose="020B0603020102020204" pitchFamily="34" charset="0"/>
              <a:ea typeface="宋体" panose="02010600030101010101" pitchFamily="2" charset="-122"/>
              <a:cs typeface="+mj-cs"/>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973455" y="1748155"/>
            <a:ext cx="7931150" cy="1438275"/>
          </a:xfrm>
          <a:prstGeom prst="rect">
            <a:avLst/>
          </a:prstGeom>
          <a:noFill/>
        </p:spPr>
        <p:txBody>
          <a:bodyPr wrap="none" rtlCol="0">
            <a:spAutoFit/>
          </a:bodyPr>
          <a:p>
            <a:pPr algn="l"/>
            <a:r>
              <a:rPr lang="zh-CN" altLang="en-US" sz="4400" b="1" dirty="0">
                <a:solidFill>
                  <a:srgbClr val="CC0000"/>
                </a:solidFill>
                <a:ea typeface="黑体" panose="02010609060101010101" pitchFamily="1" charset="-122"/>
                <a:sym typeface="+mn-ea"/>
              </a:rPr>
              <a:t>互相学习</a:t>
            </a:r>
            <a:r>
              <a:rPr lang="en-US" altLang="zh-CN" sz="4400" b="1" dirty="0">
                <a:solidFill>
                  <a:srgbClr val="CC0000"/>
                </a:solidFill>
                <a:ea typeface="黑体" panose="02010609060101010101" pitchFamily="1" charset="-122"/>
                <a:sym typeface="+mn-ea"/>
              </a:rPr>
              <a:t>—</a:t>
            </a:r>
            <a:r>
              <a:rPr lang="zh-CN" altLang="en-US" sz="4400" b="1" dirty="0">
                <a:solidFill>
                  <a:srgbClr val="660066"/>
                </a:solidFill>
                <a:ea typeface="黑体" panose="02010609060101010101" pitchFamily="1" charset="-122"/>
                <a:sym typeface="+mn-ea"/>
              </a:rPr>
              <a:t>互相探讨</a:t>
            </a:r>
            <a:r>
              <a:rPr lang="en-US" altLang="zh-CN" sz="4400" b="1" dirty="0">
                <a:solidFill>
                  <a:srgbClr val="CC0000"/>
                </a:solidFill>
                <a:ea typeface="黑体" panose="02010609060101010101" pitchFamily="1" charset="-122"/>
                <a:sym typeface="+mn-ea"/>
              </a:rPr>
              <a:t>—</a:t>
            </a:r>
            <a:r>
              <a:rPr lang="zh-CN" altLang="en-US" sz="4400" b="1" dirty="0">
                <a:solidFill>
                  <a:schemeClr val="accent2"/>
                </a:solidFill>
                <a:ea typeface="黑体" panose="02010609060101010101" pitchFamily="1" charset="-122"/>
                <a:sym typeface="+mn-ea"/>
              </a:rPr>
              <a:t>共同提高</a:t>
            </a:r>
            <a:endParaRPr lang="zh-CN" altLang="en-US" sz="4400" b="1"/>
          </a:p>
          <a:p>
            <a:pPr algn="l"/>
            <a:r>
              <a:rPr lang="zh-CN" altLang="en-US" sz="4400" b="1"/>
              <a:t>               </a:t>
            </a:r>
            <a:endParaRPr lang="zh-CN" altLang="en-US" sz="4400" b="1"/>
          </a:p>
        </p:txBody>
      </p:sp>
      <p:grpSp>
        <p:nvGrpSpPr>
          <p:cNvPr id="6147" name="Group 7"/>
          <p:cNvGrpSpPr/>
          <p:nvPr/>
        </p:nvGrpSpPr>
        <p:grpSpPr>
          <a:xfrm>
            <a:off x="3059113" y="2492375"/>
            <a:ext cx="3635375" cy="3697288"/>
            <a:chOff x="1720" y="1256"/>
            <a:chExt cx="3172" cy="2824"/>
          </a:xfrm>
        </p:grpSpPr>
        <p:pic>
          <p:nvPicPr>
            <p:cNvPr id="6149" name="Picture 8" descr="artplus_nature_naturalcity42_a"/>
            <p:cNvPicPr>
              <a:picLocks noChangeAspect="1"/>
            </p:cNvPicPr>
            <p:nvPr/>
          </p:nvPicPr>
          <p:blipFill>
            <a:blip r:embed="rId2"/>
            <a:stretch>
              <a:fillRect/>
            </a:stretch>
          </p:blipFill>
          <p:spPr>
            <a:xfrm>
              <a:off x="1720" y="1995"/>
              <a:ext cx="2788" cy="1883"/>
            </a:xfrm>
            <a:prstGeom prst="rect">
              <a:avLst/>
            </a:prstGeom>
            <a:noFill/>
            <a:ln w="9525">
              <a:noFill/>
            </a:ln>
          </p:spPr>
        </p:pic>
        <p:pic>
          <p:nvPicPr>
            <p:cNvPr id="6150" name="Picture 9" descr="artplus_nature_naturalcity42_i"/>
            <p:cNvPicPr>
              <a:picLocks noChangeAspect="1"/>
            </p:cNvPicPr>
            <p:nvPr/>
          </p:nvPicPr>
          <p:blipFill>
            <a:blip r:embed="rId3"/>
            <a:stretch>
              <a:fillRect/>
            </a:stretch>
          </p:blipFill>
          <p:spPr>
            <a:xfrm>
              <a:off x="3034" y="2112"/>
              <a:ext cx="1042" cy="553"/>
            </a:xfrm>
            <a:prstGeom prst="rect">
              <a:avLst/>
            </a:prstGeom>
            <a:noFill/>
            <a:ln w="9525">
              <a:noFill/>
            </a:ln>
          </p:spPr>
        </p:pic>
        <p:pic>
          <p:nvPicPr>
            <p:cNvPr id="6151" name="Picture 10" descr="artplus_nature_naturalcity42_c"/>
            <p:cNvPicPr>
              <a:picLocks noChangeAspect="1"/>
            </p:cNvPicPr>
            <p:nvPr/>
          </p:nvPicPr>
          <p:blipFill>
            <a:blip r:embed="rId4"/>
            <a:stretch>
              <a:fillRect/>
            </a:stretch>
          </p:blipFill>
          <p:spPr>
            <a:xfrm>
              <a:off x="3268" y="2024"/>
              <a:ext cx="701" cy="546"/>
            </a:xfrm>
            <a:prstGeom prst="rect">
              <a:avLst/>
            </a:prstGeom>
            <a:noFill/>
            <a:ln w="9525">
              <a:noFill/>
            </a:ln>
          </p:spPr>
        </p:pic>
        <p:pic>
          <p:nvPicPr>
            <p:cNvPr id="6152" name="Picture 11" descr="artplus_nature_naturalcity42_f"/>
            <p:cNvPicPr>
              <a:picLocks noChangeAspect="1"/>
            </p:cNvPicPr>
            <p:nvPr/>
          </p:nvPicPr>
          <p:blipFill>
            <a:blip r:embed="rId5"/>
            <a:stretch>
              <a:fillRect/>
            </a:stretch>
          </p:blipFill>
          <p:spPr>
            <a:xfrm>
              <a:off x="1798" y="2894"/>
              <a:ext cx="3094" cy="1186"/>
            </a:xfrm>
            <a:prstGeom prst="rect">
              <a:avLst/>
            </a:prstGeom>
            <a:noFill/>
            <a:ln w="9525">
              <a:noFill/>
            </a:ln>
          </p:spPr>
        </p:pic>
        <p:pic>
          <p:nvPicPr>
            <p:cNvPr id="6153" name="Picture 12" descr="artplus_nature_naturalcity42_b"/>
            <p:cNvPicPr>
              <a:picLocks noChangeAspect="1"/>
            </p:cNvPicPr>
            <p:nvPr/>
          </p:nvPicPr>
          <p:blipFill>
            <a:blip r:embed="rId6"/>
            <a:stretch>
              <a:fillRect/>
            </a:stretch>
          </p:blipFill>
          <p:spPr>
            <a:xfrm>
              <a:off x="1925" y="1951"/>
              <a:ext cx="1872" cy="360"/>
            </a:xfrm>
            <a:prstGeom prst="rect">
              <a:avLst/>
            </a:prstGeom>
            <a:noFill/>
            <a:ln w="9525">
              <a:noFill/>
            </a:ln>
          </p:spPr>
        </p:pic>
        <p:pic>
          <p:nvPicPr>
            <p:cNvPr id="6154" name="Picture 13" descr="artplus_nature_naturalcity42_e"/>
            <p:cNvPicPr>
              <a:picLocks noChangeAspect="1"/>
            </p:cNvPicPr>
            <p:nvPr/>
          </p:nvPicPr>
          <p:blipFill>
            <a:blip r:embed="rId7"/>
            <a:stretch>
              <a:fillRect/>
            </a:stretch>
          </p:blipFill>
          <p:spPr>
            <a:xfrm>
              <a:off x="2396" y="1256"/>
              <a:ext cx="974" cy="1048"/>
            </a:xfrm>
            <a:prstGeom prst="rect">
              <a:avLst/>
            </a:prstGeom>
            <a:noFill/>
            <a:ln w="9525">
              <a:noFill/>
            </a:ln>
          </p:spPr>
        </p:pic>
        <p:pic>
          <p:nvPicPr>
            <p:cNvPr id="6155" name="Picture 14" descr="artplus_nature_naturalcity42_d"/>
            <p:cNvPicPr>
              <a:picLocks noChangeAspect="1"/>
            </p:cNvPicPr>
            <p:nvPr/>
          </p:nvPicPr>
          <p:blipFill>
            <a:blip r:embed="rId8"/>
            <a:stretch>
              <a:fillRect/>
            </a:stretch>
          </p:blipFill>
          <p:spPr>
            <a:xfrm>
              <a:off x="2196" y="1803"/>
              <a:ext cx="393" cy="365"/>
            </a:xfrm>
            <a:prstGeom prst="rect">
              <a:avLst/>
            </a:prstGeom>
            <a:noFill/>
            <a:ln w="9525">
              <a:noFill/>
            </a:ln>
          </p:spPr>
        </p:pic>
      </p:grpSp>
      <p:pic>
        <p:nvPicPr>
          <p:cNvPr id="6" name="图片 5"/>
          <p:cNvPicPr>
            <a:picLocks noChangeAspect="1"/>
          </p:cNvPicPr>
          <p:nvPr/>
        </p:nvPicPr>
        <p:blipFill>
          <a:blip r:embed="rId9"/>
          <a:stretch>
            <a:fillRect/>
          </a:stretch>
        </p:blipFill>
        <p:spPr>
          <a:xfrm>
            <a:off x="391160" y="260350"/>
            <a:ext cx="2466975" cy="5619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1043940" y="134620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自然通风的要求</a:t>
            </a:r>
            <a:endParaRPr lang="zh-CN" altLang="en-US" kern="1200" dirty="0">
              <a:latin typeface="Franklin Gothic Medium" panose="020B0603020102020204" pitchFamily="34" charset="0"/>
              <a:ea typeface="宋体" panose="02010600030101010101" pitchFamily="2" charset="-122"/>
              <a:cs typeface="+mj-cs"/>
            </a:endParaRPr>
          </a:p>
        </p:txBody>
      </p:sp>
      <p:sp>
        <p:nvSpPr>
          <p:cNvPr id="5" name="Content Placeholder 2"/>
          <p:cNvSpPr>
            <a:spLocks noGrp="1"/>
          </p:cNvSpPr>
          <p:nvPr/>
        </p:nvSpPr>
        <p:spPr>
          <a:xfrm>
            <a:off x="1371600" y="2505710"/>
            <a:ext cx="7315200" cy="357632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当打开受限空间的开孔时，通过气流的循环，能够实现自然通风（形成自然气流）</a:t>
            </a:r>
            <a:endParaRPr lang="zh-CN" altLang="en-US" kern="1200" dirty="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对受限空间进行自然通风，可达到和机械通风一样的效果。</a:t>
            </a:r>
            <a:endParaRPr lang="zh-CN" altLang="en-US" kern="1200" dirty="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绝不可使用通纯氧的方法来纠正含氧量不足的问题。</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7" name="图片 6"/>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17729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机械强制通风</a:t>
            </a:r>
            <a:endParaRPr lang="zh-CN" altLang="en-US" kern="1200" dirty="0">
              <a:latin typeface="Franklin Gothic Medium" panose="020B0603020102020204" pitchFamily="34" charset="0"/>
              <a:ea typeface="宋体" panose="02010600030101010101" pitchFamily="2" charset="-122"/>
              <a:cs typeface="+mj-cs"/>
            </a:endParaRPr>
          </a:p>
        </p:txBody>
      </p:sp>
      <p:sp>
        <p:nvSpPr>
          <p:cNvPr id="5" name="Content Placeholder 2"/>
          <p:cNvSpPr>
            <a:spLocks noGrp="1"/>
          </p:cNvSpPr>
          <p:nvPr/>
        </p:nvSpPr>
        <p:spPr>
          <a:xfrm>
            <a:off x="1489075" y="2282825"/>
            <a:ext cx="7315200" cy="421640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8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强制通风是使新鲜空气进入受限空间，强制将有害空气成分移出受限空间（或者稀释掉）的一种方法。</a:t>
            </a:r>
            <a:endParaRPr lang="zh-CN" altLang="en-US" sz="2600" kern="1200" dirty="0">
              <a:latin typeface="Franklin Gothic Medium" panose="020B0603020102020204" pitchFamily="34" charset="0"/>
              <a:ea typeface="宋体" panose="02010600030101010101" pitchFamily="2" charset="-122"/>
              <a:cs typeface="+mn-cs"/>
            </a:endParaRPr>
          </a:p>
          <a:p>
            <a:pPr eaLnBrk="1" hangingPunct="1">
              <a:lnSpc>
                <a:spcPct val="80000"/>
              </a:lnSpc>
              <a:buFont typeface="Courier New" panose="02070309020205020404" pitchFamily="49" charset="0"/>
            </a:pPr>
            <a:endParaRPr lang="en-US" altLang="zh-CN" sz="2600" kern="1200">
              <a:solidFill>
                <a:srgbClr val="FF0000"/>
              </a:solidFill>
              <a:latin typeface="Franklin Gothic Medium" panose="020B0603020102020204" pitchFamily="34" charset="0"/>
              <a:ea typeface="宋体" panose="02010600030101010101" pitchFamily="2" charset="-122"/>
              <a:cs typeface="+mn-cs"/>
            </a:endParaRPr>
          </a:p>
          <a:p>
            <a:pPr eaLnBrk="1" hangingPunct="1">
              <a:lnSpc>
                <a:spcPct val="80000"/>
              </a:lnSpc>
              <a:buFont typeface="Courier New" panose="02070309020205020404" pitchFamily="49" charset="0"/>
            </a:pPr>
            <a:r>
              <a:rPr lang="zh-CN" altLang="en-US" sz="2600" kern="1200" dirty="0">
                <a:solidFill>
                  <a:srgbClr val="FF0000"/>
                </a:solidFill>
                <a:latin typeface="Franklin Gothic Medium" panose="020B0603020102020204" pitchFamily="34" charset="0"/>
                <a:ea typeface="宋体" panose="02010600030101010101" pitchFamily="2" charset="-122"/>
                <a:cs typeface="+mn-cs"/>
              </a:rPr>
              <a:t>优点</a:t>
            </a:r>
            <a:endParaRPr lang="zh-CN" altLang="en-US" sz="2600" kern="1200" dirty="0">
              <a:solidFill>
                <a:srgbClr val="0070C0"/>
              </a:solidFill>
              <a:latin typeface="Franklin Gothic Medium" panose="020B0603020102020204" pitchFamily="34" charset="0"/>
              <a:ea typeface="宋体" panose="02010600030101010101" pitchFamily="2" charset="-122"/>
              <a:cs typeface="+mn-cs"/>
            </a:endParaRPr>
          </a:p>
          <a:p>
            <a:pPr lvl="1" eaLnBrk="1" hangingPunct="1">
              <a:lnSpc>
                <a:spcPct val="80000"/>
              </a:lnSpc>
            </a:pPr>
            <a:r>
              <a:rPr lang="zh-CN" altLang="en-US" sz="2200" kern="1200" dirty="0">
                <a:latin typeface="Franklin Gothic Medium" panose="020B0603020102020204" pitchFamily="34" charset="0"/>
                <a:ea typeface="宋体" panose="02010600030101010101" pitchFamily="2" charset="-122"/>
                <a:cs typeface="+mn-cs"/>
              </a:rPr>
              <a:t>形成紊流有助于消除隐藏的有害气体成分（角落）</a:t>
            </a:r>
            <a:endParaRPr lang="zh-CN" altLang="en-US" sz="2200" kern="1200" dirty="0">
              <a:latin typeface="Franklin Gothic Medium" panose="020B0603020102020204" pitchFamily="34" charset="0"/>
              <a:ea typeface="宋体" panose="02010600030101010101" pitchFamily="2" charset="-122"/>
              <a:cs typeface="+mn-cs"/>
            </a:endParaRPr>
          </a:p>
          <a:p>
            <a:pPr lvl="1" eaLnBrk="1" hangingPunct="1">
              <a:lnSpc>
                <a:spcPct val="80000"/>
              </a:lnSpc>
            </a:pPr>
            <a:endParaRPr lang="en-US" altLang="zh-CN" sz="2200" kern="1200">
              <a:latin typeface="Franklin Gothic Medium" panose="020B0603020102020204" pitchFamily="34" charset="0"/>
              <a:ea typeface="宋体" panose="02010600030101010101" pitchFamily="2" charset="-122"/>
              <a:cs typeface="+mn-cs"/>
            </a:endParaRPr>
          </a:p>
          <a:p>
            <a:pPr lvl="1" eaLnBrk="1" hangingPunct="1">
              <a:lnSpc>
                <a:spcPct val="80000"/>
              </a:lnSpc>
            </a:pPr>
            <a:r>
              <a:rPr lang="zh-CN" altLang="en-US" sz="2200" kern="1200" dirty="0">
                <a:latin typeface="Franklin Gothic Medium" panose="020B0603020102020204" pitchFamily="34" charset="0"/>
                <a:ea typeface="宋体" panose="02010600030101010101" pitchFamily="2" charset="-122"/>
                <a:cs typeface="+mn-cs"/>
              </a:rPr>
              <a:t>有助于消除管道破损泄漏使有害物质回流的风险。</a:t>
            </a:r>
            <a:endParaRPr lang="zh-CN" altLang="en-US" sz="2200" kern="1200" dirty="0">
              <a:latin typeface="Franklin Gothic Medium" panose="020B0603020102020204" pitchFamily="34" charset="0"/>
              <a:ea typeface="宋体" panose="02010600030101010101" pitchFamily="2" charset="-122"/>
              <a:cs typeface="+mn-cs"/>
            </a:endParaRPr>
          </a:p>
          <a:p>
            <a:pPr lvl="1" eaLnBrk="1" hangingPunct="1">
              <a:lnSpc>
                <a:spcPct val="80000"/>
              </a:lnSpc>
            </a:pPr>
            <a:endParaRPr lang="en-US" altLang="zh-CN" sz="2200" kern="1200">
              <a:latin typeface="Franklin Gothic Medium" panose="020B0603020102020204" pitchFamily="34" charset="0"/>
              <a:ea typeface="宋体" panose="02010600030101010101" pitchFamily="2" charset="-122"/>
              <a:cs typeface="+mn-cs"/>
            </a:endParaRPr>
          </a:p>
          <a:p>
            <a:pPr lvl="1" eaLnBrk="1" hangingPunct="1">
              <a:lnSpc>
                <a:spcPct val="80000"/>
              </a:lnSpc>
            </a:pPr>
            <a:r>
              <a:rPr lang="zh-CN" altLang="en-US" sz="2200" kern="1200" dirty="0">
                <a:latin typeface="Franklin Gothic Medium" panose="020B0603020102020204" pitchFamily="34" charset="0"/>
                <a:ea typeface="宋体" panose="02010600030101010101" pitchFamily="2" charset="-122"/>
                <a:cs typeface="+mn-cs"/>
              </a:rPr>
              <a:t>万一在通风电机短路时，降低了将可燃气体吸入通风设备电机而产生爆炸的风险</a:t>
            </a:r>
            <a:endParaRPr lang="zh-CN" altLang="en-US" sz="2200" kern="1200" dirty="0">
              <a:latin typeface="Franklin Gothic Medium" panose="020B0603020102020204" pitchFamily="34" charset="0"/>
              <a:ea typeface="宋体" panose="02010600030101010101" pitchFamily="2" charset="-122"/>
              <a:cs typeface="+mn-cs"/>
            </a:endParaRPr>
          </a:p>
        </p:txBody>
      </p:sp>
      <p:pic>
        <p:nvPicPr>
          <p:cNvPr id="7" name="图片 6"/>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17729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sz="3300" kern="1200" dirty="0">
                <a:latin typeface="Franklin Gothic Medium" panose="020B0603020102020204" pitchFamily="34" charset="0"/>
                <a:ea typeface="宋体" panose="02010600030101010101" pitchFamily="2" charset="-122"/>
                <a:cs typeface="+mj-cs"/>
              </a:rPr>
              <a:t>通风系统</a:t>
            </a:r>
            <a:r>
              <a:rPr lang="en-US" altLang="zh-CN" sz="3300" kern="1200">
                <a:latin typeface="Franklin Gothic Medium" panose="020B0603020102020204" pitchFamily="34" charset="0"/>
                <a:ea typeface="宋体" panose="02010600030101010101" pitchFamily="2" charset="-122"/>
                <a:cs typeface="+mj-cs"/>
              </a:rPr>
              <a:t>—</a:t>
            </a:r>
            <a:r>
              <a:rPr lang="zh-CN" altLang="en-US" sz="3300" kern="1200" dirty="0">
                <a:latin typeface="Franklin Gothic Medium" panose="020B0603020102020204" pitchFamily="34" charset="0"/>
                <a:ea typeface="宋体" panose="02010600030101010101" pitchFamily="2" charset="-122"/>
                <a:cs typeface="+mj-cs"/>
              </a:rPr>
              <a:t>设计和操作</a:t>
            </a:r>
            <a:endParaRPr lang="zh-CN" altLang="en-US" sz="3300" kern="1200" dirty="0">
              <a:latin typeface="Franklin Gothic Medium" panose="020B0603020102020204" pitchFamily="34" charset="0"/>
              <a:ea typeface="宋体" panose="02010600030101010101" pitchFamily="2" charset="-122"/>
              <a:cs typeface="+mj-cs"/>
            </a:endParaRPr>
          </a:p>
        </p:txBody>
      </p:sp>
      <p:sp>
        <p:nvSpPr>
          <p:cNvPr id="74755" name="Content Placeholder 2"/>
          <p:cNvSpPr>
            <a:spLocks noGrp="1"/>
          </p:cNvSpPr>
          <p:nvPr/>
        </p:nvSpPr>
        <p:spPr>
          <a:xfrm>
            <a:off x="1370965" y="2324100"/>
            <a:ext cx="7544435" cy="229743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通风系统在设计、操作上都须防止可能引入有害气体或</a:t>
            </a:r>
            <a:r>
              <a:rPr lang="en-US" altLang="zh-CN" kern="1200">
                <a:latin typeface="Franklin Gothic Medium" panose="020B0603020102020204" pitchFamily="34" charset="0"/>
                <a:ea typeface="宋体" panose="02010600030101010101" pitchFamily="2" charset="-122"/>
                <a:cs typeface="+mn-cs"/>
              </a:rPr>
              <a:t>-</a:t>
            </a:r>
            <a:r>
              <a:rPr lang="zh-CN" altLang="en-US" kern="1200" dirty="0">
                <a:latin typeface="Franklin Gothic Medium" panose="020B0603020102020204" pitchFamily="34" charset="0"/>
                <a:ea typeface="宋体" panose="02010600030101010101" pitchFamily="2" charset="-122"/>
                <a:cs typeface="+mn-cs"/>
              </a:rPr>
              <a:t>其它危险（如在有可燃气体时引入点火源）</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buNone/>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在有可燃气体的环境中，应该考虑使用本质安全通风设备或对设备进行等电位连接。</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26174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通风置换</a:t>
            </a:r>
            <a:endParaRPr lang="zh-CN" altLang="en-US" kern="1200" dirty="0">
              <a:latin typeface="Franklin Gothic Medium" panose="020B0603020102020204" pitchFamily="34" charset="0"/>
              <a:ea typeface="宋体" panose="02010600030101010101" pitchFamily="2" charset="-122"/>
              <a:cs typeface="+mj-cs"/>
            </a:endParaRPr>
          </a:p>
        </p:txBody>
      </p:sp>
      <p:sp>
        <p:nvSpPr>
          <p:cNvPr id="75780" name="Content Placeholder 2"/>
          <p:cNvSpPr>
            <a:spLocks noGrp="1"/>
          </p:cNvSpPr>
          <p:nvPr/>
        </p:nvSpPr>
        <p:spPr>
          <a:xfrm>
            <a:off x="1600200" y="2533650"/>
            <a:ext cx="7315200" cy="371475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lvl="1" indent="-342900" eaLnBrk="1" hangingPunct="1">
              <a:buFont typeface="Courier New" panose="02070309020205020404" pitchFamily="49" charset="0"/>
              <a:buChar char="o"/>
            </a:pPr>
            <a:r>
              <a:rPr lang="zh-CN" altLang="en-US" kern="1200" dirty="0">
                <a:latin typeface="Franklin Gothic Medium" panose="020B0603020102020204" pitchFamily="34" charset="0"/>
                <a:ea typeface="宋体" panose="02010600030101010101" pitchFamily="2" charset="-122"/>
                <a:cs typeface="+mn-cs"/>
              </a:rPr>
              <a:t>通风系统必须把受限空间原来的空气通风、置换数次后才能进入 ，在进入期间时必须持续引入新鲜空气。</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75778" name="Picture 7" descr="purge2.png"/>
          <p:cNvPicPr>
            <a:picLocks noChangeAspect="1"/>
          </p:cNvPicPr>
          <p:nvPr/>
        </p:nvPicPr>
        <p:blipFill>
          <a:blip r:embed="rId2"/>
          <a:stretch>
            <a:fillRect/>
          </a:stretch>
        </p:blipFill>
        <p:spPr>
          <a:xfrm>
            <a:off x="1884680" y="3697605"/>
            <a:ext cx="6573520" cy="2550795"/>
          </a:xfrm>
          <a:prstGeom prst="rect">
            <a:avLst/>
          </a:prstGeom>
          <a:noFill/>
          <a:ln w="9525">
            <a:noFill/>
          </a:ln>
        </p:spPr>
      </p:pic>
      <p:pic>
        <p:nvPicPr>
          <p:cNvPr id="5" name="图片 4"/>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1143000" y="1261745"/>
            <a:ext cx="7315200" cy="868363"/>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sz="3600" kern="1200" dirty="0">
                <a:latin typeface="Franklin Gothic Medium" panose="020B0603020102020204" pitchFamily="34" charset="0"/>
                <a:ea typeface="宋体" panose="02010600030101010101" pitchFamily="2" charset="-122"/>
                <a:cs typeface="+mj-cs"/>
              </a:rPr>
              <a:t>准备初次通风置换</a:t>
            </a:r>
            <a:r>
              <a:rPr lang="en-US" altLang="zh-CN" sz="3600" kern="1200">
                <a:latin typeface="Franklin Gothic Medium" panose="020B0603020102020204" pitchFamily="34" charset="0"/>
                <a:ea typeface="宋体" panose="02010600030101010101" pitchFamily="2" charset="-122"/>
                <a:cs typeface="+mj-cs"/>
              </a:rPr>
              <a:t>—</a:t>
            </a:r>
            <a:r>
              <a:rPr lang="zh-CN" altLang="en-US" sz="3600" kern="1200" dirty="0">
                <a:latin typeface="Franklin Gothic Medium" panose="020B0603020102020204" pitchFamily="34" charset="0"/>
                <a:ea typeface="宋体" panose="02010600030101010101" pitchFamily="2" charset="-122"/>
                <a:cs typeface="+mj-cs"/>
              </a:rPr>
              <a:t>气管垂直进入</a:t>
            </a:r>
            <a:endParaRPr lang="zh-CN" altLang="en-US" sz="3600" kern="1200" dirty="0">
              <a:latin typeface="Franklin Gothic Medium" panose="020B0603020102020204" pitchFamily="34" charset="0"/>
              <a:ea typeface="宋体" panose="02010600030101010101" pitchFamily="2" charset="-122"/>
              <a:cs typeface="+mj-cs"/>
            </a:endParaRPr>
          </a:p>
        </p:txBody>
      </p:sp>
      <p:sp>
        <p:nvSpPr>
          <p:cNvPr id="5" name="Content Placeholder 2"/>
          <p:cNvSpPr>
            <a:spLocks noGrp="1"/>
          </p:cNvSpPr>
          <p:nvPr/>
        </p:nvSpPr>
        <p:spPr>
          <a:xfrm>
            <a:off x="1308100" y="2407920"/>
            <a:ext cx="7315200" cy="389636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将通风设备安置在至少</a:t>
            </a:r>
            <a:r>
              <a:rPr lang="en-US" altLang="zh-CN" kern="1200">
                <a:latin typeface="Franklin Gothic Medium" panose="020B0603020102020204" pitchFamily="34" charset="0"/>
                <a:ea typeface="宋体" panose="02010600030101010101" pitchFamily="2" charset="-122"/>
                <a:cs typeface="+mn-cs"/>
              </a:rPr>
              <a:t>1.5</a:t>
            </a:r>
            <a:r>
              <a:rPr lang="zh-CN" altLang="en-US" kern="1200" dirty="0">
                <a:latin typeface="Franklin Gothic Medium" panose="020B0603020102020204" pitchFamily="34" charset="0"/>
                <a:ea typeface="宋体" panose="02010600030101010101" pitchFamily="2" charset="-122"/>
                <a:cs typeface="+mn-cs"/>
              </a:rPr>
              <a:t>米开外，同时通风设备的进风口应该面向上风向。</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将通风设备的出口安装好软管，并将软管的另一端伸入受限空间。</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solidFill>
                <a:srgbClr val="4F6228"/>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solidFill>
                  <a:srgbClr val="4F6228"/>
                </a:solidFill>
                <a:latin typeface="Franklin Gothic Medium" panose="020B0603020102020204" pitchFamily="34" charset="0"/>
                <a:ea typeface="宋体" panose="02010600030101010101" pitchFamily="2" charset="-122"/>
                <a:cs typeface="+mn-cs"/>
              </a:rPr>
              <a:t>软管应当垂直从受限空间入口伸入朝向底部（低于顶部</a:t>
            </a:r>
            <a:r>
              <a:rPr lang="en-US" altLang="zh-CN" kern="1200">
                <a:solidFill>
                  <a:srgbClr val="4F6228"/>
                </a:solidFill>
                <a:latin typeface="Franklin Gothic Medium" panose="020B0603020102020204" pitchFamily="34" charset="0"/>
                <a:ea typeface="宋体" panose="02010600030101010101" pitchFamily="2" charset="-122"/>
                <a:cs typeface="+mn-cs"/>
              </a:rPr>
              <a:t>30</a:t>
            </a:r>
            <a:r>
              <a:rPr lang="zh-CN" altLang="en-US" kern="1200" dirty="0">
                <a:solidFill>
                  <a:srgbClr val="4F6228"/>
                </a:solidFill>
                <a:latin typeface="Franklin Gothic Medium" panose="020B0603020102020204" pitchFamily="34" charset="0"/>
                <a:ea typeface="宋体" panose="02010600030101010101" pitchFamily="2" charset="-122"/>
                <a:cs typeface="+mn-cs"/>
              </a:rPr>
              <a:t>公分，高于底部</a:t>
            </a:r>
            <a:r>
              <a:rPr lang="en-US" altLang="zh-CN" kern="1200">
                <a:solidFill>
                  <a:srgbClr val="4F6228"/>
                </a:solidFill>
                <a:latin typeface="Franklin Gothic Medium" panose="020B0603020102020204" pitchFamily="34" charset="0"/>
                <a:ea typeface="宋体" panose="02010600030101010101" pitchFamily="2" charset="-122"/>
                <a:cs typeface="+mn-cs"/>
              </a:rPr>
              <a:t>60</a:t>
            </a:r>
            <a:r>
              <a:rPr lang="zh-CN" altLang="en-US" kern="1200" dirty="0">
                <a:solidFill>
                  <a:srgbClr val="4F6228"/>
                </a:solidFill>
                <a:latin typeface="Franklin Gothic Medium" panose="020B0603020102020204" pitchFamily="34" charset="0"/>
                <a:ea typeface="宋体" panose="02010600030101010101" pitchFamily="2" charset="-122"/>
                <a:cs typeface="+mn-cs"/>
              </a:rPr>
              <a:t>公分）</a:t>
            </a:r>
            <a:endParaRPr lang="zh-CN" altLang="en-US" kern="1200" dirty="0">
              <a:solidFill>
                <a:srgbClr val="4F6228"/>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p:txBody>
      </p:sp>
      <p:pic>
        <p:nvPicPr>
          <p:cNvPr id="7" name="图片 6"/>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17729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sz="3600" kern="1200" dirty="0">
                <a:latin typeface="Franklin Gothic Medium" panose="020B0603020102020204" pitchFamily="34" charset="0"/>
                <a:ea typeface="宋体" panose="02010600030101010101" pitchFamily="2" charset="-122"/>
                <a:cs typeface="+mj-cs"/>
              </a:rPr>
              <a:t>准备初次通风置换</a:t>
            </a:r>
            <a:r>
              <a:rPr lang="en-US" altLang="zh-CN" sz="3600" kern="1200">
                <a:latin typeface="Franklin Gothic Medium" panose="020B0603020102020204" pitchFamily="34" charset="0"/>
                <a:ea typeface="宋体" panose="02010600030101010101" pitchFamily="2" charset="-122"/>
                <a:cs typeface="+mj-cs"/>
              </a:rPr>
              <a:t>—</a:t>
            </a:r>
            <a:r>
              <a:rPr lang="zh-CN" altLang="en-US" sz="3600" kern="1200" dirty="0">
                <a:latin typeface="Franklin Gothic Medium" panose="020B0603020102020204" pitchFamily="34" charset="0"/>
                <a:ea typeface="宋体" panose="02010600030101010101" pitchFamily="2" charset="-122"/>
                <a:cs typeface="+mj-cs"/>
              </a:rPr>
              <a:t>气管侧面进入</a:t>
            </a:r>
            <a:endParaRPr lang="en-US" altLang="zh-CN" sz="3600" kern="1200">
              <a:latin typeface="Franklin Gothic Medium" panose="020B0603020102020204" pitchFamily="34" charset="0"/>
              <a:ea typeface="宋体" panose="02010600030101010101" pitchFamily="2" charset="-122"/>
              <a:cs typeface="+mj-cs"/>
            </a:endParaRPr>
          </a:p>
        </p:txBody>
      </p:sp>
      <p:sp>
        <p:nvSpPr>
          <p:cNvPr id="5" name="Content Placeholder 2"/>
          <p:cNvSpPr>
            <a:spLocks noGrp="1"/>
          </p:cNvSpPr>
          <p:nvPr/>
        </p:nvSpPr>
        <p:spPr>
          <a:xfrm>
            <a:off x="1308100" y="2338705"/>
            <a:ext cx="7315200" cy="4173855"/>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将通风设备安置在至少</a:t>
            </a:r>
            <a:r>
              <a:rPr lang="en-US" altLang="zh-CN" kern="1200">
                <a:latin typeface="Franklin Gothic Medium" panose="020B0603020102020204" pitchFamily="34" charset="0"/>
                <a:ea typeface="宋体" panose="02010600030101010101" pitchFamily="2" charset="-122"/>
                <a:cs typeface="+mn-cs"/>
              </a:rPr>
              <a:t>1.5</a:t>
            </a:r>
            <a:r>
              <a:rPr lang="zh-CN" altLang="en-US" kern="1200" dirty="0">
                <a:latin typeface="Franklin Gothic Medium" panose="020B0603020102020204" pitchFamily="34" charset="0"/>
                <a:ea typeface="宋体" panose="02010600030101010101" pitchFamily="2" charset="-122"/>
                <a:cs typeface="+mn-cs"/>
              </a:rPr>
              <a:t>米开外，同时通风设备的进风口应该面向上风向。</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将通风设备的出口安装好软管，并将软管的另一端伸入受限空间。</a:t>
            </a: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solidFill>
                <a:srgbClr val="4F6228"/>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solidFill>
                  <a:srgbClr val="4F6228"/>
                </a:solidFill>
                <a:latin typeface="Franklin Gothic Medium" panose="020B0603020102020204" pitchFamily="34" charset="0"/>
                <a:ea typeface="宋体" panose="02010600030101010101" pitchFamily="2" charset="-122"/>
                <a:cs typeface="+mn-cs"/>
              </a:rPr>
              <a:t>管子离远端墙壁最少</a:t>
            </a:r>
            <a:r>
              <a:rPr lang="en-US" altLang="zh-CN" kern="1200">
                <a:solidFill>
                  <a:srgbClr val="4F6228"/>
                </a:solidFill>
                <a:latin typeface="Franklin Gothic Medium" panose="020B0603020102020204" pitchFamily="34" charset="0"/>
                <a:ea typeface="宋体" panose="02010600030101010101" pitchFamily="2" charset="-122"/>
                <a:cs typeface="+mn-cs"/>
              </a:rPr>
              <a:t>60</a:t>
            </a:r>
            <a:r>
              <a:rPr lang="zh-CN" altLang="en-US" kern="1200" dirty="0">
                <a:solidFill>
                  <a:srgbClr val="4F6228"/>
                </a:solidFill>
                <a:latin typeface="Franklin Gothic Medium" panose="020B0603020102020204" pitchFamily="34" charset="0"/>
                <a:ea typeface="宋体" panose="02010600030101010101" pitchFamily="2" charset="-122"/>
                <a:cs typeface="+mn-cs"/>
              </a:rPr>
              <a:t>公分</a:t>
            </a:r>
            <a:endParaRPr lang="zh-CN" altLang="en-US" kern="1200" dirty="0">
              <a:solidFill>
                <a:srgbClr val="4F6228"/>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kern="1200" dirty="0">
              <a:latin typeface="Franklin Gothic Medium" panose="020B0603020102020204" pitchFamily="34" charset="0"/>
              <a:ea typeface="宋体" panose="02010600030101010101" pitchFamily="2" charset="-122"/>
              <a:cs typeface="+mn-cs"/>
            </a:endParaRPr>
          </a:p>
        </p:txBody>
      </p:sp>
      <p:pic>
        <p:nvPicPr>
          <p:cNvPr id="77829" name="Picture 4" descr="vent2.jpg"/>
          <p:cNvPicPr>
            <a:picLocks noChangeAspect="1"/>
          </p:cNvPicPr>
          <p:nvPr/>
        </p:nvPicPr>
        <p:blipFill>
          <a:blip r:embed="rId2"/>
          <a:stretch>
            <a:fillRect/>
          </a:stretch>
        </p:blipFill>
        <p:spPr>
          <a:xfrm>
            <a:off x="6337300" y="4552950"/>
            <a:ext cx="2286000" cy="1085850"/>
          </a:xfrm>
          <a:prstGeom prst="rect">
            <a:avLst/>
          </a:prstGeom>
          <a:noFill/>
          <a:ln w="9525">
            <a:noFill/>
          </a:ln>
        </p:spPr>
      </p:pic>
      <p:pic>
        <p:nvPicPr>
          <p:cNvPr id="7" name="图片 6"/>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17729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通风管道</a:t>
            </a:r>
            <a:endParaRPr lang="zh-CN" altLang="en-US" kern="1200" dirty="0">
              <a:latin typeface="Franklin Gothic Medium" panose="020B0603020102020204" pitchFamily="34" charset="0"/>
              <a:ea typeface="宋体" panose="02010600030101010101" pitchFamily="2" charset="-122"/>
              <a:cs typeface="+mj-cs"/>
            </a:endParaRPr>
          </a:p>
        </p:txBody>
      </p:sp>
      <p:sp>
        <p:nvSpPr>
          <p:cNvPr id="78851" name="Content Placeholder 2"/>
          <p:cNvSpPr>
            <a:spLocks noGrp="1"/>
          </p:cNvSpPr>
          <p:nvPr/>
        </p:nvSpPr>
        <p:spPr>
          <a:xfrm>
            <a:off x="1600200" y="2338705"/>
            <a:ext cx="7315200" cy="384111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伸入受限空间的通风软管应该用防静电材料制造，同时能防止被压扁。</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78853" name="Picture 2"/>
          <p:cNvPicPr>
            <a:picLocks noChangeAspect="1"/>
          </p:cNvPicPr>
          <p:nvPr/>
        </p:nvPicPr>
        <p:blipFill>
          <a:blip r:embed="rId2"/>
          <a:stretch>
            <a:fillRect/>
          </a:stretch>
        </p:blipFill>
        <p:spPr>
          <a:xfrm>
            <a:off x="2247900" y="3609975"/>
            <a:ext cx="5676900" cy="1571625"/>
          </a:xfrm>
          <a:prstGeom prst="rect">
            <a:avLst/>
          </a:prstGeom>
          <a:noFill/>
          <a:ln w="9525">
            <a:noFill/>
          </a:ln>
        </p:spPr>
      </p:pic>
      <p:pic>
        <p:nvPicPr>
          <p:cNvPr id="5" name="图片 4"/>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26174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通风置换时间计算</a:t>
            </a:r>
            <a:endParaRPr lang="zh-CN" altLang="en-US" kern="1200" dirty="0">
              <a:latin typeface="Franklin Gothic Medium" panose="020B0603020102020204" pitchFamily="34" charset="0"/>
              <a:ea typeface="宋体" panose="02010600030101010101" pitchFamily="2" charset="-122"/>
              <a:cs typeface="+mj-cs"/>
            </a:endParaRPr>
          </a:p>
        </p:txBody>
      </p:sp>
      <p:sp>
        <p:nvSpPr>
          <p:cNvPr id="79875" name="Content Placeholder 2"/>
          <p:cNvSpPr>
            <a:spLocks noGrp="1"/>
          </p:cNvSpPr>
          <p:nvPr/>
        </p:nvSpPr>
        <p:spPr>
          <a:xfrm>
            <a:off x="1143000" y="2382520"/>
            <a:ext cx="7315200" cy="325628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清吹置换时间取决于：</a:t>
            </a:r>
            <a:endParaRPr lang="zh-CN" altLang="en-US" kern="1200" dirty="0">
              <a:solidFill>
                <a:srgbClr val="FF0000"/>
              </a:solidFill>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受限空间的体积大小</a:t>
            </a:r>
            <a:endParaRPr lang="zh-CN" altLang="en-US" kern="1200" dirty="0">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通风设备的风量</a:t>
            </a:r>
            <a:endParaRPr lang="zh-CN" altLang="en-US" kern="1200" dirty="0">
              <a:latin typeface="Franklin Gothic Medium" panose="020B0603020102020204" pitchFamily="34" charset="0"/>
              <a:ea typeface="宋体" panose="02010600030101010101" pitchFamily="2" charset="-122"/>
              <a:cs typeface="+mn-cs"/>
            </a:endParaRPr>
          </a:p>
          <a:p>
            <a:pPr lvl="1" eaLnBrk="1" hangingPunct="1"/>
            <a:endParaRPr lang="zh-CN" altLang="en-US" kern="1200" dirty="0">
              <a:latin typeface="Franklin Gothic Medium" panose="020B0603020102020204" pitchFamily="34" charset="0"/>
              <a:ea typeface="宋体" panose="02010600030101010101" pitchFamily="2" charset="-122"/>
              <a:cs typeface="+mn-cs"/>
            </a:endParaRPr>
          </a:p>
        </p:txBody>
      </p:sp>
      <p:pic>
        <p:nvPicPr>
          <p:cNvPr id="79876" name="Picture 3" descr="ventilation-nomograph.jpg"/>
          <p:cNvPicPr>
            <a:picLocks noChangeAspect="1"/>
          </p:cNvPicPr>
          <p:nvPr/>
        </p:nvPicPr>
        <p:blipFill>
          <a:blip r:embed="rId2"/>
          <a:stretch>
            <a:fillRect/>
          </a:stretch>
        </p:blipFill>
        <p:spPr>
          <a:xfrm>
            <a:off x="5429885" y="2382520"/>
            <a:ext cx="2799715" cy="3769995"/>
          </a:xfrm>
          <a:prstGeom prst="rect">
            <a:avLst/>
          </a:prstGeom>
          <a:noFill/>
          <a:ln w="9525">
            <a:noFill/>
          </a:ln>
        </p:spPr>
      </p:pic>
      <p:pic>
        <p:nvPicPr>
          <p:cNvPr id="5" name="图片 4"/>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1143000" y="117665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通风系统</a:t>
            </a:r>
            <a:r>
              <a:rPr lang="en-US" altLang="zh-CN" kern="1200">
                <a:latin typeface="Franklin Gothic Medium" panose="020B0603020102020204" pitchFamily="34" charset="0"/>
                <a:ea typeface="宋体" panose="02010600030101010101" pitchFamily="2" charset="-122"/>
                <a:cs typeface="+mj-cs"/>
              </a:rPr>
              <a:t>—</a:t>
            </a:r>
            <a:r>
              <a:rPr lang="zh-CN" altLang="en-US" kern="1200" dirty="0">
                <a:latin typeface="Franklin Gothic Medium" panose="020B0603020102020204" pitchFamily="34" charset="0"/>
                <a:ea typeface="宋体" panose="02010600030101010101" pitchFamily="2" charset="-122"/>
                <a:cs typeface="+mj-cs"/>
              </a:rPr>
              <a:t>检查</a:t>
            </a:r>
            <a:endParaRPr lang="zh-CN" altLang="en-US" kern="1200" dirty="0">
              <a:latin typeface="Franklin Gothic Medium" panose="020B0603020102020204" pitchFamily="34" charset="0"/>
              <a:ea typeface="宋体" panose="02010600030101010101" pitchFamily="2" charset="-122"/>
              <a:cs typeface="+mj-cs"/>
            </a:endParaRPr>
          </a:p>
        </p:txBody>
      </p:sp>
      <p:sp>
        <p:nvSpPr>
          <p:cNvPr id="80899" name="Content Placeholder 2"/>
          <p:cNvSpPr>
            <a:spLocks noGrp="1"/>
          </p:cNvSpPr>
          <p:nvPr/>
        </p:nvSpPr>
        <p:spPr>
          <a:xfrm>
            <a:off x="1600200" y="2044700"/>
            <a:ext cx="7315200" cy="42037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为保证通风系统的功能有效，所有的强制通风系统在使用前都必须进行检查。</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80900" name="Picture 3" descr="ask man inspection.jpg"/>
          <p:cNvPicPr>
            <a:picLocks noChangeAspect="1"/>
          </p:cNvPicPr>
          <p:nvPr/>
        </p:nvPicPr>
        <p:blipFill>
          <a:blip r:embed="rId2"/>
          <a:stretch>
            <a:fillRect/>
          </a:stretch>
        </p:blipFill>
        <p:spPr>
          <a:xfrm>
            <a:off x="3276600" y="3274060"/>
            <a:ext cx="2976880" cy="2360295"/>
          </a:xfrm>
          <a:prstGeom prst="rect">
            <a:avLst/>
          </a:prstGeom>
          <a:noFill/>
          <a:ln w="9525">
            <a:noFill/>
          </a:ln>
        </p:spPr>
      </p:pic>
      <p:pic>
        <p:nvPicPr>
          <p:cNvPr id="80901" name="Picture 4" descr="vent kit.jpg"/>
          <p:cNvPicPr>
            <a:picLocks noChangeAspect="1"/>
          </p:cNvPicPr>
          <p:nvPr/>
        </p:nvPicPr>
        <p:blipFill>
          <a:blip r:embed="rId3">
            <a:clrChange>
              <a:clrFrom>
                <a:srgbClr val="FFFFFF"/>
              </a:clrFrom>
              <a:clrTo>
                <a:srgbClr val="FFFFFF">
                  <a:alpha val="0"/>
                </a:srgbClr>
              </a:clrTo>
            </a:clrChange>
          </a:blip>
          <a:stretch>
            <a:fillRect/>
          </a:stretch>
        </p:blipFill>
        <p:spPr>
          <a:xfrm>
            <a:off x="3657600" y="4638675"/>
            <a:ext cx="2390775" cy="1838325"/>
          </a:xfrm>
          <a:prstGeom prst="rect">
            <a:avLst/>
          </a:prstGeom>
          <a:noFill/>
          <a:ln w="9525">
            <a:noFill/>
          </a:ln>
        </p:spPr>
      </p:pic>
      <p:pic>
        <p:nvPicPr>
          <p:cNvPr id="5" name="图片 4"/>
          <p:cNvPicPr>
            <a:picLocks noChangeAspect="1"/>
          </p:cNvPicPr>
          <p:nvPr/>
        </p:nvPicPr>
        <p:blipFill>
          <a:blip r:embed="rId4"/>
          <a:stretch>
            <a:fillRect/>
          </a:stretch>
        </p:blipFill>
        <p:spPr>
          <a:xfrm>
            <a:off x="391160" y="260350"/>
            <a:ext cx="2466975" cy="5619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685800" y="134620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通风的局限</a:t>
            </a:r>
            <a:endParaRPr lang="zh-CN" altLang="en-US" kern="1200" dirty="0">
              <a:latin typeface="Franklin Gothic Medium" panose="020B0603020102020204" pitchFamily="34" charset="0"/>
              <a:ea typeface="宋体" panose="02010600030101010101" pitchFamily="2" charset="-122"/>
              <a:cs typeface="+mj-cs"/>
            </a:endParaRPr>
          </a:p>
        </p:txBody>
      </p:sp>
      <p:sp>
        <p:nvSpPr>
          <p:cNvPr id="5" name="Content Placeholder 2"/>
          <p:cNvSpPr>
            <a:spLocks noGrp="1"/>
          </p:cNvSpPr>
          <p:nvPr/>
        </p:nvSpPr>
        <p:spPr>
          <a:xfrm>
            <a:off x="1002030" y="2402840"/>
            <a:ext cx="4484370" cy="3896360"/>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Font typeface="Courier New" panose="02070309020205020404" pitchFamily="49" charset="0"/>
            </a:pPr>
            <a:r>
              <a:rPr lang="zh-CN" altLang="en-US" sz="2400" kern="1200" dirty="0">
                <a:latin typeface="+mn-lt"/>
                <a:ea typeface="宋体" panose="02010600030101010101" pitchFamily="2" charset="-122"/>
                <a:cs typeface="+mn-cs"/>
              </a:rPr>
              <a:t>如果通风不能消除危害，则在进入之前，必须由胜任者决定采用其它控制空气污染物及保护进入者的保护措施或方法，如个人防护用品（如呼吸设施） </a:t>
            </a:r>
            <a:endParaRPr lang="zh-CN" altLang="en-US" sz="2400" kern="1200" dirty="0">
              <a:latin typeface="+mn-lt"/>
              <a:ea typeface="宋体" panose="02010600030101010101" pitchFamily="2" charset="-122"/>
              <a:cs typeface="+mn-cs"/>
            </a:endParaRPr>
          </a:p>
        </p:txBody>
      </p:sp>
      <p:pic>
        <p:nvPicPr>
          <p:cNvPr id="81924" name="Picture 3" descr="manhole.jpg"/>
          <p:cNvPicPr>
            <a:picLocks noChangeAspect="1"/>
          </p:cNvPicPr>
          <p:nvPr/>
        </p:nvPicPr>
        <p:blipFill>
          <a:blip r:embed="rId2"/>
          <a:stretch>
            <a:fillRect/>
          </a:stretch>
        </p:blipFill>
        <p:spPr>
          <a:xfrm>
            <a:off x="5686425" y="2402840"/>
            <a:ext cx="2771775" cy="3275965"/>
          </a:xfrm>
          <a:prstGeom prst="rect">
            <a:avLst/>
          </a:prstGeom>
          <a:noFill/>
          <a:ln w="9525">
            <a:noFill/>
          </a:ln>
        </p:spPr>
      </p:pic>
      <p:pic>
        <p:nvPicPr>
          <p:cNvPr id="7" name="图片 6"/>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descr="B6M)IG]${@)09M9K@FN}5$8"/>
          <p:cNvPicPr>
            <a:picLocks noChangeAspect="1"/>
          </p:cNvPicPr>
          <p:nvPr/>
        </p:nvPicPr>
        <p:blipFill>
          <a:blip r:embed="rId2"/>
          <a:stretch>
            <a:fillRect/>
          </a:stretch>
        </p:blipFill>
        <p:spPr>
          <a:xfrm>
            <a:off x="685800" y="1260475"/>
            <a:ext cx="7773035" cy="4820285"/>
          </a:xfrm>
          <a:prstGeom prst="rect">
            <a:avLst/>
          </a:prstGeom>
        </p:spPr>
      </p:pic>
      <p:pic>
        <p:nvPicPr>
          <p:cNvPr id="6" name="图片 5"/>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17729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通风</a:t>
            </a:r>
            <a:r>
              <a:rPr lang="en-US" altLang="zh-CN" kern="1200">
                <a:latin typeface="Franklin Gothic Medium" panose="020B0603020102020204" pitchFamily="34" charset="0"/>
                <a:ea typeface="宋体" panose="02010600030101010101" pitchFamily="2" charset="-122"/>
                <a:cs typeface="+mj-cs"/>
              </a:rPr>
              <a:t>—</a:t>
            </a:r>
            <a:r>
              <a:rPr lang="zh-CN" altLang="en-US" kern="1200" dirty="0">
                <a:latin typeface="Franklin Gothic Medium" panose="020B0603020102020204" pitchFamily="34" charset="0"/>
                <a:ea typeface="宋体" panose="02010600030101010101" pitchFamily="2" charset="-122"/>
                <a:cs typeface="+mj-cs"/>
              </a:rPr>
              <a:t>经验法则</a:t>
            </a:r>
            <a:endParaRPr lang="zh-CN" altLang="en-US" kern="1200" dirty="0">
              <a:latin typeface="Franklin Gothic Medium" panose="020B0603020102020204" pitchFamily="34" charset="0"/>
              <a:ea typeface="宋体" panose="02010600030101010101" pitchFamily="2" charset="-122"/>
              <a:cs typeface="+mj-cs"/>
            </a:endParaRPr>
          </a:p>
        </p:txBody>
      </p:sp>
      <p:sp>
        <p:nvSpPr>
          <p:cNvPr id="82947" name="Content Placeholder 2"/>
          <p:cNvSpPr>
            <a:spLocks noGrp="1"/>
          </p:cNvSpPr>
          <p:nvPr/>
        </p:nvSpPr>
        <p:spPr>
          <a:xfrm>
            <a:off x="1600200" y="2436495"/>
            <a:ext cx="7315200" cy="381190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solidFill>
                  <a:srgbClr val="FF0000"/>
                </a:solidFill>
                <a:latin typeface="Franklin Gothic Medium" panose="020B0603020102020204" pitchFamily="34" charset="0"/>
                <a:ea typeface="宋体" panose="02010600030101010101" pitchFamily="2" charset="-122"/>
                <a:cs typeface="+mn-cs"/>
              </a:rPr>
              <a:t>当进入时，如果受限空间内部的空气条件可能危及进入者，则</a:t>
            </a:r>
            <a:r>
              <a:rPr lang="en-US" altLang="zh-CN" kern="1200">
                <a:solidFill>
                  <a:srgbClr val="FF0000"/>
                </a:solidFill>
                <a:latin typeface="Franklin Gothic Medium" panose="020B0603020102020204" pitchFamily="34" charset="0"/>
                <a:ea typeface="宋体" panose="02010600030101010101" pitchFamily="2" charset="-122"/>
                <a:cs typeface="+mn-cs"/>
              </a:rPr>
              <a:t>:</a:t>
            </a:r>
            <a:endParaRPr lang="en-US" altLang="zh-CN" kern="1200">
              <a:solidFill>
                <a:srgbClr val="FF0000"/>
              </a:solidFill>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应该禁止进入该空间 </a:t>
            </a:r>
            <a:endParaRPr lang="zh-CN" altLang="en-US" kern="1200" dirty="0">
              <a:latin typeface="Franklin Gothic Medium" panose="020B0603020102020204" pitchFamily="34" charset="0"/>
              <a:ea typeface="宋体" panose="02010600030101010101" pitchFamily="2" charset="-122"/>
              <a:cs typeface="+mn-cs"/>
            </a:endParaRPr>
          </a:p>
          <a:p>
            <a:pPr lvl="1" eaLnBrk="1" hangingPunct="1"/>
            <a:r>
              <a:rPr lang="zh-CN" altLang="en-US" kern="1200" dirty="0">
                <a:latin typeface="Franklin Gothic Medium" panose="020B0603020102020204" pitchFamily="34" charset="0"/>
                <a:ea typeface="宋体" panose="02010600030101010101" pitchFamily="2" charset="-122"/>
                <a:cs typeface="+mn-cs"/>
              </a:rPr>
              <a:t>进入 受限空间前应该采用强制通风措施，以使受限空间内的空气条件回到可接受的范围之内</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kern="1200" dirty="0">
              <a:latin typeface="Franklin Gothic Medium" panose="020B0603020102020204" pitchFamily="34" charset="0"/>
              <a:ea typeface="宋体" panose="02010600030101010101" pitchFamily="2" charset="-122"/>
              <a:cs typeface="+mn-cs"/>
            </a:endParaRPr>
          </a:p>
        </p:txBody>
      </p:sp>
      <p:pic>
        <p:nvPicPr>
          <p:cNvPr id="82948" name="Picture 3" descr="thump rule.jpg"/>
          <p:cNvPicPr>
            <a:picLocks noChangeAspect="1"/>
          </p:cNvPicPr>
          <p:nvPr/>
        </p:nvPicPr>
        <p:blipFill>
          <a:blip r:embed="rId2"/>
          <a:stretch>
            <a:fillRect/>
          </a:stretch>
        </p:blipFill>
        <p:spPr>
          <a:xfrm>
            <a:off x="140970" y="4004310"/>
            <a:ext cx="1809115" cy="2473325"/>
          </a:xfrm>
          <a:prstGeom prst="rect">
            <a:avLst/>
          </a:prstGeom>
          <a:noFill/>
          <a:ln w="9525">
            <a:noFill/>
          </a:ln>
        </p:spPr>
      </p:pic>
      <p:pic>
        <p:nvPicPr>
          <p:cNvPr id="5" name="图片 4"/>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26174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能量释放</a:t>
            </a:r>
            <a:endParaRPr lang="zh-CN" altLang="en-US" kern="1200" dirty="0">
              <a:latin typeface="Franklin Gothic Medium" panose="020B0603020102020204" pitchFamily="34" charset="0"/>
              <a:ea typeface="宋体" panose="02010600030101010101" pitchFamily="2" charset="-122"/>
              <a:cs typeface="+mj-cs"/>
            </a:endParaRPr>
          </a:p>
        </p:txBody>
      </p:sp>
      <p:sp>
        <p:nvSpPr>
          <p:cNvPr id="84995" name="Content Placeholder 2"/>
          <p:cNvSpPr>
            <a:spLocks noGrp="1"/>
          </p:cNvSpPr>
          <p:nvPr/>
        </p:nvSpPr>
        <p:spPr>
          <a:xfrm>
            <a:off x="1308100" y="2600960"/>
            <a:ext cx="7315200" cy="37846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进入受限空间之前，所有的危险能量必须进行隔离并上锁，或得到控制。</a:t>
            </a:r>
            <a:endParaRPr lang="zh-CN" altLang="en-US" kern="1200" dirty="0">
              <a:latin typeface="Franklin Gothic Medium" panose="020B0603020102020204" pitchFamily="34" charset="0"/>
              <a:ea typeface="宋体" panose="02010600030101010101" pitchFamily="2" charset="-122"/>
              <a:cs typeface="+mn-cs"/>
            </a:endParaRPr>
          </a:p>
          <a:p>
            <a:pPr marL="0" indent="0" eaLnBrk="1" hangingPunct="1">
              <a:buFont typeface="Courier New" panose="02070309020205020404" pitchFamily="49" charset="0"/>
              <a:buNone/>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对危险能量源的控制应该符合</a:t>
            </a:r>
            <a:r>
              <a:rPr lang="zh-CN" altLang="en-US" b="1" i="1" kern="1200" dirty="0">
                <a:solidFill>
                  <a:schemeClr val="hlink"/>
                </a:solidFill>
                <a:latin typeface="Franklin Gothic Medium" panose="020B0603020102020204" pitchFamily="34" charset="0"/>
                <a:ea typeface="宋体" panose="02010600030101010101" pitchFamily="2" charset="-122"/>
                <a:cs typeface="+mn-cs"/>
              </a:rPr>
              <a:t>健康安全标准</a:t>
            </a:r>
            <a:r>
              <a:rPr lang="en-US" altLang="zh-CN" b="1" i="1" kern="1200">
                <a:solidFill>
                  <a:schemeClr val="hlink"/>
                </a:solidFill>
                <a:latin typeface="Franklin Gothic Medium" panose="020B0603020102020204" pitchFamily="34" charset="0"/>
                <a:ea typeface="宋体" panose="02010600030101010101" pitchFamily="2" charset="-122"/>
                <a:cs typeface="+mn-cs"/>
              </a:rPr>
              <a:t>—</a:t>
            </a:r>
            <a:r>
              <a:rPr lang="zh-CN" altLang="en-US" b="1" i="1" kern="1200" dirty="0">
                <a:solidFill>
                  <a:schemeClr val="hlink"/>
                </a:solidFill>
                <a:latin typeface="Franklin Gothic Medium" panose="020B0603020102020204" pitchFamily="34" charset="0"/>
                <a:ea typeface="宋体" panose="02010600030101010101" pitchFamily="2" charset="-122"/>
                <a:cs typeface="+mn-cs"/>
              </a:rPr>
              <a:t>能量隔离</a:t>
            </a:r>
            <a:endParaRPr lang="en-US" altLang="zh-CN" b="1" i="1" kern="1200">
              <a:solidFill>
                <a:schemeClr val="hlink"/>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b="1" i="1" kern="1200">
              <a:solidFill>
                <a:schemeClr val="hlink"/>
              </a:solidFill>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应该关注如何防止入口被意外关闭</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p:txBody>
      </p:sp>
      <p:pic>
        <p:nvPicPr>
          <p:cNvPr id="84996" name="Picture 23" descr="EI icon_vert"/>
          <p:cNvPicPr>
            <a:picLocks noChangeAspect="1"/>
          </p:cNvPicPr>
          <p:nvPr/>
        </p:nvPicPr>
        <p:blipFill>
          <a:blip r:embed="rId2"/>
          <a:stretch>
            <a:fillRect/>
          </a:stretch>
        </p:blipFill>
        <p:spPr>
          <a:xfrm>
            <a:off x="7088505" y="4556760"/>
            <a:ext cx="2146300" cy="1828800"/>
          </a:xfrm>
          <a:prstGeom prst="rect">
            <a:avLst/>
          </a:prstGeom>
          <a:noFill/>
          <a:ln w="9525">
            <a:noFill/>
          </a:ln>
        </p:spPr>
      </p:pic>
      <p:pic>
        <p:nvPicPr>
          <p:cNvPr id="5" name="图片 4"/>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26174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掩埋</a:t>
            </a:r>
            <a:endParaRPr lang="zh-CN" altLang="en-US" kern="1200" dirty="0">
              <a:latin typeface="Franklin Gothic Medium" panose="020B0603020102020204" pitchFamily="34" charset="0"/>
              <a:ea typeface="宋体" panose="02010600030101010101" pitchFamily="2" charset="-122"/>
              <a:cs typeface="+mj-cs"/>
            </a:endParaRPr>
          </a:p>
        </p:txBody>
      </p:sp>
      <p:sp>
        <p:nvSpPr>
          <p:cNvPr id="87043" name="Content Placeholder 2"/>
          <p:cNvSpPr>
            <a:spLocks noGrp="1"/>
          </p:cNvSpPr>
          <p:nvPr/>
        </p:nvSpPr>
        <p:spPr>
          <a:xfrm>
            <a:off x="1600200" y="2269490"/>
            <a:ext cx="7315200" cy="397891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掩埋是指被物料完全盖住或者人员完全下沉到物料中，这可能导致窒息死亡。</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松软的物料可能结一层硬壳，或者形成料桥，工作人员的体重可能压塌松散的物料。</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87044" name="Picture 2"/>
          <p:cNvPicPr>
            <a:picLocks noChangeAspect="1"/>
          </p:cNvPicPr>
          <p:nvPr/>
        </p:nvPicPr>
        <p:blipFill>
          <a:blip r:embed="rId2"/>
          <a:stretch>
            <a:fillRect/>
          </a:stretch>
        </p:blipFill>
        <p:spPr>
          <a:xfrm>
            <a:off x="1014730" y="4173220"/>
            <a:ext cx="4648200" cy="2194560"/>
          </a:xfrm>
          <a:prstGeom prst="rect">
            <a:avLst/>
          </a:prstGeom>
          <a:noFill/>
          <a:ln w="9525">
            <a:noFill/>
          </a:ln>
        </p:spPr>
      </p:pic>
      <p:sp>
        <p:nvSpPr>
          <p:cNvPr id="87045" name="TextBox 4"/>
          <p:cNvSpPr txBox="1"/>
          <p:nvPr/>
        </p:nvSpPr>
        <p:spPr>
          <a:xfrm>
            <a:off x="6184900" y="4452620"/>
            <a:ext cx="2438400" cy="1465263"/>
          </a:xfrm>
          <a:prstGeom prst="rect">
            <a:avLst/>
          </a:prstGeom>
          <a:noFill/>
          <a:ln w="9525">
            <a:noFill/>
          </a:ln>
        </p:spPr>
        <p:txBody>
          <a:bodyPr>
            <a:spAutoFit/>
          </a:bodyPr>
          <a:p>
            <a:r>
              <a:rPr lang="zh-CN" altLang="en-US" b="1" dirty="0">
                <a:solidFill>
                  <a:srgbClr val="FF0000"/>
                </a:solidFill>
                <a:latin typeface="Calibri" panose="020F0502020204030204" charset="0"/>
                <a:ea typeface="宋体" panose="02010600030101010101" pitchFamily="2" charset="-122"/>
              </a:rPr>
              <a:t>例如下面这些物料都有造成掩埋风险。包括但不限于（沙子，煤，粉煤灰，水泥，动物饲料等）</a:t>
            </a:r>
            <a:endParaRPr lang="en-US" altLang="zh-CN">
              <a:latin typeface="Calibri" panose="020F0502020204030204" charset="0"/>
              <a:ea typeface="宋体" panose="02010600030101010101" pitchFamily="2" charset="-122"/>
            </a:endParaRPr>
          </a:p>
        </p:txBody>
      </p:sp>
      <p:pic>
        <p:nvPicPr>
          <p:cNvPr id="5" name="图片 4"/>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1002030" y="134620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防止掩埋</a:t>
            </a:r>
            <a:endParaRPr lang="zh-CN" altLang="en-US" kern="1200" dirty="0">
              <a:latin typeface="Franklin Gothic Medium" panose="020B0603020102020204" pitchFamily="34" charset="0"/>
              <a:ea typeface="宋体" panose="02010600030101010101" pitchFamily="2" charset="-122"/>
              <a:cs typeface="+mj-cs"/>
            </a:endParaRPr>
          </a:p>
        </p:txBody>
      </p:sp>
      <p:sp>
        <p:nvSpPr>
          <p:cNvPr id="88067" name="Content Placeholder 2"/>
          <p:cNvSpPr>
            <a:spLocks noGrp="1"/>
          </p:cNvSpPr>
          <p:nvPr/>
        </p:nvSpPr>
        <p:spPr>
          <a:xfrm>
            <a:off x="1600200" y="2394585"/>
            <a:ext cx="7315200" cy="385381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所有堆积在受限空间中的物料都应该清理干净</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永远从物料上方进入受限空间</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人员在最高料位的上方时，都必须采取措施进行防护</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kern="1200" dirty="0">
              <a:latin typeface="Franklin Gothic Medium" panose="020B0603020102020204" pitchFamily="34" charset="0"/>
              <a:ea typeface="宋体" panose="02010600030101010101" pitchFamily="2" charset="-122"/>
              <a:cs typeface="+mn-cs"/>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3973195" y="119380"/>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作业人员</a:t>
            </a:r>
            <a:r>
              <a:rPr lang="zh-CN" altLang="en-US" sz="4400" b="1" u="heavy">
                <a:latin typeface="微软雅黑" panose="020B0503020204020204" charset="-122"/>
                <a:ea typeface="微软雅黑" panose="020B0503020204020204" charset="-122"/>
                <a:sym typeface="+mn-ea"/>
              </a:rPr>
              <a:t>的</a:t>
            </a:r>
            <a:r>
              <a:rPr lang="zh-CN" altLang="en-US" sz="4400" b="1">
                <a:latin typeface="微软雅黑" panose="020B0503020204020204" charset="-122"/>
                <a:ea typeface="微软雅黑" panose="020B0503020204020204" charset="-122"/>
              </a:rPr>
              <a:t>要求</a:t>
            </a:r>
            <a:endParaRPr lang="zh-CN" altLang="en-US" sz="4400" b="1">
              <a:latin typeface="微软雅黑" panose="020B0503020204020204" charset="-122"/>
              <a:ea typeface="微软雅黑" panose="020B0503020204020204" charset="-122"/>
            </a:endParaRPr>
          </a:p>
        </p:txBody>
      </p:sp>
      <p:sp>
        <p:nvSpPr>
          <p:cNvPr id="41992" name="TextBox 9"/>
          <p:cNvSpPr txBox="1"/>
          <p:nvPr/>
        </p:nvSpPr>
        <p:spPr>
          <a:xfrm>
            <a:off x="1391285" y="129921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grpSp>
        <p:nvGrpSpPr>
          <p:cNvPr id="109574" name="Group 417"/>
          <p:cNvGrpSpPr/>
          <p:nvPr/>
        </p:nvGrpSpPr>
        <p:grpSpPr>
          <a:xfrm>
            <a:off x="1667828" y="1620838"/>
            <a:ext cx="2982912" cy="2495550"/>
            <a:chOff x="5932488" y="1122220"/>
            <a:chExt cx="2982912" cy="2495550"/>
          </a:xfrm>
        </p:grpSpPr>
        <p:pic>
          <p:nvPicPr>
            <p:cNvPr id="109579" name="Picture 27"/>
            <p:cNvPicPr>
              <a:picLocks noChangeAspect="1"/>
            </p:cNvPicPr>
            <p:nvPr/>
          </p:nvPicPr>
          <p:blipFill>
            <a:blip r:embed="rId2"/>
            <a:stretch>
              <a:fillRect/>
            </a:stretch>
          </p:blipFill>
          <p:spPr>
            <a:xfrm>
              <a:off x="6907610" y="2835133"/>
              <a:ext cx="882253" cy="642938"/>
            </a:xfrm>
            <a:prstGeom prst="rect">
              <a:avLst/>
            </a:prstGeom>
            <a:noFill/>
            <a:ln w="9525">
              <a:noFill/>
            </a:ln>
          </p:spPr>
        </p:pic>
        <p:grpSp>
          <p:nvGrpSpPr>
            <p:cNvPr id="109580" name="Group 30"/>
            <p:cNvGrpSpPr/>
            <p:nvPr/>
          </p:nvGrpSpPr>
          <p:grpSpPr>
            <a:xfrm>
              <a:off x="5932488" y="1992170"/>
              <a:ext cx="1317360" cy="1625600"/>
              <a:chOff x="582" y="674"/>
              <a:chExt cx="165" cy="216"/>
            </a:xfrm>
          </p:grpSpPr>
          <p:grpSp>
            <p:nvGrpSpPr>
              <p:cNvPr id="109754" name="Group 29"/>
              <p:cNvGrpSpPr/>
              <p:nvPr/>
            </p:nvGrpSpPr>
            <p:grpSpPr>
              <a:xfrm>
                <a:off x="582" y="703"/>
                <a:ext cx="165" cy="187"/>
                <a:chOff x="326" y="381"/>
                <a:chExt cx="165" cy="187"/>
              </a:xfrm>
            </p:grpSpPr>
            <p:sp>
              <p:nvSpPr>
                <p:cNvPr id="109762" name="AutoShape 30"/>
                <p:cNvSpPr/>
                <p:nvPr/>
              </p:nvSpPr>
              <p:spPr>
                <a:xfrm>
                  <a:off x="349"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63" name="AutoShape 31"/>
                <p:cNvSpPr/>
                <p:nvPr/>
              </p:nvSpPr>
              <p:spPr>
                <a:xfrm flipH="1">
                  <a:off x="434"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64" name="Oval 32"/>
                <p:cNvSpPr/>
                <p:nvPr/>
              </p:nvSpPr>
              <p:spPr>
                <a:xfrm>
                  <a:off x="366" y="381"/>
                  <a:ext cx="85" cy="85"/>
                </a:xfrm>
                <a:prstGeom prst="ellipse">
                  <a:avLst/>
                </a:prstGeom>
                <a:solidFill>
                  <a:srgbClr val="FFFF99"/>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765" name="Arc 33"/>
                <p:cNvSpPr/>
                <p:nvPr/>
              </p:nvSpPr>
              <p:spPr>
                <a:xfrm rot="8107361">
                  <a:off x="394" y="432"/>
                  <a:ext cx="28" cy="24"/>
                </a:xfrm>
                <a:custGeom>
                  <a:avLst/>
                  <a:gdLst>
                    <a:gd name="txL" fmla="*/ 0 w 21553"/>
                    <a:gd name="txT" fmla="*/ 0 h 20936"/>
                    <a:gd name="txR" fmla="*/ 21553 w 21553"/>
                    <a:gd name="txB" fmla="*/ 20936 h 20936"/>
                  </a:gdLst>
                  <a:ahLst/>
                  <a:cxnLst>
                    <a:cxn ang="0">
                      <a:pos x="0" y="0"/>
                    </a:cxn>
                    <a:cxn ang="0">
                      <a:pos x="0" y="0"/>
                    </a:cxn>
                    <a:cxn ang="0">
                      <a:pos x="0" y="0"/>
                    </a:cxn>
                  </a:cxnLst>
                  <a:rect l="txL" t="txT" r="txR" b="txB"/>
                  <a:pathLst>
                    <a:path w="21553" h="20936" fill="none">
                      <a:moveTo>
                        <a:pt x="5313" y="-1"/>
                      </a:moveTo>
                      <a:cubicBezTo>
                        <a:pt x="14379" y="2300"/>
                        <a:pt x="20935" y="10176"/>
                        <a:pt x="21552" y="19510"/>
                      </a:cubicBezTo>
                    </a:path>
                    <a:path w="21553" h="20936" stroke="0">
                      <a:moveTo>
                        <a:pt x="5313" y="-1"/>
                      </a:moveTo>
                      <a:cubicBezTo>
                        <a:pt x="14379" y="2300"/>
                        <a:pt x="20935" y="10176"/>
                        <a:pt x="21552" y="19510"/>
                      </a:cubicBezTo>
                      <a:lnTo>
                        <a:pt x="0" y="20936"/>
                      </a:lnTo>
                      <a:close/>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66" name="Oval 34"/>
                <p:cNvSpPr/>
                <p:nvPr/>
              </p:nvSpPr>
              <p:spPr>
                <a:xfrm>
                  <a:off x="385"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767" name="Oval 35"/>
                <p:cNvSpPr/>
                <p:nvPr/>
              </p:nvSpPr>
              <p:spPr>
                <a:xfrm>
                  <a:off x="423"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grpSp>
              <p:nvGrpSpPr>
                <p:cNvPr id="109768" name="Group 36"/>
                <p:cNvGrpSpPr/>
                <p:nvPr/>
              </p:nvGrpSpPr>
              <p:grpSpPr>
                <a:xfrm>
                  <a:off x="326" y="466"/>
                  <a:ext cx="40" cy="34"/>
                  <a:chOff x="317" y="443"/>
                  <a:chExt cx="262" cy="202"/>
                </a:xfrm>
              </p:grpSpPr>
              <p:sp>
                <p:nvSpPr>
                  <p:cNvPr id="109774" name="Line 37"/>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775" name="Freeform 38"/>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nvGrpSpPr>
                <p:cNvPr id="109769" name="Group 39"/>
                <p:cNvGrpSpPr/>
                <p:nvPr/>
              </p:nvGrpSpPr>
              <p:grpSpPr>
                <a:xfrm flipH="1">
                  <a:off x="451" y="466"/>
                  <a:ext cx="40" cy="34"/>
                  <a:chOff x="317" y="443"/>
                  <a:chExt cx="262" cy="202"/>
                </a:xfrm>
              </p:grpSpPr>
              <p:sp>
                <p:nvSpPr>
                  <p:cNvPr id="109772" name="Line 40"/>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773" name="Freeform 41"/>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sp>
              <p:nvSpPr>
                <p:cNvPr id="109770" name="AutoShape 42"/>
                <p:cNvSpPr/>
                <p:nvPr/>
              </p:nvSpPr>
              <p:spPr>
                <a:xfrm>
                  <a:off x="366" y="466"/>
                  <a:ext cx="85" cy="51"/>
                </a:xfrm>
                <a:prstGeom prst="plus">
                  <a:avLst>
                    <a:gd name="adj" fmla="val 25000"/>
                  </a:avLst>
                </a:prstGeom>
                <a:solidFill>
                  <a:srgbClr val="FF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71" name="AutoShape 43"/>
                <p:cNvSpPr/>
                <p:nvPr/>
              </p:nvSpPr>
              <p:spPr>
                <a:xfrm>
                  <a:off x="366" y="500"/>
                  <a:ext cx="85" cy="68"/>
                </a:xfrm>
                <a:custGeom>
                  <a:avLst/>
                  <a:gdLst>
                    <a:gd name="txL" fmla="*/ 0 w 21600"/>
                    <a:gd name="txT" fmla="*/ 0 h 21600"/>
                    <a:gd name="txR" fmla="*/ 21600 w 21600"/>
                    <a:gd name="txB" fmla="*/ 7624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nvGrpSpPr>
              <p:cNvPr id="109755" name="Group 44"/>
              <p:cNvGrpSpPr/>
              <p:nvPr/>
            </p:nvGrpSpPr>
            <p:grpSpPr>
              <a:xfrm>
                <a:off x="621" y="674"/>
                <a:ext cx="85" cy="73"/>
                <a:chOff x="336" y="505"/>
                <a:chExt cx="277" cy="209"/>
              </a:xfrm>
            </p:grpSpPr>
            <p:sp>
              <p:nvSpPr>
                <p:cNvPr id="109756" name="Freeform 45"/>
                <p:cNvSpPr/>
                <p:nvPr/>
              </p:nvSpPr>
              <p:spPr>
                <a:xfrm>
                  <a:off x="336" y="505"/>
                  <a:ext cx="277" cy="209"/>
                </a:xfrm>
                <a:custGeom>
                  <a:avLst/>
                  <a:gdLst>
                    <a:gd name="txL" fmla="*/ 0 w 277"/>
                    <a:gd name="txT" fmla="*/ 0 h 209"/>
                    <a:gd name="txR" fmla="*/ 277 w 277"/>
                    <a:gd name="txB" fmla="*/ 209 h 209"/>
                  </a:gdLst>
                  <a:ahLst/>
                  <a:cxnLst>
                    <a:cxn ang="0">
                      <a:pos x="20" y="126"/>
                    </a:cxn>
                    <a:cxn ang="0">
                      <a:pos x="22" y="100"/>
                    </a:cxn>
                    <a:cxn ang="0">
                      <a:pos x="29" y="90"/>
                    </a:cxn>
                    <a:cxn ang="0">
                      <a:pos x="58" y="31"/>
                    </a:cxn>
                    <a:cxn ang="0">
                      <a:pos x="67" y="23"/>
                    </a:cxn>
                    <a:cxn ang="0">
                      <a:pos x="84" y="15"/>
                    </a:cxn>
                    <a:cxn ang="0">
                      <a:pos x="92" y="13"/>
                    </a:cxn>
                    <a:cxn ang="0">
                      <a:pos x="103" y="1"/>
                    </a:cxn>
                    <a:cxn ang="0">
                      <a:pos x="121" y="11"/>
                    </a:cxn>
                    <a:cxn ang="0">
                      <a:pos x="139" y="9"/>
                    </a:cxn>
                    <a:cxn ang="0">
                      <a:pos x="153" y="0"/>
                    </a:cxn>
                    <a:cxn ang="0">
                      <a:pos x="178" y="11"/>
                    </a:cxn>
                    <a:cxn ang="0">
                      <a:pos x="189" y="4"/>
                    </a:cxn>
                    <a:cxn ang="0">
                      <a:pos x="206" y="14"/>
                    </a:cxn>
                    <a:cxn ang="0">
                      <a:pos x="218" y="19"/>
                    </a:cxn>
                    <a:cxn ang="0">
                      <a:pos x="224" y="23"/>
                    </a:cxn>
                    <a:cxn ang="0">
                      <a:pos x="236" y="35"/>
                    </a:cxn>
                    <a:cxn ang="0">
                      <a:pos x="255" y="80"/>
                    </a:cxn>
                    <a:cxn ang="0">
                      <a:pos x="263" y="97"/>
                    </a:cxn>
                    <a:cxn ang="0">
                      <a:pos x="266" y="106"/>
                    </a:cxn>
                    <a:cxn ang="0">
                      <a:pos x="274" y="147"/>
                    </a:cxn>
                    <a:cxn ang="0">
                      <a:pos x="274" y="159"/>
                    </a:cxn>
                    <a:cxn ang="0">
                      <a:pos x="265" y="164"/>
                    </a:cxn>
                    <a:cxn ang="0">
                      <a:pos x="259" y="171"/>
                    </a:cxn>
                    <a:cxn ang="0">
                      <a:pos x="210" y="198"/>
                    </a:cxn>
                    <a:cxn ang="0">
                      <a:pos x="181" y="207"/>
                    </a:cxn>
                    <a:cxn ang="0">
                      <a:pos x="161" y="209"/>
                    </a:cxn>
                    <a:cxn ang="0">
                      <a:pos x="110" y="206"/>
                    </a:cxn>
                    <a:cxn ang="0">
                      <a:pos x="91" y="203"/>
                    </a:cxn>
                    <a:cxn ang="0">
                      <a:pos x="84" y="202"/>
                    </a:cxn>
                    <a:cxn ang="0">
                      <a:pos x="30" y="183"/>
                    </a:cxn>
                    <a:cxn ang="0">
                      <a:pos x="7" y="165"/>
                    </a:cxn>
                    <a:cxn ang="0">
                      <a:pos x="10" y="150"/>
                    </a:cxn>
                    <a:cxn ang="0">
                      <a:pos x="20" y="149"/>
                    </a:cxn>
                    <a:cxn ang="0">
                      <a:pos x="23" y="131"/>
                    </a:cxn>
                    <a:cxn ang="0">
                      <a:pos x="22" y="128"/>
                    </a:cxn>
                    <a:cxn ang="0">
                      <a:pos x="21" y="131"/>
                    </a:cxn>
                    <a:cxn ang="0">
                      <a:pos x="22" y="127"/>
                    </a:cxn>
                    <a:cxn ang="0">
                      <a:pos x="20" y="136"/>
                    </a:cxn>
                    <a:cxn ang="0">
                      <a:pos x="20" y="126"/>
                    </a:cxn>
                  </a:cxnLst>
                  <a:rect l="txL" t="txT" r="txR" b="txB"/>
                  <a:pathLst>
                    <a:path w="277" h="209">
                      <a:moveTo>
                        <a:pt x="20" y="126"/>
                      </a:moveTo>
                      <a:cubicBezTo>
                        <a:pt x="21" y="116"/>
                        <a:pt x="21" y="109"/>
                        <a:pt x="22" y="100"/>
                      </a:cubicBezTo>
                      <a:cubicBezTo>
                        <a:pt x="23" y="96"/>
                        <a:pt x="29" y="90"/>
                        <a:pt x="29" y="90"/>
                      </a:cubicBezTo>
                      <a:cubicBezTo>
                        <a:pt x="34" y="74"/>
                        <a:pt x="43" y="41"/>
                        <a:pt x="58" y="31"/>
                      </a:cubicBezTo>
                      <a:cubicBezTo>
                        <a:pt x="59" y="28"/>
                        <a:pt x="63" y="24"/>
                        <a:pt x="67" y="23"/>
                      </a:cubicBezTo>
                      <a:cubicBezTo>
                        <a:pt x="70" y="18"/>
                        <a:pt x="78" y="17"/>
                        <a:pt x="84" y="15"/>
                      </a:cubicBezTo>
                      <a:cubicBezTo>
                        <a:pt x="87" y="14"/>
                        <a:pt x="92" y="13"/>
                        <a:pt x="92" y="13"/>
                      </a:cubicBezTo>
                      <a:cubicBezTo>
                        <a:pt x="96" y="8"/>
                        <a:pt x="97" y="3"/>
                        <a:pt x="103" y="1"/>
                      </a:cubicBezTo>
                      <a:cubicBezTo>
                        <a:pt x="123" y="3"/>
                        <a:pt x="110" y="3"/>
                        <a:pt x="121" y="11"/>
                      </a:cubicBezTo>
                      <a:cubicBezTo>
                        <a:pt x="127" y="11"/>
                        <a:pt x="134" y="13"/>
                        <a:pt x="139" y="9"/>
                      </a:cubicBezTo>
                      <a:cubicBezTo>
                        <a:pt x="145" y="4"/>
                        <a:pt x="145" y="2"/>
                        <a:pt x="153" y="0"/>
                      </a:cubicBezTo>
                      <a:cubicBezTo>
                        <a:pt x="163" y="2"/>
                        <a:pt x="167" y="9"/>
                        <a:pt x="178" y="11"/>
                      </a:cubicBezTo>
                      <a:cubicBezTo>
                        <a:pt x="182" y="10"/>
                        <a:pt x="184" y="6"/>
                        <a:pt x="189" y="4"/>
                      </a:cubicBezTo>
                      <a:cubicBezTo>
                        <a:pt x="202" y="5"/>
                        <a:pt x="202" y="3"/>
                        <a:pt x="206" y="14"/>
                      </a:cubicBezTo>
                      <a:cubicBezTo>
                        <a:pt x="207" y="18"/>
                        <a:pt x="214" y="17"/>
                        <a:pt x="218" y="19"/>
                      </a:cubicBezTo>
                      <a:cubicBezTo>
                        <a:pt x="220" y="20"/>
                        <a:pt x="224" y="23"/>
                        <a:pt x="224" y="23"/>
                      </a:cubicBezTo>
                      <a:cubicBezTo>
                        <a:pt x="227" y="27"/>
                        <a:pt x="231" y="33"/>
                        <a:pt x="236" y="35"/>
                      </a:cubicBezTo>
                      <a:cubicBezTo>
                        <a:pt x="241" y="50"/>
                        <a:pt x="250" y="64"/>
                        <a:pt x="255" y="80"/>
                      </a:cubicBezTo>
                      <a:cubicBezTo>
                        <a:pt x="257" y="86"/>
                        <a:pt x="256" y="95"/>
                        <a:pt x="263" y="97"/>
                      </a:cubicBezTo>
                      <a:cubicBezTo>
                        <a:pt x="264" y="100"/>
                        <a:pt x="266" y="106"/>
                        <a:pt x="266" y="106"/>
                      </a:cubicBezTo>
                      <a:cubicBezTo>
                        <a:pt x="267" y="119"/>
                        <a:pt x="259" y="145"/>
                        <a:pt x="274" y="147"/>
                      </a:cubicBezTo>
                      <a:cubicBezTo>
                        <a:pt x="276" y="150"/>
                        <a:pt x="277" y="156"/>
                        <a:pt x="274" y="159"/>
                      </a:cubicBezTo>
                      <a:cubicBezTo>
                        <a:pt x="272" y="161"/>
                        <a:pt x="265" y="164"/>
                        <a:pt x="265" y="164"/>
                      </a:cubicBezTo>
                      <a:cubicBezTo>
                        <a:pt x="264" y="168"/>
                        <a:pt x="263" y="170"/>
                        <a:pt x="259" y="171"/>
                      </a:cubicBezTo>
                      <a:cubicBezTo>
                        <a:pt x="249" y="186"/>
                        <a:pt x="226" y="194"/>
                        <a:pt x="210" y="198"/>
                      </a:cubicBezTo>
                      <a:cubicBezTo>
                        <a:pt x="203" y="202"/>
                        <a:pt x="189" y="206"/>
                        <a:pt x="181" y="207"/>
                      </a:cubicBezTo>
                      <a:cubicBezTo>
                        <a:pt x="174" y="208"/>
                        <a:pt x="161" y="209"/>
                        <a:pt x="161" y="209"/>
                      </a:cubicBezTo>
                      <a:cubicBezTo>
                        <a:pt x="144" y="208"/>
                        <a:pt x="127" y="208"/>
                        <a:pt x="110" y="206"/>
                      </a:cubicBezTo>
                      <a:cubicBezTo>
                        <a:pt x="104" y="205"/>
                        <a:pt x="97" y="204"/>
                        <a:pt x="91" y="203"/>
                      </a:cubicBezTo>
                      <a:cubicBezTo>
                        <a:pt x="89" y="203"/>
                        <a:pt x="84" y="202"/>
                        <a:pt x="84" y="202"/>
                      </a:cubicBezTo>
                      <a:cubicBezTo>
                        <a:pt x="70" y="197"/>
                        <a:pt x="42" y="191"/>
                        <a:pt x="30" y="183"/>
                      </a:cubicBezTo>
                      <a:cubicBezTo>
                        <a:pt x="22" y="178"/>
                        <a:pt x="15" y="170"/>
                        <a:pt x="7" y="165"/>
                      </a:cubicBezTo>
                      <a:cubicBezTo>
                        <a:pt x="5" y="158"/>
                        <a:pt x="0" y="153"/>
                        <a:pt x="10" y="150"/>
                      </a:cubicBezTo>
                      <a:cubicBezTo>
                        <a:pt x="15" y="151"/>
                        <a:pt x="24" y="155"/>
                        <a:pt x="20" y="149"/>
                      </a:cubicBezTo>
                      <a:cubicBezTo>
                        <a:pt x="21" y="143"/>
                        <a:pt x="22" y="137"/>
                        <a:pt x="23" y="131"/>
                      </a:cubicBezTo>
                      <a:cubicBezTo>
                        <a:pt x="23" y="130"/>
                        <a:pt x="23" y="128"/>
                        <a:pt x="22" y="128"/>
                      </a:cubicBezTo>
                      <a:cubicBezTo>
                        <a:pt x="21" y="128"/>
                        <a:pt x="21" y="132"/>
                        <a:pt x="21" y="131"/>
                      </a:cubicBezTo>
                      <a:cubicBezTo>
                        <a:pt x="21" y="130"/>
                        <a:pt x="22" y="128"/>
                        <a:pt x="22" y="127"/>
                      </a:cubicBezTo>
                      <a:cubicBezTo>
                        <a:pt x="24" y="143"/>
                        <a:pt x="28" y="168"/>
                        <a:pt x="20" y="136"/>
                      </a:cubicBezTo>
                      <a:cubicBezTo>
                        <a:pt x="19" y="123"/>
                        <a:pt x="17" y="120"/>
                        <a:pt x="20" y="126"/>
                      </a:cubicBezTo>
                      <a:close/>
                    </a:path>
                  </a:pathLst>
                </a:custGeom>
                <a:solidFill>
                  <a:srgbClr val="FF0000"/>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57" name="Freeform 46"/>
                <p:cNvSpPr/>
                <p:nvPr/>
              </p:nvSpPr>
              <p:spPr>
                <a:xfrm>
                  <a:off x="355" y="651"/>
                  <a:ext cx="247" cy="38"/>
                </a:xfrm>
                <a:custGeom>
                  <a:avLst/>
                  <a:gdLst>
                    <a:gd name="txL" fmla="*/ 0 w 247"/>
                    <a:gd name="txT" fmla="*/ 0 h 38"/>
                    <a:gd name="txR" fmla="*/ 247 w 247"/>
                    <a:gd name="txB" fmla="*/ 38 h 38"/>
                  </a:gdLst>
                  <a:ahLst/>
                  <a:cxnLst>
                    <a:cxn ang="0">
                      <a:pos x="0" y="8"/>
                    </a:cxn>
                    <a:cxn ang="0">
                      <a:pos x="128" y="32"/>
                    </a:cxn>
                    <a:cxn ang="0">
                      <a:pos x="166" y="30"/>
                    </a:cxn>
                    <a:cxn ang="0">
                      <a:pos x="207" y="21"/>
                    </a:cxn>
                    <a:cxn ang="0">
                      <a:pos x="221" y="17"/>
                    </a:cxn>
                    <a:cxn ang="0">
                      <a:pos x="225" y="16"/>
                    </a:cxn>
                    <a:cxn ang="0">
                      <a:pos x="238" y="11"/>
                    </a:cxn>
                    <a:cxn ang="0">
                      <a:pos x="241" y="10"/>
                    </a:cxn>
                    <a:cxn ang="0">
                      <a:pos x="247" y="0"/>
                    </a:cxn>
                  </a:cxnLst>
                  <a:rect l="txL" t="txT" r="txR" b="txB"/>
                  <a:pathLst>
                    <a:path w="247" h="38">
                      <a:moveTo>
                        <a:pt x="0" y="8"/>
                      </a:moveTo>
                      <a:cubicBezTo>
                        <a:pt x="30" y="38"/>
                        <a:pt x="94" y="31"/>
                        <a:pt x="128" y="32"/>
                      </a:cubicBezTo>
                      <a:cubicBezTo>
                        <a:pt x="141" y="33"/>
                        <a:pt x="153" y="31"/>
                        <a:pt x="166" y="30"/>
                      </a:cubicBezTo>
                      <a:cubicBezTo>
                        <a:pt x="180" y="27"/>
                        <a:pt x="194" y="25"/>
                        <a:pt x="207" y="21"/>
                      </a:cubicBezTo>
                      <a:cubicBezTo>
                        <a:pt x="221" y="17"/>
                        <a:pt x="203" y="21"/>
                        <a:pt x="221" y="17"/>
                      </a:cubicBezTo>
                      <a:cubicBezTo>
                        <a:pt x="222" y="17"/>
                        <a:pt x="225" y="16"/>
                        <a:pt x="225" y="16"/>
                      </a:cubicBezTo>
                      <a:cubicBezTo>
                        <a:pt x="229" y="13"/>
                        <a:pt x="233" y="13"/>
                        <a:pt x="238" y="11"/>
                      </a:cubicBezTo>
                      <a:cubicBezTo>
                        <a:pt x="239" y="11"/>
                        <a:pt x="241" y="10"/>
                        <a:pt x="241" y="10"/>
                      </a:cubicBezTo>
                      <a:cubicBezTo>
                        <a:pt x="243" y="7"/>
                        <a:pt x="247" y="4"/>
                        <a:pt x="247" y="0"/>
                      </a:cubicBezTo>
                    </a:path>
                  </a:pathLst>
                </a:custGeom>
                <a:solidFill>
                  <a:srgbClr val="FF0000"/>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58" name="Freeform 47"/>
                <p:cNvSpPr/>
                <p:nvPr/>
              </p:nvSpPr>
              <p:spPr>
                <a:xfrm>
                  <a:off x="430" y="518"/>
                  <a:ext cx="9" cy="57"/>
                </a:xfrm>
                <a:custGeom>
                  <a:avLst/>
                  <a:gdLst>
                    <a:gd name="txL" fmla="*/ 0 w 9"/>
                    <a:gd name="txT" fmla="*/ 0 h 57"/>
                    <a:gd name="txR" fmla="*/ 9 w 9"/>
                    <a:gd name="txB" fmla="*/ 57 h 57"/>
                  </a:gdLst>
                  <a:ahLst/>
                  <a:cxnLst>
                    <a:cxn ang="0">
                      <a:pos x="0" y="0"/>
                    </a:cxn>
                    <a:cxn ang="0">
                      <a:pos x="4" y="30"/>
                    </a:cxn>
                    <a:cxn ang="0">
                      <a:pos x="6" y="45"/>
                    </a:cxn>
                    <a:cxn ang="0">
                      <a:pos x="8" y="57"/>
                    </a:cxn>
                    <a:cxn ang="0">
                      <a:pos x="9" y="52"/>
                    </a:cxn>
                  </a:cxnLst>
                  <a:rect l="txL" t="txT" r="txR" b="txB"/>
                  <a:pathLst>
                    <a:path w="9" h="57">
                      <a:moveTo>
                        <a:pt x="0" y="0"/>
                      </a:moveTo>
                      <a:cubicBezTo>
                        <a:pt x="1" y="10"/>
                        <a:pt x="1" y="20"/>
                        <a:pt x="4" y="30"/>
                      </a:cubicBezTo>
                      <a:cubicBezTo>
                        <a:pt x="5" y="35"/>
                        <a:pt x="5" y="40"/>
                        <a:pt x="6" y="45"/>
                      </a:cubicBezTo>
                      <a:cubicBezTo>
                        <a:pt x="7" y="49"/>
                        <a:pt x="8" y="57"/>
                        <a:pt x="8" y="57"/>
                      </a:cubicBezTo>
                      <a:cubicBezTo>
                        <a:pt x="8" y="55"/>
                        <a:pt x="9" y="52"/>
                        <a:pt x="9" y="52"/>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59" name="Freeform 48"/>
                <p:cNvSpPr/>
                <p:nvPr/>
              </p:nvSpPr>
              <p:spPr>
                <a:xfrm>
                  <a:off x="456" y="516"/>
                  <a:ext cx="6" cy="60"/>
                </a:xfrm>
                <a:custGeom>
                  <a:avLst/>
                  <a:gdLst>
                    <a:gd name="txL" fmla="*/ 0 w 6"/>
                    <a:gd name="txT" fmla="*/ 0 h 60"/>
                    <a:gd name="txR" fmla="*/ 6 w 6"/>
                    <a:gd name="txB" fmla="*/ 60 h 60"/>
                  </a:gdLst>
                  <a:ahLst/>
                  <a:cxnLst>
                    <a:cxn ang="0">
                      <a:pos x="0" y="0"/>
                    </a:cxn>
                    <a:cxn ang="0">
                      <a:pos x="6" y="60"/>
                    </a:cxn>
                  </a:cxnLst>
                  <a:rect l="txL" t="txT" r="txR" b="txB"/>
                  <a:pathLst>
                    <a:path w="6" h="60">
                      <a:moveTo>
                        <a:pt x="0" y="0"/>
                      </a:moveTo>
                      <a:cubicBezTo>
                        <a:pt x="6" y="24"/>
                        <a:pt x="6" y="29"/>
                        <a:pt x="6"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60" name="Freeform 49"/>
                <p:cNvSpPr/>
                <p:nvPr/>
              </p:nvSpPr>
              <p:spPr>
                <a:xfrm>
                  <a:off x="474" y="516"/>
                  <a:ext cx="12" cy="60"/>
                </a:xfrm>
                <a:custGeom>
                  <a:avLst/>
                  <a:gdLst>
                    <a:gd name="txL" fmla="*/ 0 w 12"/>
                    <a:gd name="txT" fmla="*/ 0 h 60"/>
                    <a:gd name="txR" fmla="*/ 12 w 12"/>
                    <a:gd name="txB" fmla="*/ 60 h 60"/>
                  </a:gdLst>
                  <a:ahLst/>
                  <a:cxnLst>
                    <a:cxn ang="0">
                      <a:pos x="0" y="0"/>
                    </a:cxn>
                    <a:cxn ang="0">
                      <a:pos x="5" y="14"/>
                    </a:cxn>
                    <a:cxn ang="0">
                      <a:pos x="12" y="60"/>
                    </a:cxn>
                  </a:cxnLst>
                  <a:rect l="txL" t="txT" r="txR" b="txB"/>
                  <a:pathLst>
                    <a:path w="12" h="60">
                      <a:moveTo>
                        <a:pt x="0" y="0"/>
                      </a:moveTo>
                      <a:cubicBezTo>
                        <a:pt x="2" y="5"/>
                        <a:pt x="3" y="9"/>
                        <a:pt x="5" y="14"/>
                      </a:cubicBezTo>
                      <a:cubicBezTo>
                        <a:pt x="7" y="30"/>
                        <a:pt x="12" y="44"/>
                        <a:pt x="12"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61" name="Freeform 50"/>
                <p:cNvSpPr/>
                <p:nvPr/>
              </p:nvSpPr>
              <p:spPr>
                <a:xfrm>
                  <a:off x="506" y="514"/>
                  <a:ext cx="6" cy="65"/>
                </a:xfrm>
                <a:custGeom>
                  <a:avLst/>
                  <a:gdLst>
                    <a:gd name="txL" fmla="*/ 0 w 6"/>
                    <a:gd name="txT" fmla="*/ 0 h 65"/>
                    <a:gd name="txR" fmla="*/ 6 w 6"/>
                    <a:gd name="txB" fmla="*/ 65 h 65"/>
                  </a:gdLst>
                  <a:ahLst/>
                  <a:cxnLst>
                    <a:cxn ang="0">
                      <a:pos x="0" y="0"/>
                    </a:cxn>
                    <a:cxn ang="0">
                      <a:pos x="6" y="38"/>
                    </a:cxn>
                    <a:cxn ang="0">
                      <a:pos x="5" y="64"/>
                    </a:cxn>
                    <a:cxn ang="0">
                      <a:pos x="6" y="61"/>
                    </a:cxn>
                  </a:cxnLst>
                  <a:rect l="txL" t="txT" r="txR" b="txB"/>
                  <a:pathLst>
                    <a:path w="6" h="65">
                      <a:moveTo>
                        <a:pt x="0" y="0"/>
                      </a:moveTo>
                      <a:cubicBezTo>
                        <a:pt x="3" y="12"/>
                        <a:pt x="4" y="25"/>
                        <a:pt x="6" y="38"/>
                      </a:cubicBezTo>
                      <a:cubicBezTo>
                        <a:pt x="6" y="47"/>
                        <a:pt x="5" y="55"/>
                        <a:pt x="5" y="64"/>
                      </a:cubicBezTo>
                      <a:cubicBezTo>
                        <a:pt x="5" y="65"/>
                        <a:pt x="6" y="61"/>
                        <a:pt x="6" y="61"/>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grpSp>
          <p:nvGrpSpPr>
            <p:cNvPr id="109581" name="Group 51"/>
            <p:cNvGrpSpPr/>
            <p:nvPr/>
          </p:nvGrpSpPr>
          <p:grpSpPr>
            <a:xfrm rot="5400000">
              <a:off x="6395112" y="3027748"/>
              <a:ext cx="288925" cy="233892"/>
              <a:chOff x="4032" y="2784"/>
              <a:chExt cx="306" cy="222"/>
            </a:xfrm>
          </p:grpSpPr>
          <p:sp>
            <p:nvSpPr>
              <p:cNvPr id="109749" name="AutoShape 52"/>
              <p:cNvSpPr/>
              <p:nvPr/>
            </p:nvSpPr>
            <p:spPr>
              <a:xfrm rot="-5400000">
                <a:off x="4099" y="2767"/>
                <a:ext cx="222" cy="256"/>
              </a:xfrm>
              <a:prstGeom prst="cube">
                <a:avLst>
                  <a:gd name="adj" fmla="val 25000"/>
                </a:avLst>
              </a:prstGeom>
              <a:solidFill>
                <a:srgbClr val="96969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50" name="AutoShape 53"/>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6969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751" name="Group 54"/>
              <p:cNvGrpSpPr/>
              <p:nvPr/>
            </p:nvGrpSpPr>
            <p:grpSpPr>
              <a:xfrm>
                <a:off x="4190" y="2884"/>
                <a:ext cx="112" cy="61"/>
                <a:chOff x="4190" y="2884"/>
                <a:chExt cx="112" cy="61"/>
              </a:xfrm>
            </p:grpSpPr>
            <p:sp>
              <p:nvSpPr>
                <p:cNvPr id="109752" name="Oval 55"/>
                <p:cNvSpPr/>
                <p:nvPr/>
              </p:nvSpPr>
              <p:spPr>
                <a:xfrm rot="-5400000">
                  <a:off x="4186" y="2896"/>
                  <a:ext cx="52" cy="45"/>
                </a:xfrm>
                <a:prstGeom prst="ellipse">
                  <a:avLst/>
                </a:prstGeom>
                <a:solidFill>
                  <a:srgbClr val="969696"/>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753" name="AutoShape 56"/>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96969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582" name="Group 57"/>
            <p:cNvGrpSpPr/>
            <p:nvPr/>
          </p:nvGrpSpPr>
          <p:grpSpPr>
            <a:xfrm rot="5400000">
              <a:off x="6584289" y="3069023"/>
              <a:ext cx="288925" cy="233892"/>
              <a:chOff x="4032" y="2784"/>
              <a:chExt cx="306" cy="222"/>
            </a:xfrm>
          </p:grpSpPr>
          <p:sp>
            <p:nvSpPr>
              <p:cNvPr id="109744" name="AutoShape 58"/>
              <p:cNvSpPr/>
              <p:nvPr/>
            </p:nvSpPr>
            <p:spPr>
              <a:xfrm rot="-5400000">
                <a:off x="4099" y="2767"/>
                <a:ext cx="222" cy="256"/>
              </a:xfrm>
              <a:prstGeom prst="cube">
                <a:avLst>
                  <a:gd name="adj" fmla="val 25000"/>
                </a:avLst>
              </a:prstGeom>
              <a:solidFill>
                <a:srgbClr val="96969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45" name="AutoShape 59"/>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96969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746" name="Group 60"/>
              <p:cNvGrpSpPr/>
              <p:nvPr/>
            </p:nvGrpSpPr>
            <p:grpSpPr>
              <a:xfrm>
                <a:off x="4190" y="2884"/>
                <a:ext cx="112" cy="61"/>
                <a:chOff x="4190" y="2884"/>
                <a:chExt cx="112" cy="61"/>
              </a:xfrm>
            </p:grpSpPr>
            <p:sp>
              <p:nvSpPr>
                <p:cNvPr id="109747" name="Oval 61"/>
                <p:cNvSpPr/>
                <p:nvPr/>
              </p:nvSpPr>
              <p:spPr>
                <a:xfrm rot="-5400000">
                  <a:off x="4186" y="2896"/>
                  <a:ext cx="52" cy="45"/>
                </a:xfrm>
                <a:prstGeom prst="ellipse">
                  <a:avLst/>
                </a:prstGeom>
                <a:solidFill>
                  <a:srgbClr val="969696"/>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748" name="AutoShape 62"/>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96969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583" name="Group 63"/>
            <p:cNvGrpSpPr/>
            <p:nvPr/>
          </p:nvGrpSpPr>
          <p:grpSpPr>
            <a:xfrm rot="5400000">
              <a:off x="6728752" y="3121411"/>
              <a:ext cx="288925" cy="233892"/>
              <a:chOff x="4032" y="2784"/>
              <a:chExt cx="306" cy="222"/>
            </a:xfrm>
          </p:grpSpPr>
          <p:sp>
            <p:nvSpPr>
              <p:cNvPr id="109739" name="AutoShape 64"/>
              <p:cNvSpPr/>
              <p:nvPr/>
            </p:nvSpPr>
            <p:spPr>
              <a:xfrm rot="-5400000">
                <a:off x="4099" y="2767"/>
                <a:ext cx="222" cy="256"/>
              </a:xfrm>
              <a:prstGeom prst="cube">
                <a:avLst>
                  <a:gd name="adj" fmla="val 25000"/>
                </a:avLst>
              </a:prstGeom>
              <a:solidFill>
                <a:srgbClr val="CC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40" name="AutoShape 65"/>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CC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741" name="Group 66"/>
              <p:cNvGrpSpPr/>
              <p:nvPr/>
            </p:nvGrpSpPr>
            <p:grpSpPr>
              <a:xfrm>
                <a:off x="4190" y="2884"/>
                <a:ext cx="112" cy="61"/>
                <a:chOff x="4190" y="2884"/>
                <a:chExt cx="112" cy="61"/>
              </a:xfrm>
            </p:grpSpPr>
            <p:sp>
              <p:nvSpPr>
                <p:cNvPr id="109742" name="Oval 67"/>
                <p:cNvSpPr/>
                <p:nvPr/>
              </p:nvSpPr>
              <p:spPr>
                <a:xfrm rot="-5400000">
                  <a:off x="4186" y="2896"/>
                  <a:ext cx="52" cy="45"/>
                </a:xfrm>
                <a:prstGeom prst="ellipse">
                  <a:avLst/>
                </a:prstGeom>
                <a:solidFill>
                  <a:srgbClr val="CC0000"/>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743" name="AutoShape 68"/>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CC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584" name="Group 69"/>
            <p:cNvGrpSpPr/>
            <p:nvPr/>
          </p:nvGrpSpPr>
          <p:grpSpPr>
            <a:xfrm rot="10800000">
              <a:off x="7062391" y="2820845"/>
              <a:ext cx="159941" cy="327025"/>
              <a:chOff x="4105" y="709"/>
              <a:chExt cx="680" cy="1451"/>
            </a:xfrm>
          </p:grpSpPr>
          <p:sp>
            <p:nvSpPr>
              <p:cNvPr id="109736" name="AutoShape 70"/>
              <p:cNvSpPr/>
              <p:nvPr/>
            </p:nvSpPr>
            <p:spPr>
              <a:xfrm>
                <a:off x="4105" y="709"/>
                <a:ext cx="589" cy="317"/>
              </a:xfrm>
              <a:prstGeom prst="octagon">
                <a:avLst>
                  <a:gd name="adj" fmla="val 29287"/>
                </a:avLst>
              </a:pr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737" name="AutoShape 71"/>
              <p:cNvSpPr/>
              <p:nvPr/>
            </p:nvSpPr>
            <p:spPr>
              <a:xfrm rot="10800000">
                <a:off x="4241" y="709"/>
                <a:ext cx="272" cy="1406"/>
              </a:xfrm>
              <a:prstGeom prst="can">
                <a:avLst>
                  <a:gd name="adj" fmla="val 38958"/>
                </a:avLst>
              </a:prstGeom>
              <a:solidFill>
                <a:schemeClr val="tx1"/>
              </a:solidFill>
              <a:ln w="12700" cap="flat" cmpd="sng">
                <a:solidFill>
                  <a:srgbClr val="000000"/>
                </a:solidFill>
                <a:prstDash val="solid"/>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738" name="AutoShape 72"/>
              <p:cNvSpPr/>
              <p:nvPr/>
            </p:nvSpPr>
            <p:spPr>
              <a:xfrm rot="5400000">
                <a:off x="4377" y="1752"/>
                <a:ext cx="544" cy="272"/>
              </a:xfrm>
              <a:custGeom>
                <a:avLst/>
                <a:gdLst>
                  <a:gd name="txL" fmla="*/ 4487 w 21600"/>
                  <a:gd name="txT" fmla="*/ 4526 h 21600"/>
                  <a:gd name="txR" fmla="*/ 17113 w 21600"/>
                  <a:gd name="txB" fmla="*/ 1707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grpSp>
        <p:grpSp>
          <p:nvGrpSpPr>
            <p:cNvPr id="109585" name="Group 73"/>
            <p:cNvGrpSpPr/>
            <p:nvPr/>
          </p:nvGrpSpPr>
          <p:grpSpPr>
            <a:xfrm rot="10800000">
              <a:off x="5999560" y="2768458"/>
              <a:ext cx="159941" cy="327025"/>
              <a:chOff x="4105" y="709"/>
              <a:chExt cx="680" cy="1451"/>
            </a:xfrm>
          </p:grpSpPr>
          <p:sp>
            <p:nvSpPr>
              <p:cNvPr id="109733" name="AutoShape 74"/>
              <p:cNvSpPr/>
              <p:nvPr/>
            </p:nvSpPr>
            <p:spPr>
              <a:xfrm>
                <a:off x="4105" y="709"/>
                <a:ext cx="589" cy="317"/>
              </a:xfrm>
              <a:prstGeom prst="octagon">
                <a:avLst>
                  <a:gd name="adj" fmla="val 29287"/>
                </a:avLst>
              </a:prstGeom>
              <a:solidFill>
                <a:srgbClr val="CC0000"/>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734" name="AutoShape 75"/>
              <p:cNvSpPr/>
              <p:nvPr/>
            </p:nvSpPr>
            <p:spPr>
              <a:xfrm rot="10800000">
                <a:off x="4241" y="709"/>
                <a:ext cx="272" cy="1406"/>
              </a:xfrm>
              <a:prstGeom prst="can">
                <a:avLst>
                  <a:gd name="adj" fmla="val 38958"/>
                </a:avLst>
              </a:prstGeom>
              <a:solidFill>
                <a:srgbClr val="CC0000"/>
              </a:solidFill>
              <a:ln w="12700" cap="flat" cmpd="sng">
                <a:solidFill>
                  <a:srgbClr val="000000"/>
                </a:solidFill>
                <a:prstDash val="solid"/>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735" name="AutoShape 76"/>
              <p:cNvSpPr/>
              <p:nvPr/>
            </p:nvSpPr>
            <p:spPr>
              <a:xfrm rot="5400000">
                <a:off x="4377" y="1752"/>
                <a:ext cx="544" cy="272"/>
              </a:xfrm>
              <a:custGeom>
                <a:avLst/>
                <a:gdLst>
                  <a:gd name="txL" fmla="*/ 4487 w 21600"/>
                  <a:gd name="txT" fmla="*/ 4526 h 21600"/>
                  <a:gd name="txR" fmla="*/ 17113 w 21600"/>
                  <a:gd name="txB" fmla="*/ 1707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CC0000"/>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grpSp>
        <p:grpSp>
          <p:nvGrpSpPr>
            <p:cNvPr id="109586" name="Group 261"/>
            <p:cNvGrpSpPr/>
            <p:nvPr/>
          </p:nvGrpSpPr>
          <p:grpSpPr>
            <a:xfrm>
              <a:off x="6300788" y="2519220"/>
              <a:ext cx="584200" cy="150812"/>
              <a:chOff x="1346" y="923"/>
              <a:chExt cx="340" cy="146"/>
            </a:xfrm>
          </p:grpSpPr>
          <p:grpSp>
            <p:nvGrpSpPr>
              <p:cNvPr id="109728" name="Group 264"/>
              <p:cNvGrpSpPr/>
              <p:nvPr/>
            </p:nvGrpSpPr>
            <p:grpSpPr>
              <a:xfrm>
                <a:off x="1346" y="933"/>
                <a:ext cx="340" cy="136"/>
                <a:chOff x="1261" y="1186"/>
                <a:chExt cx="340" cy="187"/>
              </a:xfrm>
            </p:grpSpPr>
            <p:sp>
              <p:nvSpPr>
                <p:cNvPr id="109730" name="Line 263"/>
                <p:cNvSpPr/>
                <p:nvPr/>
              </p:nvSpPr>
              <p:spPr>
                <a:xfrm>
                  <a:off x="1262" y="1194"/>
                  <a:ext cx="330" cy="0"/>
                </a:xfrm>
                <a:prstGeom prst="line">
                  <a:avLst/>
                </a:prstGeom>
                <a:ln w="38100" cap="flat" cmpd="sng">
                  <a:solidFill>
                    <a:schemeClr val="tx1"/>
                  </a:solidFill>
                  <a:prstDash val="solid"/>
                  <a:headEnd type="none" w="med" len="med"/>
                  <a:tailEnd type="none" w="med" len="med"/>
                </a:ln>
              </p:spPr>
            </p:sp>
            <p:sp>
              <p:nvSpPr>
                <p:cNvPr id="109731" name="Arc 264"/>
                <p:cNvSpPr/>
                <p:nvPr/>
              </p:nvSpPr>
              <p:spPr>
                <a:xfrm flipV="1">
                  <a:off x="1414" y="1186"/>
                  <a:ext cx="187" cy="186"/>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sp>
              <p:nvSpPr>
                <p:cNvPr id="109732" name="Arc 265"/>
                <p:cNvSpPr/>
                <p:nvPr/>
              </p:nvSpPr>
              <p:spPr>
                <a:xfrm flipH="1" flipV="1">
                  <a:off x="1261" y="1195"/>
                  <a:ext cx="153" cy="178"/>
                </a:xfrm>
                <a:custGeom>
                  <a:avLst/>
                  <a:gdLst>
                    <a:gd name="txL" fmla="*/ 0 w 21600"/>
                    <a:gd name="txT" fmla="*/ 0 h 21586"/>
                    <a:gd name="txR" fmla="*/ 21600 w 21600"/>
                    <a:gd name="txB" fmla="*/ 21586 h 21586"/>
                  </a:gdLst>
                  <a:ahLst/>
                  <a:cxnLst>
                    <a:cxn ang="0">
                      <a:pos x="0" y="0"/>
                    </a:cxn>
                    <a:cxn ang="0">
                      <a:pos x="0" y="0"/>
                    </a:cxn>
                    <a:cxn ang="0">
                      <a:pos x="0" y="0"/>
                    </a:cxn>
                  </a:cxnLst>
                  <a:rect l="txL" t="txT" r="txR" b="txB"/>
                  <a:pathLst>
                    <a:path w="21600" h="21586" fill="none">
                      <a:moveTo>
                        <a:pt x="782" y="0"/>
                      </a:moveTo>
                      <a:cubicBezTo>
                        <a:pt x="12399" y="421"/>
                        <a:pt x="21600" y="9961"/>
                        <a:pt x="21600" y="21586"/>
                      </a:cubicBezTo>
                    </a:path>
                    <a:path w="21600" h="21586" stroke="0">
                      <a:moveTo>
                        <a:pt x="782" y="0"/>
                      </a:moveTo>
                      <a:cubicBezTo>
                        <a:pt x="12399" y="421"/>
                        <a:pt x="21600" y="9961"/>
                        <a:pt x="21600" y="21586"/>
                      </a:cubicBezTo>
                      <a:lnTo>
                        <a:pt x="0" y="21586"/>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grpSp>
          <p:sp>
            <p:nvSpPr>
              <p:cNvPr id="109729" name="Line 266"/>
              <p:cNvSpPr/>
              <p:nvPr/>
            </p:nvSpPr>
            <p:spPr>
              <a:xfrm>
                <a:off x="1508" y="923"/>
                <a:ext cx="0" cy="136"/>
              </a:xfrm>
              <a:prstGeom prst="line">
                <a:avLst/>
              </a:prstGeom>
              <a:ln w="15875" cap="flat" cmpd="sng">
                <a:solidFill>
                  <a:schemeClr val="tx1"/>
                </a:solidFill>
                <a:prstDash val="solid"/>
                <a:headEnd type="none" w="med" len="med"/>
                <a:tailEnd type="none" w="med" len="med"/>
              </a:ln>
            </p:spPr>
          </p:sp>
        </p:grpSp>
        <p:grpSp>
          <p:nvGrpSpPr>
            <p:cNvPr id="109587" name="Group 267"/>
            <p:cNvGrpSpPr/>
            <p:nvPr/>
          </p:nvGrpSpPr>
          <p:grpSpPr>
            <a:xfrm>
              <a:off x="7121525" y="1122220"/>
              <a:ext cx="1327150" cy="1625600"/>
              <a:chOff x="437" y="1451"/>
              <a:chExt cx="771" cy="1024"/>
            </a:xfrm>
          </p:grpSpPr>
          <p:grpSp>
            <p:nvGrpSpPr>
              <p:cNvPr id="109682" name="Group 270"/>
              <p:cNvGrpSpPr/>
              <p:nvPr/>
            </p:nvGrpSpPr>
            <p:grpSpPr>
              <a:xfrm>
                <a:off x="437" y="1451"/>
                <a:ext cx="771" cy="1024"/>
                <a:chOff x="4105" y="1195"/>
                <a:chExt cx="771" cy="1024"/>
              </a:xfrm>
            </p:grpSpPr>
            <p:grpSp>
              <p:nvGrpSpPr>
                <p:cNvPr id="109689" name="Group 269"/>
                <p:cNvGrpSpPr/>
                <p:nvPr/>
              </p:nvGrpSpPr>
              <p:grpSpPr>
                <a:xfrm>
                  <a:off x="4105" y="1195"/>
                  <a:ext cx="771" cy="1024"/>
                  <a:chOff x="1488" y="1491"/>
                  <a:chExt cx="771" cy="1024"/>
                </a:xfrm>
              </p:grpSpPr>
              <p:grpSp>
                <p:nvGrpSpPr>
                  <p:cNvPr id="109700" name="Group 270"/>
                  <p:cNvGrpSpPr/>
                  <p:nvPr/>
                </p:nvGrpSpPr>
                <p:grpSpPr>
                  <a:xfrm>
                    <a:off x="1493" y="1491"/>
                    <a:ext cx="766" cy="1024"/>
                    <a:chOff x="582" y="674"/>
                    <a:chExt cx="165" cy="216"/>
                  </a:xfrm>
                </p:grpSpPr>
                <p:grpSp>
                  <p:nvGrpSpPr>
                    <p:cNvPr id="109706" name="Group 271"/>
                    <p:cNvGrpSpPr/>
                    <p:nvPr/>
                  </p:nvGrpSpPr>
                  <p:grpSpPr>
                    <a:xfrm>
                      <a:off x="582" y="703"/>
                      <a:ext cx="165" cy="187"/>
                      <a:chOff x="326" y="381"/>
                      <a:chExt cx="165" cy="187"/>
                    </a:xfrm>
                  </p:grpSpPr>
                  <p:sp>
                    <p:nvSpPr>
                      <p:cNvPr id="109714" name="AutoShape 272"/>
                      <p:cNvSpPr/>
                      <p:nvPr/>
                    </p:nvSpPr>
                    <p:spPr>
                      <a:xfrm>
                        <a:off x="349"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15" name="AutoShape 273"/>
                      <p:cNvSpPr/>
                      <p:nvPr/>
                    </p:nvSpPr>
                    <p:spPr>
                      <a:xfrm flipH="1">
                        <a:off x="434"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16" name="Oval 274"/>
                      <p:cNvSpPr/>
                      <p:nvPr/>
                    </p:nvSpPr>
                    <p:spPr>
                      <a:xfrm>
                        <a:off x="366" y="381"/>
                        <a:ext cx="85" cy="85"/>
                      </a:xfrm>
                      <a:prstGeom prst="ellipse">
                        <a:avLst/>
                      </a:prstGeom>
                      <a:solidFill>
                        <a:srgbClr val="FFFF99"/>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717" name="Arc 275"/>
                      <p:cNvSpPr/>
                      <p:nvPr/>
                    </p:nvSpPr>
                    <p:spPr>
                      <a:xfrm rot="8107361">
                        <a:off x="394" y="432"/>
                        <a:ext cx="28" cy="24"/>
                      </a:xfrm>
                      <a:custGeom>
                        <a:avLst/>
                        <a:gdLst>
                          <a:gd name="txL" fmla="*/ 0 w 21553"/>
                          <a:gd name="txT" fmla="*/ 0 h 20936"/>
                          <a:gd name="txR" fmla="*/ 21553 w 21553"/>
                          <a:gd name="txB" fmla="*/ 20936 h 20936"/>
                        </a:gdLst>
                        <a:ahLst/>
                        <a:cxnLst>
                          <a:cxn ang="0">
                            <a:pos x="0" y="0"/>
                          </a:cxn>
                          <a:cxn ang="0">
                            <a:pos x="0" y="0"/>
                          </a:cxn>
                          <a:cxn ang="0">
                            <a:pos x="0" y="0"/>
                          </a:cxn>
                        </a:cxnLst>
                        <a:rect l="txL" t="txT" r="txR" b="txB"/>
                        <a:pathLst>
                          <a:path w="21553" h="20936" fill="none">
                            <a:moveTo>
                              <a:pt x="5313" y="-1"/>
                            </a:moveTo>
                            <a:cubicBezTo>
                              <a:pt x="14379" y="2300"/>
                              <a:pt x="20935" y="10176"/>
                              <a:pt x="21552" y="19510"/>
                            </a:cubicBezTo>
                          </a:path>
                          <a:path w="21553" h="20936" stroke="0">
                            <a:moveTo>
                              <a:pt x="5313" y="-1"/>
                            </a:moveTo>
                            <a:cubicBezTo>
                              <a:pt x="14379" y="2300"/>
                              <a:pt x="20935" y="10176"/>
                              <a:pt x="21552" y="19510"/>
                            </a:cubicBezTo>
                            <a:lnTo>
                              <a:pt x="0" y="20936"/>
                            </a:lnTo>
                            <a:close/>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18" name="Oval 276"/>
                      <p:cNvSpPr/>
                      <p:nvPr/>
                    </p:nvSpPr>
                    <p:spPr>
                      <a:xfrm>
                        <a:off x="385"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719" name="Oval 277"/>
                      <p:cNvSpPr/>
                      <p:nvPr/>
                    </p:nvSpPr>
                    <p:spPr>
                      <a:xfrm>
                        <a:off x="423"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grpSp>
                    <p:nvGrpSpPr>
                      <p:cNvPr id="109720" name="Group 278"/>
                      <p:cNvGrpSpPr/>
                      <p:nvPr/>
                    </p:nvGrpSpPr>
                    <p:grpSpPr>
                      <a:xfrm>
                        <a:off x="326" y="466"/>
                        <a:ext cx="40" cy="34"/>
                        <a:chOff x="317" y="443"/>
                        <a:chExt cx="262" cy="202"/>
                      </a:xfrm>
                    </p:grpSpPr>
                    <p:sp>
                      <p:nvSpPr>
                        <p:cNvPr id="109726" name="Line 279"/>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727" name="Freeform 280"/>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nvGrpSpPr>
                      <p:cNvPr id="109721" name="Group 281"/>
                      <p:cNvGrpSpPr/>
                      <p:nvPr/>
                    </p:nvGrpSpPr>
                    <p:grpSpPr>
                      <a:xfrm flipH="1">
                        <a:off x="451" y="466"/>
                        <a:ext cx="40" cy="34"/>
                        <a:chOff x="317" y="443"/>
                        <a:chExt cx="262" cy="202"/>
                      </a:xfrm>
                    </p:grpSpPr>
                    <p:sp>
                      <p:nvSpPr>
                        <p:cNvPr id="109724" name="Line 282"/>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725" name="Freeform 283"/>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sp>
                    <p:nvSpPr>
                      <p:cNvPr id="109722" name="AutoShape 284"/>
                      <p:cNvSpPr/>
                      <p:nvPr/>
                    </p:nvSpPr>
                    <p:spPr>
                      <a:xfrm>
                        <a:off x="366" y="466"/>
                        <a:ext cx="85" cy="51"/>
                      </a:xfrm>
                      <a:prstGeom prst="plus">
                        <a:avLst>
                          <a:gd name="adj" fmla="val 25000"/>
                        </a:avLst>
                      </a:prstGeom>
                      <a:solidFill>
                        <a:srgbClr val="339966"/>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23" name="AutoShape 285"/>
                      <p:cNvSpPr/>
                      <p:nvPr/>
                    </p:nvSpPr>
                    <p:spPr>
                      <a:xfrm>
                        <a:off x="366" y="500"/>
                        <a:ext cx="85" cy="68"/>
                      </a:xfrm>
                      <a:custGeom>
                        <a:avLst/>
                        <a:gdLst>
                          <a:gd name="txL" fmla="*/ 0 w 21600"/>
                          <a:gd name="txT" fmla="*/ 0 h 21600"/>
                          <a:gd name="txR" fmla="*/ 21600 w 21600"/>
                          <a:gd name="txB" fmla="*/ 7624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nvGrpSpPr>
                    <p:cNvPr id="109707" name="Group 286"/>
                    <p:cNvGrpSpPr/>
                    <p:nvPr/>
                  </p:nvGrpSpPr>
                  <p:grpSpPr>
                    <a:xfrm>
                      <a:off x="621" y="674"/>
                      <a:ext cx="85" cy="73"/>
                      <a:chOff x="336" y="505"/>
                      <a:chExt cx="277" cy="209"/>
                    </a:xfrm>
                  </p:grpSpPr>
                  <p:sp>
                    <p:nvSpPr>
                      <p:cNvPr id="109708" name="Freeform 287"/>
                      <p:cNvSpPr/>
                      <p:nvPr/>
                    </p:nvSpPr>
                    <p:spPr>
                      <a:xfrm>
                        <a:off x="336" y="505"/>
                        <a:ext cx="277" cy="209"/>
                      </a:xfrm>
                      <a:custGeom>
                        <a:avLst/>
                        <a:gdLst>
                          <a:gd name="txL" fmla="*/ 0 w 277"/>
                          <a:gd name="txT" fmla="*/ 0 h 209"/>
                          <a:gd name="txR" fmla="*/ 277 w 277"/>
                          <a:gd name="txB" fmla="*/ 209 h 209"/>
                        </a:gdLst>
                        <a:ahLst/>
                        <a:cxnLst>
                          <a:cxn ang="0">
                            <a:pos x="20" y="126"/>
                          </a:cxn>
                          <a:cxn ang="0">
                            <a:pos x="22" y="100"/>
                          </a:cxn>
                          <a:cxn ang="0">
                            <a:pos x="29" y="90"/>
                          </a:cxn>
                          <a:cxn ang="0">
                            <a:pos x="58" y="31"/>
                          </a:cxn>
                          <a:cxn ang="0">
                            <a:pos x="67" y="23"/>
                          </a:cxn>
                          <a:cxn ang="0">
                            <a:pos x="84" y="15"/>
                          </a:cxn>
                          <a:cxn ang="0">
                            <a:pos x="92" y="13"/>
                          </a:cxn>
                          <a:cxn ang="0">
                            <a:pos x="103" y="1"/>
                          </a:cxn>
                          <a:cxn ang="0">
                            <a:pos x="121" y="11"/>
                          </a:cxn>
                          <a:cxn ang="0">
                            <a:pos x="139" y="9"/>
                          </a:cxn>
                          <a:cxn ang="0">
                            <a:pos x="153" y="0"/>
                          </a:cxn>
                          <a:cxn ang="0">
                            <a:pos x="178" y="11"/>
                          </a:cxn>
                          <a:cxn ang="0">
                            <a:pos x="189" y="4"/>
                          </a:cxn>
                          <a:cxn ang="0">
                            <a:pos x="206" y="14"/>
                          </a:cxn>
                          <a:cxn ang="0">
                            <a:pos x="218" y="19"/>
                          </a:cxn>
                          <a:cxn ang="0">
                            <a:pos x="224" y="23"/>
                          </a:cxn>
                          <a:cxn ang="0">
                            <a:pos x="236" y="35"/>
                          </a:cxn>
                          <a:cxn ang="0">
                            <a:pos x="255" y="80"/>
                          </a:cxn>
                          <a:cxn ang="0">
                            <a:pos x="263" y="97"/>
                          </a:cxn>
                          <a:cxn ang="0">
                            <a:pos x="266" y="106"/>
                          </a:cxn>
                          <a:cxn ang="0">
                            <a:pos x="274" y="147"/>
                          </a:cxn>
                          <a:cxn ang="0">
                            <a:pos x="274" y="159"/>
                          </a:cxn>
                          <a:cxn ang="0">
                            <a:pos x="265" y="164"/>
                          </a:cxn>
                          <a:cxn ang="0">
                            <a:pos x="259" y="171"/>
                          </a:cxn>
                          <a:cxn ang="0">
                            <a:pos x="210" y="198"/>
                          </a:cxn>
                          <a:cxn ang="0">
                            <a:pos x="181" y="207"/>
                          </a:cxn>
                          <a:cxn ang="0">
                            <a:pos x="161" y="209"/>
                          </a:cxn>
                          <a:cxn ang="0">
                            <a:pos x="110" y="206"/>
                          </a:cxn>
                          <a:cxn ang="0">
                            <a:pos x="91" y="203"/>
                          </a:cxn>
                          <a:cxn ang="0">
                            <a:pos x="84" y="202"/>
                          </a:cxn>
                          <a:cxn ang="0">
                            <a:pos x="30" y="183"/>
                          </a:cxn>
                          <a:cxn ang="0">
                            <a:pos x="7" y="165"/>
                          </a:cxn>
                          <a:cxn ang="0">
                            <a:pos x="10" y="150"/>
                          </a:cxn>
                          <a:cxn ang="0">
                            <a:pos x="20" y="149"/>
                          </a:cxn>
                          <a:cxn ang="0">
                            <a:pos x="23" y="131"/>
                          </a:cxn>
                          <a:cxn ang="0">
                            <a:pos x="22" y="128"/>
                          </a:cxn>
                          <a:cxn ang="0">
                            <a:pos x="21" y="131"/>
                          </a:cxn>
                          <a:cxn ang="0">
                            <a:pos x="22" y="127"/>
                          </a:cxn>
                          <a:cxn ang="0">
                            <a:pos x="20" y="136"/>
                          </a:cxn>
                          <a:cxn ang="0">
                            <a:pos x="20" y="126"/>
                          </a:cxn>
                        </a:cxnLst>
                        <a:rect l="txL" t="txT" r="txR" b="txB"/>
                        <a:pathLst>
                          <a:path w="277" h="209">
                            <a:moveTo>
                              <a:pt x="20" y="126"/>
                            </a:moveTo>
                            <a:cubicBezTo>
                              <a:pt x="21" y="116"/>
                              <a:pt x="21" y="109"/>
                              <a:pt x="22" y="100"/>
                            </a:cubicBezTo>
                            <a:cubicBezTo>
                              <a:pt x="23" y="96"/>
                              <a:pt x="29" y="90"/>
                              <a:pt x="29" y="90"/>
                            </a:cubicBezTo>
                            <a:cubicBezTo>
                              <a:pt x="34" y="74"/>
                              <a:pt x="43" y="41"/>
                              <a:pt x="58" y="31"/>
                            </a:cubicBezTo>
                            <a:cubicBezTo>
                              <a:pt x="59" y="28"/>
                              <a:pt x="63" y="24"/>
                              <a:pt x="67" y="23"/>
                            </a:cubicBezTo>
                            <a:cubicBezTo>
                              <a:pt x="70" y="18"/>
                              <a:pt x="78" y="17"/>
                              <a:pt x="84" y="15"/>
                            </a:cubicBezTo>
                            <a:cubicBezTo>
                              <a:pt x="87" y="14"/>
                              <a:pt x="92" y="13"/>
                              <a:pt x="92" y="13"/>
                            </a:cubicBezTo>
                            <a:cubicBezTo>
                              <a:pt x="96" y="8"/>
                              <a:pt x="97" y="3"/>
                              <a:pt x="103" y="1"/>
                            </a:cubicBezTo>
                            <a:cubicBezTo>
                              <a:pt x="123" y="3"/>
                              <a:pt x="110" y="3"/>
                              <a:pt x="121" y="11"/>
                            </a:cubicBezTo>
                            <a:cubicBezTo>
                              <a:pt x="127" y="11"/>
                              <a:pt x="134" y="13"/>
                              <a:pt x="139" y="9"/>
                            </a:cubicBezTo>
                            <a:cubicBezTo>
                              <a:pt x="145" y="4"/>
                              <a:pt x="145" y="2"/>
                              <a:pt x="153" y="0"/>
                            </a:cubicBezTo>
                            <a:cubicBezTo>
                              <a:pt x="163" y="2"/>
                              <a:pt x="167" y="9"/>
                              <a:pt x="178" y="11"/>
                            </a:cubicBezTo>
                            <a:cubicBezTo>
                              <a:pt x="182" y="10"/>
                              <a:pt x="184" y="6"/>
                              <a:pt x="189" y="4"/>
                            </a:cubicBezTo>
                            <a:cubicBezTo>
                              <a:pt x="202" y="5"/>
                              <a:pt x="202" y="3"/>
                              <a:pt x="206" y="14"/>
                            </a:cubicBezTo>
                            <a:cubicBezTo>
                              <a:pt x="207" y="18"/>
                              <a:pt x="214" y="17"/>
                              <a:pt x="218" y="19"/>
                            </a:cubicBezTo>
                            <a:cubicBezTo>
                              <a:pt x="220" y="20"/>
                              <a:pt x="224" y="23"/>
                              <a:pt x="224" y="23"/>
                            </a:cubicBezTo>
                            <a:cubicBezTo>
                              <a:pt x="227" y="27"/>
                              <a:pt x="231" y="33"/>
                              <a:pt x="236" y="35"/>
                            </a:cubicBezTo>
                            <a:cubicBezTo>
                              <a:pt x="241" y="50"/>
                              <a:pt x="250" y="64"/>
                              <a:pt x="255" y="80"/>
                            </a:cubicBezTo>
                            <a:cubicBezTo>
                              <a:pt x="257" y="86"/>
                              <a:pt x="256" y="95"/>
                              <a:pt x="263" y="97"/>
                            </a:cubicBezTo>
                            <a:cubicBezTo>
                              <a:pt x="264" y="100"/>
                              <a:pt x="266" y="106"/>
                              <a:pt x="266" y="106"/>
                            </a:cubicBezTo>
                            <a:cubicBezTo>
                              <a:pt x="267" y="119"/>
                              <a:pt x="259" y="145"/>
                              <a:pt x="274" y="147"/>
                            </a:cubicBezTo>
                            <a:cubicBezTo>
                              <a:pt x="276" y="150"/>
                              <a:pt x="277" y="156"/>
                              <a:pt x="274" y="159"/>
                            </a:cubicBezTo>
                            <a:cubicBezTo>
                              <a:pt x="272" y="161"/>
                              <a:pt x="265" y="164"/>
                              <a:pt x="265" y="164"/>
                            </a:cubicBezTo>
                            <a:cubicBezTo>
                              <a:pt x="264" y="168"/>
                              <a:pt x="263" y="170"/>
                              <a:pt x="259" y="171"/>
                            </a:cubicBezTo>
                            <a:cubicBezTo>
                              <a:pt x="249" y="186"/>
                              <a:pt x="226" y="194"/>
                              <a:pt x="210" y="198"/>
                            </a:cubicBezTo>
                            <a:cubicBezTo>
                              <a:pt x="203" y="202"/>
                              <a:pt x="189" y="206"/>
                              <a:pt x="181" y="207"/>
                            </a:cubicBezTo>
                            <a:cubicBezTo>
                              <a:pt x="174" y="208"/>
                              <a:pt x="161" y="209"/>
                              <a:pt x="161" y="209"/>
                            </a:cubicBezTo>
                            <a:cubicBezTo>
                              <a:pt x="144" y="208"/>
                              <a:pt x="127" y="208"/>
                              <a:pt x="110" y="206"/>
                            </a:cubicBezTo>
                            <a:cubicBezTo>
                              <a:pt x="104" y="205"/>
                              <a:pt x="97" y="204"/>
                              <a:pt x="91" y="203"/>
                            </a:cubicBezTo>
                            <a:cubicBezTo>
                              <a:pt x="89" y="203"/>
                              <a:pt x="84" y="202"/>
                              <a:pt x="84" y="202"/>
                            </a:cubicBezTo>
                            <a:cubicBezTo>
                              <a:pt x="70" y="197"/>
                              <a:pt x="42" y="191"/>
                              <a:pt x="30" y="183"/>
                            </a:cubicBezTo>
                            <a:cubicBezTo>
                              <a:pt x="22" y="178"/>
                              <a:pt x="15" y="170"/>
                              <a:pt x="7" y="165"/>
                            </a:cubicBezTo>
                            <a:cubicBezTo>
                              <a:pt x="5" y="158"/>
                              <a:pt x="0" y="153"/>
                              <a:pt x="10" y="150"/>
                            </a:cubicBezTo>
                            <a:cubicBezTo>
                              <a:pt x="15" y="151"/>
                              <a:pt x="24" y="155"/>
                              <a:pt x="20" y="149"/>
                            </a:cubicBezTo>
                            <a:cubicBezTo>
                              <a:pt x="21" y="143"/>
                              <a:pt x="22" y="137"/>
                              <a:pt x="23" y="131"/>
                            </a:cubicBezTo>
                            <a:cubicBezTo>
                              <a:pt x="23" y="130"/>
                              <a:pt x="23" y="128"/>
                              <a:pt x="22" y="128"/>
                            </a:cubicBezTo>
                            <a:cubicBezTo>
                              <a:pt x="21" y="128"/>
                              <a:pt x="21" y="132"/>
                              <a:pt x="21" y="131"/>
                            </a:cubicBezTo>
                            <a:cubicBezTo>
                              <a:pt x="21" y="130"/>
                              <a:pt x="22" y="128"/>
                              <a:pt x="22" y="127"/>
                            </a:cubicBezTo>
                            <a:cubicBezTo>
                              <a:pt x="24" y="143"/>
                              <a:pt x="28" y="168"/>
                              <a:pt x="20" y="136"/>
                            </a:cubicBezTo>
                            <a:cubicBezTo>
                              <a:pt x="19" y="123"/>
                              <a:pt x="17" y="120"/>
                              <a:pt x="20" y="126"/>
                            </a:cubicBezTo>
                            <a:close/>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09" name="Freeform 288"/>
                      <p:cNvSpPr/>
                      <p:nvPr/>
                    </p:nvSpPr>
                    <p:spPr>
                      <a:xfrm>
                        <a:off x="355" y="651"/>
                        <a:ext cx="247" cy="38"/>
                      </a:xfrm>
                      <a:custGeom>
                        <a:avLst/>
                        <a:gdLst>
                          <a:gd name="txL" fmla="*/ 0 w 247"/>
                          <a:gd name="txT" fmla="*/ 0 h 38"/>
                          <a:gd name="txR" fmla="*/ 247 w 247"/>
                          <a:gd name="txB" fmla="*/ 38 h 38"/>
                        </a:gdLst>
                        <a:ahLst/>
                        <a:cxnLst>
                          <a:cxn ang="0">
                            <a:pos x="0" y="8"/>
                          </a:cxn>
                          <a:cxn ang="0">
                            <a:pos x="128" y="32"/>
                          </a:cxn>
                          <a:cxn ang="0">
                            <a:pos x="166" y="30"/>
                          </a:cxn>
                          <a:cxn ang="0">
                            <a:pos x="207" y="21"/>
                          </a:cxn>
                          <a:cxn ang="0">
                            <a:pos x="221" y="17"/>
                          </a:cxn>
                          <a:cxn ang="0">
                            <a:pos x="225" y="16"/>
                          </a:cxn>
                          <a:cxn ang="0">
                            <a:pos x="238" y="11"/>
                          </a:cxn>
                          <a:cxn ang="0">
                            <a:pos x="241" y="10"/>
                          </a:cxn>
                          <a:cxn ang="0">
                            <a:pos x="247" y="0"/>
                          </a:cxn>
                        </a:cxnLst>
                        <a:rect l="txL" t="txT" r="txR" b="txB"/>
                        <a:pathLst>
                          <a:path w="247" h="38">
                            <a:moveTo>
                              <a:pt x="0" y="8"/>
                            </a:moveTo>
                            <a:cubicBezTo>
                              <a:pt x="30" y="38"/>
                              <a:pt x="94" y="31"/>
                              <a:pt x="128" y="32"/>
                            </a:cubicBezTo>
                            <a:cubicBezTo>
                              <a:pt x="141" y="33"/>
                              <a:pt x="153" y="31"/>
                              <a:pt x="166" y="30"/>
                            </a:cubicBezTo>
                            <a:cubicBezTo>
                              <a:pt x="180" y="27"/>
                              <a:pt x="194" y="25"/>
                              <a:pt x="207" y="21"/>
                            </a:cubicBezTo>
                            <a:cubicBezTo>
                              <a:pt x="221" y="17"/>
                              <a:pt x="203" y="21"/>
                              <a:pt x="221" y="17"/>
                            </a:cubicBezTo>
                            <a:cubicBezTo>
                              <a:pt x="222" y="17"/>
                              <a:pt x="225" y="16"/>
                              <a:pt x="225" y="16"/>
                            </a:cubicBezTo>
                            <a:cubicBezTo>
                              <a:pt x="229" y="13"/>
                              <a:pt x="233" y="13"/>
                              <a:pt x="238" y="11"/>
                            </a:cubicBezTo>
                            <a:cubicBezTo>
                              <a:pt x="239" y="11"/>
                              <a:pt x="241" y="10"/>
                              <a:pt x="241" y="10"/>
                            </a:cubicBezTo>
                            <a:cubicBezTo>
                              <a:pt x="243" y="7"/>
                              <a:pt x="247" y="4"/>
                              <a:pt x="247" y="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10" name="Freeform 289"/>
                      <p:cNvSpPr/>
                      <p:nvPr/>
                    </p:nvSpPr>
                    <p:spPr>
                      <a:xfrm>
                        <a:off x="430" y="518"/>
                        <a:ext cx="9" cy="57"/>
                      </a:xfrm>
                      <a:custGeom>
                        <a:avLst/>
                        <a:gdLst>
                          <a:gd name="txL" fmla="*/ 0 w 9"/>
                          <a:gd name="txT" fmla="*/ 0 h 57"/>
                          <a:gd name="txR" fmla="*/ 9 w 9"/>
                          <a:gd name="txB" fmla="*/ 57 h 57"/>
                        </a:gdLst>
                        <a:ahLst/>
                        <a:cxnLst>
                          <a:cxn ang="0">
                            <a:pos x="0" y="0"/>
                          </a:cxn>
                          <a:cxn ang="0">
                            <a:pos x="4" y="30"/>
                          </a:cxn>
                          <a:cxn ang="0">
                            <a:pos x="6" y="45"/>
                          </a:cxn>
                          <a:cxn ang="0">
                            <a:pos x="8" y="57"/>
                          </a:cxn>
                          <a:cxn ang="0">
                            <a:pos x="9" y="52"/>
                          </a:cxn>
                        </a:cxnLst>
                        <a:rect l="txL" t="txT" r="txR" b="txB"/>
                        <a:pathLst>
                          <a:path w="9" h="57">
                            <a:moveTo>
                              <a:pt x="0" y="0"/>
                            </a:moveTo>
                            <a:cubicBezTo>
                              <a:pt x="1" y="10"/>
                              <a:pt x="1" y="20"/>
                              <a:pt x="4" y="30"/>
                            </a:cubicBezTo>
                            <a:cubicBezTo>
                              <a:pt x="5" y="35"/>
                              <a:pt x="5" y="40"/>
                              <a:pt x="6" y="45"/>
                            </a:cubicBezTo>
                            <a:cubicBezTo>
                              <a:pt x="7" y="49"/>
                              <a:pt x="8" y="57"/>
                              <a:pt x="8" y="57"/>
                            </a:cubicBezTo>
                            <a:cubicBezTo>
                              <a:pt x="8" y="55"/>
                              <a:pt x="9" y="52"/>
                              <a:pt x="9" y="52"/>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11" name="Freeform 290"/>
                      <p:cNvSpPr/>
                      <p:nvPr/>
                    </p:nvSpPr>
                    <p:spPr>
                      <a:xfrm>
                        <a:off x="456" y="516"/>
                        <a:ext cx="6" cy="60"/>
                      </a:xfrm>
                      <a:custGeom>
                        <a:avLst/>
                        <a:gdLst>
                          <a:gd name="txL" fmla="*/ 0 w 6"/>
                          <a:gd name="txT" fmla="*/ 0 h 60"/>
                          <a:gd name="txR" fmla="*/ 6 w 6"/>
                          <a:gd name="txB" fmla="*/ 60 h 60"/>
                        </a:gdLst>
                        <a:ahLst/>
                        <a:cxnLst>
                          <a:cxn ang="0">
                            <a:pos x="0" y="0"/>
                          </a:cxn>
                          <a:cxn ang="0">
                            <a:pos x="6" y="60"/>
                          </a:cxn>
                        </a:cxnLst>
                        <a:rect l="txL" t="txT" r="txR" b="txB"/>
                        <a:pathLst>
                          <a:path w="6" h="60">
                            <a:moveTo>
                              <a:pt x="0" y="0"/>
                            </a:moveTo>
                            <a:cubicBezTo>
                              <a:pt x="6" y="24"/>
                              <a:pt x="6" y="29"/>
                              <a:pt x="6"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12" name="Freeform 291"/>
                      <p:cNvSpPr/>
                      <p:nvPr/>
                    </p:nvSpPr>
                    <p:spPr>
                      <a:xfrm>
                        <a:off x="474" y="516"/>
                        <a:ext cx="12" cy="60"/>
                      </a:xfrm>
                      <a:custGeom>
                        <a:avLst/>
                        <a:gdLst>
                          <a:gd name="txL" fmla="*/ 0 w 12"/>
                          <a:gd name="txT" fmla="*/ 0 h 60"/>
                          <a:gd name="txR" fmla="*/ 12 w 12"/>
                          <a:gd name="txB" fmla="*/ 60 h 60"/>
                        </a:gdLst>
                        <a:ahLst/>
                        <a:cxnLst>
                          <a:cxn ang="0">
                            <a:pos x="0" y="0"/>
                          </a:cxn>
                          <a:cxn ang="0">
                            <a:pos x="5" y="14"/>
                          </a:cxn>
                          <a:cxn ang="0">
                            <a:pos x="12" y="60"/>
                          </a:cxn>
                        </a:cxnLst>
                        <a:rect l="txL" t="txT" r="txR" b="txB"/>
                        <a:pathLst>
                          <a:path w="12" h="60">
                            <a:moveTo>
                              <a:pt x="0" y="0"/>
                            </a:moveTo>
                            <a:cubicBezTo>
                              <a:pt x="2" y="5"/>
                              <a:pt x="3" y="9"/>
                              <a:pt x="5" y="14"/>
                            </a:cubicBezTo>
                            <a:cubicBezTo>
                              <a:pt x="7" y="30"/>
                              <a:pt x="12" y="44"/>
                              <a:pt x="12"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713" name="Freeform 292"/>
                      <p:cNvSpPr/>
                      <p:nvPr/>
                    </p:nvSpPr>
                    <p:spPr>
                      <a:xfrm>
                        <a:off x="506" y="514"/>
                        <a:ext cx="6" cy="65"/>
                      </a:xfrm>
                      <a:custGeom>
                        <a:avLst/>
                        <a:gdLst>
                          <a:gd name="txL" fmla="*/ 0 w 6"/>
                          <a:gd name="txT" fmla="*/ 0 h 65"/>
                          <a:gd name="txR" fmla="*/ 6 w 6"/>
                          <a:gd name="txB" fmla="*/ 65 h 65"/>
                        </a:gdLst>
                        <a:ahLst/>
                        <a:cxnLst>
                          <a:cxn ang="0">
                            <a:pos x="0" y="0"/>
                          </a:cxn>
                          <a:cxn ang="0">
                            <a:pos x="6" y="38"/>
                          </a:cxn>
                          <a:cxn ang="0">
                            <a:pos x="5" y="64"/>
                          </a:cxn>
                          <a:cxn ang="0">
                            <a:pos x="6" y="61"/>
                          </a:cxn>
                        </a:cxnLst>
                        <a:rect l="txL" t="txT" r="txR" b="txB"/>
                        <a:pathLst>
                          <a:path w="6" h="65">
                            <a:moveTo>
                              <a:pt x="0" y="0"/>
                            </a:moveTo>
                            <a:cubicBezTo>
                              <a:pt x="3" y="12"/>
                              <a:pt x="4" y="25"/>
                              <a:pt x="6" y="38"/>
                            </a:cubicBezTo>
                            <a:cubicBezTo>
                              <a:pt x="6" y="47"/>
                              <a:pt x="5" y="55"/>
                              <a:pt x="5" y="64"/>
                            </a:cubicBezTo>
                            <a:cubicBezTo>
                              <a:pt x="5" y="65"/>
                              <a:pt x="6" y="61"/>
                              <a:pt x="6" y="61"/>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grpSp>
                <p:nvGrpSpPr>
                  <p:cNvPr id="109701" name="Group 293"/>
                  <p:cNvGrpSpPr/>
                  <p:nvPr/>
                </p:nvGrpSpPr>
                <p:grpSpPr>
                  <a:xfrm>
                    <a:off x="1488" y="1837"/>
                    <a:ext cx="176" cy="413"/>
                    <a:chOff x="187" y="782"/>
                    <a:chExt cx="204" cy="527"/>
                  </a:xfrm>
                </p:grpSpPr>
                <p:sp>
                  <p:nvSpPr>
                    <p:cNvPr id="109702" name="AutoShape 294"/>
                    <p:cNvSpPr/>
                    <p:nvPr/>
                  </p:nvSpPr>
                  <p:spPr>
                    <a:xfrm>
                      <a:off x="323" y="782"/>
                      <a:ext cx="68" cy="153"/>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03" name="AutoShape 295"/>
                    <p:cNvSpPr/>
                    <p:nvPr/>
                  </p:nvSpPr>
                  <p:spPr>
                    <a:xfrm flipH="1">
                      <a:off x="187" y="782"/>
                      <a:ext cx="68" cy="153"/>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04" name="AutoShape 296"/>
                    <p:cNvSpPr/>
                    <p:nvPr/>
                  </p:nvSpPr>
                  <p:spPr>
                    <a:xfrm rot="-5400000" flipH="1">
                      <a:off x="246" y="824"/>
                      <a:ext cx="85" cy="170"/>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705" name="Rectangle 297"/>
                    <p:cNvSpPr/>
                    <p:nvPr/>
                  </p:nvSpPr>
                  <p:spPr>
                    <a:xfrm>
                      <a:off x="255" y="918"/>
                      <a:ext cx="68" cy="391"/>
                    </a:xfrm>
                    <a:prstGeom prst="rect">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690" name="Group 298"/>
                <p:cNvGrpSpPr/>
                <p:nvPr/>
              </p:nvGrpSpPr>
              <p:grpSpPr>
                <a:xfrm rot="10800000">
                  <a:off x="4739" y="1690"/>
                  <a:ext cx="93" cy="206"/>
                  <a:chOff x="4105" y="709"/>
                  <a:chExt cx="680" cy="1451"/>
                </a:xfrm>
              </p:grpSpPr>
              <p:sp>
                <p:nvSpPr>
                  <p:cNvPr id="109697" name="AutoShape 299"/>
                  <p:cNvSpPr/>
                  <p:nvPr/>
                </p:nvSpPr>
                <p:spPr>
                  <a:xfrm>
                    <a:off x="4105" y="709"/>
                    <a:ext cx="589" cy="317"/>
                  </a:xfrm>
                  <a:prstGeom prst="octagon">
                    <a:avLst>
                      <a:gd name="adj" fmla="val 29287"/>
                    </a:avLst>
                  </a:pr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698" name="AutoShape 300"/>
                  <p:cNvSpPr/>
                  <p:nvPr/>
                </p:nvSpPr>
                <p:spPr>
                  <a:xfrm rot="10800000">
                    <a:off x="4241" y="709"/>
                    <a:ext cx="272" cy="1406"/>
                  </a:xfrm>
                  <a:prstGeom prst="can">
                    <a:avLst>
                      <a:gd name="adj" fmla="val 38958"/>
                    </a:avLst>
                  </a:prstGeom>
                  <a:solidFill>
                    <a:schemeClr val="tx1"/>
                  </a:solidFill>
                  <a:ln w="12700" cap="flat" cmpd="sng">
                    <a:solidFill>
                      <a:srgbClr val="000000"/>
                    </a:solidFill>
                    <a:prstDash val="solid"/>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699" name="AutoShape 301"/>
                  <p:cNvSpPr/>
                  <p:nvPr/>
                </p:nvSpPr>
                <p:spPr>
                  <a:xfrm rot="5400000">
                    <a:off x="4377" y="1752"/>
                    <a:ext cx="544" cy="272"/>
                  </a:xfrm>
                  <a:custGeom>
                    <a:avLst/>
                    <a:gdLst>
                      <a:gd name="txL" fmla="*/ 4487 w 21600"/>
                      <a:gd name="txT" fmla="*/ 4526 h 21600"/>
                      <a:gd name="txR" fmla="*/ 17113 w 21600"/>
                      <a:gd name="txB" fmla="*/ 1707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grpSp>
            <p:grpSp>
              <p:nvGrpSpPr>
                <p:cNvPr id="109691" name="Group 302"/>
                <p:cNvGrpSpPr/>
                <p:nvPr/>
              </p:nvGrpSpPr>
              <p:grpSpPr>
                <a:xfrm rot="5400000">
                  <a:off x="4488" y="1870"/>
                  <a:ext cx="182" cy="136"/>
                  <a:chOff x="4032" y="2784"/>
                  <a:chExt cx="306" cy="222"/>
                </a:xfrm>
              </p:grpSpPr>
              <p:sp>
                <p:nvSpPr>
                  <p:cNvPr id="109692" name="AutoShape 303"/>
                  <p:cNvSpPr/>
                  <p:nvPr/>
                </p:nvSpPr>
                <p:spPr>
                  <a:xfrm rot="-5400000">
                    <a:off x="4099" y="2767"/>
                    <a:ext cx="222" cy="256"/>
                  </a:xfrm>
                  <a:prstGeom prst="cube">
                    <a:avLst>
                      <a:gd name="adj" fmla="val 25000"/>
                    </a:avLst>
                  </a:pr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93" name="AutoShape 304"/>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694" name="Group 305"/>
                  <p:cNvGrpSpPr/>
                  <p:nvPr/>
                </p:nvGrpSpPr>
                <p:grpSpPr>
                  <a:xfrm>
                    <a:off x="4190" y="2884"/>
                    <a:ext cx="112" cy="61"/>
                    <a:chOff x="4190" y="2884"/>
                    <a:chExt cx="112" cy="61"/>
                  </a:xfrm>
                </p:grpSpPr>
                <p:sp>
                  <p:nvSpPr>
                    <p:cNvPr id="109695" name="Oval 306"/>
                    <p:cNvSpPr/>
                    <p:nvPr/>
                  </p:nvSpPr>
                  <p:spPr>
                    <a:xfrm rot="-5400000">
                      <a:off x="4186" y="2896"/>
                      <a:ext cx="52" cy="45"/>
                    </a:xfrm>
                    <a:prstGeom prst="ellipse">
                      <a:avLst/>
                    </a:prstGeom>
                    <a:solidFill>
                      <a:srgbClr val="339966"/>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696" name="AutoShape 307"/>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grpSp>
            <p:nvGrpSpPr>
              <p:cNvPr id="109683" name="Group 308"/>
              <p:cNvGrpSpPr/>
              <p:nvPr/>
            </p:nvGrpSpPr>
            <p:grpSpPr>
              <a:xfrm>
                <a:off x="652" y="1780"/>
                <a:ext cx="340" cy="95"/>
                <a:chOff x="1346" y="923"/>
                <a:chExt cx="340" cy="146"/>
              </a:xfrm>
            </p:grpSpPr>
            <p:grpSp>
              <p:nvGrpSpPr>
                <p:cNvPr id="109684" name="Group 309"/>
                <p:cNvGrpSpPr/>
                <p:nvPr/>
              </p:nvGrpSpPr>
              <p:grpSpPr>
                <a:xfrm>
                  <a:off x="1346" y="933"/>
                  <a:ext cx="340" cy="136"/>
                  <a:chOff x="1261" y="1186"/>
                  <a:chExt cx="340" cy="187"/>
                </a:xfrm>
              </p:grpSpPr>
              <p:sp>
                <p:nvSpPr>
                  <p:cNvPr id="109686" name="Line 310"/>
                  <p:cNvSpPr/>
                  <p:nvPr/>
                </p:nvSpPr>
                <p:spPr>
                  <a:xfrm>
                    <a:off x="1262" y="1194"/>
                    <a:ext cx="330" cy="0"/>
                  </a:xfrm>
                  <a:prstGeom prst="line">
                    <a:avLst/>
                  </a:prstGeom>
                  <a:ln w="38100" cap="flat" cmpd="sng">
                    <a:solidFill>
                      <a:schemeClr val="tx1"/>
                    </a:solidFill>
                    <a:prstDash val="solid"/>
                    <a:headEnd type="none" w="med" len="med"/>
                    <a:tailEnd type="none" w="med" len="med"/>
                  </a:ln>
                </p:spPr>
              </p:sp>
              <p:sp>
                <p:nvSpPr>
                  <p:cNvPr id="109687" name="Arc 311"/>
                  <p:cNvSpPr/>
                  <p:nvPr/>
                </p:nvSpPr>
                <p:spPr>
                  <a:xfrm flipV="1">
                    <a:off x="1414" y="1186"/>
                    <a:ext cx="187" cy="186"/>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sp>
                <p:nvSpPr>
                  <p:cNvPr id="109688" name="Arc 312"/>
                  <p:cNvSpPr/>
                  <p:nvPr/>
                </p:nvSpPr>
                <p:spPr>
                  <a:xfrm flipH="1" flipV="1">
                    <a:off x="1261" y="1195"/>
                    <a:ext cx="153" cy="178"/>
                  </a:xfrm>
                  <a:custGeom>
                    <a:avLst/>
                    <a:gdLst>
                      <a:gd name="txL" fmla="*/ 0 w 21600"/>
                      <a:gd name="txT" fmla="*/ 0 h 21586"/>
                      <a:gd name="txR" fmla="*/ 21600 w 21600"/>
                      <a:gd name="txB" fmla="*/ 21586 h 21586"/>
                    </a:gdLst>
                    <a:ahLst/>
                    <a:cxnLst>
                      <a:cxn ang="0">
                        <a:pos x="0" y="0"/>
                      </a:cxn>
                      <a:cxn ang="0">
                        <a:pos x="0" y="0"/>
                      </a:cxn>
                      <a:cxn ang="0">
                        <a:pos x="0" y="0"/>
                      </a:cxn>
                    </a:cxnLst>
                    <a:rect l="txL" t="txT" r="txR" b="txB"/>
                    <a:pathLst>
                      <a:path w="21600" h="21586" fill="none">
                        <a:moveTo>
                          <a:pt x="782" y="0"/>
                        </a:moveTo>
                        <a:cubicBezTo>
                          <a:pt x="12399" y="421"/>
                          <a:pt x="21600" y="9961"/>
                          <a:pt x="21600" y="21586"/>
                        </a:cubicBezTo>
                      </a:path>
                      <a:path w="21600" h="21586" stroke="0">
                        <a:moveTo>
                          <a:pt x="782" y="0"/>
                        </a:moveTo>
                        <a:cubicBezTo>
                          <a:pt x="12399" y="421"/>
                          <a:pt x="21600" y="9961"/>
                          <a:pt x="21600" y="21586"/>
                        </a:cubicBezTo>
                        <a:lnTo>
                          <a:pt x="0" y="21586"/>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grpSp>
            <p:sp>
              <p:nvSpPr>
                <p:cNvPr id="109685" name="Line 313"/>
                <p:cNvSpPr/>
                <p:nvPr/>
              </p:nvSpPr>
              <p:spPr>
                <a:xfrm>
                  <a:off x="1508" y="923"/>
                  <a:ext cx="0" cy="136"/>
                </a:xfrm>
                <a:prstGeom prst="line">
                  <a:avLst/>
                </a:prstGeom>
                <a:ln w="15875" cap="flat" cmpd="sng">
                  <a:solidFill>
                    <a:schemeClr val="tx1"/>
                  </a:solidFill>
                  <a:prstDash val="solid"/>
                  <a:headEnd type="none" w="med" len="med"/>
                  <a:tailEnd type="none" w="med" len="med"/>
                </a:ln>
              </p:spPr>
            </p:sp>
          </p:grpSp>
        </p:grpSp>
        <p:grpSp>
          <p:nvGrpSpPr>
            <p:cNvPr id="109588" name="Group 314"/>
            <p:cNvGrpSpPr/>
            <p:nvPr/>
          </p:nvGrpSpPr>
          <p:grpSpPr>
            <a:xfrm>
              <a:off x="7356475" y="1338120"/>
              <a:ext cx="1325563" cy="1625600"/>
              <a:chOff x="437" y="1451"/>
              <a:chExt cx="771" cy="1024"/>
            </a:xfrm>
          </p:grpSpPr>
          <p:grpSp>
            <p:nvGrpSpPr>
              <p:cNvPr id="109636" name="Group 317"/>
              <p:cNvGrpSpPr/>
              <p:nvPr/>
            </p:nvGrpSpPr>
            <p:grpSpPr>
              <a:xfrm>
                <a:off x="437" y="1451"/>
                <a:ext cx="771" cy="1024"/>
                <a:chOff x="4105" y="1195"/>
                <a:chExt cx="771" cy="1024"/>
              </a:xfrm>
            </p:grpSpPr>
            <p:grpSp>
              <p:nvGrpSpPr>
                <p:cNvPr id="109643" name="Group 316"/>
                <p:cNvGrpSpPr/>
                <p:nvPr/>
              </p:nvGrpSpPr>
              <p:grpSpPr>
                <a:xfrm>
                  <a:off x="4105" y="1195"/>
                  <a:ext cx="771" cy="1024"/>
                  <a:chOff x="1488" y="1491"/>
                  <a:chExt cx="771" cy="1024"/>
                </a:xfrm>
              </p:grpSpPr>
              <p:grpSp>
                <p:nvGrpSpPr>
                  <p:cNvPr id="109654" name="Group 317"/>
                  <p:cNvGrpSpPr/>
                  <p:nvPr/>
                </p:nvGrpSpPr>
                <p:grpSpPr>
                  <a:xfrm>
                    <a:off x="1493" y="1491"/>
                    <a:ext cx="766" cy="1024"/>
                    <a:chOff x="582" y="674"/>
                    <a:chExt cx="165" cy="216"/>
                  </a:xfrm>
                </p:grpSpPr>
                <p:grpSp>
                  <p:nvGrpSpPr>
                    <p:cNvPr id="109660" name="Group 318"/>
                    <p:cNvGrpSpPr/>
                    <p:nvPr/>
                  </p:nvGrpSpPr>
                  <p:grpSpPr>
                    <a:xfrm>
                      <a:off x="582" y="703"/>
                      <a:ext cx="165" cy="187"/>
                      <a:chOff x="326" y="381"/>
                      <a:chExt cx="165" cy="187"/>
                    </a:xfrm>
                  </p:grpSpPr>
                  <p:sp>
                    <p:nvSpPr>
                      <p:cNvPr id="109668" name="AutoShape 319"/>
                      <p:cNvSpPr/>
                      <p:nvPr/>
                    </p:nvSpPr>
                    <p:spPr>
                      <a:xfrm>
                        <a:off x="349"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69" name="AutoShape 320"/>
                      <p:cNvSpPr/>
                      <p:nvPr/>
                    </p:nvSpPr>
                    <p:spPr>
                      <a:xfrm flipH="1">
                        <a:off x="434"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70" name="Oval 321"/>
                      <p:cNvSpPr/>
                      <p:nvPr/>
                    </p:nvSpPr>
                    <p:spPr>
                      <a:xfrm>
                        <a:off x="366" y="381"/>
                        <a:ext cx="85" cy="85"/>
                      </a:xfrm>
                      <a:prstGeom prst="ellipse">
                        <a:avLst/>
                      </a:prstGeom>
                      <a:solidFill>
                        <a:srgbClr val="FFFF99"/>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671" name="Arc 322"/>
                      <p:cNvSpPr/>
                      <p:nvPr/>
                    </p:nvSpPr>
                    <p:spPr>
                      <a:xfrm rot="8107361">
                        <a:off x="394" y="432"/>
                        <a:ext cx="28" cy="24"/>
                      </a:xfrm>
                      <a:custGeom>
                        <a:avLst/>
                        <a:gdLst>
                          <a:gd name="txL" fmla="*/ 0 w 21553"/>
                          <a:gd name="txT" fmla="*/ 0 h 20936"/>
                          <a:gd name="txR" fmla="*/ 21553 w 21553"/>
                          <a:gd name="txB" fmla="*/ 20936 h 20936"/>
                        </a:gdLst>
                        <a:ahLst/>
                        <a:cxnLst>
                          <a:cxn ang="0">
                            <a:pos x="0" y="0"/>
                          </a:cxn>
                          <a:cxn ang="0">
                            <a:pos x="0" y="0"/>
                          </a:cxn>
                          <a:cxn ang="0">
                            <a:pos x="0" y="0"/>
                          </a:cxn>
                        </a:cxnLst>
                        <a:rect l="txL" t="txT" r="txR" b="txB"/>
                        <a:pathLst>
                          <a:path w="21553" h="20936" fill="none">
                            <a:moveTo>
                              <a:pt x="5313" y="-1"/>
                            </a:moveTo>
                            <a:cubicBezTo>
                              <a:pt x="14379" y="2300"/>
                              <a:pt x="20935" y="10176"/>
                              <a:pt x="21552" y="19510"/>
                            </a:cubicBezTo>
                          </a:path>
                          <a:path w="21553" h="20936" stroke="0">
                            <a:moveTo>
                              <a:pt x="5313" y="-1"/>
                            </a:moveTo>
                            <a:cubicBezTo>
                              <a:pt x="14379" y="2300"/>
                              <a:pt x="20935" y="10176"/>
                              <a:pt x="21552" y="19510"/>
                            </a:cubicBezTo>
                            <a:lnTo>
                              <a:pt x="0" y="20936"/>
                            </a:lnTo>
                            <a:close/>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72" name="Oval 323"/>
                      <p:cNvSpPr/>
                      <p:nvPr/>
                    </p:nvSpPr>
                    <p:spPr>
                      <a:xfrm>
                        <a:off x="385"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673" name="Oval 324"/>
                      <p:cNvSpPr/>
                      <p:nvPr/>
                    </p:nvSpPr>
                    <p:spPr>
                      <a:xfrm>
                        <a:off x="423"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grpSp>
                    <p:nvGrpSpPr>
                      <p:cNvPr id="109674" name="Group 325"/>
                      <p:cNvGrpSpPr/>
                      <p:nvPr/>
                    </p:nvGrpSpPr>
                    <p:grpSpPr>
                      <a:xfrm>
                        <a:off x="326" y="466"/>
                        <a:ext cx="40" cy="34"/>
                        <a:chOff x="317" y="443"/>
                        <a:chExt cx="262" cy="202"/>
                      </a:xfrm>
                    </p:grpSpPr>
                    <p:sp>
                      <p:nvSpPr>
                        <p:cNvPr id="109680" name="Line 326"/>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681" name="Freeform 327"/>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nvGrpSpPr>
                      <p:cNvPr id="109675" name="Group 328"/>
                      <p:cNvGrpSpPr/>
                      <p:nvPr/>
                    </p:nvGrpSpPr>
                    <p:grpSpPr>
                      <a:xfrm flipH="1">
                        <a:off x="451" y="466"/>
                        <a:ext cx="40" cy="34"/>
                        <a:chOff x="317" y="443"/>
                        <a:chExt cx="262" cy="202"/>
                      </a:xfrm>
                    </p:grpSpPr>
                    <p:sp>
                      <p:nvSpPr>
                        <p:cNvPr id="109678" name="Line 329"/>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679" name="Freeform 330"/>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sp>
                    <p:nvSpPr>
                      <p:cNvPr id="109676" name="AutoShape 331"/>
                      <p:cNvSpPr/>
                      <p:nvPr/>
                    </p:nvSpPr>
                    <p:spPr>
                      <a:xfrm>
                        <a:off x="366" y="466"/>
                        <a:ext cx="85" cy="51"/>
                      </a:xfrm>
                      <a:prstGeom prst="plus">
                        <a:avLst>
                          <a:gd name="adj" fmla="val 25000"/>
                        </a:avLst>
                      </a:prstGeom>
                      <a:solidFill>
                        <a:srgbClr val="339966"/>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77" name="AutoShape 332"/>
                      <p:cNvSpPr/>
                      <p:nvPr/>
                    </p:nvSpPr>
                    <p:spPr>
                      <a:xfrm>
                        <a:off x="366" y="500"/>
                        <a:ext cx="85" cy="68"/>
                      </a:xfrm>
                      <a:custGeom>
                        <a:avLst/>
                        <a:gdLst>
                          <a:gd name="txL" fmla="*/ 0 w 21600"/>
                          <a:gd name="txT" fmla="*/ 0 h 21600"/>
                          <a:gd name="txR" fmla="*/ 21600 w 21600"/>
                          <a:gd name="txB" fmla="*/ 7624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nvGrpSpPr>
                    <p:cNvPr id="109661" name="Group 333"/>
                    <p:cNvGrpSpPr/>
                    <p:nvPr/>
                  </p:nvGrpSpPr>
                  <p:grpSpPr>
                    <a:xfrm>
                      <a:off x="621" y="674"/>
                      <a:ext cx="85" cy="73"/>
                      <a:chOff x="336" y="505"/>
                      <a:chExt cx="277" cy="209"/>
                    </a:xfrm>
                  </p:grpSpPr>
                  <p:sp>
                    <p:nvSpPr>
                      <p:cNvPr id="109662" name="Freeform 334"/>
                      <p:cNvSpPr/>
                      <p:nvPr/>
                    </p:nvSpPr>
                    <p:spPr>
                      <a:xfrm>
                        <a:off x="336" y="505"/>
                        <a:ext cx="277" cy="209"/>
                      </a:xfrm>
                      <a:custGeom>
                        <a:avLst/>
                        <a:gdLst>
                          <a:gd name="txL" fmla="*/ 0 w 277"/>
                          <a:gd name="txT" fmla="*/ 0 h 209"/>
                          <a:gd name="txR" fmla="*/ 277 w 277"/>
                          <a:gd name="txB" fmla="*/ 209 h 209"/>
                        </a:gdLst>
                        <a:ahLst/>
                        <a:cxnLst>
                          <a:cxn ang="0">
                            <a:pos x="20" y="126"/>
                          </a:cxn>
                          <a:cxn ang="0">
                            <a:pos x="22" y="100"/>
                          </a:cxn>
                          <a:cxn ang="0">
                            <a:pos x="29" y="90"/>
                          </a:cxn>
                          <a:cxn ang="0">
                            <a:pos x="58" y="31"/>
                          </a:cxn>
                          <a:cxn ang="0">
                            <a:pos x="67" y="23"/>
                          </a:cxn>
                          <a:cxn ang="0">
                            <a:pos x="84" y="15"/>
                          </a:cxn>
                          <a:cxn ang="0">
                            <a:pos x="92" y="13"/>
                          </a:cxn>
                          <a:cxn ang="0">
                            <a:pos x="103" y="1"/>
                          </a:cxn>
                          <a:cxn ang="0">
                            <a:pos x="121" y="11"/>
                          </a:cxn>
                          <a:cxn ang="0">
                            <a:pos x="139" y="9"/>
                          </a:cxn>
                          <a:cxn ang="0">
                            <a:pos x="153" y="0"/>
                          </a:cxn>
                          <a:cxn ang="0">
                            <a:pos x="178" y="11"/>
                          </a:cxn>
                          <a:cxn ang="0">
                            <a:pos x="189" y="4"/>
                          </a:cxn>
                          <a:cxn ang="0">
                            <a:pos x="206" y="14"/>
                          </a:cxn>
                          <a:cxn ang="0">
                            <a:pos x="218" y="19"/>
                          </a:cxn>
                          <a:cxn ang="0">
                            <a:pos x="224" y="23"/>
                          </a:cxn>
                          <a:cxn ang="0">
                            <a:pos x="236" y="35"/>
                          </a:cxn>
                          <a:cxn ang="0">
                            <a:pos x="255" y="80"/>
                          </a:cxn>
                          <a:cxn ang="0">
                            <a:pos x="263" y="97"/>
                          </a:cxn>
                          <a:cxn ang="0">
                            <a:pos x="266" y="106"/>
                          </a:cxn>
                          <a:cxn ang="0">
                            <a:pos x="274" y="147"/>
                          </a:cxn>
                          <a:cxn ang="0">
                            <a:pos x="274" y="159"/>
                          </a:cxn>
                          <a:cxn ang="0">
                            <a:pos x="265" y="164"/>
                          </a:cxn>
                          <a:cxn ang="0">
                            <a:pos x="259" y="171"/>
                          </a:cxn>
                          <a:cxn ang="0">
                            <a:pos x="210" y="198"/>
                          </a:cxn>
                          <a:cxn ang="0">
                            <a:pos x="181" y="207"/>
                          </a:cxn>
                          <a:cxn ang="0">
                            <a:pos x="161" y="209"/>
                          </a:cxn>
                          <a:cxn ang="0">
                            <a:pos x="110" y="206"/>
                          </a:cxn>
                          <a:cxn ang="0">
                            <a:pos x="91" y="203"/>
                          </a:cxn>
                          <a:cxn ang="0">
                            <a:pos x="84" y="202"/>
                          </a:cxn>
                          <a:cxn ang="0">
                            <a:pos x="30" y="183"/>
                          </a:cxn>
                          <a:cxn ang="0">
                            <a:pos x="7" y="165"/>
                          </a:cxn>
                          <a:cxn ang="0">
                            <a:pos x="10" y="150"/>
                          </a:cxn>
                          <a:cxn ang="0">
                            <a:pos x="20" y="149"/>
                          </a:cxn>
                          <a:cxn ang="0">
                            <a:pos x="23" y="131"/>
                          </a:cxn>
                          <a:cxn ang="0">
                            <a:pos x="22" y="128"/>
                          </a:cxn>
                          <a:cxn ang="0">
                            <a:pos x="21" y="131"/>
                          </a:cxn>
                          <a:cxn ang="0">
                            <a:pos x="22" y="127"/>
                          </a:cxn>
                          <a:cxn ang="0">
                            <a:pos x="20" y="136"/>
                          </a:cxn>
                          <a:cxn ang="0">
                            <a:pos x="20" y="126"/>
                          </a:cxn>
                        </a:cxnLst>
                        <a:rect l="txL" t="txT" r="txR" b="txB"/>
                        <a:pathLst>
                          <a:path w="277" h="209">
                            <a:moveTo>
                              <a:pt x="20" y="126"/>
                            </a:moveTo>
                            <a:cubicBezTo>
                              <a:pt x="21" y="116"/>
                              <a:pt x="21" y="109"/>
                              <a:pt x="22" y="100"/>
                            </a:cubicBezTo>
                            <a:cubicBezTo>
                              <a:pt x="23" y="96"/>
                              <a:pt x="29" y="90"/>
                              <a:pt x="29" y="90"/>
                            </a:cubicBezTo>
                            <a:cubicBezTo>
                              <a:pt x="34" y="74"/>
                              <a:pt x="43" y="41"/>
                              <a:pt x="58" y="31"/>
                            </a:cubicBezTo>
                            <a:cubicBezTo>
                              <a:pt x="59" y="28"/>
                              <a:pt x="63" y="24"/>
                              <a:pt x="67" y="23"/>
                            </a:cubicBezTo>
                            <a:cubicBezTo>
                              <a:pt x="70" y="18"/>
                              <a:pt x="78" y="17"/>
                              <a:pt x="84" y="15"/>
                            </a:cubicBezTo>
                            <a:cubicBezTo>
                              <a:pt x="87" y="14"/>
                              <a:pt x="92" y="13"/>
                              <a:pt x="92" y="13"/>
                            </a:cubicBezTo>
                            <a:cubicBezTo>
                              <a:pt x="96" y="8"/>
                              <a:pt x="97" y="3"/>
                              <a:pt x="103" y="1"/>
                            </a:cubicBezTo>
                            <a:cubicBezTo>
                              <a:pt x="123" y="3"/>
                              <a:pt x="110" y="3"/>
                              <a:pt x="121" y="11"/>
                            </a:cubicBezTo>
                            <a:cubicBezTo>
                              <a:pt x="127" y="11"/>
                              <a:pt x="134" y="13"/>
                              <a:pt x="139" y="9"/>
                            </a:cubicBezTo>
                            <a:cubicBezTo>
                              <a:pt x="145" y="4"/>
                              <a:pt x="145" y="2"/>
                              <a:pt x="153" y="0"/>
                            </a:cubicBezTo>
                            <a:cubicBezTo>
                              <a:pt x="163" y="2"/>
                              <a:pt x="167" y="9"/>
                              <a:pt x="178" y="11"/>
                            </a:cubicBezTo>
                            <a:cubicBezTo>
                              <a:pt x="182" y="10"/>
                              <a:pt x="184" y="6"/>
                              <a:pt x="189" y="4"/>
                            </a:cubicBezTo>
                            <a:cubicBezTo>
                              <a:pt x="202" y="5"/>
                              <a:pt x="202" y="3"/>
                              <a:pt x="206" y="14"/>
                            </a:cubicBezTo>
                            <a:cubicBezTo>
                              <a:pt x="207" y="18"/>
                              <a:pt x="214" y="17"/>
                              <a:pt x="218" y="19"/>
                            </a:cubicBezTo>
                            <a:cubicBezTo>
                              <a:pt x="220" y="20"/>
                              <a:pt x="224" y="23"/>
                              <a:pt x="224" y="23"/>
                            </a:cubicBezTo>
                            <a:cubicBezTo>
                              <a:pt x="227" y="27"/>
                              <a:pt x="231" y="33"/>
                              <a:pt x="236" y="35"/>
                            </a:cubicBezTo>
                            <a:cubicBezTo>
                              <a:pt x="241" y="50"/>
                              <a:pt x="250" y="64"/>
                              <a:pt x="255" y="80"/>
                            </a:cubicBezTo>
                            <a:cubicBezTo>
                              <a:pt x="257" y="86"/>
                              <a:pt x="256" y="95"/>
                              <a:pt x="263" y="97"/>
                            </a:cubicBezTo>
                            <a:cubicBezTo>
                              <a:pt x="264" y="100"/>
                              <a:pt x="266" y="106"/>
                              <a:pt x="266" y="106"/>
                            </a:cubicBezTo>
                            <a:cubicBezTo>
                              <a:pt x="267" y="119"/>
                              <a:pt x="259" y="145"/>
                              <a:pt x="274" y="147"/>
                            </a:cubicBezTo>
                            <a:cubicBezTo>
                              <a:pt x="276" y="150"/>
                              <a:pt x="277" y="156"/>
                              <a:pt x="274" y="159"/>
                            </a:cubicBezTo>
                            <a:cubicBezTo>
                              <a:pt x="272" y="161"/>
                              <a:pt x="265" y="164"/>
                              <a:pt x="265" y="164"/>
                            </a:cubicBezTo>
                            <a:cubicBezTo>
                              <a:pt x="264" y="168"/>
                              <a:pt x="263" y="170"/>
                              <a:pt x="259" y="171"/>
                            </a:cubicBezTo>
                            <a:cubicBezTo>
                              <a:pt x="249" y="186"/>
                              <a:pt x="226" y="194"/>
                              <a:pt x="210" y="198"/>
                            </a:cubicBezTo>
                            <a:cubicBezTo>
                              <a:pt x="203" y="202"/>
                              <a:pt x="189" y="206"/>
                              <a:pt x="181" y="207"/>
                            </a:cubicBezTo>
                            <a:cubicBezTo>
                              <a:pt x="174" y="208"/>
                              <a:pt x="161" y="209"/>
                              <a:pt x="161" y="209"/>
                            </a:cubicBezTo>
                            <a:cubicBezTo>
                              <a:pt x="144" y="208"/>
                              <a:pt x="127" y="208"/>
                              <a:pt x="110" y="206"/>
                            </a:cubicBezTo>
                            <a:cubicBezTo>
                              <a:pt x="104" y="205"/>
                              <a:pt x="97" y="204"/>
                              <a:pt x="91" y="203"/>
                            </a:cubicBezTo>
                            <a:cubicBezTo>
                              <a:pt x="89" y="203"/>
                              <a:pt x="84" y="202"/>
                              <a:pt x="84" y="202"/>
                            </a:cubicBezTo>
                            <a:cubicBezTo>
                              <a:pt x="70" y="197"/>
                              <a:pt x="42" y="191"/>
                              <a:pt x="30" y="183"/>
                            </a:cubicBezTo>
                            <a:cubicBezTo>
                              <a:pt x="22" y="178"/>
                              <a:pt x="15" y="170"/>
                              <a:pt x="7" y="165"/>
                            </a:cubicBezTo>
                            <a:cubicBezTo>
                              <a:pt x="5" y="158"/>
                              <a:pt x="0" y="153"/>
                              <a:pt x="10" y="150"/>
                            </a:cubicBezTo>
                            <a:cubicBezTo>
                              <a:pt x="15" y="151"/>
                              <a:pt x="24" y="155"/>
                              <a:pt x="20" y="149"/>
                            </a:cubicBezTo>
                            <a:cubicBezTo>
                              <a:pt x="21" y="143"/>
                              <a:pt x="22" y="137"/>
                              <a:pt x="23" y="131"/>
                            </a:cubicBezTo>
                            <a:cubicBezTo>
                              <a:pt x="23" y="130"/>
                              <a:pt x="23" y="128"/>
                              <a:pt x="22" y="128"/>
                            </a:cubicBezTo>
                            <a:cubicBezTo>
                              <a:pt x="21" y="128"/>
                              <a:pt x="21" y="132"/>
                              <a:pt x="21" y="131"/>
                            </a:cubicBezTo>
                            <a:cubicBezTo>
                              <a:pt x="21" y="130"/>
                              <a:pt x="22" y="128"/>
                              <a:pt x="22" y="127"/>
                            </a:cubicBezTo>
                            <a:cubicBezTo>
                              <a:pt x="24" y="143"/>
                              <a:pt x="28" y="168"/>
                              <a:pt x="20" y="136"/>
                            </a:cubicBezTo>
                            <a:cubicBezTo>
                              <a:pt x="19" y="123"/>
                              <a:pt x="17" y="120"/>
                              <a:pt x="20" y="126"/>
                            </a:cubicBezTo>
                            <a:close/>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63" name="Freeform 335"/>
                      <p:cNvSpPr/>
                      <p:nvPr/>
                    </p:nvSpPr>
                    <p:spPr>
                      <a:xfrm>
                        <a:off x="355" y="651"/>
                        <a:ext cx="247" cy="38"/>
                      </a:xfrm>
                      <a:custGeom>
                        <a:avLst/>
                        <a:gdLst>
                          <a:gd name="txL" fmla="*/ 0 w 247"/>
                          <a:gd name="txT" fmla="*/ 0 h 38"/>
                          <a:gd name="txR" fmla="*/ 247 w 247"/>
                          <a:gd name="txB" fmla="*/ 38 h 38"/>
                        </a:gdLst>
                        <a:ahLst/>
                        <a:cxnLst>
                          <a:cxn ang="0">
                            <a:pos x="0" y="8"/>
                          </a:cxn>
                          <a:cxn ang="0">
                            <a:pos x="128" y="32"/>
                          </a:cxn>
                          <a:cxn ang="0">
                            <a:pos x="166" y="30"/>
                          </a:cxn>
                          <a:cxn ang="0">
                            <a:pos x="207" y="21"/>
                          </a:cxn>
                          <a:cxn ang="0">
                            <a:pos x="221" y="17"/>
                          </a:cxn>
                          <a:cxn ang="0">
                            <a:pos x="225" y="16"/>
                          </a:cxn>
                          <a:cxn ang="0">
                            <a:pos x="238" y="11"/>
                          </a:cxn>
                          <a:cxn ang="0">
                            <a:pos x="241" y="10"/>
                          </a:cxn>
                          <a:cxn ang="0">
                            <a:pos x="247" y="0"/>
                          </a:cxn>
                        </a:cxnLst>
                        <a:rect l="txL" t="txT" r="txR" b="txB"/>
                        <a:pathLst>
                          <a:path w="247" h="38">
                            <a:moveTo>
                              <a:pt x="0" y="8"/>
                            </a:moveTo>
                            <a:cubicBezTo>
                              <a:pt x="30" y="38"/>
                              <a:pt x="94" y="31"/>
                              <a:pt x="128" y="32"/>
                            </a:cubicBezTo>
                            <a:cubicBezTo>
                              <a:pt x="141" y="33"/>
                              <a:pt x="153" y="31"/>
                              <a:pt x="166" y="30"/>
                            </a:cubicBezTo>
                            <a:cubicBezTo>
                              <a:pt x="180" y="27"/>
                              <a:pt x="194" y="25"/>
                              <a:pt x="207" y="21"/>
                            </a:cubicBezTo>
                            <a:cubicBezTo>
                              <a:pt x="221" y="17"/>
                              <a:pt x="203" y="21"/>
                              <a:pt x="221" y="17"/>
                            </a:cubicBezTo>
                            <a:cubicBezTo>
                              <a:pt x="222" y="17"/>
                              <a:pt x="225" y="16"/>
                              <a:pt x="225" y="16"/>
                            </a:cubicBezTo>
                            <a:cubicBezTo>
                              <a:pt x="229" y="13"/>
                              <a:pt x="233" y="13"/>
                              <a:pt x="238" y="11"/>
                            </a:cubicBezTo>
                            <a:cubicBezTo>
                              <a:pt x="239" y="11"/>
                              <a:pt x="241" y="10"/>
                              <a:pt x="241" y="10"/>
                            </a:cubicBezTo>
                            <a:cubicBezTo>
                              <a:pt x="243" y="7"/>
                              <a:pt x="247" y="4"/>
                              <a:pt x="247" y="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64" name="Freeform 336"/>
                      <p:cNvSpPr/>
                      <p:nvPr/>
                    </p:nvSpPr>
                    <p:spPr>
                      <a:xfrm>
                        <a:off x="430" y="518"/>
                        <a:ext cx="9" cy="57"/>
                      </a:xfrm>
                      <a:custGeom>
                        <a:avLst/>
                        <a:gdLst>
                          <a:gd name="txL" fmla="*/ 0 w 9"/>
                          <a:gd name="txT" fmla="*/ 0 h 57"/>
                          <a:gd name="txR" fmla="*/ 9 w 9"/>
                          <a:gd name="txB" fmla="*/ 57 h 57"/>
                        </a:gdLst>
                        <a:ahLst/>
                        <a:cxnLst>
                          <a:cxn ang="0">
                            <a:pos x="0" y="0"/>
                          </a:cxn>
                          <a:cxn ang="0">
                            <a:pos x="4" y="30"/>
                          </a:cxn>
                          <a:cxn ang="0">
                            <a:pos x="6" y="45"/>
                          </a:cxn>
                          <a:cxn ang="0">
                            <a:pos x="8" y="57"/>
                          </a:cxn>
                          <a:cxn ang="0">
                            <a:pos x="9" y="52"/>
                          </a:cxn>
                        </a:cxnLst>
                        <a:rect l="txL" t="txT" r="txR" b="txB"/>
                        <a:pathLst>
                          <a:path w="9" h="57">
                            <a:moveTo>
                              <a:pt x="0" y="0"/>
                            </a:moveTo>
                            <a:cubicBezTo>
                              <a:pt x="1" y="10"/>
                              <a:pt x="1" y="20"/>
                              <a:pt x="4" y="30"/>
                            </a:cubicBezTo>
                            <a:cubicBezTo>
                              <a:pt x="5" y="35"/>
                              <a:pt x="5" y="40"/>
                              <a:pt x="6" y="45"/>
                            </a:cubicBezTo>
                            <a:cubicBezTo>
                              <a:pt x="7" y="49"/>
                              <a:pt x="8" y="57"/>
                              <a:pt x="8" y="57"/>
                            </a:cubicBezTo>
                            <a:cubicBezTo>
                              <a:pt x="8" y="55"/>
                              <a:pt x="9" y="52"/>
                              <a:pt x="9" y="52"/>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65" name="Freeform 337"/>
                      <p:cNvSpPr/>
                      <p:nvPr/>
                    </p:nvSpPr>
                    <p:spPr>
                      <a:xfrm>
                        <a:off x="456" y="516"/>
                        <a:ext cx="6" cy="60"/>
                      </a:xfrm>
                      <a:custGeom>
                        <a:avLst/>
                        <a:gdLst>
                          <a:gd name="txL" fmla="*/ 0 w 6"/>
                          <a:gd name="txT" fmla="*/ 0 h 60"/>
                          <a:gd name="txR" fmla="*/ 6 w 6"/>
                          <a:gd name="txB" fmla="*/ 60 h 60"/>
                        </a:gdLst>
                        <a:ahLst/>
                        <a:cxnLst>
                          <a:cxn ang="0">
                            <a:pos x="0" y="0"/>
                          </a:cxn>
                          <a:cxn ang="0">
                            <a:pos x="6" y="60"/>
                          </a:cxn>
                        </a:cxnLst>
                        <a:rect l="txL" t="txT" r="txR" b="txB"/>
                        <a:pathLst>
                          <a:path w="6" h="60">
                            <a:moveTo>
                              <a:pt x="0" y="0"/>
                            </a:moveTo>
                            <a:cubicBezTo>
                              <a:pt x="6" y="24"/>
                              <a:pt x="6" y="29"/>
                              <a:pt x="6"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66" name="Freeform 338"/>
                      <p:cNvSpPr/>
                      <p:nvPr/>
                    </p:nvSpPr>
                    <p:spPr>
                      <a:xfrm>
                        <a:off x="474" y="516"/>
                        <a:ext cx="12" cy="60"/>
                      </a:xfrm>
                      <a:custGeom>
                        <a:avLst/>
                        <a:gdLst>
                          <a:gd name="txL" fmla="*/ 0 w 12"/>
                          <a:gd name="txT" fmla="*/ 0 h 60"/>
                          <a:gd name="txR" fmla="*/ 12 w 12"/>
                          <a:gd name="txB" fmla="*/ 60 h 60"/>
                        </a:gdLst>
                        <a:ahLst/>
                        <a:cxnLst>
                          <a:cxn ang="0">
                            <a:pos x="0" y="0"/>
                          </a:cxn>
                          <a:cxn ang="0">
                            <a:pos x="5" y="14"/>
                          </a:cxn>
                          <a:cxn ang="0">
                            <a:pos x="12" y="60"/>
                          </a:cxn>
                        </a:cxnLst>
                        <a:rect l="txL" t="txT" r="txR" b="txB"/>
                        <a:pathLst>
                          <a:path w="12" h="60">
                            <a:moveTo>
                              <a:pt x="0" y="0"/>
                            </a:moveTo>
                            <a:cubicBezTo>
                              <a:pt x="2" y="5"/>
                              <a:pt x="3" y="9"/>
                              <a:pt x="5" y="14"/>
                            </a:cubicBezTo>
                            <a:cubicBezTo>
                              <a:pt x="7" y="30"/>
                              <a:pt x="12" y="44"/>
                              <a:pt x="12"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67" name="Freeform 339"/>
                      <p:cNvSpPr/>
                      <p:nvPr/>
                    </p:nvSpPr>
                    <p:spPr>
                      <a:xfrm>
                        <a:off x="506" y="514"/>
                        <a:ext cx="6" cy="65"/>
                      </a:xfrm>
                      <a:custGeom>
                        <a:avLst/>
                        <a:gdLst>
                          <a:gd name="txL" fmla="*/ 0 w 6"/>
                          <a:gd name="txT" fmla="*/ 0 h 65"/>
                          <a:gd name="txR" fmla="*/ 6 w 6"/>
                          <a:gd name="txB" fmla="*/ 65 h 65"/>
                        </a:gdLst>
                        <a:ahLst/>
                        <a:cxnLst>
                          <a:cxn ang="0">
                            <a:pos x="0" y="0"/>
                          </a:cxn>
                          <a:cxn ang="0">
                            <a:pos x="6" y="38"/>
                          </a:cxn>
                          <a:cxn ang="0">
                            <a:pos x="5" y="64"/>
                          </a:cxn>
                          <a:cxn ang="0">
                            <a:pos x="6" y="61"/>
                          </a:cxn>
                        </a:cxnLst>
                        <a:rect l="txL" t="txT" r="txR" b="txB"/>
                        <a:pathLst>
                          <a:path w="6" h="65">
                            <a:moveTo>
                              <a:pt x="0" y="0"/>
                            </a:moveTo>
                            <a:cubicBezTo>
                              <a:pt x="3" y="12"/>
                              <a:pt x="4" y="25"/>
                              <a:pt x="6" y="38"/>
                            </a:cubicBezTo>
                            <a:cubicBezTo>
                              <a:pt x="6" y="47"/>
                              <a:pt x="5" y="55"/>
                              <a:pt x="5" y="64"/>
                            </a:cubicBezTo>
                            <a:cubicBezTo>
                              <a:pt x="5" y="65"/>
                              <a:pt x="6" y="61"/>
                              <a:pt x="6" y="61"/>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grpSp>
                <p:nvGrpSpPr>
                  <p:cNvPr id="109655" name="Group 340"/>
                  <p:cNvGrpSpPr/>
                  <p:nvPr/>
                </p:nvGrpSpPr>
                <p:grpSpPr>
                  <a:xfrm>
                    <a:off x="1488" y="1837"/>
                    <a:ext cx="176" cy="413"/>
                    <a:chOff x="187" y="782"/>
                    <a:chExt cx="204" cy="527"/>
                  </a:xfrm>
                </p:grpSpPr>
                <p:sp>
                  <p:nvSpPr>
                    <p:cNvPr id="109656" name="AutoShape 341"/>
                    <p:cNvSpPr/>
                    <p:nvPr/>
                  </p:nvSpPr>
                  <p:spPr>
                    <a:xfrm>
                      <a:off x="323" y="782"/>
                      <a:ext cx="68" cy="153"/>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57" name="AutoShape 342"/>
                    <p:cNvSpPr/>
                    <p:nvPr/>
                  </p:nvSpPr>
                  <p:spPr>
                    <a:xfrm flipH="1">
                      <a:off x="187" y="782"/>
                      <a:ext cx="68" cy="153"/>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58" name="AutoShape 343"/>
                    <p:cNvSpPr/>
                    <p:nvPr/>
                  </p:nvSpPr>
                  <p:spPr>
                    <a:xfrm rot="-5400000" flipH="1">
                      <a:off x="246" y="824"/>
                      <a:ext cx="85" cy="170"/>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59" name="Rectangle 344"/>
                    <p:cNvSpPr/>
                    <p:nvPr/>
                  </p:nvSpPr>
                  <p:spPr>
                    <a:xfrm>
                      <a:off x="255" y="918"/>
                      <a:ext cx="68" cy="391"/>
                    </a:xfrm>
                    <a:prstGeom prst="rect">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644" name="Group 345"/>
                <p:cNvGrpSpPr/>
                <p:nvPr/>
              </p:nvGrpSpPr>
              <p:grpSpPr>
                <a:xfrm rot="10800000">
                  <a:off x="4739" y="1690"/>
                  <a:ext cx="93" cy="206"/>
                  <a:chOff x="4105" y="709"/>
                  <a:chExt cx="680" cy="1451"/>
                </a:xfrm>
              </p:grpSpPr>
              <p:sp>
                <p:nvSpPr>
                  <p:cNvPr id="109651" name="AutoShape 346"/>
                  <p:cNvSpPr/>
                  <p:nvPr/>
                </p:nvSpPr>
                <p:spPr>
                  <a:xfrm>
                    <a:off x="4105" y="709"/>
                    <a:ext cx="589" cy="317"/>
                  </a:xfrm>
                  <a:prstGeom prst="octagon">
                    <a:avLst>
                      <a:gd name="adj" fmla="val 29287"/>
                    </a:avLst>
                  </a:pr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652" name="AutoShape 347"/>
                  <p:cNvSpPr/>
                  <p:nvPr/>
                </p:nvSpPr>
                <p:spPr>
                  <a:xfrm rot="10800000">
                    <a:off x="4241" y="709"/>
                    <a:ext cx="272" cy="1406"/>
                  </a:xfrm>
                  <a:prstGeom prst="can">
                    <a:avLst>
                      <a:gd name="adj" fmla="val 38958"/>
                    </a:avLst>
                  </a:prstGeom>
                  <a:solidFill>
                    <a:schemeClr val="tx1"/>
                  </a:solidFill>
                  <a:ln w="12700" cap="flat" cmpd="sng">
                    <a:solidFill>
                      <a:srgbClr val="000000"/>
                    </a:solidFill>
                    <a:prstDash val="solid"/>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653" name="AutoShape 348"/>
                  <p:cNvSpPr/>
                  <p:nvPr/>
                </p:nvSpPr>
                <p:spPr>
                  <a:xfrm rot="5400000">
                    <a:off x="4377" y="1752"/>
                    <a:ext cx="544" cy="272"/>
                  </a:xfrm>
                  <a:custGeom>
                    <a:avLst/>
                    <a:gdLst>
                      <a:gd name="txL" fmla="*/ 4487 w 21600"/>
                      <a:gd name="txT" fmla="*/ 4526 h 21600"/>
                      <a:gd name="txR" fmla="*/ 17113 w 21600"/>
                      <a:gd name="txB" fmla="*/ 1707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grpSp>
            <p:grpSp>
              <p:nvGrpSpPr>
                <p:cNvPr id="109645" name="Group 349"/>
                <p:cNvGrpSpPr/>
                <p:nvPr/>
              </p:nvGrpSpPr>
              <p:grpSpPr>
                <a:xfrm rot="5400000">
                  <a:off x="4488" y="1870"/>
                  <a:ext cx="182" cy="136"/>
                  <a:chOff x="4032" y="2784"/>
                  <a:chExt cx="306" cy="222"/>
                </a:xfrm>
              </p:grpSpPr>
              <p:sp>
                <p:nvSpPr>
                  <p:cNvPr id="109646" name="AutoShape 350"/>
                  <p:cNvSpPr/>
                  <p:nvPr/>
                </p:nvSpPr>
                <p:spPr>
                  <a:xfrm rot="-5400000">
                    <a:off x="4099" y="2767"/>
                    <a:ext cx="222" cy="256"/>
                  </a:xfrm>
                  <a:prstGeom prst="cube">
                    <a:avLst>
                      <a:gd name="adj" fmla="val 25000"/>
                    </a:avLst>
                  </a:pr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47" name="AutoShape 351"/>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648" name="Group 352"/>
                  <p:cNvGrpSpPr/>
                  <p:nvPr/>
                </p:nvGrpSpPr>
                <p:grpSpPr>
                  <a:xfrm>
                    <a:off x="4190" y="2884"/>
                    <a:ext cx="112" cy="61"/>
                    <a:chOff x="4190" y="2884"/>
                    <a:chExt cx="112" cy="61"/>
                  </a:xfrm>
                </p:grpSpPr>
                <p:sp>
                  <p:nvSpPr>
                    <p:cNvPr id="109649" name="Oval 353"/>
                    <p:cNvSpPr/>
                    <p:nvPr/>
                  </p:nvSpPr>
                  <p:spPr>
                    <a:xfrm rot="-5400000">
                      <a:off x="4186" y="2896"/>
                      <a:ext cx="52" cy="45"/>
                    </a:xfrm>
                    <a:prstGeom prst="ellipse">
                      <a:avLst/>
                    </a:prstGeom>
                    <a:solidFill>
                      <a:srgbClr val="339966"/>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650" name="AutoShape 354"/>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grpSp>
            <p:nvGrpSpPr>
              <p:cNvPr id="109637" name="Group 355"/>
              <p:cNvGrpSpPr/>
              <p:nvPr/>
            </p:nvGrpSpPr>
            <p:grpSpPr>
              <a:xfrm>
                <a:off x="652" y="1780"/>
                <a:ext cx="340" cy="95"/>
                <a:chOff x="1346" y="923"/>
                <a:chExt cx="340" cy="146"/>
              </a:xfrm>
            </p:grpSpPr>
            <p:grpSp>
              <p:nvGrpSpPr>
                <p:cNvPr id="109638" name="Group 356"/>
                <p:cNvGrpSpPr/>
                <p:nvPr/>
              </p:nvGrpSpPr>
              <p:grpSpPr>
                <a:xfrm>
                  <a:off x="1346" y="933"/>
                  <a:ext cx="340" cy="136"/>
                  <a:chOff x="1261" y="1186"/>
                  <a:chExt cx="340" cy="187"/>
                </a:xfrm>
              </p:grpSpPr>
              <p:sp>
                <p:nvSpPr>
                  <p:cNvPr id="109640" name="Line 357"/>
                  <p:cNvSpPr/>
                  <p:nvPr/>
                </p:nvSpPr>
                <p:spPr>
                  <a:xfrm>
                    <a:off x="1262" y="1194"/>
                    <a:ext cx="330" cy="0"/>
                  </a:xfrm>
                  <a:prstGeom prst="line">
                    <a:avLst/>
                  </a:prstGeom>
                  <a:ln w="38100" cap="flat" cmpd="sng">
                    <a:solidFill>
                      <a:schemeClr val="tx1"/>
                    </a:solidFill>
                    <a:prstDash val="solid"/>
                    <a:headEnd type="none" w="med" len="med"/>
                    <a:tailEnd type="none" w="med" len="med"/>
                  </a:ln>
                </p:spPr>
              </p:sp>
              <p:sp>
                <p:nvSpPr>
                  <p:cNvPr id="109641" name="Arc 358"/>
                  <p:cNvSpPr/>
                  <p:nvPr/>
                </p:nvSpPr>
                <p:spPr>
                  <a:xfrm flipV="1">
                    <a:off x="1414" y="1186"/>
                    <a:ext cx="187" cy="186"/>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sp>
                <p:nvSpPr>
                  <p:cNvPr id="109642" name="Arc 359"/>
                  <p:cNvSpPr/>
                  <p:nvPr/>
                </p:nvSpPr>
                <p:spPr>
                  <a:xfrm flipH="1" flipV="1">
                    <a:off x="1261" y="1195"/>
                    <a:ext cx="153" cy="178"/>
                  </a:xfrm>
                  <a:custGeom>
                    <a:avLst/>
                    <a:gdLst>
                      <a:gd name="txL" fmla="*/ 0 w 21600"/>
                      <a:gd name="txT" fmla="*/ 0 h 21586"/>
                      <a:gd name="txR" fmla="*/ 21600 w 21600"/>
                      <a:gd name="txB" fmla="*/ 21586 h 21586"/>
                    </a:gdLst>
                    <a:ahLst/>
                    <a:cxnLst>
                      <a:cxn ang="0">
                        <a:pos x="0" y="0"/>
                      </a:cxn>
                      <a:cxn ang="0">
                        <a:pos x="0" y="0"/>
                      </a:cxn>
                      <a:cxn ang="0">
                        <a:pos x="0" y="0"/>
                      </a:cxn>
                    </a:cxnLst>
                    <a:rect l="txL" t="txT" r="txR" b="txB"/>
                    <a:pathLst>
                      <a:path w="21600" h="21586" fill="none">
                        <a:moveTo>
                          <a:pt x="782" y="0"/>
                        </a:moveTo>
                        <a:cubicBezTo>
                          <a:pt x="12399" y="421"/>
                          <a:pt x="21600" y="9961"/>
                          <a:pt x="21600" y="21586"/>
                        </a:cubicBezTo>
                      </a:path>
                      <a:path w="21600" h="21586" stroke="0">
                        <a:moveTo>
                          <a:pt x="782" y="0"/>
                        </a:moveTo>
                        <a:cubicBezTo>
                          <a:pt x="12399" y="421"/>
                          <a:pt x="21600" y="9961"/>
                          <a:pt x="21600" y="21586"/>
                        </a:cubicBezTo>
                        <a:lnTo>
                          <a:pt x="0" y="21586"/>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grpSp>
            <p:sp>
              <p:nvSpPr>
                <p:cNvPr id="109639" name="Line 360"/>
                <p:cNvSpPr/>
                <p:nvPr/>
              </p:nvSpPr>
              <p:spPr>
                <a:xfrm>
                  <a:off x="1508" y="923"/>
                  <a:ext cx="0" cy="136"/>
                </a:xfrm>
                <a:prstGeom prst="line">
                  <a:avLst/>
                </a:prstGeom>
                <a:ln w="15875" cap="flat" cmpd="sng">
                  <a:solidFill>
                    <a:schemeClr val="tx1"/>
                  </a:solidFill>
                  <a:prstDash val="solid"/>
                  <a:headEnd type="none" w="med" len="med"/>
                  <a:tailEnd type="none" w="med" len="med"/>
                </a:ln>
              </p:spPr>
            </p:sp>
          </p:grpSp>
        </p:grpSp>
        <p:grpSp>
          <p:nvGrpSpPr>
            <p:cNvPr id="109589" name="Group 361"/>
            <p:cNvGrpSpPr/>
            <p:nvPr/>
          </p:nvGrpSpPr>
          <p:grpSpPr>
            <a:xfrm>
              <a:off x="7589838" y="1554020"/>
              <a:ext cx="1325562" cy="1625600"/>
              <a:chOff x="437" y="1451"/>
              <a:chExt cx="771" cy="1024"/>
            </a:xfrm>
          </p:grpSpPr>
          <p:grpSp>
            <p:nvGrpSpPr>
              <p:cNvPr id="109590" name="Group 364"/>
              <p:cNvGrpSpPr/>
              <p:nvPr/>
            </p:nvGrpSpPr>
            <p:grpSpPr>
              <a:xfrm>
                <a:off x="437" y="1451"/>
                <a:ext cx="771" cy="1024"/>
                <a:chOff x="4105" y="1195"/>
                <a:chExt cx="771" cy="1024"/>
              </a:xfrm>
            </p:grpSpPr>
            <p:grpSp>
              <p:nvGrpSpPr>
                <p:cNvPr id="109597" name="Group 363"/>
                <p:cNvGrpSpPr/>
                <p:nvPr/>
              </p:nvGrpSpPr>
              <p:grpSpPr>
                <a:xfrm>
                  <a:off x="4105" y="1195"/>
                  <a:ext cx="771" cy="1024"/>
                  <a:chOff x="1488" y="1491"/>
                  <a:chExt cx="771" cy="1024"/>
                </a:xfrm>
              </p:grpSpPr>
              <p:grpSp>
                <p:nvGrpSpPr>
                  <p:cNvPr id="109608" name="Group 364"/>
                  <p:cNvGrpSpPr/>
                  <p:nvPr/>
                </p:nvGrpSpPr>
                <p:grpSpPr>
                  <a:xfrm>
                    <a:off x="1493" y="1491"/>
                    <a:ext cx="766" cy="1024"/>
                    <a:chOff x="582" y="674"/>
                    <a:chExt cx="165" cy="216"/>
                  </a:xfrm>
                </p:grpSpPr>
                <p:grpSp>
                  <p:nvGrpSpPr>
                    <p:cNvPr id="109614" name="Group 365"/>
                    <p:cNvGrpSpPr/>
                    <p:nvPr/>
                  </p:nvGrpSpPr>
                  <p:grpSpPr>
                    <a:xfrm>
                      <a:off x="582" y="703"/>
                      <a:ext cx="165" cy="187"/>
                      <a:chOff x="326" y="381"/>
                      <a:chExt cx="165" cy="187"/>
                    </a:xfrm>
                  </p:grpSpPr>
                  <p:sp>
                    <p:nvSpPr>
                      <p:cNvPr id="109622" name="AutoShape 366"/>
                      <p:cNvSpPr/>
                      <p:nvPr/>
                    </p:nvSpPr>
                    <p:spPr>
                      <a:xfrm>
                        <a:off x="349"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23" name="AutoShape 367"/>
                      <p:cNvSpPr/>
                      <p:nvPr/>
                    </p:nvSpPr>
                    <p:spPr>
                      <a:xfrm flipH="1">
                        <a:off x="434"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24" name="Oval 368"/>
                      <p:cNvSpPr/>
                      <p:nvPr/>
                    </p:nvSpPr>
                    <p:spPr>
                      <a:xfrm>
                        <a:off x="366" y="381"/>
                        <a:ext cx="85" cy="85"/>
                      </a:xfrm>
                      <a:prstGeom prst="ellipse">
                        <a:avLst/>
                      </a:prstGeom>
                      <a:solidFill>
                        <a:srgbClr val="FFFF99"/>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625" name="Arc 369"/>
                      <p:cNvSpPr/>
                      <p:nvPr/>
                    </p:nvSpPr>
                    <p:spPr>
                      <a:xfrm rot="8107361">
                        <a:off x="394" y="432"/>
                        <a:ext cx="28" cy="24"/>
                      </a:xfrm>
                      <a:custGeom>
                        <a:avLst/>
                        <a:gdLst>
                          <a:gd name="txL" fmla="*/ 0 w 21553"/>
                          <a:gd name="txT" fmla="*/ 0 h 20936"/>
                          <a:gd name="txR" fmla="*/ 21553 w 21553"/>
                          <a:gd name="txB" fmla="*/ 20936 h 20936"/>
                        </a:gdLst>
                        <a:ahLst/>
                        <a:cxnLst>
                          <a:cxn ang="0">
                            <a:pos x="0" y="0"/>
                          </a:cxn>
                          <a:cxn ang="0">
                            <a:pos x="0" y="0"/>
                          </a:cxn>
                          <a:cxn ang="0">
                            <a:pos x="0" y="0"/>
                          </a:cxn>
                        </a:cxnLst>
                        <a:rect l="txL" t="txT" r="txR" b="txB"/>
                        <a:pathLst>
                          <a:path w="21553" h="20936" fill="none">
                            <a:moveTo>
                              <a:pt x="5313" y="-1"/>
                            </a:moveTo>
                            <a:cubicBezTo>
                              <a:pt x="14379" y="2300"/>
                              <a:pt x="20935" y="10176"/>
                              <a:pt x="21552" y="19510"/>
                            </a:cubicBezTo>
                          </a:path>
                          <a:path w="21553" h="20936" stroke="0">
                            <a:moveTo>
                              <a:pt x="5313" y="-1"/>
                            </a:moveTo>
                            <a:cubicBezTo>
                              <a:pt x="14379" y="2300"/>
                              <a:pt x="20935" y="10176"/>
                              <a:pt x="21552" y="19510"/>
                            </a:cubicBezTo>
                            <a:lnTo>
                              <a:pt x="0" y="20936"/>
                            </a:lnTo>
                            <a:close/>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26" name="Oval 370"/>
                      <p:cNvSpPr/>
                      <p:nvPr/>
                    </p:nvSpPr>
                    <p:spPr>
                      <a:xfrm>
                        <a:off x="385"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627" name="Oval 371"/>
                      <p:cNvSpPr/>
                      <p:nvPr/>
                    </p:nvSpPr>
                    <p:spPr>
                      <a:xfrm>
                        <a:off x="423"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grpSp>
                    <p:nvGrpSpPr>
                      <p:cNvPr id="109628" name="Group 372"/>
                      <p:cNvGrpSpPr/>
                      <p:nvPr/>
                    </p:nvGrpSpPr>
                    <p:grpSpPr>
                      <a:xfrm>
                        <a:off x="326" y="466"/>
                        <a:ext cx="40" cy="34"/>
                        <a:chOff x="317" y="443"/>
                        <a:chExt cx="262" cy="202"/>
                      </a:xfrm>
                    </p:grpSpPr>
                    <p:sp>
                      <p:nvSpPr>
                        <p:cNvPr id="109634" name="Line 373"/>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635" name="Freeform 374"/>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nvGrpSpPr>
                      <p:cNvPr id="109629" name="Group 375"/>
                      <p:cNvGrpSpPr/>
                      <p:nvPr/>
                    </p:nvGrpSpPr>
                    <p:grpSpPr>
                      <a:xfrm flipH="1">
                        <a:off x="451" y="466"/>
                        <a:ext cx="40" cy="34"/>
                        <a:chOff x="317" y="443"/>
                        <a:chExt cx="262" cy="202"/>
                      </a:xfrm>
                    </p:grpSpPr>
                    <p:sp>
                      <p:nvSpPr>
                        <p:cNvPr id="109632" name="Line 376"/>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633" name="Freeform 377"/>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sp>
                    <p:nvSpPr>
                      <p:cNvPr id="109630" name="AutoShape 378"/>
                      <p:cNvSpPr/>
                      <p:nvPr/>
                    </p:nvSpPr>
                    <p:spPr>
                      <a:xfrm>
                        <a:off x="366" y="466"/>
                        <a:ext cx="85" cy="51"/>
                      </a:xfrm>
                      <a:prstGeom prst="plus">
                        <a:avLst>
                          <a:gd name="adj" fmla="val 25000"/>
                        </a:avLst>
                      </a:prstGeom>
                      <a:solidFill>
                        <a:srgbClr val="339966"/>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31" name="AutoShape 379"/>
                      <p:cNvSpPr/>
                      <p:nvPr/>
                    </p:nvSpPr>
                    <p:spPr>
                      <a:xfrm>
                        <a:off x="366" y="500"/>
                        <a:ext cx="85" cy="68"/>
                      </a:xfrm>
                      <a:custGeom>
                        <a:avLst/>
                        <a:gdLst>
                          <a:gd name="txL" fmla="*/ 0 w 21600"/>
                          <a:gd name="txT" fmla="*/ 0 h 21600"/>
                          <a:gd name="txR" fmla="*/ 21600 w 21600"/>
                          <a:gd name="txB" fmla="*/ 7624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nvGrpSpPr>
                    <p:cNvPr id="109615" name="Group 380"/>
                    <p:cNvGrpSpPr/>
                    <p:nvPr/>
                  </p:nvGrpSpPr>
                  <p:grpSpPr>
                    <a:xfrm>
                      <a:off x="621" y="674"/>
                      <a:ext cx="85" cy="73"/>
                      <a:chOff x="336" y="505"/>
                      <a:chExt cx="277" cy="209"/>
                    </a:xfrm>
                  </p:grpSpPr>
                  <p:sp>
                    <p:nvSpPr>
                      <p:cNvPr id="109616" name="Freeform 381"/>
                      <p:cNvSpPr/>
                      <p:nvPr/>
                    </p:nvSpPr>
                    <p:spPr>
                      <a:xfrm>
                        <a:off x="336" y="505"/>
                        <a:ext cx="277" cy="209"/>
                      </a:xfrm>
                      <a:custGeom>
                        <a:avLst/>
                        <a:gdLst>
                          <a:gd name="txL" fmla="*/ 0 w 277"/>
                          <a:gd name="txT" fmla="*/ 0 h 209"/>
                          <a:gd name="txR" fmla="*/ 277 w 277"/>
                          <a:gd name="txB" fmla="*/ 209 h 209"/>
                        </a:gdLst>
                        <a:ahLst/>
                        <a:cxnLst>
                          <a:cxn ang="0">
                            <a:pos x="20" y="126"/>
                          </a:cxn>
                          <a:cxn ang="0">
                            <a:pos x="22" y="100"/>
                          </a:cxn>
                          <a:cxn ang="0">
                            <a:pos x="29" y="90"/>
                          </a:cxn>
                          <a:cxn ang="0">
                            <a:pos x="58" y="31"/>
                          </a:cxn>
                          <a:cxn ang="0">
                            <a:pos x="67" y="23"/>
                          </a:cxn>
                          <a:cxn ang="0">
                            <a:pos x="84" y="15"/>
                          </a:cxn>
                          <a:cxn ang="0">
                            <a:pos x="92" y="13"/>
                          </a:cxn>
                          <a:cxn ang="0">
                            <a:pos x="103" y="1"/>
                          </a:cxn>
                          <a:cxn ang="0">
                            <a:pos x="121" y="11"/>
                          </a:cxn>
                          <a:cxn ang="0">
                            <a:pos x="139" y="9"/>
                          </a:cxn>
                          <a:cxn ang="0">
                            <a:pos x="153" y="0"/>
                          </a:cxn>
                          <a:cxn ang="0">
                            <a:pos x="178" y="11"/>
                          </a:cxn>
                          <a:cxn ang="0">
                            <a:pos x="189" y="4"/>
                          </a:cxn>
                          <a:cxn ang="0">
                            <a:pos x="206" y="14"/>
                          </a:cxn>
                          <a:cxn ang="0">
                            <a:pos x="218" y="19"/>
                          </a:cxn>
                          <a:cxn ang="0">
                            <a:pos x="224" y="23"/>
                          </a:cxn>
                          <a:cxn ang="0">
                            <a:pos x="236" y="35"/>
                          </a:cxn>
                          <a:cxn ang="0">
                            <a:pos x="255" y="80"/>
                          </a:cxn>
                          <a:cxn ang="0">
                            <a:pos x="263" y="97"/>
                          </a:cxn>
                          <a:cxn ang="0">
                            <a:pos x="266" y="106"/>
                          </a:cxn>
                          <a:cxn ang="0">
                            <a:pos x="274" y="147"/>
                          </a:cxn>
                          <a:cxn ang="0">
                            <a:pos x="274" y="159"/>
                          </a:cxn>
                          <a:cxn ang="0">
                            <a:pos x="265" y="164"/>
                          </a:cxn>
                          <a:cxn ang="0">
                            <a:pos x="259" y="171"/>
                          </a:cxn>
                          <a:cxn ang="0">
                            <a:pos x="210" y="198"/>
                          </a:cxn>
                          <a:cxn ang="0">
                            <a:pos x="181" y="207"/>
                          </a:cxn>
                          <a:cxn ang="0">
                            <a:pos x="161" y="209"/>
                          </a:cxn>
                          <a:cxn ang="0">
                            <a:pos x="110" y="206"/>
                          </a:cxn>
                          <a:cxn ang="0">
                            <a:pos x="91" y="203"/>
                          </a:cxn>
                          <a:cxn ang="0">
                            <a:pos x="84" y="202"/>
                          </a:cxn>
                          <a:cxn ang="0">
                            <a:pos x="30" y="183"/>
                          </a:cxn>
                          <a:cxn ang="0">
                            <a:pos x="7" y="165"/>
                          </a:cxn>
                          <a:cxn ang="0">
                            <a:pos x="10" y="150"/>
                          </a:cxn>
                          <a:cxn ang="0">
                            <a:pos x="20" y="149"/>
                          </a:cxn>
                          <a:cxn ang="0">
                            <a:pos x="23" y="131"/>
                          </a:cxn>
                          <a:cxn ang="0">
                            <a:pos x="22" y="128"/>
                          </a:cxn>
                          <a:cxn ang="0">
                            <a:pos x="21" y="131"/>
                          </a:cxn>
                          <a:cxn ang="0">
                            <a:pos x="22" y="127"/>
                          </a:cxn>
                          <a:cxn ang="0">
                            <a:pos x="20" y="136"/>
                          </a:cxn>
                          <a:cxn ang="0">
                            <a:pos x="20" y="126"/>
                          </a:cxn>
                        </a:cxnLst>
                        <a:rect l="txL" t="txT" r="txR" b="txB"/>
                        <a:pathLst>
                          <a:path w="277" h="209">
                            <a:moveTo>
                              <a:pt x="20" y="126"/>
                            </a:moveTo>
                            <a:cubicBezTo>
                              <a:pt x="21" y="116"/>
                              <a:pt x="21" y="109"/>
                              <a:pt x="22" y="100"/>
                            </a:cubicBezTo>
                            <a:cubicBezTo>
                              <a:pt x="23" y="96"/>
                              <a:pt x="29" y="90"/>
                              <a:pt x="29" y="90"/>
                            </a:cubicBezTo>
                            <a:cubicBezTo>
                              <a:pt x="34" y="74"/>
                              <a:pt x="43" y="41"/>
                              <a:pt x="58" y="31"/>
                            </a:cubicBezTo>
                            <a:cubicBezTo>
                              <a:pt x="59" y="28"/>
                              <a:pt x="63" y="24"/>
                              <a:pt x="67" y="23"/>
                            </a:cubicBezTo>
                            <a:cubicBezTo>
                              <a:pt x="70" y="18"/>
                              <a:pt x="78" y="17"/>
                              <a:pt x="84" y="15"/>
                            </a:cubicBezTo>
                            <a:cubicBezTo>
                              <a:pt x="87" y="14"/>
                              <a:pt x="92" y="13"/>
                              <a:pt x="92" y="13"/>
                            </a:cubicBezTo>
                            <a:cubicBezTo>
                              <a:pt x="96" y="8"/>
                              <a:pt x="97" y="3"/>
                              <a:pt x="103" y="1"/>
                            </a:cubicBezTo>
                            <a:cubicBezTo>
                              <a:pt x="123" y="3"/>
                              <a:pt x="110" y="3"/>
                              <a:pt x="121" y="11"/>
                            </a:cubicBezTo>
                            <a:cubicBezTo>
                              <a:pt x="127" y="11"/>
                              <a:pt x="134" y="13"/>
                              <a:pt x="139" y="9"/>
                            </a:cubicBezTo>
                            <a:cubicBezTo>
                              <a:pt x="145" y="4"/>
                              <a:pt x="145" y="2"/>
                              <a:pt x="153" y="0"/>
                            </a:cubicBezTo>
                            <a:cubicBezTo>
                              <a:pt x="163" y="2"/>
                              <a:pt x="167" y="9"/>
                              <a:pt x="178" y="11"/>
                            </a:cubicBezTo>
                            <a:cubicBezTo>
                              <a:pt x="182" y="10"/>
                              <a:pt x="184" y="6"/>
                              <a:pt x="189" y="4"/>
                            </a:cubicBezTo>
                            <a:cubicBezTo>
                              <a:pt x="202" y="5"/>
                              <a:pt x="202" y="3"/>
                              <a:pt x="206" y="14"/>
                            </a:cubicBezTo>
                            <a:cubicBezTo>
                              <a:pt x="207" y="18"/>
                              <a:pt x="214" y="17"/>
                              <a:pt x="218" y="19"/>
                            </a:cubicBezTo>
                            <a:cubicBezTo>
                              <a:pt x="220" y="20"/>
                              <a:pt x="224" y="23"/>
                              <a:pt x="224" y="23"/>
                            </a:cubicBezTo>
                            <a:cubicBezTo>
                              <a:pt x="227" y="27"/>
                              <a:pt x="231" y="33"/>
                              <a:pt x="236" y="35"/>
                            </a:cubicBezTo>
                            <a:cubicBezTo>
                              <a:pt x="241" y="50"/>
                              <a:pt x="250" y="64"/>
                              <a:pt x="255" y="80"/>
                            </a:cubicBezTo>
                            <a:cubicBezTo>
                              <a:pt x="257" y="86"/>
                              <a:pt x="256" y="95"/>
                              <a:pt x="263" y="97"/>
                            </a:cubicBezTo>
                            <a:cubicBezTo>
                              <a:pt x="264" y="100"/>
                              <a:pt x="266" y="106"/>
                              <a:pt x="266" y="106"/>
                            </a:cubicBezTo>
                            <a:cubicBezTo>
                              <a:pt x="267" y="119"/>
                              <a:pt x="259" y="145"/>
                              <a:pt x="274" y="147"/>
                            </a:cubicBezTo>
                            <a:cubicBezTo>
                              <a:pt x="276" y="150"/>
                              <a:pt x="277" y="156"/>
                              <a:pt x="274" y="159"/>
                            </a:cubicBezTo>
                            <a:cubicBezTo>
                              <a:pt x="272" y="161"/>
                              <a:pt x="265" y="164"/>
                              <a:pt x="265" y="164"/>
                            </a:cubicBezTo>
                            <a:cubicBezTo>
                              <a:pt x="264" y="168"/>
                              <a:pt x="263" y="170"/>
                              <a:pt x="259" y="171"/>
                            </a:cubicBezTo>
                            <a:cubicBezTo>
                              <a:pt x="249" y="186"/>
                              <a:pt x="226" y="194"/>
                              <a:pt x="210" y="198"/>
                            </a:cubicBezTo>
                            <a:cubicBezTo>
                              <a:pt x="203" y="202"/>
                              <a:pt x="189" y="206"/>
                              <a:pt x="181" y="207"/>
                            </a:cubicBezTo>
                            <a:cubicBezTo>
                              <a:pt x="174" y="208"/>
                              <a:pt x="161" y="209"/>
                              <a:pt x="161" y="209"/>
                            </a:cubicBezTo>
                            <a:cubicBezTo>
                              <a:pt x="144" y="208"/>
                              <a:pt x="127" y="208"/>
                              <a:pt x="110" y="206"/>
                            </a:cubicBezTo>
                            <a:cubicBezTo>
                              <a:pt x="104" y="205"/>
                              <a:pt x="97" y="204"/>
                              <a:pt x="91" y="203"/>
                            </a:cubicBezTo>
                            <a:cubicBezTo>
                              <a:pt x="89" y="203"/>
                              <a:pt x="84" y="202"/>
                              <a:pt x="84" y="202"/>
                            </a:cubicBezTo>
                            <a:cubicBezTo>
                              <a:pt x="70" y="197"/>
                              <a:pt x="42" y="191"/>
                              <a:pt x="30" y="183"/>
                            </a:cubicBezTo>
                            <a:cubicBezTo>
                              <a:pt x="22" y="178"/>
                              <a:pt x="15" y="170"/>
                              <a:pt x="7" y="165"/>
                            </a:cubicBezTo>
                            <a:cubicBezTo>
                              <a:pt x="5" y="158"/>
                              <a:pt x="0" y="153"/>
                              <a:pt x="10" y="150"/>
                            </a:cubicBezTo>
                            <a:cubicBezTo>
                              <a:pt x="15" y="151"/>
                              <a:pt x="24" y="155"/>
                              <a:pt x="20" y="149"/>
                            </a:cubicBezTo>
                            <a:cubicBezTo>
                              <a:pt x="21" y="143"/>
                              <a:pt x="22" y="137"/>
                              <a:pt x="23" y="131"/>
                            </a:cubicBezTo>
                            <a:cubicBezTo>
                              <a:pt x="23" y="130"/>
                              <a:pt x="23" y="128"/>
                              <a:pt x="22" y="128"/>
                            </a:cubicBezTo>
                            <a:cubicBezTo>
                              <a:pt x="21" y="128"/>
                              <a:pt x="21" y="132"/>
                              <a:pt x="21" y="131"/>
                            </a:cubicBezTo>
                            <a:cubicBezTo>
                              <a:pt x="21" y="130"/>
                              <a:pt x="22" y="128"/>
                              <a:pt x="22" y="127"/>
                            </a:cubicBezTo>
                            <a:cubicBezTo>
                              <a:pt x="24" y="143"/>
                              <a:pt x="28" y="168"/>
                              <a:pt x="20" y="136"/>
                            </a:cubicBezTo>
                            <a:cubicBezTo>
                              <a:pt x="19" y="123"/>
                              <a:pt x="17" y="120"/>
                              <a:pt x="20" y="126"/>
                            </a:cubicBezTo>
                            <a:close/>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17" name="Freeform 382"/>
                      <p:cNvSpPr/>
                      <p:nvPr/>
                    </p:nvSpPr>
                    <p:spPr>
                      <a:xfrm>
                        <a:off x="355" y="651"/>
                        <a:ext cx="247" cy="38"/>
                      </a:xfrm>
                      <a:custGeom>
                        <a:avLst/>
                        <a:gdLst>
                          <a:gd name="txL" fmla="*/ 0 w 247"/>
                          <a:gd name="txT" fmla="*/ 0 h 38"/>
                          <a:gd name="txR" fmla="*/ 247 w 247"/>
                          <a:gd name="txB" fmla="*/ 38 h 38"/>
                        </a:gdLst>
                        <a:ahLst/>
                        <a:cxnLst>
                          <a:cxn ang="0">
                            <a:pos x="0" y="8"/>
                          </a:cxn>
                          <a:cxn ang="0">
                            <a:pos x="128" y="32"/>
                          </a:cxn>
                          <a:cxn ang="0">
                            <a:pos x="166" y="30"/>
                          </a:cxn>
                          <a:cxn ang="0">
                            <a:pos x="207" y="21"/>
                          </a:cxn>
                          <a:cxn ang="0">
                            <a:pos x="221" y="17"/>
                          </a:cxn>
                          <a:cxn ang="0">
                            <a:pos x="225" y="16"/>
                          </a:cxn>
                          <a:cxn ang="0">
                            <a:pos x="238" y="11"/>
                          </a:cxn>
                          <a:cxn ang="0">
                            <a:pos x="241" y="10"/>
                          </a:cxn>
                          <a:cxn ang="0">
                            <a:pos x="247" y="0"/>
                          </a:cxn>
                        </a:cxnLst>
                        <a:rect l="txL" t="txT" r="txR" b="txB"/>
                        <a:pathLst>
                          <a:path w="247" h="38">
                            <a:moveTo>
                              <a:pt x="0" y="8"/>
                            </a:moveTo>
                            <a:cubicBezTo>
                              <a:pt x="30" y="38"/>
                              <a:pt x="94" y="31"/>
                              <a:pt x="128" y="32"/>
                            </a:cubicBezTo>
                            <a:cubicBezTo>
                              <a:pt x="141" y="33"/>
                              <a:pt x="153" y="31"/>
                              <a:pt x="166" y="30"/>
                            </a:cubicBezTo>
                            <a:cubicBezTo>
                              <a:pt x="180" y="27"/>
                              <a:pt x="194" y="25"/>
                              <a:pt x="207" y="21"/>
                            </a:cubicBezTo>
                            <a:cubicBezTo>
                              <a:pt x="221" y="17"/>
                              <a:pt x="203" y="21"/>
                              <a:pt x="221" y="17"/>
                            </a:cubicBezTo>
                            <a:cubicBezTo>
                              <a:pt x="222" y="17"/>
                              <a:pt x="225" y="16"/>
                              <a:pt x="225" y="16"/>
                            </a:cubicBezTo>
                            <a:cubicBezTo>
                              <a:pt x="229" y="13"/>
                              <a:pt x="233" y="13"/>
                              <a:pt x="238" y="11"/>
                            </a:cubicBezTo>
                            <a:cubicBezTo>
                              <a:pt x="239" y="11"/>
                              <a:pt x="241" y="10"/>
                              <a:pt x="241" y="10"/>
                            </a:cubicBezTo>
                            <a:cubicBezTo>
                              <a:pt x="243" y="7"/>
                              <a:pt x="247" y="4"/>
                              <a:pt x="247" y="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18" name="Freeform 383"/>
                      <p:cNvSpPr/>
                      <p:nvPr/>
                    </p:nvSpPr>
                    <p:spPr>
                      <a:xfrm>
                        <a:off x="430" y="518"/>
                        <a:ext cx="9" cy="57"/>
                      </a:xfrm>
                      <a:custGeom>
                        <a:avLst/>
                        <a:gdLst>
                          <a:gd name="txL" fmla="*/ 0 w 9"/>
                          <a:gd name="txT" fmla="*/ 0 h 57"/>
                          <a:gd name="txR" fmla="*/ 9 w 9"/>
                          <a:gd name="txB" fmla="*/ 57 h 57"/>
                        </a:gdLst>
                        <a:ahLst/>
                        <a:cxnLst>
                          <a:cxn ang="0">
                            <a:pos x="0" y="0"/>
                          </a:cxn>
                          <a:cxn ang="0">
                            <a:pos x="4" y="30"/>
                          </a:cxn>
                          <a:cxn ang="0">
                            <a:pos x="6" y="45"/>
                          </a:cxn>
                          <a:cxn ang="0">
                            <a:pos x="8" y="57"/>
                          </a:cxn>
                          <a:cxn ang="0">
                            <a:pos x="9" y="52"/>
                          </a:cxn>
                        </a:cxnLst>
                        <a:rect l="txL" t="txT" r="txR" b="txB"/>
                        <a:pathLst>
                          <a:path w="9" h="57">
                            <a:moveTo>
                              <a:pt x="0" y="0"/>
                            </a:moveTo>
                            <a:cubicBezTo>
                              <a:pt x="1" y="10"/>
                              <a:pt x="1" y="20"/>
                              <a:pt x="4" y="30"/>
                            </a:cubicBezTo>
                            <a:cubicBezTo>
                              <a:pt x="5" y="35"/>
                              <a:pt x="5" y="40"/>
                              <a:pt x="6" y="45"/>
                            </a:cubicBezTo>
                            <a:cubicBezTo>
                              <a:pt x="7" y="49"/>
                              <a:pt x="8" y="57"/>
                              <a:pt x="8" y="57"/>
                            </a:cubicBezTo>
                            <a:cubicBezTo>
                              <a:pt x="8" y="55"/>
                              <a:pt x="9" y="52"/>
                              <a:pt x="9" y="52"/>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19" name="Freeform 384"/>
                      <p:cNvSpPr/>
                      <p:nvPr/>
                    </p:nvSpPr>
                    <p:spPr>
                      <a:xfrm>
                        <a:off x="456" y="516"/>
                        <a:ext cx="6" cy="60"/>
                      </a:xfrm>
                      <a:custGeom>
                        <a:avLst/>
                        <a:gdLst>
                          <a:gd name="txL" fmla="*/ 0 w 6"/>
                          <a:gd name="txT" fmla="*/ 0 h 60"/>
                          <a:gd name="txR" fmla="*/ 6 w 6"/>
                          <a:gd name="txB" fmla="*/ 60 h 60"/>
                        </a:gdLst>
                        <a:ahLst/>
                        <a:cxnLst>
                          <a:cxn ang="0">
                            <a:pos x="0" y="0"/>
                          </a:cxn>
                          <a:cxn ang="0">
                            <a:pos x="6" y="60"/>
                          </a:cxn>
                        </a:cxnLst>
                        <a:rect l="txL" t="txT" r="txR" b="txB"/>
                        <a:pathLst>
                          <a:path w="6" h="60">
                            <a:moveTo>
                              <a:pt x="0" y="0"/>
                            </a:moveTo>
                            <a:cubicBezTo>
                              <a:pt x="6" y="24"/>
                              <a:pt x="6" y="29"/>
                              <a:pt x="6"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20" name="Freeform 385"/>
                      <p:cNvSpPr/>
                      <p:nvPr/>
                    </p:nvSpPr>
                    <p:spPr>
                      <a:xfrm>
                        <a:off x="474" y="516"/>
                        <a:ext cx="12" cy="60"/>
                      </a:xfrm>
                      <a:custGeom>
                        <a:avLst/>
                        <a:gdLst>
                          <a:gd name="txL" fmla="*/ 0 w 12"/>
                          <a:gd name="txT" fmla="*/ 0 h 60"/>
                          <a:gd name="txR" fmla="*/ 12 w 12"/>
                          <a:gd name="txB" fmla="*/ 60 h 60"/>
                        </a:gdLst>
                        <a:ahLst/>
                        <a:cxnLst>
                          <a:cxn ang="0">
                            <a:pos x="0" y="0"/>
                          </a:cxn>
                          <a:cxn ang="0">
                            <a:pos x="5" y="14"/>
                          </a:cxn>
                          <a:cxn ang="0">
                            <a:pos x="12" y="60"/>
                          </a:cxn>
                        </a:cxnLst>
                        <a:rect l="txL" t="txT" r="txR" b="txB"/>
                        <a:pathLst>
                          <a:path w="12" h="60">
                            <a:moveTo>
                              <a:pt x="0" y="0"/>
                            </a:moveTo>
                            <a:cubicBezTo>
                              <a:pt x="2" y="5"/>
                              <a:pt x="3" y="9"/>
                              <a:pt x="5" y="14"/>
                            </a:cubicBezTo>
                            <a:cubicBezTo>
                              <a:pt x="7" y="30"/>
                              <a:pt x="12" y="44"/>
                              <a:pt x="12"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621" name="Freeform 386"/>
                      <p:cNvSpPr/>
                      <p:nvPr/>
                    </p:nvSpPr>
                    <p:spPr>
                      <a:xfrm>
                        <a:off x="506" y="514"/>
                        <a:ext cx="6" cy="65"/>
                      </a:xfrm>
                      <a:custGeom>
                        <a:avLst/>
                        <a:gdLst>
                          <a:gd name="txL" fmla="*/ 0 w 6"/>
                          <a:gd name="txT" fmla="*/ 0 h 65"/>
                          <a:gd name="txR" fmla="*/ 6 w 6"/>
                          <a:gd name="txB" fmla="*/ 65 h 65"/>
                        </a:gdLst>
                        <a:ahLst/>
                        <a:cxnLst>
                          <a:cxn ang="0">
                            <a:pos x="0" y="0"/>
                          </a:cxn>
                          <a:cxn ang="0">
                            <a:pos x="6" y="38"/>
                          </a:cxn>
                          <a:cxn ang="0">
                            <a:pos x="5" y="64"/>
                          </a:cxn>
                          <a:cxn ang="0">
                            <a:pos x="6" y="61"/>
                          </a:cxn>
                        </a:cxnLst>
                        <a:rect l="txL" t="txT" r="txR" b="txB"/>
                        <a:pathLst>
                          <a:path w="6" h="65">
                            <a:moveTo>
                              <a:pt x="0" y="0"/>
                            </a:moveTo>
                            <a:cubicBezTo>
                              <a:pt x="3" y="12"/>
                              <a:pt x="4" y="25"/>
                              <a:pt x="6" y="38"/>
                            </a:cubicBezTo>
                            <a:cubicBezTo>
                              <a:pt x="6" y="47"/>
                              <a:pt x="5" y="55"/>
                              <a:pt x="5" y="64"/>
                            </a:cubicBezTo>
                            <a:cubicBezTo>
                              <a:pt x="5" y="65"/>
                              <a:pt x="6" y="61"/>
                              <a:pt x="6" y="61"/>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grpSp>
                <p:nvGrpSpPr>
                  <p:cNvPr id="109609" name="Group 387"/>
                  <p:cNvGrpSpPr/>
                  <p:nvPr/>
                </p:nvGrpSpPr>
                <p:grpSpPr>
                  <a:xfrm>
                    <a:off x="1488" y="1837"/>
                    <a:ext cx="176" cy="413"/>
                    <a:chOff x="187" y="782"/>
                    <a:chExt cx="204" cy="527"/>
                  </a:xfrm>
                </p:grpSpPr>
                <p:sp>
                  <p:nvSpPr>
                    <p:cNvPr id="109610" name="AutoShape 388"/>
                    <p:cNvSpPr/>
                    <p:nvPr/>
                  </p:nvSpPr>
                  <p:spPr>
                    <a:xfrm>
                      <a:off x="323" y="782"/>
                      <a:ext cx="68" cy="153"/>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11" name="AutoShape 389"/>
                    <p:cNvSpPr/>
                    <p:nvPr/>
                  </p:nvSpPr>
                  <p:spPr>
                    <a:xfrm flipH="1">
                      <a:off x="187" y="782"/>
                      <a:ext cx="68" cy="153"/>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12" name="AutoShape 390"/>
                    <p:cNvSpPr/>
                    <p:nvPr/>
                  </p:nvSpPr>
                  <p:spPr>
                    <a:xfrm rot="-5400000" flipH="1">
                      <a:off x="246" y="824"/>
                      <a:ext cx="85" cy="170"/>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13" name="Rectangle 391"/>
                    <p:cNvSpPr/>
                    <p:nvPr/>
                  </p:nvSpPr>
                  <p:spPr>
                    <a:xfrm>
                      <a:off x="255" y="918"/>
                      <a:ext cx="68" cy="391"/>
                    </a:xfrm>
                    <a:prstGeom prst="rect">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598" name="Group 392"/>
                <p:cNvGrpSpPr/>
                <p:nvPr/>
              </p:nvGrpSpPr>
              <p:grpSpPr>
                <a:xfrm rot="10800000">
                  <a:off x="4739" y="1690"/>
                  <a:ext cx="93" cy="206"/>
                  <a:chOff x="4105" y="709"/>
                  <a:chExt cx="680" cy="1451"/>
                </a:xfrm>
              </p:grpSpPr>
              <p:sp>
                <p:nvSpPr>
                  <p:cNvPr id="109605" name="AutoShape 393"/>
                  <p:cNvSpPr/>
                  <p:nvPr/>
                </p:nvSpPr>
                <p:spPr>
                  <a:xfrm>
                    <a:off x="4105" y="709"/>
                    <a:ext cx="589" cy="317"/>
                  </a:xfrm>
                  <a:prstGeom prst="octagon">
                    <a:avLst>
                      <a:gd name="adj" fmla="val 29287"/>
                    </a:avLst>
                  </a:pr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606" name="AutoShape 394"/>
                  <p:cNvSpPr/>
                  <p:nvPr/>
                </p:nvSpPr>
                <p:spPr>
                  <a:xfrm rot="10800000">
                    <a:off x="4241" y="709"/>
                    <a:ext cx="272" cy="1406"/>
                  </a:xfrm>
                  <a:prstGeom prst="can">
                    <a:avLst>
                      <a:gd name="adj" fmla="val 38958"/>
                    </a:avLst>
                  </a:prstGeom>
                  <a:solidFill>
                    <a:schemeClr val="tx1"/>
                  </a:solidFill>
                  <a:ln w="12700" cap="flat" cmpd="sng">
                    <a:solidFill>
                      <a:srgbClr val="000000"/>
                    </a:solidFill>
                    <a:prstDash val="solid"/>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607" name="AutoShape 395"/>
                  <p:cNvSpPr/>
                  <p:nvPr/>
                </p:nvSpPr>
                <p:spPr>
                  <a:xfrm rot="5400000">
                    <a:off x="4377" y="1752"/>
                    <a:ext cx="544" cy="272"/>
                  </a:xfrm>
                  <a:custGeom>
                    <a:avLst/>
                    <a:gdLst>
                      <a:gd name="txL" fmla="*/ 4487 w 21600"/>
                      <a:gd name="txT" fmla="*/ 4526 h 21600"/>
                      <a:gd name="txR" fmla="*/ 17113 w 21600"/>
                      <a:gd name="txB" fmla="*/ 1707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grpSp>
            <p:grpSp>
              <p:nvGrpSpPr>
                <p:cNvPr id="109599" name="Group 396"/>
                <p:cNvGrpSpPr/>
                <p:nvPr/>
              </p:nvGrpSpPr>
              <p:grpSpPr>
                <a:xfrm rot="5400000">
                  <a:off x="4488" y="1870"/>
                  <a:ext cx="182" cy="136"/>
                  <a:chOff x="4032" y="2784"/>
                  <a:chExt cx="306" cy="222"/>
                </a:xfrm>
              </p:grpSpPr>
              <p:sp>
                <p:nvSpPr>
                  <p:cNvPr id="109600" name="AutoShape 397"/>
                  <p:cNvSpPr/>
                  <p:nvPr/>
                </p:nvSpPr>
                <p:spPr>
                  <a:xfrm rot="-5400000">
                    <a:off x="4099" y="2767"/>
                    <a:ext cx="222" cy="256"/>
                  </a:xfrm>
                  <a:prstGeom prst="cube">
                    <a:avLst>
                      <a:gd name="adj" fmla="val 25000"/>
                    </a:avLst>
                  </a:pr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601" name="AutoShape 398"/>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602" name="Group 399"/>
                  <p:cNvGrpSpPr/>
                  <p:nvPr/>
                </p:nvGrpSpPr>
                <p:grpSpPr>
                  <a:xfrm>
                    <a:off x="4190" y="2884"/>
                    <a:ext cx="112" cy="61"/>
                    <a:chOff x="4190" y="2884"/>
                    <a:chExt cx="112" cy="61"/>
                  </a:xfrm>
                </p:grpSpPr>
                <p:sp>
                  <p:nvSpPr>
                    <p:cNvPr id="109603" name="Oval 400"/>
                    <p:cNvSpPr/>
                    <p:nvPr/>
                  </p:nvSpPr>
                  <p:spPr>
                    <a:xfrm rot="-5400000">
                      <a:off x="4186" y="2896"/>
                      <a:ext cx="52" cy="45"/>
                    </a:xfrm>
                    <a:prstGeom prst="ellipse">
                      <a:avLst/>
                    </a:prstGeom>
                    <a:solidFill>
                      <a:srgbClr val="339966"/>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604" name="AutoShape 401"/>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grpSp>
            <p:nvGrpSpPr>
              <p:cNvPr id="109591" name="Group 402"/>
              <p:cNvGrpSpPr/>
              <p:nvPr/>
            </p:nvGrpSpPr>
            <p:grpSpPr>
              <a:xfrm>
                <a:off x="652" y="1780"/>
                <a:ext cx="340" cy="95"/>
                <a:chOff x="1346" y="923"/>
                <a:chExt cx="340" cy="146"/>
              </a:xfrm>
            </p:grpSpPr>
            <p:grpSp>
              <p:nvGrpSpPr>
                <p:cNvPr id="109592" name="Group 403"/>
                <p:cNvGrpSpPr/>
                <p:nvPr/>
              </p:nvGrpSpPr>
              <p:grpSpPr>
                <a:xfrm>
                  <a:off x="1346" y="933"/>
                  <a:ext cx="340" cy="136"/>
                  <a:chOff x="1261" y="1186"/>
                  <a:chExt cx="340" cy="187"/>
                </a:xfrm>
              </p:grpSpPr>
              <p:sp>
                <p:nvSpPr>
                  <p:cNvPr id="109594" name="Line 404"/>
                  <p:cNvSpPr/>
                  <p:nvPr/>
                </p:nvSpPr>
                <p:spPr>
                  <a:xfrm>
                    <a:off x="1262" y="1194"/>
                    <a:ext cx="330" cy="0"/>
                  </a:xfrm>
                  <a:prstGeom prst="line">
                    <a:avLst/>
                  </a:prstGeom>
                  <a:ln w="38100" cap="flat" cmpd="sng">
                    <a:solidFill>
                      <a:schemeClr val="tx1"/>
                    </a:solidFill>
                    <a:prstDash val="solid"/>
                    <a:headEnd type="none" w="med" len="med"/>
                    <a:tailEnd type="none" w="med" len="med"/>
                  </a:ln>
                </p:spPr>
              </p:sp>
              <p:sp>
                <p:nvSpPr>
                  <p:cNvPr id="109595" name="Arc 405"/>
                  <p:cNvSpPr/>
                  <p:nvPr/>
                </p:nvSpPr>
                <p:spPr>
                  <a:xfrm flipV="1">
                    <a:off x="1414" y="1186"/>
                    <a:ext cx="187" cy="186"/>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sp>
                <p:nvSpPr>
                  <p:cNvPr id="109596" name="Arc 406"/>
                  <p:cNvSpPr/>
                  <p:nvPr/>
                </p:nvSpPr>
                <p:spPr>
                  <a:xfrm flipH="1" flipV="1">
                    <a:off x="1261" y="1195"/>
                    <a:ext cx="153" cy="178"/>
                  </a:xfrm>
                  <a:custGeom>
                    <a:avLst/>
                    <a:gdLst>
                      <a:gd name="txL" fmla="*/ 0 w 21600"/>
                      <a:gd name="txT" fmla="*/ 0 h 21586"/>
                      <a:gd name="txR" fmla="*/ 21600 w 21600"/>
                      <a:gd name="txB" fmla="*/ 21586 h 21586"/>
                    </a:gdLst>
                    <a:ahLst/>
                    <a:cxnLst>
                      <a:cxn ang="0">
                        <a:pos x="0" y="0"/>
                      </a:cxn>
                      <a:cxn ang="0">
                        <a:pos x="0" y="0"/>
                      </a:cxn>
                      <a:cxn ang="0">
                        <a:pos x="0" y="0"/>
                      </a:cxn>
                    </a:cxnLst>
                    <a:rect l="txL" t="txT" r="txR" b="txB"/>
                    <a:pathLst>
                      <a:path w="21600" h="21586" fill="none">
                        <a:moveTo>
                          <a:pt x="782" y="0"/>
                        </a:moveTo>
                        <a:cubicBezTo>
                          <a:pt x="12399" y="421"/>
                          <a:pt x="21600" y="9961"/>
                          <a:pt x="21600" y="21586"/>
                        </a:cubicBezTo>
                      </a:path>
                      <a:path w="21600" h="21586" stroke="0">
                        <a:moveTo>
                          <a:pt x="782" y="0"/>
                        </a:moveTo>
                        <a:cubicBezTo>
                          <a:pt x="12399" y="421"/>
                          <a:pt x="21600" y="9961"/>
                          <a:pt x="21600" y="21586"/>
                        </a:cubicBezTo>
                        <a:lnTo>
                          <a:pt x="0" y="21586"/>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grpSp>
            <p:sp>
              <p:nvSpPr>
                <p:cNvPr id="109593" name="Line 407"/>
                <p:cNvSpPr/>
                <p:nvPr/>
              </p:nvSpPr>
              <p:spPr>
                <a:xfrm>
                  <a:off x="1508" y="923"/>
                  <a:ext cx="0" cy="136"/>
                </a:xfrm>
                <a:prstGeom prst="line">
                  <a:avLst/>
                </a:prstGeom>
                <a:ln w="15875" cap="flat" cmpd="sng">
                  <a:solidFill>
                    <a:schemeClr val="tx1"/>
                  </a:solidFill>
                  <a:prstDash val="solid"/>
                  <a:headEnd type="none" w="med" len="med"/>
                  <a:tailEnd type="none" w="med" len="med"/>
                </a:ln>
              </p:spPr>
            </p:sp>
          </p:grpSp>
        </p:grpSp>
      </p:grpSp>
      <p:sp>
        <p:nvSpPr>
          <p:cNvPr id="416" name="Text Box 409"/>
          <p:cNvSpPr txBox="1"/>
          <p:nvPr/>
        </p:nvSpPr>
        <p:spPr>
          <a:xfrm>
            <a:off x="1524000" y="1524000"/>
            <a:ext cx="2584450" cy="519113"/>
          </a:xfrm>
          <a:prstGeom prst="rect">
            <a:avLst/>
          </a:prstGeom>
          <a:noFill/>
          <a:ln w="15875">
            <a:noFill/>
          </a:ln>
        </p:spPr>
        <p:txBody>
          <a:bodyPr lIns="90000" tIns="46800" rIns="90000" bIns="46800">
            <a:spAutoFit/>
          </a:bodyPr>
          <a:p>
            <a:r>
              <a:rPr lang="zh-CN" altLang="en-US" sz="2800" b="1" dirty="0">
                <a:solidFill>
                  <a:srgbClr val="FF0000"/>
                </a:solidFill>
                <a:latin typeface="Arial" panose="020B0604020202020204" pitchFamily="34" charset="0"/>
                <a:ea typeface="宋体" panose="02010600030101010101" pitchFamily="2" charset="-122"/>
              </a:rPr>
              <a:t>负责人</a:t>
            </a:r>
            <a:endParaRPr lang="zh-CN" altLang="en-US" sz="2800" b="1" dirty="0">
              <a:solidFill>
                <a:srgbClr val="FF0000"/>
              </a:solidFill>
              <a:latin typeface="Arial" panose="020B0604020202020204" pitchFamily="34" charset="0"/>
              <a:ea typeface="宋体" panose="02010600030101010101" pitchFamily="2" charset="-122"/>
            </a:endParaRPr>
          </a:p>
        </p:txBody>
      </p:sp>
      <p:grpSp>
        <p:nvGrpSpPr>
          <p:cNvPr id="109572" name="Group 418"/>
          <p:cNvGrpSpPr/>
          <p:nvPr/>
        </p:nvGrpSpPr>
        <p:grpSpPr>
          <a:xfrm>
            <a:off x="6357938" y="2409825"/>
            <a:ext cx="1325562" cy="1625600"/>
            <a:chOff x="1816100" y="1955800"/>
            <a:chExt cx="1325562" cy="1625600"/>
          </a:xfrm>
        </p:grpSpPr>
        <p:grpSp>
          <p:nvGrpSpPr>
            <p:cNvPr id="109834" name="Group 146"/>
            <p:cNvGrpSpPr/>
            <p:nvPr/>
          </p:nvGrpSpPr>
          <p:grpSpPr>
            <a:xfrm>
              <a:off x="1816100" y="1955800"/>
              <a:ext cx="1325562" cy="1625600"/>
              <a:chOff x="1470" y="1169"/>
              <a:chExt cx="771" cy="1024"/>
            </a:xfrm>
          </p:grpSpPr>
          <p:grpSp>
            <p:nvGrpSpPr>
              <p:cNvPr id="109841" name="Group 145"/>
              <p:cNvGrpSpPr/>
              <p:nvPr/>
            </p:nvGrpSpPr>
            <p:grpSpPr>
              <a:xfrm>
                <a:off x="1470" y="1169"/>
                <a:ext cx="771" cy="1024"/>
                <a:chOff x="1488" y="1491"/>
                <a:chExt cx="771" cy="1024"/>
              </a:xfrm>
            </p:grpSpPr>
            <p:grpSp>
              <p:nvGrpSpPr>
                <p:cNvPr id="109864" name="Group 146"/>
                <p:cNvGrpSpPr/>
                <p:nvPr/>
              </p:nvGrpSpPr>
              <p:grpSpPr>
                <a:xfrm>
                  <a:off x="1493" y="1491"/>
                  <a:ext cx="766" cy="1024"/>
                  <a:chOff x="582" y="674"/>
                  <a:chExt cx="165" cy="216"/>
                </a:xfrm>
              </p:grpSpPr>
              <p:grpSp>
                <p:nvGrpSpPr>
                  <p:cNvPr id="109870" name="Group 147"/>
                  <p:cNvGrpSpPr/>
                  <p:nvPr/>
                </p:nvGrpSpPr>
                <p:grpSpPr>
                  <a:xfrm>
                    <a:off x="582" y="703"/>
                    <a:ext cx="165" cy="187"/>
                    <a:chOff x="326" y="381"/>
                    <a:chExt cx="165" cy="187"/>
                  </a:xfrm>
                </p:grpSpPr>
                <p:sp>
                  <p:nvSpPr>
                    <p:cNvPr id="109878" name="AutoShape 148"/>
                    <p:cNvSpPr/>
                    <p:nvPr/>
                  </p:nvSpPr>
                  <p:spPr>
                    <a:xfrm>
                      <a:off x="349"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79" name="AutoShape 149"/>
                    <p:cNvSpPr/>
                    <p:nvPr/>
                  </p:nvSpPr>
                  <p:spPr>
                    <a:xfrm flipH="1">
                      <a:off x="434" y="534"/>
                      <a:ext cx="34" cy="17"/>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80" name="Oval 150"/>
                    <p:cNvSpPr/>
                    <p:nvPr/>
                  </p:nvSpPr>
                  <p:spPr>
                    <a:xfrm>
                      <a:off x="366" y="381"/>
                      <a:ext cx="85" cy="85"/>
                    </a:xfrm>
                    <a:prstGeom prst="ellipse">
                      <a:avLst/>
                    </a:prstGeom>
                    <a:solidFill>
                      <a:srgbClr val="FFFF99"/>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881" name="Arc 151"/>
                    <p:cNvSpPr/>
                    <p:nvPr/>
                  </p:nvSpPr>
                  <p:spPr>
                    <a:xfrm rot="8107361">
                      <a:off x="394" y="432"/>
                      <a:ext cx="28" cy="24"/>
                    </a:xfrm>
                    <a:custGeom>
                      <a:avLst/>
                      <a:gdLst>
                        <a:gd name="txL" fmla="*/ 0 w 21553"/>
                        <a:gd name="txT" fmla="*/ 0 h 20936"/>
                        <a:gd name="txR" fmla="*/ 21553 w 21553"/>
                        <a:gd name="txB" fmla="*/ 20936 h 20936"/>
                      </a:gdLst>
                      <a:ahLst/>
                      <a:cxnLst>
                        <a:cxn ang="0">
                          <a:pos x="0" y="0"/>
                        </a:cxn>
                        <a:cxn ang="0">
                          <a:pos x="0" y="0"/>
                        </a:cxn>
                        <a:cxn ang="0">
                          <a:pos x="0" y="0"/>
                        </a:cxn>
                      </a:cxnLst>
                      <a:rect l="txL" t="txT" r="txR" b="txB"/>
                      <a:pathLst>
                        <a:path w="21553" h="20936" fill="none">
                          <a:moveTo>
                            <a:pt x="5313" y="-1"/>
                          </a:moveTo>
                          <a:cubicBezTo>
                            <a:pt x="14379" y="2300"/>
                            <a:pt x="20935" y="10176"/>
                            <a:pt x="21552" y="19510"/>
                          </a:cubicBezTo>
                        </a:path>
                        <a:path w="21553" h="20936" stroke="0">
                          <a:moveTo>
                            <a:pt x="5313" y="-1"/>
                          </a:moveTo>
                          <a:cubicBezTo>
                            <a:pt x="14379" y="2300"/>
                            <a:pt x="20935" y="10176"/>
                            <a:pt x="21552" y="19510"/>
                          </a:cubicBezTo>
                          <a:lnTo>
                            <a:pt x="0" y="20936"/>
                          </a:lnTo>
                          <a:close/>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882" name="Oval 152"/>
                    <p:cNvSpPr/>
                    <p:nvPr/>
                  </p:nvSpPr>
                  <p:spPr>
                    <a:xfrm>
                      <a:off x="385"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883" name="Oval 153"/>
                    <p:cNvSpPr/>
                    <p:nvPr/>
                  </p:nvSpPr>
                  <p:spPr>
                    <a:xfrm>
                      <a:off x="423" y="427"/>
                      <a:ext cx="9" cy="1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grpSp>
                  <p:nvGrpSpPr>
                    <p:cNvPr id="109884" name="Group 154"/>
                    <p:cNvGrpSpPr/>
                    <p:nvPr/>
                  </p:nvGrpSpPr>
                  <p:grpSpPr>
                    <a:xfrm>
                      <a:off x="326" y="466"/>
                      <a:ext cx="40" cy="34"/>
                      <a:chOff x="317" y="443"/>
                      <a:chExt cx="262" cy="202"/>
                    </a:xfrm>
                  </p:grpSpPr>
                  <p:sp>
                    <p:nvSpPr>
                      <p:cNvPr id="109890" name="Line 155"/>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891" name="Freeform 156"/>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nvGrpSpPr>
                    <p:cNvPr id="109885" name="Group 157"/>
                    <p:cNvGrpSpPr/>
                    <p:nvPr/>
                  </p:nvGrpSpPr>
                  <p:grpSpPr>
                    <a:xfrm flipH="1">
                      <a:off x="451" y="466"/>
                      <a:ext cx="40" cy="34"/>
                      <a:chOff x="317" y="443"/>
                      <a:chExt cx="262" cy="202"/>
                    </a:xfrm>
                  </p:grpSpPr>
                  <p:sp>
                    <p:nvSpPr>
                      <p:cNvPr id="109888" name="Line 158"/>
                      <p:cNvSpPr/>
                      <p:nvPr/>
                    </p:nvSpPr>
                    <p:spPr>
                      <a:xfrm>
                        <a:off x="578" y="510"/>
                        <a:ext cx="0" cy="102"/>
                      </a:xfrm>
                      <a:prstGeom prst="line">
                        <a:avLst/>
                      </a:prstGeom>
                      <a:ln w="19050" cap="flat" cmpd="sng">
                        <a:solidFill>
                          <a:srgbClr val="000000"/>
                        </a:solidFill>
                        <a:prstDash val="solid"/>
                        <a:headEnd type="none" w="med" len="med"/>
                        <a:tailEnd type="none" w="med" len="med"/>
                      </a:ln>
                    </p:spPr>
                  </p:sp>
                  <p:sp>
                    <p:nvSpPr>
                      <p:cNvPr id="109889" name="Freeform 159"/>
                      <p:cNvSpPr/>
                      <p:nvPr/>
                    </p:nvSpPr>
                    <p:spPr>
                      <a:xfrm>
                        <a:off x="317" y="443"/>
                        <a:ext cx="262" cy="202"/>
                      </a:xfrm>
                      <a:custGeom>
                        <a:avLst/>
                        <a:gdLst>
                          <a:gd name="txL" fmla="*/ 0 w 262"/>
                          <a:gd name="txT" fmla="*/ 0 h 202"/>
                          <a:gd name="txR" fmla="*/ 262 w 262"/>
                          <a:gd name="txB" fmla="*/ 202 h 202"/>
                        </a:gdLst>
                        <a:ahLst/>
                        <a:cxnLst>
                          <a:cxn ang="0">
                            <a:pos x="261" y="67"/>
                          </a:cxn>
                          <a:cxn ang="0">
                            <a:pos x="238" y="59"/>
                          </a:cxn>
                          <a:cxn ang="0">
                            <a:pos x="210" y="49"/>
                          </a:cxn>
                          <a:cxn ang="0">
                            <a:pos x="197" y="43"/>
                          </a:cxn>
                          <a:cxn ang="0">
                            <a:pos x="181" y="31"/>
                          </a:cxn>
                          <a:cxn ang="0">
                            <a:pos x="172" y="24"/>
                          </a:cxn>
                          <a:cxn ang="0">
                            <a:pos x="148" y="8"/>
                          </a:cxn>
                          <a:cxn ang="0">
                            <a:pos x="133" y="2"/>
                          </a:cxn>
                          <a:cxn ang="0">
                            <a:pos x="129" y="1"/>
                          </a:cxn>
                          <a:cxn ang="0">
                            <a:pos x="113" y="4"/>
                          </a:cxn>
                          <a:cxn ang="0">
                            <a:pos x="106" y="13"/>
                          </a:cxn>
                          <a:cxn ang="0">
                            <a:pos x="116" y="46"/>
                          </a:cxn>
                          <a:cxn ang="0">
                            <a:pos x="131" y="73"/>
                          </a:cxn>
                          <a:cxn ang="0">
                            <a:pos x="110" y="82"/>
                          </a:cxn>
                          <a:cxn ang="0">
                            <a:pos x="39" y="61"/>
                          </a:cxn>
                          <a:cxn ang="0">
                            <a:pos x="26" y="62"/>
                          </a:cxn>
                          <a:cxn ang="0">
                            <a:pos x="17" y="68"/>
                          </a:cxn>
                          <a:cxn ang="0">
                            <a:pos x="10" y="76"/>
                          </a:cxn>
                          <a:cxn ang="0">
                            <a:pos x="0" y="108"/>
                          </a:cxn>
                          <a:cxn ang="0">
                            <a:pos x="43" y="180"/>
                          </a:cxn>
                          <a:cxn ang="0">
                            <a:pos x="118" y="197"/>
                          </a:cxn>
                          <a:cxn ang="0">
                            <a:pos x="156" y="202"/>
                          </a:cxn>
                          <a:cxn ang="0">
                            <a:pos x="219" y="194"/>
                          </a:cxn>
                          <a:cxn ang="0">
                            <a:pos x="239" y="188"/>
                          </a:cxn>
                          <a:cxn ang="0">
                            <a:pos x="248" y="183"/>
                          </a:cxn>
                          <a:cxn ang="0">
                            <a:pos x="256" y="176"/>
                          </a:cxn>
                          <a:cxn ang="0">
                            <a:pos x="262" y="168"/>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sp>
                  <p:nvSpPr>
                    <p:cNvPr id="109886" name="AutoShape 160"/>
                    <p:cNvSpPr/>
                    <p:nvPr/>
                  </p:nvSpPr>
                  <p:spPr>
                    <a:xfrm>
                      <a:off x="366" y="466"/>
                      <a:ext cx="85" cy="51"/>
                    </a:xfrm>
                    <a:prstGeom prst="plus">
                      <a:avLst>
                        <a:gd name="adj" fmla="val 25000"/>
                      </a:avLst>
                    </a:prstGeom>
                    <a:solidFill>
                      <a:srgbClr val="339966"/>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87" name="AutoShape 161"/>
                    <p:cNvSpPr/>
                    <p:nvPr/>
                  </p:nvSpPr>
                  <p:spPr>
                    <a:xfrm>
                      <a:off x="366" y="500"/>
                      <a:ext cx="85" cy="68"/>
                    </a:xfrm>
                    <a:custGeom>
                      <a:avLst/>
                      <a:gdLst>
                        <a:gd name="txL" fmla="*/ 0 w 21600"/>
                        <a:gd name="txT" fmla="*/ 0 h 21600"/>
                        <a:gd name="txR" fmla="*/ 21600 w 21600"/>
                        <a:gd name="txB" fmla="*/ 7624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19050"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nvGrpSpPr>
                  <p:cNvPr id="109871" name="Group 162"/>
                  <p:cNvGrpSpPr/>
                  <p:nvPr/>
                </p:nvGrpSpPr>
                <p:grpSpPr>
                  <a:xfrm>
                    <a:off x="621" y="674"/>
                    <a:ext cx="85" cy="73"/>
                    <a:chOff x="336" y="505"/>
                    <a:chExt cx="277" cy="209"/>
                  </a:xfrm>
                </p:grpSpPr>
                <p:sp>
                  <p:nvSpPr>
                    <p:cNvPr id="109872" name="Freeform 163"/>
                    <p:cNvSpPr/>
                    <p:nvPr/>
                  </p:nvSpPr>
                  <p:spPr>
                    <a:xfrm>
                      <a:off x="336" y="505"/>
                      <a:ext cx="277" cy="209"/>
                    </a:xfrm>
                    <a:custGeom>
                      <a:avLst/>
                      <a:gdLst>
                        <a:gd name="txL" fmla="*/ 0 w 277"/>
                        <a:gd name="txT" fmla="*/ 0 h 209"/>
                        <a:gd name="txR" fmla="*/ 277 w 277"/>
                        <a:gd name="txB" fmla="*/ 209 h 209"/>
                      </a:gdLst>
                      <a:ahLst/>
                      <a:cxnLst>
                        <a:cxn ang="0">
                          <a:pos x="20" y="126"/>
                        </a:cxn>
                        <a:cxn ang="0">
                          <a:pos x="22" y="100"/>
                        </a:cxn>
                        <a:cxn ang="0">
                          <a:pos x="29" y="90"/>
                        </a:cxn>
                        <a:cxn ang="0">
                          <a:pos x="58" y="31"/>
                        </a:cxn>
                        <a:cxn ang="0">
                          <a:pos x="67" y="23"/>
                        </a:cxn>
                        <a:cxn ang="0">
                          <a:pos x="84" y="15"/>
                        </a:cxn>
                        <a:cxn ang="0">
                          <a:pos x="92" y="13"/>
                        </a:cxn>
                        <a:cxn ang="0">
                          <a:pos x="103" y="1"/>
                        </a:cxn>
                        <a:cxn ang="0">
                          <a:pos x="121" y="11"/>
                        </a:cxn>
                        <a:cxn ang="0">
                          <a:pos x="139" y="9"/>
                        </a:cxn>
                        <a:cxn ang="0">
                          <a:pos x="153" y="0"/>
                        </a:cxn>
                        <a:cxn ang="0">
                          <a:pos x="178" y="11"/>
                        </a:cxn>
                        <a:cxn ang="0">
                          <a:pos x="189" y="4"/>
                        </a:cxn>
                        <a:cxn ang="0">
                          <a:pos x="206" y="14"/>
                        </a:cxn>
                        <a:cxn ang="0">
                          <a:pos x="218" y="19"/>
                        </a:cxn>
                        <a:cxn ang="0">
                          <a:pos x="224" y="23"/>
                        </a:cxn>
                        <a:cxn ang="0">
                          <a:pos x="236" y="35"/>
                        </a:cxn>
                        <a:cxn ang="0">
                          <a:pos x="255" y="80"/>
                        </a:cxn>
                        <a:cxn ang="0">
                          <a:pos x="263" y="97"/>
                        </a:cxn>
                        <a:cxn ang="0">
                          <a:pos x="266" y="106"/>
                        </a:cxn>
                        <a:cxn ang="0">
                          <a:pos x="274" y="147"/>
                        </a:cxn>
                        <a:cxn ang="0">
                          <a:pos x="274" y="159"/>
                        </a:cxn>
                        <a:cxn ang="0">
                          <a:pos x="265" y="164"/>
                        </a:cxn>
                        <a:cxn ang="0">
                          <a:pos x="259" y="171"/>
                        </a:cxn>
                        <a:cxn ang="0">
                          <a:pos x="210" y="198"/>
                        </a:cxn>
                        <a:cxn ang="0">
                          <a:pos x="181" y="207"/>
                        </a:cxn>
                        <a:cxn ang="0">
                          <a:pos x="161" y="209"/>
                        </a:cxn>
                        <a:cxn ang="0">
                          <a:pos x="110" y="206"/>
                        </a:cxn>
                        <a:cxn ang="0">
                          <a:pos x="91" y="203"/>
                        </a:cxn>
                        <a:cxn ang="0">
                          <a:pos x="84" y="202"/>
                        </a:cxn>
                        <a:cxn ang="0">
                          <a:pos x="30" y="183"/>
                        </a:cxn>
                        <a:cxn ang="0">
                          <a:pos x="7" y="165"/>
                        </a:cxn>
                        <a:cxn ang="0">
                          <a:pos x="10" y="150"/>
                        </a:cxn>
                        <a:cxn ang="0">
                          <a:pos x="20" y="149"/>
                        </a:cxn>
                        <a:cxn ang="0">
                          <a:pos x="23" y="131"/>
                        </a:cxn>
                        <a:cxn ang="0">
                          <a:pos x="22" y="128"/>
                        </a:cxn>
                        <a:cxn ang="0">
                          <a:pos x="21" y="131"/>
                        </a:cxn>
                        <a:cxn ang="0">
                          <a:pos x="22" y="127"/>
                        </a:cxn>
                        <a:cxn ang="0">
                          <a:pos x="20" y="136"/>
                        </a:cxn>
                        <a:cxn ang="0">
                          <a:pos x="20" y="126"/>
                        </a:cxn>
                      </a:cxnLst>
                      <a:rect l="txL" t="txT" r="txR" b="txB"/>
                      <a:pathLst>
                        <a:path w="277" h="209">
                          <a:moveTo>
                            <a:pt x="20" y="126"/>
                          </a:moveTo>
                          <a:cubicBezTo>
                            <a:pt x="21" y="116"/>
                            <a:pt x="21" y="109"/>
                            <a:pt x="22" y="100"/>
                          </a:cubicBezTo>
                          <a:cubicBezTo>
                            <a:pt x="23" y="96"/>
                            <a:pt x="29" y="90"/>
                            <a:pt x="29" y="90"/>
                          </a:cubicBezTo>
                          <a:cubicBezTo>
                            <a:pt x="34" y="74"/>
                            <a:pt x="43" y="41"/>
                            <a:pt x="58" y="31"/>
                          </a:cubicBezTo>
                          <a:cubicBezTo>
                            <a:pt x="59" y="28"/>
                            <a:pt x="63" y="24"/>
                            <a:pt x="67" y="23"/>
                          </a:cubicBezTo>
                          <a:cubicBezTo>
                            <a:pt x="70" y="18"/>
                            <a:pt x="78" y="17"/>
                            <a:pt x="84" y="15"/>
                          </a:cubicBezTo>
                          <a:cubicBezTo>
                            <a:pt x="87" y="14"/>
                            <a:pt x="92" y="13"/>
                            <a:pt x="92" y="13"/>
                          </a:cubicBezTo>
                          <a:cubicBezTo>
                            <a:pt x="96" y="8"/>
                            <a:pt x="97" y="3"/>
                            <a:pt x="103" y="1"/>
                          </a:cubicBezTo>
                          <a:cubicBezTo>
                            <a:pt x="123" y="3"/>
                            <a:pt x="110" y="3"/>
                            <a:pt x="121" y="11"/>
                          </a:cubicBezTo>
                          <a:cubicBezTo>
                            <a:pt x="127" y="11"/>
                            <a:pt x="134" y="13"/>
                            <a:pt x="139" y="9"/>
                          </a:cubicBezTo>
                          <a:cubicBezTo>
                            <a:pt x="145" y="4"/>
                            <a:pt x="145" y="2"/>
                            <a:pt x="153" y="0"/>
                          </a:cubicBezTo>
                          <a:cubicBezTo>
                            <a:pt x="163" y="2"/>
                            <a:pt x="167" y="9"/>
                            <a:pt x="178" y="11"/>
                          </a:cubicBezTo>
                          <a:cubicBezTo>
                            <a:pt x="182" y="10"/>
                            <a:pt x="184" y="6"/>
                            <a:pt x="189" y="4"/>
                          </a:cubicBezTo>
                          <a:cubicBezTo>
                            <a:pt x="202" y="5"/>
                            <a:pt x="202" y="3"/>
                            <a:pt x="206" y="14"/>
                          </a:cubicBezTo>
                          <a:cubicBezTo>
                            <a:pt x="207" y="18"/>
                            <a:pt x="214" y="17"/>
                            <a:pt x="218" y="19"/>
                          </a:cubicBezTo>
                          <a:cubicBezTo>
                            <a:pt x="220" y="20"/>
                            <a:pt x="224" y="23"/>
                            <a:pt x="224" y="23"/>
                          </a:cubicBezTo>
                          <a:cubicBezTo>
                            <a:pt x="227" y="27"/>
                            <a:pt x="231" y="33"/>
                            <a:pt x="236" y="35"/>
                          </a:cubicBezTo>
                          <a:cubicBezTo>
                            <a:pt x="241" y="50"/>
                            <a:pt x="250" y="64"/>
                            <a:pt x="255" y="80"/>
                          </a:cubicBezTo>
                          <a:cubicBezTo>
                            <a:pt x="257" y="86"/>
                            <a:pt x="256" y="95"/>
                            <a:pt x="263" y="97"/>
                          </a:cubicBezTo>
                          <a:cubicBezTo>
                            <a:pt x="264" y="100"/>
                            <a:pt x="266" y="106"/>
                            <a:pt x="266" y="106"/>
                          </a:cubicBezTo>
                          <a:cubicBezTo>
                            <a:pt x="267" y="119"/>
                            <a:pt x="259" y="145"/>
                            <a:pt x="274" y="147"/>
                          </a:cubicBezTo>
                          <a:cubicBezTo>
                            <a:pt x="276" y="150"/>
                            <a:pt x="277" y="156"/>
                            <a:pt x="274" y="159"/>
                          </a:cubicBezTo>
                          <a:cubicBezTo>
                            <a:pt x="272" y="161"/>
                            <a:pt x="265" y="164"/>
                            <a:pt x="265" y="164"/>
                          </a:cubicBezTo>
                          <a:cubicBezTo>
                            <a:pt x="264" y="168"/>
                            <a:pt x="263" y="170"/>
                            <a:pt x="259" y="171"/>
                          </a:cubicBezTo>
                          <a:cubicBezTo>
                            <a:pt x="249" y="186"/>
                            <a:pt x="226" y="194"/>
                            <a:pt x="210" y="198"/>
                          </a:cubicBezTo>
                          <a:cubicBezTo>
                            <a:pt x="203" y="202"/>
                            <a:pt x="189" y="206"/>
                            <a:pt x="181" y="207"/>
                          </a:cubicBezTo>
                          <a:cubicBezTo>
                            <a:pt x="174" y="208"/>
                            <a:pt x="161" y="209"/>
                            <a:pt x="161" y="209"/>
                          </a:cubicBezTo>
                          <a:cubicBezTo>
                            <a:pt x="144" y="208"/>
                            <a:pt x="127" y="208"/>
                            <a:pt x="110" y="206"/>
                          </a:cubicBezTo>
                          <a:cubicBezTo>
                            <a:pt x="104" y="205"/>
                            <a:pt x="97" y="204"/>
                            <a:pt x="91" y="203"/>
                          </a:cubicBezTo>
                          <a:cubicBezTo>
                            <a:pt x="89" y="203"/>
                            <a:pt x="84" y="202"/>
                            <a:pt x="84" y="202"/>
                          </a:cubicBezTo>
                          <a:cubicBezTo>
                            <a:pt x="70" y="197"/>
                            <a:pt x="42" y="191"/>
                            <a:pt x="30" y="183"/>
                          </a:cubicBezTo>
                          <a:cubicBezTo>
                            <a:pt x="22" y="178"/>
                            <a:pt x="15" y="170"/>
                            <a:pt x="7" y="165"/>
                          </a:cubicBezTo>
                          <a:cubicBezTo>
                            <a:pt x="5" y="158"/>
                            <a:pt x="0" y="153"/>
                            <a:pt x="10" y="150"/>
                          </a:cubicBezTo>
                          <a:cubicBezTo>
                            <a:pt x="15" y="151"/>
                            <a:pt x="24" y="155"/>
                            <a:pt x="20" y="149"/>
                          </a:cubicBezTo>
                          <a:cubicBezTo>
                            <a:pt x="21" y="143"/>
                            <a:pt x="22" y="137"/>
                            <a:pt x="23" y="131"/>
                          </a:cubicBezTo>
                          <a:cubicBezTo>
                            <a:pt x="23" y="130"/>
                            <a:pt x="23" y="128"/>
                            <a:pt x="22" y="128"/>
                          </a:cubicBezTo>
                          <a:cubicBezTo>
                            <a:pt x="21" y="128"/>
                            <a:pt x="21" y="132"/>
                            <a:pt x="21" y="131"/>
                          </a:cubicBezTo>
                          <a:cubicBezTo>
                            <a:pt x="21" y="130"/>
                            <a:pt x="22" y="128"/>
                            <a:pt x="22" y="127"/>
                          </a:cubicBezTo>
                          <a:cubicBezTo>
                            <a:pt x="24" y="143"/>
                            <a:pt x="28" y="168"/>
                            <a:pt x="20" y="136"/>
                          </a:cubicBezTo>
                          <a:cubicBezTo>
                            <a:pt x="19" y="123"/>
                            <a:pt x="17" y="120"/>
                            <a:pt x="20" y="126"/>
                          </a:cubicBezTo>
                          <a:close/>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873" name="Freeform 164"/>
                    <p:cNvSpPr/>
                    <p:nvPr/>
                  </p:nvSpPr>
                  <p:spPr>
                    <a:xfrm>
                      <a:off x="355" y="651"/>
                      <a:ext cx="247" cy="38"/>
                    </a:xfrm>
                    <a:custGeom>
                      <a:avLst/>
                      <a:gdLst>
                        <a:gd name="txL" fmla="*/ 0 w 247"/>
                        <a:gd name="txT" fmla="*/ 0 h 38"/>
                        <a:gd name="txR" fmla="*/ 247 w 247"/>
                        <a:gd name="txB" fmla="*/ 38 h 38"/>
                      </a:gdLst>
                      <a:ahLst/>
                      <a:cxnLst>
                        <a:cxn ang="0">
                          <a:pos x="0" y="8"/>
                        </a:cxn>
                        <a:cxn ang="0">
                          <a:pos x="128" y="32"/>
                        </a:cxn>
                        <a:cxn ang="0">
                          <a:pos x="166" y="30"/>
                        </a:cxn>
                        <a:cxn ang="0">
                          <a:pos x="207" y="21"/>
                        </a:cxn>
                        <a:cxn ang="0">
                          <a:pos x="221" y="17"/>
                        </a:cxn>
                        <a:cxn ang="0">
                          <a:pos x="225" y="16"/>
                        </a:cxn>
                        <a:cxn ang="0">
                          <a:pos x="238" y="11"/>
                        </a:cxn>
                        <a:cxn ang="0">
                          <a:pos x="241" y="10"/>
                        </a:cxn>
                        <a:cxn ang="0">
                          <a:pos x="247" y="0"/>
                        </a:cxn>
                      </a:cxnLst>
                      <a:rect l="txL" t="txT" r="txR" b="txB"/>
                      <a:pathLst>
                        <a:path w="247" h="38">
                          <a:moveTo>
                            <a:pt x="0" y="8"/>
                          </a:moveTo>
                          <a:cubicBezTo>
                            <a:pt x="30" y="38"/>
                            <a:pt x="94" y="31"/>
                            <a:pt x="128" y="32"/>
                          </a:cubicBezTo>
                          <a:cubicBezTo>
                            <a:pt x="141" y="33"/>
                            <a:pt x="153" y="31"/>
                            <a:pt x="166" y="30"/>
                          </a:cubicBezTo>
                          <a:cubicBezTo>
                            <a:pt x="180" y="27"/>
                            <a:pt x="194" y="25"/>
                            <a:pt x="207" y="21"/>
                          </a:cubicBezTo>
                          <a:cubicBezTo>
                            <a:pt x="221" y="17"/>
                            <a:pt x="203" y="21"/>
                            <a:pt x="221" y="17"/>
                          </a:cubicBezTo>
                          <a:cubicBezTo>
                            <a:pt x="222" y="17"/>
                            <a:pt x="225" y="16"/>
                            <a:pt x="225" y="16"/>
                          </a:cubicBezTo>
                          <a:cubicBezTo>
                            <a:pt x="229" y="13"/>
                            <a:pt x="233" y="13"/>
                            <a:pt x="238" y="11"/>
                          </a:cubicBezTo>
                          <a:cubicBezTo>
                            <a:pt x="239" y="11"/>
                            <a:pt x="241" y="10"/>
                            <a:pt x="241" y="10"/>
                          </a:cubicBezTo>
                          <a:cubicBezTo>
                            <a:pt x="243" y="7"/>
                            <a:pt x="247" y="4"/>
                            <a:pt x="247" y="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874" name="Freeform 165"/>
                    <p:cNvSpPr/>
                    <p:nvPr/>
                  </p:nvSpPr>
                  <p:spPr>
                    <a:xfrm>
                      <a:off x="430" y="518"/>
                      <a:ext cx="9" cy="57"/>
                    </a:xfrm>
                    <a:custGeom>
                      <a:avLst/>
                      <a:gdLst>
                        <a:gd name="txL" fmla="*/ 0 w 9"/>
                        <a:gd name="txT" fmla="*/ 0 h 57"/>
                        <a:gd name="txR" fmla="*/ 9 w 9"/>
                        <a:gd name="txB" fmla="*/ 57 h 57"/>
                      </a:gdLst>
                      <a:ahLst/>
                      <a:cxnLst>
                        <a:cxn ang="0">
                          <a:pos x="0" y="0"/>
                        </a:cxn>
                        <a:cxn ang="0">
                          <a:pos x="4" y="30"/>
                        </a:cxn>
                        <a:cxn ang="0">
                          <a:pos x="6" y="45"/>
                        </a:cxn>
                        <a:cxn ang="0">
                          <a:pos x="8" y="57"/>
                        </a:cxn>
                        <a:cxn ang="0">
                          <a:pos x="9" y="52"/>
                        </a:cxn>
                      </a:cxnLst>
                      <a:rect l="txL" t="txT" r="txR" b="txB"/>
                      <a:pathLst>
                        <a:path w="9" h="57">
                          <a:moveTo>
                            <a:pt x="0" y="0"/>
                          </a:moveTo>
                          <a:cubicBezTo>
                            <a:pt x="1" y="10"/>
                            <a:pt x="1" y="20"/>
                            <a:pt x="4" y="30"/>
                          </a:cubicBezTo>
                          <a:cubicBezTo>
                            <a:pt x="5" y="35"/>
                            <a:pt x="5" y="40"/>
                            <a:pt x="6" y="45"/>
                          </a:cubicBezTo>
                          <a:cubicBezTo>
                            <a:pt x="7" y="49"/>
                            <a:pt x="8" y="57"/>
                            <a:pt x="8" y="57"/>
                          </a:cubicBezTo>
                          <a:cubicBezTo>
                            <a:pt x="8" y="55"/>
                            <a:pt x="9" y="52"/>
                            <a:pt x="9" y="52"/>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875" name="Freeform 166"/>
                    <p:cNvSpPr/>
                    <p:nvPr/>
                  </p:nvSpPr>
                  <p:spPr>
                    <a:xfrm>
                      <a:off x="456" y="516"/>
                      <a:ext cx="6" cy="60"/>
                    </a:xfrm>
                    <a:custGeom>
                      <a:avLst/>
                      <a:gdLst>
                        <a:gd name="txL" fmla="*/ 0 w 6"/>
                        <a:gd name="txT" fmla="*/ 0 h 60"/>
                        <a:gd name="txR" fmla="*/ 6 w 6"/>
                        <a:gd name="txB" fmla="*/ 60 h 60"/>
                      </a:gdLst>
                      <a:ahLst/>
                      <a:cxnLst>
                        <a:cxn ang="0">
                          <a:pos x="0" y="0"/>
                        </a:cxn>
                        <a:cxn ang="0">
                          <a:pos x="6" y="60"/>
                        </a:cxn>
                      </a:cxnLst>
                      <a:rect l="txL" t="txT" r="txR" b="txB"/>
                      <a:pathLst>
                        <a:path w="6" h="60">
                          <a:moveTo>
                            <a:pt x="0" y="0"/>
                          </a:moveTo>
                          <a:cubicBezTo>
                            <a:pt x="6" y="24"/>
                            <a:pt x="6" y="29"/>
                            <a:pt x="6"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876" name="Freeform 167"/>
                    <p:cNvSpPr/>
                    <p:nvPr/>
                  </p:nvSpPr>
                  <p:spPr>
                    <a:xfrm>
                      <a:off x="474" y="516"/>
                      <a:ext cx="12" cy="60"/>
                    </a:xfrm>
                    <a:custGeom>
                      <a:avLst/>
                      <a:gdLst>
                        <a:gd name="txL" fmla="*/ 0 w 12"/>
                        <a:gd name="txT" fmla="*/ 0 h 60"/>
                        <a:gd name="txR" fmla="*/ 12 w 12"/>
                        <a:gd name="txB" fmla="*/ 60 h 60"/>
                      </a:gdLst>
                      <a:ahLst/>
                      <a:cxnLst>
                        <a:cxn ang="0">
                          <a:pos x="0" y="0"/>
                        </a:cxn>
                        <a:cxn ang="0">
                          <a:pos x="5" y="14"/>
                        </a:cxn>
                        <a:cxn ang="0">
                          <a:pos x="12" y="60"/>
                        </a:cxn>
                      </a:cxnLst>
                      <a:rect l="txL" t="txT" r="txR" b="txB"/>
                      <a:pathLst>
                        <a:path w="12" h="60">
                          <a:moveTo>
                            <a:pt x="0" y="0"/>
                          </a:moveTo>
                          <a:cubicBezTo>
                            <a:pt x="2" y="5"/>
                            <a:pt x="3" y="9"/>
                            <a:pt x="5" y="14"/>
                          </a:cubicBezTo>
                          <a:cubicBezTo>
                            <a:pt x="7" y="30"/>
                            <a:pt x="12" y="44"/>
                            <a:pt x="12" y="60"/>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877" name="Freeform 168"/>
                    <p:cNvSpPr/>
                    <p:nvPr/>
                  </p:nvSpPr>
                  <p:spPr>
                    <a:xfrm>
                      <a:off x="506" y="514"/>
                      <a:ext cx="6" cy="65"/>
                    </a:xfrm>
                    <a:custGeom>
                      <a:avLst/>
                      <a:gdLst>
                        <a:gd name="txL" fmla="*/ 0 w 6"/>
                        <a:gd name="txT" fmla="*/ 0 h 65"/>
                        <a:gd name="txR" fmla="*/ 6 w 6"/>
                        <a:gd name="txB" fmla="*/ 65 h 65"/>
                      </a:gdLst>
                      <a:ahLst/>
                      <a:cxnLst>
                        <a:cxn ang="0">
                          <a:pos x="0" y="0"/>
                        </a:cxn>
                        <a:cxn ang="0">
                          <a:pos x="6" y="38"/>
                        </a:cxn>
                        <a:cxn ang="0">
                          <a:pos x="5" y="64"/>
                        </a:cxn>
                        <a:cxn ang="0">
                          <a:pos x="6" y="61"/>
                        </a:cxn>
                      </a:cxnLst>
                      <a:rect l="txL" t="txT" r="txR" b="txB"/>
                      <a:pathLst>
                        <a:path w="6" h="65">
                          <a:moveTo>
                            <a:pt x="0" y="0"/>
                          </a:moveTo>
                          <a:cubicBezTo>
                            <a:pt x="3" y="12"/>
                            <a:pt x="4" y="25"/>
                            <a:pt x="6" y="38"/>
                          </a:cubicBezTo>
                          <a:cubicBezTo>
                            <a:pt x="6" y="47"/>
                            <a:pt x="5" y="55"/>
                            <a:pt x="5" y="64"/>
                          </a:cubicBezTo>
                          <a:cubicBezTo>
                            <a:pt x="5" y="65"/>
                            <a:pt x="6" y="61"/>
                            <a:pt x="6" y="61"/>
                          </a:cubicBezTo>
                        </a:path>
                      </a:pathLst>
                    </a:custGeom>
                    <a:solidFill>
                      <a:srgbClr val="339966"/>
                    </a:soli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grpSp>
            <p:grpSp>
              <p:nvGrpSpPr>
                <p:cNvPr id="109865" name="Group 169"/>
                <p:cNvGrpSpPr/>
                <p:nvPr/>
              </p:nvGrpSpPr>
              <p:grpSpPr>
                <a:xfrm>
                  <a:off x="1488" y="1837"/>
                  <a:ext cx="176" cy="413"/>
                  <a:chOff x="187" y="782"/>
                  <a:chExt cx="204" cy="527"/>
                </a:xfrm>
              </p:grpSpPr>
              <p:sp>
                <p:nvSpPr>
                  <p:cNvPr id="109866" name="AutoShape 170"/>
                  <p:cNvSpPr/>
                  <p:nvPr/>
                </p:nvSpPr>
                <p:spPr>
                  <a:xfrm>
                    <a:off x="323" y="782"/>
                    <a:ext cx="68" cy="153"/>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67" name="AutoShape 171"/>
                  <p:cNvSpPr/>
                  <p:nvPr/>
                </p:nvSpPr>
                <p:spPr>
                  <a:xfrm flipH="1">
                    <a:off x="187" y="782"/>
                    <a:ext cx="68" cy="153"/>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68" name="AutoShape 172"/>
                  <p:cNvSpPr/>
                  <p:nvPr/>
                </p:nvSpPr>
                <p:spPr>
                  <a:xfrm rot="-5400000" flipH="1">
                    <a:off x="246" y="824"/>
                    <a:ext cx="85" cy="170"/>
                  </a:xfrm>
                  <a:prstGeom prst="flowChartDelay">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69" name="Rectangle 173"/>
                  <p:cNvSpPr/>
                  <p:nvPr/>
                </p:nvSpPr>
                <p:spPr>
                  <a:xfrm>
                    <a:off x="255" y="918"/>
                    <a:ext cx="68" cy="391"/>
                  </a:xfrm>
                  <a:prstGeom prst="rect">
                    <a:avLst/>
                  </a:prstGeom>
                  <a:solidFill>
                    <a:srgbClr val="000000"/>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842" name="Group 174"/>
              <p:cNvGrpSpPr/>
              <p:nvPr/>
            </p:nvGrpSpPr>
            <p:grpSpPr>
              <a:xfrm rot="10800000">
                <a:off x="2104" y="1664"/>
                <a:ext cx="93" cy="206"/>
                <a:chOff x="4105" y="709"/>
                <a:chExt cx="680" cy="1451"/>
              </a:xfrm>
            </p:grpSpPr>
            <p:sp>
              <p:nvSpPr>
                <p:cNvPr id="109861" name="AutoShape 175"/>
                <p:cNvSpPr/>
                <p:nvPr/>
              </p:nvSpPr>
              <p:spPr>
                <a:xfrm>
                  <a:off x="4105" y="709"/>
                  <a:ext cx="589" cy="317"/>
                </a:xfrm>
                <a:prstGeom prst="octagon">
                  <a:avLst>
                    <a:gd name="adj" fmla="val 29287"/>
                  </a:avLst>
                </a:pr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862" name="AutoShape 176"/>
                <p:cNvSpPr/>
                <p:nvPr/>
              </p:nvSpPr>
              <p:spPr>
                <a:xfrm rot="10800000">
                  <a:off x="4241" y="709"/>
                  <a:ext cx="272" cy="1406"/>
                </a:xfrm>
                <a:prstGeom prst="can">
                  <a:avLst>
                    <a:gd name="adj" fmla="val 38958"/>
                  </a:avLst>
                </a:prstGeom>
                <a:solidFill>
                  <a:schemeClr val="tx1"/>
                </a:solidFill>
                <a:ln w="12700" cap="flat" cmpd="sng">
                  <a:solidFill>
                    <a:srgbClr val="000000"/>
                  </a:solidFill>
                  <a:prstDash val="solid"/>
                  <a:headEnd type="none" w="med" len="med"/>
                  <a:tailEnd type="none" w="med" len="med"/>
                </a:ln>
              </p:spPr>
              <p:txBody>
                <a:bodyPr wrap="none" lIns="0" tIns="0" rIns="0" bIns="0" anchor="ctr"/>
                <a:p>
                  <a:endParaRPr lang="en-GB" altLang="x-none" dirty="0">
                    <a:latin typeface="Calibri" panose="020F0502020204030204" charset="0"/>
                  </a:endParaRPr>
                </a:p>
              </p:txBody>
            </p:sp>
            <p:sp>
              <p:nvSpPr>
                <p:cNvPr id="109863" name="AutoShape 177"/>
                <p:cNvSpPr/>
                <p:nvPr/>
              </p:nvSpPr>
              <p:spPr>
                <a:xfrm rot="5400000">
                  <a:off x="4377" y="1752"/>
                  <a:ext cx="544" cy="272"/>
                </a:xfrm>
                <a:custGeom>
                  <a:avLst/>
                  <a:gdLst>
                    <a:gd name="txL" fmla="*/ 4487 w 21600"/>
                    <a:gd name="txT" fmla="*/ 4526 h 21600"/>
                    <a:gd name="txR" fmla="*/ 17113 w 21600"/>
                    <a:gd name="txB" fmla="*/ 17074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chemeClr val="tx1"/>
                </a:solidFill>
                <a:ln w="12700" cap="flat" cmpd="sng">
                  <a:solidFill>
                    <a:srgbClr val="000000"/>
                  </a:solidFill>
                  <a:prstDash val="solid"/>
                  <a:miter/>
                  <a:headEnd type="none" w="med" len="med"/>
                  <a:tailEnd type="none" w="med" len="med"/>
                </a:ln>
              </p:spPr>
              <p:txBody>
                <a:bodyPr wrap="none" lIns="0" tIns="0" rIns="0" bIns="0" anchor="ctr"/>
                <a:p>
                  <a:endParaRPr lang="en-GB" altLang="x-none" dirty="0">
                    <a:latin typeface="Calibri" panose="020F0502020204030204" charset="0"/>
                  </a:endParaRPr>
                </a:p>
              </p:txBody>
            </p:sp>
          </p:grpSp>
          <p:grpSp>
            <p:nvGrpSpPr>
              <p:cNvPr id="109843" name="Group 178"/>
              <p:cNvGrpSpPr/>
              <p:nvPr/>
            </p:nvGrpSpPr>
            <p:grpSpPr>
              <a:xfrm rot="5400000">
                <a:off x="1743" y="1818"/>
                <a:ext cx="182" cy="136"/>
                <a:chOff x="4032" y="2784"/>
                <a:chExt cx="306" cy="222"/>
              </a:xfrm>
            </p:grpSpPr>
            <p:sp>
              <p:nvSpPr>
                <p:cNvPr id="109856" name="AutoShape 179"/>
                <p:cNvSpPr/>
                <p:nvPr/>
              </p:nvSpPr>
              <p:spPr>
                <a:xfrm rot="-5400000">
                  <a:off x="4099" y="2767"/>
                  <a:ext cx="222" cy="256"/>
                </a:xfrm>
                <a:prstGeom prst="cube">
                  <a:avLst>
                    <a:gd name="adj" fmla="val 25000"/>
                  </a:avLst>
                </a:pr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57" name="AutoShape 180"/>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858" name="Group 181"/>
                <p:cNvGrpSpPr/>
                <p:nvPr/>
              </p:nvGrpSpPr>
              <p:grpSpPr>
                <a:xfrm>
                  <a:off x="4190" y="2884"/>
                  <a:ext cx="112" cy="61"/>
                  <a:chOff x="4190" y="2884"/>
                  <a:chExt cx="112" cy="61"/>
                </a:xfrm>
              </p:grpSpPr>
              <p:sp>
                <p:nvSpPr>
                  <p:cNvPr id="109859" name="Oval 182"/>
                  <p:cNvSpPr/>
                  <p:nvPr/>
                </p:nvSpPr>
                <p:spPr>
                  <a:xfrm rot="-5400000">
                    <a:off x="4186" y="2896"/>
                    <a:ext cx="52" cy="45"/>
                  </a:xfrm>
                  <a:prstGeom prst="ellipse">
                    <a:avLst/>
                  </a:prstGeom>
                  <a:solidFill>
                    <a:srgbClr val="339966"/>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860" name="AutoShape 183"/>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844" name="Group 184"/>
              <p:cNvGrpSpPr/>
              <p:nvPr/>
            </p:nvGrpSpPr>
            <p:grpSpPr>
              <a:xfrm rot="5400000">
                <a:off x="1845" y="1850"/>
                <a:ext cx="182" cy="136"/>
                <a:chOff x="4032" y="2784"/>
                <a:chExt cx="306" cy="222"/>
              </a:xfrm>
            </p:grpSpPr>
            <p:sp>
              <p:nvSpPr>
                <p:cNvPr id="109851" name="AutoShape 185"/>
                <p:cNvSpPr/>
                <p:nvPr/>
              </p:nvSpPr>
              <p:spPr>
                <a:xfrm rot="-5400000">
                  <a:off x="4099" y="2767"/>
                  <a:ext cx="222" cy="256"/>
                </a:xfrm>
                <a:prstGeom prst="cube">
                  <a:avLst>
                    <a:gd name="adj" fmla="val 25000"/>
                  </a:avLst>
                </a:pr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52" name="AutoShape 186"/>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853" name="Group 187"/>
                <p:cNvGrpSpPr/>
                <p:nvPr/>
              </p:nvGrpSpPr>
              <p:grpSpPr>
                <a:xfrm>
                  <a:off x="4190" y="2884"/>
                  <a:ext cx="112" cy="61"/>
                  <a:chOff x="4190" y="2884"/>
                  <a:chExt cx="112" cy="61"/>
                </a:xfrm>
              </p:grpSpPr>
              <p:sp>
                <p:nvSpPr>
                  <p:cNvPr id="109854" name="Oval 188"/>
                  <p:cNvSpPr/>
                  <p:nvPr/>
                </p:nvSpPr>
                <p:spPr>
                  <a:xfrm rot="-5400000">
                    <a:off x="4186" y="2896"/>
                    <a:ext cx="52" cy="45"/>
                  </a:xfrm>
                  <a:prstGeom prst="ellipse">
                    <a:avLst/>
                  </a:prstGeom>
                  <a:solidFill>
                    <a:srgbClr val="339966"/>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855" name="AutoShape 189"/>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nvGrpSpPr>
              <p:cNvPr id="109845" name="Group 190"/>
              <p:cNvGrpSpPr/>
              <p:nvPr/>
            </p:nvGrpSpPr>
            <p:grpSpPr>
              <a:xfrm rot="5400000">
                <a:off x="1937" y="1877"/>
                <a:ext cx="182" cy="136"/>
                <a:chOff x="4032" y="2784"/>
                <a:chExt cx="306" cy="222"/>
              </a:xfrm>
            </p:grpSpPr>
            <p:sp>
              <p:nvSpPr>
                <p:cNvPr id="109846" name="AutoShape 191"/>
                <p:cNvSpPr/>
                <p:nvPr/>
              </p:nvSpPr>
              <p:spPr>
                <a:xfrm rot="-5400000">
                  <a:off x="4099" y="2767"/>
                  <a:ext cx="222" cy="256"/>
                </a:xfrm>
                <a:prstGeom prst="cube">
                  <a:avLst>
                    <a:gd name="adj" fmla="val 25000"/>
                  </a:avLst>
                </a:pr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sp>
              <p:nvSpPr>
                <p:cNvPr id="109847" name="AutoShape 192"/>
                <p:cNvSpPr/>
                <p:nvPr/>
              </p:nvSpPr>
              <p:spPr>
                <a:xfrm rot="-5400000">
                  <a:off x="4019" y="2823"/>
                  <a:ext cx="170" cy="144"/>
                </a:xfrm>
                <a:custGeom>
                  <a:avLst/>
                  <a:gdLst>
                    <a:gd name="txL" fmla="*/ 0 w 21600"/>
                    <a:gd name="txT" fmla="*/ 0 h 21600"/>
                    <a:gd name="txR" fmla="*/ 21600 w 21600"/>
                    <a:gd name="txB" fmla="*/ 7650 h 21600"/>
                  </a:gdLst>
                  <a:ahLst/>
                  <a:cxnLst>
                    <a:cxn ang="0">
                      <a:pos x="0" y="0"/>
                    </a:cxn>
                    <a:cxn ang="0">
                      <a:pos x="0" y="0"/>
                    </a:cxn>
                    <a:cxn ang="0">
                      <a:pos x="0" y="0"/>
                    </a:cxn>
                    <a:cxn ang="0">
                      <a:pos x="0" y="0"/>
                    </a:cxn>
                  </a:cxnLst>
                  <a:rect l="txL" t="txT" r="txR" b="txB"/>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nvGrpSpPr>
                <p:cNvPr id="109848" name="Group 193"/>
                <p:cNvGrpSpPr/>
                <p:nvPr/>
              </p:nvGrpSpPr>
              <p:grpSpPr>
                <a:xfrm>
                  <a:off x="4190" y="2884"/>
                  <a:ext cx="112" cy="61"/>
                  <a:chOff x="4190" y="2884"/>
                  <a:chExt cx="112" cy="61"/>
                </a:xfrm>
              </p:grpSpPr>
              <p:sp>
                <p:nvSpPr>
                  <p:cNvPr id="109849" name="Oval 194"/>
                  <p:cNvSpPr/>
                  <p:nvPr/>
                </p:nvSpPr>
                <p:spPr>
                  <a:xfrm rot="-5400000">
                    <a:off x="4186" y="2896"/>
                    <a:ext cx="52" cy="45"/>
                  </a:xfrm>
                  <a:prstGeom prst="ellipse">
                    <a:avLst/>
                  </a:prstGeom>
                  <a:solidFill>
                    <a:srgbClr val="339966"/>
                  </a:solidFill>
                  <a:ln w="9525" cap="flat" cmpd="sng">
                    <a:solidFill>
                      <a:srgbClr val="000000"/>
                    </a:solidFill>
                    <a:prstDash val="solid"/>
                    <a:headEnd type="none" w="med" len="med"/>
                    <a:tailEnd type="none" w="med" len="med"/>
                  </a:ln>
                </p:spPr>
                <p:txBody>
                  <a:bodyPr/>
                  <a:p>
                    <a:endParaRPr lang="en-GB" altLang="x-none" dirty="0">
                      <a:latin typeface="Calibri" panose="020F0502020204030204" charset="0"/>
                    </a:endParaRPr>
                  </a:p>
                </p:txBody>
              </p:sp>
              <p:sp>
                <p:nvSpPr>
                  <p:cNvPr id="109850" name="AutoShape 195"/>
                  <p:cNvSpPr/>
                  <p:nvPr/>
                </p:nvSpPr>
                <p:spPr>
                  <a:xfrm rot="-5400000" flipV="1">
                    <a:off x="4238" y="2881"/>
                    <a:ext cx="61" cy="67"/>
                  </a:xfrm>
                  <a:custGeom>
                    <a:avLst/>
                    <a:gdLst>
                      <a:gd name="txL" fmla="*/ 4603 w 21600"/>
                      <a:gd name="txT" fmla="*/ 4513 h 21600"/>
                      <a:gd name="txR" fmla="*/ 16997 w 21600"/>
                      <a:gd name="txB" fmla="*/ 17087 h 21600"/>
                    </a:gdLst>
                    <a:ahLst/>
                    <a:cxnLst>
                      <a:cxn ang="0">
                        <a:pos x="0" y="0"/>
                      </a:cxn>
                      <a:cxn ang="0">
                        <a:pos x="0" y="0"/>
                      </a:cxn>
                      <a:cxn ang="0">
                        <a:pos x="0" y="0"/>
                      </a:cxn>
                      <a:cxn ang="0">
                        <a:pos x="0" y="0"/>
                      </a:cxn>
                    </a:cxnLst>
                    <a:rect l="txL" t="txT" r="txR" b="txB"/>
                    <a:pathLst>
                      <a:path w="21600" h="21600">
                        <a:moveTo>
                          <a:pt x="0" y="0"/>
                        </a:moveTo>
                        <a:lnTo>
                          <a:pt x="5400" y="21600"/>
                        </a:lnTo>
                        <a:lnTo>
                          <a:pt x="16200" y="21600"/>
                        </a:lnTo>
                        <a:lnTo>
                          <a:pt x="21600" y="0"/>
                        </a:lnTo>
                        <a:close/>
                      </a:path>
                    </a:pathLst>
                  </a:custGeom>
                  <a:solidFill>
                    <a:srgbClr val="339966"/>
                  </a:solidFill>
                  <a:ln w="9525" cap="flat" cmpd="sng">
                    <a:solidFill>
                      <a:srgbClr val="000000"/>
                    </a:solidFill>
                    <a:prstDash val="solid"/>
                    <a:miter/>
                    <a:headEnd type="none" w="med" len="med"/>
                    <a:tailEnd type="none" w="med" len="med"/>
                  </a:ln>
                </p:spPr>
                <p:txBody>
                  <a:bodyPr/>
                  <a:p>
                    <a:endParaRPr lang="en-GB" altLang="x-none" dirty="0">
                      <a:latin typeface="Calibri" panose="020F0502020204030204" charset="0"/>
                    </a:endParaRPr>
                  </a:p>
                </p:txBody>
              </p:sp>
            </p:grpSp>
          </p:grpSp>
        </p:grpSp>
        <p:grpSp>
          <p:nvGrpSpPr>
            <p:cNvPr id="109835" name="Group 196"/>
            <p:cNvGrpSpPr/>
            <p:nvPr/>
          </p:nvGrpSpPr>
          <p:grpSpPr>
            <a:xfrm>
              <a:off x="2201218" y="2493963"/>
              <a:ext cx="584554" cy="150813"/>
              <a:chOff x="1346" y="923"/>
              <a:chExt cx="340" cy="146"/>
            </a:xfrm>
          </p:grpSpPr>
          <p:grpSp>
            <p:nvGrpSpPr>
              <p:cNvPr id="109836" name="Group 197"/>
              <p:cNvGrpSpPr/>
              <p:nvPr/>
            </p:nvGrpSpPr>
            <p:grpSpPr>
              <a:xfrm>
                <a:off x="1346" y="933"/>
                <a:ext cx="340" cy="136"/>
                <a:chOff x="1261" y="1186"/>
                <a:chExt cx="340" cy="187"/>
              </a:xfrm>
            </p:grpSpPr>
            <p:sp>
              <p:nvSpPr>
                <p:cNvPr id="109838" name="Line 198"/>
                <p:cNvSpPr/>
                <p:nvPr/>
              </p:nvSpPr>
              <p:spPr>
                <a:xfrm>
                  <a:off x="1262" y="1194"/>
                  <a:ext cx="330" cy="0"/>
                </a:xfrm>
                <a:prstGeom prst="line">
                  <a:avLst/>
                </a:prstGeom>
                <a:ln w="38100" cap="flat" cmpd="sng">
                  <a:solidFill>
                    <a:schemeClr val="tx1"/>
                  </a:solidFill>
                  <a:prstDash val="solid"/>
                  <a:headEnd type="none" w="med" len="med"/>
                  <a:tailEnd type="none" w="med" len="med"/>
                </a:ln>
              </p:spPr>
            </p:sp>
            <p:sp>
              <p:nvSpPr>
                <p:cNvPr id="109839" name="Arc 199"/>
                <p:cNvSpPr/>
                <p:nvPr/>
              </p:nvSpPr>
              <p:spPr>
                <a:xfrm flipV="1">
                  <a:off x="1414" y="1186"/>
                  <a:ext cx="187" cy="186"/>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sp>
              <p:nvSpPr>
                <p:cNvPr id="109840" name="Arc 200"/>
                <p:cNvSpPr/>
                <p:nvPr/>
              </p:nvSpPr>
              <p:spPr>
                <a:xfrm flipH="1" flipV="1">
                  <a:off x="1261" y="1195"/>
                  <a:ext cx="153" cy="178"/>
                </a:xfrm>
                <a:custGeom>
                  <a:avLst/>
                  <a:gdLst>
                    <a:gd name="txL" fmla="*/ 0 w 21600"/>
                    <a:gd name="txT" fmla="*/ 0 h 21586"/>
                    <a:gd name="txR" fmla="*/ 21600 w 21600"/>
                    <a:gd name="txB" fmla="*/ 21586 h 21586"/>
                  </a:gdLst>
                  <a:ahLst/>
                  <a:cxnLst>
                    <a:cxn ang="0">
                      <a:pos x="0" y="0"/>
                    </a:cxn>
                    <a:cxn ang="0">
                      <a:pos x="0" y="0"/>
                    </a:cxn>
                    <a:cxn ang="0">
                      <a:pos x="0" y="0"/>
                    </a:cxn>
                  </a:cxnLst>
                  <a:rect l="txL" t="txT" r="txR" b="txB"/>
                  <a:pathLst>
                    <a:path w="21600" h="21586" fill="none">
                      <a:moveTo>
                        <a:pt x="782" y="0"/>
                      </a:moveTo>
                      <a:cubicBezTo>
                        <a:pt x="12399" y="421"/>
                        <a:pt x="21600" y="9961"/>
                        <a:pt x="21600" y="21586"/>
                      </a:cubicBezTo>
                    </a:path>
                    <a:path w="21600" h="21586" stroke="0">
                      <a:moveTo>
                        <a:pt x="782" y="0"/>
                      </a:moveTo>
                      <a:cubicBezTo>
                        <a:pt x="12399" y="421"/>
                        <a:pt x="21600" y="9961"/>
                        <a:pt x="21600" y="21586"/>
                      </a:cubicBezTo>
                      <a:lnTo>
                        <a:pt x="0" y="21586"/>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grpSp>
          <p:sp>
            <p:nvSpPr>
              <p:cNvPr id="109837" name="Line 201"/>
              <p:cNvSpPr/>
              <p:nvPr/>
            </p:nvSpPr>
            <p:spPr>
              <a:xfrm>
                <a:off x="1508" y="923"/>
                <a:ext cx="0" cy="136"/>
              </a:xfrm>
              <a:prstGeom prst="line">
                <a:avLst/>
              </a:prstGeom>
              <a:ln w="15875" cap="flat" cmpd="sng">
                <a:solidFill>
                  <a:schemeClr val="tx1"/>
                </a:solidFill>
                <a:prstDash val="solid"/>
                <a:headEnd type="none" w="med" len="med"/>
                <a:tailEnd type="none" w="med" len="med"/>
              </a:ln>
            </p:spPr>
          </p:sp>
        </p:grpSp>
      </p:grpSp>
      <p:sp>
        <p:nvSpPr>
          <p:cNvPr id="412" name="Text Box 409"/>
          <p:cNvSpPr txBox="1"/>
          <p:nvPr/>
        </p:nvSpPr>
        <p:spPr>
          <a:xfrm>
            <a:off x="6629400" y="1752600"/>
            <a:ext cx="1252538" cy="519113"/>
          </a:xfrm>
          <a:prstGeom prst="rect">
            <a:avLst/>
          </a:prstGeom>
          <a:noFill/>
          <a:ln w="15875">
            <a:noFill/>
          </a:ln>
        </p:spPr>
        <p:txBody>
          <a:bodyPr wrap="none" lIns="90000" tIns="46800" rIns="90000" bIns="46800">
            <a:spAutoFit/>
          </a:bodyPr>
          <a:p>
            <a:r>
              <a:rPr lang="zh-CN" altLang="en-US" sz="2800" b="1" dirty="0">
                <a:solidFill>
                  <a:srgbClr val="008000"/>
                </a:solidFill>
                <a:latin typeface="Arial" panose="020B0604020202020204" pitchFamily="34" charset="0"/>
                <a:ea typeface="宋体" panose="02010600030101010101" pitchFamily="2" charset="-122"/>
              </a:rPr>
              <a:t>进入者</a:t>
            </a:r>
            <a:endParaRPr lang="zh-CN" altLang="en-US" sz="2800" b="1" dirty="0">
              <a:solidFill>
                <a:srgbClr val="008000"/>
              </a:solidFill>
              <a:latin typeface="Arial" panose="020B0604020202020204" pitchFamily="34" charset="0"/>
              <a:ea typeface="宋体" panose="02010600030101010101" pitchFamily="2" charset="-122"/>
            </a:endParaRPr>
          </a:p>
        </p:txBody>
      </p:sp>
      <p:grpSp>
        <p:nvGrpSpPr>
          <p:cNvPr id="109571" name="Group 413"/>
          <p:cNvGrpSpPr/>
          <p:nvPr/>
        </p:nvGrpSpPr>
        <p:grpSpPr>
          <a:xfrm>
            <a:off x="4239895" y="4658995"/>
            <a:ext cx="1419225" cy="1727200"/>
            <a:chOff x="7486342" y="1027113"/>
            <a:chExt cx="1419533" cy="1727200"/>
          </a:xfrm>
        </p:grpSpPr>
        <p:grpSp>
          <p:nvGrpSpPr>
            <p:cNvPr id="109892" name="Group 112"/>
            <p:cNvGrpSpPr/>
            <p:nvPr/>
          </p:nvGrpSpPr>
          <p:grpSpPr>
            <a:xfrm>
              <a:off x="7486342" y="1027113"/>
              <a:ext cx="1419533" cy="1727200"/>
              <a:chOff x="3551" y="2704"/>
              <a:chExt cx="826" cy="1088"/>
            </a:xfrm>
          </p:grpSpPr>
          <p:sp>
            <p:nvSpPr>
              <p:cNvPr id="109900" name="Oval 111"/>
              <p:cNvSpPr/>
              <p:nvPr/>
            </p:nvSpPr>
            <p:spPr>
              <a:xfrm>
                <a:off x="3752" y="2855"/>
                <a:ext cx="424" cy="425"/>
              </a:xfrm>
              <a:prstGeom prst="ellipse">
                <a:avLst/>
              </a:prstGeom>
              <a:solidFill>
                <a:srgbClr val="FFFF99"/>
              </a:solidFill>
              <a:ln w="19050" cap="flat" cmpd="sng">
                <a:solidFill>
                  <a:srgbClr val="000000"/>
                </a:solidFill>
                <a:prstDash val="solid"/>
                <a:headEnd type="none" w="med" len="med"/>
                <a:tailEnd type="none" w="med" len="med"/>
              </a:ln>
            </p:spPr>
            <p:txBody>
              <a:bodyPr/>
              <a:p>
                <a:endParaRPr lang="en-GB" altLang="x-none">
                  <a:latin typeface="Calibri" panose="020F0502020204030204" charset="0"/>
                </a:endParaRPr>
              </a:p>
            </p:txBody>
          </p:sp>
          <p:sp>
            <p:nvSpPr>
              <p:cNvPr id="109901" name="AutoShape 112"/>
              <p:cNvSpPr/>
              <p:nvPr/>
            </p:nvSpPr>
            <p:spPr>
              <a:xfrm>
                <a:off x="3666" y="3621"/>
                <a:ext cx="171" cy="86"/>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a:latin typeface="Calibri" panose="020F0502020204030204" charset="0"/>
                </a:endParaRPr>
              </a:p>
            </p:txBody>
          </p:sp>
          <p:sp>
            <p:nvSpPr>
              <p:cNvPr id="109902" name="AutoShape 113"/>
              <p:cNvSpPr/>
              <p:nvPr/>
            </p:nvSpPr>
            <p:spPr>
              <a:xfrm flipH="1">
                <a:off x="4091" y="3621"/>
                <a:ext cx="171" cy="86"/>
              </a:xfrm>
              <a:prstGeom prst="flowChartManualInput">
                <a:avLst/>
              </a:prstGeom>
              <a:solidFill>
                <a:srgbClr val="800000"/>
              </a:solidFill>
              <a:ln w="19050" cap="flat" cmpd="sng">
                <a:solidFill>
                  <a:srgbClr val="000000"/>
                </a:solidFill>
                <a:prstDash val="solid"/>
                <a:miter/>
                <a:headEnd type="none" w="med" len="med"/>
                <a:tailEnd type="none" w="med" len="med"/>
              </a:ln>
            </p:spPr>
            <p:txBody>
              <a:bodyPr/>
              <a:p>
                <a:endParaRPr lang="en-GB" altLang="x-none">
                  <a:latin typeface="Calibri" panose="020F0502020204030204" charset="0"/>
                </a:endParaRPr>
              </a:p>
            </p:txBody>
          </p:sp>
          <p:sp>
            <p:nvSpPr>
              <p:cNvPr id="109903" name="Freeform 114"/>
              <p:cNvSpPr/>
              <p:nvPr/>
            </p:nvSpPr>
            <p:spPr>
              <a:xfrm>
                <a:off x="3746" y="2704"/>
                <a:ext cx="426" cy="376"/>
              </a:xfrm>
              <a:custGeom>
                <a:avLst/>
                <a:gdLst>
                  <a:gd name="txL" fmla="*/ 0 w 277"/>
                  <a:gd name="txT" fmla="*/ 0 h 209"/>
                  <a:gd name="txR" fmla="*/ 277 w 277"/>
                  <a:gd name="txB" fmla="*/ 209 h 209"/>
                </a:gdLst>
                <a:ahLst/>
                <a:cxnLst>
                  <a:cxn ang="0">
                    <a:pos x="74" y="734"/>
                  </a:cxn>
                  <a:cxn ang="0">
                    <a:pos x="80" y="583"/>
                  </a:cxn>
                  <a:cxn ang="0">
                    <a:pos x="106" y="524"/>
                  </a:cxn>
                  <a:cxn ang="0">
                    <a:pos x="211" y="182"/>
                  </a:cxn>
                  <a:cxn ang="0">
                    <a:pos x="243" y="133"/>
                  </a:cxn>
                  <a:cxn ang="0">
                    <a:pos x="305" y="88"/>
                  </a:cxn>
                  <a:cxn ang="0">
                    <a:pos x="334" y="74"/>
                  </a:cxn>
                  <a:cxn ang="0">
                    <a:pos x="374" y="7"/>
                  </a:cxn>
                  <a:cxn ang="0">
                    <a:pos x="440" y="65"/>
                  </a:cxn>
                  <a:cxn ang="0">
                    <a:pos x="506" y="52"/>
                  </a:cxn>
                  <a:cxn ang="0">
                    <a:pos x="555" y="0"/>
                  </a:cxn>
                  <a:cxn ang="0">
                    <a:pos x="647" y="65"/>
                  </a:cxn>
                  <a:cxn ang="0">
                    <a:pos x="689" y="23"/>
                  </a:cxn>
                  <a:cxn ang="0">
                    <a:pos x="750" y="81"/>
                  </a:cxn>
                  <a:cxn ang="0">
                    <a:pos x="792" y="110"/>
                  </a:cxn>
                  <a:cxn ang="0">
                    <a:pos x="814" y="133"/>
                  </a:cxn>
                  <a:cxn ang="0">
                    <a:pos x="858" y="203"/>
                  </a:cxn>
                  <a:cxn ang="0">
                    <a:pos x="927" y="466"/>
                  </a:cxn>
                  <a:cxn ang="0">
                    <a:pos x="955" y="567"/>
                  </a:cxn>
                  <a:cxn ang="0">
                    <a:pos x="967" y="619"/>
                  </a:cxn>
                  <a:cxn ang="0">
                    <a:pos x="995" y="855"/>
                  </a:cxn>
                  <a:cxn ang="0">
                    <a:pos x="995" y="927"/>
                  </a:cxn>
                  <a:cxn ang="0">
                    <a:pos x="964" y="955"/>
                  </a:cxn>
                  <a:cxn ang="0">
                    <a:pos x="941" y="997"/>
                  </a:cxn>
                  <a:cxn ang="0">
                    <a:pos x="764" y="1151"/>
                  </a:cxn>
                  <a:cxn ang="0">
                    <a:pos x="658" y="1204"/>
                  </a:cxn>
                  <a:cxn ang="0">
                    <a:pos x="586" y="1216"/>
                  </a:cxn>
                  <a:cxn ang="0">
                    <a:pos x="400" y="1200"/>
                  </a:cxn>
                  <a:cxn ang="0">
                    <a:pos x="331" y="1182"/>
                  </a:cxn>
                  <a:cxn ang="0">
                    <a:pos x="305" y="1175"/>
                  </a:cxn>
                  <a:cxn ang="0">
                    <a:pos x="109" y="1065"/>
                  </a:cxn>
                  <a:cxn ang="0">
                    <a:pos x="26" y="961"/>
                  </a:cxn>
                  <a:cxn ang="0">
                    <a:pos x="35" y="874"/>
                  </a:cxn>
                  <a:cxn ang="0">
                    <a:pos x="74" y="867"/>
                  </a:cxn>
                  <a:cxn ang="0">
                    <a:pos x="83" y="765"/>
                  </a:cxn>
                  <a:cxn ang="0">
                    <a:pos x="80" y="745"/>
                  </a:cxn>
                  <a:cxn ang="0">
                    <a:pos x="75" y="765"/>
                  </a:cxn>
                  <a:cxn ang="0">
                    <a:pos x="80" y="738"/>
                  </a:cxn>
                  <a:cxn ang="0">
                    <a:pos x="74" y="793"/>
                  </a:cxn>
                  <a:cxn ang="0">
                    <a:pos x="74" y="734"/>
                  </a:cxn>
                </a:cxnLst>
                <a:rect l="txL" t="txT" r="txR" b="txB"/>
                <a:pathLst>
                  <a:path w="277" h="209">
                    <a:moveTo>
                      <a:pt x="20" y="126"/>
                    </a:moveTo>
                    <a:cubicBezTo>
                      <a:pt x="21" y="116"/>
                      <a:pt x="21" y="109"/>
                      <a:pt x="22" y="100"/>
                    </a:cubicBezTo>
                    <a:cubicBezTo>
                      <a:pt x="23" y="96"/>
                      <a:pt x="29" y="90"/>
                      <a:pt x="29" y="90"/>
                    </a:cubicBezTo>
                    <a:cubicBezTo>
                      <a:pt x="34" y="74"/>
                      <a:pt x="43" y="41"/>
                      <a:pt x="58" y="31"/>
                    </a:cubicBezTo>
                    <a:cubicBezTo>
                      <a:pt x="59" y="28"/>
                      <a:pt x="63" y="24"/>
                      <a:pt x="67" y="23"/>
                    </a:cubicBezTo>
                    <a:cubicBezTo>
                      <a:pt x="70" y="18"/>
                      <a:pt x="78" y="17"/>
                      <a:pt x="84" y="15"/>
                    </a:cubicBezTo>
                    <a:cubicBezTo>
                      <a:pt x="87" y="14"/>
                      <a:pt x="92" y="13"/>
                      <a:pt x="92" y="13"/>
                    </a:cubicBezTo>
                    <a:cubicBezTo>
                      <a:pt x="96" y="8"/>
                      <a:pt x="97" y="3"/>
                      <a:pt x="103" y="1"/>
                    </a:cubicBezTo>
                    <a:cubicBezTo>
                      <a:pt x="123" y="3"/>
                      <a:pt x="110" y="3"/>
                      <a:pt x="121" y="11"/>
                    </a:cubicBezTo>
                    <a:cubicBezTo>
                      <a:pt x="127" y="11"/>
                      <a:pt x="134" y="13"/>
                      <a:pt x="139" y="9"/>
                    </a:cubicBezTo>
                    <a:cubicBezTo>
                      <a:pt x="145" y="4"/>
                      <a:pt x="145" y="2"/>
                      <a:pt x="153" y="0"/>
                    </a:cubicBezTo>
                    <a:cubicBezTo>
                      <a:pt x="163" y="2"/>
                      <a:pt x="167" y="9"/>
                      <a:pt x="178" y="11"/>
                    </a:cubicBezTo>
                    <a:cubicBezTo>
                      <a:pt x="182" y="10"/>
                      <a:pt x="184" y="6"/>
                      <a:pt x="189" y="4"/>
                    </a:cubicBezTo>
                    <a:cubicBezTo>
                      <a:pt x="202" y="5"/>
                      <a:pt x="202" y="3"/>
                      <a:pt x="206" y="14"/>
                    </a:cubicBezTo>
                    <a:cubicBezTo>
                      <a:pt x="207" y="18"/>
                      <a:pt x="214" y="17"/>
                      <a:pt x="218" y="19"/>
                    </a:cubicBezTo>
                    <a:cubicBezTo>
                      <a:pt x="220" y="20"/>
                      <a:pt x="224" y="23"/>
                      <a:pt x="224" y="23"/>
                    </a:cubicBezTo>
                    <a:cubicBezTo>
                      <a:pt x="227" y="27"/>
                      <a:pt x="231" y="33"/>
                      <a:pt x="236" y="35"/>
                    </a:cubicBezTo>
                    <a:cubicBezTo>
                      <a:pt x="241" y="50"/>
                      <a:pt x="250" y="64"/>
                      <a:pt x="255" y="80"/>
                    </a:cubicBezTo>
                    <a:cubicBezTo>
                      <a:pt x="257" y="86"/>
                      <a:pt x="256" y="95"/>
                      <a:pt x="263" y="97"/>
                    </a:cubicBezTo>
                    <a:cubicBezTo>
                      <a:pt x="264" y="100"/>
                      <a:pt x="266" y="106"/>
                      <a:pt x="266" y="106"/>
                    </a:cubicBezTo>
                    <a:cubicBezTo>
                      <a:pt x="267" y="119"/>
                      <a:pt x="259" y="145"/>
                      <a:pt x="274" y="147"/>
                    </a:cubicBezTo>
                    <a:cubicBezTo>
                      <a:pt x="276" y="150"/>
                      <a:pt x="277" y="156"/>
                      <a:pt x="274" y="159"/>
                    </a:cubicBezTo>
                    <a:cubicBezTo>
                      <a:pt x="272" y="161"/>
                      <a:pt x="265" y="164"/>
                      <a:pt x="265" y="164"/>
                    </a:cubicBezTo>
                    <a:cubicBezTo>
                      <a:pt x="264" y="168"/>
                      <a:pt x="263" y="170"/>
                      <a:pt x="259" y="171"/>
                    </a:cubicBezTo>
                    <a:cubicBezTo>
                      <a:pt x="249" y="186"/>
                      <a:pt x="226" y="194"/>
                      <a:pt x="210" y="198"/>
                    </a:cubicBezTo>
                    <a:cubicBezTo>
                      <a:pt x="203" y="202"/>
                      <a:pt x="189" y="206"/>
                      <a:pt x="181" y="207"/>
                    </a:cubicBezTo>
                    <a:cubicBezTo>
                      <a:pt x="174" y="208"/>
                      <a:pt x="161" y="209"/>
                      <a:pt x="161" y="209"/>
                    </a:cubicBezTo>
                    <a:cubicBezTo>
                      <a:pt x="144" y="208"/>
                      <a:pt x="127" y="208"/>
                      <a:pt x="110" y="206"/>
                    </a:cubicBezTo>
                    <a:cubicBezTo>
                      <a:pt x="104" y="205"/>
                      <a:pt x="97" y="204"/>
                      <a:pt x="91" y="203"/>
                    </a:cubicBezTo>
                    <a:cubicBezTo>
                      <a:pt x="89" y="203"/>
                      <a:pt x="84" y="202"/>
                      <a:pt x="84" y="202"/>
                    </a:cubicBezTo>
                    <a:cubicBezTo>
                      <a:pt x="70" y="197"/>
                      <a:pt x="42" y="191"/>
                      <a:pt x="30" y="183"/>
                    </a:cubicBezTo>
                    <a:cubicBezTo>
                      <a:pt x="22" y="178"/>
                      <a:pt x="15" y="170"/>
                      <a:pt x="7" y="165"/>
                    </a:cubicBezTo>
                    <a:cubicBezTo>
                      <a:pt x="5" y="158"/>
                      <a:pt x="0" y="153"/>
                      <a:pt x="10" y="150"/>
                    </a:cubicBezTo>
                    <a:cubicBezTo>
                      <a:pt x="15" y="151"/>
                      <a:pt x="24" y="155"/>
                      <a:pt x="20" y="149"/>
                    </a:cubicBezTo>
                    <a:cubicBezTo>
                      <a:pt x="21" y="143"/>
                      <a:pt x="22" y="137"/>
                      <a:pt x="23" y="131"/>
                    </a:cubicBezTo>
                    <a:cubicBezTo>
                      <a:pt x="23" y="130"/>
                      <a:pt x="23" y="128"/>
                      <a:pt x="22" y="128"/>
                    </a:cubicBezTo>
                    <a:cubicBezTo>
                      <a:pt x="21" y="128"/>
                      <a:pt x="21" y="132"/>
                      <a:pt x="21" y="131"/>
                    </a:cubicBezTo>
                    <a:cubicBezTo>
                      <a:pt x="21" y="130"/>
                      <a:pt x="22" y="128"/>
                      <a:pt x="22" y="127"/>
                    </a:cubicBezTo>
                    <a:cubicBezTo>
                      <a:pt x="24" y="143"/>
                      <a:pt x="28" y="168"/>
                      <a:pt x="20" y="136"/>
                    </a:cubicBezTo>
                    <a:cubicBezTo>
                      <a:pt x="19" y="123"/>
                      <a:pt x="17" y="120"/>
                      <a:pt x="20" y="126"/>
                    </a:cubicBezTo>
                    <a:close/>
                  </a:path>
                </a:pathLst>
              </a:custGeom>
              <a:gradFill rotWithShape="0">
                <a:gsLst>
                  <a:gs pos="0">
                    <a:srgbClr val="767676"/>
                  </a:gs>
                  <a:gs pos="50000">
                    <a:srgbClr val="FFFFFF"/>
                  </a:gs>
                  <a:gs pos="100000">
                    <a:srgbClr val="767676"/>
                  </a:gs>
                </a:gsLst>
                <a:lin ang="2700000" scaled="1"/>
                <a:tileRect/>
              </a:gradFill>
              <a:ln w="19050" cap="flat" cmpd="sng">
                <a:solidFill>
                  <a:srgbClr val="000000"/>
                </a:solidFill>
                <a:prstDash val="solid"/>
                <a:round/>
                <a:headEnd type="none" w="med" len="med"/>
                <a:tailEnd type="none" w="med" len="med"/>
              </a:ln>
            </p:spPr>
            <p:txBody>
              <a:bodyPr/>
              <a:p>
                <a:endParaRPr lang="en-GB" altLang="x-none">
                  <a:latin typeface="Calibri" panose="020F0502020204030204" charset="0"/>
                </a:endParaRPr>
              </a:p>
            </p:txBody>
          </p:sp>
          <p:sp>
            <p:nvSpPr>
              <p:cNvPr id="109904" name="Arc 115"/>
              <p:cNvSpPr/>
              <p:nvPr/>
            </p:nvSpPr>
            <p:spPr>
              <a:xfrm rot="8107361">
                <a:off x="3892" y="3110"/>
                <a:ext cx="140" cy="120"/>
              </a:xfrm>
              <a:custGeom>
                <a:avLst/>
                <a:gdLst>
                  <a:gd name="txL" fmla="*/ 0 w 21553"/>
                  <a:gd name="txT" fmla="*/ 0 h 20936"/>
                  <a:gd name="txR" fmla="*/ 21553 w 21553"/>
                  <a:gd name="txB" fmla="*/ 20936 h 20936"/>
                </a:gdLst>
                <a:ahLst/>
                <a:cxnLst>
                  <a:cxn ang="0">
                    <a:pos x="0" y="0"/>
                  </a:cxn>
                  <a:cxn ang="0">
                    <a:pos x="0" y="0"/>
                  </a:cxn>
                  <a:cxn ang="0">
                    <a:pos x="0" y="0"/>
                  </a:cxn>
                </a:cxnLst>
                <a:rect l="txL" t="txT" r="txR" b="txB"/>
                <a:pathLst>
                  <a:path w="21553" h="20936" fill="none">
                    <a:moveTo>
                      <a:pt x="5313" y="-1"/>
                    </a:moveTo>
                    <a:cubicBezTo>
                      <a:pt x="14379" y="2300"/>
                      <a:pt x="20935" y="10176"/>
                      <a:pt x="21552" y="19510"/>
                    </a:cubicBezTo>
                  </a:path>
                  <a:path w="21553" h="20936" stroke="0">
                    <a:moveTo>
                      <a:pt x="5313" y="-1"/>
                    </a:moveTo>
                    <a:cubicBezTo>
                      <a:pt x="14379" y="2300"/>
                      <a:pt x="20935" y="10176"/>
                      <a:pt x="21552" y="19510"/>
                    </a:cubicBezTo>
                    <a:lnTo>
                      <a:pt x="0" y="20936"/>
                    </a:lnTo>
                    <a:close/>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a:latin typeface="Calibri" panose="020F0502020204030204" charset="0"/>
                </a:endParaRPr>
              </a:p>
            </p:txBody>
          </p:sp>
          <p:sp>
            <p:nvSpPr>
              <p:cNvPr id="109905" name="Oval 116"/>
              <p:cNvSpPr/>
              <p:nvPr/>
            </p:nvSpPr>
            <p:spPr>
              <a:xfrm>
                <a:off x="3846" y="3085"/>
                <a:ext cx="46" cy="5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a:latin typeface="Calibri" panose="020F0502020204030204" charset="0"/>
                </a:endParaRPr>
              </a:p>
            </p:txBody>
          </p:sp>
          <p:sp>
            <p:nvSpPr>
              <p:cNvPr id="109906" name="Oval 117"/>
              <p:cNvSpPr/>
              <p:nvPr/>
            </p:nvSpPr>
            <p:spPr>
              <a:xfrm>
                <a:off x="4036" y="3085"/>
                <a:ext cx="46" cy="50"/>
              </a:xfrm>
              <a:prstGeom prst="ellipse">
                <a:avLst/>
              </a:prstGeom>
              <a:solidFill>
                <a:srgbClr val="808080"/>
              </a:solidFill>
              <a:ln w="19050" cap="flat" cmpd="sng">
                <a:solidFill>
                  <a:srgbClr val="000000"/>
                </a:solidFill>
                <a:prstDash val="solid"/>
                <a:headEnd type="none" w="med" len="med"/>
                <a:tailEnd type="none" w="med" len="med"/>
              </a:ln>
            </p:spPr>
            <p:txBody>
              <a:bodyPr/>
              <a:p>
                <a:endParaRPr lang="en-GB" altLang="x-none">
                  <a:latin typeface="Calibri" panose="020F0502020204030204" charset="0"/>
                </a:endParaRPr>
              </a:p>
            </p:txBody>
          </p:sp>
          <p:sp>
            <p:nvSpPr>
              <p:cNvPr id="109907" name="Line 118"/>
              <p:cNvSpPr/>
              <p:nvPr/>
            </p:nvSpPr>
            <p:spPr>
              <a:xfrm>
                <a:off x="3751" y="3337"/>
                <a:ext cx="0" cy="86"/>
              </a:xfrm>
              <a:prstGeom prst="line">
                <a:avLst/>
              </a:prstGeom>
              <a:ln w="19050" cap="flat" cmpd="sng">
                <a:solidFill>
                  <a:srgbClr val="000000"/>
                </a:solidFill>
                <a:prstDash val="solid"/>
                <a:headEnd type="none" w="med" len="med"/>
                <a:tailEnd type="none" w="med" len="med"/>
              </a:ln>
            </p:spPr>
          </p:sp>
          <p:sp>
            <p:nvSpPr>
              <p:cNvPr id="109908" name="Freeform 119"/>
              <p:cNvSpPr/>
              <p:nvPr/>
            </p:nvSpPr>
            <p:spPr>
              <a:xfrm>
                <a:off x="3551" y="3280"/>
                <a:ext cx="201" cy="171"/>
              </a:xfrm>
              <a:custGeom>
                <a:avLst/>
                <a:gdLst>
                  <a:gd name="txL" fmla="*/ 0 w 262"/>
                  <a:gd name="txT" fmla="*/ 0 h 202"/>
                  <a:gd name="txR" fmla="*/ 262 w 262"/>
                  <a:gd name="txB" fmla="*/ 202 h 202"/>
                </a:gdLst>
                <a:ahLst/>
                <a:cxnLst>
                  <a:cxn ang="0">
                    <a:pos x="117" y="41"/>
                  </a:cxn>
                  <a:cxn ang="0">
                    <a:pos x="107" y="36"/>
                  </a:cxn>
                  <a:cxn ang="0">
                    <a:pos x="95" y="30"/>
                  </a:cxn>
                  <a:cxn ang="0">
                    <a:pos x="89" y="25"/>
                  </a:cxn>
                  <a:cxn ang="0">
                    <a:pos x="82" y="19"/>
                  </a:cxn>
                  <a:cxn ang="0">
                    <a:pos x="77" y="14"/>
                  </a:cxn>
                  <a:cxn ang="0">
                    <a:pos x="67" y="5"/>
                  </a:cxn>
                  <a:cxn ang="0">
                    <a:pos x="60" y="2"/>
                  </a:cxn>
                  <a:cxn ang="0">
                    <a:pos x="58" y="1"/>
                  </a:cxn>
                  <a:cxn ang="0">
                    <a:pos x="51" y="3"/>
                  </a:cxn>
                  <a:cxn ang="0">
                    <a:pos x="48" y="8"/>
                  </a:cxn>
                  <a:cxn ang="0">
                    <a:pos x="52" y="28"/>
                  </a:cxn>
                  <a:cxn ang="0">
                    <a:pos x="59" y="44"/>
                  </a:cxn>
                  <a:cxn ang="0">
                    <a:pos x="49" y="49"/>
                  </a:cxn>
                  <a:cxn ang="0">
                    <a:pos x="18" y="37"/>
                  </a:cxn>
                  <a:cxn ang="0">
                    <a:pos x="12" y="37"/>
                  </a:cxn>
                  <a:cxn ang="0">
                    <a:pos x="8" y="41"/>
                  </a:cxn>
                  <a:cxn ang="0">
                    <a:pos x="5" y="46"/>
                  </a:cxn>
                  <a:cxn ang="0">
                    <a:pos x="0" y="65"/>
                  </a:cxn>
                  <a:cxn ang="0">
                    <a:pos x="19" y="109"/>
                  </a:cxn>
                  <a:cxn ang="0">
                    <a:pos x="54" y="119"/>
                  </a:cxn>
                  <a:cxn ang="0">
                    <a:pos x="71" y="123"/>
                  </a:cxn>
                  <a:cxn ang="0">
                    <a:pos x="99" y="118"/>
                  </a:cxn>
                  <a:cxn ang="0">
                    <a:pos x="107" y="114"/>
                  </a:cxn>
                  <a:cxn ang="0">
                    <a:pos x="112" y="111"/>
                  </a:cxn>
                  <a:cxn ang="0">
                    <a:pos x="115" y="107"/>
                  </a:cxn>
                  <a:cxn ang="0">
                    <a:pos x="118" y="102"/>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a:latin typeface="Calibri" panose="020F0502020204030204" charset="0"/>
                </a:endParaRPr>
              </a:p>
            </p:txBody>
          </p:sp>
          <p:sp>
            <p:nvSpPr>
              <p:cNvPr id="109909" name="Line 120"/>
              <p:cNvSpPr/>
              <p:nvPr/>
            </p:nvSpPr>
            <p:spPr>
              <a:xfrm flipH="1">
                <a:off x="4177" y="3337"/>
                <a:ext cx="0" cy="86"/>
              </a:xfrm>
              <a:prstGeom prst="line">
                <a:avLst/>
              </a:prstGeom>
              <a:ln w="19050" cap="flat" cmpd="sng">
                <a:solidFill>
                  <a:srgbClr val="000000"/>
                </a:solidFill>
                <a:prstDash val="solid"/>
                <a:headEnd type="none" w="med" len="med"/>
                <a:tailEnd type="none" w="med" len="med"/>
              </a:ln>
            </p:spPr>
          </p:sp>
          <p:sp>
            <p:nvSpPr>
              <p:cNvPr id="109910" name="Freeform 121"/>
              <p:cNvSpPr/>
              <p:nvPr/>
            </p:nvSpPr>
            <p:spPr>
              <a:xfrm flipH="1">
                <a:off x="4176" y="3280"/>
                <a:ext cx="201" cy="171"/>
              </a:xfrm>
              <a:custGeom>
                <a:avLst/>
                <a:gdLst>
                  <a:gd name="txL" fmla="*/ 0 w 262"/>
                  <a:gd name="txT" fmla="*/ 0 h 202"/>
                  <a:gd name="txR" fmla="*/ 262 w 262"/>
                  <a:gd name="txB" fmla="*/ 202 h 202"/>
                </a:gdLst>
                <a:ahLst/>
                <a:cxnLst>
                  <a:cxn ang="0">
                    <a:pos x="117" y="41"/>
                  </a:cxn>
                  <a:cxn ang="0">
                    <a:pos x="107" y="36"/>
                  </a:cxn>
                  <a:cxn ang="0">
                    <a:pos x="95" y="30"/>
                  </a:cxn>
                  <a:cxn ang="0">
                    <a:pos x="89" y="25"/>
                  </a:cxn>
                  <a:cxn ang="0">
                    <a:pos x="82" y="19"/>
                  </a:cxn>
                  <a:cxn ang="0">
                    <a:pos x="77" y="14"/>
                  </a:cxn>
                  <a:cxn ang="0">
                    <a:pos x="67" y="5"/>
                  </a:cxn>
                  <a:cxn ang="0">
                    <a:pos x="60" y="2"/>
                  </a:cxn>
                  <a:cxn ang="0">
                    <a:pos x="58" y="1"/>
                  </a:cxn>
                  <a:cxn ang="0">
                    <a:pos x="51" y="3"/>
                  </a:cxn>
                  <a:cxn ang="0">
                    <a:pos x="48" y="8"/>
                  </a:cxn>
                  <a:cxn ang="0">
                    <a:pos x="52" y="28"/>
                  </a:cxn>
                  <a:cxn ang="0">
                    <a:pos x="59" y="44"/>
                  </a:cxn>
                  <a:cxn ang="0">
                    <a:pos x="49" y="49"/>
                  </a:cxn>
                  <a:cxn ang="0">
                    <a:pos x="18" y="37"/>
                  </a:cxn>
                  <a:cxn ang="0">
                    <a:pos x="12" y="37"/>
                  </a:cxn>
                  <a:cxn ang="0">
                    <a:pos x="8" y="41"/>
                  </a:cxn>
                  <a:cxn ang="0">
                    <a:pos x="5" y="46"/>
                  </a:cxn>
                  <a:cxn ang="0">
                    <a:pos x="0" y="65"/>
                  </a:cxn>
                  <a:cxn ang="0">
                    <a:pos x="19" y="109"/>
                  </a:cxn>
                  <a:cxn ang="0">
                    <a:pos x="54" y="119"/>
                  </a:cxn>
                  <a:cxn ang="0">
                    <a:pos x="71" y="123"/>
                  </a:cxn>
                  <a:cxn ang="0">
                    <a:pos x="99" y="118"/>
                  </a:cxn>
                  <a:cxn ang="0">
                    <a:pos x="107" y="114"/>
                  </a:cxn>
                  <a:cxn ang="0">
                    <a:pos x="112" y="111"/>
                  </a:cxn>
                  <a:cxn ang="0">
                    <a:pos x="115" y="107"/>
                  </a:cxn>
                  <a:cxn ang="0">
                    <a:pos x="118" y="102"/>
                  </a:cxn>
                </a:cxnLst>
                <a:rect l="txL" t="txT" r="txR" b="txB"/>
                <a:pathLst>
                  <a:path w="262" h="202">
                    <a:moveTo>
                      <a:pt x="261" y="67"/>
                    </a:moveTo>
                    <a:cubicBezTo>
                      <a:pt x="254" y="63"/>
                      <a:pt x="246" y="61"/>
                      <a:pt x="238" y="59"/>
                    </a:cubicBezTo>
                    <a:cubicBezTo>
                      <a:pt x="232" y="55"/>
                      <a:pt x="218" y="51"/>
                      <a:pt x="210" y="49"/>
                    </a:cubicBezTo>
                    <a:cubicBezTo>
                      <a:pt x="206" y="47"/>
                      <a:pt x="201" y="44"/>
                      <a:pt x="197" y="43"/>
                    </a:cubicBezTo>
                    <a:cubicBezTo>
                      <a:pt x="192" y="38"/>
                      <a:pt x="186" y="35"/>
                      <a:pt x="181" y="31"/>
                    </a:cubicBezTo>
                    <a:cubicBezTo>
                      <a:pt x="178" y="29"/>
                      <a:pt x="172" y="24"/>
                      <a:pt x="172" y="24"/>
                    </a:cubicBezTo>
                    <a:cubicBezTo>
                      <a:pt x="167" y="16"/>
                      <a:pt x="157" y="10"/>
                      <a:pt x="148" y="8"/>
                    </a:cubicBezTo>
                    <a:cubicBezTo>
                      <a:pt x="143" y="5"/>
                      <a:pt x="139" y="4"/>
                      <a:pt x="133" y="2"/>
                    </a:cubicBezTo>
                    <a:cubicBezTo>
                      <a:pt x="132" y="2"/>
                      <a:pt x="129" y="1"/>
                      <a:pt x="129" y="1"/>
                    </a:cubicBezTo>
                    <a:cubicBezTo>
                      <a:pt x="120" y="2"/>
                      <a:pt x="118" y="0"/>
                      <a:pt x="113" y="4"/>
                    </a:cubicBezTo>
                    <a:cubicBezTo>
                      <a:pt x="110" y="6"/>
                      <a:pt x="106" y="13"/>
                      <a:pt x="106" y="13"/>
                    </a:cubicBezTo>
                    <a:cubicBezTo>
                      <a:pt x="103" y="24"/>
                      <a:pt x="108" y="38"/>
                      <a:pt x="116" y="46"/>
                    </a:cubicBezTo>
                    <a:cubicBezTo>
                      <a:pt x="119" y="56"/>
                      <a:pt x="128" y="63"/>
                      <a:pt x="131" y="73"/>
                    </a:cubicBezTo>
                    <a:cubicBezTo>
                      <a:pt x="129" y="82"/>
                      <a:pt x="118" y="81"/>
                      <a:pt x="110" y="82"/>
                    </a:cubicBezTo>
                    <a:cubicBezTo>
                      <a:pt x="82" y="81"/>
                      <a:pt x="64" y="69"/>
                      <a:pt x="39" y="61"/>
                    </a:cubicBezTo>
                    <a:cubicBezTo>
                      <a:pt x="35" y="61"/>
                      <a:pt x="30" y="61"/>
                      <a:pt x="26" y="62"/>
                    </a:cubicBezTo>
                    <a:cubicBezTo>
                      <a:pt x="23" y="63"/>
                      <a:pt x="17" y="68"/>
                      <a:pt x="17" y="68"/>
                    </a:cubicBezTo>
                    <a:cubicBezTo>
                      <a:pt x="12" y="75"/>
                      <a:pt x="15" y="73"/>
                      <a:pt x="10" y="76"/>
                    </a:cubicBezTo>
                    <a:cubicBezTo>
                      <a:pt x="6" y="87"/>
                      <a:pt x="3" y="97"/>
                      <a:pt x="0" y="108"/>
                    </a:cubicBezTo>
                    <a:cubicBezTo>
                      <a:pt x="2" y="140"/>
                      <a:pt x="7" y="171"/>
                      <a:pt x="43" y="180"/>
                    </a:cubicBezTo>
                    <a:cubicBezTo>
                      <a:pt x="63" y="193"/>
                      <a:pt x="95" y="195"/>
                      <a:pt x="118" y="197"/>
                    </a:cubicBezTo>
                    <a:cubicBezTo>
                      <a:pt x="130" y="200"/>
                      <a:pt x="144" y="201"/>
                      <a:pt x="156" y="202"/>
                    </a:cubicBezTo>
                    <a:cubicBezTo>
                      <a:pt x="176" y="201"/>
                      <a:pt x="199" y="199"/>
                      <a:pt x="219" y="194"/>
                    </a:cubicBezTo>
                    <a:cubicBezTo>
                      <a:pt x="226" y="192"/>
                      <a:pt x="232" y="190"/>
                      <a:pt x="239" y="188"/>
                    </a:cubicBezTo>
                    <a:cubicBezTo>
                      <a:pt x="242" y="187"/>
                      <a:pt x="248" y="183"/>
                      <a:pt x="248" y="183"/>
                    </a:cubicBezTo>
                    <a:cubicBezTo>
                      <a:pt x="250" y="180"/>
                      <a:pt x="256" y="176"/>
                      <a:pt x="256" y="176"/>
                    </a:cubicBezTo>
                    <a:cubicBezTo>
                      <a:pt x="258" y="173"/>
                      <a:pt x="262" y="168"/>
                      <a:pt x="262" y="168"/>
                    </a:cubicBezTo>
                  </a:path>
                </a:pathLst>
              </a:custGeom>
              <a:solidFill>
                <a:srgbClr val="FFFF99"/>
              </a:solidFill>
              <a:ln w="19050" cap="flat" cmpd="sng">
                <a:solidFill>
                  <a:srgbClr val="000000"/>
                </a:solidFill>
                <a:prstDash val="solid"/>
                <a:round/>
                <a:headEnd type="none" w="med" len="med"/>
                <a:tailEnd type="none" w="med" len="med"/>
              </a:ln>
            </p:spPr>
            <p:txBody>
              <a:bodyPr/>
              <a:p>
                <a:endParaRPr lang="en-GB" altLang="x-none">
                  <a:latin typeface="Calibri" panose="020F0502020204030204" charset="0"/>
                </a:endParaRPr>
              </a:p>
            </p:txBody>
          </p:sp>
          <p:sp>
            <p:nvSpPr>
              <p:cNvPr id="139" name="AutoShape 122"/>
              <p:cNvSpPr>
                <a:spLocks noChangeArrowheads="1"/>
              </p:cNvSpPr>
              <p:nvPr/>
            </p:nvSpPr>
            <p:spPr bwMode="auto">
              <a:xfrm>
                <a:off x="3752" y="3280"/>
                <a:ext cx="421" cy="256"/>
              </a:xfrm>
              <a:prstGeom prst="plus">
                <a:avLst>
                  <a:gd name="adj" fmla="val 25000"/>
                </a:avLst>
              </a:prstGeom>
              <a:gradFill rotWithShape="0">
                <a:gsLst>
                  <a:gs pos="0">
                    <a:schemeClr val="bg1"/>
                  </a:gs>
                  <a:gs pos="100000">
                    <a:schemeClr val="bg1">
                      <a:gamma/>
                      <a:shade val="46275"/>
                      <a:invGamma/>
                    </a:schemeClr>
                  </a:gs>
                </a:gsLst>
                <a:lin ang="2700000" scaled="1"/>
              </a:gradFill>
              <a:ln w="19050">
                <a:solidFill>
                  <a:srgbClr val="000000"/>
                </a:solidFill>
                <a:miter lim="800000"/>
              </a:ln>
              <a:effectLst/>
            </p:spPr>
            <p:txBody>
              <a:bodyPr/>
              <a:p>
                <a:endParaRPr lang="zh-CN" altLang="en-US" dirty="0">
                  <a:latin typeface="Calibri" panose="020F0502020204030204" charset="0"/>
                  <a:ea typeface="宋体" panose="02010600030101010101" pitchFamily="2" charset="-122"/>
                </a:endParaRPr>
              </a:p>
            </p:txBody>
          </p:sp>
          <p:sp>
            <p:nvSpPr>
              <p:cNvPr id="140" name="AutoShape 123"/>
              <p:cNvSpPr>
                <a:spLocks noChangeArrowheads="1"/>
              </p:cNvSpPr>
              <p:nvPr/>
            </p:nvSpPr>
            <p:spPr bwMode="auto">
              <a:xfrm>
                <a:off x="3752" y="3451"/>
                <a:ext cx="421" cy="341"/>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gradFill rotWithShape="0">
                <a:gsLst>
                  <a:gs pos="0">
                    <a:schemeClr val="bg1"/>
                  </a:gs>
                  <a:gs pos="100000">
                    <a:schemeClr val="bg1">
                      <a:gamma/>
                      <a:shade val="46275"/>
                      <a:invGamma/>
                    </a:schemeClr>
                  </a:gs>
                </a:gsLst>
                <a:lin ang="2700000" scaled="1"/>
              </a:gradFill>
              <a:ln w="19050">
                <a:solidFill>
                  <a:srgbClr val="000000"/>
                </a:solidFill>
                <a:miter lim="800000"/>
              </a:ln>
              <a:effectLst/>
            </p:spPr>
            <p:txBody>
              <a:bodyPr/>
              <a:p>
                <a:endParaRPr lang="zh-CN" altLang="en-US" dirty="0">
                  <a:latin typeface="Calibri" panose="020F0502020204030204" charset="0"/>
                  <a:ea typeface="宋体" panose="02010600030101010101" pitchFamily="2" charset="-122"/>
                </a:endParaRPr>
              </a:p>
            </p:txBody>
          </p:sp>
          <p:sp>
            <p:nvSpPr>
              <p:cNvPr id="109913" name="Freeform 124"/>
              <p:cNvSpPr/>
              <p:nvPr/>
            </p:nvSpPr>
            <p:spPr>
              <a:xfrm>
                <a:off x="3775" y="2967"/>
                <a:ext cx="380" cy="68"/>
              </a:xfrm>
              <a:custGeom>
                <a:avLst/>
                <a:gdLst>
                  <a:gd name="txL" fmla="*/ 0 w 247"/>
                  <a:gd name="txT" fmla="*/ 0 h 38"/>
                  <a:gd name="txR" fmla="*/ 247 w 247"/>
                  <a:gd name="txB" fmla="*/ 38 h 38"/>
                </a:gdLst>
                <a:ahLst/>
                <a:cxnLst>
                  <a:cxn ang="0">
                    <a:pos x="0" y="45"/>
                  </a:cxn>
                  <a:cxn ang="0">
                    <a:pos x="466" y="183"/>
                  </a:cxn>
                  <a:cxn ang="0">
                    <a:pos x="603" y="174"/>
                  </a:cxn>
                  <a:cxn ang="0">
                    <a:pos x="752" y="122"/>
                  </a:cxn>
                  <a:cxn ang="0">
                    <a:pos x="805" y="97"/>
                  </a:cxn>
                  <a:cxn ang="0">
                    <a:pos x="818" y="93"/>
                  </a:cxn>
                  <a:cxn ang="0">
                    <a:pos x="866" y="64"/>
                  </a:cxn>
                  <a:cxn ang="0">
                    <a:pos x="878" y="57"/>
                  </a:cxn>
                  <a:cxn ang="0">
                    <a:pos x="900" y="0"/>
                  </a:cxn>
                </a:cxnLst>
                <a:rect l="txL" t="txT" r="txR" b="txB"/>
                <a:pathLst>
                  <a:path w="247" h="38">
                    <a:moveTo>
                      <a:pt x="0" y="8"/>
                    </a:moveTo>
                    <a:cubicBezTo>
                      <a:pt x="30" y="38"/>
                      <a:pt x="94" y="31"/>
                      <a:pt x="128" y="32"/>
                    </a:cubicBezTo>
                    <a:cubicBezTo>
                      <a:pt x="141" y="33"/>
                      <a:pt x="153" y="31"/>
                      <a:pt x="166" y="30"/>
                    </a:cubicBezTo>
                    <a:cubicBezTo>
                      <a:pt x="180" y="27"/>
                      <a:pt x="194" y="25"/>
                      <a:pt x="207" y="21"/>
                    </a:cubicBezTo>
                    <a:cubicBezTo>
                      <a:pt x="221" y="17"/>
                      <a:pt x="203" y="21"/>
                      <a:pt x="221" y="17"/>
                    </a:cubicBezTo>
                    <a:cubicBezTo>
                      <a:pt x="222" y="17"/>
                      <a:pt x="225" y="16"/>
                      <a:pt x="225" y="16"/>
                    </a:cubicBezTo>
                    <a:cubicBezTo>
                      <a:pt x="229" y="13"/>
                      <a:pt x="233" y="13"/>
                      <a:pt x="238" y="11"/>
                    </a:cubicBezTo>
                    <a:cubicBezTo>
                      <a:pt x="239" y="11"/>
                      <a:pt x="241" y="10"/>
                      <a:pt x="241" y="10"/>
                    </a:cubicBezTo>
                    <a:cubicBezTo>
                      <a:pt x="243" y="7"/>
                      <a:pt x="247" y="4"/>
                      <a:pt x="247" y="0"/>
                    </a:cubicBezTo>
                  </a:path>
                </a:pathLst>
              </a:custGeom>
              <a:gradFill rotWithShape="0">
                <a:gsLst>
                  <a:gs pos="0">
                    <a:srgbClr val="767676"/>
                  </a:gs>
                  <a:gs pos="50000">
                    <a:srgbClr val="FFFFFF"/>
                  </a:gs>
                  <a:gs pos="100000">
                    <a:srgbClr val="767676"/>
                  </a:gs>
                </a:gsLst>
                <a:lin ang="2700000" scaled="1"/>
                <a:tileRect/>
              </a:gradFill>
              <a:ln w="19050" cap="flat" cmpd="sng">
                <a:solidFill>
                  <a:srgbClr val="000000"/>
                </a:solidFill>
                <a:prstDash val="solid"/>
                <a:round/>
                <a:headEnd type="none" w="med" len="med"/>
                <a:tailEnd type="none" w="med" len="med"/>
              </a:ln>
            </p:spPr>
            <p:txBody>
              <a:bodyPr/>
              <a:p>
                <a:endParaRPr lang="en-GB" altLang="x-none">
                  <a:latin typeface="Calibri" panose="020F0502020204030204" charset="0"/>
                </a:endParaRPr>
              </a:p>
            </p:txBody>
          </p:sp>
          <p:sp>
            <p:nvSpPr>
              <p:cNvPr id="109914" name="Freeform 125"/>
              <p:cNvSpPr/>
              <p:nvPr/>
            </p:nvSpPr>
            <p:spPr>
              <a:xfrm>
                <a:off x="3891" y="2727"/>
                <a:ext cx="13" cy="103"/>
              </a:xfrm>
              <a:custGeom>
                <a:avLst/>
                <a:gdLst>
                  <a:gd name="txL" fmla="*/ 0 w 9"/>
                  <a:gd name="txT" fmla="*/ 0 h 57"/>
                  <a:gd name="txR" fmla="*/ 9 w 9"/>
                  <a:gd name="txB" fmla="*/ 57 h 57"/>
                </a:gdLst>
                <a:ahLst/>
                <a:cxnLst>
                  <a:cxn ang="0">
                    <a:pos x="0" y="0"/>
                  </a:cxn>
                  <a:cxn ang="0">
                    <a:pos x="13" y="177"/>
                  </a:cxn>
                  <a:cxn ang="0">
                    <a:pos x="19" y="264"/>
                  </a:cxn>
                  <a:cxn ang="0">
                    <a:pos x="25" y="336"/>
                  </a:cxn>
                  <a:cxn ang="0">
                    <a:pos x="27" y="307"/>
                  </a:cxn>
                </a:cxnLst>
                <a:rect l="txL" t="txT" r="txR" b="txB"/>
                <a:pathLst>
                  <a:path w="9" h="57">
                    <a:moveTo>
                      <a:pt x="0" y="0"/>
                    </a:moveTo>
                    <a:cubicBezTo>
                      <a:pt x="1" y="10"/>
                      <a:pt x="1" y="20"/>
                      <a:pt x="4" y="30"/>
                    </a:cubicBezTo>
                    <a:cubicBezTo>
                      <a:pt x="5" y="35"/>
                      <a:pt x="5" y="40"/>
                      <a:pt x="6" y="45"/>
                    </a:cubicBezTo>
                    <a:cubicBezTo>
                      <a:pt x="7" y="49"/>
                      <a:pt x="8" y="57"/>
                      <a:pt x="8" y="57"/>
                    </a:cubicBezTo>
                    <a:cubicBezTo>
                      <a:pt x="8" y="55"/>
                      <a:pt x="9" y="52"/>
                      <a:pt x="9" y="52"/>
                    </a:cubicBezTo>
                  </a:path>
                </a:pathLst>
              </a:custGeom>
              <a:gradFill rotWithShape="0">
                <a:gsLst>
                  <a:gs pos="0">
                    <a:srgbClr val="767676"/>
                  </a:gs>
                  <a:gs pos="50000">
                    <a:srgbClr val="FFFFFF"/>
                  </a:gs>
                  <a:gs pos="100000">
                    <a:srgbClr val="767676"/>
                  </a:gs>
                </a:gsLst>
                <a:lin ang="2700000" scaled="1"/>
                <a:tileRect/>
              </a:gra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915" name="Freeform 126"/>
              <p:cNvSpPr/>
              <p:nvPr/>
            </p:nvSpPr>
            <p:spPr>
              <a:xfrm>
                <a:off x="3931" y="2723"/>
                <a:ext cx="8" cy="109"/>
              </a:xfrm>
              <a:custGeom>
                <a:avLst/>
                <a:gdLst>
                  <a:gd name="txL" fmla="*/ 0 w 6"/>
                  <a:gd name="txT" fmla="*/ 0 h 60"/>
                  <a:gd name="txR" fmla="*/ 6 w 6"/>
                  <a:gd name="txB" fmla="*/ 60 h 60"/>
                </a:gdLst>
                <a:ahLst/>
                <a:cxnLst>
                  <a:cxn ang="0">
                    <a:pos x="0" y="0"/>
                  </a:cxn>
                  <a:cxn ang="0">
                    <a:pos x="15" y="360"/>
                  </a:cxn>
                </a:cxnLst>
                <a:rect l="txL" t="txT" r="txR" b="txB"/>
                <a:pathLst>
                  <a:path w="6" h="60">
                    <a:moveTo>
                      <a:pt x="0" y="0"/>
                    </a:moveTo>
                    <a:cubicBezTo>
                      <a:pt x="6" y="24"/>
                      <a:pt x="6" y="29"/>
                      <a:pt x="6" y="60"/>
                    </a:cubicBezTo>
                  </a:path>
                </a:pathLst>
              </a:custGeom>
              <a:gradFill rotWithShape="0">
                <a:gsLst>
                  <a:gs pos="0">
                    <a:srgbClr val="767676"/>
                  </a:gs>
                  <a:gs pos="50000">
                    <a:srgbClr val="FFFFFF"/>
                  </a:gs>
                  <a:gs pos="100000">
                    <a:srgbClr val="767676"/>
                  </a:gs>
                </a:gsLst>
                <a:lin ang="2700000" scaled="1"/>
                <a:tileRect/>
              </a:gra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916" name="Freeform 127"/>
              <p:cNvSpPr/>
              <p:nvPr/>
            </p:nvSpPr>
            <p:spPr>
              <a:xfrm>
                <a:off x="3958" y="2723"/>
                <a:ext cx="19" cy="109"/>
              </a:xfrm>
              <a:custGeom>
                <a:avLst/>
                <a:gdLst>
                  <a:gd name="txL" fmla="*/ 0 w 12"/>
                  <a:gd name="txT" fmla="*/ 0 h 60"/>
                  <a:gd name="txR" fmla="*/ 12 w 12"/>
                  <a:gd name="txB" fmla="*/ 60 h 60"/>
                </a:gdLst>
                <a:ahLst/>
                <a:cxnLst>
                  <a:cxn ang="0">
                    <a:pos x="0" y="0"/>
                  </a:cxn>
                  <a:cxn ang="0">
                    <a:pos x="21" y="82"/>
                  </a:cxn>
                  <a:cxn ang="0">
                    <a:pos x="47" y="360"/>
                  </a:cxn>
                </a:cxnLst>
                <a:rect l="txL" t="txT" r="txR" b="txB"/>
                <a:pathLst>
                  <a:path w="12" h="60">
                    <a:moveTo>
                      <a:pt x="0" y="0"/>
                    </a:moveTo>
                    <a:cubicBezTo>
                      <a:pt x="2" y="5"/>
                      <a:pt x="3" y="9"/>
                      <a:pt x="5" y="14"/>
                    </a:cubicBezTo>
                    <a:cubicBezTo>
                      <a:pt x="7" y="30"/>
                      <a:pt x="12" y="44"/>
                      <a:pt x="12" y="60"/>
                    </a:cubicBezTo>
                  </a:path>
                </a:pathLst>
              </a:custGeom>
              <a:gradFill rotWithShape="0">
                <a:gsLst>
                  <a:gs pos="0">
                    <a:srgbClr val="767676"/>
                  </a:gs>
                  <a:gs pos="50000">
                    <a:srgbClr val="FFFFFF"/>
                  </a:gs>
                  <a:gs pos="100000">
                    <a:srgbClr val="767676"/>
                  </a:gs>
                </a:gsLst>
                <a:lin ang="2700000" scaled="1"/>
                <a:tileRect/>
              </a:gra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sp>
            <p:nvSpPr>
              <p:cNvPr id="109917" name="Freeform 128"/>
              <p:cNvSpPr/>
              <p:nvPr/>
            </p:nvSpPr>
            <p:spPr>
              <a:xfrm>
                <a:off x="4007" y="2720"/>
                <a:ext cx="10" cy="118"/>
              </a:xfrm>
              <a:custGeom>
                <a:avLst/>
                <a:gdLst>
                  <a:gd name="txL" fmla="*/ 0 w 6"/>
                  <a:gd name="txT" fmla="*/ 0 h 65"/>
                  <a:gd name="txR" fmla="*/ 6 w 6"/>
                  <a:gd name="txB" fmla="*/ 65 h 65"/>
                </a:gdLst>
                <a:ahLst/>
                <a:cxnLst>
                  <a:cxn ang="0">
                    <a:pos x="0" y="0"/>
                  </a:cxn>
                  <a:cxn ang="0">
                    <a:pos x="28" y="227"/>
                  </a:cxn>
                  <a:cxn ang="0">
                    <a:pos x="22" y="383"/>
                  </a:cxn>
                  <a:cxn ang="0">
                    <a:pos x="28" y="367"/>
                  </a:cxn>
                </a:cxnLst>
                <a:rect l="txL" t="txT" r="txR" b="txB"/>
                <a:pathLst>
                  <a:path w="6" h="65">
                    <a:moveTo>
                      <a:pt x="0" y="0"/>
                    </a:moveTo>
                    <a:cubicBezTo>
                      <a:pt x="3" y="12"/>
                      <a:pt x="4" y="25"/>
                      <a:pt x="6" y="38"/>
                    </a:cubicBezTo>
                    <a:cubicBezTo>
                      <a:pt x="6" y="47"/>
                      <a:pt x="5" y="55"/>
                      <a:pt x="5" y="64"/>
                    </a:cubicBezTo>
                    <a:cubicBezTo>
                      <a:pt x="5" y="65"/>
                      <a:pt x="6" y="61"/>
                      <a:pt x="6" y="61"/>
                    </a:cubicBezTo>
                  </a:path>
                </a:pathLst>
              </a:custGeom>
              <a:gradFill rotWithShape="0">
                <a:gsLst>
                  <a:gs pos="0">
                    <a:srgbClr val="767676"/>
                  </a:gs>
                  <a:gs pos="50000">
                    <a:srgbClr val="FFFFFF"/>
                  </a:gs>
                  <a:gs pos="100000">
                    <a:srgbClr val="767676"/>
                  </a:gs>
                </a:gsLst>
                <a:lin ang="2700000" scaled="1"/>
                <a:tileRect/>
              </a:gradFill>
              <a:ln w="19050" cap="flat" cmpd="sng">
                <a:solidFill>
                  <a:srgbClr val="000000"/>
                </a:solidFill>
                <a:prstDash val="solid"/>
                <a:round/>
                <a:headEnd type="none" w="med" len="med"/>
                <a:tailEnd type="none" w="med" len="med"/>
              </a:ln>
            </p:spPr>
            <p:txBody>
              <a:bodyPr/>
              <a:p>
                <a:endParaRPr lang="en-GB" altLang="x-none" dirty="0">
                  <a:latin typeface="Calibri" panose="020F0502020204030204" charset="0"/>
                </a:endParaRPr>
              </a:p>
            </p:txBody>
          </p:sp>
        </p:grpSp>
        <p:sp>
          <p:nvSpPr>
            <p:cNvPr id="109893" name="Line 135"/>
            <p:cNvSpPr/>
            <p:nvPr/>
          </p:nvSpPr>
          <p:spPr>
            <a:xfrm flipV="1">
              <a:off x="8369684" y="1768475"/>
              <a:ext cx="159826" cy="134938"/>
            </a:xfrm>
            <a:prstGeom prst="line">
              <a:avLst/>
            </a:prstGeom>
            <a:ln w="15875" cap="flat" cmpd="sng">
              <a:solidFill>
                <a:schemeClr val="tx1"/>
              </a:solidFill>
              <a:prstDash val="solid"/>
              <a:headEnd type="none" w="med" len="med"/>
              <a:tailEnd type="none" w="med" len="med"/>
            </a:ln>
          </p:spPr>
        </p:sp>
        <p:grpSp>
          <p:nvGrpSpPr>
            <p:cNvPr id="109894" name="Group 137"/>
            <p:cNvGrpSpPr/>
            <p:nvPr/>
          </p:nvGrpSpPr>
          <p:grpSpPr>
            <a:xfrm>
              <a:off x="7903953" y="1589088"/>
              <a:ext cx="584311" cy="150813"/>
              <a:chOff x="1346" y="923"/>
              <a:chExt cx="340" cy="146"/>
            </a:xfrm>
          </p:grpSpPr>
          <p:grpSp>
            <p:nvGrpSpPr>
              <p:cNvPr id="109895" name="Group 138"/>
              <p:cNvGrpSpPr/>
              <p:nvPr/>
            </p:nvGrpSpPr>
            <p:grpSpPr>
              <a:xfrm>
                <a:off x="1346" y="933"/>
                <a:ext cx="340" cy="136"/>
                <a:chOff x="1261" y="1186"/>
                <a:chExt cx="340" cy="187"/>
              </a:xfrm>
            </p:grpSpPr>
            <p:sp>
              <p:nvSpPr>
                <p:cNvPr id="109897" name="Line 139"/>
                <p:cNvSpPr/>
                <p:nvPr/>
              </p:nvSpPr>
              <p:spPr>
                <a:xfrm>
                  <a:off x="1262" y="1194"/>
                  <a:ext cx="330" cy="0"/>
                </a:xfrm>
                <a:prstGeom prst="line">
                  <a:avLst/>
                </a:prstGeom>
                <a:ln w="38100" cap="flat" cmpd="sng">
                  <a:solidFill>
                    <a:schemeClr val="tx1"/>
                  </a:solidFill>
                  <a:prstDash val="solid"/>
                  <a:headEnd type="none" w="med" len="med"/>
                  <a:tailEnd type="none" w="med" len="med"/>
                </a:ln>
              </p:spPr>
            </p:sp>
            <p:sp>
              <p:nvSpPr>
                <p:cNvPr id="109898" name="Arc 140"/>
                <p:cNvSpPr/>
                <p:nvPr/>
              </p:nvSpPr>
              <p:spPr>
                <a:xfrm flipV="1">
                  <a:off x="1414" y="1186"/>
                  <a:ext cx="187" cy="186"/>
                </a:xfrm>
                <a:custGeom>
                  <a:avLst/>
                  <a:gdLst>
                    <a:gd name="txL" fmla="*/ 0 w 21600"/>
                    <a:gd name="txT" fmla="*/ 0 h 21600"/>
                    <a:gd name="txR" fmla="*/ 21600 w 21600"/>
                    <a:gd name="txB" fmla="*/ 21600 h 21600"/>
                  </a:gdLst>
                  <a:ahLst/>
                  <a:cxnLst>
                    <a:cxn ang="0">
                      <a:pos x="0" y="0"/>
                    </a:cxn>
                    <a:cxn ang="0">
                      <a:pos x="0" y="0"/>
                    </a:cxn>
                    <a:cxn ang="0">
                      <a:pos x="0" y="0"/>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sp>
              <p:nvSpPr>
                <p:cNvPr id="109899" name="Arc 141"/>
                <p:cNvSpPr/>
                <p:nvPr/>
              </p:nvSpPr>
              <p:spPr>
                <a:xfrm flipH="1" flipV="1">
                  <a:off x="1261" y="1195"/>
                  <a:ext cx="153" cy="178"/>
                </a:xfrm>
                <a:custGeom>
                  <a:avLst/>
                  <a:gdLst>
                    <a:gd name="txL" fmla="*/ 0 w 21600"/>
                    <a:gd name="txT" fmla="*/ 0 h 21586"/>
                    <a:gd name="txR" fmla="*/ 21600 w 21600"/>
                    <a:gd name="txB" fmla="*/ 21586 h 21586"/>
                  </a:gdLst>
                  <a:ahLst/>
                  <a:cxnLst>
                    <a:cxn ang="0">
                      <a:pos x="0" y="0"/>
                    </a:cxn>
                    <a:cxn ang="0">
                      <a:pos x="0" y="0"/>
                    </a:cxn>
                    <a:cxn ang="0">
                      <a:pos x="0" y="0"/>
                    </a:cxn>
                  </a:cxnLst>
                  <a:rect l="txL" t="txT" r="txR" b="txB"/>
                  <a:pathLst>
                    <a:path w="21600" h="21586" fill="none">
                      <a:moveTo>
                        <a:pt x="782" y="0"/>
                      </a:moveTo>
                      <a:cubicBezTo>
                        <a:pt x="12399" y="421"/>
                        <a:pt x="21600" y="9961"/>
                        <a:pt x="21600" y="21586"/>
                      </a:cubicBezTo>
                    </a:path>
                    <a:path w="21600" h="21586" stroke="0">
                      <a:moveTo>
                        <a:pt x="782" y="0"/>
                      </a:moveTo>
                      <a:cubicBezTo>
                        <a:pt x="12399" y="421"/>
                        <a:pt x="21600" y="9961"/>
                        <a:pt x="21600" y="21586"/>
                      </a:cubicBezTo>
                      <a:lnTo>
                        <a:pt x="0" y="21586"/>
                      </a:lnTo>
                      <a:close/>
                    </a:path>
                  </a:pathLst>
                </a:custGeom>
                <a:noFill/>
                <a:ln w="38100" cap="flat" cmpd="sng">
                  <a:solidFill>
                    <a:schemeClr val="tx1"/>
                  </a:solidFill>
                  <a:prstDash val="solid"/>
                  <a:round/>
                  <a:headEnd type="none" w="med" len="med"/>
                  <a:tailEnd type="none" w="med" len="med"/>
                </a:ln>
              </p:spPr>
              <p:txBody>
                <a:bodyPr wrap="none" lIns="90000" tIns="46800" rIns="90000" bIns="46800" anchor="ctr"/>
                <a:p>
                  <a:endParaRPr lang="en-GB" altLang="x-none" dirty="0">
                    <a:latin typeface="Calibri" panose="020F0502020204030204" charset="0"/>
                  </a:endParaRPr>
                </a:p>
              </p:txBody>
            </p:sp>
          </p:grpSp>
          <p:sp>
            <p:nvSpPr>
              <p:cNvPr id="109896" name="Line 142"/>
              <p:cNvSpPr/>
              <p:nvPr/>
            </p:nvSpPr>
            <p:spPr>
              <a:xfrm>
                <a:off x="1508" y="923"/>
                <a:ext cx="0" cy="136"/>
              </a:xfrm>
              <a:prstGeom prst="line">
                <a:avLst/>
              </a:prstGeom>
              <a:ln w="15875" cap="flat" cmpd="sng">
                <a:solidFill>
                  <a:schemeClr val="tx1"/>
                </a:solidFill>
                <a:prstDash val="solid"/>
                <a:headEnd type="none" w="med" len="med"/>
                <a:tailEnd type="none" w="med" len="med"/>
              </a:ln>
            </p:spPr>
          </p:sp>
        </p:grpSp>
      </p:grpSp>
      <p:sp>
        <p:nvSpPr>
          <p:cNvPr id="417" name="Text Box 409"/>
          <p:cNvSpPr txBox="1"/>
          <p:nvPr/>
        </p:nvSpPr>
        <p:spPr>
          <a:xfrm>
            <a:off x="4279265" y="4035425"/>
            <a:ext cx="1252538" cy="519113"/>
          </a:xfrm>
          <a:prstGeom prst="rect">
            <a:avLst/>
          </a:prstGeom>
          <a:noFill/>
          <a:ln w="15875">
            <a:noFill/>
          </a:ln>
        </p:spPr>
        <p:txBody>
          <a:bodyPr wrap="none" lIns="90000" tIns="46800" rIns="90000" bIns="46800">
            <a:spAutoFit/>
          </a:bodyPr>
          <a:p>
            <a:r>
              <a:rPr lang="zh-CN" altLang="en-US" sz="2800" b="1" dirty="0">
                <a:latin typeface="Arial" panose="020B0604020202020204" pitchFamily="34" charset="0"/>
                <a:ea typeface="宋体" panose="02010600030101010101" pitchFamily="2" charset="-122"/>
              </a:rPr>
              <a:t>监护人</a:t>
            </a:r>
            <a:endParaRPr lang="zh-CN" altLang="en-US" sz="2800" b="1" dirty="0">
              <a:latin typeface="Arial" panose="020B0604020202020204" pitchFamily="34" charset="0"/>
              <a:ea typeface="宋体" panose="02010600030101010101" pitchFamily="2" charset="-122"/>
            </a:endParaRPr>
          </a:p>
        </p:txBody>
      </p:sp>
      <p:pic>
        <p:nvPicPr>
          <p:cNvPr id="4" name="图片 3"/>
          <p:cNvPicPr>
            <a:picLocks noChangeAspect="1"/>
          </p:cNvPicPr>
          <p:nvPr/>
        </p:nvPicPr>
        <p:blipFill>
          <a:blip r:embed="rId3"/>
          <a:stretch>
            <a:fillRect/>
          </a:stretch>
        </p:blipFill>
        <p:spPr>
          <a:xfrm>
            <a:off x="391160" y="260350"/>
            <a:ext cx="2466975" cy="5619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 grpId="0"/>
      <p:bldP spid="412" grpId="0"/>
      <p:bldP spid="4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00774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负责人</a:t>
            </a:r>
            <a:endParaRPr lang="zh-CN" altLang="en-US" kern="1200" dirty="0">
              <a:latin typeface="Franklin Gothic Medium" panose="020B0603020102020204" pitchFamily="34" charset="0"/>
              <a:ea typeface="宋体" panose="02010600030101010101" pitchFamily="2" charset="-122"/>
              <a:cs typeface="+mj-cs"/>
            </a:endParaRPr>
          </a:p>
        </p:txBody>
      </p:sp>
      <p:sp>
        <p:nvSpPr>
          <p:cNvPr id="110595" name="Content Placeholder 2"/>
          <p:cNvSpPr>
            <a:spLocks noGrp="1"/>
          </p:cNvSpPr>
          <p:nvPr/>
        </p:nvSpPr>
        <p:spPr>
          <a:xfrm>
            <a:off x="399415" y="2018665"/>
            <a:ext cx="8400415" cy="422973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GB" kern="1200" dirty="0">
                <a:latin typeface="Franklin Gothic Medium" panose="020B0603020102020204" pitchFamily="34" charset="0"/>
                <a:ea typeface="宋体" panose="02010600030101010101" pitchFamily="2" charset="-122"/>
                <a:cs typeface="+mn-cs"/>
              </a:rPr>
              <a:t>经过恰当的培训，并具备相应的能力，对进入受限空间的所有活动履行全部管理责任。</a:t>
            </a:r>
            <a:endParaRPr lang="en-US" altLang="zh-CN" sz="2800" kern="1200">
              <a:solidFill>
                <a:srgbClr val="FF0000"/>
              </a:solidFill>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知晓、理解进入受限空间需要知识，包括清楚进入人员、监护人的职责</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在签发进入受限空间作业的许可之前，验证是否达到了进入受限空间作业的条件，并最终许可进入受限空间，包括完成风险分析及执行相关的控制措施</a:t>
            </a:r>
            <a:endParaRPr lang="zh-CN" altLang="en-US" sz="2000" dirty="0">
              <a:ea typeface="宋体" panose="02010600030101010101" pitchFamily="2" charset="-122"/>
              <a:sym typeface="+mn-ea"/>
            </a:endParaRPr>
          </a:p>
          <a:p>
            <a:pPr lvl="1" eaLnBrk="1" hangingPunct="1"/>
            <a:r>
              <a:rPr lang="zh-CN" altLang="en-US" sz="2000" dirty="0">
                <a:ea typeface="宋体" panose="02010600030101010101" pitchFamily="2" charset="-122"/>
                <a:sym typeface="+mn-ea"/>
              </a:rPr>
              <a:t>确认在进入受限空间前相关的紧急救援计划及需要的资源是否准备就绪。</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当负责人变化时，负责将进入受限空间相关的信息、状态和接替人进入沟通</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如有需要，负责人有权终止进入，撤回进入许可证，及命令从受限空间中疏散撤离出来。</a:t>
            </a:r>
            <a:endParaRPr lang="zh-CN" altLang="en-US" sz="2000"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sz="2000" kern="1200">
              <a:latin typeface="Franklin Gothic Medium" panose="020B0603020102020204" pitchFamily="34" charset="0"/>
              <a:ea typeface="宋体" panose="02010600030101010101" pitchFamily="2" charset="-122"/>
              <a:cs typeface="+mn-cs"/>
            </a:endParaRPr>
          </a:p>
          <a:p>
            <a:pPr lvl="1" eaLnBrk="1" hangingPunct="1"/>
            <a:endParaRPr lang="zh-CN" altLang="en-US" sz="2000" kern="1200" dirty="0">
              <a:latin typeface="Franklin Gothic Medium" panose="020B0603020102020204" pitchFamily="34" charset="0"/>
              <a:ea typeface="宋体" panose="02010600030101010101" pitchFamily="2" charset="-122"/>
              <a:cs typeface="+mn-cs"/>
            </a:endParaRPr>
          </a:p>
          <a:p>
            <a:pPr marL="0" indent="0" eaLnBrk="1" hangingPunct="1">
              <a:buFont typeface="Courier New" panose="02070309020205020404" pitchFamily="49" charset="0"/>
              <a:buNone/>
            </a:pPr>
            <a:endParaRPr lang="zh-CN" altLang="en-US" kern="1200" dirty="0">
              <a:latin typeface="Franklin Gothic Medium" panose="020B0603020102020204" pitchFamily="34" charset="0"/>
              <a:ea typeface="宋体" panose="02010600030101010101" pitchFamily="2" charset="-122"/>
              <a:cs typeface="+mn-cs"/>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1029970" y="117665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进入者</a:t>
            </a:r>
            <a:endParaRPr lang="zh-CN" altLang="en-US" kern="1200" dirty="0">
              <a:latin typeface="Franklin Gothic Medium" panose="020B0603020102020204" pitchFamily="34" charset="0"/>
              <a:ea typeface="宋体" panose="02010600030101010101" pitchFamily="2" charset="-122"/>
              <a:cs typeface="+mj-cs"/>
            </a:endParaRPr>
          </a:p>
        </p:txBody>
      </p:sp>
      <p:sp>
        <p:nvSpPr>
          <p:cNvPr id="113667" name="Content Placeholder 2"/>
          <p:cNvSpPr>
            <a:spLocks noGrp="1"/>
          </p:cNvSpPr>
          <p:nvPr/>
        </p:nvSpPr>
        <p:spPr>
          <a:xfrm>
            <a:off x="685800" y="2408555"/>
            <a:ext cx="7864475" cy="3839845"/>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具备能力，并获得相应的许可进入受限空间</a:t>
            </a: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所有进入者都必须适合此项工作</a:t>
            </a:r>
            <a:endParaRPr lang="zh-CN" altLang="en-US"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kern="1200" dirty="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识别进入受限空间后可能面临的潜在风险</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在进入受限空间作业前，从负责人那里获得有效的进入许可证</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遵从受限空间作业控制程序及进入许可证的要求</a:t>
            </a:r>
            <a:endParaRPr lang="zh-CN" altLang="en-US" sz="2000" dirty="0">
              <a:ea typeface="宋体" panose="02010600030101010101" pitchFamily="2" charset="-122"/>
              <a:sym typeface="+mn-ea"/>
            </a:endParaRPr>
          </a:p>
          <a:p>
            <a:pPr lvl="1" eaLnBrk="1" hangingPunct="1"/>
            <a:r>
              <a:rPr lang="zh-CN" altLang="en-US" sz="2000" dirty="0">
                <a:ea typeface="宋体" panose="02010600030101010101" pitchFamily="2" charset="-122"/>
                <a:sym typeface="+mn-ea"/>
              </a:rPr>
              <a:t>把在受限空间中遇到的潜在风险告知监护人</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当负责人或者监护人要求，或面临危险时，及时从受限空间中撤离</a:t>
            </a:r>
            <a:endParaRPr lang="zh-CN" altLang="en-US" sz="2000"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sz="2000" kern="1200" dirty="0">
              <a:latin typeface="Franklin Gothic Medium" panose="020B0603020102020204" pitchFamily="34" charset="0"/>
              <a:ea typeface="宋体" panose="02010600030101010101" pitchFamily="2" charset="-122"/>
              <a:cs typeface="+mn-cs"/>
            </a:endParaRPr>
          </a:p>
          <a:p>
            <a:pPr lvl="1" eaLnBrk="1" hangingPunct="1"/>
            <a:endParaRPr lang="zh-CN" altLang="en-US" sz="2000"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sz="2000"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zh-CN" altLang="en-US" kern="1200" dirty="0">
              <a:latin typeface="Franklin Gothic Medium" panose="020B0603020102020204" pitchFamily="34" charset="0"/>
              <a:ea typeface="宋体" panose="02010600030101010101" pitchFamily="2" charset="-122"/>
              <a:cs typeface="+mn-cs"/>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17665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监护人</a:t>
            </a:r>
            <a:endParaRPr lang="zh-CN" altLang="en-US" kern="1200" dirty="0">
              <a:latin typeface="Franklin Gothic Medium" panose="020B0603020102020204" pitchFamily="34" charset="0"/>
              <a:ea typeface="宋体" panose="02010600030101010101" pitchFamily="2" charset="-122"/>
              <a:cs typeface="+mj-cs"/>
            </a:endParaRPr>
          </a:p>
        </p:txBody>
      </p:sp>
      <p:sp>
        <p:nvSpPr>
          <p:cNvPr id="5" name="Content Placeholder 2"/>
          <p:cNvSpPr>
            <a:spLocks noGrp="1"/>
          </p:cNvSpPr>
          <p:nvPr/>
        </p:nvSpPr>
        <p:spPr>
          <a:xfrm>
            <a:off x="182245" y="2226945"/>
            <a:ext cx="8962390" cy="4021455"/>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具备相应的能力，持续对受限空间内</a:t>
            </a:r>
            <a:r>
              <a:rPr lang="en-US" altLang="zh-CN" sz="2600" kern="1200">
                <a:latin typeface="Franklin Gothic Medium" panose="020B0603020102020204" pitchFamily="34" charset="0"/>
                <a:ea typeface="宋体" panose="02010600030101010101" pitchFamily="2" charset="-122"/>
                <a:cs typeface="+mn-cs"/>
              </a:rPr>
              <a:t>/</a:t>
            </a:r>
            <a:r>
              <a:rPr lang="zh-CN" altLang="en-US" sz="2600" kern="1200" dirty="0">
                <a:latin typeface="Franklin Gothic Medium" panose="020B0603020102020204" pitchFamily="34" charset="0"/>
                <a:ea typeface="宋体" panose="02010600030101010101" pitchFamily="2" charset="-122"/>
                <a:cs typeface="+mn-cs"/>
              </a:rPr>
              <a:t>附近进行监控，为进入受限空间作业人员的安全提供支持或者应对突发情况。</a:t>
            </a:r>
            <a:endParaRPr lang="en-US" altLang="zh-CN" sz="2600" kern="120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监护人不进入受限空间及也不参与受限空间内作业，也不到其它地方作业。</a:t>
            </a:r>
            <a:endParaRPr lang="zh-CN" altLang="en-US" sz="2600" kern="1200" dirty="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坚守在作业的受限空间主要的进口</a:t>
            </a:r>
            <a:r>
              <a:rPr lang="en-US" altLang="zh-CN" sz="2000">
                <a:ea typeface="宋体" panose="02010600030101010101" pitchFamily="2" charset="-122"/>
                <a:sym typeface="+mn-ea"/>
              </a:rPr>
              <a:t>/</a:t>
            </a:r>
            <a:r>
              <a:rPr lang="zh-CN" altLang="en-US" sz="2000" dirty="0">
                <a:ea typeface="宋体" panose="02010600030101010101" pitchFamily="2" charset="-122"/>
                <a:sym typeface="+mn-ea"/>
              </a:rPr>
              <a:t>出口位置</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阻止没有授权（批准）的人员进入受限空间</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时刻跟进受限空间内人员的状况</a:t>
            </a:r>
            <a:endParaRPr lang="zh-CN" altLang="en-US" sz="2000" dirty="0">
              <a:ea typeface="宋体" panose="02010600030101010101" pitchFamily="2" charset="-122"/>
              <a:sym typeface="+mn-ea"/>
            </a:endParaRPr>
          </a:p>
          <a:p>
            <a:pPr lvl="1" eaLnBrk="1" hangingPunct="1"/>
            <a:r>
              <a:rPr lang="zh-CN" altLang="en-US" sz="2000" dirty="0">
                <a:ea typeface="宋体" panose="02010600030101010101" pitchFamily="2" charset="-122"/>
                <a:sym typeface="+mn-ea"/>
              </a:rPr>
              <a:t>监控受限空间内外、四周可能对进入受限空间人员安全带来影响的因素。</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与进入者维持联系，直到受限空间作业终止，或者直到具有能力的人接替为止。</a:t>
            </a:r>
            <a:endParaRPr lang="en-US" altLang="zh-CN" sz="2000" kern="1200">
              <a:latin typeface="Franklin Gothic Medium" panose="020B0603020102020204" pitchFamily="34" charset="0"/>
              <a:ea typeface="宋体" panose="02010600030101010101" pitchFamily="2" charset="-122"/>
              <a:cs typeface="+mn-cs"/>
            </a:endParaRPr>
          </a:p>
          <a:p>
            <a:pPr lvl="1" eaLnBrk="1" hangingPunct="1"/>
            <a:r>
              <a:rPr lang="zh-CN" altLang="en-US" sz="2000" dirty="0">
                <a:ea typeface="宋体" panose="02010600030101010101" pitchFamily="2" charset="-122"/>
                <a:sym typeface="+mn-ea"/>
              </a:rPr>
              <a:t>启动疏散或者应急响应程序</a:t>
            </a:r>
            <a:endParaRPr lang="zh-CN" altLang="en-US" sz="2000" kern="1200" dirty="0">
              <a:latin typeface="Franklin Gothic Medium" panose="020B0603020102020204" pitchFamily="34" charset="0"/>
              <a:ea typeface="宋体" panose="02010600030101010101" pitchFamily="2" charset="-122"/>
              <a:cs typeface="+mn-cs"/>
            </a:endParaRPr>
          </a:p>
          <a:p>
            <a:pPr lvl="1" eaLnBrk="1" hangingPunct="1"/>
            <a:endParaRPr lang="zh-CN" altLang="en-US" sz="2000" kern="1200" dirty="0">
              <a:latin typeface="Franklin Gothic Medium" panose="020B0603020102020204" pitchFamily="34" charset="0"/>
              <a:ea typeface="宋体" panose="02010600030101010101" pitchFamily="2" charset="-122"/>
              <a:cs typeface="+mn-cs"/>
            </a:endParaRPr>
          </a:p>
          <a:p>
            <a:pPr eaLnBrk="1" hangingPunct="1">
              <a:lnSpc>
                <a:spcPct val="90000"/>
              </a:lnSpc>
              <a:buFont typeface="Courier New" panose="02070309020205020404" pitchFamily="49" charset="0"/>
            </a:pPr>
            <a:endParaRPr lang="zh-CN" altLang="en-US" sz="2000" kern="1200" dirty="0">
              <a:latin typeface="Franklin Gothic Medium" panose="020B0603020102020204" pitchFamily="34" charset="0"/>
              <a:ea typeface="宋体" panose="02010600030101010101" pitchFamily="2" charset="-122"/>
              <a:cs typeface="+mn-cs"/>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830580" y="117665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监护人数量</a:t>
            </a:r>
            <a:endParaRPr lang="zh-CN" altLang="en-US" kern="1200" dirty="0">
              <a:latin typeface="Franklin Gothic Medium" panose="020B0603020102020204" pitchFamily="34" charset="0"/>
              <a:ea typeface="宋体" panose="02010600030101010101" pitchFamily="2" charset="-122"/>
              <a:cs typeface="+mj-cs"/>
            </a:endParaRPr>
          </a:p>
        </p:txBody>
      </p:sp>
      <p:sp>
        <p:nvSpPr>
          <p:cNvPr id="119811" name="Content Placeholder 2"/>
          <p:cNvSpPr>
            <a:spLocks noGrp="1"/>
          </p:cNvSpPr>
          <p:nvPr/>
        </p:nvSpPr>
        <p:spPr>
          <a:xfrm>
            <a:off x="389890" y="2286000"/>
            <a:ext cx="8525510" cy="495300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b="1" kern="1200" dirty="0">
                <a:latin typeface="Franklin Gothic Medium" panose="020B0603020102020204" pitchFamily="34" charset="0"/>
                <a:ea typeface="宋体" panose="02010600030101010101" pitchFamily="2" charset="-122"/>
                <a:cs typeface="+mn-cs"/>
              </a:rPr>
              <a:t>监护人的数量由负责人根据进入者数量及所要进行的工作决定。</a:t>
            </a:r>
            <a:endParaRPr lang="zh-CN" altLang="en-US" kern="1200" dirty="0">
              <a:latin typeface="Franklin Gothic Medium" panose="020B0603020102020204" pitchFamily="34" charset="0"/>
              <a:ea typeface="宋体" panose="02010600030101010101" pitchFamily="2" charset="-122"/>
              <a:cs typeface="+mn-cs"/>
            </a:endParaRPr>
          </a:p>
        </p:txBody>
      </p:sp>
      <p:sp>
        <p:nvSpPr>
          <p:cNvPr id="5" name="Title 1"/>
          <p:cNvSpPr>
            <a:spLocks noGrp="1"/>
          </p:cNvSpPr>
          <p:nvPr/>
        </p:nvSpPr>
        <p:spPr>
          <a:xfrm>
            <a:off x="830580" y="3335020"/>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沟通要求</a:t>
            </a:r>
            <a:endParaRPr lang="zh-CN" altLang="en-US" kern="1200" dirty="0">
              <a:latin typeface="Franklin Gothic Medium" panose="020B0603020102020204" pitchFamily="34" charset="0"/>
              <a:ea typeface="宋体" panose="02010600030101010101" pitchFamily="2" charset="-122"/>
              <a:cs typeface="+mj-cs"/>
            </a:endParaRPr>
          </a:p>
        </p:txBody>
      </p:sp>
      <p:sp>
        <p:nvSpPr>
          <p:cNvPr id="120835" name="Content Placeholder 2"/>
          <p:cNvSpPr>
            <a:spLocks noGrp="1"/>
          </p:cNvSpPr>
          <p:nvPr/>
        </p:nvSpPr>
        <p:spPr>
          <a:xfrm>
            <a:off x="932815" y="4425315"/>
            <a:ext cx="7755255" cy="2039620"/>
          </a:xfrm>
          <a:prstGeom prst="rect">
            <a:avLst/>
          </a:prstGeom>
          <a:noFill/>
          <a:ln w="9525">
            <a:noFill/>
          </a:ln>
        </p:spPr>
        <p:txBody>
          <a:bodyPr vert="horz" wrap="square" lIns="91440" tIns="45720" rIns="91440" bIns="45720" anchor="t"/>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在整个进入受限空间的过程中，监护人和进入者必须维持双向沟通。</a:t>
            </a:r>
            <a:endParaRPr lang="en-US" altLang="zh-CN"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kern="1200" dirty="0">
                <a:latin typeface="Franklin Gothic Medium" panose="020B0603020102020204" pitchFamily="34" charset="0"/>
                <a:ea typeface="宋体" panose="02010600030101010101" pitchFamily="2" charset="-122"/>
                <a:cs typeface="+mn-cs"/>
              </a:rPr>
              <a:t>另外，要求有足够的手段、方法让监护人在紧急状况下进行呼救。</a:t>
            </a:r>
            <a:endParaRPr lang="zh-CN" altLang="en-US" kern="1200" dirty="0">
              <a:latin typeface="Franklin Gothic Medium" panose="020B0603020102020204" pitchFamily="34" charset="0"/>
              <a:ea typeface="宋体" panose="02010600030101010101" pitchFamily="2" charset="-122"/>
              <a:cs typeface="+mn-cs"/>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992" name="TextBox 9"/>
          <p:cNvSpPr txBox="1"/>
          <p:nvPr/>
        </p:nvSpPr>
        <p:spPr>
          <a:xfrm>
            <a:off x="1600200" y="1346201"/>
            <a:ext cx="4800600" cy="530225"/>
          </a:xfrm>
          <a:prstGeom prst="rect">
            <a:avLst/>
          </a:prstGeom>
          <a:noFill/>
          <a:ln w="9525">
            <a:noFill/>
          </a:ln>
        </p:spPr>
        <p:txBody>
          <a:bodyPr>
            <a:spAutoFit/>
          </a:bodyPr>
          <a:p>
            <a:pPr defTabSz="1600200">
              <a:lnSpc>
                <a:spcPct val="90000"/>
              </a:lnSpc>
              <a:spcAft>
                <a:spcPct val="35000"/>
              </a:spcAft>
            </a:pPr>
            <a:r>
              <a:rPr lang="zh-CN" altLang="en-US" sz="3200" dirty="0">
                <a:solidFill>
                  <a:schemeClr val="bg1"/>
                </a:solidFill>
                <a:latin typeface="Franklin Gothic Medium" panose="020B0603020102020204" pitchFamily="34" charset="0"/>
                <a:ea typeface="宋体" panose="02010600030101010101" pitchFamily="2" charset="-122"/>
              </a:rPr>
              <a:t>火灾或者爆炸</a:t>
            </a:r>
            <a:endParaRPr lang="zh-CN" altLang="en-US" sz="3200" dirty="0">
              <a:solidFill>
                <a:schemeClr val="bg1"/>
              </a:solidFill>
              <a:latin typeface="Franklin Gothic Medium" panose="020B0603020102020204" pitchFamily="34" charset="0"/>
              <a:ea typeface="宋体" panose="02010600030101010101" pitchFamily="2" charset="-122"/>
            </a:endParaRPr>
          </a:p>
        </p:txBody>
      </p:sp>
      <p:sp>
        <p:nvSpPr>
          <p:cNvPr id="4" name="Title 1"/>
          <p:cNvSpPr>
            <a:spLocks noGrp="1"/>
          </p:cNvSpPr>
          <p:nvPr/>
        </p:nvSpPr>
        <p:spPr>
          <a:xfrm>
            <a:off x="914400" y="1261745"/>
            <a:ext cx="7315200" cy="868680"/>
          </a:xfrm>
          <a:prstGeom prst="rect">
            <a:avLst/>
          </a:prstGeom>
          <a:gradFill rotWithShape="1">
            <a:gsLst>
              <a:gs pos="0">
                <a:srgbClr val="C9EBC3"/>
              </a:gs>
              <a:gs pos="35000">
                <a:schemeClr val="accent3">
                  <a:tint val="37000"/>
                  <a:satMod val="300000"/>
                </a:schemeClr>
              </a:gs>
              <a:gs pos="100000">
                <a:schemeClr val="accent3">
                  <a:tint val="15000"/>
                  <a:satMod val="350000"/>
                </a:schemeClr>
              </a:gs>
            </a:gsLst>
            <a:lin ang="16200000" scaled="1"/>
          </a:gradFill>
          <a:ln w="9525">
            <a:noFill/>
          </a:ln>
          <a:effectLst>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none"/>
        </p:style>
        <p:txBody>
          <a:bodyPr vert="horz" wrap="square" lIns="91440" tIns="45720" rIns="91440" bIns="45720" numCol="1" rtlCol="0" anchor="ctr" anchorCtr="0" compatLnSpc="1">
            <a:normAutofit/>
          </a:bodyPr>
          <a:lstStyle>
            <a:lvl1pPr algn="l" rtl="0" eaLnBrk="0" fontAlgn="base" hangingPunct="0">
              <a:spcBef>
                <a:spcPct val="0"/>
              </a:spcBef>
              <a:spcAft>
                <a:spcPct val="0"/>
              </a:spcAft>
              <a:defRPr sz="3200" b="1" kern="1200">
                <a:solidFill>
                  <a:schemeClr val="tx1"/>
                </a:solidFill>
                <a:latin typeface="Franklin Gothic Medium" panose="020B0603020102020204" pitchFamily="34" charset="0"/>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a:lstStyle>
          <a:p>
            <a:pPr eaLnBrk="1" hangingPunct="1"/>
            <a:r>
              <a:rPr lang="zh-CN" altLang="en-US" kern="1200" dirty="0">
                <a:latin typeface="Franklin Gothic Medium" panose="020B0603020102020204" pitchFamily="34" charset="0"/>
                <a:ea typeface="宋体" panose="02010600030101010101" pitchFamily="2" charset="-122"/>
                <a:cs typeface="+mj-cs"/>
              </a:rPr>
              <a:t>沟通工具</a:t>
            </a:r>
            <a:endParaRPr lang="zh-CN" altLang="en-US" kern="1200" dirty="0">
              <a:latin typeface="Franklin Gothic Medium" panose="020B0603020102020204" pitchFamily="34" charset="0"/>
              <a:ea typeface="宋体" panose="02010600030101010101" pitchFamily="2" charset="-122"/>
              <a:cs typeface="+mj-cs"/>
            </a:endParaRPr>
          </a:p>
        </p:txBody>
      </p:sp>
      <p:sp>
        <p:nvSpPr>
          <p:cNvPr id="5" name="Content Placeholder 2"/>
          <p:cNvSpPr>
            <a:spLocks noGrp="1"/>
          </p:cNvSpPr>
          <p:nvPr/>
        </p:nvSpPr>
        <p:spPr>
          <a:xfrm>
            <a:off x="389890" y="2338705"/>
            <a:ext cx="8525510" cy="3909695"/>
          </a:xfrm>
          <a:prstGeom prst="rect">
            <a:avLst/>
          </a:prstGeom>
          <a:noFill/>
          <a:ln w="9525">
            <a:noFill/>
          </a:ln>
        </p:spPr>
        <p:txBody>
          <a:bodyPr vert="horz" wrap="square" lIns="91440" tIns="45720" rIns="91440" bIns="45720" numCol="1" rtlCol="0" anchor="t" anchorCtr="0" compatLnSpc="1"/>
          <a:lstStyle>
            <a:lvl1pPr marL="342900" indent="-342900" algn="l" rtl="0" eaLnBrk="0" fontAlgn="base" hangingPunct="0">
              <a:spcBef>
                <a:spcPct val="20000"/>
              </a:spcBef>
              <a:spcAft>
                <a:spcPct val="0"/>
              </a:spcAft>
              <a:buFont typeface="Courier New" panose="02070309020205020404" pitchFamily="49" charset="0"/>
              <a:buChar char="o"/>
              <a:defRPr sz="2800" kern="1200">
                <a:solidFill>
                  <a:schemeClr val="tx1"/>
                </a:solidFill>
                <a:latin typeface="Franklin Gothic Medium" panose="020B060302010202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应当根据受限空间的条件、面临的潜在风险来确定沟通联络的方法 。</a:t>
            </a:r>
            <a:endParaRPr lang="zh-CN" altLang="en-US" sz="2600"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sz="2600"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声音、对讲机、视线、视频、手势、拖拉绳索等都是可选择的沟通方法。</a:t>
            </a:r>
            <a:endParaRPr lang="zh-CN" altLang="en-US" sz="2600" kern="1200" dirty="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endParaRPr lang="en-US" altLang="zh-CN" sz="2600" kern="1200">
              <a:latin typeface="Franklin Gothic Medium" panose="020B0603020102020204" pitchFamily="34" charset="0"/>
              <a:ea typeface="宋体" panose="02010600030101010101" pitchFamily="2" charset="-122"/>
              <a:cs typeface="+mn-cs"/>
            </a:endParaRPr>
          </a:p>
          <a:p>
            <a:pPr eaLnBrk="1" hangingPunct="1">
              <a:buFont typeface="Courier New" panose="02070309020205020404" pitchFamily="49" charset="0"/>
            </a:pPr>
            <a:r>
              <a:rPr lang="zh-CN" altLang="en-US" sz="2600" kern="1200" dirty="0">
                <a:latin typeface="Franklin Gothic Medium" panose="020B0603020102020204" pitchFamily="34" charset="0"/>
                <a:ea typeface="宋体" panose="02010600030101010101" pitchFamily="2" charset="-122"/>
                <a:cs typeface="+mn-cs"/>
              </a:rPr>
              <a:t>如果不能维持双向沟通，那么不允许批准进入受限空间</a:t>
            </a:r>
            <a:endParaRPr lang="zh-CN" altLang="en-US" sz="2600" kern="1200" dirty="0">
              <a:latin typeface="Franklin Gothic Medium" panose="020B0603020102020204" pitchFamily="34" charset="0"/>
              <a:ea typeface="宋体" panose="02010600030101010101" pitchFamily="2" charset="-122"/>
              <a:cs typeface="+mn-cs"/>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7001510" y="113030"/>
            <a:ext cx="196596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背    景</a:t>
            </a:r>
            <a:endParaRPr lang="zh-CN" altLang="en-US" sz="4400" b="1"/>
          </a:p>
        </p:txBody>
      </p:sp>
      <p:sp>
        <p:nvSpPr>
          <p:cNvPr id="5" name="文本框 4"/>
          <p:cNvSpPr txBox="1"/>
          <p:nvPr/>
        </p:nvSpPr>
        <p:spPr>
          <a:xfrm>
            <a:off x="202565" y="1125855"/>
            <a:ext cx="8846185" cy="4606925"/>
          </a:xfrm>
          <a:prstGeom prst="rect">
            <a:avLst/>
          </a:prstGeom>
          <a:noFill/>
        </p:spPr>
        <p:txBody>
          <a:bodyPr wrap="square" rtlCol="0">
            <a:spAutoFit/>
          </a:bodyPr>
          <a:p>
            <a:pPr algn="l"/>
            <a:endParaRPr lang="zh-CN" altLang="en-US" sz="3200"/>
          </a:p>
          <a:p>
            <a:pPr algn="l"/>
            <a:endParaRPr lang="zh-CN" altLang="en-US" sz="2400"/>
          </a:p>
          <a:p>
            <a:pPr algn="l"/>
            <a:r>
              <a:rPr lang="zh-CN" altLang="en-US" sz="2400"/>
              <a:t>《</a:t>
            </a:r>
            <a:r>
              <a:rPr lang="zh-CN" altLang="en-US" sz="2400" b="1">
                <a:sym typeface="+mn-ea"/>
              </a:rPr>
              <a:t>关于工贸行业有限空间作业条件确认工作专项检查情况的通报》</a:t>
            </a:r>
            <a:endParaRPr lang="zh-CN" altLang="en-US" sz="2400" b="1"/>
          </a:p>
          <a:p>
            <a:pPr algn="l"/>
            <a:endParaRPr lang="zh-CN" altLang="en-US" sz="2400" b="1"/>
          </a:p>
          <a:p>
            <a:pPr algn="l"/>
            <a:r>
              <a:rPr lang="zh-CN" altLang="en-US" sz="2400" b="1">
                <a:sym typeface="+mn-ea"/>
              </a:rPr>
              <a:t>                               安监总厅管四〔2017〕19号</a:t>
            </a:r>
            <a:endParaRPr lang="zh-CN" altLang="en-US" sz="2400" b="1"/>
          </a:p>
          <a:p>
            <a:pPr algn="l"/>
            <a:endParaRPr lang="zh-CN" altLang="en-US" sz="2400" b="1"/>
          </a:p>
          <a:p>
            <a:pPr algn="l"/>
            <a:r>
              <a:rPr lang="zh-CN" altLang="en-US" sz="3200">
                <a:sym typeface="+mn-ea"/>
              </a:rPr>
              <a:t>        2016年工贸行业有限空间</a:t>
            </a:r>
            <a:r>
              <a:rPr lang="zh-CN" altLang="en-US" sz="3200">
                <a:solidFill>
                  <a:srgbClr val="FF0000"/>
                </a:solidFill>
                <a:sym typeface="+mn-ea"/>
              </a:rPr>
              <a:t>较大事故</a:t>
            </a:r>
            <a:r>
              <a:rPr lang="zh-CN" altLang="en-US" sz="3200">
                <a:sym typeface="+mn-ea"/>
              </a:rPr>
              <a:t>发生9起、死亡31人，同比减少3起、15人，同比下降25%和32.6%。</a:t>
            </a:r>
            <a:endParaRPr lang="zh-CN" altLang="en-US" sz="2400"/>
          </a:p>
          <a:p>
            <a:pPr algn="l"/>
            <a:endParaRPr lang="zh-CN" altLang="en-US" sz="2400"/>
          </a:p>
          <a:p>
            <a:pPr algn="l"/>
            <a:endParaRPr lang="zh-CN" altLang="en-US" sz="2400"/>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基本要求</a:t>
            </a:r>
            <a:endParaRPr lang="zh-CN" altLang="en-US" sz="4400" b="1"/>
          </a:p>
        </p:txBody>
      </p:sp>
      <p:sp>
        <p:nvSpPr>
          <p:cNvPr id="5" name="文本框 4"/>
          <p:cNvSpPr txBox="1"/>
          <p:nvPr/>
        </p:nvSpPr>
        <p:spPr>
          <a:xfrm>
            <a:off x="544830" y="1162050"/>
            <a:ext cx="7294880" cy="3415030"/>
          </a:xfrm>
          <a:prstGeom prst="rect">
            <a:avLst/>
          </a:prstGeom>
          <a:noFill/>
        </p:spPr>
        <p:txBody>
          <a:bodyPr wrap="none" rtlCol="0">
            <a:spAutoFit/>
          </a:bodyPr>
          <a:p>
            <a:pPr algn="l"/>
            <a:r>
              <a:rPr lang="zh-CN" altLang="en-US" sz="3200"/>
              <a:t>一、作业前</a:t>
            </a:r>
            <a:endParaRPr lang="zh-CN" altLang="en-US" sz="3200"/>
          </a:p>
          <a:p>
            <a:pPr algn="l">
              <a:lnSpc>
                <a:spcPct val="50000"/>
              </a:lnSpc>
              <a:spcBef>
                <a:spcPts val="0"/>
              </a:spcBef>
              <a:spcAft>
                <a:spcPts val="0"/>
              </a:spcAft>
            </a:pPr>
            <a:endParaRPr lang="zh-CN" altLang="en-US" sz="3200"/>
          </a:p>
          <a:p>
            <a:pPr algn="l"/>
            <a:r>
              <a:rPr lang="en-US" altLang="zh-CN" sz="2800"/>
              <a:t>    </a:t>
            </a:r>
            <a:endParaRPr lang="en-US" altLang="zh-CN" sz="2800"/>
          </a:p>
          <a:p>
            <a:pPr algn="l"/>
            <a:r>
              <a:rPr lang="en-US" altLang="zh-CN" sz="2800"/>
              <a:t>1.1 作业单位和生产单位应对作业现场和作业</a:t>
            </a:r>
            <a:endParaRPr lang="en-US" altLang="zh-CN" sz="2800"/>
          </a:p>
          <a:p>
            <a:pPr algn="l"/>
            <a:r>
              <a:rPr lang="en-US" altLang="zh-CN" sz="2800"/>
              <a:t>过程中可能存在的危险、有害因素进行辨识，</a:t>
            </a:r>
            <a:endParaRPr lang="en-US" altLang="zh-CN" sz="2800"/>
          </a:p>
          <a:p>
            <a:pPr algn="l"/>
            <a:r>
              <a:rPr lang="en-US" altLang="zh-CN" sz="2800"/>
              <a:t>制定相应的安全措施.</a:t>
            </a:r>
            <a:endParaRPr lang="en-US" altLang="zh-CN" sz="2800"/>
          </a:p>
          <a:p>
            <a:pPr algn="l"/>
            <a:endParaRPr lang="en-US" altLang="zh-CN" sz="2800"/>
          </a:p>
          <a:p>
            <a:pPr marL="457200" indent="-457200" algn="l">
              <a:buFont typeface="Wingdings" panose="05000000000000000000" charset="0"/>
              <a:buChar char="l"/>
            </a:pPr>
            <a:endParaRPr lang="zh-CN" altLang="en-US" sz="2800" noProof="0" dirty="0">
              <a:ln>
                <a:noFill/>
              </a:ln>
              <a:effectLst/>
              <a:uLnTx/>
              <a:uFillTx/>
              <a:latin typeface="Calibri" panose="020F0502020204030204" charset="0"/>
              <a:ea typeface="宋体" panose="02010600030101010101" pitchFamily="2" charset="-122"/>
              <a:cs typeface="Times New Roman" panose="02020603050405020304" pitchFamily="18" charset="0"/>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基本要求</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304165" y="1123315"/>
            <a:ext cx="8915400" cy="6163310"/>
          </a:xfrm>
          <a:prstGeom prst="rect">
            <a:avLst/>
          </a:prstGeom>
          <a:noFill/>
        </p:spPr>
        <p:txBody>
          <a:bodyPr wrap="none" rtlCol="0">
            <a:spAutoFit/>
          </a:bodyPr>
          <a:p>
            <a:pPr algn="l">
              <a:lnSpc>
                <a:spcPct val="70000"/>
              </a:lnSpc>
              <a:spcBef>
                <a:spcPts val="0"/>
              </a:spcBef>
              <a:spcAft>
                <a:spcPts val="0"/>
              </a:spcAft>
            </a:pPr>
            <a:r>
              <a:rPr lang="en-US" altLang="zh-CN" sz="2800" dirty="0">
                <a:latin typeface="宋体" panose="02010600030101010101" pitchFamily="2" charset="-122"/>
                <a:ea typeface="Times New Roman" panose="02020603050405020304" pitchFamily="18" charset="0"/>
                <a:sym typeface="+mn-ea"/>
              </a:rPr>
              <a:t>1.2应对参加作业的人员进行</a:t>
            </a:r>
            <a:r>
              <a:rPr lang="en-US" altLang="zh-CN" sz="2800" dirty="0">
                <a:solidFill>
                  <a:srgbClr val="FF0000"/>
                </a:solidFill>
                <a:latin typeface="宋体" panose="02010600030101010101" pitchFamily="2" charset="-122"/>
                <a:ea typeface="Times New Roman" panose="02020603050405020304" pitchFamily="18" charset="0"/>
                <a:sym typeface="+mn-ea"/>
              </a:rPr>
              <a:t>安全教育</a:t>
            </a:r>
            <a:r>
              <a:rPr lang="en-US" altLang="zh-CN" sz="2800" dirty="0">
                <a:latin typeface="宋体" panose="02010600030101010101" pitchFamily="2" charset="-122"/>
                <a:ea typeface="Times New Roman" panose="02020603050405020304" pitchFamily="18" charset="0"/>
                <a:sym typeface="+mn-ea"/>
              </a:rPr>
              <a:t>，主要内容如下</a:t>
            </a:r>
            <a:r>
              <a:rPr lang="en-US" altLang="zh-CN" sz="2400" dirty="0">
                <a:latin typeface="宋体" panose="02010600030101010101" pitchFamily="2" charset="-122"/>
                <a:ea typeface="Times New Roman" panose="02020603050405020304" pitchFamily="18" charset="0"/>
                <a:sym typeface="+mn-ea"/>
              </a:rPr>
              <a:t>：</a:t>
            </a:r>
            <a:endParaRPr lang="en-US" altLang="zh-CN" sz="2400" dirty="0">
              <a:latin typeface="宋体" panose="02010600030101010101" pitchFamily="2" charset="-122"/>
              <a:ea typeface="Times New Roman" panose="02020603050405020304" pitchFamily="18" charset="0"/>
              <a:sym typeface="+mn-ea"/>
            </a:endParaRPr>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　a） 有关作业的安全规章制度；</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　b） 作业现场和作业过程中可能存在的危险、有害因素及</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应采取的具体安全措施；</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　c） 作业过程中所使用个体防护器具使用方法及使用注意事项；</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　d） 事故的预防、避险、逃生、自救、互救等知识；</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　e） 相关事故案例和经验、教训。</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800"/>
              <a:t>1.3生产单位应进行如下工作：</a:t>
            </a:r>
            <a:r>
              <a:rPr lang="zh-CN" altLang="en-US" sz="2800"/>
              <a:t>（</a:t>
            </a:r>
            <a:r>
              <a:rPr lang="zh-CN" altLang="en-US" sz="2800">
                <a:solidFill>
                  <a:srgbClr val="FF0000"/>
                </a:solidFill>
              </a:rPr>
              <a:t>技术交底</a:t>
            </a:r>
            <a:r>
              <a:rPr lang="zh-CN" altLang="en-US" sz="2800"/>
              <a:t>）</a:t>
            </a:r>
            <a:endParaRPr lang="zh-CN" altLang="en-US" sz="2800"/>
          </a:p>
          <a:p>
            <a:pPr algn="l">
              <a:lnSpc>
                <a:spcPct val="70000"/>
              </a:lnSpc>
              <a:spcBef>
                <a:spcPts val="0"/>
              </a:spcBef>
              <a:spcAft>
                <a:spcPts val="0"/>
              </a:spcAft>
            </a:pPr>
            <a:endParaRPr lang="en-US" altLang="zh-CN" sz="2800"/>
          </a:p>
          <a:p>
            <a:pPr algn="l">
              <a:lnSpc>
                <a:spcPct val="70000"/>
              </a:lnSpc>
              <a:spcBef>
                <a:spcPts val="0"/>
              </a:spcBef>
              <a:spcAft>
                <a:spcPts val="0"/>
              </a:spcAft>
            </a:pPr>
            <a:r>
              <a:rPr lang="en-US" altLang="zh-CN" sz="2400"/>
              <a:t>　a） 对设备、管线进行隔绝、清洗、置换，并确认满足动火、</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进入有限空间等作业安全要求；</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　b） 对放射源采取相应的安全处置措施；</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　</a:t>
            </a:r>
            <a:endParaRPr lang="en-US" altLang="zh-CN" sz="2400"/>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基本要求</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161290" y="1144270"/>
            <a:ext cx="8690610" cy="5730240"/>
          </a:xfrm>
          <a:prstGeom prst="rect">
            <a:avLst/>
          </a:prstGeom>
          <a:noFill/>
        </p:spPr>
        <p:txBody>
          <a:bodyPr wrap="square" rtlCol="0">
            <a:spAutoFit/>
          </a:bodyPr>
          <a:p>
            <a:pPr algn="l">
              <a:lnSpc>
                <a:spcPct val="70000"/>
              </a:lnSpc>
              <a:spcBef>
                <a:spcPts val="0"/>
              </a:spcBef>
              <a:spcAft>
                <a:spcPts val="0"/>
              </a:spcAft>
            </a:pPr>
            <a:r>
              <a:rPr lang="en-US" altLang="zh-CN" sz="2400">
                <a:sym typeface="+mn-ea"/>
              </a:rPr>
              <a:t>c） 对作业现场的地下隐蔽工程进行交底；</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sym typeface="+mn-ea"/>
              </a:rPr>
              <a:t>d） 腐蚀性介质的作业场所配备人员应急用冲洗水源；</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sym typeface="+mn-ea"/>
              </a:rPr>
              <a:t>e） 夜间作业的场所设置满足要求的照明装置；</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sym typeface="+mn-ea"/>
              </a:rPr>
              <a:t>f） 会同作业单位组织作业人员到作业现场，了解和熟悉现场</a:t>
            </a:r>
            <a:endParaRPr lang="en-US" altLang="zh-CN" sz="2400">
              <a:sym typeface="+mn-ea"/>
            </a:endParaRPr>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环境，进一步核实安全措施的可靠性，熟悉应急救援器材位</a:t>
            </a:r>
            <a:endParaRPr lang="en-US" altLang="zh-CN" sz="2400">
              <a:sym typeface="+mn-ea"/>
            </a:endParaRPr>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置及分布。</a:t>
            </a:r>
            <a:endParaRPr lang="en-US" altLang="zh-CN" sz="2400">
              <a:sym typeface="+mn-ea"/>
            </a:endParaRPr>
          </a:p>
          <a:p>
            <a:pPr algn="l">
              <a:lnSpc>
                <a:spcPct val="70000"/>
              </a:lnSpc>
              <a:spcBef>
                <a:spcPts val="0"/>
              </a:spcBef>
              <a:spcAft>
                <a:spcPts val="0"/>
              </a:spcAft>
            </a:pPr>
            <a:endParaRPr lang="zh-CN" altLang="en-US" sz="2400"/>
          </a:p>
          <a:p>
            <a:pPr algn="l">
              <a:lnSpc>
                <a:spcPct val="70000"/>
              </a:lnSpc>
              <a:spcBef>
                <a:spcPts val="0"/>
              </a:spcBef>
              <a:spcAft>
                <a:spcPts val="0"/>
              </a:spcAft>
            </a:pPr>
            <a:r>
              <a:rPr lang="en-US" altLang="zh-CN" sz="2800"/>
              <a:t>1.4作业前，作业单位对作业现场及作业涉及的设备、</a:t>
            </a:r>
            <a:endParaRPr lang="en-US" altLang="zh-CN" sz="2800"/>
          </a:p>
          <a:p>
            <a:pPr algn="l">
              <a:lnSpc>
                <a:spcPct val="70000"/>
              </a:lnSpc>
              <a:spcBef>
                <a:spcPts val="0"/>
              </a:spcBef>
              <a:spcAft>
                <a:spcPts val="0"/>
              </a:spcAft>
            </a:pPr>
            <a:endParaRPr lang="en-US" altLang="zh-CN" sz="2800"/>
          </a:p>
          <a:p>
            <a:pPr algn="l">
              <a:lnSpc>
                <a:spcPct val="70000"/>
              </a:lnSpc>
              <a:spcBef>
                <a:spcPts val="0"/>
              </a:spcBef>
              <a:spcAft>
                <a:spcPts val="0"/>
              </a:spcAft>
            </a:pPr>
            <a:r>
              <a:rPr lang="en-US" altLang="zh-CN" sz="2800"/>
              <a:t>设施、工器具等进行检查，并使之符合如下要求</a:t>
            </a:r>
            <a:r>
              <a:rPr lang="zh-CN" altLang="en-US" sz="2400">
                <a:solidFill>
                  <a:srgbClr val="FF0000"/>
                </a:solidFill>
              </a:rPr>
              <a:t>（确认）</a:t>
            </a:r>
            <a:endParaRPr lang="zh-CN" altLang="en-US" sz="2400">
              <a:solidFill>
                <a:srgbClr val="FF0000"/>
              </a:solidFill>
            </a:endParaRPr>
          </a:p>
          <a:p>
            <a:pPr algn="l">
              <a:lnSpc>
                <a:spcPct val="70000"/>
              </a:lnSpc>
              <a:spcBef>
                <a:spcPts val="0"/>
              </a:spcBef>
              <a:spcAft>
                <a:spcPts val="0"/>
              </a:spcAft>
            </a:pPr>
            <a:endParaRPr lang="en-US" altLang="zh-CN" sz="2800"/>
          </a:p>
          <a:p>
            <a:pPr algn="l">
              <a:lnSpc>
                <a:spcPct val="70000"/>
              </a:lnSpc>
              <a:spcBef>
                <a:spcPts val="0"/>
              </a:spcBef>
              <a:spcAft>
                <a:spcPts val="0"/>
              </a:spcAft>
            </a:pPr>
            <a:r>
              <a:rPr lang="en-US" altLang="zh-CN" sz="2400"/>
              <a:t>a） 作业现场消防</a:t>
            </a:r>
            <a:r>
              <a:rPr lang="en-US" altLang="zh-CN" sz="2400">
                <a:solidFill>
                  <a:srgbClr val="FF0000"/>
                </a:solidFill>
              </a:rPr>
              <a:t>通道</a:t>
            </a:r>
            <a:r>
              <a:rPr lang="en-US" altLang="zh-CN" sz="2400"/>
              <a:t>、行车通道应保持畅通；影响作业</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安全的杂物应清理干净；</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t>　　</a:t>
            </a:r>
            <a:endParaRPr lang="en-US" altLang="zh-CN" sz="2400"/>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基本要求</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214630" y="1074420"/>
            <a:ext cx="8634730" cy="5596890"/>
          </a:xfrm>
          <a:prstGeom prst="rect">
            <a:avLst/>
          </a:prstGeom>
          <a:noFill/>
        </p:spPr>
        <p:txBody>
          <a:bodyPr wrap="square" rtlCol="0">
            <a:spAutoFit/>
          </a:bodyPr>
          <a:p>
            <a:pPr algn="l">
              <a:lnSpc>
                <a:spcPct val="70000"/>
              </a:lnSpc>
              <a:spcBef>
                <a:spcPts val="0"/>
              </a:spcBef>
              <a:spcAft>
                <a:spcPts val="0"/>
              </a:spcAft>
            </a:pPr>
            <a:r>
              <a:rPr lang="en-US" altLang="zh-CN" sz="2400">
                <a:sym typeface="+mn-ea"/>
              </a:rPr>
              <a:t>b） 作业现场的梯子、栏杆、平台、箅子板、盖板等设施应完</a:t>
            </a:r>
            <a:endParaRPr lang="en-US" altLang="zh-CN" sz="2400">
              <a:sym typeface="+mn-ea"/>
            </a:endParaRPr>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整、牢固，采用的</a:t>
            </a:r>
            <a:r>
              <a:rPr lang="en-US" altLang="zh-CN" sz="2400">
                <a:solidFill>
                  <a:srgbClr val="FF0000"/>
                </a:solidFill>
                <a:sym typeface="+mn-ea"/>
              </a:rPr>
              <a:t>临时设施</a:t>
            </a:r>
            <a:r>
              <a:rPr lang="en-US" altLang="zh-CN" sz="2400">
                <a:sym typeface="+mn-ea"/>
              </a:rPr>
              <a:t>应确保安全；</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sym typeface="+mn-ea"/>
              </a:rPr>
              <a:t>c） 作业现场可能危及安全的坑、井、沟、孔洞等应采取有效防</a:t>
            </a:r>
            <a:endParaRPr lang="en-US" altLang="zh-CN" sz="2400">
              <a:sym typeface="+mn-ea"/>
            </a:endParaRPr>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护措施，并设</a:t>
            </a:r>
            <a:r>
              <a:rPr lang="en-US" altLang="zh-CN" sz="2400">
                <a:solidFill>
                  <a:srgbClr val="FF0000"/>
                </a:solidFill>
                <a:sym typeface="+mn-ea"/>
              </a:rPr>
              <a:t>警示标志</a:t>
            </a:r>
            <a:r>
              <a:rPr lang="en-US" altLang="zh-CN" sz="2400">
                <a:sym typeface="+mn-ea"/>
              </a:rPr>
              <a:t>，夜间应设警示红灯；需要检修的设备</a:t>
            </a:r>
            <a:endParaRPr lang="en-US" altLang="zh-CN" sz="2400">
              <a:sym typeface="+mn-ea"/>
            </a:endParaRPr>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上电器电源应可靠断电，在电源开关处加锁并加挂安全警示牌；</a:t>
            </a:r>
            <a:endParaRPr lang="en-US" altLang="zh-CN" sz="2400"/>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d） 作业使用的个体防护器具、消防器材、通信设备、照明设</a:t>
            </a:r>
            <a:endParaRPr lang="en-US" altLang="zh-CN" sz="2400">
              <a:sym typeface="+mn-ea"/>
            </a:endParaRPr>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备等应完好；</a:t>
            </a:r>
            <a:endParaRPr lang="en-US" altLang="zh-CN" sz="2400"/>
          </a:p>
          <a:p>
            <a:pPr algn="l">
              <a:lnSpc>
                <a:spcPct val="70000"/>
              </a:lnSpc>
              <a:spcBef>
                <a:spcPts val="0"/>
              </a:spcBef>
              <a:spcAft>
                <a:spcPts val="0"/>
              </a:spcAft>
            </a:pPr>
            <a:endParaRPr lang="en-US" altLang="zh-CN" sz="2400"/>
          </a:p>
          <a:p>
            <a:pPr algn="l">
              <a:lnSpc>
                <a:spcPct val="70000"/>
              </a:lnSpc>
              <a:spcBef>
                <a:spcPts val="0"/>
              </a:spcBef>
              <a:spcAft>
                <a:spcPts val="0"/>
              </a:spcAft>
            </a:pPr>
            <a:r>
              <a:rPr lang="en-US" altLang="zh-CN" sz="2400">
                <a:sym typeface="+mn-ea"/>
              </a:rPr>
              <a:t>e） 作业使用的脚手架、起重机械、电气焊用具、手持电动工</a:t>
            </a:r>
            <a:endParaRPr lang="en-US" altLang="zh-CN" sz="2400">
              <a:sym typeface="+mn-ea"/>
            </a:endParaRPr>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具等各种</a:t>
            </a:r>
            <a:r>
              <a:rPr lang="en-US" altLang="zh-CN" sz="2400">
                <a:solidFill>
                  <a:srgbClr val="FF0000"/>
                </a:solidFill>
                <a:sym typeface="+mn-ea"/>
              </a:rPr>
              <a:t>工器具</a:t>
            </a:r>
            <a:r>
              <a:rPr lang="en-US" altLang="zh-CN" sz="2400">
                <a:sym typeface="+mn-ea"/>
              </a:rPr>
              <a:t>应符合作业安全要求；超过安全电压的手持式</a:t>
            </a:r>
            <a:endParaRPr lang="en-US" altLang="zh-CN" sz="2400">
              <a:sym typeface="+mn-ea"/>
            </a:endParaRPr>
          </a:p>
          <a:p>
            <a:pPr algn="l">
              <a:lnSpc>
                <a:spcPct val="70000"/>
              </a:lnSpc>
              <a:spcBef>
                <a:spcPts val="0"/>
              </a:spcBef>
              <a:spcAft>
                <a:spcPts val="0"/>
              </a:spcAft>
            </a:pPr>
            <a:endParaRPr lang="en-US" altLang="zh-CN" sz="2400">
              <a:sym typeface="+mn-ea"/>
            </a:endParaRPr>
          </a:p>
          <a:p>
            <a:pPr algn="l">
              <a:lnSpc>
                <a:spcPct val="70000"/>
              </a:lnSpc>
              <a:spcBef>
                <a:spcPts val="0"/>
              </a:spcBef>
              <a:spcAft>
                <a:spcPts val="0"/>
              </a:spcAft>
            </a:pPr>
            <a:r>
              <a:rPr lang="en-US" altLang="zh-CN" sz="2400">
                <a:sym typeface="+mn-ea"/>
              </a:rPr>
              <a:t>、移动式电动工器具应逐个配置漏电保护器和电源开关。</a:t>
            </a:r>
            <a:endParaRPr lang="en-US" altLang="zh-CN" sz="2400"/>
          </a:p>
          <a:p>
            <a:pPr algn="l">
              <a:lnSpc>
                <a:spcPct val="150000"/>
              </a:lnSpc>
            </a:pPr>
            <a:endParaRPr lang="zh-CN" altLang="en-US" sz="2400"/>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基本要求</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279400" y="1171575"/>
            <a:ext cx="9020175" cy="4846320"/>
          </a:xfrm>
          <a:prstGeom prst="rect">
            <a:avLst/>
          </a:prstGeom>
          <a:noFill/>
        </p:spPr>
        <p:txBody>
          <a:bodyPr wrap="square" rtlCol="0">
            <a:spAutoFit/>
          </a:bodyPr>
          <a:p>
            <a:pPr algn="l">
              <a:lnSpc>
                <a:spcPct val="150000"/>
              </a:lnSpc>
            </a:pPr>
            <a:r>
              <a:rPr lang="en-US" altLang="zh-CN" sz="2800" dirty="0">
                <a:latin typeface="宋体" panose="02010600030101010101" pitchFamily="2" charset="-122"/>
                <a:ea typeface="Times New Roman" panose="02020603050405020304" pitchFamily="18" charset="0"/>
                <a:sym typeface="+mn-ea"/>
              </a:rPr>
              <a:t>1</a:t>
            </a:r>
            <a:r>
              <a:rPr lang="zh-CN" altLang="en-US" sz="2800" dirty="0">
                <a:latin typeface="宋体" panose="02010600030101010101" pitchFamily="2" charset="-122"/>
                <a:ea typeface="Times New Roman" panose="02020603050405020304" pitchFamily="18" charset="0"/>
                <a:sym typeface="+mn-ea"/>
              </a:rPr>
              <a:t>.5进入作业现场的人员应正确佩戴符合GB2811要求</a:t>
            </a:r>
            <a:endParaRPr lang="zh-CN" altLang="en-US" sz="2800" dirty="0">
              <a:latin typeface="宋体" panose="02010600030101010101" pitchFamily="2" charset="-122"/>
              <a:ea typeface="Times New Roman" panose="02020603050405020304" pitchFamily="18" charset="0"/>
              <a:sym typeface="+mn-ea"/>
            </a:endParaRPr>
          </a:p>
          <a:p>
            <a:pPr algn="l">
              <a:lnSpc>
                <a:spcPct val="150000"/>
              </a:lnSpc>
            </a:pPr>
            <a:r>
              <a:rPr lang="zh-CN" altLang="en-US" sz="2800" dirty="0">
                <a:latin typeface="宋体" panose="02010600030101010101" pitchFamily="2" charset="-122"/>
                <a:ea typeface="Times New Roman" panose="02020603050405020304" pitchFamily="18" charset="0"/>
                <a:sym typeface="+mn-ea"/>
              </a:rPr>
              <a:t>的安全帽，作业时，作业人员应遵守本工种安全技</a:t>
            </a:r>
            <a:endParaRPr lang="zh-CN" altLang="en-US" sz="2800" dirty="0">
              <a:latin typeface="宋体" panose="02010600030101010101" pitchFamily="2" charset="-122"/>
              <a:ea typeface="Times New Roman" panose="02020603050405020304" pitchFamily="18" charset="0"/>
              <a:sym typeface="+mn-ea"/>
            </a:endParaRPr>
          </a:p>
          <a:p>
            <a:pPr algn="l">
              <a:lnSpc>
                <a:spcPct val="150000"/>
              </a:lnSpc>
            </a:pPr>
            <a:r>
              <a:rPr lang="zh-CN" altLang="en-US" sz="2800" dirty="0">
                <a:latin typeface="宋体" panose="02010600030101010101" pitchFamily="2" charset="-122"/>
                <a:ea typeface="Times New Roman" panose="02020603050405020304" pitchFamily="18" charset="0"/>
                <a:sym typeface="+mn-ea"/>
              </a:rPr>
              <a:t>术操作规程，并按规定着装及正确佩戴相应的个体防</a:t>
            </a:r>
            <a:endParaRPr lang="zh-CN" altLang="en-US" sz="2800" dirty="0">
              <a:latin typeface="宋体" panose="02010600030101010101" pitchFamily="2" charset="-122"/>
              <a:ea typeface="Times New Roman" panose="02020603050405020304" pitchFamily="18" charset="0"/>
              <a:sym typeface="+mn-ea"/>
            </a:endParaRPr>
          </a:p>
          <a:p>
            <a:pPr algn="l">
              <a:lnSpc>
                <a:spcPct val="150000"/>
              </a:lnSpc>
            </a:pPr>
            <a:r>
              <a:rPr lang="zh-CN" altLang="en-US" sz="2800" dirty="0">
                <a:latin typeface="宋体" panose="02010600030101010101" pitchFamily="2" charset="-122"/>
                <a:ea typeface="Times New Roman" panose="02020603050405020304" pitchFamily="18" charset="0"/>
                <a:sym typeface="+mn-ea"/>
              </a:rPr>
              <a:t>护用品，</a:t>
            </a:r>
            <a:r>
              <a:rPr lang="zh-CN" altLang="en-US" sz="2800" dirty="0">
                <a:solidFill>
                  <a:srgbClr val="FF0000"/>
                </a:solidFill>
                <a:latin typeface="宋体" panose="02010600030101010101" pitchFamily="2" charset="-122"/>
                <a:ea typeface="Times New Roman" panose="02020603050405020304" pitchFamily="18" charset="0"/>
                <a:sym typeface="+mn-ea"/>
              </a:rPr>
              <a:t>多工种、多层次</a:t>
            </a:r>
            <a:r>
              <a:rPr lang="zh-CN" altLang="en-US" sz="2800" dirty="0">
                <a:latin typeface="宋体" panose="02010600030101010101" pitchFamily="2" charset="-122"/>
                <a:ea typeface="Times New Roman" panose="02020603050405020304" pitchFamily="18" charset="0"/>
                <a:sym typeface="+mn-ea"/>
              </a:rPr>
              <a:t>交叉作业应统一协调。</a:t>
            </a:r>
            <a:endParaRPr lang="zh-CN" altLang="en-US" sz="2800" dirty="0">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latin typeface="宋体" panose="02010600030101010101" pitchFamily="2" charset="-122"/>
                <a:ea typeface="Times New Roman" panose="02020603050405020304" pitchFamily="18" charset="0"/>
                <a:sym typeface="+mn-ea"/>
              </a:rPr>
              <a:t>　</a:t>
            </a:r>
            <a:r>
              <a:rPr lang="zh-CN" altLang="en-US" sz="2400" dirty="0">
                <a:solidFill>
                  <a:srgbClr val="FF0000"/>
                </a:solidFill>
                <a:latin typeface="宋体" panose="02010600030101010101" pitchFamily="2" charset="-122"/>
                <a:ea typeface="Times New Roman" panose="02020603050405020304" pitchFamily="18" charset="0"/>
                <a:sym typeface="+mn-ea"/>
              </a:rPr>
              <a:t>特种作业和特种设备作业人员应持证上岗。</a:t>
            </a:r>
            <a:endParaRPr lang="zh-CN" altLang="en-US" sz="2400" dirty="0">
              <a:solidFill>
                <a:srgbClr val="FF0000"/>
              </a:solidFill>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solidFill>
                  <a:srgbClr val="FF0000"/>
                </a:solidFill>
                <a:latin typeface="宋体" panose="02010600030101010101" pitchFamily="2" charset="-122"/>
                <a:ea typeface="Times New Roman" panose="02020603050405020304" pitchFamily="18" charset="0"/>
                <a:sym typeface="+mn-ea"/>
              </a:rPr>
              <a:t>  患有职业禁忌证者不应参与相应作业。</a:t>
            </a:r>
            <a:endParaRPr lang="zh-CN" altLang="en-US" sz="2400" dirty="0">
              <a:solidFill>
                <a:srgbClr val="FF0000"/>
              </a:solidFill>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solidFill>
                  <a:srgbClr val="FF0000"/>
                </a:solidFill>
                <a:latin typeface="宋体" panose="02010600030101010101" pitchFamily="2" charset="-122"/>
                <a:ea typeface="Times New Roman" panose="02020603050405020304" pitchFamily="18" charset="0"/>
                <a:sym typeface="+mn-ea"/>
              </a:rPr>
              <a:t>  注：职业禁忌证依据GBZ/T157-2009。</a:t>
            </a:r>
            <a:endParaRPr lang="zh-CN" altLang="en-US" sz="2400" dirty="0">
              <a:solidFill>
                <a:srgbClr val="FF0000"/>
              </a:solidFill>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solidFill>
                  <a:srgbClr val="FF0000"/>
                </a:solidFill>
                <a:latin typeface="宋体" panose="02010600030101010101" pitchFamily="2" charset="-122"/>
                <a:ea typeface="Times New Roman" panose="02020603050405020304" pitchFamily="18" charset="0"/>
                <a:sym typeface="+mn-ea"/>
              </a:rPr>
              <a:t>  </a:t>
            </a:r>
            <a:endParaRPr lang="zh-CN" altLang="en-US" sz="2400" dirty="0">
              <a:solidFill>
                <a:srgbClr val="FF0000"/>
              </a:solidFill>
              <a:latin typeface="宋体" panose="02010600030101010101" pitchFamily="2" charset="-122"/>
              <a:ea typeface="Times New Roman" panose="02020603050405020304" pitchFamily="18" charset="0"/>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基本要求</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398145" y="1029970"/>
            <a:ext cx="8717280" cy="4707890"/>
          </a:xfrm>
          <a:prstGeom prst="rect">
            <a:avLst/>
          </a:prstGeom>
          <a:noFill/>
        </p:spPr>
        <p:txBody>
          <a:bodyPr wrap="none" rtlCol="0">
            <a:spAutoFit/>
          </a:bodyPr>
          <a:p>
            <a:pPr algn="l">
              <a:lnSpc>
                <a:spcPct val="150000"/>
              </a:lnSpc>
            </a:pPr>
            <a:r>
              <a:rPr lang="en-US" altLang="zh-CN" sz="2800" dirty="0">
                <a:latin typeface="宋体" panose="02010600030101010101" pitchFamily="2" charset="-122"/>
                <a:ea typeface="Times New Roman" panose="02020603050405020304" pitchFamily="18" charset="0"/>
                <a:sym typeface="+mn-ea"/>
              </a:rPr>
              <a:t>1.6</a:t>
            </a:r>
            <a:r>
              <a:rPr lang="zh-CN" altLang="en-US" sz="2800" dirty="0">
                <a:latin typeface="宋体" panose="02010600030101010101" pitchFamily="2" charset="-122"/>
                <a:ea typeface="Times New Roman" panose="02020603050405020304" pitchFamily="18" charset="0"/>
                <a:sym typeface="+mn-ea"/>
              </a:rPr>
              <a:t>作业单位应办理</a:t>
            </a:r>
            <a:r>
              <a:rPr lang="zh-CN" altLang="en-US" sz="2800" dirty="0">
                <a:solidFill>
                  <a:srgbClr val="FF0000"/>
                </a:solidFill>
                <a:latin typeface="宋体" panose="02010600030101010101" pitchFamily="2" charset="-122"/>
                <a:ea typeface="Times New Roman" panose="02020603050405020304" pitchFamily="18" charset="0"/>
                <a:sym typeface="+mn-ea"/>
              </a:rPr>
              <a:t>作业审批</a:t>
            </a:r>
            <a:r>
              <a:rPr lang="zh-CN" altLang="en-US" sz="2800" dirty="0">
                <a:latin typeface="宋体" panose="02010600030101010101" pitchFamily="2" charset="-122"/>
                <a:ea typeface="Times New Roman" panose="02020603050405020304" pitchFamily="18" charset="0"/>
                <a:sym typeface="+mn-ea"/>
              </a:rPr>
              <a:t>手续，并有相关责任人</a:t>
            </a:r>
            <a:endParaRPr lang="zh-CN" altLang="en-US" sz="2800" dirty="0">
              <a:latin typeface="宋体" panose="02010600030101010101" pitchFamily="2" charset="-122"/>
              <a:ea typeface="Times New Roman" panose="02020603050405020304" pitchFamily="18" charset="0"/>
              <a:sym typeface="+mn-ea"/>
            </a:endParaRPr>
          </a:p>
          <a:p>
            <a:pPr algn="l">
              <a:lnSpc>
                <a:spcPct val="150000"/>
              </a:lnSpc>
            </a:pPr>
            <a:r>
              <a:rPr lang="zh-CN" altLang="en-US" sz="2800" dirty="0">
                <a:latin typeface="宋体" panose="02010600030101010101" pitchFamily="2" charset="-122"/>
                <a:ea typeface="Times New Roman" panose="02020603050405020304" pitchFamily="18" charset="0"/>
                <a:sym typeface="+mn-ea"/>
              </a:rPr>
              <a:t>签名确认。</a:t>
            </a:r>
            <a:endParaRPr lang="zh-CN" altLang="en-US" sz="2400" dirty="0">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latin typeface="宋体" panose="02010600030101010101" pitchFamily="2" charset="-122"/>
                <a:ea typeface="Times New Roman" panose="02020603050405020304" pitchFamily="18" charset="0"/>
                <a:sym typeface="+mn-ea"/>
              </a:rPr>
              <a:t>　  同一作业涉及动火、进入有限空间、盲板抽堵、高处作业、</a:t>
            </a:r>
            <a:endParaRPr lang="zh-CN" altLang="en-US" sz="2400" dirty="0">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latin typeface="宋体" panose="02010600030101010101" pitchFamily="2" charset="-122"/>
                <a:ea typeface="Times New Roman" panose="02020603050405020304" pitchFamily="18" charset="0"/>
                <a:sym typeface="+mn-ea"/>
              </a:rPr>
              <a:t>吊装、临时用电、动土、断路中的</a:t>
            </a:r>
            <a:r>
              <a:rPr lang="zh-CN" altLang="en-US" sz="2400" dirty="0">
                <a:solidFill>
                  <a:srgbClr val="FF0000"/>
                </a:solidFill>
                <a:latin typeface="宋体" panose="02010600030101010101" pitchFamily="2" charset="-122"/>
                <a:ea typeface="Times New Roman" panose="02020603050405020304" pitchFamily="18" charset="0"/>
                <a:sym typeface="+mn-ea"/>
              </a:rPr>
              <a:t>两种或两种</a:t>
            </a:r>
            <a:r>
              <a:rPr lang="zh-CN" altLang="en-US" sz="2400" dirty="0">
                <a:latin typeface="宋体" panose="02010600030101010101" pitchFamily="2" charset="-122"/>
                <a:ea typeface="Times New Roman" panose="02020603050405020304" pitchFamily="18" charset="0"/>
                <a:sym typeface="+mn-ea"/>
              </a:rPr>
              <a:t>以上时，除应</a:t>
            </a:r>
            <a:endParaRPr lang="zh-CN" altLang="en-US" sz="2400" dirty="0">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latin typeface="宋体" panose="02010600030101010101" pitchFamily="2" charset="-122"/>
                <a:ea typeface="Times New Roman" panose="02020603050405020304" pitchFamily="18" charset="0"/>
                <a:sym typeface="+mn-ea"/>
              </a:rPr>
              <a:t>同时执行相应的作业要求外，还应</a:t>
            </a:r>
            <a:r>
              <a:rPr lang="zh-CN" altLang="en-US" sz="2400" dirty="0">
                <a:solidFill>
                  <a:srgbClr val="FF0000"/>
                </a:solidFill>
                <a:latin typeface="宋体" panose="02010600030101010101" pitchFamily="2" charset="-122"/>
                <a:ea typeface="Times New Roman" panose="02020603050405020304" pitchFamily="18" charset="0"/>
                <a:sym typeface="+mn-ea"/>
              </a:rPr>
              <a:t>同时办理</a:t>
            </a:r>
            <a:r>
              <a:rPr lang="zh-CN" altLang="en-US" sz="2400" dirty="0">
                <a:latin typeface="宋体" panose="02010600030101010101" pitchFamily="2" charset="-122"/>
                <a:ea typeface="Times New Roman" panose="02020603050405020304" pitchFamily="18" charset="0"/>
                <a:sym typeface="+mn-ea"/>
              </a:rPr>
              <a:t>相应的作业审批</a:t>
            </a:r>
            <a:endParaRPr lang="zh-CN" altLang="en-US" sz="2400" dirty="0">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latin typeface="宋体" panose="02010600030101010101" pitchFamily="2" charset="-122"/>
                <a:ea typeface="Times New Roman" panose="02020603050405020304" pitchFamily="18" charset="0"/>
                <a:sym typeface="+mn-ea"/>
              </a:rPr>
              <a:t>手续。</a:t>
            </a:r>
            <a:endParaRPr lang="zh-CN" altLang="en-US" sz="2400" dirty="0">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latin typeface="宋体" panose="02010600030101010101" pitchFamily="2" charset="-122"/>
                <a:ea typeface="Times New Roman" panose="02020603050405020304" pitchFamily="18" charset="0"/>
                <a:sym typeface="+mn-ea"/>
              </a:rPr>
              <a:t>    作业时审批手续应齐全、安全措施应全部落实、作业环境</a:t>
            </a:r>
            <a:endParaRPr lang="zh-CN" altLang="en-US" sz="2400" dirty="0">
              <a:latin typeface="宋体" panose="02010600030101010101" pitchFamily="2" charset="-122"/>
              <a:ea typeface="Times New Roman" panose="02020603050405020304" pitchFamily="18" charset="0"/>
              <a:sym typeface="+mn-ea"/>
            </a:endParaRPr>
          </a:p>
          <a:p>
            <a:pPr algn="l">
              <a:lnSpc>
                <a:spcPct val="150000"/>
              </a:lnSpc>
            </a:pPr>
            <a:r>
              <a:rPr lang="zh-CN" altLang="en-US" sz="2400" dirty="0">
                <a:latin typeface="宋体" panose="02010600030101010101" pitchFamily="2" charset="-122"/>
                <a:ea typeface="Times New Roman" panose="02020603050405020304" pitchFamily="18" charset="0"/>
                <a:sym typeface="+mn-ea"/>
              </a:rPr>
              <a:t>应符合安全要求。</a:t>
            </a:r>
            <a:endParaRPr lang="zh-CN" altLang="en-US" sz="2400" dirty="0">
              <a:latin typeface="宋体" panose="02010600030101010101" pitchFamily="2" charset="-122"/>
              <a:ea typeface="Times New Roman" panose="02020603050405020304" pitchFamily="18" charset="0"/>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基本要求</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213360" y="1051560"/>
            <a:ext cx="8717280" cy="5394960"/>
          </a:xfrm>
          <a:prstGeom prst="rect">
            <a:avLst/>
          </a:prstGeom>
          <a:noFill/>
        </p:spPr>
        <p:txBody>
          <a:bodyPr wrap="none" rtlCol="0">
            <a:spAutoFit/>
          </a:bodyPr>
          <a:p>
            <a:pPr algn="l">
              <a:lnSpc>
                <a:spcPct val="150000"/>
              </a:lnSpc>
            </a:pPr>
            <a:r>
              <a:rPr lang="zh-CN" altLang="en-US" sz="3200" dirty="0">
                <a:latin typeface="宋体" panose="02010600030101010101" pitchFamily="2" charset="-122"/>
                <a:ea typeface="Times New Roman" panose="02020603050405020304" pitchFamily="18" charset="0"/>
                <a:sym typeface="+mn-ea"/>
              </a:rPr>
              <a:t>二、作业中</a:t>
            </a:r>
            <a:endParaRPr lang="zh-CN" altLang="en-US" sz="3200" dirty="0">
              <a:latin typeface="宋体" panose="02010600030101010101" pitchFamily="2" charset="-122"/>
              <a:ea typeface="Times New Roman" panose="02020603050405020304" pitchFamily="18" charset="0"/>
              <a:sym typeface="+mn-ea"/>
            </a:endParaRPr>
          </a:p>
          <a:p>
            <a:pPr algn="l">
              <a:lnSpc>
                <a:spcPct val="150000"/>
              </a:lnSpc>
            </a:pPr>
            <a:r>
              <a:rPr lang="en-US" altLang="zh-CN" sz="3200" dirty="0">
                <a:latin typeface="宋体" panose="02010600030101010101" pitchFamily="2" charset="-122"/>
                <a:ea typeface="Times New Roman" panose="02020603050405020304" pitchFamily="18" charset="0"/>
                <a:sym typeface="+mn-ea"/>
              </a:rPr>
              <a:t>2.1</a:t>
            </a:r>
            <a:r>
              <a:rPr lang="en-US" altLang="zh-CN" sz="2800" dirty="0">
                <a:latin typeface="宋体" panose="02010600030101010101" pitchFamily="2" charset="-122"/>
                <a:ea typeface="Times New Roman" panose="02020603050405020304" pitchFamily="18" charset="0"/>
                <a:sym typeface="+mn-ea"/>
              </a:rPr>
              <a:t>当</a:t>
            </a:r>
            <a:r>
              <a:rPr lang="en-US" altLang="zh-CN" sz="2800" dirty="0">
                <a:solidFill>
                  <a:srgbClr val="FF0000"/>
                </a:solidFill>
                <a:latin typeface="宋体" panose="02010600030101010101" pitchFamily="2" charset="-122"/>
                <a:ea typeface="Times New Roman" panose="02020603050405020304" pitchFamily="18" charset="0"/>
                <a:sym typeface="+mn-ea"/>
              </a:rPr>
              <a:t>生产装置</a:t>
            </a:r>
            <a:r>
              <a:rPr lang="en-US" altLang="zh-CN" sz="2800" dirty="0">
                <a:latin typeface="宋体" panose="02010600030101010101" pitchFamily="2" charset="-122"/>
                <a:ea typeface="Times New Roman" panose="02020603050405020304" pitchFamily="18" charset="0"/>
                <a:sym typeface="+mn-ea"/>
              </a:rPr>
              <a:t>出现异常，可能危及作业人员安全时，</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生产单位应立即通知作业人员停止作业，迅速撤离。</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　　当</a:t>
            </a:r>
            <a:r>
              <a:rPr lang="en-US" altLang="zh-CN" sz="2800" dirty="0">
                <a:solidFill>
                  <a:srgbClr val="FF0000"/>
                </a:solidFill>
                <a:latin typeface="宋体" panose="02010600030101010101" pitchFamily="2" charset="-122"/>
                <a:ea typeface="Times New Roman" panose="02020603050405020304" pitchFamily="18" charset="0"/>
                <a:sym typeface="+mn-ea"/>
              </a:rPr>
              <a:t>作业现场</a:t>
            </a:r>
            <a:r>
              <a:rPr lang="en-US" altLang="zh-CN" sz="2800" dirty="0">
                <a:latin typeface="宋体" panose="02010600030101010101" pitchFamily="2" charset="-122"/>
                <a:ea typeface="Times New Roman" panose="02020603050405020304" pitchFamily="18" charset="0"/>
                <a:sym typeface="+mn-ea"/>
              </a:rPr>
              <a:t>出现异常，可能危及作业人员安全时，</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作业人员应停止作业，迅速撤离，作业单位应立即通</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知生产单位。</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2.2</a:t>
            </a:r>
            <a:r>
              <a:rPr lang="zh-CN" altLang="en-US" sz="2800" dirty="0">
                <a:solidFill>
                  <a:srgbClr val="FF0000"/>
                </a:solidFill>
                <a:effectLst>
                  <a:outerShdw blurRad="38100" dist="19050" dir="2700000" algn="tl" rotWithShape="0">
                    <a:schemeClr val="dk1">
                      <a:alpha val="40000"/>
                    </a:schemeClr>
                  </a:outerShdw>
                </a:effectLst>
                <a:latin typeface="宋体" panose="02010600030101010101" pitchFamily="2" charset="-122"/>
                <a:ea typeface="Times New Roman" panose="02020603050405020304" pitchFamily="18" charset="0"/>
                <a:sym typeface="+mn-ea"/>
              </a:rPr>
              <a:t>作业监护人</a:t>
            </a:r>
            <a:r>
              <a:rPr lang="zh-CN" altLang="en-US" sz="2800" dirty="0">
                <a:solidFill>
                  <a:schemeClr val="tx1"/>
                </a:solidFill>
                <a:effectLst>
                  <a:outerShdw blurRad="38100" dist="19050" dir="2700000" algn="tl" rotWithShape="0">
                    <a:schemeClr val="dk1">
                      <a:alpha val="40000"/>
                    </a:schemeClr>
                  </a:outerShdw>
                </a:effectLst>
                <a:latin typeface="宋体" panose="02010600030101010101" pitchFamily="2" charset="-122"/>
                <a:ea typeface="Times New Roman" panose="02020603050405020304" pitchFamily="18" charset="0"/>
                <a:sym typeface="+mn-ea"/>
              </a:rPr>
              <a:t>员应坚守岗位，如确需离开，应有专人</a:t>
            </a:r>
            <a:endParaRPr lang="zh-CN" altLang="en-US" sz="2800" dirty="0">
              <a:solidFill>
                <a:schemeClr val="tx1"/>
              </a:solidFill>
              <a:effectLst>
                <a:outerShdw blurRad="38100" dist="19050" dir="2700000" algn="tl" rotWithShape="0">
                  <a:schemeClr val="dk1">
                    <a:alpha val="40000"/>
                  </a:schemeClr>
                </a:outerShdw>
              </a:effectLst>
              <a:latin typeface="宋体" panose="02010600030101010101" pitchFamily="2" charset="-122"/>
              <a:ea typeface="Times New Roman" panose="02020603050405020304" pitchFamily="18" charset="0"/>
              <a:sym typeface="+mn-ea"/>
            </a:endParaRPr>
          </a:p>
          <a:p>
            <a:pPr algn="l">
              <a:lnSpc>
                <a:spcPct val="150000"/>
              </a:lnSpc>
            </a:pPr>
            <a:r>
              <a:rPr lang="zh-CN" altLang="en-US" sz="2800" dirty="0">
                <a:solidFill>
                  <a:schemeClr val="tx1"/>
                </a:solidFill>
                <a:effectLst>
                  <a:outerShdw blurRad="38100" dist="19050" dir="2700000" algn="tl" rotWithShape="0">
                    <a:schemeClr val="dk1">
                      <a:alpha val="40000"/>
                    </a:schemeClr>
                  </a:outerShdw>
                </a:effectLst>
                <a:latin typeface="宋体" panose="02010600030101010101" pitchFamily="2" charset="-122"/>
                <a:ea typeface="Times New Roman" panose="02020603050405020304" pitchFamily="18" charset="0"/>
                <a:sym typeface="+mn-ea"/>
              </a:rPr>
              <a:t>替代监护。</a:t>
            </a:r>
            <a:endParaRPr lang="zh-CN" altLang="en-US" sz="2800" dirty="0">
              <a:solidFill>
                <a:schemeClr val="tx1"/>
              </a:solidFill>
              <a:effectLst>
                <a:outerShdw blurRad="38100" dist="19050" dir="2700000" algn="tl" rotWithShape="0">
                  <a:schemeClr val="dk1">
                    <a:alpha val="40000"/>
                  </a:schemeClr>
                </a:outerShdw>
              </a:effectLst>
              <a:latin typeface="宋体" panose="02010600030101010101" pitchFamily="2" charset="-122"/>
              <a:ea typeface="Times New Roman" panose="02020603050405020304" pitchFamily="18" charset="0"/>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基本要求</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582295" y="1171575"/>
            <a:ext cx="8183880" cy="4023360"/>
          </a:xfrm>
          <a:prstGeom prst="rect">
            <a:avLst/>
          </a:prstGeom>
          <a:noFill/>
        </p:spPr>
        <p:txBody>
          <a:bodyPr wrap="none" rtlCol="0">
            <a:spAutoFit/>
          </a:bodyPr>
          <a:p>
            <a:pPr algn="l">
              <a:lnSpc>
                <a:spcPct val="150000"/>
              </a:lnSpc>
            </a:pPr>
            <a:r>
              <a:rPr lang="zh-CN" altLang="en-US" sz="3200" dirty="0">
                <a:latin typeface="宋体" panose="02010600030101010101" pitchFamily="2" charset="-122"/>
                <a:ea typeface="Times New Roman" panose="02020603050405020304" pitchFamily="18" charset="0"/>
                <a:sym typeface="+mn-ea"/>
              </a:rPr>
              <a:t>三、作业后</a:t>
            </a:r>
            <a:endParaRPr lang="zh-CN" altLang="en-US" sz="32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3.1作业完毕，应恢复作业时拆移的盖板、箅子板、</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扶手、栏杆、防护罩等</a:t>
            </a:r>
            <a:r>
              <a:rPr lang="en-US" altLang="zh-CN" sz="2800" dirty="0">
                <a:solidFill>
                  <a:srgbClr val="FF0000"/>
                </a:solidFill>
                <a:latin typeface="宋体" panose="02010600030101010101" pitchFamily="2" charset="-122"/>
                <a:ea typeface="Times New Roman" panose="02020603050405020304" pitchFamily="18" charset="0"/>
                <a:sym typeface="+mn-ea"/>
              </a:rPr>
              <a:t>安全设施</a:t>
            </a:r>
            <a:r>
              <a:rPr lang="en-US" altLang="zh-CN" sz="2800" dirty="0">
                <a:latin typeface="宋体" panose="02010600030101010101" pitchFamily="2" charset="-122"/>
                <a:ea typeface="Times New Roman" panose="02020603050405020304" pitchFamily="18" charset="0"/>
                <a:sym typeface="+mn-ea"/>
              </a:rPr>
              <a:t>的安全使用功能；</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将作业用的</a:t>
            </a:r>
            <a:r>
              <a:rPr lang="en-US" altLang="zh-CN" sz="2800" dirty="0">
                <a:solidFill>
                  <a:srgbClr val="FF0000"/>
                </a:solidFill>
                <a:latin typeface="宋体" panose="02010600030101010101" pitchFamily="2" charset="-122"/>
                <a:ea typeface="Times New Roman" panose="02020603050405020304" pitchFamily="18" charset="0"/>
                <a:sym typeface="+mn-ea"/>
              </a:rPr>
              <a:t>工器具</a:t>
            </a:r>
            <a:r>
              <a:rPr lang="en-US" altLang="zh-CN" sz="2800" dirty="0">
                <a:latin typeface="宋体" panose="02010600030101010101" pitchFamily="2" charset="-122"/>
                <a:ea typeface="Times New Roman" panose="02020603050405020304" pitchFamily="18" charset="0"/>
                <a:sym typeface="+mn-ea"/>
              </a:rPr>
              <a:t>、脚手架、临时电源、临时照明</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设备等及时撤离现场；将废料、杂物、垃圾、油污</a:t>
            </a:r>
            <a:endParaRPr lang="en-US" altLang="zh-CN" sz="2800" dirty="0">
              <a:latin typeface="宋体" panose="02010600030101010101" pitchFamily="2" charset="-122"/>
              <a:ea typeface="Times New Roman" panose="02020603050405020304" pitchFamily="18" charset="0"/>
              <a:sym typeface="+mn-ea"/>
            </a:endParaRPr>
          </a:p>
          <a:p>
            <a:pPr algn="l">
              <a:lnSpc>
                <a:spcPct val="150000"/>
              </a:lnSpc>
            </a:pPr>
            <a:r>
              <a:rPr lang="en-US" altLang="zh-CN" sz="2800" dirty="0">
                <a:latin typeface="宋体" panose="02010600030101010101" pitchFamily="2" charset="-122"/>
                <a:ea typeface="Times New Roman" panose="02020603050405020304" pitchFamily="18" charset="0"/>
                <a:sym typeface="+mn-ea"/>
              </a:rPr>
              <a:t>等</a:t>
            </a:r>
            <a:r>
              <a:rPr lang="en-US" altLang="zh-CN" sz="2800" dirty="0">
                <a:solidFill>
                  <a:srgbClr val="FF0000"/>
                </a:solidFill>
                <a:latin typeface="宋体" panose="02010600030101010101" pitchFamily="2" charset="-122"/>
                <a:ea typeface="Times New Roman" panose="02020603050405020304" pitchFamily="18" charset="0"/>
                <a:sym typeface="+mn-ea"/>
              </a:rPr>
              <a:t>清理干净</a:t>
            </a:r>
            <a:r>
              <a:rPr lang="zh-CN" altLang="en-US" sz="2800" dirty="0">
                <a:latin typeface="宋体" panose="02010600030101010101" pitchFamily="2" charset="-122"/>
                <a:ea typeface="宋体" panose="02010600030101010101" pitchFamily="2" charset="-122"/>
                <a:sym typeface="+mn-ea"/>
              </a:rPr>
              <a:t>；密闭空间作业还应</a:t>
            </a:r>
            <a:r>
              <a:rPr lang="zh-CN" altLang="en-US" sz="2800" dirty="0">
                <a:solidFill>
                  <a:srgbClr val="FF0000"/>
                </a:solidFill>
                <a:latin typeface="宋体" panose="02010600030101010101" pitchFamily="2" charset="-122"/>
                <a:ea typeface="宋体" panose="02010600030101010101" pitchFamily="2" charset="-122"/>
                <a:sym typeface="+mn-ea"/>
              </a:rPr>
              <a:t>清点人员</a:t>
            </a:r>
            <a:r>
              <a:rPr lang="zh-CN" altLang="en-US" sz="2800" dirty="0">
                <a:latin typeface="宋体" panose="02010600030101010101" pitchFamily="2" charset="-122"/>
                <a:ea typeface="宋体" panose="02010600030101010101" pitchFamily="2" charset="-122"/>
                <a:sym typeface="+mn-ea"/>
              </a:rPr>
              <a:t>。</a:t>
            </a:r>
            <a:endParaRPr lang="zh-CN" altLang="en-US" sz="2800" dirty="0">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关注要点</a:t>
            </a:r>
            <a:endParaRPr lang="zh-CN" altLang="en-US" sz="4400" b="1"/>
          </a:p>
        </p:txBody>
      </p:sp>
      <p:sp>
        <p:nvSpPr>
          <p:cNvPr id="5" name="文本框 4"/>
          <p:cNvSpPr txBox="1"/>
          <p:nvPr/>
        </p:nvSpPr>
        <p:spPr>
          <a:xfrm>
            <a:off x="327660" y="1171575"/>
            <a:ext cx="8768715" cy="5020945"/>
          </a:xfrm>
          <a:prstGeom prst="rect">
            <a:avLst/>
          </a:prstGeom>
          <a:noFill/>
        </p:spPr>
        <p:txBody>
          <a:bodyPr wrap="square" rtlCol="0">
            <a:spAutoFit/>
          </a:bodyPr>
          <a:p>
            <a:pPr lvl="0" algn="l">
              <a:lnSpc>
                <a:spcPts val="3800"/>
              </a:lnSpc>
              <a:spcBef>
                <a:spcPts val="600"/>
              </a:spcBef>
            </a:pPr>
            <a:r>
              <a:rPr lang="zh-CN" altLang="en-US" sz="2400" dirty="0">
                <a:latin typeface="楷体_GB2312" pitchFamily="1" charset="-122"/>
                <a:ea typeface="楷体_GB2312" pitchFamily="1" charset="-122"/>
                <a:sym typeface="+mn-ea"/>
              </a:rPr>
              <a:t> </a:t>
            </a:r>
            <a:r>
              <a:rPr lang="zh-CN" altLang="en-US" sz="2800" b="1" dirty="0">
                <a:latin typeface="楷体_GB2312" pitchFamily="1" charset="-122"/>
                <a:ea typeface="楷体_GB2312" pitchFamily="1" charset="-122"/>
                <a:sym typeface="+mn-ea"/>
              </a:rPr>
              <a:t>二、有限空间作业</a:t>
            </a:r>
            <a:endParaRPr lang="zh-CN" altLang="en-US" sz="2800" b="1" dirty="0">
              <a:latin typeface="楷体_GB2312" pitchFamily="1" charset="-122"/>
              <a:ea typeface="楷体_GB2312" pitchFamily="1" charset="-122"/>
              <a:sym typeface="+mn-ea"/>
            </a:endParaRPr>
          </a:p>
          <a:p>
            <a:pPr lvl="0" algn="l">
              <a:lnSpc>
                <a:spcPts val="3800"/>
              </a:lnSpc>
              <a:spcBef>
                <a:spcPts val="600"/>
              </a:spcBef>
            </a:pPr>
            <a:r>
              <a:rPr lang="en-US" altLang="zh-CN" sz="2400" dirty="0">
                <a:latin typeface="楷体_GB2312" pitchFamily="1" charset="-122"/>
                <a:ea typeface="楷体_GB2312" pitchFamily="1" charset="-122"/>
                <a:sym typeface="+mn-ea"/>
              </a:rPr>
              <a:t>2.1</a:t>
            </a:r>
            <a:r>
              <a:rPr lang="zh-CN" altLang="en-US" sz="2400" dirty="0">
                <a:latin typeface="楷体_GB2312" pitchFamily="1" charset="-122"/>
                <a:ea typeface="楷体_GB2312" pitchFamily="1" charset="-122"/>
                <a:sym typeface="+mn-ea"/>
              </a:rPr>
              <a:t>作业基本要求</a:t>
            </a:r>
            <a:r>
              <a:rPr lang="zh-CN" altLang="en-US" sz="2800" b="1" dirty="0">
                <a:latin typeface="楷体_GB2312" pitchFamily="1" charset="-122"/>
                <a:ea typeface="楷体_GB2312" pitchFamily="1" charset="-122"/>
                <a:sym typeface="+mn-ea"/>
              </a:rPr>
              <a:t> </a:t>
            </a:r>
            <a:r>
              <a:rPr lang="zh-CN" altLang="en-US" sz="2400" dirty="0">
                <a:latin typeface="楷体_GB2312" pitchFamily="1" charset="-122"/>
                <a:ea typeface="楷体_GB2312" pitchFamily="1" charset="-122"/>
                <a:sym typeface="+mn-ea"/>
              </a:rPr>
              <a:t>   </a:t>
            </a:r>
            <a:endParaRPr lang="zh-CN" altLang="en-US" sz="2400" dirty="0">
              <a:latin typeface="楷体_GB2312" pitchFamily="1" charset="-122"/>
              <a:ea typeface="楷体_GB2312" pitchFamily="1" charset="-122"/>
            </a:endParaRPr>
          </a:p>
          <a:p>
            <a:pPr lvl="0"/>
            <a:endParaRPr lang="zh-CN" altLang="en-US" sz="2400" dirty="0">
              <a:sym typeface="+mn-ea"/>
            </a:endParaRPr>
          </a:p>
          <a:p>
            <a:pPr lvl="0"/>
            <a:r>
              <a:rPr lang="en-US" altLang="zh-CN" sz="2400" dirty="0">
                <a:sym typeface="+mn-ea"/>
              </a:rPr>
              <a:t>2.1.1</a:t>
            </a:r>
            <a:r>
              <a:rPr lang="zh-CN" altLang="en-US" sz="2400" dirty="0">
                <a:sym typeface="+mn-ea"/>
              </a:rPr>
              <a:t>作业前，应</a:t>
            </a:r>
            <a:r>
              <a:rPr lang="zh-CN" altLang="en-US" sz="2400" dirty="0">
                <a:solidFill>
                  <a:srgbClr val="FF0000"/>
                </a:solidFill>
                <a:sym typeface="+mn-ea"/>
              </a:rPr>
              <a:t>对有限空间进行安全隔绝</a:t>
            </a:r>
            <a:r>
              <a:rPr lang="zh-CN" altLang="en-US" sz="2400" dirty="0">
                <a:sym typeface="+mn-ea"/>
              </a:rPr>
              <a:t>，要求如下：</a:t>
            </a:r>
            <a:endParaRPr lang="zh-CN" altLang="en-US" sz="2400" dirty="0">
              <a:sym typeface="+mn-ea"/>
            </a:endParaRPr>
          </a:p>
          <a:p>
            <a:pPr lvl="0"/>
            <a:endParaRPr lang="zh-CN" altLang="en-US" sz="2400" dirty="0"/>
          </a:p>
          <a:p>
            <a:pPr lvl="0"/>
            <a:r>
              <a:rPr lang="en-US" altLang="x-none" sz="2400" dirty="0">
                <a:sym typeface="+mn-ea"/>
              </a:rPr>
              <a:t>   a</a:t>
            </a:r>
            <a:r>
              <a:rPr lang="zh-CN" altLang="en-US" sz="2400" dirty="0">
                <a:sym typeface="+mn-ea"/>
              </a:rPr>
              <a:t>）与有限空间连通的可能危及安全作业的</a:t>
            </a:r>
            <a:r>
              <a:rPr lang="zh-CN" altLang="en-US" sz="2400" dirty="0">
                <a:solidFill>
                  <a:srgbClr val="FF0000"/>
                </a:solidFill>
                <a:sym typeface="+mn-ea"/>
              </a:rPr>
              <a:t>管道</a:t>
            </a:r>
            <a:r>
              <a:rPr lang="zh-CN" altLang="en-US" sz="2400" dirty="0">
                <a:sym typeface="+mn-ea"/>
              </a:rPr>
              <a:t>应采用插入</a:t>
            </a:r>
            <a:r>
              <a:rPr lang="zh-CN" altLang="en-US" sz="2400" dirty="0">
                <a:solidFill>
                  <a:srgbClr val="FF0000"/>
                </a:solidFill>
                <a:sym typeface="+mn-ea"/>
              </a:rPr>
              <a:t>盲板</a:t>
            </a:r>
            <a:r>
              <a:rPr lang="zh-CN" altLang="en-US" sz="2400" dirty="0">
                <a:sym typeface="+mn-ea"/>
              </a:rPr>
              <a:t>或拆除一段管道进行隔绝；</a:t>
            </a:r>
            <a:endParaRPr lang="zh-CN" altLang="en-US" sz="2400" dirty="0"/>
          </a:p>
          <a:p>
            <a:pPr lvl="0"/>
            <a:r>
              <a:rPr lang="en-US" altLang="x-none" sz="2400" dirty="0">
                <a:sym typeface="+mn-ea"/>
              </a:rPr>
              <a:t>   b</a:t>
            </a:r>
            <a:r>
              <a:rPr lang="zh-CN" altLang="en-US" sz="2400" dirty="0">
                <a:sym typeface="+mn-ea"/>
              </a:rPr>
              <a:t>）与有限空间连通的可能危及安全作业的</a:t>
            </a:r>
            <a:r>
              <a:rPr lang="zh-CN" altLang="en-US" sz="2400" dirty="0">
                <a:solidFill>
                  <a:srgbClr val="FF0000"/>
                </a:solidFill>
                <a:sym typeface="+mn-ea"/>
              </a:rPr>
              <a:t>孔、洞</a:t>
            </a:r>
            <a:r>
              <a:rPr lang="zh-CN" altLang="en-US" sz="2400" dirty="0">
                <a:sym typeface="+mn-ea"/>
              </a:rPr>
              <a:t>应进行严密地封堵；</a:t>
            </a:r>
            <a:endParaRPr lang="zh-CN" altLang="en-US" sz="2400" dirty="0"/>
          </a:p>
          <a:p>
            <a:pPr lvl="0"/>
            <a:r>
              <a:rPr lang="en-US" altLang="x-none" sz="2400" dirty="0">
                <a:sym typeface="+mn-ea"/>
              </a:rPr>
              <a:t>   c</a:t>
            </a:r>
            <a:r>
              <a:rPr lang="zh-CN" altLang="en-US" sz="2400" dirty="0">
                <a:sym typeface="+mn-ea"/>
              </a:rPr>
              <a:t>）有限空间内的</a:t>
            </a:r>
            <a:r>
              <a:rPr lang="zh-CN" altLang="en-US" sz="2400" dirty="0">
                <a:solidFill>
                  <a:srgbClr val="FF0000"/>
                </a:solidFill>
                <a:sym typeface="+mn-ea"/>
              </a:rPr>
              <a:t>用电设备</a:t>
            </a:r>
            <a:r>
              <a:rPr lang="zh-CN" altLang="en-US" sz="2400" dirty="0">
                <a:sym typeface="+mn-ea"/>
              </a:rPr>
              <a:t>应停止运行并有效切断电源，在电源开关处上锁并加挂警示牌。</a:t>
            </a:r>
            <a:endParaRPr lang="zh-CN" altLang="en-US" sz="2400" dirty="0"/>
          </a:p>
          <a:p>
            <a:pPr algn="l">
              <a:lnSpc>
                <a:spcPct val="150000"/>
              </a:lnSpc>
            </a:pPr>
            <a:endParaRPr lang="zh-CN" altLang="en-US" sz="2400" dirty="0">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关注要点</a:t>
            </a:r>
            <a:endParaRPr lang="zh-CN" altLang="en-US" sz="4400" b="1"/>
          </a:p>
        </p:txBody>
      </p:sp>
      <p:sp>
        <p:nvSpPr>
          <p:cNvPr id="5" name="文本框 4"/>
          <p:cNvSpPr txBox="1"/>
          <p:nvPr/>
        </p:nvSpPr>
        <p:spPr>
          <a:xfrm>
            <a:off x="327660" y="1171575"/>
            <a:ext cx="8768715" cy="5539105"/>
          </a:xfrm>
          <a:prstGeom prst="rect">
            <a:avLst/>
          </a:prstGeom>
          <a:noFill/>
        </p:spPr>
        <p:txBody>
          <a:bodyPr wrap="square" rtlCol="0">
            <a:spAutoFit/>
          </a:bodyPr>
          <a:p>
            <a:pPr lvl="0">
              <a:spcBef>
                <a:spcPts val="600"/>
              </a:spcBef>
            </a:pPr>
            <a:r>
              <a:rPr lang="en-US" altLang="x-none" sz="2400" dirty="0">
                <a:latin typeface="楷体_GB2312" pitchFamily="1" charset="-122"/>
                <a:ea typeface="楷体_GB2312" pitchFamily="1" charset="-122"/>
                <a:sym typeface="+mn-ea"/>
              </a:rPr>
              <a:t>2.1.2 </a:t>
            </a:r>
            <a:r>
              <a:rPr lang="zh-CN" altLang="en-US" sz="2400" dirty="0">
                <a:latin typeface="楷体_GB2312" pitchFamily="1" charset="-122"/>
                <a:ea typeface="楷体_GB2312" pitchFamily="1" charset="-122"/>
                <a:sym typeface="+mn-ea"/>
              </a:rPr>
              <a:t>作业前，应根据有限空间盛装（过）的</a:t>
            </a:r>
            <a:r>
              <a:rPr lang="zh-CN" altLang="en-US" sz="2400" dirty="0">
                <a:solidFill>
                  <a:srgbClr val="FF0000"/>
                </a:solidFill>
                <a:latin typeface="楷体_GB2312" pitchFamily="1" charset="-122"/>
                <a:ea typeface="楷体_GB2312" pitchFamily="1" charset="-122"/>
                <a:sym typeface="+mn-ea"/>
              </a:rPr>
              <a:t>物料特性</a:t>
            </a:r>
            <a:r>
              <a:rPr lang="zh-CN" altLang="en-US" sz="2400" dirty="0">
                <a:latin typeface="楷体_GB2312" pitchFamily="1" charset="-122"/>
                <a:ea typeface="楷体_GB2312" pitchFamily="1" charset="-122"/>
                <a:sym typeface="+mn-ea"/>
              </a:rPr>
              <a:t>，对有限空间进行</a:t>
            </a:r>
            <a:r>
              <a:rPr lang="zh-CN" altLang="en-US" sz="2400" dirty="0">
                <a:solidFill>
                  <a:srgbClr val="FF0000"/>
                </a:solidFill>
                <a:latin typeface="楷体_GB2312" pitchFamily="1" charset="-122"/>
                <a:ea typeface="楷体_GB2312" pitchFamily="1" charset="-122"/>
                <a:sym typeface="+mn-ea"/>
              </a:rPr>
              <a:t>清洗或置换</a:t>
            </a:r>
            <a:r>
              <a:rPr lang="zh-CN" altLang="en-US" sz="2400" dirty="0">
                <a:latin typeface="楷体_GB2312" pitchFamily="1" charset="-122"/>
                <a:ea typeface="楷体_GB2312" pitchFamily="1" charset="-122"/>
                <a:sym typeface="+mn-ea"/>
              </a:rPr>
              <a:t>，并达到如下要求：</a:t>
            </a:r>
            <a:endParaRPr lang="zh-CN" altLang="en-US" sz="2400" dirty="0">
              <a:latin typeface="楷体_GB2312" pitchFamily="1" charset="-122"/>
              <a:ea typeface="楷体_GB2312" pitchFamily="1" charset="-122"/>
            </a:endParaRPr>
          </a:p>
          <a:p>
            <a:pPr lvl="0">
              <a:spcBef>
                <a:spcPts val="600"/>
              </a:spcBef>
            </a:pPr>
            <a:r>
              <a:rPr lang="en-US" altLang="x-none" sz="2400" dirty="0">
                <a:latin typeface="楷体_GB2312" pitchFamily="1" charset="-122"/>
                <a:ea typeface="楷体_GB2312" pitchFamily="1" charset="-122"/>
                <a:sym typeface="+mn-ea"/>
              </a:rPr>
              <a:t>  a</a:t>
            </a:r>
            <a:r>
              <a:rPr lang="zh-CN" altLang="en-US" sz="2400" dirty="0">
                <a:latin typeface="楷体_GB2312" pitchFamily="1" charset="-122"/>
                <a:ea typeface="楷体_GB2312" pitchFamily="1" charset="-122"/>
                <a:sym typeface="+mn-ea"/>
              </a:rPr>
              <a:t>）氧含量为</a:t>
            </a:r>
            <a:r>
              <a:rPr lang="en-US" altLang="x-none" sz="2400" dirty="0">
                <a:latin typeface="楷体_GB2312" pitchFamily="1" charset="-122"/>
                <a:ea typeface="楷体_GB2312" pitchFamily="1" charset="-122"/>
                <a:sym typeface="+mn-ea"/>
              </a:rPr>
              <a:t>18%</a:t>
            </a:r>
            <a:r>
              <a:rPr lang="zh-CN" altLang="en-US" sz="2400" dirty="0">
                <a:latin typeface="楷体_GB2312" pitchFamily="1" charset="-122"/>
                <a:ea typeface="楷体_GB2312" pitchFamily="1" charset="-122"/>
                <a:sym typeface="+mn-ea"/>
              </a:rPr>
              <a:t>～</a:t>
            </a:r>
            <a:r>
              <a:rPr lang="en-US" altLang="x-none" sz="2400" dirty="0">
                <a:latin typeface="楷体_GB2312" pitchFamily="1" charset="-122"/>
                <a:ea typeface="楷体_GB2312" pitchFamily="1" charset="-122"/>
                <a:sym typeface="+mn-ea"/>
              </a:rPr>
              <a:t>21%</a:t>
            </a:r>
            <a:r>
              <a:rPr lang="zh-CN" altLang="en-US" sz="2400" dirty="0">
                <a:latin typeface="楷体_GB2312" pitchFamily="1" charset="-122"/>
                <a:ea typeface="楷体_GB2312" pitchFamily="1" charset="-122"/>
                <a:sym typeface="+mn-ea"/>
              </a:rPr>
              <a:t>，在富氧环境下不应大于</a:t>
            </a:r>
            <a:r>
              <a:rPr lang="en-US" altLang="x-none" sz="2400" dirty="0">
                <a:latin typeface="楷体_GB2312" pitchFamily="1" charset="-122"/>
                <a:ea typeface="楷体_GB2312" pitchFamily="1" charset="-122"/>
                <a:sym typeface="+mn-ea"/>
              </a:rPr>
              <a:t>23.5%</a:t>
            </a:r>
            <a:r>
              <a:rPr lang="zh-CN" altLang="en-US" sz="2400" dirty="0">
                <a:latin typeface="楷体_GB2312" pitchFamily="1" charset="-122"/>
                <a:ea typeface="楷体_GB2312" pitchFamily="1" charset="-122"/>
                <a:sym typeface="+mn-ea"/>
              </a:rPr>
              <a:t>；</a:t>
            </a:r>
            <a:endParaRPr lang="zh-CN" altLang="en-US" sz="2400" dirty="0">
              <a:latin typeface="楷体_GB2312" pitchFamily="1" charset="-122"/>
              <a:ea typeface="楷体_GB2312" pitchFamily="1" charset="-122"/>
            </a:endParaRPr>
          </a:p>
          <a:p>
            <a:pPr lvl="0">
              <a:spcBef>
                <a:spcPts val="600"/>
              </a:spcBef>
            </a:pPr>
            <a:r>
              <a:rPr lang="en-US" altLang="x-none" sz="2400" dirty="0">
                <a:latin typeface="楷体_GB2312" pitchFamily="1" charset="-122"/>
                <a:ea typeface="楷体_GB2312" pitchFamily="1" charset="-122"/>
                <a:sym typeface="+mn-ea"/>
              </a:rPr>
              <a:t>  b</a:t>
            </a:r>
            <a:r>
              <a:rPr lang="zh-CN" altLang="en-US" sz="2400" dirty="0">
                <a:latin typeface="楷体_GB2312" pitchFamily="1" charset="-122"/>
                <a:ea typeface="楷体_GB2312" pitchFamily="1" charset="-122"/>
                <a:sym typeface="+mn-ea"/>
              </a:rPr>
              <a:t>）有毒气体（物质）浓度应符合</a:t>
            </a:r>
            <a:r>
              <a:rPr lang="en-US" altLang="x-none" sz="2400" dirty="0">
                <a:latin typeface="楷体_GB2312" pitchFamily="1" charset="-122"/>
                <a:ea typeface="楷体_GB2312" pitchFamily="1" charset="-122"/>
                <a:sym typeface="+mn-ea"/>
              </a:rPr>
              <a:t>GBZ 2.1 </a:t>
            </a:r>
            <a:r>
              <a:rPr lang="zh-CN" altLang="en-US" sz="2400" dirty="0">
                <a:latin typeface="楷体_GB2312" pitchFamily="1" charset="-122"/>
                <a:ea typeface="楷体_GB2312" pitchFamily="1" charset="-122"/>
                <a:sym typeface="+mn-ea"/>
              </a:rPr>
              <a:t>的规定；</a:t>
            </a:r>
            <a:endParaRPr lang="zh-CN" altLang="en-US" sz="2400" dirty="0">
              <a:latin typeface="楷体_GB2312" pitchFamily="1" charset="-122"/>
              <a:ea typeface="楷体_GB2312" pitchFamily="1" charset="-122"/>
            </a:endParaRPr>
          </a:p>
          <a:p>
            <a:pPr lvl="0">
              <a:spcBef>
                <a:spcPts val="600"/>
              </a:spcBef>
            </a:pPr>
            <a:r>
              <a:rPr lang="en-US" altLang="x-none" sz="2400" dirty="0">
                <a:latin typeface="楷体_GB2312" pitchFamily="1" charset="-122"/>
                <a:ea typeface="楷体_GB2312" pitchFamily="1" charset="-122"/>
                <a:sym typeface="+mn-ea"/>
              </a:rPr>
              <a:t>  c</a:t>
            </a:r>
            <a:r>
              <a:rPr lang="zh-CN" altLang="en-US" sz="2400" dirty="0">
                <a:latin typeface="楷体_GB2312" pitchFamily="1" charset="-122"/>
                <a:ea typeface="楷体_GB2312" pitchFamily="1" charset="-122"/>
                <a:sym typeface="+mn-ea"/>
              </a:rPr>
              <a:t>）可燃气体浓度要求同本标准</a:t>
            </a:r>
            <a:r>
              <a:rPr lang="en-US" altLang="x-none" sz="2400" dirty="0">
                <a:latin typeface="楷体_GB2312" pitchFamily="1" charset="-122"/>
                <a:ea typeface="楷体_GB2312" pitchFamily="1" charset="-122"/>
                <a:sym typeface="+mn-ea"/>
              </a:rPr>
              <a:t>5.4.2</a:t>
            </a:r>
            <a:r>
              <a:rPr lang="zh-CN" altLang="en-US" sz="2400" dirty="0">
                <a:latin typeface="楷体_GB2312" pitchFamily="1" charset="-122"/>
                <a:ea typeface="楷体_GB2312" pitchFamily="1" charset="-122"/>
                <a:sym typeface="+mn-ea"/>
              </a:rPr>
              <a:t>条规定。</a:t>
            </a:r>
            <a:endParaRPr lang="en-US" altLang="x-none" sz="2400" dirty="0">
              <a:latin typeface="楷体_GB2312" pitchFamily="1" charset="-122"/>
              <a:ea typeface="楷体_GB2312" pitchFamily="1" charset="-122"/>
            </a:endParaRPr>
          </a:p>
          <a:p>
            <a:pPr lvl="0">
              <a:spcBef>
                <a:spcPts val="600"/>
              </a:spcBef>
            </a:pPr>
            <a:r>
              <a:rPr lang="en-US" altLang="x-none" sz="2400" dirty="0">
                <a:latin typeface="楷体_GB2312" pitchFamily="1" charset="-122"/>
                <a:ea typeface="楷体_GB2312" pitchFamily="1" charset="-122"/>
                <a:sym typeface="+mn-ea"/>
              </a:rPr>
              <a:t>2.1.3 </a:t>
            </a:r>
            <a:r>
              <a:rPr lang="zh-CN" altLang="en-US" sz="2400" dirty="0">
                <a:latin typeface="楷体_GB2312" pitchFamily="1" charset="-122"/>
                <a:ea typeface="楷体_GB2312" pitchFamily="1" charset="-122"/>
                <a:sym typeface="+mn-ea"/>
              </a:rPr>
              <a:t>应保持有限空间空气流通良好，可采取如下措施：</a:t>
            </a:r>
            <a:endParaRPr lang="zh-CN" altLang="en-US" sz="2400" dirty="0">
              <a:latin typeface="楷体_GB2312" pitchFamily="1" charset="-122"/>
              <a:ea typeface="楷体_GB2312" pitchFamily="1" charset="-122"/>
            </a:endParaRPr>
          </a:p>
          <a:p>
            <a:pPr lvl="0">
              <a:spcBef>
                <a:spcPts val="600"/>
              </a:spcBef>
            </a:pPr>
            <a:r>
              <a:rPr lang="en-US" altLang="x-none" sz="2400" dirty="0">
                <a:latin typeface="楷体_GB2312" pitchFamily="1" charset="-122"/>
                <a:ea typeface="楷体_GB2312" pitchFamily="1" charset="-122"/>
                <a:sym typeface="+mn-ea"/>
              </a:rPr>
              <a:t>  a</a:t>
            </a:r>
            <a:r>
              <a:rPr lang="zh-CN" altLang="en-US" sz="2400" dirty="0">
                <a:latin typeface="楷体_GB2312" pitchFamily="1" charset="-122"/>
                <a:ea typeface="楷体_GB2312" pitchFamily="1" charset="-122"/>
                <a:sym typeface="+mn-ea"/>
              </a:rPr>
              <a:t>）打开人孔、手孔、料孔、风门、烟门等与大气相通的设施进行</a:t>
            </a:r>
            <a:r>
              <a:rPr lang="zh-CN" altLang="en-US" sz="2400" dirty="0">
                <a:solidFill>
                  <a:srgbClr val="FF0000"/>
                </a:solidFill>
                <a:latin typeface="楷体_GB2312" pitchFamily="1" charset="-122"/>
                <a:ea typeface="楷体_GB2312" pitchFamily="1" charset="-122"/>
                <a:sym typeface="+mn-ea"/>
              </a:rPr>
              <a:t>自然通风</a:t>
            </a:r>
            <a:r>
              <a:rPr lang="zh-CN" altLang="en-US" sz="2400" dirty="0">
                <a:latin typeface="楷体_GB2312" pitchFamily="1" charset="-122"/>
                <a:ea typeface="楷体_GB2312" pitchFamily="1" charset="-122"/>
                <a:sym typeface="+mn-ea"/>
              </a:rPr>
              <a:t>；</a:t>
            </a:r>
            <a:endParaRPr lang="zh-CN" altLang="en-US" sz="2400" dirty="0">
              <a:latin typeface="楷体_GB2312" pitchFamily="1" charset="-122"/>
              <a:ea typeface="楷体_GB2312" pitchFamily="1" charset="-122"/>
            </a:endParaRPr>
          </a:p>
          <a:p>
            <a:pPr lvl="0">
              <a:spcBef>
                <a:spcPts val="600"/>
              </a:spcBef>
            </a:pPr>
            <a:r>
              <a:rPr lang="en-US" altLang="x-none" sz="2400" dirty="0">
                <a:latin typeface="楷体_GB2312" pitchFamily="1" charset="-122"/>
                <a:ea typeface="楷体_GB2312" pitchFamily="1" charset="-122"/>
                <a:sym typeface="+mn-ea"/>
              </a:rPr>
              <a:t>  b</a:t>
            </a:r>
            <a:r>
              <a:rPr lang="zh-CN" altLang="en-US" sz="2400" dirty="0">
                <a:latin typeface="楷体_GB2312" pitchFamily="1" charset="-122"/>
                <a:ea typeface="楷体_GB2312" pitchFamily="1" charset="-122"/>
                <a:sym typeface="+mn-ea"/>
              </a:rPr>
              <a:t>）必要时，应采用风机</a:t>
            </a:r>
            <a:r>
              <a:rPr lang="zh-CN" altLang="en-US" sz="2400" dirty="0">
                <a:solidFill>
                  <a:srgbClr val="FF0000"/>
                </a:solidFill>
                <a:latin typeface="楷体_GB2312" pitchFamily="1" charset="-122"/>
                <a:ea typeface="楷体_GB2312" pitchFamily="1" charset="-122"/>
                <a:sym typeface="+mn-ea"/>
              </a:rPr>
              <a:t>强制通风或管道送风</a:t>
            </a:r>
            <a:r>
              <a:rPr lang="zh-CN" altLang="en-US" sz="2400" dirty="0">
                <a:latin typeface="楷体_GB2312" pitchFamily="1" charset="-122"/>
                <a:ea typeface="楷体_GB2312" pitchFamily="1" charset="-122"/>
                <a:sym typeface="+mn-ea"/>
              </a:rPr>
              <a:t>，管道送风前应对管道内介质和风源进行分析确认。</a:t>
            </a:r>
            <a:endParaRPr lang="zh-CN" altLang="en-US" sz="2400" dirty="0">
              <a:latin typeface="楷体_GB2312" pitchFamily="1" charset="-122"/>
              <a:ea typeface="楷体_GB2312" pitchFamily="1" charset="-122"/>
              <a:sym typeface="+mn-ea"/>
            </a:endParaRPr>
          </a:p>
          <a:p>
            <a:pPr lvl="0"/>
            <a:r>
              <a:rPr lang="en-US" altLang="x-none" sz="2400" dirty="0">
                <a:latin typeface="楷体_GB2312" pitchFamily="1" charset="-122"/>
                <a:ea typeface="楷体_GB2312" pitchFamily="1" charset="-122"/>
                <a:sym typeface="+mn-ea"/>
              </a:rPr>
              <a:t>2.1.4 </a:t>
            </a:r>
            <a:r>
              <a:rPr lang="zh-CN" altLang="en-US" sz="2400" dirty="0">
                <a:latin typeface="楷体_GB2312" pitchFamily="1" charset="-122"/>
                <a:ea typeface="楷体_GB2312" pitchFamily="1" charset="-122"/>
                <a:sym typeface="+mn-ea"/>
              </a:rPr>
              <a:t>应对有限空间内的气体浓度进行严格监测，监测要求如下：</a:t>
            </a:r>
            <a:r>
              <a:rPr lang="en-US" altLang="x-none" sz="2400" dirty="0">
                <a:latin typeface="楷体_GB2312" pitchFamily="1" charset="-122"/>
                <a:ea typeface="楷体_GB2312" pitchFamily="1" charset="-122"/>
                <a:sym typeface="+mn-ea"/>
              </a:rPr>
              <a:t>   </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a</a:t>
            </a:r>
            <a:r>
              <a:rPr lang="zh-CN" altLang="en-US" sz="2400" dirty="0">
                <a:latin typeface="楷体_GB2312" pitchFamily="1" charset="-122"/>
                <a:ea typeface="楷体_GB2312" pitchFamily="1" charset="-122"/>
                <a:sym typeface="+mn-ea"/>
              </a:rPr>
              <a:t>）</a:t>
            </a:r>
            <a:r>
              <a:rPr lang="zh-CN" altLang="en-US" sz="2400" dirty="0">
                <a:solidFill>
                  <a:srgbClr val="FF0000"/>
                </a:solidFill>
                <a:latin typeface="楷体_GB2312" pitchFamily="1" charset="-122"/>
                <a:ea typeface="楷体_GB2312" pitchFamily="1" charset="-122"/>
                <a:sym typeface="+mn-ea"/>
              </a:rPr>
              <a:t>作业前</a:t>
            </a:r>
            <a:r>
              <a:rPr lang="en-US" altLang="x-none" sz="2400" dirty="0">
                <a:solidFill>
                  <a:srgbClr val="FF0000"/>
                </a:solidFill>
                <a:latin typeface="楷体_GB2312" pitchFamily="1" charset="-122"/>
                <a:ea typeface="楷体_GB2312" pitchFamily="1" charset="-122"/>
                <a:sym typeface="+mn-ea"/>
              </a:rPr>
              <a:t>30 min</a:t>
            </a:r>
            <a:r>
              <a:rPr lang="zh-CN" altLang="en-US" sz="2400" dirty="0">
                <a:solidFill>
                  <a:srgbClr val="FF0000"/>
                </a:solidFill>
                <a:latin typeface="楷体_GB2312" pitchFamily="1" charset="-122"/>
                <a:ea typeface="楷体_GB2312" pitchFamily="1" charset="-122"/>
                <a:sym typeface="+mn-ea"/>
              </a:rPr>
              <a:t>内</a:t>
            </a:r>
            <a:r>
              <a:rPr lang="zh-CN" altLang="en-US" sz="2400" dirty="0">
                <a:latin typeface="楷体_GB2312" pitchFamily="1" charset="-122"/>
                <a:ea typeface="楷体_GB2312" pitchFamily="1" charset="-122"/>
                <a:sym typeface="+mn-ea"/>
              </a:rPr>
              <a:t>，应对有限空间进行气体分析，分析合格  </a:t>
            </a:r>
            <a:endParaRPr lang="zh-CN" altLang="en-US" sz="2400" dirty="0">
              <a:latin typeface="楷体_GB2312" pitchFamily="1" charset="-122"/>
              <a:ea typeface="楷体_GB2312" pitchFamily="1" charset="-122"/>
            </a:endParaRPr>
          </a:p>
          <a:p>
            <a:pPr algn="l">
              <a:lnSpc>
                <a:spcPct val="150000"/>
              </a:lnSpc>
            </a:pPr>
            <a:endParaRPr lang="zh-CN" altLang="en-US" sz="2400" dirty="0">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5873115" y="24447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培训目的</a:t>
            </a:r>
            <a:endParaRPr lang="zh-CN" altLang="en-US" sz="4000" b="1"/>
          </a:p>
        </p:txBody>
      </p:sp>
      <p:sp>
        <p:nvSpPr>
          <p:cNvPr id="5" name="文本框 4"/>
          <p:cNvSpPr txBox="1"/>
          <p:nvPr/>
        </p:nvSpPr>
        <p:spPr>
          <a:xfrm>
            <a:off x="1719580" y="2141855"/>
            <a:ext cx="6484620" cy="3046095"/>
          </a:xfrm>
          <a:prstGeom prst="rect">
            <a:avLst/>
          </a:prstGeom>
          <a:noFill/>
        </p:spPr>
        <p:txBody>
          <a:bodyPr wrap="none" rtlCol="0">
            <a:spAutoFit/>
          </a:bodyPr>
          <a:p>
            <a:pPr algn="l">
              <a:lnSpc>
                <a:spcPct val="150000"/>
              </a:lnSpc>
            </a:pPr>
            <a:r>
              <a:rPr lang="en-US" altLang="zh-CN" sz="3200"/>
              <a:t>1</a:t>
            </a:r>
            <a:r>
              <a:rPr lang="zh-CN" altLang="en-US" sz="3200"/>
              <a:t>、了解有限空间作业的定义及风险</a:t>
            </a:r>
            <a:endParaRPr lang="zh-CN" altLang="en-US" sz="3200"/>
          </a:p>
          <a:p>
            <a:pPr algn="l">
              <a:lnSpc>
                <a:spcPct val="150000"/>
              </a:lnSpc>
            </a:pPr>
            <a:r>
              <a:rPr lang="en-US" altLang="zh-CN" sz="3200"/>
              <a:t>2</a:t>
            </a:r>
            <a:r>
              <a:rPr lang="zh-CN" altLang="en-US" sz="3200"/>
              <a:t>、熟知</a:t>
            </a:r>
            <a:r>
              <a:rPr lang="zh-CN" altLang="en-US" sz="3200">
                <a:sym typeface="+mn-ea"/>
              </a:rPr>
              <a:t>有限空间作业的基本要求</a:t>
            </a:r>
            <a:endParaRPr lang="zh-CN" altLang="en-US" sz="3200">
              <a:sym typeface="+mn-ea"/>
            </a:endParaRPr>
          </a:p>
          <a:p>
            <a:pPr algn="l">
              <a:lnSpc>
                <a:spcPct val="150000"/>
              </a:lnSpc>
            </a:pPr>
            <a:r>
              <a:rPr lang="en-US" altLang="zh-CN" sz="3200">
                <a:sym typeface="+mn-ea"/>
              </a:rPr>
              <a:t>3</a:t>
            </a:r>
            <a:r>
              <a:rPr lang="zh-CN" altLang="en-US" sz="3200">
                <a:sym typeface="+mn-ea"/>
              </a:rPr>
              <a:t>、掌握有限空间作业的关注要点</a:t>
            </a:r>
            <a:endParaRPr lang="zh-CN" altLang="en-US" sz="3200">
              <a:sym typeface="+mn-ea"/>
            </a:endParaRPr>
          </a:p>
          <a:p>
            <a:pPr algn="l">
              <a:lnSpc>
                <a:spcPct val="150000"/>
              </a:lnSpc>
            </a:pPr>
            <a:r>
              <a:rPr lang="en-US" altLang="zh-CN" sz="3200">
                <a:sym typeface="+mn-ea"/>
              </a:rPr>
              <a:t>4</a:t>
            </a:r>
            <a:r>
              <a:rPr lang="zh-CN" altLang="en-US" sz="3200">
                <a:sym typeface="+mn-ea"/>
              </a:rPr>
              <a:t>、了解相关方作业管理流程</a:t>
            </a:r>
            <a:endParaRPr lang="zh-CN" altLang="en-US" sz="3200">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关注要点</a:t>
            </a:r>
            <a:endParaRPr lang="zh-CN" altLang="en-US" sz="4400" b="1"/>
          </a:p>
        </p:txBody>
      </p:sp>
      <p:sp>
        <p:nvSpPr>
          <p:cNvPr id="5" name="文本框 4"/>
          <p:cNvSpPr txBox="1"/>
          <p:nvPr/>
        </p:nvSpPr>
        <p:spPr>
          <a:xfrm>
            <a:off x="327660" y="1171575"/>
            <a:ext cx="8768715" cy="6616065"/>
          </a:xfrm>
          <a:prstGeom prst="rect">
            <a:avLst/>
          </a:prstGeom>
          <a:noFill/>
        </p:spPr>
        <p:txBody>
          <a:bodyPr wrap="square" rtlCol="0">
            <a:spAutoFit/>
          </a:bodyPr>
          <a:p>
            <a:pPr lvl="0" algn="l">
              <a:lnSpc>
                <a:spcPts val="3800"/>
              </a:lnSpc>
              <a:spcBef>
                <a:spcPts val="600"/>
              </a:spcBef>
            </a:pPr>
            <a:r>
              <a:rPr lang="zh-CN" altLang="en-US" sz="2400" dirty="0">
                <a:latin typeface="楷体_GB2312" pitchFamily="1" charset="-122"/>
                <a:ea typeface="楷体_GB2312" pitchFamily="1" charset="-122"/>
                <a:sym typeface="+mn-ea"/>
              </a:rPr>
              <a:t>后方可进入，如现场条件不允许，时间可适当放宽，但不应超过</a:t>
            </a:r>
            <a:r>
              <a:rPr lang="en-US" altLang="x-none" sz="2400" dirty="0">
                <a:solidFill>
                  <a:srgbClr val="FF0000"/>
                </a:solidFill>
                <a:latin typeface="楷体_GB2312" pitchFamily="1" charset="-122"/>
                <a:ea typeface="楷体_GB2312" pitchFamily="1" charset="-122"/>
                <a:sym typeface="+mn-ea"/>
              </a:rPr>
              <a:t>60 min</a:t>
            </a:r>
            <a:r>
              <a:rPr lang="zh-CN" altLang="en-US" sz="2400" dirty="0">
                <a:latin typeface="楷体_GB2312" pitchFamily="1" charset="-122"/>
                <a:ea typeface="楷体_GB2312" pitchFamily="1" charset="-122"/>
                <a:sym typeface="+mn-ea"/>
              </a:rPr>
              <a:t>；</a:t>
            </a:r>
            <a:endParaRPr lang="zh-CN" altLang="en-US" sz="2400" dirty="0">
              <a:latin typeface="楷体_GB2312" pitchFamily="1" charset="-122"/>
              <a:ea typeface="楷体_GB2312" pitchFamily="1" charset="-122"/>
              <a:sym typeface="+mn-ea"/>
            </a:endParaRPr>
          </a:p>
          <a:p>
            <a:pPr lvl="0"/>
            <a:r>
              <a:rPr lang="en-US" altLang="x-none" sz="2400" dirty="0">
                <a:latin typeface="楷体_GB2312" pitchFamily="1" charset="-122"/>
                <a:ea typeface="楷体_GB2312" pitchFamily="1" charset="-122"/>
                <a:sym typeface="+mn-ea"/>
              </a:rPr>
              <a:t>  b</a:t>
            </a:r>
            <a:r>
              <a:rPr lang="zh-CN" altLang="en-US" sz="2400" dirty="0">
                <a:latin typeface="楷体_GB2312" pitchFamily="1" charset="-122"/>
                <a:ea typeface="楷体_GB2312" pitchFamily="1" charset="-122"/>
                <a:sym typeface="+mn-ea"/>
              </a:rPr>
              <a:t>）</a:t>
            </a:r>
            <a:r>
              <a:rPr lang="zh-CN" altLang="en-US" sz="2400" dirty="0">
                <a:solidFill>
                  <a:srgbClr val="FF0000"/>
                </a:solidFill>
                <a:latin typeface="楷体_GB2312" pitchFamily="1" charset="-122"/>
                <a:ea typeface="楷体_GB2312" pitchFamily="1" charset="-122"/>
                <a:sym typeface="+mn-ea"/>
              </a:rPr>
              <a:t>监测点应有代表性</a:t>
            </a:r>
            <a:r>
              <a:rPr lang="zh-CN" altLang="en-US" sz="2400" dirty="0">
                <a:latin typeface="楷体_GB2312" pitchFamily="1" charset="-122"/>
                <a:ea typeface="楷体_GB2312" pitchFamily="1" charset="-122"/>
                <a:sym typeface="+mn-ea"/>
              </a:rPr>
              <a:t>，容积较大的有限空间，应对上、中、下各部位进行监测分析；</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c</a:t>
            </a:r>
            <a:r>
              <a:rPr lang="zh-CN" altLang="en-US" sz="2400" dirty="0">
                <a:latin typeface="楷体_GB2312" pitchFamily="1" charset="-122"/>
                <a:ea typeface="楷体_GB2312" pitchFamily="1" charset="-122"/>
                <a:sym typeface="+mn-ea"/>
              </a:rPr>
              <a:t>）</a:t>
            </a:r>
            <a:r>
              <a:rPr lang="zh-CN" altLang="en-US" sz="2400" dirty="0">
                <a:solidFill>
                  <a:srgbClr val="FF0000"/>
                </a:solidFill>
                <a:latin typeface="楷体_GB2312" pitchFamily="1" charset="-122"/>
                <a:ea typeface="楷体_GB2312" pitchFamily="1" charset="-122"/>
                <a:sym typeface="+mn-ea"/>
              </a:rPr>
              <a:t>分析仪器</a:t>
            </a:r>
            <a:r>
              <a:rPr lang="zh-CN" altLang="en-US" sz="2400" dirty="0">
                <a:latin typeface="楷体_GB2312" pitchFamily="1" charset="-122"/>
                <a:ea typeface="楷体_GB2312" pitchFamily="1" charset="-122"/>
                <a:sym typeface="+mn-ea"/>
              </a:rPr>
              <a:t>应在校验有效期内，使用前应保证其处于正常工作状态；</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d</a:t>
            </a:r>
            <a:r>
              <a:rPr lang="zh-CN" altLang="en-US" sz="2400" dirty="0">
                <a:latin typeface="楷体_GB2312" pitchFamily="1" charset="-122"/>
                <a:ea typeface="楷体_GB2312" pitchFamily="1" charset="-122"/>
                <a:sym typeface="+mn-ea"/>
              </a:rPr>
              <a:t>）监测人员深入或探入有限空间监测时应采取</a:t>
            </a:r>
            <a:r>
              <a:rPr lang="en-US" altLang="x-none" sz="2400" dirty="0">
                <a:latin typeface="楷体_GB2312" pitchFamily="1" charset="-122"/>
                <a:ea typeface="楷体_GB2312" pitchFamily="1" charset="-122"/>
                <a:sym typeface="+mn-ea"/>
              </a:rPr>
              <a:t>2.5</a:t>
            </a:r>
            <a:r>
              <a:rPr lang="zh-CN" altLang="en-US" sz="2400" dirty="0">
                <a:latin typeface="楷体_GB2312" pitchFamily="1" charset="-122"/>
                <a:ea typeface="楷体_GB2312" pitchFamily="1" charset="-122"/>
                <a:sym typeface="+mn-ea"/>
              </a:rPr>
              <a:t>中规定的个体防护措施；</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e</a:t>
            </a:r>
            <a:r>
              <a:rPr lang="zh-CN" altLang="en-US" sz="2400" dirty="0">
                <a:latin typeface="楷体_GB2312" pitchFamily="1" charset="-122"/>
                <a:ea typeface="楷体_GB2312" pitchFamily="1" charset="-122"/>
                <a:sym typeface="+mn-ea"/>
              </a:rPr>
              <a:t>）作业中应</a:t>
            </a:r>
            <a:r>
              <a:rPr lang="zh-CN" altLang="en-US" sz="2400" dirty="0">
                <a:solidFill>
                  <a:srgbClr val="FF0000"/>
                </a:solidFill>
                <a:latin typeface="楷体_GB2312" pitchFamily="1" charset="-122"/>
                <a:ea typeface="楷体_GB2312" pitchFamily="1" charset="-122"/>
                <a:sym typeface="+mn-ea"/>
              </a:rPr>
              <a:t>定时监测</a:t>
            </a:r>
            <a:r>
              <a:rPr lang="zh-CN" altLang="en-US" sz="2400" dirty="0">
                <a:latin typeface="楷体_GB2312" pitchFamily="1" charset="-122"/>
                <a:ea typeface="楷体_GB2312" pitchFamily="1" charset="-122"/>
                <a:sym typeface="+mn-ea"/>
              </a:rPr>
              <a:t>，至少每</a:t>
            </a:r>
            <a:r>
              <a:rPr lang="en-US" altLang="x-none" sz="2400" dirty="0">
                <a:latin typeface="楷体_GB2312" pitchFamily="1" charset="-122"/>
                <a:ea typeface="楷体_GB2312" pitchFamily="1" charset="-122"/>
                <a:sym typeface="+mn-ea"/>
              </a:rPr>
              <a:t>2 h</a:t>
            </a:r>
            <a:r>
              <a:rPr lang="zh-CN" altLang="en-US" sz="2400" dirty="0">
                <a:latin typeface="楷体_GB2312" pitchFamily="1" charset="-122"/>
                <a:ea typeface="楷体_GB2312" pitchFamily="1" charset="-122"/>
                <a:sym typeface="+mn-ea"/>
              </a:rPr>
              <a:t>监测一次，如监测分析结果有明显变化，应立即停止作业，撤离人员，对现场进行处理，并分析合格后方可恢复作业；</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f</a:t>
            </a:r>
            <a:r>
              <a:rPr lang="zh-CN" altLang="en-US" sz="2400" dirty="0">
                <a:latin typeface="楷体_GB2312" pitchFamily="1" charset="-122"/>
                <a:ea typeface="楷体_GB2312" pitchFamily="1" charset="-122"/>
                <a:sym typeface="+mn-ea"/>
              </a:rPr>
              <a:t>）对</a:t>
            </a:r>
            <a:r>
              <a:rPr lang="zh-CN" altLang="en-US" sz="2400" dirty="0">
                <a:solidFill>
                  <a:srgbClr val="FF0000"/>
                </a:solidFill>
                <a:latin typeface="楷体_GB2312" pitchFamily="1" charset="-122"/>
                <a:ea typeface="楷体_GB2312" pitchFamily="1" charset="-122"/>
                <a:sym typeface="+mn-ea"/>
              </a:rPr>
              <a:t>可能释放有害物质的有限空间</a:t>
            </a:r>
            <a:r>
              <a:rPr lang="zh-CN" altLang="en-US" sz="2400" dirty="0">
                <a:latin typeface="楷体_GB2312" pitchFamily="1" charset="-122"/>
                <a:ea typeface="楷体_GB2312" pitchFamily="1" charset="-122"/>
                <a:sym typeface="+mn-ea"/>
              </a:rPr>
              <a:t>，应连续监测，情况异常时应立即停止作业，撤离人员，对现场进行处理，并分析合格后方可恢复作业；</a:t>
            </a:r>
            <a:endParaRPr lang="zh-CN" altLang="en-US" sz="2400" dirty="0">
              <a:latin typeface="楷体_GB2312" pitchFamily="1" charset="-122"/>
              <a:ea typeface="楷体_GB2312" pitchFamily="1" charset="-122"/>
            </a:endParaRPr>
          </a:p>
          <a:p>
            <a:pPr lvl="0" algn="l">
              <a:lnSpc>
                <a:spcPts val="3800"/>
              </a:lnSpc>
              <a:spcBef>
                <a:spcPts val="600"/>
              </a:spcBef>
            </a:pPr>
            <a:r>
              <a:rPr lang="zh-CN" altLang="en-US" sz="2400" dirty="0">
                <a:latin typeface="楷体_GB2312" pitchFamily="1" charset="-122"/>
                <a:ea typeface="楷体_GB2312" pitchFamily="1" charset="-122"/>
                <a:sym typeface="+mn-ea"/>
              </a:rPr>
              <a:t> </a:t>
            </a:r>
            <a:endParaRPr lang="zh-CN" altLang="en-US" sz="2400" dirty="0">
              <a:latin typeface="楷体_GB2312" pitchFamily="1" charset="-122"/>
              <a:ea typeface="楷体_GB2312" pitchFamily="1" charset="-122"/>
            </a:endParaRPr>
          </a:p>
          <a:p>
            <a:pPr algn="l">
              <a:lnSpc>
                <a:spcPct val="150000"/>
              </a:lnSpc>
            </a:pPr>
            <a:endParaRPr lang="zh-CN" altLang="en-US" sz="2400" dirty="0">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关注要点</a:t>
            </a:r>
            <a:endParaRPr lang="zh-CN" altLang="en-US" sz="4400" b="1"/>
          </a:p>
        </p:txBody>
      </p:sp>
      <p:sp>
        <p:nvSpPr>
          <p:cNvPr id="5" name="文本框 4"/>
          <p:cNvSpPr txBox="1"/>
          <p:nvPr/>
        </p:nvSpPr>
        <p:spPr>
          <a:xfrm>
            <a:off x="375285" y="1185545"/>
            <a:ext cx="8768715" cy="5815965"/>
          </a:xfrm>
          <a:prstGeom prst="rect">
            <a:avLst/>
          </a:prstGeom>
          <a:noFill/>
        </p:spPr>
        <p:txBody>
          <a:bodyPr wrap="square" rtlCol="0">
            <a:spAutoFit/>
          </a:bodyPr>
          <a:p>
            <a:pPr lvl="0"/>
            <a:r>
              <a:rPr lang="zh-CN" altLang="en-US" sz="2400" dirty="0">
                <a:latin typeface="楷体_GB2312" pitchFamily="1" charset="-122"/>
                <a:ea typeface="楷体_GB2312" pitchFamily="1" charset="-122"/>
                <a:sym typeface="+mn-ea"/>
              </a:rPr>
              <a:t>  </a:t>
            </a:r>
            <a:r>
              <a:rPr lang="en-US" altLang="x-none" sz="2400" dirty="0">
                <a:latin typeface="楷体_GB2312" pitchFamily="1" charset="-122"/>
                <a:ea typeface="楷体_GB2312" pitchFamily="1" charset="-122"/>
                <a:sym typeface="+mn-ea"/>
              </a:rPr>
              <a:t>g</a:t>
            </a:r>
            <a:r>
              <a:rPr lang="zh-CN" altLang="en-US" sz="2400" dirty="0">
                <a:latin typeface="楷体_GB2312" pitchFamily="1" charset="-122"/>
                <a:ea typeface="楷体_GB2312" pitchFamily="1" charset="-122"/>
                <a:sym typeface="+mn-ea"/>
              </a:rPr>
              <a:t>）涂刷具有挥发性溶剂的涂料时，应做连续分析，并采取强制通风措施；</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h</a:t>
            </a:r>
            <a:r>
              <a:rPr lang="zh-CN" altLang="en-US" sz="2400" dirty="0">
                <a:latin typeface="楷体_GB2312" pitchFamily="1" charset="-122"/>
                <a:ea typeface="楷体_GB2312" pitchFamily="1" charset="-122"/>
                <a:sym typeface="+mn-ea"/>
              </a:rPr>
              <a:t>）</a:t>
            </a:r>
            <a:r>
              <a:rPr lang="zh-CN" altLang="en-US" sz="2400" dirty="0">
                <a:solidFill>
                  <a:srgbClr val="FF0000"/>
                </a:solidFill>
                <a:latin typeface="楷体_GB2312" pitchFamily="1" charset="-122"/>
                <a:ea typeface="楷体_GB2312" pitchFamily="1" charset="-122"/>
                <a:sym typeface="+mn-ea"/>
              </a:rPr>
              <a:t>作业中断</a:t>
            </a:r>
            <a:r>
              <a:rPr lang="zh-CN" altLang="en-US" sz="2400" dirty="0">
                <a:latin typeface="楷体_GB2312" pitchFamily="1" charset="-122"/>
                <a:ea typeface="楷体_GB2312" pitchFamily="1" charset="-122"/>
                <a:sym typeface="+mn-ea"/>
              </a:rPr>
              <a:t>时间超过</a:t>
            </a:r>
            <a:r>
              <a:rPr lang="en-US" altLang="x-none" sz="2400" dirty="0">
                <a:latin typeface="楷体_GB2312" pitchFamily="1" charset="-122"/>
                <a:ea typeface="楷体_GB2312" pitchFamily="1" charset="-122"/>
                <a:sym typeface="+mn-ea"/>
              </a:rPr>
              <a:t>60 min</a:t>
            </a:r>
            <a:r>
              <a:rPr lang="zh-CN" altLang="en-US" sz="2400" dirty="0">
                <a:latin typeface="楷体_GB2312" pitchFamily="1" charset="-122"/>
                <a:ea typeface="楷体_GB2312" pitchFamily="1" charset="-122"/>
                <a:sym typeface="+mn-ea"/>
              </a:rPr>
              <a:t>时，应重新进行分析。</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2.1.5  </a:t>
            </a:r>
            <a:r>
              <a:rPr lang="zh-CN" altLang="en-US" sz="2400" dirty="0">
                <a:latin typeface="楷体_GB2312" pitchFamily="1" charset="-122"/>
                <a:ea typeface="楷体_GB2312" pitchFamily="1" charset="-122"/>
                <a:sym typeface="+mn-ea"/>
              </a:rPr>
              <a:t>进入下列有限空间作业应采取如下防护措施：</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a</a:t>
            </a:r>
            <a:r>
              <a:rPr lang="zh-CN" altLang="en-US" sz="2400" dirty="0">
                <a:latin typeface="楷体_GB2312" pitchFamily="1" charset="-122"/>
                <a:ea typeface="楷体_GB2312" pitchFamily="1" charset="-122"/>
                <a:sym typeface="+mn-ea"/>
              </a:rPr>
              <a:t>）</a:t>
            </a:r>
            <a:r>
              <a:rPr lang="zh-CN" altLang="en-US" sz="2400" dirty="0">
                <a:solidFill>
                  <a:srgbClr val="FF0000"/>
                </a:solidFill>
                <a:latin typeface="楷体_GB2312" pitchFamily="1" charset="-122"/>
                <a:ea typeface="楷体_GB2312" pitchFamily="1" charset="-122"/>
                <a:sym typeface="+mn-ea"/>
              </a:rPr>
              <a:t>缺氧或有毒的有限空间</a:t>
            </a:r>
            <a:r>
              <a:rPr lang="zh-CN" altLang="en-US" sz="2400" dirty="0">
                <a:latin typeface="楷体_GB2312" pitchFamily="1" charset="-122"/>
                <a:ea typeface="楷体_GB2312" pitchFamily="1" charset="-122"/>
                <a:sym typeface="+mn-ea"/>
              </a:rPr>
              <a:t>经清洗或置换仍达不到</a:t>
            </a:r>
            <a:r>
              <a:rPr lang="en-US" altLang="x-none" sz="2400" dirty="0">
                <a:latin typeface="楷体_GB2312" pitchFamily="1" charset="-122"/>
                <a:ea typeface="楷体_GB2312" pitchFamily="1" charset="-122"/>
                <a:sym typeface="+mn-ea"/>
              </a:rPr>
              <a:t>2.2</a:t>
            </a:r>
            <a:r>
              <a:rPr lang="zh-CN" altLang="en-US" sz="2400" dirty="0">
                <a:latin typeface="楷体_GB2312" pitchFamily="1" charset="-122"/>
                <a:ea typeface="楷体_GB2312" pitchFamily="1" charset="-122"/>
                <a:sym typeface="+mn-ea"/>
              </a:rPr>
              <a:t>要求的，应佩戴隔绝式呼吸器，必要时应拴带救生绳；</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b</a:t>
            </a:r>
            <a:r>
              <a:rPr lang="zh-CN" altLang="en-US" sz="2400" dirty="0">
                <a:latin typeface="楷体_GB2312" pitchFamily="1" charset="-122"/>
                <a:ea typeface="楷体_GB2312" pitchFamily="1" charset="-122"/>
                <a:sym typeface="+mn-ea"/>
              </a:rPr>
              <a:t>）</a:t>
            </a:r>
            <a:r>
              <a:rPr lang="zh-CN" altLang="en-US" sz="2400" dirty="0">
                <a:solidFill>
                  <a:srgbClr val="FF0000"/>
                </a:solidFill>
                <a:latin typeface="楷体_GB2312" pitchFamily="1" charset="-122"/>
                <a:ea typeface="楷体_GB2312" pitchFamily="1" charset="-122"/>
                <a:sym typeface="+mn-ea"/>
              </a:rPr>
              <a:t>易燃易爆</a:t>
            </a:r>
            <a:r>
              <a:rPr lang="zh-CN" altLang="en-US" sz="2400" dirty="0">
                <a:latin typeface="楷体_GB2312" pitchFamily="1" charset="-122"/>
                <a:ea typeface="楷体_GB2312" pitchFamily="1" charset="-122"/>
                <a:sym typeface="+mn-ea"/>
              </a:rPr>
              <a:t>的有限空间经清洗或置换仍达不到</a:t>
            </a:r>
            <a:r>
              <a:rPr lang="en-US" altLang="x-none" sz="2400" dirty="0">
                <a:latin typeface="楷体_GB2312" pitchFamily="1" charset="-122"/>
                <a:ea typeface="楷体_GB2312" pitchFamily="1" charset="-122"/>
                <a:sym typeface="+mn-ea"/>
              </a:rPr>
              <a:t>2.2</a:t>
            </a:r>
            <a:r>
              <a:rPr lang="zh-CN" altLang="en-US" sz="2400" dirty="0">
                <a:latin typeface="楷体_GB2312" pitchFamily="1" charset="-122"/>
                <a:ea typeface="楷体_GB2312" pitchFamily="1" charset="-122"/>
                <a:sym typeface="+mn-ea"/>
              </a:rPr>
              <a:t>要求的，应穿防静电工作服及防静电工作鞋，使用防爆型低压灯具及防爆工具；</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c</a:t>
            </a:r>
            <a:r>
              <a:rPr lang="zh-CN" altLang="en-US" sz="2400" dirty="0">
                <a:latin typeface="楷体_GB2312" pitchFamily="1" charset="-122"/>
                <a:ea typeface="楷体_GB2312" pitchFamily="1" charset="-122"/>
                <a:sym typeface="+mn-ea"/>
              </a:rPr>
              <a:t>）</a:t>
            </a:r>
            <a:r>
              <a:rPr lang="zh-CN" altLang="en-US" sz="2400" dirty="0">
                <a:solidFill>
                  <a:srgbClr val="FF0000"/>
                </a:solidFill>
                <a:latin typeface="楷体_GB2312" pitchFamily="1" charset="-122"/>
                <a:ea typeface="楷体_GB2312" pitchFamily="1" charset="-122"/>
                <a:sym typeface="+mn-ea"/>
              </a:rPr>
              <a:t>酸碱</a:t>
            </a:r>
            <a:r>
              <a:rPr lang="zh-CN" altLang="en-US" sz="2400" dirty="0">
                <a:latin typeface="楷体_GB2312" pitchFamily="1" charset="-122"/>
                <a:ea typeface="楷体_GB2312" pitchFamily="1" charset="-122"/>
                <a:sym typeface="+mn-ea"/>
              </a:rPr>
              <a:t>等腐蚀性介质的有限空间，应穿戴防酸碱防护服、防护鞋、防护手套等防腐蚀护品；</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d</a:t>
            </a:r>
            <a:r>
              <a:rPr lang="zh-CN" altLang="en-US" sz="2400" dirty="0">
                <a:latin typeface="楷体_GB2312" pitchFamily="1" charset="-122"/>
                <a:ea typeface="楷体_GB2312" pitchFamily="1" charset="-122"/>
                <a:sym typeface="+mn-ea"/>
              </a:rPr>
              <a:t>）有</a:t>
            </a:r>
            <a:r>
              <a:rPr lang="zh-CN" altLang="en-US" sz="2400" dirty="0">
                <a:solidFill>
                  <a:srgbClr val="FF0000"/>
                </a:solidFill>
                <a:latin typeface="楷体_GB2312" pitchFamily="1" charset="-122"/>
                <a:ea typeface="楷体_GB2312" pitchFamily="1" charset="-122"/>
                <a:sym typeface="+mn-ea"/>
              </a:rPr>
              <a:t>噪声</a:t>
            </a:r>
            <a:r>
              <a:rPr lang="zh-CN" altLang="en-US" sz="2400" dirty="0">
                <a:latin typeface="楷体_GB2312" pitchFamily="1" charset="-122"/>
                <a:ea typeface="楷体_GB2312" pitchFamily="1" charset="-122"/>
                <a:sym typeface="+mn-ea"/>
              </a:rPr>
              <a:t>产生的有限空间，应配戴耳塞或耳罩等防噪声护具；</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e</a:t>
            </a:r>
            <a:r>
              <a:rPr lang="zh-CN" altLang="en-US" sz="2400" dirty="0">
                <a:latin typeface="楷体_GB2312" pitchFamily="1" charset="-122"/>
                <a:ea typeface="楷体_GB2312" pitchFamily="1" charset="-122"/>
                <a:sym typeface="+mn-ea"/>
              </a:rPr>
              <a:t>）有</a:t>
            </a:r>
            <a:r>
              <a:rPr lang="zh-CN" altLang="en-US" sz="2400" dirty="0">
                <a:solidFill>
                  <a:srgbClr val="FF0000"/>
                </a:solidFill>
                <a:latin typeface="楷体_GB2312" pitchFamily="1" charset="-122"/>
                <a:ea typeface="楷体_GB2312" pitchFamily="1" charset="-122"/>
                <a:sym typeface="+mn-ea"/>
              </a:rPr>
              <a:t>粉尘</a:t>
            </a:r>
            <a:r>
              <a:rPr lang="zh-CN" altLang="en-US" sz="2400" dirty="0">
                <a:latin typeface="楷体_GB2312" pitchFamily="1" charset="-122"/>
                <a:ea typeface="楷体_GB2312" pitchFamily="1" charset="-122"/>
                <a:sym typeface="+mn-ea"/>
              </a:rPr>
              <a:t>产生的有限空间，应配戴防尘口罩、眼罩等防尘护具；</a:t>
            </a:r>
            <a:endParaRPr lang="zh-CN" altLang="en-US" sz="2400" dirty="0">
              <a:latin typeface="楷体_GB2312" pitchFamily="1" charset="-122"/>
              <a:ea typeface="楷体_GB2312" pitchFamily="1" charset="-122"/>
            </a:endParaRPr>
          </a:p>
          <a:p>
            <a:pPr algn="l">
              <a:lnSpc>
                <a:spcPct val="150000"/>
              </a:lnSpc>
            </a:pPr>
            <a:endParaRPr lang="zh-CN" altLang="en-US" sz="2400" dirty="0">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关注要点</a:t>
            </a:r>
            <a:endParaRPr lang="zh-CN" altLang="en-US" sz="4400" b="1"/>
          </a:p>
        </p:txBody>
      </p:sp>
      <p:sp>
        <p:nvSpPr>
          <p:cNvPr id="5" name="文本框 4"/>
          <p:cNvSpPr txBox="1"/>
          <p:nvPr/>
        </p:nvSpPr>
        <p:spPr>
          <a:xfrm>
            <a:off x="327660" y="1171575"/>
            <a:ext cx="8768715" cy="7878445"/>
          </a:xfrm>
          <a:prstGeom prst="rect">
            <a:avLst/>
          </a:prstGeom>
          <a:noFill/>
        </p:spPr>
        <p:txBody>
          <a:bodyPr wrap="square" rtlCol="0">
            <a:spAutoFit/>
          </a:bodyPr>
          <a:p>
            <a:pPr lvl="0"/>
            <a:r>
              <a:rPr lang="zh-CN" altLang="en-US" sz="2400" dirty="0">
                <a:latin typeface="楷体_GB2312" pitchFamily="1" charset="-122"/>
                <a:ea typeface="楷体_GB2312" pitchFamily="1" charset="-122"/>
                <a:sym typeface="+mn-ea"/>
              </a:rPr>
              <a:t>   </a:t>
            </a:r>
            <a:r>
              <a:rPr lang="en-US" altLang="x-none" sz="2400" dirty="0">
                <a:latin typeface="楷体_GB2312" pitchFamily="1" charset="-122"/>
                <a:ea typeface="楷体_GB2312" pitchFamily="1" charset="-122"/>
                <a:sym typeface="+mn-ea"/>
              </a:rPr>
              <a:t>f</a:t>
            </a:r>
            <a:r>
              <a:rPr lang="zh-CN" altLang="en-US" sz="2400" dirty="0">
                <a:latin typeface="楷体_GB2312" pitchFamily="1" charset="-122"/>
                <a:ea typeface="楷体_GB2312" pitchFamily="1" charset="-122"/>
                <a:sym typeface="+mn-ea"/>
              </a:rPr>
              <a:t>）</a:t>
            </a:r>
            <a:r>
              <a:rPr lang="zh-CN" altLang="en-US" sz="2400" dirty="0">
                <a:solidFill>
                  <a:srgbClr val="FF0000"/>
                </a:solidFill>
                <a:latin typeface="楷体_GB2312" pitchFamily="1" charset="-122"/>
                <a:ea typeface="楷体_GB2312" pitchFamily="1" charset="-122"/>
                <a:sym typeface="+mn-ea"/>
              </a:rPr>
              <a:t>高温</a:t>
            </a:r>
            <a:r>
              <a:rPr lang="zh-CN" altLang="en-US" sz="2400" dirty="0">
                <a:latin typeface="楷体_GB2312" pitchFamily="1" charset="-122"/>
                <a:ea typeface="楷体_GB2312" pitchFamily="1" charset="-122"/>
                <a:sym typeface="+mn-ea"/>
              </a:rPr>
              <a:t>的有限空间，进入时应穿戴高温防护用品，必要时采取通风、隔热、佩戴通讯设备等防护措施。</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g</a:t>
            </a:r>
            <a:r>
              <a:rPr lang="zh-CN" altLang="en-US" sz="2400" dirty="0">
                <a:latin typeface="楷体_GB2312" pitchFamily="1" charset="-122"/>
                <a:ea typeface="楷体_GB2312" pitchFamily="1" charset="-122"/>
                <a:sym typeface="+mn-ea"/>
              </a:rPr>
              <a:t>）低温的有限空间，进入时应穿戴低温防护用品，必要时采取供暖、佩戴通讯设备等措施。</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2.1.6  </a:t>
            </a:r>
            <a:r>
              <a:rPr lang="zh-CN" altLang="en-US" sz="2400" dirty="0">
                <a:latin typeface="楷体_GB2312" pitchFamily="1" charset="-122"/>
                <a:ea typeface="楷体_GB2312" pitchFamily="1" charset="-122"/>
                <a:sym typeface="+mn-ea"/>
              </a:rPr>
              <a:t>照明及用电安全要求如下：</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a</a:t>
            </a:r>
            <a:r>
              <a:rPr lang="zh-CN" altLang="en-US" sz="2400" dirty="0">
                <a:latin typeface="楷体_GB2312" pitchFamily="1" charset="-122"/>
                <a:ea typeface="楷体_GB2312" pitchFamily="1" charset="-122"/>
                <a:sym typeface="+mn-ea"/>
              </a:rPr>
              <a:t>）有限空间照明电压应小于等于</a:t>
            </a:r>
            <a:r>
              <a:rPr lang="en-US" altLang="x-none" sz="2400" dirty="0">
                <a:latin typeface="楷体_GB2312" pitchFamily="1" charset="-122"/>
                <a:ea typeface="楷体_GB2312" pitchFamily="1" charset="-122"/>
                <a:sym typeface="+mn-ea"/>
              </a:rPr>
              <a:t>36 V</a:t>
            </a:r>
            <a:r>
              <a:rPr lang="zh-CN" altLang="en-US" sz="2400" dirty="0">
                <a:latin typeface="楷体_GB2312" pitchFamily="1" charset="-122"/>
                <a:ea typeface="楷体_GB2312" pitchFamily="1" charset="-122"/>
                <a:sym typeface="+mn-ea"/>
              </a:rPr>
              <a:t>，在潮湿容器、狭小容器内作业电压应小于等于</a:t>
            </a:r>
            <a:r>
              <a:rPr lang="en-US" altLang="x-none" sz="2400" dirty="0">
                <a:latin typeface="楷体_GB2312" pitchFamily="1" charset="-122"/>
                <a:ea typeface="楷体_GB2312" pitchFamily="1" charset="-122"/>
                <a:sym typeface="+mn-ea"/>
              </a:rPr>
              <a:t>12 V</a:t>
            </a:r>
            <a:r>
              <a:rPr lang="zh-CN" altLang="en-US" sz="2400" dirty="0">
                <a:latin typeface="楷体_GB2312" pitchFamily="1" charset="-122"/>
                <a:ea typeface="楷体_GB2312" pitchFamily="1" charset="-122"/>
                <a:sym typeface="+mn-ea"/>
              </a:rPr>
              <a:t>；</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b</a:t>
            </a:r>
            <a:r>
              <a:rPr lang="zh-CN" altLang="en-US" sz="2400" dirty="0">
                <a:latin typeface="楷体_GB2312" pitchFamily="1" charset="-122"/>
                <a:ea typeface="楷体_GB2312" pitchFamily="1" charset="-122"/>
                <a:sym typeface="+mn-ea"/>
              </a:rPr>
              <a:t>）在</a:t>
            </a:r>
            <a:r>
              <a:rPr lang="zh-CN" altLang="en-US" sz="2400" dirty="0">
                <a:solidFill>
                  <a:srgbClr val="FF0000"/>
                </a:solidFill>
                <a:latin typeface="楷体_GB2312" pitchFamily="1" charset="-122"/>
                <a:ea typeface="楷体_GB2312" pitchFamily="1" charset="-122"/>
                <a:sym typeface="+mn-ea"/>
              </a:rPr>
              <a:t>潮湿容器</a:t>
            </a:r>
            <a:r>
              <a:rPr lang="zh-CN" altLang="en-US" sz="2400" dirty="0">
                <a:latin typeface="楷体_GB2312" pitchFamily="1" charset="-122"/>
                <a:ea typeface="楷体_GB2312" pitchFamily="1" charset="-122"/>
                <a:sym typeface="+mn-ea"/>
              </a:rPr>
              <a:t>中，作业人员应站在绝缘板上，同时保证金属容器接地可靠。</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2.1.7 </a:t>
            </a:r>
            <a:r>
              <a:rPr lang="zh-CN" altLang="en-US" sz="2400" dirty="0">
                <a:latin typeface="楷体_GB2312" pitchFamily="1" charset="-122"/>
                <a:ea typeface="楷体_GB2312" pitchFamily="1" charset="-122"/>
                <a:sym typeface="+mn-ea"/>
              </a:rPr>
              <a:t>作业监护要求如下：</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a</a:t>
            </a:r>
            <a:r>
              <a:rPr lang="zh-CN" altLang="en-US" sz="2400" dirty="0">
                <a:latin typeface="楷体_GB2312" pitchFamily="1" charset="-122"/>
                <a:ea typeface="楷体_GB2312" pitchFamily="1" charset="-122"/>
                <a:sym typeface="+mn-ea"/>
              </a:rPr>
              <a:t>） 在有限空间外应设有专人监护，作业期间监护人员不应离开；</a:t>
            </a:r>
            <a:endParaRPr lang="zh-CN" altLang="en-US" sz="2400" dirty="0">
              <a:latin typeface="楷体_GB2312" pitchFamily="1" charset="-122"/>
              <a:ea typeface="楷体_GB2312" pitchFamily="1" charset="-122"/>
            </a:endParaRPr>
          </a:p>
          <a:p>
            <a:pPr lvl="0"/>
            <a:r>
              <a:rPr lang="en-US" altLang="x-none" sz="2400" dirty="0">
                <a:latin typeface="楷体_GB2312" pitchFamily="1" charset="-122"/>
                <a:ea typeface="楷体_GB2312" pitchFamily="1" charset="-122"/>
                <a:sym typeface="+mn-ea"/>
              </a:rPr>
              <a:t>   b</a:t>
            </a:r>
            <a:r>
              <a:rPr lang="zh-CN" altLang="en-US" sz="2400" dirty="0">
                <a:latin typeface="楷体_GB2312" pitchFamily="1" charset="-122"/>
                <a:ea typeface="楷体_GB2312" pitchFamily="1" charset="-122"/>
                <a:sym typeface="+mn-ea"/>
              </a:rPr>
              <a:t>） 在风险较大的有限空间作业时，应</a:t>
            </a:r>
            <a:r>
              <a:rPr lang="zh-CN" altLang="en-US" sz="2400" dirty="0">
                <a:solidFill>
                  <a:srgbClr val="FF0000"/>
                </a:solidFill>
                <a:latin typeface="楷体_GB2312" pitchFamily="1" charset="-122"/>
                <a:ea typeface="楷体_GB2312" pitchFamily="1" charset="-122"/>
                <a:sym typeface="+mn-ea"/>
              </a:rPr>
              <a:t>增设</a:t>
            </a:r>
            <a:r>
              <a:rPr lang="zh-CN" altLang="en-US" sz="2400" dirty="0">
                <a:latin typeface="楷体_GB2312" pitchFamily="1" charset="-122"/>
                <a:ea typeface="楷体_GB2312" pitchFamily="1" charset="-122"/>
                <a:sym typeface="+mn-ea"/>
              </a:rPr>
              <a:t>监护人员，并随时与有限空间内作业人员保持联络。</a:t>
            </a:r>
            <a:endParaRPr lang="zh-CN" altLang="en-US" sz="2400" dirty="0">
              <a:latin typeface="楷体_GB2312" pitchFamily="1" charset="-122"/>
              <a:ea typeface="楷体_GB2312" pitchFamily="1" charset="-122"/>
            </a:endParaRPr>
          </a:p>
          <a:p>
            <a:pPr lvl="0"/>
            <a:endParaRPr lang="zh-CN" altLang="en-US" sz="2400" dirty="0">
              <a:latin typeface="楷体_GB2312" pitchFamily="1" charset="-122"/>
              <a:ea typeface="楷体_GB2312" pitchFamily="1" charset="-122"/>
            </a:endParaRPr>
          </a:p>
          <a:p>
            <a:pPr lvl="0" algn="l">
              <a:lnSpc>
                <a:spcPts val="3800"/>
              </a:lnSpc>
              <a:spcBef>
                <a:spcPts val="600"/>
              </a:spcBef>
            </a:pPr>
            <a:endParaRPr lang="zh-CN" altLang="en-US" sz="2400" dirty="0">
              <a:latin typeface="楷体_GB2312" pitchFamily="1" charset="-122"/>
              <a:ea typeface="楷体_GB2312" pitchFamily="1" charset="-122"/>
            </a:endParaRPr>
          </a:p>
          <a:p>
            <a:pPr lvl="0" algn="l">
              <a:lnSpc>
                <a:spcPts val="3800"/>
              </a:lnSpc>
              <a:spcBef>
                <a:spcPts val="600"/>
              </a:spcBef>
            </a:pPr>
            <a:r>
              <a:rPr lang="zh-CN" altLang="en-US" sz="2400" dirty="0">
                <a:latin typeface="楷体_GB2312" pitchFamily="1" charset="-122"/>
                <a:ea typeface="楷体_GB2312" pitchFamily="1" charset="-122"/>
                <a:sym typeface="+mn-ea"/>
              </a:rPr>
              <a:t> </a:t>
            </a:r>
            <a:endParaRPr lang="zh-CN" altLang="en-US" sz="2400" dirty="0">
              <a:latin typeface="楷体_GB2312" pitchFamily="1" charset="-122"/>
              <a:ea typeface="楷体_GB2312" pitchFamily="1" charset="-122"/>
            </a:endParaRPr>
          </a:p>
          <a:p>
            <a:pPr lvl="0" algn="l">
              <a:lnSpc>
                <a:spcPts val="3800"/>
              </a:lnSpc>
              <a:spcBef>
                <a:spcPts val="600"/>
              </a:spcBef>
            </a:pPr>
            <a:r>
              <a:rPr lang="zh-CN" altLang="en-US" sz="2400" dirty="0">
                <a:latin typeface="楷体_GB2312" pitchFamily="1" charset="-122"/>
                <a:ea typeface="楷体_GB2312" pitchFamily="1" charset="-122"/>
                <a:sym typeface="+mn-ea"/>
              </a:rPr>
              <a:t>  </a:t>
            </a:r>
            <a:endParaRPr lang="zh-CN" altLang="en-US" sz="2400" dirty="0">
              <a:latin typeface="楷体_GB2312" pitchFamily="1" charset="-122"/>
              <a:ea typeface="楷体_GB2312" pitchFamily="1" charset="-122"/>
            </a:endParaRPr>
          </a:p>
          <a:p>
            <a:pPr algn="l">
              <a:lnSpc>
                <a:spcPct val="150000"/>
              </a:lnSpc>
            </a:pPr>
            <a:endParaRPr lang="zh-CN" altLang="en-US" sz="2400" dirty="0">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198870" y="118745"/>
            <a:ext cx="2428240" cy="762000"/>
          </a:xfrm>
          <a:prstGeom prst="rect">
            <a:avLst/>
          </a:prstGeom>
          <a:noFill/>
        </p:spPr>
        <p:txBody>
          <a:bodyPr wrap="none" rtlCol="0">
            <a:spAutoFit/>
          </a:bodyPr>
          <a:p>
            <a:r>
              <a:rPr lang="zh-CN" altLang="en-US" sz="4400" b="1"/>
              <a:t>关注要点</a:t>
            </a:r>
            <a:endParaRPr lang="zh-CN" altLang="en-US" sz="4400" b="1"/>
          </a:p>
        </p:txBody>
      </p:sp>
      <p:sp>
        <p:nvSpPr>
          <p:cNvPr id="5" name="文本框 4"/>
          <p:cNvSpPr txBox="1"/>
          <p:nvPr/>
        </p:nvSpPr>
        <p:spPr>
          <a:xfrm>
            <a:off x="327660" y="1171575"/>
            <a:ext cx="8768715" cy="7118985"/>
          </a:xfrm>
          <a:prstGeom prst="rect">
            <a:avLst/>
          </a:prstGeom>
          <a:noFill/>
        </p:spPr>
        <p:txBody>
          <a:bodyPr wrap="square" rtlCol="0">
            <a:spAutoFit/>
          </a:bodyPr>
          <a:p>
            <a:pPr lvl="0"/>
            <a:r>
              <a:rPr lang="en-US" altLang="x-none" sz="2400" dirty="0">
                <a:latin typeface="楷体_GB2312" pitchFamily="1" charset="-122"/>
                <a:ea typeface="楷体_GB2312" pitchFamily="1" charset="-122"/>
                <a:sym typeface="+mn-ea"/>
              </a:rPr>
              <a:t>2.</a:t>
            </a:r>
            <a:r>
              <a:rPr lang="en-US" altLang="x-none" sz="2400" dirty="0">
                <a:sym typeface="+mn-ea"/>
              </a:rPr>
              <a:t>1.8  </a:t>
            </a:r>
            <a:r>
              <a:rPr lang="zh-CN" altLang="en-US" sz="2400" dirty="0">
                <a:sym typeface="+mn-ea"/>
              </a:rPr>
              <a:t>应满足的其他要求如下：</a:t>
            </a:r>
            <a:endParaRPr lang="zh-CN" altLang="en-US" sz="2400" dirty="0"/>
          </a:p>
          <a:p>
            <a:pPr lvl="0"/>
            <a:r>
              <a:rPr lang="en-US" altLang="x-none" sz="2400" dirty="0">
                <a:sym typeface="+mn-ea"/>
              </a:rPr>
              <a:t>     a</a:t>
            </a:r>
            <a:r>
              <a:rPr lang="zh-CN" altLang="en-US" sz="2400" dirty="0">
                <a:sym typeface="+mn-ea"/>
              </a:rPr>
              <a:t>）有限空间外应设置</a:t>
            </a:r>
            <a:r>
              <a:rPr lang="zh-CN" altLang="en-US" sz="2400" dirty="0">
                <a:solidFill>
                  <a:srgbClr val="FF0000"/>
                </a:solidFill>
                <a:sym typeface="+mn-ea"/>
              </a:rPr>
              <a:t>安全警示标志</a:t>
            </a:r>
            <a:r>
              <a:rPr lang="zh-CN" altLang="en-US" sz="2400" dirty="0">
                <a:sym typeface="+mn-ea"/>
              </a:rPr>
              <a:t>，备有空气呼吸器（氧气呼吸器）、消防器材和清水等相应的应急用品；</a:t>
            </a:r>
            <a:endParaRPr lang="zh-CN" altLang="en-US" sz="2400" dirty="0"/>
          </a:p>
          <a:p>
            <a:pPr lvl="0"/>
            <a:r>
              <a:rPr lang="en-US" altLang="x-none" sz="2400" dirty="0">
                <a:sym typeface="+mn-ea"/>
              </a:rPr>
              <a:t>     b</a:t>
            </a:r>
            <a:r>
              <a:rPr lang="zh-CN" altLang="en-US" sz="2400" dirty="0">
                <a:sym typeface="+mn-ea"/>
              </a:rPr>
              <a:t>）有限空间</a:t>
            </a:r>
            <a:r>
              <a:rPr lang="zh-CN" altLang="en-US" sz="2400" dirty="0">
                <a:solidFill>
                  <a:srgbClr val="FF0000"/>
                </a:solidFill>
                <a:sym typeface="+mn-ea"/>
              </a:rPr>
              <a:t>出入口</a:t>
            </a:r>
            <a:r>
              <a:rPr lang="zh-CN" altLang="en-US" sz="2400" dirty="0">
                <a:sym typeface="+mn-ea"/>
              </a:rPr>
              <a:t>应保持畅通；</a:t>
            </a:r>
            <a:endParaRPr lang="zh-CN" altLang="en-US" sz="2400" dirty="0"/>
          </a:p>
          <a:p>
            <a:pPr lvl="0"/>
            <a:r>
              <a:rPr lang="en-US" altLang="x-none" sz="2400" dirty="0">
                <a:sym typeface="+mn-ea"/>
              </a:rPr>
              <a:t>     c</a:t>
            </a:r>
            <a:r>
              <a:rPr lang="zh-CN" altLang="en-US" sz="2400" dirty="0">
                <a:sym typeface="+mn-ea"/>
              </a:rPr>
              <a:t>）作业前后应</a:t>
            </a:r>
            <a:r>
              <a:rPr lang="zh-CN" altLang="en-US" sz="2400" dirty="0">
                <a:solidFill>
                  <a:srgbClr val="FF0000"/>
                </a:solidFill>
                <a:sym typeface="+mn-ea"/>
              </a:rPr>
              <a:t>清点</a:t>
            </a:r>
            <a:r>
              <a:rPr lang="zh-CN" altLang="en-US" sz="2400" dirty="0">
                <a:sym typeface="+mn-ea"/>
              </a:rPr>
              <a:t>作业人员和作业工器具；</a:t>
            </a:r>
            <a:endParaRPr lang="zh-CN" altLang="en-US" sz="2400" dirty="0"/>
          </a:p>
          <a:p>
            <a:pPr lvl="0"/>
            <a:r>
              <a:rPr lang="en-US" altLang="x-none" sz="2400" dirty="0">
                <a:sym typeface="+mn-ea"/>
              </a:rPr>
              <a:t>     d</a:t>
            </a:r>
            <a:r>
              <a:rPr lang="zh-CN" altLang="en-US" sz="2400" dirty="0">
                <a:sym typeface="+mn-ea"/>
              </a:rPr>
              <a:t>）作业人员不应携带与作业无关的物品进入有限空间；作业中不应抛掷材料、工器具等物品；在有毒、缺氧环境下不应摘下防护面具；不应向有限空间充氧气或富氧空气；离开有限空间时应将气割（焊）工器具带出；</a:t>
            </a:r>
            <a:endParaRPr lang="zh-CN" altLang="en-US" sz="2400" dirty="0"/>
          </a:p>
          <a:p>
            <a:pPr lvl="0"/>
            <a:r>
              <a:rPr lang="en-US" altLang="x-none" sz="2400" dirty="0">
                <a:sym typeface="+mn-ea"/>
              </a:rPr>
              <a:t>    e</a:t>
            </a:r>
            <a:r>
              <a:rPr lang="zh-CN" altLang="en-US" sz="2400" dirty="0">
                <a:sym typeface="+mn-ea"/>
              </a:rPr>
              <a:t>）难度大、劳动强度大、时间长的有限空间作业应采取</a:t>
            </a:r>
            <a:r>
              <a:rPr lang="zh-CN" altLang="en-US" sz="2400" dirty="0">
                <a:solidFill>
                  <a:srgbClr val="FF0000"/>
                </a:solidFill>
                <a:sym typeface="+mn-ea"/>
              </a:rPr>
              <a:t>轮换</a:t>
            </a:r>
            <a:r>
              <a:rPr lang="zh-CN" altLang="en-US" sz="2400" dirty="0">
                <a:sym typeface="+mn-ea"/>
              </a:rPr>
              <a:t>作业方式；</a:t>
            </a:r>
            <a:endParaRPr lang="zh-CN" altLang="en-US" sz="2400" dirty="0"/>
          </a:p>
          <a:p>
            <a:pPr lvl="0"/>
            <a:r>
              <a:rPr lang="en-US" altLang="x-none" sz="2400" dirty="0">
                <a:sym typeface="+mn-ea"/>
              </a:rPr>
              <a:t>    f</a:t>
            </a:r>
            <a:r>
              <a:rPr lang="zh-CN" altLang="en-US" sz="2400" dirty="0">
                <a:sym typeface="+mn-ea"/>
              </a:rPr>
              <a:t>）作业结束后，有限空间所在单位和作业单位共同检查有限空间内外，确认无问题后方可</a:t>
            </a:r>
            <a:r>
              <a:rPr lang="zh-CN" altLang="en-US" sz="2400" dirty="0">
                <a:solidFill>
                  <a:srgbClr val="FF0000"/>
                </a:solidFill>
                <a:sym typeface="+mn-ea"/>
              </a:rPr>
              <a:t>封闭</a:t>
            </a:r>
            <a:r>
              <a:rPr lang="zh-CN" altLang="en-US" sz="2400" dirty="0">
                <a:sym typeface="+mn-ea"/>
              </a:rPr>
              <a:t>有限空间；</a:t>
            </a:r>
            <a:endParaRPr lang="zh-CN" altLang="en-US" sz="2400" dirty="0"/>
          </a:p>
          <a:p>
            <a:pPr lvl="0"/>
            <a:r>
              <a:rPr lang="en-US" altLang="x-none" sz="2400" dirty="0">
                <a:sym typeface="+mn-ea"/>
              </a:rPr>
              <a:t>   g</a:t>
            </a:r>
            <a:r>
              <a:rPr lang="zh-CN" altLang="en-US" sz="2400" dirty="0">
                <a:sym typeface="+mn-ea"/>
              </a:rPr>
              <a:t>）最长作业时限不应超过</a:t>
            </a:r>
            <a:r>
              <a:rPr lang="en-US" altLang="x-none" sz="2400" dirty="0">
                <a:sym typeface="+mn-ea"/>
              </a:rPr>
              <a:t>24 h</a:t>
            </a:r>
            <a:r>
              <a:rPr lang="zh-CN" altLang="en-US" sz="2400" dirty="0">
                <a:sym typeface="+mn-ea"/>
              </a:rPr>
              <a:t>，特殊情况超过时限的应办理作业延期手续。</a:t>
            </a:r>
            <a:endParaRPr lang="zh-CN" altLang="en-US" sz="2400" dirty="0"/>
          </a:p>
          <a:p>
            <a:pPr lvl="0"/>
            <a:endParaRPr lang="zh-CN" altLang="en-US" sz="2400" dirty="0"/>
          </a:p>
          <a:p>
            <a:pPr lvl="0" algn="l">
              <a:lnSpc>
                <a:spcPts val="3800"/>
              </a:lnSpc>
              <a:spcBef>
                <a:spcPts val="600"/>
              </a:spcBef>
            </a:pPr>
            <a:r>
              <a:rPr lang="zh-CN" altLang="en-US" sz="2400" dirty="0">
                <a:latin typeface="楷体_GB2312" pitchFamily="1" charset="-122"/>
                <a:ea typeface="楷体_GB2312" pitchFamily="1" charset="-122"/>
                <a:sym typeface="+mn-ea"/>
              </a:rPr>
              <a:t>  </a:t>
            </a:r>
            <a:endParaRPr lang="zh-CN" altLang="en-US" sz="2400" dirty="0">
              <a:latin typeface="楷体_GB2312" pitchFamily="1" charset="-122"/>
              <a:ea typeface="楷体_GB2312" pitchFamily="1" charset="-122"/>
            </a:endParaRPr>
          </a:p>
          <a:p>
            <a:pPr algn="l">
              <a:lnSpc>
                <a:spcPct val="150000"/>
              </a:lnSpc>
            </a:pPr>
            <a:endParaRPr lang="zh-CN" altLang="en-US" sz="2400" dirty="0">
              <a:latin typeface="宋体" panose="02010600030101010101" pitchFamily="2" charset="-122"/>
              <a:ea typeface="宋体" panose="02010600030101010101" pitchFamily="2" charset="-122"/>
              <a:sym typeface="+mn-ea"/>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569970" y="127635"/>
            <a:ext cx="5212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相关方作业安全管理</a:t>
            </a:r>
            <a:endParaRPr lang="zh-CN" altLang="en-US" sz="4400" b="1">
              <a:latin typeface="微软雅黑" panose="020B0503020204020204" charset="-122"/>
              <a:ea typeface="微软雅黑" panose="020B0503020204020204" charset="-122"/>
            </a:endParaRPr>
          </a:p>
        </p:txBody>
      </p:sp>
      <p:sp>
        <p:nvSpPr>
          <p:cNvPr id="6" name="文本框 5"/>
          <p:cNvSpPr txBox="1"/>
          <p:nvPr/>
        </p:nvSpPr>
        <p:spPr>
          <a:xfrm>
            <a:off x="413385" y="1016635"/>
            <a:ext cx="8317230" cy="5669280"/>
          </a:xfrm>
          <a:prstGeom prst="rect">
            <a:avLst/>
          </a:prstGeom>
          <a:noFill/>
        </p:spPr>
        <p:txBody>
          <a:bodyPr wrap="square" rtlCol="0">
            <a:spAutoFit/>
          </a:bodyPr>
          <a:p>
            <a:pPr>
              <a:lnSpc>
                <a:spcPct val="150000"/>
              </a:lnSpc>
            </a:pPr>
            <a:r>
              <a:rPr lang="zh-CN" altLang="en-US" sz="2800" b="1">
                <a:sym typeface="+mn-ea"/>
              </a:rPr>
              <a:t>一、基本要求</a:t>
            </a:r>
            <a:endParaRPr lang="zh-CN" altLang="en-US" sz="2800" b="1">
              <a:sym typeface="+mn-ea"/>
            </a:endParaRPr>
          </a:p>
          <a:p>
            <a:pPr>
              <a:lnSpc>
                <a:spcPct val="150000"/>
              </a:lnSpc>
            </a:pPr>
            <a:r>
              <a:rPr lang="en-US" altLang="zh-CN" sz="2400">
                <a:sym typeface="+mn-ea"/>
              </a:rPr>
              <a:t>1.1 </a:t>
            </a:r>
            <a:r>
              <a:rPr lang="zh-CN" altLang="en-US" sz="2400">
                <a:sym typeface="+mn-ea"/>
              </a:rPr>
              <a:t>外来检修施工单位应具有国家规定的相应</a:t>
            </a:r>
            <a:r>
              <a:rPr lang="zh-CN" altLang="en-US" sz="2400">
                <a:solidFill>
                  <a:srgbClr val="FF0000"/>
                </a:solidFill>
                <a:sym typeface="+mn-ea"/>
              </a:rPr>
              <a:t>资质</a:t>
            </a:r>
            <a:r>
              <a:rPr lang="zh-CN" altLang="en-US" sz="2400">
                <a:sym typeface="+mn-ea"/>
              </a:rPr>
              <a:t>，并在其等级许可范围内开展检修施工业务。</a:t>
            </a:r>
            <a:endParaRPr lang="zh-CN" altLang="en-US" sz="2400"/>
          </a:p>
          <a:p>
            <a:pPr>
              <a:lnSpc>
                <a:spcPct val="150000"/>
              </a:lnSpc>
            </a:pPr>
            <a:r>
              <a:rPr lang="en-US" altLang="zh-CN" sz="2400">
                <a:sym typeface="+mn-ea"/>
              </a:rPr>
              <a:t>1.2 </a:t>
            </a:r>
            <a:r>
              <a:rPr lang="zh-CN" altLang="en-US" sz="2400">
                <a:sym typeface="+mn-ea"/>
              </a:rPr>
              <a:t>在签订设备检修合同时，应同时签订</a:t>
            </a:r>
            <a:r>
              <a:rPr lang="zh-CN" altLang="en-US" sz="2400">
                <a:solidFill>
                  <a:srgbClr val="FF0000"/>
                </a:solidFill>
                <a:sym typeface="+mn-ea"/>
              </a:rPr>
              <a:t>安全管理协议</a:t>
            </a:r>
            <a:r>
              <a:rPr lang="zh-CN" altLang="en-US" sz="2400">
                <a:sym typeface="+mn-ea"/>
              </a:rPr>
              <a:t>，</a:t>
            </a:r>
            <a:r>
              <a:rPr lang="zh-CN" altLang="en-US" sz="2400" b="1">
                <a:solidFill>
                  <a:srgbClr val="FF0000"/>
                </a:solidFill>
                <a:sym typeface="+mn-ea"/>
              </a:rPr>
              <a:t>合同中不能完全责任消除，单项目的安全管理协议书有效期为施工周期，长期相关方不能超过一年</a:t>
            </a:r>
            <a:r>
              <a:rPr lang="zh-CN" altLang="en-US" sz="2400">
                <a:sym typeface="+mn-ea"/>
              </a:rPr>
              <a:t>。</a:t>
            </a:r>
            <a:endParaRPr lang="zh-CN" altLang="en-US" sz="2400"/>
          </a:p>
          <a:p>
            <a:pPr>
              <a:lnSpc>
                <a:spcPct val="150000"/>
              </a:lnSpc>
            </a:pPr>
            <a:r>
              <a:rPr lang="en-US" altLang="zh-CN" sz="2400">
                <a:sym typeface="+mn-ea"/>
              </a:rPr>
              <a:t>1.3 </a:t>
            </a:r>
            <a:r>
              <a:rPr lang="zh-CN" altLang="en-US" sz="2400">
                <a:solidFill>
                  <a:srgbClr val="FF0000"/>
                </a:solidFill>
                <a:sym typeface="+mn-ea"/>
              </a:rPr>
              <a:t>根据设备检修项目要求，</a:t>
            </a:r>
            <a:r>
              <a:rPr lang="zh-CN" altLang="en-US" sz="2400">
                <a:sym typeface="+mn-ea"/>
              </a:rPr>
              <a:t>检修施工单位应制定设备检修方案，</a:t>
            </a:r>
            <a:r>
              <a:rPr lang="zh-CN" altLang="en-US" sz="2400">
                <a:solidFill>
                  <a:srgbClr val="FF0000"/>
                </a:solidFill>
                <a:sym typeface="+mn-ea"/>
              </a:rPr>
              <a:t>检修方案</a:t>
            </a:r>
            <a:r>
              <a:rPr lang="zh-CN" altLang="en-US" sz="2400">
                <a:sym typeface="+mn-ea"/>
              </a:rPr>
              <a:t>应经设备使用单位审核。检修方案中应有安全技术措施，并明确检修项目安全负责人。检修施工单位应指定专人负责整个检修作业过程具体安全工作。</a:t>
            </a:r>
            <a:endParaRPr lang="zh-CN" altLang="en-US" sz="2400"/>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569970" y="127635"/>
            <a:ext cx="5212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相关方作业安全管理</a:t>
            </a:r>
            <a:endParaRPr lang="zh-CN" altLang="en-US" sz="4400" b="1">
              <a:latin typeface="微软雅黑" panose="020B0503020204020204" charset="-122"/>
              <a:ea typeface="微软雅黑" panose="020B0503020204020204" charset="-122"/>
            </a:endParaRPr>
          </a:p>
        </p:txBody>
      </p:sp>
      <p:sp>
        <p:nvSpPr>
          <p:cNvPr id="6" name="文本框 5"/>
          <p:cNvSpPr txBox="1"/>
          <p:nvPr/>
        </p:nvSpPr>
        <p:spPr>
          <a:xfrm>
            <a:off x="487680" y="1158240"/>
            <a:ext cx="8317230" cy="5577840"/>
          </a:xfrm>
          <a:prstGeom prst="rect">
            <a:avLst/>
          </a:prstGeom>
          <a:noFill/>
        </p:spPr>
        <p:txBody>
          <a:bodyPr wrap="square" rtlCol="0">
            <a:spAutoFit/>
          </a:bodyPr>
          <a:p>
            <a:pPr>
              <a:lnSpc>
                <a:spcPct val="150000"/>
              </a:lnSpc>
            </a:pPr>
            <a:r>
              <a:rPr lang="en-US" altLang="zh-CN" sz="2400">
                <a:sym typeface="+mn-ea"/>
              </a:rPr>
              <a:t>1.4 </a:t>
            </a:r>
            <a:r>
              <a:rPr lang="zh-CN" altLang="en-US" sz="2400">
                <a:sym typeface="+mn-ea"/>
              </a:rPr>
              <a:t>对于长期相关方可以在合同中明确施工单位对管理人员和作业人员进行</a:t>
            </a:r>
            <a:r>
              <a:rPr lang="zh-CN" altLang="en-US" sz="2400">
                <a:solidFill>
                  <a:srgbClr val="FF0000"/>
                </a:solidFill>
                <a:sym typeface="+mn-ea"/>
              </a:rPr>
              <a:t>安全教育</a:t>
            </a:r>
            <a:r>
              <a:rPr lang="zh-CN" altLang="en-US" sz="2400">
                <a:sym typeface="+mn-ea"/>
              </a:rPr>
              <a:t>的内容、频次、教育程度，纳入公司统一管理。</a:t>
            </a:r>
            <a:endParaRPr lang="zh-CN" altLang="en-US" sz="2400"/>
          </a:p>
          <a:p>
            <a:pPr>
              <a:lnSpc>
                <a:spcPct val="150000"/>
              </a:lnSpc>
            </a:pPr>
            <a:r>
              <a:rPr lang="en-US" altLang="zh-CN" sz="2400">
                <a:sym typeface="+mn-ea"/>
              </a:rPr>
              <a:t>1.5</a:t>
            </a:r>
            <a:r>
              <a:rPr lang="zh-CN" altLang="en-US" sz="2400">
                <a:sym typeface="+mn-ea"/>
              </a:rPr>
              <a:t>施工作业前相关方应将企业资质、花名册、特种作业人员名单及有效证件复印件、工伤保险及意外险复印件、项目涉及的与职业健康有关的体检报告复印件、施工方案等材料到安全管理部门</a:t>
            </a:r>
            <a:r>
              <a:rPr lang="zh-CN" altLang="en-US" sz="2400">
                <a:solidFill>
                  <a:srgbClr val="FF0000"/>
                </a:solidFill>
                <a:sym typeface="+mn-ea"/>
              </a:rPr>
              <a:t>备案待查</a:t>
            </a:r>
            <a:r>
              <a:rPr lang="zh-CN" altLang="en-US" sz="2400">
                <a:sym typeface="+mn-ea"/>
              </a:rPr>
              <a:t>。</a:t>
            </a:r>
            <a:endParaRPr lang="zh-CN" altLang="en-US" sz="2400"/>
          </a:p>
          <a:p>
            <a:pPr>
              <a:lnSpc>
                <a:spcPct val="150000"/>
              </a:lnSpc>
            </a:pPr>
            <a:r>
              <a:rPr lang="en-US" altLang="zh-CN" sz="2400">
                <a:sym typeface="+mn-ea"/>
              </a:rPr>
              <a:t>1.6 </a:t>
            </a:r>
            <a:r>
              <a:rPr lang="zh-CN" altLang="en-US" sz="2400">
                <a:solidFill>
                  <a:srgbClr val="FF0000"/>
                </a:solidFill>
                <a:sym typeface="+mn-ea"/>
              </a:rPr>
              <a:t>当工程涉及施工现场及毗邻区域内给排水、电、气、通信等地下管线</a:t>
            </a:r>
            <a:r>
              <a:rPr lang="zh-CN" altLang="en-US" sz="2400">
                <a:solidFill>
                  <a:schemeClr val="tx1"/>
                </a:solidFill>
                <a:effectLst>
                  <a:outerShdw blurRad="38100" dist="19050" dir="2700000" algn="tl" rotWithShape="0">
                    <a:schemeClr val="dk1">
                      <a:alpha val="40000"/>
                    </a:schemeClr>
                  </a:outerShdw>
                </a:effectLst>
                <a:sym typeface="+mn-ea"/>
              </a:rPr>
              <a:t>材料</a:t>
            </a:r>
            <a:r>
              <a:rPr lang="zh-CN" altLang="en-US" sz="2400">
                <a:solidFill>
                  <a:srgbClr val="FF0000"/>
                </a:solidFill>
                <a:sym typeface="+mn-ea"/>
              </a:rPr>
              <a:t>时，公司应如实提供并确保真实、准确、完整</a:t>
            </a:r>
            <a:r>
              <a:rPr lang="zh-CN" altLang="en-US" sz="2400">
                <a:sym typeface="+mn-ea"/>
              </a:rPr>
              <a:t>。</a:t>
            </a:r>
            <a:endParaRPr lang="zh-CN" altLang="en-US" sz="2400"/>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569970" y="127635"/>
            <a:ext cx="5212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相关方作业安全管理</a:t>
            </a:r>
            <a:endParaRPr lang="zh-CN" altLang="en-US" sz="4400" b="1">
              <a:latin typeface="微软雅黑" panose="020B0503020204020204" charset="-122"/>
              <a:ea typeface="微软雅黑" panose="020B0503020204020204" charset="-122"/>
            </a:endParaRPr>
          </a:p>
        </p:txBody>
      </p:sp>
      <p:sp>
        <p:nvSpPr>
          <p:cNvPr id="6" name="文本框 5"/>
          <p:cNvSpPr txBox="1"/>
          <p:nvPr/>
        </p:nvSpPr>
        <p:spPr>
          <a:xfrm>
            <a:off x="487680" y="1158240"/>
            <a:ext cx="8317230" cy="4663440"/>
          </a:xfrm>
          <a:prstGeom prst="rect">
            <a:avLst/>
          </a:prstGeom>
          <a:noFill/>
        </p:spPr>
        <p:txBody>
          <a:bodyPr wrap="square" rtlCol="0">
            <a:spAutoFit/>
          </a:bodyPr>
          <a:p>
            <a:pPr>
              <a:lnSpc>
                <a:spcPct val="150000"/>
              </a:lnSpc>
            </a:pPr>
            <a:r>
              <a:rPr lang="zh-CN" altLang="en-US" sz="2800" b="1">
                <a:sym typeface="+mn-ea"/>
              </a:rPr>
              <a:t>二、安全告知</a:t>
            </a:r>
            <a:endParaRPr lang="zh-CN" altLang="en-US" sz="2800" b="1">
              <a:sym typeface="+mn-ea"/>
            </a:endParaRPr>
          </a:p>
          <a:p>
            <a:pPr>
              <a:lnSpc>
                <a:spcPct val="150000"/>
              </a:lnSpc>
            </a:pPr>
            <a:r>
              <a:rPr lang="zh-CN" altLang="en-US" sz="2400">
                <a:sym typeface="+mn-ea"/>
              </a:rPr>
              <a:t>        告知企业生产过程中存在的危险源及控制措施；发生事故的应急处置要求；使相关方了解危险源特性及处置措施，降低和消除危害后果。</a:t>
            </a:r>
            <a:endParaRPr lang="zh-CN" altLang="en-US" sz="2400">
              <a:sym typeface="+mn-ea"/>
            </a:endParaRPr>
          </a:p>
          <a:p>
            <a:pPr>
              <a:lnSpc>
                <a:spcPct val="150000"/>
              </a:lnSpc>
            </a:pPr>
            <a:r>
              <a:rPr lang="zh-CN" altLang="en-US" sz="2800" b="1">
                <a:sym typeface="+mn-ea"/>
              </a:rPr>
              <a:t>三、安全培训</a:t>
            </a:r>
            <a:endParaRPr lang="zh-CN" altLang="en-US" sz="2800" b="1">
              <a:sym typeface="+mn-ea"/>
            </a:endParaRPr>
          </a:p>
          <a:p>
            <a:pPr>
              <a:lnSpc>
                <a:spcPct val="150000"/>
              </a:lnSpc>
            </a:pPr>
            <a:r>
              <a:rPr lang="zh-CN" altLang="en-US" sz="2400">
                <a:sym typeface="+mn-ea"/>
              </a:rPr>
              <a:t>       相关方进入企业必须接受企业的安全教育培训，学习企业</a:t>
            </a:r>
            <a:endParaRPr lang="zh-CN" altLang="en-US" sz="2400">
              <a:sym typeface="+mn-ea"/>
            </a:endParaRPr>
          </a:p>
          <a:p>
            <a:pPr>
              <a:lnSpc>
                <a:spcPct val="150000"/>
              </a:lnSpc>
            </a:pPr>
            <a:r>
              <a:rPr lang="zh-CN" altLang="en-US" sz="2400">
                <a:sym typeface="+mn-ea"/>
              </a:rPr>
              <a:t>相关制度，掌握必要安全知识要点、安全规程、劳动纪律及其他规定，必要时以抽查的方式进行验证。</a:t>
            </a:r>
            <a:endParaRPr lang="zh-CN" altLang="en-US" sz="2400"/>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569970" y="127635"/>
            <a:ext cx="5212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相关方作业安全管理</a:t>
            </a:r>
            <a:endParaRPr lang="zh-CN" altLang="en-US" sz="4400" b="1">
              <a:latin typeface="微软雅黑" panose="020B0503020204020204" charset="-122"/>
              <a:ea typeface="微软雅黑" panose="020B0503020204020204" charset="-122"/>
            </a:endParaRPr>
          </a:p>
        </p:txBody>
      </p:sp>
      <p:sp>
        <p:nvSpPr>
          <p:cNvPr id="6" name="文本框 5"/>
          <p:cNvSpPr txBox="1"/>
          <p:nvPr/>
        </p:nvSpPr>
        <p:spPr>
          <a:xfrm>
            <a:off x="487680" y="1158240"/>
            <a:ext cx="8317230" cy="5212080"/>
          </a:xfrm>
          <a:prstGeom prst="rect">
            <a:avLst/>
          </a:prstGeom>
          <a:noFill/>
        </p:spPr>
        <p:txBody>
          <a:bodyPr wrap="square" rtlCol="0">
            <a:spAutoFit/>
          </a:bodyPr>
          <a:p>
            <a:pPr>
              <a:lnSpc>
                <a:spcPct val="150000"/>
              </a:lnSpc>
            </a:pPr>
            <a:r>
              <a:rPr lang="zh-CN" altLang="en-US" sz="2800" b="1">
                <a:sym typeface="+mn-ea"/>
              </a:rPr>
              <a:t>四、安全交底</a:t>
            </a:r>
            <a:endParaRPr lang="zh-CN" altLang="en-US" sz="2800" b="1">
              <a:sym typeface="+mn-ea"/>
            </a:endParaRPr>
          </a:p>
          <a:p>
            <a:pPr>
              <a:lnSpc>
                <a:spcPct val="150000"/>
              </a:lnSpc>
            </a:pPr>
            <a:r>
              <a:rPr lang="zh-CN" altLang="en-US" sz="2400">
                <a:sym typeface="+mn-ea"/>
              </a:rPr>
              <a:t>        </a:t>
            </a:r>
            <a:r>
              <a:rPr lang="zh-CN" altLang="en-US" sz="2400">
                <a:solidFill>
                  <a:srgbClr val="FF0000"/>
                </a:solidFill>
                <a:sym typeface="+mn-ea"/>
              </a:rPr>
              <a:t>项目负责人</a:t>
            </a:r>
            <a:r>
              <a:rPr lang="zh-CN" altLang="en-US" sz="2400">
                <a:sym typeface="+mn-ea"/>
              </a:rPr>
              <a:t>在作业前应对作业人员开展安全操作规程和注意事项培训，并通过</a:t>
            </a:r>
            <a:r>
              <a:rPr lang="zh-CN" altLang="en-US" sz="2400">
                <a:solidFill>
                  <a:srgbClr val="FF0000"/>
                </a:solidFill>
                <a:sym typeface="+mn-ea"/>
              </a:rPr>
              <a:t>书面文件予以确认</a:t>
            </a:r>
            <a:r>
              <a:rPr lang="zh-CN" altLang="en-US" sz="2400">
                <a:sym typeface="+mn-ea"/>
              </a:rPr>
              <a:t>。内容包括：作业要求、方案的细化和补充、过程的安全措施、紧急情况下的应急措施，以确保从业人员人身安全。</a:t>
            </a:r>
            <a:endParaRPr lang="zh-CN" altLang="en-US" sz="2400">
              <a:sym typeface="+mn-ea"/>
            </a:endParaRPr>
          </a:p>
          <a:p>
            <a:pPr>
              <a:lnSpc>
                <a:spcPct val="150000"/>
              </a:lnSpc>
            </a:pPr>
            <a:r>
              <a:rPr lang="zh-CN" altLang="en-US" sz="2800" b="1">
                <a:sym typeface="+mn-ea"/>
              </a:rPr>
              <a:t>五、作业许可</a:t>
            </a:r>
            <a:endParaRPr lang="zh-CN" altLang="en-US" sz="2800" b="1">
              <a:sym typeface="+mn-ea"/>
            </a:endParaRPr>
          </a:p>
          <a:p>
            <a:pPr>
              <a:lnSpc>
                <a:spcPct val="150000"/>
              </a:lnSpc>
            </a:pPr>
            <a:r>
              <a:rPr lang="zh-CN" altLang="en-US" sz="2400">
                <a:sym typeface="+mn-ea"/>
              </a:rPr>
              <a:t>       </a:t>
            </a:r>
            <a:r>
              <a:rPr lang="zh-CN" altLang="en-US" sz="2400">
                <a:solidFill>
                  <a:srgbClr val="FF0000"/>
                </a:solidFill>
                <a:sym typeface="+mn-ea"/>
              </a:rPr>
              <a:t>项目负责人</a:t>
            </a:r>
            <a:r>
              <a:rPr lang="zh-CN" altLang="en-US" sz="2400">
                <a:sym typeface="+mn-ea"/>
              </a:rPr>
              <a:t>应针对项目风险开展全面安全评价，确认合格后签发作业许可。许可证需经告知人、培训人、交底人签字，项目主管部门、项目所在部门、安全监督管理部门确认。</a:t>
            </a:r>
            <a:endParaRPr lang="zh-CN" altLang="en-US" sz="2400">
              <a:sym typeface="+mn-ea"/>
            </a:endParaRPr>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569970" y="127635"/>
            <a:ext cx="5212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相关方作业安全管理</a:t>
            </a:r>
            <a:endParaRPr lang="zh-CN" altLang="en-US" sz="4400" b="1">
              <a:latin typeface="微软雅黑" panose="020B0503020204020204" charset="-122"/>
              <a:ea typeface="微软雅黑" panose="020B0503020204020204" charset="-122"/>
            </a:endParaRPr>
          </a:p>
        </p:txBody>
      </p:sp>
      <p:sp>
        <p:nvSpPr>
          <p:cNvPr id="6" name="文本框 5"/>
          <p:cNvSpPr txBox="1"/>
          <p:nvPr/>
        </p:nvSpPr>
        <p:spPr>
          <a:xfrm>
            <a:off x="413385" y="889635"/>
            <a:ext cx="8317230" cy="5486400"/>
          </a:xfrm>
          <a:prstGeom prst="rect">
            <a:avLst/>
          </a:prstGeom>
          <a:noFill/>
        </p:spPr>
        <p:txBody>
          <a:bodyPr wrap="square" rtlCol="0">
            <a:spAutoFit/>
          </a:bodyPr>
          <a:p>
            <a:pPr>
              <a:lnSpc>
                <a:spcPct val="150000"/>
              </a:lnSpc>
            </a:pPr>
            <a:r>
              <a:rPr lang="zh-CN" altLang="en-US" sz="2800" b="1">
                <a:sym typeface="+mn-ea"/>
              </a:rPr>
              <a:t>六、安全确认</a:t>
            </a:r>
            <a:endParaRPr lang="zh-CN" altLang="en-US" sz="2800" b="1">
              <a:sym typeface="+mn-ea"/>
            </a:endParaRPr>
          </a:p>
          <a:p>
            <a:pPr>
              <a:lnSpc>
                <a:spcPct val="125000"/>
              </a:lnSpc>
              <a:spcBef>
                <a:spcPts val="0"/>
              </a:spcBef>
              <a:spcAft>
                <a:spcPts val="0"/>
              </a:spcAft>
            </a:pPr>
            <a:r>
              <a:rPr lang="zh-CN" altLang="en-US" sz="2400">
                <a:sym typeface="+mn-ea"/>
              </a:rPr>
              <a:t>        主要确认相关方涉及的作业</a:t>
            </a:r>
            <a:r>
              <a:rPr lang="zh-CN" altLang="en-US" sz="2400">
                <a:solidFill>
                  <a:srgbClr val="FF0000"/>
                </a:solidFill>
                <a:sym typeface="+mn-ea"/>
              </a:rPr>
              <a:t>审批程序</a:t>
            </a:r>
            <a:r>
              <a:rPr lang="zh-CN" altLang="en-US" sz="2400">
                <a:sym typeface="+mn-ea"/>
              </a:rPr>
              <a:t>是否完善；</a:t>
            </a:r>
            <a:r>
              <a:rPr lang="zh-CN" altLang="en-US" sz="2400">
                <a:solidFill>
                  <a:srgbClr val="FF0000"/>
                </a:solidFill>
                <a:sym typeface="+mn-ea"/>
              </a:rPr>
              <a:t>交底</a:t>
            </a:r>
            <a:r>
              <a:rPr lang="zh-CN" altLang="en-US" sz="2400">
                <a:sym typeface="+mn-ea"/>
              </a:rPr>
              <a:t>是否完成并涵盖所有从业人员；</a:t>
            </a:r>
            <a:r>
              <a:rPr lang="zh-CN" altLang="en-US" sz="2400">
                <a:solidFill>
                  <a:srgbClr val="FF0000"/>
                </a:solidFill>
                <a:sym typeface="+mn-ea"/>
              </a:rPr>
              <a:t>安全防护措施</a:t>
            </a:r>
            <a:r>
              <a:rPr lang="zh-CN" altLang="en-US" sz="2400">
                <a:sym typeface="+mn-ea"/>
              </a:rPr>
              <a:t>是否到位；人员</a:t>
            </a:r>
            <a:r>
              <a:rPr lang="zh-CN" altLang="en-US" sz="2400">
                <a:solidFill>
                  <a:srgbClr val="FF0000"/>
                </a:solidFill>
                <a:sym typeface="+mn-ea"/>
              </a:rPr>
              <a:t>资质及相关证明</a:t>
            </a:r>
            <a:r>
              <a:rPr lang="zh-CN" altLang="en-US" sz="2400">
                <a:sym typeface="+mn-ea"/>
              </a:rPr>
              <a:t>是否符合、对应；施工涉及的</a:t>
            </a:r>
            <a:r>
              <a:rPr lang="zh-CN" altLang="en-US" sz="2400">
                <a:solidFill>
                  <a:srgbClr val="FF0000"/>
                </a:solidFill>
                <a:sym typeface="+mn-ea"/>
              </a:rPr>
              <a:t>机具</a:t>
            </a:r>
            <a:r>
              <a:rPr lang="zh-CN" altLang="en-US" sz="2400">
                <a:sym typeface="+mn-ea"/>
              </a:rPr>
              <a:t>是否合格 并满足施工要求等等。监督相关方在作业过程中认真进行自检并如实填写相关记录，发现问题及时整改。</a:t>
            </a:r>
            <a:endParaRPr lang="zh-CN" altLang="en-US" sz="2400">
              <a:sym typeface="+mn-ea"/>
            </a:endParaRPr>
          </a:p>
          <a:p>
            <a:pPr>
              <a:lnSpc>
                <a:spcPct val="150000"/>
              </a:lnSpc>
            </a:pPr>
            <a:r>
              <a:rPr lang="zh-CN" altLang="en-US" sz="2800" b="1">
                <a:sym typeface="+mn-ea"/>
              </a:rPr>
              <a:t>七、安全检查</a:t>
            </a:r>
            <a:r>
              <a:rPr lang="zh-CN" altLang="en-US" sz="2400">
                <a:sym typeface="+mn-ea"/>
              </a:rPr>
              <a:t>       </a:t>
            </a:r>
            <a:endParaRPr lang="zh-CN" altLang="en-US" sz="2400">
              <a:sym typeface="+mn-ea"/>
            </a:endParaRPr>
          </a:p>
          <a:p>
            <a:pPr>
              <a:lnSpc>
                <a:spcPct val="125000"/>
              </a:lnSpc>
              <a:spcBef>
                <a:spcPts val="0"/>
              </a:spcBef>
              <a:spcAft>
                <a:spcPts val="0"/>
              </a:spcAft>
            </a:pPr>
            <a:r>
              <a:rPr lang="zh-CN" altLang="en-US" sz="2400">
                <a:sym typeface="+mn-ea"/>
              </a:rPr>
              <a:t>        为确保相关方作业</a:t>
            </a:r>
            <a:r>
              <a:rPr lang="zh-CN" altLang="en-US" sz="2400">
                <a:solidFill>
                  <a:srgbClr val="FF0000"/>
                </a:solidFill>
                <a:sym typeface="+mn-ea"/>
              </a:rPr>
              <a:t>过程</a:t>
            </a:r>
            <a:r>
              <a:rPr lang="zh-CN" altLang="en-US" sz="2400">
                <a:sym typeface="+mn-ea"/>
              </a:rPr>
              <a:t>安全受控，</a:t>
            </a:r>
            <a:r>
              <a:rPr lang="zh-CN" altLang="en-US" sz="2400">
                <a:solidFill>
                  <a:srgbClr val="FF0000"/>
                </a:solidFill>
                <a:sym typeface="+mn-ea"/>
              </a:rPr>
              <a:t>项目所在部门</a:t>
            </a:r>
            <a:r>
              <a:rPr lang="zh-CN" altLang="en-US" sz="2400">
                <a:sym typeface="+mn-ea"/>
              </a:rPr>
              <a:t>要指定专人跟踪，监督作业全过程，发现并纠正安全隐患；</a:t>
            </a:r>
            <a:r>
              <a:rPr lang="zh-CN" altLang="en-US" sz="2400">
                <a:solidFill>
                  <a:srgbClr val="FF0000"/>
                </a:solidFill>
                <a:sym typeface="+mn-ea"/>
              </a:rPr>
              <a:t>安全监督管理部门</a:t>
            </a:r>
            <a:r>
              <a:rPr lang="zh-CN" altLang="en-US" sz="2400">
                <a:sym typeface="+mn-ea"/>
              </a:rPr>
              <a:t>应不定期组织现场抽查；</a:t>
            </a:r>
            <a:r>
              <a:rPr lang="zh-CN" altLang="en-US" sz="2400">
                <a:solidFill>
                  <a:srgbClr val="FF0000"/>
                </a:solidFill>
                <a:sym typeface="+mn-ea"/>
              </a:rPr>
              <a:t>相关方</a:t>
            </a:r>
            <a:r>
              <a:rPr lang="zh-CN" altLang="en-US" sz="2400">
                <a:sym typeface="+mn-ea"/>
              </a:rPr>
              <a:t>应针对作业特点定期组织安全自查，发现问题及时整改。</a:t>
            </a:r>
            <a:endParaRPr lang="zh-CN" altLang="en-US" sz="2400"/>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569970" y="127635"/>
            <a:ext cx="5212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相关方作业安全管理</a:t>
            </a:r>
            <a:endParaRPr lang="zh-CN" altLang="en-US" sz="4400" b="1">
              <a:latin typeface="微软雅黑" panose="020B0503020204020204" charset="-122"/>
              <a:ea typeface="微软雅黑" panose="020B0503020204020204" charset="-122"/>
            </a:endParaRPr>
          </a:p>
        </p:txBody>
      </p:sp>
      <p:sp>
        <p:nvSpPr>
          <p:cNvPr id="6" name="文本框 5"/>
          <p:cNvSpPr txBox="1"/>
          <p:nvPr/>
        </p:nvSpPr>
        <p:spPr>
          <a:xfrm>
            <a:off x="487680" y="1158240"/>
            <a:ext cx="8317230" cy="4663440"/>
          </a:xfrm>
          <a:prstGeom prst="rect">
            <a:avLst/>
          </a:prstGeom>
          <a:noFill/>
        </p:spPr>
        <p:txBody>
          <a:bodyPr wrap="square" rtlCol="0">
            <a:spAutoFit/>
          </a:bodyPr>
          <a:p>
            <a:pPr>
              <a:lnSpc>
                <a:spcPct val="150000"/>
              </a:lnSpc>
            </a:pPr>
            <a:r>
              <a:rPr lang="zh-CN" altLang="en-US" sz="2800" b="1">
                <a:sym typeface="+mn-ea"/>
              </a:rPr>
              <a:t>八、出入登记</a:t>
            </a:r>
            <a:endParaRPr lang="zh-CN" altLang="en-US" sz="2800" b="1">
              <a:sym typeface="+mn-ea"/>
            </a:endParaRPr>
          </a:p>
          <a:p>
            <a:pPr>
              <a:lnSpc>
                <a:spcPct val="150000"/>
              </a:lnSpc>
            </a:pPr>
            <a:r>
              <a:rPr lang="zh-CN" altLang="en-US" sz="2400">
                <a:sym typeface="+mn-ea"/>
              </a:rPr>
              <a:t>        项目所在部门应组织相关人员开展进入和离开两项登记，内容包括进入时间、作业项目、作业人员、离开时间。</a:t>
            </a:r>
            <a:endParaRPr lang="zh-CN" altLang="en-US" sz="2400">
              <a:sym typeface="+mn-ea"/>
            </a:endParaRPr>
          </a:p>
          <a:p>
            <a:pPr>
              <a:lnSpc>
                <a:spcPct val="150000"/>
              </a:lnSpc>
            </a:pPr>
            <a:r>
              <a:rPr lang="zh-CN" altLang="en-US" sz="2800" b="1">
                <a:sym typeface="+mn-ea"/>
              </a:rPr>
              <a:t>九、安全绩效</a:t>
            </a:r>
            <a:endParaRPr lang="zh-CN" altLang="en-US" sz="2800" b="1">
              <a:sym typeface="+mn-ea"/>
            </a:endParaRPr>
          </a:p>
          <a:p>
            <a:pPr>
              <a:lnSpc>
                <a:spcPct val="150000"/>
              </a:lnSpc>
            </a:pPr>
            <a:r>
              <a:rPr lang="zh-CN" altLang="en-US" sz="2400">
                <a:sym typeface="+mn-ea"/>
              </a:rPr>
              <a:t>       在单项项目施工周期或长期项目每月度，项目所在单位、安全监督管理部门应对相关方安全业绩进行综合评价，并将评价结果作为今后是否继续业务合作的一个必要输入。对于违反企业管理规定的行为应给予相应的惩处。</a:t>
            </a:r>
            <a:endParaRPr lang="zh-CN" altLang="en-US" sz="2400"/>
          </a:p>
        </p:txBody>
      </p:sp>
      <p:pic>
        <p:nvPicPr>
          <p:cNvPr id="5" name="图片 4"/>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6396990" y="90805"/>
            <a:ext cx="2418080" cy="768350"/>
          </a:xfrm>
          <a:prstGeom prst="rect">
            <a:avLst/>
          </a:prstGeom>
          <a:noFill/>
        </p:spPr>
        <p:txBody>
          <a:bodyPr wrap="none" rtlCol="0">
            <a:spAutoFit/>
          </a:bodyPr>
          <a:p>
            <a:r>
              <a:rPr lang="zh-CN" altLang="en-US" sz="4400" b="1">
                <a:latin typeface="微软雅黑" panose="020B0503020204020204" charset="-122"/>
                <a:ea typeface="微软雅黑" panose="020B0503020204020204" charset="-122"/>
              </a:rPr>
              <a:t>培训内容</a:t>
            </a:r>
            <a:endParaRPr lang="zh-CN" altLang="en-US" sz="4400" b="1"/>
          </a:p>
        </p:txBody>
      </p:sp>
      <p:sp>
        <p:nvSpPr>
          <p:cNvPr id="5" name="文本框 4"/>
          <p:cNvSpPr txBox="1"/>
          <p:nvPr/>
        </p:nvSpPr>
        <p:spPr>
          <a:xfrm>
            <a:off x="1944370" y="1783080"/>
            <a:ext cx="6078220" cy="4061460"/>
          </a:xfrm>
          <a:prstGeom prst="rect">
            <a:avLst/>
          </a:prstGeom>
          <a:noFill/>
        </p:spPr>
        <p:txBody>
          <a:bodyPr wrap="none" rtlCol="0">
            <a:spAutoFit/>
          </a:bodyPr>
          <a:p>
            <a:pPr algn="l">
              <a:lnSpc>
                <a:spcPct val="150000"/>
              </a:lnSpc>
            </a:pPr>
            <a:r>
              <a:rPr lang="en-US" altLang="zh-CN" sz="3200"/>
              <a:t>1</a:t>
            </a:r>
            <a:r>
              <a:rPr lang="zh-CN" altLang="en-US" sz="3200"/>
              <a:t>、有限空间作业定义及风险分析</a:t>
            </a:r>
            <a:endParaRPr lang="zh-CN" altLang="en-US" sz="3200"/>
          </a:p>
          <a:p>
            <a:pPr algn="l">
              <a:lnSpc>
                <a:spcPct val="150000"/>
              </a:lnSpc>
            </a:pPr>
            <a:r>
              <a:rPr lang="en-US" altLang="zh-CN" sz="3200"/>
              <a:t>2</a:t>
            </a:r>
            <a:r>
              <a:rPr lang="zh-CN" altLang="en-US" sz="3200"/>
              <a:t>、作业人员的要求</a:t>
            </a:r>
            <a:endParaRPr lang="zh-CN" altLang="en-US" sz="3200"/>
          </a:p>
          <a:p>
            <a:pPr algn="l">
              <a:lnSpc>
                <a:spcPct val="150000"/>
              </a:lnSpc>
            </a:pPr>
            <a:r>
              <a:rPr lang="en-US" altLang="zh-CN" sz="3200"/>
              <a:t>3</a:t>
            </a:r>
            <a:r>
              <a:rPr lang="zh-CN" altLang="en-US" sz="3200"/>
              <a:t>、</a:t>
            </a:r>
            <a:r>
              <a:rPr lang="zh-CN" altLang="en-US" sz="3200">
                <a:sym typeface="+mn-ea"/>
              </a:rPr>
              <a:t>有限空间作业基本要求</a:t>
            </a:r>
            <a:endParaRPr lang="zh-CN" altLang="en-US" sz="3200"/>
          </a:p>
          <a:p>
            <a:pPr algn="l">
              <a:lnSpc>
                <a:spcPct val="150000"/>
              </a:lnSpc>
            </a:pPr>
            <a:r>
              <a:rPr lang="en-US" altLang="zh-CN" sz="3200"/>
              <a:t>4</a:t>
            </a:r>
            <a:r>
              <a:rPr lang="zh-CN" altLang="en-US" sz="3200"/>
              <a:t>、</a:t>
            </a:r>
            <a:r>
              <a:rPr lang="zh-CN" altLang="en-US" sz="3200">
                <a:sym typeface="+mn-ea"/>
              </a:rPr>
              <a:t>有限空间作业的关注要点</a:t>
            </a:r>
            <a:endParaRPr lang="zh-CN" altLang="en-US" sz="3200"/>
          </a:p>
          <a:p>
            <a:pPr algn="l">
              <a:lnSpc>
                <a:spcPct val="150000"/>
              </a:lnSpc>
            </a:pPr>
            <a:r>
              <a:rPr lang="en-US" altLang="zh-CN" sz="3200"/>
              <a:t>5</a:t>
            </a:r>
            <a:r>
              <a:rPr lang="zh-CN" altLang="en-US" sz="3200"/>
              <a:t>、相关方作业安全管理</a:t>
            </a:r>
            <a:endParaRPr lang="zh-CN" altLang="en-US" sz="3200"/>
          </a:p>
          <a:p>
            <a:endParaRPr lang="zh-CN" altLang="en-US"/>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333375" y="1214755"/>
            <a:ext cx="8477885" cy="4968240"/>
          </a:xfrm>
          <a:prstGeom prst="rect">
            <a:avLst/>
          </a:prstGeom>
          <a:noFill/>
        </p:spPr>
        <p:txBody>
          <a:bodyPr wrap="square" rtlCol="0">
            <a:spAutoFit/>
          </a:bodyPr>
          <a:p>
            <a:r>
              <a:rPr lang="zh-CN" altLang="en-US" sz="7200">
                <a:latin typeface="华文行楷" panose="02010800040101010101" charset="-122"/>
                <a:ea typeface="华文行楷" panose="02010800040101010101" charset="-122"/>
              </a:rPr>
              <a:t>安全不是“投入”而是“投资”</a:t>
            </a:r>
            <a:endParaRPr lang="zh-CN" altLang="en-US" sz="7200">
              <a:latin typeface="华文行楷" panose="02010800040101010101" charset="-122"/>
              <a:ea typeface="华文行楷" panose="02010800040101010101" charset="-122"/>
            </a:endParaRPr>
          </a:p>
          <a:p>
            <a:r>
              <a:rPr lang="zh-CN" altLang="en-US" sz="8800">
                <a:latin typeface="华文行楷" panose="02010800040101010101" charset="-122"/>
                <a:ea typeface="华文行楷" panose="02010800040101010101" charset="-122"/>
              </a:rPr>
              <a:t>         </a:t>
            </a:r>
            <a:endParaRPr lang="zh-CN" altLang="en-US" sz="8800">
              <a:latin typeface="华文行楷" panose="02010800040101010101" charset="-122"/>
              <a:ea typeface="华文行楷" panose="02010800040101010101" charset="-122"/>
            </a:endParaRPr>
          </a:p>
          <a:p>
            <a:r>
              <a:rPr lang="zh-CN" altLang="en-US" sz="8800">
                <a:latin typeface="华文行楷" panose="02010800040101010101" charset="-122"/>
                <a:ea typeface="华文行楷" panose="02010800040101010101" charset="-122"/>
              </a:rPr>
              <a:t>         谢谢大家！</a:t>
            </a:r>
            <a:endParaRPr lang="zh-CN" altLang="en-US" sz="8800">
              <a:latin typeface="华文行楷" panose="02010800040101010101" charset="-122"/>
              <a:ea typeface="华文行楷" panose="02010800040101010101" charset="-122"/>
            </a:endParaRPr>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887720" y="3968750"/>
            <a:ext cx="29413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46140" y="4231005"/>
            <a:ext cx="996950"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90791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959225" y="118745"/>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878840" y="1829435"/>
            <a:ext cx="7294880" cy="3538220"/>
          </a:xfrm>
          <a:prstGeom prst="rect">
            <a:avLst/>
          </a:prstGeom>
          <a:noFill/>
        </p:spPr>
        <p:txBody>
          <a:bodyPr wrap="none" rtlCol="0">
            <a:spAutoFit/>
          </a:bodyPr>
          <a:p>
            <a:pPr algn="l"/>
            <a:r>
              <a:rPr lang="zh-CN" altLang="en-US" sz="2800"/>
              <a:t>一、定义：</a:t>
            </a:r>
            <a:endParaRPr lang="zh-CN" altLang="en-US" sz="2800"/>
          </a:p>
          <a:p>
            <a:pPr algn="l"/>
            <a:endParaRPr lang="zh-CN" altLang="en-US" sz="2800"/>
          </a:p>
          <a:p>
            <a:pPr algn="l"/>
            <a:r>
              <a:rPr lang="zh-CN" altLang="en-US" sz="2800"/>
              <a:t>        在进出口受限，通风不良，可能存在易燃</a:t>
            </a:r>
            <a:endParaRPr lang="zh-CN" altLang="en-US" sz="2800"/>
          </a:p>
          <a:p>
            <a:pPr algn="l"/>
            <a:r>
              <a:rPr lang="zh-CN" altLang="en-US" sz="2800"/>
              <a:t>易爆、有毒有害物质或缺氧，对进入人员的身</a:t>
            </a:r>
            <a:endParaRPr lang="zh-CN" altLang="en-US" sz="2800"/>
          </a:p>
          <a:p>
            <a:pPr algn="l"/>
            <a:r>
              <a:rPr lang="zh-CN" altLang="en-US" sz="2800"/>
              <a:t>体健康和生命安全构成威胁的封闭、半封闭设</a:t>
            </a:r>
            <a:endParaRPr lang="zh-CN" altLang="en-US" sz="2800"/>
          </a:p>
          <a:p>
            <a:pPr algn="l"/>
            <a:r>
              <a:rPr lang="zh-CN" altLang="en-US" sz="2800"/>
              <a:t>施及场所，如反应器、塔、釜、槽、罐、炉膛</a:t>
            </a:r>
            <a:endParaRPr lang="zh-CN" altLang="en-US" sz="2800"/>
          </a:p>
          <a:p>
            <a:pPr algn="l"/>
            <a:r>
              <a:rPr lang="zh-CN" altLang="en-US" sz="2800"/>
              <a:t>、锅筒、管道以及地下室、窨井、坑（池）、</a:t>
            </a:r>
            <a:endParaRPr lang="zh-CN" altLang="en-US" sz="2800"/>
          </a:p>
          <a:p>
            <a:pPr algn="l"/>
            <a:r>
              <a:rPr lang="zh-CN" altLang="en-US" sz="2800"/>
              <a:t>下水道或其他封闭、半封闭场所进行的作业。</a:t>
            </a:r>
            <a:endParaRPr lang="zh-CN" altLang="en-US" sz="2800"/>
          </a:p>
        </p:txBody>
      </p:sp>
      <p:pic>
        <p:nvPicPr>
          <p:cNvPr id="6" name="图片 5"/>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1026" name="Picture 2" descr="E:\CTC母版2013.gif"/>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3959225" y="118745"/>
            <a:ext cx="4650105" cy="768350"/>
          </a:xfrm>
          <a:prstGeom prst="rect">
            <a:avLst/>
          </a:prstGeom>
          <a:noFill/>
        </p:spPr>
        <p:txBody>
          <a:bodyPr wrap="square" rtlCol="0">
            <a:spAutoFit/>
          </a:bodyPr>
          <a:p>
            <a:r>
              <a:rPr lang="zh-CN" altLang="en-US" sz="4400" b="1">
                <a:latin typeface="微软雅黑" panose="020B0503020204020204" charset="-122"/>
                <a:ea typeface="微软雅黑" panose="020B0503020204020204" charset="-122"/>
              </a:rPr>
              <a:t>定义及风险分析</a:t>
            </a:r>
            <a:endParaRPr lang="zh-CN" altLang="en-US" sz="4400" b="1">
              <a:latin typeface="微软雅黑" panose="020B0503020204020204" charset="-122"/>
              <a:ea typeface="微软雅黑" panose="020B0503020204020204" charset="-122"/>
            </a:endParaRPr>
          </a:p>
        </p:txBody>
      </p:sp>
      <p:sp>
        <p:nvSpPr>
          <p:cNvPr id="5" name="文本框 4"/>
          <p:cNvSpPr txBox="1"/>
          <p:nvPr/>
        </p:nvSpPr>
        <p:spPr>
          <a:xfrm>
            <a:off x="685800" y="1189355"/>
            <a:ext cx="2672080" cy="1383665"/>
          </a:xfrm>
          <a:prstGeom prst="rect">
            <a:avLst/>
          </a:prstGeom>
          <a:noFill/>
        </p:spPr>
        <p:txBody>
          <a:bodyPr wrap="none" rtlCol="0">
            <a:spAutoFit/>
          </a:bodyPr>
          <a:p>
            <a:pPr algn="l"/>
            <a:r>
              <a:rPr lang="zh-CN" altLang="en-US" sz="2800"/>
              <a:t>二、风险分析：</a:t>
            </a:r>
            <a:endParaRPr lang="zh-CN" altLang="en-US" sz="2800"/>
          </a:p>
          <a:p>
            <a:pPr algn="l"/>
            <a:endParaRPr lang="zh-CN" altLang="en-US" sz="2800"/>
          </a:p>
          <a:p>
            <a:pPr algn="l"/>
            <a:r>
              <a:rPr lang="zh-CN" altLang="en-US" sz="2800"/>
              <a:t>        </a:t>
            </a:r>
            <a:endParaRPr lang="zh-CN" altLang="en-US" sz="2800"/>
          </a:p>
        </p:txBody>
      </p:sp>
      <p:grpSp>
        <p:nvGrpSpPr>
          <p:cNvPr id="21506" name="Group 47"/>
          <p:cNvGrpSpPr/>
          <p:nvPr/>
        </p:nvGrpSpPr>
        <p:grpSpPr>
          <a:xfrm>
            <a:off x="1544320" y="1969770"/>
            <a:ext cx="4800600" cy="476250"/>
            <a:chOff x="1599424" y="1574346"/>
            <a:chExt cx="4801376" cy="633837"/>
          </a:xfrm>
        </p:grpSpPr>
        <p:sp>
          <p:nvSpPr>
            <p:cNvPr id="6" name="Pentagon 5"/>
            <p:cNvSpPr/>
            <p:nvPr/>
          </p:nvSpPr>
          <p:spPr>
            <a:xfrm>
              <a:off x="1599424" y="1589136"/>
              <a:ext cx="4801376" cy="608483"/>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21534" name="TextBox 6"/>
            <p:cNvSpPr txBox="1"/>
            <p:nvPr/>
          </p:nvSpPr>
          <p:spPr>
            <a:xfrm>
              <a:off x="1599424" y="1574346"/>
              <a:ext cx="4801376" cy="633837"/>
            </a:xfrm>
            <a:prstGeom prst="rect">
              <a:avLst/>
            </a:prstGeom>
            <a:noFill/>
            <a:ln w="9525">
              <a:noFill/>
            </a:ln>
          </p:spPr>
          <p:txBody>
            <a:bodyPr>
              <a:spAutoFit/>
            </a:bodyPr>
            <a:p>
              <a:pPr defTabSz="1600200">
                <a:lnSpc>
                  <a:spcPct val="90000"/>
                </a:lnSpc>
                <a:spcAft>
                  <a:spcPct val="35000"/>
                </a:spcAft>
              </a:pPr>
              <a:r>
                <a:rPr lang="zh-CN" altLang="en-US" sz="2800" dirty="0">
                  <a:solidFill>
                    <a:schemeClr val="bg1"/>
                  </a:solidFill>
                  <a:latin typeface="Franklin Gothic Medium" panose="020B0603020102020204" pitchFamily="34" charset="0"/>
                  <a:ea typeface="宋体" panose="02010600030101010101" pitchFamily="2" charset="-122"/>
                </a:rPr>
                <a:t>窒息 </a:t>
              </a:r>
              <a:endParaRPr lang="zh-CN" altLang="en-US" sz="2800" dirty="0">
                <a:solidFill>
                  <a:schemeClr val="bg1"/>
                </a:solidFill>
                <a:latin typeface="Franklin Gothic Medium" panose="020B0603020102020204" pitchFamily="34" charset="0"/>
                <a:ea typeface="宋体" panose="02010600030101010101" pitchFamily="2" charset="-122"/>
              </a:endParaRPr>
            </a:p>
          </p:txBody>
        </p:sp>
      </p:grpSp>
      <p:grpSp>
        <p:nvGrpSpPr>
          <p:cNvPr id="7" name="Group 30"/>
          <p:cNvGrpSpPr/>
          <p:nvPr/>
        </p:nvGrpSpPr>
        <p:grpSpPr>
          <a:xfrm>
            <a:off x="1544320" y="2573020"/>
            <a:ext cx="4800600" cy="476250"/>
            <a:chOff x="1599424" y="1574346"/>
            <a:chExt cx="4801376" cy="635935"/>
          </a:xfrm>
        </p:grpSpPr>
        <p:sp>
          <p:nvSpPr>
            <p:cNvPr id="8" name="Pentagon 31"/>
            <p:cNvSpPr/>
            <p:nvPr/>
          </p:nvSpPr>
          <p:spPr>
            <a:xfrm>
              <a:off x="1599424" y="1589185"/>
              <a:ext cx="4801376" cy="610498"/>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9" name="TextBox 32"/>
            <p:cNvSpPr txBox="1"/>
            <p:nvPr/>
          </p:nvSpPr>
          <p:spPr>
            <a:xfrm>
              <a:off x="1599424" y="1574346"/>
              <a:ext cx="4801376" cy="635935"/>
            </a:xfrm>
            <a:prstGeom prst="rect">
              <a:avLst/>
            </a:prstGeom>
            <a:noFill/>
            <a:ln w="9525">
              <a:noFill/>
            </a:ln>
          </p:spPr>
          <p:txBody>
            <a:bodyPr>
              <a:spAutoFit/>
            </a:bodyPr>
            <a:p>
              <a:pPr defTabSz="1600200">
                <a:lnSpc>
                  <a:spcPct val="90000"/>
                </a:lnSpc>
                <a:spcAft>
                  <a:spcPct val="35000"/>
                </a:spcAft>
              </a:pPr>
              <a:r>
                <a:rPr lang="zh-CN" altLang="en-US" sz="2800" dirty="0">
                  <a:solidFill>
                    <a:schemeClr val="bg1"/>
                  </a:solidFill>
                  <a:latin typeface="Franklin Gothic Medium" panose="020B0603020102020204" pitchFamily="34" charset="0"/>
                  <a:ea typeface="宋体" panose="02010600030101010101" pitchFamily="2" charset="-122"/>
                </a:rPr>
                <a:t>中毒</a:t>
              </a:r>
              <a:endParaRPr lang="zh-CN" altLang="en-US" sz="2800" dirty="0">
                <a:solidFill>
                  <a:schemeClr val="bg1"/>
                </a:solidFill>
                <a:latin typeface="Franklin Gothic Medium" panose="020B0603020102020204" pitchFamily="34" charset="0"/>
                <a:ea typeface="宋体" panose="02010600030101010101" pitchFamily="2" charset="-122"/>
              </a:endParaRPr>
            </a:p>
          </p:txBody>
        </p:sp>
      </p:grpSp>
      <p:grpSp>
        <p:nvGrpSpPr>
          <p:cNvPr id="11" name="Group 30"/>
          <p:cNvGrpSpPr/>
          <p:nvPr/>
        </p:nvGrpSpPr>
        <p:grpSpPr>
          <a:xfrm>
            <a:off x="1544320" y="3190875"/>
            <a:ext cx="4800600" cy="478155"/>
            <a:chOff x="1599424" y="1574346"/>
            <a:chExt cx="4801376" cy="638479"/>
          </a:xfrm>
        </p:grpSpPr>
        <p:sp>
          <p:nvSpPr>
            <p:cNvPr id="12" name="Pentagon 31"/>
            <p:cNvSpPr/>
            <p:nvPr/>
          </p:nvSpPr>
          <p:spPr>
            <a:xfrm>
              <a:off x="1599424" y="1589185"/>
              <a:ext cx="4801376" cy="610498"/>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13" name="TextBox 32"/>
            <p:cNvSpPr txBox="1"/>
            <p:nvPr/>
          </p:nvSpPr>
          <p:spPr>
            <a:xfrm>
              <a:off x="1599424" y="1574346"/>
              <a:ext cx="4801376" cy="638479"/>
            </a:xfrm>
            <a:prstGeom prst="rect">
              <a:avLst/>
            </a:prstGeom>
            <a:noFill/>
            <a:ln w="9525">
              <a:noFill/>
            </a:ln>
          </p:spPr>
          <p:txBody>
            <a:bodyPr>
              <a:spAutoFit/>
            </a:bodyPr>
            <a:p>
              <a:pPr defTabSz="1600200">
                <a:lnSpc>
                  <a:spcPct val="90000"/>
                </a:lnSpc>
                <a:spcAft>
                  <a:spcPct val="35000"/>
                </a:spcAft>
              </a:pPr>
              <a:r>
                <a:rPr lang="zh-CN" altLang="en-US" sz="2800" dirty="0">
                  <a:solidFill>
                    <a:schemeClr val="bg1"/>
                  </a:solidFill>
                  <a:latin typeface="Franklin Gothic Medium" panose="020B0603020102020204" pitchFamily="34" charset="0"/>
                  <a:ea typeface="宋体" panose="02010600030101010101" pitchFamily="2" charset="-122"/>
                </a:rPr>
                <a:t>火灾和爆炸</a:t>
              </a:r>
              <a:endParaRPr lang="zh-CN" altLang="en-US" sz="2800" dirty="0">
                <a:solidFill>
                  <a:schemeClr val="bg1"/>
                </a:solidFill>
                <a:latin typeface="Franklin Gothic Medium" panose="020B0603020102020204" pitchFamily="34" charset="0"/>
                <a:ea typeface="宋体" panose="02010600030101010101" pitchFamily="2" charset="-122"/>
              </a:endParaRPr>
            </a:p>
          </p:txBody>
        </p:sp>
      </p:grpSp>
      <p:grpSp>
        <p:nvGrpSpPr>
          <p:cNvPr id="14" name="Group 30"/>
          <p:cNvGrpSpPr/>
          <p:nvPr/>
        </p:nvGrpSpPr>
        <p:grpSpPr>
          <a:xfrm>
            <a:off x="1544320" y="3788410"/>
            <a:ext cx="4800600" cy="478155"/>
            <a:chOff x="1599424" y="1574346"/>
            <a:chExt cx="4801376" cy="638479"/>
          </a:xfrm>
        </p:grpSpPr>
        <p:sp>
          <p:nvSpPr>
            <p:cNvPr id="15" name="Pentagon 31"/>
            <p:cNvSpPr/>
            <p:nvPr/>
          </p:nvSpPr>
          <p:spPr>
            <a:xfrm>
              <a:off x="1599424" y="1589185"/>
              <a:ext cx="4801376" cy="610498"/>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16" name="TextBox 32"/>
            <p:cNvSpPr txBox="1"/>
            <p:nvPr/>
          </p:nvSpPr>
          <p:spPr>
            <a:xfrm>
              <a:off x="1599424" y="1574346"/>
              <a:ext cx="4801376" cy="638479"/>
            </a:xfrm>
            <a:prstGeom prst="rect">
              <a:avLst/>
            </a:prstGeom>
            <a:noFill/>
            <a:ln w="9525">
              <a:noFill/>
            </a:ln>
          </p:spPr>
          <p:txBody>
            <a:bodyPr>
              <a:spAutoFit/>
            </a:bodyPr>
            <a:p>
              <a:pPr defTabSz="1600200">
                <a:lnSpc>
                  <a:spcPct val="90000"/>
                </a:lnSpc>
                <a:spcAft>
                  <a:spcPct val="35000"/>
                </a:spcAft>
              </a:pPr>
              <a:r>
                <a:rPr lang="zh-CN" altLang="en-US" sz="2800" dirty="0">
                  <a:solidFill>
                    <a:schemeClr val="bg1"/>
                  </a:solidFill>
                  <a:latin typeface="Franklin Gothic Medium" panose="020B0603020102020204" pitchFamily="34" charset="0"/>
                  <a:ea typeface="宋体" panose="02010600030101010101" pitchFamily="2" charset="-122"/>
                </a:rPr>
                <a:t>通风</a:t>
              </a:r>
              <a:endParaRPr lang="zh-CN" altLang="en-US" sz="2800" dirty="0">
                <a:solidFill>
                  <a:schemeClr val="bg1"/>
                </a:solidFill>
                <a:latin typeface="Franklin Gothic Medium" panose="020B0603020102020204" pitchFamily="34" charset="0"/>
                <a:ea typeface="宋体" panose="02010600030101010101" pitchFamily="2" charset="-122"/>
              </a:endParaRPr>
            </a:p>
          </p:txBody>
        </p:sp>
      </p:grpSp>
      <p:grpSp>
        <p:nvGrpSpPr>
          <p:cNvPr id="17" name="Group 30"/>
          <p:cNvGrpSpPr/>
          <p:nvPr/>
        </p:nvGrpSpPr>
        <p:grpSpPr>
          <a:xfrm>
            <a:off x="1544320" y="4383405"/>
            <a:ext cx="4800600" cy="478155"/>
            <a:chOff x="1599424" y="1574346"/>
            <a:chExt cx="4801376" cy="638479"/>
          </a:xfrm>
        </p:grpSpPr>
        <p:sp>
          <p:nvSpPr>
            <p:cNvPr id="18" name="Pentagon 31"/>
            <p:cNvSpPr/>
            <p:nvPr/>
          </p:nvSpPr>
          <p:spPr>
            <a:xfrm>
              <a:off x="1599424" y="1589185"/>
              <a:ext cx="4801376" cy="610498"/>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19" name="TextBox 32"/>
            <p:cNvSpPr txBox="1"/>
            <p:nvPr/>
          </p:nvSpPr>
          <p:spPr>
            <a:xfrm>
              <a:off x="1599424" y="1574346"/>
              <a:ext cx="4801376" cy="638479"/>
            </a:xfrm>
            <a:prstGeom prst="rect">
              <a:avLst/>
            </a:prstGeom>
            <a:noFill/>
            <a:ln w="9525">
              <a:noFill/>
            </a:ln>
          </p:spPr>
          <p:txBody>
            <a:bodyPr>
              <a:spAutoFit/>
            </a:bodyPr>
            <a:p>
              <a:pPr defTabSz="1600200">
                <a:lnSpc>
                  <a:spcPct val="90000"/>
                </a:lnSpc>
                <a:spcAft>
                  <a:spcPct val="35000"/>
                </a:spcAft>
              </a:pPr>
              <a:r>
                <a:rPr lang="zh-CN" altLang="en-US" sz="2800" dirty="0">
                  <a:solidFill>
                    <a:schemeClr val="bg1"/>
                  </a:solidFill>
                  <a:latin typeface="Franklin Gothic Medium" panose="020B0603020102020204" pitchFamily="34" charset="0"/>
                  <a:ea typeface="宋体" panose="02010600030101010101" pitchFamily="2" charset="-122"/>
                </a:rPr>
                <a:t>掩埋</a:t>
              </a:r>
              <a:endParaRPr lang="zh-CN" altLang="en-US" sz="2800" dirty="0">
                <a:solidFill>
                  <a:schemeClr val="bg1"/>
                </a:solidFill>
                <a:latin typeface="Franklin Gothic Medium" panose="020B0603020102020204" pitchFamily="34" charset="0"/>
                <a:ea typeface="宋体" panose="02010600030101010101" pitchFamily="2" charset="-122"/>
              </a:endParaRPr>
            </a:p>
          </p:txBody>
        </p:sp>
      </p:grpSp>
      <p:grpSp>
        <p:nvGrpSpPr>
          <p:cNvPr id="20" name="Group 30"/>
          <p:cNvGrpSpPr/>
          <p:nvPr/>
        </p:nvGrpSpPr>
        <p:grpSpPr>
          <a:xfrm>
            <a:off x="1544320" y="4994910"/>
            <a:ext cx="4800600" cy="478155"/>
            <a:chOff x="1599424" y="1574346"/>
            <a:chExt cx="4801376" cy="638479"/>
          </a:xfrm>
        </p:grpSpPr>
        <p:sp>
          <p:nvSpPr>
            <p:cNvPr id="21" name="Pentagon 31"/>
            <p:cNvSpPr/>
            <p:nvPr/>
          </p:nvSpPr>
          <p:spPr>
            <a:xfrm>
              <a:off x="1599424" y="1589185"/>
              <a:ext cx="4801376" cy="610498"/>
            </a:xfrm>
            <a:prstGeom prst="homePlat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22" name="TextBox 32"/>
            <p:cNvSpPr txBox="1"/>
            <p:nvPr/>
          </p:nvSpPr>
          <p:spPr>
            <a:xfrm>
              <a:off x="1599424" y="1574346"/>
              <a:ext cx="4801376" cy="638479"/>
            </a:xfrm>
            <a:prstGeom prst="rect">
              <a:avLst/>
            </a:prstGeom>
            <a:noFill/>
            <a:ln w="9525">
              <a:noFill/>
            </a:ln>
          </p:spPr>
          <p:txBody>
            <a:bodyPr>
              <a:spAutoFit/>
            </a:bodyPr>
            <a:p>
              <a:pPr defTabSz="1600200">
                <a:lnSpc>
                  <a:spcPct val="90000"/>
                </a:lnSpc>
                <a:spcAft>
                  <a:spcPct val="35000"/>
                </a:spcAft>
              </a:pPr>
              <a:r>
                <a:rPr lang="zh-CN" altLang="en-US" sz="2800" dirty="0">
                  <a:solidFill>
                    <a:schemeClr val="bg1"/>
                  </a:solidFill>
                  <a:latin typeface="Franklin Gothic Medium" panose="020B0603020102020204" pitchFamily="34" charset="0"/>
                  <a:ea typeface="宋体" panose="02010600030101010101" pitchFamily="2" charset="-122"/>
                </a:rPr>
                <a:t>能量释放</a:t>
              </a:r>
              <a:endParaRPr lang="zh-CN" altLang="en-US" sz="2800" dirty="0">
                <a:solidFill>
                  <a:schemeClr val="bg1"/>
                </a:solidFill>
                <a:latin typeface="Franklin Gothic Medium" panose="020B0603020102020204" pitchFamily="34" charset="0"/>
                <a:ea typeface="宋体" panose="02010600030101010101" pitchFamily="2" charset="-122"/>
              </a:endParaRPr>
            </a:p>
          </p:txBody>
        </p:sp>
      </p:grpSp>
      <p:pic>
        <p:nvPicPr>
          <p:cNvPr id="10" name="图片 9"/>
          <p:cNvPicPr>
            <a:picLocks noChangeAspect="1"/>
          </p:cNvPicPr>
          <p:nvPr/>
        </p:nvPicPr>
        <p:blipFill>
          <a:blip r:embed="rId2"/>
          <a:stretch>
            <a:fillRect/>
          </a:stretch>
        </p:blipFill>
        <p:spPr>
          <a:xfrm>
            <a:off x="391160" y="260350"/>
            <a:ext cx="2466975" cy="561975"/>
          </a:xfrm>
          <a:prstGeom prst="rect">
            <a:avLst/>
          </a:prstGeom>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9950</Words>
  <Application>WPS 演示</Application>
  <PresentationFormat>全屏显示(4:3)</PresentationFormat>
  <Paragraphs>850</Paragraphs>
  <Slides>71</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71</vt:i4>
      </vt:variant>
    </vt:vector>
  </HeadingPairs>
  <TitlesOfParts>
    <vt:vector size="90" baseType="lpstr">
      <vt:lpstr>Arial</vt:lpstr>
      <vt:lpstr>宋体</vt:lpstr>
      <vt:lpstr>Wingdings</vt:lpstr>
      <vt:lpstr>微软雅黑</vt:lpstr>
      <vt:lpstr>黑体</vt:lpstr>
      <vt:lpstr>Calibri</vt:lpstr>
      <vt:lpstr>Franklin Gothic Medium</vt:lpstr>
      <vt:lpstr>Franklin Gothic Book</vt:lpstr>
      <vt:lpstr>Arial Unicode MS</vt:lpstr>
      <vt:lpstr>Courier New</vt:lpstr>
      <vt:lpstr>Symbol</vt:lpstr>
      <vt:lpstr>Wingdings</vt:lpstr>
      <vt:lpstr>Times New Roman</vt:lpstr>
      <vt:lpstr>楷体_GB2312</vt:lpstr>
      <vt:lpstr>新宋体</vt:lpstr>
      <vt:lpstr>华文行楷</vt:lpstr>
      <vt:lpstr>楷体</vt:lpstr>
      <vt:lpstr>汉仪旗黑-85S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石立民</dc:creator>
  <cp:lastModifiedBy>little fairy</cp:lastModifiedBy>
  <cp:revision>38</cp:revision>
  <dcterms:created xsi:type="dcterms:W3CDTF">2016-11-18T01:25:00Z</dcterms:created>
  <dcterms:modified xsi:type="dcterms:W3CDTF">2024-04-22T09:16:55Z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9234640871924501B5B1FD8C7209A658_13</vt:lpwstr>
  </property>
</Properties>
</file>