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4"/>
  </p:notesMasterIdLst>
  <p:handoutMasterIdLst>
    <p:handoutMasterId r:id="rId71"/>
  </p:handoutMasterIdLst>
  <p:sldIdLst>
    <p:sldId id="256" r:id="rId3"/>
    <p:sldId id="684" r:id="rId5"/>
    <p:sldId id="514" r:id="rId6"/>
    <p:sldId id="257" r:id="rId7"/>
    <p:sldId id="265" r:id="rId8"/>
    <p:sldId id="515" r:id="rId9"/>
    <p:sldId id="585" r:id="rId10"/>
    <p:sldId id="586" r:id="rId11"/>
    <p:sldId id="269" r:id="rId12"/>
    <p:sldId id="516" r:id="rId13"/>
    <p:sldId id="270" r:id="rId14"/>
    <p:sldId id="271" r:id="rId15"/>
    <p:sldId id="624" r:id="rId16"/>
    <p:sldId id="276" r:id="rId17"/>
    <p:sldId id="517" r:id="rId18"/>
    <p:sldId id="518" r:id="rId19"/>
    <p:sldId id="634" r:id="rId20"/>
    <p:sldId id="635" r:id="rId21"/>
    <p:sldId id="636" r:id="rId22"/>
    <p:sldId id="561" r:id="rId23"/>
    <p:sldId id="628" r:id="rId24"/>
    <p:sldId id="565" r:id="rId25"/>
    <p:sldId id="587" r:id="rId26"/>
    <p:sldId id="588" r:id="rId27"/>
    <p:sldId id="589" r:id="rId28"/>
    <p:sldId id="590" r:id="rId29"/>
    <p:sldId id="591" r:id="rId30"/>
    <p:sldId id="524" r:id="rId31"/>
    <p:sldId id="592" r:id="rId32"/>
    <p:sldId id="594" r:id="rId33"/>
    <p:sldId id="596" r:id="rId34"/>
    <p:sldId id="597" r:id="rId35"/>
    <p:sldId id="566" r:id="rId36"/>
    <p:sldId id="599" r:id="rId37"/>
    <p:sldId id="568" r:id="rId38"/>
    <p:sldId id="522" r:id="rId39"/>
    <p:sldId id="341" r:id="rId40"/>
    <p:sldId id="621" r:id="rId41"/>
    <p:sldId id="622" r:id="rId42"/>
    <p:sldId id="528" r:id="rId43"/>
    <p:sldId id="619" r:id="rId44"/>
    <p:sldId id="600" r:id="rId45"/>
    <p:sldId id="572" r:id="rId46"/>
    <p:sldId id="550" r:id="rId47"/>
    <p:sldId id="601" r:id="rId48"/>
    <p:sldId id="343" r:id="rId49"/>
    <p:sldId id="348" r:id="rId50"/>
    <p:sldId id="357" r:id="rId51"/>
    <p:sldId id="353" r:id="rId52"/>
    <p:sldId id="350" r:id="rId53"/>
    <p:sldId id="351" r:id="rId54"/>
    <p:sldId id="616" r:id="rId55"/>
    <p:sldId id="549" r:id="rId56"/>
    <p:sldId id="602" r:id="rId57"/>
    <p:sldId id="617" r:id="rId58"/>
    <p:sldId id="629" r:id="rId59"/>
    <p:sldId id="630" r:id="rId60"/>
    <p:sldId id="609" r:id="rId61"/>
    <p:sldId id="623" r:id="rId62"/>
    <p:sldId id="605" r:id="rId63"/>
    <p:sldId id="342" r:id="rId64"/>
    <p:sldId id="611" r:id="rId65"/>
    <p:sldId id="562" r:id="rId66"/>
    <p:sldId id="531" r:id="rId67"/>
    <p:sldId id="637" r:id="rId68"/>
    <p:sldId id="638" r:id="rId69"/>
    <p:sldId id="686" r:id="rId70"/>
  </p:sldIdLst>
  <p:sldSz cx="9144000" cy="6858000" type="screen4x3"/>
  <p:notesSz cx="6858000" cy="9144000"/>
  <p:custDataLst>
    <p:tags r:id="rId7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FFFF"/>
    <a:srgbClr val="CCECFF"/>
    <a:srgbClr val="FF3399"/>
    <a:srgbClr val="008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/>
    <p:restoredTop sz="94683"/>
  </p:normalViewPr>
  <p:slideViewPr>
    <p:cSldViewPr showGuides="1">
      <p:cViewPr varScale="1">
        <p:scale>
          <a:sx n="84" d="100"/>
          <a:sy n="84" d="100"/>
        </p:scale>
        <p:origin x="-11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3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6" Type="http://schemas.openxmlformats.org/officeDocument/2006/relationships/tags" Target="tags/tag19.xml"/><Relationship Id="rId75" Type="http://schemas.openxmlformats.org/officeDocument/2006/relationships/commentAuthors" Target="commentAuthors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08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19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29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39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文件审查和现场评审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49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60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70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90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1683" name="Rectangle 102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01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11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21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31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42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52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62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72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83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93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27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03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13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24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75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85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95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37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05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16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26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36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46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57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67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77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87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198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47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08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18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28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39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49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59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69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80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90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00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57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10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20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31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4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351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68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78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/>
          <p:cNvSpPr>
            <a:spLocks noChangeShapeType="1"/>
          </p:cNvSpPr>
          <p:nvPr userDrawn="1"/>
        </p:nvSpPr>
        <p:spPr bwMode="auto">
          <a:xfrm flipH="1">
            <a:off x="6823075" y="642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304800" y="6429375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AutoShape 4"/>
          <p:cNvSpPr>
            <a:spLocks noChangeArrowheads="1"/>
          </p:cNvSpPr>
          <p:nvPr userDrawn="1"/>
        </p:nvSpPr>
        <p:spPr bwMode="auto">
          <a:xfrm>
            <a:off x="571500" y="11430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8163" y="2857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1643063" y="549275"/>
            <a:ext cx="28575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危险化学品安全生产标准化培训</a:t>
            </a:r>
            <a:endParaRPr kumimoji="1" lang="zh-CN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 flipV="1">
            <a:off x="4500563" y="6858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304800" y="6400800"/>
            <a:ext cx="2409825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Line 16"/>
          <p:cNvSpPr>
            <a:spLocks noChangeShapeType="1"/>
          </p:cNvSpPr>
          <p:nvPr userDrawn="1"/>
        </p:nvSpPr>
        <p:spPr bwMode="auto">
          <a:xfrm flipH="1">
            <a:off x="304800" y="685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 flipH="1">
            <a:off x="6823075" y="642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884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8.xml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8.xml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8.x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3" Type="http://schemas.openxmlformats.org/officeDocument/2006/relationships/oleObject" Target="../embeddings/oleObject8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2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8.xml"/><Relationship Id="rId4" Type="http://schemas.openxmlformats.org/officeDocument/2006/relationships/oleObject" Target="../embeddings/oleObject13.bin"/><Relationship Id="rId3" Type="http://schemas.openxmlformats.org/officeDocument/2006/relationships/oleObject" Target="../embeddings/oleObject1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8.x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3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1.xml"/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4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3.xml"/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5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0.jpeg"/><Relationship Id="rId4" Type="http://schemas.openxmlformats.org/officeDocument/2006/relationships/tags" Target="../tags/tag16.xml"/><Relationship Id="rId3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55650" y="2133600"/>
            <a:ext cx="7959725" cy="203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危险化学品从业单位安全生产标准化</a:t>
            </a:r>
            <a:endParaRPr kumimoji="1" lang="zh-CN" altLang="en-US" sz="3600" b="1" kern="1200" cap="none" spc="0" normalizeH="0" baseline="0" noProof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en-US" altLang="zh-CN" sz="1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隶书" pitchFamily="2" charset="-122"/>
              <a:cs typeface="+mn-cs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隶书" pitchFamily="2" charset="-122"/>
                <a:cs typeface="+mn-cs"/>
              </a:rPr>
              <a:t> 评 审 介 绍</a:t>
            </a:r>
            <a:endParaRPr kumimoji="1" lang="en-US" altLang="zh-CN" sz="4400" b="1" kern="1200" cap="none" spc="0" normalizeH="0" baseline="0" noProof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隶书" pitchFamily="2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96439" y="42929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458939" y="5228924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91275" y="52293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23611" y="52289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2484438" y="1125538"/>
            <a:ext cx="38163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4.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评审准则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21230" name="Text Box 14"/>
          <p:cNvSpPr txBox="1"/>
          <p:nvPr/>
        </p:nvSpPr>
        <p:spPr>
          <a:xfrm>
            <a:off x="468313" y="1844675"/>
            <a:ext cx="8280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危险化学品从业单位安全标准化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通用规范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lvl="1" algn="just" eaLnBrk="1" hangingPunct="1"/>
            <a:r>
              <a:rPr lang="zh-CN" altLang="en-US" sz="2600" b="1" dirty="0">
                <a:latin typeface="Times New Roman" panose="02020603050405020304" pitchFamily="18" charset="0"/>
                <a:ea typeface="隶书" pitchFamily="49" charset="-122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AQ3013-2008</a:t>
            </a:r>
            <a:r>
              <a:rPr lang="zh-CN" altLang="en-US" sz="2600" b="1" dirty="0">
                <a:latin typeface="Times New Roman" panose="02020603050405020304" pitchFamily="18" charset="0"/>
                <a:ea typeface="隶书" pitchFamily="49" charset="-122"/>
              </a:rPr>
              <a:t>）（以下简称“</a:t>
            </a:r>
            <a:r>
              <a:rPr lang="en-US" altLang="zh-CN" sz="2600" b="1" dirty="0">
                <a:latin typeface="Times New Roman" panose="02020603050405020304" pitchFamily="18" charset="0"/>
                <a:ea typeface="隶书" pitchFamily="49" charset="-122"/>
              </a:rPr>
              <a:t>《</a:t>
            </a:r>
            <a:r>
              <a:rPr lang="zh-CN" altLang="en-US" sz="2600" b="1" dirty="0">
                <a:latin typeface="Times New Roman" panose="02020603050405020304" pitchFamily="18" charset="0"/>
                <a:ea typeface="隶书" pitchFamily="49" charset="-122"/>
              </a:rPr>
              <a:t>通用规范</a:t>
            </a:r>
            <a:r>
              <a:rPr lang="en-US" altLang="zh-CN" sz="2600" b="1" dirty="0">
                <a:latin typeface="Times New Roman" panose="02020603050405020304" pitchFamily="18" charset="0"/>
                <a:ea typeface="隶书" pitchFamily="49" charset="-122"/>
              </a:rPr>
              <a:t>》</a:t>
            </a:r>
            <a:r>
              <a:rPr lang="zh-CN" altLang="en-US" sz="2600" b="1" dirty="0">
                <a:latin typeface="Times New Roman" panose="02020603050405020304" pitchFamily="18" charset="0"/>
                <a:ea typeface="隶书" pitchFamily="49" charset="-122"/>
              </a:rPr>
              <a:t>”）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  <a:p>
            <a:pPr lvl="1" algn="just" eaLnBrk="1" hangingPunct="1"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 危险化学品从业单位安全生产标准化评审标准；</a:t>
            </a:r>
            <a:endParaRPr lang="en-US" altLang="zh-CN" sz="2800" b="1" dirty="0">
              <a:latin typeface="Times New Roman" panose="02020603050405020304" pitchFamily="18" charset="0"/>
              <a:ea typeface="隶书" pitchFamily="49" charset="-122"/>
            </a:endParaRPr>
          </a:p>
          <a:p>
            <a:pPr lvl="1" algn="just" eaLnBrk="1" hangingPunct="1"/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 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（以下简称“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《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评审标准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》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”）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1231" name="Text Box 15"/>
          <p:cNvSpPr txBox="1"/>
          <p:nvPr/>
        </p:nvSpPr>
        <p:spPr>
          <a:xfrm>
            <a:off x="468313" y="3573463"/>
            <a:ext cx="77676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安全生产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法律、法规及标准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等；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1232" name="Text Box 16"/>
          <p:cNvSpPr txBox="1"/>
          <p:nvPr/>
        </p:nvSpPr>
        <p:spPr>
          <a:xfrm>
            <a:off x="468313" y="4221163"/>
            <a:ext cx="57594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企业的安全生产管理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制度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1234" name="Text Box 18"/>
          <p:cNvSpPr txBox="1"/>
          <p:nvPr/>
        </p:nvSpPr>
        <p:spPr>
          <a:xfrm>
            <a:off x="468313" y="4868863"/>
            <a:ext cx="7767637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>
              <a:buChar char="•"/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其他 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lvl="1"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——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服务合同或协议书；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lvl="1"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——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母公司的相关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规定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0" grpId="0"/>
      <p:bldP spid="521231" grpId="0"/>
      <p:bldP spid="521232" grpId="0"/>
      <p:bldP spid="521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85813" y="1647825"/>
            <a:ext cx="7286625" cy="3252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</a:rPr>
              <a:t>5</a:t>
            </a: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.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评审类型</a:t>
            </a:r>
            <a:endParaRPr kumimoji="1" lang="en-US" altLang="zh-CN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itchFamily="49" charset="-122"/>
                <a:cs typeface="+mn-cs"/>
              </a:rPr>
              <a:t>     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评审分为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自评与评审（达标评审）</a:t>
            </a:r>
            <a:endParaRPr kumimoji="1" lang="en-US" altLang="zh-CN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zh-CN" altLang="en-US" sz="12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自  评：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企业对自身进行的评审；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评  审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: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评审单位对企业进行的达标评审。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755900" y="1219200"/>
            <a:ext cx="38163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5.1 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自评的理由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31757" name="Text Box 13"/>
          <p:cNvSpPr txBox="1"/>
          <p:nvPr/>
        </p:nvSpPr>
        <p:spPr>
          <a:xfrm>
            <a:off x="539750" y="2133600"/>
            <a:ext cx="7318375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lnSpc>
                <a:spcPct val="130000"/>
              </a:lnSpc>
              <a:buChar char="•"/>
            </a:pP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 《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通用规范</a:t>
            </a:r>
            <a:r>
              <a:rPr lang="en-US" altLang="zh-CN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评审标准</a:t>
            </a: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的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要求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； 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539750" y="2643188"/>
            <a:ext cx="7318375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lnSpc>
                <a:spcPct val="130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管理层对安全生产标准化运行所采取的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管理机制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539750" y="3214688"/>
            <a:ext cx="8064500" cy="201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lnSpc>
                <a:spcPct val="130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持续改进的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有力工具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：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—— 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员工的参与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         </a:t>
            </a: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—— 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协商与交流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             </a:t>
            </a: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—— 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员工的意识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39750" y="5091113"/>
            <a:ext cx="8064500" cy="1052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lnSpc>
                <a:spcPct val="130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通过对计划与程序的确认来避免意外事件及不符合  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 的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最佳手段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charRg st="12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2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charRg st="45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charRg st="26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uild="p"/>
      <p:bldP spid="5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13"/>
          <p:cNvSpPr txBox="1"/>
          <p:nvPr/>
        </p:nvSpPr>
        <p:spPr>
          <a:xfrm>
            <a:off x="539750" y="1196975"/>
            <a:ext cx="6696075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>
              <a:lnSpc>
                <a:spcPct val="130000"/>
              </a:lnSpc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企业进行安全生产标准化自评的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要求：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 Box 13"/>
          <p:cNvSpPr txBox="1"/>
          <p:nvPr/>
        </p:nvSpPr>
        <p:spPr>
          <a:xfrm>
            <a:off x="539750" y="2060575"/>
            <a:ext cx="5746750" cy="393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明确自评时间；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制定自评计划；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编制自评检查表；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建立自评组织；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每年至少进行一次自评；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编制自评报告；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提出进一步完善的计划和措施；</a:t>
            </a:r>
            <a:endParaRPr lang="en-US" altLang="zh-CN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对自评有关资料存档管理。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28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5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charRg st="59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476375" y="1484313"/>
            <a:ext cx="6172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5.2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评审的理由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41997" name="Text Box 13"/>
          <p:cNvSpPr txBox="1"/>
          <p:nvPr/>
        </p:nvSpPr>
        <p:spPr>
          <a:xfrm>
            <a:off x="755650" y="2928938"/>
            <a:ext cx="7673975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>
              <a:lnSpc>
                <a:spcPct val="150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表明其符合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通用规范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与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评审标准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帮助提高市场竞争力；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lvl="1" algn="just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增强企业的安全意识。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charRg st="2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bldLvl="2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2" name="Text Box 1036"/>
          <p:cNvSpPr txBox="1">
            <a:spLocks noChangeArrowheads="1"/>
          </p:cNvSpPr>
          <p:nvPr/>
        </p:nvSpPr>
        <p:spPr bwMode="auto">
          <a:xfrm>
            <a:off x="1336675" y="1844675"/>
            <a:ext cx="35210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5.3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评审形式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22254" name="Text Box 1038"/>
          <p:cNvSpPr txBox="1"/>
          <p:nvPr/>
        </p:nvSpPr>
        <p:spPr>
          <a:xfrm>
            <a:off x="611188" y="3286125"/>
            <a:ext cx="4610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全面评审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2255" name="Text Box 1039"/>
          <p:cNvSpPr txBox="1"/>
          <p:nvPr/>
        </p:nvSpPr>
        <p:spPr>
          <a:xfrm>
            <a:off x="611188" y="4071938"/>
            <a:ext cx="48974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部分评审（抽查）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256" name="Text Box 1040"/>
          <p:cNvSpPr txBox="1"/>
          <p:nvPr/>
        </p:nvSpPr>
        <p:spPr>
          <a:xfrm>
            <a:off x="609600" y="4929188"/>
            <a:ext cx="51149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跟踪评审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graphicFrame>
        <p:nvGraphicFramePr>
          <p:cNvPr id="1026" name="Object 1041"/>
          <p:cNvGraphicFramePr>
            <a:graphicFrameLocks noChangeAspect="1"/>
          </p:cNvGraphicFramePr>
          <p:nvPr/>
        </p:nvGraphicFramePr>
        <p:xfrm>
          <a:off x="1619250" y="3429000"/>
          <a:ext cx="5508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724150" imgH="1828800" progId="">
                  <p:embed/>
                </p:oleObj>
              </mc:Choice>
              <mc:Fallback>
                <p:oleObj name="" r:id="rId1" imgW="2724150" imgH="1828800" progId="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250" y="3429000"/>
                        <a:ext cx="550863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42"/>
          <p:cNvGraphicFramePr>
            <a:graphicFrameLocks noChangeAspect="1"/>
          </p:cNvGraphicFramePr>
          <p:nvPr/>
        </p:nvGraphicFramePr>
        <p:xfrm>
          <a:off x="1619250" y="4221163"/>
          <a:ext cx="55086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2724150" imgH="1828800" progId="">
                  <p:embed/>
                </p:oleObj>
              </mc:Choice>
              <mc:Fallback>
                <p:oleObj name="" r:id="rId3" imgW="2724150" imgH="1828800" progId="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250" y="4221163"/>
                        <a:ext cx="550863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43"/>
          <p:cNvGraphicFramePr>
            <a:graphicFrameLocks noChangeAspect="1"/>
          </p:cNvGraphicFramePr>
          <p:nvPr/>
        </p:nvGraphicFramePr>
        <p:xfrm>
          <a:off x="1547813" y="5013325"/>
          <a:ext cx="5508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4" imgW="2724150" imgH="1828800" progId="">
                  <p:embed/>
                </p:oleObj>
              </mc:Choice>
              <mc:Fallback>
                <p:oleObj name="" r:id="rId4" imgW="2724150" imgH="1828800" progId="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5013325"/>
                        <a:ext cx="550862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4" grpId="0"/>
      <p:bldP spid="522255" grpId="0"/>
      <p:bldP spid="5222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3277" name="Text Box 13"/>
          <p:cNvSpPr txBox="1">
            <a:spLocks noChangeArrowheads="1"/>
          </p:cNvSpPr>
          <p:nvPr/>
        </p:nvSpPr>
        <p:spPr bwMode="auto">
          <a:xfrm>
            <a:off x="1331913" y="1557338"/>
            <a:ext cx="44211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5.4 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评审深度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23279" name="Text Box 15"/>
          <p:cNvSpPr txBox="1"/>
          <p:nvPr/>
        </p:nvSpPr>
        <p:spPr>
          <a:xfrm>
            <a:off x="2627313" y="2781300"/>
            <a:ext cx="3384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/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管理制度评审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23281" name="Text Box 17"/>
          <p:cNvSpPr txBox="1"/>
          <p:nvPr/>
        </p:nvSpPr>
        <p:spPr>
          <a:xfrm>
            <a:off x="2555875" y="4149725"/>
            <a:ext cx="3311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just" eaLnBrk="1" hangingPunct="1"/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实施符合性评审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163763" y="2997200"/>
          <a:ext cx="5508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2724150" imgH="1828800" progId="">
                  <p:embed/>
                </p:oleObj>
              </mc:Choice>
              <mc:Fallback>
                <p:oleObj name="" r:id="rId1" imgW="2724150" imgH="1828800" progId="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63763" y="2997200"/>
                        <a:ext cx="550862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092325" y="4221163"/>
          <a:ext cx="5508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2724150" imgH="1828800" progId="">
                  <p:embed/>
                </p:oleObj>
              </mc:Choice>
              <mc:Fallback>
                <p:oleObj name="" r:id="rId3" imgW="2724150" imgH="1828800" progId="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92325" y="4221163"/>
                        <a:ext cx="550863" cy="319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9" grpId="0"/>
      <p:bldP spid="5232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4213" y="1844675"/>
            <a:ext cx="7920038" cy="3416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6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</a:rPr>
              <a:t>6</a:t>
            </a:r>
            <a:r>
              <a:rPr kumimoji="1" lang="en-US" altLang="zh-CN" sz="36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.</a:t>
            </a:r>
            <a:r>
              <a:rPr kumimoji="1" lang="zh-CN" altLang="en-US" sz="36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评审工作的组织</a:t>
            </a:r>
            <a:endParaRPr kumimoji="1" lang="en-US" altLang="zh-CN" sz="36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indent="713105" defTabSz="914400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 由总局和省级安监部门确定一级和二、三级评审组织单位和评审单位。</a:t>
            </a:r>
            <a:endParaRPr kumimoji="1" lang="en-US" altLang="zh-CN" sz="3200" b="1" kern="1200" cap="none" spc="0" normalizeH="0" baseline="0" noProof="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1188" y="1125538"/>
            <a:ext cx="7848600" cy="487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2060575" marR="0" indent="-2060575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6.1  </a:t>
            </a:r>
            <a:r>
              <a:rPr kumimoji="1" lang="zh-CN" altLang="en-US" sz="3200" b="1" kern="1200" cap="none" spc="0" normalizeH="0" baseline="0" noProof="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评审组织单位</a:t>
            </a:r>
            <a:endParaRPr kumimoji="1" lang="en-US" altLang="zh-CN" sz="3200" b="1" kern="1200" cap="none" spc="0" normalizeH="0" baseline="0" noProof="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2060575" marR="0" indent="-2060575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en-US" altLang="zh-CN" sz="1800" b="1" kern="1200" cap="none" spc="0" normalizeH="0" baseline="0" noProof="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受理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企业提交的达标申请、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审查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申请资料；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选定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评审单位；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审核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评审单位的审核结论；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向相应安监部门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提交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审核结果；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发放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达标证书和牌匾；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检查考核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评审单位的评审工作质量。</a:t>
            </a:r>
            <a:endParaRPr kumimoji="1" lang="zh-CN" altLang="en-US" sz="2800" b="1" kern="1200" cap="none" spc="0" normalizeH="0" baseline="0" noProof="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1188" y="1196975"/>
            <a:ext cx="8064500" cy="4708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2060575" marR="0" indent="-2060575" algn="ctr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6.2  </a:t>
            </a:r>
            <a:r>
              <a:rPr kumimoji="1" lang="zh-CN" altLang="en-US" sz="3200" b="1" kern="1200" cap="none" spc="0" normalizeH="0" baseline="0" noProof="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评审单位</a:t>
            </a:r>
            <a:endParaRPr kumimoji="1" lang="en-US" altLang="zh-CN" sz="3200" b="1" kern="1200" cap="none" spc="0" normalizeH="0" baseline="0" noProof="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365125" marR="0" indent="-365125" defTabSz="91440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对本地区申请达标的企业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实施评审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365125" marR="0" indent="-365125" defTabSz="91440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向评审组织单位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提交评审报告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（公正、真实）；</a:t>
            </a:r>
            <a:endParaRPr kumimoji="1" lang="en-US" altLang="zh-CN" sz="2800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365125" marR="0" indent="-365125" defTabSz="914400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有评审工作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质量保证体系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，每年至少一次内部审核，定期（每年</a:t>
            </a:r>
            <a:r>
              <a:rPr kumimoji="1" lang="en-US" altLang="zh-CN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1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月</a:t>
            </a:r>
            <a:r>
              <a:rPr kumimoji="1" lang="en-US" altLang="zh-CN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15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日和</a:t>
            </a:r>
            <a:r>
              <a:rPr kumimoji="1" lang="en-US" altLang="zh-CN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7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月</a:t>
            </a:r>
            <a:r>
              <a:rPr kumimoji="1" lang="en-US" altLang="zh-CN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15</a:t>
            </a:r>
            <a:r>
              <a:rPr kumimoji="1" lang="zh-CN" altLang="en-US" sz="2800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日）向相应安监部门上报内部审核报告和工作总结。</a:t>
            </a:r>
            <a:endParaRPr kumimoji="1" lang="zh-CN" altLang="en-US" sz="2800" b="1" kern="1200" cap="none" spc="0" normalizeH="0" baseline="0" noProof="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345" y="1714500"/>
            <a:ext cx="590486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8843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1403" name="Text Box 1035"/>
          <p:cNvSpPr txBox="1">
            <a:spLocks noChangeArrowheads="1"/>
          </p:cNvSpPr>
          <p:nvPr/>
        </p:nvSpPr>
        <p:spPr bwMode="auto">
          <a:xfrm>
            <a:off x="1619250" y="2857500"/>
            <a:ext cx="5689600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二、评审过程及内容</a:t>
            </a:r>
            <a:endParaRPr kumimoji="1" lang="zh-CN" alt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987675" y="981075"/>
            <a:ext cx="367188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评 审 过 程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1187450" y="4724400"/>
            <a:ext cx="67691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4.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编制、批准并发放评审报告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450" y="2060575"/>
            <a:ext cx="67691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1.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启动评审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66813" y="2997200"/>
            <a:ext cx="6789738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2.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准备评审 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7450" y="3860800"/>
            <a:ext cx="67691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3.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实施评审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58875" y="5508625"/>
            <a:ext cx="6797675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   5.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完成评审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1042988" y="1557338"/>
            <a:ext cx="46148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1.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启动评审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76525" name="Rectangle 13"/>
          <p:cNvSpPr/>
          <p:nvPr/>
        </p:nvSpPr>
        <p:spPr>
          <a:xfrm>
            <a:off x="1476375" y="2565400"/>
            <a:ext cx="5915025" cy="308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1.1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指定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评审组长；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确定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评审目的和准则；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1.3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确定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评审的可行性；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1.4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组建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评审组；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1.5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与受评审方建立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初步联系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7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1403350" y="1484313"/>
            <a:ext cx="44640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1.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启动评审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36867" name="Rectangle 3"/>
          <p:cNvSpPr/>
          <p:nvPr/>
        </p:nvSpPr>
        <p:spPr>
          <a:xfrm>
            <a:off x="1116013" y="2420938"/>
            <a:ext cx="3527425" cy="690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1. 1 </a:t>
            </a:r>
            <a:r>
              <a:rPr lang="zh-CN" altLang="en-US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指定评审组长</a:t>
            </a:r>
            <a:endParaRPr lang="zh-CN" altLang="en-US" sz="2800" b="1" dirty="0">
              <a:solidFill>
                <a:srgbClr val="CC00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09284" name="Rectangle 4"/>
          <p:cNvSpPr/>
          <p:nvPr/>
        </p:nvSpPr>
        <p:spPr>
          <a:xfrm>
            <a:off x="1042988" y="3429000"/>
            <a:ext cx="7345362" cy="2160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1" indent="812800" eaLnBrk="1" hangingPunct="1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隶书" pitchFamily="49" charset="-122"/>
              </a:rPr>
              <a:t>评审单位在接到评审组织单位通知后，应根据危险化学品企业规模和化工工艺成立评审工作组，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隶书" pitchFamily="49" charset="-122"/>
              </a:rPr>
              <a:t>指定</a:t>
            </a:r>
            <a:r>
              <a:rPr lang="zh-CN" altLang="en-US" sz="3200" b="1" dirty="0">
                <a:latin typeface="Times New Roman" panose="02020603050405020304" pitchFamily="18" charset="0"/>
                <a:ea typeface="隶书" pitchFamily="49" charset="-122"/>
              </a:rPr>
              <a:t>评审组组长。</a:t>
            </a:r>
            <a:endParaRPr lang="zh-CN" altLang="en-US" sz="32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682625" y="981075"/>
            <a:ext cx="51752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华文隶书" pitchFamily="2" charset="-122"/>
                <a:ea typeface="华文隶书" pitchFamily="2" charset="-122"/>
                <a:cs typeface="+mn-cs"/>
              </a:rPr>
              <a:t>1.2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华文隶书" pitchFamily="2" charset="-122"/>
                <a:ea typeface="华文隶书" pitchFamily="2" charset="-122"/>
                <a:cs typeface="+mn-cs"/>
              </a:rPr>
              <a:t>确定评审目的和准则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华文隶书" pitchFamily="2" charset="-122"/>
              <a:ea typeface="华文隶书" pitchFamily="2" charset="-122"/>
              <a:cs typeface="+mn-cs"/>
            </a:endParaRPr>
          </a:p>
        </p:txBody>
      </p:sp>
      <p:sp>
        <p:nvSpPr>
          <p:cNvPr id="610308" name="Rectangle 4"/>
          <p:cNvSpPr/>
          <p:nvPr/>
        </p:nvSpPr>
        <p:spPr>
          <a:xfrm>
            <a:off x="395288" y="1628775"/>
            <a:ext cx="8424862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500" b="1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）评审</a:t>
            </a: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目的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：确定评审要完成的事项，可包括：</a:t>
            </a:r>
            <a:endParaRPr lang="zh-CN" altLang="en-US" sz="2500" b="1" dirty="0">
              <a:latin typeface="华文新魏" pitchFamily="2" charset="-122"/>
              <a:ea typeface="华文新魏" pitchFamily="2" charset="-122"/>
            </a:endParaRPr>
          </a:p>
          <a:p>
            <a:pPr marL="901700" lvl="1" indent="-271145" eaLnBrk="1" hangingPunct="1"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确定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受评审方安全生产标准化与评审准则的</a:t>
            </a: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符合程度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500" b="1" dirty="0">
              <a:latin typeface="华文新魏" pitchFamily="2" charset="-122"/>
              <a:ea typeface="华文新魏" pitchFamily="2" charset="-122"/>
            </a:endParaRPr>
          </a:p>
          <a:p>
            <a:pPr marL="901700" lvl="1" indent="-271145" eaLnBrk="1" hangingPunct="1"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评价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安全生产标准化满足法律法规和合同要求的能力；</a:t>
            </a:r>
            <a:endParaRPr lang="zh-CN" altLang="en-US" sz="2500" b="1" dirty="0">
              <a:latin typeface="华文新魏" pitchFamily="2" charset="-122"/>
              <a:ea typeface="华文新魏" pitchFamily="2" charset="-122"/>
            </a:endParaRPr>
          </a:p>
          <a:p>
            <a:pPr marL="901700" lvl="1" indent="-271145" eaLnBrk="1" hangingPunct="1"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评价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安全生产标准化实现规定目标的</a:t>
            </a: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有效性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500" b="1" dirty="0">
              <a:latin typeface="华文新魏" pitchFamily="2" charset="-122"/>
              <a:ea typeface="华文新魏" pitchFamily="2" charset="-122"/>
            </a:endParaRPr>
          </a:p>
          <a:p>
            <a:pPr marL="901700" lvl="1" indent="-271145" eaLnBrk="1" hangingPunct="1">
              <a:buChar char="•"/>
            </a:pP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识别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安全生产标准化潜在的</a:t>
            </a:r>
            <a:r>
              <a:rPr lang="zh-CN" altLang="en-US" sz="25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改进</a:t>
            </a:r>
            <a:r>
              <a:rPr lang="zh-CN" altLang="en-US" sz="2500" b="1" dirty="0">
                <a:latin typeface="华文新魏" pitchFamily="2" charset="-122"/>
                <a:ea typeface="华文新魏" pitchFamily="2" charset="-122"/>
              </a:rPr>
              <a:t>方面。</a:t>
            </a:r>
            <a:endParaRPr lang="zh-CN" altLang="en-US" sz="25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0309" name="Rectangle 5"/>
          <p:cNvSpPr/>
          <p:nvPr/>
        </p:nvSpPr>
        <p:spPr>
          <a:xfrm>
            <a:off x="468313" y="4076700"/>
            <a:ext cx="8351837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）评审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准则</a:t>
            </a:r>
            <a:r>
              <a:rPr lang="en-US" altLang="zh-CN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用作确定符合性的依据，可以包括：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通用规范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；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评审标准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；企业所适用的法律法规、标准；企业的安全生产管理制度；合同要求或行业规范；母公司的相关规定。</a:t>
            </a:r>
            <a:r>
              <a:rPr lang="zh-CN" altLang="en-US" sz="2600" dirty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6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8" grpId="0"/>
      <p:bldP spid="6103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3"/>
          <p:cNvSpPr/>
          <p:nvPr/>
        </p:nvSpPr>
        <p:spPr>
          <a:xfrm>
            <a:off x="749300" y="1071563"/>
            <a:ext cx="47513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en-US" altLang="zh-CN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1.3  </a:t>
            </a:r>
            <a:r>
              <a:rPr lang="zh-CN" altLang="en-US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确定评审的可行性</a:t>
            </a:r>
            <a:endParaRPr lang="zh-CN" altLang="en-US" sz="2800" b="1" dirty="0">
              <a:solidFill>
                <a:srgbClr val="CC00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8915" name="Rectangle 4"/>
          <p:cNvSpPr/>
          <p:nvPr/>
        </p:nvSpPr>
        <p:spPr>
          <a:xfrm>
            <a:off x="395288" y="1714500"/>
            <a:ext cx="698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）策划评审所需的</a:t>
            </a: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充分和适当的信息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8916" name="Rectangle 5"/>
          <p:cNvSpPr/>
          <p:nvPr/>
        </p:nvSpPr>
        <p:spPr>
          <a:xfrm>
            <a:off x="395288" y="3643313"/>
            <a:ext cx="4537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）受评审方的</a:t>
            </a: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充分合作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8917" name="Rectangle 6"/>
          <p:cNvSpPr/>
          <p:nvPr/>
        </p:nvSpPr>
        <p:spPr>
          <a:xfrm>
            <a:off x="395288" y="4929188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）充分的</a:t>
            </a: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时间和资源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1335" name="Rectangle 7"/>
          <p:cNvSpPr/>
          <p:nvPr/>
        </p:nvSpPr>
        <p:spPr>
          <a:xfrm>
            <a:off x="755650" y="2286000"/>
            <a:ext cx="76327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2255" indent="-15875" eaLnBrk="1" hangingPunct="1"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有关安全生产标准化运行充分性的情况；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262255" indent="-15875" eaLnBrk="1" hangingPunct="1"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安全生产管理制度的制订和实施情况；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262255" indent="-15875" eaLnBrk="1" hangingPunct="1"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受评审方安全生产标准化的基本情况。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1336" name="Rectangle 8"/>
          <p:cNvSpPr/>
          <p:nvPr/>
        </p:nvSpPr>
        <p:spPr>
          <a:xfrm>
            <a:off x="395288" y="4071938"/>
            <a:ext cx="80645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38150" lvl="1" indent="460375" eaLnBrk="1" hangingPunct="1"/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受评审方理解评审的程序和要求，并愿意为评审的实施做出充分的安排，提供相应的支持和合作。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1337" name="Rectangle 9"/>
          <p:cNvSpPr/>
          <p:nvPr/>
        </p:nvSpPr>
        <p:spPr>
          <a:xfrm>
            <a:off x="395288" y="5357813"/>
            <a:ext cx="80645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              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初步确定的评审日期能够为评审之前的准备和安排给出充分的时间，包括配备具备知识和技能的评审组。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5" grpId="0"/>
      <p:bldP spid="611336" grpId="0"/>
      <p:bldP spid="6113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3"/>
          <p:cNvSpPr/>
          <p:nvPr/>
        </p:nvSpPr>
        <p:spPr>
          <a:xfrm>
            <a:off x="468313" y="1071563"/>
            <a:ext cx="3382962" cy="53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05000"/>
              </a:lnSpc>
            </a:pPr>
            <a:r>
              <a:rPr lang="en-US" altLang="zh-CN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1.4 </a:t>
            </a:r>
            <a:r>
              <a:rPr lang="zh-CN" altLang="en-US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组建评审组</a:t>
            </a:r>
            <a:endParaRPr lang="zh-CN" altLang="en-US" sz="2800" b="1" dirty="0">
              <a:solidFill>
                <a:srgbClr val="CC00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12356" name="Rectangle 4"/>
          <p:cNvSpPr/>
          <p:nvPr/>
        </p:nvSpPr>
        <p:spPr>
          <a:xfrm>
            <a:off x="468313" y="1714500"/>
            <a:ext cx="8062912" cy="105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0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）保证评审组整体能力的过程应当包括下列步骤：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 </a:t>
            </a:r>
            <a:r>
              <a:rPr lang="en-US" altLang="zh-CN" sz="2000" b="1" dirty="0">
                <a:latin typeface="宋体" panose="02010600030101010101" pitchFamily="2" charset="-122"/>
              </a:rPr>
              <a:t>——</a:t>
            </a:r>
            <a:r>
              <a:rPr lang="zh-CN" altLang="en-US" sz="2000" b="1" dirty="0">
                <a:latin typeface="宋体" panose="02010600030101010101" pitchFamily="2" charset="-122"/>
              </a:rPr>
              <a:t>识别为达到评审目的所需的知识和技能；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 eaLnBrk="1" hangingPunct="1">
              <a:lnSpc>
                <a:spcPct val="10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 </a:t>
            </a:r>
            <a:r>
              <a:rPr lang="en-US" altLang="zh-CN" sz="2000" b="1" dirty="0">
                <a:latin typeface="宋体" panose="02010600030101010101" pitchFamily="2" charset="-122"/>
              </a:rPr>
              <a:t>——</a:t>
            </a:r>
            <a:r>
              <a:rPr lang="zh-CN" altLang="en-US" sz="2000" b="1" dirty="0">
                <a:latin typeface="宋体" panose="02010600030101010101" pitchFamily="2" charset="-122"/>
              </a:rPr>
              <a:t>选择评审组成员以使评审组具备所有必要的知识和技能。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612357" name="Rectangle 5"/>
          <p:cNvSpPr/>
          <p:nvPr/>
        </p:nvSpPr>
        <p:spPr>
          <a:xfrm>
            <a:off x="468313" y="2924175"/>
            <a:ext cx="8280400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0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）若评审组中的评审人员没有完全具备评审所需的知识和技能，可通过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技术专家</a:t>
            </a:r>
            <a:r>
              <a:rPr lang="zh-CN" altLang="en-US" sz="2000" b="1" dirty="0">
                <a:latin typeface="宋体" panose="02010600030101010101" pitchFamily="2" charset="-122"/>
              </a:rPr>
              <a:t>予以满足。技术专家应当在评审人员的指导下进行工作。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612358" name="Rectangle 6"/>
          <p:cNvSpPr/>
          <p:nvPr/>
        </p:nvSpPr>
        <p:spPr>
          <a:xfrm>
            <a:off x="468313" y="4071938"/>
            <a:ext cx="8280400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0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）在评审原则的基础上，评审单位和受评审方均</a:t>
            </a:r>
            <a:r>
              <a:rPr lang="zh-CN" altLang="en-US" sz="2000" b="1" u="sng" dirty="0">
                <a:solidFill>
                  <a:schemeClr val="accent2"/>
                </a:solidFill>
                <a:latin typeface="宋体" panose="02010600030101010101" pitchFamily="2" charset="-122"/>
              </a:rPr>
              <a:t>可依据合理的理由申请更换评审组的具体成员。合理的理由包括利益冲突（例如：评审组成员是受评审方的前雇员或曾经向受评审方提供过咨询、指导服务）和以前缺乏职业道德的行为等。</a:t>
            </a:r>
            <a:r>
              <a:rPr lang="zh-CN" altLang="en-US" sz="2000" b="1" dirty="0">
                <a:latin typeface="宋体" panose="02010600030101010101" pitchFamily="2" charset="-122"/>
              </a:rPr>
              <a:t>这些理由应当与评审组长和评审单位负责人沟通，在决定更换评审组成员之前，应当与评审单位和受评审方一起解决有关问题。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/>
      <p:bldP spid="612357" grpId="0"/>
      <p:bldP spid="6123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3"/>
          <p:cNvSpPr/>
          <p:nvPr/>
        </p:nvSpPr>
        <p:spPr>
          <a:xfrm>
            <a:off x="611188" y="1071563"/>
            <a:ext cx="51133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6700" indent="-180975" eaLnBrk="1" hangingPunct="1"/>
            <a:r>
              <a:rPr lang="en-US" altLang="zh-CN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1.5   </a:t>
            </a:r>
            <a:r>
              <a:rPr lang="zh-CN" altLang="en-US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与受评审方的初步联系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13380" name="Rectangle 4"/>
          <p:cNvSpPr/>
          <p:nvPr/>
        </p:nvSpPr>
        <p:spPr>
          <a:xfrm>
            <a:off x="428625" y="1643063"/>
            <a:ext cx="8320088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与受评审方就评审的有关事宜建立初步联系可以是正式或非正式的，但应当由评审单位有关人员或评审组长进行。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初步联系的目的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是：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28625" y="3214688"/>
            <a:ext cx="8320088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与受评审方的代表建立沟通渠道；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确认实施评审的权限；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提供有关建议的时间安排和评审组组成的信息； 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要求获得相关文件，包括记录；</a:t>
            </a:r>
            <a:endParaRPr lang="en-US" altLang="zh-CN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确定适用的现场安全规则；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对评审做出安排（包括：查阅文件、进入现场、调阅记录、访问人员、评审组内部活动、文印、食宿、进入有安全要求的现场等）；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262255" indent="-26225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就观察员的参与和评审组陪同人员的需求达成一致意见。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9420" name="Text Box 12"/>
          <p:cNvSpPr txBox="1">
            <a:spLocks noChangeArrowheads="1"/>
          </p:cNvSpPr>
          <p:nvPr/>
        </p:nvSpPr>
        <p:spPr bwMode="auto">
          <a:xfrm>
            <a:off x="2428875" y="1285875"/>
            <a:ext cx="4572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2.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准备现场评审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29427" name="Text Box 19"/>
          <p:cNvSpPr txBox="1"/>
          <p:nvPr/>
        </p:nvSpPr>
        <p:spPr>
          <a:xfrm>
            <a:off x="3924300" y="2565400"/>
            <a:ext cx="38877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2.1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编制评审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827088" y="2997200"/>
          <a:ext cx="2667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046855" imgH="3352800" progId="">
                  <p:embed/>
                </p:oleObj>
              </mc:Choice>
              <mc:Fallback>
                <p:oleObj name="" r:id="rId1" imgW="4046855" imgH="3352800" progId="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2997200"/>
                        <a:ext cx="2667000" cy="2438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29" name="Text Box 21"/>
          <p:cNvSpPr txBox="1"/>
          <p:nvPr/>
        </p:nvSpPr>
        <p:spPr>
          <a:xfrm>
            <a:off x="3924300" y="371792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2.2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评审组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工作分配</a:t>
            </a:r>
            <a:endParaRPr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29430" name="Text Box 22"/>
          <p:cNvSpPr txBox="1"/>
          <p:nvPr/>
        </p:nvSpPr>
        <p:spPr>
          <a:xfrm>
            <a:off x="3995738" y="4797425"/>
            <a:ext cx="37449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2.3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准备工作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文件</a:t>
            </a:r>
            <a:endParaRPr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7" grpId="0"/>
      <p:bldP spid="529429" grpId="0"/>
      <p:bldP spid="5294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3"/>
          <p:cNvSpPr txBox="1"/>
          <p:nvPr/>
        </p:nvSpPr>
        <p:spPr>
          <a:xfrm>
            <a:off x="1042988" y="1000125"/>
            <a:ext cx="7200900" cy="66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</a:pPr>
            <a:r>
              <a:rPr lang="en-US" altLang="zh-CN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2.1  </a:t>
            </a:r>
            <a:r>
              <a:rPr lang="zh-CN" altLang="en-US" sz="2800" b="1" dirty="0">
                <a:solidFill>
                  <a:srgbClr val="CC00CC"/>
                </a:solidFill>
                <a:latin typeface="华文隶书" pitchFamily="2" charset="-122"/>
                <a:ea typeface="华文隶书" pitchFamily="2" charset="-122"/>
              </a:rPr>
              <a:t>编制评审计划</a:t>
            </a:r>
            <a:endParaRPr lang="zh-CN" altLang="en-US" sz="2800" b="1" dirty="0">
              <a:solidFill>
                <a:srgbClr val="CC00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14405" name="Text Box 5"/>
          <p:cNvSpPr txBox="1"/>
          <p:nvPr/>
        </p:nvSpPr>
        <p:spPr>
          <a:xfrm>
            <a:off x="682625" y="1700213"/>
            <a:ext cx="7993063" cy="4500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作用：为评审组织单位、评审组和受评审方之间就评审的实施达成一致提供依据。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编制：评审组长；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评审：评审单位；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发放：受评审方、评审组成员；</a:t>
            </a:r>
            <a:endParaRPr lang="en-US" altLang="zh-CN" b="1" dirty="0">
              <a:latin typeface="华文新魏" pitchFamily="2" charset="-122"/>
              <a:ea typeface="华文新魏" pitchFamily="2" charset="-122"/>
            </a:endParaRPr>
          </a:p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要求：评审内容应覆盖专家组确定的要素和受评审方所有的生产经营活动、场所，并应通过“危化品企业安全生产标准化信息管理系统”向评审组织单位报备；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marL="900430" indent="-900430" eaLnBrk="1" hangingPunct="1">
              <a:lnSpc>
                <a:spcPct val="120000"/>
              </a:lnSpc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时间：现场评审活动开始前。任何经修改的评审计划应当在继续评审前征得各方的同意。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2195513" y="1000125"/>
            <a:ext cx="4537075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主要内容</a:t>
            </a:r>
            <a:endParaRPr kumimoji="1" lang="zh-CN" altLang="en-US" sz="4400" b="1" kern="1200" cap="none" spc="0" normalizeH="0" baseline="0" noProof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8435" name="Line 12"/>
          <p:cNvSpPr/>
          <p:nvPr/>
        </p:nvSpPr>
        <p:spPr>
          <a:xfrm>
            <a:off x="2627313" y="1785938"/>
            <a:ext cx="3810000" cy="0"/>
          </a:xfrm>
          <a:prstGeom prst="line">
            <a:avLst/>
          </a:prstGeom>
          <a:ln w="57150" cap="flat" cmpd="thickThin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5085" name="Text Box 13"/>
          <p:cNvSpPr txBox="1">
            <a:spLocks noChangeArrowheads="1"/>
          </p:cNvSpPr>
          <p:nvPr/>
        </p:nvSpPr>
        <p:spPr bwMode="auto">
          <a:xfrm>
            <a:off x="2057400" y="3733800"/>
            <a:ext cx="5486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zh-CN" altLang="zh-CN" sz="2000" b="1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087" name="Text Box 15"/>
          <p:cNvSpPr txBox="1">
            <a:spLocks noChangeArrowheads="1"/>
          </p:cNvSpPr>
          <p:nvPr/>
        </p:nvSpPr>
        <p:spPr bwMode="auto">
          <a:xfrm>
            <a:off x="1908175" y="2771775"/>
            <a:ext cx="6172200" cy="280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一、评审定义及基本知识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二、评审过程及内容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三、评审程序</a:t>
            </a:r>
            <a:endParaRPr kumimoji="1" lang="en-US" altLang="zh-CN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四、评审人员基本要求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6451" name="Text Box 3"/>
          <p:cNvSpPr txBox="1"/>
          <p:nvPr/>
        </p:nvSpPr>
        <p:spPr>
          <a:xfrm>
            <a:off x="395288" y="1792288"/>
            <a:ext cx="3816350" cy="42291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评审组长的任务和职责：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代表评审组与受评审方及评审单位</a:t>
            </a: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联络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编制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评审计划；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向评审组成员</a:t>
            </a: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分配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评审任务；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主持见面会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、末次会议；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评审的</a:t>
            </a: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控制和协调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组织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评审组内部会议；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组织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评审组评价评审发现并准备评审结论；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0000"/>
              </a:lnSpc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编制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评审报告。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6452" name="Text Box 4"/>
          <p:cNvSpPr txBox="1"/>
          <p:nvPr/>
        </p:nvSpPr>
        <p:spPr>
          <a:xfrm>
            <a:off x="4500563" y="1773238"/>
            <a:ext cx="4032250" cy="436245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179705" lvl="1" indent="0" eaLnBrk="1" hangingPunct="1">
              <a:lnSpc>
                <a:spcPct val="125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评审人员的任务和职责：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marL="542925" lvl="2" indent="-182245" eaLnBrk="1" hangingPunct="1">
              <a:lnSpc>
                <a:spcPct val="125000"/>
              </a:lnSpc>
              <a:buChar char="•"/>
            </a:pPr>
            <a:r>
              <a:rPr lang="zh-CN" altLang="en-US" sz="2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准备</a:t>
            </a: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工作文件；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5000"/>
              </a:lnSpc>
              <a:buChar char="•"/>
            </a:pPr>
            <a:r>
              <a:rPr lang="zh-CN" altLang="en-US" sz="2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评审过程中的沟通及见面会、末次会议；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5000"/>
              </a:lnSpc>
              <a:buChar char="•"/>
            </a:pPr>
            <a:r>
              <a:rPr lang="zh-CN" altLang="en-US" sz="2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完成</a:t>
            </a: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分配的评审任务：收集信息、获取客观证据形成评审发现；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5000"/>
              </a:lnSpc>
              <a:buChar char="•"/>
            </a:pPr>
            <a:r>
              <a:rPr lang="zh-CN" altLang="en-US" sz="2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评审发现的评审与准备评审结论；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  <a:p>
            <a:pPr marL="542925" lvl="2" indent="-182245" eaLnBrk="1" hangingPunct="1">
              <a:lnSpc>
                <a:spcPct val="125000"/>
              </a:lnSpc>
              <a:buChar char="•"/>
            </a:pPr>
            <a:r>
              <a:rPr lang="zh-CN" altLang="en-US" sz="2200" b="1" dirty="0">
                <a:latin typeface="华文新魏" pitchFamily="2" charset="-122"/>
                <a:ea typeface="华文新魏" pitchFamily="2" charset="-122"/>
              </a:rPr>
              <a:t>适当时，评审后续活动。</a:t>
            </a:r>
            <a:endParaRPr lang="zh-CN" altLang="en-US" sz="22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1571625" y="904875"/>
            <a:ext cx="60721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评审组成员的作用和职责</a:t>
            </a:r>
            <a:r>
              <a:rPr kumimoji="0" lang="zh-CN" altLang="en-US" b="1" kern="1200" cap="none" spc="0" normalizeH="0" baseline="0" noProof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b="1" kern="1200" cap="none" spc="0" normalizeH="0" baseline="0" noProof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  <p:bldP spid="6164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500063" y="1071563"/>
            <a:ext cx="38877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2.2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评审组工作分配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18500" name="Text Box 4"/>
          <p:cNvSpPr txBox="1"/>
          <p:nvPr/>
        </p:nvSpPr>
        <p:spPr>
          <a:xfrm>
            <a:off x="468313" y="1916113"/>
            <a:ext cx="40322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①</a:t>
            </a:r>
            <a:r>
              <a:rPr lang="zh-CN" altLang="en-US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分配人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评审组长。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8501" name="Text Box 5"/>
          <p:cNvSpPr txBox="1"/>
          <p:nvPr/>
        </p:nvSpPr>
        <p:spPr>
          <a:xfrm>
            <a:off x="468313" y="2636838"/>
            <a:ext cx="84248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②</a:t>
            </a:r>
            <a:r>
              <a:rPr lang="zh-CN" altLang="en-US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任  务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具体的过程、职能、场所、区域或活动的评审职责。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8502" name="Text Box 6"/>
          <p:cNvSpPr txBox="1"/>
          <p:nvPr/>
        </p:nvSpPr>
        <p:spPr>
          <a:xfrm>
            <a:off x="468313" y="3284538"/>
            <a:ext cx="80645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③</a:t>
            </a:r>
            <a:r>
              <a:rPr lang="zh-CN" altLang="en-US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考虑因素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  <a:p>
            <a:pPr lvl="2" eaLnBrk="1" hangingPunct="1">
              <a:lnSpc>
                <a:spcPct val="125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评审人员的独立性和能力的需要；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2" eaLnBrk="1" hangingPunct="1">
              <a:lnSpc>
                <a:spcPct val="125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资源的有效利用；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2" eaLnBrk="1" hangingPunct="1">
              <a:lnSpc>
                <a:spcPct val="125000"/>
              </a:lnSpc>
              <a:buChar char="•"/>
            </a:pP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评审人员和技术专家的不同作用和职责。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18503" name="Text Box 7"/>
          <p:cNvSpPr txBox="1"/>
          <p:nvPr/>
        </p:nvSpPr>
        <p:spPr>
          <a:xfrm>
            <a:off x="468313" y="5300663"/>
            <a:ext cx="80645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④</a:t>
            </a:r>
            <a:r>
              <a:rPr lang="zh-CN" altLang="en-US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可调整性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：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为确保实现评审目的，可调整工作分配。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0" grpId="0"/>
      <p:bldP spid="618501" grpId="0"/>
      <p:bldP spid="618502" grpId="0"/>
      <p:bldP spid="6185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500063" y="1428750"/>
            <a:ext cx="6192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2.3 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准备工作文件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19524" name="Text Box 4"/>
          <p:cNvSpPr txBox="1"/>
          <p:nvPr/>
        </p:nvSpPr>
        <p:spPr>
          <a:xfrm>
            <a:off x="611188" y="2781300"/>
            <a:ext cx="3816350" cy="266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27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① </a:t>
            </a: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评审计划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② 评审检查表 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③ 会议签到表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9526" name="Text Box 6"/>
          <p:cNvSpPr txBox="1"/>
          <p:nvPr/>
        </p:nvSpPr>
        <p:spPr>
          <a:xfrm>
            <a:off x="4067175" y="2852738"/>
            <a:ext cx="4465638" cy="2689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27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④ </a:t>
            </a: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评审记录表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⑤ 否决项、扣分项清单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7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⑥ 评审报告</a:t>
            </a:r>
            <a:endParaRPr lang="zh-CN" altLang="en-US" sz="27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4" grpId="0"/>
      <p:bldP spid="6195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611188" y="857250"/>
            <a:ext cx="7921625" cy="164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评审检查表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algn="just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定  义：</a:t>
            </a:r>
            <a:r>
              <a:rPr kumimoji="1" lang="zh-CN" altLang="en-US" sz="2800" b="1" kern="1200" cap="none" spc="0" normalizeH="0" baseline="0" noProof="0">
                <a:latin typeface="隶书" pitchFamily="49" charset="-122"/>
                <a:ea typeface="隶书" pitchFamily="49" charset="-122"/>
                <a:cs typeface="+mn-cs"/>
              </a:rPr>
              <a:t>开展评审所需检查内容的清单。</a:t>
            </a:r>
            <a:endParaRPr kumimoji="1" lang="zh-CN" altLang="en-US" sz="2800" b="1" kern="1200" cap="none" spc="0" normalizeH="0" baseline="0" noProof="0">
              <a:latin typeface="隶书" pitchFamily="49" charset="-122"/>
              <a:ea typeface="隶书" pitchFamily="49" charset="-122"/>
              <a:cs typeface="+mn-cs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分  类：</a:t>
            </a:r>
            <a:r>
              <a:rPr kumimoji="1" lang="zh-CN" altLang="en-US" sz="2800" b="1" kern="1200" cap="none" spc="0" normalizeH="0" baseline="0" noProof="0">
                <a:latin typeface="隶书" pitchFamily="49" charset="-122"/>
                <a:ea typeface="隶书" pitchFamily="49" charset="-122"/>
                <a:cs typeface="+mn-cs"/>
              </a:rPr>
              <a:t>要素检查表、部门检查表。</a:t>
            </a:r>
            <a:endParaRPr kumimoji="1" lang="zh-CN" altLang="en-US" sz="2800" b="1" kern="1200" cap="none" spc="0" normalizeH="0" baseline="0" noProof="0"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577551" name="Text Box 15"/>
          <p:cNvSpPr txBox="1"/>
          <p:nvPr/>
        </p:nvSpPr>
        <p:spPr>
          <a:xfrm>
            <a:off x="611188" y="2924175"/>
            <a:ext cx="7921625" cy="308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检查表的作用：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buChar char="•"/>
            </a:pP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明确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受评审部门所需评审的主要要素和内容；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buChar char="•"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使评审程序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规范化和系统化</a:t>
            </a:r>
            <a:endParaRPr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algn="just"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—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减少评审员的偏见；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buChar char="•"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使评审员在评审现场的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任务和目的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明确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algn="just" eaLnBrk="1" hangingPunct="1"/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隶书" pitchFamily="49" charset="-122"/>
              </a:rPr>
              <a:t>—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减少评审过程的工作量；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buChar char="•"/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 可以作为现场评审的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真实记录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064500" cy="4721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评审检查表编制要求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：</a:t>
            </a:r>
            <a:endParaRPr kumimoji="1" lang="zh-CN" altLang="en-US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要素检查表：</a:t>
            </a:r>
            <a:endParaRPr kumimoji="1" lang="zh-CN" altLang="en-US" sz="2800" b="1" kern="1200" cap="none" spc="0" normalizeH="0" baseline="0" noProof="0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按评审标准中的要素和要求逐一进行；</a:t>
            </a:r>
            <a:endParaRPr kumimoji="1" lang="zh-CN" altLang="en-US" sz="2800" b="1" kern="1200" cap="none" spc="0" normalizeH="0" baseline="0" noProof="0" dirty="0"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要注意不同要素不要过分集中于同一个部门。</a:t>
            </a:r>
            <a:endParaRPr kumimoji="1" lang="zh-CN" altLang="en-US" sz="2800" b="1" kern="1200" cap="none" spc="0" normalizeH="0" baseline="0" noProof="0" dirty="0"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部门</a:t>
            </a:r>
            <a:r>
              <a:rPr kumimoji="1" lang="zh-CN" altLang="en-US" sz="2800" b="1" kern="1200" cap="none" spc="0" normalizeH="0" baseline="0" noProof="0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检查表：</a:t>
            </a:r>
            <a:endParaRPr kumimoji="1" lang="zh-CN" altLang="en-US" sz="2800" b="1" kern="1200" cap="none" spc="0" normalizeH="0" baseline="0" noProof="0" dirty="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在进行部门活动分析的基础上编制；</a:t>
            </a:r>
            <a:endParaRPr kumimoji="1" lang="zh-CN" altLang="en-US" sz="2800" b="1" kern="1200" cap="none" spc="0" normalizeH="0" baseline="0" noProof="0" dirty="0"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要充分考虑受评审部门的特点；</a:t>
            </a:r>
            <a:endParaRPr kumimoji="1" lang="zh-CN" altLang="en-US" sz="2800" b="1" kern="1200" cap="none" spc="0" normalizeH="0" baseline="0" noProof="0" dirty="0"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——</a:t>
            </a:r>
            <a:r>
              <a:rPr kumimoji="1" lang="zh-CN" altLang="en-US" sz="2800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考虑部门在安全生产标准化工作中承担哪些主要工作，哪些辅助工作。</a:t>
            </a:r>
            <a:endParaRPr kumimoji="1" lang="zh-CN" altLang="en-US" sz="2800" b="1" kern="1200" cap="none" spc="0" normalizeH="0" baseline="0" noProof="0" dirty="0">
              <a:latin typeface="Times New Roman" panose="02020603050405020304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5" name="Text Box 2062"/>
          <p:cNvSpPr txBox="1">
            <a:spLocks noChangeArrowheads="1"/>
          </p:cNvSpPr>
          <p:nvPr/>
        </p:nvSpPr>
        <p:spPr bwMode="auto">
          <a:xfrm>
            <a:off x="571500" y="1128713"/>
            <a:ext cx="8001000" cy="467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编制检查表注意事项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：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① 内容要涉及到</a:t>
            </a:r>
            <a:r>
              <a:rPr kumimoji="1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通用规范</a:t>
            </a:r>
            <a:r>
              <a:rPr kumimoji="1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和</a:t>
            </a:r>
            <a:r>
              <a:rPr kumimoji="1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评审标准</a:t>
            </a:r>
            <a:r>
              <a:rPr kumimoji="1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所有要求；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② 检查表的内容应以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通用规范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评审标准</a:t>
            </a:r>
            <a:r>
              <a:rPr kumimoji="1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法律法规和受评审方的管理制度为依据，而不能以评审人员自己的观点或经验为依据；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③ 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要涉及到所有部门和基层单位；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④ 抽样与所检查的问题应在制作检查表时同时考虑；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⑤ 根据评审实际情况可调整；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⑥ 核查表是评审人员的工具，不是主人；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449580" marR="0" lvl="0" indent="-44958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⑦ 检查表是评审人员的工作文件，没必要向受评审方披露。</a:t>
            </a: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</a:t>
            </a:r>
            <a:endParaRPr kumimoji="1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 Box 11"/>
          <p:cNvSpPr txBox="1"/>
          <p:nvPr/>
        </p:nvSpPr>
        <p:spPr>
          <a:xfrm>
            <a:off x="2051050" y="2571750"/>
            <a:ext cx="482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4400" b="1" dirty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3.</a:t>
            </a:r>
            <a:r>
              <a:rPr lang="zh-CN" altLang="en-US" sz="4400" b="1" dirty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实施现场评审</a:t>
            </a:r>
            <a:endParaRPr lang="zh-CN" altLang="en-US" sz="4400" b="1" dirty="0">
              <a:solidFill>
                <a:schemeClr val="accent2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1619250" y="908050"/>
            <a:ext cx="4800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实施现场评审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0179" name="Text Box 25"/>
          <p:cNvSpPr txBox="1"/>
          <p:nvPr/>
        </p:nvSpPr>
        <p:spPr>
          <a:xfrm>
            <a:off x="609600" y="5029200"/>
            <a:ext cx="7620000" cy="6111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进入评审区域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0" name="Text Box 26"/>
          <p:cNvSpPr txBox="1"/>
          <p:nvPr/>
        </p:nvSpPr>
        <p:spPr>
          <a:xfrm>
            <a:off x="1524000" y="4419600"/>
            <a:ext cx="6705600" cy="6111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由陪同人员进行介绍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1" name="Text Box 27"/>
          <p:cNvSpPr txBox="1"/>
          <p:nvPr/>
        </p:nvSpPr>
        <p:spPr>
          <a:xfrm>
            <a:off x="2362200" y="3810000"/>
            <a:ext cx="5867400" cy="6111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评审人员向有关人员讲明评审有关事项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2" name="Text Box 28"/>
          <p:cNvSpPr txBox="1"/>
          <p:nvPr/>
        </p:nvSpPr>
        <p:spPr>
          <a:xfrm>
            <a:off x="3124200" y="3200400"/>
            <a:ext cx="5105400" cy="6111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评审人员按计划和检查表进行评审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3" name="Text Box 29"/>
          <p:cNvSpPr txBox="1"/>
          <p:nvPr/>
        </p:nvSpPr>
        <p:spPr>
          <a:xfrm>
            <a:off x="5435600" y="1989138"/>
            <a:ext cx="2808288" cy="611187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进入下一个评审区域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4" name="Text Box 30"/>
          <p:cNvSpPr txBox="1"/>
          <p:nvPr/>
        </p:nvSpPr>
        <p:spPr>
          <a:xfrm>
            <a:off x="4284663" y="2590800"/>
            <a:ext cx="3944937" cy="6111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科学的抽样、客观的评价和记录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5" name="Text Box 32"/>
          <p:cNvSpPr txBox="1"/>
          <p:nvPr/>
        </p:nvSpPr>
        <p:spPr>
          <a:xfrm>
            <a:off x="611188" y="1916113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部门评审程序：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50186" name="Line 33"/>
          <p:cNvSpPr/>
          <p:nvPr/>
        </p:nvSpPr>
        <p:spPr>
          <a:xfrm flipV="1">
            <a:off x="755650" y="1844675"/>
            <a:ext cx="4464050" cy="266382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7371" name="Text Box 11"/>
          <p:cNvSpPr txBox="1">
            <a:spLocks noChangeArrowheads="1"/>
          </p:cNvSpPr>
          <p:nvPr/>
        </p:nvSpPr>
        <p:spPr bwMode="auto">
          <a:xfrm>
            <a:off x="1317625" y="1000125"/>
            <a:ext cx="4826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实施现场评审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1203" name="Rectangle 13"/>
          <p:cNvSpPr/>
          <p:nvPr/>
        </p:nvSpPr>
        <p:spPr>
          <a:xfrm>
            <a:off x="2540000" y="2349500"/>
            <a:ext cx="4032250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见面会议；</a:t>
            </a:r>
            <a:endParaRPr lang="en-US" altLang="zh-CN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3.2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信息收集和验证；</a:t>
            </a: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3.3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评审沟通；</a:t>
            </a:r>
            <a:endParaRPr lang="en-US" altLang="zh-CN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3.4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形成评审发现；</a:t>
            </a:r>
            <a:endParaRPr lang="en-US" altLang="zh-CN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3.5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准备评审结论；</a:t>
            </a:r>
            <a:endParaRPr lang="en-US" altLang="zh-CN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3.6 </a:t>
            </a:r>
            <a:r>
              <a:rPr lang="zh-CN" altLang="en-US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末次会议。</a:t>
            </a:r>
            <a:endParaRPr lang="zh-CN" altLang="en-US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13"/>
          <p:cNvSpPr/>
          <p:nvPr/>
        </p:nvSpPr>
        <p:spPr>
          <a:xfrm>
            <a:off x="1524000" y="2579688"/>
            <a:ext cx="6629400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endParaRPr lang="en-US" altLang="zh-CN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539750" y="1071563"/>
            <a:ext cx="7993063" cy="5016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3.1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见面会议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1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会议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签到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2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）组长宣布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会议开始，双方分别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介绍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主要与会人员；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3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明确评审的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目的、范围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、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准则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和方法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；</a:t>
            </a:r>
            <a:endParaRPr kumimoji="0" lang="en-US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4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介绍评审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计划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以及相关的其他安排，征求企业的意见；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5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明确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陪同人员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6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请企业简要介绍企业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基本情况、安全管理现状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等；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7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请企业</a:t>
            </a:r>
            <a:r>
              <a:rPr kumimoji="0" lang="zh-CN" altLang="zh-CN" b="1" kern="1200" cap="none" spc="0" normalizeH="0" baseline="0" noProof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+mn-cs"/>
              </a:rPr>
              <a:t>领导讲话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8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确认沟通汇报会议的方式、时间、地点；必要时，确认末次会议的时间、地点、人员等；</a:t>
            </a: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812800" marR="0" indent="-8128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（</a:t>
            </a:r>
            <a:r>
              <a:rPr kumimoji="0" lang="en-US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9</a:t>
            </a:r>
            <a:r>
              <a:rPr kumimoji="0" lang="zh-CN" altLang="en-US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）</a:t>
            </a:r>
            <a:r>
              <a:rPr kumimoji="0" lang="zh-CN" altLang="zh-CN" b="1" kern="1200" cap="none" spc="0" normalizeH="0" baseline="0" noProof="0" dirty="0">
                <a:latin typeface="华文新魏" pitchFamily="2" charset="-122"/>
                <a:ea typeface="华文新魏" pitchFamily="2" charset="-122"/>
                <a:cs typeface="+mn-cs"/>
              </a:rPr>
              <a:t>见面会议结束。</a:t>
            </a:r>
            <a:endParaRPr kumimoji="0" lang="zh-CN" altLang="en-US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zh-CN" b="1" kern="1200" cap="none" spc="0" normalizeH="0" baseline="0" noProof="0" dirty="0"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835150" y="2852738"/>
            <a:ext cx="604996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一、评审定义及基本知识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3533" name="Text Box 1053"/>
          <p:cNvSpPr txBox="1">
            <a:spLocks noChangeArrowheads="1"/>
          </p:cNvSpPr>
          <p:nvPr/>
        </p:nvSpPr>
        <p:spPr bwMode="auto">
          <a:xfrm>
            <a:off x="684213" y="1196975"/>
            <a:ext cx="7775575" cy="4424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45000"/>
              </a:lnSpc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陪同人员的安排、职责、作用和身份</a:t>
            </a:r>
            <a:r>
              <a:rPr kumimoji="1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：</a:t>
            </a:r>
            <a:endParaRPr kumimoji="1" lang="zh-CN" altLang="en-US" sz="3200" b="1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1249680" marR="0" lvl="1" indent="-1069975" algn="l" defTabSz="914400" rtl="0" eaLnBrk="1" fontAlgn="base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1249680" marR="0" lvl="1" indent="-1069975" algn="l" defTabSz="914400" rtl="0" eaLnBrk="1" fontAlgn="base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安排：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评审活动进行时，每个小组应请受评审方指派一名陪同人员。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1249680" marR="0" lvl="1" indent="-1069975" algn="l" defTabSz="914400" rtl="0" eaLnBrk="1" fontAlgn="base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职责：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陪同人员的职责是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引导、联络和见证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。陪同人员不能在评审时代表受评审方发言，陪同人员的话不能作为客观证据。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642938" y="1341438"/>
            <a:ext cx="7858125" cy="4413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      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陪同人员的职责、作用和身份</a:t>
            </a:r>
            <a:r>
              <a:rPr kumimoji="1" lang="zh-CN" alt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  <a:cs typeface="+mn-cs"/>
              </a:rPr>
              <a:t>：</a:t>
            </a:r>
            <a:endParaRPr kumimoji="1" lang="zh-CN" alt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建立联系并安排面谈时间；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安排对场所或企业的特定部分的访问；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确保评审组成员了解和遵守有关场所的安全规则和程序；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代表受评审方对评审进行见证；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在收集信息的过程中，做出澄清或提供帮助。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  <a:p>
            <a:pPr marL="808355" marR="0" lvl="1" indent="-6254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身份：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itchFamily="49" charset="-122"/>
                <a:cs typeface="+mn-cs"/>
              </a:rPr>
              <a:t>独立于受评审部门。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500063" y="2571750"/>
            <a:ext cx="3495675" cy="163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indent="-457200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3.2 </a:t>
            </a:r>
            <a:r>
              <a:rPr kumimoji="1" lang="zh-CN" altLang="en-US" sz="28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信息收集和    </a:t>
            </a:r>
            <a:endParaRPr kumimoji="1" lang="en-US" altLang="zh-CN" sz="28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</a:t>
            </a:r>
            <a:r>
              <a:rPr kumimoji="1" lang="zh-CN" altLang="en-US" sz="28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验证</a:t>
            </a:r>
            <a:endParaRPr kumimoji="1" lang="en-US" altLang="zh-CN" sz="28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Tx/>
              <a:buNone/>
              <a:defRPr/>
            </a:pPr>
            <a:endParaRPr kumimoji="1" lang="zh-CN" altLang="en-US" sz="20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   ——</a:t>
            </a:r>
            <a:r>
              <a:rPr kumimoji="0" lang="zh-CN" altLang="en-US" b="1" kern="1200" cap="none" spc="0" normalizeH="0" baseline="0" noProof="0" dirty="0">
                <a:latin typeface="Times New Roman" panose="02020603050405020304" pitchFamily="18" charset="0"/>
                <a:ea typeface="隶书" pitchFamily="49" charset="-122"/>
                <a:cs typeface="+mn-cs"/>
              </a:rPr>
              <a:t>搜集客观证据。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9" name="Line 6"/>
          <p:cNvSpPr/>
          <p:nvPr/>
        </p:nvSpPr>
        <p:spPr>
          <a:xfrm>
            <a:off x="6659563" y="1628775"/>
            <a:ext cx="0" cy="2159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0" name="Text Box 18"/>
          <p:cNvSpPr txBox="1"/>
          <p:nvPr/>
        </p:nvSpPr>
        <p:spPr>
          <a:xfrm>
            <a:off x="3851275" y="1484313"/>
            <a:ext cx="493713" cy="41767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从收集信息到得出评审结论的过程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0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5301" name="Group 21"/>
          <p:cNvGrpSpPr/>
          <p:nvPr/>
        </p:nvGrpSpPr>
        <p:grpSpPr>
          <a:xfrm>
            <a:off x="4930775" y="1123950"/>
            <a:ext cx="3457575" cy="4897438"/>
            <a:chOff x="2789" y="527"/>
            <a:chExt cx="2178" cy="3085"/>
          </a:xfrm>
        </p:grpSpPr>
        <p:sp>
          <p:nvSpPr>
            <p:cNvPr id="55302" name="AutoShape 5"/>
            <p:cNvSpPr/>
            <p:nvPr/>
          </p:nvSpPr>
          <p:spPr>
            <a:xfrm>
              <a:off x="3198" y="527"/>
              <a:ext cx="1360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信息源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03" name="Rectangle 7"/>
            <p:cNvSpPr/>
            <p:nvPr/>
          </p:nvSpPr>
          <p:spPr>
            <a:xfrm>
              <a:off x="2789" y="981"/>
              <a:ext cx="2178" cy="31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通过适当抽样收集和验证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04" name="Line 8"/>
            <p:cNvSpPr/>
            <p:nvPr/>
          </p:nvSpPr>
          <p:spPr>
            <a:xfrm>
              <a:off x="3878" y="1298"/>
              <a:ext cx="0" cy="18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5305" name="Line 10"/>
            <p:cNvSpPr/>
            <p:nvPr/>
          </p:nvSpPr>
          <p:spPr>
            <a:xfrm>
              <a:off x="3878" y="1751"/>
              <a:ext cx="0" cy="1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5306" name="Rectangle 11"/>
            <p:cNvSpPr/>
            <p:nvPr/>
          </p:nvSpPr>
          <p:spPr>
            <a:xfrm>
              <a:off x="2789" y="1933"/>
              <a:ext cx="2178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对照评审准则进行评价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07" name="Line 13"/>
            <p:cNvSpPr/>
            <p:nvPr/>
          </p:nvSpPr>
          <p:spPr>
            <a:xfrm>
              <a:off x="3878" y="2704"/>
              <a:ext cx="0" cy="1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5308" name="Line 14"/>
            <p:cNvSpPr/>
            <p:nvPr/>
          </p:nvSpPr>
          <p:spPr>
            <a:xfrm>
              <a:off x="3878" y="2251"/>
              <a:ext cx="0" cy="1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5309" name="Rectangle 15"/>
            <p:cNvSpPr/>
            <p:nvPr/>
          </p:nvSpPr>
          <p:spPr>
            <a:xfrm>
              <a:off x="2789" y="2886"/>
              <a:ext cx="2178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评审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10" name="Line 16"/>
            <p:cNvSpPr/>
            <p:nvPr/>
          </p:nvSpPr>
          <p:spPr>
            <a:xfrm>
              <a:off x="3878" y="3158"/>
              <a:ext cx="0" cy="1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5311" name="AutoShape 17"/>
            <p:cNvSpPr/>
            <p:nvPr/>
          </p:nvSpPr>
          <p:spPr>
            <a:xfrm>
              <a:off x="3198" y="3339"/>
              <a:ext cx="1360" cy="2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评审结论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55312" name="Rectangle 19"/>
            <p:cNvSpPr/>
            <p:nvPr/>
          </p:nvSpPr>
          <p:spPr>
            <a:xfrm>
              <a:off x="2789" y="1480"/>
              <a:ext cx="2178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Times New Roman" panose="02020603050405020304" pitchFamily="18" charset="0"/>
                  <a:ea typeface="楷体_GB2312" pitchFamily="49" charset="-122"/>
                </a:rPr>
                <a:t>评审证据</a:t>
              </a:r>
              <a:endParaRPr lang="zh-CN" altLang="en-US" sz="20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5313" name="Rectangle 20"/>
            <p:cNvSpPr/>
            <p:nvPr/>
          </p:nvSpPr>
          <p:spPr>
            <a:xfrm>
              <a:off x="2789" y="2432"/>
              <a:ext cx="2178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r>
                <a:rPr lang="zh-CN" altLang="en-US" sz="2000" b="1" dirty="0">
                  <a:latin typeface="Times New Roman" panose="02020603050405020304" pitchFamily="18" charset="0"/>
                  <a:ea typeface="楷体_GB2312" pitchFamily="49" charset="-122"/>
                </a:rPr>
                <a:t>评审发现</a:t>
              </a:r>
              <a:endParaRPr lang="zh-CN" altLang="en-US" sz="20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2" name="Text Box 2075"/>
          <p:cNvSpPr txBox="1"/>
          <p:nvPr/>
        </p:nvSpPr>
        <p:spPr>
          <a:xfrm>
            <a:off x="381000" y="54102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 eaLnBrk="1" hangingPunct="1">
              <a:spcBef>
                <a:spcPct val="50000"/>
              </a:spcBef>
              <a:buChar char="•"/>
            </a:pPr>
            <a:endParaRPr lang="zh-CN" altLang="zh-CN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8067" name="Rectangle 2076"/>
          <p:cNvSpPr>
            <a:spLocks noChangeArrowheads="1"/>
          </p:cNvSpPr>
          <p:nvPr/>
        </p:nvSpPr>
        <p:spPr bwMode="auto">
          <a:xfrm>
            <a:off x="457200" y="914400"/>
            <a:ext cx="7772400" cy="1219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FAFD00"/>
            </a:outerShdw>
          </a:effec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4104" name="Rectangle 2077"/>
          <p:cNvSpPr/>
          <p:nvPr/>
        </p:nvSpPr>
        <p:spPr>
          <a:xfrm>
            <a:off x="762000" y="1828800"/>
            <a:ext cx="76200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种类：</a:t>
            </a:r>
            <a:endParaRPr lang="zh-TW" altLang="en-US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4734" name="Text Box 2078"/>
          <p:cNvSpPr txBox="1">
            <a:spLocks noChangeArrowheads="1"/>
          </p:cNvSpPr>
          <p:nvPr/>
        </p:nvSpPr>
        <p:spPr bwMode="auto">
          <a:xfrm>
            <a:off x="3059113" y="1341438"/>
            <a:ext cx="23447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 eaLnBrk="1" hangingPunct="1">
              <a:buClrTx/>
              <a:buSzPct val="55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客观证据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graphicFrame>
        <p:nvGraphicFramePr>
          <p:cNvPr id="4098" name="Object 2080"/>
          <p:cNvGraphicFramePr>
            <a:graphicFrameLocks noChangeAspect="1"/>
          </p:cNvGraphicFramePr>
          <p:nvPr/>
        </p:nvGraphicFramePr>
        <p:xfrm>
          <a:off x="1524000" y="2819400"/>
          <a:ext cx="5508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724150" imgH="1828800" progId="">
                  <p:embed/>
                </p:oleObj>
              </mc:Choice>
              <mc:Fallback>
                <p:oleObj name="" r:id="rId1" imgW="2724150" imgH="18288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819400"/>
                        <a:ext cx="550863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81"/>
          <p:cNvGraphicFramePr>
            <a:graphicFrameLocks noChangeAspect="1"/>
          </p:cNvGraphicFramePr>
          <p:nvPr/>
        </p:nvGraphicFramePr>
        <p:xfrm>
          <a:off x="1476375" y="3716338"/>
          <a:ext cx="55086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2724150" imgH="1828800" progId="">
                  <p:embed/>
                </p:oleObj>
              </mc:Choice>
              <mc:Fallback>
                <p:oleObj name="" r:id="rId3" imgW="2724150" imgH="18288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6375" y="3716338"/>
                        <a:ext cx="550863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082"/>
          <p:cNvGraphicFramePr>
            <a:graphicFrameLocks noChangeAspect="1"/>
          </p:cNvGraphicFramePr>
          <p:nvPr/>
        </p:nvGraphicFramePr>
        <p:xfrm>
          <a:off x="1547813" y="4508500"/>
          <a:ext cx="5508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2724150" imgH="1828800" progId="">
                  <p:embed/>
                </p:oleObj>
              </mc:Choice>
              <mc:Fallback>
                <p:oleObj name="" r:id="rId4" imgW="2724150" imgH="18288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4508500"/>
                        <a:ext cx="550862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083"/>
          <p:cNvGraphicFramePr>
            <a:graphicFrameLocks noChangeAspect="1"/>
          </p:cNvGraphicFramePr>
          <p:nvPr/>
        </p:nvGraphicFramePr>
        <p:xfrm>
          <a:off x="1547813" y="5373688"/>
          <a:ext cx="55086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724150" imgH="1828800" progId="">
                  <p:embed/>
                </p:oleObj>
              </mc:Choice>
              <mc:Fallback>
                <p:oleObj name="" r:id="rId5" imgW="2724150" imgH="18288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5373688"/>
                        <a:ext cx="550862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40" name="Text Box 2084"/>
          <p:cNvSpPr txBox="1"/>
          <p:nvPr/>
        </p:nvSpPr>
        <p:spPr>
          <a:xfrm>
            <a:off x="2268538" y="2636838"/>
            <a:ext cx="6264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有关人员所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说的</a:t>
            </a:r>
            <a:r>
              <a:rPr lang="zh-CN" altLang="en-US" b="1" dirty="0">
                <a:latin typeface="Times New Roman" panose="02020603050405020304" pitchFamily="18" charset="0"/>
              </a:rPr>
              <a:t>自己职责范围内工作的话；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84741" name="Text Box 2085"/>
          <p:cNvSpPr txBox="1"/>
          <p:nvPr/>
        </p:nvSpPr>
        <p:spPr>
          <a:xfrm>
            <a:off x="2339975" y="3573463"/>
            <a:ext cx="6264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文件、报告和有关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记录</a:t>
            </a:r>
            <a:r>
              <a:rPr lang="zh-CN" altLang="en-US" b="1" dirty="0">
                <a:latin typeface="Times New Roman" panose="02020603050405020304" pitchFamily="18" charset="0"/>
              </a:rPr>
              <a:t>中记载；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108" name="Text Box 2086"/>
          <p:cNvSpPr txBox="1"/>
          <p:nvPr/>
        </p:nvSpPr>
        <p:spPr>
          <a:xfrm>
            <a:off x="2484438" y="4508500"/>
            <a:ext cx="61198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84743" name="Rectangle 2087"/>
          <p:cNvSpPr/>
          <p:nvPr/>
        </p:nvSpPr>
        <p:spPr>
          <a:xfrm>
            <a:off x="2339975" y="4365625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b="1" dirty="0">
                <a:latin typeface="Times New Roman" panose="02020603050405020304" pitchFamily="18" charset="0"/>
              </a:rPr>
              <a:t>工作现场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看到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744" name="Rectangle 2088"/>
          <p:cNvSpPr/>
          <p:nvPr/>
        </p:nvSpPr>
        <p:spPr>
          <a:xfrm>
            <a:off x="2268538" y="5229225"/>
            <a:ext cx="3937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zh-CN" altLang="en-US" b="1" dirty="0">
                <a:latin typeface="Times New Roman" panose="02020603050405020304" pitchFamily="18" charset="0"/>
              </a:rPr>
              <a:t>评审时实际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检测</a:t>
            </a:r>
            <a:r>
              <a:rPr lang="zh-CN" altLang="en-US" b="1" dirty="0">
                <a:latin typeface="Times New Roman" panose="02020603050405020304" pitchFamily="18" charset="0"/>
              </a:rPr>
              <a:t>到的数据。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40" grpId="0"/>
      <p:bldP spid="584741" grpId="0"/>
      <p:bldP spid="584743" grpId="0"/>
      <p:bldP spid="5847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1524000" y="3124200"/>
          <a:ext cx="5508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2724150" imgH="1828800" progId="">
                  <p:embed/>
                </p:oleObj>
              </mc:Choice>
              <mc:Fallback>
                <p:oleObj name="" r:id="rId1" imgW="2724150" imgH="1828800" progId="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3124200"/>
                        <a:ext cx="550863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1524000" y="3906838"/>
          <a:ext cx="55086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2724150" imgH="1828800" progId="">
                  <p:embed/>
                </p:oleObj>
              </mc:Choice>
              <mc:Fallback>
                <p:oleObj name="" r:id="rId3" imgW="2724150" imgH="1828800" progId="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3906838"/>
                        <a:ext cx="550863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54" name="Text Box 26"/>
          <p:cNvSpPr txBox="1">
            <a:spLocks noChangeArrowheads="1"/>
          </p:cNvSpPr>
          <p:nvPr/>
        </p:nvSpPr>
        <p:spPr bwMode="auto">
          <a:xfrm>
            <a:off x="1476375" y="1268413"/>
            <a:ext cx="32400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（</a:t>
            </a: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1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）评审方法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graphicFrame>
        <p:nvGraphicFramePr>
          <p:cNvPr id="5124" name="Object 27"/>
          <p:cNvGraphicFramePr>
            <a:graphicFrameLocks noChangeAspect="1"/>
          </p:cNvGraphicFramePr>
          <p:nvPr/>
        </p:nvGraphicFramePr>
        <p:xfrm>
          <a:off x="1524000" y="4652963"/>
          <a:ext cx="55086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2724150" imgH="1828800" progId="">
                  <p:embed/>
                </p:oleObj>
              </mc:Choice>
              <mc:Fallback>
                <p:oleObj name="" r:id="rId4" imgW="2724150" imgH="1828800" progId="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4652963"/>
                        <a:ext cx="550863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59" name="Rectangle 31"/>
          <p:cNvSpPr/>
          <p:nvPr/>
        </p:nvSpPr>
        <p:spPr>
          <a:xfrm>
            <a:off x="2290763" y="2835275"/>
            <a:ext cx="3217862" cy="690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提</a:t>
            </a:r>
            <a:r>
              <a:rPr lang="zh-CN" altLang="en-US" sz="28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问</a:t>
            </a: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或交谈；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60160" name="Rectangle 32"/>
          <p:cNvSpPr/>
          <p:nvPr/>
        </p:nvSpPr>
        <p:spPr>
          <a:xfrm>
            <a:off x="2290763" y="3579813"/>
            <a:ext cx="3217862" cy="690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查</a:t>
            </a: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阅文件和记录；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60161" name="Rectangle 33"/>
          <p:cNvSpPr/>
          <p:nvPr/>
        </p:nvSpPr>
        <p:spPr>
          <a:xfrm>
            <a:off x="2290763" y="4394200"/>
            <a:ext cx="3721100" cy="690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现场</a:t>
            </a:r>
            <a:r>
              <a:rPr lang="zh-CN" altLang="en-US" sz="28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观察</a:t>
            </a: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检测</a:t>
            </a:r>
            <a:r>
              <a:rPr lang="zh-CN" altLang="en-US" sz="2800" b="1" dirty="0">
                <a:latin typeface="华文行楷" pitchFamily="2" charset="-122"/>
                <a:ea typeface="华文行楷" pitchFamily="2" charset="-122"/>
              </a:rPr>
              <a:t>。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59" grpId="0"/>
      <p:bldP spid="560160" grpId="0"/>
      <p:bldP spid="5601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24000" y="3124200"/>
          <a:ext cx="5508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2724150" imgH="1828800" progId="">
                  <p:embed/>
                </p:oleObj>
              </mc:Choice>
              <mc:Fallback>
                <p:oleObj name="" r:id="rId1" imgW="2724150" imgH="1828800" progId="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3124200"/>
                        <a:ext cx="550863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47813" y="3906838"/>
          <a:ext cx="55086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2724150" imgH="1828800" progId="">
                  <p:embed/>
                </p:oleObj>
              </mc:Choice>
              <mc:Fallback>
                <p:oleObj name="" r:id="rId3" imgW="2724150" imgH="1828800" progId="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3906838"/>
                        <a:ext cx="550862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971550" y="1285875"/>
            <a:ext cx="48958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（</a:t>
            </a: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2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）掌握、运用评审技巧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1547813" y="4625975"/>
          <a:ext cx="5508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4" imgW="2724150" imgH="1828800" progId="">
                  <p:embed/>
                </p:oleObj>
              </mc:Choice>
              <mc:Fallback>
                <p:oleObj name="" r:id="rId4" imgW="2724150" imgH="1828800" progId="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4625975"/>
                        <a:ext cx="550862" cy="242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23" name="Rectangle 7"/>
          <p:cNvSpPr/>
          <p:nvPr/>
        </p:nvSpPr>
        <p:spPr>
          <a:xfrm>
            <a:off x="2290763" y="2781300"/>
            <a:ext cx="45624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要掌握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提问的技巧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1547813" y="5418138"/>
          <a:ext cx="55086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5" imgW="2724150" imgH="1828800" progId="">
                  <p:embed/>
                </p:oleObj>
              </mc:Choice>
              <mc:Fallback>
                <p:oleObj name="" r:id="rId5" imgW="2724150" imgH="1828800" progId="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5418138"/>
                        <a:ext cx="550862" cy="24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25" name="Rectangle 9"/>
          <p:cNvSpPr/>
          <p:nvPr/>
        </p:nvSpPr>
        <p:spPr>
          <a:xfrm>
            <a:off x="2268538" y="3500438"/>
            <a:ext cx="45624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要善于倾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听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623626" name="Rectangle 10"/>
          <p:cNvSpPr/>
          <p:nvPr/>
        </p:nvSpPr>
        <p:spPr>
          <a:xfrm>
            <a:off x="2241550" y="4221163"/>
            <a:ext cx="45624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要作好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记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录；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623627" name="Rectangle 11"/>
          <p:cNvSpPr/>
          <p:nvPr/>
        </p:nvSpPr>
        <p:spPr>
          <a:xfrm>
            <a:off x="2195513" y="5084763"/>
            <a:ext cx="45624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要提高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现场观察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的水平。</a:t>
            </a:r>
            <a:endParaRPr lang="zh-CN" altLang="en-US" sz="2800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3" grpId="0"/>
      <p:bldP spid="623625" grpId="0"/>
      <p:bldP spid="623626" grpId="0"/>
      <p:bldP spid="6236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258888" y="1125538"/>
            <a:ext cx="5334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 eaLnBrk="1" hangingPunct="1">
              <a:buClrTx/>
              <a:buSzPct val="55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(3)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控制评审进度和计划 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79219" name="Text Box 19"/>
          <p:cNvSpPr txBox="1"/>
          <p:nvPr/>
        </p:nvSpPr>
        <p:spPr>
          <a:xfrm>
            <a:off x="1403350" y="2349500"/>
            <a:ext cx="554355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200000"/>
              </a:lnSpc>
              <a:buSzPct val="55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按评审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计划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开展评审；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200000"/>
              </a:lnSpc>
              <a:buSzPct val="5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合理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安排各部门的评审时间；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200000"/>
              </a:lnSpc>
              <a:buSzPct val="5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利用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评审检查表。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2195513" y="1557338"/>
            <a:ext cx="38163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 eaLnBrk="1" hangingPunct="1">
              <a:buClrTx/>
              <a:buSzPct val="55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(4)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控制评审气氛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8196" name="Rectangle 16"/>
          <p:cNvSpPr/>
          <p:nvPr/>
        </p:nvSpPr>
        <p:spPr>
          <a:xfrm>
            <a:off x="1763713" y="2492375"/>
            <a:ext cx="5745162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buChar char="•"/>
            </a:pPr>
            <a:r>
              <a:rPr lang="en-US" altLang="zh-CN" sz="2800" b="1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和谐、合作；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200000"/>
              </a:lnSpc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勿批评对方；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200000"/>
              </a:lnSpc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避免争执 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Object 12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2195513" y="1484313"/>
            <a:ext cx="40322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 eaLnBrk="1" hangingPunct="1">
              <a:buClrTx/>
              <a:buSzPct val="55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(5)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控制评审结果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206862" name="Rectangle 14"/>
          <p:cNvSpPr/>
          <p:nvPr/>
        </p:nvSpPr>
        <p:spPr>
          <a:xfrm>
            <a:off x="1143000" y="2438400"/>
            <a:ext cx="7620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2255" indent="-262255" eaLnBrk="1" hangingPunct="1">
              <a:lnSpc>
                <a:spcPct val="150000"/>
              </a:lnSpc>
              <a:buChar char="•"/>
            </a:pP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判定否决项与扣分项以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客观事实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为基础，以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评审准则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为依据；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6863" name="Rectangle 15"/>
          <p:cNvSpPr/>
          <p:nvPr/>
        </p:nvSpPr>
        <p:spPr>
          <a:xfrm>
            <a:off x="1116013" y="3860800"/>
            <a:ext cx="5589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与受评审方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共同确认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事实；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6864" name="Rectangle 16"/>
          <p:cNvSpPr/>
          <p:nvPr/>
        </p:nvSpPr>
        <p:spPr>
          <a:xfrm>
            <a:off x="1143000" y="4748213"/>
            <a:ext cx="6165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Char char="•"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评审组内要相互沟通，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统一意见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2" grpId="0"/>
      <p:bldP spid="206863" grpId="0"/>
      <p:bldP spid="2068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14"/>
          <p:cNvSpPr txBox="1"/>
          <p:nvPr/>
        </p:nvSpPr>
        <p:spPr>
          <a:xfrm>
            <a:off x="539750" y="2060575"/>
            <a:ext cx="8208963" cy="3681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客观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评审结论应以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客观事实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为依据；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避免主观臆断和猜测 。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 公正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评审人员应独立于受评审方；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20000"/>
              </a:lnSpc>
              <a:buSzPct val="5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不卑不亢，忠于评审目的和结论，有效应付压力。</a:t>
            </a:r>
            <a:endParaRPr lang="zh-CN" altLang="en-US" sz="2800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1187450" y="1268413"/>
            <a:ext cx="40322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(6) 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做到客观、公正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58888" y="1492250"/>
            <a:ext cx="6172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1.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评审定义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27088" y="2714625"/>
            <a:ext cx="7602538" cy="2822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6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    </a:t>
            </a:r>
            <a:r>
              <a:rPr kumimoji="1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判定安全生产活动和有关过程是否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符合</a:t>
            </a:r>
            <a:r>
              <a:rPr kumimoji="1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计划的</a:t>
            </a:r>
            <a:r>
              <a:rPr kumimoji="1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安排，以及这些安排是否得到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有效</a:t>
            </a:r>
            <a:r>
              <a:rPr kumimoji="1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实施，并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系统地验证</a:t>
            </a:r>
            <a:r>
              <a:rPr kumimoji="1" lang="zh-CN" altLang="en-US" sz="2800" b="1" kern="1200" cap="none" spc="0" normalizeH="0" baseline="0" noProof="0" dirty="0">
                <a:latin typeface="+mj-ea"/>
                <a:ea typeface="+mj-ea"/>
                <a:cs typeface="+mn-cs"/>
              </a:rPr>
              <a:t>企业实施安全生产方针和目标的过程。</a:t>
            </a:r>
            <a:r>
              <a:rPr kumimoji="1" lang="zh-CN" altLang="en-US" sz="2800" b="1" kern="1200" cap="none" spc="0" normalizeH="0" baseline="0" noProof="0" dirty="0">
                <a:solidFill>
                  <a:srgbClr val="0000CC"/>
                </a:solidFill>
                <a:latin typeface="+mj-ea"/>
                <a:ea typeface="+mj-ea"/>
                <a:cs typeface="+mn-cs"/>
              </a:rPr>
              <a:t>  </a:t>
            </a:r>
            <a:endParaRPr kumimoji="1" lang="zh-CN" altLang="en-US" sz="2800" b="1" kern="1200" cap="none" spc="0" normalizeH="0" baseline="0" noProof="0" dirty="0">
              <a:solidFill>
                <a:srgbClr val="0000CC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4"/>
          <p:cNvSpPr txBox="1"/>
          <p:nvPr/>
        </p:nvSpPr>
        <p:spPr>
          <a:xfrm>
            <a:off x="539750" y="1500188"/>
            <a:ext cx="7920038" cy="4706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buChar char="l"/>
              <a:tabLst>
                <a:tab pos="284480" algn="l"/>
              </a:tabLst>
            </a:pPr>
            <a:r>
              <a:rPr lang="en-US" altLang="zh-CN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随机性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临时抽样；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保证抽取样本数量的充足。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buChar char="l"/>
              <a:tabLst>
                <a:tab pos="284480" algn="l"/>
              </a:tabLst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层次性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不同产品、设备、操作岗位记录等分层抽取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样本。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buChar char="l"/>
              <a:tabLst>
                <a:tab pos="284480" algn="l"/>
              </a:tabLst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均衡性</a:t>
            </a:r>
            <a:endParaRPr lang="zh-CN" altLang="en-US" sz="2800" b="1" dirty="0">
              <a:solidFill>
                <a:srgbClr val="0000CC"/>
              </a:solidFill>
              <a:latin typeface="隶书" pitchFamily="49" charset="-122"/>
              <a:ea typeface="隶书" pitchFamily="49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在各岗位抽取样本要均衡；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algn="just" defTabSz="914400" eaLnBrk="1" hangingPunct="1">
              <a:lnSpc>
                <a:spcPct val="120000"/>
              </a:lnSpc>
              <a:buSzPct val="55000"/>
              <a:buFont typeface="Wingdings" panose="05000000000000000000" pitchFamily="2" charset="2"/>
              <a:tabLst>
                <a:tab pos="284480" algn="l"/>
              </a:tabLst>
            </a:pP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 </a:t>
            </a:r>
            <a:r>
              <a:rPr lang="zh-CN" altLang="en-US" sz="2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对各要素评审的时间及抽取样本要合理。</a:t>
            </a:r>
            <a:endParaRPr lang="zh-CN" altLang="en-US" sz="2800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1331913" y="908050"/>
            <a:ext cx="4267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(7) 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抽取样本有代表性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Object 1036"/>
          <p:cNvGraphicFramePr>
            <a:graphicFrameLocks noChangeAspect="1"/>
          </p:cNvGraphicFramePr>
          <p:nvPr/>
        </p:nvGraphicFramePr>
        <p:xfrm>
          <a:off x="-1123950" y="2298700"/>
          <a:ext cx="336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340995" imgH="840740" progId="Word.Document.8">
                  <p:embed/>
                </p:oleObj>
              </mc:Choice>
              <mc:Fallback>
                <p:oleObj name="" r:id="rId1" imgW="340995" imgH="840740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123950" y="2298700"/>
                        <a:ext cx="336550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1038"/>
          <p:cNvSpPr txBox="1"/>
          <p:nvPr/>
        </p:nvSpPr>
        <p:spPr>
          <a:xfrm>
            <a:off x="2286000" y="3068638"/>
            <a:ext cx="49291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200000"/>
              </a:lnSpc>
              <a:buSzPct val="55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评审结论的依据；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200000"/>
              </a:lnSpc>
              <a:buSzPct val="55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便于即时或日后的查询。</a:t>
            </a:r>
            <a:r>
              <a:rPr lang="zh-CN" altLang="en-US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576" name="Rectangle 1040"/>
          <p:cNvSpPr>
            <a:spLocks noChangeArrowheads="1"/>
          </p:cNvSpPr>
          <p:nvPr/>
        </p:nvSpPr>
        <p:spPr bwMode="auto">
          <a:xfrm>
            <a:off x="2000250" y="1714500"/>
            <a:ext cx="43005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（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8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） 形成评审记录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996950" y="1196975"/>
            <a:ext cx="3860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3.3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评审沟通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6323" name="Rectangle 4"/>
          <p:cNvSpPr/>
          <p:nvPr/>
        </p:nvSpPr>
        <p:spPr>
          <a:xfrm>
            <a:off x="539750" y="2205038"/>
            <a:ext cx="8208963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根据评审的复杂程度，在评审中可能有必要对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评审组内部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以及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评审组与受评审方之间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的沟通作出正式安排。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评审组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应当定期讨论以交换信息，评定评审进展情况，以及需要时重新分派评审组成员的工作。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9130" name="Text Box 26"/>
          <p:cNvSpPr txBox="1">
            <a:spLocks noChangeArrowheads="1"/>
          </p:cNvSpPr>
          <p:nvPr/>
        </p:nvSpPr>
        <p:spPr bwMode="auto">
          <a:xfrm>
            <a:off x="684213" y="928688"/>
            <a:ext cx="3860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3.3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评审沟通（续）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7347" name="Rectangle 32"/>
          <p:cNvSpPr/>
          <p:nvPr/>
        </p:nvSpPr>
        <p:spPr>
          <a:xfrm>
            <a:off x="571500" y="1714500"/>
            <a:ext cx="8177213" cy="393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lnSpc>
                <a:spcPct val="120000"/>
              </a:lnSpc>
              <a:buFont typeface="宋体" panose="02010600030101010101" pitchFamily="2" charset="-122"/>
              <a:buAutoNum type="circleNumDbPlain" startAt="3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在评审中，适当时，评审组长应当定期向受评审方和评审委</a:t>
            </a:r>
            <a:r>
              <a:rPr lang="zh-CN" altLang="en-US" sz="26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托方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通报评审进展及相关情况</a:t>
            </a:r>
            <a:r>
              <a:rPr lang="zh-CN" altLang="en-US" sz="26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。在评审中收集的证据显示有即将发生的重大风险时，应当立即报告受评审方，适当时向评审单位报告。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宋体" panose="02010600030101010101" pitchFamily="2" charset="-122"/>
              <a:buAutoNum type="circleNumDbPlain" startAt="3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当获得的评审证据表明不能达到评审目的时，评审组长应当向评审单位和受评审方报告理由以确定适当的措施</a:t>
            </a:r>
            <a:r>
              <a:rPr lang="zh-CN" altLang="en-US" sz="26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。这些措施可以包括重新确认或修改评审计划、改变评审目的或终止评审。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755650" y="1143000"/>
            <a:ext cx="41021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3.4 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形成评审发现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8371" name="Rectangle 7"/>
          <p:cNvSpPr/>
          <p:nvPr/>
        </p:nvSpPr>
        <p:spPr>
          <a:xfrm>
            <a:off x="642938" y="1928813"/>
            <a:ext cx="7961312" cy="4229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lnSpc>
                <a:spcPct val="12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应当对照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评审准则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评价评审证据以形成评审发现。评审发现能表明符合或不符合评审准则</a:t>
            </a:r>
            <a:r>
              <a:rPr lang="zh-CN" altLang="en-US" sz="28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评审组应当根据需要在评审的适当阶段共同对评审发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现进行审核。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应当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汇总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与评审准则的符合情况，指明所评审的场所、职能或过程。如果评审计划有规定，还应当记录具体的符合的评审发现及其支持的评审证据。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928688" y="1052513"/>
            <a:ext cx="46021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3.4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形成评审发现（续）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9395" name="Rectangle 4"/>
          <p:cNvSpPr/>
          <p:nvPr/>
        </p:nvSpPr>
        <p:spPr>
          <a:xfrm>
            <a:off x="468313" y="1700213"/>
            <a:ext cx="8280400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 startAt="4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应当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记录</a:t>
            </a:r>
            <a:r>
              <a:rPr lang="zh-CN" altLang="en-US" sz="2800" b="1" dirty="0">
                <a:solidFill>
                  <a:srgbClr val="FF3399"/>
                </a:solidFill>
                <a:latin typeface="华文新魏" pitchFamily="2" charset="-122"/>
                <a:ea typeface="华文新魏" pitchFamily="2" charset="-122"/>
              </a:rPr>
              <a:t>不符合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及其支持的评审证据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 startAt="4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应当与受评审方一起进行讨论确认，以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确保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评审证据的准确性，并使受评审方理解否决项与扣分项。应当努力解决对评审证据和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或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评审发现有分歧的问题，并记录尚未解决的问题。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50000"/>
              </a:lnSpc>
              <a:buFont typeface="宋体" panose="02010600030101010101" pitchFamily="2" charset="-122"/>
              <a:buAutoNum type="circleNumDbPlain" startAt="4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评审组向企业提交否决项与扣分项清单和整改要求，并报企业所在地市、县两级安全监管部门。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9750" y="1214438"/>
            <a:ext cx="7993063" cy="677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268605" marR="0" lvl="0" indent="-26860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不符合项（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algn="tl">
                    <a:srgbClr val="00000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否决项和扣分项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）判定原则：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26693" name="Rectangle 5"/>
          <p:cNvSpPr/>
          <p:nvPr/>
        </p:nvSpPr>
        <p:spPr>
          <a:xfrm>
            <a:off x="395288" y="2451100"/>
            <a:ext cx="8280400" cy="342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8605" indent="-268605">
              <a:lnSpc>
                <a:spcPct val="140000"/>
              </a:lnSpc>
              <a:buChar char="•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企业的安全生产标准化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运行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未能满足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评审准则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要求；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268605" indent="-268605">
              <a:lnSpc>
                <a:spcPct val="140000"/>
              </a:lnSpc>
              <a:buChar char="•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企业的安全生产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管理制度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未能满足评审准则要求；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268605" indent="-268605">
              <a:lnSpc>
                <a:spcPct val="140000"/>
              </a:lnSpc>
              <a:buChar char="•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企业的安全生产标准化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运行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未能满足其安全生产管理制度的规定要求；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268605" indent="-268605">
              <a:lnSpc>
                <a:spcPct val="140000"/>
              </a:lnSpc>
              <a:buChar char="•"/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企业的安全生产标准化运行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结果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未能实现其预期的方针、目标和指标及绩效的要求。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2627313" y="981075"/>
            <a:ext cx="4392613" cy="1262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不符合项（</a:t>
            </a:r>
            <a:r>
              <a:rPr kumimoji="1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否决项与扣分项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）成立的条件</a:t>
            </a: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 </a:t>
            </a:r>
            <a:endParaRPr kumimoji="1" lang="zh-CN" alt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新魏" pitchFamily="2" charset="-122"/>
              <a:cs typeface="+mn-cs"/>
            </a:endParaRPr>
          </a:p>
        </p:txBody>
      </p:sp>
      <p:sp>
        <p:nvSpPr>
          <p:cNvPr id="628739" name="Oval 3"/>
          <p:cNvSpPr/>
          <p:nvPr/>
        </p:nvSpPr>
        <p:spPr>
          <a:xfrm>
            <a:off x="3276600" y="2438400"/>
            <a:ext cx="2374900" cy="1066800"/>
          </a:xfrm>
          <a:prstGeom prst="ellipse">
            <a:avLst/>
          </a:prstGeom>
          <a:solidFill>
            <a:srgbClr val="FEFF80"/>
          </a:solidFill>
          <a:ln w="952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p>
            <a:pPr algn="ctr"/>
            <a:r>
              <a:rPr lang="zh-CN" altLang="en-US" sz="2600" b="1" dirty="0">
                <a:solidFill>
                  <a:srgbClr val="00279F"/>
                </a:solidFill>
                <a:latin typeface="Times New Roman" panose="02020603050405020304" pitchFamily="18" charset="0"/>
              </a:rPr>
              <a:t>不符合</a:t>
            </a:r>
            <a:endParaRPr lang="zh-TW" altLang="en-US" sz="2600" b="1" dirty="0">
              <a:solidFill>
                <a:srgbClr val="0027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8740" name="AutoShape 4"/>
          <p:cNvSpPr/>
          <p:nvPr/>
        </p:nvSpPr>
        <p:spPr>
          <a:xfrm>
            <a:off x="611188" y="2362200"/>
            <a:ext cx="2589212" cy="1219200"/>
          </a:xfrm>
          <a:prstGeom prst="rightArrow">
            <a:avLst>
              <a:gd name="adj1" fmla="val 100000"/>
              <a:gd name="adj2" fmla="val 58450"/>
            </a:avLst>
          </a:prstGeom>
          <a:solidFill>
            <a:srgbClr val="A4FFAB"/>
          </a:solidFill>
          <a:ln w="9525" cap="flat" cmpd="sng">
            <a:solidFill>
              <a:schemeClr val="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p>
            <a:pPr algn="ctr"/>
            <a:r>
              <a:rPr lang="zh-CN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评审准则</a:t>
            </a:r>
            <a:endParaRPr lang="zh-TW" altLang="en-US" sz="2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8741" name="AutoShape 5"/>
          <p:cNvSpPr/>
          <p:nvPr/>
        </p:nvSpPr>
        <p:spPr>
          <a:xfrm flipH="1">
            <a:off x="5724525" y="2349500"/>
            <a:ext cx="2605088" cy="1219200"/>
          </a:xfrm>
          <a:prstGeom prst="rightArrow">
            <a:avLst>
              <a:gd name="adj1" fmla="val 100000"/>
              <a:gd name="adj2" fmla="val 58809"/>
            </a:avLst>
          </a:prstGeom>
          <a:solidFill>
            <a:srgbClr val="A4FFAB"/>
          </a:solidFill>
          <a:ln w="9525" cap="flat" cmpd="sng">
            <a:solidFill>
              <a:schemeClr val="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p>
            <a:pPr algn="ctr"/>
            <a:r>
              <a:rPr lang="zh-CN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违反事实</a:t>
            </a:r>
            <a:endParaRPr lang="zh-TW" altLang="en-US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886200" y="3581400"/>
            <a:ext cx="1219200" cy="2368550"/>
            <a:chOff x="2448" y="2256"/>
            <a:chExt cx="768" cy="1584"/>
          </a:xfrm>
        </p:grpSpPr>
        <p:sp>
          <p:nvSpPr>
            <p:cNvPr id="61449" name="AutoShape 7"/>
            <p:cNvSpPr/>
            <p:nvPr/>
          </p:nvSpPr>
          <p:spPr>
            <a:xfrm rot="-5400000">
              <a:off x="2040" y="2664"/>
              <a:ext cx="1584" cy="768"/>
            </a:xfrm>
            <a:prstGeom prst="rightArrow">
              <a:avLst>
                <a:gd name="adj1" fmla="val 100000"/>
                <a:gd name="adj2" fmla="val 56766"/>
              </a:avLst>
            </a:prstGeom>
            <a:solidFill>
              <a:srgbClr val="A4FFAB"/>
            </a:solidFill>
            <a:ln w="9525" cap="flat" cmpd="sng">
              <a:solidFill>
                <a:schemeClr val="hlink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vert="eaVert" wrap="none" anchor="ctr" anchorCtr="0"/>
            <a:p>
              <a:pPr algn="ctr"/>
              <a:endParaRPr lang="zh-CN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61450" name="Text Box 8"/>
            <p:cNvSpPr txBox="1"/>
            <p:nvPr/>
          </p:nvSpPr>
          <p:spPr>
            <a:xfrm>
              <a:off x="2666" y="2591"/>
              <a:ext cx="366" cy="9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>
              <a:spAutoFit/>
            </a:bodyPr>
            <a:p>
              <a:r>
                <a:rPr lang="zh-CN" alt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具体证据</a:t>
              </a:r>
              <a:endParaRPr lang="zh-TW" altLang="en-US" sz="2600" b="1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28745" name="Text Box 9"/>
          <p:cNvSpPr txBox="1"/>
          <p:nvPr/>
        </p:nvSpPr>
        <p:spPr>
          <a:xfrm>
            <a:off x="611188" y="3697288"/>
            <a:ext cx="2232025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通用规范</a:t>
            </a:r>
            <a:endParaRPr lang="en-US" altLang="zh-CN" sz="2000" b="1" dirty="0">
              <a:latin typeface="隶书" pitchFamily="49" charset="-122"/>
              <a:ea typeface="隶书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评审标准</a:t>
            </a:r>
            <a:endParaRPr lang="zh-CN" altLang="en-US" sz="2000" b="1" dirty="0">
              <a:latin typeface="隶书" pitchFamily="49" charset="-122"/>
              <a:ea typeface="隶书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法律法规和标准</a:t>
            </a:r>
            <a:endParaRPr lang="zh-CN" altLang="en-US" sz="2000" b="1" dirty="0">
              <a:latin typeface="隶书" pitchFamily="49" charset="-122"/>
              <a:ea typeface="隶书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企业的安全生产    </a:t>
            </a:r>
            <a:endParaRPr lang="zh-CN" altLang="en-US" sz="2000" b="1" dirty="0">
              <a:latin typeface="隶书" pitchFamily="49" charset="-122"/>
              <a:ea typeface="隶书" pitchFamily="49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2000" b="1" dirty="0">
                <a:latin typeface="隶书" pitchFamily="49" charset="-122"/>
                <a:ea typeface="隶书" pitchFamily="49" charset="-122"/>
              </a:rPr>
              <a:t>  管理制度</a:t>
            </a:r>
            <a:endParaRPr lang="zh-CN" altLang="en-US" sz="20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28746" name="Text Box 10"/>
          <p:cNvSpPr txBox="1"/>
          <p:nvPr/>
        </p:nvSpPr>
        <p:spPr>
          <a:xfrm>
            <a:off x="5292725" y="4437063"/>
            <a:ext cx="17272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Times New Roman" panose="02020603050405020304" pitchFamily="18" charset="0"/>
                <a:ea typeface="隶书" pitchFamily="49" charset="-122"/>
              </a:rPr>
              <a:t>作业记录</a:t>
            </a:r>
            <a:endParaRPr lang="zh-TW" altLang="en-US" b="1" dirty="0"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Times New Roman" panose="02020603050405020304" pitchFamily="18" charset="0"/>
                <a:ea typeface="隶书" pitchFamily="49" charset="-122"/>
              </a:rPr>
              <a:t>访谈内容</a:t>
            </a:r>
            <a:endParaRPr lang="zh-TW" altLang="en-US" b="1" dirty="0">
              <a:latin typeface="Times New Roman" panose="02020603050405020304" pitchFamily="18" charset="0"/>
              <a:ea typeface="隶书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Times New Roman" panose="02020603050405020304" pitchFamily="18" charset="0"/>
                <a:ea typeface="隶书" pitchFamily="49" charset="-122"/>
              </a:rPr>
              <a:t>测试结果</a:t>
            </a:r>
            <a:endParaRPr lang="zh-TW" altLang="en-US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nimBg="1"/>
      <p:bldP spid="628740" grpId="0" animBg="1"/>
      <p:bldP spid="628741" grpId="0" animBg="1"/>
      <p:bldP spid="628745" grpId="0"/>
      <p:bldP spid="6287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2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1065213"/>
            <a:ext cx="4176713" cy="7207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j-cs"/>
              </a:rPr>
              <a:t>3.5  </a:t>
            </a: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j-cs"/>
              </a:rPr>
              <a:t>准备评审结论</a:t>
            </a: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j-cs"/>
            </a:endParaRPr>
          </a:p>
        </p:txBody>
      </p:sp>
      <p:sp>
        <p:nvSpPr>
          <p:cNvPr id="632835" name="Rectangle 3"/>
          <p:cNvSpPr>
            <a:spLocks noGrp="1"/>
          </p:cNvSpPr>
          <p:nvPr>
            <p:ph type="body" idx="4294967295"/>
          </p:nvPr>
        </p:nvSpPr>
        <p:spPr>
          <a:xfrm>
            <a:off x="538163" y="1968500"/>
            <a:ext cx="8210550" cy="403225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在末次会议前，评审组应当讨论以下内容：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针对评审目的，对评审发现以及在评审过程中所收集的其他适当信息进行评审确认；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考虑评审过程中固有的不确定因素，对评审结论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达成一致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如果评审目的有规定，准备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建议性意见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如果评审计划有规定，讨论评审后续活动。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283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charRg st="2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2835">
                                            <p:txEl>
                                              <p:charRg st="2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2835">
                                            <p:txEl>
                                              <p:charRg st="58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charRg st="85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2835">
                                            <p:txEl>
                                              <p:charRg st="85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2835">
                                            <p:txEl>
                                              <p:charRg st="104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8112125" cy="46069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会议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签到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组长宣布末次会议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开始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对评审中发现的亮点简要概括和给予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肯定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通报评审发现的问题，提出问题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纠正要求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说明在评审过程中遇到的可能降低评审结论可信程度的情况，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澄清疑问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请企业领导讲话，就评审组提出的问题及整改要求表明态度，并适当说明今后安全生产标准化的改进方向；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组长宣布末次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会议结束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2857500" y="836613"/>
            <a:ext cx="3500438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3.6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末次会议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uLnTx/>
              <a:uFillTx/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0203" name="Text Box 11"/>
          <p:cNvSpPr txBox="1">
            <a:spLocks noChangeArrowheads="1"/>
          </p:cNvSpPr>
          <p:nvPr/>
        </p:nvSpPr>
        <p:spPr bwMode="auto">
          <a:xfrm>
            <a:off x="2051050" y="1484313"/>
            <a:ext cx="46085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2.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评审目的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520205" name="Text Box 13"/>
          <p:cNvSpPr txBox="1"/>
          <p:nvPr/>
        </p:nvSpPr>
        <p:spPr>
          <a:xfrm>
            <a:off x="1116013" y="2636838"/>
            <a:ext cx="7127875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</a:rPr>
              <a:t>符合性（完整、符合）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 有效性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 适宜性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宋体" panose="02010600030101010101" pitchFamily="2" charset="-122"/>
              </a:rPr>
              <a:t> 辨识安全生产标准化可能需改善的地方（自评）</a:t>
            </a:r>
            <a:endParaRPr lang="zh-CN" altLang="en-US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21508" name="Text Box 16"/>
          <p:cNvSpPr txBox="1"/>
          <p:nvPr/>
        </p:nvSpPr>
        <p:spPr>
          <a:xfrm>
            <a:off x="1187450" y="1916113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>
                                            <p:txEl>
                                              <p:charRg st="1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468313" y="1000125"/>
            <a:ext cx="74279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latin typeface="Times New Roman" panose="02020603050405020304" pitchFamily="18" charset="0"/>
                <a:ea typeface="华文隶书" pitchFamily="2" charset="-122"/>
                <a:cs typeface="+mn-cs"/>
              </a:rPr>
              <a:t>4</a:t>
            </a: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.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编制、批准并发放评审报告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4515" name="Rectangle 4"/>
          <p:cNvSpPr/>
          <p:nvPr/>
        </p:nvSpPr>
        <p:spPr>
          <a:xfrm>
            <a:off x="179388" y="1484313"/>
            <a:ext cx="8713787" cy="486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）评审报告的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编写</a:t>
            </a:r>
            <a:endParaRPr lang="en-US" altLang="zh-CN" sz="26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        评审组长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负责编写评审报告，格式和要求应符合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评审工作管理办法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规定，评审组成员在评审报告上签字。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）评审报告的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批准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          评审报告由</a:t>
            </a:r>
            <a:r>
              <a:rPr lang="zh-CN" altLang="en-US" sz="26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评审单位负责人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批准，并存档。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）评审报告的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提交</a:t>
            </a:r>
            <a:endParaRPr lang="zh-CN" altLang="en-US" sz="26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          经批准的评审报告应当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提交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给相应</a:t>
            </a:r>
            <a:r>
              <a:rPr lang="zh-CN" altLang="en-US" sz="26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评审组织单位审核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600" b="1" dirty="0"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600" b="1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）否决项与扣分项清单的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提交</a:t>
            </a:r>
            <a:endParaRPr lang="en-US" altLang="zh-CN" sz="26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 eaLnBrk="1" hangingPunct="1">
              <a:lnSpc>
                <a:spcPct val="120000"/>
              </a:lnSpc>
            </a:pP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          将否决项与扣分项清单和整改要求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提交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给企业，并</a:t>
            </a:r>
            <a:r>
              <a:rPr lang="zh-CN" altLang="en-US" sz="2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报</a:t>
            </a:r>
            <a:r>
              <a:rPr lang="zh-CN" altLang="en-US" sz="2600" b="1" dirty="0">
                <a:latin typeface="华文新魏" pitchFamily="2" charset="-122"/>
                <a:ea typeface="华文新魏" pitchFamily="2" charset="-122"/>
              </a:rPr>
              <a:t>企业所在地市、县两级安全监督管理部门。</a:t>
            </a:r>
            <a:endParaRPr lang="zh-CN" altLang="en-US" sz="26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476375" y="917575"/>
            <a:ext cx="40782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 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评审报告内容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5539" name="Text Box 13"/>
          <p:cNvSpPr txBox="1"/>
          <p:nvPr/>
        </p:nvSpPr>
        <p:spPr>
          <a:xfrm>
            <a:off x="765175" y="1700213"/>
            <a:ext cx="7673975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84175" lvl="2" indent="0" algn="just" eaLnBrk="1" hangingPunct="1">
              <a:buChar char="•"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评审人员一览表；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企业概况（名称、地址、电话、传真等）；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评审日期、目的、范围、准则等；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企业基本情况；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文件评审综述；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法律法规符合性综述；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现场评审综述；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评审发现的主要问题综述及整改要求；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评审结论及等级推荐意见；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384175" lvl="2" indent="0" algn="just" eaLnBrk="1" hangingPunct="1"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建议等。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755650" y="1628775"/>
            <a:ext cx="7561263" cy="354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5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.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完成评审</a:t>
            </a: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当评审计划中的所有活动已完成，并按要求提交了经批准的评审报告时，评审即告结束。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2427" name="Text Box 5131"/>
          <p:cNvSpPr txBox="1">
            <a:spLocks noChangeArrowheads="1"/>
          </p:cNvSpPr>
          <p:nvPr/>
        </p:nvSpPr>
        <p:spPr bwMode="auto">
          <a:xfrm>
            <a:off x="2987675" y="1484313"/>
            <a:ext cx="331311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三、评审程序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13314" name="Object 5133"/>
          <p:cNvGraphicFramePr>
            <a:graphicFrameLocks noChangeAspect="1"/>
          </p:cNvGraphicFramePr>
          <p:nvPr/>
        </p:nvGraphicFramePr>
        <p:xfrm>
          <a:off x="2700338" y="3357563"/>
          <a:ext cx="38100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4006850" imgH="2857500" progId="">
                  <p:embed/>
                </p:oleObj>
              </mc:Choice>
              <mc:Fallback>
                <p:oleObj name="" r:id="rId1" imgW="4006850" imgH="2857500" progId="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00338" y="3357563"/>
                        <a:ext cx="3810000" cy="2339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0683" name="Text Box 2059"/>
          <p:cNvSpPr txBox="1">
            <a:spLocks noChangeArrowheads="1"/>
          </p:cNvSpPr>
          <p:nvPr/>
        </p:nvSpPr>
        <p:spPr bwMode="auto">
          <a:xfrm>
            <a:off x="1476375" y="1268413"/>
            <a:ext cx="4876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  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algn="tl">
                    <a:srgbClr val="00000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基 本 程 序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7587" name="Rectangle 2061"/>
          <p:cNvSpPr/>
          <p:nvPr/>
        </p:nvSpPr>
        <p:spPr>
          <a:xfrm>
            <a:off x="857250" y="2060575"/>
            <a:ext cx="729615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16280" eaLnBrk="1" hangingPunct="1">
              <a:lnSpc>
                <a:spcPct val="150000"/>
              </a:lnSpc>
              <a:buChar char="•"/>
            </a:pPr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自评与</a:t>
            </a:r>
            <a:r>
              <a:rPr lang="zh-CN" altLang="en-US" sz="2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申请（企业）；</a:t>
            </a:r>
            <a:endParaRPr lang="en-US" altLang="zh-CN" sz="28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716280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受理（评审组织单位）；</a:t>
            </a:r>
            <a:endParaRPr lang="en-US" altLang="zh-CN" sz="28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716280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评审（评审单位）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marL="716280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审核（评审报告）；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716280" eaLnBrk="1" hangingPunct="1">
              <a:lnSpc>
                <a:spcPct val="150000"/>
              </a:lnSpc>
              <a:buChar char="•"/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公告（安监部门）；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marL="716280" eaLnBrk="1" hangingPunct="1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发证（评审组织单位）。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Text Box 12"/>
          <p:cNvSpPr txBox="1"/>
          <p:nvPr/>
        </p:nvSpPr>
        <p:spPr>
          <a:xfrm>
            <a:off x="381000" y="54102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 eaLnBrk="1" hangingPunct="1">
              <a:spcBef>
                <a:spcPct val="50000"/>
              </a:spcBef>
              <a:buChar char="•"/>
            </a:pPr>
            <a:endParaRPr lang="zh-CN" altLang="zh-CN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1835150" y="1557338"/>
            <a:ext cx="52339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  <a:cs typeface="+mn-cs"/>
              </a:rPr>
              <a:t>四</a:t>
            </a:r>
            <a:r>
              <a:rPr kumimoji="1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新魏" pitchFamily="2" charset="-122"/>
                <a:cs typeface="+mn-cs"/>
              </a:rPr>
              <a:t>、评审人员的基本要求</a:t>
            </a:r>
            <a:endParaRPr kumimoji="1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484438" y="2997200"/>
          <a:ext cx="411480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4519930" imgH="3467100" progId="">
                  <p:embed/>
                </p:oleObj>
              </mc:Choice>
              <mc:Fallback>
                <p:oleObj name="" r:id="rId1" imgW="4519930" imgH="3467100" progId="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4438" y="2997200"/>
                        <a:ext cx="4114800" cy="283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12"/>
          <p:cNvSpPr txBox="1"/>
          <p:nvPr/>
        </p:nvSpPr>
        <p:spPr>
          <a:xfrm>
            <a:off x="381000" y="54102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>
              <a:spcBef>
                <a:spcPct val="50000"/>
              </a:spcBef>
              <a:buChar char="•"/>
            </a:pPr>
            <a:endParaRPr lang="zh-CN" altLang="zh-CN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827088" y="836613"/>
            <a:ext cx="73453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评审人员的资格要求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68612" name="Rectangle 15"/>
          <p:cNvSpPr/>
          <p:nvPr/>
        </p:nvSpPr>
        <p:spPr>
          <a:xfrm>
            <a:off x="395288" y="1628775"/>
            <a:ext cx="8280400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教育程度</a:t>
            </a:r>
            <a:r>
              <a:rPr lang="en-US" altLang="zh-CN" sz="1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具有化学、化工或安全专业大专（含）以上学历或中级（含）以上技术职称</a:t>
            </a:r>
            <a:r>
              <a:rPr lang="zh-CN" altLang="en-US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培训资质</a:t>
            </a:r>
            <a:r>
              <a:rPr lang="en-US" altLang="zh-CN" sz="1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经中国化学品安全协会考核取得评审人员培训合格证书；</a:t>
            </a:r>
            <a:endParaRPr lang="zh-CN" altLang="en-US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安全工作经历</a:t>
            </a:r>
            <a:r>
              <a:rPr lang="en-US" altLang="zh-CN" sz="1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从事危险化学品或化工行业安全相关技术或管理等工作经历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年以上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；</a:t>
            </a:r>
            <a:endParaRPr lang="zh-CN" altLang="en-US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能力的保持</a:t>
            </a:r>
            <a:r>
              <a:rPr lang="en-US" altLang="zh-CN" sz="1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取得评审人员培训合格证书后，每年至少参与完成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个企业的安全生产标准化评审或诊断工作</a:t>
            </a:r>
            <a:r>
              <a:rPr lang="zh-CN" altLang="en-US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b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评审组长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zh-CN" altLang="en-US" sz="1800" b="1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en-US" altLang="zh-CN" sz="18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需要特别挑选，要求有较强组织管理和协调能力。</a:t>
            </a:r>
            <a:endParaRPr lang="zh-TW" altLang="en-US" b="1" dirty="0">
              <a:solidFill>
                <a:srgbClr val="0099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87720" y="3968750"/>
            <a:ext cx="294132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96610" y="4231005"/>
            <a:ext cx="99695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6585" y="4907915"/>
            <a:ext cx="79184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2125" name="Text Box 13"/>
          <p:cNvSpPr txBox="1">
            <a:spLocks noChangeArrowheads="1"/>
          </p:cNvSpPr>
          <p:nvPr/>
        </p:nvSpPr>
        <p:spPr bwMode="auto">
          <a:xfrm>
            <a:off x="428625" y="1052513"/>
            <a:ext cx="8247063" cy="4765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          </a:t>
            </a:r>
            <a:r>
              <a:rPr kumimoji="1" lang="en-US" altLang="zh-CN" sz="2000" b="1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             </a:t>
            </a:r>
            <a:r>
              <a:rPr kumimoji="1" lang="en-US" altLang="zh-CN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</a:t>
            </a: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完整性评审</a:t>
            </a:r>
            <a:endParaRPr kumimoji="1" lang="zh-CN" altLang="en-US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）安全生产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方针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  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）危险有害因素识别、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风险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评价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法规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和其他要求； 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目标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和规划；   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）机构、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职责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、承诺、责任和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考核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）管理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制度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和记录； 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培训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）内部和外部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沟通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 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）应急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预案</a:t>
            </a:r>
            <a:endParaRPr kumimoji="1" lang="zh-CN" altLang="en-US" b="1" kern="1200" cap="none" spc="0" normalizeH="0" baseline="0" noProof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）生产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设施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作业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安全、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产品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安全、职业危害等；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(11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纠正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措施机制：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不符合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和事故处理；</a:t>
            </a:r>
            <a:endParaRPr kumimoji="1" lang="zh-CN" altLang="en-US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12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）检查与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自评</a:t>
            </a:r>
            <a:r>
              <a:rPr kumimoji="1" lang="zh-CN" altLang="en-US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等。</a:t>
            </a:r>
            <a:endParaRPr kumimoji="1" lang="zh-CN" altLang="en-US" b="1" kern="1200" cap="none" spc="0" normalizeH="0" baseline="0" noProof="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Text Box 14"/>
          <p:cNvSpPr txBox="1"/>
          <p:nvPr/>
        </p:nvSpPr>
        <p:spPr>
          <a:xfrm>
            <a:off x="1447800" y="20574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3149" name="Text Box 13"/>
          <p:cNvSpPr txBox="1">
            <a:spLocks noChangeArrowheads="1"/>
          </p:cNvSpPr>
          <p:nvPr/>
        </p:nvSpPr>
        <p:spPr bwMode="auto">
          <a:xfrm>
            <a:off x="785813" y="1524000"/>
            <a:ext cx="7443788" cy="3929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适宜性评审</a:t>
            </a:r>
            <a:endParaRPr kumimoji="1" lang="en-US" altLang="zh-CN" sz="32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algn="ctr" defTabSz="914400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1" lang="zh-CN" altLang="en-US" sz="1000" b="1" kern="1200" cap="none" spc="0" normalizeH="0" baseline="0" noProof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   </a:t>
            </a: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）检查安全生产方针、目标和风险控制与所识别</a:t>
            </a:r>
            <a:r>
              <a:rPr kumimoji="1" lang="zh-CN" altLang="en-US" sz="2800" b="1" kern="1200" cap="none" spc="0" normalizeH="0" baseline="0" noProof="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不可接受的风险</a:t>
            </a: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是否一致；</a:t>
            </a:r>
            <a:endParaRPr kumimoji="1" lang="zh-CN" altLang="en-US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（</a:t>
            </a:r>
            <a:r>
              <a:rPr kumimoji="1" lang="en-US" altLang="zh-CN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）检查</a:t>
            </a:r>
            <a:r>
              <a:rPr kumimoji="1" lang="zh-CN" altLang="en-US" sz="2800" b="1" kern="1200" cap="none" spc="0" normalizeH="0" baseline="0" noProof="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控制措施</a:t>
            </a:r>
            <a:r>
              <a:rPr kumimoji="1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的适宜性以确保风险确实得到控制。</a:t>
            </a:r>
            <a:endParaRPr kumimoji="1" lang="zh-CN" altLang="en-US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Text Box 14"/>
          <p:cNvSpPr txBox="1"/>
          <p:nvPr/>
        </p:nvSpPr>
        <p:spPr>
          <a:xfrm>
            <a:off x="1447800" y="20574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52663" y="1052513"/>
            <a:ext cx="41052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3.</a:t>
            </a:r>
            <a:r>
              <a: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  <a:cs typeface="+mn-cs"/>
              </a:rPr>
              <a:t> 评审原则</a:t>
            </a:r>
            <a:endParaRPr kumimoji="1" lang="zh-CN" altLang="en-US" sz="3200" b="1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仿宋_GB2312" pitchFamily="49" charset="-122"/>
              <a:ea typeface="仿宋_GB2312" pitchFamily="49" charset="-122"/>
              <a:cs typeface="+mn-cs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7188" y="2057400"/>
            <a:ext cx="2786063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  统  性：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85750" y="2590800"/>
            <a:ext cx="2928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客观公正性：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57188" y="3352800"/>
            <a:ext cx="27146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文件化：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57188" y="3908425"/>
            <a:ext cx="271462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独立性：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57188" y="4724400"/>
            <a:ext cx="278606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职业守则：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67" name="Text Box 19"/>
          <p:cNvSpPr txBox="1"/>
          <p:nvPr/>
        </p:nvSpPr>
        <p:spPr>
          <a:xfrm>
            <a:off x="2843213" y="2060575"/>
            <a:ext cx="4032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indent="-277495" algn="just" eaLnBrk="1" hangingPunct="1"/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按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计划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、有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组织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地进行。</a:t>
            </a:r>
            <a:r>
              <a:rPr lang="zh-CN" altLang="en-US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668" name="Text Box 20"/>
          <p:cNvSpPr txBox="1"/>
          <p:nvPr/>
        </p:nvSpPr>
        <p:spPr>
          <a:xfrm>
            <a:off x="2843213" y="2636838"/>
            <a:ext cx="576103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65755" lvl="1" indent="-2686050" eaLnBrk="1" hangingPunct="1"/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评审结论的形成要以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客观事实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为基础，     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评审准则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为依据。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669" name="Text Box 21"/>
          <p:cNvSpPr txBox="1"/>
          <p:nvPr/>
        </p:nvSpPr>
        <p:spPr>
          <a:xfrm>
            <a:off x="2843213" y="3429000"/>
            <a:ext cx="4321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indent="-277495" algn="just" eaLnBrk="1" hangingPunct="1"/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评审全过程要予以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文件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化。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671" name="Text Box 23"/>
          <p:cNvSpPr txBox="1"/>
          <p:nvPr/>
        </p:nvSpPr>
        <p:spPr>
          <a:xfrm>
            <a:off x="2771775" y="4076700"/>
            <a:ext cx="54721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indent="-274320" algn="just" eaLnBrk="1" hangingPunct="1"/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评审人员应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独立于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受评审方，确保评审的公正性。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672" name="Text Box 24"/>
          <p:cNvSpPr txBox="1"/>
          <p:nvPr/>
        </p:nvSpPr>
        <p:spPr>
          <a:xfrm>
            <a:off x="1908175" y="5157788"/>
            <a:ext cx="54006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/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——— 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谨慎、勤奋、娴熟、明断；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  <a:p>
            <a:pPr lvl="1" eaLnBrk="1" hangingPunct="1"/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——— </a:t>
            </a:r>
            <a:r>
              <a:rPr lang="zh-CN" altLang="en-US" b="1" dirty="0">
                <a:latin typeface="华文新魏" pitchFamily="2" charset="-122"/>
                <a:ea typeface="华文新魏" pitchFamily="2" charset="-122"/>
              </a:rPr>
              <a:t>保守机密。   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charRg st="17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7155</Words>
  <Application>WPS 演示</Application>
  <PresentationFormat>全屏显示(4:3)</PresentationFormat>
  <Paragraphs>616</Paragraphs>
  <Slides>67</Slides>
  <Notes>64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67</vt:i4>
      </vt:variant>
    </vt:vector>
  </HeadingPairs>
  <TitlesOfParts>
    <vt:vector size="92" baseType="lpstr">
      <vt:lpstr>Arial</vt:lpstr>
      <vt:lpstr>宋体</vt:lpstr>
      <vt:lpstr>Wingdings</vt:lpstr>
      <vt:lpstr>Times New Roman</vt:lpstr>
      <vt:lpstr>楷体_GB2312</vt:lpstr>
      <vt:lpstr>新宋体</vt:lpstr>
      <vt:lpstr>华文隶书</vt:lpstr>
      <vt:lpstr>微软雅黑</vt:lpstr>
      <vt:lpstr>黑体</vt:lpstr>
      <vt:lpstr>华文新魏</vt:lpstr>
      <vt:lpstr>仿宋_GB2312</vt:lpstr>
      <vt:lpstr>仿宋</vt:lpstr>
      <vt:lpstr>隶书</vt:lpstr>
      <vt:lpstr>华文行楷</vt:lpstr>
      <vt:lpstr>DFKai-SB</vt:lpstr>
      <vt:lpstr>Arial Unicode MS</vt:lpstr>
      <vt:lpstr>楷体</vt:lpstr>
      <vt:lpstr>汉仪旗黑-85S</vt:lpstr>
      <vt:lpstr>3_默认设计模板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事故调查分析中心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qu</dc:creator>
  <cp:lastModifiedBy>little fairy</cp:lastModifiedBy>
  <cp:revision>250</cp:revision>
  <dcterms:created xsi:type="dcterms:W3CDTF">2000-11-10T11:39:38Z</dcterms:created>
  <dcterms:modified xsi:type="dcterms:W3CDTF">2024-04-22T08:48:55Z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0DE1D69993114DFDA23D2A9F38C94B9F_13</vt:lpwstr>
  </property>
  <property fmtid="{D5CDD505-2E9C-101B-9397-08002B2CF9AE}" pid="3" name="KSOProductBuildVer">
    <vt:lpwstr>2052-12.1.0.16417</vt:lpwstr>
  </property>
</Properties>
</file>