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29"/>
  </p:handoutMasterIdLst>
  <p:sldIdLst>
    <p:sldId id="256" r:id="rId3"/>
    <p:sldId id="450" r:id="rId5"/>
    <p:sldId id="257" r:id="rId6"/>
    <p:sldId id="258" r:id="rId7"/>
    <p:sldId id="259" r:id="rId8"/>
    <p:sldId id="260"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8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Lst>
  <p:sldSz cx="9144000" cy="6858000" type="screen4x3"/>
  <p:notesSz cx="6724650" cy="9866630"/>
  <p:custDataLst>
    <p:tags r:id="rId134"/>
  </p:custDataLst>
  <p:defaultTextStyle>
    <a:defPPr>
      <a:defRPr lang="zh-CN"/>
    </a:defPPr>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4080" userDrawn="1">
          <p15:clr>
            <a:srgbClr val="A4A3A4"/>
          </p15:clr>
        </p15:guide>
        <p15:guide id="2" pos="4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F35D9"/>
    <a:srgbClr val="9D75F5"/>
    <a:srgbClr val="4D37D3"/>
    <a:srgbClr val="6495EE"/>
    <a:srgbClr val="FF0000"/>
    <a:srgbClr val="00FF00"/>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438"/>
    <p:restoredTop sz="99682"/>
  </p:normalViewPr>
  <p:slideViewPr>
    <p:cSldViewPr showGuides="1">
      <p:cViewPr varScale="1">
        <p:scale>
          <a:sx n="70" d="100"/>
          <a:sy n="70" d="100"/>
        </p:scale>
        <p:origin x="-96" y="-378"/>
      </p:cViewPr>
      <p:guideLst>
        <p:guide orient="horz" pos="4080"/>
        <p:guide pos="4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234"/>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4" Type="http://schemas.openxmlformats.org/officeDocument/2006/relationships/tags" Target="tags/tag7.xml"/><Relationship Id="rId133" Type="http://schemas.openxmlformats.org/officeDocument/2006/relationships/commentAuthors" Target="commentAuthors.xml"/><Relationship Id="rId132" Type="http://schemas.openxmlformats.org/officeDocument/2006/relationships/tableStyles" Target="tableStyles.xml"/><Relationship Id="rId131" Type="http://schemas.openxmlformats.org/officeDocument/2006/relationships/viewProps" Target="viewProps.xml"/><Relationship Id="rId130" Type="http://schemas.openxmlformats.org/officeDocument/2006/relationships/presProps" Target="presProps.xml"/><Relationship Id="rId13" Type="http://schemas.openxmlformats.org/officeDocument/2006/relationships/slide" Target="slides/slide10.xml"/><Relationship Id="rId129" Type="http://schemas.openxmlformats.org/officeDocument/2006/relationships/handoutMaster" Target="handoutMasters/handoutMaster1.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3EDC8A8-1569-4E36-A985-A460477DCDB5}" type="doc">
      <dgm:prSet loTypeId="urn:microsoft.com/office/officeart/2005/8/layout/orgChart1" qsTypeId="urn:microsoft.com/office/officeart/2005/8/quickstyle/simple1" csTypeId="urn:microsoft.com/office/officeart/2005/8/colors/accent1_2"/>
      <dgm:spPr/>
    </dgm:pt>
    <dgm:pt modelId="{C4917D4D-2BDB-4044-9008-1A2B6F2060FD}">
      <dgm:prSet/>
      <dgm:spPr/>
      <dgm:t>
        <a:bodyPr vert="horz" wrap="square" lIns="0" tIns="0" rIns="0" bIns="0" anchor="ctr" anchorCtr="0"/>
        <a:p>
          <a:pPr algn="ctr" eaLnBrk="1" hangingPunct="1"/>
          <a:r>
            <a:rPr lang="zh-CN" altLang="en-US" dirty="0">
              <a:solidFill>
                <a:srgbClr val="0000FF"/>
              </a:solidFill>
              <a:latin typeface="Arial" panose="020B0604020202020204" pitchFamily="34" charset="0"/>
            </a:rPr>
            <a:t>应急救援指挥领导小组</a:t>
          </a:r>
          <a:r>
            <a:rPr lang="zh-CN" altLang="en-US">
              <a:solidFill>
                <a:srgbClr val="0000FF"/>
              </a:solidFill>
              <a:latin typeface="Arial" panose="020B0604020202020204" pitchFamily="34" charset="0"/>
            </a:rPr>
            <a:t/>
          </a:r>
          <a:endParaRPr lang="zh-CN" altLang="en-US">
            <a:solidFill>
              <a:srgbClr val="0000FF"/>
            </a:solidFill>
            <a:latin typeface="Arial" panose="020B0604020202020204" pitchFamily="34" charset="0"/>
          </a:endParaRPr>
        </a:p>
      </dgm:t>
    </dgm:pt>
    <dgm:pt modelId="{45DC3855-EED1-4950-845D-4003F0A19C72}" cxnId="{022FAB42-F4F7-4744-B7EF-D5D655851E30}" type="parTrans">
      <dgm:prSet/>
      <dgm:spPr/>
    </dgm:pt>
    <dgm:pt modelId="{19790427-042B-4A30-9287-75388F091A25}" cxnId="{022FAB42-F4F7-4744-B7EF-D5D655851E30}" type="sibTrans">
      <dgm:prSet/>
      <dgm:spPr/>
    </dgm:pt>
    <dgm:pt modelId="{02620560-75B6-4FF6-ACAE-C22AA84A6690}">
      <dgm:prSet/>
      <dgm:spPr/>
      <dgm:t>
        <a:bodyPr vert="horz" wrap="square" lIns="0" tIns="0" rIns="0" bIns="0" anchor="ctr" anchorCtr="0"/>
        <a:p>
          <a:pPr algn="ctr" eaLnBrk="1" hangingPunct="1"/>
          <a:r>
            <a:rPr lang="zh-CN" altLang="en-US" dirty="0">
              <a:solidFill>
                <a:srgbClr val="0000FF"/>
              </a:solidFill>
              <a:latin typeface="Arial" panose="020B0604020202020204" pitchFamily="34" charset="0"/>
            </a:rPr>
            <a:t>应急救援专家委员会</a:t>
          </a:r>
          <a:endParaRPr lang="zh-CN" altLang="en-US" dirty="0">
            <a:solidFill>
              <a:srgbClr val="0000FF"/>
            </a:solidFill>
            <a:latin typeface="Arial" panose="020B0604020202020204" pitchFamily="34" charset="0"/>
          </a:endParaRPr>
        </a:p>
      </dgm:t>
    </dgm:pt>
    <dgm:pt modelId="{ED0D9545-7739-400C-BCCC-3D738E59A340}" cxnId="{F4932693-9A70-4A2A-840F-92424D5A6F9A}" type="parTrans">
      <dgm:prSet/>
      <dgm:spPr/>
    </dgm:pt>
    <dgm:pt modelId="{6DD15F43-A2D5-4647-8AC3-7CCFF1FA8293}" cxnId="{F4932693-9A70-4A2A-840F-92424D5A6F9A}" type="sibTrans">
      <dgm:prSet/>
      <dgm:spPr/>
    </dgm:pt>
    <dgm:pt modelId="{5DF9F73A-A51E-4EF0-B042-98C70BFAD874}">
      <dgm:prSet/>
      <dgm:spPr/>
      <dgm:t>
        <a:bodyPr vert="horz" wrap="square" lIns="0" tIns="0" rIns="0" bIns="0" anchor="ctr" anchorCtr="0"/>
        <a:p>
          <a:pPr algn="ctr" eaLnBrk="1" hangingPunct="1"/>
          <a:r>
            <a:rPr lang="zh-CN" altLang="en-US" dirty="0">
              <a:solidFill>
                <a:srgbClr val="0000FF"/>
              </a:solidFill>
              <a:latin typeface="Arial" panose="020B0604020202020204" pitchFamily="34" charset="0"/>
            </a:rPr>
            <a:t>通讯联络组</a:t>
          </a:r>
          <a:endParaRPr lang="zh-CN" altLang="en-US" dirty="0">
            <a:solidFill>
              <a:srgbClr val="0000FF"/>
            </a:solidFill>
            <a:latin typeface="Arial" panose="020B0604020202020204" pitchFamily="34" charset="0"/>
          </a:endParaRPr>
        </a:p>
      </dgm:t>
    </dgm:pt>
    <dgm:pt modelId="{4A9804D2-8849-4475-A1FE-D0EF7A5B06D8}" cxnId="{15DE1979-B3D0-4E08-9735-635FDDAB621D}" type="parTrans">
      <dgm:prSet/>
      <dgm:spPr/>
    </dgm:pt>
    <dgm:pt modelId="{EF7C24C2-92B5-4A76-ABEB-88CB47EF5B04}" cxnId="{15DE1979-B3D0-4E08-9735-635FDDAB621D}" type="sibTrans">
      <dgm:prSet/>
      <dgm:spPr/>
    </dgm:pt>
    <dgm:pt modelId="{773EFCAE-3FA7-42AD-BA70-85644F8FBEF0}">
      <dgm:prSet/>
      <dgm:spPr/>
      <dgm:t>
        <a:bodyPr vert="horz" wrap="square" lIns="0" tIns="0" rIns="0" bIns="0" anchor="ctr" anchorCtr="0"/>
        <a:p>
          <a:pPr algn="ctr" eaLnBrk="1" hangingPunct="1"/>
          <a:r>
            <a:rPr lang="zh-CN" altLang="en-US" dirty="0">
              <a:solidFill>
                <a:srgbClr val="0000FF"/>
              </a:solidFill>
              <a:latin typeface="Arial" panose="020B0604020202020204" pitchFamily="34" charset="0"/>
            </a:rPr>
            <a:t>应急救护站</a:t>
          </a:r>
          <a:endParaRPr lang="zh-CN" altLang="en-US" dirty="0">
            <a:solidFill>
              <a:srgbClr val="0000FF"/>
            </a:solidFill>
            <a:latin typeface="Arial" panose="020B0604020202020204" pitchFamily="34" charset="0"/>
          </a:endParaRPr>
        </a:p>
      </dgm:t>
    </dgm:pt>
    <dgm:pt modelId="{C246B027-082E-4866-B713-66B580124FFB}" cxnId="{504134EA-7643-4766-995A-697DAF2C3BB9}" type="parTrans">
      <dgm:prSet/>
      <dgm:spPr/>
    </dgm:pt>
    <dgm:pt modelId="{FC1192CC-D9D7-41B2-AA59-97EBB0598080}" cxnId="{504134EA-7643-4766-995A-697DAF2C3BB9}" type="sibTrans">
      <dgm:prSet/>
      <dgm:spPr/>
    </dgm:pt>
    <dgm:pt modelId="{8C60C6E2-64B2-4C27-9213-09814C52F016}">
      <dgm:prSet/>
      <dgm:spPr/>
      <dgm:t>
        <a:bodyPr vert="horz" wrap="square" lIns="0" tIns="0" rIns="0" bIns="0" anchor="ctr" anchorCtr="0"/>
        <a:p>
          <a:pPr algn="ctr" eaLnBrk="1" hangingPunct="1"/>
          <a:r>
            <a:rPr lang="zh-CN" altLang="en-US" dirty="0">
              <a:solidFill>
                <a:srgbClr val="0000FF"/>
              </a:solidFill>
              <a:latin typeface="Arial" panose="020B0604020202020204" pitchFamily="34" charset="0"/>
            </a:rPr>
            <a:t>应急救援专业队</a:t>
          </a:r>
          <a:endParaRPr lang="zh-CN" altLang="en-US" dirty="0">
            <a:solidFill>
              <a:srgbClr val="0000FF"/>
            </a:solidFill>
            <a:latin typeface="Arial" panose="020B0604020202020204" pitchFamily="34" charset="0"/>
          </a:endParaRPr>
        </a:p>
      </dgm:t>
    </dgm:pt>
    <dgm:pt modelId="{BBF3A9BB-DF5B-41C7-A0B7-D6A787BA38DB}" cxnId="{8108E581-37BA-4BF0-BB8B-285BF44F9D79}" type="parTrans">
      <dgm:prSet/>
      <dgm:spPr/>
    </dgm:pt>
    <dgm:pt modelId="{35777FD1-28A8-4A18-8782-8045E5D01FAF}" cxnId="{8108E581-37BA-4BF0-BB8B-285BF44F9D79}" type="sibTrans">
      <dgm:prSet/>
      <dgm:spPr/>
    </dgm:pt>
    <dgm:pt modelId="{80357A26-76BE-48B0-9C57-EA57552583A1}">
      <dgm:prSet/>
      <dgm:spPr/>
      <dgm:t>
        <a:bodyPr vert="horz" wrap="square" lIns="0" tIns="0" rIns="0" bIns="0" anchor="ctr" anchorCtr="0"/>
        <a:p>
          <a:pPr algn="ctr" eaLnBrk="1" hangingPunct="1"/>
          <a:r>
            <a:rPr lang="zh-CN" altLang="en-US" dirty="0">
              <a:solidFill>
                <a:srgbClr val="0000FF"/>
              </a:solidFill>
              <a:latin typeface="Arial" panose="020B0604020202020204" pitchFamily="34" charset="0"/>
            </a:rPr>
            <a:t>监测组</a:t>
          </a:r>
          <a:endParaRPr lang="zh-CN" altLang="en-US" dirty="0">
            <a:solidFill>
              <a:srgbClr val="0000FF"/>
            </a:solidFill>
            <a:latin typeface="Arial" panose="020B0604020202020204" pitchFamily="34" charset="0"/>
          </a:endParaRPr>
        </a:p>
      </dgm:t>
    </dgm:pt>
    <dgm:pt modelId="{70D88971-A1DD-4AD1-BD9F-8F3F556C85E3}" cxnId="{436EB0E7-68DE-4AB6-92F5-6CE1427379C7}" type="parTrans">
      <dgm:prSet/>
      <dgm:spPr/>
    </dgm:pt>
    <dgm:pt modelId="{11DC3982-CC48-4AC6-9B51-3166F8715F5B}" cxnId="{436EB0E7-68DE-4AB6-92F5-6CE1427379C7}" type="sibTrans">
      <dgm:prSet/>
      <dgm:spPr/>
    </dgm:pt>
    <dgm:pt modelId="{DFBE5A4E-B712-40B3-BBB7-C18F64A5FA6A}">
      <dgm:prSet/>
      <dgm:spPr/>
      <dgm:t>
        <a:bodyPr vert="horz" wrap="square" lIns="0" tIns="0" rIns="0" bIns="0" anchor="ctr" anchorCtr="0"/>
        <a:p>
          <a:pPr algn="ctr" eaLnBrk="1" hangingPunct="1"/>
          <a:r>
            <a:rPr lang="zh-CN" altLang="en-US" dirty="0">
              <a:solidFill>
                <a:srgbClr val="0000FF"/>
              </a:solidFill>
              <a:latin typeface="Arial" panose="020B0604020202020204" pitchFamily="34" charset="0"/>
            </a:rPr>
            <a:t>疏散组</a:t>
          </a:r>
          <a:endParaRPr lang="zh-CN" altLang="en-US" dirty="0">
            <a:solidFill>
              <a:srgbClr val="0000FF"/>
            </a:solidFill>
            <a:latin typeface="Arial" panose="020B0604020202020204" pitchFamily="34" charset="0"/>
          </a:endParaRPr>
        </a:p>
      </dgm:t>
    </dgm:pt>
    <dgm:pt modelId="{08957DF5-A6B5-40EA-B260-315CA47E0022}" cxnId="{D43CB690-2216-4283-92C2-F0901990C07D}" type="parTrans">
      <dgm:prSet/>
      <dgm:spPr/>
    </dgm:pt>
    <dgm:pt modelId="{59713154-3ABD-4F46-9923-977D636FC80D}" cxnId="{D43CB690-2216-4283-92C2-F0901990C07D}" type="sibTrans">
      <dgm:prSet/>
      <dgm:spPr/>
    </dgm:pt>
    <dgm:pt modelId="{BBB2DCCE-87CA-421C-A9C2-425B5E42CEC1}">
      <dgm:prSet/>
      <dgm:spPr/>
      <dgm:t>
        <a:bodyPr vert="horz" wrap="square" lIns="0" tIns="0" rIns="0" bIns="0" anchor="ctr" anchorCtr="0"/>
        <a:p>
          <a:pPr algn="ctr" eaLnBrk="1" hangingPunct="1"/>
          <a:r>
            <a:rPr lang="zh-CN" altLang="en-US" dirty="0">
              <a:solidFill>
                <a:srgbClr val="0000FF"/>
              </a:solidFill>
              <a:latin typeface="Arial" panose="020B0604020202020204" pitchFamily="34" charset="0"/>
            </a:rPr>
            <a:t>交通管制组</a:t>
          </a:r>
          <a:endParaRPr lang="zh-CN" altLang="en-US" dirty="0">
            <a:solidFill>
              <a:srgbClr val="0000FF"/>
            </a:solidFill>
            <a:latin typeface="Arial" panose="020B0604020202020204" pitchFamily="34" charset="0"/>
          </a:endParaRPr>
        </a:p>
      </dgm:t>
    </dgm:pt>
    <dgm:pt modelId="{6325E5B4-3F76-40D7-BE17-06CE0256EF4F}" cxnId="{0BBEB4D8-C66F-4B0D-8B31-BC28696F9818}" type="parTrans">
      <dgm:prSet/>
      <dgm:spPr/>
    </dgm:pt>
    <dgm:pt modelId="{63E9DD0A-7A94-4F39-95E7-D617BFE8DD69}" cxnId="{0BBEB4D8-C66F-4B0D-8B31-BC28696F9818}" type="sibTrans">
      <dgm:prSet/>
      <dgm:spPr/>
    </dgm:pt>
    <dgm:pt modelId="{CEB2F412-EC2F-4B2D-A192-F0F3E812F73F}">
      <dgm:prSet/>
      <dgm:spPr/>
      <dgm:t>
        <a:bodyPr vert="horz" wrap="square" lIns="0" tIns="0" rIns="0" bIns="0" anchor="ctr" anchorCtr="0"/>
        <a:p>
          <a:pPr algn="ctr" eaLnBrk="1" hangingPunct="1"/>
          <a:r>
            <a:rPr lang="zh-CN" altLang="en-US" dirty="0">
              <a:solidFill>
                <a:srgbClr val="0000FF"/>
              </a:solidFill>
              <a:latin typeface="Arial" panose="020B0604020202020204" pitchFamily="34" charset="0"/>
            </a:rPr>
            <a:t>安全警戒组</a:t>
          </a:r>
          <a:endParaRPr lang="zh-CN" altLang="en-US" dirty="0">
            <a:solidFill>
              <a:srgbClr val="0000FF"/>
            </a:solidFill>
            <a:latin typeface="Arial" panose="020B0604020202020204" pitchFamily="34" charset="0"/>
          </a:endParaRPr>
        </a:p>
      </dgm:t>
    </dgm:pt>
    <dgm:pt modelId="{A2DCBED2-AB0D-4875-B5CD-9F6C7D4CFF8A}" cxnId="{436858C1-9E7D-47D9-8732-610302CC69C6}" type="parTrans">
      <dgm:prSet/>
      <dgm:spPr/>
    </dgm:pt>
    <dgm:pt modelId="{AD438359-1EB0-4F87-967D-8F82482C6D60}" cxnId="{436858C1-9E7D-47D9-8732-610302CC69C6}" type="sibTrans">
      <dgm:prSet/>
      <dgm:spPr/>
    </dgm:pt>
    <dgm:pt modelId="{C49F25CC-6A88-4390-8ACE-81A311F661DA}" type="pres">
      <dgm:prSet presAssocID="{93EDC8A8-1569-4E36-A985-A460477DCDB5}" presName="hierChild1">
        <dgm:presLayoutVars>
          <dgm:orgChart val="1"/>
          <dgm:chPref val="1"/>
          <dgm:dir/>
          <dgm:animOne val="branch"/>
          <dgm:animLvl val="lvl"/>
          <dgm:resizeHandles/>
        </dgm:presLayoutVars>
      </dgm:prSet>
      <dgm:spPr/>
    </dgm:pt>
    <dgm:pt modelId="{2378CDC8-E445-4331-AEE7-D4C9B29C8C34}" type="pres">
      <dgm:prSet presAssocID="{C4917D4D-2BDB-4044-9008-1A2B6F2060FD}" presName="hierRoot1">
        <dgm:presLayoutVars>
          <dgm:hierBranch val="hang"/>
        </dgm:presLayoutVars>
      </dgm:prSet>
      <dgm:spPr/>
    </dgm:pt>
    <dgm:pt modelId="{E4092997-151D-4E60-BBF7-09BD8CE1D678}" type="pres">
      <dgm:prSet presAssocID="{C4917D4D-2BDB-4044-9008-1A2B6F2060FD}" presName="rootComposite1"/>
      <dgm:spPr/>
    </dgm:pt>
    <dgm:pt modelId="{7AACE46D-67E0-40C7-82C6-77BA1E2C6AA1}" type="pres">
      <dgm:prSet presAssocID="{C4917D4D-2BDB-4044-9008-1A2B6F2060FD}" presName="hierChild2"/>
      <dgm:spPr/>
    </dgm:pt>
    <dgm:pt modelId="{6ED283E8-F2DB-448D-B2EE-F6CA53F5CEA9}" type="pres">
      <dgm:prSet presAssocID="{C4917D4D-2BDB-4044-9008-1A2B6F2060FD}" presName="hierChild3"/>
      <dgm:spPr/>
    </dgm:pt>
    <dgm:pt modelId="{4A81A24C-C237-4F4F-8307-25256182F972}" type="pres">
      <dgm:prSet presAssocID="{C4917D4D-2BDB-4044-9008-1A2B6F2060FD}" presName="rootText1" presStyleLbl="node0" presStyleIdx="0" presStyleCnt="1">
        <dgm:presLayoutVars>
          <dgm:chPref val="3"/>
        </dgm:presLayoutVars>
      </dgm:prSet>
      <dgm:spPr/>
    </dgm:pt>
    <dgm:pt modelId="{2DE940E5-0E32-4942-9B22-870643F7AC82}" type="pres">
      <dgm:prSet presAssocID="{C4917D4D-2BDB-4044-9008-1A2B6F2060FD}" presName="rootConnector1" presStyleLbl="node1"/>
      <dgm:spPr/>
    </dgm:pt>
    <dgm:pt modelId="{6809172C-EC53-4854-953A-27F2D10CB37B}" type="pres">
      <dgm:prSet presAssocID="{ED0D9545-7739-400C-BCCC-3D738E59A340}" presName="Name48" presStyleLbl="parChTrans1D2" presStyleIdx="0" presStyleCnt="8"/>
      <dgm:spPr/>
    </dgm:pt>
    <dgm:pt modelId="{F74B8C1A-EC7A-41D8-8554-EADCC2593571}" type="pres">
      <dgm:prSet presAssocID="{02620560-75B6-4FF6-ACAE-C22AA84A6690}" presName="hierRoot2">
        <dgm:presLayoutVars>
          <dgm:hierBranch/>
        </dgm:presLayoutVars>
      </dgm:prSet>
      <dgm:spPr/>
    </dgm:pt>
    <dgm:pt modelId="{575E7813-E32C-431E-86FC-3B3A3D33BCB2}" type="pres">
      <dgm:prSet presAssocID="{02620560-75B6-4FF6-ACAE-C22AA84A6690}" presName="rootComposite"/>
      <dgm:spPr/>
    </dgm:pt>
    <dgm:pt modelId="{1B53B141-25F9-4B9C-A0B9-17893B8B7E21}" type="pres">
      <dgm:prSet presAssocID="{02620560-75B6-4FF6-ACAE-C22AA84A6690}" presName="hierChild4"/>
      <dgm:spPr/>
    </dgm:pt>
    <dgm:pt modelId="{9093F760-8D8C-41B4-9FCC-C749782D9E19}" type="pres">
      <dgm:prSet presAssocID="{02620560-75B6-4FF6-ACAE-C22AA84A6690}" presName="hierChild5"/>
      <dgm:spPr/>
    </dgm:pt>
    <dgm:pt modelId="{058F2B0B-2F68-468D-8870-586169ECF574}" type="pres">
      <dgm:prSet presAssocID="{02620560-75B6-4FF6-ACAE-C22AA84A6690}" presName="rootText" presStyleLbl="node2" presStyleIdx="0" presStyleCnt="8">
        <dgm:presLayoutVars>
          <dgm:chPref val="3"/>
        </dgm:presLayoutVars>
      </dgm:prSet>
      <dgm:spPr/>
    </dgm:pt>
    <dgm:pt modelId="{11F592AD-7B30-408D-9C75-81F0B3A62645}" type="pres">
      <dgm:prSet presAssocID="{02620560-75B6-4FF6-ACAE-C22AA84A6690}" presName="rootConnector" presStyleLbl="node2" presStyleIdx="0" presStyleCnt="8"/>
      <dgm:spPr/>
    </dgm:pt>
    <dgm:pt modelId="{B3FDF0E5-2A9E-4853-A668-58011DCA0E2D}" type="pres">
      <dgm:prSet presAssocID="{4A9804D2-8849-4475-A1FE-D0EF7A5B06D8}" presName="Name48" presStyleLbl="parChTrans1D2" presStyleIdx="1" presStyleCnt="8"/>
      <dgm:spPr/>
    </dgm:pt>
    <dgm:pt modelId="{49DB9795-7CCA-4785-BF12-78C246797AF9}" type="pres">
      <dgm:prSet presAssocID="{5DF9F73A-A51E-4EF0-B042-98C70BFAD874}" presName="hierRoot2">
        <dgm:presLayoutVars>
          <dgm:hierBranch/>
        </dgm:presLayoutVars>
      </dgm:prSet>
      <dgm:spPr/>
    </dgm:pt>
    <dgm:pt modelId="{EEEC0961-BA6B-4060-B77D-16914EFD1337}" type="pres">
      <dgm:prSet presAssocID="{5DF9F73A-A51E-4EF0-B042-98C70BFAD874}" presName="rootComposite"/>
      <dgm:spPr/>
    </dgm:pt>
    <dgm:pt modelId="{0DF13BA6-5CD9-4BD8-8FED-F7F5B84B74D7}" type="pres">
      <dgm:prSet presAssocID="{5DF9F73A-A51E-4EF0-B042-98C70BFAD874}" presName="hierChild4"/>
      <dgm:spPr/>
    </dgm:pt>
    <dgm:pt modelId="{2E43A72C-6E3A-4B44-84C2-A67E207519BC}" type="pres">
      <dgm:prSet presAssocID="{5DF9F73A-A51E-4EF0-B042-98C70BFAD874}" presName="hierChild5"/>
      <dgm:spPr/>
    </dgm:pt>
    <dgm:pt modelId="{C17CF61F-55CC-49A3-AB36-15D85030C913}" type="pres">
      <dgm:prSet presAssocID="{5DF9F73A-A51E-4EF0-B042-98C70BFAD874}" presName="rootText" presStyleLbl="node2" presStyleIdx="1" presStyleCnt="8">
        <dgm:presLayoutVars>
          <dgm:chPref val="3"/>
        </dgm:presLayoutVars>
      </dgm:prSet>
      <dgm:spPr/>
    </dgm:pt>
    <dgm:pt modelId="{572F83F7-0C1C-42A9-B976-267E58C7388B}" type="pres">
      <dgm:prSet presAssocID="{5DF9F73A-A51E-4EF0-B042-98C70BFAD874}" presName="rootConnector" presStyleLbl="node2" presStyleIdx="1" presStyleCnt="8"/>
      <dgm:spPr/>
    </dgm:pt>
    <dgm:pt modelId="{6E32E1B5-D10C-47E8-BC5D-0BE64FCBBEA0}" type="pres">
      <dgm:prSet presAssocID="{C246B027-082E-4866-B713-66B580124FFB}" presName="Name48" presStyleLbl="parChTrans1D2" presStyleIdx="2" presStyleCnt="8"/>
      <dgm:spPr/>
    </dgm:pt>
    <dgm:pt modelId="{4FD54233-0AA7-40CD-BA96-869CE8609704}" type="pres">
      <dgm:prSet presAssocID="{773EFCAE-3FA7-42AD-BA70-85644F8FBEF0}" presName="hierRoot2">
        <dgm:presLayoutVars>
          <dgm:hierBranch/>
        </dgm:presLayoutVars>
      </dgm:prSet>
      <dgm:spPr/>
    </dgm:pt>
    <dgm:pt modelId="{1DE5895D-571A-4EFF-8275-5F9338F7CF40}" type="pres">
      <dgm:prSet presAssocID="{773EFCAE-3FA7-42AD-BA70-85644F8FBEF0}" presName="rootComposite"/>
      <dgm:spPr/>
    </dgm:pt>
    <dgm:pt modelId="{DCEF6D9A-A591-4315-AFDE-9FB920A050B4}" type="pres">
      <dgm:prSet presAssocID="{773EFCAE-3FA7-42AD-BA70-85644F8FBEF0}" presName="hierChild4"/>
      <dgm:spPr/>
    </dgm:pt>
    <dgm:pt modelId="{A075920C-C8C7-42E9-A71C-B73F0E0C1776}" type="pres">
      <dgm:prSet presAssocID="{773EFCAE-3FA7-42AD-BA70-85644F8FBEF0}" presName="hierChild5"/>
      <dgm:spPr/>
    </dgm:pt>
    <dgm:pt modelId="{DB6AE359-2D68-46DA-B50D-40E60DD45893}" type="pres">
      <dgm:prSet presAssocID="{773EFCAE-3FA7-42AD-BA70-85644F8FBEF0}" presName="rootText" presStyleLbl="node2" presStyleIdx="2" presStyleCnt="8">
        <dgm:presLayoutVars>
          <dgm:chPref val="3"/>
        </dgm:presLayoutVars>
      </dgm:prSet>
      <dgm:spPr/>
    </dgm:pt>
    <dgm:pt modelId="{91547D2A-3846-4E18-8FC7-23F4E260B087}" type="pres">
      <dgm:prSet presAssocID="{773EFCAE-3FA7-42AD-BA70-85644F8FBEF0}" presName="rootConnector" presStyleLbl="node2" presStyleIdx="2" presStyleCnt="8"/>
      <dgm:spPr/>
    </dgm:pt>
    <dgm:pt modelId="{E6618524-60B5-426F-8D22-81C6F9EDCF80}" type="pres">
      <dgm:prSet presAssocID="{BBF3A9BB-DF5B-41C7-A0B7-D6A787BA38DB}" presName="Name48" presStyleLbl="parChTrans1D2" presStyleIdx="3" presStyleCnt="8"/>
      <dgm:spPr/>
    </dgm:pt>
    <dgm:pt modelId="{6662C9C8-9942-4002-A5BD-0E92CBB2493E}" type="pres">
      <dgm:prSet presAssocID="{8C60C6E2-64B2-4C27-9213-09814C52F016}" presName="hierRoot2">
        <dgm:presLayoutVars>
          <dgm:hierBranch/>
        </dgm:presLayoutVars>
      </dgm:prSet>
      <dgm:spPr/>
    </dgm:pt>
    <dgm:pt modelId="{94B28AEA-BD77-4E6C-BBC0-BB02E1F00BBC}" type="pres">
      <dgm:prSet presAssocID="{8C60C6E2-64B2-4C27-9213-09814C52F016}" presName="rootComposite"/>
      <dgm:spPr/>
    </dgm:pt>
    <dgm:pt modelId="{E6291CEE-CC75-419A-B48D-F8615406F099}" type="pres">
      <dgm:prSet presAssocID="{8C60C6E2-64B2-4C27-9213-09814C52F016}" presName="hierChild4"/>
      <dgm:spPr/>
    </dgm:pt>
    <dgm:pt modelId="{6C828BBE-E1B6-4AA7-BA52-6EF72D6B02D1}" type="pres">
      <dgm:prSet presAssocID="{8C60C6E2-64B2-4C27-9213-09814C52F016}" presName="hierChild5"/>
      <dgm:spPr/>
    </dgm:pt>
    <dgm:pt modelId="{3163A9C3-3D4D-4AEB-B189-33A0B20DB3A7}" type="pres">
      <dgm:prSet presAssocID="{8C60C6E2-64B2-4C27-9213-09814C52F016}" presName="rootText" presStyleLbl="node2" presStyleIdx="3" presStyleCnt="8">
        <dgm:presLayoutVars>
          <dgm:chPref val="3"/>
        </dgm:presLayoutVars>
      </dgm:prSet>
      <dgm:spPr/>
    </dgm:pt>
    <dgm:pt modelId="{17ECA265-5E44-4CDA-A735-EF188090BF50}" type="pres">
      <dgm:prSet presAssocID="{8C60C6E2-64B2-4C27-9213-09814C52F016}" presName="rootConnector" presStyleLbl="node2" presStyleIdx="3" presStyleCnt="8"/>
      <dgm:spPr/>
    </dgm:pt>
    <dgm:pt modelId="{BFBA9993-7277-45AF-B03B-BDCA9EAF695B}" type="pres">
      <dgm:prSet presAssocID="{70D88971-A1DD-4AD1-BD9F-8F3F556C85E3}" presName="Name48" presStyleLbl="parChTrans1D2" presStyleIdx="4" presStyleCnt="8"/>
      <dgm:spPr/>
    </dgm:pt>
    <dgm:pt modelId="{9BE2E8F6-3F26-45D5-8A0F-B68B12095879}" type="pres">
      <dgm:prSet presAssocID="{80357A26-76BE-48B0-9C57-EA57552583A1}" presName="hierRoot2">
        <dgm:presLayoutVars>
          <dgm:hierBranch/>
        </dgm:presLayoutVars>
      </dgm:prSet>
      <dgm:spPr/>
    </dgm:pt>
    <dgm:pt modelId="{0F0AB15B-FFE8-4EBF-A13A-238445BAE05B}" type="pres">
      <dgm:prSet presAssocID="{80357A26-76BE-48B0-9C57-EA57552583A1}" presName="rootComposite"/>
      <dgm:spPr/>
    </dgm:pt>
    <dgm:pt modelId="{22E5F72C-F9B6-42EF-A3AA-DF0CF57BEB63}" type="pres">
      <dgm:prSet presAssocID="{80357A26-76BE-48B0-9C57-EA57552583A1}" presName="hierChild4"/>
      <dgm:spPr/>
    </dgm:pt>
    <dgm:pt modelId="{DDECFAD7-822B-4B09-938D-9A14871CED36}" type="pres">
      <dgm:prSet presAssocID="{80357A26-76BE-48B0-9C57-EA57552583A1}" presName="hierChild5"/>
      <dgm:spPr/>
    </dgm:pt>
    <dgm:pt modelId="{84B635EC-60C3-447F-9D7C-CCA56C3F72DA}" type="pres">
      <dgm:prSet presAssocID="{80357A26-76BE-48B0-9C57-EA57552583A1}" presName="rootText" presStyleLbl="node2" presStyleIdx="4" presStyleCnt="8">
        <dgm:presLayoutVars>
          <dgm:chPref val="3"/>
        </dgm:presLayoutVars>
      </dgm:prSet>
      <dgm:spPr/>
    </dgm:pt>
    <dgm:pt modelId="{D2C0A31E-F708-4528-857D-380D4BDA5A3B}" type="pres">
      <dgm:prSet presAssocID="{80357A26-76BE-48B0-9C57-EA57552583A1}" presName="rootConnector" presStyleLbl="node2" presStyleIdx="4" presStyleCnt="8"/>
      <dgm:spPr/>
    </dgm:pt>
    <dgm:pt modelId="{56143DB9-291E-499D-8478-309DED2CED47}" type="pres">
      <dgm:prSet presAssocID="{08957DF5-A6B5-40EA-B260-315CA47E0022}" presName="Name48" presStyleLbl="parChTrans1D2" presStyleIdx="5" presStyleCnt="8"/>
      <dgm:spPr/>
    </dgm:pt>
    <dgm:pt modelId="{21C4D1CF-42E9-4113-B6B3-679EC2EABED5}" type="pres">
      <dgm:prSet presAssocID="{DFBE5A4E-B712-40B3-BBB7-C18F64A5FA6A}" presName="hierRoot2">
        <dgm:presLayoutVars>
          <dgm:hierBranch/>
        </dgm:presLayoutVars>
      </dgm:prSet>
      <dgm:spPr/>
    </dgm:pt>
    <dgm:pt modelId="{66C578A8-E0C1-4DC5-BC0B-541082AD7C83}" type="pres">
      <dgm:prSet presAssocID="{DFBE5A4E-B712-40B3-BBB7-C18F64A5FA6A}" presName="rootComposite"/>
      <dgm:spPr/>
    </dgm:pt>
    <dgm:pt modelId="{41D1B3FB-DBBE-4490-8048-3034AE4EB0A2}" type="pres">
      <dgm:prSet presAssocID="{DFBE5A4E-B712-40B3-BBB7-C18F64A5FA6A}" presName="hierChild4"/>
      <dgm:spPr/>
    </dgm:pt>
    <dgm:pt modelId="{70C15121-1C3D-4F22-B404-672C9496D2ED}" type="pres">
      <dgm:prSet presAssocID="{DFBE5A4E-B712-40B3-BBB7-C18F64A5FA6A}" presName="hierChild5"/>
      <dgm:spPr/>
    </dgm:pt>
    <dgm:pt modelId="{EFDD34C0-B9C3-4ACA-8457-27690FF5D36F}" type="pres">
      <dgm:prSet presAssocID="{DFBE5A4E-B712-40B3-BBB7-C18F64A5FA6A}" presName="rootText" presStyleLbl="node2" presStyleIdx="5" presStyleCnt="8">
        <dgm:presLayoutVars>
          <dgm:chPref val="3"/>
        </dgm:presLayoutVars>
      </dgm:prSet>
      <dgm:spPr/>
    </dgm:pt>
    <dgm:pt modelId="{97F8EBEC-D0E8-4385-B7A3-A17C7672BA82}" type="pres">
      <dgm:prSet presAssocID="{DFBE5A4E-B712-40B3-BBB7-C18F64A5FA6A}" presName="rootConnector" presStyleLbl="node2" presStyleIdx="5" presStyleCnt="8"/>
      <dgm:spPr/>
    </dgm:pt>
    <dgm:pt modelId="{B20D0A7A-BB7A-43BD-A707-8B7294898FFA}" type="pres">
      <dgm:prSet presAssocID="{6325E5B4-3F76-40D7-BE17-06CE0256EF4F}" presName="Name48" presStyleLbl="parChTrans1D2" presStyleIdx="6" presStyleCnt="8"/>
      <dgm:spPr/>
    </dgm:pt>
    <dgm:pt modelId="{7BE3B286-E586-434A-91E4-798B52AB0220}" type="pres">
      <dgm:prSet presAssocID="{BBB2DCCE-87CA-421C-A9C2-425B5E42CEC1}" presName="hierRoot2">
        <dgm:presLayoutVars>
          <dgm:hierBranch/>
        </dgm:presLayoutVars>
      </dgm:prSet>
      <dgm:spPr/>
    </dgm:pt>
    <dgm:pt modelId="{7C779B63-1458-497F-AB0D-C36DD92266CE}" type="pres">
      <dgm:prSet presAssocID="{BBB2DCCE-87CA-421C-A9C2-425B5E42CEC1}" presName="rootComposite"/>
      <dgm:spPr/>
    </dgm:pt>
    <dgm:pt modelId="{D983AB92-FD97-4840-B257-44005A8B7AF3}" type="pres">
      <dgm:prSet presAssocID="{BBB2DCCE-87CA-421C-A9C2-425B5E42CEC1}" presName="hierChild4"/>
      <dgm:spPr/>
    </dgm:pt>
    <dgm:pt modelId="{5079BF44-6FCC-4F1B-B8DC-625D78275BE4}" type="pres">
      <dgm:prSet presAssocID="{BBB2DCCE-87CA-421C-A9C2-425B5E42CEC1}" presName="hierChild5"/>
      <dgm:spPr/>
    </dgm:pt>
    <dgm:pt modelId="{BAB97BEB-AA07-4B4B-9310-40D01EE07AB4}" type="pres">
      <dgm:prSet presAssocID="{BBB2DCCE-87CA-421C-A9C2-425B5E42CEC1}" presName="rootText" presStyleLbl="node2" presStyleIdx="6" presStyleCnt="8">
        <dgm:presLayoutVars>
          <dgm:chPref val="3"/>
        </dgm:presLayoutVars>
      </dgm:prSet>
      <dgm:spPr/>
    </dgm:pt>
    <dgm:pt modelId="{CE41278F-CE98-48D9-9078-2BA9AAF91696}" type="pres">
      <dgm:prSet presAssocID="{BBB2DCCE-87CA-421C-A9C2-425B5E42CEC1}" presName="rootConnector" presStyleLbl="node2" presStyleIdx="6" presStyleCnt="8"/>
      <dgm:spPr/>
    </dgm:pt>
    <dgm:pt modelId="{790D3100-C38F-4FB6-A35F-CB35CD9EE766}" type="pres">
      <dgm:prSet presAssocID="{A2DCBED2-AB0D-4875-B5CD-9F6C7D4CFF8A}" presName="Name48" presStyleLbl="parChTrans1D2" presStyleIdx="7" presStyleCnt="8"/>
      <dgm:spPr/>
    </dgm:pt>
    <dgm:pt modelId="{04FFACD2-F09A-426F-987A-53AAF1CFACDA}" type="pres">
      <dgm:prSet presAssocID="{CEB2F412-EC2F-4B2D-A192-F0F3E812F73F}" presName="hierRoot2">
        <dgm:presLayoutVars>
          <dgm:hierBranch/>
        </dgm:presLayoutVars>
      </dgm:prSet>
      <dgm:spPr/>
    </dgm:pt>
    <dgm:pt modelId="{F8C8FB91-CB35-47DC-9F7A-37F3CC3A79CC}" type="pres">
      <dgm:prSet presAssocID="{CEB2F412-EC2F-4B2D-A192-F0F3E812F73F}" presName="rootComposite"/>
      <dgm:spPr/>
    </dgm:pt>
    <dgm:pt modelId="{1A494728-C959-4D23-9080-19D917E3874A}" type="pres">
      <dgm:prSet presAssocID="{CEB2F412-EC2F-4B2D-A192-F0F3E812F73F}" presName="hierChild4"/>
      <dgm:spPr/>
    </dgm:pt>
    <dgm:pt modelId="{A106E1B1-BB74-400E-B780-1C680F85D985}" type="pres">
      <dgm:prSet presAssocID="{CEB2F412-EC2F-4B2D-A192-F0F3E812F73F}" presName="hierChild5"/>
      <dgm:spPr/>
    </dgm:pt>
    <dgm:pt modelId="{3EE16880-FC3E-4CCD-9634-BB809B857B97}" type="pres">
      <dgm:prSet presAssocID="{CEB2F412-EC2F-4B2D-A192-F0F3E812F73F}" presName="rootText" presStyleLbl="node2" presStyleIdx="7" presStyleCnt="8">
        <dgm:presLayoutVars>
          <dgm:chPref val="3"/>
        </dgm:presLayoutVars>
      </dgm:prSet>
      <dgm:spPr/>
    </dgm:pt>
    <dgm:pt modelId="{D9402B9D-BC9D-4FF3-A263-9FC23A3DE179}" type="pres">
      <dgm:prSet presAssocID="{CEB2F412-EC2F-4B2D-A192-F0F3E812F73F}" presName="rootConnector" presStyleLbl="node2" presStyleIdx="7" presStyleCnt="8"/>
      <dgm:spPr/>
    </dgm:pt>
  </dgm:ptLst>
  <dgm:cxnLst>
    <dgm:cxn modelId="{022FAB42-F4F7-4744-B7EF-D5D655851E30}" srcId="{93EDC8A8-1569-4E36-A985-A460477DCDB5}" destId="{C4917D4D-2BDB-4044-9008-1A2B6F2060FD}" srcOrd="0" destOrd="0" parTransId="{45DC3855-EED1-4950-845D-4003F0A19C72}" sibTransId="{19790427-042B-4A30-9287-75388F091A25}"/>
    <dgm:cxn modelId="{F4932693-9A70-4A2A-840F-92424D5A6F9A}" srcId="{C4917D4D-2BDB-4044-9008-1A2B6F2060FD}" destId="{02620560-75B6-4FF6-ACAE-C22AA84A6690}" srcOrd="0" destOrd="0" parTransId="{ED0D9545-7739-400C-BCCC-3D738E59A340}" sibTransId="{6DD15F43-A2D5-4647-8AC3-7CCFF1FA8293}"/>
    <dgm:cxn modelId="{15DE1979-B3D0-4E08-9735-635FDDAB621D}" srcId="{C4917D4D-2BDB-4044-9008-1A2B6F2060FD}" destId="{5DF9F73A-A51E-4EF0-B042-98C70BFAD874}" srcOrd="1" destOrd="0" parTransId="{4A9804D2-8849-4475-A1FE-D0EF7A5B06D8}" sibTransId="{EF7C24C2-92B5-4A76-ABEB-88CB47EF5B04}"/>
    <dgm:cxn modelId="{504134EA-7643-4766-995A-697DAF2C3BB9}" srcId="{C4917D4D-2BDB-4044-9008-1A2B6F2060FD}" destId="{773EFCAE-3FA7-42AD-BA70-85644F8FBEF0}" srcOrd="2" destOrd="0" parTransId="{C246B027-082E-4866-B713-66B580124FFB}" sibTransId="{FC1192CC-D9D7-41B2-AA59-97EBB0598080}"/>
    <dgm:cxn modelId="{8108E581-37BA-4BF0-BB8B-285BF44F9D79}" srcId="{C4917D4D-2BDB-4044-9008-1A2B6F2060FD}" destId="{8C60C6E2-64B2-4C27-9213-09814C52F016}" srcOrd="3" destOrd="0" parTransId="{BBF3A9BB-DF5B-41C7-A0B7-D6A787BA38DB}" sibTransId="{35777FD1-28A8-4A18-8782-8045E5D01FAF}"/>
    <dgm:cxn modelId="{436EB0E7-68DE-4AB6-92F5-6CE1427379C7}" srcId="{C4917D4D-2BDB-4044-9008-1A2B6F2060FD}" destId="{80357A26-76BE-48B0-9C57-EA57552583A1}" srcOrd="4" destOrd="0" parTransId="{70D88971-A1DD-4AD1-BD9F-8F3F556C85E3}" sibTransId="{11DC3982-CC48-4AC6-9B51-3166F8715F5B}"/>
    <dgm:cxn modelId="{D43CB690-2216-4283-92C2-F0901990C07D}" srcId="{C4917D4D-2BDB-4044-9008-1A2B6F2060FD}" destId="{DFBE5A4E-B712-40B3-BBB7-C18F64A5FA6A}" srcOrd="5" destOrd="0" parTransId="{08957DF5-A6B5-40EA-B260-315CA47E0022}" sibTransId="{59713154-3ABD-4F46-9923-977D636FC80D}"/>
    <dgm:cxn modelId="{0BBEB4D8-C66F-4B0D-8B31-BC28696F9818}" srcId="{C4917D4D-2BDB-4044-9008-1A2B6F2060FD}" destId="{BBB2DCCE-87CA-421C-A9C2-425B5E42CEC1}" srcOrd="6" destOrd="0" parTransId="{6325E5B4-3F76-40D7-BE17-06CE0256EF4F}" sibTransId="{63E9DD0A-7A94-4F39-95E7-D617BFE8DD69}"/>
    <dgm:cxn modelId="{436858C1-9E7D-47D9-8732-610302CC69C6}" srcId="{C4917D4D-2BDB-4044-9008-1A2B6F2060FD}" destId="{CEB2F412-EC2F-4B2D-A192-F0F3E812F73F}" srcOrd="7" destOrd="0" parTransId="{A2DCBED2-AB0D-4875-B5CD-9F6C7D4CFF8A}" sibTransId="{AD438359-1EB0-4F87-967D-8F82482C6D60}"/>
    <dgm:cxn modelId="{E28EB271-FC23-4557-AE72-26A692C77862}" type="presOf" srcId="{93EDC8A8-1569-4E36-A985-A460477DCDB5}" destId="{C49F25CC-6A88-4390-8ACE-81A311F661DA}" srcOrd="0" destOrd="0"/>
    <dgm:cxn modelId="{9C8F47D6-12BA-4750-ABB4-FC7633B04823}" type="presParOf" srcId="{C49F25CC-6A88-4390-8ACE-81A311F661DA}" destId="{2378CDC8-E445-4331-AEE7-D4C9B29C8C34}" srcOrd="0" destOrd="0"/>
    <dgm:cxn modelId="{EAA64116-32F6-4BC3-BC46-8825A42CBED5}" type="presParOf" srcId="{2378CDC8-E445-4331-AEE7-D4C9B29C8C34}" destId="{E4092997-151D-4E60-BBF7-09BD8CE1D678}" srcOrd="0" destOrd="0"/>
    <dgm:cxn modelId="{850DA2BF-8AC1-4886-9425-E68F7BC6DEDA}" type="presParOf" srcId="{2378CDC8-E445-4331-AEE7-D4C9B29C8C34}" destId="{7AACE46D-67E0-40C7-82C6-77BA1E2C6AA1}" srcOrd="1" destOrd="0"/>
    <dgm:cxn modelId="{765B1B53-9218-4C11-BB95-08B1D7D668FE}" type="presParOf" srcId="{2378CDC8-E445-4331-AEE7-D4C9B29C8C34}" destId="{6ED283E8-F2DB-448D-B2EE-F6CA53F5CEA9}" srcOrd="2" destOrd="0"/>
    <dgm:cxn modelId="{FE836E93-0C83-4F0C-9545-AC8F823EE156}" type="presParOf" srcId="{E4092997-151D-4E60-BBF7-09BD8CE1D678}" destId="{4A81A24C-C237-4F4F-8307-25256182F972}" srcOrd="0" destOrd="0"/>
    <dgm:cxn modelId="{F931752B-534A-4F9F-8A57-3360A9C49EDC}" type="presOf" srcId="{C4917D4D-2BDB-4044-9008-1A2B6F2060FD}" destId="{4A81A24C-C237-4F4F-8307-25256182F972}" srcOrd="0" destOrd="0"/>
    <dgm:cxn modelId="{577F8C26-5262-4B1D-9FA2-6B06DD2168D4}" type="presParOf" srcId="{E4092997-151D-4E60-BBF7-09BD8CE1D678}" destId="{2DE940E5-0E32-4942-9B22-870643F7AC82}" srcOrd="1" destOrd="0"/>
    <dgm:cxn modelId="{A1B1C0F6-C8F5-49FD-91AF-53252FB52824}" type="presOf" srcId="{C4917D4D-2BDB-4044-9008-1A2B6F2060FD}" destId="{2DE940E5-0E32-4942-9B22-870643F7AC82}" srcOrd="0" destOrd="0"/>
    <dgm:cxn modelId="{3ED316F8-E065-461F-A39E-58FE5C94B2BD}" type="presParOf" srcId="{7AACE46D-67E0-40C7-82C6-77BA1E2C6AA1}" destId="{6809172C-EC53-4854-953A-27F2D10CB37B}" srcOrd="0" destOrd="0"/>
    <dgm:cxn modelId="{9C39FF3E-F8F1-4DD9-AB28-599B43DC8702}" type="presOf" srcId="{ED0D9545-7739-400C-BCCC-3D738E59A340}" destId="{6809172C-EC53-4854-953A-27F2D10CB37B}" srcOrd="0" destOrd="0"/>
    <dgm:cxn modelId="{A01FB4CB-B297-4933-A9B9-EFAE73F9B925}" type="presParOf" srcId="{7AACE46D-67E0-40C7-82C6-77BA1E2C6AA1}" destId="{F74B8C1A-EC7A-41D8-8554-EADCC2593571}" srcOrd="1" destOrd="0"/>
    <dgm:cxn modelId="{15213931-21F9-4A78-A841-08671745CBF8}" type="presParOf" srcId="{F74B8C1A-EC7A-41D8-8554-EADCC2593571}" destId="{575E7813-E32C-431E-86FC-3B3A3D33BCB2}" srcOrd="0" destOrd="0"/>
    <dgm:cxn modelId="{57230671-7D8D-4121-AE85-7998846AC545}" type="presParOf" srcId="{F74B8C1A-EC7A-41D8-8554-EADCC2593571}" destId="{1B53B141-25F9-4B9C-A0B9-17893B8B7E21}" srcOrd="1" destOrd="0"/>
    <dgm:cxn modelId="{9AF2B93A-C06D-493A-9833-23F688C5298A}" type="presParOf" srcId="{F74B8C1A-EC7A-41D8-8554-EADCC2593571}" destId="{9093F760-8D8C-41B4-9FCC-C749782D9E19}" srcOrd="2" destOrd="0"/>
    <dgm:cxn modelId="{982012F9-CC29-474B-83B3-36382C1D605F}" type="presParOf" srcId="{575E7813-E32C-431E-86FC-3B3A3D33BCB2}" destId="{058F2B0B-2F68-468D-8870-586169ECF574}" srcOrd="0" destOrd="0"/>
    <dgm:cxn modelId="{7BE6FE59-BE19-4ECF-BF70-9A64C63AAD7B}" type="presOf" srcId="{02620560-75B6-4FF6-ACAE-C22AA84A6690}" destId="{058F2B0B-2F68-468D-8870-586169ECF574}" srcOrd="0" destOrd="0"/>
    <dgm:cxn modelId="{2ABDFE61-24D4-46EF-AF2F-549E66862739}" type="presParOf" srcId="{575E7813-E32C-431E-86FC-3B3A3D33BCB2}" destId="{11F592AD-7B30-408D-9C75-81F0B3A62645}" srcOrd="1" destOrd="0"/>
    <dgm:cxn modelId="{148DB0A3-80E1-45A9-A8A8-4D1238859BA7}" type="presOf" srcId="{02620560-75B6-4FF6-ACAE-C22AA84A6690}" destId="{11F592AD-7B30-408D-9C75-81F0B3A62645}" srcOrd="0" destOrd="0"/>
    <dgm:cxn modelId="{D28C0921-C85B-418A-A57F-F8F488AA551D}" type="presParOf" srcId="{7AACE46D-67E0-40C7-82C6-77BA1E2C6AA1}" destId="{B3FDF0E5-2A9E-4853-A668-58011DCA0E2D}" srcOrd="2" destOrd="0"/>
    <dgm:cxn modelId="{88A5F557-83EE-4FA8-90B7-12A83D7BE074}" type="presOf" srcId="{4A9804D2-8849-4475-A1FE-D0EF7A5B06D8}" destId="{B3FDF0E5-2A9E-4853-A668-58011DCA0E2D}" srcOrd="0" destOrd="0"/>
    <dgm:cxn modelId="{117A916D-100B-4CDA-9F0C-EF9EB9AB023D}" type="presParOf" srcId="{7AACE46D-67E0-40C7-82C6-77BA1E2C6AA1}" destId="{49DB9795-7CCA-4785-BF12-78C246797AF9}" srcOrd="3" destOrd="0"/>
    <dgm:cxn modelId="{5B721323-E7FC-430B-A926-1A3035CB7A3F}" type="presParOf" srcId="{49DB9795-7CCA-4785-BF12-78C246797AF9}" destId="{EEEC0961-BA6B-4060-B77D-16914EFD1337}" srcOrd="0" destOrd="0"/>
    <dgm:cxn modelId="{F45F375B-3053-47E2-A124-C91EBC5BCF1D}" type="presParOf" srcId="{49DB9795-7CCA-4785-BF12-78C246797AF9}" destId="{0DF13BA6-5CD9-4BD8-8FED-F7F5B84B74D7}" srcOrd="1" destOrd="0"/>
    <dgm:cxn modelId="{81C01CBF-525E-4AFC-8FC6-6EFDDA49B968}" type="presParOf" srcId="{49DB9795-7CCA-4785-BF12-78C246797AF9}" destId="{2E43A72C-6E3A-4B44-84C2-A67E207519BC}" srcOrd="2" destOrd="0"/>
    <dgm:cxn modelId="{230DC549-3527-4DB1-88C6-76C1F503A454}" type="presParOf" srcId="{EEEC0961-BA6B-4060-B77D-16914EFD1337}" destId="{C17CF61F-55CC-49A3-AB36-15D85030C913}" srcOrd="0" destOrd="0"/>
    <dgm:cxn modelId="{E336628D-39CA-4759-AB12-C6FDFBB8005E}" type="presOf" srcId="{5DF9F73A-A51E-4EF0-B042-98C70BFAD874}" destId="{C17CF61F-55CC-49A3-AB36-15D85030C913}" srcOrd="0" destOrd="0"/>
    <dgm:cxn modelId="{B6FA9F16-294A-40D2-99DD-00DB30C6AAE1}" type="presParOf" srcId="{EEEC0961-BA6B-4060-B77D-16914EFD1337}" destId="{572F83F7-0C1C-42A9-B976-267E58C7388B}" srcOrd="1" destOrd="0"/>
    <dgm:cxn modelId="{B964C44D-7741-4B26-9CE7-3CF023228F48}" type="presOf" srcId="{5DF9F73A-A51E-4EF0-B042-98C70BFAD874}" destId="{572F83F7-0C1C-42A9-B976-267E58C7388B}" srcOrd="0" destOrd="0"/>
    <dgm:cxn modelId="{4D39544B-2D79-442B-895C-19774C102089}" type="presParOf" srcId="{7AACE46D-67E0-40C7-82C6-77BA1E2C6AA1}" destId="{6E32E1B5-D10C-47E8-BC5D-0BE64FCBBEA0}" srcOrd="4" destOrd="0"/>
    <dgm:cxn modelId="{F294F5C2-B175-4162-BE81-02A5B8F23FC7}" type="presOf" srcId="{C246B027-082E-4866-B713-66B580124FFB}" destId="{6E32E1B5-D10C-47E8-BC5D-0BE64FCBBEA0}" srcOrd="0" destOrd="0"/>
    <dgm:cxn modelId="{E6A9B1DB-6822-41D5-8342-DD055D39BA32}" type="presParOf" srcId="{7AACE46D-67E0-40C7-82C6-77BA1E2C6AA1}" destId="{4FD54233-0AA7-40CD-BA96-869CE8609704}" srcOrd="5" destOrd="0"/>
    <dgm:cxn modelId="{40AB743E-396D-4EE6-B8D0-CDACF4062C1E}" type="presParOf" srcId="{4FD54233-0AA7-40CD-BA96-869CE8609704}" destId="{1DE5895D-571A-4EFF-8275-5F9338F7CF40}" srcOrd="0" destOrd="0"/>
    <dgm:cxn modelId="{6C51B73F-0D80-45EE-88B9-7B5034489368}" type="presParOf" srcId="{4FD54233-0AA7-40CD-BA96-869CE8609704}" destId="{DCEF6D9A-A591-4315-AFDE-9FB920A050B4}" srcOrd="1" destOrd="0"/>
    <dgm:cxn modelId="{B6359658-25CC-400E-90C2-9E1184ACA695}" type="presParOf" srcId="{4FD54233-0AA7-40CD-BA96-869CE8609704}" destId="{A075920C-C8C7-42E9-A71C-B73F0E0C1776}" srcOrd="2" destOrd="0"/>
    <dgm:cxn modelId="{9A85433A-F188-4DCC-BDB5-728CCF39A339}" type="presParOf" srcId="{1DE5895D-571A-4EFF-8275-5F9338F7CF40}" destId="{DB6AE359-2D68-46DA-B50D-40E60DD45893}" srcOrd="0" destOrd="0"/>
    <dgm:cxn modelId="{F0CFD65E-1371-4452-A1F4-35B603CEAADB}" type="presOf" srcId="{773EFCAE-3FA7-42AD-BA70-85644F8FBEF0}" destId="{DB6AE359-2D68-46DA-B50D-40E60DD45893}" srcOrd="0" destOrd="0"/>
    <dgm:cxn modelId="{5F0FB4A1-7288-4B10-AC7A-9F109D270A76}" type="presParOf" srcId="{1DE5895D-571A-4EFF-8275-5F9338F7CF40}" destId="{91547D2A-3846-4E18-8FC7-23F4E260B087}" srcOrd="1" destOrd="0"/>
    <dgm:cxn modelId="{52144222-545A-44EA-A1A2-6B4AEA2A09F0}" type="presOf" srcId="{773EFCAE-3FA7-42AD-BA70-85644F8FBEF0}" destId="{91547D2A-3846-4E18-8FC7-23F4E260B087}" srcOrd="0" destOrd="0"/>
    <dgm:cxn modelId="{AF6BE7E7-3BB7-48F9-B5AA-F64E7E565A5F}" type="presParOf" srcId="{7AACE46D-67E0-40C7-82C6-77BA1E2C6AA1}" destId="{E6618524-60B5-426F-8D22-81C6F9EDCF80}" srcOrd="6" destOrd="0"/>
    <dgm:cxn modelId="{B091F8C6-9651-4D2D-B3BA-65CA9ED47C0A}" type="presOf" srcId="{BBF3A9BB-DF5B-41C7-A0B7-D6A787BA38DB}" destId="{E6618524-60B5-426F-8D22-81C6F9EDCF80}" srcOrd="0" destOrd="0"/>
    <dgm:cxn modelId="{C0DB415C-D33D-43FD-AFAE-7F7900A966D5}" type="presParOf" srcId="{7AACE46D-67E0-40C7-82C6-77BA1E2C6AA1}" destId="{6662C9C8-9942-4002-A5BD-0E92CBB2493E}" srcOrd="7" destOrd="0"/>
    <dgm:cxn modelId="{66B296C6-DD10-43DF-8942-7C2F6E353312}" type="presParOf" srcId="{6662C9C8-9942-4002-A5BD-0E92CBB2493E}" destId="{94B28AEA-BD77-4E6C-BBC0-BB02E1F00BBC}" srcOrd="0" destOrd="0"/>
    <dgm:cxn modelId="{41F0B285-7641-436F-8358-2F101CAA611E}" type="presParOf" srcId="{6662C9C8-9942-4002-A5BD-0E92CBB2493E}" destId="{E6291CEE-CC75-419A-B48D-F8615406F099}" srcOrd="1" destOrd="0"/>
    <dgm:cxn modelId="{C4265314-F6F8-4395-9413-2C7DE44395B0}" type="presParOf" srcId="{6662C9C8-9942-4002-A5BD-0E92CBB2493E}" destId="{6C828BBE-E1B6-4AA7-BA52-6EF72D6B02D1}" srcOrd="2" destOrd="0"/>
    <dgm:cxn modelId="{7CA26632-F0B6-4DA7-97AF-52120D803F62}" type="presParOf" srcId="{94B28AEA-BD77-4E6C-BBC0-BB02E1F00BBC}" destId="{3163A9C3-3D4D-4AEB-B189-33A0B20DB3A7}" srcOrd="0" destOrd="0"/>
    <dgm:cxn modelId="{B55D55B8-4DB0-4BAB-B4ED-D8E4CF8EF6DF}" type="presOf" srcId="{8C60C6E2-64B2-4C27-9213-09814C52F016}" destId="{3163A9C3-3D4D-4AEB-B189-33A0B20DB3A7}" srcOrd="0" destOrd="0"/>
    <dgm:cxn modelId="{6B050570-A06F-4371-802D-ECAA9CB0E022}" type="presParOf" srcId="{94B28AEA-BD77-4E6C-BBC0-BB02E1F00BBC}" destId="{17ECA265-5E44-4CDA-A735-EF188090BF50}" srcOrd="1" destOrd="0"/>
    <dgm:cxn modelId="{8B6E8F35-23F0-4AC9-BBAC-00C0F5C71899}" type="presOf" srcId="{8C60C6E2-64B2-4C27-9213-09814C52F016}" destId="{17ECA265-5E44-4CDA-A735-EF188090BF50}" srcOrd="0" destOrd="0"/>
    <dgm:cxn modelId="{0395BBA4-32DA-4A61-A6C9-7B3282E9EA16}" type="presParOf" srcId="{7AACE46D-67E0-40C7-82C6-77BA1E2C6AA1}" destId="{BFBA9993-7277-45AF-B03B-BDCA9EAF695B}" srcOrd="8" destOrd="0"/>
    <dgm:cxn modelId="{7FB97035-8A1A-4288-8892-713562DED6DF}" type="presOf" srcId="{70D88971-A1DD-4AD1-BD9F-8F3F556C85E3}" destId="{BFBA9993-7277-45AF-B03B-BDCA9EAF695B}" srcOrd="0" destOrd="0"/>
    <dgm:cxn modelId="{392D4E9D-6F75-4543-8375-2273BFAD061B}" type="presParOf" srcId="{7AACE46D-67E0-40C7-82C6-77BA1E2C6AA1}" destId="{9BE2E8F6-3F26-45D5-8A0F-B68B12095879}" srcOrd="9" destOrd="0"/>
    <dgm:cxn modelId="{97BF1943-9289-4CC5-9B1E-4BBA74EAE097}" type="presParOf" srcId="{9BE2E8F6-3F26-45D5-8A0F-B68B12095879}" destId="{0F0AB15B-FFE8-4EBF-A13A-238445BAE05B}" srcOrd="0" destOrd="0"/>
    <dgm:cxn modelId="{377F90B3-B129-4A04-AE2A-F8AF6CEF0AEF}" type="presParOf" srcId="{9BE2E8F6-3F26-45D5-8A0F-B68B12095879}" destId="{22E5F72C-F9B6-42EF-A3AA-DF0CF57BEB63}" srcOrd="1" destOrd="0"/>
    <dgm:cxn modelId="{743E2058-B2BA-4086-910D-C8211F37C820}" type="presParOf" srcId="{9BE2E8F6-3F26-45D5-8A0F-B68B12095879}" destId="{DDECFAD7-822B-4B09-938D-9A14871CED36}" srcOrd="2" destOrd="0"/>
    <dgm:cxn modelId="{96E9AD20-A1A5-40A9-96DD-F44BF9701A21}" type="presParOf" srcId="{0F0AB15B-FFE8-4EBF-A13A-238445BAE05B}" destId="{84B635EC-60C3-447F-9D7C-CCA56C3F72DA}" srcOrd="0" destOrd="0"/>
    <dgm:cxn modelId="{B04A7B34-A17D-4021-81D4-D5A39E23347E}" type="presOf" srcId="{80357A26-76BE-48B0-9C57-EA57552583A1}" destId="{84B635EC-60C3-447F-9D7C-CCA56C3F72DA}" srcOrd="0" destOrd="0"/>
    <dgm:cxn modelId="{3F79050B-4B5A-439F-9E2D-8D7771986197}" type="presParOf" srcId="{0F0AB15B-FFE8-4EBF-A13A-238445BAE05B}" destId="{D2C0A31E-F708-4528-857D-380D4BDA5A3B}" srcOrd="1" destOrd="0"/>
    <dgm:cxn modelId="{7607E1BC-FA9B-4695-B6DD-A75CD5060F4E}" type="presOf" srcId="{80357A26-76BE-48B0-9C57-EA57552583A1}" destId="{D2C0A31E-F708-4528-857D-380D4BDA5A3B}" srcOrd="0" destOrd="0"/>
    <dgm:cxn modelId="{83267637-4EC4-4FAE-8098-D4CAD6DC5A57}" type="presParOf" srcId="{7AACE46D-67E0-40C7-82C6-77BA1E2C6AA1}" destId="{56143DB9-291E-499D-8478-309DED2CED47}" srcOrd="10" destOrd="0"/>
    <dgm:cxn modelId="{59387903-2DF2-490C-9BDC-A4F94FDD6797}" type="presOf" srcId="{08957DF5-A6B5-40EA-B260-315CA47E0022}" destId="{56143DB9-291E-499D-8478-309DED2CED47}" srcOrd="0" destOrd="0"/>
    <dgm:cxn modelId="{0FADAD22-78E0-4E5C-87E5-EFA65C917044}" type="presParOf" srcId="{7AACE46D-67E0-40C7-82C6-77BA1E2C6AA1}" destId="{21C4D1CF-42E9-4113-B6B3-679EC2EABED5}" srcOrd="11" destOrd="0"/>
    <dgm:cxn modelId="{F30A52A3-9B48-4643-AA3D-946EDBA5D7AB}" type="presParOf" srcId="{21C4D1CF-42E9-4113-B6B3-679EC2EABED5}" destId="{66C578A8-E0C1-4DC5-BC0B-541082AD7C83}" srcOrd="0" destOrd="0"/>
    <dgm:cxn modelId="{3A91DD31-44CD-4D4C-B80F-A231FD9909D9}" type="presParOf" srcId="{21C4D1CF-42E9-4113-B6B3-679EC2EABED5}" destId="{41D1B3FB-DBBE-4490-8048-3034AE4EB0A2}" srcOrd="1" destOrd="0"/>
    <dgm:cxn modelId="{5A9EEE65-ED31-41BE-8334-53C8C863F8CB}" type="presParOf" srcId="{21C4D1CF-42E9-4113-B6B3-679EC2EABED5}" destId="{70C15121-1C3D-4F22-B404-672C9496D2ED}" srcOrd="2" destOrd="0"/>
    <dgm:cxn modelId="{B0332D05-7519-4E5E-BCC8-19E64E433811}" type="presParOf" srcId="{66C578A8-E0C1-4DC5-BC0B-541082AD7C83}" destId="{EFDD34C0-B9C3-4ACA-8457-27690FF5D36F}" srcOrd="0" destOrd="0"/>
    <dgm:cxn modelId="{6EEEEB8C-3AEB-47B2-BD1B-086E891C2E02}" type="presOf" srcId="{DFBE5A4E-B712-40B3-BBB7-C18F64A5FA6A}" destId="{EFDD34C0-B9C3-4ACA-8457-27690FF5D36F}" srcOrd="0" destOrd="0"/>
    <dgm:cxn modelId="{D419476D-C9CB-4999-9A1F-2CDCED99BDAA}" type="presParOf" srcId="{66C578A8-E0C1-4DC5-BC0B-541082AD7C83}" destId="{97F8EBEC-D0E8-4385-B7A3-A17C7672BA82}" srcOrd="1" destOrd="0"/>
    <dgm:cxn modelId="{B16FDA9A-CDCC-4471-97D6-5740BDD8276F}" type="presOf" srcId="{DFBE5A4E-B712-40B3-BBB7-C18F64A5FA6A}" destId="{97F8EBEC-D0E8-4385-B7A3-A17C7672BA82}" srcOrd="0" destOrd="0"/>
    <dgm:cxn modelId="{BDC38C52-2744-4E31-AB8A-BA93B05E7982}" type="presParOf" srcId="{7AACE46D-67E0-40C7-82C6-77BA1E2C6AA1}" destId="{B20D0A7A-BB7A-43BD-A707-8B7294898FFA}" srcOrd="12" destOrd="0"/>
    <dgm:cxn modelId="{05036099-1424-44FD-9C41-FE243A935E78}" type="presOf" srcId="{6325E5B4-3F76-40D7-BE17-06CE0256EF4F}" destId="{B20D0A7A-BB7A-43BD-A707-8B7294898FFA}" srcOrd="0" destOrd="0"/>
    <dgm:cxn modelId="{CF8A66EC-A698-47FA-977C-7E649A268283}" type="presParOf" srcId="{7AACE46D-67E0-40C7-82C6-77BA1E2C6AA1}" destId="{7BE3B286-E586-434A-91E4-798B52AB0220}" srcOrd="13" destOrd="0"/>
    <dgm:cxn modelId="{82DD5CFA-B229-492B-9C99-0B585BB90187}" type="presParOf" srcId="{7BE3B286-E586-434A-91E4-798B52AB0220}" destId="{7C779B63-1458-497F-AB0D-C36DD92266CE}" srcOrd="0" destOrd="0"/>
    <dgm:cxn modelId="{15BA829D-FAAF-42F3-B012-B081AF0E8D33}" type="presParOf" srcId="{7BE3B286-E586-434A-91E4-798B52AB0220}" destId="{D983AB92-FD97-4840-B257-44005A8B7AF3}" srcOrd="1" destOrd="0"/>
    <dgm:cxn modelId="{B737F1BB-7D22-4285-A7D2-EF38346B644C}" type="presParOf" srcId="{7BE3B286-E586-434A-91E4-798B52AB0220}" destId="{5079BF44-6FCC-4F1B-B8DC-625D78275BE4}" srcOrd="2" destOrd="0"/>
    <dgm:cxn modelId="{6B527577-66ED-4D3C-9749-55F863B1C7D7}" type="presParOf" srcId="{7C779B63-1458-497F-AB0D-C36DD92266CE}" destId="{BAB97BEB-AA07-4B4B-9310-40D01EE07AB4}" srcOrd="0" destOrd="0"/>
    <dgm:cxn modelId="{720D6DB4-D9C9-4A23-90D8-6209FF4B0B4B}" type="presOf" srcId="{BBB2DCCE-87CA-421C-A9C2-425B5E42CEC1}" destId="{BAB97BEB-AA07-4B4B-9310-40D01EE07AB4}" srcOrd="0" destOrd="0"/>
    <dgm:cxn modelId="{6227D29C-8F6A-40CC-8CB9-F90216DE18BE}" type="presParOf" srcId="{7C779B63-1458-497F-AB0D-C36DD92266CE}" destId="{CE41278F-CE98-48D9-9078-2BA9AAF91696}" srcOrd="1" destOrd="0"/>
    <dgm:cxn modelId="{F7233977-FAD1-4D7A-A480-4BDDA2C6B57F}" type="presOf" srcId="{BBB2DCCE-87CA-421C-A9C2-425B5E42CEC1}" destId="{CE41278F-CE98-48D9-9078-2BA9AAF91696}" srcOrd="0" destOrd="0"/>
    <dgm:cxn modelId="{DB1B8CC5-AEE9-4438-8E3D-7410B8F70D13}" type="presParOf" srcId="{7AACE46D-67E0-40C7-82C6-77BA1E2C6AA1}" destId="{790D3100-C38F-4FB6-A35F-CB35CD9EE766}" srcOrd="14" destOrd="0"/>
    <dgm:cxn modelId="{033807C0-8D97-4585-8232-E5A2A35174CC}" type="presOf" srcId="{A2DCBED2-AB0D-4875-B5CD-9F6C7D4CFF8A}" destId="{790D3100-C38F-4FB6-A35F-CB35CD9EE766}" srcOrd="0" destOrd="0"/>
    <dgm:cxn modelId="{BCABB6D0-06D0-4A66-846A-8077CC8486C8}" type="presParOf" srcId="{7AACE46D-67E0-40C7-82C6-77BA1E2C6AA1}" destId="{04FFACD2-F09A-426F-987A-53AAF1CFACDA}" srcOrd="15" destOrd="0"/>
    <dgm:cxn modelId="{CB4B8839-3D3E-434A-8F69-D3040CF3BD11}" type="presParOf" srcId="{04FFACD2-F09A-426F-987A-53AAF1CFACDA}" destId="{F8C8FB91-CB35-47DC-9F7A-37F3CC3A79CC}" srcOrd="0" destOrd="0"/>
    <dgm:cxn modelId="{16CC8A97-88EC-422E-9A78-117F857E98BF}" type="presParOf" srcId="{04FFACD2-F09A-426F-987A-53AAF1CFACDA}" destId="{1A494728-C959-4D23-9080-19D917E3874A}" srcOrd="1" destOrd="0"/>
    <dgm:cxn modelId="{278C3F07-C802-4DD9-9BD0-0F0CF7E32E87}" type="presParOf" srcId="{04FFACD2-F09A-426F-987A-53AAF1CFACDA}" destId="{A106E1B1-BB74-400E-B780-1C680F85D985}" srcOrd="2" destOrd="0"/>
    <dgm:cxn modelId="{FB7E45D3-2F5D-41A6-97DE-AE176AD09BE0}" type="presParOf" srcId="{F8C8FB91-CB35-47DC-9F7A-37F3CC3A79CC}" destId="{3EE16880-FC3E-4CCD-9634-BB809B857B97}" srcOrd="0" destOrd="0"/>
    <dgm:cxn modelId="{39490ED0-C4CE-4082-9E43-E0DC4C0DD9C3}" type="presOf" srcId="{CEB2F412-EC2F-4B2D-A192-F0F3E812F73F}" destId="{3EE16880-FC3E-4CCD-9634-BB809B857B97}" srcOrd="0" destOrd="0"/>
    <dgm:cxn modelId="{B8BCBBD0-BE0F-48A2-836B-4FE3755032B0}" type="presParOf" srcId="{F8C8FB91-CB35-47DC-9F7A-37F3CC3A79CC}" destId="{D9402B9D-BC9D-4FF3-A263-9FC23A3DE179}" srcOrd="1" destOrd="0"/>
    <dgm:cxn modelId="{D7DBC919-D358-4B6A-A61F-B5D1BB1B6B1F}" type="presOf" srcId="{CEB2F412-EC2F-4B2D-A192-F0F3E812F73F}" destId="{D9402B9D-BC9D-4FF3-A263-9FC23A3DE179}" srcOrd="0" destOrd="0"/>
  </dgm:cxnLst>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0770" name="Rectangle 2"/>
          <p:cNvSpPr>
            <a:spLocks noGrp="1" noChangeArrowheads="1"/>
          </p:cNvSpPr>
          <p:nvPr>
            <p:ph type="hdr" sz="quarter"/>
          </p:nvPr>
        </p:nvSpPr>
        <p:spPr bwMode="auto">
          <a:xfrm>
            <a:off x="0" y="0"/>
            <a:ext cx="2922588"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0771" name="Rectangle 3"/>
          <p:cNvSpPr>
            <a:spLocks noGrp="1" noChangeArrowheads="1"/>
          </p:cNvSpPr>
          <p:nvPr>
            <p:ph type="dt" sz="quarter" idx="1"/>
          </p:nvPr>
        </p:nvSpPr>
        <p:spPr bwMode="auto">
          <a:xfrm>
            <a:off x="3844925" y="0"/>
            <a:ext cx="2846388"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0772" name="Rectangle 4"/>
          <p:cNvSpPr>
            <a:spLocks noGrp="1" noChangeArrowheads="1"/>
          </p:cNvSpPr>
          <p:nvPr>
            <p:ph type="ftr" sz="quarter" idx="2"/>
          </p:nvPr>
        </p:nvSpPr>
        <p:spPr bwMode="auto">
          <a:xfrm>
            <a:off x="0" y="9372600"/>
            <a:ext cx="2922588"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0773" name="Rectangle 5"/>
          <p:cNvSpPr>
            <a:spLocks noGrp="1" noChangeArrowheads="1"/>
          </p:cNvSpPr>
          <p:nvPr>
            <p:ph type="sldNum" sz="quarter" idx="3"/>
          </p:nvPr>
        </p:nvSpPr>
        <p:spPr bwMode="auto">
          <a:xfrm>
            <a:off x="3844925" y="9372600"/>
            <a:ext cx="2846388"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fld>
            <a:endParaRPr lang="en-US" altLang="zh-CN" sz="1200" b="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1506" name="Rectangle 2"/>
          <p:cNvSpPr>
            <a:spLocks noGrp="1" noChangeArrowheads="1"/>
          </p:cNvSpPr>
          <p:nvPr>
            <p:ph type="hdr" sz="quarter"/>
          </p:nvPr>
        </p:nvSpPr>
        <p:spPr bwMode="auto">
          <a:xfrm>
            <a:off x="0" y="0"/>
            <a:ext cx="2914650" cy="493713"/>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07" name="Rectangle 3"/>
          <p:cNvSpPr>
            <a:spLocks noGrp="1" noChangeArrowheads="1"/>
          </p:cNvSpPr>
          <p:nvPr>
            <p:ph type="dt" idx="1"/>
          </p:nvPr>
        </p:nvSpPr>
        <p:spPr bwMode="auto">
          <a:xfrm>
            <a:off x="3810000" y="0"/>
            <a:ext cx="2914650" cy="4937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1076" name="Rectangle 4"/>
          <p:cNvSpPr>
            <a:spLocks noTextEdit="1"/>
          </p:cNvSpPr>
          <p:nvPr>
            <p:ph type="sldImg" idx="2"/>
          </p:nvPr>
        </p:nvSpPr>
        <p:spPr>
          <a:xfrm>
            <a:off x="896938" y="739775"/>
            <a:ext cx="4933950" cy="3700463"/>
          </a:xfrm>
          <a:prstGeom prst="rect">
            <a:avLst/>
          </a:prstGeom>
          <a:noFill/>
          <a:ln w="9525" cap="flat" cmpd="sng">
            <a:solidFill>
              <a:srgbClr val="000000"/>
            </a:solidFill>
            <a:prstDash val="solid"/>
            <a:miter/>
            <a:headEnd type="none" w="med" len="med"/>
            <a:tailEnd type="none" w="med" len="med"/>
          </a:ln>
        </p:spPr>
      </p:sp>
      <p:sp>
        <p:nvSpPr>
          <p:cNvPr id="21509" name="Rectangle 5"/>
          <p:cNvSpPr>
            <a:spLocks noGrp="1" noChangeArrowheads="1"/>
          </p:cNvSpPr>
          <p:nvPr>
            <p:ph type="body" sz="quarter" idx="3"/>
          </p:nvPr>
        </p:nvSpPr>
        <p:spPr bwMode="auto">
          <a:xfrm>
            <a:off x="896938" y="4686300"/>
            <a:ext cx="4930775" cy="4440238"/>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10" name="Rectangle 6"/>
          <p:cNvSpPr>
            <a:spLocks noGrp="1" noChangeArrowheads="1"/>
          </p:cNvSpPr>
          <p:nvPr>
            <p:ph type="ftr" sz="quarter" idx="4"/>
          </p:nvPr>
        </p:nvSpPr>
        <p:spPr bwMode="auto">
          <a:xfrm>
            <a:off x="0" y="9372600"/>
            <a:ext cx="2914650" cy="493713"/>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11" name="Rectangle 7"/>
          <p:cNvSpPr>
            <a:spLocks noGrp="1" noChangeArrowheads="1"/>
          </p:cNvSpPr>
          <p:nvPr>
            <p:ph type="sldNum" sz="quarter" idx="5"/>
          </p:nvPr>
        </p:nvSpPr>
        <p:spPr bwMode="auto">
          <a:xfrm>
            <a:off x="3810000" y="9372600"/>
            <a:ext cx="2914650" cy="493713"/>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fld>
            <a:endParaRPr lang="en-US" altLang="zh-CN" sz="1200" b="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2"/>
          <p:cNvSpPr>
            <a:spLocks noGrp="1" noRot="1" noChangeAspect="1" noTextEdit="1"/>
          </p:cNvSpPr>
          <p:nvPr>
            <p:ph type="sldImg"/>
          </p:nvPr>
        </p:nvSpPr>
        <p:spPr>
          <a:ln/>
        </p:spPr>
      </p:sp>
      <p:sp>
        <p:nvSpPr>
          <p:cNvPr id="13209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2"/>
          <p:cNvSpPr>
            <a:spLocks noGrp="1" noRot="1" noChangeAspect="1" noTextEdit="1"/>
          </p:cNvSpPr>
          <p:nvPr>
            <p:ph type="sldImg"/>
          </p:nvPr>
        </p:nvSpPr>
        <p:spPr>
          <a:ln/>
        </p:spPr>
      </p:sp>
      <p:sp>
        <p:nvSpPr>
          <p:cNvPr id="141315"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幻灯片图像占位符 1"/>
          <p:cNvSpPr>
            <a:spLocks noGrp="1" noRot="1" noChangeAspect="1" noTextEdit="1"/>
          </p:cNvSpPr>
          <p:nvPr>
            <p:ph type="sldImg"/>
          </p:nvPr>
        </p:nvSpPr>
        <p:spPr>
          <a:ln/>
        </p:spPr>
      </p:sp>
      <p:sp>
        <p:nvSpPr>
          <p:cNvPr id="233475" name="备注占位符 2"/>
          <p:cNvSpPr>
            <a:spLocks noGrp="1"/>
          </p:cNvSpPr>
          <p:nvPr>
            <p:ph type="body" idx="1"/>
          </p:nvPr>
        </p:nvSpPr>
        <p:spPr>
          <a:ln/>
        </p:spPr>
        <p:txBody>
          <a:bodyPr wrap="square" lIns="91440" tIns="45720" rIns="91440" bIns="45720" anchor="t" anchorCtr="0"/>
          <a:p>
            <a:pPr lvl="0"/>
            <a:endParaRPr lang="zh-CN" altLang="en-US" dirty="0"/>
          </a:p>
        </p:txBody>
      </p:sp>
      <p:sp>
        <p:nvSpPr>
          <p:cNvPr id="233476" name="灯片编号占位符 3"/>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Rectangle 2"/>
          <p:cNvSpPr>
            <a:spLocks noGrp="1" noRot="1" noChangeAspect="1" noTextEdit="1"/>
          </p:cNvSpPr>
          <p:nvPr>
            <p:ph type="sldImg"/>
          </p:nvPr>
        </p:nvSpPr>
        <p:spPr>
          <a:ln/>
        </p:spPr>
      </p:sp>
      <p:sp>
        <p:nvSpPr>
          <p:cNvPr id="234499"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Rectangle 2"/>
          <p:cNvSpPr>
            <a:spLocks noGrp="1" noRot="1" noChangeAspect="1" noTextEdit="1"/>
          </p:cNvSpPr>
          <p:nvPr>
            <p:ph type="sldImg"/>
          </p:nvPr>
        </p:nvSpPr>
        <p:spPr>
          <a:ln/>
        </p:spPr>
      </p:sp>
      <p:sp>
        <p:nvSpPr>
          <p:cNvPr id="235523" name="Rectangle 3"/>
          <p:cNvSpPr>
            <a:spLocks noGrp="1"/>
          </p:cNvSpPr>
          <p:nvPr>
            <p:ph type="body" idx="1"/>
          </p:nvPr>
        </p:nvSpPr>
        <p:spPr>
          <a:ln/>
        </p:spPr>
        <p:txBody>
          <a:bodyPr wrap="square" lIns="91440" tIns="45720" rIns="91440" bIns="45720" anchor="t" anchorCtr="0"/>
          <a:p>
            <a:pPr lvl="0"/>
            <a:r>
              <a:rPr lang="zh-CN" altLang="en-US" dirty="0"/>
              <a:t>、</a:t>
            </a:r>
            <a:endParaRPr lang="zh-CN"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Rectangle 2"/>
          <p:cNvSpPr>
            <a:spLocks noGrp="1" noRot="1" noChangeAspect="1" noTextEdit="1"/>
          </p:cNvSpPr>
          <p:nvPr>
            <p:ph type="sldImg"/>
          </p:nvPr>
        </p:nvSpPr>
        <p:spPr>
          <a:ln/>
        </p:spPr>
      </p:sp>
      <p:sp>
        <p:nvSpPr>
          <p:cNvPr id="23654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Rectangle 2"/>
          <p:cNvSpPr>
            <a:spLocks noGrp="1" noRot="1" noChangeAspect="1" noTextEdit="1"/>
          </p:cNvSpPr>
          <p:nvPr>
            <p:ph type="sldImg"/>
          </p:nvPr>
        </p:nvSpPr>
        <p:spPr>
          <a:ln/>
        </p:spPr>
      </p:sp>
      <p:sp>
        <p:nvSpPr>
          <p:cNvPr id="237571" name="Rectangle 3"/>
          <p:cNvSpPr>
            <a:spLocks noGrp="1"/>
          </p:cNvSpPr>
          <p:nvPr>
            <p:ph type="body" idx="1"/>
          </p:nvPr>
        </p:nvSpPr>
        <p:spPr>
          <a:ln/>
        </p:spPr>
        <p:txBody>
          <a:bodyPr wrap="square" lIns="91440" tIns="45720" rIns="91440" bIns="45720" anchor="t" anchorCtr="0"/>
          <a:p>
            <a:pPr lvl="0"/>
            <a:endParaRPr lang="zh-CN" altLang="en-US" b="1" dirty="0">
              <a:solidFill>
                <a:srgbClr val="0000FF"/>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Rectangle 2"/>
          <p:cNvSpPr>
            <a:spLocks noGrp="1" noRot="1" noChangeAspect="1" noTextEdit="1"/>
          </p:cNvSpPr>
          <p:nvPr>
            <p:ph type="sldImg"/>
          </p:nvPr>
        </p:nvSpPr>
        <p:spPr>
          <a:ln/>
        </p:spPr>
      </p:sp>
      <p:sp>
        <p:nvSpPr>
          <p:cNvPr id="238595"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Rectangle 2"/>
          <p:cNvSpPr>
            <a:spLocks noGrp="1" noRot="1" noChangeAspect="1" noTextEdit="1"/>
          </p:cNvSpPr>
          <p:nvPr>
            <p:ph type="sldImg"/>
          </p:nvPr>
        </p:nvSpPr>
        <p:spPr>
          <a:ln/>
        </p:spPr>
      </p:sp>
      <p:sp>
        <p:nvSpPr>
          <p:cNvPr id="23961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Rectangle 2"/>
          <p:cNvSpPr>
            <a:spLocks noGrp="1" noRot="1" noChangeAspect="1" noTextEdit="1"/>
          </p:cNvSpPr>
          <p:nvPr>
            <p:ph type="sldImg"/>
          </p:nvPr>
        </p:nvSpPr>
        <p:spPr>
          <a:ln/>
        </p:spPr>
      </p:sp>
      <p:sp>
        <p:nvSpPr>
          <p:cNvPr id="240643"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Rectangle 2"/>
          <p:cNvSpPr>
            <a:spLocks noGrp="1" noRot="1" noChangeAspect="1" noTextEdit="1"/>
          </p:cNvSpPr>
          <p:nvPr>
            <p:ph type="sldImg"/>
          </p:nvPr>
        </p:nvSpPr>
        <p:spPr>
          <a:ln/>
        </p:spPr>
      </p:sp>
      <p:sp>
        <p:nvSpPr>
          <p:cNvPr id="24166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Rectangle 2"/>
          <p:cNvSpPr>
            <a:spLocks noGrp="1" noRot="1" noChangeAspect="1" noTextEdit="1"/>
          </p:cNvSpPr>
          <p:nvPr>
            <p:ph type="sldImg"/>
          </p:nvPr>
        </p:nvSpPr>
        <p:spPr>
          <a:ln/>
        </p:spPr>
      </p:sp>
      <p:sp>
        <p:nvSpPr>
          <p:cNvPr id="242691" name="Rectangle 3"/>
          <p:cNvSpPr>
            <a:spLocks noGrp="1"/>
          </p:cNvSpPr>
          <p:nvPr>
            <p:ph type="body" idx="1"/>
          </p:nvPr>
        </p:nvSpPr>
        <p:spPr>
          <a:ln/>
        </p:spPr>
        <p:txBody>
          <a:bodyPr wrap="square" lIns="91440" tIns="45720" rIns="91440" bIns="45720" anchor="t" anchorCtr="0"/>
          <a:p>
            <a:pPr lvl="0"/>
            <a:endParaRPr lang="zh-CN" altLang="en-US" b="1" dirty="0">
              <a:solidFill>
                <a:schemeClr val="accent2"/>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2"/>
          <p:cNvSpPr>
            <a:spLocks noGrp="1" noRot="1" noChangeAspect="1" noTextEdit="1"/>
          </p:cNvSpPr>
          <p:nvPr>
            <p:ph type="sldImg"/>
          </p:nvPr>
        </p:nvSpPr>
        <p:spPr>
          <a:ln/>
        </p:spPr>
      </p:sp>
      <p:sp>
        <p:nvSpPr>
          <p:cNvPr id="142339"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Rectangle 2"/>
          <p:cNvSpPr>
            <a:spLocks noGrp="1" noRot="1" noChangeAspect="1" noTextEdit="1"/>
          </p:cNvSpPr>
          <p:nvPr>
            <p:ph type="sldImg"/>
          </p:nvPr>
        </p:nvSpPr>
        <p:spPr>
          <a:ln/>
        </p:spPr>
      </p:sp>
      <p:sp>
        <p:nvSpPr>
          <p:cNvPr id="243715" name="Rectangle 3"/>
          <p:cNvSpPr>
            <a:spLocks noGrp="1"/>
          </p:cNvSpPr>
          <p:nvPr>
            <p:ph type="body" idx="1"/>
          </p:nvPr>
        </p:nvSpPr>
        <p:spPr>
          <a:ln/>
        </p:spPr>
        <p:txBody>
          <a:bodyPr wrap="square" lIns="91440" tIns="45720" rIns="91440" bIns="45720" anchor="t" anchorCtr="0"/>
          <a:p>
            <a:pPr lvl="0"/>
            <a:endParaRPr lang="en-US" altLang="zh-CN" b="1" dirty="0">
              <a:solidFill>
                <a:schemeClr val="accent2"/>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Rectangle 2"/>
          <p:cNvSpPr>
            <a:spLocks noGrp="1" noRot="1" noChangeAspect="1" noTextEdit="1"/>
          </p:cNvSpPr>
          <p:nvPr>
            <p:ph type="sldImg"/>
          </p:nvPr>
        </p:nvSpPr>
        <p:spPr>
          <a:ln/>
        </p:spPr>
      </p:sp>
      <p:sp>
        <p:nvSpPr>
          <p:cNvPr id="24473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Rectangle 2"/>
          <p:cNvSpPr>
            <a:spLocks noGrp="1" noRot="1" noChangeAspect="1" noTextEdit="1"/>
          </p:cNvSpPr>
          <p:nvPr>
            <p:ph type="sldImg"/>
          </p:nvPr>
        </p:nvSpPr>
        <p:spPr>
          <a:ln/>
        </p:spPr>
      </p:sp>
      <p:sp>
        <p:nvSpPr>
          <p:cNvPr id="24576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Rectangle 2"/>
          <p:cNvSpPr>
            <a:spLocks noGrp="1" noRot="1" noChangeAspect="1" noTextEdit="1"/>
          </p:cNvSpPr>
          <p:nvPr>
            <p:ph type="sldImg"/>
          </p:nvPr>
        </p:nvSpPr>
        <p:spPr>
          <a:ln/>
        </p:spPr>
      </p:sp>
      <p:sp>
        <p:nvSpPr>
          <p:cNvPr id="246787"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Rectangle 2"/>
          <p:cNvSpPr>
            <a:spLocks noGrp="1" noRot="1" noChangeAspect="1" noTextEdit="1"/>
          </p:cNvSpPr>
          <p:nvPr>
            <p:ph type="sldImg"/>
          </p:nvPr>
        </p:nvSpPr>
        <p:spPr>
          <a:ln/>
        </p:spPr>
      </p:sp>
      <p:sp>
        <p:nvSpPr>
          <p:cNvPr id="24781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Rectangle 2"/>
          <p:cNvSpPr>
            <a:spLocks noGrp="1" noRot="1" noChangeAspect="1" noTextEdit="1"/>
          </p:cNvSpPr>
          <p:nvPr>
            <p:ph type="sldImg"/>
          </p:nvPr>
        </p:nvSpPr>
        <p:spPr>
          <a:ln/>
        </p:spPr>
      </p:sp>
      <p:sp>
        <p:nvSpPr>
          <p:cNvPr id="248835" name="Rectangle 3"/>
          <p:cNvSpPr>
            <a:spLocks noGrp="1"/>
          </p:cNvSpPr>
          <p:nvPr>
            <p:ph type="body" idx="1"/>
          </p:nvPr>
        </p:nvSpPr>
        <p:spPr>
          <a:ln/>
        </p:spPr>
        <p:txBody>
          <a:bodyPr wrap="square" lIns="91440" tIns="45720" rIns="91440" bIns="45720" anchor="t" anchorCtr="0"/>
          <a:p>
            <a:pPr lvl="0"/>
            <a:r>
              <a:rPr lang="zh-CN" altLang="en-US" dirty="0"/>
              <a:t>  </a:t>
            </a:r>
            <a:endParaRPr lang="zh-CN" alt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Rectangle 2"/>
          <p:cNvSpPr>
            <a:spLocks noGrp="1" noRot="1" noChangeAspect="1" noTextEdit="1"/>
          </p:cNvSpPr>
          <p:nvPr>
            <p:ph type="sldImg"/>
          </p:nvPr>
        </p:nvSpPr>
        <p:spPr>
          <a:ln/>
        </p:spPr>
      </p:sp>
      <p:sp>
        <p:nvSpPr>
          <p:cNvPr id="24985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Rectangle 2"/>
          <p:cNvSpPr>
            <a:spLocks noGrp="1" noRot="1" noChangeAspect="1" noTextEdit="1"/>
          </p:cNvSpPr>
          <p:nvPr>
            <p:ph type="sldImg"/>
          </p:nvPr>
        </p:nvSpPr>
        <p:spPr>
          <a:ln/>
        </p:spPr>
      </p:sp>
      <p:sp>
        <p:nvSpPr>
          <p:cNvPr id="25088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Rectangle 2"/>
          <p:cNvSpPr>
            <a:spLocks noGrp="1" noRot="1" noChangeAspect="1" noTextEdit="1"/>
          </p:cNvSpPr>
          <p:nvPr>
            <p:ph type="sldImg"/>
          </p:nvPr>
        </p:nvSpPr>
        <p:spPr>
          <a:ln/>
        </p:spPr>
      </p:sp>
      <p:sp>
        <p:nvSpPr>
          <p:cNvPr id="251907" name="Rectangle 3"/>
          <p:cNvSpPr>
            <a:spLocks noGrp="1"/>
          </p:cNvSpPr>
          <p:nvPr>
            <p:ph type="body" idx="1"/>
          </p:nvPr>
        </p:nvSpPr>
        <p:spPr>
          <a:ln/>
        </p:spPr>
        <p:txBody>
          <a:bodyPr wrap="square" lIns="91440" tIns="45720" rIns="91440" bIns="45720" anchor="t" anchorCtr="0"/>
          <a:p>
            <a:pPr lvl="0"/>
            <a:endParaRPr lang="en-US" altLang="zh-CN"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2"/>
          <p:cNvSpPr>
            <a:spLocks noGrp="1" noRot="1" noChangeAspect="1" noTextEdit="1"/>
          </p:cNvSpPr>
          <p:nvPr>
            <p:ph type="sldImg"/>
          </p:nvPr>
        </p:nvSpPr>
        <p:spPr>
          <a:ln/>
        </p:spPr>
      </p:sp>
      <p:sp>
        <p:nvSpPr>
          <p:cNvPr id="14336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7"/>
          <p:cNvSpPr txBox="1">
            <a:spLocks noGrp="1"/>
          </p:cNvSpPr>
          <p:nvPr/>
        </p:nvSpPr>
        <p:spPr>
          <a:xfrm>
            <a:off x="3808413" y="9371013"/>
            <a:ext cx="2914650" cy="493712"/>
          </a:xfrm>
          <a:prstGeom prst="rect">
            <a:avLst/>
          </a:prstGeom>
          <a:noFill/>
          <a:ln w="9525">
            <a:noFill/>
          </a:ln>
        </p:spPr>
        <p:txBody>
          <a:bodyPr anchor="b" anchorCtr="0"/>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44387" name="Rectangle 2"/>
          <p:cNvSpPr>
            <a:spLocks noGrp="1" noRot="1" noChangeAspect="1" noTextEdit="1"/>
          </p:cNvSpPr>
          <p:nvPr>
            <p:ph type="sldImg"/>
          </p:nvPr>
        </p:nvSpPr>
        <p:spPr>
          <a:ln/>
        </p:spPr>
      </p:sp>
      <p:sp>
        <p:nvSpPr>
          <p:cNvPr id="144388"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2"/>
          <p:cNvSpPr>
            <a:spLocks noGrp="1" noRot="1" noChangeAspect="1" noTextEdit="1"/>
          </p:cNvSpPr>
          <p:nvPr>
            <p:ph type="sldImg"/>
          </p:nvPr>
        </p:nvSpPr>
        <p:spPr>
          <a:ln/>
        </p:spPr>
      </p:sp>
      <p:sp>
        <p:nvSpPr>
          <p:cNvPr id="14541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noRot="1" noChangeAspect="1" noTextEdit="1"/>
          </p:cNvSpPr>
          <p:nvPr>
            <p:ph type="sldImg"/>
          </p:nvPr>
        </p:nvSpPr>
        <p:spPr>
          <a:ln/>
        </p:spPr>
      </p:sp>
      <p:sp>
        <p:nvSpPr>
          <p:cNvPr id="148483"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2"/>
          <p:cNvSpPr>
            <a:spLocks noGrp="1" noRot="1" noChangeAspect="1" noTextEdit="1"/>
          </p:cNvSpPr>
          <p:nvPr>
            <p:ph type="sldImg"/>
          </p:nvPr>
        </p:nvSpPr>
        <p:spPr>
          <a:ln/>
        </p:spPr>
      </p:sp>
      <p:sp>
        <p:nvSpPr>
          <p:cNvPr id="149507" name="Rectangle 3"/>
          <p:cNvSpPr>
            <a:spLocks noGrp="1"/>
          </p:cNvSpPr>
          <p:nvPr>
            <p:ph type="body" idx="1"/>
          </p:nvPr>
        </p:nvSpPr>
        <p:spPr>
          <a:ln/>
        </p:spPr>
        <p:txBody>
          <a:bodyPr wrap="square" lIns="91440" tIns="45720" rIns="91440" bIns="45720" anchor="t" anchorCtr="0"/>
          <a:p>
            <a:pPr lvl="0"/>
            <a:endParaRPr lang="en-US" altLang="zh-CN"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2"/>
          <p:cNvSpPr>
            <a:spLocks noGrp="1" noRot="1" noChangeAspect="1" noTextEdit="1"/>
          </p:cNvSpPr>
          <p:nvPr>
            <p:ph type="sldImg"/>
          </p:nvPr>
        </p:nvSpPr>
        <p:spPr>
          <a:ln/>
        </p:spPr>
      </p:sp>
      <p:sp>
        <p:nvSpPr>
          <p:cNvPr id="15053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2"/>
          <p:cNvSpPr>
            <a:spLocks noGrp="1" noRot="1" noChangeAspect="1" noTextEdit="1"/>
          </p:cNvSpPr>
          <p:nvPr>
            <p:ph type="sldImg"/>
          </p:nvPr>
        </p:nvSpPr>
        <p:spPr>
          <a:ln/>
        </p:spPr>
      </p:sp>
      <p:sp>
        <p:nvSpPr>
          <p:cNvPr id="13312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2"/>
          <p:cNvSpPr>
            <a:spLocks noGrp="1" noRot="1" noChangeAspect="1" noTextEdit="1"/>
          </p:cNvSpPr>
          <p:nvPr>
            <p:ph type="sldImg"/>
          </p:nvPr>
        </p:nvSpPr>
        <p:spPr>
          <a:ln/>
        </p:spPr>
      </p:sp>
      <p:sp>
        <p:nvSpPr>
          <p:cNvPr id="15155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2"/>
          <p:cNvSpPr>
            <a:spLocks noGrp="1" noRot="1" noChangeAspect="1" noTextEdit="1"/>
          </p:cNvSpPr>
          <p:nvPr>
            <p:ph type="sldImg"/>
          </p:nvPr>
        </p:nvSpPr>
        <p:spPr>
          <a:ln/>
        </p:spPr>
      </p:sp>
      <p:sp>
        <p:nvSpPr>
          <p:cNvPr id="152579"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2"/>
          <p:cNvSpPr>
            <a:spLocks noGrp="1" noRot="1" noChangeAspect="1" noTextEdit="1"/>
          </p:cNvSpPr>
          <p:nvPr>
            <p:ph type="sldImg"/>
          </p:nvPr>
        </p:nvSpPr>
        <p:spPr>
          <a:ln/>
        </p:spPr>
      </p:sp>
      <p:sp>
        <p:nvSpPr>
          <p:cNvPr id="15360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Rectangle 2"/>
          <p:cNvSpPr>
            <a:spLocks noGrp="1" noRot="1" noChangeAspect="1" noTextEdit="1"/>
          </p:cNvSpPr>
          <p:nvPr>
            <p:ph type="sldImg"/>
          </p:nvPr>
        </p:nvSpPr>
        <p:spPr>
          <a:ln/>
        </p:spPr>
      </p:sp>
      <p:sp>
        <p:nvSpPr>
          <p:cNvPr id="154627" name="Rectangle 3"/>
          <p:cNvSpPr>
            <a:spLocks noGrp="1"/>
          </p:cNvSpPr>
          <p:nvPr>
            <p:ph type="body" idx="1"/>
          </p:nvPr>
        </p:nvSpPr>
        <p:spPr>
          <a:ln/>
        </p:spPr>
        <p:txBody>
          <a:bodyPr wrap="square" lIns="91440" tIns="45720" rIns="91440" bIns="45720" anchor="t" anchorCtr="0"/>
          <a:p>
            <a:pPr lvl="0"/>
            <a:endParaRPr lang="zh-CN" alt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Rectangle 2"/>
          <p:cNvSpPr>
            <a:spLocks noGrp="1" noRot="1" noChangeAspect="1" noTextEdit="1"/>
          </p:cNvSpPr>
          <p:nvPr>
            <p:ph type="sldImg"/>
          </p:nvPr>
        </p:nvSpPr>
        <p:spPr>
          <a:ln/>
        </p:spPr>
      </p:sp>
      <p:sp>
        <p:nvSpPr>
          <p:cNvPr id="155651" name="Rectangle 3"/>
          <p:cNvSpPr>
            <a:spLocks noGrp="1"/>
          </p:cNvSpPr>
          <p:nvPr>
            <p:ph type="body" idx="1"/>
          </p:nvPr>
        </p:nvSpPr>
        <p:spPr>
          <a:ln/>
        </p:spPr>
        <p:txBody>
          <a:bodyPr wrap="square" lIns="91440" tIns="45720" rIns="91440" bIns="45720" anchor="t" anchorCtr="0"/>
          <a:p>
            <a:pPr lvl="0"/>
            <a:endParaRPr lang="zh-CN" altLang="en-US" dirty="0"/>
          </a:p>
          <a:p>
            <a:pPr lvl="0"/>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2"/>
          <p:cNvSpPr>
            <a:spLocks noGrp="1" noRot="1" noChangeAspect="1" noTextEdit="1"/>
          </p:cNvSpPr>
          <p:nvPr>
            <p:ph type="sldImg"/>
          </p:nvPr>
        </p:nvSpPr>
        <p:spPr>
          <a:ln/>
        </p:spPr>
      </p:sp>
      <p:sp>
        <p:nvSpPr>
          <p:cNvPr id="15667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2"/>
          <p:cNvSpPr>
            <a:spLocks noGrp="1" noRot="1" noChangeAspect="1" noTextEdit="1"/>
          </p:cNvSpPr>
          <p:nvPr>
            <p:ph type="sldImg"/>
          </p:nvPr>
        </p:nvSpPr>
        <p:spPr>
          <a:ln/>
        </p:spPr>
      </p:sp>
      <p:sp>
        <p:nvSpPr>
          <p:cNvPr id="15769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2"/>
          <p:cNvSpPr>
            <a:spLocks noGrp="1" noRot="1" noChangeAspect="1" noTextEdit="1"/>
          </p:cNvSpPr>
          <p:nvPr>
            <p:ph type="sldImg"/>
          </p:nvPr>
        </p:nvSpPr>
        <p:spPr>
          <a:ln/>
        </p:spPr>
      </p:sp>
      <p:sp>
        <p:nvSpPr>
          <p:cNvPr id="15872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Rectangle 2"/>
          <p:cNvSpPr>
            <a:spLocks noGrp="1" noRot="1" noChangeAspect="1" noTextEdit="1"/>
          </p:cNvSpPr>
          <p:nvPr>
            <p:ph type="sldImg"/>
          </p:nvPr>
        </p:nvSpPr>
        <p:spPr>
          <a:ln/>
        </p:spPr>
      </p:sp>
      <p:sp>
        <p:nvSpPr>
          <p:cNvPr id="159747" name="Rectangle 3"/>
          <p:cNvSpPr>
            <a:spLocks noGrp="1"/>
          </p:cNvSpPr>
          <p:nvPr>
            <p:ph type="body" idx="1"/>
          </p:nvPr>
        </p:nvSpPr>
        <p:spPr>
          <a:ln/>
        </p:spPr>
        <p:txBody>
          <a:bodyPr wrap="square" lIns="91440" tIns="45720" rIns="91440" bIns="45720" anchor="t" anchorCtr="0"/>
          <a:p>
            <a:pPr lvl="1" eaLnBrk="1" hangingPunct="1">
              <a:lnSpc>
                <a:spcPct val="130000"/>
              </a:lnSpc>
              <a:buClr>
                <a:srgbClr val="FF0000"/>
              </a:buClr>
              <a:buFont typeface="Wingdings" panose="05000000000000000000" pitchFamily="2" charset="2"/>
              <a:buChar char="•"/>
            </a:pPr>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2"/>
          <p:cNvSpPr>
            <a:spLocks noGrp="1" noRot="1" noChangeAspect="1" noTextEdit="1"/>
          </p:cNvSpPr>
          <p:nvPr>
            <p:ph type="sldImg"/>
          </p:nvPr>
        </p:nvSpPr>
        <p:spPr>
          <a:ln/>
        </p:spPr>
      </p:sp>
      <p:sp>
        <p:nvSpPr>
          <p:cNvPr id="16077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2"/>
          <p:cNvSpPr>
            <a:spLocks noGrp="1" noRot="1" noChangeAspect="1" noTextEdit="1"/>
          </p:cNvSpPr>
          <p:nvPr>
            <p:ph type="sldImg"/>
          </p:nvPr>
        </p:nvSpPr>
        <p:spPr>
          <a:ln/>
        </p:spPr>
      </p:sp>
      <p:sp>
        <p:nvSpPr>
          <p:cNvPr id="134147"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2"/>
          <p:cNvSpPr>
            <a:spLocks noGrp="1" noRot="1" noChangeAspect="1" noTextEdit="1"/>
          </p:cNvSpPr>
          <p:nvPr>
            <p:ph type="sldImg"/>
          </p:nvPr>
        </p:nvSpPr>
        <p:spPr>
          <a:ln/>
        </p:spPr>
      </p:sp>
      <p:sp>
        <p:nvSpPr>
          <p:cNvPr id="161795"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Rectangle 2"/>
          <p:cNvSpPr>
            <a:spLocks noGrp="1" noRot="1" noChangeAspect="1" noTextEdit="1"/>
          </p:cNvSpPr>
          <p:nvPr>
            <p:ph type="sldImg"/>
          </p:nvPr>
        </p:nvSpPr>
        <p:spPr>
          <a:ln/>
        </p:spPr>
      </p:sp>
      <p:sp>
        <p:nvSpPr>
          <p:cNvPr id="16281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Rectangle 2"/>
          <p:cNvSpPr>
            <a:spLocks noGrp="1" noRot="1" noChangeAspect="1" noTextEdit="1"/>
          </p:cNvSpPr>
          <p:nvPr>
            <p:ph type="sldImg"/>
          </p:nvPr>
        </p:nvSpPr>
        <p:spPr>
          <a:ln/>
        </p:spPr>
      </p:sp>
      <p:sp>
        <p:nvSpPr>
          <p:cNvPr id="163843" name="Rectangle 3"/>
          <p:cNvSpPr>
            <a:spLocks noGrp="1"/>
          </p:cNvSpPr>
          <p:nvPr>
            <p:ph type="body" idx="1"/>
          </p:nvPr>
        </p:nvSpPr>
        <p:spPr>
          <a:ln/>
        </p:spPr>
        <p:txBody>
          <a:bodyPr wrap="square" lIns="91440" tIns="45720" rIns="91440" bIns="45720" anchor="t" anchorCtr="0"/>
          <a:p>
            <a:pPr lvl="0"/>
            <a:endParaRPr lang="zh-CN" altLang="en-US" b="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Rectangle 2"/>
          <p:cNvSpPr>
            <a:spLocks noGrp="1" noRot="1" noChangeAspect="1" noTextEdit="1"/>
          </p:cNvSpPr>
          <p:nvPr>
            <p:ph type="sldImg"/>
          </p:nvPr>
        </p:nvSpPr>
        <p:spPr>
          <a:ln/>
        </p:spPr>
      </p:sp>
      <p:sp>
        <p:nvSpPr>
          <p:cNvPr id="16486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Rectangle 2"/>
          <p:cNvSpPr>
            <a:spLocks noGrp="1" noRot="1" noChangeAspect="1" noTextEdit="1"/>
          </p:cNvSpPr>
          <p:nvPr>
            <p:ph type="sldImg"/>
          </p:nvPr>
        </p:nvSpPr>
        <p:spPr>
          <a:ln/>
        </p:spPr>
      </p:sp>
      <p:sp>
        <p:nvSpPr>
          <p:cNvPr id="16589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Rectangle 2"/>
          <p:cNvSpPr>
            <a:spLocks noGrp="1" noRot="1" noChangeAspect="1" noTextEdit="1"/>
          </p:cNvSpPr>
          <p:nvPr>
            <p:ph type="sldImg"/>
          </p:nvPr>
        </p:nvSpPr>
        <p:spPr>
          <a:ln/>
        </p:spPr>
      </p:sp>
      <p:sp>
        <p:nvSpPr>
          <p:cNvPr id="16691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Rectangle 2"/>
          <p:cNvSpPr>
            <a:spLocks noGrp="1" noRot="1" noChangeAspect="1" noTextEdit="1"/>
          </p:cNvSpPr>
          <p:nvPr>
            <p:ph type="sldImg"/>
          </p:nvPr>
        </p:nvSpPr>
        <p:spPr>
          <a:ln/>
        </p:spPr>
      </p:sp>
      <p:sp>
        <p:nvSpPr>
          <p:cNvPr id="167939"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Rectangle 2"/>
          <p:cNvSpPr>
            <a:spLocks noGrp="1" noRot="1" noChangeAspect="1" noTextEdit="1"/>
          </p:cNvSpPr>
          <p:nvPr>
            <p:ph type="sldImg"/>
          </p:nvPr>
        </p:nvSpPr>
        <p:spPr>
          <a:ln/>
        </p:spPr>
      </p:sp>
      <p:sp>
        <p:nvSpPr>
          <p:cNvPr id="168963"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Rectangle 2"/>
          <p:cNvSpPr>
            <a:spLocks noGrp="1" noRot="1" noChangeAspect="1" noTextEdit="1"/>
          </p:cNvSpPr>
          <p:nvPr>
            <p:ph type="sldImg"/>
          </p:nvPr>
        </p:nvSpPr>
        <p:spPr>
          <a:ln/>
        </p:spPr>
      </p:sp>
      <p:sp>
        <p:nvSpPr>
          <p:cNvPr id="16998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Rectangle 2"/>
          <p:cNvSpPr>
            <a:spLocks noGrp="1" noRot="1" noChangeAspect="1" noTextEdit="1"/>
          </p:cNvSpPr>
          <p:nvPr>
            <p:ph type="sldImg"/>
          </p:nvPr>
        </p:nvSpPr>
        <p:spPr>
          <a:ln/>
        </p:spPr>
      </p:sp>
      <p:sp>
        <p:nvSpPr>
          <p:cNvPr id="171011" name="Rectangle 3"/>
          <p:cNvSpPr>
            <a:spLocks noGrp="1"/>
          </p:cNvSpPr>
          <p:nvPr>
            <p:ph type="body" idx="1"/>
          </p:nvPr>
        </p:nvSpPr>
        <p:spPr>
          <a:ln/>
        </p:spPr>
        <p:txBody>
          <a:bodyPr wrap="square" lIns="91440" tIns="45720" rIns="91440" bIns="45720" anchor="t" anchorCtr="0"/>
          <a:p>
            <a:pPr lvl="0"/>
            <a:endParaRPr lang="en-US" altLang="zh-CN"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wrap="square" lIns="91440" tIns="45720" rIns="91440" bIns="45720" numCol="1" anchor="t" anchorCtr="0" compatLnSpc="1">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1" lang="zh-CN" altLang="en-US" sz="12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5172" name="灯片编号占位符 3"/>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Rectangle 2"/>
          <p:cNvSpPr>
            <a:spLocks noGrp="1" noRot="1" noChangeAspect="1" noTextEdit="1"/>
          </p:cNvSpPr>
          <p:nvPr>
            <p:ph type="sldImg"/>
          </p:nvPr>
        </p:nvSpPr>
        <p:spPr>
          <a:ln/>
        </p:spPr>
      </p:sp>
      <p:sp>
        <p:nvSpPr>
          <p:cNvPr id="172035"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Rectangle 2"/>
          <p:cNvSpPr>
            <a:spLocks noGrp="1" noRot="1" noChangeAspect="1" noTextEdit="1"/>
          </p:cNvSpPr>
          <p:nvPr>
            <p:ph type="sldImg"/>
          </p:nvPr>
        </p:nvSpPr>
        <p:spPr>
          <a:ln/>
        </p:spPr>
      </p:sp>
      <p:sp>
        <p:nvSpPr>
          <p:cNvPr id="17305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Rectangle 2"/>
          <p:cNvSpPr>
            <a:spLocks noGrp="1" noRot="1" noChangeAspect="1" noTextEdit="1"/>
          </p:cNvSpPr>
          <p:nvPr>
            <p:ph type="sldImg"/>
          </p:nvPr>
        </p:nvSpPr>
        <p:spPr>
          <a:ln/>
        </p:spPr>
      </p:sp>
      <p:sp>
        <p:nvSpPr>
          <p:cNvPr id="17408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Rectangle 2"/>
          <p:cNvSpPr>
            <a:spLocks noGrp="1" noRot="1" noChangeAspect="1" noTextEdit="1"/>
          </p:cNvSpPr>
          <p:nvPr>
            <p:ph type="sldImg"/>
          </p:nvPr>
        </p:nvSpPr>
        <p:spPr>
          <a:ln/>
        </p:spPr>
      </p:sp>
      <p:sp>
        <p:nvSpPr>
          <p:cNvPr id="17510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Rectangle 2"/>
          <p:cNvSpPr>
            <a:spLocks noGrp="1" noRot="1" noChangeAspect="1" noTextEdit="1"/>
          </p:cNvSpPr>
          <p:nvPr>
            <p:ph type="sldImg"/>
          </p:nvPr>
        </p:nvSpPr>
        <p:spPr>
          <a:ln/>
        </p:spPr>
      </p:sp>
      <p:sp>
        <p:nvSpPr>
          <p:cNvPr id="17613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2"/>
          <p:cNvSpPr>
            <a:spLocks noGrp="1" noRot="1" noChangeAspect="1" noTextEdit="1"/>
          </p:cNvSpPr>
          <p:nvPr>
            <p:ph type="sldImg"/>
          </p:nvPr>
        </p:nvSpPr>
        <p:spPr>
          <a:ln/>
        </p:spPr>
      </p:sp>
      <p:sp>
        <p:nvSpPr>
          <p:cNvPr id="17715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Rectangle 2"/>
          <p:cNvSpPr>
            <a:spLocks noGrp="1" noRot="1" noChangeAspect="1" noTextEdit="1"/>
          </p:cNvSpPr>
          <p:nvPr>
            <p:ph type="sldImg"/>
          </p:nvPr>
        </p:nvSpPr>
        <p:spPr>
          <a:ln/>
        </p:spPr>
      </p:sp>
      <p:sp>
        <p:nvSpPr>
          <p:cNvPr id="178179"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Rectangle 2"/>
          <p:cNvSpPr>
            <a:spLocks noGrp="1" noRot="1" noChangeAspect="1" noTextEdit="1"/>
          </p:cNvSpPr>
          <p:nvPr>
            <p:ph type="sldImg"/>
          </p:nvPr>
        </p:nvSpPr>
        <p:spPr>
          <a:ln/>
        </p:spPr>
      </p:sp>
      <p:sp>
        <p:nvSpPr>
          <p:cNvPr id="179203"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Rectangle 2"/>
          <p:cNvSpPr>
            <a:spLocks noGrp="1" noRot="1" noChangeAspect="1" noTextEdit="1"/>
          </p:cNvSpPr>
          <p:nvPr>
            <p:ph type="sldImg"/>
          </p:nvPr>
        </p:nvSpPr>
        <p:spPr>
          <a:ln/>
        </p:spPr>
      </p:sp>
      <p:sp>
        <p:nvSpPr>
          <p:cNvPr id="180227"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Rectangle 2"/>
          <p:cNvSpPr>
            <a:spLocks noGrp="1" noRot="1" noChangeAspect="1" noTextEdit="1"/>
          </p:cNvSpPr>
          <p:nvPr>
            <p:ph type="sldImg"/>
          </p:nvPr>
        </p:nvSpPr>
        <p:spPr>
          <a:ln/>
        </p:spPr>
      </p:sp>
      <p:sp>
        <p:nvSpPr>
          <p:cNvPr id="18125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noRot="1" noChangeAspect="1" noTextEdit="1"/>
          </p:cNvSpPr>
          <p:nvPr>
            <p:ph type="sldImg"/>
          </p:nvPr>
        </p:nvSpPr>
        <p:spPr>
          <a:ln/>
        </p:spPr>
      </p:sp>
      <p:sp>
        <p:nvSpPr>
          <p:cNvPr id="136195" name="Rectangle 3"/>
          <p:cNvSpPr>
            <a:spLocks noGrp="1"/>
          </p:cNvSpPr>
          <p:nvPr>
            <p:ph type="body" idx="1"/>
          </p:nvPr>
        </p:nvSpPr>
        <p:spPr>
          <a:ln/>
        </p:spPr>
        <p:txBody>
          <a:bodyPr wrap="square" lIns="91440" tIns="45720" rIns="91440" bIns="45720" anchor="t" anchorCtr="0"/>
          <a:p>
            <a:pPr marL="228600" lvl="0" indent="-228600"/>
            <a:endParaRPr lang="zh-CN" altLang="en-US" b="1"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Rectangle 2"/>
          <p:cNvSpPr>
            <a:spLocks noGrp="1" noRot="1" noChangeAspect="1" noTextEdit="1"/>
          </p:cNvSpPr>
          <p:nvPr>
            <p:ph type="sldImg"/>
          </p:nvPr>
        </p:nvSpPr>
        <p:spPr>
          <a:ln/>
        </p:spPr>
      </p:sp>
      <p:sp>
        <p:nvSpPr>
          <p:cNvPr id="182275"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Rectangle 2"/>
          <p:cNvSpPr>
            <a:spLocks noGrp="1" noRot="1" noChangeAspect="1" noTextEdit="1"/>
          </p:cNvSpPr>
          <p:nvPr>
            <p:ph type="sldImg"/>
          </p:nvPr>
        </p:nvSpPr>
        <p:spPr>
          <a:ln/>
        </p:spPr>
      </p:sp>
      <p:sp>
        <p:nvSpPr>
          <p:cNvPr id="183299" name="Rectangle 3"/>
          <p:cNvSpPr>
            <a:spLocks noGrp="1"/>
          </p:cNvSpPr>
          <p:nvPr>
            <p:ph type="body" idx="1"/>
          </p:nvPr>
        </p:nvSpPr>
        <p:spPr>
          <a:ln/>
        </p:spPr>
        <p:txBody>
          <a:bodyPr wrap="square" lIns="91440" tIns="45720" rIns="91440" bIns="45720" anchor="t" anchorCtr="0"/>
          <a:p>
            <a:pPr lvl="0"/>
            <a:endParaRPr lang="zh-CN" altLang="en-US" b="1"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Rectangle 2"/>
          <p:cNvSpPr>
            <a:spLocks noGrp="1" noRot="1" noChangeAspect="1" noTextEdit="1"/>
          </p:cNvSpPr>
          <p:nvPr>
            <p:ph type="sldImg"/>
          </p:nvPr>
        </p:nvSpPr>
        <p:spPr>
          <a:ln/>
        </p:spPr>
      </p:sp>
      <p:sp>
        <p:nvSpPr>
          <p:cNvPr id="184323" name="Rectangle 3"/>
          <p:cNvSpPr>
            <a:spLocks noGrp="1"/>
          </p:cNvSpPr>
          <p:nvPr>
            <p:ph type="body" idx="1"/>
          </p:nvPr>
        </p:nvSpPr>
        <p:spPr>
          <a:ln/>
        </p:spPr>
        <p:txBody>
          <a:bodyPr wrap="square" lIns="91440" tIns="45720" rIns="91440" bIns="45720" anchor="t" anchorCtr="0"/>
          <a:p>
            <a:pPr lvl="0"/>
            <a:endParaRPr lang="zh-CN" altLang="en-US" b="1"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Rectangle 2"/>
          <p:cNvSpPr>
            <a:spLocks noGrp="1" noRot="1" noChangeAspect="1" noTextEdit="1"/>
          </p:cNvSpPr>
          <p:nvPr>
            <p:ph type="sldImg"/>
          </p:nvPr>
        </p:nvSpPr>
        <p:spPr>
          <a:ln/>
        </p:spPr>
      </p:sp>
      <p:sp>
        <p:nvSpPr>
          <p:cNvPr id="185347"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Rectangle 2"/>
          <p:cNvSpPr>
            <a:spLocks noGrp="1" noRot="1" noChangeAspect="1" noTextEdit="1"/>
          </p:cNvSpPr>
          <p:nvPr>
            <p:ph type="sldImg"/>
          </p:nvPr>
        </p:nvSpPr>
        <p:spPr>
          <a:ln/>
        </p:spPr>
      </p:sp>
      <p:sp>
        <p:nvSpPr>
          <p:cNvPr id="18637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Rectangle 2"/>
          <p:cNvSpPr>
            <a:spLocks noGrp="1" noRot="1" noChangeAspect="1" noTextEdit="1"/>
          </p:cNvSpPr>
          <p:nvPr>
            <p:ph type="sldImg"/>
          </p:nvPr>
        </p:nvSpPr>
        <p:spPr>
          <a:ln/>
        </p:spPr>
      </p:sp>
      <p:sp>
        <p:nvSpPr>
          <p:cNvPr id="18739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Rectangle 2"/>
          <p:cNvSpPr>
            <a:spLocks noGrp="1" noRot="1" noChangeAspect="1" noTextEdit="1"/>
          </p:cNvSpPr>
          <p:nvPr>
            <p:ph type="sldImg"/>
          </p:nvPr>
        </p:nvSpPr>
        <p:spPr>
          <a:ln/>
        </p:spPr>
      </p:sp>
      <p:sp>
        <p:nvSpPr>
          <p:cNvPr id="188419"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Rectangle 2"/>
          <p:cNvSpPr>
            <a:spLocks noGrp="1" noRot="1" noChangeAspect="1" noTextEdit="1"/>
          </p:cNvSpPr>
          <p:nvPr>
            <p:ph type="sldImg"/>
          </p:nvPr>
        </p:nvSpPr>
        <p:spPr>
          <a:ln/>
        </p:spPr>
      </p:sp>
      <p:sp>
        <p:nvSpPr>
          <p:cNvPr id="189443"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幻灯片图像占位符 1"/>
          <p:cNvSpPr>
            <a:spLocks noGrp="1" noRot="1" noChangeAspect="1" noTextEdit="1"/>
          </p:cNvSpPr>
          <p:nvPr>
            <p:ph type="sldImg"/>
          </p:nvPr>
        </p:nvSpPr>
        <p:spPr>
          <a:ln/>
        </p:spPr>
      </p:sp>
      <p:sp>
        <p:nvSpPr>
          <p:cNvPr id="190467" name="备注占位符 2"/>
          <p:cNvSpPr>
            <a:spLocks noGrp="1"/>
          </p:cNvSpPr>
          <p:nvPr>
            <p:ph type="body" idx="1"/>
          </p:nvPr>
        </p:nvSpPr>
        <p:spPr>
          <a:ln/>
        </p:spPr>
        <p:txBody>
          <a:bodyPr wrap="square" lIns="91440" tIns="45720" rIns="91440" bIns="45720" anchor="t" anchorCtr="0"/>
          <a:p>
            <a:pPr lvl="0"/>
            <a:endParaRPr lang="zh-CN" altLang="en-US" dirty="0"/>
          </a:p>
        </p:txBody>
      </p:sp>
      <p:sp>
        <p:nvSpPr>
          <p:cNvPr id="190468" name="灯片编号占位符 3"/>
          <p:cNvSpPr txBox="1">
            <a:spLocks noGrp="1"/>
          </p:cNvSpPr>
          <p:nvPr>
            <p:ph type="sldNum" sz="quarter"/>
          </p:nvPr>
        </p:nvSpPr>
        <p:spPr>
          <a:xfrm>
            <a:off x="3810000" y="9372600"/>
            <a:ext cx="2914650" cy="493713"/>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Rectangle 2"/>
          <p:cNvSpPr>
            <a:spLocks noGrp="1" noRot="1" noChangeAspect="1" noTextEdit="1"/>
          </p:cNvSpPr>
          <p:nvPr>
            <p:ph type="sldImg"/>
          </p:nvPr>
        </p:nvSpPr>
        <p:spPr>
          <a:ln/>
        </p:spPr>
      </p:sp>
      <p:sp>
        <p:nvSpPr>
          <p:cNvPr id="19149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2"/>
          <p:cNvSpPr>
            <a:spLocks noGrp="1" noRot="1" noChangeAspect="1" noTextEdit="1"/>
          </p:cNvSpPr>
          <p:nvPr>
            <p:ph type="sldImg"/>
          </p:nvPr>
        </p:nvSpPr>
        <p:spPr>
          <a:ln/>
        </p:spPr>
      </p:sp>
      <p:sp>
        <p:nvSpPr>
          <p:cNvPr id="137219"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Rectangle 2"/>
          <p:cNvSpPr>
            <a:spLocks noGrp="1" noRot="1" noChangeAspect="1" noTextEdit="1"/>
          </p:cNvSpPr>
          <p:nvPr>
            <p:ph type="sldImg"/>
          </p:nvPr>
        </p:nvSpPr>
        <p:spPr>
          <a:ln/>
        </p:spPr>
      </p:sp>
      <p:sp>
        <p:nvSpPr>
          <p:cNvPr id="192515"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Rectangle 2"/>
          <p:cNvSpPr>
            <a:spLocks noGrp="1" noRot="1" noChangeAspect="1" noTextEdit="1"/>
          </p:cNvSpPr>
          <p:nvPr>
            <p:ph type="sldImg"/>
          </p:nvPr>
        </p:nvSpPr>
        <p:spPr>
          <a:ln/>
        </p:spPr>
      </p:sp>
      <p:sp>
        <p:nvSpPr>
          <p:cNvPr id="19353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Rectangle 2"/>
          <p:cNvSpPr>
            <a:spLocks noGrp="1" noRot="1" noChangeAspect="1" noTextEdit="1"/>
          </p:cNvSpPr>
          <p:nvPr>
            <p:ph type="sldImg"/>
          </p:nvPr>
        </p:nvSpPr>
        <p:spPr>
          <a:ln/>
        </p:spPr>
      </p:sp>
      <p:sp>
        <p:nvSpPr>
          <p:cNvPr id="194563"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Rectangle 2"/>
          <p:cNvSpPr>
            <a:spLocks noGrp="1" noRot="1" noChangeAspect="1" noTextEdit="1"/>
          </p:cNvSpPr>
          <p:nvPr>
            <p:ph type="sldImg"/>
          </p:nvPr>
        </p:nvSpPr>
        <p:spPr>
          <a:ln/>
        </p:spPr>
      </p:sp>
      <p:sp>
        <p:nvSpPr>
          <p:cNvPr id="195587"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Rectangle 2"/>
          <p:cNvSpPr>
            <a:spLocks noGrp="1" noRot="1" noChangeAspect="1" noTextEdit="1"/>
          </p:cNvSpPr>
          <p:nvPr>
            <p:ph type="sldImg"/>
          </p:nvPr>
        </p:nvSpPr>
        <p:spPr>
          <a:ln/>
        </p:spPr>
      </p:sp>
      <p:sp>
        <p:nvSpPr>
          <p:cNvPr id="19661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Rectangle 7"/>
          <p:cNvSpPr txBox="1">
            <a:spLocks noGrp="1"/>
          </p:cNvSpPr>
          <p:nvPr/>
        </p:nvSpPr>
        <p:spPr>
          <a:xfrm>
            <a:off x="3808413" y="9371013"/>
            <a:ext cx="2914650" cy="493712"/>
          </a:xfrm>
          <a:prstGeom prst="rect">
            <a:avLst/>
          </a:prstGeom>
          <a:noFill/>
          <a:ln w="9525">
            <a:noFill/>
          </a:ln>
        </p:spPr>
        <p:txBody>
          <a:bodyPr anchor="b" anchorCtr="0"/>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7635" name="Rectangle 2"/>
          <p:cNvSpPr>
            <a:spLocks noGrp="1" noRot="1" noChangeAspect="1" noTextEdit="1"/>
          </p:cNvSpPr>
          <p:nvPr>
            <p:ph type="sldImg"/>
          </p:nvPr>
        </p:nvSpPr>
        <p:spPr>
          <a:ln/>
        </p:spPr>
      </p:sp>
      <p:sp>
        <p:nvSpPr>
          <p:cNvPr id="197636"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Rectangle 2"/>
          <p:cNvSpPr>
            <a:spLocks noGrp="1" noRot="1" noChangeAspect="1" noTextEdit="1"/>
          </p:cNvSpPr>
          <p:nvPr>
            <p:ph type="sldImg"/>
          </p:nvPr>
        </p:nvSpPr>
        <p:spPr>
          <a:ln/>
        </p:spPr>
      </p:sp>
      <p:sp>
        <p:nvSpPr>
          <p:cNvPr id="198659" name="Rectangle 3"/>
          <p:cNvSpPr>
            <a:spLocks noGrp="1"/>
          </p:cNvSpPr>
          <p:nvPr>
            <p:ph type="body" idx="1"/>
          </p:nvPr>
        </p:nvSpPr>
        <p:spPr>
          <a:ln/>
        </p:spPr>
        <p:txBody>
          <a:bodyPr wrap="square" lIns="91440" tIns="45720" rIns="91440" bIns="45720" anchor="t" anchorCtr="0"/>
          <a:p>
            <a:pPr marL="228600" lvl="0" indent="-228600">
              <a:lnSpc>
                <a:spcPct val="90000"/>
              </a:lnSpc>
            </a:pPr>
            <a:endParaRPr lang="zh-CN" altLang="en-US" sz="1000" b="1"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Rectangle 2"/>
          <p:cNvSpPr>
            <a:spLocks noGrp="1" noRot="1" noChangeAspect="1" noTextEdit="1"/>
          </p:cNvSpPr>
          <p:nvPr>
            <p:ph type="sldImg"/>
          </p:nvPr>
        </p:nvSpPr>
        <p:spPr>
          <a:ln/>
        </p:spPr>
      </p:sp>
      <p:sp>
        <p:nvSpPr>
          <p:cNvPr id="19968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Rectangle 2"/>
          <p:cNvSpPr>
            <a:spLocks noGrp="1" noRot="1" noChangeAspect="1" noTextEdit="1"/>
          </p:cNvSpPr>
          <p:nvPr>
            <p:ph type="sldImg"/>
          </p:nvPr>
        </p:nvSpPr>
        <p:spPr>
          <a:ln/>
        </p:spPr>
      </p:sp>
      <p:sp>
        <p:nvSpPr>
          <p:cNvPr id="20070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Rectangle 2"/>
          <p:cNvSpPr>
            <a:spLocks noGrp="1" noRot="1" noChangeAspect="1" noTextEdit="1"/>
          </p:cNvSpPr>
          <p:nvPr>
            <p:ph type="sldImg"/>
          </p:nvPr>
        </p:nvSpPr>
        <p:spPr>
          <a:ln/>
        </p:spPr>
      </p:sp>
      <p:sp>
        <p:nvSpPr>
          <p:cNvPr id="20173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2"/>
          <p:cNvSpPr>
            <a:spLocks noGrp="1" noRot="1" noChangeAspect="1" noTextEdit="1"/>
          </p:cNvSpPr>
          <p:nvPr>
            <p:ph type="sldImg"/>
          </p:nvPr>
        </p:nvSpPr>
        <p:spPr>
          <a:ln/>
        </p:spPr>
      </p:sp>
      <p:sp>
        <p:nvSpPr>
          <p:cNvPr id="13824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Rectangle 2"/>
          <p:cNvSpPr>
            <a:spLocks noGrp="1" noRot="1" noChangeAspect="1" noTextEdit="1"/>
          </p:cNvSpPr>
          <p:nvPr>
            <p:ph type="sldImg"/>
          </p:nvPr>
        </p:nvSpPr>
        <p:spPr>
          <a:ln/>
        </p:spPr>
      </p:sp>
      <p:sp>
        <p:nvSpPr>
          <p:cNvPr id="20275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Rectangle 2"/>
          <p:cNvSpPr>
            <a:spLocks noGrp="1" noRot="1" noChangeAspect="1" noTextEdit="1"/>
          </p:cNvSpPr>
          <p:nvPr>
            <p:ph type="sldImg"/>
          </p:nvPr>
        </p:nvSpPr>
        <p:spPr>
          <a:ln/>
        </p:spPr>
      </p:sp>
      <p:sp>
        <p:nvSpPr>
          <p:cNvPr id="203779" name="Rectangle 3"/>
          <p:cNvSpPr>
            <a:spLocks noGrp="1"/>
          </p:cNvSpPr>
          <p:nvPr>
            <p:ph type="body" idx="1"/>
          </p:nvPr>
        </p:nvSpPr>
        <p:spPr>
          <a:ln/>
        </p:spPr>
        <p:txBody>
          <a:bodyPr wrap="square" lIns="91440" tIns="45720" rIns="91440" bIns="45720" anchor="t" anchorCtr="0"/>
          <a:p>
            <a:pPr marL="228600" lvl="0" indent="-228600">
              <a:lnSpc>
                <a:spcPct val="80000"/>
              </a:lnSpc>
            </a:pPr>
            <a:endParaRPr lang="en-US" altLang="zh-CN" sz="900" b="1"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Rectangle 2"/>
          <p:cNvSpPr>
            <a:spLocks noGrp="1" noRot="1" noChangeAspect="1" noTextEdit="1"/>
          </p:cNvSpPr>
          <p:nvPr>
            <p:ph type="sldImg"/>
          </p:nvPr>
        </p:nvSpPr>
        <p:spPr>
          <a:ln/>
        </p:spPr>
      </p:sp>
      <p:sp>
        <p:nvSpPr>
          <p:cNvPr id="20480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Rectangle 2"/>
          <p:cNvSpPr>
            <a:spLocks noGrp="1" noRot="1" noChangeAspect="1" noTextEdit="1"/>
          </p:cNvSpPr>
          <p:nvPr>
            <p:ph type="sldImg"/>
          </p:nvPr>
        </p:nvSpPr>
        <p:spPr>
          <a:ln/>
        </p:spPr>
      </p:sp>
      <p:sp>
        <p:nvSpPr>
          <p:cNvPr id="20582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Rectangle 2"/>
          <p:cNvSpPr>
            <a:spLocks noGrp="1" noRot="1" noChangeAspect="1" noTextEdit="1"/>
          </p:cNvSpPr>
          <p:nvPr>
            <p:ph type="sldImg"/>
          </p:nvPr>
        </p:nvSpPr>
        <p:spPr>
          <a:ln/>
        </p:spPr>
      </p:sp>
      <p:sp>
        <p:nvSpPr>
          <p:cNvPr id="20685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Rectangle 2"/>
          <p:cNvSpPr>
            <a:spLocks noGrp="1" noRot="1" noChangeAspect="1" noTextEdit="1"/>
          </p:cNvSpPr>
          <p:nvPr>
            <p:ph type="sldImg"/>
          </p:nvPr>
        </p:nvSpPr>
        <p:spPr>
          <a:ln/>
        </p:spPr>
      </p:sp>
      <p:sp>
        <p:nvSpPr>
          <p:cNvPr id="207875"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Rectangle 2"/>
          <p:cNvSpPr>
            <a:spLocks noGrp="1" noRot="1" noChangeAspect="1" noTextEdit="1"/>
          </p:cNvSpPr>
          <p:nvPr>
            <p:ph type="sldImg"/>
          </p:nvPr>
        </p:nvSpPr>
        <p:spPr>
          <a:ln/>
        </p:spPr>
      </p:sp>
      <p:sp>
        <p:nvSpPr>
          <p:cNvPr id="208899" name="Rectangle 3"/>
          <p:cNvSpPr>
            <a:spLocks noGrp="1"/>
          </p:cNvSpPr>
          <p:nvPr>
            <p:ph type="body" idx="1"/>
          </p:nvPr>
        </p:nvSpPr>
        <p:spPr>
          <a:ln/>
        </p:spPr>
        <p:txBody>
          <a:bodyPr wrap="square" lIns="91440" tIns="45720" rIns="91440" bIns="45720" anchor="t" anchorCtr="0"/>
          <a:p>
            <a:pPr lvl="0"/>
            <a:endParaRPr lang="zh-CN" altLang="en-US" b="1"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Rectangle 2"/>
          <p:cNvSpPr>
            <a:spLocks noGrp="1" noRot="1" noChangeAspect="1" noTextEdit="1"/>
          </p:cNvSpPr>
          <p:nvPr>
            <p:ph type="sldImg"/>
          </p:nvPr>
        </p:nvSpPr>
        <p:spPr>
          <a:ln/>
        </p:spPr>
      </p:sp>
      <p:sp>
        <p:nvSpPr>
          <p:cNvPr id="20992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Rectangle 2"/>
          <p:cNvSpPr>
            <a:spLocks noGrp="1" noRot="1" noChangeAspect="1" noTextEdit="1"/>
          </p:cNvSpPr>
          <p:nvPr>
            <p:ph type="sldImg"/>
          </p:nvPr>
        </p:nvSpPr>
        <p:spPr>
          <a:ln/>
        </p:spPr>
      </p:sp>
      <p:sp>
        <p:nvSpPr>
          <p:cNvPr id="210947"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Rectangle 2"/>
          <p:cNvSpPr>
            <a:spLocks noGrp="1" noRot="1" noChangeAspect="1" noTextEdit="1"/>
          </p:cNvSpPr>
          <p:nvPr>
            <p:ph type="sldImg"/>
          </p:nvPr>
        </p:nvSpPr>
        <p:spPr>
          <a:ln/>
        </p:spPr>
      </p:sp>
      <p:sp>
        <p:nvSpPr>
          <p:cNvPr id="211971" name="Rectangle 3"/>
          <p:cNvSpPr>
            <a:spLocks noGrp="1"/>
          </p:cNvSpPr>
          <p:nvPr>
            <p:ph type="body" idx="1"/>
          </p:nvPr>
        </p:nvSpPr>
        <p:spPr>
          <a:ln/>
        </p:spPr>
        <p:txBody>
          <a:bodyPr wrap="square" lIns="91440" tIns="45720" rIns="91440" bIns="45720" anchor="t" anchorCtr="0"/>
          <a:p>
            <a:pPr lvl="0">
              <a:lnSpc>
                <a:spcPct val="80000"/>
              </a:lnSpc>
            </a:pPr>
            <a:endParaRPr lang="en-US" altLang="zh-CN"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2"/>
          <p:cNvSpPr>
            <a:spLocks noGrp="1" noRot="1" noChangeAspect="1" noTextEdit="1"/>
          </p:cNvSpPr>
          <p:nvPr>
            <p:ph type="sldImg"/>
          </p:nvPr>
        </p:nvSpPr>
        <p:spPr>
          <a:ln/>
        </p:spPr>
      </p:sp>
      <p:sp>
        <p:nvSpPr>
          <p:cNvPr id="13926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Rectangle 2"/>
          <p:cNvSpPr>
            <a:spLocks noGrp="1" noRot="1" noChangeAspect="1" noTextEdit="1"/>
          </p:cNvSpPr>
          <p:nvPr>
            <p:ph type="sldImg"/>
          </p:nvPr>
        </p:nvSpPr>
        <p:spPr>
          <a:ln/>
        </p:spPr>
      </p:sp>
      <p:sp>
        <p:nvSpPr>
          <p:cNvPr id="21299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Rectangle 2"/>
          <p:cNvSpPr>
            <a:spLocks noGrp="1" noRot="1" noChangeAspect="1" noTextEdit="1"/>
          </p:cNvSpPr>
          <p:nvPr>
            <p:ph type="sldImg"/>
          </p:nvPr>
        </p:nvSpPr>
        <p:spPr>
          <a:ln/>
        </p:spPr>
      </p:sp>
      <p:sp>
        <p:nvSpPr>
          <p:cNvPr id="21401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Rectangle 2"/>
          <p:cNvSpPr>
            <a:spLocks noGrp="1" noRot="1" noChangeAspect="1" noTextEdit="1"/>
          </p:cNvSpPr>
          <p:nvPr>
            <p:ph type="sldImg"/>
          </p:nvPr>
        </p:nvSpPr>
        <p:spPr>
          <a:ln/>
        </p:spPr>
      </p:sp>
      <p:sp>
        <p:nvSpPr>
          <p:cNvPr id="215043" name="Rectangle 3"/>
          <p:cNvSpPr>
            <a:spLocks noGrp="1"/>
          </p:cNvSpPr>
          <p:nvPr>
            <p:ph type="body" idx="1"/>
          </p:nvPr>
        </p:nvSpPr>
        <p:spPr>
          <a:ln/>
        </p:spPr>
        <p:txBody>
          <a:bodyPr wrap="square" lIns="91440" tIns="45720" rIns="91440" bIns="45720" anchor="t" anchorCtr="0"/>
          <a:p>
            <a:pPr lvl="0"/>
            <a:endParaRPr lang="zh-CN" altLang="en-US" sz="1000" b="1"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Rectangle 2"/>
          <p:cNvSpPr>
            <a:spLocks noGrp="1" noRot="1" noChangeAspect="1" noTextEdit="1"/>
          </p:cNvSpPr>
          <p:nvPr>
            <p:ph type="sldImg"/>
          </p:nvPr>
        </p:nvSpPr>
        <p:spPr>
          <a:ln/>
        </p:spPr>
      </p:sp>
      <p:sp>
        <p:nvSpPr>
          <p:cNvPr id="21606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Rectangle 2"/>
          <p:cNvSpPr>
            <a:spLocks noGrp="1" noRot="1" noChangeAspect="1" noTextEdit="1"/>
          </p:cNvSpPr>
          <p:nvPr>
            <p:ph type="sldImg"/>
          </p:nvPr>
        </p:nvSpPr>
        <p:spPr>
          <a:ln/>
        </p:spPr>
      </p:sp>
      <p:sp>
        <p:nvSpPr>
          <p:cNvPr id="217091" name="Rectangle 3"/>
          <p:cNvSpPr>
            <a:spLocks noGrp="1"/>
          </p:cNvSpPr>
          <p:nvPr>
            <p:ph type="body" idx="1"/>
          </p:nvPr>
        </p:nvSpPr>
        <p:spPr>
          <a:ln/>
        </p:spPr>
        <p:txBody>
          <a:bodyPr wrap="square" lIns="91440" tIns="45720" rIns="91440" bIns="45720" anchor="t" anchorCtr="0"/>
          <a:p>
            <a:pPr lvl="0"/>
            <a:endParaRPr lang="en-US" altLang="zh-CN" b="1"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Rectangle 2"/>
          <p:cNvSpPr>
            <a:spLocks noGrp="1" noRot="1" noChangeAspect="1" noTextEdit="1"/>
          </p:cNvSpPr>
          <p:nvPr>
            <p:ph type="sldImg"/>
          </p:nvPr>
        </p:nvSpPr>
        <p:spPr>
          <a:ln/>
        </p:spPr>
      </p:sp>
      <p:sp>
        <p:nvSpPr>
          <p:cNvPr id="218115" name="Rectangle 3"/>
          <p:cNvSpPr>
            <a:spLocks noGrp="1"/>
          </p:cNvSpPr>
          <p:nvPr>
            <p:ph type="body" idx="1"/>
          </p:nvPr>
        </p:nvSpPr>
        <p:spPr>
          <a:ln/>
        </p:spPr>
        <p:txBody>
          <a:bodyPr wrap="square" lIns="91440" tIns="45720" rIns="91440" bIns="45720" anchor="t" anchorCtr="0"/>
          <a:p>
            <a:pPr marL="228600" lvl="0" indent="-228600">
              <a:lnSpc>
                <a:spcPct val="80000"/>
              </a:lnSpc>
            </a:pPr>
            <a:endParaRPr lang="zh-CN" altLang="en-US" sz="90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Rectangle 2"/>
          <p:cNvSpPr>
            <a:spLocks noGrp="1" noRot="1" noChangeAspect="1" noTextEdit="1"/>
          </p:cNvSpPr>
          <p:nvPr>
            <p:ph type="sldImg"/>
          </p:nvPr>
        </p:nvSpPr>
        <p:spPr>
          <a:ln/>
        </p:spPr>
      </p:sp>
      <p:sp>
        <p:nvSpPr>
          <p:cNvPr id="21913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Rectangle 2"/>
          <p:cNvSpPr>
            <a:spLocks noGrp="1" noRot="1" noChangeAspect="1" noTextEdit="1"/>
          </p:cNvSpPr>
          <p:nvPr>
            <p:ph type="sldImg"/>
          </p:nvPr>
        </p:nvSpPr>
        <p:spPr>
          <a:ln/>
        </p:spPr>
      </p:sp>
      <p:sp>
        <p:nvSpPr>
          <p:cNvPr id="220163" name="Rectangle 3"/>
          <p:cNvSpPr>
            <a:spLocks noGrp="1"/>
          </p:cNvSpPr>
          <p:nvPr>
            <p:ph type="body" idx="1"/>
          </p:nvPr>
        </p:nvSpPr>
        <p:spPr>
          <a:ln/>
        </p:spPr>
        <p:txBody>
          <a:bodyPr wrap="square" lIns="91440" tIns="45720" rIns="91440" bIns="45720" anchor="t" anchorCtr="0"/>
          <a:p>
            <a:pPr lvl="0"/>
            <a:endParaRPr lang="zh-CN" altLang="en-US" b="1"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Rectangle 2"/>
          <p:cNvSpPr>
            <a:spLocks noGrp="1" noRot="1" noChangeAspect="1" noTextEdit="1"/>
          </p:cNvSpPr>
          <p:nvPr>
            <p:ph type="sldImg"/>
          </p:nvPr>
        </p:nvSpPr>
        <p:spPr>
          <a:ln/>
        </p:spPr>
      </p:sp>
      <p:sp>
        <p:nvSpPr>
          <p:cNvPr id="221187" name="Rectangle 3"/>
          <p:cNvSpPr>
            <a:spLocks noGrp="1"/>
          </p:cNvSpPr>
          <p:nvPr>
            <p:ph type="body" idx="1"/>
          </p:nvPr>
        </p:nvSpPr>
        <p:spPr>
          <a:ln/>
        </p:spPr>
        <p:txBody>
          <a:bodyPr wrap="square" lIns="91440" tIns="45720" rIns="91440" bIns="45720" anchor="t" anchorCtr="0"/>
          <a:p>
            <a:pPr lvl="0"/>
            <a:endParaRPr lang="zh-CN" altLang="en-US" b="1"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Rectangle 2"/>
          <p:cNvSpPr>
            <a:spLocks noGrp="1" noRot="1" noChangeAspect="1" noTextEdit="1"/>
          </p:cNvSpPr>
          <p:nvPr>
            <p:ph type="sldImg"/>
          </p:nvPr>
        </p:nvSpPr>
        <p:spPr>
          <a:ln/>
        </p:spPr>
      </p:sp>
      <p:sp>
        <p:nvSpPr>
          <p:cNvPr id="22221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a:spLocks noGrp="1" noRot="1" noChangeAspect="1" noTextEdit="1"/>
          </p:cNvSpPr>
          <p:nvPr>
            <p:ph type="sldImg"/>
          </p:nvPr>
        </p:nvSpPr>
        <p:spPr>
          <a:ln/>
        </p:spPr>
      </p:sp>
      <p:sp>
        <p:nvSpPr>
          <p:cNvPr id="14029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Rectangle 2"/>
          <p:cNvSpPr>
            <a:spLocks noGrp="1" noRot="1" noChangeAspect="1" noTextEdit="1"/>
          </p:cNvSpPr>
          <p:nvPr>
            <p:ph type="sldImg"/>
          </p:nvPr>
        </p:nvSpPr>
        <p:spPr>
          <a:ln/>
        </p:spPr>
      </p:sp>
      <p:sp>
        <p:nvSpPr>
          <p:cNvPr id="22323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Rectangle 2"/>
          <p:cNvSpPr>
            <a:spLocks noGrp="1" noRot="1" noChangeAspect="1" noTextEdit="1"/>
          </p:cNvSpPr>
          <p:nvPr>
            <p:ph type="sldImg"/>
          </p:nvPr>
        </p:nvSpPr>
        <p:spPr>
          <a:ln/>
        </p:spPr>
      </p:sp>
      <p:sp>
        <p:nvSpPr>
          <p:cNvPr id="224259"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Rectangle 2"/>
          <p:cNvSpPr>
            <a:spLocks noGrp="1" noRot="1" noChangeAspect="1" noTextEdit="1"/>
          </p:cNvSpPr>
          <p:nvPr>
            <p:ph type="sldImg"/>
          </p:nvPr>
        </p:nvSpPr>
        <p:spPr>
          <a:ln/>
        </p:spPr>
      </p:sp>
      <p:sp>
        <p:nvSpPr>
          <p:cNvPr id="225283" name="Rectangle 3"/>
          <p:cNvSpPr>
            <a:spLocks noGrp="1"/>
          </p:cNvSpPr>
          <p:nvPr>
            <p:ph type="body" idx="1"/>
          </p:nvPr>
        </p:nvSpPr>
        <p:spPr>
          <a:ln/>
        </p:spPr>
        <p:txBody>
          <a:bodyPr wrap="square" lIns="91440" tIns="45720" rIns="91440" bIns="45720" anchor="t" anchorCtr="0"/>
          <a:p>
            <a:pPr lvl="0"/>
            <a:endParaRPr lang="en-US" altLang="zh-CN" b="1" dirty="0">
              <a:solidFill>
                <a:schemeClr val="accent2"/>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Rectangle 2"/>
          <p:cNvSpPr>
            <a:spLocks noGrp="1" noRot="1" noChangeAspect="1" noTextEdit="1"/>
          </p:cNvSpPr>
          <p:nvPr>
            <p:ph type="sldImg"/>
          </p:nvPr>
        </p:nvSpPr>
        <p:spPr>
          <a:ln/>
        </p:spPr>
      </p:sp>
      <p:sp>
        <p:nvSpPr>
          <p:cNvPr id="226307"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Rectangle 2"/>
          <p:cNvSpPr>
            <a:spLocks noGrp="1" noRot="1" noChangeAspect="1" noTextEdit="1"/>
          </p:cNvSpPr>
          <p:nvPr>
            <p:ph type="sldImg"/>
          </p:nvPr>
        </p:nvSpPr>
        <p:spPr>
          <a:ln/>
        </p:spPr>
      </p:sp>
      <p:sp>
        <p:nvSpPr>
          <p:cNvPr id="227331"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Rectangle 2"/>
          <p:cNvSpPr>
            <a:spLocks noGrp="1" noRot="1" noChangeAspect="1" noTextEdit="1"/>
          </p:cNvSpPr>
          <p:nvPr>
            <p:ph type="sldImg"/>
          </p:nvPr>
        </p:nvSpPr>
        <p:spPr>
          <a:ln/>
        </p:spPr>
      </p:sp>
      <p:sp>
        <p:nvSpPr>
          <p:cNvPr id="228355" name="Rectangle 3"/>
          <p:cNvSpPr>
            <a:spLocks noGrp="1"/>
          </p:cNvSpPr>
          <p:nvPr>
            <p:ph type="body" idx="1"/>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Rectangle 2"/>
          <p:cNvSpPr>
            <a:spLocks noGrp="1" noRot="1" noChangeAspect="1" noTextEdit="1"/>
          </p:cNvSpPr>
          <p:nvPr>
            <p:ph type="sldImg"/>
          </p:nvPr>
        </p:nvSpPr>
        <p:spPr>
          <a:ln/>
        </p:spPr>
      </p:sp>
      <p:sp>
        <p:nvSpPr>
          <p:cNvPr id="229379"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Rectangle 2"/>
          <p:cNvSpPr>
            <a:spLocks noGrp="1" noRot="1" noChangeAspect="1" noTextEdit="1"/>
          </p:cNvSpPr>
          <p:nvPr>
            <p:ph type="sldImg"/>
          </p:nvPr>
        </p:nvSpPr>
        <p:spPr>
          <a:ln/>
        </p:spPr>
      </p:sp>
      <p:sp>
        <p:nvSpPr>
          <p:cNvPr id="230403" name="Rectangle 3"/>
          <p:cNvSpPr>
            <a:spLocks noGrp="1"/>
          </p:cNvSpPr>
          <p:nvPr>
            <p:ph type="body" idx="1"/>
          </p:nvPr>
        </p:nvSpPr>
        <p:spPr>
          <a:ln/>
        </p:spPr>
        <p:txBody>
          <a:bodyPr wrap="square" lIns="91440" tIns="45720" rIns="91440" bIns="45720" anchor="t" anchorCtr="0"/>
          <a:p>
            <a:pPr lvl="0"/>
            <a:endParaRPr lang="en-US" altLang="zh-CN"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Rectangle 2"/>
          <p:cNvSpPr>
            <a:spLocks noGrp="1" noRot="1" noChangeAspect="1" noTextEdit="1"/>
          </p:cNvSpPr>
          <p:nvPr>
            <p:ph type="sldImg"/>
          </p:nvPr>
        </p:nvSpPr>
        <p:spPr>
          <a:ln/>
        </p:spPr>
      </p:sp>
      <p:sp>
        <p:nvSpPr>
          <p:cNvPr id="231427" name="Rectangle 3"/>
          <p:cNvSpPr>
            <a:spLocks noGrp="1"/>
          </p:cNvSpPr>
          <p:nvPr>
            <p:ph type="body" idx="1"/>
          </p:nvPr>
        </p:nvSpPr>
        <p:spPr>
          <a:ln/>
        </p:spPr>
        <p:txBody>
          <a:bodyPr wrap="square" lIns="91440" tIns="45720" rIns="91440" bIns="45720" anchor="t" anchorCtr="0"/>
          <a:p>
            <a:pPr lvl="0" eaLnBrk="1" hangingPunct="1">
              <a:lnSpc>
                <a:spcPct val="140000"/>
              </a:lnSpc>
              <a:buClr>
                <a:srgbClr val="FF0000"/>
              </a:buClr>
              <a:buFont typeface="宋体" panose="02010600030101010101" pitchFamily="2" charset="-122"/>
              <a:buChar char="•"/>
            </a:pPr>
            <a:endParaRPr lang="zh-CN"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Rectangle 2"/>
          <p:cNvSpPr>
            <a:spLocks noGrp="1" noRot="1" noChangeAspect="1" noTextEdit="1"/>
          </p:cNvSpPr>
          <p:nvPr>
            <p:ph type="sldImg"/>
          </p:nvPr>
        </p:nvSpPr>
        <p:spPr>
          <a:ln/>
        </p:spPr>
      </p:sp>
      <p:sp>
        <p:nvSpPr>
          <p:cNvPr id="232451" name="Rectangle 3"/>
          <p:cNvSpPr>
            <a:spLocks noGrp="1"/>
          </p:cNvSpPr>
          <p:nvPr>
            <p:ph type="body" idx="1"/>
          </p:nvPr>
        </p:nvSpPr>
        <p:spPr>
          <a:ln/>
        </p:spPr>
        <p:txBody>
          <a:bodyPr wrap="square" lIns="91440" tIns="45720" rIns="91440" bIns="45720" anchor="t" anchorCtr="0"/>
          <a:p>
            <a:pPr lvl="0" eaLnBrk="1" hangingPunct="1">
              <a:lnSpc>
                <a:spcPct val="140000"/>
              </a:lnSpc>
              <a:buClr>
                <a:srgbClr val="FF0000"/>
              </a:buClr>
              <a:buFont typeface="宋体" panose="02010600030101010101" pitchFamily="2" charset="-122"/>
              <a:buChar char="•"/>
            </a:pP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bg>
      <p:bgPr>
        <a:solidFill>
          <a:schemeClr val="bg1"/>
        </a:solidFill>
        <a:effectLst/>
      </p:bgPr>
    </p:bg>
    <p:spTree>
      <p:nvGrpSpPr>
        <p:cNvPr id="1" name=""/>
        <p:cNvGrpSpPr/>
        <p:nvPr/>
      </p:nvGrpSpPr>
      <p:grpSpPr>
        <a:xfrm>
          <a:off x="0" y="0"/>
          <a:ext cx="0" cy="0"/>
          <a:chOff x="0" y="0"/>
          <a:chExt cx="0" cy="0"/>
        </a:xfrm>
      </p:grpSpPr>
      <p:sp>
        <p:nvSpPr>
          <p:cNvPr id="12" name="Line 12"/>
          <p:cNvSpPr>
            <a:spLocks noChangeShapeType="1"/>
          </p:cNvSpPr>
          <p:nvPr userDrawn="1"/>
        </p:nvSpPr>
        <p:spPr bwMode="auto">
          <a:xfrm flipH="1">
            <a:off x="6823075" y="6500813"/>
            <a:ext cx="1905000" cy="0"/>
          </a:xfrm>
          <a:prstGeom prst="line">
            <a:avLst/>
          </a:prstGeom>
          <a:noFill/>
          <a:ln w="28575">
            <a:solidFill>
              <a:schemeClr val="tx1"/>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 name="Line 14"/>
          <p:cNvSpPr>
            <a:spLocks noChangeShapeType="1"/>
          </p:cNvSpPr>
          <p:nvPr userDrawn="1"/>
        </p:nvSpPr>
        <p:spPr bwMode="auto">
          <a:xfrm>
            <a:off x="304800" y="6500813"/>
            <a:ext cx="2286000" cy="0"/>
          </a:xfrm>
          <a:prstGeom prst="line">
            <a:avLst/>
          </a:prstGeom>
          <a:noFill/>
          <a:ln w="28575">
            <a:solidFill>
              <a:schemeClr val="tx1"/>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AutoShape 4"/>
          <p:cNvSpPr>
            <a:spLocks noChangeArrowheads="1"/>
          </p:cNvSpPr>
          <p:nvPr userDrawn="1"/>
        </p:nvSpPr>
        <p:spPr bwMode="auto">
          <a:xfrm>
            <a:off x="571500" y="1143000"/>
            <a:ext cx="7958138" cy="109538"/>
          </a:xfrm>
          <a:custGeom>
            <a:avLst/>
            <a:gdLst>
              <a:gd name="T0" fmla="*/ 0 w 1000"/>
              <a:gd name="T1" fmla="*/ 0 h 1000"/>
              <a:gd name="T2" fmla="*/ 4655511 w 1000"/>
              <a:gd name="T3" fmla="*/ 0 h 1000"/>
              <a:gd name="T4" fmla="*/ 4655511 w 1000"/>
              <a:gd name="T5" fmla="*/ 109538 h 1000"/>
              <a:gd name="T6" fmla="*/ 0 w 1000"/>
              <a:gd name="T7" fmla="*/ 109538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00"/>
          </a:solidFill>
          <a:ln w="9525">
            <a:solidFill>
              <a:srgbClr val="FF00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2396" y="26019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1066800"/>
            <a:ext cx="1943100" cy="50371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4213" y="1066800"/>
            <a:ext cx="5678487" cy="50371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690563"/>
            <a:ext cx="8239125" cy="543718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42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66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noChangeArrowheads="1"/>
          </p:cNvSpPr>
          <p:nvPr>
            <p:ph type="title"/>
          </p:nvPr>
        </p:nvSpPr>
        <p:spPr bwMode="auto">
          <a:xfrm>
            <a:off x="685800" y="1066800"/>
            <a:ext cx="7772400" cy="685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075" name="Rectangle 3"/>
          <p:cNvSpPr>
            <a:spLocks noGrp="1"/>
          </p:cNvSpPr>
          <p:nvPr>
            <p:ph type="body" idx="1"/>
          </p:nvPr>
        </p:nvSpPr>
        <p:spPr>
          <a:xfrm>
            <a:off x="684213" y="1989138"/>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Line 35"/>
          <p:cNvSpPr>
            <a:spLocks noChangeShapeType="1"/>
          </p:cNvSpPr>
          <p:nvPr userDrawn="1"/>
        </p:nvSpPr>
        <p:spPr bwMode="auto">
          <a:xfrm>
            <a:off x="323850" y="6453188"/>
            <a:ext cx="2303463" cy="0"/>
          </a:xfrm>
          <a:prstGeom prst="line">
            <a:avLst/>
          </a:prstGeom>
          <a:noFill/>
          <a:ln w="28575">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9" name="Line 36"/>
          <p:cNvSpPr>
            <a:spLocks noChangeShapeType="1"/>
          </p:cNvSpPr>
          <p:nvPr userDrawn="1"/>
        </p:nvSpPr>
        <p:spPr bwMode="auto">
          <a:xfrm flipV="1">
            <a:off x="6659563" y="6453188"/>
            <a:ext cx="2016125" cy="0"/>
          </a:xfrm>
          <a:prstGeom prst="line">
            <a:avLst/>
          </a:prstGeom>
          <a:noFill/>
          <a:ln w="28575">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0" name="Line 38"/>
          <p:cNvSpPr>
            <a:spLocks noChangeShapeType="1"/>
          </p:cNvSpPr>
          <p:nvPr userDrawn="1"/>
        </p:nvSpPr>
        <p:spPr bwMode="auto">
          <a:xfrm flipV="1">
            <a:off x="4846638" y="549275"/>
            <a:ext cx="3829050" cy="0"/>
          </a:xfrm>
          <a:prstGeom prst="line">
            <a:avLst/>
          </a:prstGeom>
          <a:noFill/>
          <a:ln w="28575">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4" name="Line 43"/>
          <p:cNvSpPr>
            <a:spLocks noChangeShapeType="1"/>
          </p:cNvSpPr>
          <p:nvPr userDrawn="1"/>
        </p:nvSpPr>
        <p:spPr bwMode="auto">
          <a:xfrm>
            <a:off x="323850" y="549275"/>
            <a:ext cx="215900" cy="0"/>
          </a:xfrm>
          <a:prstGeom prst="line">
            <a:avLst/>
          </a:prstGeom>
          <a:noFill/>
          <a:ln w="28575">
            <a:solidFill>
              <a:schemeClr val="tx1"/>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zh-CN" altLang="en-US" sz="3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02396" y="2601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6.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6.xml"/><Relationship Id="rId3" Type="http://schemas.openxmlformats.org/officeDocument/2006/relationships/hyperlink" Target="&#24212;&#24613;&#25937;&#25588;&#39044;&#26696;-&#36710;&#38388;&#32423;.ppt" TargetMode="External"/><Relationship Id="rId2" Type="http://schemas.openxmlformats.org/officeDocument/2006/relationships/hyperlink" Target="&#37197;&#30005;&#23460;&#24212;&#24613;&#22788;&#32622;&#26041;&#26696;.ppt" TargetMode="External"/><Relationship Id="rId1" Type="http://schemas.openxmlformats.org/officeDocument/2006/relationships/hyperlink" Target="&#24212;&#24613;&#25937;&#25588;&#39044;&#26696;-&#20225;&#19994;&#32423;.ppt"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4.emf"/><Relationship Id="rId1"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7154" name="Rectangle 2"/>
          <p:cNvSpPr/>
          <p:nvPr/>
        </p:nvSpPr>
        <p:spPr>
          <a:xfrm>
            <a:off x="1258888" y="2420938"/>
            <a:ext cx="6913562" cy="3033712"/>
          </a:xfrm>
          <a:prstGeom prst="rect">
            <a:avLst/>
          </a:prstGeom>
          <a:noFill/>
          <a:ln w="9525">
            <a:noFill/>
          </a:ln>
        </p:spPr>
        <p:txBody>
          <a:bodyPr lIns="91438" tIns="45721" rIns="91438" bIns="45721">
            <a:spAutoFit/>
          </a:bodyPr>
          <a:p>
            <a:pPr algn="ctr" defTabSz="913130" eaLnBrk="1" hangingPunct="1"/>
            <a:r>
              <a:rPr lang="zh-CN" altLang="en-US" sz="8000" dirty="0">
                <a:solidFill>
                  <a:srgbClr val="FF0000"/>
                </a:solidFill>
                <a:latin typeface="Times New Roman" panose="02020603050405020304" pitchFamily="18" charset="0"/>
                <a:ea typeface="华文行楷" pitchFamily="2" charset="-122"/>
              </a:rPr>
              <a:t>事故与应急</a:t>
            </a:r>
            <a:endParaRPr lang="zh-CN" altLang="en-US" sz="8000" dirty="0">
              <a:solidFill>
                <a:srgbClr val="FF0000"/>
              </a:solidFill>
              <a:latin typeface="Times New Roman" panose="02020603050405020304" pitchFamily="18" charset="0"/>
              <a:ea typeface="华文行楷" pitchFamily="2" charset="-122"/>
            </a:endParaRPr>
          </a:p>
          <a:p>
            <a:pPr algn="ctr" defTabSz="913130" eaLnBrk="1" hangingPunct="1"/>
            <a:endParaRPr lang="zh-CN" altLang="en-US" sz="8000" dirty="0">
              <a:solidFill>
                <a:srgbClr val="FF0000"/>
              </a:solidFill>
              <a:latin typeface="Times New Roman" panose="02020603050405020304" pitchFamily="18" charset="0"/>
              <a:ea typeface="华文新魏" pitchFamily="2" charset="-122"/>
            </a:endParaRPr>
          </a:p>
          <a:p>
            <a:pPr algn="ctr" defTabSz="913130" eaLnBrk="1" hangingPunct="1"/>
            <a:endParaRPr lang="en-US" altLang="zh-CN" sz="3300" dirty="0">
              <a:solidFill>
                <a:srgbClr val="FF0000"/>
              </a:solidFill>
              <a:latin typeface="Comic Sans MS" panose="030F0702030302020204" pitchFamily="66" charset="0"/>
              <a:ea typeface="方正姚体"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652294" y="40046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314794" y="4940634"/>
            <a:ext cx="675000" cy="675000"/>
          </a:xfrm>
          <a:prstGeom prst="ellipse">
            <a:avLst/>
          </a:prstGeom>
          <a:solidFill>
            <a:srgbClr val="00B0F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247130" y="49410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179466" y="49406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097154">
                                            <p:txEl>
                                              <p:charRg st="0" end="6"/>
                                            </p:txEl>
                                          </p:spTgt>
                                        </p:tgtEl>
                                        <p:attrNameLst>
                                          <p:attrName>style.visibility</p:attrName>
                                        </p:attrNameLst>
                                      </p:cBhvr>
                                      <p:to>
                                        <p:strVal val="visible"/>
                                      </p:to>
                                    </p:set>
                                    <p:anim calcmode="lin" valueType="num">
                                      <p:cBhvr>
                                        <p:cTn id="7" dur="2000" fill="hold"/>
                                        <p:tgtEl>
                                          <p:spTgt spid="2097154">
                                            <p:txEl>
                                              <p:charRg st="0" end="6"/>
                                            </p:txEl>
                                          </p:spTgt>
                                        </p:tgtEl>
                                        <p:attrNameLst>
                                          <p:attrName>ppt_w</p:attrName>
                                        </p:attrNameLst>
                                      </p:cBhvr>
                                      <p:tavLst>
                                        <p:tav tm="0">
                                          <p:val>
                                            <p:fltVal val="0.000000"/>
                                          </p:val>
                                        </p:tav>
                                        <p:tav tm="100000">
                                          <p:val>
                                            <p:strVal val="#ppt_w"/>
                                          </p:val>
                                        </p:tav>
                                      </p:tavLst>
                                    </p:anim>
                                    <p:anim calcmode="lin" valueType="num">
                                      <p:cBhvr>
                                        <p:cTn id="8" dur="2000" fill="hold"/>
                                        <p:tgtEl>
                                          <p:spTgt spid="2097154">
                                            <p:txEl>
                                              <p:charRg st="0" end="6"/>
                                            </p:txEl>
                                          </p:spTgt>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3971" name="Rectangle 2"/>
          <p:cNvSpPr>
            <a:spLocks noGrp="1" noChangeArrowheads="1"/>
          </p:cNvSpPr>
          <p:nvPr>
            <p:ph type="title" idx="4294967295"/>
          </p:nvPr>
        </p:nvSpPr>
        <p:spPr>
          <a:xfrm>
            <a:off x="428625" y="1143000"/>
            <a:ext cx="8231188" cy="785813"/>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（三）  我国应急救援体系初步建立</a:t>
            </a:r>
            <a:endPar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723972" name="Rectangle 4"/>
          <p:cNvSpPr>
            <a:spLocks noChangeArrowheads="1"/>
          </p:cNvSpPr>
          <p:nvPr/>
        </p:nvSpPr>
        <p:spPr bwMode="auto">
          <a:xfrm>
            <a:off x="3311525" y="2301875"/>
            <a:ext cx="2232025" cy="406400"/>
          </a:xfrm>
          <a:prstGeom prst="rect">
            <a:avLst/>
          </a:prstGeom>
          <a:solidFill>
            <a:srgbClr val="CCFF99"/>
          </a:solidFill>
          <a:ln w="9525" algn="ctr">
            <a:solidFill>
              <a:schemeClr val="tx1"/>
            </a:solidFill>
            <a:miter lim="800000"/>
          </a:ln>
          <a:effectLst>
            <a:outerShdw dist="107763" dir="18900000" algn="ctr" rotWithShape="0">
              <a:srgbClr val="808080">
                <a:alpha val="50000"/>
              </a:srgbClr>
            </a:outerShdw>
          </a:effectLst>
        </p:spPr>
        <p:txBody>
          <a:bodyPr wrap="none" lIns="378000" tIns="45721" rIns="378000" bIns="45721" anchor="ctr">
            <a:spAutoFit/>
          </a:bodyPr>
          <a:lstStyle/>
          <a:p>
            <a:pPr marL="0" marR="0" lvl="0" indent="0" algn="ctr" defTabSz="913130" rtl="0" eaLnBrk="1" fontAlgn="base" latinLnBrk="0" hangingPunct="1">
              <a:lnSpc>
                <a:spcPct val="100000"/>
              </a:lnSpc>
              <a:spcBef>
                <a:spcPct val="20000"/>
              </a:spcBef>
              <a:spcAft>
                <a:spcPct val="0"/>
              </a:spcAft>
              <a:buClrTx/>
              <a:buSzTx/>
              <a:buFontTx/>
              <a:buNone/>
              <a:defRPr/>
            </a:pP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一   案  三  制</a:t>
            </a:r>
            <a:endPar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723973" name="Rectangle 5"/>
          <p:cNvSpPr>
            <a:spLocks noChangeArrowheads="1"/>
          </p:cNvSpPr>
          <p:nvPr/>
        </p:nvSpPr>
        <p:spPr bwMode="auto">
          <a:xfrm>
            <a:off x="3278188" y="3309938"/>
            <a:ext cx="2298700" cy="406400"/>
          </a:xfrm>
          <a:prstGeom prst="rect">
            <a:avLst/>
          </a:prstGeom>
          <a:solidFill>
            <a:srgbClr val="CCFF99"/>
          </a:solidFill>
          <a:ln w="9525" algn="ctr">
            <a:solidFill>
              <a:schemeClr val="tx1"/>
            </a:solidFill>
            <a:miter lim="800000"/>
          </a:ln>
          <a:effectLst>
            <a:outerShdw dist="107763" dir="18900000" algn="ctr" rotWithShape="0">
              <a:srgbClr val="808080">
                <a:alpha val="50000"/>
              </a:srgbClr>
            </a:outerShdw>
          </a:effectLst>
        </p:spPr>
        <p:txBody>
          <a:bodyPr wrap="none" lIns="378000" tIns="45721" rIns="378000" bIns="45721" anchor="ctr">
            <a:spAutoFit/>
          </a:bodyPr>
          <a:lstStyle/>
          <a:p>
            <a:pPr marL="0" marR="0" lvl="0" indent="0" algn="ctr" defTabSz="913130" rtl="0" eaLnBrk="1" fontAlgn="base" latinLnBrk="0" hangingPunct="1">
              <a:lnSpc>
                <a:spcPct val="100000"/>
              </a:lnSpc>
              <a:spcBef>
                <a:spcPct val="20000"/>
              </a:spcBef>
              <a:spcAft>
                <a:spcPct val="0"/>
              </a:spcAft>
              <a:buClrTx/>
              <a:buSzTx/>
              <a:buFontTx/>
              <a:buNone/>
              <a:defRPr/>
            </a:pP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四种事件类型</a:t>
            </a:r>
            <a:endPar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723974" name="Rectangle 6"/>
          <p:cNvSpPr>
            <a:spLocks noChangeArrowheads="1"/>
          </p:cNvSpPr>
          <p:nvPr/>
        </p:nvSpPr>
        <p:spPr bwMode="auto">
          <a:xfrm>
            <a:off x="3278188" y="4319588"/>
            <a:ext cx="2298700" cy="406400"/>
          </a:xfrm>
          <a:prstGeom prst="rect">
            <a:avLst/>
          </a:prstGeom>
          <a:solidFill>
            <a:srgbClr val="CCFF99"/>
          </a:solidFill>
          <a:ln w="9525" algn="ctr">
            <a:solidFill>
              <a:schemeClr val="tx1"/>
            </a:solidFill>
            <a:miter lim="800000"/>
          </a:ln>
          <a:effectLst>
            <a:outerShdw dist="107763" dir="18900000" algn="ctr" rotWithShape="0">
              <a:srgbClr val="808080">
                <a:alpha val="50000"/>
              </a:srgbClr>
            </a:outerShdw>
          </a:effectLst>
        </p:spPr>
        <p:txBody>
          <a:bodyPr wrap="none" lIns="378000" tIns="45721" rIns="378000" bIns="45721" anchor="ctr">
            <a:spAutoFit/>
          </a:bodyPr>
          <a:lstStyle/>
          <a:p>
            <a:pPr marL="0" marR="0" lvl="0" indent="0" algn="ctr" defTabSz="913130" rtl="0" eaLnBrk="1" fontAlgn="base" latinLnBrk="0" hangingPunct="1">
              <a:lnSpc>
                <a:spcPct val="100000"/>
              </a:lnSpc>
              <a:spcBef>
                <a:spcPct val="20000"/>
              </a:spcBef>
              <a:spcAft>
                <a:spcPct val="0"/>
              </a:spcAft>
              <a:buClrTx/>
              <a:buSzTx/>
              <a:buFontTx/>
              <a:buNone/>
              <a:defRPr/>
            </a:pPr>
            <a:r>
              <a:rPr kumimoji="0" lang="zh-CN" altLang="en-US"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四种事件级别</a:t>
            </a:r>
            <a:endParaRPr kumimoji="0" lang="zh-CN" altLang="en-US"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723975" name="Rectangle 7"/>
          <p:cNvSpPr>
            <a:spLocks noChangeArrowheads="1"/>
          </p:cNvSpPr>
          <p:nvPr/>
        </p:nvSpPr>
        <p:spPr bwMode="auto">
          <a:xfrm>
            <a:off x="3278188" y="5399088"/>
            <a:ext cx="2298700" cy="406400"/>
          </a:xfrm>
          <a:prstGeom prst="rect">
            <a:avLst/>
          </a:prstGeom>
          <a:solidFill>
            <a:srgbClr val="CCFF99"/>
          </a:solidFill>
          <a:ln w="9525" algn="ctr">
            <a:solidFill>
              <a:schemeClr val="tx1"/>
            </a:solidFill>
            <a:miter lim="800000"/>
          </a:ln>
          <a:effectLst>
            <a:outerShdw dist="107763" dir="18900000" algn="ctr" rotWithShape="0">
              <a:srgbClr val="808080">
                <a:alpha val="50000"/>
              </a:srgbClr>
            </a:outerShdw>
          </a:effectLst>
        </p:spPr>
        <p:txBody>
          <a:bodyPr wrap="none" lIns="378000" tIns="45721" rIns="378000" bIns="45721" anchor="ctr">
            <a:spAutoFit/>
          </a:bodyPr>
          <a:lstStyle/>
          <a:p>
            <a:pPr marL="0" marR="0" lvl="0" indent="0" algn="ctr" defTabSz="913130" rtl="0" eaLnBrk="1" fontAlgn="base" latinLnBrk="0" hangingPunct="1">
              <a:lnSpc>
                <a:spcPct val="100000"/>
              </a:lnSpc>
              <a:spcBef>
                <a:spcPct val="20000"/>
              </a:spcBef>
              <a:spcAft>
                <a:spcPct val="0"/>
              </a:spcAft>
              <a:buClrTx/>
              <a:buSzTx/>
              <a:buFontTx/>
              <a:buNone/>
              <a:defRPr/>
            </a:pPr>
            <a:r>
              <a:rPr kumimoji="0" lang="zh-CN" altLang="en-US"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六种预案类型</a:t>
            </a:r>
            <a:endParaRPr kumimoji="0" lang="zh-CN" altLang="en-US"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2403" name="Rectangle 2"/>
          <p:cNvSpPr>
            <a:spLocks noGrp="1" noChangeArrowheads="1"/>
          </p:cNvSpPr>
          <p:nvPr>
            <p:ph type="title" idx="4294967295"/>
          </p:nvPr>
        </p:nvSpPr>
        <p:spPr>
          <a:xfrm>
            <a:off x="395288" y="1052513"/>
            <a:ext cx="8226425" cy="720725"/>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2  </a:t>
            </a:r>
            <a:r>
              <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事故报告的责任、程序和时限</a:t>
            </a:r>
            <a:endPar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graphicFrame>
        <p:nvGraphicFramePr>
          <p:cNvPr id="742442" name="Group 42"/>
          <p:cNvGraphicFramePr>
            <a:graphicFrameLocks noGrp="1"/>
          </p:cNvGraphicFramePr>
          <p:nvPr>
            <p:ph idx="1"/>
          </p:nvPr>
        </p:nvGraphicFramePr>
        <p:xfrm>
          <a:off x="395288" y="2636838"/>
          <a:ext cx="8302625" cy="3240088"/>
        </p:xfrm>
        <a:graphic>
          <a:graphicData uri="http://schemas.openxmlformats.org/drawingml/2006/table">
            <a:tbl>
              <a:tblPr/>
              <a:tblGrid>
                <a:gridCol w="1743075"/>
                <a:gridCol w="1354137"/>
                <a:gridCol w="3005138"/>
                <a:gridCol w="2200275"/>
              </a:tblGrid>
              <a:tr h="784225">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事故分级</a:t>
                      </a:r>
                      <a:endPar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死亡（人）</a:t>
                      </a:r>
                      <a:endPar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重伤（人） </a:t>
                      </a:r>
                      <a:endPar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800" b="1" i="0" u="none" strike="noStrike" kern="1200"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包括急性工业中毒</a:t>
                      </a: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直接经济损失</a:t>
                      </a:r>
                      <a:endPar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（万元）</a:t>
                      </a:r>
                      <a:endPar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655638">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特别重大事故</a:t>
                      </a:r>
                      <a:endPar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≥30</a:t>
                      </a:r>
                      <a:endPar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≥100</a:t>
                      </a:r>
                      <a:endPar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≥10000</a:t>
                      </a:r>
                      <a:endPar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647700">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重大事故</a:t>
                      </a:r>
                      <a:endPar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≥10</a:t>
                      </a: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29</a:t>
                      </a:r>
                      <a:endPar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≥50</a:t>
                      </a: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99</a:t>
                      </a:r>
                      <a:endPar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≥5000</a:t>
                      </a:r>
                      <a:r>
                        <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10000</a:t>
                      </a:r>
                      <a:endPar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76263">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较大事故</a:t>
                      </a:r>
                      <a:endPar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≥3</a:t>
                      </a:r>
                      <a:r>
                        <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9</a:t>
                      </a:r>
                      <a:endPar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≥10</a:t>
                      </a: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50</a:t>
                      </a:r>
                      <a:endPar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≥1000</a:t>
                      </a:r>
                      <a:r>
                        <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5000</a:t>
                      </a:r>
                      <a:endParaRPr kumimoji="0" lang="en-US" altLang="zh-CN"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76263">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一般事故</a:t>
                      </a:r>
                      <a:endParaRPr kumimoji="0" lang="zh-CN" altLang="en-US" sz="1800" b="1" i="0" u="none" strike="noStrike" cap="none" normalizeH="0" baseline="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3</a:t>
                      </a:r>
                      <a:endPar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10</a:t>
                      </a:r>
                      <a:endPar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313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1000</a:t>
                      </a:r>
                      <a:endParaRPr kumimoji="0" lang="en-US" altLang="zh-CN" sz="1800" b="1"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endParaRPr>
                    </a:p>
                  </a:txBody>
                  <a:tcPr marL="91438" marR="91438"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104483" name="Rectangle 154"/>
          <p:cNvSpPr/>
          <p:nvPr/>
        </p:nvSpPr>
        <p:spPr>
          <a:xfrm>
            <a:off x="395288" y="1901825"/>
            <a:ext cx="8280400" cy="519113"/>
          </a:xfrm>
          <a:prstGeom prst="rect">
            <a:avLst/>
          </a:prstGeom>
          <a:noFill/>
          <a:ln w="9525">
            <a:noFill/>
          </a:ln>
        </p:spPr>
        <p:txBody>
          <a:bodyPr>
            <a:spAutoFit/>
          </a:bodyPr>
          <a:p>
            <a:pPr defTabSz="913130" eaLnBrk="1" hangingPunct="1"/>
            <a:r>
              <a:rPr lang="en-US" altLang="zh-CN" sz="2800" dirty="0">
                <a:latin typeface="黑体" panose="02010609060101010101" pitchFamily="49" charset="-122"/>
                <a:ea typeface="黑体" panose="02010609060101010101" pitchFamily="49" charset="-122"/>
              </a:rPr>
              <a:t>2.1 </a:t>
            </a:r>
            <a:r>
              <a:rPr lang="zh-CN" altLang="en-US" sz="2800" dirty="0">
                <a:solidFill>
                  <a:srgbClr val="FF0000"/>
                </a:solidFill>
                <a:latin typeface="黑体" panose="02010609060101010101" pitchFamily="49" charset="-122"/>
                <a:ea typeface="黑体" panose="02010609060101010101" pitchFamily="49" charset="-122"/>
              </a:rPr>
              <a:t>事故分级</a:t>
            </a:r>
            <a:r>
              <a:rPr lang="zh-CN" altLang="en-US" sz="2800" dirty="0">
                <a:solidFill>
                  <a:srgbClr val="FF0000"/>
                </a:solidFill>
                <a:latin typeface="Times New Roman" panose="02020603050405020304" pitchFamily="18" charset="0"/>
              </a:rPr>
              <a:t> </a:t>
            </a:r>
            <a:r>
              <a:rPr lang="zh-CN" altLang="en-US" sz="2400" b="0" dirty="0">
                <a:latin typeface="Times New Roman" panose="02020603050405020304" pitchFamily="18" charset="0"/>
              </a:rPr>
              <a:t>（</a:t>
            </a:r>
            <a:r>
              <a:rPr lang="en-US" altLang="zh-CN" sz="2400" b="0" dirty="0">
                <a:latin typeface="Times New Roman" panose="02020603050405020304" pitchFamily="18" charset="0"/>
              </a:rPr>
              <a:t>《</a:t>
            </a:r>
            <a:r>
              <a:rPr lang="zh-CN" altLang="en-US" sz="2400" b="0" dirty="0">
                <a:latin typeface="Times New Roman" panose="02020603050405020304" pitchFamily="18" charset="0"/>
              </a:rPr>
              <a:t>生产安全事故报告和调查处理条例</a:t>
            </a:r>
            <a:r>
              <a:rPr lang="en-US" altLang="zh-CN" sz="2400" b="0" dirty="0">
                <a:latin typeface="Times New Roman" panose="02020603050405020304" pitchFamily="18" charset="0"/>
              </a:rPr>
              <a:t>》</a:t>
            </a:r>
            <a:r>
              <a:rPr lang="zh-CN" altLang="en-US" sz="2400" b="0" dirty="0">
                <a:latin typeface="Times New Roman" panose="02020603050405020304" pitchFamily="18" charset="0"/>
              </a:rPr>
              <a:t>）</a:t>
            </a:r>
            <a:endParaRPr lang="zh-CN" altLang="en-US" sz="2400" b="0" dirty="0">
              <a:latin typeface="Times New Roman" panose="02020603050405020304" pitchFamily="18" charset="0"/>
            </a:endParaRPr>
          </a:p>
        </p:txBody>
      </p:sp>
    </p:spTree>
  </p:cSld>
  <p:clrMapOvr>
    <a:masterClrMapping/>
  </p:clrMapOvr>
  <p:transition spd="med">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Line 82"/>
          <p:cNvSpPr/>
          <p:nvPr/>
        </p:nvSpPr>
        <p:spPr>
          <a:xfrm>
            <a:off x="4859338" y="3860800"/>
            <a:ext cx="1008062" cy="0"/>
          </a:xfrm>
          <a:prstGeom prst="line">
            <a:avLst/>
          </a:prstGeom>
          <a:ln w="38100" cap="rnd" cmpd="sng">
            <a:solidFill>
              <a:srgbClr val="00CC00"/>
            </a:solidFill>
            <a:prstDash val="sysDot"/>
            <a:headEnd type="none" w="med" len="med"/>
            <a:tailEnd type="triangle" w="med" len="med"/>
          </a:ln>
        </p:spPr>
      </p:sp>
      <p:sp>
        <p:nvSpPr>
          <p:cNvPr id="1877032" name="Rectangle 40"/>
          <p:cNvSpPr>
            <a:spLocks noChangeArrowheads="1"/>
          </p:cNvSpPr>
          <p:nvPr/>
        </p:nvSpPr>
        <p:spPr bwMode="auto">
          <a:xfrm>
            <a:off x="538163" y="2132013"/>
            <a:ext cx="792163" cy="2085975"/>
          </a:xfrm>
          <a:prstGeom prst="rect">
            <a:avLst/>
          </a:prstGeom>
          <a:solidFill>
            <a:srgbClr val="FFFFCC"/>
          </a:solidFill>
          <a:ln w="38100" algn="ctr">
            <a:solidFill>
              <a:srgbClr val="FF3300"/>
            </a:solidFill>
            <a:miter lim="800000"/>
          </a:ln>
          <a:effectLst>
            <a:outerShdw dist="107763" dir="2700000" algn="ctr" rotWithShape="0">
              <a:schemeClr val="bg2">
                <a:alpha val="50000"/>
              </a:schemeClr>
            </a:outerShdw>
          </a:effectLst>
        </p:spPr>
        <p:txBody>
          <a:bodyPr vert="eaVert" wrap="none" lIns="360000" tIns="622800" rIns="378000" bIns="622800"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事故现场人员</a:t>
            </a:r>
            <a:endPar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77033" name="Rectangle 41"/>
          <p:cNvSpPr>
            <a:spLocks noChangeArrowheads="1"/>
          </p:cNvSpPr>
          <p:nvPr/>
        </p:nvSpPr>
        <p:spPr bwMode="auto">
          <a:xfrm>
            <a:off x="2266950" y="2132013"/>
            <a:ext cx="793750" cy="2085975"/>
          </a:xfrm>
          <a:prstGeom prst="rect">
            <a:avLst/>
          </a:prstGeom>
          <a:solidFill>
            <a:srgbClr val="FFFFCC"/>
          </a:solidFill>
          <a:ln w="38100" algn="ctr">
            <a:solidFill>
              <a:srgbClr val="FF3300"/>
            </a:solidFill>
            <a:miter lim="800000"/>
          </a:ln>
          <a:effectLst>
            <a:outerShdw dist="107763" dir="2700000" algn="ctr" rotWithShape="0">
              <a:schemeClr val="bg2">
                <a:alpha val="50000"/>
              </a:schemeClr>
            </a:outerShdw>
          </a:effectLst>
        </p:spPr>
        <p:txBody>
          <a:bodyPr vert="eaVert" wrap="none" lIns="360000" tIns="622800" rIns="378000" bIns="622800"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企业负责人</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77040" name="Rectangle 48"/>
          <p:cNvSpPr>
            <a:spLocks noChangeArrowheads="1"/>
          </p:cNvSpPr>
          <p:nvPr/>
        </p:nvSpPr>
        <p:spPr bwMode="auto">
          <a:xfrm>
            <a:off x="7597775" y="2132013"/>
            <a:ext cx="788988" cy="2085975"/>
          </a:xfrm>
          <a:prstGeom prst="rect">
            <a:avLst/>
          </a:prstGeom>
          <a:solidFill>
            <a:srgbClr val="FFFFCC"/>
          </a:solidFill>
          <a:ln w="38100" algn="ctr">
            <a:solidFill>
              <a:srgbClr val="FF3300"/>
            </a:solidFill>
            <a:miter lim="800000"/>
          </a:ln>
          <a:effectLst>
            <a:outerShdw dist="107763" dir="2700000" algn="ctr" rotWithShape="0">
              <a:schemeClr val="bg2">
                <a:alpha val="50000"/>
              </a:schemeClr>
            </a:outerShdw>
          </a:effectLst>
        </p:spPr>
        <p:txBody>
          <a:bodyPr vert="eaVert" wrap="none" lIns="360000" tIns="622800" rIns="378000" bIns="622800"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国家安监部门 </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478" name="Line 51"/>
          <p:cNvSpPr/>
          <p:nvPr/>
        </p:nvSpPr>
        <p:spPr>
          <a:xfrm>
            <a:off x="1330325" y="3286125"/>
            <a:ext cx="936625" cy="0"/>
          </a:xfrm>
          <a:prstGeom prst="line">
            <a:avLst/>
          </a:prstGeom>
          <a:ln w="38100" cap="flat" cmpd="sng">
            <a:solidFill>
              <a:srgbClr val="FF3300"/>
            </a:solidFill>
            <a:prstDash val="solid"/>
            <a:headEnd type="none" w="med" len="med"/>
            <a:tailEnd type="triangle" w="med" len="med"/>
          </a:ln>
        </p:spPr>
      </p:sp>
      <p:sp>
        <p:nvSpPr>
          <p:cNvPr id="105479" name="Line 52"/>
          <p:cNvSpPr/>
          <p:nvPr/>
        </p:nvSpPr>
        <p:spPr>
          <a:xfrm>
            <a:off x="3132138" y="3286125"/>
            <a:ext cx="936625" cy="0"/>
          </a:xfrm>
          <a:prstGeom prst="line">
            <a:avLst/>
          </a:prstGeom>
          <a:ln w="38100" cap="flat" cmpd="sng">
            <a:solidFill>
              <a:srgbClr val="FF3300"/>
            </a:solidFill>
            <a:prstDash val="solid"/>
            <a:headEnd type="none" w="med" len="med"/>
            <a:tailEnd type="triangle" w="med" len="med"/>
          </a:ln>
        </p:spPr>
      </p:sp>
      <p:sp>
        <p:nvSpPr>
          <p:cNvPr id="105480" name="Line 53"/>
          <p:cNvSpPr/>
          <p:nvPr/>
        </p:nvSpPr>
        <p:spPr>
          <a:xfrm>
            <a:off x="4932363" y="3286125"/>
            <a:ext cx="936625" cy="0"/>
          </a:xfrm>
          <a:prstGeom prst="line">
            <a:avLst/>
          </a:prstGeom>
          <a:ln w="38100" cap="flat" cmpd="sng">
            <a:solidFill>
              <a:srgbClr val="FF3300"/>
            </a:solidFill>
            <a:prstDash val="solid"/>
            <a:headEnd type="none" w="med" len="med"/>
            <a:tailEnd type="triangle" w="med" len="med"/>
          </a:ln>
        </p:spPr>
      </p:sp>
      <p:sp>
        <p:nvSpPr>
          <p:cNvPr id="105481" name="Line 54"/>
          <p:cNvSpPr/>
          <p:nvPr/>
        </p:nvSpPr>
        <p:spPr>
          <a:xfrm>
            <a:off x="6657975" y="3286125"/>
            <a:ext cx="939800" cy="0"/>
          </a:xfrm>
          <a:prstGeom prst="line">
            <a:avLst/>
          </a:prstGeom>
          <a:ln w="38100" cap="flat" cmpd="sng">
            <a:solidFill>
              <a:srgbClr val="FF3300"/>
            </a:solidFill>
            <a:prstDash val="solid"/>
            <a:headEnd type="none" w="med" len="med"/>
            <a:tailEnd type="triangle" w="med" len="med"/>
          </a:ln>
        </p:spPr>
      </p:sp>
      <p:sp>
        <p:nvSpPr>
          <p:cNvPr id="105482" name="Text Box 55"/>
          <p:cNvSpPr txBox="1"/>
          <p:nvPr/>
        </p:nvSpPr>
        <p:spPr>
          <a:xfrm>
            <a:off x="1401763" y="2781300"/>
            <a:ext cx="793750" cy="393700"/>
          </a:xfrm>
          <a:prstGeom prst="rect">
            <a:avLst/>
          </a:prstGeom>
          <a:noFill/>
          <a:ln w="9525">
            <a:noFill/>
          </a:ln>
        </p:spPr>
        <p:txBody>
          <a:bodyPr lIns="91438" tIns="45721" rIns="91438" bIns="45721">
            <a:spAutoFit/>
          </a:bodyPr>
          <a:p>
            <a:pPr algn="ctr" defTabSz="913130" eaLnBrk="1" hangingPunct="1">
              <a:spcBef>
                <a:spcPct val="50000"/>
              </a:spcBef>
            </a:pPr>
            <a:r>
              <a:rPr lang="zh-CN" altLang="en-US" sz="1800" b="0" dirty="0">
                <a:latin typeface="Arial" panose="020B0604020202020204" pitchFamily="34" charset="0"/>
              </a:rPr>
              <a:t>立即</a:t>
            </a:r>
            <a:endParaRPr lang="zh-CN" altLang="en-US" sz="1800" b="0" dirty="0">
              <a:latin typeface="Arial" panose="020B0604020202020204" pitchFamily="34" charset="0"/>
            </a:endParaRPr>
          </a:p>
        </p:txBody>
      </p:sp>
      <p:sp>
        <p:nvSpPr>
          <p:cNvPr id="105483" name="Text Box 56"/>
          <p:cNvSpPr txBox="1"/>
          <p:nvPr/>
        </p:nvSpPr>
        <p:spPr>
          <a:xfrm>
            <a:off x="3132138" y="2781300"/>
            <a:ext cx="792162" cy="393700"/>
          </a:xfrm>
          <a:prstGeom prst="rect">
            <a:avLst/>
          </a:prstGeom>
          <a:noFill/>
          <a:ln w="9525">
            <a:noFill/>
          </a:ln>
        </p:spPr>
        <p:txBody>
          <a:bodyPr lIns="91438" tIns="45721" rIns="91438" bIns="45721">
            <a:spAutoFit/>
          </a:bodyPr>
          <a:p>
            <a:pPr algn="ctr" defTabSz="913130" eaLnBrk="1" hangingPunct="1">
              <a:spcBef>
                <a:spcPct val="50000"/>
              </a:spcBef>
            </a:pPr>
            <a:r>
              <a:rPr lang="en-US" altLang="zh-CN" sz="1800" b="0" dirty="0">
                <a:latin typeface="Arial" panose="020B0604020202020204" pitchFamily="34" charset="0"/>
              </a:rPr>
              <a:t>1h</a:t>
            </a:r>
            <a:r>
              <a:rPr lang="zh-CN" altLang="en-US" sz="1800" b="0" dirty="0">
                <a:latin typeface="Arial" panose="020B0604020202020204" pitchFamily="34" charset="0"/>
              </a:rPr>
              <a:t>内</a:t>
            </a:r>
            <a:endParaRPr lang="zh-CN" altLang="en-US" sz="1800" b="0" dirty="0">
              <a:latin typeface="Arial" panose="020B0604020202020204" pitchFamily="34" charset="0"/>
            </a:endParaRPr>
          </a:p>
        </p:txBody>
      </p:sp>
      <p:sp>
        <p:nvSpPr>
          <p:cNvPr id="105484" name="Text Box 57"/>
          <p:cNvSpPr txBox="1"/>
          <p:nvPr/>
        </p:nvSpPr>
        <p:spPr>
          <a:xfrm>
            <a:off x="4932363" y="2852738"/>
            <a:ext cx="793750" cy="366712"/>
          </a:xfrm>
          <a:prstGeom prst="rect">
            <a:avLst/>
          </a:prstGeom>
          <a:noFill/>
          <a:ln w="38100">
            <a:noFill/>
          </a:ln>
        </p:spPr>
        <p:txBody>
          <a:bodyPr lIns="91438" tIns="45721" rIns="91438" bIns="45721"/>
          <a:p>
            <a:pPr algn="ctr" defTabSz="913130" eaLnBrk="1" hangingPunct="1">
              <a:spcBef>
                <a:spcPct val="50000"/>
              </a:spcBef>
            </a:pPr>
            <a:r>
              <a:rPr lang="en-US" altLang="zh-CN" sz="1800" b="0" dirty="0">
                <a:latin typeface="Arial" panose="020B0604020202020204" pitchFamily="34" charset="0"/>
              </a:rPr>
              <a:t>2h</a:t>
            </a:r>
            <a:r>
              <a:rPr lang="zh-CN" altLang="en-US" sz="1800" b="0" dirty="0">
                <a:latin typeface="Arial" panose="020B0604020202020204" pitchFamily="34" charset="0"/>
              </a:rPr>
              <a:t>内</a:t>
            </a:r>
            <a:endParaRPr lang="zh-CN" altLang="en-US" sz="1800" b="0" dirty="0">
              <a:latin typeface="Arial" panose="020B0604020202020204" pitchFamily="34" charset="0"/>
            </a:endParaRPr>
          </a:p>
        </p:txBody>
      </p:sp>
      <p:sp>
        <p:nvSpPr>
          <p:cNvPr id="105485" name="Text Box 58"/>
          <p:cNvSpPr txBox="1"/>
          <p:nvPr/>
        </p:nvSpPr>
        <p:spPr>
          <a:xfrm>
            <a:off x="6734175" y="2852738"/>
            <a:ext cx="792163" cy="366712"/>
          </a:xfrm>
          <a:prstGeom prst="rect">
            <a:avLst/>
          </a:prstGeom>
          <a:noFill/>
          <a:ln w="38100">
            <a:noFill/>
          </a:ln>
        </p:spPr>
        <p:txBody>
          <a:bodyPr lIns="91438" tIns="45721" rIns="91438" bIns="45721"/>
          <a:p>
            <a:pPr algn="ctr" defTabSz="913130" eaLnBrk="1" hangingPunct="1">
              <a:spcBef>
                <a:spcPct val="50000"/>
              </a:spcBef>
            </a:pPr>
            <a:r>
              <a:rPr lang="en-US" altLang="zh-CN" sz="1800" b="0" dirty="0">
                <a:latin typeface="Arial" panose="020B0604020202020204" pitchFamily="34" charset="0"/>
              </a:rPr>
              <a:t>2h</a:t>
            </a:r>
            <a:r>
              <a:rPr lang="zh-CN" altLang="en-US" sz="1800" b="0" dirty="0">
                <a:latin typeface="Arial" panose="020B0604020202020204" pitchFamily="34" charset="0"/>
              </a:rPr>
              <a:t>内</a:t>
            </a:r>
            <a:endParaRPr lang="zh-CN" altLang="en-US" sz="1800" b="0" dirty="0">
              <a:latin typeface="Arial" panose="020B0604020202020204" pitchFamily="34" charset="0"/>
            </a:endParaRPr>
          </a:p>
        </p:txBody>
      </p:sp>
      <p:sp>
        <p:nvSpPr>
          <p:cNvPr id="105486" name="Text Box 60"/>
          <p:cNvSpPr txBox="1"/>
          <p:nvPr/>
        </p:nvSpPr>
        <p:spPr>
          <a:xfrm>
            <a:off x="3709988" y="1693863"/>
            <a:ext cx="1293812" cy="366712"/>
          </a:xfrm>
          <a:prstGeom prst="rect">
            <a:avLst/>
          </a:prstGeom>
          <a:noFill/>
          <a:ln w="9525">
            <a:noFill/>
          </a:ln>
        </p:spPr>
        <p:txBody>
          <a:bodyPr lIns="91438" tIns="45721" rIns="91438" bIns="45721">
            <a:spAutoFit/>
          </a:bodyPr>
          <a:p>
            <a:pPr algn="ctr" defTabSz="913130" eaLnBrk="1" hangingPunct="1">
              <a:spcBef>
                <a:spcPct val="50000"/>
              </a:spcBef>
            </a:pPr>
            <a:r>
              <a:rPr lang="zh-CN" altLang="en-US" sz="1800" dirty="0">
                <a:latin typeface="Arial" panose="020B0604020202020204" pitchFamily="34" charset="0"/>
              </a:rPr>
              <a:t>一般事故</a:t>
            </a:r>
            <a:endParaRPr lang="zh-CN" altLang="en-US" sz="2100" baseline="30000" dirty="0">
              <a:solidFill>
                <a:srgbClr val="FF0000"/>
              </a:solidFill>
              <a:latin typeface="Times New Roman" panose="02020603050405020304" pitchFamily="18" charset="0"/>
            </a:endParaRPr>
          </a:p>
        </p:txBody>
      </p:sp>
      <p:sp>
        <p:nvSpPr>
          <p:cNvPr id="105487" name="Text Box 61"/>
          <p:cNvSpPr txBox="1"/>
          <p:nvPr/>
        </p:nvSpPr>
        <p:spPr>
          <a:xfrm>
            <a:off x="5581650" y="1693863"/>
            <a:ext cx="1295400" cy="366712"/>
          </a:xfrm>
          <a:prstGeom prst="rect">
            <a:avLst/>
          </a:prstGeom>
          <a:noFill/>
          <a:ln w="9525">
            <a:noFill/>
          </a:ln>
        </p:spPr>
        <p:txBody>
          <a:bodyPr lIns="91438" tIns="45721" rIns="91438" bIns="45721">
            <a:spAutoFit/>
          </a:bodyPr>
          <a:p>
            <a:pPr algn="ctr" defTabSz="913130" eaLnBrk="1" hangingPunct="1">
              <a:spcBef>
                <a:spcPct val="50000"/>
              </a:spcBef>
            </a:pPr>
            <a:r>
              <a:rPr lang="zh-CN" altLang="en-US" sz="1800" dirty="0">
                <a:latin typeface="Arial" panose="020B0604020202020204" pitchFamily="34" charset="0"/>
              </a:rPr>
              <a:t>较大事故</a:t>
            </a:r>
            <a:endParaRPr lang="zh-CN" altLang="en-US" sz="2100" baseline="30000" dirty="0">
              <a:solidFill>
                <a:srgbClr val="FF0000"/>
              </a:solidFill>
              <a:latin typeface="Times New Roman" panose="02020603050405020304" pitchFamily="18" charset="0"/>
            </a:endParaRPr>
          </a:p>
        </p:txBody>
      </p:sp>
      <p:sp>
        <p:nvSpPr>
          <p:cNvPr id="105488" name="Text Box 62"/>
          <p:cNvSpPr txBox="1"/>
          <p:nvPr/>
        </p:nvSpPr>
        <p:spPr>
          <a:xfrm>
            <a:off x="7019925" y="1693863"/>
            <a:ext cx="1873250" cy="366712"/>
          </a:xfrm>
          <a:prstGeom prst="rect">
            <a:avLst/>
          </a:prstGeom>
          <a:noFill/>
          <a:ln w="9525">
            <a:noFill/>
          </a:ln>
        </p:spPr>
        <p:txBody>
          <a:bodyPr lIns="91438" tIns="45721" rIns="91438" bIns="45721">
            <a:spAutoFit/>
          </a:bodyPr>
          <a:p>
            <a:pPr algn="ctr" defTabSz="913130" eaLnBrk="1" hangingPunct="1">
              <a:spcBef>
                <a:spcPct val="50000"/>
              </a:spcBef>
            </a:pPr>
            <a:r>
              <a:rPr lang="zh-CN" altLang="en-US" sz="1800" dirty="0">
                <a:latin typeface="Arial" panose="020B0604020202020204" pitchFamily="34" charset="0"/>
              </a:rPr>
              <a:t>重、特大事故</a:t>
            </a:r>
            <a:endParaRPr lang="zh-CN" altLang="en-US" sz="2100" baseline="30000" dirty="0">
              <a:solidFill>
                <a:srgbClr val="FF0000"/>
              </a:solidFill>
              <a:latin typeface="Times New Roman" panose="02020603050405020304" pitchFamily="18" charset="0"/>
            </a:endParaRPr>
          </a:p>
        </p:txBody>
      </p:sp>
      <p:sp>
        <p:nvSpPr>
          <p:cNvPr id="1877060" name="Rectangle 68"/>
          <p:cNvSpPr>
            <a:spLocks noChangeArrowheads="1"/>
          </p:cNvSpPr>
          <p:nvPr/>
        </p:nvSpPr>
        <p:spPr bwMode="auto">
          <a:xfrm>
            <a:off x="5003800" y="4581525"/>
            <a:ext cx="2517775" cy="1441450"/>
          </a:xfrm>
          <a:prstGeom prst="rect">
            <a:avLst/>
          </a:prstGeom>
          <a:solidFill>
            <a:srgbClr val="FFFFCC"/>
          </a:solidFill>
          <a:ln w="38100">
            <a:solidFill>
              <a:srgbClr val="FF3300"/>
            </a:solidFill>
            <a:miter lim="800000"/>
          </a:ln>
          <a:effectLst>
            <a:outerShdw dist="107763" dir="2700000" algn="ctr" rotWithShape="0">
              <a:schemeClr val="bg2">
                <a:alpha val="50000"/>
              </a:schemeClr>
            </a:outerShdw>
          </a:effectLst>
        </p:spPr>
        <p:txBody>
          <a:bodyPr wrap="none" lIns="91438" tIns="45721" rIns="91438" bIns="45721" anchor="ctr"/>
          <a:lstStyle/>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同级人民政府</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公安机关</a:t>
            </a:r>
            <a:endParaRPr kumimoji="0" lang="zh-CN" altLang="en-US" sz="18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劳动保障行政部门</a:t>
            </a:r>
            <a:endParaRPr kumimoji="0" lang="zh-CN" altLang="en-US" sz="18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工会</a:t>
            </a:r>
            <a:endParaRPr kumimoji="0" lang="zh-CN" altLang="en-US" sz="18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人民检察院 </a:t>
            </a:r>
            <a:endParaRPr kumimoji="0" lang="zh-CN" altLang="en-US" sz="18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490" name="Line 69"/>
          <p:cNvSpPr/>
          <p:nvPr/>
        </p:nvSpPr>
        <p:spPr>
          <a:xfrm>
            <a:off x="6227763" y="4151313"/>
            <a:ext cx="0" cy="428625"/>
          </a:xfrm>
          <a:prstGeom prst="line">
            <a:avLst/>
          </a:prstGeom>
          <a:ln w="38100" cap="flat" cmpd="sng">
            <a:solidFill>
              <a:srgbClr val="FF3300"/>
            </a:solidFill>
            <a:prstDash val="solid"/>
            <a:headEnd type="none" w="med" len="med"/>
            <a:tailEnd type="triangle" w="med" len="med"/>
          </a:ln>
        </p:spPr>
      </p:sp>
      <p:sp>
        <p:nvSpPr>
          <p:cNvPr id="105491" name="AutoShape 67"/>
          <p:cNvSpPr/>
          <p:nvPr/>
        </p:nvSpPr>
        <p:spPr>
          <a:xfrm rot="5400000">
            <a:off x="6265863" y="2454275"/>
            <a:ext cx="69850" cy="3602038"/>
          </a:xfrm>
          <a:prstGeom prst="rightBracket">
            <a:avLst>
              <a:gd name="adj" fmla="val 429734"/>
            </a:avLst>
          </a:prstGeom>
          <a:noFill/>
          <a:ln w="38100" cap="flat" cmpd="sng">
            <a:solidFill>
              <a:srgbClr val="FF3300"/>
            </a:solidFill>
            <a:prstDash val="solid"/>
            <a:headEnd type="none" w="med" len="med"/>
            <a:tailEnd type="none" w="med" len="med"/>
          </a:ln>
        </p:spPr>
        <p:txBody>
          <a:bodyPr rot="10800000" vert="eaVert" wrap="none" anchor="ctr" anchorCtr="0"/>
          <a:p>
            <a:pPr algn="ctr" eaLnBrk="1" hangingPunct="1"/>
            <a:endParaRPr lang="zh-CN" altLang="en-US" i="1" dirty="0">
              <a:solidFill>
                <a:srgbClr val="0000FF"/>
              </a:solidFill>
              <a:latin typeface="Times New Roman" panose="02020603050405020304" pitchFamily="18" charset="0"/>
            </a:endParaRPr>
          </a:p>
        </p:txBody>
      </p:sp>
      <p:sp>
        <p:nvSpPr>
          <p:cNvPr id="1877039" name="Rectangle 47"/>
          <p:cNvSpPr>
            <a:spLocks noChangeArrowheads="1"/>
          </p:cNvSpPr>
          <p:nvPr/>
        </p:nvSpPr>
        <p:spPr bwMode="auto">
          <a:xfrm>
            <a:off x="5867400" y="2133600"/>
            <a:ext cx="788988" cy="2085975"/>
          </a:xfrm>
          <a:prstGeom prst="rect">
            <a:avLst/>
          </a:prstGeom>
          <a:solidFill>
            <a:srgbClr val="FFFFCC"/>
          </a:solidFill>
          <a:ln w="38100" algn="ctr">
            <a:solidFill>
              <a:srgbClr val="FF3300"/>
            </a:solidFill>
            <a:miter lim="800000"/>
          </a:ln>
          <a:effectLst>
            <a:outerShdw dist="107763" dir="2700000" algn="ctr" rotWithShape="0">
              <a:schemeClr val="bg2">
                <a:alpha val="50000"/>
              </a:schemeClr>
            </a:outerShdw>
          </a:effectLst>
        </p:spPr>
        <p:txBody>
          <a:bodyPr vert="eaVert" wrap="none" lIns="360000" tIns="622800" rIns="378000" bIns="622800"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省、自治区、</a:t>
            </a:r>
            <a:endPar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直辖市安监部门</a:t>
            </a:r>
            <a:endPar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5493" name="Line 70"/>
          <p:cNvSpPr/>
          <p:nvPr/>
        </p:nvSpPr>
        <p:spPr>
          <a:xfrm>
            <a:off x="900113" y="4222750"/>
            <a:ext cx="0" cy="357188"/>
          </a:xfrm>
          <a:prstGeom prst="line">
            <a:avLst/>
          </a:prstGeom>
          <a:ln w="38100" cap="flat" cmpd="sng">
            <a:solidFill>
              <a:srgbClr val="00CC00"/>
            </a:solidFill>
            <a:prstDash val="solid"/>
            <a:headEnd type="none" w="med" len="med"/>
            <a:tailEnd type="none" w="med" len="med"/>
          </a:ln>
        </p:spPr>
      </p:sp>
      <p:sp>
        <p:nvSpPr>
          <p:cNvPr id="105494" name="Line 71"/>
          <p:cNvSpPr/>
          <p:nvPr/>
        </p:nvSpPr>
        <p:spPr>
          <a:xfrm>
            <a:off x="900113" y="4579938"/>
            <a:ext cx="3525837" cy="0"/>
          </a:xfrm>
          <a:prstGeom prst="line">
            <a:avLst/>
          </a:prstGeom>
          <a:ln w="38100" cap="flat" cmpd="sng">
            <a:solidFill>
              <a:srgbClr val="00CC00"/>
            </a:solidFill>
            <a:prstDash val="solid"/>
            <a:headEnd type="none" w="med" len="med"/>
            <a:tailEnd type="none" w="med" len="med"/>
          </a:ln>
        </p:spPr>
      </p:sp>
      <p:sp>
        <p:nvSpPr>
          <p:cNvPr id="105495" name="Line 72"/>
          <p:cNvSpPr/>
          <p:nvPr/>
        </p:nvSpPr>
        <p:spPr>
          <a:xfrm flipV="1">
            <a:off x="4427538" y="4221163"/>
            <a:ext cx="0" cy="357187"/>
          </a:xfrm>
          <a:prstGeom prst="line">
            <a:avLst/>
          </a:prstGeom>
          <a:ln w="38100" cap="flat" cmpd="sng">
            <a:solidFill>
              <a:srgbClr val="00CC00"/>
            </a:solidFill>
            <a:prstDash val="solid"/>
            <a:headEnd type="none" w="med" len="med"/>
            <a:tailEnd type="triangle" w="med" len="med"/>
          </a:ln>
        </p:spPr>
      </p:sp>
      <p:sp>
        <p:nvSpPr>
          <p:cNvPr id="105496" name="Text Box 73"/>
          <p:cNvSpPr txBox="1"/>
          <p:nvPr/>
        </p:nvSpPr>
        <p:spPr>
          <a:xfrm>
            <a:off x="1835150" y="4581525"/>
            <a:ext cx="1438275" cy="366713"/>
          </a:xfrm>
          <a:prstGeom prst="rect">
            <a:avLst/>
          </a:prstGeom>
          <a:noFill/>
          <a:ln w="9525">
            <a:noFill/>
          </a:ln>
        </p:spPr>
        <p:txBody>
          <a:bodyPr lIns="91438" tIns="45721" rIns="91438" bIns="45721">
            <a:spAutoFit/>
          </a:bodyPr>
          <a:p>
            <a:pPr algn="ctr" defTabSz="913130" eaLnBrk="1" hangingPunct="1">
              <a:spcBef>
                <a:spcPct val="50000"/>
              </a:spcBef>
            </a:pPr>
            <a:r>
              <a:rPr lang="zh-CN" altLang="en-US" sz="1800" dirty="0">
                <a:latin typeface="Arial" panose="020B0604020202020204" pitchFamily="34" charset="0"/>
              </a:rPr>
              <a:t>情况紧急时 </a:t>
            </a:r>
            <a:endParaRPr lang="zh-CN" altLang="en-US" sz="1800" dirty="0">
              <a:latin typeface="Arial" panose="020B0604020202020204" pitchFamily="34" charset="0"/>
            </a:endParaRPr>
          </a:p>
        </p:txBody>
      </p:sp>
      <p:sp>
        <p:nvSpPr>
          <p:cNvPr id="744474" name="Rectangle 77"/>
          <p:cNvSpPr>
            <a:spLocks noGrp="1" noChangeArrowheads="1"/>
          </p:cNvSpPr>
          <p:nvPr>
            <p:ph type="title" idx="4294967295"/>
          </p:nvPr>
        </p:nvSpPr>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2.2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事故的报告责任、程序和时限</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105498" name="Text Box 81"/>
          <p:cNvSpPr txBox="1"/>
          <p:nvPr/>
        </p:nvSpPr>
        <p:spPr>
          <a:xfrm>
            <a:off x="5003800" y="3429000"/>
            <a:ext cx="793750" cy="366713"/>
          </a:xfrm>
          <a:prstGeom prst="rect">
            <a:avLst/>
          </a:prstGeom>
          <a:noFill/>
          <a:ln w="38100">
            <a:noFill/>
          </a:ln>
        </p:spPr>
        <p:txBody>
          <a:bodyPr lIns="91438" tIns="45721" rIns="91438" bIns="45721"/>
          <a:p>
            <a:pPr algn="ctr" defTabSz="913130" eaLnBrk="1" hangingPunct="1">
              <a:spcBef>
                <a:spcPct val="50000"/>
              </a:spcBef>
            </a:pPr>
            <a:r>
              <a:rPr lang="en-US" altLang="zh-CN" sz="1800" b="0" dirty="0">
                <a:latin typeface="Arial" panose="020B0604020202020204" pitchFamily="34" charset="0"/>
              </a:rPr>
              <a:t>1h</a:t>
            </a:r>
            <a:r>
              <a:rPr lang="zh-CN" altLang="en-US" sz="1800" b="0" dirty="0">
                <a:latin typeface="Arial" panose="020B0604020202020204" pitchFamily="34" charset="0"/>
              </a:rPr>
              <a:t>内</a:t>
            </a:r>
            <a:endParaRPr lang="zh-CN" altLang="en-US" sz="1800" b="0" dirty="0">
              <a:latin typeface="Arial" panose="020B0604020202020204" pitchFamily="34" charset="0"/>
            </a:endParaRPr>
          </a:p>
        </p:txBody>
      </p:sp>
      <p:sp>
        <p:nvSpPr>
          <p:cNvPr id="105499" name="Text Box 56"/>
          <p:cNvSpPr txBox="1"/>
          <p:nvPr/>
        </p:nvSpPr>
        <p:spPr>
          <a:xfrm>
            <a:off x="3132138" y="3573463"/>
            <a:ext cx="792162" cy="366712"/>
          </a:xfrm>
          <a:prstGeom prst="rect">
            <a:avLst/>
          </a:prstGeom>
          <a:noFill/>
          <a:ln w="9525">
            <a:noFill/>
          </a:ln>
        </p:spPr>
        <p:txBody>
          <a:bodyPr lIns="91438" tIns="45721" rIns="91438" bIns="45721">
            <a:spAutoFit/>
          </a:bodyPr>
          <a:p>
            <a:pPr algn="ctr" defTabSz="913130" eaLnBrk="1" hangingPunct="1">
              <a:spcBef>
                <a:spcPct val="50000"/>
              </a:spcBef>
            </a:pPr>
            <a:r>
              <a:rPr lang="en-US" altLang="zh-CN" sz="1800" b="0" dirty="0">
                <a:latin typeface="Arial" panose="020B0604020202020204" pitchFamily="34" charset="0"/>
              </a:rPr>
              <a:t>1h</a:t>
            </a:r>
            <a:r>
              <a:rPr lang="zh-CN" altLang="en-US" sz="1800" b="0" dirty="0">
                <a:latin typeface="Arial" panose="020B0604020202020204" pitchFamily="34" charset="0"/>
              </a:rPr>
              <a:t>内</a:t>
            </a:r>
            <a:endParaRPr lang="zh-CN" altLang="en-US" sz="1800" b="0" dirty="0">
              <a:latin typeface="Arial" panose="020B0604020202020204" pitchFamily="34" charset="0"/>
            </a:endParaRPr>
          </a:p>
        </p:txBody>
      </p:sp>
      <p:sp>
        <p:nvSpPr>
          <p:cNvPr id="105500" name="Line 29"/>
          <p:cNvSpPr/>
          <p:nvPr/>
        </p:nvSpPr>
        <p:spPr>
          <a:xfrm>
            <a:off x="3059113" y="4005263"/>
            <a:ext cx="2808287" cy="0"/>
          </a:xfrm>
          <a:prstGeom prst="line">
            <a:avLst/>
          </a:prstGeom>
          <a:ln w="38100" cap="flat" cmpd="sng">
            <a:solidFill>
              <a:srgbClr val="00CC00"/>
            </a:solidFill>
            <a:prstDash val="solid"/>
            <a:headEnd type="none" w="med" len="med"/>
            <a:tailEnd type="triangle" w="med" len="med"/>
          </a:ln>
        </p:spPr>
      </p:sp>
      <p:sp>
        <p:nvSpPr>
          <p:cNvPr id="1877034" name="Rectangle 42"/>
          <p:cNvSpPr>
            <a:spLocks noChangeArrowheads="1"/>
          </p:cNvSpPr>
          <p:nvPr/>
        </p:nvSpPr>
        <p:spPr bwMode="auto">
          <a:xfrm>
            <a:off x="4068763" y="2132013"/>
            <a:ext cx="792163" cy="2085975"/>
          </a:xfrm>
          <a:prstGeom prst="rect">
            <a:avLst/>
          </a:prstGeom>
          <a:solidFill>
            <a:srgbClr val="FFFFCC"/>
          </a:solidFill>
          <a:ln w="38100" algn="ctr">
            <a:solidFill>
              <a:srgbClr val="FF3300"/>
            </a:solidFill>
            <a:miter lim="800000"/>
          </a:ln>
          <a:effectLst>
            <a:outerShdw dist="107763" dir="2700000" algn="ctr" rotWithShape="0">
              <a:schemeClr val="bg2">
                <a:alpha val="50000"/>
              </a:schemeClr>
            </a:outerShdw>
          </a:effectLst>
        </p:spPr>
        <p:txBody>
          <a:bodyPr vert="eaVert" wrap="none" lIns="360000" tIns="622800" rIns="378000" bIns="622800"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县级以上安监部门</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6499" name="Rectangle 11"/>
          <p:cNvSpPr/>
          <p:nvPr/>
        </p:nvSpPr>
        <p:spPr>
          <a:xfrm>
            <a:off x="395288" y="1898650"/>
            <a:ext cx="8351837" cy="3084513"/>
          </a:xfrm>
          <a:prstGeom prst="rect">
            <a:avLst/>
          </a:prstGeom>
          <a:noFill/>
          <a:ln w="9525">
            <a:noFill/>
          </a:ln>
        </p:spPr>
        <p:txBody>
          <a:bodyPr lIns="91438" tIns="45721" rIns="91438" bIns="45721" anchor="ctr" anchorCtr="0">
            <a:spAutoFit/>
          </a:bodyPr>
          <a:p>
            <a:pPr marL="455930" lvl="1" indent="0" defTabSz="913130" eaLnBrk="1" hangingPunct="1">
              <a:lnSpc>
                <a:spcPct val="140000"/>
              </a:lnSpc>
              <a:buClr>
                <a:srgbClr val="FF3300"/>
              </a:buClr>
              <a:buFont typeface="Wingdings" panose="05000000000000000000" pitchFamily="2" charset="2"/>
              <a:buChar char="l"/>
            </a:pPr>
            <a:r>
              <a:rPr lang="zh-CN" altLang="en-US" sz="2800" dirty="0">
                <a:latin typeface="Arial" panose="020B0604020202020204" pitchFamily="34" charset="0"/>
              </a:rPr>
              <a:t>企业在事故报告后出现</a:t>
            </a:r>
            <a:r>
              <a:rPr lang="zh-CN" altLang="en-US" sz="2800" dirty="0">
                <a:solidFill>
                  <a:srgbClr val="FF0000"/>
                </a:solidFill>
                <a:latin typeface="Arial" panose="020B0604020202020204" pitchFamily="34" charset="0"/>
              </a:rPr>
              <a:t>新情况</a:t>
            </a:r>
            <a:r>
              <a:rPr lang="zh-CN" altLang="en-US" sz="2800" dirty="0">
                <a:latin typeface="Arial" panose="020B0604020202020204" pitchFamily="34" charset="0"/>
              </a:rPr>
              <a:t>（</a:t>
            </a:r>
            <a:r>
              <a:rPr lang="zh-CN" altLang="en-US" sz="2800" u="sng" dirty="0">
                <a:latin typeface="Arial" panose="020B0604020202020204" pitchFamily="34" charset="0"/>
              </a:rPr>
              <a:t>事故发生</a:t>
            </a:r>
            <a:r>
              <a:rPr lang="en-US" altLang="zh-CN" sz="2800" u="sng" dirty="0">
                <a:latin typeface="Arial" panose="020B0604020202020204" pitchFamily="34" charset="0"/>
              </a:rPr>
              <a:t>30</a:t>
            </a:r>
            <a:r>
              <a:rPr lang="zh-CN" altLang="en-US" sz="2800" u="sng" dirty="0">
                <a:latin typeface="Arial" panose="020B0604020202020204" pitchFamily="34" charset="0"/>
              </a:rPr>
              <a:t>日内（火灾、交通事故</a:t>
            </a:r>
            <a:r>
              <a:rPr lang="en-US" altLang="zh-CN" sz="2800" u="sng" dirty="0">
                <a:latin typeface="Arial" panose="020B0604020202020204" pitchFamily="34" charset="0"/>
              </a:rPr>
              <a:t>7</a:t>
            </a:r>
            <a:r>
              <a:rPr lang="zh-CN" altLang="en-US" sz="2800" u="sng" dirty="0">
                <a:latin typeface="Arial" panose="020B0604020202020204" pitchFamily="34" charset="0"/>
              </a:rPr>
              <a:t>天内），死亡人数发生变化的</a:t>
            </a:r>
            <a:r>
              <a:rPr lang="zh-CN" altLang="en-US" sz="2800" dirty="0">
                <a:latin typeface="Arial" panose="020B0604020202020204" pitchFamily="34" charset="0"/>
              </a:rPr>
              <a:t> ）时，应按有关规定及时补报。</a:t>
            </a:r>
            <a:endParaRPr lang="zh-CN" altLang="en-US" sz="2800" dirty="0">
              <a:latin typeface="Arial" panose="020B0604020202020204" pitchFamily="34" charset="0"/>
            </a:endParaRPr>
          </a:p>
          <a:p>
            <a:pPr marL="455930" lvl="1" indent="0" defTabSz="913130" eaLnBrk="1" hangingPunct="1">
              <a:lnSpc>
                <a:spcPct val="140000"/>
              </a:lnSpc>
              <a:buClr>
                <a:srgbClr val="FF3300"/>
              </a:buClr>
              <a:buFont typeface="Wingdings" panose="05000000000000000000" pitchFamily="2" charset="2"/>
              <a:buChar char="l"/>
            </a:pPr>
            <a:r>
              <a:rPr lang="zh-CN" altLang="en-US" sz="2800" dirty="0">
                <a:latin typeface="Arial" panose="020B0604020202020204" pitchFamily="34" charset="0"/>
              </a:rPr>
              <a:t>  事故报告应当及时、准确、完整，任何单位和个人对事故</a:t>
            </a:r>
            <a:r>
              <a:rPr lang="zh-CN" altLang="en-US" sz="2800" u="sng" dirty="0">
                <a:solidFill>
                  <a:srgbClr val="FF0000"/>
                </a:solidFill>
                <a:latin typeface="Arial" panose="020B0604020202020204" pitchFamily="34" charset="0"/>
              </a:rPr>
              <a:t>不得迟报、漏报、谎报或者瞒报</a:t>
            </a:r>
            <a:r>
              <a:rPr lang="zh-CN" altLang="en-US" sz="2800" dirty="0">
                <a:latin typeface="Arial" panose="020B0604020202020204" pitchFamily="34" charset="0"/>
              </a:rPr>
              <a:t>。</a:t>
            </a:r>
            <a:endParaRPr lang="en-US" altLang="zh-CN" sz="2800" dirty="0">
              <a:latin typeface="Arial" panose="020B0604020202020204" pitchFamily="34" charset="0"/>
            </a:endParaRPr>
          </a:p>
        </p:txBody>
      </p:sp>
      <p:sp>
        <p:nvSpPr>
          <p:cNvPr id="746500" name="Rectangle 13"/>
          <p:cNvSpPr>
            <a:spLocks noGrp="1" noChangeArrowheads="1"/>
          </p:cNvSpPr>
          <p:nvPr>
            <p:ph type="title" idx="4294967295"/>
          </p:nvPr>
        </p:nvSpPr>
        <p:spPr>
          <a:xfrm>
            <a:off x="466725" y="1062038"/>
            <a:ext cx="8226425" cy="577850"/>
          </a:xfrm>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2.2  </a:t>
            </a:r>
            <a:r>
              <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事故的报告责任、程序和时限</a:t>
            </a:r>
            <a:endPar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746501" name="Text Box 5"/>
          <p:cNvSpPr txBox="1"/>
          <p:nvPr/>
        </p:nvSpPr>
        <p:spPr>
          <a:xfrm>
            <a:off x="1714500" y="4929188"/>
            <a:ext cx="4464050" cy="1204912"/>
          </a:xfrm>
          <a:prstGeom prst="rect">
            <a:avLst/>
          </a:prstGeom>
          <a:noFill/>
          <a:ln w="9525">
            <a:noFill/>
          </a:ln>
          <a:effectLst>
            <a:prstShdw prst="shdw17" dist="17961" dir="8100000">
              <a:srgbClr val="99997A"/>
            </a:prstShdw>
          </a:effectLst>
        </p:spPr>
        <p:txBody>
          <a:bodyPr lIns="96650" tIns="48325" rIns="96650" bIns="48325">
            <a:spAutoFit/>
          </a:bodyPr>
          <a:p>
            <a:pPr algn="ctr" defTabSz="968375">
              <a:spcBef>
                <a:spcPct val="50000"/>
              </a:spcBef>
            </a:pPr>
            <a:r>
              <a:rPr lang="en-US" altLang="zh-CN" sz="4800" dirty="0">
                <a:solidFill>
                  <a:srgbClr val="FF0000"/>
                </a:solidFill>
                <a:latin typeface="黑体" panose="02010609060101010101" pitchFamily="49" charset="-122"/>
                <a:ea typeface="黑体" panose="02010609060101010101" pitchFamily="49" charset="-122"/>
              </a:rPr>
              <a:t>12350</a:t>
            </a:r>
            <a:endParaRPr lang="en-US" altLang="zh-CN" sz="4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46499"/>
                                        </p:tgtEl>
                                        <p:attrNameLst>
                                          <p:attrName>style.visibility</p:attrName>
                                        </p:attrNameLst>
                                      </p:cBhvr>
                                      <p:to>
                                        <p:strVal val="hidden"/>
                                      </p:to>
                                    </p:set>
                                  </p:childTnLst>
                                </p:cTn>
                              </p:par>
                            </p:childTnLst>
                          </p:cTn>
                        </p:par>
                        <p:par>
                          <p:cTn id="7" fill="hold">
                            <p:stCondLst>
                              <p:cond delay="0"/>
                            </p:stCondLst>
                            <p:childTnLst>
                              <p:par>
                                <p:cTn id="8" presetID="17" presetClass="entr" presetSubtype="8" fill="hold" grpId="0" nodeType="afterEffect">
                                  <p:stCondLst>
                                    <p:cond delay="0"/>
                                  </p:stCondLst>
                                  <p:childTnLst>
                                    <p:set>
                                      <p:cBhvr>
                                        <p:cTn id="9" dur="1" fill="hold">
                                          <p:stCondLst>
                                            <p:cond delay="0"/>
                                          </p:stCondLst>
                                        </p:cTn>
                                        <p:tgtEl>
                                          <p:spTgt spid="746501"/>
                                        </p:tgtEl>
                                        <p:attrNameLst>
                                          <p:attrName>style.visibility</p:attrName>
                                        </p:attrNameLst>
                                      </p:cBhvr>
                                      <p:to>
                                        <p:strVal val="visible"/>
                                      </p:to>
                                    </p:set>
                                    <p:anim calcmode="lin" valueType="num">
                                      <p:cBhvr>
                                        <p:cTn id="10" dur="1000" fill="hold"/>
                                        <p:tgtEl>
                                          <p:spTgt spid="746501"/>
                                        </p:tgtEl>
                                        <p:attrNameLst>
                                          <p:attrName>ppt_x</p:attrName>
                                        </p:attrNameLst>
                                      </p:cBhvr>
                                      <p:tavLst>
                                        <p:tav tm="0">
                                          <p:val>
                                            <p:strVal val="#ppt_x-#ppt_w/2"/>
                                          </p:val>
                                        </p:tav>
                                        <p:tav tm="100000">
                                          <p:val>
                                            <p:strVal val="#ppt_x"/>
                                          </p:val>
                                        </p:tav>
                                      </p:tavLst>
                                    </p:anim>
                                    <p:anim calcmode="lin" valueType="num">
                                      <p:cBhvr>
                                        <p:cTn id="11" dur="1000" fill="hold"/>
                                        <p:tgtEl>
                                          <p:spTgt spid="746501"/>
                                        </p:tgtEl>
                                        <p:attrNameLst>
                                          <p:attrName>ppt_y</p:attrName>
                                        </p:attrNameLst>
                                      </p:cBhvr>
                                      <p:tavLst>
                                        <p:tav tm="0">
                                          <p:val>
                                            <p:strVal val="#ppt_y"/>
                                          </p:val>
                                        </p:tav>
                                        <p:tav tm="100000">
                                          <p:val>
                                            <p:strVal val="#ppt_y"/>
                                          </p:val>
                                        </p:tav>
                                      </p:tavLst>
                                    </p:anim>
                                    <p:anim calcmode="lin" valueType="num">
                                      <p:cBhvr>
                                        <p:cTn id="12" dur="1000" fill="hold"/>
                                        <p:tgtEl>
                                          <p:spTgt spid="746501"/>
                                        </p:tgtEl>
                                        <p:attrNameLst>
                                          <p:attrName>ppt_w</p:attrName>
                                        </p:attrNameLst>
                                      </p:cBhvr>
                                      <p:tavLst>
                                        <p:tav tm="0">
                                          <p:val>
                                            <p:fltVal val="0.000000"/>
                                          </p:val>
                                        </p:tav>
                                        <p:tav tm="100000">
                                          <p:val>
                                            <p:strVal val="#ppt_w"/>
                                          </p:val>
                                        </p:tav>
                                      </p:tavLst>
                                    </p:anim>
                                    <p:anim calcmode="lin" valueType="num">
                                      <p:cBhvr>
                                        <p:cTn id="13" dur="1000" fill="hold"/>
                                        <p:tgtEl>
                                          <p:spTgt spid="7465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499" grpId="0"/>
      <p:bldP spid="74650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8547" name="Rectangle 2"/>
          <p:cNvSpPr>
            <a:spLocks noGrp="1" noChangeArrowheads="1"/>
          </p:cNvSpPr>
          <p:nvPr>
            <p:ph type="title" idx="4294967295"/>
          </p:nvPr>
        </p:nvSpPr>
        <p:spPr>
          <a:xfrm>
            <a:off x="468313" y="1058863"/>
            <a:ext cx="8226425" cy="785813"/>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3  </a:t>
            </a:r>
            <a:r>
              <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事故报告内容</a:t>
            </a:r>
            <a:endPar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107523" name="Rectangle 3"/>
          <p:cNvSpPr/>
          <p:nvPr/>
        </p:nvSpPr>
        <p:spPr>
          <a:xfrm>
            <a:off x="322263" y="1885950"/>
            <a:ext cx="8351837" cy="3881438"/>
          </a:xfrm>
          <a:prstGeom prst="rect">
            <a:avLst/>
          </a:prstGeom>
          <a:noFill/>
          <a:ln w="9525">
            <a:noFill/>
          </a:ln>
        </p:spPr>
        <p:txBody>
          <a:bodyPr lIns="91438" tIns="45721" rIns="91438" bIns="45721">
            <a:spAutoFit/>
          </a:bodyPr>
          <a:p>
            <a:pPr defTabSz="913130" eaLnBrk="1" hangingPunct="1">
              <a:lnSpc>
                <a:spcPct val="130000"/>
              </a:lnSpc>
              <a:buClr>
                <a:srgbClr val="FF3300"/>
              </a:buClr>
            </a:pPr>
            <a:r>
              <a:rPr lang="en-US" altLang="zh-CN" sz="2400" dirty="0">
                <a:solidFill>
                  <a:srgbClr val="0000FF"/>
                </a:solidFill>
                <a:latin typeface="Times New Roman" panose="02020603050405020304" pitchFamily="18" charset="0"/>
              </a:rPr>
              <a:t>    </a:t>
            </a:r>
            <a:r>
              <a:rPr lang="zh-CN" altLang="en-US" sz="2400" dirty="0">
                <a:solidFill>
                  <a:srgbClr val="0000FF"/>
                </a:solidFill>
                <a:latin typeface="Times New Roman" panose="02020603050405020304" pitchFamily="18" charset="0"/>
              </a:rPr>
              <a:t>（一）事故发生单位概况（名称、地址、性质、产能等 ）；</a:t>
            </a:r>
            <a:br>
              <a:rPr lang="zh-CN" altLang="en-US" sz="2400" dirty="0">
                <a:solidFill>
                  <a:srgbClr val="0000FF"/>
                </a:solidFill>
                <a:latin typeface="Times New Roman" panose="02020603050405020304" pitchFamily="18" charset="0"/>
              </a:rPr>
            </a:br>
            <a:r>
              <a:rPr lang="zh-CN" altLang="en-US" sz="2400" dirty="0">
                <a:solidFill>
                  <a:srgbClr val="0000FF"/>
                </a:solidFill>
                <a:latin typeface="Times New Roman" panose="02020603050405020304" pitchFamily="18" charset="0"/>
              </a:rPr>
              <a:t>    （二）事故发生的时间、地点以及事故现场情况（事故类型、化学品名称、性质和数量等）；</a:t>
            </a:r>
            <a:br>
              <a:rPr lang="zh-CN" altLang="en-US" sz="2400" dirty="0">
                <a:solidFill>
                  <a:srgbClr val="0000FF"/>
                </a:solidFill>
                <a:latin typeface="Times New Roman" panose="02020603050405020304" pitchFamily="18" charset="0"/>
              </a:rPr>
            </a:br>
            <a:r>
              <a:rPr lang="zh-CN" altLang="en-US" sz="2400" dirty="0">
                <a:solidFill>
                  <a:srgbClr val="0000FF"/>
                </a:solidFill>
                <a:latin typeface="Times New Roman" panose="02020603050405020304" pitchFamily="18" charset="0"/>
              </a:rPr>
              <a:t>    （三）事故的简要经过；</a:t>
            </a:r>
            <a:br>
              <a:rPr lang="zh-CN" altLang="en-US" sz="2400" dirty="0">
                <a:solidFill>
                  <a:srgbClr val="0000FF"/>
                </a:solidFill>
                <a:latin typeface="Times New Roman" panose="02020603050405020304" pitchFamily="18" charset="0"/>
              </a:rPr>
            </a:br>
            <a:r>
              <a:rPr lang="zh-CN" altLang="en-US" sz="2400" dirty="0">
                <a:solidFill>
                  <a:srgbClr val="0000FF"/>
                </a:solidFill>
                <a:latin typeface="Times New Roman" panose="02020603050405020304" pitchFamily="18" charset="0"/>
              </a:rPr>
              <a:t>    （四）事故已经造成或者可能造成的伤亡人数（包括下落不明的人数）和初步估计的直接经济损失；</a:t>
            </a:r>
            <a:br>
              <a:rPr lang="zh-CN" altLang="en-US" sz="2400" dirty="0">
                <a:solidFill>
                  <a:srgbClr val="0000FF"/>
                </a:solidFill>
                <a:latin typeface="Times New Roman" panose="02020603050405020304" pitchFamily="18" charset="0"/>
              </a:rPr>
            </a:br>
            <a:r>
              <a:rPr lang="zh-CN" altLang="en-US" sz="2400" dirty="0">
                <a:solidFill>
                  <a:srgbClr val="0000FF"/>
                </a:solidFill>
                <a:latin typeface="Arial" panose="020B0604020202020204" pitchFamily="34" charset="0"/>
              </a:rPr>
              <a:t>    </a:t>
            </a:r>
            <a:r>
              <a:rPr lang="zh-CN" altLang="en-US" sz="2400" dirty="0">
                <a:solidFill>
                  <a:srgbClr val="0000FF"/>
                </a:solidFill>
                <a:latin typeface="Times New Roman" panose="02020603050405020304" pitchFamily="18" charset="0"/>
              </a:rPr>
              <a:t>（五）已经采取的措施；</a:t>
            </a:r>
            <a:br>
              <a:rPr lang="zh-CN" altLang="en-US" sz="2400" dirty="0">
                <a:solidFill>
                  <a:srgbClr val="0000FF"/>
                </a:solidFill>
                <a:latin typeface="Times New Roman" panose="02020603050405020304" pitchFamily="18" charset="0"/>
              </a:rPr>
            </a:br>
            <a:r>
              <a:rPr lang="zh-CN" altLang="en-US" sz="2400" dirty="0">
                <a:solidFill>
                  <a:srgbClr val="0000FF"/>
                </a:solidFill>
                <a:latin typeface="Arial" panose="020B0604020202020204" pitchFamily="34" charset="0"/>
              </a:rPr>
              <a:t>    </a:t>
            </a:r>
            <a:r>
              <a:rPr lang="zh-CN" altLang="en-US" sz="2400" dirty="0">
                <a:solidFill>
                  <a:srgbClr val="0000FF"/>
                </a:solidFill>
                <a:latin typeface="Times New Roman" panose="02020603050405020304" pitchFamily="18" charset="0"/>
              </a:rPr>
              <a:t>（六）其他应当报告的情况 。</a:t>
            </a:r>
            <a:endParaRPr lang="zh-CN" altLang="en-US" sz="2400" dirty="0">
              <a:solidFill>
                <a:srgbClr val="0000FF"/>
              </a:solidFill>
              <a:latin typeface="Times New Roman" panose="02020603050405020304" pitchFamily="18" charset="0"/>
            </a:endParaRPr>
          </a:p>
        </p:txBody>
      </p:sp>
    </p:spTree>
  </p:cSld>
  <p:clrMapOvr>
    <a:masterClrMapping/>
  </p:clrMapOvr>
  <p:transition spd="med">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6371" name="Rectangle 2"/>
          <p:cNvSpPr>
            <a:spLocks noGrp="1" noChangeArrowheads="1"/>
          </p:cNvSpPr>
          <p:nvPr>
            <p:ph type="ctrTitle" idx="4294967295"/>
          </p:nvPr>
        </p:nvSpPr>
        <p:spPr>
          <a:xfrm>
            <a:off x="685800" y="1123950"/>
            <a:ext cx="7772400" cy="1471613"/>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（六）事故调查和处理</a:t>
            </a:r>
            <a:endPar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108547" name="Rectangle 3"/>
          <p:cNvSpPr>
            <a:spLocks noGrp="1"/>
          </p:cNvSpPr>
          <p:nvPr>
            <p:ph type="subTitle" idx="4294967295"/>
          </p:nvPr>
        </p:nvSpPr>
        <p:spPr>
          <a:xfrm>
            <a:off x="1979613" y="2635250"/>
            <a:ext cx="6402387" cy="2882900"/>
          </a:xfrm>
          <a:ln/>
        </p:spPr>
        <p:txBody>
          <a:bodyPr vert="horz" wrap="square" lIns="91440" tIns="45720" rIns="91440" bIns="45720"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marL="611505" lvl="0" indent="-611505" algn="l" eaLnBrk="1" hangingPunct="1">
              <a:lnSpc>
                <a:spcPct val="90000"/>
              </a:lnSpc>
              <a:buFontTx/>
              <a:buAutoNum type="arabicPeriod"/>
            </a:pPr>
            <a:r>
              <a:rPr lang="zh-CN" altLang="en-US" sz="2800" b="1" dirty="0"/>
              <a:t>事故调查</a:t>
            </a:r>
            <a:endParaRPr lang="zh-CN" altLang="en-US" sz="2800" b="1" dirty="0"/>
          </a:p>
          <a:p>
            <a:pPr marL="611505" lvl="0" indent="-611505" algn="l" eaLnBrk="1" hangingPunct="1">
              <a:lnSpc>
                <a:spcPct val="90000"/>
              </a:lnSpc>
              <a:buFontTx/>
              <a:buAutoNum type="arabicPeriod"/>
            </a:pPr>
            <a:r>
              <a:rPr lang="zh-CN" altLang="en-US" sz="2800" b="1" dirty="0"/>
              <a:t>事故分析</a:t>
            </a:r>
            <a:endParaRPr lang="zh-CN" altLang="en-US" sz="2800" b="1" dirty="0"/>
          </a:p>
          <a:p>
            <a:pPr marL="611505" lvl="0" indent="-611505" algn="l" eaLnBrk="1" hangingPunct="1">
              <a:lnSpc>
                <a:spcPct val="90000"/>
              </a:lnSpc>
              <a:buFontTx/>
              <a:buAutoNum type="arabicPeriod"/>
            </a:pPr>
            <a:r>
              <a:rPr lang="zh-CN" altLang="en-US" sz="2800" b="1" dirty="0"/>
              <a:t>事故处理</a:t>
            </a:r>
            <a:endParaRPr lang="zh-CN" altLang="en-US" sz="2800" b="1" dirty="0"/>
          </a:p>
          <a:p>
            <a:pPr marL="611505" lvl="0" indent="-611505" algn="l" eaLnBrk="1" hangingPunct="1">
              <a:lnSpc>
                <a:spcPct val="90000"/>
              </a:lnSpc>
              <a:buFontTx/>
              <a:buAutoNum type="arabicPeriod"/>
            </a:pPr>
            <a:r>
              <a:rPr lang="zh-CN" altLang="en-US" sz="2800" b="1" dirty="0">
                <a:solidFill>
                  <a:schemeClr val="accent2"/>
                </a:solidFill>
              </a:rPr>
              <a:t>整改和预防措施</a:t>
            </a:r>
            <a:endParaRPr lang="zh-CN" altLang="en-US" sz="2800" b="1" dirty="0"/>
          </a:p>
          <a:p>
            <a:pPr marL="611505" lvl="0" indent="-611505" algn="l" eaLnBrk="1" hangingPunct="1">
              <a:lnSpc>
                <a:spcPct val="90000"/>
              </a:lnSpc>
              <a:buFontTx/>
              <a:buAutoNum type="arabicPeriod"/>
            </a:pPr>
            <a:r>
              <a:rPr lang="zh-CN" altLang="en-US" sz="2800" b="1" dirty="0"/>
              <a:t>事故调查报告</a:t>
            </a:r>
            <a:endParaRPr lang="zh-CN" altLang="en-US" sz="2800" b="1" dirty="0">
              <a:solidFill>
                <a:schemeClr val="accent2"/>
              </a:solidFill>
            </a:endParaRPr>
          </a:p>
          <a:p>
            <a:pPr marL="611505" lvl="0" indent="-611505" algn="l" eaLnBrk="1" hangingPunct="1">
              <a:lnSpc>
                <a:spcPct val="90000"/>
              </a:lnSpc>
              <a:buFontTx/>
              <a:buAutoNum type="arabicPeriod"/>
            </a:pPr>
            <a:r>
              <a:rPr lang="zh-CN" altLang="en-US" sz="2800" b="1" dirty="0">
                <a:solidFill>
                  <a:schemeClr val="accent2"/>
                </a:solidFill>
              </a:rPr>
              <a:t>事故台帐</a:t>
            </a:r>
            <a:endParaRPr lang="zh-CN" altLang="en-US" sz="2800" b="1" dirty="0">
              <a:solidFill>
                <a:schemeClr val="accent2"/>
              </a:solidFill>
            </a:endParaRPr>
          </a:p>
        </p:txBody>
      </p:sp>
    </p:spTree>
  </p:cSld>
  <p:clrMapOvr>
    <a:masterClrMapping/>
  </p:clrMapOvr>
  <p:transition spd="med">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Text Box 5"/>
          <p:cNvSpPr txBox="1"/>
          <p:nvPr/>
        </p:nvSpPr>
        <p:spPr>
          <a:xfrm>
            <a:off x="357188" y="3571875"/>
            <a:ext cx="8280400" cy="2808288"/>
          </a:xfrm>
          <a:prstGeom prst="rect">
            <a:avLst/>
          </a:prstGeom>
          <a:noFill/>
          <a:ln w="9525">
            <a:noFill/>
          </a:ln>
        </p:spPr>
        <p:txBody>
          <a:bodyPr anchor="ctr" anchorCtr="0">
            <a:spAutoFit/>
          </a:bodyPr>
          <a:p>
            <a:pPr eaLnBrk="1" hangingPunct="1">
              <a:lnSpc>
                <a:spcPct val="14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5.9.3.1  </a:t>
            </a:r>
            <a:r>
              <a:rPr lang="zh-CN" altLang="en-US" sz="2400" dirty="0">
                <a:latin typeface="Times New Roman" panose="02020603050405020304" pitchFamily="18" charset="0"/>
              </a:rPr>
              <a:t>企业发生生产安全事故后，应积极配合各级人民政府组织的事故调查，负责人和有关人员在事故调查期间不得擅离职守，应当随时接受事故调查组的询问，如实提供有关情况。 </a:t>
            </a:r>
            <a:endParaRPr lang="zh-CN" altLang="en-US" sz="2400" dirty="0">
              <a:latin typeface="Times New Roman" panose="02020603050405020304" pitchFamily="18" charset="0"/>
            </a:endParaRPr>
          </a:p>
        </p:txBody>
      </p:sp>
      <p:sp>
        <p:nvSpPr>
          <p:cNvPr id="109571" name="Rectangle 6"/>
          <p:cNvSpPr/>
          <p:nvPr/>
        </p:nvSpPr>
        <p:spPr>
          <a:xfrm>
            <a:off x="323850" y="981075"/>
            <a:ext cx="8424863" cy="2676525"/>
          </a:xfrm>
          <a:prstGeom prst="rect">
            <a:avLst/>
          </a:prstGeom>
          <a:noFill/>
          <a:ln w="9525">
            <a:noFill/>
          </a:ln>
        </p:spPr>
        <p:txBody>
          <a:bodyPr>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10000"/>
              </a:lnSpc>
              <a:spcBef>
                <a:spcPct val="20000"/>
              </a:spcBef>
            </a:pPr>
            <a:r>
              <a:rPr lang="en-US" altLang="zh-CN" sz="2400" dirty="0">
                <a:latin typeface="Times New Roman" panose="02020603050405020304" pitchFamily="18" charset="0"/>
              </a:rPr>
              <a:t>10.6.1</a:t>
            </a:r>
            <a:endParaRPr lang="en-US" altLang="zh-CN" sz="2400" dirty="0">
              <a:latin typeface="Times New Roman" panose="02020603050405020304" pitchFamily="18" charset="0"/>
            </a:endParaRPr>
          </a:p>
          <a:p>
            <a:pPr eaLnBrk="1" hangingPunct="1">
              <a:lnSpc>
                <a:spcPct val="110000"/>
              </a:lnSpc>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发生事故，积极配合政府组织的事故调查；</a:t>
            </a:r>
            <a:endParaRPr lang="zh-CN" altLang="en-US" sz="2400" dirty="0">
              <a:latin typeface="Times New Roman" panose="02020603050405020304" pitchFamily="18" charset="0"/>
            </a:endParaRPr>
          </a:p>
          <a:p>
            <a:pPr eaLnBrk="1" hangingPunct="1">
              <a:lnSpc>
                <a:spcPct val="110000"/>
              </a:lnSpc>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负责人和有关人员在事故调查期间不得擅离职守，应当随时接受事故调查组的调查，如实提供有关情况。</a:t>
            </a:r>
            <a:r>
              <a:rPr lang="zh-CN" altLang="en-US" sz="3600" b="0" dirty="0">
                <a:latin typeface="Times New Roman" panose="02020603050405020304" pitchFamily="18" charset="0"/>
              </a:rPr>
              <a:t> </a:t>
            </a:r>
            <a:endParaRPr lang="en-US" altLang="zh-CN" sz="3600" b="0" dirty="0">
              <a:latin typeface="Times New Roman" panose="02020603050405020304" pitchFamily="18" charset="0"/>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Text Box 6"/>
          <p:cNvSpPr txBox="1"/>
          <p:nvPr/>
        </p:nvSpPr>
        <p:spPr>
          <a:xfrm>
            <a:off x="395288" y="3933825"/>
            <a:ext cx="8280400" cy="2320925"/>
          </a:xfrm>
          <a:prstGeom prst="rect">
            <a:avLst/>
          </a:prstGeom>
          <a:noFill/>
          <a:ln w="9525">
            <a:noFill/>
          </a:ln>
        </p:spPr>
        <p:txBody>
          <a:bodyPr anchor="ctr" anchorCtr="0">
            <a:spAutoFit/>
          </a:bodyPr>
          <a:p>
            <a:pPr eaLnBrk="1" hangingPunct="1">
              <a:lnSpc>
                <a:spcPct val="14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5.9.3.2  </a:t>
            </a:r>
            <a:r>
              <a:rPr lang="zh-CN" altLang="en-US" sz="2400" dirty="0">
                <a:solidFill>
                  <a:srgbClr val="FF0000"/>
                </a:solidFill>
                <a:latin typeface="Times New Roman" panose="02020603050405020304" pitchFamily="18" charset="0"/>
              </a:rPr>
              <a:t>未造成人员伤亡的一般事故，</a:t>
            </a:r>
            <a:r>
              <a:rPr lang="zh-CN" altLang="en-US" sz="2400" dirty="0">
                <a:latin typeface="Times New Roman" panose="02020603050405020304" pitchFamily="18" charset="0"/>
              </a:rPr>
              <a:t>县级人民政府委托企业负责组织调查的，企业应按规定成立事故调查组组织调查，按时提交事故调查报告。 </a:t>
            </a:r>
            <a:endParaRPr lang="zh-CN" altLang="en-US" sz="2400" dirty="0">
              <a:latin typeface="Times New Roman" panose="02020603050405020304" pitchFamily="18" charset="0"/>
            </a:endParaRPr>
          </a:p>
        </p:txBody>
      </p:sp>
      <p:sp>
        <p:nvSpPr>
          <p:cNvPr id="110595" name="Rectangle 7"/>
          <p:cNvSpPr/>
          <p:nvPr/>
        </p:nvSpPr>
        <p:spPr>
          <a:xfrm>
            <a:off x="323850" y="981075"/>
            <a:ext cx="8424863" cy="2954338"/>
          </a:xfrm>
          <a:prstGeom prst="rect">
            <a:avLst/>
          </a:prstGeom>
          <a:noFill/>
          <a:ln w="9525">
            <a:noFill/>
          </a:ln>
        </p:spPr>
        <p:txBody>
          <a:bodyPr>
            <a:spAutoFit/>
          </a:bodyPr>
          <a:p>
            <a:pPr eaLnBrk="1" hangingPunct="1">
              <a:lnSpc>
                <a:spcPct val="14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10.6.2</a:t>
            </a:r>
            <a:endParaRPr lang="en-US" altLang="zh-CN" sz="24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企业应按规定成立事故调查组，必要时请外部专家参加事故调查组；</a:t>
            </a:r>
            <a:endParaRPr lang="zh-CN" altLang="en-US" sz="24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认真组织一般事故调查，按时提交事故调查报告。 </a:t>
            </a:r>
            <a:endParaRPr lang="en-US" altLang="zh-CN" sz="2400" dirty="0">
              <a:latin typeface="Times New Roman" panose="02020603050405020304" pitchFamily="18" charset="0"/>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Text Box 7"/>
          <p:cNvSpPr txBox="1"/>
          <p:nvPr/>
        </p:nvSpPr>
        <p:spPr>
          <a:xfrm>
            <a:off x="323850" y="3500438"/>
            <a:ext cx="8424863" cy="2765425"/>
          </a:xfrm>
          <a:prstGeom prst="rect">
            <a:avLst/>
          </a:prstGeom>
          <a:noFill/>
          <a:ln w="9525">
            <a:noFill/>
          </a:ln>
        </p:spPr>
        <p:txBody>
          <a:bodyPr anchor="ctr" anchorCtr="0">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5.9.3.3  </a:t>
            </a:r>
            <a:r>
              <a:rPr lang="zh-CN" altLang="en-US" sz="2400" dirty="0">
                <a:latin typeface="Times New Roman" panose="02020603050405020304" pitchFamily="18" charset="0"/>
              </a:rPr>
              <a:t>企业应落实事故整改和预防措施，防止事故再次发生。整改和预防措施应包括：</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）工程技术措施；</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）培训教育措施；</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3</a:t>
            </a:r>
            <a:r>
              <a:rPr lang="zh-CN" altLang="en-US" sz="2400" dirty="0">
                <a:latin typeface="Times New Roman" panose="02020603050405020304" pitchFamily="18" charset="0"/>
              </a:rPr>
              <a:t>）管理措施。 </a:t>
            </a:r>
            <a:endParaRPr lang="zh-CN" altLang="en-US" sz="2400" dirty="0">
              <a:latin typeface="Times New Roman" panose="02020603050405020304" pitchFamily="18" charset="0"/>
            </a:endParaRPr>
          </a:p>
        </p:txBody>
      </p:sp>
      <p:sp>
        <p:nvSpPr>
          <p:cNvPr id="111619" name="Rectangle 8"/>
          <p:cNvSpPr/>
          <p:nvPr/>
        </p:nvSpPr>
        <p:spPr>
          <a:xfrm>
            <a:off x="323850" y="1052513"/>
            <a:ext cx="8424863" cy="2400300"/>
          </a:xfrm>
          <a:prstGeom prst="rect">
            <a:avLst/>
          </a:prstGeom>
          <a:noFill/>
          <a:ln w="9525">
            <a:noFill/>
          </a:ln>
        </p:spPr>
        <p:txBody>
          <a:bodyPr>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10.6.3</a:t>
            </a:r>
            <a:endParaRPr lang="en-US" altLang="zh-CN"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制定并落实事故整改和预防措施；</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事故整改和预防措施要具体，有针对性和可操作性；</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3)</a:t>
            </a:r>
            <a:r>
              <a:rPr lang="zh-CN" altLang="en-US" sz="2400" dirty="0">
                <a:latin typeface="Times New Roman" panose="02020603050405020304" pitchFamily="18" charset="0"/>
              </a:rPr>
              <a:t>检查事故整改情况和预防措施落实情况。 </a:t>
            </a:r>
            <a:endParaRPr lang="en-US" altLang="zh-CN" sz="2400" dirty="0">
              <a:latin typeface="Times New Roman" panose="02020603050405020304" pitchFamily="18" charset="0"/>
            </a:endParaRP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Text Box 8"/>
          <p:cNvSpPr txBox="1"/>
          <p:nvPr/>
        </p:nvSpPr>
        <p:spPr>
          <a:xfrm>
            <a:off x="468313" y="4929188"/>
            <a:ext cx="8351837" cy="1085850"/>
          </a:xfrm>
          <a:prstGeom prst="rect">
            <a:avLst/>
          </a:prstGeom>
          <a:noFill/>
          <a:ln w="9525">
            <a:noFill/>
          </a:ln>
        </p:spPr>
        <p:txBody>
          <a:bodyPr anchor="ctr" anchorCtr="0">
            <a:spAutoFit/>
          </a:bodyPr>
          <a:p>
            <a:pPr marL="457200" indent="-457200"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marL="457200" indent="-457200" eaLnBrk="1" hangingPunct="1">
              <a:spcBef>
                <a:spcPct val="20000"/>
              </a:spcBef>
            </a:pPr>
            <a:r>
              <a:rPr lang="en-US" altLang="zh-CN" sz="2400" dirty="0">
                <a:latin typeface="Times New Roman" panose="02020603050405020304" pitchFamily="18" charset="0"/>
              </a:rPr>
              <a:t>5.9.3.4  </a:t>
            </a:r>
            <a:r>
              <a:rPr lang="zh-CN" altLang="en-US" sz="2400" dirty="0">
                <a:latin typeface="Times New Roman" panose="02020603050405020304" pitchFamily="18" charset="0"/>
              </a:rPr>
              <a:t>企业应建立事故档案和事故管理台帐。 </a:t>
            </a:r>
            <a:endParaRPr lang="zh-CN" altLang="en-US" sz="2400" dirty="0">
              <a:latin typeface="Times New Roman" panose="02020603050405020304" pitchFamily="18" charset="0"/>
            </a:endParaRPr>
          </a:p>
        </p:txBody>
      </p:sp>
      <p:sp>
        <p:nvSpPr>
          <p:cNvPr id="112643" name="Rectangle 9"/>
          <p:cNvSpPr/>
          <p:nvPr/>
        </p:nvSpPr>
        <p:spPr>
          <a:xfrm>
            <a:off x="357188" y="928688"/>
            <a:ext cx="8353425" cy="3816350"/>
          </a:xfrm>
          <a:prstGeom prst="rect">
            <a:avLst/>
          </a:prstGeom>
          <a:noFill/>
          <a:ln w="9525">
            <a:noFill/>
          </a:ln>
        </p:spPr>
        <p:txBody>
          <a:bodyPr>
            <a:spAutoFit/>
          </a:bodyPr>
          <a:p>
            <a:pPr eaLnBrk="1" hangingPunct="1">
              <a:lnSpc>
                <a:spcPct val="11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10000"/>
              </a:lnSpc>
            </a:pPr>
            <a:r>
              <a:rPr lang="en-US" altLang="zh-CN" sz="2400" dirty="0">
                <a:latin typeface="Times New Roman" panose="02020603050405020304" pitchFamily="18" charset="0"/>
              </a:rPr>
              <a:t>10.6.4</a:t>
            </a:r>
            <a:endParaRPr lang="en-US" altLang="zh-CN" sz="2400" dirty="0">
              <a:latin typeface="Times New Roman" panose="02020603050405020304" pitchFamily="18" charset="0"/>
            </a:endParaRPr>
          </a:p>
          <a:p>
            <a:pPr eaLnBrk="1" hangingPunct="1">
              <a:lnSpc>
                <a:spcPct val="110000"/>
              </a:lnSpc>
            </a:pPr>
            <a:r>
              <a:rPr lang="en-US" altLang="zh-CN" sz="2400" dirty="0">
                <a:latin typeface="Times New Roman" panose="02020603050405020304" pitchFamily="18" charset="0"/>
              </a:rPr>
              <a:t>  1)</a:t>
            </a:r>
            <a:r>
              <a:rPr lang="zh-CN" altLang="en-US" sz="2400" dirty="0">
                <a:latin typeface="Times New Roman" panose="02020603050405020304" pitchFamily="18" charset="0"/>
              </a:rPr>
              <a:t>建立事故管理台帐，包括未遂事故；</a:t>
            </a:r>
            <a:endParaRPr lang="zh-CN" altLang="en-US" sz="2400" dirty="0">
              <a:latin typeface="Times New Roman" panose="02020603050405020304" pitchFamily="18" charset="0"/>
            </a:endParaRPr>
          </a:p>
          <a:p>
            <a:pPr eaLnBrk="1" hangingPunct="1">
              <a:lnSpc>
                <a:spcPct val="110000"/>
              </a:lnSpc>
            </a:pPr>
            <a:r>
              <a:rPr lang="en-US" altLang="zh-CN" sz="2400" dirty="0">
                <a:latin typeface="Times New Roman" panose="02020603050405020304" pitchFamily="18" charset="0"/>
              </a:rPr>
              <a:t>  2)</a:t>
            </a:r>
            <a:r>
              <a:rPr lang="zh-CN" altLang="en-US" sz="2400" dirty="0">
                <a:latin typeface="Times New Roman" panose="02020603050405020304" pitchFamily="18" charset="0"/>
              </a:rPr>
              <a:t>建立事故档案。</a:t>
            </a:r>
            <a:r>
              <a:rPr lang="zh-CN" altLang="en-US" sz="3600" b="0" dirty="0">
                <a:latin typeface="Times New Roman" panose="02020603050405020304" pitchFamily="18" charset="0"/>
              </a:rPr>
              <a:t> </a:t>
            </a:r>
            <a:endParaRPr lang="zh-CN" altLang="en-US" sz="3600" b="0" dirty="0">
              <a:latin typeface="Times New Roman" panose="02020603050405020304" pitchFamily="18" charset="0"/>
            </a:endParaRPr>
          </a:p>
          <a:p>
            <a:pPr eaLnBrk="1" hangingPunct="1">
              <a:lnSpc>
                <a:spcPct val="110000"/>
              </a:lnSpc>
            </a:pPr>
            <a:r>
              <a:rPr lang="en-US" altLang="zh-CN" sz="2400" dirty="0">
                <a:latin typeface="Times New Roman" panose="02020603050405020304" pitchFamily="18" charset="0"/>
              </a:rPr>
              <a:t>10.6.5 </a:t>
            </a:r>
            <a:r>
              <a:rPr lang="zh-CN" altLang="en-US" sz="2400" dirty="0">
                <a:solidFill>
                  <a:srgbClr val="FF0000"/>
                </a:solidFill>
                <a:latin typeface="Times New Roman" panose="02020603050405020304" pitchFamily="18" charset="0"/>
              </a:rPr>
              <a:t>对涉险事故、未遂事故等安全事件（如事故征兆、非</a:t>
            </a:r>
            <a:endParaRPr lang="zh-CN" altLang="en-US" sz="2400" dirty="0">
              <a:solidFill>
                <a:srgbClr val="FF0000"/>
              </a:solidFill>
              <a:latin typeface="Times New Roman" panose="02020603050405020304" pitchFamily="18" charset="0"/>
            </a:endParaRPr>
          </a:p>
          <a:p>
            <a:pPr eaLnBrk="1" hangingPunct="1">
              <a:lnSpc>
                <a:spcPct val="110000"/>
              </a:lnSpc>
            </a:pPr>
            <a:r>
              <a:rPr lang="zh-CN" altLang="en-US" sz="2400" dirty="0">
                <a:solidFill>
                  <a:srgbClr val="FF0000"/>
                </a:solidFill>
                <a:latin typeface="Times New Roman" panose="02020603050405020304" pitchFamily="18" charset="0"/>
              </a:rPr>
              <a:t>计划停工、异常工况、泄漏等），按照重大、较大、一般等级别，进行分级管理，制定整改措施。</a:t>
            </a:r>
            <a:r>
              <a:rPr lang="zh-CN" altLang="en-US" sz="3600" b="0" dirty="0">
                <a:solidFill>
                  <a:srgbClr val="FF0000"/>
                </a:solidFill>
                <a:latin typeface="Times New Roman" panose="02020603050405020304" pitchFamily="18" charset="0"/>
              </a:rPr>
              <a:t> </a:t>
            </a:r>
            <a:endParaRPr lang="en-US" altLang="zh-CN" sz="3600" b="0" dirty="0">
              <a:solidFill>
                <a:srgbClr val="FF0000"/>
              </a:solidFill>
              <a:latin typeface="Times New Roman" panose="02020603050405020304" pitchFamily="18" charset="0"/>
            </a:endParaRPr>
          </a:p>
          <a:p>
            <a:pPr eaLnBrk="1" hangingPunct="1">
              <a:lnSpc>
                <a:spcPct val="110000"/>
              </a:lnSpc>
            </a:pPr>
            <a:r>
              <a:rPr lang="zh-CN" altLang="en-US" sz="2400" dirty="0">
                <a:solidFill>
                  <a:srgbClr val="FF0000"/>
                </a:solidFill>
                <a:latin typeface="Times New Roman" panose="02020603050405020304" pitchFamily="18" charset="0"/>
              </a:rPr>
              <a:t>  ★   二级企业：把承包商事故纳入本企业事故管理。</a:t>
            </a:r>
            <a:endParaRPr lang="en-US" altLang="zh-CN" sz="2400" dirty="0">
              <a:solidFill>
                <a:srgbClr val="FF0000"/>
              </a:solidFill>
              <a:latin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1491" name="Rectangle 3"/>
          <p:cNvSpPr>
            <a:spLocks noGrp="1" noChangeArrowheads="1"/>
          </p:cNvSpPr>
          <p:nvPr>
            <p:ph type="subTitle" idx="1"/>
          </p:nvPr>
        </p:nvSpPr>
        <p:spPr>
          <a:xfrm>
            <a:off x="285750" y="1071563"/>
            <a:ext cx="8280400" cy="5040313"/>
          </a:xfrm>
        </p:spPr>
        <p:txBody>
          <a:bodyPr vert="horz" wrap="square" lIns="91440" tIns="45720" rIns="91440" bIns="45720" numCol="1" anchor="t" anchorCtr="0" compatLnSpc="1"/>
          <a:lstStyle/>
          <a:p>
            <a:pPr marL="611505" marR="0" lvl="0" indent="-611505" algn="ctr" defTabSz="914400" rtl="0" eaLnBrk="1" fontAlgn="base" latinLnBrk="0" hangingPunct="1">
              <a:lnSpc>
                <a:spcPct val="100000"/>
              </a:lnSpc>
              <a:spcBef>
                <a:spcPct val="0"/>
              </a:spcBef>
              <a:spcAft>
                <a:spcPct val="0"/>
              </a:spcAft>
              <a:buClrTx/>
              <a:buSzTx/>
              <a:buFontTx/>
              <a:buNone/>
              <a:defRPr/>
            </a:pPr>
            <a:r>
              <a:rPr kumimoji="1" lang="en-US" altLang="zh-CN" sz="3600" b="0" i="0" u="none" strike="noStrike" kern="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1 </a:t>
            </a:r>
            <a:r>
              <a:rPr kumimoji="1" lang="zh-CN" altLang="en-US" sz="36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rPr>
              <a:t>事故调查</a:t>
            </a:r>
            <a:endParaRPr kumimoji="1" lang="zh-CN" altLang="en-US" sz="3600" b="0" i="0" u="none" strike="noStrike" kern="1200" cap="none" spc="0" normalizeH="0" baseline="0" noProof="0" dirty="0" smtClean="0">
              <a:ln>
                <a:noFill/>
              </a:ln>
              <a:solidFill>
                <a:schemeClr val="tx1"/>
              </a:solidFill>
              <a:effectLst/>
              <a:uLnTx/>
              <a:uFillTx/>
              <a:latin typeface="+mn-lt"/>
              <a:ea typeface="黑体" panose="02010609060101010101" pitchFamily="49" charset="-122"/>
              <a:cs typeface="+mn-cs"/>
            </a:endParaRPr>
          </a:p>
        </p:txBody>
      </p:sp>
      <p:sp>
        <p:nvSpPr>
          <p:cNvPr id="113667" name="Rectangle 4"/>
          <p:cNvSpPr/>
          <p:nvPr/>
        </p:nvSpPr>
        <p:spPr>
          <a:xfrm>
            <a:off x="323850" y="2205038"/>
            <a:ext cx="8351838" cy="2486025"/>
          </a:xfrm>
          <a:prstGeom prst="rect">
            <a:avLst/>
          </a:prstGeom>
          <a:noFill/>
          <a:ln w="9525">
            <a:noFill/>
          </a:ln>
        </p:spPr>
        <p:txBody>
          <a:bodyPr lIns="91438" tIns="45721" rIns="91438" bIns="45721">
            <a:spAutoFit/>
          </a:bodyPr>
          <a:p>
            <a:pPr defTabSz="913130" eaLnBrk="1" hangingPunct="1">
              <a:lnSpc>
                <a:spcPct val="140000"/>
              </a:lnSpc>
              <a:spcBef>
                <a:spcPct val="20000"/>
              </a:spcBef>
            </a:pPr>
            <a:r>
              <a:rPr lang="zh-CN" altLang="en-US" sz="2800" dirty="0">
                <a:latin typeface="Times New Roman" panose="02020603050405020304" pitchFamily="18" charset="0"/>
              </a:rPr>
              <a:t>        根据事故的具体情况，</a:t>
            </a:r>
            <a:r>
              <a:rPr lang="zh-CN" altLang="en-US" sz="2800" dirty="0">
                <a:solidFill>
                  <a:srgbClr val="FF0000"/>
                </a:solidFill>
                <a:latin typeface="Times New Roman" panose="02020603050405020304" pitchFamily="18" charset="0"/>
              </a:rPr>
              <a:t>事故调查组</a:t>
            </a:r>
            <a:r>
              <a:rPr lang="zh-CN" altLang="en-US" sz="2800" dirty="0">
                <a:latin typeface="Times New Roman" panose="02020603050405020304" pitchFamily="18" charset="0"/>
              </a:rPr>
              <a:t>由有关人民政府、安全生产监督管理部门、负有安全生产监督管理职责的有关部门、监察机关、公安机关以及工会派人</a:t>
            </a:r>
            <a:r>
              <a:rPr lang="zh-CN" altLang="en-US" sz="2800" dirty="0">
                <a:solidFill>
                  <a:srgbClr val="FF0000"/>
                </a:solidFill>
                <a:latin typeface="Times New Roman" panose="02020603050405020304" pitchFamily="18" charset="0"/>
              </a:rPr>
              <a:t>组成</a:t>
            </a:r>
            <a:r>
              <a:rPr lang="zh-CN" altLang="en-US" sz="2800" dirty="0">
                <a:latin typeface="Times New Roman" panose="02020603050405020304" pitchFamily="18" charset="0"/>
              </a:rPr>
              <a:t>，并应当邀请人民检察院派人参加。</a:t>
            </a:r>
            <a:endParaRPr lang="zh-CN" altLang="en-US" sz="2800" dirty="0">
              <a:latin typeface="Times New Roman" panose="02020603050405020304" pitchFamily="18" charset="0"/>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4"/>
          <p:cNvSpPr/>
          <p:nvPr/>
        </p:nvSpPr>
        <p:spPr>
          <a:xfrm>
            <a:off x="322263" y="890588"/>
            <a:ext cx="8351837" cy="5562600"/>
          </a:xfrm>
          <a:prstGeom prst="rect">
            <a:avLst/>
          </a:prstGeom>
          <a:noFill/>
          <a:ln w="9525">
            <a:noFill/>
          </a:ln>
        </p:spPr>
        <p:txBody>
          <a:bodyPr lIns="91438" tIns="45721" rIns="91438" bIns="45721"/>
          <a:p>
            <a:pPr marL="342900" indent="-342900" defTabSz="913130" eaLnBrk="1" hangingPunct="1">
              <a:lnSpc>
                <a:spcPct val="120000"/>
              </a:lnSpc>
              <a:spcBef>
                <a:spcPct val="20000"/>
              </a:spcBef>
            </a:pPr>
            <a:r>
              <a:rPr lang="en-US" altLang="zh-CN" sz="2800" dirty="0">
                <a:latin typeface="Times New Roman" panose="02020603050405020304" pitchFamily="18" charset="0"/>
              </a:rPr>
              <a:t>3.1 </a:t>
            </a:r>
            <a:r>
              <a:rPr lang="zh-CN" altLang="en-US" sz="2800" dirty="0">
                <a:latin typeface="Times New Roman" panose="02020603050405020304" pitchFamily="18" charset="0"/>
              </a:rPr>
              <a:t>一案三制</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marL="342900" indent="-342900" defTabSz="913130" eaLnBrk="1" hangingPunct="1">
              <a:lnSpc>
                <a:spcPct val="120000"/>
              </a:lnSpc>
              <a:spcBef>
                <a:spcPct val="20000"/>
              </a:spcBef>
            </a:pPr>
            <a:r>
              <a:rPr lang="zh-CN" altLang="en-US" sz="2400" dirty="0">
                <a:latin typeface="Times New Roman" panose="02020603050405020304" pitchFamily="18" charset="0"/>
              </a:rPr>
              <a:t>    预案、体制、机制和法制。</a:t>
            </a:r>
            <a:endParaRPr lang="en-US" altLang="zh-CN" sz="2400" dirty="0">
              <a:latin typeface="Times New Roman" panose="02020603050405020304" pitchFamily="18" charset="0"/>
            </a:endParaRPr>
          </a:p>
          <a:p>
            <a:pPr marL="742950" lvl="1" indent="-285750" defTabSz="913130" eaLnBrk="1" hangingPunct="1">
              <a:lnSpc>
                <a:spcPct val="150000"/>
              </a:lnSpc>
              <a:spcBef>
                <a:spcPct val="20000"/>
              </a:spcBef>
              <a:buClr>
                <a:srgbClr val="FF3300"/>
              </a:buClr>
              <a:buFont typeface="Wingdings" panose="05000000000000000000" pitchFamily="2" charset="2"/>
              <a:buChar char="l"/>
            </a:pPr>
            <a:r>
              <a:rPr lang="zh-CN" altLang="en-US" sz="2000" dirty="0">
                <a:solidFill>
                  <a:srgbClr val="FF0000"/>
                </a:solidFill>
                <a:latin typeface="Times New Roman" panose="02020603050405020304" pitchFamily="18" charset="0"/>
              </a:rPr>
              <a:t>管理体制</a:t>
            </a:r>
            <a:r>
              <a:rPr lang="zh-CN" altLang="en-US" sz="2000" dirty="0">
                <a:solidFill>
                  <a:srgbClr val="0000FF"/>
                </a:solidFill>
                <a:latin typeface="Times New Roman" panose="02020603050405020304" pitchFamily="18" charset="0"/>
              </a:rPr>
              <a:t>：在中央政府的统一领导下，坚持</a:t>
            </a:r>
            <a:r>
              <a:rPr lang="zh-CN" altLang="en-US" sz="2000" dirty="0">
                <a:solidFill>
                  <a:srgbClr val="FF0000"/>
                </a:solidFill>
                <a:latin typeface="Times New Roman" panose="02020603050405020304" pitchFamily="18" charset="0"/>
              </a:rPr>
              <a:t>分级管理、分级响应</a:t>
            </a:r>
            <a:r>
              <a:rPr lang="zh-CN" altLang="en-US" sz="2000" dirty="0">
                <a:solidFill>
                  <a:srgbClr val="0000FF"/>
                </a:solidFill>
                <a:latin typeface="Times New Roman" panose="02020603050405020304" pitchFamily="18" charset="0"/>
              </a:rPr>
              <a:t>、条块结合、属地管理为主的原则。</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50000"/>
              </a:lnSpc>
              <a:spcBef>
                <a:spcPct val="20000"/>
              </a:spcBef>
              <a:buClr>
                <a:srgbClr val="FF3300"/>
              </a:buClr>
              <a:buFont typeface="Wingdings" panose="05000000000000000000" pitchFamily="2" charset="2"/>
              <a:buChar char="l"/>
            </a:pPr>
            <a:r>
              <a:rPr lang="zh-CN" altLang="en-US" sz="2000" dirty="0">
                <a:solidFill>
                  <a:srgbClr val="0000FF"/>
                </a:solidFill>
                <a:latin typeface="Times New Roman" panose="02020603050405020304" pitchFamily="18" charset="0"/>
              </a:rPr>
              <a:t> </a:t>
            </a:r>
            <a:r>
              <a:rPr lang="zh-CN" altLang="en-US" sz="2000" dirty="0">
                <a:solidFill>
                  <a:srgbClr val="FF0000"/>
                </a:solidFill>
                <a:latin typeface="Times New Roman" panose="02020603050405020304" pitchFamily="18" charset="0"/>
              </a:rPr>
              <a:t>运行机制</a:t>
            </a:r>
            <a:r>
              <a:rPr lang="zh-CN" altLang="en-US" sz="2000" dirty="0">
                <a:solidFill>
                  <a:srgbClr val="0000FF"/>
                </a:solidFill>
                <a:latin typeface="Times New Roman" panose="02020603050405020304" pitchFamily="18" charset="0"/>
              </a:rPr>
              <a:t>：包括预测预警机制、应急信息报告机制、应急决策和协调机制、</a:t>
            </a:r>
            <a:r>
              <a:rPr lang="zh-CN" altLang="en-US" sz="2000" dirty="0">
                <a:solidFill>
                  <a:srgbClr val="FF0000"/>
                </a:solidFill>
                <a:latin typeface="Times New Roman" panose="02020603050405020304" pitchFamily="18" charset="0"/>
              </a:rPr>
              <a:t>分级负责与响应机制</a:t>
            </a:r>
            <a:r>
              <a:rPr lang="zh-CN" altLang="en-US" sz="2000" dirty="0">
                <a:solidFill>
                  <a:srgbClr val="0000FF"/>
                </a:solidFill>
                <a:latin typeface="Times New Roman" panose="02020603050405020304" pitchFamily="18" charset="0"/>
              </a:rPr>
              <a:t>、公众沟通与动员机制、应急资</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50000"/>
              </a:lnSpc>
              <a:spcBef>
                <a:spcPct val="20000"/>
              </a:spcBef>
              <a:buClr>
                <a:srgbClr val="FF3300"/>
              </a:buClr>
            </a:pPr>
            <a:r>
              <a:rPr lang="zh-CN" altLang="en-US" sz="2000" dirty="0">
                <a:solidFill>
                  <a:srgbClr val="0000FF"/>
                </a:solidFill>
                <a:latin typeface="Times New Roman" panose="02020603050405020304" pitchFamily="18" charset="0"/>
              </a:rPr>
              <a:t>    源配置与征用机制、奖惩机制和社会治安综合治理、城乡社区管</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50000"/>
              </a:lnSpc>
              <a:spcBef>
                <a:spcPct val="20000"/>
              </a:spcBef>
              <a:buClr>
                <a:srgbClr val="FF3300"/>
              </a:buClr>
            </a:pPr>
            <a:r>
              <a:rPr lang="zh-CN" altLang="en-US" sz="2000" dirty="0">
                <a:solidFill>
                  <a:srgbClr val="0000FF"/>
                </a:solidFill>
                <a:latin typeface="Times New Roman" panose="02020603050405020304" pitchFamily="18" charset="0"/>
              </a:rPr>
              <a:t>    理机制等。</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50000"/>
              </a:lnSpc>
              <a:spcBef>
                <a:spcPct val="20000"/>
              </a:spcBef>
              <a:buClr>
                <a:srgbClr val="FF3300"/>
              </a:buClr>
              <a:buFont typeface="Wingdings" panose="05000000000000000000" pitchFamily="2" charset="2"/>
              <a:buChar char="l"/>
            </a:pPr>
            <a:r>
              <a:rPr lang="zh-CN" altLang="en-US" sz="2000" dirty="0">
                <a:solidFill>
                  <a:srgbClr val="FF0000"/>
                </a:solidFill>
                <a:latin typeface="Times New Roman" panose="02020603050405020304" pitchFamily="18" charset="0"/>
              </a:rPr>
              <a:t> 法制建设</a:t>
            </a:r>
            <a:r>
              <a:rPr lang="zh-CN" altLang="en-US" sz="2000" dirty="0">
                <a:solidFill>
                  <a:srgbClr val="0000FF"/>
                </a:solidFill>
                <a:latin typeface="Times New Roman" panose="02020603050405020304" pitchFamily="18" charset="0"/>
              </a:rPr>
              <a:t>：依法行政，逐步完善突发公共事件的应急处置的法律、法规和规章。</a:t>
            </a:r>
            <a:r>
              <a:rPr lang="zh-CN" altLang="en-US" sz="2400" dirty="0">
                <a:solidFill>
                  <a:srgbClr val="0000FF"/>
                </a:solidFill>
                <a:latin typeface="Times New Roman" panose="02020603050405020304" pitchFamily="18" charset="0"/>
              </a:rPr>
              <a:t>          </a:t>
            </a:r>
            <a:endParaRPr lang="zh-CN" altLang="en-US" sz="2400" dirty="0">
              <a:solidFill>
                <a:srgbClr val="0000FF"/>
              </a:solidFill>
              <a:latin typeface="Times New Roman" panose="02020603050405020304" pitchFamily="18" charset="0"/>
            </a:endParaRPr>
          </a:p>
        </p:txBody>
      </p:sp>
    </p:spTree>
  </p:cSld>
  <p:clrMapOvr>
    <a:masterClrMapping/>
  </p:clrMapOvr>
  <p:transition spd="med">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Text Box 2"/>
          <p:cNvSpPr txBox="1"/>
          <p:nvPr/>
        </p:nvSpPr>
        <p:spPr>
          <a:xfrm>
            <a:off x="395288" y="1196975"/>
            <a:ext cx="7629525" cy="519113"/>
          </a:xfrm>
          <a:prstGeom prst="rect">
            <a:avLst/>
          </a:prstGeom>
          <a:noFill/>
          <a:ln w="9525">
            <a:noFill/>
          </a:ln>
        </p:spPr>
        <p:txBody>
          <a:bodyPr lIns="91438" tIns="45721" rIns="91438" bIns="45721">
            <a:spAutoFit/>
          </a:bodyPr>
          <a:p>
            <a:pPr defTabSz="913130" eaLnBrk="1" hangingPunct="1">
              <a:spcBef>
                <a:spcPct val="50000"/>
              </a:spcBef>
            </a:pPr>
            <a:r>
              <a:rPr lang="en-US" altLang="zh-CN" sz="2800" dirty="0">
                <a:latin typeface="黑体" panose="02010609060101010101" pitchFamily="49" charset="-122"/>
                <a:ea typeface="黑体" panose="02010609060101010101" pitchFamily="49" charset="-122"/>
              </a:rPr>
              <a:t>1.1 </a:t>
            </a:r>
            <a:r>
              <a:rPr lang="zh-CN" altLang="en-US" sz="2800" dirty="0">
                <a:latin typeface="黑体" panose="02010609060101010101" pitchFamily="49" charset="-122"/>
                <a:ea typeface="黑体" panose="02010609060101010101" pitchFamily="49" charset="-122"/>
              </a:rPr>
              <a:t>事故调查组的组成</a:t>
            </a:r>
            <a:endParaRPr lang="zh-CN" altLang="en-US" sz="2800" dirty="0">
              <a:latin typeface="黑体" panose="02010609060101010101" pitchFamily="49" charset="-122"/>
              <a:ea typeface="黑体" panose="02010609060101010101" pitchFamily="49" charset="-122"/>
            </a:endParaRPr>
          </a:p>
        </p:txBody>
      </p:sp>
      <p:grpSp>
        <p:nvGrpSpPr>
          <p:cNvPr id="114691" name="Group 19"/>
          <p:cNvGrpSpPr/>
          <p:nvPr/>
        </p:nvGrpSpPr>
        <p:grpSpPr>
          <a:xfrm>
            <a:off x="468313" y="2205038"/>
            <a:ext cx="8210550" cy="2952750"/>
            <a:chOff x="293" y="1979"/>
            <a:chExt cx="5172" cy="1860"/>
          </a:xfrm>
        </p:grpSpPr>
        <p:sp>
          <p:nvSpPr>
            <p:cNvPr id="1921029" name="Rectangle 5"/>
            <p:cNvSpPr>
              <a:spLocks noChangeArrowheads="1"/>
            </p:cNvSpPr>
            <p:nvPr/>
          </p:nvSpPr>
          <p:spPr bwMode="auto">
            <a:xfrm>
              <a:off x="293" y="1979"/>
              <a:ext cx="1246" cy="273"/>
            </a:xfrm>
            <a:prstGeom prst="rect">
              <a:avLst/>
            </a:prstGeom>
            <a:solidFill>
              <a:srgbClr val="FFFFCC"/>
            </a:solidFill>
            <a:ln w="9525">
              <a:solidFill>
                <a:schemeClr val="tx1"/>
              </a:solidFill>
              <a:miter lim="800000"/>
            </a:ln>
            <a:effectLst>
              <a:outerShdw dist="107763" dir="2700000" algn="ctr" rotWithShape="0">
                <a:schemeClr val="bg2">
                  <a:alpha val="50000"/>
                </a:schemeClr>
              </a:outerShdw>
            </a:effectLst>
          </p:spPr>
          <p:txBody>
            <a:bodyPr wrap="none" lIns="91438" tIns="45721" rIns="91438" bIns="45721"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特大</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事故调查组</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1030" name="Rectangle 6"/>
            <p:cNvSpPr>
              <a:spLocks noChangeArrowheads="1"/>
            </p:cNvSpPr>
            <p:nvPr/>
          </p:nvSpPr>
          <p:spPr bwMode="auto">
            <a:xfrm>
              <a:off x="293" y="2477"/>
              <a:ext cx="1246" cy="273"/>
            </a:xfrm>
            <a:prstGeom prst="rect">
              <a:avLst/>
            </a:prstGeom>
            <a:solidFill>
              <a:srgbClr val="FFFFCC"/>
            </a:solidFill>
            <a:ln w="9525" algn="ctr">
              <a:solidFill>
                <a:schemeClr val="tx1"/>
              </a:solidFill>
              <a:miter lim="800000"/>
            </a:ln>
            <a:effectLst>
              <a:outerShdw dist="107763" dir="2700000" algn="ctr" rotWithShape="0">
                <a:schemeClr val="bg2">
                  <a:alpha val="50000"/>
                </a:schemeClr>
              </a:outerShdw>
            </a:effectLst>
          </p:spPr>
          <p:txBody>
            <a:bodyPr wrap="none" lIns="91438" tIns="45721" rIns="91438" bIns="45721"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重大</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事故调查组</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1031" name="Rectangle 7"/>
            <p:cNvSpPr>
              <a:spLocks noChangeArrowheads="1"/>
            </p:cNvSpPr>
            <p:nvPr/>
          </p:nvSpPr>
          <p:spPr bwMode="auto">
            <a:xfrm>
              <a:off x="293" y="3023"/>
              <a:ext cx="1246" cy="270"/>
            </a:xfrm>
            <a:prstGeom prst="rect">
              <a:avLst/>
            </a:prstGeom>
            <a:solidFill>
              <a:srgbClr val="FFFFCC"/>
            </a:solidFill>
            <a:ln w="9525" algn="ctr">
              <a:solidFill>
                <a:schemeClr val="tx1"/>
              </a:solidFill>
              <a:miter lim="800000"/>
            </a:ln>
            <a:effectLst>
              <a:outerShdw dist="107763" dir="2700000" algn="ctr" rotWithShape="0">
                <a:schemeClr val="bg2">
                  <a:alpha val="50000"/>
                </a:schemeClr>
              </a:outerShdw>
            </a:effectLst>
          </p:spPr>
          <p:txBody>
            <a:bodyPr wrap="none" lIns="91438" tIns="45721" rIns="91438" bIns="45721"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较大</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事故调查组</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1032" name="Rectangle 8"/>
            <p:cNvSpPr>
              <a:spLocks noChangeArrowheads="1"/>
            </p:cNvSpPr>
            <p:nvPr/>
          </p:nvSpPr>
          <p:spPr bwMode="auto">
            <a:xfrm>
              <a:off x="293" y="3566"/>
              <a:ext cx="1246" cy="273"/>
            </a:xfrm>
            <a:prstGeom prst="rect">
              <a:avLst/>
            </a:prstGeom>
            <a:solidFill>
              <a:srgbClr val="FFFFCC"/>
            </a:solidFill>
            <a:ln w="9525" algn="ctr">
              <a:solidFill>
                <a:schemeClr val="tx1"/>
              </a:solidFill>
              <a:miter lim="800000"/>
            </a:ln>
            <a:effectLst>
              <a:outerShdw dist="107763" dir="2700000" algn="ctr" rotWithShape="0">
                <a:schemeClr val="bg2">
                  <a:alpha val="50000"/>
                </a:schemeClr>
              </a:outerShdw>
            </a:effectLst>
          </p:spPr>
          <p:txBody>
            <a:bodyPr wrap="none" lIns="91438" tIns="45721" rIns="91438" bIns="45721"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一般</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事故调查组</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696" name="Line 10"/>
            <p:cNvSpPr/>
            <p:nvPr/>
          </p:nvSpPr>
          <p:spPr>
            <a:xfrm>
              <a:off x="1475" y="2116"/>
              <a:ext cx="429" cy="1"/>
            </a:xfrm>
            <a:prstGeom prst="line">
              <a:avLst/>
            </a:prstGeom>
            <a:ln w="38100" cap="flat" cmpd="sng">
              <a:solidFill>
                <a:schemeClr val="tx1"/>
              </a:solidFill>
              <a:prstDash val="solid"/>
              <a:headEnd type="none" w="med" len="med"/>
              <a:tailEnd type="triangle" w="med" len="med"/>
            </a:ln>
          </p:spPr>
        </p:sp>
        <p:sp>
          <p:nvSpPr>
            <p:cNvPr id="114697" name="Line 11"/>
            <p:cNvSpPr/>
            <p:nvPr/>
          </p:nvSpPr>
          <p:spPr>
            <a:xfrm>
              <a:off x="1475" y="2614"/>
              <a:ext cx="429" cy="1"/>
            </a:xfrm>
            <a:prstGeom prst="line">
              <a:avLst/>
            </a:prstGeom>
            <a:ln w="38100" cap="flat" cmpd="sng">
              <a:solidFill>
                <a:schemeClr val="tx1"/>
              </a:solidFill>
              <a:prstDash val="solid"/>
              <a:headEnd type="none" w="med" len="med"/>
              <a:tailEnd type="triangle" w="med" len="med"/>
            </a:ln>
          </p:spPr>
        </p:sp>
        <p:sp>
          <p:nvSpPr>
            <p:cNvPr id="114698" name="Line 12"/>
            <p:cNvSpPr/>
            <p:nvPr/>
          </p:nvSpPr>
          <p:spPr>
            <a:xfrm>
              <a:off x="1475" y="3160"/>
              <a:ext cx="429" cy="1"/>
            </a:xfrm>
            <a:prstGeom prst="line">
              <a:avLst/>
            </a:prstGeom>
            <a:ln w="38100" cap="flat" cmpd="sng">
              <a:solidFill>
                <a:schemeClr val="tx1"/>
              </a:solidFill>
              <a:prstDash val="solid"/>
              <a:headEnd type="none" w="med" len="med"/>
              <a:tailEnd type="triangle" w="med" len="med"/>
            </a:ln>
          </p:spPr>
        </p:sp>
        <p:sp>
          <p:nvSpPr>
            <p:cNvPr id="114699" name="Line 13"/>
            <p:cNvSpPr/>
            <p:nvPr/>
          </p:nvSpPr>
          <p:spPr>
            <a:xfrm>
              <a:off x="1475" y="3703"/>
              <a:ext cx="429" cy="1"/>
            </a:xfrm>
            <a:prstGeom prst="line">
              <a:avLst/>
            </a:prstGeom>
            <a:ln w="38100" cap="flat" cmpd="sng">
              <a:solidFill>
                <a:schemeClr val="tx1"/>
              </a:solidFill>
              <a:prstDash val="solid"/>
              <a:headEnd type="none" w="med" len="med"/>
              <a:tailEnd type="triangle" w="med" len="med"/>
            </a:ln>
          </p:spPr>
        </p:sp>
        <p:sp>
          <p:nvSpPr>
            <p:cNvPr id="1921038" name="Rectangle 14"/>
            <p:cNvSpPr>
              <a:spLocks noChangeArrowheads="1"/>
            </p:cNvSpPr>
            <p:nvPr/>
          </p:nvSpPr>
          <p:spPr bwMode="auto">
            <a:xfrm>
              <a:off x="1882" y="1979"/>
              <a:ext cx="3583" cy="273"/>
            </a:xfrm>
            <a:prstGeom prst="rect">
              <a:avLst/>
            </a:prstGeom>
            <a:solidFill>
              <a:srgbClr val="FFFFCC"/>
            </a:solidFill>
            <a:ln w="9525" algn="ctr">
              <a:solidFill>
                <a:schemeClr val="tx1"/>
              </a:solidFill>
              <a:miter lim="800000"/>
            </a:ln>
            <a:effectLst>
              <a:outerShdw dist="107763" dir="2700000" algn="ctr" rotWithShape="0">
                <a:schemeClr val="bg2">
                  <a:alpha val="50000"/>
                </a:schemeClr>
              </a:outerShdw>
            </a:effectLst>
          </p:spPr>
          <p:txBody>
            <a:bodyPr wrap="none" lIns="91438" tIns="45721" rIns="91438" bIns="45721"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国务院</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或国务院授权有关部门组织</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1039" name="Rectangle 15"/>
            <p:cNvSpPr>
              <a:spLocks noChangeArrowheads="1"/>
            </p:cNvSpPr>
            <p:nvPr/>
          </p:nvSpPr>
          <p:spPr bwMode="auto">
            <a:xfrm>
              <a:off x="1882" y="2477"/>
              <a:ext cx="3583" cy="273"/>
            </a:xfrm>
            <a:prstGeom prst="rect">
              <a:avLst/>
            </a:prstGeom>
            <a:solidFill>
              <a:srgbClr val="FFFFCC"/>
            </a:solidFill>
            <a:ln w="9525" algn="ctr">
              <a:solidFill>
                <a:schemeClr val="tx1"/>
              </a:solidFill>
              <a:miter lim="800000"/>
            </a:ln>
            <a:effectLst>
              <a:outerShdw dist="107763" dir="2700000" algn="ctr" rotWithShape="0">
                <a:schemeClr val="bg2">
                  <a:alpha val="50000"/>
                </a:schemeClr>
              </a:outerShdw>
            </a:effectLst>
          </p:spPr>
          <p:txBody>
            <a:bodyPr wrap="none" lIns="91438" tIns="45721" rIns="91438" bIns="45721"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省级</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人民政府直接或授权、委托有关部门组织</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1040" name="Rectangle 16"/>
            <p:cNvSpPr>
              <a:spLocks noChangeArrowheads="1"/>
            </p:cNvSpPr>
            <p:nvPr/>
          </p:nvSpPr>
          <p:spPr bwMode="auto">
            <a:xfrm>
              <a:off x="1882" y="3023"/>
              <a:ext cx="3583" cy="270"/>
            </a:xfrm>
            <a:prstGeom prst="rect">
              <a:avLst/>
            </a:prstGeom>
            <a:solidFill>
              <a:srgbClr val="FFFFCC"/>
            </a:solidFill>
            <a:ln w="9525" algn="ctr">
              <a:solidFill>
                <a:schemeClr val="tx1"/>
              </a:solidFill>
              <a:miter lim="800000"/>
            </a:ln>
            <a:effectLst>
              <a:outerShdw dist="107763" dir="2700000" algn="ctr" rotWithShape="0">
                <a:schemeClr val="bg2">
                  <a:alpha val="50000"/>
                </a:schemeClr>
              </a:outerShdw>
            </a:effectLst>
          </p:spPr>
          <p:txBody>
            <a:bodyPr wrap="none" lIns="91438" tIns="45721" rIns="91438" bIns="45721"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设区的市级</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人民政府直接或授权、委托有关部门组织</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1041" name="Rectangle 17"/>
            <p:cNvSpPr>
              <a:spLocks noChangeArrowheads="1"/>
            </p:cNvSpPr>
            <p:nvPr/>
          </p:nvSpPr>
          <p:spPr bwMode="auto">
            <a:xfrm>
              <a:off x="1882" y="3566"/>
              <a:ext cx="3583" cy="273"/>
            </a:xfrm>
            <a:prstGeom prst="rect">
              <a:avLst/>
            </a:prstGeom>
            <a:solidFill>
              <a:srgbClr val="FFFFCC"/>
            </a:solidFill>
            <a:ln w="9525" algn="ctr">
              <a:solidFill>
                <a:schemeClr val="tx1"/>
              </a:solidFill>
              <a:miter lim="800000"/>
            </a:ln>
            <a:effectLst>
              <a:outerShdw dist="107763" dir="2700000" algn="ctr" rotWithShape="0">
                <a:schemeClr val="bg2">
                  <a:alpha val="50000"/>
                </a:schemeClr>
              </a:outerShdw>
            </a:effectLst>
          </p:spPr>
          <p:txBody>
            <a:bodyPr wrap="none" lIns="91438" tIns="45721" rIns="91438" bIns="45721" anchor="ctr"/>
            <a:lstStyle/>
            <a:p>
              <a:pPr marL="0" marR="0" lvl="0" indent="0" algn="ctr" defTabSz="91313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县级</a:t>
              </a:r>
              <a:r>
                <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人民政府直接或授权、委托有关部门组织</a:t>
              </a: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Text Box 2"/>
          <p:cNvSpPr txBox="1"/>
          <p:nvPr/>
        </p:nvSpPr>
        <p:spPr>
          <a:xfrm>
            <a:off x="323850" y="981075"/>
            <a:ext cx="7629525" cy="519113"/>
          </a:xfrm>
          <a:prstGeom prst="rect">
            <a:avLst/>
          </a:prstGeom>
          <a:noFill/>
          <a:ln w="9525">
            <a:noFill/>
          </a:ln>
        </p:spPr>
        <p:txBody>
          <a:bodyPr lIns="91438" tIns="45721" rIns="91438" bIns="45721">
            <a:spAutoFit/>
          </a:bodyPr>
          <a:p>
            <a:pPr defTabSz="913130" eaLnBrk="1" hangingPunct="1">
              <a:spcBef>
                <a:spcPct val="50000"/>
              </a:spcBef>
            </a:pPr>
            <a:r>
              <a:rPr lang="en-US" altLang="zh-CN" sz="2800" dirty="0">
                <a:latin typeface="黑体" panose="02010609060101010101" pitchFamily="49" charset="-122"/>
                <a:ea typeface="黑体" panose="02010609060101010101" pitchFamily="49" charset="-122"/>
              </a:rPr>
              <a:t>1.2 </a:t>
            </a:r>
            <a:r>
              <a:rPr lang="zh-CN" altLang="en-US" sz="2800" dirty="0">
                <a:latin typeface="黑体" panose="02010609060101010101" pitchFamily="49" charset="-122"/>
                <a:ea typeface="黑体" panose="02010609060101010101" pitchFamily="49" charset="-122"/>
              </a:rPr>
              <a:t>事故调查组的组成原则</a:t>
            </a:r>
            <a:endParaRPr lang="zh-CN" altLang="en-US" sz="2800" dirty="0">
              <a:latin typeface="黑体" panose="02010609060101010101" pitchFamily="49" charset="-122"/>
              <a:ea typeface="黑体" panose="02010609060101010101" pitchFamily="49" charset="-122"/>
            </a:endParaRPr>
          </a:p>
        </p:txBody>
      </p:sp>
      <p:sp>
        <p:nvSpPr>
          <p:cNvPr id="115715" name="Rectangle 7"/>
          <p:cNvSpPr/>
          <p:nvPr/>
        </p:nvSpPr>
        <p:spPr>
          <a:xfrm>
            <a:off x="341313" y="1484313"/>
            <a:ext cx="8351837" cy="4789487"/>
          </a:xfrm>
          <a:prstGeom prst="rect">
            <a:avLst/>
          </a:prstGeom>
          <a:noFill/>
          <a:ln w="9525">
            <a:noFill/>
          </a:ln>
        </p:spPr>
        <p:txBody>
          <a:bodyPr lIns="91438" tIns="45721" rIns="91438" bIns="45721">
            <a:spAutoFit/>
          </a:bodyPr>
          <a:p>
            <a:pPr marL="742950" lvl="1" indent="-285750" defTabSz="913130" eaLnBrk="1" hangingPunct="1">
              <a:lnSpc>
                <a:spcPct val="140000"/>
              </a:lnSpc>
              <a:buClr>
                <a:srgbClr val="FF3300"/>
              </a:buClr>
              <a:buFont typeface="Wingdings" panose="05000000000000000000" pitchFamily="2" charset="2"/>
              <a:buChar char="l"/>
            </a:pPr>
            <a:r>
              <a:rPr lang="zh-CN" altLang="en-US" sz="2000" dirty="0">
                <a:solidFill>
                  <a:srgbClr val="0000FF"/>
                </a:solidFill>
                <a:latin typeface="Times New Roman" panose="02020603050405020304" pitchFamily="18" charset="0"/>
              </a:rPr>
              <a:t>事故调查组的组成应当遵循</a:t>
            </a:r>
            <a:r>
              <a:rPr lang="zh-CN" altLang="en-US" sz="2000" dirty="0">
                <a:solidFill>
                  <a:srgbClr val="FF0000"/>
                </a:solidFill>
                <a:latin typeface="Times New Roman" panose="02020603050405020304" pitchFamily="18" charset="0"/>
              </a:rPr>
              <a:t>精简、效能</a:t>
            </a:r>
            <a:r>
              <a:rPr lang="zh-CN" altLang="en-US" sz="2000" dirty="0">
                <a:solidFill>
                  <a:srgbClr val="0000FF"/>
                </a:solidFill>
                <a:latin typeface="Times New Roman" panose="02020603050405020304" pitchFamily="18" charset="0"/>
              </a:rPr>
              <a:t>的原则。 </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40000"/>
              </a:lnSpc>
              <a:buClr>
                <a:srgbClr val="FF3300"/>
              </a:buClr>
              <a:buFont typeface="Wingdings" panose="05000000000000000000" pitchFamily="2" charset="2"/>
              <a:buChar char="l"/>
            </a:pPr>
            <a:r>
              <a:rPr lang="zh-CN" altLang="en-US" sz="2000" dirty="0">
                <a:solidFill>
                  <a:srgbClr val="0000FF"/>
                </a:solidFill>
                <a:latin typeface="Times New Roman" panose="02020603050405020304" pitchFamily="18" charset="0"/>
              </a:rPr>
              <a:t>上级人民政府认为</a:t>
            </a:r>
            <a:r>
              <a:rPr lang="zh-CN" altLang="en-US" sz="2000" dirty="0">
                <a:solidFill>
                  <a:srgbClr val="FF0000"/>
                </a:solidFill>
                <a:latin typeface="Times New Roman" panose="02020603050405020304" pitchFamily="18" charset="0"/>
              </a:rPr>
              <a:t>必要时</a:t>
            </a:r>
            <a:r>
              <a:rPr lang="zh-CN" altLang="en-US" sz="2000" dirty="0">
                <a:solidFill>
                  <a:srgbClr val="0000FF"/>
                </a:solidFill>
                <a:latin typeface="Times New Roman" panose="02020603050405020304" pitchFamily="18" charset="0"/>
              </a:rPr>
              <a:t>，可以调查由下级人民政府负责调查的事故。</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40000"/>
              </a:lnSpc>
              <a:buClr>
                <a:srgbClr val="FF3300"/>
              </a:buClr>
              <a:buFont typeface="Wingdings" panose="05000000000000000000" pitchFamily="2" charset="2"/>
              <a:buChar char="l"/>
            </a:pPr>
            <a:r>
              <a:rPr lang="zh-CN" altLang="en-US" sz="2000" dirty="0">
                <a:solidFill>
                  <a:srgbClr val="FF0000"/>
                </a:solidFill>
                <a:latin typeface="Times New Roman" panose="02020603050405020304" pitchFamily="18" charset="0"/>
              </a:rPr>
              <a:t>未造成人员伤亡的一般事故，县级人民政府也可以委托事故发生单位组织事故调查组进行调查。</a:t>
            </a:r>
            <a:r>
              <a:rPr lang="zh-CN" altLang="en-US" sz="2000" dirty="0">
                <a:solidFill>
                  <a:srgbClr val="0000FF"/>
                </a:solidFill>
                <a:latin typeface="Times New Roman" panose="02020603050405020304" pitchFamily="18" charset="0"/>
              </a:rPr>
              <a:t> </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40000"/>
              </a:lnSpc>
              <a:buClr>
                <a:srgbClr val="FF3300"/>
              </a:buClr>
              <a:buFont typeface="Wingdings" panose="05000000000000000000" pitchFamily="2" charset="2"/>
              <a:buChar char="l"/>
            </a:pPr>
            <a:r>
              <a:rPr lang="zh-CN" altLang="en-US" sz="2000" dirty="0">
                <a:solidFill>
                  <a:srgbClr val="0000FF"/>
                </a:solidFill>
                <a:latin typeface="Times New Roman" panose="02020603050405020304" pitchFamily="18" charset="0"/>
              </a:rPr>
              <a:t>事故调查组可以聘请有关</a:t>
            </a:r>
            <a:r>
              <a:rPr lang="zh-CN" altLang="en-US" sz="2000" dirty="0">
                <a:solidFill>
                  <a:srgbClr val="FF0000"/>
                </a:solidFill>
                <a:latin typeface="Times New Roman" panose="02020603050405020304" pitchFamily="18" charset="0"/>
              </a:rPr>
              <a:t>专家参与</a:t>
            </a:r>
            <a:r>
              <a:rPr lang="zh-CN" altLang="en-US" sz="2000" dirty="0">
                <a:solidFill>
                  <a:srgbClr val="0000FF"/>
                </a:solidFill>
                <a:latin typeface="Times New Roman" panose="02020603050405020304" pitchFamily="18" charset="0"/>
              </a:rPr>
              <a:t>调查。 </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40000"/>
              </a:lnSpc>
              <a:buClr>
                <a:srgbClr val="FF3300"/>
              </a:buClr>
              <a:buFont typeface="Wingdings" panose="05000000000000000000" pitchFamily="2" charset="2"/>
              <a:buChar char="l"/>
            </a:pPr>
            <a:r>
              <a:rPr lang="zh-CN" altLang="en-US" sz="2000" dirty="0">
                <a:solidFill>
                  <a:srgbClr val="0000FF"/>
                </a:solidFill>
                <a:latin typeface="Times New Roman" panose="02020603050405020304" pitchFamily="18" charset="0"/>
              </a:rPr>
              <a:t>事故调查组成员应当具有事故调查所需要的</a:t>
            </a:r>
            <a:r>
              <a:rPr lang="zh-CN" altLang="en-US" sz="2000" dirty="0">
                <a:solidFill>
                  <a:srgbClr val="FF0000"/>
                </a:solidFill>
                <a:latin typeface="Times New Roman" panose="02020603050405020304" pitchFamily="18" charset="0"/>
              </a:rPr>
              <a:t>知识和专长</a:t>
            </a:r>
            <a:r>
              <a:rPr lang="zh-CN" altLang="en-US" sz="2000" dirty="0">
                <a:solidFill>
                  <a:srgbClr val="0000FF"/>
                </a:solidFill>
                <a:latin typeface="Times New Roman" panose="02020603050405020304" pitchFamily="18" charset="0"/>
              </a:rPr>
              <a:t>，并与所调查的事故</a:t>
            </a:r>
            <a:r>
              <a:rPr lang="zh-CN" altLang="en-US" sz="2000" dirty="0">
                <a:solidFill>
                  <a:srgbClr val="FF0000"/>
                </a:solidFill>
                <a:latin typeface="Times New Roman" panose="02020603050405020304" pitchFamily="18" charset="0"/>
              </a:rPr>
              <a:t>没有直接利害关系</a:t>
            </a:r>
            <a:r>
              <a:rPr lang="zh-CN" altLang="en-US" sz="2000" dirty="0">
                <a:solidFill>
                  <a:srgbClr val="0000FF"/>
                </a:solidFill>
                <a:latin typeface="Times New Roman" panose="02020603050405020304" pitchFamily="18" charset="0"/>
              </a:rPr>
              <a:t>。</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40000"/>
              </a:lnSpc>
              <a:buClr>
                <a:srgbClr val="FF3300"/>
              </a:buClr>
              <a:buFont typeface="Wingdings" panose="05000000000000000000" pitchFamily="2" charset="2"/>
              <a:buChar char="l"/>
            </a:pPr>
            <a:r>
              <a:rPr lang="zh-CN" altLang="en-US" sz="2000" dirty="0">
                <a:solidFill>
                  <a:srgbClr val="0000FF"/>
                </a:solidFill>
                <a:latin typeface="Times New Roman" panose="02020603050405020304" pitchFamily="18" charset="0"/>
              </a:rPr>
              <a:t>事故调查组成员在事故调查工作中应当</a:t>
            </a:r>
            <a:r>
              <a:rPr lang="zh-CN" altLang="en-US" sz="2000" dirty="0">
                <a:solidFill>
                  <a:srgbClr val="FF0000"/>
                </a:solidFill>
                <a:latin typeface="Times New Roman" panose="02020603050405020304" pitchFamily="18" charset="0"/>
              </a:rPr>
              <a:t>诚信公正、恪尽职守，遵守</a:t>
            </a:r>
            <a:r>
              <a:rPr lang="zh-CN" altLang="en-US" sz="2000" dirty="0">
                <a:solidFill>
                  <a:srgbClr val="0000FF"/>
                </a:solidFill>
                <a:latin typeface="Times New Roman" panose="02020603050405020304" pitchFamily="18" charset="0"/>
              </a:rPr>
              <a:t>事故调查组的</a:t>
            </a:r>
            <a:r>
              <a:rPr lang="zh-CN" altLang="en-US" sz="2000" dirty="0">
                <a:solidFill>
                  <a:srgbClr val="FF0000"/>
                </a:solidFill>
                <a:latin typeface="Times New Roman" panose="02020603050405020304" pitchFamily="18" charset="0"/>
              </a:rPr>
              <a:t>纪律</a:t>
            </a:r>
            <a:r>
              <a:rPr lang="zh-CN" altLang="en-US" sz="2000" dirty="0">
                <a:solidFill>
                  <a:srgbClr val="0000FF"/>
                </a:solidFill>
                <a:latin typeface="Times New Roman" panose="02020603050405020304" pitchFamily="18" charset="0"/>
              </a:rPr>
              <a:t>，</a:t>
            </a:r>
            <a:r>
              <a:rPr lang="zh-CN" altLang="en-US" sz="2000" dirty="0">
                <a:solidFill>
                  <a:srgbClr val="FF0000"/>
                </a:solidFill>
                <a:latin typeface="Times New Roman" panose="02020603050405020304" pitchFamily="18" charset="0"/>
              </a:rPr>
              <a:t>保守</a:t>
            </a:r>
            <a:r>
              <a:rPr lang="zh-CN" altLang="en-US" sz="2000" dirty="0">
                <a:solidFill>
                  <a:srgbClr val="0000FF"/>
                </a:solidFill>
                <a:latin typeface="Times New Roman" panose="02020603050405020304" pitchFamily="18" charset="0"/>
              </a:rPr>
              <a:t>事故调查的</a:t>
            </a:r>
            <a:r>
              <a:rPr lang="zh-CN" altLang="en-US" sz="2000" dirty="0">
                <a:solidFill>
                  <a:srgbClr val="FF0000"/>
                </a:solidFill>
                <a:latin typeface="Times New Roman" panose="02020603050405020304" pitchFamily="18" charset="0"/>
              </a:rPr>
              <a:t>秘密</a:t>
            </a:r>
            <a:r>
              <a:rPr lang="zh-CN" altLang="en-US" sz="2000" dirty="0">
                <a:solidFill>
                  <a:srgbClr val="0000FF"/>
                </a:solidFill>
                <a:latin typeface="Times New Roman" panose="02020603050405020304" pitchFamily="18" charset="0"/>
              </a:rPr>
              <a:t>。</a:t>
            </a:r>
            <a:r>
              <a:rPr lang="zh-CN" altLang="en-US" sz="2000" b="0" dirty="0">
                <a:solidFill>
                  <a:srgbClr val="0000FF"/>
                </a:solidFill>
                <a:latin typeface="Times New Roman" panose="02020603050405020304" pitchFamily="18" charset="0"/>
              </a:rPr>
              <a:t> </a:t>
            </a:r>
            <a:endParaRPr lang="zh-CN" altLang="en-US" sz="2000" dirty="0">
              <a:solidFill>
                <a:srgbClr val="0000FF"/>
              </a:solidFill>
              <a:latin typeface="Times New Roman" panose="02020603050405020304" pitchFamily="18" charset="0"/>
            </a:endParaRPr>
          </a:p>
          <a:p>
            <a:pPr marL="742950" lvl="1" indent="-285750" defTabSz="913130" eaLnBrk="1" hangingPunct="1">
              <a:lnSpc>
                <a:spcPct val="140000"/>
              </a:lnSpc>
              <a:buClr>
                <a:srgbClr val="FF3300"/>
              </a:buClr>
              <a:buFont typeface="Wingdings" panose="05000000000000000000" pitchFamily="2" charset="2"/>
              <a:buChar char="l"/>
            </a:pPr>
            <a:r>
              <a:rPr lang="zh-CN" altLang="en-US" sz="2000" dirty="0">
                <a:solidFill>
                  <a:srgbClr val="FF0000"/>
                </a:solidFill>
                <a:latin typeface="Times New Roman" panose="02020603050405020304" pitchFamily="18" charset="0"/>
              </a:rPr>
              <a:t>事故调查组组长</a:t>
            </a:r>
            <a:r>
              <a:rPr lang="zh-CN" altLang="en-US" sz="2000" dirty="0">
                <a:solidFill>
                  <a:srgbClr val="0000FF"/>
                </a:solidFill>
                <a:latin typeface="Times New Roman" panose="02020603050405020304" pitchFamily="18" charset="0"/>
              </a:rPr>
              <a:t>由负责事故调查的人民政府指定。 </a:t>
            </a:r>
            <a:endParaRPr lang="zh-CN" altLang="en-US" sz="2000" dirty="0">
              <a:solidFill>
                <a:srgbClr val="0000FF"/>
              </a:solidFill>
              <a:latin typeface="Times New Roman" panose="02020603050405020304" pitchFamily="18" charset="0"/>
            </a:endParaRP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Text Box 2"/>
          <p:cNvSpPr txBox="1"/>
          <p:nvPr/>
        </p:nvSpPr>
        <p:spPr>
          <a:xfrm>
            <a:off x="395288" y="1181100"/>
            <a:ext cx="8210550" cy="519113"/>
          </a:xfrm>
          <a:prstGeom prst="rect">
            <a:avLst/>
          </a:prstGeom>
          <a:noFill/>
          <a:ln w="9525">
            <a:noFill/>
          </a:ln>
        </p:spPr>
        <p:txBody>
          <a:bodyPr lIns="91438" tIns="45721" rIns="91438" bIns="45721">
            <a:spAutoFit/>
          </a:bodyPr>
          <a:p>
            <a:pPr defTabSz="913130" eaLnBrk="1" hangingPunct="1">
              <a:spcBef>
                <a:spcPct val="50000"/>
              </a:spcBef>
            </a:pPr>
            <a:r>
              <a:rPr lang="en-US" altLang="zh-CN" sz="2800" dirty="0">
                <a:latin typeface="黑体" panose="02010609060101010101" pitchFamily="49" charset="-122"/>
                <a:ea typeface="黑体" panose="02010609060101010101" pitchFamily="49" charset="-122"/>
              </a:rPr>
              <a:t>1.3 </a:t>
            </a:r>
            <a:r>
              <a:rPr lang="zh-CN" altLang="en-US" sz="2800" dirty="0">
                <a:latin typeface="黑体" panose="02010609060101010101" pitchFamily="49" charset="-122"/>
                <a:ea typeface="黑体" panose="02010609060101010101" pitchFamily="49" charset="-122"/>
              </a:rPr>
              <a:t>事故调查组的职责</a:t>
            </a:r>
            <a:endParaRPr lang="zh-CN" altLang="en-US" sz="2800" dirty="0">
              <a:latin typeface="黑体" panose="02010609060101010101" pitchFamily="49" charset="-122"/>
              <a:ea typeface="黑体" panose="02010609060101010101" pitchFamily="49" charset="-122"/>
            </a:endParaRPr>
          </a:p>
        </p:txBody>
      </p:sp>
      <p:sp>
        <p:nvSpPr>
          <p:cNvPr id="116739" name="Rectangle 6"/>
          <p:cNvSpPr/>
          <p:nvPr/>
        </p:nvSpPr>
        <p:spPr>
          <a:xfrm>
            <a:off x="322263" y="1847850"/>
            <a:ext cx="8355012" cy="4173538"/>
          </a:xfrm>
          <a:prstGeom prst="rect">
            <a:avLst/>
          </a:prstGeom>
          <a:noFill/>
          <a:ln w="9525">
            <a:noFill/>
          </a:ln>
        </p:spPr>
        <p:txBody>
          <a:bodyPr lIns="91438" tIns="45721" rIns="91438" bIns="45721" anchor="ctr" anchorCtr="0">
            <a:spAutoFit/>
          </a:bodyPr>
          <a:p>
            <a:pPr marL="455930" lvl="1" indent="0" defTabSz="913130" eaLnBrk="1" hangingPunct="1">
              <a:lnSpc>
                <a:spcPct val="160000"/>
              </a:lnSpc>
              <a:buFont typeface="Wingdings" panose="05000000000000000000" pitchFamily="2" charset="2"/>
              <a:buChar char="l"/>
            </a:pPr>
            <a:r>
              <a:rPr lang="en-US" altLang="zh-CN" sz="2400" dirty="0">
                <a:solidFill>
                  <a:srgbClr val="0000FF"/>
                </a:solidFill>
                <a:latin typeface="Times New Roman" panose="02020603050405020304" pitchFamily="18" charset="0"/>
              </a:rPr>
              <a:t> </a:t>
            </a:r>
            <a:r>
              <a:rPr lang="zh-CN" altLang="en-US" sz="2400" dirty="0">
                <a:solidFill>
                  <a:srgbClr val="0000FF"/>
                </a:solidFill>
                <a:latin typeface="Times New Roman" panose="02020603050405020304" pitchFamily="18" charset="0"/>
              </a:rPr>
              <a:t>查明事故发生的经过、原因、人员伤亡情况及直接经济损失；</a:t>
            </a:r>
            <a:endParaRPr lang="zh-CN" altLang="en-US" sz="2400" dirty="0">
              <a:solidFill>
                <a:srgbClr val="0000FF"/>
              </a:solidFill>
              <a:latin typeface="Times New Roman" panose="02020603050405020304" pitchFamily="18" charset="0"/>
            </a:endParaRPr>
          </a:p>
          <a:p>
            <a:pPr marL="455930" lvl="1" indent="0" defTabSz="913130" eaLnBrk="1" hangingPunct="1">
              <a:lnSpc>
                <a:spcPct val="160000"/>
              </a:lnSpc>
              <a:buFont typeface="Wingdings" panose="05000000000000000000" pitchFamily="2" charset="2"/>
              <a:buChar char="l"/>
            </a:pPr>
            <a:r>
              <a:rPr lang="zh-CN" altLang="en-US" sz="2400" dirty="0">
                <a:solidFill>
                  <a:srgbClr val="0000FF"/>
                </a:solidFill>
                <a:latin typeface="Times New Roman" panose="02020603050405020304" pitchFamily="18" charset="0"/>
              </a:rPr>
              <a:t> 认定事故的性质和事故责任；</a:t>
            </a:r>
            <a:endParaRPr lang="zh-CN" altLang="en-US" sz="2400" dirty="0">
              <a:solidFill>
                <a:srgbClr val="0000FF"/>
              </a:solidFill>
              <a:latin typeface="Times New Roman" panose="02020603050405020304" pitchFamily="18" charset="0"/>
            </a:endParaRPr>
          </a:p>
          <a:p>
            <a:pPr marL="455930" lvl="1" indent="0" defTabSz="913130" eaLnBrk="1" hangingPunct="1">
              <a:lnSpc>
                <a:spcPct val="160000"/>
              </a:lnSpc>
              <a:buFont typeface="Wingdings" panose="05000000000000000000" pitchFamily="2" charset="2"/>
              <a:buChar char="l"/>
            </a:pPr>
            <a:r>
              <a:rPr lang="zh-CN" altLang="en-US" sz="2400" dirty="0">
                <a:solidFill>
                  <a:srgbClr val="0000FF"/>
                </a:solidFill>
                <a:latin typeface="Times New Roman" panose="02020603050405020304" pitchFamily="18" charset="0"/>
              </a:rPr>
              <a:t> 提出对事故责任者的处理建议；</a:t>
            </a:r>
            <a:endParaRPr lang="zh-CN" altLang="en-US" sz="2400" dirty="0">
              <a:solidFill>
                <a:srgbClr val="0000FF"/>
              </a:solidFill>
              <a:latin typeface="Times New Roman" panose="02020603050405020304" pitchFamily="18" charset="0"/>
            </a:endParaRPr>
          </a:p>
          <a:p>
            <a:pPr marL="455930" lvl="1" indent="0" defTabSz="913130" eaLnBrk="1" hangingPunct="1">
              <a:lnSpc>
                <a:spcPct val="160000"/>
              </a:lnSpc>
              <a:buFont typeface="Wingdings" panose="05000000000000000000" pitchFamily="2" charset="2"/>
              <a:buChar char="l"/>
            </a:pPr>
            <a:r>
              <a:rPr lang="zh-CN" altLang="en-US" sz="2400" dirty="0">
                <a:solidFill>
                  <a:srgbClr val="0000FF"/>
                </a:solidFill>
                <a:latin typeface="Times New Roman" panose="02020603050405020304" pitchFamily="18" charset="0"/>
              </a:rPr>
              <a:t> 总结事故教训，提出防范和整改措施；</a:t>
            </a:r>
            <a:endParaRPr lang="zh-CN" altLang="en-US" sz="2400" dirty="0">
              <a:solidFill>
                <a:srgbClr val="0000FF"/>
              </a:solidFill>
              <a:latin typeface="Times New Roman" panose="02020603050405020304" pitchFamily="18" charset="0"/>
            </a:endParaRPr>
          </a:p>
          <a:p>
            <a:pPr marL="455930" lvl="1" indent="0" defTabSz="913130" eaLnBrk="1" hangingPunct="1">
              <a:lnSpc>
                <a:spcPct val="160000"/>
              </a:lnSpc>
              <a:buFont typeface="Wingdings" panose="05000000000000000000" pitchFamily="2" charset="2"/>
              <a:buChar char="l"/>
            </a:pPr>
            <a:r>
              <a:rPr lang="zh-CN" altLang="en-US" sz="2400" dirty="0">
                <a:solidFill>
                  <a:srgbClr val="0000FF"/>
                </a:solidFill>
                <a:latin typeface="Times New Roman" panose="02020603050405020304" pitchFamily="18" charset="0"/>
              </a:rPr>
              <a:t> 提交事故调查报告。 </a:t>
            </a:r>
            <a:endParaRPr lang="zh-CN" altLang="en-US" sz="2400" dirty="0">
              <a:solidFill>
                <a:srgbClr val="0000FF"/>
              </a:solidFill>
              <a:latin typeface="Times New Roman" panose="02020603050405020304" pitchFamily="18" charset="0"/>
            </a:endParaRPr>
          </a:p>
          <a:p>
            <a:pPr defTabSz="913130" eaLnBrk="1" hangingPunct="1">
              <a:lnSpc>
                <a:spcPct val="140000"/>
              </a:lnSpc>
            </a:pPr>
            <a:r>
              <a:rPr lang="zh-CN" altLang="en-US" sz="2700" dirty="0">
                <a:solidFill>
                  <a:srgbClr val="0000FF"/>
                </a:solidFill>
                <a:latin typeface="Times New Roman" panose="02020603050405020304" pitchFamily="18" charset="0"/>
              </a:rPr>
              <a:t>                                              </a:t>
            </a:r>
            <a:endParaRPr lang="zh-CN" altLang="en-US" sz="2700" b="0" dirty="0">
              <a:solidFill>
                <a:srgbClr val="0000FF"/>
              </a:solidFill>
              <a:latin typeface="Times New Roman" panose="02020603050405020304" pitchFamily="18" charset="0"/>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p:nvPr/>
        </p:nvSpPr>
        <p:spPr>
          <a:xfrm>
            <a:off x="393700" y="1052513"/>
            <a:ext cx="8356600" cy="720725"/>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2 </a:t>
            </a:r>
            <a:r>
              <a:rPr lang="zh-CN" altLang="en-US" sz="3600" dirty="0">
                <a:solidFill>
                  <a:srgbClr val="0000FF"/>
                </a:solidFill>
                <a:latin typeface="Times New Roman" panose="02020603050405020304" pitchFamily="18" charset="0"/>
                <a:ea typeface="黑体" panose="02010609060101010101" pitchFamily="49" charset="-122"/>
              </a:rPr>
              <a:t>事故分析</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117763" name="Rectangle 3"/>
          <p:cNvSpPr/>
          <p:nvPr/>
        </p:nvSpPr>
        <p:spPr>
          <a:xfrm>
            <a:off x="469900" y="2203450"/>
            <a:ext cx="8226425" cy="3313113"/>
          </a:xfrm>
          <a:prstGeom prst="rect">
            <a:avLst/>
          </a:prstGeom>
          <a:noFill/>
          <a:ln w="9525">
            <a:noFill/>
          </a:ln>
        </p:spPr>
        <p:txBody>
          <a:bodyPr lIns="91438" tIns="45721" rIns="91438" bIns="45721"/>
          <a:p>
            <a:pPr marL="342900" indent="-342900" defTabSz="913130" eaLnBrk="1" hangingPunct="1">
              <a:lnSpc>
                <a:spcPct val="130000"/>
              </a:lnSpc>
              <a:spcBef>
                <a:spcPct val="20000"/>
              </a:spcBef>
              <a:buClr>
                <a:srgbClr val="FF3300"/>
              </a:buClr>
              <a:buFont typeface="Wingdings" panose="05000000000000000000" pitchFamily="2" charset="2"/>
              <a:buChar char="l"/>
            </a:pPr>
            <a:r>
              <a:rPr lang="en-US" altLang="zh-CN" sz="2800" dirty="0">
                <a:latin typeface="Times New Roman" panose="02020603050405020304" pitchFamily="18" charset="0"/>
              </a:rPr>
              <a:t> </a:t>
            </a:r>
            <a:r>
              <a:rPr lang="zh-CN" altLang="en-US" sz="2800" dirty="0">
                <a:latin typeface="Times New Roman" panose="02020603050405020304" pitchFamily="18" charset="0"/>
              </a:rPr>
              <a:t>事故分析包括整理分析有关证据、资料，确定事</a:t>
            </a:r>
            <a:endParaRPr lang="en-US" altLang="zh-CN" sz="2800" dirty="0">
              <a:latin typeface="Times New Roman" panose="02020603050405020304" pitchFamily="18" charset="0"/>
            </a:endParaRPr>
          </a:p>
          <a:p>
            <a:pPr marL="342900" indent="-342900" defTabSz="913130" eaLnBrk="1" hangingPunct="1">
              <a:lnSpc>
                <a:spcPct val="130000"/>
              </a:lnSpc>
              <a:spcBef>
                <a:spcPct val="20000"/>
              </a:spcBef>
              <a:buClr>
                <a:srgbClr val="FF3300"/>
              </a:buClr>
            </a:pPr>
            <a:r>
              <a:rPr lang="en-US" altLang="zh-CN" sz="2800" dirty="0">
                <a:latin typeface="Times New Roman" panose="02020603050405020304" pitchFamily="18" charset="0"/>
              </a:rPr>
              <a:t>     </a:t>
            </a:r>
            <a:r>
              <a:rPr lang="zh-CN" altLang="en-US" sz="2800" dirty="0">
                <a:latin typeface="Times New Roman" panose="02020603050405020304" pitchFamily="18" charset="0"/>
              </a:rPr>
              <a:t>故发生的原因、经过、后果，确定事故发生的</a:t>
            </a:r>
            <a:r>
              <a:rPr lang="zh-CN" altLang="en-US" sz="2800" u="sng" dirty="0">
                <a:solidFill>
                  <a:srgbClr val="FF0000"/>
                </a:solidFill>
                <a:latin typeface="Times New Roman" panose="02020603050405020304" pitchFamily="18" charset="0"/>
              </a:rPr>
              <a:t>直</a:t>
            </a:r>
            <a:endParaRPr lang="en-US" altLang="zh-CN" sz="2800" u="sng" dirty="0">
              <a:solidFill>
                <a:srgbClr val="FF0000"/>
              </a:solidFill>
              <a:latin typeface="Times New Roman" panose="02020603050405020304" pitchFamily="18" charset="0"/>
            </a:endParaRPr>
          </a:p>
          <a:p>
            <a:pPr marL="342900" indent="-342900" defTabSz="913130" eaLnBrk="1" hangingPunct="1">
              <a:lnSpc>
                <a:spcPct val="130000"/>
              </a:lnSpc>
              <a:spcBef>
                <a:spcPct val="20000"/>
              </a:spcBef>
              <a:buClr>
                <a:srgbClr val="FF3300"/>
              </a:buClr>
            </a:pPr>
            <a:r>
              <a:rPr lang="en-US" altLang="zh-CN" sz="2800" u="sng" dirty="0">
                <a:solidFill>
                  <a:srgbClr val="FF0000"/>
                </a:solidFill>
                <a:latin typeface="Times New Roman" panose="02020603050405020304" pitchFamily="18" charset="0"/>
              </a:rPr>
              <a:t>     </a:t>
            </a:r>
            <a:r>
              <a:rPr lang="zh-CN" altLang="en-US" sz="2800" u="sng" dirty="0">
                <a:solidFill>
                  <a:srgbClr val="FF0000"/>
                </a:solidFill>
                <a:latin typeface="Times New Roman" panose="02020603050405020304" pitchFamily="18" charset="0"/>
              </a:rPr>
              <a:t>接原因</a:t>
            </a:r>
            <a:r>
              <a:rPr lang="zh-CN" altLang="en-US" sz="2800" dirty="0">
                <a:latin typeface="Times New Roman" panose="02020603050405020304" pitchFamily="18" charset="0"/>
              </a:rPr>
              <a:t>和</a:t>
            </a:r>
            <a:r>
              <a:rPr lang="zh-CN" altLang="en-US" sz="2800" u="sng" dirty="0">
                <a:solidFill>
                  <a:srgbClr val="FF0000"/>
                </a:solidFill>
                <a:latin typeface="Times New Roman" panose="02020603050405020304" pitchFamily="18" charset="0"/>
              </a:rPr>
              <a:t>间接原因</a:t>
            </a:r>
            <a:r>
              <a:rPr lang="zh-CN" altLang="en-US" sz="2800" dirty="0">
                <a:latin typeface="Times New Roman" panose="02020603050405020304" pitchFamily="18" charset="0"/>
              </a:rPr>
              <a:t>，以及事故责任等。</a:t>
            </a:r>
            <a:endParaRPr lang="zh-CN" altLang="en-US" sz="2800" dirty="0">
              <a:latin typeface="Times New Roman" panose="02020603050405020304" pitchFamily="18" charset="0"/>
            </a:endParaRP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p:nvPr/>
        </p:nvSpPr>
        <p:spPr>
          <a:xfrm>
            <a:off x="395288" y="1154113"/>
            <a:ext cx="8140700" cy="619125"/>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3 </a:t>
            </a:r>
            <a:r>
              <a:rPr lang="zh-CN" altLang="en-US" sz="3600" dirty="0">
                <a:solidFill>
                  <a:srgbClr val="0000FF"/>
                </a:solidFill>
                <a:latin typeface="Times New Roman" panose="02020603050405020304" pitchFamily="18" charset="0"/>
                <a:ea typeface="黑体" panose="02010609060101010101" pitchFamily="49" charset="-122"/>
              </a:rPr>
              <a:t>事故处理</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118787" name="Rectangle 3"/>
          <p:cNvSpPr/>
          <p:nvPr/>
        </p:nvSpPr>
        <p:spPr>
          <a:xfrm>
            <a:off x="468313" y="1882775"/>
            <a:ext cx="8229600" cy="4354513"/>
          </a:xfrm>
          <a:prstGeom prst="rect">
            <a:avLst/>
          </a:prstGeom>
          <a:noFill/>
          <a:ln w="9525">
            <a:noFill/>
          </a:ln>
        </p:spPr>
        <p:txBody>
          <a:bodyPr lIns="91438" tIns="45721" rIns="91438" bIns="45721"/>
          <a:p>
            <a:pPr marL="342900" indent="-342900" defTabSz="913130" eaLnBrk="1" hangingPunct="1">
              <a:lnSpc>
                <a:spcPct val="170000"/>
              </a:lnSpc>
              <a:spcBef>
                <a:spcPct val="20000"/>
              </a:spcBef>
            </a:pPr>
            <a:r>
              <a:rPr lang="en-US" altLang="zh-CN" sz="2800" dirty="0">
                <a:solidFill>
                  <a:srgbClr val="FF3300"/>
                </a:solidFill>
                <a:latin typeface="黑体" panose="02010609060101010101" pitchFamily="49" charset="-122"/>
                <a:ea typeface="黑体" panose="02010609060101010101" pitchFamily="49" charset="-122"/>
              </a:rPr>
              <a:t>3.1 </a:t>
            </a:r>
            <a:r>
              <a:rPr lang="zh-CN" altLang="en-US" sz="2800" dirty="0">
                <a:solidFill>
                  <a:srgbClr val="FF3300"/>
                </a:solidFill>
                <a:latin typeface="黑体" panose="02010609060101010101" pitchFamily="49" charset="-122"/>
                <a:ea typeface="黑体" panose="02010609060101010101" pitchFamily="49" charset="-122"/>
              </a:rPr>
              <a:t>事故处理原则：四不放过原则</a:t>
            </a:r>
            <a:endParaRPr lang="zh-CN" altLang="en-US" sz="2800" dirty="0">
              <a:solidFill>
                <a:srgbClr val="FF3300"/>
              </a:solidFill>
              <a:latin typeface="黑体" panose="02010609060101010101" pitchFamily="49" charset="-122"/>
              <a:ea typeface="黑体" panose="02010609060101010101" pitchFamily="49" charset="-122"/>
            </a:endParaRPr>
          </a:p>
          <a:p>
            <a:pPr marL="742950" lvl="1" indent="-287020" defTabSz="913130" eaLnBrk="1" hangingPunct="1">
              <a:lnSpc>
                <a:spcPct val="170000"/>
              </a:lnSpc>
              <a:spcBef>
                <a:spcPct val="20000"/>
              </a:spcBef>
              <a:buFont typeface="Wingdings" panose="05000000000000000000" pitchFamily="2" charset="2"/>
              <a:buChar char="l"/>
            </a:pPr>
            <a:r>
              <a:rPr lang="zh-CN" altLang="en-US" sz="2400" dirty="0">
                <a:latin typeface="Times New Roman" panose="02020603050405020304" pitchFamily="18" charset="0"/>
              </a:rPr>
              <a:t>事故原因未查明不放过（水落石出）；</a:t>
            </a:r>
            <a:endParaRPr lang="zh-CN" altLang="en-US" sz="2400" dirty="0">
              <a:latin typeface="Times New Roman" panose="02020603050405020304" pitchFamily="18" charset="0"/>
            </a:endParaRPr>
          </a:p>
          <a:p>
            <a:pPr marL="742950" lvl="1" indent="-287020" defTabSz="913130" eaLnBrk="1" hangingPunct="1">
              <a:lnSpc>
                <a:spcPct val="170000"/>
              </a:lnSpc>
              <a:spcBef>
                <a:spcPct val="20000"/>
              </a:spcBef>
              <a:buFont typeface="Wingdings" panose="05000000000000000000" pitchFamily="2" charset="2"/>
              <a:buChar char="l"/>
            </a:pPr>
            <a:r>
              <a:rPr lang="zh-CN" altLang="en-US" sz="2400" dirty="0">
                <a:latin typeface="Times New Roman" panose="02020603050405020304" pitchFamily="18" charset="0"/>
              </a:rPr>
              <a:t>责任人未处理不放过（切肤之痛）；</a:t>
            </a:r>
            <a:endParaRPr lang="zh-CN" altLang="en-US" sz="2400" dirty="0">
              <a:latin typeface="Times New Roman" panose="02020603050405020304" pitchFamily="18" charset="0"/>
            </a:endParaRPr>
          </a:p>
          <a:p>
            <a:pPr marL="742950" lvl="1" indent="-287020" defTabSz="913130" eaLnBrk="1" hangingPunct="1">
              <a:lnSpc>
                <a:spcPct val="170000"/>
              </a:lnSpc>
              <a:spcBef>
                <a:spcPct val="20000"/>
              </a:spcBef>
              <a:buFont typeface="Wingdings" panose="05000000000000000000" pitchFamily="2" charset="2"/>
              <a:buChar char="l"/>
            </a:pPr>
            <a:r>
              <a:rPr lang="zh-CN" altLang="en-US" sz="2400" dirty="0">
                <a:latin typeface="Times New Roman" panose="02020603050405020304" pitchFamily="18" charset="0"/>
              </a:rPr>
              <a:t>整改措施未落实不放过（举一反三）；</a:t>
            </a:r>
            <a:endParaRPr lang="zh-CN" altLang="en-US" sz="2400" dirty="0">
              <a:latin typeface="Times New Roman" panose="02020603050405020304" pitchFamily="18" charset="0"/>
            </a:endParaRPr>
          </a:p>
          <a:p>
            <a:pPr marL="742950" lvl="1" indent="-287020" defTabSz="913130" eaLnBrk="1" hangingPunct="1">
              <a:lnSpc>
                <a:spcPct val="170000"/>
              </a:lnSpc>
              <a:spcBef>
                <a:spcPct val="20000"/>
              </a:spcBef>
              <a:buFont typeface="Wingdings" panose="05000000000000000000" pitchFamily="2" charset="2"/>
              <a:buChar char="l"/>
            </a:pPr>
            <a:r>
              <a:rPr lang="zh-CN" altLang="en-US" sz="2400" dirty="0">
                <a:latin typeface="Times New Roman" panose="02020603050405020304" pitchFamily="18" charset="0"/>
              </a:rPr>
              <a:t>有关人员未受到教育不放过（刻骨铭心）。</a:t>
            </a:r>
            <a:endParaRPr lang="zh-CN" altLang="en-US" sz="2400" dirty="0">
              <a:latin typeface="Times New Roman" panose="02020603050405020304" pitchFamily="18" charset="0"/>
            </a:endParaRPr>
          </a:p>
          <a:p>
            <a:pPr marL="742950" lvl="1" indent="-287020" defTabSz="913130" eaLnBrk="1" hangingPunct="1">
              <a:spcBef>
                <a:spcPct val="20000"/>
              </a:spcBef>
            </a:pPr>
            <a:r>
              <a:rPr lang="zh-CN" altLang="en-US" sz="2200" dirty="0">
                <a:solidFill>
                  <a:srgbClr val="0000FF"/>
                </a:solidFill>
                <a:latin typeface="Times New Roman" panose="02020603050405020304" pitchFamily="18" charset="0"/>
              </a:rPr>
              <a:t>                                                                   </a:t>
            </a:r>
            <a:endParaRPr lang="zh-CN" altLang="en-US" sz="2400" dirty="0">
              <a:latin typeface="Times New Roman" panose="02020603050405020304" pitchFamily="18" charset="0"/>
            </a:endParaRP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Text Box 3"/>
          <p:cNvSpPr txBox="1"/>
          <p:nvPr/>
        </p:nvSpPr>
        <p:spPr>
          <a:xfrm>
            <a:off x="395288" y="1109663"/>
            <a:ext cx="8351837" cy="519112"/>
          </a:xfrm>
          <a:prstGeom prst="rect">
            <a:avLst/>
          </a:prstGeom>
          <a:noFill/>
          <a:ln w="9525">
            <a:noFill/>
          </a:ln>
        </p:spPr>
        <p:txBody>
          <a:bodyPr lIns="91438" tIns="45721" rIns="91438" bIns="45721">
            <a:spAutoFit/>
          </a:bodyPr>
          <a:p>
            <a:pPr defTabSz="913130" eaLnBrk="1" hangingPunct="1">
              <a:spcBef>
                <a:spcPct val="50000"/>
              </a:spcBef>
            </a:pPr>
            <a:r>
              <a:rPr lang="en-US" altLang="zh-CN" sz="2800" dirty="0">
                <a:latin typeface="黑体" panose="02010609060101010101" pitchFamily="49" charset="-122"/>
                <a:ea typeface="黑体" panose="02010609060101010101" pitchFamily="49" charset="-122"/>
              </a:rPr>
              <a:t>3.1 </a:t>
            </a:r>
            <a:r>
              <a:rPr lang="zh-CN" altLang="en-US" sz="2800" dirty="0">
                <a:latin typeface="黑体" panose="02010609060101010101" pitchFamily="49" charset="-122"/>
                <a:ea typeface="黑体" panose="02010609060101010101" pitchFamily="49" charset="-122"/>
              </a:rPr>
              <a:t>事故处理规定</a:t>
            </a:r>
            <a:endParaRPr lang="zh-CN" altLang="en-US" sz="2800" dirty="0">
              <a:latin typeface="黑体" panose="02010609060101010101" pitchFamily="49" charset="-122"/>
              <a:ea typeface="黑体" panose="02010609060101010101" pitchFamily="49" charset="-122"/>
            </a:endParaRPr>
          </a:p>
        </p:txBody>
      </p:sp>
      <p:sp>
        <p:nvSpPr>
          <p:cNvPr id="119811" name="Text Box 2"/>
          <p:cNvSpPr txBox="1"/>
          <p:nvPr/>
        </p:nvSpPr>
        <p:spPr>
          <a:xfrm>
            <a:off x="323850" y="1608138"/>
            <a:ext cx="8355013" cy="4268787"/>
          </a:xfrm>
          <a:prstGeom prst="rect">
            <a:avLst/>
          </a:prstGeom>
          <a:noFill/>
          <a:ln w="9525">
            <a:noFill/>
          </a:ln>
        </p:spPr>
        <p:txBody>
          <a:bodyPr lIns="91438" tIns="45721" rIns="91438" bIns="45721">
            <a:spAutoFit/>
          </a:bodyPr>
          <a:p>
            <a:pPr defTabSz="913130" eaLnBrk="1" hangingPunct="1">
              <a:lnSpc>
                <a:spcPct val="140000"/>
              </a:lnSpc>
              <a:spcBef>
                <a:spcPct val="50000"/>
              </a:spcBef>
              <a:buFont typeface="Wingdings" panose="05000000000000000000" pitchFamily="2" charset="2"/>
              <a:buChar char="l"/>
            </a:pPr>
            <a:r>
              <a:rPr lang="zh-CN" altLang="en-US" sz="2800" dirty="0">
                <a:latin typeface="Times New Roman" panose="02020603050405020304" pitchFamily="18" charset="0"/>
              </a:rPr>
              <a:t>第</a:t>
            </a:r>
            <a:r>
              <a:rPr lang="en-US" altLang="zh-CN" sz="2800" dirty="0">
                <a:latin typeface="Times New Roman" panose="02020603050405020304" pitchFamily="18" charset="0"/>
              </a:rPr>
              <a:t>493</a:t>
            </a:r>
            <a:r>
              <a:rPr lang="zh-CN" altLang="en-US" sz="2800" dirty="0">
                <a:latin typeface="Times New Roman" panose="02020603050405020304" pitchFamily="18" charset="0"/>
              </a:rPr>
              <a:t>号令</a:t>
            </a:r>
            <a:endParaRPr lang="zh-CN" altLang="en-US" sz="2800" dirty="0">
              <a:latin typeface="Times New Roman" panose="02020603050405020304" pitchFamily="18" charset="0"/>
            </a:endParaRPr>
          </a:p>
          <a:p>
            <a:pPr defTabSz="913130" eaLnBrk="1" hangingPunct="1">
              <a:lnSpc>
                <a:spcPct val="140000"/>
              </a:lnSpc>
            </a:pPr>
            <a:r>
              <a:rPr lang="zh-CN" altLang="en-US" sz="2400" dirty="0">
                <a:solidFill>
                  <a:srgbClr val="FF0000"/>
                </a:solidFill>
                <a:latin typeface="Times New Roman" panose="02020603050405020304" pitchFamily="18" charset="0"/>
              </a:rPr>
              <a:t>重大、较大和一般事故</a:t>
            </a:r>
            <a:r>
              <a:rPr lang="zh-CN" altLang="en-US" sz="2400" dirty="0">
                <a:solidFill>
                  <a:srgbClr val="0000FF"/>
                </a:solidFill>
                <a:latin typeface="Times New Roman" panose="02020603050405020304" pitchFamily="18" charset="0"/>
              </a:rPr>
              <a:t>，负责事故调查的人民政府应当自</a:t>
            </a:r>
            <a:r>
              <a:rPr lang="zh-CN" altLang="en-US" sz="2400" dirty="0">
                <a:solidFill>
                  <a:srgbClr val="FF0000"/>
                </a:solidFill>
                <a:latin typeface="Times New Roman" panose="02020603050405020304" pitchFamily="18" charset="0"/>
              </a:rPr>
              <a:t>收到事故调查报告之日起</a:t>
            </a:r>
            <a:r>
              <a:rPr lang="en-US" altLang="zh-CN" sz="2400" dirty="0">
                <a:solidFill>
                  <a:srgbClr val="FF0000"/>
                </a:solidFill>
                <a:latin typeface="Times New Roman" panose="02020603050405020304" pitchFamily="18" charset="0"/>
              </a:rPr>
              <a:t>15</a:t>
            </a:r>
            <a:r>
              <a:rPr lang="zh-CN" altLang="en-US" sz="2400" dirty="0">
                <a:solidFill>
                  <a:srgbClr val="FF0000"/>
                </a:solidFill>
                <a:latin typeface="Times New Roman" panose="02020603050405020304" pitchFamily="18" charset="0"/>
              </a:rPr>
              <a:t>日内</a:t>
            </a:r>
            <a:r>
              <a:rPr lang="zh-CN" altLang="en-US" sz="2400" dirty="0">
                <a:solidFill>
                  <a:srgbClr val="0000FF"/>
                </a:solidFill>
                <a:latin typeface="Times New Roman" panose="02020603050405020304" pitchFamily="18" charset="0"/>
              </a:rPr>
              <a:t>做出批复；</a:t>
            </a:r>
            <a:r>
              <a:rPr lang="zh-CN" altLang="en-US" sz="2400" dirty="0">
                <a:solidFill>
                  <a:srgbClr val="FF0000"/>
                </a:solidFill>
                <a:latin typeface="Times New Roman" panose="02020603050405020304" pitchFamily="18" charset="0"/>
              </a:rPr>
              <a:t>特别重大事故，</a:t>
            </a:r>
            <a:r>
              <a:rPr lang="en-US" altLang="zh-CN" sz="2400" dirty="0">
                <a:solidFill>
                  <a:srgbClr val="FF0000"/>
                </a:solidFill>
                <a:latin typeface="Times New Roman" panose="02020603050405020304" pitchFamily="18" charset="0"/>
              </a:rPr>
              <a:t>30</a:t>
            </a:r>
            <a:r>
              <a:rPr lang="zh-CN" altLang="en-US" sz="2400" dirty="0">
                <a:solidFill>
                  <a:srgbClr val="FF0000"/>
                </a:solidFill>
                <a:latin typeface="Times New Roman" panose="02020603050405020304" pitchFamily="18" charset="0"/>
              </a:rPr>
              <a:t>日内</a:t>
            </a:r>
            <a:r>
              <a:rPr lang="zh-CN" altLang="en-US" sz="2400" dirty="0">
                <a:solidFill>
                  <a:srgbClr val="0000FF"/>
                </a:solidFill>
                <a:latin typeface="Times New Roman" panose="02020603050405020304" pitchFamily="18" charset="0"/>
              </a:rPr>
              <a:t>做出批复，特殊情况下，批复时间可以适当延长，但延长的时间最长不超过</a:t>
            </a:r>
            <a:r>
              <a:rPr lang="en-US" altLang="zh-CN" sz="2400" dirty="0">
                <a:solidFill>
                  <a:srgbClr val="FF0000"/>
                </a:solidFill>
                <a:latin typeface="Times New Roman" panose="02020603050405020304" pitchFamily="18" charset="0"/>
              </a:rPr>
              <a:t>30</a:t>
            </a:r>
            <a:r>
              <a:rPr lang="zh-CN" altLang="en-US" sz="2400" dirty="0">
                <a:solidFill>
                  <a:srgbClr val="FF0000"/>
                </a:solidFill>
                <a:latin typeface="Times New Roman" panose="02020603050405020304" pitchFamily="18" charset="0"/>
              </a:rPr>
              <a:t>日</a:t>
            </a:r>
            <a:r>
              <a:rPr lang="zh-CN" altLang="en-US" sz="2400" dirty="0">
                <a:solidFill>
                  <a:srgbClr val="0000FF"/>
                </a:solidFill>
                <a:latin typeface="Times New Roman" panose="02020603050405020304" pitchFamily="18" charset="0"/>
              </a:rPr>
              <a:t>。</a:t>
            </a:r>
            <a:br>
              <a:rPr lang="zh-CN" altLang="en-US" sz="2400" dirty="0">
                <a:solidFill>
                  <a:srgbClr val="0000FF"/>
                </a:solidFill>
                <a:latin typeface="Times New Roman" panose="02020603050405020304" pitchFamily="18" charset="0"/>
              </a:rPr>
            </a:br>
            <a:r>
              <a:rPr lang="zh-CN" altLang="en-US" sz="2400" dirty="0">
                <a:solidFill>
                  <a:srgbClr val="0000FF"/>
                </a:solidFill>
                <a:latin typeface="Arial" panose="020B0604020202020204" pitchFamily="34" charset="0"/>
              </a:rPr>
              <a:t> </a:t>
            </a:r>
            <a:r>
              <a:rPr lang="zh-CN" altLang="en-US" sz="2400" dirty="0">
                <a:solidFill>
                  <a:srgbClr val="0000FF"/>
                </a:solidFill>
                <a:latin typeface="Times New Roman" panose="02020603050405020304" pitchFamily="18" charset="0"/>
              </a:rPr>
              <a:t>有关机关应当按照批复，依照法律、法规规定的权限和程序，对负有事故责任单位、人员进行</a:t>
            </a:r>
            <a:r>
              <a:rPr lang="zh-CN" altLang="en-US" sz="2400" dirty="0">
                <a:solidFill>
                  <a:srgbClr val="FF0000"/>
                </a:solidFill>
                <a:latin typeface="Times New Roman" panose="02020603050405020304" pitchFamily="18" charset="0"/>
              </a:rPr>
              <a:t>处罚、处分</a:t>
            </a:r>
            <a:r>
              <a:rPr lang="zh-CN" altLang="en-US" sz="2400" dirty="0">
                <a:solidFill>
                  <a:srgbClr val="0000FF"/>
                </a:solidFill>
                <a:latin typeface="Times New Roman" panose="02020603050405020304" pitchFamily="18" charset="0"/>
              </a:rPr>
              <a:t>，涉嫌犯罪的，依法追究</a:t>
            </a:r>
            <a:r>
              <a:rPr lang="zh-CN" altLang="en-US" sz="2400" dirty="0">
                <a:solidFill>
                  <a:srgbClr val="FF0000"/>
                </a:solidFill>
                <a:latin typeface="Times New Roman" panose="02020603050405020304" pitchFamily="18" charset="0"/>
              </a:rPr>
              <a:t>刑事责任</a:t>
            </a:r>
            <a:r>
              <a:rPr lang="zh-CN" altLang="en-US" sz="2400" dirty="0">
                <a:solidFill>
                  <a:srgbClr val="0000FF"/>
                </a:solidFill>
                <a:latin typeface="Times New Roman" panose="02020603050405020304" pitchFamily="18" charset="0"/>
              </a:rPr>
              <a:t>。</a:t>
            </a:r>
            <a:r>
              <a:rPr lang="zh-CN" altLang="en-US" sz="2400" b="0" dirty="0">
                <a:solidFill>
                  <a:srgbClr val="0000FF"/>
                </a:solidFill>
                <a:latin typeface="Times New Roman" panose="02020603050405020304" pitchFamily="18" charset="0"/>
              </a:rPr>
              <a:t> </a:t>
            </a:r>
            <a:endParaRPr lang="zh-CN" altLang="en-US" sz="2400" b="0" dirty="0">
              <a:latin typeface="Times New Roman" panose="02020603050405020304" pitchFamily="18" charset="0"/>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Text Box 3"/>
          <p:cNvSpPr txBox="1"/>
          <p:nvPr/>
        </p:nvSpPr>
        <p:spPr>
          <a:xfrm>
            <a:off x="393700" y="1028700"/>
            <a:ext cx="8280400" cy="1031875"/>
          </a:xfrm>
          <a:prstGeom prst="rect">
            <a:avLst/>
          </a:prstGeom>
          <a:noFill/>
          <a:ln w="9525">
            <a:noFill/>
          </a:ln>
        </p:spPr>
        <p:txBody>
          <a:bodyPr lIns="91438" tIns="45721" rIns="91438" bIns="45721">
            <a:spAutoFit/>
          </a:bodyPr>
          <a:p>
            <a:pPr defTabSz="913130" eaLnBrk="1" hangingPunct="1">
              <a:lnSpc>
                <a:spcPct val="110000"/>
              </a:lnSpc>
              <a:buFont typeface="Wingdings" panose="05000000000000000000" pitchFamily="2" charset="2"/>
              <a:buChar char="l"/>
            </a:pPr>
            <a:r>
              <a:rPr lang="en-US" altLang="zh-CN" sz="2800" dirty="0">
                <a:latin typeface="Times New Roman" panose="02020603050405020304" pitchFamily="18" charset="0"/>
              </a:rPr>
              <a:t>《</a:t>
            </a:r>
            <a:r>
              <a:rPr lang="zh-CN" altLang="en-US" sz="2800" dirty="0">
                <a:latin typeface="Times New Roman" panose="02020603050405020304" pitchFamily="18" charset="0"/>
              </a:rPr>
              <a:t>国务院关于</a:t>
            </a:r>
            <a:r>
              <a:rPr lang="zh-CN" altLang="en-US" sz="2800" dirty="0">
                <a:solidFill>
                  <a:srgbClr val="FF0000"/>
                </a:solidFill>
                <a:latin typeface="Times New Roman" panose="02020603050405020304" pitchFamily="18" charset="0"/>
              </a:rPr>
              <a:t>特大安全事故行政责任追究</a:t>
            </a:r>
            <a:r>
              <a:rPr lang="zh-CN" altLang="en-US" sz="2800" dirty="0">
                <a:latin typeface="Times New Roman" panose="02020603050405020304" pitchFamily="18" charset="0"/>
              </a:rPr>
              <a:t>的规定</a:t>
            </a:r>
            <a:r>
              <a:rPr lang="en-US" altLang="zh-CN" sz="2800" dirty="0">
                <a:latin typeface="Times New Roman" panose="02020603050405020304" pitchFamily="18" charset="0"/>
              </a:rPr>
              <a:t>》</a:t>
            </a:r>
            <a:r>
              <a:rPr lang="zh-CN" altLang="en-US" sz="2800" dirty="0">
                <a:latin typeface="Times New Roman" panose="02020603050405020304" pitchFamily="18" charset="0"/>
              </a:rPr>
              <a:t>（</a:t>
            </a:r>
            <a:r>
              <a:rPr lang="zh-CN" altLang="en-US" sz="2400" dirty="0">
                <a:latin typeface="Times New Roman" panose="02020603050405020304" pitchFamily="18" charset="0"/>
              </a:rPr>
              <a:t>第</a:t>
            </a:r>
            <a:r>
              <a:rPr lang="en-US" altLang="zh-CN" sz="2400" dirty="0">
                <a:latin typeface="Times New Roman" panose="02020603050405020304" pitchFamily="18" charset="0"/>
              </a:rPr>
              <a:t>302</a:t>
            </a:r>
            <a:r>
              <a:rPr lang="zh-CN" altLang="en-US" sz="2400" dirty="0">
                <a:latin typeface="Times New Roman" panose="02020603050405020304" pitchFamily="18" charset="0"/>
              </a:rPr>
              <a:t>号令）</a:t>
            </a:r>
            <a:endParaRPr lang="zh-CN" altLang="en-US" sz="2400" dirty="0">
              <a:latin typeface="Times New Roman" panose="02020603050405020304" pitchFamily="18" charset="0"/>
            </a:endParaRPr>
          </a:p>
        </p:txBody>
      </p:sp>
      <p:sp>
        <p:nvSpPr>
          <p:cNvPr id="120835" name="Text Box 4"/>
          <p:cNvSpPr txBox="1"/>
          <p:nvPr/>
        </p:nvSpPr>
        <p:spPr>
          <a:xfrm>
            <a:off x="323850" y="2279650"/>
            <a:ext cx="8283575" cy="3597275"/>
          </a:xfrm>
          <a:prstGeom prst="rect">
            <a:avLst/>
          </a:prstGeom>
          <a:noFill/>
          <a:ln w="9525">
            <a:noFill/>
          </a:ln>
        </p:spPr>
        <p:txBody>
          <a:bodyPr lIns="91438" tIns="45721" rIns="91438" bIns="45721">
            <a:spAutoFit/>
          </a:bodyPr>
          <a:p>
            <a:pPr defTabSz="913130" eaLnBrk="1" hangingPunct="1">
              <a:lnSpc>
                <a:spcPct val="130000"/>
              </a:lnSpc>
              <a:spcBef>
                <a:spcPct val="50000"/>
              </a:spcBef>
              <a:buClr>
                <a:srgbClr val="FF3300"/>
              </a:buClr>
            </a:pPr>
            <a:r>
              <a:rPr lang="zh-CN" altLang="en-US" sz="2400" dirty="0">
                <a:solidFill>
                  <a:srgbClr val="FF0000"/>
                </a:solidFill>
                <a:latin typeface="Times New Roman" panose="02020603050405020304" pitchFamily="18" charset="0"/>
              </a:rPr>
              <a:t>        地方人民政府</a:t>
            </a:r>
            <a:r>
              <a:rPr lang="zh-CN" altLang="en-US" sz="2400" dirty="0">
                <a:solidFill>
                  <a:srgbClr val="0000CC"/>
                </a:solidFill>
                <a:latin typeface="Times New Roman" panose="02020603050405020304" pitchFamily="18" charset="0"/>
              </a:rPr>
              <a:t>主要领导人和政府有关部门正职负责人对</a:t>
            </a:r>
            <a:r>
              <a:rPr lang="zh-CN" altLang="en-US" sz="2400" dirty="0">
                <a:solidFill>
                  <a:srgbClr val="FF0000"/>
                </a:solidFill>
                <a:latin typeface="Times New Roman" panose="02020603050405020304" pitchFamily="18" charset="0"/>
              </a:rPr>
              <a:t>特大安全事故</a:t>
            </a:r>
            <a:r>
              <a:rPr lang="zh-CN" altLang="en-US" sz="2400" dirty="0">
                <a:solidFill>
                  <a:srgbClr val="0000CC"/>
                </a:solidFill>
                <a:latin typeface="Times New Roman" panose="02020603050405020304" pitchFamily="18" charset="0"/>
              </a:rPr>
              <a:t>的防范发生，有失职、渎职情形或者负领导责任的依照本规定给予</a:t>
            </a:r>
            <a:r>
              <a:rPr lang="zh-CN" altLang="en-US" sz="2400" dirty="0">
                <a:solidFill>
                  <a:srgbClr val="FF0000"/>
                </a:solidFill>
                <a:latin typeface="Times New Roman" panose="02020603050405020304" pitchFamily="18" charset="0"/>
              </a:rPr>
              <a:t>行政处分</a:t>
            </a:r>
            <a:r>
              <a:rPr lang="zh-CN" altLang="en-US" sz="2400" dirty="0">
                <a:solidFill>
                  <a:srgbClr val="0000CC"/>
                </a:solidFill>
                <a:latin typeface="Times New Roman" panose="02020603050405020304" pitchFamily="18" charset="0"/>
              </a:rPr>
              <a:t>；构成玩忽职守罪或者其他罪，依法追究</a:t>
            </a:r>
            <a:r>
              <a:rPr lang="zh-CN" altLang="en-US" sz="2400" dirty="0">
                <a:solidFill>
                  <a:srgbClr val="FF0000"/>
                </a:solidFill>
                <a:latin typeface="Times New Roman" panose="02020603050405020304" pitchFamily="18" charset="0"/>
              </a:rPr>
              <a:t>刑事责任</a:t>
            </a:r>
            <a:r>
              <a:rPr lang="zh-CN" altLang="en-US" sz="2400" dirty="0">
                <a:solidFill>
                  <a:srgbClr val="0000CC"/>
                </a:solidFill>
                <a:latin typeface="Times New Roman" panose="02020603050405020304" pitchFamily="18" charset="0"/>
              </a:rPr>
              <a:t>。</a:t>
            </a:r>
            <a:endParaRPr lang="zh-CN" altLang="en-US" sz="2400" dirty="0">
              <a:solidFill>
                <a:srgbClr val="0000CC"/>
              </a:solidFill>
              <a:latin typeface="Times New Roman" panose="02020603050405020304" pitchFamily="18" charset="0"/>
            </a:endParaRPr>
          </a:p>
          <a:p>
            <a:pPr defTabSz="913130" eaLnBrk="1" hangingPunct="1">
              <a:lnSpc>
                <a:spcPct val="130000"/>
              </a:lnSpc>
              <a:spcBef>
                <a:spcPct val="50000"/>
              </a:spcBef>
              <a:buClr>
                <a:srgbClr val="FF3300"/>
              </a:buClr>
            </a:pPr>
            <a:r>
              <a:rPr lang="zh-CN" altLang="en-US" sz="2400" dirty="0">
                <a:solidFill>
                  <a:srgbClr val="0000FF"/>
                </a:solidFill>
                <a:latin typeface="Arial" panose="020B0604020202020204" pitchFamily="34" charset="0"/>
              </a:rPr>
              <a:t>        发生特大安全事故，</a:t>
            </a:r>
            <a:r>
              <a:rPr lang="zh-CN" altLang="en-US" sz="2400" dirty="0">
                <a:solidFill>
                  <a:srgbClr val="FF0000"/>
                </a:solidFill>
                <a:latin typeface="Arial" panose="020B0604020202020204" pitchFamily="34" charset="0"/>
              </a:rPr>
              <a:t>社会影响特别恶劣或者性质特别严重</a:t>
            </a:r>
            <a:r>
              <a:rPr lang="zh-CN" altLang="en-US" sz="2400" dirty="0">
                <a:solidFill>
                  <a:srgbClr val="0000FF"/>
                </a:solidFill>
                <a:latin typeface="Arial" panose="020B0604020202020204" pitchFamily="34" charset="0"/>
              </a:rPr>
              <a:t>的，由国务院对负有</a:t>
            </a:r>
            <a:r>
              <a:rPr lang="zh-CN" altLang="en-US" sz="2400" dirty="0">
                <a:solidFill>
                  <a:srgbClr val="FF0000"/>
                </a:solidFill>
                <a:latin typeface="Arial" panose="020B0604020202020204" pitchFamily="34" charset="0"/>
              </a:rPr>
              <a:t>领导责任</a:t>
            </a:r>
            <a:r>
              <a:rPr lang="zh-CN" altLang="en-US" sz="2400" dirty="0">
                <a:solidFill>
                  <a:srgbClr val="0000FF"/>
                </a:solidFill>
                <a:latin typeface="Arial" panose="020B0604020202020204" pitchFamily="34" charset="0"/>
              </a:rPr>
              <a:t>的省长、自治区主席、直辖市市长和国务院有关部门正职负责人给予</a:t>
            </a:r>
            <a:r>
              <a:rPr lang="zh-CN" altLang="en-US" sz="2400" dirty="0">
                <a:solidFill>
                  <a:srgbClr val="FF0000"/>
                </a:solidFill>
                <a:latin typeface="Arial" panose="020B0604020202020204" pitchFamily="34" charset="0"/>
              </a:rPr>
              <a:t>行政处分</a:t>
            </a:r>
            <a:r>
              <a:rPr lang="zh-CN" altLang="en-US" sz="2400" dirty="0">
                <a:solidFill>
                  <a:srgbClr val="0000FF"/>
                </a:solidFill>
                <a:latin typeface="Arial" panose="020B0604020202020204" pitchFamily="34" charset="0"/>
              </a:rPr>
              <a:t>。</a:t>
            </a:r>
            <a:endParaRPr lang="zh-CN" altLang="en-US" sz="2400" dirty="0">
              <a:solidFill>
                <a:srgbClr val="0000FF"/>
              </a:solidFill>
              <a:latin typeface="Arial" panose="020B0604020202020204" pitchFamily="34" charset="0"/>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Text Box 2"/>
          <p:cNvSpPr txBox="1"/>
          <p:nvPr/>
        </p:nvSpPr>
        <p:spPr>
          <a:xfrm>
            <a:off x="393700" y="1198563"/>
            <a:ext cx="8140700" cy="519112"/>
          </a:xfrm>
          <a:prstGeom prst="rect">
            <a:avLst/>
          </a:prstGeom>
          <a:noFill/>
          <a:ln w="9525">
            <a:noFill/>
          </a:ln>
        </p:spPr>
        <p:txBody>
          <a:bodyPr lIns="91438" tIns="45721" rIns="91438" bIns="45721">
            <a:spAutoFit/>
          </a:bodyPr>
          <a:p>
            <a:pPr defTabSz="913130" eaLnBrk="1" hangingPunct="1">
              <a:spcBef>
                <a:spcPct val="50000"/>
              </a:spcBef>
              <a:buFont typeface="Wingdings" panose="05000000000000000000" pitchFamily="2" charset="2"/>
              <a:buChar char="l"/>
            </a:pPr>
            <a:r>
              <a:rPr lang="en-US" altLang="zh-CN" sz="2800" dirty="0">
                <a:latin typeface="Times New Roman" panose="02020603050405020304" pitchFamily="18" charset="0"/>
              </a:rPr>
              <a:t>《</a:t>
            </a:r>
            <a:r>
              <a:rPr lang="zh-CN" altLang="en-US" sz="2800" dirty="0">
                <a:latin typeface="Times New Roman" panose="02020603050405020304" pitchFamily="18" charset="0"/>
              </a:rPr>
              <a:t>中华人民共和国安全生产法</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p:txBody>
      </p:sp>
      <p:sp>
        <p:nvSpPr>
          <p:cNvPr id="121859" name="Text Box 3"/>
          <p:cNvSpPr txBox="1"/>
          <p:nvPr/>
        </p:nvSpPr>
        <p:spPr>
          <a:xfrm>
            <a:off x="393700" y="2060575"/>
            <a:ext cx="8280400" cy="2921000"/>
          </a:xfrm>
          <a:prstGeom prst="rect">
            <a:avLst/>
          </a:prstGeom>
          <a:noFill/>
          <a:ln w="9525">
            <a:noFill/>
          </a:ln>
        </p:spPr>
        <p:txBody>
          <a:bodyPr lIns="91438" tIns="45721" rIns="91438" bIns="45721">
            <a:spAutoFit/>
          </a:bodyPr>
          <a:p>
            <a:pPr defTabSz="913130" eaLnBrk="1" hangingPunct="1">
              <a:lnSpc>
                <a:spcPct val="130000"/>
              </a:lnSpc>
            </a:pPr>
            <a:r>
              <a:rPr lang="en-US" altLang="zh-CN" sz="2400" b="0" dirty="0">
                <a:latin typeface="Times New Roman" panose="02020603050405020304" pitchFamily="18" charset="0"/>
              </a:rPr>
              <a:t>        </a:t>
            </a:r>
            <a:r>
              <a:rPr lang="en-US" altLang="zh-CN" sz="2400" dirty="0">
                <a:solidFill>
                  <a:srgbClr val="0000CC"/>
                </a:solidFill>
                <a:latin typeface="Times New Roman" panose="02020603050405020304" pitchFamily="18" charset="0"/>
              </a:rPr>
              <a:t>“</a:t>
            </a:r>
            <a:r>
              <a:rPr lang="zh-CN" altLang="en-US" sz="2400" dirty="0">
                <a:solidFill>
                  <a:srgbClr val="0000CC"/>
                </a:solidFill>
                <a:latin typeface="Times New Roman" panose="02020603050405020304" pitchFamily="18" charset="0"/>
              </a:rPr>
              <a:t>国家实行</a:t>
            </a:r>
            <a:r>
              <a:rPr lang="zh-CN" altLang="en-US" sz="2400" dirty="0">
                <a:solidFill>
                  <a:srgbClr val="FF0000"/>
                </a:solidFill>
                <a:latin typeface="Times New Roman" panose="02020603050405020304" pitchFamily="18" charset="0"/>
              </a:rPr>
              <a:t>生产安全事故责任追究制度</a:t>
            </a:r>
            <a:r>
              <a:rPr lang="zh-CN" altLang="en-US" sz="2400" dirty="0">
                <a:solidFill>
                  <a:srgbClr val="0000CC"/>
                </a:solidFill>
                <a:latin typeface="Times New Roman" panose="02020603050405020304" pitchFamily="18" charset="0"/>
              </a:rPr>
              <a:t>，依照本法和有关法律、法规的规定，追究生产安全事故负责人员的法律责任”。</a:t>
            </a:r>
            <a:endParaRPr lang="zh-CN" altLang="en-US" sz="2400" dirty="0">
              <a:solidFill>
                <a:srgbClr val="0000CC"/>
              </a:solidFill>
              <a:latin typeface="Times New Roman" panose="02020603050405020304" pitchFamily="18" charset="0"/>
            </a:endParaRPr>
          </a:p>
          <a:p>
            <a:pPr defTabSz="913130" eaLnBrk="1" hangingPunct="1">
              <a:lnSpc>
                <a:spcPct val="130000"/>
              </a:lnSpc>
            </a:pPr>
            <a:r>
              <a:rPr lang="zh-TW" altLang="en-US" sz="2400" dirty="0">
                <a:solidFill>
                  <a:srgbClr val="0000CC"/>
                </a:solidFill>
                <a:latin typeface="Times New Roman" panose="02020603050405020304" pitchFamily="18" charset="0"/>
              </a:rPr>
              <a:t>        负有安全生产监督</a:t>
            </a:r>
            <a:r>
              <a:rPr lang="zh-CN" altLang="en-US" sz="2400" dirty="0">
                <a:solidFill>
                  <a:srgbClr val="0000CC"/>
                </a:solidFill>
                <a:latin typeface="Times New Roman" panose="02020603050405020304" pitchFamily="18" charset="0"/>
              </a:rPr>
              <a:t>管理</a:t>
            </a:r>
            <a:r>
              <a:rPr lang="zh-TW" altLang="en-US" sz="2400" dirty="0">
                <a:solidFill>
                  <a:srgbClr val="0000CC"/>
                </a:solidFill>
                <a:latin typeface="Times New Roman" panose="02020603050405020304" pitchFamily="18" charset="0"/>
              </a:rPr>
              <a:t>职责的部门的工作人员</a:t>
            </a:r>
            <a:r>
              <a:rPr lang="zh-CN" altLang="en-US" sz="2400" dirty="0">
                <a:solidFill>
                  <a:srgbClr val="0000CC"/>
                </a:solidFill>
                <a:latin typeface="Times New Roman" panose="02020603050405020304" pitchFamily="18" charset="0"/>
              </a:rPr>
              <a:t>，根据不同</a:t>
            </a:r>
            <a:r>
              <a:rPr lang="zh-TW" altLang="en-US" sz="2400" dirty="0">
                <a:solidFill>
                  <a:srgbClr val="0000CC"/>
                </a:solidFill>
                <a:latin typeface="Times New Roman" panose="02020603050405020304" pitchFamily="18" charset="0"/>
              </a:rPr>
              <a:t>行为</a:t>
            </a:r>
            <a:r>
              <a:rPr lang="zh-CN" altLang="en-US" sz="2400" dirty="0">
                <a:solidFill>
                  <a:srgbClr val="0000CC"/>
                </a:solidFill>
                <a:latin typeface="Times New Roman" panose="02020603050405020304" pitchFamily="18" charset="0"/>
              </a:rPr>
              <a:t>，</a:t>
            </a:r>
            <a:r>
              <a:rPr lang="zh-TW" altLang="en-US" sz="2400" dirty="0">
                <a:solidFill>
                  <a:srgbClr val="0000CC"/>
                </a:solidFill>
                <a:latin typeface="Times New Roman" panose="02020603050405020304" pitchFamily="18" charset="0"/>
              </a:rPr>
              <a:t>给予降级或者</a:t>
            </a:r>
            <a:r>
              <a:rPr lang="zh-CN" altLang="en-US" sz="2400" dirty="0">
                <a:solidFill>
                  <a:srgbClr val="0000CC"/>
                </a:solidFill>
                <a:latin typeface="Times New Roman" panose="02020603050405020304" pitchFamily="18" charset="0"/>
              </a:rPr>
              <a:t>撤职</a:t>
            </a:r>
            <a:r>
              <a:rPr lang="zh-TW" altLang="en-US" sz="2400" dirty="0">
                <a:solidFill>
                  <a:srgbClr val="0000CC"/>
                </a:solidFill>
                <a:latin typeface="Times New Roman" panose="02020603050405020304" pitchFamily="18" charset="0"/>
              </a:rPr>
              <a:t>的行政处分</a:t>
            </a:r>
            <a:r>
              <a:rPr lang="zh-CN" altLang="en-US" sz="2400" dirty="0">
                <a:solidFill>
                  <a:srgbClr val="0000CC"/>
                </a:solidFill>
                <a:latin typeface="Times New Roman" panose="02020603050405020304" pitchFamily="18" charset="0"/>
              </a:rPr>
              <a:t>；</a:t>
            </a:r>
            <a:r>
              <a:rPr lang="zh-TW" altLang="en-US" sz="2400" dirty="0">
                <a:solidFill>
                  <a:srgbClr val="0000CC"/>
                </a:solidFill>
                <a:latin typeface="Times New Roman" panose="02020603050405020304" pitchFamily="18" charset="0"/>
              </a:rPr>
              <a:t>构成犯罪的</a:t>
            </a:r>
            <a:r>
              <a:rPr lang="zh-CN" altLang="en-US" sz="2400" dirty="0">
                <a:solidFill>
                  <a:srgbClr val="0000CC"/>
                </a:solidFill>
                <a:latin typeface="Times New Roman" panose="02020603050405020304" pitchFamily="18" charset="0"/>
              </a:rPr>
              <a:t>，</a:t>
            </a:r>
            <a:r>
              <a:rPr lang="zh-TW" altLang="en-US" sz="2400" dirty="0">
                <a:solidFill>
                  <a:srgbClr val="0000CC"/>
                </a:solidFill>
                <a:latin typeface="Times New Roman" panose="02020603050405020304" pitchFamily="18" charset="0"/>
              </a:rPr>
              <a:t>依照刑法有关规定追究刑事责任</a:t>
            </a:r>
            <a:r>
              <a:rPr lang="zh-CN" altLang="en-US" sz="2400" dirty="0">
                <a:solidFill>
                  <a:srgbClr val="0000CC"/>
                </a:solidFill>
                <a:latin typeface="Times New Roman" panose="02020603050405020304" pitchFamily="18" charset="0"/>
              </a:rPr>
              <a:t>。</a:t>
            </a:r>
            <a:endParaRPr lang="zh-CN" altLang="en-US" sz="2400" dirty="0">
              <a:solidFill>
                <a:srgbClr val="0000CC"/>
              </a:solidFill>
              <a:latin typeface="Times New Roman" panose="02020603050405020304" pitchFamily="18"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Text Box 2"/>
          <p:cNvSpPr txBox="1"/>
          <p:nvPr/>
        </p:nvSpPr>
        <p:spPr>
          <a:xfrm>
            <a:off x="395288" y="1597025"/>
            <a:ext cx="8140700" cy="3832225"/>
          </a:xfrm>
          <a:prstGeom prst="rect">
            <a:avLst/>
          </a:prstGeom>
          <a:noFill/>
          <a:ln w="9525">
            <a:noFill/>
          </a:ln>
        </p:spPr>
        <p:txBody>
          <a:bodyPr lIns="91438" tIns="45721" rIns="91438" bIns="45721">
            <a:spAutoFit/>
          </a:bodyPr>
          <a:p>
            <a:pPr defTabSz="913130" eaLnBrk="1" hangingPunct="1">
              <a:spcBef>
                <a:spcPct val="50000"/>
              </a:spcBef>
              <a:buFont typeface="Wingdings" panose="05000000000000000000" pitchFamily="2" charset="2"/>
              <a:buChar char="l"/>
            </a:pPr>
            <a:r>
              <a:rPr lang="en-US" altLang="zh-CN" sz="2700" dirty="0">
                <a:latin typeface="Times New Roman" panose="02020603050405020304" pitchFamily="18" charset="0"/>
              </a:rPr>
              <a:t>  </a:t>
            </a:r>
            <a:r>
              <a:rPr lang="zh-CN" altLang="en-US" sz="2700" dirty="0">
                <a:latin typeface="Times New Roman" panose="02020603050405020304" pitchFamily="18" charset="0"/>
              </a:rPr>
              <a:t>另外：</a:t>
            </a:r>
            <a:endParaRPr lang="zh-CN" altLang="en-US" sz="2700" dirty="0">
              <a:latin typeface="Times New Roman" panose="02020603050405020304" pitchFamily="18" charset="0"/>
            </a:endParaRPr>
          </a:p>
          <a:p>
            <a:pPr defTabSz="913130" eaLnBrk="1" hangingPunct="1">
              <a:lnSpc>
                <a:spcPct val="130000"/>
              </a:lnSpc>
            </a:pPr>
            <a:r>
              <a:rPr lang="en-US" altLang="zh-CN" sz="2700" dirty="0">
                <a:latin typeface="Times New Roman" panose="02020603050405020304" pitchFamily="18" charset="0"/>
              </a:rPr>
              <a:t>      《&lt;</a:t>
            </a:r>
            <a:r>
              <a:rPr lang="zh-CN" altLang="en-US" sz="2700" dirty="0">
                <a:latin typeface="Times New Roman" panose="02020603050405020304" pitchFamily="18" charset="0"/>
              </a:rPr>
              <a:t>生产安全事故报告和调查处理条例</a:t>
            </a:r>
            <a:r>
              <a:rPr lang="en-US" altLang="zh-CN" sz="2700" dirty="0">
                <a:latin typeface="Times New Roman" panose="02020603050405020304" pitchFamily="18" charset="0"/>
              </a:rPr>
              <a:t>&gt;》</a:t>
            </a:r>
            <a:r>
              <a:rPr lang="zh-CN" altLang="en-US" sz="2700" dirty="0">
                <a:latin typeface="Times New Roman" panose="02020603050405020304" pitchFamily="18" charset="0"/>
              </a:rPr>
              <a:t>罚款处罚暂行规定（安监总局令第</a:t>
            </a:r>
            <a:r>
              <a:rPr lang="en-US" altLang="zh-CN" sz="2700" dirty="0">
                <a:latin typeface="Times New Roman" panose="02020603050405020304" pitchFamily="18" charset="0"/>
              </a:rPr>
              <a:t>13</a:t>
            </a:r>
            <a:r>
              <a:rPr lang="zh-CN" altLang="en-US" sz="2700" dirty="0">
                <a:latin typeface="Times New Roman" panose="02020603050405020304" pitchFamily="18" charset="0"/>
              </a:rPr>
              <a:t>号）、</a:t>
            </a:r>
            <a:r>
              <a:rPr lang="en-US" altLang="zh-CN" sz="2700" dirty="0">
                <a:latin typeface="Times New Roman" panose="02020603050405020304" pitchFamily="18" charset="0"/>
              </a:rPr>
              <a:t>《</a:t>
            </a:r>
            <a:r>
              <a:rPr lang="zh-CN" altLang="en-US" sz="2700" dirty="0">
                <a:latin typeface="Times New Roman" panose="02020603050405020304" pitchFamily="18" charset="0"/>
              </a:rPr>
              <a:t>安全生产违法行为行政处罚办法</a:t>
            </a:r>
            <a:r>
              <a:rPr lang="en-US" altLang="zh-CN" sz="2700" dirty="0">
                <a:latin typeface="Times New Roman" panose="02020603050405020304" pitchFamily="18" charset="0"/>
              </a:rPr>
              <a:t>》</a:t>
            </a:r>
            <a:r>
              <a:rPr lang="zh-CN" altLang="en-US" sz="2700" dirty="0">
                <a:latin typeface="Times New Roman" panose="02020603050405020304" pitchFamily="18" charset="0"/>
              </a:rPr>
              <a:t>（安监总局令第</a:t>
            </a:r>
            <a:r>
              <a:rPr lang="en-US" altLang="zh-CN" sz="2700" dirty="0">
                <a:latin typeface="Times New Roman" panose="02020603050405020304" pitchFamily="18" charset="0"/>
              </a:rPr>
              <a:t>15</a:t>
            </a:r>
            <a:r>
              <a:rPr lang="zh-CN" altLang="en-US" sz="2700" dirty="0">
                <a:latin typeface="Times New Roman" panose="02020603050405020304" pitchFamily="18" charset="0"/>
              </a:rPr>
              <a:t>号，</a:t>
            </a:r>
            <a:r>
              <a:rPr lang="en-US" altLang="zh-CN" sz="2700" dirty="0">
                <a:latin typeface="Times New Roman" panose="02020603050405020304" pitchFamily="18" charset="0"/>
              </a:rPr>
              <a:t>2008.1.1</a:t>
            </a:r>
            <a:r>
              <a:rPr lang="zh-CN" altLang="en-US" sz="2700" dirty="0">
                <a:latin typeface="Times New Roman" panose="02020603050405020304" pitchFamily="18" charset="0"/>
              </a:rPr>
              <a:t>实施）对安全生产违法行为行政处罚种类、程序以及适用情况等都做出了具体规定。</a:t>
            </a:r>
            <a:endParaRPr lang="zh-CN" altLang="en-US" sz="2700" dirty="0">
              <a:latin typeface="Times New Roman" panose="02020603050405020304" pitchFamily="18" charset="0"/>
            </a:endParaRPr>
          </a:p>
          <a:p>
            <a:pPr defTabSz="913130" eaLnBrk="1" hangingPunct="1">
              <a:spcBef>
                <a:spcPct val="50000"/>
              </a:spcBef>
            </a:pPr>
            <a:endParaRPr lang="en-US" altLang="zh-CN" sz="2700" dirty="0">
              <a:latin typeface="Times New Roman" panose="02020603050405020304" pitchFamily="18" charset="0"/>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p:nvPr/>
        </p:nvSpPr>
        <p:spPr>
          <a:xfrm>
            <a:off x="393700" y="1009650"/>
            <a:ext cx="8280400" cy="619125"/>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4 </a:t>
            </a:r>
            <a:r>
              <a:rPr lang="zh-CN" altLang="en-US" sz="3600" dirty="0">
                <a:solidFill>
                  <a:srgbClr val="0000FF"/>
                </a:solidFill>
                <a:latin typeface="Times New Roman" panose="02020603050405020304" pitchFamily="18" charset="0"/>
                <a:ea typeface="黑体" panose="02010609060101010101" pitchFamily="49" charset="-122"/>
              </a:rPr>
              <a:t>整改和预防措施</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123907" name="Rectangle 3"/>
          <p:cNvSpPr/>
          <p:nvPr/>
        </p:nvSpPr>
        <p:spPr>
          <a:xfrm>
            <a:off x="395288" y="1628775"/>
            <a:ext cx="8293100" cy="3379788"/>
          </a:xfrm>
          <a:prstGeom prst="rect">
            <a:avLst/>
          </a:prstGeom>
          <a:noFill/>
          <a:ln w="9525">
            <a:noFill/>
          </a:ln>
        </p:spPr>
        <p:txBody>
          <a:bodyPr lIns="91438" tIns="45721" rIns="91438" bIns="45721">
            <a:spAutoFit/>
          </a:bodyPr>
          <a:p>
            <a:pPr indent="546100" defTabSz="913130" eaLnBrk="1" hangingPunct="1">
              <a:lnSpc>
                <a:spcPct val="170000"/>
              </a:lnSpc>
              <a:spcBef>
                <a:spcPct val="20000"/>
              </a:spcBef>
            </a:pPr>
            <a:r>
              <a:rPr lang="zh-CN" altLang="en-US" sz="2400" dirty="0">
                <a:solidFill>
                  <a:srgbClr val="0000FF"/>
                </a:solidFill>
                <a:latin typeface="Times New Roman" panose="02020603050405020304" pitchFamily="18" charset="0"/>
              </a:rPr>
              <a:t>企业应落实事故整改和预防措施，防止事故再次发生。整改和预防措施应包括：</a:t>
            </a:r>
            <a:endParaRPr lang="zh-CN" altLang="en-US" sz="2400" dirty="0">
              <a:solidFill>
                <a:srgbClr val="0000FF"/>
              </a:solidFill>
              <a:latin typeface="Times New Roman" panose="02020603050405020304" pitchFamily="18" charset="0"/>
            </a:endParaRPr>
          </a:p>
          <a:p>
            <a:pPr indent="546100" defTabSz="913130" eaLnBrk="1" hangingPunct="1">
              <a:lnSpc>
                <a:spcPct val="170000"/>
              </a:lnSpc>
              <a:spcBef>
                <a:spcPct val="20000"/>
              </a:spcBef>
            </a:pPr>
            <a:r>
              <a:rPr lang="en-US" altLang="zh-CN" sz="2400" dirty="0">
                <a:solidFill>
                  <a:srgbClr val="FF0000"/>
                </a:solidFill>
                <a:latin typeface="Times New Roman" panose="02020603050405020304" pitchFamily="18" charset="0"/>
              </a:rPr>
              <a:t>1</a:t>
            </a:r>
            <a:r>
              <a:rPr lang="zh-CN" altLang="en-US" sz="2400" dirty="0">
                <a:solidFill>
                  <a:srgbClr val="FF0000"/>
                </a:solidFill>
                <a:latin typeface="Times New Roman" panose="02020603050405020304" pitchFamily="18" charset="0"/>
              </a:rPr>
              <a:t>）工程技术措施；</a:t>
            </a:r>
            <a:endParaRPr lang="zh-CN" altLang="en-US" sz="2400" dirty="0">
              <a:solidFill>
                <a:srgbClr val="FF0000"/>
              </a:solidFill>
              <a:latin typeface="Times New Roman" panose="02020603050405020304" pitchFamily="18" charset="0"/>
            </a:endParaRPr>
          </a:p>
          <a:p>
            <a:pPr indent="546100" defTabSz="913130" eaLnBrk="1" hangingPunct="1">
              <a:lnSpc>
                <a:spcPct val="170000"/>
              </a:lnSpc>
              <a:spcBef>
                <a:spcPct val="20000"/>
              </a:spcBef>
            </a:pPr>
            <a:r>
              <a:rPr lang="en-US" altLang="zh-CN" sz="2400" dirty="0">
                <a:solidFill>
                  <a:srgbClr val="FF0000"/>
                </a:solidFill>
                <a:latin typeface="Times New Roman" panose="02020603050405020304" pitchFamily="18" charset="0"/>
              </a:rPr>
              <a:t>2</a:t>
            </a:r>
            <a:r>
              <a:rPr lang="zh-CN" altLang="en-US" sz="2400" dirty="0">
                <a:solidFill>
                  <a:srgbClr val="FF0000"/>
                </a:solidFill>
                <a:latin typeface="Times New Roman" panose="02020603050405020304" pitchFamily="18" charset="0"/>
              </a:rPr>
              <a:t>）培训教育措施；</a:t>
            </a:r>
            <a:endParaRPr lang="zh-CN" altLang="en-US" sz="2400" dirty="0">
              <a:solidFill>
                <a:srgbClr val="FF0000"/>
              </a:solidFill>
              <a:latin typeface="Times New Roman" panose="02020603050405020304" pitchFamily="18" charset="0"/>
            </a:endParaRPr>
          </a:p>
          <a:p>
            <a:pPr indent="546100" defTabSz="913130" eaLnBrk="1" hangingPunct="1">
              <a:lnSpc>
                <a:spcPct val="170000"/>
              </a:lnSpc>
            </a:pPr>
            <a:r>
              <a:rPr lang="en-US" altLang="zh-CN" sz="2400" dirty="0">
                <a:solidFill>
                  <a:srgbClr val="FF0000"/>
                </a:solidFill>
                <a:latin typeface="Times New Roman" panose="02020603050405020304" pitchFamily="18" charset="0"/>
              </a:rPr>
              <a:t>3</a:t>
            </a:r>
            <a:r>
              <a:rPr lang="zh-CN" altLang="en-US" sz="2400" dirty="0">
                <a:solidFill>
                  <a:srgbClr val="FF0000"/>
                </a:solidFill>
                <a:latin typeface="Times New Roman" panose="02020603050405020304" pitchFamily="18" charset="0"/>
              </a:rPr>
              <a:t>）管理措施。 </a:t>
            </a:r>
            <a:endParaRPr lang="zh-CN" altLang="en-US" sz="2400" dirty="0">
              <a:solidFill>
                <a:srgbClr val="FF0000"/>
              </a:solidFill>
              <a:latin typeface="Times New Roman" panose="02020603050405020304" pitchFamily="18" charset="0"/>
            </a:endParaRPr>
          </a:p>
        </p:txBody>
      </p:sp>
      <p:grpSp>
        <p:nvGrpSpPr>
          <p:cNvPr id="123908" name="Group 5"/>
          <p:cNvGrpSpPr/>
          <p:nvPr/>
        </p:nvGrpSpPr>
        <p:grpSpPr>
          <a:xfrm>
            <a:off x="1116013" y="2565400"/>
            <a:ext cx="7559675" cy="3638550"/>
            <a:chOff x="657" y="1637"/>
            <a:chExt cx="4419" cy="2292"/>
          </a:xfrm>
        </p:grpSpPr>
        <p:sp>
          <p:nvSpPr>
            <p:cNvPr id="123909" name="Text Box 17"/>
            <p:cNvSpPr txBox="1"/>
            <p:nvPr/>
          </p:nvSpPr>
          <p:spPr>
            <a:xfrm>
              <a:off x="4150" y="2976"/>
              <a:ext cx="926" cy="231"/>
            </a:xfrm>
            <a:prstGeom prst="rect">
              <a:avLst/>
            </a:prstGeom>
            <a:noFill/>
            <a:ln w="9525">
              <a:noFill/>
            </a:ln>
          </p:spPr>
          <p:txBody>
            <a:bodyPr lIns="91438" tIns="45721" rIns="91438" bIns="45721">
              <a:spAutoFit/>
            </a:bodyPr>
            <a:p>
              <a:pPr defTabSz="913130" eaLnBrk="1" hangingPunct="1">
                <a:spcBef>
                  <a:spcPct val="50000"/>
                </a:spcBef>
              </a:pPr>
              <a:r>
                <a:rPr lang="en-US" altLang="zh-CN" sz="1800" dirty="0">
                  <a:solidFill>
                    <a:srgbClr val="FF3300"/>
                  </a:solidFill>
                  <a:latin typeface="Times New Roman" panose="02020603050405020304" pitchFamily="18" charset="0"/>
                  <a:ea typeface="黑体" panose="02010609060101010101" pitchFamily="49" charset="-122"/>
                </a:rPr>
                <a:t>Enforcement</a:t>
              </a:r>
              <a:endParaRPr lang="en-US" altLang="zh-CN" sz="1800" dirty="0">
                <a:solidFill>
                  <a:srgbClr val="FF3300"/>
                </a:solidFill>
                <a:latin typeface="Times New Roman" panose="02020603050405020304" pitchFamily="18" charset="0"/>
                <a:ea typeface="黑体" panose="02010609060101010101" pitchFamily="49" charset="-122"/>
              </a:endParaRPr>
            </a:p>
          </p:txBody>
        </p:sp>
        <p:sp>
          <p:nvSpPr>
            <p:cNvPr id="123910" name="Oval 3"/>
            <p:cNvSpPr/>
            <p:nvPr/>
          </p:nvSpPr>
          <p:spPr>
            <a:xfrm>
              <a:off x="3353" y="1637"/>
              <a:ext cx="593" cy="621"/>
            </a:xfrm>
            <a:prstGeom prst="ellipse">
              <a:avLst/>
            </a:prstGeom>
            <a:solidFill>
              <a:srgbClr val="00CC00"/>
            </a:solidFill>
            <a:ln w="9525" cap="flat" cmpd="sng">
              <a:solidFill>
                <a:schemeClr val="tx1"/>
              </a:solidFill>
              <a:prstDash val="solid"/>
              <a:headEnd type="none" w="med" len="med"/>
              <a:tailEnd type="none" w="med" len="med"/>
            </a:ln>
          </p:spPr>
          <p:txBody>
            <a:bodyPr wrap="none" anchor="ctr" anchorCtr="0"/>
            <a:p>
              <a:pPr algn="ctr" eaLnBrk="1" hangingPunct="1"/>
              <a:endParaRPr lang="zh-CN" altLang="en-US" i="1" dirty="0">
                <a:solidFill>
                  <a:srgbClr val="0000FF"/>
                </a:solidFill>
                <a:latin typeface="Times New Roman" panose="02020603050405020304" pitchFamily="18" charset="0"/>
              </a:endParaRPr>
            </a:p>
          </p:txBody>
        </p:sp>
        <p:sp>
          <p:nvSpPr>
            <p:cNvPr id="123911" name="Text Box 4"/>
            <p:cNvSpPr txBox="1"/>
            <p:nvPr/>
          </p:nvSpPr>
          <p:spPr>
            <a:xfrm>
              <a:off x="3397" y="1841"/>
              <a:ext cx="593" cy="231"/>
            </a:xfrm>
            <a:prstGeom prst="rect">
              <a:avLst/>
            </a:prstGeom>
            <a:noFill/>
            <a:ln w="9525">
              <a:noFill/>
            </a:ln>
          </p:spPr>
          <p:txBody>
            <a:bodyPr lIns="91438" tIns="45721" rIns="91438" bIns="45721">
              <a:spAutoFit/>
            </a:bodyPr>
            <a:p>
              <a:pPr algn="ctr" defTabSz="913130" eaLnBrk="1" hangingPunct="1">
                <a:spcBef>
                  <a:spcPct val="50000"/>
                </a:spcBef>
              </a:pPr>
              <a:r>
                <a:rPr lang="zh-CN" altLang="en-US" sz="1800" b="0" dirty="0">
                  <a:solidFill>
                    <a:srgbClr val="FF3300"/>
                  </a:solidFill>
                  <a:latin typeface="Times New Roman" panose="02020603050405020304" pitchFamily="18" charset="0"/>
                  <a:ea typeface="黑体" panose="02010609060101010101" pitchFamily="49" charset="-122"/>
                </a:rPr>
                <a:t>技  术</a:t>
              </a:r>
              <a:endParaRPr lang="zh-CN" altLang="en-US" sz="1800" b="0" dirty="0">
                <a:solidFill>
                  <a:srgbClr val="FF3300"/>
                </a:solidFill>
                <a:latin typeface="Times New Roman" panose="02020603050405020304" pitchFamily="18" charset="0"/>
                <a:ea typeface="黑体" panose="02010609060101010101" pitchFamily="49" charset="-122"/>
              </a:endParaRPr>
            </a:p>
          </p:txBody>
        </p:sp>
        <p:sp>
          <p:nvSpPr>
            <p:cNvPr id="123912" name="Oval 5"/>
            <p:cNvSpPr/>
            <p:nvPr/>
          </p:nvSpPr>
          <p:spPr>
            <a:xfrm>
              <a:off x="3358" y="2570"/>
              <a:ext cx="593" cy="621"/>
            </a:xfrm>
            <a:prstGeom prst="ellipse">
              <a:avLst/>
            </a:prstGeom>
            <a:solidFill>
              <a:schemeClr val="hlink"/>
            </a:solidFill>
            <a:ln w="9525" cap="flat" cmpd="sng">
              <a:solidFill>
                <a:schemeClr val="tx1"/>
              </a:solidFill>
              <a:prstDash val="solid"/>
              <a:headEnd type="none" w="med" len="med"/>
              <a:tailEnd type="none" w="med" len="med"/>
            </a:ln>
          </p:spPr>
          <p:txBody>
            <a:bodyPr wrap="none" anchor="ctr" anchorCtr="0"/>
            <a:p>
              <a:pPr algn="ctr" eaLnBrk="1" hangingPunct="1"/>
              <a:endParaRPr lang="zh-CN" altLang="en-US" i="1" dirty="0">
                <a:solidFill>
                  <a:srgbClr val="0000FF"/>
                </a:solidFill>
                <a:latin typeface="Times New Roman" panose="02020603050405020304" pitchFamily="18" charset="0"/>
              </a:endParaRPr>
            </a:p>
          </p:txBody>
        </p:sp>
        <p:sp>
          <p:nvSpPr>
            <p:cNvPr id="123913" name="Text Box 6"/>
            <p:cNvSpPr txBox="1"/>
            <p:nvPr/>
          </p:nvSpPr>
          <p:spPr>
            <a:xfrm>
              <a:off x="3357" y="2723"/>
              <a:ext cx="595" cy="231"/>
            </a:xfrm>
            <a:prstGeom prst="rect">
              <a:avLst/>
            </a:prstGeom>
            <a:noFill/>
            <a:ln w="9525">
              <a:noFill/>
            </a:ln>
          </p:spPr>
          <p:txBody>
            <a:bodyPr lIns="91438" tIns="45721" rIns="91438" bIns="45721">
              <a:spAutoFit/>
            </a:bodyPr>
            <a:p>
              <a:pPr algn="ctr" defTabSz="913130" eaLnBrk="1" hangingPunct="1">
                <a:spcBef>
                  <a:spcPct val="50000"/>
                </a:spcBef>
              </a:pPr>
              <a:r>
                <a:rPr lang="zh-CN" altLang="en-US" sz="1800" b="0" dirty="0">
                  <a:solidFill>
                    <a:srgbClr val="FF3300"/>
                  </a:solidFill>
                  <a:latin typeface="Times New Roman" panose="02020603050405020304" pitchFamily="18" charset="0"/>
                  <a:ea typeface="黑体" panose="02010609060101010101" pitchFamily="49" charset="-122"/>
                </a:rPr>
                <a:t>安  全</a:t>
              </a:r>
              <a:endParaRPr lang="zh-CN" altLang="en-US" sz="1800" b="0" dirty="0">
                <a:solidFill>
                  <a:srgbClr val="FF3300"/>
                </a:solidFill>
                <a:latin typeface="Times New Roman" panose="02020603050405020304" pitchFamily="18" charset="0"/>
                <a:ea typeface="黑体" panose="02010609060101010101" pitchFamily="49" charset="-122"/>
              </a:endParaRPr>
            </a:p>
          </p:txBody>
        </p:sp>
        <p:sp>
          <p:nvSpPr>
            <p:cNvPr id="123914" name="Oval 7"/>
            <p:cNvSpPr/>
            <p:nvPr/>
          </p:nvSpPr>
          <p:spPr>
            <a:xfrm>
              <a:off x="4196" y="3298"/>
              <a:ext cx="593" cy="621"/>
            </a:xfrm>
            <a:prstGeom prst="ellipse">
              <a:avLst/>
            </a:prstGeom>
            <a:solidFill>
              <a:srgbClr val="00CC00"/>
            </a:solidFill>
            <a:ln w="9525" cap="flat" cmpd="sng">
              <a:solidFill>
                <a:schemeClr val="tx1"/>
              </a:solidFill>
              <a:prstDash val="solid"/>
              <a:headEnd type="none" w="med" len="med"/>
              <a:tailEnd type="none" w="med" len="med"/>
            </a:ln>
          </p:spPr>
          <p:txBody>
            <a:bodyPr wrap="none" anchor="ctr" anchorCtr="0"/>
            <a:p>
              <a:pPr algn="ctr" eaLnBrk="1" hangingPunct="1"/>
              <a:endParaRPr lang="zh-CN" altLang="en-US" i="1" dirty="0">
                <a:solidFill>
                  <a:srgbClr val="0000FF"/>
                </a:solidFill>
                <a:latin typeface="Times New Roman" panose="02020603050405020304" pitchFamily="18" charset="0"/>
              </a:endParaRPr>
            </a:p>
          </p:txBody>
        </p:sp>
        <p:sp>
          <p:nvSpPr>
            <p:cNvPr id="123915" name="Text Box 8"/>
            <p:cNvSpPr txBox="1"/>
            <p:nvPr/>
          </p:nvSpPr>
          <p:spPr>
            <a:xfrm>
              <a:off x="4196" y="3451"/>
              <a:ext cx="593" cy="269"/>
            </a:xfrm>
            <a:prstGeom prst="rect">
              <a:avLst/>
            </a:prstGeom>
            <a:noFill/>
            <a:ln w="9525">
              <a:noFill/>
            </a:ln>
          </p:spPr>
          <p:txBody>
            <a:bodyPr wrap="none" anchor="ctr" anchorCtr="0"/>
            <a:p>
              <a:pPr algn="ctr" defTabSz="913130" eaLnBrk="1" hangingPunct="1">
                <a:spcBef>
                  <a:spcPct val="50000"/>
                </a:spcBef>
              </a:pPr>
              <a:r>
                <a:rPr lang="zh-CN" altLang="en-US" sz="1800" b="0" dirty="0">
                  <a:solidFill>
                    <a:srgbClr val="FF3300"/>
                  </a:solidFill>
                  <a:latin typeface="Times New Roman" panose="02020603050405020304" pitchFamily="18" charset="0"/>
                  <a:ea typeface="黑体" panose="02010609060101010101" pitchFamily="49" charset="-122"/>
                </a:rPr>
                <a:t>管  理</a:t>
              </a:r>
              <a:endParaRPr lang="zh-CN" altLang="en-US" sz="1800" b="0" dirty="0">
                <a:solidFill>
                  <a:srgbClr val="FF3300"/>
                </a:solidFill>
                <a:latin typeface="Times New Roman" panose="02020603050405020304" pitchFamily="18" charset="0"/>
                <a:ea typeface="黑体" panose="02010609060101010101" pitchFamily="49" charset="-122"/>
              </a:endParaRPr>
            </a:p>
          </p:txBody>
        </p:sp>
        <p:sp>
          <p:nvSpPr>
            <p:cNvPr id="123916" name="Oval 9"/>
            <p:cNvSpPr/>
            <p:nvPr/>
          </p:nvSpPr>
          <p:spPr>
            <a:xfrm>
              <a:off x="2528" y="3304"/>
              <a:ext cx="594" cy="625"/>
            </a:xfrm>
            <a:prstGeom prst="ellipse">
              <a:avLst/>
            </a:prstGeom>
            <a:solidFill>
              <a:srgbClr val="00CC00"/>
            </a:solidFill>
            <a:ln w="9525" cap="flat" cmpd="sng">
              <a:solidFill>
                <a:schemeClr val="tx1"/>
              </a:solidFill>
              <a:prstDash val="solid"/>
              <a:headEnd type="none" w="med" len="med"/>
              <a:tailEnd type="none" w="med" len="med"/>
            </a:ln>
          </p:spPr>
          <p:txBody>
            <a:bodyPr wrap="none" anchor="ctr" anchorCtr="0"/>
            <a:p>
              <a:pPr algn="ctr" eaLnBrk="1" hangingPunct="1"/>
              <a:endParaRPr lang="zh-CN" altLang="en-US" i="1" dirty="0">
                <a:solidFill>
                  <a:srgbClr val="0000FF"/>
                </a:solidFill>
                <a:latin typeface="Times New Roman" panose="02020603050405020304" pitchFamily="18" charset="0"/>
              </a:endParaRPr>
            </a:p>
          </p:txBody>
        </p:sp>
        <p:sp>
          <p:nvSpPr>
            <p:cNvPr id="123917" name="Text Box 10"/>
            <p:cNvSpPr txBox="1"/>
            <p:nvPr/>
          </p:nvSpPr>
          <p:spPr>
            <a:xfrm>
              <a:off x="2519" y="3451"/>
              <a:ext cx="594" cy="269"/>
            </a:xfrm>
            <a:prstGeom prst="rect">
              <a:avLst/>
            </a:prstGeom>
            <a:noFill/>
            <a:ln w="9525">
              <a:noFill/>
            </a:ln>
          </p:spPr>
          <p:txBody>
            <a:bodyPr wrap="none" anchor="ctr" anchorCtr="0"/>
            <a:p>
              <a:pPr algn="ctr" defTabSz="913130" eaLnBrk="1" hangingPunct="1">
                <a:spcBef>
                  <a:spcPct val="50000"/>
                </a:spcBef>
              </a:pPr>
              <a:r>
                <a:rPr lang="zh-CN" altLang="en-US" sz="1800" b="0" dirty="0">
                  <a:solidFill>
                    <a:srgbClr val="FF3300"/>
                  </a:solidFill>
                  <a:latin typeface="Times New Roman" panose="02020603050405020304" pitchFamily="18" charset="0"/>
                  <a:ea typeface="黑体" panose="02010609060101010101" pitchFamily="49" charset="-122"/>
                </a:rPr>
                <a:t>教  育</a:t>
              </a:r>
              <a:endParaRPr lang="zh-CN" altLang="en-US" sz="1800" b="0" dirty="0">
                <a:solidFill>
                  <a:srgbClr val="FF3300"/>
                </a:solidFill>
                <a:latin typeface="Times New Roman" panose="02020603050405020304" pitchFamily="18" charset="0"/>
                <a:ea typeface="黑体" panose="02010609060101010101" pitchFamily="49" charset="-122"/>
              </a:endParaRPr>
            </a:p>
          </p:txBody>
        </p:sp>
        <p:sp>
          <p:nvSpPr>
            <p:cNvPr id="123918" name="Line 11"/>
            <p:cNvSpPr/>
            <p:nvPr/>
          </p:nvSpPr>
          <p:spPr>
            <a:xfrm>
              <a:off x="3636" y="2258"/>
              <a:ext cx="0" cy="312"/>
            </a:xfrm>
            <a:prstGeom prst="line">
              <a:avLst/>
            </a:prstGeom>
            <a:ln w="9525" cap="flat" cmpd="sng">
              <a:solidFill>
                <a:schemeClr val="tx1"/>
              </a:solidFill>
              <a:prstDash val="solid"/>
              <a:headEnd type="none" w="med" len="med"/>
              <a:tailEnd type="none" w="med" len="med"/>
            </a:ln>
          </p:spPr>
        </p:sp>
        <p:sp>
          <p:nvSpPr>
            <p:cNvPr id="123919" name="Line 12"/>
            <p:cNvSpPr/>
            <p:nvPr/>
          </p:nvSpPr>
          <p:spPr>
            <a:xfrm flipH="1">
              <a:off x="3040" y="3038"/>
              <a:ext cx="367" cy="401"/>
            </a:xfrm>
            <a:prstGeom prst="line">
              <a:avLst/>
            </a:prstGeom>
            <a:ln w="9525" cap="flat" cmpd="sng">
              <a:solidFill>
                <a:schemeClr val="tx1"/>
              </a:solidFill>
              <a:prstDash val="solid"/>
              <a:headEnd type="none" w="med" len="med"/>
              <a:tailEnd type="none" w="med" len="med"/>
            </a:ln>
          </p:spPr>
        </p:sp>
        <p:sp>
          <p:nvSpPr>
            <p:cNvPr id="123920" name="Line 13"/>
            <p:cNvSpPr/>
            <p:nvPr/>
          </p:nvSpPr>
          <p:spPr>
            <a:xfrm>
              <a:off x="3874" y="3038"/>
              <a:ext cx="405" cy="401"/>
            </a:xfrm>
            <a:prstGeom prst="line">
              <a:avLst/>
            </a:prstGeom>
            <a:ln w="9525" cap="flat" cmpd="sng">
              <a:solidFill>
                <a:schemeClr val="tx1"/>
              </a:solidFill>
              <a:prstDash val="solid"/>
              <a:headEnd type="none" w="med" len="med"/>
              <a:tailEnd type="none" w="med" len="med"/>
            </a:ln>
          </p:spPr>
        </p:sp>
        <p:sp>
          <p:nvSpPr>
            <p:cNvPr id="123921" name="Text Box 15"/>
            <p:cNvSpPr txBox="1"/>
            <p:nvPr/>
          </p:nvSpPr>
          <p:spPr>
            <a:xfrm>
              <a:off x="3969" y="1752"/>
              <a:ext cx="934" cy="231"/>
            </a:xfrm>
            <a:prstGeom prst="rect">
              <a:avLst/>
            </a:prstGeom>
            <a:noFill/>
            <a:ln w="9525">
              <a:noFill/>
            </a:ln>
          </p:spPr>
          <p:txBody>
            <a:bodyPr lIns="91438" tIns="45721" rIns="91438" bIns="45721">
              <a:spAutoFit/>
            </a:bodyPr>
            <a:p>
              <a:pPr defTabSz="913130" eaLnBrk="1" hangingPunct="1">
                <a:spcBef>
                  <a:spcPct val="50000"/>
                </a:spcBef>
              </a:pPr>
              <a:r>
                <a:rPr lang="en-US" altLang="zh-CN" sz="1800" dirty="0">
                  <a:solidFill>
                    <a:srgbClr val="FF3300"/>
                  </a:solidFill>
                  <a:latin typeface="Times New Roman" panose="02020603050405020304" pitchFamily="18" charset="0"/>
                  <a:ea typeface="黑体" panose="02010609060101010101" pitchFamily="49" charset="-122"/>
                </a:rPr>
                <a:t>Engineering</a:t>
              </a:r>
              <a:endParaRPr lang="en-US" altLang="zh-CN" sz="1800" dirty="0">
                <a:solidFill>
                  <a:srgbClr val="FF3300"/>
                </a:solidFill>
                <a:latin typeface="Times New Roman" panose="02020603050405020304" pitchFamily="18" charset="0"/>
                <a:ea typeface="黑体" panose="02010609060101010101" pitchFamily="49" charset="-122"/>
              </a:endParaRPr>
            </a:p>
          </p:txBody>
        </p:sp>
        <p:sp>
          <p:nvSpPr>
            <p:cNvPr id="123922" name="Text Box 16"/>
            <p:cNvSpPr txBox="1"/>
            <p:nvPr/>
          </p:nvSpPr>
          <p:spPr>
            <a:xfrm>
              <a:off x="2336" y="2976"/>
              <a:ext cx="862" cy="231"/>
            </a:xfrm>
            <a:prstGeom prst="rect">
              <a:avLst/>
            </a:prstGeom>
            <a:noFill/>
            <a:ln w="9525">
              <a:noFill/>
            </a:ln>
          </p:spPr>
          <p:txBody>
            <a:bodyPr lIns="91438" tIns="45721" rIns="91438" bIns="45721">
              <a:spAutoFit/>
            </a:bodyPr>
            <a:p>
              <a:pPr defTabSz="913130" eaLnBrk="1" hangingPunct="1">
                <a:spcBef>
                  <a:spcPct val="50000"/>
                </a:spcBef>
              </a:pPr>
              <a:r>
                <a:rPr lang="en-US" altLang="zh-CN" sz="1800" dirty="0">
                  <a:solidFill>
                    <a:srgbClr val="FF3300"/>
                  </a:solidFill>
                  <a:latin typeface="Times New Roman" panose="02020603050405020304" pitchFamily="18" charset="0"/>
                  <a:ea typeface="黑体" panose="02010609060101010101" pitchFamily="49" charset="-122"/>
                </a:rPr>
                <a:t>Education</a:t>
              </a:r>
              <a:endParaRPr lang="en-US" altLang="zh-CN" sz="1800" dirty="0">
                <a:solidFill>
                  <a:srgbClr val="FF3300"/>
                </a:solidFill>
                <a:latin typeface="Times New Roman" panose="02020603050405020304" pitchFamily="18" charset="0"/>
                <a:ea typeface="黑体" panose="02010609060101010101" pitchFamily="49" charset="-122"/>
              </a:endParaRPr>
            </a:p>
          </p:txBody>
        </p:sp>
        <p:sp>
          <p:nvSpPr>
            <p:cNvPr id="1555474" name="Rectangle 18"/>
            <p:cNvSpPr>
              <a:spLocks noChangeArrowheads="1"/>
            </p:cNvSpPr>
            <p:nvPr/>
          </p:nvSpPr>
          <p:spPr bwMode="auto">
            <a:xfrm>
              <a:off x="657" y="3203"/>
              <a:ext cx="1180" cy="250"/>
            </a:xfrm>
            <a:prstGeom prst="rect">
              <a:avLst/>
            </a:prstGeom>
            <a:noFill/>
            <a:ln w="9525" algn="ctr">
              <a:noFill/>
              <a:miter lim="800000"/>
            </a:ln>
            <a:effectLst/>
          </p:spPr>
          <p:txBody>
            <a:bodyPr lIns="91438" tIns="45721" rIns="91438" bIns="45721">
              <a:spAutoFit/>
            </a:bodyPr>
            <a:lstStyle/>
            <a:p>
              <a:pPr marL="0" marR="0" lvl="0" indent="0" algn="l" defTabSz="913130" rtl="0" eaLnBrk="1" fontAlgn="base" latinLnBrk="0" hangingPunct="1">
                <a:lnSpc>
                  <a:spcPct val="100000"/>
                </a:lnSpc>
                <a:spcBef>
                  <a:spcPct val="50000"/>
                </a:spcBef>
                <a:spcAft>
                  <a:spcPct val="0"/>
                </a:spcAft>
                <a:buClrTx/>
                <a:buSzTx/>
                <a:buFontTx/>
                <a:buNone/>
                <a:defRPr/>
              </a:pPr>
              <a:r>
                <a:rPr kumimoji="1" lang="zh-CN" altLang="en-US" sz="2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黑体" panose="02010609060101010101" pitchFamily="49" charset="-122"/>
                  <a:cs typeface="+mn-cs"/>
                </a:rPr>
                <a:t>（</a:t>
              </a:r>
              <a:r>
                <a:rPr kumimoji="1" lang="en-US" altLang="zh-CN" sz="2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黑体" panose="02010609060101010101" pitchFamily="49" charset="-122"/>
                  <a:cs typeface="+mn-cs"/>
                </a:rPr>
                <a:t>3E</a:t>
              </a:r>
              <a:r>
                <a:rPr kumimoji="1" lang="zh-CN" altLang="en-US" sz="2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黑体" panose="02010609060101010101" pitchFamily="49" charset="-122"/>
                  <a:cs typeface="+mn-cs"/>
                </a:rPr>
                <a:t>措施）</a:t>
              </a:r>
              <a:endParaRPr kumimoji="1" lang="zh-CN" altLang="en-US" sz="2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黑体" panose="02010609060101010101" pitchFamily="49" charset="-122"/>
                <a:cs typeface="+mn-cs"/>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8066" name="Rectangle 2"/>
          <p:cNvSpPr>
            <a:spLocks noGrp="1" noChangeArrowheads="1"/>
          </p:cNvSpPr>
          <p:nvPr>
            <p:ph type="title"/>
          </p:nvPr>
        </p:nvSpPr>
        <p:spPr>
          <a:xfrm>
            <a:off x="468313" y="836613"/>
            <a:ext cx="8226425" cy="785813"/>
          </a:xfrm>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rPr>
              <a:t>3.2 </a:t>
            </a:r>
            <a:r>
              <a:rPr kumimoji="1" lang="zh-CN" altLang="en-US" sz="28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rPr>
              <a:t>四种突发事件类型：</a:t>
            </a:r>
            <a:endParaRPr kumimoji="1" lang="zh-CN" altLang="en-US" sz="2800" b="1" i="0" u="none" strike="noStrike" kern="0" cap="none" spc="0" normalizeH="0" baseline="0" noProof="0" dirty="0" smtClean="0">
              <a:ln>
                <a:noFill/>
              </a:ln>
              <a:solidFill>
                <a:schemeClr val="accent2"/>
              </a:solidFill>
              <a:effectLst>
                <a:outerShdw blurRad="38100" dist="38100" dir="2700000" algn="tl">
                  <a:srgbClr val="C0C0C0"/>
                </a:outerShdw>
              </a:effectLst>
              <a:uLnTx/>
              <a:uFillTx/>
              <a:latin typeface="+mj-lt"/>
              <a:ea typeface="+mj-ea"/>
              <a:cs typeface="+mj-cs"/>
            </a:endParaRPr>
          </a:p>
        </p:txBody>
      </p:sp>
      <p:sp>
        <p:nvSpPr>
          <p:cNvPr id="15363" name="Rectangle 3"/>
          <p:cNvSpPr>
            <a:spLocks noGrp="1"/>
          </p:cNvSpPr>
          <p:nvPr>
            <p:ph idx="1"/>
          </p:nvPr>
        </p:nvSpPr>
        <p:spPr>
          <a:xfrm>
            <a:off x="323850" y="1412875"/>
            <a:ext cx="8374063" cy="4859338"/>
          </a:xfrm>
          <a:ln/>
        </p:spPr>
        <p:txBody>
          <a:bodyPr vert="horz" wrap="square" lIns="91440" tIns="45720" rIns="91440" bIns="45720" anchor="t" anchorCtr="0"/>
          <a:p>
            <a:pPr>
              <a:buNone/>
            </a:pPr>
            <a:r>
              <a:rPr lang="zh-CN" altLang="en-US" sz="2400" dirty="0">
                <a:solidFill>
                  <a:schemeClr val="accent2"/>
                </a:solidFill>
              </a:rPr>
              <a:t>  根据事件发生的过程、性质和机理分类</a:t>
            </a:r>
            <a:r>
              <a:rPr lang="en-US" altLang="zh-CN" sz="2400" dirty="0">
                <a:solidFill>
                  <a:schemeClr val="accent2"/>
                </a:solidFill>
              </a:rPr>
              <a:t>:</a:t>
            </a:r>
            <a:endParaRPr lang="en-US" altLang="zh-CN" sz="2400" dirty="0">
              <a:solidFill>
                <a:schemeClr val="accent2"/>
              </a:solidFill>
            </a:endParaRPr>
          </a:p>
          <a:p>
            <a:pPr lvl="1">
              <a:lnSpc>
                <a:spcPct val="150000"/>
              </a:lnSpc>
              <a:buFont typeface="Wingdings" panose="05000000000000000000" pitchFamily="2" charset="2"/>
              <a:buChar char="l"/>
            </a:pPr>
            <a:r>
              <a:rPr lang="zh-CN" altLang="en-US" sz="2000" dirty="0">
                <a:solidFill>
                  <a:srgbClr val="FF3300"/>
                </a:solidFill>
              </a:rPr>
              <a:t>自然灾害</a:t>
            </a:r>
            <a:r>
              <a:rPr lang="en-US" altLang="zh-CN" sz="2000" dirty="0">
                <a:solidFill>
                  <a:srgbClr val="FF3300"/>
                </a:solidFill>
              </a:rPr>
              <a:t>:</a:t>
            </a:r>
            <a:r>
              <a:rPr lang="zh-CN" altLang="en-US" sz="2000" dirty="0"/>
              <a:t>主要包括水旱灾害，气象灾害，地震灾害，地质灾害，海洋灾害，生物灾害和森林草原火灾等。 </a:t>
            </a:r>
            <a:endParaRPr lang="zh-CN" altLang="en-US" sz="2000" dirty="0"/>
          </a:p>
          <a:p>
            <a:pPr lvl="1">
              <a:lnSpc>
                <a:spcPct val="150000"/>
              </a:lnSpc>
              <a:buFont typeface="Wingdings" panose="05000000000000000000" pitchFamily="2" charset="2"/>
              <a:buChar char="l"/>
            </a:pPr>
            <a:r>
              <a:rPr lang="zh-CN" altLang="en-US" sz="2000" dirty="0">
                <a:solidFill>
                  <a:srgbClr val="FF3300"/>
                </a:solidFill>
              </a:rPr>
              <a:t>事故灾难</a:t>
            </a:r>
            <a:r>
              <a:rPr lang="en-US" altLang="zh-CN" sz="2000" dirty="0">
                <a:solidFill>
                  <a:srgbClr val="FF3300"/>
                </a:solidFill>
              </a:rPr>
              <a:t>:</a:t>
            </a:r>
            <a:r>
              <a:rPr lang="zh-CN" altLang="en-US" sz="2000" dirty="0"/>
              <a:t>主要包括工矿商贸等企业的各类安全事故，交通运输事故，公共设施和设备事故，环境污染和生态破坏事件等。 </a:t>
            </a:r>
            <a:endParaRPr lang="zh-CN" altLang="en-US" sz="2000" dirty="0"/>
          </a:p>
          <a:p>
            <a:pPr lvl="1">
              <a:lnSpc>
                <a:spcPct val="150000"/>
              </a:lnSpc>
              <a:buFont typeface="Wingdings" panose="05000000000000000000" pitchFamily="2" charset="2"/>
              <a:buChar char="l"/>
            </a:pPr>
            <a:r>
              <a:rPr lang="zh-CN" altLang="en-US" sz="2000" dirty="0">
                <a:solidFill>
                  <a:srgbClr val="FF3300"/>
                </a:solidFill>
              </a:rPr>
              <a:t>公共卫生事件</a:t>
            </a:r>
            <a:r>
              <a:rPr lang="en-US" altLang="zh-CN" sz="2000" dirty="0">
                <a:solidFill>
                  <a:srgbClr val="FF3300"/>
                </a:solidFill>
              </a:rPr>
              <a:t>:</a:t>
            </a:r>
            <a:r>
              <a:rPr lang="zh-CN" altLang="en-US" sz="2000" dirty="0"/>
              <a:t>主要包括传染病疫情，群体性不明原因疾病，食品安全和职业危害，动物疫情，以及其他严重影响公众健康和生命安全的事件。 </a:t>
            </a:r>
            <a:endParaRPr lang="zh-CN" altLang="en-US" sz="2000" dirty="0"/>
          </a:p>
          <a:p>
            <a:pPr lvl="1">
              <a:lnSpc>
                <a:spcPct val="150000"/>
              </a:lnSpc>
              <a:buFont typeface="Wingdings" panose="05000000000000000000" pitchFamily="2" charset="2"/>
              <a:buChar char="l"/>
            </a:pPr>
            <a:r>
              <a:rPr lang="zh-CN" altLang="en-US" sz="2000" dirty="0">
                <a:solidFill>
                  <a:srgbClr val="FF3300"/>
                </a:solidFill>
              </a:rPr>
              <a:t>社会安全事件</a:t>
            </a:r>
            <a:r>
              <a:rPr lang="en-US" altLang="zh-CN" sz="2000" dirty="0">
                <a:solidFill>
                  <a:srgbClr val="FF3300"/>
                </a:solidFill>
              </a:rPr>
              <a:t>:</a:t>
            </a:r>
            <a:r>
              <a:rPr lang="zh-CN" altLang="en-US" sz="2000" dirty="0"/>
              <a:t>主要包括恐怖袭击事件，经济安全事件和涉外突发事件等。</a:t>
            </a:r>
            <a:endParaRPr lang="zh-CN" altLang="en-US" sz="2000" dirty="0"/>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Text Box 2"/>
          <p:cNvSpPr txBox="1"/>
          <p:nvPr/>
        </p:nvSpPr>
        <p:spPr>
          <a:xfrm>
            <a:off x="323850" y="1125538"/>
            <a:ext cx="8353425" cy="4948237"/>
          </a:xfrm>
          <a:prstGeom prst="rect">
            <a:avLst/>
          </a:prstGeom>
          <a:noFill/>
          <a:ln w="9525">
            <a:noFill/>
          </a:ln>
        </p:spPr>
        <p:txBody>
          <a:bodyPr lIns="91438" tIns="45721" rIns="91438" bIns="45721">
            <a:spAutoFit/>
          </a:bodyPr>
          <a:p>
            <a:pPr marL="742950" lvl="1" indent="-285750" defTabSz="913130" eaLnBrk="1" hangingPunct="1">
              <a:lnSpc>
                <a:spcPct val="140000"/>
              </a:lnSpc>
              <a:spcBef>
                <a:spcPct val="50000"/>
              </a:spcBef>
              <a:buClr>
                <a:srgbClr val="FF3300"/>
              </a:buClr>
              <a:buFont typeface="Wingdings" panose="05000000000000000000" pitchFamily="2" charset="2"/>
              <a:buChar char="l"/>
            </a:pPr>
            <a:r>
              <a:rPr lang="en-US" altLang="zh-CN" sz="2400" dirty="0">
                <a:latin typeface="Times New Roman" panose="02020603050405020304" pitchFamily="18" charset="0"/>
              </a:rPr>
              <a:t> </a:t>
            </a:r>
            <a:r>
              <a:rPr lang="zh-CN" altLang="en-US" sz="2400" dirty="0">
                <a:latin typeface="Times New Roman" panose="02020603050405020304" pitchFamily="18" charset="0"/>
              </a:rPr>
              <a:t>工程技术措施：企业从安全生产的要求考虑，对设备、设施、工艺、操作等进行设计、检查和维护保养等，减少和消除不安全因素。</a:t>
            </a:r>
            <a:endParaRPr lang="zh-CN" altLang="en-US" sz="2400" dirty="0">
              <a:latin typeface="Times New Roman" panose="02020603050405020304" pitchFamily="18" charset="0"/>
            </a:endParaRPr>
          </a:p>
          <a:p>
            <a:pPr marL="742950" lvl="1" indent="-285750" defTabSz="913130" eaLnBrk="1" hangingPunct="1">
              <a:lnSpc>
                <a:spcPct val="140000"/>
              </a:lnSpc>
              <a:spcBef>
                <a:spcPct val="50000"/>
              </a:spcBef>
              <a:buClr>
                <a:srgbClr val="FF3300"/>
              </a:buClr>
              <a:buFont typeface="Wingdings" panose="05000000000000000000" pitchFamily="2" charset="2"/>
              <a:buChar char="l"/>
            </a:pPr>
            <a:r>
              <a:rPr lang="zh-CN" altLang="en-US" sz="2400" dirty="0">
                <a:latin typeface="Times New Roman" panose="02020603050405020304" pitchFamily="18" charset="0"/>
              </a:rPr>
              <a:t>培训教育措施：通过不同形式和途径对广大从业人员进行安全培训教育，提高从业人员预防事故的意识和技能，规范从业人员的安全生产行为。</a:t>
            </a:r>
            <a:endParaRPr lang="zh-CN" altLang="en-US" sz="2400" dirty="0">
              <a:latin typeface="Times New Roman" panose="02020603050405020304" pitchFamily="18" charset="0"/>
            </a:endParaRPr>
          </a:p>
          <a:p>
            <a:pPr marL="742950" lvl="1" indent="-285750" defTabSz="913130" eaLnBrk="1" hangingPunct="1">
              <a:lnSpc>
                <a:spcPct val="130000"/>
              </a:lnSpc>
              <a:spcBef>
                <a:spcPct val="50000"/>
              </a:spcBef>
              <a:buClr>
                <a:srgbClr val="FF3300"/>
              </a:buClr>
              <a:buFont typeface="Wingdings" panose="05000000000000000000" pitchFamily="2" charset="2"/>
              <a:buChar char="l"/>
            </a:pPr>
            <a:r>
              <a:rPr lang="en-US" altLang="zh-CN" sz="2400" dirty="0">
                <a:solidFill>
                  <a:srgbClr val="0000FF"/>
                </a:solidFill>
                <a:latin typeface="Times New Roman" panose="02020603050405020304" pitchFamily="18" charset="0"/>
              </a:rPr>
              <a:t> </a:t>
            </a:r>
            <a:r>
              <a:rPr lang="zh-CN" altLang="en-US" sz="2400" dirty="0">
                <a:latin typeface="Times New Roman" panose="02020603050405020304" pitchFamily="18" charset="0"/>
              </a:rPr>
              <a:t>管理措施：针对事故原因，制定新的或修订</a:t>
            </a:r>
            <a:r>
              <a:rPr lang="en-US" altLang="zh-CN" sz="2400" dirty="0">
                <a:latin typeface="Times New Roman" panose="02020603050405020304" pitchFamily="18" charset="0"/>
              </a:rPr>
              <a:t>/</a:t>
            </a:r>
            <a:r>
              <a:rPr lang="zh-CN" altLang="en-US" sz="2400" dirty="0">
                <a:latin typeface="Times New Roman" panose="02020603050405020304" pitchFamily="18" charset="0"/>
              </a:rPr>
              <a:t>完善安全生产规章制度、安全操作规程，补充、完善安全生产管理网络和人员等。</a:t>
            </a:r>
            <a:endParaRPr lang="zh-CN" altLang="en-US" sz="2400" dirty="0">
              <a:latin typeface="Times New Roman" panose="02020603050405020304" pitchFamily="18" charset="0"/>
            </a:endParaRP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Text Box 2"/>
          <p:cNvSpPr txBox="1"/>
          <p:nvPr/>
        </p:nvSpPr>
        <p:spPr>
          <a:xfrm>
            <a:off x="323850" y="836613"/>
            <a:ext cx="8351838" cy="5121275"/>
          </a:xfrm>
          <a:prstGeom prst="rect">
            <a:avLst/>
          </a:prstGeom>
          <a:noFill/>
          <a:ln w="9525">
            <a:noFill/>
          </a:ln>
        </p:spPr>
        <p:txBody>
          <a:bodyPr lIns="91438" tIns="45721" rIns="91438" bIns="45721">
            <a:spAutoFit/>
          </a:bodyPr>
          <a:p>
            <a:pPr defTabSz="913130" eaLnBrk="1" hangingPunct="1">
              <a:lnSpc>
                <a:spcPct val="165000"/>
              </a:lnSpc>
            </a:pPr>
            <a:r>
              <a:rPr lang="en-US" altLang="zh-CN" sz="2800" dirty="0">
                <a:solidFill>
                  <a:srgbClr val="0000FF"/>
                </a:solidFill>
                <a:latin typeface="黑体" panose="02010609060101010101" pitchFamily="49" charset="-122"/>
                <a:ea typeface="黑体" panose="02010609060101010101" pitchFamily="49" charset="-122"/>
              </a:rPr>
              <a:t>4.2  </a:t>
            </a:r>
            <a:r>
              <a:rPr lang="zh-CN" altLang="en-US" sz="2800" dirty="0">
                <a:solidFill>
                  <a:srgbClr val="0000FF"/>
                </a:solidFill>
                <a:latin typeface="黑体" panose="02010609060101010101" pitchFamily="49" charset="-122"/>
                <a:ea typeface="黑体" panose="02010609060101010101" pitchFamily="49" charset="-122"/>
              </a:rPr>
              <a:t>整改和预防</a:t>
            </a:r>
            <a:r>
              <a:rPr lang="zh-TW" altLang="en-US" sz="2800" dirty="0">
                <a:solidFill>
                  <a:srgbClr val="0000FF"/>
                </a:solidFill>
                <a:latin typeface="黑体" panose="02010609060101010101" pitchFamily="49" charset="-122"/>
                <a:ea typeface="黑体" panose="02010609060101010101" pitchFamily="49" charset="-122"/>
              </a:rPr>
              <a:t>措施等级顺序</a:t>
            </a:r>
            <a:endParaRPr lang="zh-TW" altLang="en-US" sz="2800" dirty="0">
              <a:solidFill>
                <a:srgbClr val="0000FF"/>
              </a:solidFill>
              <a:latin typeface="黑体" panose="02010609060101010101" pitchFamily="49" charset="-122"/>
              <a:ea typeface="黑体" panose="02010609060101010101" pitchFamily="49" charset="-122"/>
            </a:endParaRPr>
          </a:p>
          <a:p>
            <a:pPr marL="455930" lvl="1" indent="0" defTabSz="913130" eaLnBrk="1" hangingPunct="1">
              <a:lnSpc>
                <a:spcPct val="165000"/>
              </a:lnSpc>
              <a:buFont typeface="Wingdings" panose="05000000000000000000" pitchFamily="2" charset="2"/>
              <a:buChar char="l"/>
            </a:pPr>
            <a:r>
              <a:rPr lang="zh-CN" altLang="en-US" sz="2400" dirty="0">
                <a:solidFill>
                  <a:srgbClr val="0000CC"/>
                </a:solidFill>
                <a:latin typeface="Times New Roman" panose="02020603050405020304" pitchFamily="18" charset="0"/>
              </a:rPr>
              <a:t> 本质安全</a:t>
            </a:r>
            <a:endParaRPr lang="zh-CN" altLang="en-US" sz="2400" dirty="0">
              <a:solidFill>
                <a:srgbClr val="0000CC"/>
              </a:solidFill>
              <a:latin typeface="Times New Roman" panose="02020603050405020304" pitchFamily="18" charset="0"/>
            </a:endParaRPr>
          </a:p>
          <a:p>
            <a:pPr marL="455930" lvl="1" indent="0" defTabSz="913130" eaLnBrk="1" hangingPunct="1">
              <a:lnSpc>
                <a:spcPct val="165000"/>
              </a:lnSpc>
              <a:buFont typeface="Wingdings" panose="05000000000000000000" pitchFamily="2" charset="2"/>
              <a:buChar char="l"/>
            </a:pPr>
            <a:r>
              <a:rPr lang="zh-CN" altLang="en-US" sz="2400" dirty="0">
                <a:solidFill>
                  <a:srgbClr val="0000CC"/>
                </a:solidFill>
                <a:latin typeface="Times New Roman" panose="02020603050405020304" pitchFamily="18" charset="0"/>
              </a:rPr>
              <a:t> 加强防护</a:t>
            </a:r>
            <a:endParaRPr lang="zh-CN" altLang="en-US" sz="2400" dirty="0">
              <a:solidFill>
                <a:srgbClr val="0000CC"/>
              </a:solidFill>
              <a:latin typeface="Times New Roman" panose="02020603050405020304" pitchFamily="18" charset="0"/>
            </a:endParaRPr>
          </a:p>
          <a:p>
            <a:pPr marL="455930" lvl="1" indent="0" defTabSz="913130" eaLnBrk="1" hangingPunct="1">
              <a:lnSpc>
                <a:spcPct val="165000"/>
              </a:lnSpc>
              <a:buFont typeface="Wingdings" panose="05000000000000000000" pitchFamily="2" charset="2"/>
              <a:buChar char="l"/>
            </a:pPr>
            <a:r>
              <a:rPr lang="zh-CN" altLang="en-US" sz="2400" dirty="0">
                <a:solidFill>
                  <a:srgbClr val="0000CC"/>
                </a:solidFill>
                <a:latin typeface="Times New Roman" panose="02020603050405020304" pitchFamily="18" charset="0"/>
              </a:rPr>
              <a:t> 安全警示标志</a:t>
            </a:r>
            <a:endParaRPr lang="zh-CN" altLang="en-US" sz="2400" dirty="0">
              <a:solidFill>
                <a:srgbClr val="0000CC"/>
              </a:solidFill>
              <a:latin typeface="Times New Roman" panose="02020603050405020304" pitchFamily="18" charset="0"/>
            </a:endParaRPr>
          </a:p>
          <a:p>
            <a:pPr marL="455930" lvl="1" indent="0" defTabSz="913130" eaLnBrk="1" hangingPunct="1">
              <a:lnSpc>
                <a:spcPct val="165000"/>
              </a:lnSpc>
              <a:buFont typeface="Wingdings" panose="05000000000000000000" pitchFamily="2" charset="2"/>
              <a:buChar char="l"/>
            </a:pPr>
            <a:r>
              <a:rPr lang="zh-CN" altLang="en-US" sz="2400" dirty="0">
                <a:solidFill>
                  <a:srgbClr val="0000CC"/>
                </a:solidFill>
                <a:latin typeface="Times New Roman" panose="02020603050405020304" pitchFamily="18" charset="0"/>
              </a:rPr>
              <a:t> 完善</a:t>
            </a:r>
            <a:r>
              <a:rPr lang="zh-TW" altLang="en-US" sz="2400" dirty="0">
                <a:solidFill>
                  <a:srgbClr val="0000CC"/>
                </a:solidFill>
                <a:latin typeface="Times New Roman" panose="02020603050405020304" pitchFamily="18" charset="0"/>
              </a:rPr>
              <a:t>安全操作规程、安全教育、培训和防护用品</a:t>
            </a:r>
            <a:endParaRPr lang="zh-TW" altLang="en-US" sz="2400" dirty="0">
              <a:solidFill>
                <a:srgbClr val="0000CC"/>
              </a:solidFill>
              <a:latin typeface="Times New Roman" panose="02020603050405020304" pitchFamily="18" charset="0"/>
            </a:endParaRPr>
          </a:p>
          <a:p>
            <a:pPr defTabSz="913130" eaLnBrk="1" hangingPunct="1">
              <a:lnSpc>
                <a:spcPct val="165000"/>
              </a:lnSpc>
            </a:pPr>
            <a:r>
              <a:rPr lang="en-US" altLang="zh-CN" sz="2800" dirty="0">
                <a:solidFill>
                  <a:srgbClr val="0000FF"/>
                </a:solidFill>
                <a:latin typeface="黑体" panose="02010609060101010101" pitchFamily="49" charset="-122"/>
                <a:ea typeface="黑体" panose="02010609060101010101" pitchFamily="49" charset="-122"/>
              </a:rPr>
              <a:t>4.3  </a:t>
            </a:r>
            <a:r>
              <a:rPr lang="zh-CN" altLang="en-US" sz="2800" dirty="0">
                <a:solidFill>
                  <a:srgbClr val="0000FF"/>
                </a:solidFill>
                <a:latin typeface="黑体" panose="02010609060101010101" pitchFamily="49" charset="-122"/>
                <a:ea typeface="黑体" panose="02010609060101010101" pitchFamily="49" charset="-122"/>
              </a:rPr>
              <a:t>制定整改和预防</a:t>
            </a:r>
            <a:r>
              <a:rPr lang="zh-TW" altLang="en-US" sz="2800" dirty="0">
                <a:solidFill>
                  <a:srgbClr val="0000FF"/>
                </a:solidFill>
                <a:latin typeface="黑体" panose="02010609060101010101" pitchFamily="49" charset="-122"/>
                <a:ea typeface="黑体" panose="02010609060101010101" pitchFamily="49" charset="-122"/>
              </a:rPr>
              <a:t>措施</a:t>
            </a:r>
            <a:r>
              <a:rPr lang="zh-CN" altLang="en-US" sz="2800" dirty="0">
                <a:solidFill>
                  <a:srgbClr val="0000FF"/>
                </a:solidFill>
                <a:latin typeface="黑体" panose="02010609060101010101" pitchFamily="49" charset="-122"/>
                <a:ea typeface="黑体" panose="02010609060101010101" pitchFamily="49" charset="-122"/>
              </a:rPr>
              <a:t>的原则：</a:t>
            </a:r>
            <a:endParaRPr lang="zh-CN" altLang="zh-CN" sz="2800" dirty="0">
              <a:solidFill>
                <a:srgbClr val="0000FF"/>
              </a:solidFill>
              <a:latin typeface="黑体" panose="02010609060101010101" pitchFamily="49" charset="-122"/>
              <a:ea typeface="黑体" panose="02010609060101010101" pitchFamily="49" charset="-122"/>
            </a:endParaRPr>
          </a:p>
          <a:p>
            <a:pPr defTabSz="913130" eaLnBrk="1" hangingPunct="1">
              <a:lnSpc>
                <a:spcPct val="165000"/>
              </a:lnSpc>
            </a:pPr>
            <a:r>
              <a:rPr lang="zh-CN" altLang="en-US" sz="2100" dirty="0">
                <a:solidFill>
                  <a:srgbClr val="FF3300"/>
                </a:solidFill>
                <a:latin typeface="Times New Roman" panose="02020603050405020304" pitchFamily="18" charset="0"/>
              </a:rPr>
              <a:t>       </a:t>
            </a:r>
            <a:r>
              <a:rPr lang="zh-TW" altLang="en-US" sz="2400" dirty="0">
                <a:solidFill>
                  <a:srgbClr val="3333CC"/>
                </a:solidFill>
                <a:latin typeface="Times New Roman" panose="02020603050405020304" pitchFamily="18" charset="0"/>
              </a:rPr>
              <a:t>针对性、可操作性和经济</a:t>
            </a:r>
            <a:r>
              <a:rPr lang="zh-CN" altLang="en-US" sz="2400" dirty="0">
                <a:solidFill>
                  <a:srgbClr val="3333CC"/>
                </a:solidFill>
                <a:latin typeface="Times New Roman" panose="02020603050405020304" pitchFamily="18" charset="0"/>
              </a:rPr>
              <a:t>合理性，且</a:t>
            </a:r>
            <a:r>
              <a:rPr lang="zh-TW" altLang="en-US" sz="2400" dirty="0">
                <a:solidFill>
                  <a:srgbClr val="3333CC"/>
                </a:solidFill>
                <a:latin typeface="Times New Roman" panose="02020603050405020304" pitchFamily="18" charset="0"/>
              </a:rPr>
              <a:t>符合</a:t>
            </a:r>
            <a:r>
              <a:rPr lang="zh-CN" altLang="en-US" sz="2400" dirty="0">
                <a:solidFill>
                  <a:srgbClr val="3333CC"/>
                </a:solidFill>
                <a:latin typeface="Times New Roman" panose="02020603050405020304" pitchFamily="18" charset="0"/>
              </a:rPr>
              <a:t>法规、</a:t>
            </a:r>
            <a:r>
              <a:rPr lang="zh-TW" altLang="en-US" sz="2400" dirty="0">
                <a:solidFill>
                  <a:srgbClr val="3333CC"/>
                </a:solidFill>
                <a:latin typeface="Times New Roman" panose="02020603050405020304" pitchFamily="18" charset="0"/>
              </a:rPr>
              <a:t>标准</a:t>
            </a:r>
            <a:r>
              <a:rPr lang="zh-CN" altLang="en-US" sz="2400" dirty="0">
                <a:solidFill>
                  <a:srgbClr val="3333CC"/>
                </a:solidFill>
                <a:latin typeface="Times New Roman" panose="02020603050405020304" pitchFamily="18" charset="0"/>
              </a:rPr>
              <a:t>等</a:t>
            </a:r>
            <a:r>
              <a:rPr lang="zh-TW" altLang="en-US" sz="2400" dirty="0">
                <a:solidFill>
                  <a:srgbClr val="3333CC"/>
                </a:solidFill>
                <a:latin typeface="Times New Roman" panose="02020603050405020304" pitchFamily="18" charset="0"/>
              </a:rPr>
              <a:t>要求</a:t>
            </a:r>
            <a:r>
              <a:rPr lang="zh-CN" altLang="en-US" sz="2400" dirty="0">
                <a:solidFill>
                  <a:srgbClr val="3333CC"/>
                </a:solidFill>
                <a:latin typeface="Times New Roman" panose="02020603050405020304" pitchFamily="18" charset="0"/>
              </a:rPr>
              <a:t>。</a:t>
            </a:r>
            <a:endParaRPr lang="zh-CN" altLang="en-US" sz="2400" dirty="0">
              <a:solidFill>
                <a:srgbClr val="3333CC"/>
              </a:solidFill>
              <a:latin typeface="Times New Roman" panose="02020603050405020304" pitchFamily="18" charset="0"/>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2"/>
          <p:cNvSpPr/>
          <p:nvPr/>
        </p:nvSpPr>
        <p:spPr>
          <a:xfrm>
            <a:off x="393700" y="1125538"/>
            <a:ext cx="8351838" cy="503237"/>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5  </a:t>
            </a:r>
            <a:r>
              <a:rPr lang="zh-CN" altLang="en-US" sz="3600" dirty="0">
                <a:solidFill>
                  <a:srgbClr val="0000FF"/>
                </a:solidFill>
                <a:latin typeface="Times New Roman" panose="02020603050405020304" pitchFamily="18" charset="0"/>
                <a:ea typeface="黑体" panose="02010609060101010101" pitchFamily="49" charset="-122"/>
              </a:rPr>
              <a:t>事故调查报告</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126979" name="Rectangle 3"/>
          <p:cNvSpPr/>
          <p:nvPr/>
        </p:nvSpPr>
        <p:spPr>
          <a:xfrm>
            <a:off x="322263" y="1700213"/>
            <a:ext cx="8351837" cy="3889375"/>
          </a:xfrm>
          <a:prstGeom prst="rect">
            <a:avLst/>
          </a:prstGeom>
          <a:noFill/>
          <a:ln w="9525">
            <a:noFill/>
          </a:ln>
        </p:spPr>
        <p:txBody>
          <a:bodyPr lIns="91438" tIns="45721" rIns="91438" bIns="45721"/>
          <a:p>
            <a:pPr algn="ctr" defTabSz="913130" eaLnBrk="1" hangingPunct="1">
              <a:lnSpc>
                <a:spcPct val="180000"/>
              </a:lnSpc>
              <a:spcBef>
                <a:spcPct val="20000"/>
              </a:spcBef>
            </a:pPr>
            <a:r>
              <a:rPr lang="en-US" altLang="zh-CN" sz="2400" dirty="0">
                <a:solidFill>
                  <a:srgbClr val="FF0000"/>
                </a:solidFill>
                <a:latin typeface="Times New Roman" panose="02020603050405020304" pitchFamily="18" charset="0"/>
              </a:rPr>
              <a:t>《</a:t>
            </a:r>
            <a:r>
              <a:rPr lang="zh-CN" altLang="en-US" sz="2400" dirty="0">
                <a:solidFill>
                  <a:srgbClr val="FF0000"/>
                </a:solidFill>
                <a:latin typeface="Times New Roman" panose="02020603050405020304" pitchFamily="18" charset="0"/>
              </a:rPr>
              <a:t>生产安全事故报告和调查处理条例</a:t>
            </a:r>
            <a:r>
              <a:rPr lang="en-US" altLang="zh-CN" sz="2400" dirty="0">
                <a:solidFill>
                  <a:srgbClr val="FF0000"/>
                </a:solidFill>
                <a:latin typeface="Times New Roman" panose="02020603050405020304" pitchFamily="18" charset="0"/>
              </a:rPr>
              <a:t>》</a:t>
            </a:r>
            <a:endParaRPr lang="en-US" altLang="zh-CN" sz="2400" dirty="0">
              <a:solidFill>
                <a:srgbClr val="FF0000"/>
              </a:solidFill>
              <a:latin typeface="Times New Roman" panose="02020603050405020304" pitchFamily="18" charset="0"/>
            </a:endParaRPr>
          </a:p>
          <a:p>
            <a:pPr defTabSz="913130" eaLnBrk="1" hangingPunct="1">
              <a:lnSpc>
                <a:spcPct val="180000"/>
              </a:lnSpc>
              <a:spcBef>
                <a:spcPct val="20000"/>
              </a:spcBef>
            </a:pPr>
            <a:r>
              <a:rPr lang="zh-CN" altLang="en-US" sz="2400" dirty="0">
                <a:solidFill>
                  <a:srgbClr val="FF0000"/>
                </a:solidFill>
                <a:latin typeface="Times New Roman" panose="02020603050405020304" pitchFamily="18" charset="0"/>
              </a:rPr>
              <a:t>第二十九条</a:t>
            </a:r>
            <a:r>
              <a:rPr lang="zh-CN" altLang="en-US" sz="2400" dirty="0">
                <a:solidFill>
                  <a:srgbClr val="0000FF"/>
                </a:solidFill>
                <a:latin typeface="Times New Roman" panose="02020603050405020304" pitchFamily="18" charset="0"/>
              </a:rPr>
              <a:t>　事故调查组应当自</a:t>
            </a:r>
            <a:r>
              <a:rPr lang="zh-CN" altLang="en-US" sz="2400" dirty="0">
                <a:solidFill>
                  <a:srgbClr val="FF0000"/>
                </a:solidFill>
                <a:latin typeface="Times New Roman" panose="02020603050405020304" pitchFamily="18" charset="0"/>
              </a:rPr>
              <a:t>事故发生之日起</a:t>
            </a:r>
            <a:r>
              <a:rPr lang="en-US" altLang="zh-CN" sz="2400" dirty="0">
                <a:solidFill>
                  <a:srgbClr val="FF0000"/>
                </a:solidFill>
                <a:latin typeface="Times New Roman" panose="02020603050405020304" pitchFamily="18" charset="0"/>
              </a:rPr>
              <a:t>60</a:t>
            </a:r>
            <a:r>
              <a:rPr lang="zh-CN" altLang="en-US" sz="2400" dirty="0">
                <a:solidFill>
                  <a:srgbClr val="FF0000"/>
                </a:solidFill>
                <a:latin typeface="Times New Roman" panose="02020603050405020304" pitchFamily="18" charset="0"/>
              </a:rPr>
              <a:t>日内</a:t>
            </a:r>
            <a:r>
              <a:rPr lang="zh-CN" altLang="en-US" sz="2400" dirty="0">
                <a:solidFill>
                  <a:srgbClr val="0000FF"/>
                </a:solidFill>
                <a:latin typeface="Times New Roman" panose="02020603050405020304" pitchFamily="18" charset="0"/>
              </a:rPr>
              <a:t>提交事故调查报告；特殊情况下，经负责事故调查的人民政府批准，提交事故调查报告的期限可以适当延长，但延长的期限最长不超过</a:t>
            </a:r>
            <a:r>
              <a:rPr lang="en-US" altLang="zh-CN" sz="2400" dirty="0">
                <a:solidFill>
                  <a:srgbClr val="0000FF"/>
                </a:solidFill>
                <a:latin typeface="Times New Roman" panose="02020603050405020304" pitchFamily="18" charset="0"/>
              </a:rPr>
              <a:t>60</a:t>
            </a:r>
            <a:r>
              <a:rPr lang="zh-CN" altLang="en-US" sz="2400" dirty="0">
                <a:solidFill>
                  <a:srgbClr val="0000FF"/>
                </a:solidFill>
                <a:latin typeface="Times New Roman" panose="02020603050405020304" pitchFamily="18" charset="0"/>
              </a:rPr>
              <a:t>日。</a:t>
            </a:r>
            <a:endParaRPr lang="zh-CN" altLang="en-US" sz="2400" dirty="0">
              <a:solidFill>
                <a:srgbClr val="0000FF"/>
              </a:solidFill>
              <a:latin typeface="Times New Roman" panose="02020603050405020304" pitchFamily="18" charset="0"/>
            </a:endParaRPr>
          </a:p>
          <a:p>
            <a:pPr defTabSz="913130" eaLnBrk="1" hangingPunct="1">
              <a:lnSpc>
                <a:spcPct val="180000"/>
              </a:lnSpc>
              <a:spcBef>
                <a:spcPct val="20000"/>
              </a:spcBef>
            </a:pPr>
            <a:endParaRPr lang="zh-CN" altLang="en-US" sz="2400" dirty="0">
              <a:solidFill>
                <a:srgbClr val="0000FF"/>
              </a:solidFill>
              <a:latin typeface="Times New Roman" panose="02020603050405020304" pitchFamily="18" charset="0"/>
            </a:endParaRPr>
          </a:p>
          <a:p>
            <a:pPr defTabSz="913130" eaLnBrk="1" hangingPunct="1">
              <a:lnSpc>
                <a:spcPct val="180000"/>
              </a:lnSpc>
              <a:spcBef>
                <a:spcPct val="20000"/>
              </a:spcBef>
            </a:pPr>
            <a:endParaRPr lang="zh-CN" altLang="en-US" sz="2400" dirty="0">
              <a:solidFill>
                <a:srgbClr val="0000FF"/>
              </a:solidFill>
              <a:latin typeface="Times New Roman" panose="02020603050405020304" pitchFamily="18" charset="0"/>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2"/>
          <p:cNvSpPr/>
          <p:nvPr/>
        </p:nvSpPr>
        <p:spPr>
          <a:xfrm>
            <a:off x="323850" y="1196975"/>
            <a:ext cx="8280400" cy="4752975"/>
          </a:xfrm>
          <a:prstGeom prst="rect">
            <a:avLst/>
          </a:prstGeom>
          <a:noFill/>
          <a:ln w="38100">
            <a:noFill/>
          </a:ln>
        </p:spPr>
        <p:txBody>
          <a:bodyPr lIns="91438" tIns="45721" rIns="91438" bIns="45721"/>
          <a:p>
            <a:pPr marL="342900" indent="-342900" defTabSz="913130" eaLnBrk="1" hangingPunct="1">
              <a:lnSpc>
                <a:spcPct val="110000"/>
              </a:lnSpc>
              <a:spcBef>
                <a:spcPct val="20000"/>
              </a:spcBef>
              <a:buClr>
                <a:srgbClr val="FF3300"/>
              </a:buClr>
            </a:pPr>
            <a:r>
              <a:rPr lang="en-US" altLang="zh-CN" sz="2800" dirty="0">
                <a:latin typeface="黑体" panose="02010609060101010101" pitchFamily="49" charset="-122"/>
                <a:ea typeface="黑体" panose="02010609060101010101" pitchFamily="49" charset="-122"/>
              </a:rPr>
              <a:t>5.1 </a:t>
            </a:r>
            <a:r>
              <a:rPr lang="zh-CN" altLang="en-US" sz="2800" dirty="0">
                <a:latin typeface="黑体" panose="02010609060101010101" pitchFamily="49" charset="-122"/>
                <a:ea typeface="黑体" panose="02010609060101010101" pitchFamily="49" charset="-122"/>
              </a:rPr>
              <a:t>事故调查报告内容</a:t>
            </a:r>
            <a:endParaRPr lang="zh-CN" altLang="en-US" sz="2800" dirty="0">
              <a:latin typeface="黑体" panose="02010609060101010101" pitchFamily="49" charset="-122"/>
              <a:ea typeface="黑体" panose="02010609060101010101" pitchFamily="49" charset="-122"/>
            </a:endParaRPr>
          </a:p>
          <a:p>
            <a:pPr marL="342900" indent="-342900" defTabSz="913130" eaLnBrk="1" hangingPunct="1">
              <a:lnSpc>
                <a:spcPct val="110000"/>
              </a:lnSpc>
              <a:spcBef>
                <a:spcPct val="20000"/>
              </a:spcBef>
              <a:buClr>
                <a:srgbClr val="FF3300"/>
              </a:buClr>
            </a:pPr>
            <a:endParaRPr lang="zh-CN" altLang="en-US" sz="1200" dirty="0">
              <a:latin typeface="黑体" panose="02010609060101010101" pitchFamily="49" charset="-122"/>
              <a:ea typeface="黑体" panose="02010609060101010101" pitchFamily="49" charset="-122"/>
            </a:endParaRPr>
          </a:p>
          <a:p>
            <a:pPr marL="742950" lvl="1" indent="-28702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事故发生单位概况；</a:t>
            </a:r>
            <a:endParaRPr lang="zh-CN" altLang="en-US" sz="2400" dirty="0">
              <a:solidFill>
                <a:srgbClr val="0000FF"/>
              </a:solidFill>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事故发生经过和事故救援情况；</a:t>
            </a:r>
            <a:endParaRPr lang="zh-CN" altLang="en-US" sz="2400" dirty="0">
              <a:solidFill>
                <a:srgbClr val="0000FF"/>
              </a:solidFill>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事故造成的人员伤亡和直接经济损失；</a:t>
            </a:r>
            <a:endParaRPr lang="zh-CN" altLang="en-US" sz="2400" dirty="0">
              <a:solidFill>
                <a:srgbClr val="0000FF"/>
              </a:solidFill>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事故发生的原因和事故性质；</a:t>
            </a:r>
            <a:r>
              <a:rPr lang="zh-CN" altLang="en-US" sz="2400" dirty="0">
                <a:solidFill>
                  <a:srgbClr val="0000FF"/>
                </a:solidFill>
                <a:latin typeface="Arial" panose="020B0604020202020204" pitchFamily="34" charset="0"/>
              </a:rPr>
              <a:t> </a:t>
            </a:r>
            <a:endParaRPr lang="zh-CN" altLang="en-US" sz="2400" dirty="0">
              <a:solidFill>
                <a:srgbClr val="0000FF"/>
              </a:solidFill>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事故责任的认定以及对事故责任者的处理建议；</a:t>
            </a:r>
            <a:endParaRPr lang="zh-CN" altLang="en-US" sz="2400" dirty="0">
              <a:solidFill>
                <a:srgbClr val="0000FF"/>
              </a:solidFill>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事故防范和整改措施。</a:t>
            </a:r>
            <a:endParaRPr lang="zh-CN" altLang="en-US" sz="2400" dirty="0">
              <a:solidFill>
                <a:srgbClr val="0000FF"/>
              </a:solidFill>
              <a:latin typeface="Times New Roman" panose="02020603050405020304" pitchFamily="18" charset="0"/>
            </a:endParaRP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3"/>
          <p:cNvSpPr/>
          <p:nvPr/>
        </p:nvSpPr>
        <p:spPr>
          <a:xfrm>
            <a:off x="539750" y="1196975"/>
            <a:ext cx="8424863" cy="4752975"/>
          </a:xfrm>
          <a:prstGeom prst="rect">
            <a:avLst/>
          </a:prstGeom>
          <a:noFill/>
          <a:ln w="38100">
            <a:noFill/>
          </a:ln>
        </p:spPr>
        <p:txBody>
          <a:bodyPr lIns="91438" tIns="45721" rIns="91438" bIns="45721"/>
          <a:p>
            <a:pPr marL="342900" indent="-342900" defTabSz="913130" eaLnBrk="1" hangingPunct="1">
              <a:lnSpc>
                <a:spcPct val="120000"/>
              </a:lnSpc>
              <a:spcBef>
                <a:spcPct val="20000"/>
              </a:spcBef>
              <a:buClr>
                <a:srgbClr val="FF3300"/>
              </a:buClr>
            </a:pPr>
            <a:r>
              <a:rPr lang="en-US" altLang="zh-CN" sz="2800" dirty="0">
                <a:latin typeface="黑体" panose="02010609060101010101" pitchFamily="49" charset="-122"/>
                <a:ea typeface="黑体" panose="02010609060101010101" pitchFamily="49" charset="-122"/>
              </a:rPr>
              <a:t>5.2 </a:t>
            </a:r>
            <a:r>
              <a:rPr lang="zh-CN" altLang="en-US" sz="2800" dirty="0">
                <a:latin typeface="黑体" panose="02010609060101010101" pitchFamily="49" charset="-122"/>
                <a:ea typeface="黑体" panose="02010609060101010101" pitchFamily="49" charset="-122"/>
              </a:rPr>
              <a:t>事故调查报告要求</a:t>
            </a:r>
            <a:endParaRPr lang="zh-CN" altLang="en-US" sz="2800" dirty="0">
              <a:latin typeface="黑体" panose="02010609060101010101" pitchFamily="49" charset="-122"/>
              <a:ea typeface="黑体" panose="02010609060101010101" pitchFamily="49" charset="-122"/>
            </a:endParaRPr>
          </a:p>
          <a:p>
            <a:pPr marL="742950" lvl="1" indent="-287020" defTabSz="913130" eaLnBrk="1" hangingPunct="1">
              <a:lnSpc>
                <a:spcPct val="19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过程调查要准确</a:t>
            </a:r>
            <a:endParaRPr lang="zh-CN" altLang="en-US" sz="2400" dirty="0">
              <a:solidFill>
                <a:srgbClr val="0000FF"/>
              </a:solidFill>
              <a:latin typeface="Times New Roman" panose="02020603050405020304" pitchFamily="18" charset="0"/>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原因分析要明确</a:t>
            </a:r>
            <a:endParaRPr lang="zh-CN" altLang="en-US" sz="2400" dirty="0">
              <a:solidFill>
                <a:srgbClr val="0000FF"/>
              </a:solidFill>
              <a:latin typeface="Times New Roman" panose="02020603050405020304" pitchFamily="18" charset="0"/>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责任分析要公正</a:t>
            </a:r>
            <a:endParaRPr lang="zh-CN" altLang="en-US" sz="2400" dirty="0">
              <a:solidFill>
                <a:srgbClr val="0000FF"/>
              </a:solidFill>
              <a:latin typeface="Times New Roman" panose="02020603050405020304" pitchFamily="18" charset="0"/>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对责任者处理要严肃</a:t>
            </a:r>
            <a:endParaRPr lang="zh-CN" altLang="en-US" sz="2400" dirty="0">
              <a:solidFill>
                <a:srgbClr val="0000FF"/>
              </a:solidFill>
              <a:latin typeface="Times New Roman" panose="02020603050405020304" pitchFamily="18" charset="0"/>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预防措施要具体</a:t>
            </a:r>
            <a:endParaRPr lang="zh-CN" altLang="en-US" sz="2400" dirty="0">
              <a:solidFill>
                <a:srgbClr val="0000FF"/>
              </a:solidFill>
              <a:latin typeface="Times New Roman" panose="02020603050405020304" pitchFamily="18" charset="0"/>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人员签字要清晰</a:t>
            </a:r>
            <a:endParaRPr lang="en-US" altLang="zh-CN" sz="2000" dirty="0">
              <a:solidFill>
                <a:srgbClr val="0000FF"/>
              </a:solidFill>
              <a:latin typeface="Times New Roman" panose="02020603050405020304" pitchFamily="18" charset="0"/>
            </a:endParaRP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p:nvPr/>
        </p:nvSpPr>
        <p:spPr>
          <a:xfrm>
            <a:off x="323850" y="1100138"/>
            <a:ext cx="8351838" cy="600075"/>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6  </a:t>
            </a:r>
            <a:r>
              <a:rPr lang="zh-CN" altLang="en-US" sz="3600" dirty="0">
                <a:solidFill>
                  <a:srgbClr val="0000FF"/>
                </a:solidFill>
                <a:latin typeface="Times New Roman" panose="02020603050405020304" pitchFamily="18" charset="0"/>
                <a:ea typeface="黑体" panose="02010609060101010101" pitchFamily="49" charset="-122"/>
              </a:rPr>
              <a:t>事故管理台帐</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130051" name="Rectangle 3"/>
          <p:cNvSpPr/>
          <p:nvPr/>
        </p:nvSpPr>
        <p:spPr>
          <a:xfrm>
            <a:off x="395288" y="1628775"/>
            <a:ext cx="8280400" cy="4752975"/>
          </a:xfrm>
          <a:prstGeom prst="rect">
            <a:avLst/>
          </a:prstGeom>
          <a:noFill/>
          <a:ln w="9525">
            <a:noFill/>
          </a:ln>
        </p:spPr>
        <p:txBody>
          <a:bodyPr lIns="91438" tIns="45721" rIns="91438" bIns="45721"/>
          <a:p>
            <a:pPr marL="88900" indent="-88900" defTabSz="913130" eaLnBrk="1" hangingPunct="1">
              <a:lnSpc>
                <a:spcPct val="130000"/>
              </a:lnSpc>
              <a:spcBef>
                <a:spcPct val="20000"/>
              </a:spcBef>
              <a:buClr>
                <a:srgbClr val="FF3300"/>
              </a:buClr>
            </a:pPr>
            <a:endParaRPr lang="zh-CN" altLang="en-US" sz="1000" dirty="0">
              <a:latin typeface="Times New Roman" panose="02020603050405020304" pitchFamily="18" charset="0"/>
            </a:endParaRPr>
          </a:p>
          <a:p>
            <a:pPr marL="88900" indent="-88900" defTabSz="913130" eaLnBrk="1" hangingPunct="1">
              <a:lnSpc>
                <a:spcPct val="130000"/>
              </a:lnSpc>
              <a:spcBef>
                <a:spcPct val="20000"/>
              </a:spcBef>
              <a:buClr>
                <a:srgbClr val="FF3300"/>
              </a:buClr>
            </a:pPr>
            <a:r>
              <a:rPr lang="zh-CN" altLang="en-US" sz="2800" dirty="0">
                <a:latin typeface="Times New Roman" panose="02020603050405020304" pitchFamily="18" charset="0"/>
              </a:rPr>
              <a:t>台账的内容应包括：</a:t>
            </a:r>
            <a:endParaRPr lang="zh-CN" altLang="en-US" sz="2800" dirty="0">
              <a:latin typeface="Times New Roman" panose="02020603050405020304" pitchFamily="18" charset="0"/>
            </a:endParaRPr>
          </a:p>
          <a:p>
            <a:pPr marL="438150" lvl="1" indent="17780" defTabSz="913130" eaLnBrk="1" hangingPunct="1">
              <a:lnSpc>
                <a:spcPct val="120000"/>
              </a:lnSpc>
              <a:spcBef>
                <a:spcPct val="20000"/>
              </a:spcBef>
              <a:buFont typeface="Wingdings" panose="05000000000000000000" pitchFamily="2" charset="2"/>
              <a:buChar char="l"/>
            </a:pPr>
            <a:r>
              <a:rPr lang="zh-CN" altLang="en-US" sz="2400" dirty="0">
                <a:latin typeface="Times New Roman" panose="02020603050405020304" pitchFamily="18" charset="0"/>
              </a:rPr>
              <a:t> 事故名称</a:t>
            </a:r>
            <a:endParaRPr lang="zh-CN" altLang="en-US" sz="2400" dirty="0">
              <a:latin typeface="Times New Roman" panose="02020603050405020304" pitchFamily="18" charset="0"/>
            </a:endParaRPr>
          </a:p>
          <a:p>
            <a:pPr marL="438150" lvl="1" indent="17780" defTabSz="913130" eaLnBrk="1" hangingPunct="1">
              <a:lnSpc>
                <a:spcPct val="120000"/>
              </a:lnSpc>
              <a:spcBef>
                <a:spcPct val="20000"/>
              </a:spcBef>
              <a:buFont typeface="Wingdings" panose="05000000000000000000" pitchFamily="2" charset="2"/>
              <a:buChar char="l"/>
            </a:pPr>
            <a:r>
              <a:rPr lang="zh-CN" altLang="en-US" sz="2400" dirty="0">
                <a:latin typeface="Times New Roman" panose="02020603050405020304" pitchFamily="18" charset="0"/>
              </a:rPr>
              <a:t> 事故发生的时间、地点</a:t>
            </a:r>
            <a:endParaRPr lang="zh-CN" altLang="en-US" sz="2400" dirty="0">
              <a:latin typeface="Times New Roman" panose="02020603050405020304" pitchFamily="18" charset="0"/>
            </a:endParaRPr>
          </a:p>
          <a:p>
            <a:pPr marL="438150" lvl="1" indent="17780" defTabSz="913130" eaLnBrk="1" hangingPunct="1">
              <a:lnSpc>
                <a:spcPct val="120000"/>
              </a:lnSpc>
              <a:spcBef>
                <a:spcPct val="20000"/>
              </a:spcBef>
              <a:buFont typeface="Wingdings" panose="05000000000000000000" pitchFamily="2" charset="2"/>
              <a:buChar char="l"/>
            </a:pPr>
            <a:r>
              <a:rPr lang="zh-CN" altLang="en-US" sz="2400" dirty="0">
                <a:latin typeface="Times New Roman" panose="02020603050405020304" pitchFamily="18" charset="0"/>
              </a:rPr>
              <a:t> 事故类别</a:t>
            </a:r>
            <a:endParaRPr lang="zh-CN" altLang="en-US" sz="2400" dirty="0">
              <a:latin typeface="Times New Roman" panose="02020603050405020304" pitchFamily="18" charset="0"/>
            </a:endParaRPr>
          </a:p>
          <a:p>
            <a:pPr marL="438150" lvl="1" indent="17780" defTabSz="913130" eaLnBrk="1" hangingPunct="1">
              <a:lnSpc>
                <a:spcPct val="120000"/>
              </a:lnSpc>
              <a:spcBef>
                <a:spcPct val="20000"/>
              </a:spcBef>
              <a:buFont typeface="Wingdings" panose="05000000000000000000" pitchFamily="2" charset="2"/>
              <a:buChar char="l"/>
            </a:pPr>
            <a:r>
              <a:rPr lang="zh-CN" altLang="en-US" sz="2400" dirty="0">
                <a:latin typeface="Times New Roman" panose="02020603050405020304" pitchFamily="18" charset="0"/>
              </a:rPr>
              <a:t> 伤亡人数</a:t>
            </a:r>
            <a:endParaRPr lang="zh-CN" altLang="en-US" sz="2400" dirty="0">
              <a:latin typeface="Times New Roman" panose="02020603050405020304" pitchFamily="18" charset="0"/>
            </a:endParaRPr>
          </a:p>
          <a:p>
            <a:pPr marL="438150" lvl="1" indent="17780" defTabSz="913130" eaLnBrk="1" hangingPunct="1">
              <a:lnSpc>
                <a:spcPct val="120000"/>
              </a:lnSpc>
              <a:spcBef>
                <a:spcPct val="20000"/>
              </a:spcBef>
              <a:buFont typeface="Wingdings" panose="05000000000000000000" pitchFamily="2" charset="2"/>
              <a:buChar char="l"/>
            </a:pPr>
            <a:r>
              <a:rPr lang="zh-CN" altLang="en-US" sz="2400" dirty="0">
                <a:latin typeface="Times New Roman" panose="02020603050405020304" pitchFamily="18" charset="0"/>
              </a:rPr>
              <a:t> 损失情况</a:t>
            </a:r>
            <a:endParaRPr lang="zh-CN" altLang="en-US" sz="2400" dirty="0">
              <a:latin typeface="Times New Roman" panose="02020603050405020304" pitchFamily="18" charset="0"/>
            </a:endParaRPr>
          </a:p>
          <a:p>
            <a:pPr marL="438150" lvl="1" indent="17780" defTabSz="913130" eaLnBrk="1" hangingPunct="1">
              <a:spcBef>
                <a:spcPct val="20000"/>
              </a:spcBef>
            </a:pPr>
            <a:r>
              <a:rPr lang="zh-CN" altLang="en-US" sz="2400" dirty="0">
                <a:latin typeface="Times New Roman" panose="02020603050405020304" pitchFamily="18" charset="0"/>
              </a:rPr>
              <a:t>以及</a:t>
            </a:r>
            <a:r>
              <a:rPr lang="zh-CN" altLang="en-US" sz="2400" dirty="0">
                <a:solidFill>
                  <a:srgbClr val="FF0000"/>
                </a:solidFill>
                <a:latin typeface="Times New Roman" panose="02020603050405020304" pitchFamily="18" charset="0"/>
              </a:rPr>
              <a:t>事故经过、救援过程、事故教训、事故处理</a:t>
            </a:r>
            <a:r>
              <a:rPr lang="zh-CN" altLang="en-US" sz="2400" dirty="0">
                <a:latin typeface="Times New Roman" panose="02020603050405020304" pitchFamily="18" charset="0"/>
              </a:rPr>
              <a:t>等</a:t>
            </a:r>
            <a:endParaRPr lang="zh-CN" altLang="en-US" sz="2400" dirty="0">
              <a:latin typeface="Times New Roman" panose="02020603050405020304" pitchFamily="18" charset="0"/>
            </a:endParaRPr>
          </a:p>
        </p:txBody>
      </p:sp>
      <p:sp>
        <p:nvSpPr>
          <p:cNvPr id="130052" name="矩形标注 6"/>
          <p:cNvSpPr/>
          <p:nvPr/>
        </p:nvSpPr>
        <p:spPr>
          <a:xfrm>
            <a:off x="928688" y="1928813"/>
            <a:ext cx="4929187" cy="1928812"/>
          </a:xfrm>
          <a:prstGeom prst="wedgeRectCallout">
            <a:avLst>
              <a:gd name="adj1" fmla="val -20833"/>
              <a:gd name="adj2" fmla="val 62500"/>
            </a:avLst>
          </a:prstGeom>
          <a:noFill/>
          <a:ln w="9525">
            <a:noFill/>
          </a:ln>
        </p:spPr>
        <p:txBody>
          <a:bodyPr anchor="ctr" anchorCtr="0"/>
          <a:p>
            <a:pPr algn="ctr" defTabSz="913130" eaLnBrk="1" hangingPunct="1"/>
            <a:endParaRPr lang="zh-CN" altLang="en-US" sz="4400" i="1" dirty="0">
              <a:solidFill>
                <a:srgbClr val="0000FF"/>
              </a:solidFill>
              <a:latin typeface="Times New Roman" panose="02020603050405020304" pitchFamily="18" charset="0"/>
              <a:ea typeface="幼圆"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idx="1"/>
          </p:nvPr>
        </p:nvSpPr>
        <p:spPr>
          <a:xfrm>
            <a:off x="323850" y="1714500"/>
            <a:ext cx="8362950" cy="4643438"/>
          </a:xfrm>
          <a:ln/>
        </p:spPr>
        <p:txBody>
          <a:bodyPr vert="horz" wrap="square" lIns="91440" tIns="45720" rIns="91440" bIns="45720" anchor="t" anchorCtr="0"/>
          <a:p>
            <a:pPr>
              <a:buNone/>
            </a:pPr>
            <a:r>
              <a:rPr lang="zh-CN" altLang="en-US" sz="2400" dirty="0">
                <a:solidFill>
                  <a:schemeClr val="accent2"/>
                </a:solidFill>
              </a:rPr>
              <a:t>  按照事件性质、严重程度、可控性和影响范围分级</a:t>
            </a:r>
            <a:endParaRPr lang="en-US" altLang="zh-CN" sz="2400" dirty="0">
              <a:solidFill>
                <a:schemeClr val="accent2"/>
              </a:solidFill>
            </a:endParaRPr>
          </a:p>
          <a:p>
            <a:pPr lvl="1">
              <a:lnSpc>
                <a:spcPct val="150000"/>
              </a:lnSpc>
              <a:buFont typeface="Wingdings" panose="05000000000000000000" pitchFamily="2" charset="2"/>
              <a:buChar char="l"/>
            </a:pPr>
            <a:r>
              <a:rPr lang="en-US" altLang="zh-CN" sz="2000" dirty="0">
                <a:solidFill>
                  <a:srgbClr val="FF3300"/>
                </a:solidFill>
              </a:rPr>
              <a:t>Ⅰ</a:t>
            </a:r>
            <a:r>
              <a:rPr lang="zh-CN" altLang="en-US" sz="2000" dirty="0">
                <a:solidFill>
                  <a:srgbClr val="FF3300"/>
                </a:solidFill>
              </a:rPr>
              <a:t>级</a:t>
            </a:r>
            <a:r>
              <a:rPr lang="en-US" altLang="zh-CN" sz="2000" dirty="0">
                <a:solidFill>
                  <a:srgbClr val="FF3300"/>
                </a:solidFill>
              </a:rPr>
              <a:t>(</a:t>
            </a:r>
            <a:r>
              <a:rPr lang="zh-CN" altLang="en-US" sz="2000" dirty="0">
                <a:solidFill>
                  <a:srgbClr val="FF3300"/>
                </a:solidFill>
              </a:rPr>
              <a:t>特别重大</a:t>
            </a:r>
            <a:r>
              <a:rPr lang="en-US" altLang="zh-CN" sz="2000" dirty="0">
                <a:solidFill>
                  <a:srgbClr val="FF3300"/>
                </a:solidFill>
              </a:rPr>
              <a:t>)</a:t>
            </a:r>
            <a:r>
              <a:rPr lang="zh-CN" altLang="en-US" sz="2000" dirty="0">
                <a:solidFill>
                  <a:srgbClr val="FF3300"/>
                </a:solidFill>
              </a:rPr>
              <a:t>：</a:t>
            </a:r>
            <a:r>
              <a:rPr lang="zh-CN" altLang="en-US" sz="2000" dirty="0"/>
              <a:t>突然发生，事态非常复杂，对地方乃至国家生产安全、公共安全、政治稳定和社会经济秩序带来严重危害或威胁，已经或可能造成特别重大</a:t>
            </a:r>
            <a:r>
              <a:rPr lang="zh-CN" altLang="en-US" sz="2000" dirty="0">
                <a:solidFill>
                  <a:srgbClr val="FF3300"/>
                </a:solidFill>
              </a:rPr>
              <a:t>人员伤亡（</a:t>
            </a:r>
            <a:r>
              <a:rPr lang="zh-CN" altLang="en-US" sz="2000" u="sng" dirty="0">
                <a:solidFill>
                  <a:srgbClr val="FF3300"/>
                </a:solidFill>
              </a:rPr>
              <a:t>≥</a:t>
            </a:r>
            <a:r>
              <a:rPr lang="en-US" altLang="zh-CN" sz="2000" u="sng" dirty="0">
                <a:solidFill>
                  <a:srgbClr val="FF3300"/>
                </a:solidFill>
              </a:rPr>
              <a:t>30</a:t>
            </a:r>
            <a:r>
              <a:rPr lang="zh-CN" altLang="en-US" sz="2000" u="sng" dirty="0">
                <a:solidFill>
                  <a:srgbClr val="FF3300"/>
                </a:solidFill>
              </a:rPr>
              <a:t>、</a:t>
            </a:r>
            <a:r>
              <a:rPr lang="en-US" altLang="zh-CN" sz="2000" u="sng" dirty="0">
                <a:solidFill>
                  <a:srgbClr val="FF3300"/>
                </a:solidFill>
              </a:rPr>
              <a:t>100</a:t>
            </a:r>
            <a:r>
              <a:rPr lang="zh-CN" altLang="en-US" sz="2000" u="sng" dirty="0">
                <a:solidFill>
                  <a:srgbClr val="FF3300"/>
                </a:solidFill>
              </a:rPr>
              <a:t>人</a:t>
            </a:r>
            <a:r>
              <a:rPr lang="zh-CN" altLang="en-US" sz="2000" dirty="0">
                <a:solidFill>
                  <a:srgbClr val="FF3300"/>
                </a:solidFill>
              </a:rPr>
              <a:t>）</a:t>
            </a:r>
            <a:r>
              <a:rPr lang="zh-CN" altLang="en-US" sz="2000" dirty="0"/>
              <a:t>、特别重大</a:t>
            </a:r>
            <a:r>
              <a:rPr lang="zh-CN" altLang="en-US" sz="2000" dirty="0">
                <a:solidFill>
                  <a:srgbClr val="FF3300"/>
                </a:solidFill>
              </a:rPr>
              <a:t>财产损失（ </a:t>
            </a:r>
            <a:r>
              <a:rPr lang="zh-CN" altLang="en-US" sz="2000" u="sng" dirty="0">
                <a:solidFill>
                  <a:srgbClr val="FF3300"/>
                </a:solidFill>
              </a:rPr>
              <a:t>≥ </a:t>
            </a:r>
            <a:r>
              <a:rPr lang="en-US" altLang="zh-CN" sz="2000" u="sng" dirty="0">
                <a:solidFill>
                  <a:srgbClr val="FF3300"/>
                </a:solidFill>
              </a:rPr>
              <a:t>1</a:t>
            </a:r>
            <a:r>
              <a:rPr lang="zh-CN" altLang="en-US" sz="2000" u="sng" dirty="0">
                <a:solidFill>
                  <a:srgbClr val="FF3300"/>
                </a:solidFill>
              </a:rPr>
              <a:t>亿</a:t>
            </a:r>
            <a:r>
              <a:rPr lang="zh-CN" altLang="en-US" sz="2000" dirty="0">
                <a:solidFill>
                  <a:srgbClr val="FF3300"/>
                </a:solidFill>
              </a:rPr>
              <a:t>）</a:t>
            </a:r>
            <a:r>
              <a:rPr lang="zh-CN" altLang="en-US" sz="2000" dirty="0"/>
              <a:t>或重大</a:t>
            </a:r>
            <a:r>
              <a:rPr lang="zh-CN" altLang="en-US" sz="2000" dirty="0">
                <a:solidFill>
                  <a:srgbClr val="FF3300"/>
                </a:solidFill>
              </a:rPr>
              <a:t>生态环境破坏。</a:t>
            </a:r>
            <a:endParaRPr lang="zh-CN" altLang="en-US" sz="2000" dirty="0">
              <a:solidFill>
                <a:srgbClr val="FF3300"/>
              </a:solidFill>
            </a:endParaRPr>
          </a:p>
          <a:p>
            <a:pPr lvl="1">
              <a:lnSpc>
                <a:spcPct val="150000"/>
              </a:lnSpc>
              <a:buFont typeface="Wingdings" panose="05000000000000000000" pitchFamily="2" charset="2"/>
              <a:buChar char="l"/>
            </a:pPr>
            <a:r>
              <a:rPr lang="en-US" altLang="zh-CN" sz="2000" dirty="0">
                <a:solidFill>
                  <a:srgbClr val="FF3300"/>
                </a:solidFill>
              </a:rPr>
              <a:t>Ⅱ</a:t>
            </a:r>
            <a:r>
              <a:rPr lang="zh-CN" altLang="en-US" sz="2000" dirty="0">
                <a:solidFill>
                  <a:srgbClr val="FF3300"/>
                </a:solidFill>
              </a:rPr>
              <a:t>级（重大）：</a:t>
            </a:r>
            <a:r>
              <a:rPr lang="zh-CN" altLang="en-US" sz="2000" dirty="0"/>
              <a:t>突然发生，事态复杂，对地方一定区域内的生产安全、公共安全、政治稳定和社会经济秩序带来严重危害或威胁，已经或可能造成</a:t>
            </a:r>
            <a:r>
              <a:rPr lang="zh-CN" altLang="en-US" sz="2000" dirty="0">
                <a:solidFill>
                  <a:srgbClr val="FF0000"/>
                </a:solidFill>
              </a:rPr>
              <a:t>重大人员伤亡（</a:t>
            </a:r>
            <a:r>
              <a:rPr lang="en-US" altLang="zh-CN" sz="2000" u="sng" dirty="0">
                <a:solidFill>
                  <a:srgbClr val="FF3300"/>
                </a:solidFill>
              </a:rPr>
              <a:t>10-30</a:t>
            </a:r>
            <a:r>
              <a:rPr lang="zh-CN" altLang="en-US" sz="2000" u="sng" dirty="0">
                <a:solidFill>
                  <a:srgbClr val="FF3300"/>
                </a:solidFill>
              </a:rPr>
              <a:t>、</a:t>
            </a:r>
            <a:r>
              <a:rPr lang="en-US" altLang="zh-CN" sz="2000" u="sng" dirty="0">
                <a:solidFill>
                  <a:srgbClr val="FF3300"/>
                </a:solidFill>
              </a:rPr>
              <a:t>50-99</a:t>
            </a:r>
            <a:r>
              <a:rPr lang="zh-CN" altLang="en-US" sz="2000" u="sng" dirty="0">
                <a:solidFill>
                  <a:srgbClr val="FF3300"/>
                </a:solidFill>
              </a:rPr>
              <a:t>人</a:t>
            </a:r>
            <a:r>
              <a:rPr lang="zh-CN" altLang="en-US" sz="2000" dirty="0">
                <a:solidFill>
                  <a:srgbClr val="FF0000"/>
                </a:solidFill>
              </a:rPr>
              <a:t>）</a:t>
            </a:r>
            <a:r>
              <a:rPr lang="zh-CN" altLang="en-US" sz="2000" dirty="0"/>
              <a:t>、重大</a:t>
            </a:r>
            <a:r>
              <a:rPr lang="zh-CN" altLang="en-US" sz="2000" dirty="0">
                <a:solidFill>
                  <a:srgbClr val="FF0000"/>
                </a:solidFill>
              </a:rPr>
              <a:t>财产损失（</a:t>
            </a:r>
            <a:r>
              <a:rPr lang="en-US" altLang="zh-CN" sz="2000" u="sng" dirty="0">
                <a:solidFill>
                  <a:srgbClr val="FF3300"/>
                </a:solidFill>
              </a:rPr>
              <a:t>0.5-1</a:t>
            </a:r>
            <a:r>
              <a:rPr lang="zh-CN" altLang="en-US" sz="2000" u="sng" dirty="0">
                <a:solidFill>
                  <a:srgbClr val="FF3300"/>
                </a:solidFill>
              </a:rPr>
              <a:t>亿</a:t>
            </a:r>
            <a:r>
              <a:rPr lang="zh-CN" altLang="en-US" sz="2000" dirty="0">
                <a:solidFill>
                  <a:srgbClr val="FF0000"/>
                </a:solidFill>
              </a:rPr>
              <a:t>）</a:t>
            </a:r>
            <a:r>
              <a:rPr lang="zh-CN" altLang="en-US" sz="2000" dirty="0"/>
              <a:t>或严重生态环境破坏。</a:t>
            </a:r>
            <a:endParaRPr lang="zh-CN" altLang="en-US" sz="2000" dirty="0"/>
          </a:p>
        </p:txBody>
      </p:sp>
      <p:sp>
        <p:nvSpPr>
          <p:cNvPr id="730115" name="Rectangle 4"/>
          <p:cNvSpPr>
            <a:spLocks noGrp="1" noChangeArrowheads="1"/>
          </p:cNvSpPr>
          <p:nvPr>
            <p:ph type="title"/>
          </p:nvPr>
        </p:nvSpPr>
        <p:spPr>
          <a:xfrm>
            <a:off x="468313" y="908050"/>
            <a:ext cx="8226425" cy="78581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3.3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四种突发事件级别：</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2163" name="Rectangle 4"/>
          <p:cNvSpPr>
            <a:spLocks noChangeArrowheads="1"/>
          </p:cNvSpPr>
          <p:nvPr/>
        </p:nvSpPr>
        <p:spPr bwMode="auto">
          <a:xfrm>
            <a:off x="285750" y="1714500"/>
            <a:ext cx="8280400" cy="3313113"/>
          </a:xfrm>
          <a:prstGeom prst="rect">
            <a:avLst/>
          </a:prstGeom>
          <a:noFill/>
          <a:ln w="9525">
            <a:noFill/>
            <a:miter lim="800000"/>
          </a:ln>
        </p:spPr>
        <p:txBody>
          <a:bodyPr lIns="91438" tIns="45721" rIns="91438" bIns="45721"/>
          <a:lstStyle/>
          <a:p>
            <a:pPr marL="742950" marR="0" lvl="1" indent="-285750" algn="just" defTabSz="913130" rtl="0" eaLnBrk="1" fontAlgn="base" latinLnBrk="0" hangingPunct="1">
              <a:lnSpc>
                <a:spcPct val="160000"/>
              </a:lnSpc>
              <a:spcBef>
                <a:spcPct val="20000"/>
              </a:spcBef>
              <a:spcAft>
                <a:spcPct val="0"/>
              </a:spcAft>
              <a:buClrTx/>
              <a:buSzTx/>
              <a:buFont typeface="Wingdings" panose="05000000000000000000" pitchFamily="2" charset="2"/>
              <a:buChar char="l"/>
              <a:defRPr/>
            </a:pPr>
            <a:r>
              <a:rPr kumimoji="0" lang="en-US"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Ⅲ</a:t>
            </a:r>
            <a:r>
              <a:rPr kumimoji="0" lang="zh-CN"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级（较大）：</a:t>
            </a: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突然发生，事态较为复杂，对一定区域的生产安全、公共安全、政治稳定和社会经济秩序带来较大危害或威胁，已经或可能造成较大</a:t>
            </a:r>
            <a:r>
              <a:rPr kumimoji="0" lang="zh-CN"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人员伤亡（</a:t>
            </a:r>
            <a:r>
              <a:rPr kumimoji="1" lang="en-US" altLang="zh-CN" sz="2000" b="1" i="0" u="sng" strike="noStrike" kern="1200" cap="none" spc="0" normalizeH="0" baseline="0" noProof="0" dirty="0">
                <a:ln>
                  <a:noFill/>
                </a:ln>
                <a:solidFill>
                  <a:srgbClr val="FF3300"/>
                </a:solidFill>
                <a:effectLst/>
                <a:uLnTx/>
                <a:uFillTx/>
                <a:latin typeface="+mn-lt"/>
                <a:ea typeface="+mn-ea"/>
                <a:cs typeface="+mn-cs"/>
              </a:rPr>
              <a:t>3-9</a:t>
            </a:r>
            <a:r>
              <a:rPr kumimoji="1" lang="zh-CN" altLang="en-US" sz="2000" b="1" i="0" u="sng" strike="noStrike" kern="1200" cap="none" spc="0" normalizeH="0" baseline="0" noProof="0" dirty="0">
                <a:ln>
                  <a:noFill/>
                </a:ln>
                <a:solidFill>
                  <a:srgbClr val="FF3300"/>
                </a:solidFill>
                <a:effectLst/>
                <a:uLnTx/>
                <a:uFillTx/>
                <a:latin typeface="+mn-lt"/>
                <a:ea typeface="+mn-ea"/>
                <a:cs typeface="+mn-cs"/>
              </a:rPr>
              <a:t>、</a:t>
            </a:r>
            <a:r>
              <a:rPr kumimoji="1" lang="en-US" altLang="zh-CN" sz="2000" b="1" i="0" u="sng" strike="noStrike" kern="1200" cap="none" spc="0" normalizeH="0" baseline="0" noProof="0" dirty="0">
                <a:ln>
                  <a:noFill/>
                </a:ln>
                <a:solidFill>
                  <a:srgbClr val="FF3300"/>
                </a:solidFill>
                <a:effectLst/>
                <a:uLnTx/>
                <a:uFillTx/>
                <a:latin typeface="+mn-lt"/>
                <a:ea typeface="+mn-ea"/>
                <a:cs typeface="+mn-cs"/>
              </a:rPr>
              <a:t>10-50</a:t>
            </a:r>
            <a:r>
              <a:rPr kumimoji="1" lang="zh-CN" altLang="en-US" sz="2000" b="1" i="0" u="sng" strike="noStrike" kern="1200" cap="none" spc="0" normalizeH="0" baseline="0" noProof="0" dirty="0">
                <a:ln>
                  <a:noFill/>
                </a:ln>
                <a:solidFill>
                  <a:srgbClr val="FF3300"/>
                </a:solidFill>
                <a:effectLst/>
                <a:uLnTx/>
                <a:uFillTx/>
                <a:latin typeface="+mn-lt"/>
                <a:ea typeface="+mn-ea"/>
                <a:cs typeface="+mn-cs"/>
              </a:rPr>
              <a:t>人</a:t>
            </a:r>
            <a:r>
              <a:rPr kumimoji="0" lang="zh-CN"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、较大</a:t>
            </a:r>
            <a:r>
              <a:rPr kumimoji="0" lang="zh-CN"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财产损失（</a:t>
            </a:r>
            <a:r>
              <a:rPr kumimoji="1" lang="en-US" altLang="zh-CN" sz="2000" b="1" i="0" u="sng" strike="noStrike" kern="1200" cap="none" spc="0" normalizeH="0" baseline="0" noProof="0" dirty="0">
                <a:ln>
                  <a:noFill/>
                </a:ln>
                <a:solidFill>
                  <a:srgbClr val="FF3300"/>
                </a:solidFill>
                <a:effectLst/>
                <a:uLnTx/>
                <a:uFillTx/>
                <a:latin typeface="+mn-lt"/>
                <a:ea typeface="+mn-ea"/>
                <a:cs typeface="+mn-cs"/>
              </a:rPr>
              <a:t>0.1-0.5</a:t>
            </a:r>
            <a:r>
              <a:rPr kumimoji="1" lang="zh-CN" altLang="en-US" sz="2000" b="1" i="0" u="sng" strike="noStrike" kern="1200" cap="none" spc="0" normalizeH="0" baseline="0" noProof="0" dirty="0">
                <a:ln>
                  <a:noFill/>
                </a:ln>
                <a:solidFill>
                  <a:srgbClr val="FF3300"/>
                </a:solidFill>
                <a:effectLst/>
                <a:uLnTx/>
                <a:uFillTx/>
                <a:latin typeface="+mn-lt"/>
                <a:ea typeface="+mn-ea"/>
                <a:cs typeface="+mn-cs"/>
              </a:rPr>
              <a:t>亿</a:t>
            </a:r>
            <a:r>
              <a:rPr kumimoji="0" lang="zh-CN"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或生态环境破坏。</a:t>
            </a:r>
            <a:endPar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742950" marR="0" lvl="1" indent="-285750" algn="just" defTabSz="913130" rtl="0" eaLnBrk="1" fontAlgn="base" latinLnBrk="0" hangingPunct="1">
              <a:lnSpc>
                <a:spcPct val="160000"/>
              </a:lnSpc>
              <a:spcBef>
                <a:spcPct val="20000"/>
              </a:spcBef>
              <a:spcAft>
                <a:spcPct val="0"/>
              </a:spcAft>
              <a:buClrTx/>
              <a:buSzTx/>
              <a:buFont typeface="Wingdings" panose="05000000000000000000" pitchFamily="2" charset="2"/>
              <a:buChar char="l"/>
              <a:defRPr/>
            </a:pPr>
            <a:r>
              <a:rPr kumimoji="0" lang="en-US"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Ⅳ</a:t>
            </a:r>
            <a:r>
              <a:rPr kumimoji="0" lang="zh-CN"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级（一般）：</a:t>
            </a: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突然发生，事态比较简单，对小范围内的生产安全、公共安全、政治稳定和社会经济秩序带来一定危害或威胁，已经或可能造成</a:t>
            </a:r>
            <a:r>
              <a:rPr kumimoji="0" lang="zh-CN"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人员伤亡、财产损失</a:t>
            </a:r>
            <a:r>
              <a:rPr kumimoji="0" lang="en-US"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0" lang="zh-CN"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1" lang="en-US" altLang="zh-CN" sz="2000" b="1" i="0" u="sng" strike="noStrike" kern="1200" cap="none" spc="0" normalizeH="0" baseline="0" noProof="0" dirty="0">
                <a:ln>
                  <a:noFill/>
                </a:ln>
                <a:solidFill>
                  <a:srgbClr val="FF3300"/>
                </a:solidFill>
                <a:effectLst/>
                <a:uLnTx/>
                <a:uFillTx/>
                <a:latin typeface="+mn-lt"/>
                <a:ea typeface="+mn-ea"/>
                <a:cs typeface="+mn-cs"/>
              </a:rPr>
              <a:t>3</a:t>
            </a:r>
            <a:r>
              <a:rPr kumimoji="1" lang="zh-CN" altLang="en-US" sz="2000" b="1" i="0" u="sng" strike="noStrike" kern="1200" cap="none" spc="0" normalizeH="0" baseline="0" noProof="0" dirty="0">
                <a:ln>
                  <a:noFill/>
                </a:ln>
                <a:solidFill>
                  <a:srgbClr val="FF3300"/>
                </a:solidFill>
                <a:effectLst/>
                <a:uLnTx/>
                <a:uFillTx/>
                <a:latin typeface="+mn-lt"/>
                <a:ea typeface="+mn-ea"/>
                <a:cs typeface="+mn-cs"/>
              </a:rPr>
              <a:t>、</a:t>
            </a:r>
            <a:r>
              <a:rPr kumimoji="1" lang="en-US" altLang="zh-CN" sz="2000" b="1" i="0" u="sng" strike="noStrike" kern="1200" cap="none" spc="0" normalizeH="0" baseline="0" noProof="0" dirty="0">
                <a:ln>
                  <a:noFill/>
                </a:ln>
                <a:solidFill>
                  <a:srgbClr val="FF3300"/>
                </a:solidFill>
                <a:effectLst/>
                <a:uLnTx/>
                <a:uFillTx/>
                <a:latin typeface="+mn-lt"/>
                <a:ea typeface="+mn-ea"/>
                <a:cs typeface="+mn-cs"/>
              </a:rPr>
              <a:t>10</a:t>
            </a:r>
            <a:r>
              <a:rPr kumimoji="1" lang="zh-CN" altLang="en-US" sz="2000" b="1" i="0" u="sng" strike="noStrike" kern="1200" cap="none" spc="0" normalizeH="0" baseline="0" noProof="0" dirty="0">
                <a:ln>
                  <a:noFill/>
                </a:ln>
                <a:solidFill>
                  <a:srgbClr val="FF3300"/>
                </a:solidFill>
                <a:effectLst/>
                <a:uLnTx/>
                <a:uFillTx/>
                <a:latin typeface="+mn-lt"/>
                <a:ea typeface="+mn-ea"/>
                <a:cs typeface="+mn-cs"/>
              </a:rPr>
              <a:t>人</a:t>
            </a:r>
            <a:r>
              <a:rPr kumimoji="1" lang="en-US" altLang="zh-CN" sz="2000" b="1" i="0" u="sng" strike="noStrike" kern="1200" cap="none" spc="0" normalizeH="0" baseline="0" noProof="0" dirty="0">
                <a:ln>
                  <a:noFill/>
                </a:ln>
                <a:solidFill>
                  <a:srgbClr val="FF3300"/>
                </a:solidFill>
                <a:effectLst/>
                <a:uLnTx/>
                <a:uFillTx/>
                <a:latin typeface="+mn-lt"/>
                <a:ea typeface="+mn-ea"/>
                <a:cs typeface="+mn-cs"/>
              </a:rPr>
              <a:t>0.1</a:t>
            </a:r>
            <a:r>
              <a:rPr kumimoji="1" lang="zh-CN" altLang="en-US" sz="2000" b="1" i="0" u="sng" strike="noStrike" kern="1200" cap="none" spc="0" normalizeH="0" baseline="0" noProof="0" dirty="0">
                <a:ln>
                  <a:noFill/>
                </a:ln>
                <a:solidFill>
                  <a:srgbClr val="FF3300"/>
                </a:solidFill>
                <a:effectLst/>
                <a:uLnTx/>
                <a:uFillTx/>
                <a:latin typeface="+mn-lt"/>
                <a:ea typeface="+mn-ea"/>
                <a:cs typeface="+mn-cs"/>
              </a:rPr>
              <a:t>亿</a:t>
            </a:r>
            <a:r>
              <a:rPr kumimoji="0" lang="en-US"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a:t>
            </a:r>
            <a:endPar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17411" name="Rectangle 4"/>
          <p:cNvSpPr/>
          <p:nvPr/>
        </p:nvSpPr>
        <p:spPr>
          <a:xfrm>
            <a:off x="357188" y="1071563"/>
            <a:ext cx="8405812" cy="571500"/>
          </a:xfrm>
          <a:prstGeom prst="rect">
            <a:avLst/>
          </a:prstGeom>
          <a:noFill/>
          <a:ln w="9525">
            <a:noFill/>
          </a:ln>
        </p:spPr>
        <p:txBody>
          <a:bodyPr lIns="91438" tIns="45721" rIns="91438" bIns="45721" anchor="ctr" anchorCtr="0"/>
          <a:p>
            <a:pPr defTabSz="913130" eaLnBrk="1" hangingPunct="1"/>
            <a:r>
              <a:rPr lang="en-US" altLang="zh-CN" sz="2800" dirty="0">
                <a:latin typeface="Times New Roman" panose="02020603050405020304" pitchFamily="18" charset="0"/>
              </a:rPr>
              <a:t>3.3 </a:t>
            </a:r>
            <a:r>
              <a:rPr lang="zh-CN" altLang="en-US" sz="2800" dirty="0">
                <a:latin typeface="Times New Roman" panose="02020603050405020304" pitchFamily="18" charset="0"/>
              </a:rPr>
              <a:t>四种突发事件级别：</a:t>
            </a:r>
            <a:endParaRPr lang="zh-CN" altLang="en-US" sz="2800" dirty="0">
              <a:latin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5"/>
          <p:cNvSpPr/>
          <p:nvPr/>
        </p:nvSpPr>
        <p:spPr>
          <a:xfrm>
            <a:off x="323850" y="1196975"/>
            <a:ext cx="8424863" cy="4826000"/>
          </a:xfrm>
          <a:prstGeom prst="rect">
            <a:avLst/>
          </a:prstGeom>
          <a:noFill/>
          <a:ln w="9525">
            <a:noFill/>
          </a:ln>
        </p:spPr>
        <p:txBody>
          <a:bodyPr lIns="91438" tIns="45721" rIns="91438" bIns="45721"/>
          <a:p>
            <a:pPr marL="342900" indent="-342900" algn="just" defTabSz="913130">
              <a:lnSpc>
                <a:spcPct val="150000"/>
              </a:lnSpc>
            </a:pPr>
            <a:r>
              <a:rPr lang="zh-CN" altLang="en-US" sz="2400" dirty="0">
                <a:solidFill>
                  <a:schemeClr val="accent2"/>
                </a:solidFill>
                <a:latin typeface="Times New Roman" panose="02020603050405020304" pitchFamily="18" charset="0"/>
              </a:rPr>
              <a:t>      </a:t>
            </a:r>
            <a:endParaRPr lang="en-US" altLang="zh-CN" sz="2400" dirty="0">
              <a:solidFill>
                <a:schemeClr val="accent2"/>
              </a:solidFill>
              <a:latin typeface="Times New Roman" panose="02020603050405020304" pitchFamily="18" charset="0"/>
            </a:endParaRPr>
          </a:p>
        </p:txBody>
      </p:sp>
      <p:pic>
        <p:nvPicPr>
          <p:cNvPr id="18435" name="Picture 5" descr="1"/>
          <p:cNvPicPr>
            <a:picLocks noChangeAspect="1"/>
          </p:cNvPicPr>
          <p:nvPr/>
        </p:nvPicPr>
        <p:blipFill>
          <a:blip r:embed="rId1"/>
          <a:stretch>
            <a:fillRect/>
          </a:stretch>
        </p:blipFill>
        <p:spPr>
          <a:xfrm>
            <a:off x="485775" y="1125538"/>
            <a:ext cx="8299450" cy="5040312"/>
          </a:xfrm>
          <a:prstGeom prst="rect">
            <a:avLst/>
          </a:prstGeom>
          <a:noFill/>
          <a:ln w="9525">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4" descr="2"/>
          <p:cNvPicPr>
            <a:picLocks noChangeAspect="1"/>
          </p:cNvPicPr>
          <p:nvPr/>
        </p:nvPicPr>
        <p:blipFill>
          <a:blip r:embed="rId1"/>
          <a:stretch>
            <a:fillRect/>
          </a:stretch>
        </p:blipFill>
        <p:spPr>
          <a:xfrm>
            <a:off x="1285875" y="928688"/>
            <a:ext cx="7235825" cy="5443537"/>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4211" name="Rectangle 2"/>
          <p:cNvSpPr>
            <a:spLocks noGrp="1" noChangeArrowheads="1"/>
          </p:cNvSpPr>
          <p:nvPr>
            <p:ph type="title" idx="4294967295"/>
          </p:nvPr>
        </p:nvSpPr>
        <p:spPr>
          <a:xfrm>
            <a:off x="466725" y="908050"/>
            <a:ext cx="8226425" cy="649288"/>
          </a:xfrm>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mj-lt"/>
                <a:ea typeface="+mj-ea"/>
                <a:cs typeface="+mj-cs"/>
              </a:rPr>
              <a:t>3.4 </a:t>
            </a:r>
            <a:r>
              <a:rPr kumimoji="1" lang="zh-CN" altLang="en-US"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mj-lt"/>
                <a:ea typeface="+mj-ea"/>
                <a:cs typeface="+mj-cs"/>
              </a:rPr>
              <a:t>六种预案类型：</a:t>
            </a:r>
            <a:endParaRPr kumimoji="1" lang="zh-CN" altLang="en-US" sz="2800" b="1" i="0" u="none" strike="noStrike" kern="0" cap="none" spc="0" normalizeH="0" baseline="0" noProof="0" smtClean="0">
              <a:ln>
                <a:noFill/>
              </a:ln>
              <a:solidFill>
                <a:schemeClr val="accent2"/>
              </a:solidFill>
              <a:effectLst>
                <a:outerShdw blurRad="38100" dist="38100" dir="2700000" algn="tl">
                  <a:srgbClr val="C0C0C0"/>
                </a:outerShdw>
              </a:effectLst>
              <a:uLnTx/>
              <a:uFillTx/>
              <a:latin typeface="+mj-lt"/>
              <a:ea typeface="+mj-ea"/>
              <a:cs typeface="+mj-cs"/>
            </a:endParaRPr>
          </a:p>
        </p:txBody>
      </p:sp>
      <p:sp>
        <p:nvSpPr>
          <p:cNvPr id="20483" name="Rectangle 3"/>
          <p:cNvSpPr>
            <a:spLocks noGrp="1"/>
          </p:cNvSpPr>
          <p:nvPr>
            <p:ph type="body" idx="4294967295"/>
          </p:nvPr>
        </p:nvSpPr>
        <p:spPr>
          <a:xfrm>
            <a:off x="323850" y="1341438"/>
            <a:ext cx="8374063" cy="4967287"/>
          </a:xfrm>
          <a:ln/>
        </p:spPr>
        <p:txBody>
          <a:bodyPr vert="horz" wrap="square" lIns="91440" tIns="45720" rIns="91440" bIns="45720" anchor="t" anchorCtr="0"/>
          <a:p>
            <a:pPr lvl="1" eaLnBrk="1" hangingPunct="1">
              <a:lnSpc>
                <a:spcPct val="130000"/>
              </a:lnSpc>
              <a:buClr>
                <a:srgbClr val="FF0000"/>
              </a:buClr>
              <a:buFont typeface="Wingdings" panose="05000000000000000000" pitchFamily="2" charset="2"/>
              <a:buChar char="l"/>
            </a:pPr>
            <a:r>
              <a:rPr lang="zh-CN" altLang="en-US" sz="2000" dirty="0">
                <a:solidFill>
                  <a:srgbClr val="FF0000"/>
                </a:solidFill>
              </a:rPr>
              <a:t>总体应急预案：</a:t>
            </a:r>
            <a:r>
              <a:rPr lang="zh-CN" altLang="en-US" sz="2000" dirty="0"/>
              <a:t>全国应急预案体系的总纲，是国务院应对特别重大突发公共事件的规范性文件。 （</a:t>
            </a:r>
            <a:r>
              <a:rPr lang="en-US" altLang="zh-CN" sz="2000" dirty="0"/>
              <a:t>1</a:t>
            </a:r>
            <a:r>
              <a:rPr lang="zh-CN" altLang="en-US" sz="2000" dirty="0"/>
              <a:t>）</a:t>
            </a:r>
            <a:endParaRPr lang="zh-CN" altLang="en-US" sz="2000" dirty="0"/>
          </a:p>
          <a:p>
            <a:pPr lvl="1" eaLnBrk="1" hangingPunct="1">
              <a:lnSpc>
                <a:spcPct val="130000"/>
              </a:lnSpc>
              <a:buClr>
                <a:srgbClr val="FF0000"/>
              </a:buClr>
              <a:buFont typeface="Wingdings" panose="05000000000000000000" pitchFamily="2" charset="2"/>
              <a:buChar char="l"/>
            </a:pPr>
            <a:r>
              <a:rPr lang="zh-CN" altLang="en-US" sz="2000" dirty="0">
                <a:solidFill>
                  <a:srgbClr val="FF0000"/>
                </a:solidFill>
              </a:rPr>
              <a:t>专项应急预案：</a:t>
            </a:r>
            <a:r>
              <a:rPr lang="zh-CN" altLang="en-US" sz="2000" dirty="0"/>
              <a:t>国务院及其有关部门为应对某一类型或某几种类型突发公共事件而制定的应急预案（</a:t>
            </a:r>
            <a:r>
              <a:rPr lang="en-US" altLang="zh-CN" sz="2000" dirty="0"/>
              <a:t>25</a:t>
            </a:r>
            <a:r>
              <a:rPr lang="zh-CN" altLang="en-US" sz="2000" dirty="0"/>
              <a:t>）。 　</a:t>
            </a:r>
            <a:endParaRPr lang="zh-CN" altLang="en-US" sz="2000" dirty="0"/>
          </a:p>
          <a:p>
            <a:pPr lvl="1" eaLnBrk="1" hangingPunct="1">
              <a:lnSpc>
                <a:spcPct val="130000"/>
              </a:lnSpc>
              <a:buClr>
                <a:srgbClr val="FF0000"/>
              </a:buClr>
              <a:buFont typeface="Wingdings" panose="05000000000000000000" pitchFamily="2" charset="2"/>
              <a:buChar char="l"/>
            </a:pPr>
            <a:r>
              <a:rPr lang="zh-CN" altLang="en-US" sz="2000" dirty="0">
                <a:solidFill>
                  <a:srgbClr val="FF0000"/>
                </a:solidFill>
              </a:rPr>
              <a:t>部门应急预案：</a:t>
            </a:r>
            <a:r>
              <a:rPr lang="zh-CN" altLang="en-US" sz="2000" dirty="0"/>
              <a:t>国务院有关部门根据总体应急预案、专项应急预案和部门职责为应对突发公共事件制定的预案。（</a:t>
            </a:r>
            <a:r>
              <a:rPr lang="en-US" altLang="zh-CN" sz="2000" dirty="0"/>
              <a:t>86</a:t>
            </a:r>
            <a:r>
              <a:rPr lang="zh-CN" altLang="en-US" sz="2000" dirty="0"/>
              <a:t>） </a:t>
            </a:r>
            <a:endParaRPr lang="zh-CN" altLang="en-US" sz="2000" dirty="0"/>
          </a:p>
          <a:p>
            <a:pPr lvl="1" eaLnBrk="1" hangingPunct="1">
              <a:lnSpc>
                <a:spcPct val="130000"/>
              </a:lnSpc>
              <a:buClr>
                <a:srgbClr val="FF0000"/>
              </a:buClr>
              <a:buFont typeface="Wingdings" panose="05000000000000000000" pitchFamily="2" charset="2"/>
              <a:buChar char="l"/>
            </a:pPr>
            <a:r>
              <a:rPr lang="zh-CN" altLang="en-US" sz="2000" dirty="0">
                <a:solidFill>
                  <a:srgbClr val="FF0000"/>
                </a:solidFill>
              </a:rPr>
              <a:t>地方应急预案：</a:t>
            </a:r>
            <a:r>
              <a:rPr lang="zh-CN" altLang="en-US" sz="2000" dirty="0"/>
              <a:t>包括</a:t>
            </a:r>
            <a:r>
              <a:rPr lang="zh-CN" altLang="en-US" sz="2000" dirty="0">
                <a:solidFill>
                  <a:schemeClr val="accent2"/>
                </a:solidFill>
              </a:rPr>
              <a:t>省级人民政府的突发公共事件总体应急预案、专项应急预案和部门应急预案；各市（地）、县（</a:t>
            </a:r>
            <a:r>
              <a:rPr lang="zh-CN" altLang="en-US" sz="2000" dirty="0"/>
              <a:t>市）人民政府及其基层政权组织的突发公共事件应急预案。</a:t>
            </a:r>
            <a:endParaRPr lang="zh-CN" altLang="en-US" sz="2000" dirty="0"/>
          </a:p>
          <a:p>
            <a:pPr lvl="1" eaLnBrk="1" hangingPunct="1">
              <a:lnSpc>
                <a:spcPct val="130000"/>
              </a:lnSpc>
              <a:buClr>
                <a:srgbClr val="FF0000"/>
              </a:buClr>
              <a:buFont typeface="Wingdings" panose="05000000000000000000" pitchFamily="2" charset="2"/>
              <a:buChar char="l"/>
            </a:pPr>
            <a:r>
              <a:rPr lang="zh-CN" altLang="en-US" sz="2000" dirty="0">
                <a:solidFill>
                  <a:srgbClr val="FF0000"/>
                </a:solidFill>
              </a:rPr>
              <a:t>企事业单位根据有关法律法规制定的应急预案。</a:t>
            </a:r>
            <a:r>
              <a:rPr lang="zh-CN" altLang="en-US" sz="2000" dirty="0"/>
              <a:t> </a:t>
            </a:r>
            <a:endParaRPr lang="zh-CN" altLang="en-US" sz="2000" dirty="0"/>
          </a:p>
          <a:p>
            <a:pPr lvl="1" eaLnBrk="1" hangingPunct="1">
              <a:lnSpc>
                <a:spcPct val="130000"/>
              </a:lnSpc>
              <a:buClr>
                <a:srgbClr val="FF0000"/>
              </a:buClr>
              <a:buFont typeface="Wingdings" panose="05000000000000000000" pitchFamily="2" charset="2"/>
              <a:buChar char="l"/>
            </a:pPr>
            <a:r>
              <a:rPr lang="zh-CN" altLang="en-US" sz="2000" dirty="0"/>
              <a:t>举办大型会展和文化体育等</a:t>
            </a:r>
            <a:r>
              <a:rPr lang="zh-CN" altLang="en-US" sz="2000" dirty="0">
                <a:solidFill>
                  <a:srgbClr val="FF0000"/>
                </a:solidFill>
              </a:rPr>
              <a:t>重大活动</a:t>
            </a:r>
            <a:r>
              <a:rPr lang="zh-CN" altLang="en-US" sz="2000" dirty="0"/>
              <a:t>，主办单位应当制定应急预案。 </a:t>
            </a:r>
            <a:endParaRPr lang="zh-CN" altLang="en-US" sz="2000" dirty="0"/>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4"/>
          <p:cNvSpPr txBox="1"/>
          <p:nvPr/>
        </p:nvSpPr>
        <p:spPr>
          <a:xfrm>
            <a:off x="2422525" y="338138"/>
            <a:ext cx="184150" cy="701675"/>
          </a:xfrm>
          <a:prstGeom prst="rect">
            <a:avLst/>
          </a:prstGeom>
          <a:noFill/>
          <a:ln w="9525">
            <a:noFill/>
          </a:ln>
        </p:spPr>
        <p:txBody>
          <a:bodyPr wrap="none" anchor="ctr" anchorCtr="0">
            <a:spAutoFit/>
          </a:bodyPr>
          <a:p>
            <a:pPr algn="ctr" eaLnBrk="1" hangingPunct="1">
              <a:spcBef>
                <a:spcPct val="50000"/>
              </a:spcBef>
            </a:pPr>
            <a:endParaRPr lang="zh-CN" altLang="en-US" sz="4000" b="0" dirty="0">
              <a:latin typeface="Times New Roman" panose="02020603050405020304" pitchFamily="18" charset="0"/>
            </a:endParaRPr>
          </a:p>
        </p:txBody>
      </p:sp>
      <p:sp>
        <p:nvSpPr>
          <p:cNvPr id="21507" name="Rectangle 5"/>
          <p:cNvSpPr/>
          <p:nvPr/>
        </p:nvSpPr>
        <p:spPr>
          <a:xfrm>
            <a:off x="395288" y="1457325"/>
            <a:ext cx="8207375" cy="534988"/>
          </a:xfrm>
          <a:prstGeom prst="rect">
            <a:avLst/>
          </a:prstGeom>
          <a:noFill/>
          <a:ln w="9525">
            <a:noFill/>
          </a:ln>
        </p:spPr>
        <p:txBody>
          <a:bodyPr anchor="ctr" anchorCtr="0">
            <a:spAutoFit/>
          </a:bodyPr>
          <a:p>
            <a:pPr algn="ctr" eaLnBrk="1" hangingPunct="1">
              <a:lnSpc>
                <a:spcPct val="80000"/>
              </a:lnSpc>
              <a:spcBef>
                <a:spcPct val="50000"/>
              </a:spcBef>
            </a:pPr>
            <a:r>
              <a:rPr lang="zh-CN" altLang="en-US" sz="3600" dirty="0">
                <a:latin typeface="黑体" panose="02010609060101010101" pitchFamily="49" charset="-122"/>
                <a:ea typeface="黑体" panose="02010609060101010101" pitchFamily="49" charset="-122"/>
              </a:rPr>
              <a:t>二、要素对照  </a:t>
            </a:r>
            <a:endParaRPr lang="zh-CN" altLang="en-US" sz="3600" dirty="0">
              <a:latin typeface="黑体" panose="02010609060101010101" pitchFamily="49" charset="-122"/>
              <a:ea typeface="黑体" panose="02010609060101010101" pitchFamily="49" charset="-122"/>
            </a:endParaRPr>
          </a:p>
        </p:txBody>
      </p:sp>
      <p:sp>
        <p:nvSpPr>
          <p:cNvPr id="21508" name="Text Box 6"/>
          <p:cNvSpPr txBox="1"/>
          <p:nvPr/>
        </p:nvSpPr>
        <p:spPr>
          <a:xfrm>
            <a:off x="7848600" y="5999163"/>
            <a:ext cx="184150" cy="457200"/>
          </a:xfrm>
          <a:prstGeom prst="rect">
            <a:avLst/>
          </a:prstGeom>
          <a:noFill/>
          <a:ln w="9525">
            <a:noFill/>
          </a:ln>
        </p:spPr>
        <p:txBody>
          <a:bodyPr wrap="none" anchor="ctr" anchorCtr="0">
            <a:spAutoFit/>
          </a:bodyPr>
          <a:p>
            <a:pPr algn="ctr" eaLnBrk="1" hangingPunct="1">
              <a:spcBef>
                <a:spcPct val="50000"/>
              </a:spcBef>
            </a:pPr>
            <a:endParaRPr lang="zh-CN" altLang="en-US" sz="2400" b="0" dirty="0">
              <a:latin typeface="Times New Roman" panose="02020603050405020304" pitchFamily="18" charset="0"/>
            </a:endParaRPr>
          </a:p>
        </p:txBody>
      </p:sp>
      <p:sp>
        <p:nvSpPr>
          <p:cNvPr id="21509" name="Text Box 8"/>
          <p:cNvSpPr txBox="1"/>
          <p:nvPr/>
        </p:nvSpPr>
        <p:spPr>
          <a:xfrm>
            <a:off x="1643063" y="2286000"/>
            <a:ext cx="6319837" cy="3459163"/>
          </a:xfrm>
          <a:prstGeom prst="rect">
            <a:avLst/>
          </a:prstGeom>
          <a:noFill/>
          <a:ln w="9525">
            <a:noFill/>
          </a:ln>
          <a:effectLst>
            <a:prstShdw prst="shdw17" dist="17961" dir="8100000">
              <a:srgbClr val="99997A"/>
            </a:prstShdw>
          </a:effectLst>
        </p:spPr>
        <p:txBody>
          <a:bodyPr lIns="96650" tIns="48325" rIns="96650" bIns="48325">
            <a:spAutoFit/>
          </a:bodyPr>
          <a:p>
            <a:pPr eaLnBrk="1" hangingPunct="1">
              <a:lnSpc>
                <a:spcPct val="130000"/>
              </a:lnSpc>
            </a:pPr>
            <a:r>
              <a:rPr lang="zh-CN" altLang="en-US" sz="2800" dirty="0">
                <a:latin typeface="Times New Roman" panose="02020603050405020304" pitchFamily="18" charset="0"/>
              </a:rPr>
              <a:t>（一）应急指挥与救援系统</a:t>
            </a:r>
            <a:endParaRPr lang="zh-CN" altLang="en-US" sz="2800" dirty="0">
              <a:latin typeface="Times New Roman" panose="02020603050405020304" pitchFamily="18" charset="0"/>
            </a:endParaRPr>
          </a:p>
          <a:p>
            <a:pPr eaLnBrk="1" hangingPunct="1">
              <a:lnSpc>
                <a:spcPct val="130000"/>
              </a:lnSpc>
            </a:pPr>
            <a:r>
              <a:rPr lang="zh-CN" altLang="en-US" sz="2800" dirty="0">
                <a:latin typeface="Times New Roman" panose="02020603050405020304" pitchFamily="18" charset="0"/>
              </a:rPr>
              <a:t>（二）应急救援设施</a:t>
            </a:r>
            <a:endParaRPr lang="zh-CN" altLang="en-US" sz="2800" dirty="0">
              <a:latin typeface="Times New Roman" panose="02020603050405020304" pitchFamily="18" charset="0"/>
            </a:endParaRPr>
          </a:p>
          <a:p>
            <a:pPr eaLnBrk="1" hangingPunct="1">
              <a:lnSpc>
                <a:spcPct val="130000"/>
              </a:lnSpc>
            </a:pPr>
            <a:r>
              <a:rPr lang="zh-CN" altLang="en-US" sz="2800" dirty="0">
                <a:latin typeface="Times New Roman" panose="02020603050405020304" pitchFamily="18" charset="0"/>
              </a:rPr>
              <a:t>（三）应急救援预案与演练</a:t>
            </a:r>
            <a:endParaRPr lang="zh-CN" altLang="en-US" sz="2800" dirty="0">
              <a:latin typeface="Times New Roman" panose="02020603050405020304" pitchFamily="18" charset="0"/>
            </a:endParaRPr>
          </a:p>
          <a:p>
            <a:pPr eaLnBrk="1" hangingPunct="1">
              <a:lnSpc>
                <a:spcPct val="130000"/>
              </a:lnSpc>
            </a:pPr>
            <a:r>
              <a:rPr lang="zh-CN" altLang="en-US" sz="2800" dirty="0">
                <a:latin typeface="Times New Roman" panose="02020603050405020304" pitchFamily="18" charset="0"/>
              </a:rPr>
              <a:t>（四）抢险与救护</a:t>
            </a:r>
            <a:endParaRPr lang="en-US" altLang="zh-CN" sz="2800" dirty="0">
              <a:latin typeface="Times New Roman" panose="02020603050405020304" pitchFamily="18" charset="0"/>
            </a:endParaRPr>
          </a:p>
          <a:p>
            <a:pPr eaLnBrk="1" hangingPunct="1">
              <a:lnSpc>
                <a:spcPct val="130000"/>
              </a:lnSpc>
            </a:pPr>
            <a:r>
              <a:rPr lang="zh-CN" altLang="en-US" sz="2800" dirty="0">
                <a:latin typeface="Times New Roman" panose="02020603050405020304" pitchFamily="18" charset="0"/>
              </a:rPr>
              <a:t>（五）事故报告</a:t>
            </a:r>
            <a:endParaRPr lang="zh-CN" altLang="en-US" sz="2800" dirty="0">
              <a:latin typeface="Times New Roman" panose="02020603050405020304" pitchFamily="18" charset="0"/>
            </a:endParaRPr>
          </a:p>
          <a:p>
            <a:pPr eaLnBrk="1" hangingPunct="1">
              <a:lnSpc>
                <a:spcPct val="130000"/>
              </a:lnSpc>
            </a:pPr>
            <a:r>
              <a:rPr lang="zh-CN" altLang="en-US" sz="2800" dirty="0">
                <a:latin typeface="Times New Roman" panose="02020603050405020304" pitchFamily="18" charset="0"/>
              </a:rPr>
              <a:t>（六）事故调查</a:t>
            </a:r>
            <a:endParaRPr lang="zh-CN" altLang="en-US" sz="2800"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4"/>
          <p:cNvSpPr txBox="1"/>
          <p:nvPr/>
        </p:nvSpPr>
        <p:spPr>
          <a:xfrm>
            <a:off x="2422525" y="338138"/>
            <a:ext cx="184150" cy="701675"/>
          </a:xfrm>
          <a:prstGeom prst="rect">
            <a:avLst/>
          </a:prstGeom>
          <a:noFill/>
          <a:ln w="9525">
            <a:noFill/>
          </a:ln>
        </p:spPr>
        <p:txBody>
          <a:bodyPr wrap="none" anchor="ctr" anchorCtr="0">
            <a:spAutoFit/>
          </a:bodyPr>
          <a:p>
            <a:pPr algn="ctr" eaLnBrk="1" hangingPunct="1">
              <a:spcBef>
                <a:spcPct val="50000"/>
              </a:spcBef>
            </a:pPr>
            <a:endParaRPr lang="zh-CN" altLang="en-US" sz="4000" b="0" dirty="0">
              <a:latin typeface="Times New Roman" panose="02020603050405020304" pitchFamily="18" charset="0"/>
            </a:endParaRPr>
          </a:p>
        </p:txBody>
      </p:sp>
      <p:sp>
        <p:nvSpPr>
          <p:cNvPr id="22531" name="Text Box 6"/>
          <p:cNvSpPr txBox="1"/>
          <p:nvPr/>
        </p:nvSpPr>
        <p:spPr>
          <a:xfrm>
            <a:off x="7848600" y="5999163"/>
            <a:ext cx="184150" cy="457200"/>
          </a:xfrm>
          <a:prstGeom prst="rect">
            <a:avLst/>
          </a:prstGeom>
          <a:noFill/>
          <a:ln w="9525">
            <a:noFill/>
          </a:ln>
        </p:spPr>
        <p:txBody>
          <a:bodyPr wrap="none" anchor="ctr" anchorCtr="0">
            <a:spAutoFit/>
          </a:bodyPr>
          <a:p>
            <a:pPr algn="ctr" eaLnBrk="1" hangingPunct="1">
              <a:spcBef>
                <a:spcPct val="50000"/>
              </a:spcBef>
            </a:pPr>
            <a:endParaRPr lang="zh-CN" altLang="en-US" sz="2400" b="0" dirty="0">
              <a:latin typeface="Times New Roman" panose="02020603050405020304" pitchFamily="18" charset="0"/>
            </a:endParaRPr>
          </a:p>
        </p:txBody>
      </p:sp>
      <p:sp>
        <p:nvSpPr>
          <p:cNvPr id="22532" name="Text Box 8"/>
          <p:cNvSpPr txBox="1"/>
          <p:nvPr/>
        </p:nvSpPr>
        <p:spPr>
          <a:xfrm>
            <a:off x="357188" y="2143125"/>
            <a:ext cx="8353425" cy="2233613"/>
          </a:xfrm>
          <a:prstGeom prst="rect">
            <a:avLst/>
          </a:prstGeom>
          <a:noFill/>
          <a:ln w="9525">
            <a:noFill/>
          </a:ln>
          <a:effectLst>
            <a:prstShdw prst="shdw17" dist="17961" dir="8100000">
              <a:srgbClr val="99997A"/>
            </a:prstShdw>
          </a:effectLst>
        </p:spPr>
        <p:txBody>
          <a:bodyPr lIns="96650" tIns="48325" rIns="96650" bIns="48325">
            <a:spAutoFit/>
          </a:bodyPr>
          <a:p>
            <a:pPr defTabSz="968375">
              <a:spcBef>
                <a:spcPct val="50000"/>
              </a:spcBef>
              <a:buFont typeface="Wingdings" panose="05000000000000000000" pitchFamily="2" charset="2"/>
              <a:buChar char="l"/>
            </a:pPr>
            <a:r>
              <a:rPr lang="en-US" altLang="zh-CN" sz="2800" dirty="0">
                <a:latin typeface="Times New Roman" panose="02020603050405020304" pitchFamily="18" charset="0"/>
              </a:rPr>
              <a:t>《</a:t>
            </a:r>
            <a:r>
              <a:rPr lang="zh-CN" altLang="en-US" sz="2800" dirty="0">
                <a:latin typeface="Times New Roman" panose="02020603050405020304" pitchFamily="18" charset="0"/>
              </a:rPr>
              <a:t>危险化学品从业单位安全生产标准化评审标准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defTabSz="968375">
              <a:spcBef>
                <a:spcPct val="50000"/>
              </a:spcBef>
              <a:buFont typeface="Wingdings" panose="05000000000000000000" pitchFamily="2" charset="2"/>
              <a:buChar char="l"/>
            </a:pPr>
            <a:r>
              <a:rPr lang="en-US" altLang="zh-CN" sz="2800" dirty="0">
                <a:latin typeface="Times New Roman" panose="02020603050405020304" pitchFamily="18" charset="0"/>
              </a:rPr>
              <a:t>《</a:t>
            </a:r>
            <a:r>
              <a:rPr lang="zh-CN" altLang="en-US" sz="2800" dirty="0">
                <a:latin typeface="Times New Roman" panose="02020603050405020304" pitchFamily="18" charset="0"/>
              </a:rPr>
              <a:t>危险化学品从业单位安全生产标准化通用规范</a:t>
            </a:r>
            <a:r>
              <a:rPr lang="en-US" altLang="zh-CN" sz="2800" dirty="0">
                <a:latin typeface="Times New Roman" panose="02020603050405020304" pitchFamily="18" charset="0"/>
              </a:rPr>
              <a:t>》</a:t>
            </a:r>
            <a:r>
              <a:rPr lang="zh-CN" altLang="en-US" sz="2800" dirty="0">
                <a:latin typeface="Times New Roman" panose="02020603050405020304" pitchFamily="18" charset="0"/>
              </a:rPr>
              <a:t>（</a:t>
            </a:r>
            <a:r>
              <a:rPr lang="en-US" altLang="zh-CN" sz="2800" dirty="0">
                <a:latin typeface="Times New Roman" panose="02020603050405020304" pitchFamily="18" charset="0"/>
              </a:rPr>
              <a:t>AQ3013-2008</a:t>
            </a:r>
            <a:r>
              <a:rPr lang="zh-CN" altLang="en-US" sz="2800" dirty="0">
                <a:latin typeface="Times New Roman" panose="02020603050405020304" pitchFamily="18" charset="0"/>
              </a:rPr>
              <a:t>）</a:t>
            </a:r>
            <a:endParaRPr lang="zh-CN" altLang="en-US" sz="2800"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5735" y="1556385"/>
            <a:ext cx="5881370" cy="1899285"/>
          </a:xfrm>
          <a:prstGeom prst="rect">
            <a:avLst/>
          </a:prstGeom>
          <a:noFill/>
        </p:spPr>
        <p:txBody>
          <a:bodyPr wrap="square" rtlCol="0" anchor="t">
            <a:spAutoFit/>
          </a:bodyPr>
          <a:lstStyle/>
          <a:p>
            <a:pPr indent="304800" algn="just">
              <a:lnSpc>
                <a:spcPct val="140000"/>
              </a:lnSpc>
            </a:pP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6019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7109" name="Text Box 5"/>
          <p:cNvSpPr txBox="1"/>
          <p:nvPr/>
        </p:nvSpPr>
        <p:spPr>
          <a:xfrm>
            <a:off x="4643438" y="1598613"/>
            <a:ext cx="4030662" cy="4624387"/>
          </a:xfrm>
          <a:prstGeom prst="rect">
            <a:avLst/>
          </a:prstGeom>
          <a:solidFill>
            <a:srgbClr val="FFFFCC"/>
          </a:solidFill>
          <a:ln w="9525" cap="flat" cmpd="sng">
            <a:solidFill>
              <a:srgbClr val="00CC00"/>
            </a:solidFill>
            <a:prstDash val="solid"/>
            <a:miter/>
            <a:headEnd type="none" w="med" len="med"/>
            <a:tailEnd type="none" w="med" len="med"/>
          </a:ln>
        </p:spPr>
        <p:txBody>
          <a:bodyPr anchor="ctr" anchorCtr="0">
            <a:spAutoFit/>
          </a:bodyPr>
          <a:p>
            <a:pPr algn="ctr" eaLnBrk="1" hangingPunct="1">
              <a:lnSpc>
                <a:spcPct val="130000"/>
              </a:lnSpc>
            </a:pPr>
            <a:r>
              <a:rPr lang="en-US" altLang="zh-CN" dirty="0">
                <a:latin typeface="Times New Roman" panose="02020603050405020304" pitchFamily="18" charset="0"/>
              </a:rPr>
              <a:t>《</a:t>
            </a:r>
            <a:r>
              <a:rPr lang="zh-CN" altLang="en-US" dirty="0">
                <a:latin typeface="Times New Roman" panose="02020603050405020304" pitchFamily="18" charset="0"/>
              </a:rPr>
              <a:t>通用规范</a:t>
            </a:r>
            <a:r>
              <a:rPr lang="en-US" altLang="zh-CN" dirty="0">
                <a:latin typeface="Times New Roman" panose="02020603050405020304" pitchFamily="18" charset="0"/>
              </a:rPr>
              <a:t>》</a:t>
            </a:r>
            <a:r>
              <a:rPr lang="en-US" altLang="zh-CN" sz="2800" dirty="0">
                <a:latin typeface="Times New Roman" panose="02020603050405020304" pitchFamily="18" charset="0"/>
              </a:rPr>
              <a:t> </a:t>
            </a:r>
            <a:endParaRPr lang="en-US" altLang="zh-CN" sz="2800" dirty="0">
              <a:latin typeface="Times New Roman" panose="02020603050405020304" pitchFamily="18" charset="0"/>
            </a:endParaRPr>
          </a:p>
          <a:p>
            <a:pPr algn="ctr" eaLnBrk="1" hangingPunct="1">
              <a:lnSpc>
                <a:spcPct val="130000"/>
              </a:lnSpc>
            </a:pPr>
            <a:r>
              <a:rPr lang="en-US" altLang="zh-CN" sz="2800" dirty="0">
                <a:solidFill>
                  <a:srgbClr val="FF0000"/>
                </a:solidFill>
                <a:latin typeface="Times New Roman" panose="02020603050405020304" pitchFamily="18" charset="0"/>
              </a:rPr>
              <a:t>9 </a:t>
            </a:r>
            <a:r>
              <a:rPr lang="zh-CN" altLang="en-US" sz="2800" dirty="0">
                <a:solidFill>
                  <a:srgbClr val="FF0000"/>
                </a:solidFill>
                <a:latin typeface="Times New Roman" panose="02020603050405020304" pitchFamily="18" charset="0"/>
              </a:rPr>
              <a:t>事故与应急</a:t>
            </a:r>
            <a:endParaRPr lang="zh-CN" altLang="en-US" sz="2800" dirty="0">
              <a:solidFill>
                <a:srgbClr val="FF0000"/>
              </a:solidFill>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9.1</a:t>
            </a:r>
            <a:r>
              <a:rPr lang="zh-CN" altLang="en-US" sz="2800" dirty="0">
                <a:latin typeface="Times New Roman" panose="02020603050405020304" pitchFamily="18" charset="0"/>
              </a:rPr>
              <a:t>事故报告</a:t>
            </a:r>
            <a:endParaRPr lang="zh-CN" altLang="en-US"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9.2</a:t>
            </a:r>
            <a:r>
              <a:rPr lang="zh-CN" altLang="en-US" sz="2800" dirty="0">
                <a:latin typeface="Times New Roman" panose="02020603050405020304" pitchFamily="18" charset="0"/>
              </a:rPr>
              <a:t>抢险与救护</a:t>
            </a:r>
            <a:endParaRPr lang="zh-CN" altLang="en-US"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9.3</a:t>
            </a:r>
            <a:r>
              <a:rPr lang="zh-CN" altLang="en-US" sz="2800" dirty="0">
                <a:latin typeface="Times New Roman" panose="02020603050405020304" pitchFamily="18" charset="0"/>
              </a:rPr>
              <a:t>事故调查和处理</a:t>
            </a:r>
            <a:endParaRPr lang="zh-CN" altLang="en-US"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9.4</a:t>
            </a:r>
            <a:r>
              <a:rPr lang="zh-CN" altLang="en-US" sz="2800" dirty="0">
                <a:latin typeface="Times New Roman" panose="02020603050405020304" pitchFamily="18" charset="0"/>
              </a:rPr>
              <a:t>应急指挥与救援系统</a:t>
            </a:r>
            <a:endParaRPr lang="zh-CN" altLang="en-US"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9.5</a:t>
            </a:r>
            <a:r>
              <a:rPr lang="zh-CN" altLang="en-US" sz="2800" dirty="0">
                <a:latin typeface="Times New Roman" panose="02020603050405020304" pitchFamily="18" charset="0"/>
              </a:rPr>
              <a:t>应急救援器材</a:t>
            </a:r>
            <a:endParaRPr lang="zh-CN" altLang="en-US"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9.6</a:t>
            </a:r>
            <a:r>
              <a:rPr lang="zh-CN" altLang="en-US" sz="2800" dirty="0">
                <a:latin typeface="Times New Roman" panose="02020603050405020304" pitchFamily="18" charset="0"/>
              </a:rPr>
              <a:t>应急救援预案与演练</a:t>
            </a:r>
            <a:endParaRPr lang="en-US" altLang="zh-CN" sz="2800" dirty="0">
              <a:latin typeface="Times New Roman" panose="02020603050405020304" pitchFamily="18" charset="0"/>
            </a:endParaRPr>
          </a:p>
        </p:txBody>
      </p:sp>
      <p:sp>
        <p:nvSpPr>
          <p:cNvPr id="23555" name="Text Box 3"/>
          <p:cNvSpPr txBox="1"/>
          <p:nvPr/>
        </p:nvSpPr>
        <p:spPr>
          <a:xfrm>
            <a:off x="2422525" y="338138"/>
            <a:ext cx="184150" cy="701675"/>
          </a:xfrm>
          <a:prstGeom prst="rect">
            <a:avLst/>
          </a:prstGeom>
          <a:noFill/>
          <a:ln w="9525">
            <a:noFill/>
          </a:ln>
        </p:spPr>
        <p:txBody>
          <a:bodyPr wrap="none" anchor="ctr" anchorCtr="0">
            <a:spAutoFit/>
          </a:bodyPr>
          <a:p>
            <a:pPr algn="ctr" eaLnBrk="1" hangingPunct="1">
              <a:spcBef>
                <a:spcPct val="50000"/>
              </a:spcBef>
            </a:pPr>
            <a:endParaRPr lang="zh-CN" altLang="en-US" sz="4000" b="0" dirty="0">
              <a:latin typeface="Times New Roman" panose="02020603050405020304" pitchFamily="18" charset="0"/>
            </a:endParaRPr>
          </a:p>
        </p:txBody>
      </p:sp>
      <p:sp>
        <p:nvSpPr>
          <p:cNvPr id="23556" name="Text Box 6"/>
          <p:cNvSpPr txBox="1"/>
          <p:nvPr/>
        </p:nvSpPr>
        <p:spPr>
          <a:xfrm>
            <a:off x="7848600" y="5999163"/>
            <a:ext cx="184150" cy="457200"/>
          </a:xfrm>
          <a:prstGeom prst="rect">
            <a:avLst/>
          </a:prstGeom>
          <a:noFill/>
          <a:ln w="9525">
            <a:noFill/>
          </a:ln>
        </p:spPr>
        <p:txBody>
          <a:bodyPr wrap="none" anchor="ctr" anchorCtr="0">
            <a:spAutoFit/>
          </a:bodyPr>
          <a:p>
            <a:pPr algn="ctr" eaLnBrk="1" hangingPunct="1">
              <a:spcBef>
                <a:spcPct val="50000"/>
              </a:spcBef>
            </a:pPr>
            <a:endParaRPr lang="zh-CN" altLang="en-US" sz="2400" b="0" dirty="0">
              <a:latin typeface="Times New Roman" panose="02020603050405020304" pitchFamily="18" charset="0"/>
            </a:endParaRPr>
          </a:p>
        </p:txBody>
      </p:sp>
      <p:sp>
        <p:nvSpPr>
          <p:cNvPr id="687111" name="Text Box 7"/>
          <p:cNvSpPr txBox="1"/>
          <p:nvPr/>
        </p:nvSpPr>
        <p:spPr>
          <a:xfrm>
            <a:off x="395288" y="1341438"/>
            <a:ext cx="4176712" cy="4624387"/>
          </a:xfrm>
          <a:prstGeom prst="rect">
            <a:avLst/>
          </a:prstGeom>
          <a:solidFill>
            <a:srgbClr val="CCECFF"/>
          </a:solidFill>
          <a:ln w="9525" cap="flat" cmpd="sng">
            <a:solidFill>
              <a:schemeClr val="accent2"/>
            </a:solidFill>
            <a:prstDash val="solid"/>
            <a:miter/>
            <a:headEnd type="none" w="med" len="med"/>
            <a:tailEnd type="none" w="med" len="med"/>
          </a:ln>
        </p:spPr>
        <p:txBody>
          <a:bodyPr>
            <a:spAutoFit/>
          </a:bodyPr>
          <a:p>
            <a:pPr algn="ctr" eaLnBrk="1" hangingPunct="1">
              <a:lnSpc>
                <a:spcPct val="130000"/>
              </a:lnSpc>
            </a:pPr>
            <a:r>
              <a:rPr lang="en-US" altLang="zh-CN" dirty="0">
                <a:latin typeface="Times New Roman" panose="02020603050405020304" pitchFamily="18" charset="0"/>
              </a:rPr>
              <a:t>《</a:t>
            </a:r>
            <a:r>
              <a:rPr lang="zh-CN" altLang="en-US" dirty="0">
                <a:latin typeface="Times New Roman" panose="02020603050405020304" pitchFamily="18" charset="0"/>
              </a:rPr>
              <a:t>评审标准</a:t>
            </a:r>
            <a:r>
              <a:rPr lang="en-US" altLang="zh-CN" dirty="0">
                <a:latin typeface="Times New Roman" panose="02020603050405020304" pitchFamily="18" charset="0"/>
              </a:rPr>
              <a:t>》</a:t>
            </a:r>
            <a:endParaRPr lang="en-US" altLang="zh-CN"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 </a:t>
            </a:r>
            <a:r>
              <a:rPr lang="en-US" altLang="zh-CN" sz="2800" dirty="0">
                <a:solidFill>
                  <a:srgbClr val="FF0000"/>
                </a:solidFill>
                <a:latin typeface="Times New Roman" panose="02020603050405020304" pitchFamily="18" charset="0"/>
              </a:rPr>
              <a:t>10 </a:t>
            </a:r>
            <a:r>
              <a:rPr lang="zh-CN" altLang="en-US" sz="2800" dirty="0">
                <a:solidFill>
                  <a:srgbClr val="FF0000"/>
                </a:solidFill>
                <a:latin typeface="Times New Roman" panose="02020603050405020304" pitchFamily="18" charset="0"/>
              </a:rPr>
              <a:t>事故与应急</a:t>
            </a:r>
            <a:endParaRPr lang="en-US" altLang="zh-CN" sz="2800" dirty="0">
              <a:solidFill>
                <a:srgbClr val="FF0000"/>
              </a:solidFill>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10.1</a:t>
            </a:r>
            <a:r>
              <a:rPr lang="zh-CN" altLang="en-US" sz="2800" dirty="0">
                <a:latin typeface="Times New Roman" panose="02020603050405020304" pitchFamily="18" charset="0"/>
              </a:rPr>
              <a:t>应急指挥与救援系统</a:t>
            </a:r>
            <a:endParaRPr lang="zh-CN" altLang="en-US"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10.2</a:t>
            </a:r>
            <a:r>
              <a:rPr lang="zh-CN" altLang="en-US" sz="2800" dirty="0">
                <a:latin typeface="Times New Roman" panose="02020603050405020304" pitchFamily="18" charset="0"/>
              </a:rPr>
              <a:t>应急救援设施</a:t>
            </a:r>
            <a:endParaRPr lang="zh-CN" altLang="en-US"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10.3</a:t>
            </a:r>
            <a:r>
              <a:rPr lang="zh-CN" altLang="en-US" sz="2800" dirty="0">
                <a:latin typeface="Times New Roman" panose="02020603050405020304" pitchFamily="18" charset="0"/>
              </a:rPr>
              <a:t>应急救援预案与演练</a:t>
            </a:r>
            <a:endParaRPr lang="zh-CN" altLang="en-US"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10.4</a:t>
            </a:r>
            <a:r>
              <a:rPr lang="zh-CN" altLang="en-US" sz="2800" dirty="0">
                <a:latin typeface="Times New Roman" panose="02020603050405020304" pitchFamily="18" charset="0"/>
              </a:rPr>
              <a:t>抢险与救护</a:t>
            </a:r>
            <a:endParaRPr lang="en-US" altLang="zh-CN"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10.5</a:t>
            </a:r>
            <a:r>
              <a:rPr lang="zh-CN" altLang="en-US" sz="2800" dirty="0">
                <a:latin typeface="Times New Roman" panose="02020603050405020304" pitchFamily="18" charset="0"/>
              </a:rPr>
              <a:t>事故报告</a:t>
            </a:r>
            <a:endParaRPr lang="zh-CN" altLang="en-US"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10.6</a:t>
            </a:r>
            <a:r>
              <a:rPr lang="zh-CN" altLang="en-US" sz="2800" dirty="0">
                <a:latin typeface="Times New Roman" panose="02020603050405020304" pitchFamily="18" charset="0"/>
              </a:rPr>
              <a:t>事故调查</a:t>
            </a:r>
            <a:endParaRPr lang="zh-CN" altLang="en-US" sz="2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87109"/>
                                        </p:tgtEl>
                                        <p:attrNameLst>
                                          <p:attrName>style.visibility</p:attrName>
                                        </p:attrNameLst>
                                      </p:cBhvr>
                                      <p:to>
                                        <p:strVal val="visible"/>
                                      </p:to>
                                    </p:set>
                                    <p:animEffect transition="in" filter="blinds(horizontal)">
                                      <p:cBhvr>
                                        <p:cTn id="7" dur="1000"/>
                                        <p:tgtEl>
                                          <p:spTgt spid="687109"/>
                                        </p:tgtEl>
                                      </p:cBhvr>
                                    </p:animEffect>
                                  </p:childTnLst>
                                </p:cTn>
                              </p:par>
                            </p:childTnLst>
                          </p:cTn>
                        </p:par>
                        <p:par>
                          <p:cTn id="8" fill="hold">
                            <p:stCondLst>
                              <p:cond delay="1000"/>
                            </p:stCondLst>
                            <p:childTnLst>
                              <p:par>
                                <p:cTn id="9" presetID="3" presetClass="entr" presetSubtype="5" fill="hold" grpId="0" nodeType="afterEffect">
                                  <p:stCondLst>
                                    <p:cond delay="500"/>
                                  </p:stCondLst>
                                  <p:childTnLst>
                                    <p:set>
                                      <p:cBhvr>
                                        <p:cTn id="10" dur="1" fill="hold">
                                          <p:stCondLst>
                                            <p:cond delay="0"/>
                                          </p:stCondLst>
                                        </p:cTn>
                                        <p:tgtEl>
                                          <p:spTgt spid="687111"/>
                                        </p:tgtEl>
                                        <p:attrNameLst>
                                          <p:attrName>style.visibility</p:attrName>
                                        </p:attrNameLst>
                                      </p:cBhvr>
                                      <p:to>
                                        <p:strVal val="visible"/>
                                      </p:to>
                                    </p:set>
                                    <p:animEffect transition="in" filter="blinds(vertical)">
                                      <p:cBhvr>
                                        <p:cTn id="11" dur="1000"/>
                                        <p:tgtEl>
                                          <p:spTgt spid="68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9" grpId="0" animBg="1"/>
      <p:bldP spid="6871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p:nvPr/>
        </p:nvSpPr>
        <p:spPr>
          <a:xfrm>
            <a:off x="468313" y="2060575"/>
            <a:ext cx="8212137" cy="1012825"/>
          </a:xfrm>
          <a:prstGeom prst="rect">
            <a:avLst/>
          </a:prstGeom>
          <a:noFill/>
          <a:ln w="9525">
            <a:noFill/>
          </a:ln>
        </p:spPr>
        <p:txBody>
          <a:bodyPr lIns="91438" tIns="45721" rIns="91438" bIns="45721" anchor="ctr" anchorCtr="0"/>
          <a:p>
            <a:pPr algn="ctr" defTabSz="913130" eaLnBrk="1" hangingPunct="1"/>
            <a:r>
              <a:rPr lang="zh-CN" altLang="en-US" sz="3600" dirty="0">
                <a:solidFill>
                  <a:srgbClr val="0000FF"/>
                </a:solidFill>
                <a:latin typeface="Times New Roman" panose="02020603050405020304" pitchFamily="18" charset="0"/>
                <a:ea typeface="黑体" panose="02010609060101010101" pitchFamily="49" charset="-122"/>
              </a:rPr>
              <a:t>（一）应急指挥与救援系统</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24579" name="Text Box 3"/>
          <p:cNvSpPr txBox="1"/>
          <p:nvPr/>
        </p:nvSpPr>
        <p:spPr>
          <a:xfrm>
            <a:off x="2000250" y="2997200"/>
            <a:ext cx="5235575" cy="3165475"/>
          </a:xfrm>
          <a:prstGeom prst="rect">
            <a:avLst/>
          </a:prstGeom>
          <a:noFill/>
          <a:ln w="9525">
            <a:noFill/>
          </a:ln>
        </p:spPr>
        <p:txBody>
          <a:bodyPr lIns="91438" tIns="45721" rIns="91438" bIns="45721">
            <a:spAutoFit/>
          </a:bodyPr>
          <a:p>
            <a:pPr marL="536575" indent="-536575" defTabSz="913130" eaLnBrk="1" hangingPunct="1">
              <a:lnSpc>
                <a:spcPct val="180000"/>
              </a:lnSpc>
              <a:buClr>
                <a:schemeClr val="accent2"/>
              </a:buClr>
              <a:buFont typeface="Wingdings" panose="05000000000000000000" pitchFamily="2" charset="2"/>
              <a:buAutoNum type="arabicPeriod"/>
            </a:pPr>
            <a:r>
              <a:rPr lang="zh-CN" altLang="en-US" sz="2800" dirty="0">
                <a:latin typeface="Times New Roman" panose="02020603050405020304" pitchFamily="18" charset="0"/>
              </a:rPr>
              <a:t>应急指挥机构</a:t>
            </a:r>
            <a:endParaRPr lang="zh-CN" altLang="en-US" sz="2800" dirty="0">
              <a:latin typeface="Times New Roman" panose="02020603050405020304" pitchFamily="18" charset="0"/>
            </a:endParaRPr>
          </a:p>
          <a:p>
            <a:pPr marL="536575" indent="-536575" defTabSz="913130" eaLnBrk="1" hangingPunct="1">
              <a:lnSpc>
                <a:spcPct val="180000"/>
              </a:lnSpc>
              <a:buClr>
                <a:schemeClr val="accent2"/>
              </a:buClr>
              <a:buFont typeface="Wingdings" panose="05000000000000000000" pitchFamily="2" charset="2"/>
              <a:buAutoNum type="arabicPeriod"/>
            </a:pPr>
            <a:r>
              <a:rPr lang="zh-CN" altLang="en-US" sz="2800" dirty="0">
                <a:latin typeface="Times New Roman" panose="02020603050405020304" pitchFamily="18" charset="0"/>
              </a:rPr>
              <a:t>应急指挥领导小组的职责</a:t>
            </a:r>
            <a:endParaRPr lang="zh-CN" altLang="en-US" sz="2800" dirty="0">
              <a:latin typeface="Times New Roman" panose="02020603050405020304" pitchFamily="18" charset="0"/>
            </a:endParaRPr>
          </a:p>
          <a:p>
            <a:pPr marL="536575" indent="-536575" algn="ctr" defTabSz="913130" eaLnBrk="1" hangingPunct="1">
              <a:lnSpc>
                <a:spcPct val="180000"/>
              </a:lnSpc>
              <a:buNone/>
            </a:pPr>
            <a:endParaRPr lang="zh-CN" altLang="en-US" sz="2800" dirty="0">
              <a:latin typeface="Times New Roman" panose="02020603050405020304" pitchFamily="18" charset="0"/>
            </a:endParaRPr>
          </a:p>
          <a:p>
            <a:pPr marL="536575" indent="-536575" algn="ctr" defTabSz="913130" eaLnBrk="1" hangingPunct="1">
              <a:lnSpc>
                <a:spcPct val="180000"/>
              </a:lnSpc>
              <a:buNone/>
            </a:pPr>
            <a:endParaRPr lang="zh-CN" altLang="en-US" sz="2800" dirty="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7"/>
          <p:cNvSpPr txBox="1"/>
          <p:nvPr/>
        </p:nvSpPr>
        <p:spPr>
          <a:xfrm>
            <a:off x="396875" y="3500438"/>
            <a:ext cx="8351838" cy="2536825"/>
          </a:xfrm>
          <a:prstGeom prst="rect">
            <a:avLst/>
          </a:prstGeom>
          <a:noFill/>
          <a:ln w="9525">
            <a:noFill/>
          </a:ln>
        </p:spPr>
        <p:txBody>
          <a:bodyPr anchor="ctr" anchorCtr="0">
            <a:spAutoFit/>
          </a:bodyPr>
          <a:p>
            <a:pPr marL="457200" indent="-457200"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marL="457200" indent="-457200" eaLnBrk="1" hangingPunct="1">
              <a:spcBef>
                <a:spcPct val="20000"/>
              </a:spcBef>
            </a:pPr>
            <a:r>
              <a:rPr lang="en-US" altLang="zh-CN" sz="2400" dirty="0">
                <a:latin typeface="Times New Roman" panose="02020603050405020304" pitchFamily="18" charset="0"/>
              </a:rPr>
              <a:t>5.9.4.1  </a:t>
            </a:r>
            <a:r>
              <a:rPr lang="zh-CN" altLang="en-US" sz="2400" dirty="0">
                <a:latin typeface="Times New Roman" panose="02020603050405020304" pitchFamily="18" charset="0"/>
              </a:rPr>
              <a:t>企业应建立应急指挥系统，实行</a:t>
            </a:r>
            <a:r>
              <a:rPr lang="zh-CN" altLang="en-US" sz="2400" dirty="0">
                <a:solidFill>
                  <a:srgbClr val="FF0000"/>
                </a:solidFill>
                <a:latin typeface="Times New Roman" panose="02020603050405020304" pitchFamily="18" charset="0"/>
              </a:rPr>
              <a:t>分级管理，即厂级、车间级管理。</a:t>
            </a:r>
            <a:r>
              <a:rPr lang="zh-CN" altLang="en-US" sz="3600" b="0" dirty="0">
                <a:solidFill>
                  <a:srgbClr val="FF0000"/>
                </a:solidFill>
                <a:latin typeface="Times New Roman" panose="02020603050405020304" pitchFamily="18" charset="0"/>
              </a:rPr>
              <a:t> </a:t>
            </a:r>
            <a:endParaRPr lang="zh-CN" altLang="en-US" sz="3600" b="0" dirty="0">
              <a:solidFill>
                <a:srgbClr val="FF0000"/>
              </a:solidFill>
              <a:latin typeface="Times New Roman" panose="02020603050405020304" pitchFamily="18" charset="0"/>
            </a:endParaRPr>
          </a:p>
          <a:p>
            <a:pPr marL="457200" indent="-457200" eaLnBrk="1" hangingPunct="1">
              <a:spcBef>
                <a:spcPct val="20000"/>
              </a:spcBef>
            </a:pPr>
            <a:r>
              <a:rPr lang="en-US" altLang="zh-CN" sz="2400" dirty="0">
                <a:latin typeface="Times New Roman" panose="02020603050405020304" pitchFamily="18" charset="0"/>
              </a:rPr>
              <a:t>5.9.4.2  </a:t>
            </a:r>
            <a:r>
              <a:rPr lang="zh-CN" altLang="en-US" sz="2400" dirty="0">
                <a:latin typeface="Times New Roman" panose="02020603050405020304" pitchFamily="18" charset="0"/>
              </a:rPr>
              <a:t>企业应建立应急救援队伍。</a:t>
            </a:r>
            <a:endParaRPr lang="zh-CN" altLang="en-US" sz="2400" dirty="0">
              <a:latin typeface="Times New Roman" panose="02020603050405020304" pitchFamily="18" charset="0"/>
            </a:endParaRPr>
          </a:p>
          <a:p>
            <a:pPr marL="457200" indent="-457200" eaLnBrk="1" hangingPunct="1">
              <a:spcBef>
                <a:spcPct val="20000"/>
              </a:spcBef>
            </a:pPr>
            <a:r>
              <a:rPr lang="en-US" altLang="zh-CN" sz="2400" dirty="0">
                <a:latin typeface="Times New Roman" panose="02020603050405020304" pitchFamily="18" charset="0"/>
              </a:rPr>
              <a:t>5.9.4.3  </a:t>
            </a:r>
            <a:r>
              <a:rPr lang="zh-CN" altLang="en-US" sz="2400" dirty="0">
                <a:latin typeface="Times New Roman" panose="02020603050405020304" pitchFamily="18" charset="0"/>
              </a:rPr>
              <a:t>企业应明确各级应急指挥系统和救援队伍的职责。 </a:t>
            </a:r>
            <a:endParaRPr lang="zh-CN" altLang="en-US" sz="2400" dirty="0">
              <a:latin typeface="Times New Roman" panose="02020603050405020304" pitchFamily="18" charset="0"/>
            </a:endParaRPr>
          </a:p>
        </p:txBody>
      </p:sp>
      <p:sp>
        <p:nvSpPr>
          <p:cNvPr id="25603" name="Rectangle 8"/>
          <p:cNvSpPr/>
          <p:nvPr/>
        </p:nvSpPr>
        <p:spPr>
          <a:xfrm>
            <a:off x="395288" y="1196975"/>
            <a:ext cx="8208962" cy="2138363"/>
          </a:xfrm>
          <a:prstGeom prst="rect">
            <a:avLst/>
          </a:prstGeom>
          <a:noFill/>
          <a:ln w="9525">
            <a:noFill/>
          </a:ln>
        </p:spPr>
        <p:txBody>
          <a:bodyPr>
            <a:spAutoFit/>
          </a:bodyPr>
          <a:p>
            <a:pPr eaLnBrk="1" hangingPunct="1">
              <a:lnSpc>
                <a:spcPct val="12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20000"/>
              </a:lnSpc>
              <a:spcBef>
                <a:spcPct val="20000"/>
              </a:spcBef>
            </a:pPr>
            <a:r>
              <a:rPr lang="en-US" altLang="zh-CN" sz="2400" dirty="0">
                <a:latin typeface="Times New Roman" panose="02020603050405020304" pitchFamily="18" charset="0"/>
              </a:rPr>
              <a:t>10.1.1 </a:t>
            </a:r>
            <a:r>
              <a:rPr lang="zh-CN" altLang="en-US" sz="2400" dirty="0">
                <a:latin typeface="Times New Roman" panose="02020603050405020304" pitchFamily="18" charset="0"/>
              </a:rPr>
              <a:t>建立厂级和车间级应急指挥系统。</a:t>
            </a:r>
            <a:endParaRPr lang="zh-CN" altLang="en-US" sz="2400" dirty="0">
              <a:latin typeface="Times New Roman" panose="02020603050405020304" pitchFamily="18" charset="0"/>
            </a:endParaRPr>
          </a:p>
          <a:p>
            <a:pPr eaLnBrk="1" hangingPunct="1">
              <a:lnSpc>
                <a:spcPct val="120000"/>
              </a:lnSpc>
              <a:spcBef>
                <a:spcPct val="20000"/>
              </a:spcBef>
            </a:pPr>
            <a:r>
              <a:rPr lang="en-US" altLang="zh-CN" sz="2400" dirty="0">
                <a:latin typeface="Times New Roman" panose="02020603050405020304" pitchFamily="18" charset="0"/>
              </a:rPr>
              <a:t>10.1.2 </a:t>
            </a:r>
            <a:r>
              <a:rPr lang="zh-CN" altLang="en-US" sz="2400" dirty="0">
                <a:latin typeface="Times New Roman" panose="02020603050405020304" pitchFamily="18" charset="0"/>
              </a:rPr>
              <a:t>建立应急救援队伍。</a:t>
            </a:r>
            <a:endParaRPr lang="zh-CN" altLang="en-US" sz="2400" dirty="0">
              <a:latin typeface="Times New Roman" panose="02020603050405020304" pitchFamily="18" charset="0"/>
            </a:endParaRPr>
          </a:p>
          <a:p>
            <a:pPr eaLnBrk="1" hangingPunct="1">
              <a:lnSpc>
                <a:spcPct val="120000"/>
              </a:lnSpc>
              <a:spcBef>
                <a:spcPct val="20000"/>
              </a:spcBef>
            </a:pPr>
            <a:r>
              <a:rPr lang="en-US" altLang="zh-CN" sz="2400" dirty="0">
                <a:latin typeface="Times New Roman" panose="02020603050405020304" pitchFamily="18" charset="0"/>
              </a:rPr>
              <a:t>10.1.3 </a:t>
            </a:r>
            <a:r>
              <a:rPr lang="zh-CN" altLang="en-US" sz="2400" dirty="0">
                <a:latin typeface="Times New Roman" panose="02020603050405020304" pitchFamily="18" charset="0"/>
              </a:rPr>
              <a:t>明确各级指挥系统和救援队伍职责。</a:t>
            </a:r>
            <a:endParaRPr lang="en-US" altLang="zh-CN" sz="2400" dirty="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p:nvPr/>
        </p:nvSpPr>
        <p:spPr>
          <a:xfrm>
            <a:off x="539750" y="1174750"/>
            <a:ext cx="8064500" cy="382588"/>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1  </a:t>
            </a:r>
            <a:r>
              <a:rPr lang="zh-CN" altLang="en-US" sz="3600" dirty="0">
                <a:solidFill>
                  <a:srgbClr val="0000FF"/>
                </a:solidFill>
                <a:latin typeface="Times New Roman" panose="02020603050405020304" pitchFamily="18" charset="0"/>
                <a:ea typeface="黑体" panose="02010609060101010101" pitchFamily="49" charset="-122"/>
              </a:rPr>
              <a:t>应急指挥机构</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26627" name="Text Box 25"/>
          <p:cNvSpPr txBox="1"/>
          <p:nvPr/>
        </p:nvSpPr>
        <p:spPr>
          <a:xfrm>
            <a:off x="366713" y="1958975"/>
            <a:ext cx="8320087" cy="3970338"/>
          </a:xfrm>
          <a:prstGeom prst="rect">
            <a:avLst/>
          </a:prstGeom>
          <a:noFill/>
          <a:ln w="9525">
            <a:noFill/>
          </a:ln>
        </p:spPr>
        <p:txBody>
          <a:bodyPr lIns="91438" tIns="45721" rIns="91438" bIns="45721">
            <a:spAutoFit/>
          </a:bodyPr>
          <a:p>
            <a:pPr marL="361950" indent="-361950" defTabSz="913130" eaLnBrk="1" hangingPunct="1">
              <a:lnSpc>
                <a:spcPct val="150000"/>
              </a:lnSpc>
              <a:buFont typeface="Wingdings" panose="05000000000000000000" pitchFamily="2" charset="2"/>
              <a:buChar char="l"/>
            </a:pPr>
            <a:r>
              <a:rPr lang="en-US" altLang="zh-CN" sz="2400" dirty="0">
                <a:solidFill>
                  <a:srgbClr val="0000FF"/>
                </a:solidFill>
                <a:latin typeface="Arial" panose="020B0604020202020204" pitchFamily="34" charset="0"/>
              </a:rPr>
              <a:t> </a:t>
            </a:r>
            <a:r>
              <a:rPr lang="zh-CN" altLang="en-US" sz="2400" dirty="0">
                <a:solidFill>
                  <a:srgbClr val="0000FF"/>
                </a:solidFill>
                <a:latin typeface="Arial" panose="020B0604020202020204" pitchFamily="34" charset="0"/>
              </a:rPr>
              <a:t>企业应成立</a:t>
            </a:r>
            <a:r>
              <a:rPr lang="zh-CN" altLang="en-US" sz="2400" dirty="0">
                <a:solidFill>
                  <a:srgbClr val="FF5050"/>
                </a:solidFill>
                <a:latin typeface="Arial" panose="020B0604020202020204" pitchFamily="34" charset="0"/>
              </a:rPr>
              <a:t>应急救援指挥领导小组</a:t>
            </a:r>
            <a:r>
              <a:rPr lang="zh-CN" altLang="en-US" sz="2400" dirty="0">
                <a:solidFill>
                  <a:srgbClr val="0000FF"/>
                </a:solidFill>
                <a:latin typeface="Arial" panose="020B0604020202020204" pitchFamily="34" charset="0"/>
              </a:rPr>
              <a:t>，由</a:t>
            </a:r>
            <a:r>
              <a:rPr lang="zh-CN" altLang="en-US" sz="2400" u="sng" dirty="0">
                <a:solidFill>
                  <a:srgbClr val="FF0000"/>
                </a:solidFill>
                <a:latin typeface="Arial" panose="020B0604020202020204" pitchFamily="34" charset="0"/>
              </a:rPr>
              <a:t>企业法人</a:t>
            </a:r>
            <a:r>
              <a:rPr lang="zh-CN" altLang="en-US" sz="2400" dirty="0">
                <a:solidFill>
                  <a:srgbClr val="0000FF"/>
                </a:solidFill>
                <a:latin typeface="Arial" panose="020B0604020202020204" pitchFamily="34" charset="0"/>
              </a:rPr>
              <a:t>任总指挥。指挥小组由有关管理人员以及后勤、安技、设备、消防保卫、环保、卫生保健等部门的负责人组成，</a:t>
            </a:r>
            <a:r>
              <a:rPr lang="zh-CN" altLang="en-US" sz="2400" dirty="0">
                <a:solidFill>
                  <a:srgbClr val="FF5050"/>
                </a:solidFill>
                <a:latin typeface="Arial" panose="020B0604020202020204" pitchFamily="34" charset="0"/>
              </a:rPr>
              <a:t>下设应急救援办公室</a:t>
            </a:r>
            <a:r>
              <a:rPr lang="zh-CN" altLang="en-US" sz="2400" dirty="0">
                <a:solidFill>
                  <a:srgbClr val="0000FF"/>
                </a:solidFill>
                <a:latin typeface="Arial" panose="020B0604020202020204" pitchFamily="34" charset="0"/>
              </a:rPr>
              <a:t>负责日常的管理工作。</a:t>
            </a:r>
            <a:endParaRPr lang="zh-CN" altLang="en-US" sz="2400" dirty="0">
              <a:solidFill>
                <a:srgbClr val="0000FF"/>
              </a:solidFill>
              <a:latin typeface="Arial" panose="020B0604020202020204" pitchFamily="34" charset="0"/>
            </a:endParaRPr>
          </a:p>
          <a:p>
            <a:pPr marL="361950" indent="-361950" defTabSz="913130" eaLnBrk="1" hangingPunct="1">
              <a:lnSpc>
                <a:spcPct val="150000"/>
              </a:lnSpc>
              <a:buFont typeface="Wingdings" panose="05000000000000000000" pitchFamily="2" charset="2"/>
              <a:buChar char="l"/>
            </a:pPr>
            <a:r>
              <a:rPr lang="zh-CN" altLang="en-US" sz="2400" dirty="0">
                <a:solidFill>
                  <a:srgbClr val="0000FF"/>
                </a:solidFill>
                <a:latin typeface="Arial" panose="020B0604020202020204" pitchFamily="34" charset="0"/>
              </a:rPr>
              <a:t> </a:t>
            </a:r>
            <a:r>
              <a:rPr lang="zh-CN" altLang="en-US" sz="2400" u="sng" dirty="0">
                <a:solidFill>
                  <a:srgbClr val="FF0000"/>
                </a:solidFill>
                <a:latin typeface="Arial" panose="020B0604020202020204" pitchFamily="34" charset="0"/>
              </a:rPr>
              <a:t>车间级</a:t>
            </a:r>
            <a:r>
              <a:rPr lang="zh-CN" altLang="en-US" sz="2400" dirty="0">
                <a:solidFill>
                  <a:srgbClr val="0000FF"/>
                </a:solidFill>
                <a:latin typeface="Arial" panose="020B0604020202020204" pitchFamily="34" charset="0"/>
              </a:rPr>
              <a:t>应急小组由车间负责人、安全人员、班组长等组成。</a:t>
            </a:r>
            <a:endParaRPr lang="zh-CN" altLang="en-US" sz="2400" dirty="0">
              <a:solidFill>
                <a:srgbClr val="0000FF"/>
              </a:solidFill>
              <a:latin typeface="Arial" panose="020B0604020202020204" pitchFamily="34" charset="0"/>
            </a:endParaRPr>
          </a:p>
          <a:p>
            <a:pPr marL="361950" indent="-361950" defTabSz="913130" eaLnBrk="1" hangingPunct="1">
              <a:lnSpc>
                <a:spcPct val="150000"/>
              </a:lnSpc>
              <a:buFont typeface="Wingdings" panose="05000000000000000000" pitchFamily="2" charset="2"/>
              <a:buChar char="l"/>
            </a:pPr>
            <a:r>
              <a:rPr lang="zh-CN" altLang="en-US" sz="2400" dirty="0">
                <a:solidFill>
                  <a:srgbClr val="0000FF"/>
                </a:solidFill>
                <a:latin typeface="Arial" panose="020B0604020202020204" pitchFamily="34" charset="0"/>
              </a:rPr>
              <a:t> </a:t>
            </a:r>
            <a:r>
              <a:rPr lang="zh-CN" altLang="en-US" sz="2400" dirty="0">
                <a:solidFill>
                  <a:srgbClr val="FF0000"/>
                </a:solidFill>
                <a:latin typeface="Arial" panose="020B0604020202020204" pitchFamily="34" charset="0"/>
              </a:rPr>
              <a:t>应急组织机构</a:t>
            </a:r>
            <a:r>
              <a:rPr lang="zh-CN" altLang="en-US" sz="2400" dirty="0">
                <a:solidFill>
                  <a:srgbClr val="0000FF"/>
                </a:solidFill>
                <a:latin typeface="Arial" panose="020B0604020202020204" pitchFamily="34" charset="0"/>
              </a:rPr>
              <a:t>应包括应急处置行动组、通讯联络组、疏散引导组、安全防护救护组等、警戒组等。</a:t>
            </a:r>
            <a:endParaRPr lang="zh-CN" altLang="en-US" sz="2400" dirty="0">
              <a:solidFill>
                <a:srgbClr val="0000FF"/>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1" name="Rectangle 2"/>
          <p:cNvSpPr/>
          <p:nvPr/>
        </p:nvSpPr>
        <p:spPr>
          <a:xfrm>
            <a:off x="323850" y="1101725"/>
            <a:ext cx="5400675" cy="382588"/>
          </a:xfrm>
          <a:prstGeom prst="rect">
            <a:avLst/>
          </a:prstGeom>
          <a:noFill/>
          <a:ln w="9525">
            <a:noFill/>
          </a:ln>
        </p:spPr>
        <p:txBody>
          <a:bodyPr lIns="91438" tIns="45721" rIns="91438" bIns="45721" anchor="ctr" anchorCtr="0"/>
          <a:p>
            <a:pPr defTabSz="913130" eaLnBrk="1" hangingPunct="1"/>
            <a:r>
              <a:rPr lang="zh-CN" altLang="en-US" sz="2800" dirty="0">
                <a:solidFill>
                  <a:srgbClr val="0000FF"/>
                </a:solidFill>
                <a:latin typeface="Times New Roman" panose="02020603050405020304" pitchFamily="18" charset="0"/>
                <a:ea typeface="黑体" panose="02010609060101010101" pitchFamily="49" charset="-122"/>
              </a:rPr>
              <a:t>应急指挥和救援系统举例：</a:t>
            </a:r>
            <a:endParaRPr lang="zh-CN" altLang="en-US" sz="2800" dirty="0">
              <a:solidFill>
                <a:srgbClr val="0000FF"/>
              </a:solidFill>
              <a:latin typeface="Times New Roman" panose="02020603050405020304" pitchFamily="18" charset="0"/>
              <a:ea typeface="黑体" panose="02010609060101010101" pitchFamily="49" charset="-122"/>
            </a:endParaRPr>
          </a:p>
        </p:txBody>
      </p:sp>
      <p:graphicFrame>
        <p:nvGraphicFramePr>
          <p:cNvPr id="2" name="图示 1"/>
          <p:cNvGraphicFramePr/>
          <p:nvPr/>
        </p:nvGraphicFramePr>
        <p:xfrm>
          <a:off x="504825" y="1749425"/>
          <a:ext cx="8067675" cy="44164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p:nvPr/>
        </p:nvSpPr>
        <p:spPr>
          <a:xfrm>
            <a:off x="1187450" y="1196975"/>
            <a:ext cx="6661150" cy="377825"/>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2  </a:t>
            </a:r>
            <a:r>
              <a:rPr lang="zh-CN" altLang="en-US" sz="3600" dirty="0">
                <a:solidFill>
                  <a:srgbClr val="0000FF"/>
                </a:solidFill>
                <a:latin typeface="Times New Roman" panose="02020603050405020304" pitchFamily="18" charset="0"/>
                <a:ea typeface="黑体" panose="02010609060101010101" pitchFamily="49" charset="-122"/>
              </a:rPr>
              <a:t>应急指挥领导小组的职责</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27651" name="Rectangle 3"/>
          <p:cNvSpPr/>
          <p:nvPr/>
        </p:nvSpPr>
        <p:spPr>
          <a:xfrm>
            <a:off x="395288" y="1844675"/>
            <a:ext cx="8280400" cy="4822825"/>
          </a:xfrm>
          <a:prstGeom prst="rect">
            <a:avLst/>
          </a:prstGeom>
          <a:noFill/>
          <a:ln w="9525">
            <a:noFill/>
          </a:ln>
        </p:spPr>
        <p:txBody>
          <a:bodyPr lIns="91438" tIns="45721" rIns="91438" bIns="45721"/>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组织制订事故应急救援预案</a:t>
            </a:r>
            <a:endParaRPr lang="zh-CN" altLang="en-US" sz="2200" dirty="0">
              <a:latin typeface="Times New Roman" panose="02020603050405020304" pitchFamily="18" charset="0"/>
            </a:endParaRPr>
          </a:p>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组织应急预案的演练</a:t>
            </a:r>
            <a:endParaRPr lang="zh-CN" altLang="en-US" sz="2200" dirty="0">
              <a:latin typeface="Times New Roman" panose="02020603050405020304" pitchFamily="18" charset="0"/>
            </a:endParaRPr>
          </a:p>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批准预案的启动与终止</a:t>
            </a:r>
            <a:endParaRPr lang="zh-CN" altLang="en-US" sz="2200" dirty="0">
              <a:latin typeface="Times New Roman" panose="02020603050405020304" pitchFamily="18" charset="0"/>
            </a:endParaRPr>
          </a:p>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确定现场指挥人员</a:t>
            </a:r>
            <a:endParaRPr lang="zh-CN" altLang="en-US" sz="2200" dirty="0">
              <a:latin typeface="Times New Roman" panose="02020603050405020304" pitchFamily="18" charset="0"/>
            </a:endParaRPr>
          </a:p>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负责人员、资源配置，应急队伍的调动</a:t>
            </a:r>
            <a:endParaRPr lang="zh-CN" altLang="en-US" sz="2200" dirty="0">
              <a:latin typeface="Times New Roman" panose="02020603050405020304" pitchFamily="18" charset="0"/>
            </a:endParaRPr>
          </a:p>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协调事故现场有关工作</a:t>
            </a:r>
            <a:endParaRPr lang="zh-CN" altLang="en-US" sz="2200" dirty="0">
              <a:latin typeface="Times New Roman" panose="02020603050405020304" pitchFamily="18" charset="0"/>
            </a:endParaRPr>
          </a:p>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指挥、监督事故状态下各级人员执行职责</a:t>
            </a:r>
            <a:endParaRPr lang="zh-CN" altLang="en-US" sz="2200" dirty="0">
              <a:latin typeface="Times New Roman" panose="02020603050405020304" pitchFamily="18" charset="0"/>
            </a:endParaRPr>
          </a:p>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事故信息的上报工作</a:t>
            </a:r>
            <a:endParaRPr lang="zh-CN" altLang="en-US" sz="2200" dirty="0">
              <a:latin typeface="Times New Roman" panose="02020603050405020304" pitchFamily="18" charset="0"/>
            </a:endParaRPr>
          </a:p>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接受政府的指令和调动</a:t>
            </a:r>
            <a:endParaRPr lang="zh-CN" altLang="en-US" sz="2200" dirty="0">
              <a:latin typeface="Times New Roman" panose="02020603050405020304" pitchFamily="18" charset="0"/>
            </a:endParaRPr>
          </a:p>
          <a:p>
            <a:pPr marL="970280" lvl="1" indent="-514350" defTabSz="913130" eaLnBrk="1" hangingPunct="1">
              <a:lnSpc>
                <a:spcPct val="110000"/>
              </a:lnSpc>
              <a:spcBef>
                <a:spcPct val="20000"/>
              </a:spcBef>
              <a:buFont typeface="Wingdings" panose="05000000000000000000" pitchFamily="2" charset="2"/>
              <a:buAutoNum type="circleNumDbPlain"/>
            </a:pPr>
            <a:r>
              <a:rPr lang="zh-CN" altLang="en-US" sz="2200" dirty="0">
                <a:latin typeface="Times New Roman" panose="02020603050405020304" pitchFamily="18" charset="0"/>
              </a:rPr>
              <a:t>负责保护事故现场及相关数据</a:t>
            </a:r>
            <a:endParaRPr lang="zh-CN" altLang="en-US" sz="2200" dirty="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6"/>
          <p:cNvSpPr/>
          <p:nvPr/>
        </p:nvSpPr>
        <p:spPr>
          <a:xfrm>
            <a:off x="323850" y="1268413"/>
            <a:ext cx="8283575" cy="931862"/>
          </a:xfrm>
          <a:prstGeom prst="rect">
            <a:avLst/>
          </a:prstGeom>
          <a:noFill/>
          <a:ln w="9525">
            <a:noFill/>
          </a:ln>
        </p:spPr>
        <p:txBody>
          <a:bodyPr lIns="91438" tIns="45721" rIns="91438" bIns="45721" anchor="ctr" anchorCtr="0"/>
          <a:p>
            <a:pPr algn="ctr" defTabSz="913130" eaLnBrk="1" hangingPunct="1"/>
            <a:r>
              <a:rPr lang="zh-CN" altLang="en-US" sz="3600" dirty="0">
                <a:solidFill>
                  <a:srgbClr val="0000FF"/>
                </a:solidFill>
                <a:latin typeface="Times New Roman" panose="02020603050405020304" pitchFamily="18" charset="0"/>
                <a:ea typeface="黑体" panose="02010609060101010101" pitchFamily="49" charset="-122"/>
              </a:rPr>
              <a:t>（二） 应急救援设施</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28675" name="Rectangle 3"/>
          <p:cNvSpPr/>
          <p:nvPr/>
        </p:nvSpPr>
        <p:spPr>
          <a:xfrm>
            <a:off x="1042988" y="2276475"/>
            <a:ext cx="7418387" cy="3844925"/>
          </a:xfrm>
          <a:prstGeom prst="rect">
            <a:avLst/>
          </a:prstGeom>
          <a:noFill/>
          <a:ln w="9525">
            <a:noFill/>
          </a:ln>
        </p:spPr>
        <p:txBody>
          <a:bodyPr lIns="91438" tIns="45721" rIns="91438" bIns="45721"/>
          <a:p>
            <a:pPr marL="611505" indent="-611505" defTabSz="913130" eaLnBrk="1" hangingPunct="1">
              <a:spcBef>
                <a:spcPct val="20000"/>
              </a:spcBef>
              <a:buAutoNum type="arabicPeriod"/>
            </a:pPr>
            <a:r>
              <a:rPr lang="zh-CN" altLang="en-US" sz="2800" dirty="0">
                <a:latin typeface="Times New Roman" panose="02020603050405020304" pitchFamily="18" charset="0"/>
              </a:rPr>
              <a:t>应急救援设施的配备原则</a:t>
            </a:r>
            <a:endParaRPr lang="zh-CN" altLang="en-US" sz="2800" dirty="0">
              <a:latin typeface="Times New Roman" panose="02020603050405020304" pitchFamily="18" charset="0"/>
            </a:endParaRPr>
          </a:p>
          <a:p>
            <a:pPr marL="611505" indent="-611505" defTabSz="913130" eaLnBrk="1" hangingPunct="1">
              <a:spcBef>
                <a:spcPct val="20000"/>
              </a:spcBef>
              <a:buAutoNum type="arabicPeriod"/>
            </a:pPr>
            <a:r>
              <a:rPr lang="zh-CN" altLang="en-US" sz="2800" dirty="0">
                <a:latin typeface="Times New Roman" panose="02020603050405020304" pitchFamily="18" charset="0"/>
              </a:rPr>
              <a:t>基本救援设施的分类</a:t>
            </a:r>
            <a:endParaRPr lang="zh-CN" altLang="en-US" sz="2800" dirty="0">
              <a:latin typeface="Times New Roman" panose="02020603050405020304" pitchFamily="18" charset="0"/>
            </a:endParaRPr>
          </a:p>
          <a:p>
            <a:pPr marL="611505" indent="-611505" defTabSz="913130" eaLnBrk="1" hangingPunct="1">
              <a:spcBef>
                <a:spcPct val="20000"/>
              </a:spcBef>
              <a:buAutoNum type="arabicPeriod"/>
            </a:pPr>
            <a:r>
              <a:rPr lang="zh-CN" altLang="en-US" sz="2800" dirty="0">
                <a:latin typeface="Times New Roman" panose="02020603050405020304" pitchFamily="18" charset="0"/>
              </a:rPr>
              <a:t>医疗急救器械和急救药品</a:t>
            </a:r>
            <a:endParaRPr lang="zh-CN" altLang="en-US" sz="2800" dirty="0">
              <a:latin typeface="Times New Roman" panose="02020603050405020304" pitchFamily="18" charset="0"/>
            </a:endParaRPr>
          </a:p>
          <a:p>
            <a:pPr marL="611505" indent="-611505" defTabSz="913130" eaLnBrk="1" hangingPunct="1">
              <a:spcBef>
                <a:spcPct val="20000"/>
              </a:spcBef>
              <a:buAutoNum type="arabicPeriod"/>
            </a:pPr>
            <a:r>
              <a:rPr lang="zh-CN" altLang="en-US" sz="2800" dirty="0">
                <a:latin typeface="Times New Roman" panose="02020603050405020304" pitchFamily="18" charset="0"/>
              </a:rPr>
              <a:t>救援设施的保管和使用</a:t>
            </a:r>
            <a:endParaRPr lang="zh-CN" altLang="en-US" sz="2800" dirty="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8"/>
          <p:cNvSpPr txBox="1"/>
          <p:nvPr/>
        </p:nvSpPr>
        <p:spPr>
          <a:xfrm>
            <a:off x="323850" y="4581525"/>
            <a:ext cx="8351838" cy="1635125"/>
          </a:xfrm>
          <a:prstGeom prst="rect">
            <a:avLst/>
          </a:prstGeom>
          <a:noFill/>
          <a:ln w="9525">
            <a:noFill/>
          </a:ln>
        </p:spPr>
        <p:txBody>
          <a:bodyPr anchor="ctr" anchorCtr="0">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5.9.5.1 </a:t>
            </a:r>
            <a:r>
              <a:rPr lang="zh-CN" altLang="en-US" sz="2400" dirty="0">
                <a:latin typeface="Times New Roman" panose="02020603050405020304" pitchFamily="18" charset="0"/>
              </a:rPr>
              <a:t>企业应按国家有关规定，配备足够的应急救援器材，并保持完好。</a:t>
            </a:r>
            <a:r>
              <a:rPr lang="zh-CN" altLang="en-US" sz="3600" b="0" dirty="0">
                <a:solidFill>
                  <a:srgbClr val="0000FF"/>
                </a:solidFill>
                <a:latin typeface="Times New Roman" panose="02020603050405020304" pitchFamily="18" charset="0"/>
              </a:rPr>
              <a:t> </a:t>
            </a:r>
            <a:endParaRPr lang="zh-CN" altLang="en-US" sz="3600" b="0" dirty="0">
              <a:solidFill>
                <a:srgbClr val="0000FF"/>
              </a:solidFill>
              <a:latin typeface="Times New Roman" panose="02020603050405020304" pitchFamily="18" charset="0"/>
            </a:endParaRPr>
          </a:p>
        </p:txBody>
      </p:sp>
      <p:sp>
        <p:nvSpPr>
          <p:cNvPr id="29699" name="Rectangle 9"/>
          <p:cNvSpPr/>
          <p:nvPr/>
        </p:nvSpPr>
        <p:spPr>
          <a:xfrm>
            <a:off x="357188" y="1071563"/>
            <a:ext cx="8208962" cy="3238500"/>
          </a:xfrm>
          <a:prstGeom prst="rect">
            <a:avLst/>
          </a:prstGeom>
          <a:noFill/>
          <a:ln w="9525">
            <a:noFill/>
          </a:ln>
        </p:spPr>
        <p:txBody>
          <a:bodyPr>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10.2.1</a:t>
            </a:r>
            <a:endParaRPr lang="en-US" altLang="zh-CN"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）针对可能发生的事故类型，按照规定</a:t>
            </a:r>
            <a:r>
              <a:rPr lang="zh-CN" altLang="en-US" sz="2400" dirty="0">
                <a:solidFill>
                  <a:srgbClr val="FF0000"/>
                </a:solidFill>
                <a:latin typeface="Times New Roman" panose="02020603050405020304" pitchFamily="18" charset="0"/>
              </a:rPr>
              <a:t>配备</a:t>
            </a:r>
            <a:r>
              <a:rPr lang="zh-CN" altLang="en-US" sz="2400" dirty="0">
                <a:latin typeface="Times New Roman" panose="02020603050405020304" pitchFamily="18" charset="0"/>
              </a:rPr>
              <a:t>足够的应急救援器材、消防设施及器材；</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）建立应急救援器材、消防设施及器材</a:t>
            </a:r>
            <a:r>
              <a:rPr lang="zh-CN" altLang="en-US" sz="2400" dirty="0">
                <a:solidFill>
                  <a:srgbClr val="FF0000"/>
                </a:solidFill>
                <a:latin typeface="Times New Roman" panose="02020603050405020304" pitchFamily="18" charset="0"/>
              </a:rPr>
              <a:t>台帐</a:t>
            </a:r>
            <a:r>
              <a:rPr lang="zh-CN" altLang="en-US" sz="2400" dirty="0">
                <a:latin typeface="Times New Roman" panose="02020603050405020304" pitchFamily="18" charset="0"/>
              </a:rPr>
              <a:t>； </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3</a:t>
            </a:r>
            <a:r>
              <a:rPr lang="zh-CN" altLang="en-US" sz="2400" dirty="0">
                <a:latin typeface="Times New Roman" panose="02020603050405020304" pitchFamily="18" charset="0"/>
              </a:rPr>
              <a:t>）应急救援器材、消防设施及器材保持</a:t>
            </a:r>
            <a:r>
              <a:rPr lang="zh-CN" altLang="en-US" sz="2400" dirty="0">
                <a:solidFill>
                  <a:srgbClr val="FF0000"/>
                </a:solidFill>
                <a:latin typeface="Times New Roman" panose="02020603050405020304" pitchFamily="18" charset="0"/>
              </a:rPr>
              <a:t>完好</a:t>
            </a:r>
            <a:r>
              <a:rPr lang="zh-CN" altLang="en-US" sz="2400" dirty="0">
                <a:latin typeface="Times New Roman" panose="02020603050405020304" pitchFamily="18" charset="0"/>
              </a:rPr>
              <a:t>，方便易取；</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4</a:t>
            </a:r>
            <a:r>
              <a:rPr lang="zh-CN" altLang="en-US" sz="2400" dirty="0">
                <a:latin typeface="Times New Roman" panose="02020603050405020304" pitchFamily="18" charset="0"/>
              </a:rPr>
              <a:t>）疏散通道、安全出口、消防通道符合规定，保持</a:t>
            </a:r>
            <a:r>
              <a:rPr lang="zh-CN" altLang="en-US" sz="2400" dirty="0">
                <a:solidFill>
                  <a:srgbClr val="FF0000"/>
                </a:solidFill>
                <a:latin typeface="Times New Roman" panose="02020603050405020304" pitchFamily="18" charset="0"/>
              </a:rPr>
              <a:t>畅通</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9"/>
          <p:cNvSpPr txBox="1"/>
          <p:nvPr/>
        </p:nvSpPr>
        <p:spPr>
          <a:xfrm>
            <a:off x="395288" y="4143375"/>
            <a:ext cx="8280400" cy="1450975"/>
          </a:xfrm>
          <a:prstGeom prst="rect">
            <a:avLst/>
          </a:prstGeom>
          <a:noFill/>
          <a:ln w="9525">
            <a:noFill/>
          </a:ln>
        </p:spPr>
        <p:txBody>
          <a:bodyPr anchor="ctr" anchorCtr="0">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5.9.5.2  </a:t>
            </a:r>
            <a:r>
              <a:rPr lang="zh-CN" altLang="en-US" sz="2400" dirty="0">
                <a:latin typeface="Times New Roman" panose="02020603050405020304" pitchFamily="18" charset="0"/>
              </a:rPr>
              <a:t>企业应建立</a:t>
            </a:r>
            <a:r>
              <a:rPr lang="zh-CN" altLang="en-US" sz="2400" dirty="0">
                <a:solidFill>
                  <a:srgbClr val="FF0000"/>
                </a:solidFill>
                <a:latin typeface="Times New Roman" panose="02020603050405020304" pitchFamily="18" charset="0"/>
              </a:rPr>
              <a:t>应急通讯网络</a:t>
            </a:r>
            <a:r>
              <a:rPr lang="zh-CN" altLang="en-US" sz="2400" dirty="0">
                <a:latin typeface="Times New Roman" panose="02020603050405020304" pitchFamily="18" charset="0"/>
              </a:rPr>
              <a:t>，保证应急通讯网络的畅通。 </a:t>
            </a:r>
            <a:endParaRPr lang="zh-CN" altLang="en-US" sz="2400" dirty="0">
              <a:latin typeface="Times New Roman" panose="02020603050405020304" pitchFamily="18" charset="0"/>
            </a:endParaRPr>
          </a:p>
        </p:txBody>
      </p:sp>
      <p:sp>
        <p:nvSpPr>
          <p:cNvPr id="30723" name="Rectangle 10"/>
          <p:cNvSpPr/>
          <p:nvPr/>
        </p:nvSpPr>
        <p:spPr>
          <a:xfrm>
            <a:off x="395288" y="1049338"/>
            <a:ext cx="8353425" cy="2986087"/>
          </a:xfrm>
          <a:prstGeom prst="rect">
            <a:avLst/>
          </a:prstGeom>
          <a:noFill/>
          <a:ln w="9525">
            <a:noFill/>
          </a:ln>
        </p:spPr>
        <p:txBody>
          <a:bodyPr>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30000"/>
              </a:lnSpc>
            </a:pPr>
            <a:r>
              <a:rPr lang="en-US" altLang="zh-CN" sz="2800" dirty="0">
                <a:latin typeface="Times New Roman" panose="02020603050405020304" pitchFamily="18" charset="0"/>
              </a:rPr>
              <a:t>10.2.2</a:t>
            </a:r>
            <a:endParaRPr lang="en-US" altLang="zh-CN" sz="28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a:t>
            </a:r>
            <a:r>
              <a:rPr lang="en-US" altLang="zh-CN" sz="2400" dirty="0">
                <a:solidFill>
                  <a:srgbClr val="FF0000"/>
                </a:solidFill>
                <a:latin typeface="Times New Roman" panose="02020603050405020304" pitchFamily="18" charset="0"/>
              </a:rPr>
              <a:t>1</a:t>
            </a:r>
            <a:r>
              <a:rPr lang="zh-CN" altLang="en-US" sz="2400" dirty="0">
                <a:solidFill>
                  <a:srgbClr val="FF0000"/>
                </a:solidFill>
                <a:latin typeface="Times New Roman" panose="02020603050405020304" pitchFamily="18" charset="0"/>
              </a:rPr>
              <a:t>）设置固定报警电话；</a:t>
            </a:r>
            <a:endParaRPr lang="zh-CN" altLang="en-US" sz="2400" dirty="0">
              <a:solidFill>
                <a:srgbClr val="FF0000"/>
              </a:solidFill>
              <a:latin typeface="Times New Roman" panose="02020603050405020304" pitchFamily="18" charset="0"/>
            </a:endParaRPr>
          </a:p>
          <a:p>
            <a:pPr eaLnBrk="1" hangingPunct="1">
              <a:spcBef>
                <a:spcPct val="20000"/>
              </a:spcBef>
            </a:pPr>
            <a:r>
              <a:rPr lang="en-US" altLang="zh-CN" sz="2400" dirty="0">
                <a:solidFill>
                  <a:srgbClr val="FF0000"/>
                </a:solidFill>
                <a:latin typeface="Times New Roman" panose="02020603050405020304" pitchFamily="18" charset="0"/>
              </a:rPr>
              <a:t> 2</a:t>
            </a:r>
            <a:r>
              <a:rPr lang="zh-CN" altLang="en-US" sz="2400" dirty="0">
                <a:solidFill>
                  <a:srgbClr val="FF0000"/>
                </a:solidFill>
                <a:latin typeface="Times New Roman" panose="02020603050405020304" pitchFamily="18" charset="0"/>
              </a:rPr>
              <a:t>）明确应急救援指挥和救援人员电话；</a:t>
            </a:r>
            <a:endParaRPr lang="zh-CN" altLang="en-US" sz="2400" dirty="0">
              <a:solidFill>
                <a:srgbClr val="FF0000"/>
              </a:solidFill>
              <a:latin typeface="Times New Roman" panose="02020603050405020304" pitchFamily="18" charset="0"/>
            </a:endParaRPr>
          </a:p>
          <a:p>
            <a:pPr eaLnBrk="1" hangingPunct="1">
              <a:spcBef>
                <a:spcPct val="20000"/>
              </a:spcBef>
            </a:pPr>
            <a:r>
              <a:rPr lang="en-US" altLang="zh-CN" sz="2400" dirty="0">
                <a:solidFill>
                  <a:srgbClr val="FF0000"/>
                </a:solidFill>
                <a:latin typeface="Times New Roman" panose="02020603050405020304" pitchFamily="18" charset="0"/>
              </a:rPr>
              <a:t> 3</a:t>
            </a:r>
            <a:r>
              <a:rPr lang="zh-CN" altLang="en-US" sz="2400" dirty="0">
                <a:solidFill>
                  <a:srgbClr val="FF0000"/>
                </a:solidFill>
                <a:latin typeface="Times New Roman" panose="02020603050405020304" pitchFamily="18" charset="0"/>
              </a:rPr>
              <a:t>）明确外部救援单位联络电话；</a:t>
            </a:r>
            <a:endParaRPr lang="zh-CN" altLang="en-US" sz="2400" dirty="0">
              <a:solidFill>
                <a:srgbClr val="FF0000"/>
              </a:solidFill>
              <a:latin typeface="Times New Roman" panose="02020603050405020304" pitchFamily="18" charset="0"/>
            </a:endParaRPr>
          </a:p>
          <a:p>
            <a:pPr eaLnBrk="1" hangingPunct="1">
              <a:spcBef>
                <a:spcPct val="20000"/>
              </a:spcBef>
            </a:pPr>
            <a:r>
              <a:rPr lang="en-US" altLang="zh-CN" sz="2400" dirty="0">
                <a:solidFill>
                  <a:srgbClr val="FF0000"/>
                </a:solidFill>
                <a:latin typeface="Times New Roman" panose="02020603050405020304" pitchFamily="18" charset="0"/>
              </a:rPr>
              <a:t> 4</a:t>
            </a:r>
            <a:r>
              <a:rPr lang="zh-CN" altLang="en-US" sz="2400" dirty="0">
                <a:solidFill>
                  <a:srgbClr val="FF0000"/>
                </a:solidFill>
                <a:latin typeface="Times New Roman" panose="02020603050405020304" pitchFamily="18" charset="0"/>
              </a:rPr>
              <a:t>）报警电话</a:t>
            </a:r>
            <a:r>
              <a:rPr lang="en-US" altLang="zh-CN" sz="2400" dirty="0">
                <a:solidFill>
                  <a:srgbClr val="FF0000"/>
                </a:solidFill>
                <a:latin typeface="Times New Roman" panose="02020603050405020304" pitchFamily="18" charset="0"/>
              </a:rPr>
              <a:t>24</a:t>
            </a:r>
            <a:r>
              <a:rPr lang="zh-CN" altLang="en-US" sz="2400" dirty="0">
                <a:solidFill>
                  <a:srgbClr val="FF0000"/>
                </a:solidFill>
                <a:latin typeface="Times New Roman" panose="02020603050405020304" pitchFamily="18" charset="0"/>
              </a:rPr>
              <a:t>小时畅通。 </a:t>
            </a:r>
            <a:endParaRPr lang="en-US" altLang="zh-CN" sz="2400" dirty="0">
              <a:solidFill>
                <a:srgbClr val="FF0000"/>
              </a:solidFill>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9"/>
          <p:cNvSpPr txBox="1"/>
          <p:nvPr/>
        </p:nvSpPr>
        <p:spPr>
          <a:xfrm>
            <a:off x="352425" y="4149725"/>
            <a:ext cx="8388350" cy="1962150"/>
          </a:xfrm>
          <a:prstGeom prst="rect">
            <a:avLst/>
          </a:prstGeom>
          <a:noFill/>
          <a:ln w="9525">
            <a:noFill/>
          </a:ln>
        </p:spPr>
        <p:txBody>
          <a:bodyPr anchor="ctr" anchorCtr="0">
            <a:spAutoFit/>
          </a:bodyPr>
          <a:p>
            <a:pPr marL="457200" indent="-457200"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marL="457200" indent="-457200" eaLnBrk="1" hangingPunct="1">
              <a:spcBef>
                <a:spcPct val="20000"/>
              </a:spcBef>
            </a:pPr>
            <a:r>
              <a:rPr lang="en-US" altLang="zh-CN" sz="2400" dirty="0">
                <a:latin typeface="Times New Roman" panose="02020603050405020304" pitchFamily="18" charset="0"/>
              </a:rPr>
              <a:t>5.9.5.3  </a:t>
            </a:r>
            <a:r>
              <a:rPr lang="zh-CN" altLang="en-US" sz="2400" dirty="0">
                <a:latin typeface="Times New Roman" panose="02020603050405020304" pitchFamily="18" charset="0"/>
              </a:rPr>
              <a:t>企业应为有毒有害岗位配备救援器材柜，放置</a:t>
            </a:r>
            <a:endParaRPr lang="zh-CN" altLang="en-US" sz="2400" dirty="0">
              <a:latin typeface="Times New Roman" panose="02020603050405020304" pitchFamily="18" charset="0"/>
            </a:endParaRPr>
          </a:p>
          <a:p>
            <a:pPr marL="457200" indent="-457200" eaLnBrk="1" hangingPunct="1">
              <a:spcBef>
                <a:spcPct val="20000"/>
              </a:spcBef>
            </a:pPr>
            <a:r>
              <a:rPr lang="zh-CN" altLang="en-US" sz="2400" dirty="0">
                <a:latin typeface="Times New Roman" panose="02020603050405020304" pitchFamily="18" charset="0"/>
              </a:rPr>
              <a:t>必要的防护救护器材，进行经常性的维护保养并记录，保</a:t>
            </a:r>
            <a:endParaRPr lang="zh-CN" altLang="en-US" sz="2400" dirty="0">
              <a:latin typeface="Times New Roman" panose="02020603050405020304" pitchFamily="18" charset="0"/>
            </a:endParaRPr>
          </a:p>
          <a:p>
            <a:pPr marL="457200" indent="-457200" eaLnBrk="1" hangingPunct="1">
              <a:spcBef>
                <a:spcPct val="20000"/>
              </a:spcBef>
            </a:pPr>
            <a:r>
              <a:rPr lang="zh-CN" altLang="en-US" sz="2400" dirty="0">
                <a:latin typeface="Times New Roman" panose="02020603050405020304" pitchFamily="18" charset="0"/>
              </a:rPr>
              <a:t>证其处于完好状态。 </a:t>
            </a:r>
            <a:endParaRPr lang="zh-CN" altLang="en-US" sz="2400" dirty="0">
              <a:latin typeface="Times New Roman" panose="02020603050405020304" pitchFamily="18" charset="0"/>
            </a:endParaRPr>
          </a:p>
        </p:txBody>
      </p:sp>
      <p:sp>
        <p:nvSpPr>
          <p:cNvPr id="31747" name="Rectangle 10"/>
          <p:cNvSpPr/>
          <p:nvPr/>
        </p:nvSpPr>
        <p:spPr>
          <a:xfrm>
            <a:off x="395288" y="1125538"/>
            <a:ext cx="8353425" cy="2765425"/>
          </a:xfrm>
          <a:prstGeom prst="rect">
            <a:avLst/>
          </a:prstGeom>
          <a:noFill/>
          <a:ln w="9525">
            <a:noFill/>
          </a:ln>
        </p:spPr>
        <p:txBody>
          <a:bodyPr>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10.2.3</a:t>
            </a:r>
            <a:endParaRPr lang="en-US" altLang="zh-CN"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）有毒有害岗位配备救援器材</a:t>
            </a:r>
            <a:r>
              <a:rPr lang="zh-CN" altLang="en-US" sz="2400" dirty="0">
                <a:solidFill>
                  <a:srgbClr val="FF0000"/>
                </a:solidFill>
                <a:latin typeface="Times New Roman" panose="02020603050405020304" pitchFamily="18" charset="0"/>
              </a:rPr>
              <a:t>专柜</a:t>
            </a:r>
            <a:r>
              <a:rPr lang="zh-CN" altLang="en-US" sz="2400" dirty="0">
                <a:latin typeface="Times New Roman" panose="02020603050405020304" pitchFamily="18" charset="0"/>
              </a:rPr>
              <a:t>，放置必要的防护救护</a:t>
            </a:r>
            <a:r>
              <a:rPr lang="zh-CN" altLang="en-US" sz="2400" dirty="0">
                <a:solidFill>
                  <a:srgbClr val="FF0000"/>
                </a:solidFill>
                <a:latin typeface="Times New Roman" panose="02020603050405020304" pitchFamily="18" charset="0"/>
              </a:rPr>
              <a:t>器材</a:t>
            </a:r>
            <a:r>
              <a:rPr lang="zh-CN" altLang="en-US" sz="2400" dirty="0">
                <a:latin typeface="Times New Roman" panose="02020603050405020304" pitchFamily="18" charset="0"/>
              </a:rPr>
              <a:t>；</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）防护救护器材应处于</a:t>
            </a:r>
            <a:r>
              <a:rPr lang="zh-CN" altLang="en-US" sz="2400" dirty="0">
                <a:solidFill>
                  <a:srgbClr val="FF0000"/>
                </a:solidFill>
                <a:latin typeface="Times New Roman" panose="02020603050405020304" pitchFamily="18" charset="0"/>
              </a:rPr>
              <a:t>完好</a:t>
            </a:r>
            <a:r>
              <a:rPr lang="zh-CN" altLang="en-US" sz="2400" dirty="0">
                <a:latin typeface="Times New Roman" panose="02020603050405020304" pitchFamily="18" charset="0"/>
              </a:rPr>
              <a:t>状态；</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3</a:t>
            </a:r>
            <a:r>
              <a:rPr lang="zh-CN" altLang="en-US" sz="2400" dirty="0">
                <a:latin typeface="Times New Roman" panose="02020603050405020304" pitchFamily="18" charset="0"/>
              </a:rPr>
              <a:t>）建立防护救护器材管理</a:t>
            </a:r>
            <a:r>
              <a:rPr lang="zh-CN" altLang="en-US" sz="2400" dirty="0">
                <a:solidFill>
                  <a:srgbClr val="FF0000"/>
                </a:solidFill>
                <a:latin typeface="Times New Roman" panose="02020603050405020304" pitchFamily="18" charset="0"/>
              </a:rPr>
              <a:t>台帐</a:t>
            </a:r>
            <a:r>
              <a:rPr lang="zh-CN" altLang="en-US" sz="2400" dirty="0">
                <a:latin typeface="Times New Roman" panose="02020603050405020304" pitchFamily="18" charset="0"/>
              </a:rPr>
              <a:t>和维护保养</a:t>
            </a:r>
            <a:r>
              <a:rPr lang="zh-CN" altLang="en-US" sz="2400" dirty="0">
                <a:solidFill>
                  <a:srgbClr val="FF0000"/>
                </a:solidFill>
                <a:latin typeface="Times New Roman" panose="02020603050405020304" pitchFamily="18" charset="0"/>
              </a:rPr>
              <a:t>记录</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Text Box 5"/>
          <p:cNvSpPr txBox="1">
            <a:spLocks noChangeArrowheads="1"/>
          </p:cNvSpPr>
          <p:nvPr/>
        </p:nvSpPr>
        <p:spPr bwMode="auto">
          <a:xfrm>
            <a:off x="1214438" y="2714625"/>
            <a:ext cx="7358063" cy="2071688"/>
          </a:xfrm>
          <a:prstGeom prst="rect">
            <a:avLst/>
          </a:prstGeom>
          <a:noFill/>
          <a:ln w="9525">
            <a:noFill/>
            <a:miter lim="800000"/>
          </a:ln>
        </p:spPr>
        <p:txBody>
          <a:bodyPr lIns="91438" tIns="45721" rIns="91438" bIns="45721"/>
          <a:lstStyle/>
          <a:p>
            <a:pPr marL="1117600" marR="0" indent="-1117600" defTabSz="913130" eaLnBrk="1" hangingPunct="1">
              <a:spcBef>
                <a:spcPts val="1200"/>
              </a:spcBef>
              <a:spcAft>
                <a:spcPts val="1200"/>
              </a:spcAft>
              <a:buClrTx/>
              <a:buSzTx/>
              <a:buFontTx/>
              <a:buNone/>
              <a:defRPr/>
            </a:pPr>
            <a:r>
              <a:rPr kumimoji="1" lang="zh-CN" altLang="en-US" sz="2800" kern="1200" cap="none" spc="0" normalizeH="0" baseline="0" noProof="0" dirty="0">
                <a:solidFill>
                  <a:srgbClr val="0000FF"/>
                </a:solidFill>
                <a:latin typeface="+mj-lt"/>
                <a:ea typeface="黑体" panose="02010609060101010101" pitchFamily="49" charset="-122"/>
                <a:cs typeface="+mj-cs"/>
              </a:rPr>
              <a:t>一、背景与现状</a:t>
            </a:r>
            <a:endParaRPr kumimoji="1" lang="zh-CN" altLang="en-US" sz="2800" kern="1200" cap="none" spc="0" normalizeH="0" baseline="0" noProof="0" dirty="0">
              <a:solidFill>
                <a:srgbClr val="0000FF"/>
              </a:solidFill>
              <a:latin typeface="+mj-lt"/>
              <a:ea typeface="黑体" panose="02010609060101010101" pitchFamily="49" charset="-122"/>
              <a:cs typeface="+mj-cs"/>
            </a:endParaRPr>
          </a:p>
          <a:p>
            <a:pPr marL="1117600" marR="0" indent="-1117600" defTabSz="913130" eaLnBrk="1" hangingPunct="1">
              <a:spcBef>
                <a:spcPts val="1200"/>
              </a:spcBef>
              <a:spcAft>
                <a:spcPts val="1200"/>
              </a:spcAft>
              <a:buClrTx/>
              <a:buSzTx/>
              <a:buFontTx/>
              <a:buNone/>
              <a:defRPr/>
            </a:pPr>
            <a:r>
              <a:rPr kumimoji="1" lang="zh-CN" altLang="en-US" sz="2800" kern="1200" cap="none" spc="0" normalizeH="0" baseline="0" noProof="0" dirty="0">
                <a:solidFill>
                  <a:srgbClr val="0000FF"/>
                </a:solidFill>
                <a:latin typeface="+mj-lt"/>
                <a:ea typeface="黑体" panose="02010609060101010101" pitchFamily="49" charset="-122"/>
                <a:cs typeface="+mj-cs"/>
              </a:rPr>
              <a:t>二、</a:t>
            </a:r>
            <a:r>
              <a:rPr kumimoji="1" lang="en-US" altLang="zh-CN" sz="2800" kern="1200" cap="none" spc="0" normalizeH="0" baseline="0" noProof="0" dirty="0">
                <a:latin typeface="黑体" panose="02010609060101010101" pitchFamily="49" charset="-122"/>
                <a:ea typeface="黑体" panose="02010609060101010101" pitchFamily="49" charset="-122"/>
                <a:cs typeface="+mn-cs"/>
              </a:rPr>
              <a:t>《</a:t>
            </a:r>
            <a:r>
              <a:rPr kumimoji="1" lang="zh-CN" altLang="en-US" sz="2800" kern="1200" cap="none" spc="0" normalizeH="0" baseline="0" noProof="0" dirty="0">
                <a:latin typeface="黑体" panose="02010609060101010101" pitchFamily="49" charset="-122"/>
                <a:ea typeface="黑体" panose="02010609060101010101" pitchFamily="49" charset="-122"/>
                <a:cs typeface="+mn-cs"/>
              </a:rPr>
              <a:t>评审标准</a:t>
            </a:r>
            <a:r>
              <a:rPr kumimoji="1" lang="en-US" altLang="zh-CN" sz="2800" kern="1200" cap="none" spc="0" normalizeH="0" baseline="0" noProof="0" dirty="0">
                <a:latin typeface="黑体" panose="02010609060101010101" pitchFamily="49" charset="-122"/>
                <a:ea typeface="黑体" panose="02010609060101010101" pitchFamily="49" charset="-122"/>
                <a:cs typeface="+mn-cs"/>
              </a:rPr>
              <a:t>》</a:t>
            </a:r>
            <a:r>
              <a:rPr kumimoji="1" lang="zh-CN" altLang="en-US" sz="2800" kern="1200" cap="none" spc="0" normalizeH="0" baseline="0" noProof="0" dirty="0">
                <a:latin typeface="黑体" panose="02010609060101010101" pitchFamily="49" charset="-122"/>
                <a:ea typeface="黑体" panose="02010609060101010101" pitchFamily="49" charset="-122"/>
                <a:cs typeface="+mn-cs"/>
              </a:rPr>
              <a:t>、</a:t>
            </a:r>
            <a:r>
              <a:rPr kumimoji="1" lang="en-US" altLang="zh-CN" sz="2800" kern="1200" cap="none" spc="0" normalizeH="0" baseline="0" noProof="0" dirty="0">
                <a:latin typeface="黑体" panose="02010609060101010101" pitchFamily="49" charset="-122"/>
                <a:ea typeface="黑体" panose="02010609060101010101" pitchFamily="49" charset="-122"/>
                <a:cs typeface="+mn-cs"/>
              </a:rPr>
              <a:t>《</a:t>
            </a:r>
            <a:r>
              <a:rPr kumimoji="1" lang="zh-CN" altLang="en-US" sz="2800" kern="1200" cap="none" spc="0" normalizeH="0" baseline="0" noProof="0" dirty="0">
                <a:latin typeface="黑体" panose="02010609060101010101" pitchFamily="49" charset="-122"/>
                <a:ea typeface="黑体" panose="02010609060101010101" pitchFamily="49" charset="-122"/>
                <a:cs typeface="+mn-cs"/>
              </a:rPr>
              <a:t>通用规范</a:t>
            </a:r>
            <a:r>
              <a:rPr kumimoji="1" lang="en-US" altLang="zh-CN" sz="2800" kern="1200" cap="none" spc="0" normalizeH="0" baseline="0" noProof="0" dirty="0">
                <a:latin typeface="黑体" panose="02010609060101010101" pitchFamily="49" charset="-122"/>
                <a:ea typeface="黑体" panose="02010609060101010101" pitchFamily="49" charset="-122"/>
                <a:cs typeface="+mn-cs"/>
              </a:rPr>
              <a:t>》</a:t>
            </a:r>
            <a:r>
              <a:rPr kumimoji="1" lang="zh-CN" altLang="en-US" sz="2800" kern="1200" cap="none" spc="0" normalizeH="0" baseline="0" noProof="0" dirty="0">
                <a:latin typeface="黑体" panose="02010609060101010101" pitchFamily="49" charset="-122"/>
                <a:ea typeface="黑体" panose="02010609060101010101" pitchFamily="49" charset="-122"/>
                <a:cs typeface="+mn-cs"/>
              </a:rPr>
              <a:t>要素对照</a:t>
            </a:r>
            <a:endParaRPr kumimoji="1" lang="zh-CN" altLang="en-US" sz="2800" kern="1200" cap="none" spc="0" normalizeH="0" baseline="0" noProof="0" dirty="0">
              <a:solidFill>
                <a:srgbClr val="0000FF"/>
              </a:solidFill>
              <a:latin typeface="+mj-lt"/>
              <a:ea typeface="黑体" panose="02010609060101010101" pitchFamily="49" charset="-122"/>
              <a:cs typeface="+mj-cs"/>
            </a:endParaRPr>
          </a:p>
        </p:txBody>
      </p:sp>
      <p:sp>
        <p:nvSpPr>
          <p:cNvPr id="7171" name="Rectangle 6"/>
          <p:cNvSpPr/>
          <p:nvPr/>
        </p:nvSpPr>
        <p:spPr>
          <a:xfrm>
            <a:off x="1143000" y="1214438"/>
            <a:ext cx="6480175" cy="769937"/>
          </a:xfrm>
          <a:prstGeom prst="rect">
            <a:avLst/>
          </a:prstGeom>
          <a:noFill/>
          <a:ln w="9525">
            <a:noFill/>
          </a:ln>
        </p:spPr>
        <p:txBody>
          <a:bodyPr anchor="ctr" anchorCtr="0">
            <a:spAutoFit/>
          </a:bodyPr>
          <a:p>
            <a:pPr algn="ctr" defTabSz="913130" eaLnBrk="1" hangingPunct="1"/>
            <a:r>
              <a:rPr lang="zh-CN" altLang="en-US" dirty="0">
                <a:solidFill>
                  <a:srgbClr val="0000FF"/>
                </a:solidFill>
                <a:latin typeface="Times New Roman" panose="02020603050405020304" pitchFamily="18" charset="0"/>
                <a:ea typeface="黑体" panose="02010609060101010101" pitchFamily="49" charset="-122"/>
              </a:rPr>
              <a:t>目     录</a:t>
            </a:r>
            <a:endParaRPr lang="zh-CN" altLang="en-US" dirty="0">
              <a:solidFill>
                <a:srgbClr val="0000FF"/>
              </a:solidFill>
              <a:latin typeface="Times New Roman" panose="02020603050405020304" pitchFamily="18" charset="0"/>
              <a:ea typeface="黑体"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p:nvPr/>
        </p:nvSpPr>
        <p:spPr>
          <a:xfrm>
            <a:off x="393700" y="1104900"/>
            <a:ext cx="8280400" cy="523875"/>
          </a:xfrm>
          <a:prstGeom prst="rect">
            <a:avLst/>
          </a:prstGeom>
          <a:noFill/>
          <a:ln w="9525">
            <a:noFill/>
          </a:ln>
        </p:spPr>
        <p:txBody>
          <a:bodyPr lIns="91438" tIns="45721" rIns="91438" bIns="45721" anchor="ctr" anchorCtr="0"/>
          <a:p>
            <a:pPr marL="836930" indent="-836930" algn="ctr" defTabSz="913130" eaLnBrk="1" hangingPunct="1"/>
            <a:r>
              <a:rPr lang="en-US" altLang="zh-CN" sz="3600" dirty="0">
                <a:latin typeface="Times New Roman" panose="02020603050405020304" pitchFamily="18" charset="0"/>
                <a:ea typeface="黑体" panose="02010609060101010101" pitchFamily="49" charset="-122"/>
              </a:rPr>
              <a:t>1  </a:t>
            </a:r>
            <a:r>
              <a:rPr lang="zh-CN" altLang="en-US" sz="3600" dirty="0">
                <a:latin typeface="Times New Roman" panose="02020603050405020304" pitchFamily="18" charset="0"/>
                <a:ea typeface="黑体" panose="02010609060101010101" pitchFamily="49" charset="-122"/>
              </a:rPr>
              <a:t>应急救援设施的配备原则</a:t>
            </a:r>
            <a:endParaRPr lang="zh-CN" altLang="en-US" sz="3600" dirty="0">
              <a:latin typeface="Times New Roman" panose="02020603050405020304" pitchFamily="18" charset="0"/>
              <a:ea typeface="黑体" panose="02010609060101010101" pitchFamily="49" charset="-122"/>
            </a:endParaRPr>
          </a:p>
        </p:txBody>
      </p:sp>
      <p:sp>
        <p:nvSpPr>
          <p:cNvPr id="32771" name="Rectangle 3"/>
          <p:cNvSpPr/>
          <p:nvPr/>
        </p:nvSpPr>
        <p:spPr>
          <a:xfrm>
            <a:off x="393700" y="1762125"/>
            <a:ext cx="8212138" cy="4475163"/>
          </a:xfrm>
          <a:prstGeom prst="rect">
            <a:avLst/>
          </a:prstGeom>
          <a:noFill/>
          <a:ln w="9525">
            <a:noFill/>
          </a:ln>
        </p:spPr>
        <p:txBody>
          <a:bodyPr lIns="91438" tIns="45721" rIns="91438" bIns="45721"/>
          <a:p>
            <a:pPr defTabSz="913130" eaLnBrk="1" hangingPunct="1">
              <a:lnSpc>
                <a:spcPct val="140000"/>
              </a:lnSpc>
              <a:spcBef>
                <a:spcPct val="20000"/>
              </a:spcBef>
            </a:pPr>
            <a:r>
              <a:rPr lang="zh-CN" altLang="en-US" sz="2400" dirty="0">
                <a:latin typeface="Times New Roman" panose="02020603050405020304" pitchFamily="18" charset="0"/>
              </a:rPr>
              <a:t>根据救援队伍承担的救援任务和救援要求选配，救援设施要求具备：</a:t>
            </a:r>
            <a:endParaRPr lang="zh-CN" altLang="en-US" sz="2400" dirty="0">
              <a:latin typeface="Times New Roman" panose="02020603050405020304" pitchFamily="18" charset="0"/>
            </a:endParaRPr>
          </a:p>
          <a:p>
            <a:pPr marL="742950" lvl="1" indent="-287020" defTabSz="913130" eaLnBrk="1" hangingPunct="1">
              <a:lnSpc>
                <a:spcPct val="140000"/>
              </a:lnSpc>
              <a:spcBef>
                <a:spcPct val="20000"/>
              </a:spcBef>
              <a:buFont typeface="Wingdings" panose="05000000000000000000" pitchFamily="2" charset="2"/>
              <a:buChar char="l"/>
            </a:pPr>
            <a:r>
              <a:rPr lang="zh-CN" altLang="en-US" sz="2400" dirty="0">
                <a:latin typeface="Times New Roman" panose="02020603050405020304" pitchFamily="18" charset="0"/>
              </a:rPr>
              <a:t>实用性</a:t>
            </a:r>
            <a:endParaRPr lang="zh-CN" altLang="en-US" sz="2400" dirty="0">
              <a:latin typeface="Times New Roman" panose="02020603050405020304" pitchFamily="18" charset="0"/>
            </a:endParaRPr>
          </a:p>
          <a:p>
            <a:pPr marL="742950" lvl="1" indent="-287020" defTabSz="913130" eaLnBrk="1" hangingPunct="1">
              <a:lnSpc>
                <a:spcPct val="140000"/>
              </a:lnSpc>
              <a:spcBef>
                <a:spcPct val="20000"/>
              </a:spcBef>
              <a:buFont typeface="Wingdings" panose="05000000000000000000" pitchFamily="2" charset="2"/>
              <a:buChar char="l"/>
            </a:pPr>
            <a:r>
              <a:rPr lang="zh-CN" altLang="en-US" sz="2400" dirty="0">
                <a:latin typeface="Times New Roman" panose="02020603050405020304" pitchFamily="18" charset="0"/>
              </a:rPr>
              <a:t>功能性</a:t>
            </a:r>
            <a:endParaRPr lang="zh-CN" altLang="en-US" sz="2400" dirty="0">
              <a:latin typeface="Times New Roman" panose="02020603050405020304" pitchFamily="18" charset="0"/>
            </a:endParaRPr>
          </a:p>
          <a:p>
            <a:pPr marL="742950" lvl="1" indent="-287020" defTabSz="913130" eaLnBrk="1" hangingPunct="1">
              <a:lnSpc>
                <a:spcPct val="140000"/>
              </a:lnSpc>
              <a:spcBef>
                <a:spcPct val="20000"/>
              </a:spcBef>
              <a:buFont typeface="Wingdings" panose="05000000000000000000" pitchFamily="2" charset="2"/>
              <a:buChar char="l"/>
            </a:pPr>
            <a:r>
              <a:rPr lang="zh-CN" altLang="en-US" sz="2400" dirty="0">
                <a:latin typeface="Times New Roman" panose="02020603050405020304" pitchFamily="18" charset="0"/>
              </a:rPr>
              <a:t>耐用性</a:t>
            </a:r>
            <a:endParaRPr lang="zh-CN" altLang="en-US" sz="2400" dirty="0">
              <a:latin typeface="Times New Roman" panose="02020603050405020304" pitchFamily="18" charset="0"/>
            </a:endParaRPr>
          </a:p>
          <a:p>
            <a:pPr marL="742950" lvl="1" indent="-287020" defTabSz="913130" eaLnBrk="1" hangingPunct="1">
              <a:lnSpc>
                <a:spcPct val="140000"/>
              </a:lnSpc>
              <a:spcBef>
                <a:spcPct val="20000"/>
              </a:spcBef>
              <a:buFont typeface="Wingdings" panose="05000000000000000000" pitchFamily="2" charset="2"/>
              <a:buChar char="l"/>
            </a:pPr>
            <a:r>
              <a:rPr lang="zh-CN" altLang="en-US" sz="2400" dirty="0">
                <a:latin typeface="Times New Roman" panose="02020603050405020304" pitchFamily="18" charset="0"/>
              </a:rPr>
              <a:t>安全性</a:t>
            </a:r>
            <a:endParaRPr lang="zh-CN" altLang="en-US" sz="2400" dirty="0">
              <a:latin typeface="Times New Roman" panose="02020603050405020304" pitchFamily="18" charset="0"/>
            </a:endParaRPr>
          </a:p>
          <a:p>
            <a:pPr marL="742950" lvl="1" indent="-287020" defTabSz="913130" eaLnBrk="1" hangingPunct="1">
              <a:lnSpc>
                <a:spcPct val="140000"/>
              </a:lnSpc>
              <a:spcBef>
                <a:spcPct val="20000"/>
              </a:spcBef>
              <a:buFont typeface="Wingdings" panose="05000000000000000000" pitchFamily="2" charset="2"/>
              <a:buChar char="l"/>
            </a:pPr>
            <a:r>
              <a:rPr lang="zh-CN" altLang="en-US" sz="2400" dirty="0">
                <a:latin typeface="Times New Roman" panose="02020603050405020304" pitchFamily="18" charset="0"/>
              </a:rPr>
              <a:t>客观性（根据客观条件）</a:t>
            </a:r>
            <a:endParaRPr lang="zh-CN" altLang="en-US" sz="2400" dirty="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p:nvPr/>
        </p:nvSpPr>
        <p:spPr>
          <a:xfrm>
            <a:off x="323850" y="1063625"/>
            <a:ext cx="8283575" cy="579438"/>
          </a:xfrm>
          <a:prstGeom prst="rect">
            <a:avLst/>
          </a:prstGeom>
          <a:noFill/>
          <a:ln w="9525">
            <a:noFill/>
          </a:ln>
        </p:spPr>
        <p:txBody>
          <a:bodyPr lIns="91438" tIns="45721" rIns="91438" bIns="45721" anchor="ctr" anchorCtr="0"/>
          <a:p>
            <a:pPr algn="ctr" defTabSz="913130" eaLnBrk="1" hangingPunct="1"/>
            <a:r>
              <a:rPr lang="en-US" altLang="zh-CN" sz="3600" dirty="0">
                <a:latin typeface="Times New Roman" panose="02020603050405020304" pitchFamily="18" charset="0"/>
                <a:ea typeface="黑体" panose="02010609060101010101" pitchFamily="49" charset="-122"/>
              </a:rPr>
              <a:t>2  </a:t>
            </a:r>
            <a:r>
              <a:rPr lang="zh-CN" altLang="en-US" sz="3600" dirty="0">
                <a:latin typeface="Times New Roman" panose="02020603050405020304" pitchFamily="18" charset="0"/>
                <a:ea typeface="黑体" panose="02010609060101010101" pitchFamily="49" charset="-122"/>
              </a:rPr>
              <a:t>应急救援设施的分类</a:t>
            </a:r>
            <a:endParaRPr lang="zh-CN" altLang="en-US" sz="3600" dirty="0">
              <a:latin typeface="Times New Roman" panose="02020603050405020304" pitchFamily="18" charset="0"/>
              <a:ea typeface="黑体" panose="02010609060101010101" pitchFamily="49" charset="-122"/>
            </a:endParaRPr>
          </a:p>
        </p:txBody>
      </p:sp>
      <p:sp>
        <p:nvSpPr>
          <p:cNvPr id="545797" name="Rectangle 3"/>
          <p:cNvSpPr>
            <a:spLocks noChangeArrowheads="1"/>
          </p:cNvSpPr>
          <p:nvPr/>
        </p:nvSpPr>
        <p:spPr bwMode="auto">
          <a:xfrm>
            <a:off x="395288" y="1628775"/>
            <a:ext cx="8462963" cy="4824413"/>
          </a:xfrm>
          <a:prstGeom prst="rect">
            <a:avLst/>
          </a:prstGeom>
          <a:noFill/>
          <a:ln w="9525">
            <a:noFill/>
            <a:miter lim="800000"/>
          </a:ln>
        </p:spPr>
        <p:txBody>
          <a:bodyPr lIns="91438" tIns="45721" rIns="91438" bIns="45721"/>
          <a:lstStyle/>
          <a:p>
            <a:pPr marL="342900" marR="0" lvl="0" indent="-342900" algn="l" defTabSz="913130" rtl="0" eaLnBrk="1" fontAlgn="base" latinLnBrk="0" hangingPunct="1">
              <a:lnSpc>
                <a:spcPts val="3200"/>
              </a:lnSpc>
              <a:spcBef>
                <a:spcPct val="20000"/>
              </a:spcBef>
              <a:spcAft>
                <a:spcPct val="0"/>
              </a:spcAft>
              <a:buClr>
                <a:srgbClr val="FF3300"/>
              </a:buClr>
              <a:buSzTx/>
              <a:buFontTx/>
              <a:buNone/>
              <a:defRPr/>
            </a:pPr>
            <a:r>
              <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2.1 </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基本设施</a:t>
            </a:r>
            <a:endPar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522605" marR="0" lvl="1" indent="0" algn="l" defTabSz="913130" rtl="0" eaLnBrk="1" fontAlgn="base" latinLnBrk="0" hangingPunct="1">
              <a:lnSpc>
                <a:spcPts val="3600"/>
              </a:lnSpc>
              <a:spcBef>
                <a:spcPts val="0"/>
              </a:spcBef>
              <a:spcAft>
                <a:spcPct val="0"/>
              </a:spcAft>
              <a:buClrTx/>
              <a:buSzTx/>
              <a:buFont typeface="Wingdings" panose="05000000000000000000" pitchFamily="2" charset="2"/>
              <a:buChar char="l"/>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通讯装备：</a:t>
            </a: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有线、无线</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22605" marR="0" lvl="1" indent="0" algn="l" defTabSz="913130" rtl="0" eaLnBrk="1" fontAlgn="base" latinLnBrk="0" hangingPunct="1">
              <a:lnSpc>
                <a:spcPts val="3600"/>
              </a:lnSpc>
              <a:spcBef>
                <a:spcPts val="0"/>
              </a:spcBef>
              <a:spcAft>
                <a:spcPct val="0"/>
              </a:spcAft>
              <a:buClrTx/>
              <a:buSzTx/>
              <a:buFont typeface="Wingdings" panose="05000000000000000000" pitchFamily="2" charset="2"/>
              <a:buChar char="l"/>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交通工具：</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22605" marR="0" lvl="1" indent="0" algn="l" defTabSz="913130" rtl="0" eaLnBrk="1" fontAlgn="base" latinLnBrk="0" hangingPunct="1">
              <a:lnSpc>
                <a:spcPts val="3600"/>
              </a:lnSpc>
              <a:spcBef>
                <a:spcPts val="0"/>
              </a:spcBef>
              <a:spcAft>
                <a:spcPct val="0"/>
              </a:spcAft>
              <a:buClrTx/>
              <a:buSzTx/>
              <a:buFont typeface="Wingdings" panose="05000000000000000000" pitchFamily="2" charset="2"/>
              <a:buChar char="l"/>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照明装置：</a:t>
            </a: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除应考虑亮度外，还应考虑事故现场的特点，注意其安全性能。</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22605" marR="0" lvl="1" indent="0" algn="l" defTabSz="913130" rtl="0" eaLnBrk="1" fontAlgn="base" latinLnBrk="0" hangingPunct="1">
              <a:lnSpc>
                <a:spcPts val="3600"/>
              </a:lnSpc>
              <a:spcBef>
                <a:spcPts val="0"/>
              </a:spcBef>
              <a:spcAft>
                <a:spcPct val="0"/>
              </a:spcAft>
              <a:buClrTx/>
              <a:buSzTx/>
              <a:buFont typeface="Wingdings" panose="05000000000000000000" pitchFamily="2" charset="2"/>
              <a:buChar char="l"/>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防护装备：</a:t>
            </a: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防毒面罩、防护服、手套、防护靴、呼吸</a:t>
            </a:r>
            <a:endParaRPr kumimoji="1"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22605" marR="0" lvl="1" indent="0" algn="l" defTabSz="913130" rtl="0" eaLnBrk="1" fontAlgn="base" latinLnBrk="0" hangingPunct="1">
              <a:lnSpc>
                <a:spcPts val="3600"/>
              </a:lnSpc>
              <a:spcBef>
                <a:spcPts val="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器等（注意选型）。</a:t>
            </a:r>
            <a:endParaRPr kumimoji="1"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22605" marR="0" lvl="1" indent="0" algn="l" defTabSz="913130" rtl="0" eaLnBrk="1" fontAlgn="base" latinLnBrk="0" hangingPunct="1">
              <a:lnSpc>
                <a:spcPts val="3600"/>
              </a:lnSpc>
              <a:spcBef>
                <a:spcPts val="0"/>
              </a:spcBef>
              <a:spcAft>
                <a:spcPct val="0"/>
              </a:spcAft>
              <a:buClrTx/>
              <a:buSzTx/>
              <a:buFontTx/>
              <a:buNone/>
              <a:defRPr/>
            </a:pPr>
            <a:endParaRPr kumimoji="0" lang="zh-CN" altLang="en-US" sz="1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1" indent="0" algn="l" defTabSz="913130" rtl="0" eaLnBrk="1" fontAlgn="base" latinLnBrk="0" hangingPunct="1">
              <a:lnSpc>
                <a:spcPts val="3600"/>
              </a:lnSpc>
              <a:spcBef>
                <a:spcPts val="0"/>
              </a:spcBef>
              <a:spcAft>
                <a:spcPct val="0"/>
              </a:spcAft>
              <a:buClrTx/>
              <a:buSzTx/>
              <a:buFontTx/>
              <a:buNone/>
              <a:defRPr/>
            </a:pPr>
            <a:r>
              <a:rPr kumimoji="1" lang="zh-CN" altLang="en-US" sz="2400" b="1" i="0" u="none" strike="noStrike" kern="120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各类救援人员均需配备个体防护装备。有效地保护自己，才能使救援工作顺利进行。</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22605" marR="0" lvl="1" indent="0" algn="l" defTabSz="913130" rtl="0" eaLnBrk="1" fontAlgn="base" latinLnBrk="0" hangingPunct="1">
              <a:lnSpc>
                <a:spcPts val="3200"/>
              </a:lnSpc>
              <a:spcBef>
                <a:spcPts val="0"/>
              </a:spcBef>
              <a:spcAft>
                <a:spcPct val="0"/>
              </a:spcAft>
              <a:buClrTx/>
              <a:buSzTx/>
              <a:buFont typeface="Wingdings" panose="05000000000000000000" pitchFamily="2" charset="2"/>
              <a:buChar char="l"/>
              <a:defRPr/>
            </a:pP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3"/>
          <p:cNvSpPr/>
          <p:nvPr/>
        </p:nvSpPr>
        <p:spPr>
          <a:xfrm>
            <a:off x="392113" y="1268413"/>
            <a:ext cx="8283575" cy="3960812"/>
          </a:xfrm>
          <a:prstGeom prst="rect">
            <a:avLst/>
          </a:prstGeom>
          <a:noFill/>
          <a:ln w="9525">
            <a:noFill/>
          </a:ln>
        </p:spPr>
        <p:txBody>
          <a:bodyPr lIns="91438" tIns="45721" rIns="91438" bIns="45721"/>
          <a:p>
            <a:pPr marL="342900" indent="-342900" defTabSz="913130" eaLnBrk="1" hangingPunct="1">
              <a:lnSpc>
                <a:spcPct val="140000"/>
              </a:lnSpc>
              <a:spcBef>
                <a:spcPct val="20000"/>
              </a:spcBef>
              <a:buClr>
                <a:srgbClr val="FF3300"/>
              </a:buClr>
            </a:pPr>
            <a:r>
              <a:rPr lang="en-US" altLang="zh-CN" sz="2800" dirty="0">
                <a:latin typeface="黑体" panose="02010609060101010101" pitchFamily="49" charset="-122"/>
                <a:ea typeface="黑体" panose="02010609060101010101" pitchFamily="49" charset="-122"/>
              </a:rPr>
              <a:t>2.2 </a:t>
            </a:r>
            <a:r>
              <a:rPr lang="zh-CN" altLang="en-US" sz="2800" dirty="0">
                <a:latin typeface="黑体" panose="02010609060101010101" pitchFamily="49" charset="-122"/>
                <a:ea typeface="黑体" panose="02010609060101010101" pitchFamily="49" charset="-122"/>
              </a:rPr>
              <a:t>专用设施</a:t>
            </a:r>
            <a:endParaRPr lang="zh-CN" altLang="en-US" sz="2800" dirty="0">
              <a:latin typeface="黑体" panose="02010609060101010101" pitchFamily="49" charset="-122"/>
              <a:ea typeface="黑体" panose="02010609060101010101" pitchFamily="49" charset="-122"/>
            </a:endParaRPr>
          </a:p>
          <a:p>
            <a:pPr marL="342900" indent="-342900" defTabSz="913130" eaLnBrk="1" hangingPunct="1">
              <a:lnSpc>
                <a:spcPct val="140000"/>
              </a:lnSpc>
              <a:spcBef>
                <a:spcPct val="20000"/>
              </a:spcBef>
              <a:buClr>
                <a:srgbClr val="FF3300"/>
              </a:buClr>
            </a:pPr>
            <a:r>
              <a:rPr lang="zh-CN" altLang="en-US" sz="2000" dirty="0">
                <a:latin typeface="Times New Roman" panose="02020603050405020304" pitchFamily="18" charset="0"/>
              </a:rPr>
              <a:t>     </a:t>
            </a:r>
            <a:r>
              <a:rPr lang="zh-CN" altLang="en-US" sz="2400" dirty="0">
                <a:latin typeface="Times New Roman" panose="02020603050405020304" pitchFamily="18" charset="0"/>
              </a:rPr>
              <a:t>专业救援队伍所用的专用工具（物品）。</a:t>
            </a:r>
            <a:endParaRPr lang="zh-CN" altLang="en-US" sz="2400" dirty="0">
              <a:latin typeface="Times New Roman" panose="02020603050405020304" pitchFamily="18" charset="0"/>
            </a:endParaRPr>
          </a:p>
          <a:p>
            <a:pPr marL="742950" lvl="1" indent="-285750" defTabSz="913130" eaLnBrk="1" hangingPunct="1">
              <a:lnSpc>
                <a:spcPct val="170000"/>
              </a:lnSpc>
              <a:spcBef>
                <a:spcPct val="20000"/>
              </a:spcBef>
              <a:buFont typeface="Wingdings" panose="05000000000000000000" pitchFamily="2" charset="2"/>
              <a:buChar char="l"/>
            </a:pPr>
            <a:r>
              <a:rPr lang="zh-CN" altLang="en-US" sz="2400" dirty="0">
                <a:latin typeface="Times New Roman" panose="02020603050405020304" pitchFamily="18" charset="0"/>
              </a:rPr>
              <a:t> 侦检装备：监（检）测事故现场水、气、土壤装备。</a:t>
            </a:r>
            <a:endParaRPr lang="zh-CN" altLang="en-US" sz="2400" dirty="0">
              <a:latin typeface="Times New Roman" panose="02020603050405020304" pitchFamily="18" charset="0"/>
            </a:endParaRPr>
          </a:p>
          <a:p>
            <a:pPr marL="742950" lvl="1" indent="-285750" defTabSz="913130" eaLnBrk="1" hangingPunct="1">
              <a:lnSpc>
                <a:spcPct val="170000"/>
              </a:lnSpc>
              <a:spcBef>
                <a:spcPct val="20000"/>
              </a:spcBef>
              <a:buFont typeface="Wingdings" panose="05000000000000000000" pitchFamily="2" charset="2"/>
              <a:buChar char="l"/>
            </a:pPr>
            <a:r>
              <a:rPr lang="zh-CN" altLang="en-US" sz="2400" dirty="0">
                <a:latin typeface="Times New Roman" panose="02020603050405020304" pitchFamily="18" charset="0"/>
              </a:rPr>
              <a:t> 自造装备：根据以往救援经验，自己动手研制的简单易行的救援工具，往往会产生意想不到的好的效果。</a:t>
            </a:r>
            <a:endParaRPr lang="zh-CN" altLang="en-US" sz="2400" dirty="0">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p:nvPr/>
        </p:nvSpPr>
        <p:spPr>
          <a:xfrm>
            <a:off x="322263" y="1643063"/>
            <a:ext cx="8353425" cy="4665662"/>
          </a:xfrm>
          <a:prstGeom prst="rect">
            <a:avLst/>
          </a:prstGeom>
          <a:noFill/>
          <a:ln w="9525">
            <a:noFill/>
          </a:ln>
        </p:spPr>
        <p:txBody>
          <a:bodyPr lIns="91438" tIns="45721" rIns="91438" bIns="45721"/>
          <a:p>
            <a:pPr defTabSz="913130" eaLnBrk="1" hangingPunct="1">
              <a:spcBef>
                <a:spcPct val="20000"/>
              </a:spcBef>
              <a:buClr>
                <a:srgbClr val="FF3300"/>
              </a:buClr>
            </a:pPr>
            <a:r>
              <a:rPr lang="en-US" altLang="zh-CN" sz="2700" dirty="0">
                <a:latin typeface="黑体" panose="02010609060101010101" pitchFamily="49" charset="-122"/>
                <a:ea typeface="黑体" panose="02010609060101010101" pitchFamily="49" charset="-122"/>
              </a:rPr>
              <a:t>3.1 </a:t>
            </a:r>
            <a:r>
              <a:rPr lang="zh-CN" altLang="en-US" sz="2700" dirty="0">
                <a:latin typeface="黑体" panose="02010609060101010101" pitchFamily="49" charset="-122"/>
                <a:ea typeface="黑体" panose="02010609060101010101" pitchFamily="49" charset="-122"/>
              </a:rPr>
              <a:t>急救器械</a:t>
            </a:r>
            <a:endParaRPr lang="zh-CN" altLang="en-US" sz="2700" dirty="0">
              <a:latin typeface="黑体" panose="02010609060101010101" pitchFamily="49" charset="-122"/>
              <a:ea typeface="黑体" panose="02010609060101010101" pitchFamily="49" charset="-122"/>
            </a:endParaRPr>
          </a:p>
          <a:p>
            <a:pPr defTabSz="913130" eaLnBrk="1" hangingPunct="1">
              <a:spcBef>
                <a:spcPct val="20000"/>
              </a:spcBef>
              <a:buClr>
                <a:srgbClr val="FF3300"/>
              </a:buClr>
            </a:pPr>
            <a:r>
              <a:rPr lang="zh-CN" altLang="en-US" sz="2700" dirty="0">
                <a:latin typeface="Times New Roman" panose="02020603050405020304" pitchFamily="18" charset="0"/>
              </a:rPr>
              <a:t>      根据需要，有针对性地加以配置。</a:t>
            </a:r>
            <a:endParaRPr lang="en-US" altLang="zh-CN" sz="2700" dirty="0">
              <a:latin typeface="Times New Roman" panose="02020603050405020304" pitchFamily="18" charset="0"/>
            </a:endParaRPr>
          </a:p>
          <a:p>
            <a:pPr defTabSz="913130" eaLnBrk="1" hangingPunct="1">
              <a:spcBef>
                <a:spcPct val="20000"/>
              </a:spcBef>
              <a:buClr>
                <a:srgbClr val="FF3300"/>
              </a:buClr>
            </a:pPr>
            <a:endParaRPr lang="zh-CN" altLang="en-US" sz="900" dirty="0">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b="0" dirty="0">
                <a:latin typeface="Times New Roman" panose="02020603050405020304" pitchFamily="18" charset="0"/>
              </a:rPr>
              <a:t>救护车、抢救担架</a:t>
            </a:r>
            <a:endParaRPr lang="zh-CN" altLang="en-US" sz="2400" b="0" dirty="0">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b="0" dirty="0">
                <a:latin typeface="Times New Roman" panose="02020603050405020304" pitchFamily="18" charset="0"/>
              </a:rPr>
              <a:t>急救床及用品</a:t>
            </a:r>
            <a:endParaRPr lang="zh-CN" altLang="en-US" sz="2400" b="0" dirty="0">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b="0" dirty="0">
                <a:latin typeface="Times New Roman" panose="02020603050405020304" pitchFamily="18" charset="0"/>
              </a:rPr>
              <a:t>氧气及呼吸器</a:t>
            </a:r>
            <a:endParaRPr lang="zh-CN" altLang="en-US" sz="2400" b="0" dirty="0">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b="0" dirty="0">
                <a:latin typeface="Times New Roman" panose="02020603050405020304" pitchFamily="18" charset="0"/>
              </a:rPr>
              <a:t>苏生器  </a:t>
            </a:r>
            <a:r>
              <a:rPr lang="en-US" altLang="zh-CN" sz="2400" b="0" dirty="0">
                <a:latin typeface="Times New Roman" panose="02020603050405020304" pitchFamily="18" charset="0"/>
              </a:rPr>
              <a:t>(</a:t>
            </a:r>
            <a:r>
              <a:rPr lang="zh-CN" altLang="en-US" sz="2400" b="0" dirty="0">
                <a:latin typeface="Times New Roman" panose="02020603050405020304" pitchFamily="18" charset="0"/>
              </a:rPr>
              <a:t>一种可进行</a:t>
            </a:r>
            <a:r>
              <a:rPr lang="zh-CN" altLang="en-US" sz="2400" b="0" dirty="0">
                <a:solidFill>
                  <a:srgbClr val="0000FF"/>
                </a:solidFill>
                <a:latin typeface="Times New Roman" panose="02020603050405020304" pitchFamily="18" charset="0"/>
              </a:rPr>
              <a:t>正负压人工呼吸的急救装置 </a:t>
            </a:r>
            <a:r>
              <a:rPr lang="en-US" altLang="zh-CN" sz="2400" b="0" dirty="0">
                <a:latin typeface="Times New Roman" panose="02020603050405020304" pitchFamily="18" charset="0"/>
              </a:rPr>
              <a:t>)</a:t>
            </a:r>
            <a:endParaRPr lang="en-US" altLang="zh-CN" sz="2400" b="0" dirty="0">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b="0" dirty="0">
                <a:latin typeface="Times New Roman" panose="02020603050405020304" pitchFamily="18" charset="0"/>
              </a:rPr>
              <a:t>输液架</a:t>
            </a:r>
            <a:endParaRPr lang="zh-CN" altLang="en-US" sz="2400" b="0" dirty="0">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b="0" dirty="0">
                <a:latin typeface="Times New Roman" panose="02020603050405020304" pitchFamily="18" charset="0"/>
              </a:rPr>
              <a:t>心电图机</a:t>
            </a:r>
            <a:endParaRPr lang="zh-CN" altLang="en-US" sz="2400" b="0" dirty="0">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b="0" dirty="0">
                <a:latin typeface="Times New Roman" panose="02020603050405020304" pitchFamily="18" charset="0"/>
              </a:rPr>
              <a:t>冲洗设备（洗胃器、洗眼壶）</a:t>
            </a:r>
            <a:endParaRPr lang="zh-CN" altLang="en-US" sz="2400" b="0" dirty="0">
              <a:latin typeface="Times New Roman" panose="02020603050405020304" pitchFamily="18" charset="0"/>
            </a:endParaRPr>
          </a:p>
          <a:p>
            <a:pPr marL="742950" lvl="1" indent="-287020" defTabSz="913130" eaLnBrk="1" hangingPunct="1">
              <a:spcBef>
                <a:spcPct val="20000"/>
              </a:spcBef>
              <a:buFont typeface="Wingdings" panose="05000000000000000000" pitchFamily="2" charset="2"/>
              <a:buChar char="l"/>
            </a:pPr>
            <a:r>
              <a:rPr lang="zh-CN" altLang="en-US" sz="2400" b="0" dirty="0">
                <a:latin typeface="Times New Roman" panose="02020603050405020304" pitchFamily="18" charset="0"/>
              </a:rPr>
              <a:t>出诊包（听诊器、血压计等）</a:t>
            </a:r>
            <a:endParaRPr lang="zh-CN" altLang="en-US" sz="2400" b="0" dirty="0">
              <a:latin typeface="Times New Roman" panose="02020603050405020304" pitchFamily="18" charset="0"/>
            </a:endParaRPr>
          </a:p>
        </p:txBody>
      </p:sp>
      <p:sp>
        <p:nvSpPr>
          <p:cNvPr id="35843" name="Rectangle 2"/>
          <p:cNvSpPr/>
          <p:nvPr/>
        </p:nvSpPr>
        <p:spPr>
          <a:xfrm>
            <a:off x="323850" y="977900"/>
            <a:ext cx="8283575" cy="579438"/>
          </a:xfrm>
          <a:prstGeom prst="rect">
            <a:avLst/>
          </a:prstGeom>
          <a:noFill/>
          <a:ln w="9525">
            <a:noFill/>
          </a:ln>
        </p:spPr>
        <p:txBody>
          <a:bodyPr lIns="91438" tIns="45721" rIns="91438" bIns="45721" anchor="ctr" anchorCtr="0"/>
          <a:p>
            <a:pPr algn="ctr" defTabSz="913130" eaLnBrk="1" hangingPunct="1"/>
            <a:r>
              <a:rPr lang="en-US" altLang="zh-CN" sz="3600" dirty="0">
                <a:latin typeface="Times New Roman" panose="02020603050405020304" pitchFamily="18" charset="0"/>
                <a:ea typeface="黑体" panose="02010609060101010101" pitchFamily="49" charset="-122"/>
              </a:rPr>
              <a:t>3  </a:t>
            </a:r>
            <a:r>
              <a:rPr lang="zh-CN" altLang="en-US" sz="3600" dirty="0">
                <a:latin typeface="Times New Roman" panose="02020603050405020304" pitchFamily="18" charset="0"/>
                <a:ea typeface="黑体" panose="02010609060101010101" pitchFamily="49" charset="-122"/>
              </a:rPr>
              <a:t>医疗急救器械和急救要求</a:t>
            </a:r>
            <a:endParaRPr lang="zh-CN" altLang="en-US" sz="3600" dirty="0">
              <a:latin typeface="Times New Roman" panose="02020603050405020304" pitchFamily="18" charset="0"/>
              <a:ea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p:nvPr/>
        </p:nvSpPr>
        <p:spPr>
          <a:xfrm>
            <a:off x="322263" y="1050925"/>
            <a:ext cx="8428037" cy="5257800"/>
          </a:xfrm>
          <a:prstGeom prst="rect">
            <a:avLst/>
          </a:prstGeom>
          <a:noFill/>
          <a:ln w="9525">
            <a:noFill/>
          </a:ln>
        </p:spPr>
        <p:txBody>
          <a:bodyPr lIns="91438" tIns="45721" rIns="91438" bIns="45721"/>
          <a:p>
            <a:pPr defTabSz="913130" eaLnBrk="1" hangingPunct="1">
              <a:lnSpc>
                <a:spcPct val="130000"/>
              </a:lnSpc>
              <a:spcBef>
                <a:spcPct val="20000"/>
              </a:spcBef>
              <a:buClr>
                <a:srgbClr val="FF3300"/>
              </a:buClr>
            </a:pPr>
            <a:r>
              <a:rPr lang="en-US" altLang="zh-CN" sz="2700" dirty="0">
                <a:latin typeface="黑体" panose="02010609060101010101" pitchFamily="49" charset="-122"/>
                <a:ea typeface="黑体" panose="02010609060101010101" pitchFamily="49" charset="-122"/>
              </a:rPr>
              <a:t>3.2</a:t>
            </a:r>
            <a:r>
              <a:rPr lang="zh-CN" altLang="en-US" sz="2700" dirty="0">
                <a:latin typeface="黑体" panose="02010609060101010101" pitchFamily="49" charset="-122"/>
                <a:ea typeface="黑体" panose="02010609060101010101" pitchFamily="49" charset="-122"/>
              </a:rPr>
              <a:t>急救药品</a:t>
            </a:r>
            <a:endParaRPr lang="zh-CN" altLang="en-US" sz="2700" dirty="0">
              <a:latin typeface="黑体" panose="02010609060101010101" pitchFamily="49" charset="-122"/>
              <a:ea typeface="黑体" panose="02010609060101010101" pitchFamily="49" charset="-122"/>
            </a:endParaRPr>
          </a:p>
          <a:p>
            <a:pPr defTabSz="913130" eaLnBrk="1" hangingPunct="1">
              <a:lnSpc>
                <a:spcPct val="130000"/>
              </a:lnSpc>
              <a:spcBef>
                <a:spcPct val="20000"/>
              </a:spcBef>
              <a:buClr>
                <a:srgbClr val="FF3300"/>
              </a:buClr>
            </a:pPr>
            <a:r>
              <a:rPr lang="zh-CN" altLang="en-US" sz="2400" dirty="0">
                <a:latin typeface="Times New Roman" panose="02020603050405020304" pitchFamily="18" charset="0"/>
              </a:rPr>
              <a:t>       根据企业危险化学品的种类配备，尤其是特殊解毒药品。</a:t>
            </a:r>
            <a:endParaRPr lang="zh-CN" altLang="en-US" sz="2400" dirty="0">
              <a:latin typeface="Times New Roman" panose="02020603050405020304" pitchFamily="18" charset="0"/>
            </a:endParaRPr>
          </a:p>
          <a:p>
            <a:pPr marL="1087755" lvl="1" indent="-285750" defTabSz="913130" eaLnBrk="1" hangingPunct="1">
              <a:lnSpc>
                <a:spcPct val="140000"/>
              </a:lnSpc>
              <a:spcBef>
                <a:spcPct val="20000"/>
              </a:spcBef>
              <a:buClr>
                <a:srgbClr val="FF3300"/>
              </a:buClr>
              <a:buFont typeface="Wingdings" panose="05000000000000000000" pitchFamily="2" charset="2"/>
              <a:buChar char="l"/>
            </a:pPr>
            <a:r>
              <a:rPr lang="zh-CN" altLang="en-US" sz="2400" b="0" dirty="0">
                <a:latin typeface="Times New Roman" panose="02020603050405020304" pitchFamily="18" charset="0"/>
              </a:rPr>
              <a:t>烫伤</a:t>
            </a:r>
            <a:endParaRPr lang="zh-CN" altLang="en-US" sz="2400" b="0" dirty="0">
              <a:latin typeface="Times New Roman" panose="02020603050405020304" pitchFamily="18" charset="0"/>
            </a:endParaRPr>
          </a:p>
          <a:p>
            <a:pPr marL="1087755" lvl="1" indent="-285750" defTabSz="913130" eaLnBrk="1" hangingPunct="1">
              <a:lnSpc>
                <a:spcPct val="140000"/>
              </a:lnSpc>
              <a:spcBef>
                <a:spcPct val="20000"/>
              </a:spcBef>
              <a:buClr>
                <a:srgbClr val="FF3300"/>
              </a:buClr>
              <a:buFont typeface="Wingdings" panose="05000000000000000000" pitchFamily="2" charset="2"/>
              <a:buChar char="l"/>
            </a:pPr>
            <a:r>
              <a:rPr lang="zh-CN" altLang="en-US" sz="2400" b="0" dirty="0">
                <a:latin typeface="Times New Roman" panose="02020603050405020304" pitchFamily="18" charset="0"/>
              </a:rPr>
              <a:t>烧伤</a:t>
            </a:r>
            <a:endParaRPr lang="zh-CN" altLang="en-US" sz="2400" b="0" dirty="0">
              <a:latin typeface="Times New Roman" panose="02020603050405020304" pitchFamily="18" charset="0"/>
            </a:endParaRPr>
          </a:p>
          <a:p>
            <a:pPr marL="1087755" lvl="1" indent="-285750" defTabSz="913130" eaLnBrk="1" hangingPunct="1">
              <a:lnSpc>
                <a:spcPct val="140000"/>
              </a:lnSpc>
              <a:spcBef>
                <a:spcPct val="20000"/>
              </a:spcBef>
              <a:buClr>
                <a:srgbClr val="FF3300"/>
              </a:buClr>
              <a:buFont typeface="Wingdings" panose="05000000000000000000" pitchFamily="2" charset="2"/>
              <a:buChar char="l"/>
            </a:pPr>
            <a:r>
              <a:rPr lang="zh-CN" altLang="en-US" sz="2400" b="0" dirty="0">
                <a:latin typeface="Times New Roman" panose="02020603050405020304" pitchFamily="18" charset="0"/>
              </a:rPr>
              <a:t>化学灼伤（小苏打、硼砂溶液等）</a:t>
            </a:r>
            <a:endParaRPr lang="zh-CN" altLang="en-US" sz="2400" b="0" dirty="0">
              <a:latin typeface="Times New Roman" panose="02020603050405020304" pitchFamily="18" charset="0"/>
            </a:endParaRPr>
          </a:p>
          <a:p>
            <a:pPr marL="1087755" lvl="1" indent="-285750" defTabSz="913130" eaLnBrk="1" hangingPunct="1">
              <a:lnSpc>
                <a:spcPct val="140000"/>
              </a:lnSpc>
              <a:spcBef>
                <a:spcPct val="20000"/>
              </a:spcBef>
              <a:buClr>
                <a:srgbClr val="FF3300"/>
              </a:buClr>
              <a:buFont typeface="Wingdings" panose="05000000000000000000" pitchFamily="2" charset="2"/>
              <a:buChar char="l"/>
            </a:pPr>
            <a:r>
              <a:rPr lang="zh-CN" altLang="en-US" sz="2400" b="0" dirty="0">
                <a:latin typeface="Times New Roman" panose="02020603050405020304" pitchFamily="18" charset="0"/>
              </a:rPr>
              <a:t>中毒（如氰化物、氯气、汞中毒等）</a:t>
            </a:r>
            <a:endParaRPr lang="zh-CN" altLang="en-US" sz="2400" b="0" dirty="0">
              <a:latin typeface="Times New Roman" panose="02020603050405020304" pitchFamily="18" charset="0"/>
            </a:endParaRPr>
          </a:p>
          <a:p>
            <a:pPr marL="1087755" lvl="1" indent="-285750" defTabSz="913130" eaLnBrk="1" hangingPunct="1">
              <a:lnSpc>
                <a:spcPct val="140000"/>
              </a:lnSpc>
              <a:spcBef>
                <a:spcPct val="20000"/>
              </a:spcBef>
              <a:buClr>
                <a:srgbClr val="FF3300"/>
              </a:buClr>
              <a:buFont typeface="Wingdings" panose="05000000000000000000" pitchFamily="2" charset="2"/>
              <a:buChar char="l"/>
            </a:pPr>
            <a:r>
              <a:rPr lang="zh-CN" altLang="en-US" sz="2400" b="0" dirty="0">
                <a:latin typeface="Times New Roman" panose="02020603050405020304" pitchFamily="18" charset="0"/>
              </a:rPr>
              <a:t>机械伤等方面的急救药品</a:t>
            </a:r>
            <a:endParaRPr lang="zh-CN" altLang="en-US" sz="2400" b="0" dirty="0">
              <a:latin typeface="Times New Roman" panose="02020603050405020304" pitchFamily="18" charset="0"/>
            </a:endParaRPr>
          </a:p>
          <a:p>
            <a:pPr defTabSz="913130" eaLnBrk="1" hangingPunct="1">
              <a:lnSpc>
                <a:spcPct val="130000"/>
              </a:lnSpc>
              <a:spcBef>
                <a:spcPct val="20000"/>
              </a:spcBef>
              <a:buClr>
                <a:srgbClr val="FF3300"/>
              </a:buClr>
            </a:pPr>
            <a:r>
              <a:rPr lang="zh-CN" altLang="en-US" sz="2400" dirty="0">
                <a:latin typeface="Times New Roman" panose="02020603050405020304" pitchFamily="18" charset="0"/>
              </a:rPr>
              <a:t>       根据企业（或地方）危险化学品事故的种类备好一定数量，以便紧急调用。</a:t>
            </a:r>
            <a:endParaRPr lang="zh-CN" altLang="en-US" sz="2400" dirty="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p:nvPr/>
        </p:nvSpPr>
        <p:spPr>
          <a:xfrm>
            <a:off x="285750" y="1000125"/>
            <a:ext cx="8212138" cy="600075"/>
          </a:xfrm>
          <a:prstGeom prst="rect">
            <a:avLst/>
          </a:prstGeom>
          <a:noFill/>
          <a:ln w="9525">
            <a:noFill/>
          </a:ln>
        </p:spPr>
        <p:txBody>
          <a:bodyPr lIns="91438" tIns="45721" rIns="91438" bIns="45721" anchor="ctr" anchorCtr="0"/>
          <a:p>
            <a:pPr marL="836930" indent="-836930" algn="ctr" defTabSz="913130" eaLnBrk="1" hangingPunct="1"/>
            <a:r>
              <a:rPr lang="en-US" altLang="zh-CN" sz="3600" dirty="0">
                <a:latin typeface="Times New Roman" panose="02020603050405020304" pitchFamily="18" charset="0"/>
                <a:ea typeface="黑体" panose="02010609060101010101" pitchFamily="49" charset="-122"/>
              </a:rPr>
              <a:t>4  </a:t>
            </a:r>
            <a:r>
              <a:rPr lang="zh-CN" altLang="en-US" sz="3600" dirty="0">
                <a:latin typeface="Times New Roman" panose="02020603050405020304" pitchFamily="18" charset="0"/>
                <a:ea typeface="黑体" panose="02010609060101010101" pitchFamily="49" charset="-122"/>
              </a:rPr>
              <a:t>救援设施的保管和使用</a:t>
            </a:r>
            <a:endParaRPr lang="zh-CN" altLang="en-US" sz="3600" dirty="0">
              <a:latin typeface="Times New Roman" panose="02020603050405020304" pitchFamily="18" charset="0"/>
              <a:ea typeface="黑体" panose="02010609060101010101" pitchFamily="49" charset="-122"/>
            </a:endParaRPr>
          </a:p>
        </p:txBody>
      </p:sp>
      <p:sp>
        <p:nvSpPr>
          <p:cNvPr id="37891" name="Rectangle 3"/>
          <p:cNvSpPr/>
          <p:nvPr/>
        </p:nvSpPr>
        <p:spPr>
          <a:xfrm>
            <a:off x="322263" y="1557338"/>
            <a:ext cx="8351837" cy="4030662"/>
          </a:xfrm>
          <a:prstGeom prst="rect">
            <a:avLst/>
          </a:prstGeom>
          <a:noFill/>
          <a:ln w="9525">
            <a:noFill/>
          </a:ln>
        </p:spPr>
        <p:txBody>
          <a:bodyPr lIns="91438" tIns="45721" rIns="91438" bIns="45721"/>
          <a:p>
            <a:pPr marL="342900" indent="-342900" defTabSz="913130" eaLnBrk="1" hangingPunct="1">
              <a:lnSpc>
                <a:spcPct val="150000"/>
              </a:lnSpc>
              <a:spcBef>
                <a:spcPct val="20000"/>
              </a:spcBef>
              <a:buClr>
                <a:srgbClr val="FF3300"/>
              </a:buClr>
              <a:buFont typeface="Wingdings" panose="05000000000000000000" pitchFamily="2" charset="2"/>
              <a:buChar char="l"/>
            </a:pPr>
            <a:r>
              <a:rPr lang="zh-CN" altLang="en-US" sz="3300" dirty="0">
                <a:latin typeface="Times New Roman" panose="02020603050405020304" pitchFamily="18" charset="0"/>
              </a:rPr>
              <a:t>要求：</a:t>
            </a:r>
            <a:endParaRPr lang="zh-CN" altLang="en-US" sz="3300" dirty="0">
              <a:latin typeface="Times New Roman" panose="02020603050405020304" pitchFamily="18" charset="0"/>
            </a:endParaRPr>
          </a:p>
          <a:p>
            <a:pPr marL="742950" lvl="1" indent="-287020" defTabSz="913130" eaLnBrk="1" hangingPunct="1">
              <a:lnSpc>
                <a:spcPct val="150000"/>
              </a:lnSpc>
              <a:spcBef>
                <a:spcPct val="20000"/>
              </a:spcBef>
              <a:buChar char="–"/>
            </a:pPr>
            <a:r>
              <a:rPr lang="zh-CN" altLang="en-US" sz="2400" u="sng" dirty="0">
                <a:latin typeface="Times New Roman" panose="02020603050405020304" pitchFamily="18" charset="0"/>
              </a:rPr>
              <a:t>随时处于备用状态</a:t>
            </a:r>
            <a:endParaRPr lang="zh-CN" altLang="en-US" sz="2400" u="sng" dirty="0">
              <a:latin typeface="Times New Roman" panose="02020603050405020304" pitchFamily="18" charset="0"/>
            </a:endParaRPr>
          </a:p>
          <a:p>
            <a:pPr marL="742950" lvl="1" indent="-287020" defTabSz="913130" eaLnBrk="1" hangingPunct="1">
              <a:lnSpc>
                <a:spcPct val="150000"/>
              </a:lnSpc>
              <a:spcBef>
                <a:spcPct val="20000"/>
              </a:spcBef>
              <a:buChar char="–"/>
            </a:pPr>
            <a:r>
              <a:rPr lang="zh-CN" altLang="en-US" sz="2400" u="sng" dirty="0">
                <a:latin typeface="Times New Roman" panose="02020603050405020304" pitchFamily="18" charset="0"/>
              </a:rPr>
              <a:t>严禁随意挪用</a:t>
            </a:r>
            <a:endParaRPr lang="zh-CN" altLang="en-US" sz="2400" u="sng" dirty="0">
              <a:latin typeface="Times New Roman" panose="02020603050405020304" pitchFamily="18" charset="0"/>
            </a:endParaRPr>
          </a:p>
          <a:p>
            <a:pPr marL="342900" indent="-342900" defTabSz="913130" eaLnBrk="1" hangingPunct="1">
              <a:lnSpc>
                <a:spcPct val="150000"/>
              </a:lnSpc>
              <a:spcBef>
                <a:spcPct val="20000"/>
              </a:spcBef>
              <a:buClr>
                <a:srgbClr val="FF3300"/>
              </a:buClr>
              <a:buFont typeface="Wingdings" panose="05000000000000000000" pitchFamily="2" charset="2"/>
              <a:buChar char="l"/>
            </a:pPr>
            <a:r>
              <a:rPr lang="zh-CN" altLang="en-US" sz="2700" dirty="0">
                <a:latin typeface="Times New Roman" panose="02020603050405020304" pitchFamily="18" charset="0"/>
              </a:rPr>
              <a:t>制定救援装备的保管、使用制度和规定，指定专人负责，定时检查。</a:t>
            </a:r>
            <a:endParaRPr lang="zh-CN" altLang="en-US" sz="2700" dirty="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p:nvPr/>
        </p:nvSpPr>
        <p:spPr>
          <a:xfrm>
            <a:off x="539750" y="1196975"/>
            <a:ext cx="7772400" cy="1079500"/>
          </a:xfrm>
          <a:prstGeom prst="rect">
            <a:avLst/>
          </a:prstGeom>
          <a:noFill/>
          <a:ln w="9525">
            <a:noFill/>
          </a:ln>
        </p:spPr>
        <p:txBody>
          <a:bodyPr lIns="91438" tIns="45721" rIns="91438" bIns="45721" anchor="ctr" anchorCtr="0"/>
          <a:p>
            <a:pPr algn="ctr" defTabSz="913130" eaLnBrk="1" hangingPunct="1"/>
            <a:r>
              <a:rPr lang="zh-CN" altLang="en-US" sz="3600" dirty="0">
                <a:solidFill>
                  <a:srgbClr val="0000FF"/>
                </a:solidFill>
                <a:latin typeface="Times New Roman" panose="02020603050405020304" pitchFamily="18" charset="0"/>
                <a:ea typeface="黑体" panose="02010609060101010101" pitchFamily="49" charset="-122"/>
              </a:rPr>
              <a:t>（三）应急救援预案与演练 </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38915" name="Text Box 5"/>
          <p:cNvSpPr txBox="1"/>
          <p:nvPr/>
        </p:nvSpPr>
        <p:spPr>
          <a:xfrm>
            <a:off x="1692275" y="2636838"/>
            <a:ext cx="5616575" cy="3084512"/>
          </a:xfrm>
          <a:prstGeom prst="rect">
            <a:avLst/>
          </a:prstGeom>
          <a:noFill/>
          <a:ln w="9525">
            <a:noFill/>
          </a:ln>
        </p:spPr>
        <p:txBody>
          <a:bodyPr>
            <a:spAutoFit/>
          </a:bodyPr>
          <a:p>
            <a:pPr defTabSz="913130" eaLnBrk="1" hangingPunct="1">
              <a:spcBef>
                <a:spcPct val="50000"/>
              </a:spcBef>
            </a:pPr>
            <a:r>
              <a:rPr lang="en-US" altLang="zh-CN" sz="2800" dirty="0">
                <a:latin typeface="Times New Roman" panose="02020603050405020304" pitchFamily="18" charset="0"/>
              </a:rPr>
              <a:t>1</a:t>
            </a:r>
            <a:r>
              <a:rPr lang="zh-CN" altLang="en-US" sz="2800" dirty="0">
                <a:latin typeface="Times New Roman" panose="02020603050405020304" pitchFamily="18" charset="0"/>
              </a:rPr>
              <a:t>、编制应急预案的意义</a:t>
            </a:r>
            <a:endParaRPr lang="zh-CN" altLang="en-US" sz="2800" dirty="0">
              <a:latin typeface="Times New Roman" panose="02020603050405020304" pitchFamily="18" charset="0"/>
            </a:endParaRPr>
          </a:p>
          <a:p>
            <a:pPr defTabSz="913130" eaLnBrk="1" hangingPunct="1">
              <a:spcBef>
                <a:spcPct val="50000"/>
              </a:spcBef>
            </a:pPr>
            <a:r>
              <a:rPr lang="en-US" altLang="zh-CN" sz="2800" dirty="0">
                <a:latin typeface="Times New Roman" panose="02020603050405020304" pitchFamily="18" charset="0"/>
              </a:rPr>
              <a:t>2</a:t>
            </a:r>
            <a:r>
              <a:rPr lang="zh-CN" altLang="en-US" sz="2800" dirty="0">
                <a:latin typeface="Times New Roman" panose="02020603050405020304" pitchFamily="18" charset="0"/>
              </a:rPr>
              <a:t>、企业应急预案的构成和分类</a:t>
            </a:r>
            <a:endParaRPr lang="zh-CN" altLang="en-US" sz="2800" dirty="0">
              <a:latin typeface="Times New Roman" panose="02020603050405020304" pitchFamily="18" charset="0"/>
            </a:endParaRPr>
          </a:p>
          <a:p>
            <a:pPr defTabSz="913130" eaLnBrk="1" hangingPunct="1">
              <a:spcBef>
                <a:spcPct val="50000"/>
              </a:spcBef>
            </a:pPr>
            <a:r>
              <a:rPr lang="en-US" altLang="zh-CN" sz="2800" dirty="0">
                <a:latin typeface="Times New Roman" panose="02020603050405020304" pitchFamily="18" charset="0"/>
              </a:rPr>
              <a:t>3</a:t>
            </a:r>
            <a:r>
              <a:rPr lang="zh-CN" altLang="en-US" sz="2800" dirty="0">
                <a:latin typeface="Times New Roman" panose="02020603050405020304" pitchFamily="18" charset="0"/>
              </a:rPr>
              <a:t>、应急预案的编制过程和步骤</a:t>
            </a:r>
            <a:endParaRPr lang="zh-CN" altLang="en-US" sz="2800" dirty="0">
              <a:latin typeface="Times New Roman" panose="02020603050405020304" pitchFamily="18" charset="0"/>
            </a:endParaRPr>
          </a:p>
          <a:p>
            <a:pPr defTabSz="913130" eaLnBrk="1" hangingPunct="1">
              <a:spcBef>
                <a:spcPct val="50000"/>
              </a:spcBef>
            </a:pPr>
            <a:r>
              <a:rPr lang="en-US" altLang="zh-CN" sz="2800" dirty="0">
                <a:latin typeface="Times New Roman" panose="02020603050405020304" pitchFamily="18" charset="0"/>
              </a:rPr>
              <a:t>4</a:t>
            </a:r>
            <a:r>
              <a:rPr lang="zh-CN" altLang="en-US" sz="2800" dirty="0">
                <a:latin typeface="Times New Roman" panose="02020603050405020304" pitchFamily="18" charset="0"/>
              </a:rPr>
              <a:t>、应急预案内容</a:t>
            </a:r>
            <a:endParaRPr lang="zh-CN" altLang="en-US" sz="2800" dirty="0">
              <a:latin typeface="Times New Roman" panose="02020603050405020304" pitchFamily="18" charset="0"/>
            </a:endParaRPr>
          </a:p>
          <a:p>
            <a:pPr defTabSz="913130" eaLnBrk="1" hangingPunct="1">
              <a:spcBef>
                <a:spcPct val="50000"/>
              </a:spcBef>
            </a:pPr>
            <a:r>
              <a:rPr lang="en-US" altLang="zh-CN" sz="2800" dirty="0">
                <a:latin typeface="Times New Roman" panose="02020603050405020304" pitchFamily="18" charset="0"/>
              </a:rPr>
              <a:t>5</a:t>
            </a:r>
            <a:r>
              <a:rPr lang="zh-CN" altLang="en-US" sz="2800" dirty="0">
                <a:latin typeface="Times New Roman" panose="02020603050405020304" pitchFamily="18" charset="0"/>
              </a:rPr>
              <a:t>、应急预案管理</a:t>
            </a:r>
            <a:endParaRPr lang="zh-CN" altLang="en-US" sz="2800" dirty="0">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 Box 10"/>
          <p:cNvSpPr txBox="1"/>
          <p:nvPr/>
        </p:nvSpPr>
        <p:spPr>
          <a:xfrm>
            <a:off x="403225" y="4149725"/>
            <a:ext cx="8388350" cy="2012950"/>
          </a:xfrm>
          <a:prstGeom prst="rect">
            <a:avLst/>
          </a:prstGeom>
          <a:noFill/>
          <a:ln w="9525">
            <a:noFill/>
          </a:ln>
        </p:spPr>
        <p:txBody>
          <a:bodyPr anchor="ctr" anchorCtr="0">
            <a:spAutoFit/>
          </a:bodyPr>
          <a:p>
            <a:pPr eaLnBrk="1" hangingPunct="1">
              <a:lnSpc>
                <a:spcPct val="12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20000"/>
              </a:lnSpc>
              <a:spcBef>
                <a:spcPct val="20000"/>
              </a:spcBef>
            </a:pPr>
            <a:r>
              <a:rPr lang="en-US" altLang="zh-CN" sz="2400" dirty="0">
                <a:latin typeface="Times New Roman" panose="02020603050405020304" pitchFamily="18" charset="0"/>
              </a:rPr>
              <a:t>5.9.6.1  </a:t>
            </a:r>
            <a:r>
              <a:rPr lang="zh-CN" altLang="en-US" sz="2400" dirty="0">
                <a:latin typeface="Times New Roman" panose="02020603050405020304" pitchFamily="18" charset="0"/>
              </a:rPr>
              <a:t>企业宜按照</a:t>
            </a:r>
            <a:r>
              <a:rPr lang="zh-CN" altLang="en-US" sz="2400" dirty="0">
                <a:solidFill>
                  <a:srgbClr val="FF0000"/>
                </a:solidFill>
                <a:latin typeface="Times New Roman" panose="02020603050405020304" pitchFamily="18" charset="0"/>
              </a:rPr>
              <a:t>生产经营单位生产安全事故应急预案编制导则</a:t>
            </a:r>
            <a:r>
              <a:rPr lang="en-US" altLang="zh-CN" sz="2400" dirty="0">
                <a:solidFill>
                  <a:srgbClr val="FF0000"/>
                </a:solidFill>
                <a:latin typeface="Times New Roman" panose="02020603050405020304" pitchFamily="18" charset="0"/>
              </a:rPr>
              <a:t>(</a:t>
            </a:r>
            <a:r>
              <a:rPr lang="en-US" altLang="zh-CN" sz="2400" dirty="0">
                <a:latin typeface="Times New Roman" panose="02020603050405020304" pitchFamily="18" charset="0"/>
              </a:rPr>
              <a:t>AQ/T 9002)</a:t>
            </a:r>
            <a:r>
              <a:rPr lang="zh-CN" altLang="en-US" sz="2400" dirty="0">
                <a:latin typeface="Times New Roman" panose="02020603050405020304" pitchFamily="18" charset="0"/>
              </a:rPr>
              <a:t>，根据风险评价的结果，针对潜在事件和突发事故，制定相应的事故应急救援预案。</a:t>
            </a:r>
            <a:endParaRPr lang="zh-CN" altLang="en-US" sz="2400" dirty="0">
              <a:latin typeface="Times New Roman" panose="02020603050405020304" pitchFamily="18" charset="0"/>
            </a:endParaRPr>
          </a:p>
        </p:txBody>
      </p:sp>
      <p:sp>
        <p:nvSpPr>
          <p:cNvPr id="39939" name="Rectangle 11"/>
          <p:cNvSpPr/>
          <p:nvPr/>
        </p:nvSpPr>
        <p:spPr>
          <a:xfrm>
            <a:off x="395288" y="1125538"/>
            <a:ext cx="8208962" cy="2813050"/>
          </a:xfrm>
          <a:prstGeom prst="rect">
            <a:avLst/>
          </a:prstGeom>
          <a:noFill/>
          <a:ln w="9525">
            <a:noFill/>
          </a:ln>
        </p:spPr>
        <p:txBody>
          <a:bodyPr>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10.3.1</a:t>
            </a:r>
            <a:endParaRPr lang="en-US" altLang="zh-CN"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）事故应急救援预案编制符合标准要求；</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）根据风险评价结果，编制专项和现场处置预案。</a:t>
            </a:r>
            <a:endParaRPr lang="zh-CN" altLang="en-US" sz="2400" dirty="0">
              <a:latin typeface="Times New Roman" panose="02020603050405020304" pitchFamily="18" charset="0"/>
            </a:endParaRPr>
          </a:p>
          <a:p>
            <a:pPr eaLnBrk="1" hangingPunct="1">
              <a:spcBef>
                <a:spcPct val="20000"/>
              </a:spcBef>
            </a:pPr>
            <a:endParaRPr lang="en-US" altLang="zh-CN" sz="900" dirty="0">
              <a:latin typeface="Times New Roman" panose="02020603050405020304" pitchFamily="18" charset="0"/>
            </a:endParaRPr>
          </a:p>
          <a:p>
            <a:pPr eaLnBrk="1" hangingPunct="1">
              <a:spcBef>
                <a:spcPct val="20000"/>
              </a:spcBef>
            </a:pPr>
            <a:r>
              <a:rPr lang="zh-CN" altLang="zh-CN" sz="3600" dirty="0">
                <a:solidFill>
                  <a:srgbClr val="FF0000"/>
                </a:solidFill>
                <a:latin typeface="Times New Roman" panose="02020603050405020304" pitchFamily="18" charset="0"/>
              </a:rPr>
              <a:t>★</a:t>
            </a:r>
            <a:r>
              <a:rPr lang="zh-CN" altLang="en-US" sz="2400" dirty="0">
                <a:latin typeface="Times New Roman" panose="02020603050405020304" pitchFamily="18" charset="0"/>
              </a:rPr>
              <a:t> </a:t>
            </a:r>
            <a:r>
              <a:rPr lang="zh-CN" altLang="en-US" sz="2400" dirty="0">
                <a:solidFill>
                  <a:srgbClr val="FF0000"/>
                </a:solidFill>
                <a:latin typeface="Times New Roman" panose="02020603050405020304" pitchFamily="18" charset="0"/>
              </a:rPr>
              <a:t>未编制事故应急救援预案，扣</a:t>
            </a:r>
            <a:r>
              <a:rPr lang="en-US" altLang="zh-CN" sz="2400" dirty="0">
                <a:solidFill>
                  <a:srgbClr val="FF0000"/>
                </a:solidFill>
                <a:latin typeface="Times New Roman" panose="02020603050405020304" pitchFamily="18" charset="0"/>
              </a:rPr>
              <a:t>25</a:t>
            </a:r>
            <a:r>
              <a:rPr lang="zh-CN" altLang="en-US" sz="2400" dirty="0">
                <a:solidFill>
                  <a:srgbClr val="FF0000"/>
                </a:solidFill>
                <a:latin typeface="Times New Roman" panose="02020603050405020304" pitchFamily="18" charset="0"/>
              </a:rPr>
              <a:t>分（</a:t>
            </a:r>
            <a:r>
              <a:rPr lang="en-US" altLang="zh-CN" sz="2400" dirty="0">
                <a:solidFill>
                  <a:srgbClr val="FF0000"/>
                </a:solidFill>
                <a:latin typeface="Times New Roman" panose="02020603050405020304" pitchFamily="18" charset="0"/>
              </a:rPr>
              <a:t>B</a:t>
            </a:r>
            <a:r>
              <a:rPr lang="zh-CN" altLang="en-US" sz="2400" dirty="0">
                <a:solidFill>
                  <a:srgbClr val="FF0000"/>
                </a:solidFill>
                <a:latin typeface="Times New Roman" panose="02020603050405020304" pitchFamily="18" charset="0"/>
              </a:rPr>
              <a:t>级要素否决项）</a:t>
            </a:r>
            <a:r>
              <a:rPr lang="zh-CN" altLang="en-US" sz="2400" dirty="0">
                <a:latin typeface="Times New Roman" panose="02020603050405020304" pitchFamily="18" charset="0"/>
              </a:rPr>
              <a:t> </a:t>
            </a:r>
            <a:endParaRPr lang="en-US" altLang="zh-CN" sz="2400" dirty="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 Box 11"/>
          <p:cNvSpPr txBox="1"/>
          <p:nvPr/>
        </p:nvSpPr>
        <p:spPr>
          <a:xfrm>
            <a:off x="395288" y="4076700"/>
            <a:ext cx="8208962" cy="2055813"/>
          </a:xfrm>
          <a:prstGeom prst="rect">
            <a:avLst/>
          </a:prstGeom>
          <a:noFill/>
          <a:ln w="9525">
            <a:noFill/>
          </a:ln>
        </p:spPr>
        <p:txBody>
          <a:bodyPr anchor="ctr" anchorCtr="0">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20000"/>
              </a:lnSpc>
              <a:spcBef>
                <a:spcPct val="20000"/>
              </a:spcBef>
            </a:pPr>
            <a:r>
              <a:rPr lang="en-US" altLang="zh-CN" sz="2400" dirty="0">
                <a:latin typeface="Times New Roman" panose="02020603050405020304" pitchFamily="18" charset="0"/>
              </a:rPr>
              <a:t>5.9.6.2  </a:t>
            </a:r>
            <a:r>
              <a:rPr lang="zh-CN" altLang="en-US" sz="2400" dirty="0">
                <a:latin typeface="Times New Roman" panose="02020603050405020304" pitchFamily="18" charset="0"/>
              </a:rPr>
              <a:t>企业应组织从业人员进行应急救援预案的培训，定期演练，评价演练效果，评价应急救援预案的充分性和有效性，并形成记录。 </a:t>
            </a:r>
            <a:endParaRPr lang="zh-CN" altLang="en-US" sz="2400" dirty="0">
              <a:latin typeface="Times New Roman" panose="02020603050405020304" pitchFamily="18" charset="0"/>
            </a:endParaRPr>
          </a:p>
        </p:txBody>
      </p:sp>
      <p:sp>
        <p:nvSpPr>
          <p:cNvPr id="40963" name="Rectangle 12"/>
          <p:cNvSpPr/>
          <p:nvPr/>
        </p:nvSpPr>
        <p:spPr>
          <a:xfrm>
            <a:off x="395288" y="1125538"/>
            <a:ext cx="8208962" cy="2794000"/>
          </a:xfrm>
          <a:prstGeom prst="rect">
            <a:avLst/>
          </a:prstGeom>
          <a:noFill/>
          <a:ln w="9525">
            <a:noFill/>
          </a:ln>
        </p:spPr>
        <p:txBody>
          <a:bodyPr>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10.3.2</a:t>
            </a:r>
            <a:endParaRPr lang="en-US" altLang="zh-CN"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）组织应急救援</a:t>
            </a:r>
            <a:r>
              <a:rPr lang="zh-CN" altLang="en-US" sz="2400" dirty="0">
                <a:solidFill>
                  <a:srgbClr val="FF0000"/>
                </a:solidFill>
                <a:latin typeface="Times New Roman" panose="02020603050405020304" pitchFamily="18" charset="0"/>
              </a:rPr>
              <a:t>预案培训</a:t>
            </a:r>
            <a:r>
              <a:rPr lang="zh-CN" altLang="en-US" sz="2400" dirty="0">
                <a:latin typeface="Times New Roman" panose="02020603050405020304" pitchFamily="18" charset="0"/>
              </a:rPr>
              <a:t>；</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a:t>
            </a:r>
            <a:r>
              <a:rPr lang="zh-CN" altLang="en-US" sz="2400" dirty="0">
                <a:solidFill>
                  <a:srgbClr val="FF0000"/>
                </a:solidFill>
                <a:latin typeface="Times New Roman" panose="02020603050405020304" pitchFamily="18" charset="0"/>
              </a:rPr>
              <a:t>综合应急救援预案每年至少组织一次演练，现场处置方案每半年至少组织一次演练；</a:t>
            </a:r>
            <a:endParaRPr lang="zh-CN" altLang="en-US" sz="2400" dirty="0">
              <a:solidFill>
                <a:srgbClr val="FF0000"/>
              </a:solidFill>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3</a:t>
            </a:r>
            <a:r>
              <a:rPr lang="zh-CN" altLang="en-US" sz="2400" dirty="0">
                <a:latin typeface="Times New Roman" panose="02020603050405020304" pitchFamily="18" charset="0"/>
              </a:rPr>
              <a:t>）演练后及时进行演练</a:t>
            </a:r>
            <a:r>
              <a:rPr lang="zh-CN" altLang="en-US" sz="2400" dirty="0">
                <a:solidFill>
                  <a:srgbClr val="FF0000"/>
                </a:solidFill>
                <a:latin typeface="Times New Roman" panose="02020603050405020304" pitchFamily="18" charset="0"/>
              </a:rPr>
              <a:t>效果评价</a:t>
            </a:r>
            <a:r>
              <a:rPr lang="zh-CN" altLang="en-US" sz="2400" dirty="0">
                <a:latin typeface="Times New Roman" panose="02020603050405020304" pitchFamily="18" charset="0"/>
              </a:rPr>
              <a:t>，并对应急预案评审。 </a:t>
            </a:r>
            <a:endParaRPr lang="en-US" altLang="zh-CN" sz="2400" dirty="0">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 Box 11"/>
          <p:cNvSpPr txBox="1"/>
          <p:nvPr/>
        </p:nvSpPr>
        <p:spPr>
          <a:xfrm>
            <a:off x="395288" y="4076700"/>
            <a:ext cx="8208962" cy="1785938"/>
          </a:xfrm>
          <a:prstGeom prst="rect">
            <a:avLst/>
          </a:prstGeom>
          <a:noFill/>
          <a:ln w="9525">
            <a:noFill/>
          </a:ln>
        </p:spPr>
        <p:txBody>
          <a:bodyPr anchor="ctr" anchorCtr="0">
            <a:spAutoFit/>
          </a:bodyPr>
          <a:p>
            <a:pPr eaLnBrk="1" hangingPunct="1">
              <a:lnSpc>
                <a:spcPct val="14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algn="just" eaLnBrk="1" hangingPunct="1">
              <a:lnSpc>
                <a:spcPct val="140000"/>
              </a:lnSpc>
              <a:spcBef>
                <a:spcPct val="20000"/>
              </a:spcBef>
            </a:pPr>
            <a:r>
              <a:rPr lang="en-US" altLang="zh-CN" sz="2400" dirty="0">
                <a:latin typeface="Times New Roman" panose="02020603050405020304" pitchFamily="18" charset="0"/>
              </a:rPr>
              <a:t>5.9.6.3  </a:t>
            </a:r>
            <a:r>
              <a:rPr lang="zh-CN" altLang="en-US" sz="2400" dirty="0">
                <a:latin typeface="Times New Roman" panose="02020603050405020304" pitchFamily="18" charset="0"/>
              </a:rPr>
              <a:t>企业应定期评审应急救援预案，尤其在潜在事件和突发事故发生后。</a:t>
            </a:r>
            <a:endParaRPr lang="zh-CN" altLang="en-US" sz="2400" dirty="0">
              <a:latin typeface="Times New Roman" panose="02020603050405020304" pitchFamily="18" charset="0"/>
            </a:endParaRPr>
          </a:p>
        </p:txBody>
      </p:sp>
      <p:sp>
        <p:nvSpPr>
          <p:cNvPr id="41987" name="Rectangle 12"/>
          <p:cNvSpPr/>
          <p:nvPr/>
        </p:nvSpPr>
        <p:spPr>
          <a:xfrm>
            <a:off x="395288" y="1341438"/>
            <a:ext cx="8208962" cy="2468562"/>
          </a:xfrm>
          <a:prstGeom prst="rect">
            <a:avLst/>
          </a:prstGeom>
          <a:noFill/>
          <a:ln w="9525">
            <a:noFill/>
          </a:ln>
        </p:spPr>
        <p:txBody>
          <a:bodyPr>
            <a:spAutoFit/>
          </a:bodyPr>
          <a:p>
            <a:pPr eaLnBrk="1" hangingPunct="1">
              <a:lnSpc>
                <a:spcPct val="14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10.3.3</a:t>
            </a:r>
            <a:endParaRPr lang="en-US" altLang="zh-CN" sz="24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）定期评审应急救援预案，至少每三年</a:t>
            </a:r>
            <a:r>
              <a:rPr lang="zh-CN" altLang="en-US" sz="2400" dirty="0">
                <a:solidFill>
                  <a:srgbClr val="FF0000"/>
                </a:solidFill>
                <a:latin typeface="Times New Roman" panose="02020603050405020304" pitchFamily="18" charset="0"/>
              </a:rPr>
              <a:t>评审修订</a:t>
            </a:r>
            <a:r>
              <a:rPr lang="zh-CN" altLang="en-US" sz="2400" dirty="0">
                <a:latin typeface="Times New Roman" panose="02020603050405020304" pitchFamily="18" charset="0"/>
              </a:rPr>
              <a:t>一次；</a:t>
            </a:r>
            <a:endParaRPr lang="zh-CN" altLang="en-US" sz="24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）潜在事件和突发事故发生后，及时评审修订预案。 </a:t>
            </a:r>
            <a:endParaRPr lang="en-US" altLang="zh-CN" sz="2400"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9122" name="Rectangle 2"/>
          <p:cNvSpPr>
            <a:spLocks noGrp="1" noChangeArrowheads="1"/>
          </p:cNvSpPr>
          <p:nvPr>
            <p:ph type="ctrTitle" idx="4294967295"/>
          </p:nvPr>
        </p:nvSpPr>
        <p:spPr>
          <a:xfrm>
            <a:off x="1519238" y="2714625"/>
            <a:ext cx="6624638" cy="2808288"/>
          </a:xfrm>
        </p:spPr>
        <p:txBody>
          <a:bodyPr wrap="square" lIns="91440" tIns="45720" rIns="91440" bIns="45720" numCol="1" anchor="t" anchorCtr="0" compatLnSpc="1"/>
          <a:lstStyle/>
          <a:p>
            <a:pPr marL="0" marR="0" lvl="0" indent="0" algn="l" defTabSz="914400" rtl="0" eaLnBrk="1" fontAlgn="base" latinLnBrk="0" hangingPunct="1">
              <a:lnSpc>
                <a:spcPct val="150000"/>
              </a:lnSpc>
              <a:spcBef>
                <a:spcPct val="100000"/>
              </a:spcBef>
              <a:spcAft>
                <a:spcPct val="100000"/>
              </a:spcAft>
              <a:buClrTx/>
              <a:buSzTx/>
              <a:buFontTx/>
              <a:buNone/>
              <a:defRPr/>
            </a:pP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（一）</a:t>
            </a: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我国目前的安全生产现状</a:t>
            </a:r>
            <a:b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b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 二）危险化学品事故的特点和规律（三）</a:t>
            </a: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我国应急救援体系的初步建立</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8195" name="Rectangle 5"/>
          <p:cNvSpPr/>
          <p:nvPr/>
        </p:nvSpPr>
        <p:spPr>
          <a:xfrm>
            <a:off x="611188" y="1587500"/>
            <a:ext cx="7345362" cy="646113"/>
          </a:xfrm>
          <a:prstGeom prst="rect">
            <a:avLst/>
          </a:prstGeom>
          <a:noFill/>
          <a:ln w="9525">
            <a:noFill/>
          </a:ln>
        </p:spPr>
        <p:txBody>
          <a:bodyPr>
            <a:spAutoFit/>
          </a:bodyPr>
          <a:p>
            <a:pPr algn="ctr" defTabSz="913130" eaLnBrk="1" hangingPunct="1"/>
            <a:r>
              <a:rPr lang="zh-CN" altLang="en-US" sz="3600" dirty="0">
                <a:solidFill>
                  <a:srgbClr val="0000FF"/>
                </a:solidFill>
                <a:latin typeface="Times New Roman" panose="02020603050405020304" pitchFamily="18" charset="0"/>
                <a:ea typeface="黑体" panose="02010609060101010101" pitchFamily="49" charset="-122"/>
              </a:rPr>
              <a:t>一、背景与现状</a:t>
            </a:r>
            <a:endParaRPr lang="zh-CN" altLang="en-US" sz="3600" dirty="0">
              <a:solidFill>
                <a:srgbClr val="0000FF"/>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9122"/>
                                        </p:tgtEl>
                                        <p:attrNameLst>
                                          <p:attrName>style.visibility</p:attrName>
                                        </p:attrNameLst>
                                      </p:cBhvr>
                                      <p:to>
                                        <p:strVal val="visible"/>
                                      </p:to>
                                    </p:set>
                                    <p:animEffect transition="in" filter="fade">
                                      <p:cBhvr>
                                        <p:cTn id="7" dur="2000"/>
                                        <p:tgtEl>
                                          <p:spTgt spid="1029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Box 11"/>
          <p:cNvSpPr txBox="1"/>
          <p:nvPr/>
        </p:nvSpPr>
        <p:spPr>
          <a:xfrm>
            <a:off x="323850" y="3933825"/>
            <a:ext cx="8353425" cy="2297113"/>
          </a:xfrm>
          <a:prstGeom prst="rect">
            <a:avLst/>
          </a:prstGeom>
          <a:noFill/>
          <a:ln w="9525">
            <a:noFill/>
          </a:ln>
        </p:spPr>
        <p:txBody>
          <a:bodyPr anchor="ctr" anchorCtr="0">
            <a:spAutoFit/>
          </a:bodyPr>
          <a:p>
            <a:pPr eaLnBrk="1" hangingPunct="1">
              <a:lnSpc>
                <a:spcPct val="14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5.9.6.4  </a:t>
            </a:r>
            <a:r>
              <a:rPr lang="zh-CN" altLang="en-US" sz="2400" dirty="0">
                <a:latin typeface="Times New Roman" panose="02020603050405020304" pitchFamily="18" charset="0"/>
              </a:rPr>
              <a:t>企业应将应急救援预案报当地安全生产监督管理部门和有关部门备案，并通报当地应急协作单位，建立应急联动机制。 </a:t>
            </a:r>
            <a:endParaRPr lang="en-US" altLang="zh-CN" sz="2400" dirty="0">
              <a:latin typeface="Times New Roman" panose="02020603050405020304" pitchFamily="18" charset="0"/>
            </a:endParaRPr>
          </a:p>
        </p:txBody>
      </p:sp>
      <p:sp>
        <p:nvSpPr>
          <p:cNvPr id="43011" name="Rectangle 12"/>
          <p:cNvSpPr/>
          <p:nvPr/>
        </p:nvSpPr>
        <p:spPr>
          <a:xfrm>
            <a:off x="466725" y="908050"/>
            <a:ext cx="8208963" cy="2986088"/>
          </a:xfrm>
          <a:prstGeom prst="rect">
            <a:avLst/>
          </a:prstGeom>
          <a:noFill/>
          <a:ln w="9525">
            <a:noFill/>
          </a:ln>
        </p:spPr>
        <p:txBody>
          <a:bodyPr>
            <a:spAutoFit/>
          </a:bodyPr>
          <a:p>
            <a:pPr eaLnBrk="1" hangingPunct="1">
              <a:lnSpc>
                <a:spcPct val="14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10.3.4</a:t>
            </a:r>
            <a:endParaRPr lang="en-US" altLang="zh-CN" sz="2400" dirty="0">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）将应急救援预案报</a:t>
            </a:r>
            <a:r>
              <a:rPr lang="zh-CN" altLang="en-US" sz="2400" dirty="0">
                <a:solidFill>
                  <a:srgbClr val="FF0000"/>
                </a:solidFill>
                <a:latin typeface="Times New Roman" panose="02020603050405020304" pitchFamily="18" charset="0"/>
              </a:rPr>
              <a:t>所在地设区的市级</a:t>
            </a:r>
            <a:r>
              <a:rPr lang="zh-CN" altLang="en-US" sz="2400" dirty="0">
                <a:latin typeface="Times New Roman" panose="02020603050405020304" pitchFamily="18" charset="0"/>
              </a:rPr>
              <a:t>人民政府安全生产监督管理部门</a:t>
            </a:r>
            <a:r>
              <a:rPr lang="zh-CN" altLang="en-US" sz="2400" dirty="0">
                <a:solidFill>
                  <a:srgbClr val="FF0000"/>
                </a:solidFill>
                <a:latin typeface="Times New Roman" panose="02020603050405020304" pitchFamily="18" charset="0"/>
              </a:rPr>
              <a:t>备案；</a:t>
            </a:r>
            <a:endParaRPr lang="zh-CN" altLang="en-US" sz="2400" dirty="0">
              <a:solidFill>
                <a:srgbClr val="FF0000"/>
              </a:solidFill>
              <a:latin typeface="Times New Roman" panose="02020603050405020304" pitchFamily="18" charset="0"/>
            </a:endParaRPr>
          </a:p>
          <a:p>
            <a:pPr eaLnBrk="1" hangingPunct="1">
              <a:lnSpc>
                <a:spcPct val="140000"/>
              </a:lnSpc>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a:t>
            </a:r>
            <a:r>
              <a:rPr lang="zh-CN" altLang="en-US" sz="2400" dirty="0">
                <a:solidFill>
                  <a:srgbClr val="FF0000"/>
                </a:solidFill>
                <a:latin typeface="Times New Roman" panose="02020603050405020304" pitchFamily="18" charset="0"/>
              </a:rPr>
              <a:t>通报</a:t>
            </a:r>
            <a:r>
              <a:rPr lang="zh-CN" altLang="en-US" sz="2400" dirty="0">
                <a:latin typeface="Times New Roman" panose="02020603050405020304" pitchFamily="18" charset="0"/>
              </a:rPr>
              <a:t>当地应急协作单位。 </a:t>
            </a:r>
            <a:endParaRPr lang="en-US" altLang="zh-CN" sz="2400" dirty="0">
              <a:latin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4"/>
          <p:cNvSpPr/>
          <p:nvPr/>
        </p:nvSpPr>
        <p:spPr>
          <a:xfrm>
            <a:off x="393700" y="982663"/>
            <a:ext cx="8347075" cy="5184775"/>
          </a:xfrm>
          <a:prstGeom prst="rect">
            <a:avLst/>
          </a:prstGeom>
          <a:noFill/>
          <a:ln w="9525">
            <a:noFill/>
          </a:ln>
        </p:spPr>
        <p:txBody>
          <a:bodyPr lIns="91438" tIns="45721" rIns="91438" bIns="45721"/>
          <a:p>
            <a:pPr marL="342900" indent="-342900" algn="ctr" defTabSz="913130" eaLnBrk="1" hangingPunct="1">
              <a:lnSpc>
                <a:spcPct val="120000"/>
              </a:lnSpc>
              <a:spcBef>
                <a:spcPct val="20000"/>
              </a:spcBef>
            </a:pPr>
            <a:r>
              <a:rPr lang="en-US" altLang="zh-CN" sz="3600" dirty="0">
                <a:solidFill>
                  <a:srgbClr val="0000FF"/>
                </a:solidFill>
                <a:latin typeface="黑体" panose="02010609060101010101" pitchFamily="49" charset="-122"/>
                <a:ea typeface="黑体" panose="02010609060101010101" pitchFamily="49" charset="-122"/>
              </a:rPr>
              <a:t>1 </a:t>
            </a:r>
            <a:r>
              <a:rPr lang="zh-CN" altLang="en-US" sz="3600" dirty="0">
                <a:solidFill>
                  <a:srgbClr val="0000FF"/>
                </a:solidFill>
                <a:latin typeface="黑体" panose="02010609060101010101" pitchFamily="49" charset="-122"/>
                <a:ea typeface="黑体" panose="02010609060101010101" pitchFamily="49" charset="-122"/>
              </a:rPr>
              <a:t>编制应急预案的意义</a:t>
            </a:r>
            <a:endParaRPr lang="zh-CN" altLang="en-US" sz="3600" dirty="0">
              <a:solidFill>
                <a:srgbClr val="0000FF"/>
              </a:solidFill>
              <a:latin typeface="黑体" panose="02010609060101010101" pitchFamily="49" charset="-122"/>
              <a:ea typeface="黑体" panose="02010609060101010101" pitchFamily="49" charset="-122"/>
            </a:endParaRPr>
          </a:p>
          <a:p>
            <a:pPr marL="342900" indent="-342900" defTabSz="913130" eaLnBrk="1" hangingPunct="1">
              <a:lnSpc>
                <a:spcPct val="160000"/>
              </a:lnSpc>
              <a:spcBef>
                <a:spcPct val="20000"/>
              </a:spcBef>
              <a:buFont typeface="Wingdings" panose="05000000000000000000" pitchFamily="2" charset="2"/>
              <a:buChar char="l"/>
            </a:pPr>
            <a:r>
              <a:rPr lang="zh-CN" altLang="en-US" sz="2400" u="sng" dirty="0">
                <a:solidFill>
                  <a:srgbClr val="0000FF"/>
                </a:solidFill>
                <a:latin typeface="Times New Roman" panose="02020603050405020304" pitchFamily="18" charset="0"/>
              </a:rPr>
              <a:t>事故预防</a:t>
            </a:r>
            <a:r>
              <a:rPr lang="zh-CN" altLang="en-US" sz="2400" dirty="0">
                <a:solidFill>
                  <a:srgbClr val="0000FF"/>
                </a:solidFill>
                <a:latin typeface="Times New Roman" panose="02020603050405020304" pitchFamily="18" charset="0"/>
              </a:rPr>
              <a:t>：</a:t>
            </a:r>
            <a:r>
              <a:rPr lang="zh-CN" altLang="en-US" sz="2400" b="0" dirty="0">
                <a:solidFill>
                  <a:srgbClr val="0000FF"/>
                </a:solidFill>
                <a:latin typeface="Times New Roman" panose="02020603050405020304" pitchFamily="18" charset="0"/>
              </a:rPr>
              <a:t>通过危险辨识、事故后果分析，采用技术和管理手段，降低事故发生的可能性，或使可能发生的事故控制在局部，防止事故蔓延。</a:t>
            </a:r>
            <a:endParaRPr lang="zh-CN" altLang="en-US" sz="2400" b="0" dirty="0">
              <a:solidFill>
                <a:srgbClr val="0000FF"/>
              </a:solidFill>
              <a:latin typeface="Times New Roman" panose="02020603050405020304" pitchFamily="18" charset="0"/>
            </a:endParaRPr>
          </a:p>
          <a:p>
            <a:pPr marL="342900" indent="-342900" defTabSz="913130" eaLnBrk="1" hangingPunct="1">
              <a:lnSpc>
                <a:spcPct val="16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应急处理：</a:t>
            </a:r>
            <a:r>
              <a:rPr lang="zh-CN" altLang="en-US" sz="2400" b="0" dirty="0">
                <a:solidFill>
                  <a:srgbClr val="0000FF"/>
                </a:solidFill>
                <a:latin typeface="Times New Roman" panose="02020603050405020304" pitchFamily="18" charset="0"/>
              </a:rPr>
              <a:t>万一发生事故（或故障）有应急处理的程序和方法，能快速反应，处理故障或将事故消灭在萌芽状态。</a:t>
            </a:r>
            <a:endParaRPr lang="zh-CN" altLang="en-US" sz="2400" b="0" dirty="0">
              <a:solidFill>
                <a:srgbClr val="0000FF"/>
              </a:solidFill>
              <a:latin typeface="Times New Roman" panose="02020603050405020304" pitchFamily="18" charset="0"/>
            </a:endParaRPr>
          </a:p>
          <a:p>
            <a:pPr marL="342900" indent="-342900" defTabSz="913130" eaLnBrk="1" hangingPunct="1">
              <a:lnSpc>
                <a:spcPct val="16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抢险救援：</a:t>
            </a:r>
            <a:r>
              <a:rPr lang="zh-CN" altLang="en-US" sz="2400" b="0" dirty="0">
                <a:solidFill>
                  <a:srgbClr val="0000FF"/>
                </a:solidFill>
                <a:latin typeface="Times New Roman" panose="02020603050405020304" pitchFamily="18" charset="0"/>
              </a:rPr>
              <a:t>采用预定现场抢险和抢救的方式，控制或减少事故造成的损失。</a:t>
            </a:r>
            <a:endParaRPr lang="zh-CN" altLang="en-US" sz="2400" b="0" dirty="0">
              <a:solidFill>
                <a:srgbClr val="0000FF"/>
              </a:solidFill>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0"/>
          <p:cNvSpPr/>
          <p:nvPr/>
        </p:nvSpPr>
        <p:spPr>
          <a:xfrm>
            <a:off x="323850" y="912813"/>
            <a:ext cx="8428038" cy="644525"/>
          </a:xfrm>
          <a:prstGeom prst="rect">
            <a:avLst/>
          </a:prstGeom>
          <a:noFill/>
          <a:ln w="9525">
            <a:noFill/>
          </a:ln>
        </p:spPr>
        <p:txBody>
          <a:bodyPr lIns="91438" tIns="45721" rIns="91438" bIns="45721" anchor="b" anchorCtr="0"/>
          <a:p>
            <a:pPr algn="ctr" defTabSz="913130" eaLnBrk="1" hangingPunct="1"/>
            <a:r>
              <a:rPr lang="en-US" altLang="zh-CN" sz="3600" dirty="0">
                <a:solidFill>
                  <a:srgbClr val="0000FF"/>
                </a:solidFill>
                <a:latin typeface="黑体" panose="02010609060101010101" pitchFamily="49" charset="-122"/>
                <a:ea typeface="黑体" panose="02010609060101010101" pitchFamily="49" charset="-122"/>
              </a:rPr>
              <a:t>2 </a:t>
            </a:r>
            <a:r>
              <a:rPr lang="zh-CN" altLang="en-US" sz="3600" dirty="0">
                <a:solidFill>
                  <a:srgbClr val="0000FF"/>
                </a:solidFill>
                <a:latin typeface="黑体" panose="02010609060101010101" pitchFamily="49" charset="-122"/>
                <a:ea typeface="黑体" panose="02010609060101010101" pitchFamily="49" charset="-122"/>
              </a:rPr>
              <a:t>企业应急预案的构成与分类</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1855493" name="Oval 5">
            <a:hlinkClick r:id="rId1"/>
          </p:cNvPr>
          <p:cNvSpPr>
            <a:spLocks noChangeArrowheads="1"/>
          </p:cNvSpPr>
          <p:nvPr/>
        </p:nvSpPr>
        <p:spPr bwMode="auto">
          <a:xfrm>
            <a:off x="4211638" y="1695450"/>
            <a:ext cx="1008063" cy="1008063"/>
          </a:xfrm>
          <a:prstGeom prst="ellipse">
            <a:avLst/>
          </a:prstGeom>
          <a:solidFill>
            <a:srgbClr val="CCFFCC"/>
          </a:solidFill>
          <a:ln w="9525">
            <a:solidFill>
              <a:srgbClr val="00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3130" rtl="0" eaLnBrk="0" fontAlgn="base" latinLnBrk="0" hangingPunct="0">
              <a:lnSpc>
                <a:spcPct val="11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综合</a:t>
            </a:r>
            <a:endParaRPr kumimoji="0" lang="zh-CN" altLang="en-US" sz="16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a:p>
            <a:pPr marL="0" marR="0" lvl="0" indent="0" algn="ctr" defTabSz="913130" rtl="0" eaLnBrk="0" fontAlgn="base" latinLnBrk="0" hangingPunct="0">
              <a:lnSpc>
                <a:spcPct val="11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预案</a:t>
            </a:r>
            <a:endParaRPr kumimoji="0" lang="zh-CN" altLang="en-US" sz="16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p:txBody>
      </p:sp>
      <p:sp>
        <p:nvSpPr>
          <p:cNvPr id="1855495" name="Oval 7"/>
          <p:cNvSpPr>
            <a:spLocks noChangeArrowheads="1"/>
          </p:cNvSpPr>
          <p:nvPr/>
        </p:nvSpPr>
        <p:spPr bwMode="auto">
          <a:xfrm>
            <a:off x="3852863" y="3282950"/>
            <a:ext cx="1008063" cy="1022350"/>
          </a:xfrm>
          <a:prstGeom prst="ellipse">
            <a:avLst/>
          </a:prstGeom>
          <a:solidFill>
            <a:srgbClr val="CCECFF"/>
          </a:solidFill>
          <a:ln w="9525" algn="ctr">
            <a:solidFill>
              <a:schemeClr val="accent2"/>
            </a:solidFill>
            <a:round/>
          </a:ln>
          <a:effectLst>
            <a:outerShdw dist="107763" dir="2700000" algn="ctr" rotWithShape="0">
              <a:srgbClr val="808080">
                <a:alpha val="50000"/>
              </a:srgbClr>
            </a:outerShdw>
          </a:effectLst>
        </p:spPr>
        <p:txBody>
          <a:bodyPr lIns="91438" tIns="45721" rIns="91438" bIns="45721"/>
          <a:lstStyle/>
          <a:p>
            <a:pPr marL="0" marR="0" lvl="0" indent="0" algn="ctr" defTabSz="913130" rtl="0" eaLnBrk="0" fontAlgn="base" latinLnBrk="0" hangingPunct="0">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防洪专项预案</a:t>
            </a:r>
            <a:endParaRPr kumimoji="0" lang="zh-CN" altLang="en-US" sz="15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1855496" name="Oval 8"/>
          <p:cNvSpPr>
            <a:spLocks noChangeArrowheads="1"/>
          </p:cNvSpPr>
          <p:nvPr/>
        </p:nvSpPr>
        <p:spPr bwMode="auto">
          <a:xfrm>
            <a:off x="5219700" y="3281363"/>
            <a:ext cx="1008063" cy="1022350"/>
          </a:xfrm>
          <a:prstGeom prst="ellipse">
            <a:avLst/>
          </a:prstGeom>
          <a:solidFill>
            <a:srgbClr val="CCECFF"/>
          </a:solidFill>
          <a:ln w="9525" algn="ctr">
            <a:solidFill>
              <a:schemeClr val="accent2"/>
            </a:solidFill>
            <a:round/>
          </a:ln>
          <a:effectLst>
            <a:outerShdw dist="107763" dir="2700000" algn="ctr" rotWithShape="0">
              <a:srgbClr val="808080">
                <a:alpha val="50000"/>
              </a:srgbClr>
            </a:outerShdw>
          </a:effectLst>
        </p:spPr>
        <p:txBody>
          <a:bodyPr lIns="91438" tIns="45721" rIns="91438" bIns="45721"/>
          <a:lstStyle/>
          <a:p>
            <a:pPr marL="0" marR="0" lvl="0" indent="0" algn="ctr" defTabSz="913130" rtl="0" eaLnBrk="0" fontAlgn="base" latinLnBrk="0" hangingPunct="0">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地震专项预案</a:t>
            </a:r>
            <a:endParaRPr kumimoji="0" lang="zh-CN" altLang="en-US" sz="15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1855497" name="Oval 9"/>
          <p:cNvSpPr>
            <a:spLocks noChangeArrowheads="1"/>
          </p:cNvSpPr>
          <p:nvPr/>
        </p:nvSpPr>
        <p:spPr bwMode="auto">
          <a:xfrm>
            <a:off x="1044575" y="5081588"/>
            <a:ext cx="1008063" cy="1028700"/>
          </a:xfrm>
          <a:prstGeom prst="ellipse">
            <a:avLst/>
          </a:prstGeom>
          <a:solidFill>
            <a:srgbClr val="FFFFCC"/>
          </a:solidFill>
          <a:ln w="9525" algn="ctr">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3130" rtl="0" eaLnBrk="0" fontAlgn="base" latinLnBrk="0" hangingPunct="0">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a:p>
            <a:pPr marL="0" marR="0" lvl="0" indent="0" algn="ctr" defTabSz="913130" rtl="0" eaLnBrk="0" fontAlgn="base" latinLnBrk="0" hangingPunct="0">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预案</a:t>
            </a:r>
            <a:r>
              <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1</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p:txBody>
      </p:sp>
      <p:sp>
        <p:nvSpPr>
          <p:cNvPr id="1855498" name="Oval 10">
            <a:hlinkClick r:id="rId2"/>
          </p:cNvPr>
          <p:cNvSpPr>
            <a:spLocks noChangeArrowheads="1"/>
          </p:cNvSpPr>
          <p:nvPr/>
        </p:nvSpPr>
        <p:spPr bwMode="auto">
          <a:xfrm>
            <a:off x="2446338" y="5081588"/>
            <a:ext cx="976313" cy="1028700"/>
          </a:xfrm>
          <a:prstGeom prst="ellipse">
            <a:avLst/>
          </a:prstGeom>
          <a:solidFill>
            <a:srgbClr val="FFFFCC"/>
          </a:solidFill>
          <a:ln w="9525" algn="ctr">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3130" rtl="0" eaLnBrk="0" fontAlgn="base" latinLnBrk="0" hangingPunct="0">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a:p>
            <a:pPr marL="0" marR="0" lvl="0" indent="0" algn="ctr" defTabSz="913130" rtl="0" eaLnBrk="0" fontAlgn="base" latinLnBrk="0" hangingPunct="0">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预案</a:t>
            </a:r>
            <a:r>
              <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2</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p:txBody>
      </p:sp>
      <p:sp>
        <p:nvSpPr>
          <p:cNvPr id="1855500" name="Rectangle 12"/>
          <p:cNvSpPr>
            <a:spLocks noChangeArrowheads="1"/>
          </p:cNvSpPr>
          <p:nvPr/>
        </p:nvSpPr>
        <p:spPr bwMode="auto">
          <a:xfrm>
            <a:off x="6173788" y="3424238"/>
            <a:ext cx="1227138" cy="820738"/>
          </a:xfrm>
          <a:prstGeom prst="rect">
            <a:avLst/>
          </a:prstGeom>
          <a:noFill/>
          <a:ln w="9525">
            <a:noFill/>
            <a:miter lim="800000"/>
          </a:ln>
          <a:effectLst/>
        </p:spPr>
        <p:txBody>
          <a:bodyPr lIns="91438" tIns="45721" rIns="91438" bIns="45721"/>
          <a:lstStyle/>
          <a:p>
            <a:pPr marL="0" marR="0" lvl="0" indent="0" algn="just" defTabSz="91313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855501" name="Rectangle 13"/>
          <p:cNvSpPr>
            <a:spLocks noChangeArrowheads="1"/>
          </p:cNvSpPr>
          <p:nvPr/>
        </p:nvSpPr>
        <p:spPr bwMode="auto">
          <a:xfrm>
            <a:off x="3346450" y="5153025"/>
            <a:ext cx="1111250" cy="815975"/>
          </a:xfrm>
          <a:prstGeom prst="rect">
            <a:avLst/>
          </a:prstGeom>
          <a:noFill/>
          <a:ln w="9525">
            <a:noFill/>
            <a:miter lim="800000"/>
          </a:ln>
          <a:effectLst/>
        </p:spPr>
        <p:txBody>
          <a:bodyPr lIns="91438" tIns="45721" rIns="91438" bIns="45721"/>
          <a:lstStyle/>
          <a:p>
            <a:pPr marL="0" marR="0" lvl="0" indent="0" algn="just" defTabSz="91313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45066" name="Line 14"/>
          <p:cNvSpPr/>
          <p:nvPr/>
        </p:nvSpPr>
        <p:spPr>
          <a:xfrm flipH="1">
            <a:off x="4425950" y="2703513"/>
            <a:ext cx="215900" cy="579437"/>
          </a:xfrm>
          <a:prstGeom prst="line">
            <a:avLst/>
          </a:prstGeom>
          <a:ln w="9525" cap="flat" cmpd="sng">
            <a:solidFill>
              <a:schemeClr val="tx2"/>
            </a:solidFill>
            <a:prstDash val="solid"/>
            <a:headEnd type="none" w="med" len="med"/>
            <a:tailEnd type="none" w="med" len="med"/>
          </a:ln>
        </p:spPr>
      </p:sp>
      <p:sp>
        <p:nvSpPr>
          <p:cNvPr id="45067" name="Line 15"/>
          <p:cNvSpPr/>
          <p:nvPr/>
        </p:nvSpPr>
        <p:spPr>
          <a:xfrm flipH="1">
            <a:off x="3275013" y="2562225"/>
            <a:ext cx="1079500" cy="796925"/>
          </a:xfrm>
          <a:prstGeom prst="line">
            <a:avLst/>
          </a:prstGeom>
          <a:ln w="9525" cap="flat" cmpd="sng">
            <a:solidFill>
              <a:schemeClr val="tx2"/>
            </a:solidFill>
            <a:prstDash val="solid"/>
            <a:headEnd type="none" w="med" len="med"/>
            <a:tailEnd type="none" w="med" len="med"/>
          </a:ln>
        </p:spPr>
      </p:sp>
      <p:sp>
        <p:nvSpPr>
          <p:cNvPr id="45068" name="Line 16"/>
          <p:cNvSpPr/>
          <p:nvPr/>
        </p:nvSpPr>
        <p:spPr>
          <a:xfrm>
            <a:off x="5084763" y="2603500"/>
            <a:ext cx="565150" cy="679450"/>
          </a:xfrm>
          <a:prstGeom prst="line">
            <a:avLst/>
          </a:prstGeom>
          <a:ln w="9525" cap="flat" cmpd="sng">
            <a:solidFill>
              <a:schemeClr val="tx2"/>
            </a:solidFill>
            <a:prstDash val="solid"/>
            <a:headEnd type="none" w="med" len="med"/>
            <a:tailEnd type="none" w="med" len="med"/>
          </a:ln>
        </p:spPr>
      </p:sp>
      <p:sp>
        <p:nvSpPr>
          <p:cNvPr id="45069" name="Line 17"/>
          <p:cNvSpPr/>
          <p:nvPr/>
        </p:nvSpPr>
        <p:spPr>
          <a:xfrm flipH="1">
            <a:off x="2970213" y="4291013"/>
            <a:ext cx="17462" cy="790575"/>
          </a:xfrm>
          <a:prstGeom prst="line">
            <a:avLst/>
          </a:prstGeom>
          <a:ln w="9525" cap="flat" cmpd="sng">
            <a:solidFill>
              <a:schemeClr val="tx2"/>
            </a:solidFill>
            <a:prstDash val="solid"/>
            <a:headEnd type="none" w="med" len="med"/>
            <a:tailEnd type="none" w="med" len="med"/>
          </a:ln>
        </p:spPr>
      </p:sp>
      <p:sp>
        <p:nvSpPr>
          <p:cNvPr id="45070" name="Line 18"/>
          <p:cNvSpPr/>
          <p:nvPr/>
        </p:nvSpPr>
        <p:spPr>
          <a:xfrm flipH="1">
            <a:off x="1568450" y="4219575"/>
            <a:ext cx="1128713" cy="862013"/>
          </a:xfrm>
          <a:prstGeom prst="line">
            <a:avLst/>
          </a:prstGeom>
          <a:ln w="9525" cap="flat" cmpd="sng">
            <a:solidFill>
              <a:schemeClr val="tx2"/>
            </a:solidFill>
            <a:prstDash val="solid"/>
            <a:headEnd type="none" w="med" len="med"/>
            <a:tailEnd type="none" w="med" len="med"/>
          </a:ln>
        </p:spPr>
      </p:sp>
      <p:sp>
        <p:nvSpPr>
          <p:cNvPr id="45071" name="Line 19"/>
          <p:cNvSpPr/>
          <p:nvPr/>
        </p:nvSpPr>
        <p:spPr>
          <a:xfrm>
            <a:off x="3203575" y="4219575"/>
            <a:ext cx="1079500" cy="933450"/>
          </a:xfrm>
          <a:prstGeom prst="line">
            <a:avLst/>
          </a:prstGeom>
          <a:ln w="9525" cap="flat" cmpd="sng">
            <a:solidFill>
              <a:schemeClr val="tx2"/>
            </a:solidFill>
            <a:prstDash val="solid"/>
            <a:headEnd type="none" w="med" len="med"/>
            <a:tailEnd type="none" w="med" len="med"/>
          </a:ln>
        </p:spPr>
      </p:sp>
      <p:sp>
        <p:nvSpPr>
          <p:cNvPr id="1855510" name="Text Box 22"/>
          <p:cNvSpPr txBox="1">
            <a:spLocks noChangeArrowheads="1"/>
          </p:cNvSpPr>
          <p:nvPr/>
        </p:nvSpPr>
        <p:spPr bwMode="auto">
          <a:xfrm>
            <a:off x="6589713" y="1766888"/>
            <a:ext cx="2160588" cy="376238"/>
          </a:xfrm>
          <a:prstGeom prst="rect">
            <a:avLst/>
          </a:prstGeom>
          <a:solidFill>
            <a:srgbClr val="CCFFCC"/>
          </a:solidFill>
          <a:ln w="9525" algn="ctr">
            <a:solidFill>
              <a:srgbClr val="009900"/>
            </a:solidFill>
            <a:miter lim="800000"/>
          </a:ln>
          <a:effectLst>
            <a:outerShdw dist="107763" dir="2700000" algn="ctr" rotWithShape="0">
              <a:schemeClr val="bg2">
                <a:alpha val="50000"/>
              </a:schemeClr>
            </a:outerShdw>
          </a:effectLst>
        </p:spPr>
        <p:txBody>
          <a:bodyPr lIns="91438" tIns="45721" rIns="91438" bIns="45721">
            <a:spAutoFit/>
          </a:bodyPr>
          <a:lstStyle/>
          <a:p>
            <a:pPr marR="0" algn="ctr" defTabSz="913130" eaLnBrk="1" hangingPunct="1">
              <a:spcBef>
                <a:spcPct val="50000"/>
              </a:spcBef>
              <a:buClrTx/>
              <a:buSzTx/>
              <a:buFontTx/>
              <a:buNone/>
              <a:defRPr/>
            </a:pPr>
            <a:r>
              <a:rPr kumimoji="0" lang="zh-CN" altLang="en-US" sz="1800" kern="1200" cap="none" spc="0" normalizeH="0" baseline="0" noProof="0">
                <a:latin typeface="Arial" panose="020B0604020202020204" pitchFamily="34" charset="0"/>
                <a:ea typeface="宋体" panose="02010600030101010101" pitchFamily="2" charset="-122"/>
                <a:cs typeface="+mn-cs"/>
              </a:rPr>
              <a:t>综合预案</a:t>
            </a:r>
            <a:endParaRPr kumimoji="0" lang="zh-CN" altLang="en-US" sz="1800" kern="1200" cap="none" spc="0" normalizeH="0" baseline="0" noProof="0">
              <a:latin typeface="Arial" panose="020B0604020202020204" pitchFamily="34" charset="0"/>
              <a:ea typeface="宋体" panose="02010600030101010101" pitchFamily="2" charset="-122"/>
              <a:cs typeface="+mn-cs"/>
            </a:endParaRPr>
          </a:p>
        </p:txBody>
      </p:sp>
      <p:sp>
        <p:nvSpPr>
          <p:cNvPr id="1855511" name="Text Box 23"/>
          <p:cNvSpPr txBox="1">
            <a:spLocks noChangeArrowheads="1"/>
          </p:cNvSpPr>
          <p:nvPr/>
        </p:nvSpPr>
        <p:spPr bwMode="auto">
          <a:xfrm>
            <a:off x="325438" y="3136900"/>
            <a:ext cx="1944688" cy="376238"/>
          </a:xfrm>
          <a:prstGeom prst="rect">
            <a:avLst/>
          </a:prstGeom>
          <a:solidFill>
            <a:srgbClr val="CCECFF"/>
          </a:solidFill>
          <a:ln w="9525" algn="ctr">
            <a:solidFill>
              <a:srgbClr val="0000FF"/>
            </a:solidFill>
            <a:miter lim="800000"/>
          </a:ln>
          <a:effectLst>
            <a:outerShdw dist="107763" dir="2700000" algn="ctr" rotWithShape="0">
              <a:schemeClr val="bg2">
                <a:alpha val="50000"/>
              </a:schemeClr>
            </a:outerShdw>
          </a:effectLst>
        </p:spPr>
        <p:txBody>
          <a:bodyPr lIns="91438" tIns="45721" rIns="91438" bIns="45721">
            <a:spAutoFit/>
          </a:bodyPr>
          <a:lstStyle/>
          <a:p>
            <a:pPr marR="0" algn="ctr" defTabSz="913130" eaLnBrk="1" hangingPunct="1">
              <a:spcBef>
                <a:spcPct val="50000"/>
              </a:spcBef>
              <a:buClrTx/>
              <a:buSzTx/>
              <a:buFontTx/>
              <a:buNone/>
              <a:defRPr/>
            </a:pPr>
            <a:r>
              <a:rPr kumimoji="0" lang="zh-CN" altLang="en-US" sz="1800" kern="1200" cap="none" spc="0" normalizeH="0" baseline="0" noProof="0">
                <a:latin typeface="Arial" panose="020B0604020202020204" pitchFamily="34" charset="0"/>
                <a:ea typeface="宋体" panose="02010600030101010101" pitchFamily="2" charset="-122"/>
                <a:cs typeface="+mn-cs"/>
              </a:rPr>
              <a:t>专项预案</a:t>
            </a:r>
            <a:endParaRPr kumimoji="0" lang="zh-CN" altLang="en-US" sz="1800" kern="1200" cap="none" spc="0" normalizeH="0" baseline="0" noProof="0">
              <a:latin typeface="Arial" panose="020B0604020202020204" pitchFamily="34" charset="0"/>
              <a:ea typeface="宋体" panose="02010600030101010101" pitchFamily="2" charset="-122"/>
              <a:cs typeface="+mn-cs"/>
            </a:endParaRPr>
          </a:p>
        </p:txBody>
      </p:sp>
      <p:sp>
        <p:nvSpPr>
          <p:cNvPr id="45074" name="Text Box 25"/>
          <p:cNvSpPr txBox="1"/>
          <p:nvPr/>
        </p:nvSpPr>
        <p:spPr>
          <a:xfrm>
            <a:off x="323850" y="1841500"/>
            <a:ext cx="3462338" cy="1200150"/>
          </a:xfrm>
          <a:prstGeom prst="rect">
            <a:avLst/>
          </a:prstGeom>
          <a:noFill/>
          <a:ln w="9525">
            <a:noFill/>
          </a:ln>
        </p:spPr>
        <p:txBody>
          <a:bodyPr lIns="91438" tIns="45721" rIns="91438" bIns="45721">
            <a:spAutoFit/>
          </a:bodyPr>
          <a:p>
            <a:pPr defTabSz="913130" eaLnBrk="1" hangingPunct="1">
              <a:spcBef>
                <a:spcPct val="50000"/>
              </a:spcBef>
            </a:pPr>
            <a:r>
              <a:rPr lang="zh-CN" altLang="en-US" sz="1600" b="0" dirty="0">
                <a:latin typeface="Arial" panose="020B0604020202020204" pitchFamily="34" charset="0"/>
              </a:rPr>
              <a:t>生产经营单位安全生产事故应急救援预案编制导则</a:t>
            </a:r>
            <a:r>
              <a:rPr lang="en-US" altLang="zh-CN" sz="1600" b="0" dirty="0">
                <a:latin typeface="Arial" panose="020B0604020202020204" pitchFamily="34" charset="0"/>
              </a:rPr>
              <a:t>AQ/T9002-2006</a:t>
            </a:r>
            <a:endParaRPr lang="en-US" altLang="zh-CN" sz="1600" b="0" dirty="0">
              <a:latin typeface="Arial" panose="020B0604020202020204" pitchFamily="34" charset="0"/>
            </a:endParaRPr>
          </a:p>
          <a:p>
            <a:pPr defTabSz="913130" eaLnBrk="1" hangingPunct="1">
              <a:spcBef>
                <a:spcPct val="50000"/>
              </a:spcBef>
            </a:pPr>
            <a:r>
              <a:rPr lang="zh-CN" altLang="en-US" sz="1600" b="0" dirty="0">
                <a:latin typeface="Arial" panose="020B0604020202020204" pitchFamily="34" charset="0"/>
              </a:rPr>
              <a:t>生产经营单位生产安全事故应急救援预案编制导则</a:t>
            </a:r>
            <a:r>
              <a:rPr lang="en-US" altLang="zh-CN" sz="1600" b="0" dirty="0">
                <a:latin typeface="Arial" panose="020B0604020202020204" pitchFamily="34" charset="0"/>
              </a:rPr>
              <a:t>GB/T 29639-2013</a:t>
            </a:r>
            <a:endParaRPr lang="en-US" altLang="zh-CN" sz="1600" b="0" dirty="0">
              <a:latin typeface="Arial" panose="020B0604020202020204" pitchFamily="34" charset="0"/>
            </a:endParaRPr>
          </a:p>
        </p:txBody>
      </p:sp>
      <p:sp>
        <p:nvSpPr>
          <p:cNvPr id="1855514" name="Text Box 26"/>
          <p:cNvSpPr txBox="1">
            <a:spLocks noChangeArrowheads="1"/>
          </p:cNvSpPr>
          <p:nvPr/>
        </p:nvSpPr>
        <p:spPr bwMode="auto">
          <a:xfrm>
            <a:off x="6443663" y="4649788"/>
            <a:ext cx="1801813" cy="1587500"/>
          </a:xfrm>
          <a:prstGeom prst="rect">
            <a:avLst/>
          </a:prstGeom>
          <a:solidFill>
            <a:srgbClr val="FFFFCC"/>
          </a:solidFill>
          <a:ln w="9525" algn="ctr">
            <a:solidFill>
              <a:srgbClr val="FF9900"/>
            </a:solidFill>
            <a:miter lim="800000"/>
          </a:ln>
          <a:effectLst>
            <a:outerShdw dist="107763" dir="2700000" algn="ctr" rotWithShape="0">
              <a:schemeClr val="bg2">
                <a:alpha val="50000"/>
              </a:schemeClr>
            </a:outerShdw>
          </a:effectLst>
        </p:spPr>
        <p:txBody>
          <a:bodyPr lIns="91438" tIns="45721" rIns="91438" bIns="45721"/>
          <a:lstStyle/>
          <a:p>
            <a:pPr marR="0" defTabSz="913130" eaLnBrk="1" hangingPunct="1">
              <a:lnSpc>
                <a:spcPct val="130000"/>
              </a:lnSpc>
              <a:spcBef>
                <a:spcPct val="50000"/>
              </a:spcBef>
              <a:buClrTx/>
              <a:buSzTx/>
              <a:buFontTx/>
              <a:buNone/>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针对具体的装置、场所或设施、岗位所制定的应急处置措施</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p:txBody>
      </p:sp>
      <p:sp>
        <p:nvSpPr>
          <p:cNvPr id="1855515" name="Text Box 27"/>
          <p:cNvSpPr txBox="1">
            <a:spLocks noChangeArrowheads="1"/>
          </p:cNvSpPr>
          <p:nvPr/>
        </p:nvSpPr>
        <p:spPr bwMode="auto">
          <a:xfrm>
            <a:off x="6588125" y="2273300"/>
            <a:ext cx="2160588" cy="1979613"/>
          </a:xfrm>
          <a:prstGeom prst="rect">
            <a:avLst/>
          </a:prstGeom>
          <a:solidFill>
            <a:srgbClr val="CCFFCC"/>
          </a:solidFill>
          <a:ln w="9525" algn="ctr">
            <a:solidFill>
              <a:srgbClr val="009900"/>
            </a:solidFill>
            <a:miter lim="800000"/>
          </a:ln>
          <a:effectLst>
            <a:outerShdw dist="107763" dir="2700000" algn="ctr" rotWithShape="0">
              <a:schemeClr val="bg2">
                <a:alpha val="50000"/>
              </a:schemeClr>
            </a:outerShdw>
          </a:effectLst>
        </p:spPr>
        <p:txBody>
          <a:bodyPr lIns="91438" tIns="45721" rIns="91438" bIns="45721">
            <a:spAutoFit/>
          </a:bodyPr>
          <a:lstStyle/>
          <a:p>
            <a:pPr marR="0" defTabSz="913130" eaLnBrk="1" hangingPunct="1">
              <a:lnSpc>
                <a:spcPct val="110000"/>
              </a:lnSpc>
              <a:spcBef>
                <a:spcPct val="50000"/>
              </a:spcBef>
              <a:buClrTx/>
              <a:buSzTx/>
              <a:buFontTx/>
              <a:buNone/>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从总体上阐述处理事故的应急方针、政策、应急组织机构及职责、应急行动、措施和保障等基本</a:t>
            </a:r>
            <a:r>
              <a:rPr kumimoji="0" lang="zh-CN" altLang="en-US" sz="1600" kern="1200" cap="none" spc="0" normalizeH="0" baseline="0" noProof="0" dirty="0">
                <a:solidFill>
                  <a:srgbClr val="FF5050"/>
                </a:solidFill>
                <a:latin typeface="Arial" panose="020B0604020202020204" pitchFamily="34" charset="0"/>
                <a:ea typeface="宋体" panose="02010600030101010101" pitchFamily="2" charset="-122"/>
                <a:cs typeface="+mn-cs"/>
              </a:rPr>
              <a:t>要求</a:t>
            </a:r>
            <a:r>
              <a:rPr kumimoji="0" lang="zh-CN" altLang="en-US" sz="1600" kern="1200" cap="none" spc="0" normalizeH="0" baseline="0" noProof="0" dirty="0">
                <a:latin typeface="Arial" panose="020B0604020202020204" pitchFamily="34" charset="0"/>
                <a:ea typeface="宋体" panose="02010600030101010101" pitchFamily="2" charset="-122"/>
                <a:cs typeface="+mn-cs"/>
              </a:rPr>
              <a:t>和</a:t>
            </a:r>
            <a:r>
              <a:rPr kumimoji="0" lang="zh-CN" altLang="en-US" sz="1600" kern="1200" cap="none" spc="0" normalizeH="0" baseline="0" noProof="0" dirty="0">
                <a:solidFill>
                  <a:srgbClr val="FF5050"/>
                </a:solidFill>
                <a:latin typeface="Arial" panose="020B0604020202020204" pitchFamily="34" charset="0"/>
                <a:ea typeface="宋体" panose="02010600030101010101" pitchFamily="2" charset="-122"/>
                <a:cs typeface="+mn-cs"/>
              </a:rPr>
              <a:t>程序</a:t>
            </a:r>
            <a:r>
              <a:rPr kumimoji="0" lang="zh-CN" altLang="en-US" sz="1600" kern="1200" cap="none" spc="0" normalizeH="0" baseline="0" noProof="0" dirty="0">
                <a:latin typeface="Arial" panose="020B0604020202020204" pitchFamily="34" charset="0"/>
                <a:ea typeface="宋体" panose="02010600030101010101" pitchFamily="2" charset="-122"/>
                <a:cs typeface="+mn-cs"/>
              </a:rPr>
              <a:t>，是应对各类事故的综合性文件</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p:txBody>
      </p:sp>
      <p:sp>
        <p:nvSpPr>
          <p:cNvPr id="1855516" name="Text Box 28"/>
          <p:cNvSpPr txBox="1">
            <a:spLocks noChangeArrowheads="1"/>
          </p:cNvSpPr>
          <p:nvPr/>
        </p:nvSpPr>
        <p:spPr bwMode="auto">
          <a:xfrm>
            <a:off x="323850" y="3567113"/>
            <a:ext cx="1944688" cy="1443038"/>
          </a:xfrm>
          <a:prstGeom prst="rect">
            <a:avLst/>
          </a:prstGeom>
          <a:solidFill>
            <a:srgbClr val="CCECFF"/>
          </a:solidFill>
          <a:ln w="9525" algn="ctr">
            <a:solidFill>
              <a:srgbClr val="0000FF"/>
            </a:solidFill>
            <a:miter lim="800000"/>
          </a:ln>
          <a:effectLst>
            <a:outerShdw dist="107763" dir="2700000" algn="ctr" rotWithShape="0">
              <a:schemeClr val="bg2">
                <a:alpha val="50000"/>
              </a:schemeClr>
            </a:outerShdw>
          </a:effectLst>
        </p:spPr>
        <p:txBody>
          <a:bodyPr lIns="91438" tIns="45721" rIns="91438" bIns="45721">
            <a:spAutoFit/>
          </a:bodyPr>
          <a:lstStyle/>
          <a:p>
            <a:pPr marR="0" defTabSz="913130" eaLnBrk="1" hangingPunct="1">
              <a:lnSpc>
                <a:spcPct val="110000"/>
              </a:lnSpc>
              <a:spcBef>
                <a:spcPct val="50000"/>
              </a:spcBef>
              <a:buClrTx/>
              <a:buSzTx/>
              <a:buFontTx/>
              <a:buNone/>
              <a:defRPr/>
            </a:pPr>
            <a:r>
              <a:rPr kumimoji="0" lang="zh-CN" altLang="en-US" sz="1600" kern="1200" cap="none" spc="0" normalizeH="0" baseline="0" noProof="0" dirty="0">
                <a:latin typeface="Arial" panose="020B0604020202020204" pitchFamily="34" charset="0"/>
                <a:ea typeface="宋体" panose="02010600030101010101" pitchFamily="2" charset="-122"/>
                <a:cs typeface="+mn-cs"/>
              </a:rPr>
              <a:t>针对具体的事故类别、危险源和应急保障而制定的计划或方案，是综合预案的组成部分</a:t>
            </a:r>
            <a:endParaRPr kumimoji="0" lang="zh-CN" altLang="en-US" sz="1600" kern="1200" cap="none" spc="0" normalizeH="0" baseline="0" noProof="0" dirty="0">
              <a:latin typeface="Arial" panose="020B0604020202020204" pitchFamily="34" charset="0"/>
              <a:ea typeface="宋体" panose="02010600030101010101" pitchFamily="2" charset="-122"/>
              <a:cs typeface="+mn-cs"/>
            </a:endParaRPr>
          </a:p>
        </p:txBody>
      </p:sp>
      <p:sp>
        <p:nvSpPr>
          <p:cNvPr id="1855499" name="Oval 11"/>
          <p:cNvSpPr>
            <a:spLocks noChangeArrowheads="1"/>
          </p:cNvSpPr>
          <p:nvPr/>
        </p:nvSpPr>
        <p:spPr bwMode="auto">
          <a:xfrm>
            <a:off x="4068763" y="5121275"/>
            <a:ext cx="1003300" cy="1027113"/>
          </a:xfrm>
          <a:prstGeom prst="ellipse">
            <a:avLst/>
          </a:prstGeom>
          <a:solidFill>
            <a:srgbClr val="FFFFCC"/>
          </a:solidFill>
          <a:ln w="9525">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3130" rtl="0" eaLnBrk="0" fontAlgn="base" latinLnBrk="0" hangingPunct="0">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a:p>
            <a:pPr marL="0" marR="0" lvl="0" indent="0" algn="ctr" defTabSz="913130" rtl="0" eaLnBrk="0" fontAlgn="base" latinLnBrk="0" hangingPunct="0">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预案</a:t>
            </a:r>
            <a:r>
              <a:rPr kumimoji="0" lang="en-GB"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n</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p:txBody>
      </p:sp>
      <p:sp>
        <p:nvSpPr>
          <p:cNvPr id="1855494" name="Oval 6">
            <a:hlinkClick r:id="rId3"/>
          </p:cNvPr>
          <p:cNvSpPr>
            <a:spLocks noChangeArrowheads="1"/>
          </p:cNvSpPr>
          <p:nvPr/>
        </p:nvSpPr>
        <p:spPr bwMode="auto">
          <a:xfrm>
            <a:off x="2481263" y="3282950"/>
            <a:ext cx="1008063" cy="1022350"/>
          </a:xfrm>
          <a:prstGeom prst="ellipse">
            <a:avLst/>
          </a:prstGeom>
          <a:solidFill>
            <a:srgbClr val="CCECFF"/>
          </a:solidFill>
          <a:ln w="9525">
            <a:solidFill>
              <a:schemeClr val="accent2"/>
            </a:solidFill>
            <a:round/>
          </a:ln>
          <a:effectLst>
            <a:outerShdw dist="107763" dir="2700000" algn="ctr" rotWithShape="0">
              <a:srgbClr val="808080">
                <a:alpha val="50000"/>
              </a:srgbClr>
            </a:outerShdw>
          </a:effectLst>
        </p:spPr>
        <p:txBody>
          <a:bodyPr lIns="91438" tIns="45721" rIns="91438" bIns="45721"/>
          <a:lstStyle/>
          <a:p>
            <a:pPr marL="0" marR="0" lvl="0" indent="0" algn="ctr" defTabSz="913130" rtl="0" eaLnBrk="0" fontAlgn="base" latinLnBrk="0" hangingPunct="0">
              <a:lnSpc>
                <a:spcPct val="11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危化专项预案</a:t>
            </a:r>
            <a:endParaRPr kumimoji="0" lang="zh-CN" altLang="en-US" sz="15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1855517" name="Text Box 29"/>
          <p:cNvSpPr txBox="1">
            <a:spLocks noChangeArrowheads="1"/>
          </p:cNvSpPr>
          <p:nvPr/>
        </p:nvSpPr>
        <p:spPr bwMode="auto">
          <a:xfrm>
            <a:off x="5903913" y="4649788"/>
            <a:ext cx="468313" cy="1584325"/>
          </a:xfrm>
          <a:prstGeom prst="rect">
            <a:avLst/>
          </a:prstGeom>
          <a:solidFill>
            <a:srgbClr val="FFFFCC"/>
          </a:solidFill>
          <a:ln w="9525" algn="ctr">
            <a:solidFill>
              <a:srgbClr val="FF9900"/>
            </a:solidFill>
            <a:miter lim="800000"/>
          </a:ln>
          <a:effectLst>
            <a:outerShdw dist="107763" dir="2700000" algn="ctr" rotWithShape="0">
              <a:schemeClr val="bg2">
                <a:alpha val="50000"/>
              </a:schemeClr>
            </a:outerShdw>
          </a:effectLst>
        </p:spPr>
        <p:txBody>
          <a:bodyPr vert="eaVert" lIns="91438" tIns="45721" rIns="91438" bIns="45721">
            <a:spAutoFit/>
          </a:bodyPr>
          <a:lstStyle/>
          <a:p>
            <a:pPr marR="0" algn="ctr" defTabSz="913130" eaLnBrk="1" hangingPunct="1">
              <a:spcBef>
                <a:spcPct val="50000"/>
              </a:spcBef>
              <a:buClrTx/>
              <a:buSzTx/>
              <a:buFontTx/>
              <a:buNone/>
              <a:defRPr/>
            </a:pPr>
            <a:r>
              <a:rPr kumimoji="0" lang="zh-CN" altLang="en-US" sz="1800" kern="1200" cap="none" spc="0" normalizeH="0" baseline="0" noProof="0">
                <a:latin typeface="Arial" panose="020B0604020202020204" pitchFamily="34" charset="0"/>
                <a:ea typeface="宋体" panose="02010600030101010101" pitchFamily="2" charset="-122"/>
                <a:cs typeface="+mn-cs"/>
              </a:rPr>
              <a:t>现场处置方案</a:t>
            </a:r>
            <a:endParaRPr kumimoji="0" lang="zh-CN" altLang="en-US" sz="1800" kern="1200" cap="none" spc="0" normalizeH="0" baseline="0" noProof="0">
              <a:latin typeface="Arial" panose="020B0604020202020204" pitchFamily="34" charset="0"/>
              <a:ea typeface="宋体" panose="02010600030101010101" pitchFamily="2" charset="-122"/>
              <a:cs typeface="+mn-cs"/>
            </a:endParaRPr>
          </a:p>
        </p:txBody>
      </p:sp>
      <p:sp>
        <p:nvSpPr>
          <p:cNvPr id="45081" name="Oval 28"/>
          <p:cNvSpPr/>
          <p:nvPr/>
        </p:nvSpPr>
        <p:spPr>
          <a:xfrm>
            <a:off x="4140200" y="2992438"/>
            <a:ext cx="792163" cy="865187"/>
          </a:xfrm>
          <a:prstGeom prst="ellipse">
            <a:avLst/>
          </a:prstGeom>
          <a:noFill/>
          <a:ln w="9525">
            <a:noFill/>
          </a:ln>
          <a:effectLst>
            <a:prstShdw prst="shdw17" dist="17961" dir="8100000">
              <a:srgbClr val="99997A"/>
            </a:prstShdw>
          </a:effectLst>
        </p:spPr>
        <p:txBody>
          <a:bodyPr wrap="none" lIns="96650" tIns="48325" rIns="96650" bIns="48325" anchor="ctr" anchorCtr="0">
            <a:spAutoFit/>
          </a:bodyPr>
          <a:p>
            <a:endParaRPr lang="zh-CN"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500" fill="hold"/>
                                        <p:tgtEl>
                                          <p:spTgt spid="185551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1855515"/>
                                        </p:tgtEl>
                                        <p:attrNameLst>
                                          <p:attrName>style.visibility</p:attrName>
                                        </p:attrNameLst>
                                      </p:cBhvr>
                                      <p:to>
                                        <p:strVal val="visible"/>
                                      </p:to>
                                    </p:set>
                                    <p:animEffect transition="in" filter="fade">
                                      <p:cBhvr>
                                        <p:cTn id="10" dur="1000"/>
                                        <p:tgtEl>
                                          <p:spTgt spid="18555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mph" presetSubtype="0" fill="hold" grpId="0" nodeType="clickEffect">
                                  <p:stCondLst>
                                    <p:cond delay="0"/>
                                  </p:stCondLst>
                                  <p:childTnLst>
                                    <p:anim calcmode="discrete" valueType="str">
                                      <p:cBhvr override="childStyle">
                                        <p:cTn id="14" dur="500" fill="hold"/>
                                        <p:tgtEl>
                                          <p:spTgt spid="1855511"/>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855516"/>
                                        </p:tgtEl>
                                        <p:attrNameLst>
                                          <p:attrName>style.visibility</p:attrName>
                                        </p:attrNameLst>
                                      </p:cBhvr>
                                      <p:to>
                                        <p:strVal val="visible"/>
                                      </p:to>
                                    </p:set>
                                    <p:animEffect transition="in" filter="fade">
                                      <p:cBhvr>
                                        <p:cTn id="18" dur="1000"/>
                                        <p:tgtEl>
                                          <p:spTgt spid="18555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mph" presetSubtype="0" fill="hold" grpId="0" nodeType="clickEffect">
                                  <p:stCondLst>
                                    <p:cond delay="0"/>
                                  </p:stCondLst>
                                  <p:childTnLst>
                                    <p:anim calcmode="discrete" valueType="str">
                                      <p:cBhvr override="childStyle">
                                        <p:cTn id="22" dur="1000" fill="hold"/>
                                        <p:tgtEl>
                                          <p:spTgt spid="185551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855514"/>
                                        </p:tgtEl>
                                        <p:attrNameLst>
                                          <p:attrName>style.visibility</p:attrName>
                                        </p:attrNameLst>
                                      </p:cBhvr>
                                      <p:to>
                                        <p:strVal val="visible"/>
                                      </p:to>
                                    </p:set>
                                    <p:animEffect transition="in" filter="fade">
                                      <p:cBhvr>
                                        <p:cTn id="26" dur="1000"/>
                                        <p:tgtEl>
                                          <p:spTgt spid="1855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5510" grpId="0"/>
      <p:bldP spid="1855511" grpId="0"/>
      <p:bldP spid="1855514" grpId="0" animBg="1"/>
      <p:bldP spid="1855515" grpId="0" animBg="1"/>
      <p:bldP spid="1855516" grpId="0" animBg="1"/>
      <p:bldP spid="18555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p:nvPr/>
        </p:nvSpPr>
        <p:spPr>
          <a:xfrm>
            <a:off x="395288" y="1165225"/>
            <a:ext cx="8278812" cy="463550"/>
          </a:xfrm>
          <a:prstGeom prst="rect">
            <a:avLst/>
          </a:prstGeom>
          <a:noFill/>
          <a:ln w="9525">
            <a:noFill/>
          </a:ln>
        </p:spPr>
        <p:txBody>
          <a:bodyPr lIns="91438" tIns="45721" rIns="91438" bIns="45721" anchor="b" anchorCtr="0"/>
          <a:p>
            <a:pPr algn="ctr" defTabSz="913130" eaLnBrk="1" hangingPunct="1"/>
            <a:r>
              <a:rPr lang="en-US" altLang="zh-CN" sz="3600" dirty="0">
                <a:solidFill>
                  <a:srgbClr val="0000FF"/>
                </a:solidFill>
                <a:latin typeface="黑体" panose="02010609060101010101" pitchFamily="49" charset="-122"/>
                <a:ea typeface="黑体" panose="02010609060101010101" pitchFamily="49" charset="-122"/>
              </a:rPr>
              <a:t>3  </a:t>
            </a:r>
            <a:r>
              <a:rPr lang="zh-CN" altLang="en-US" sz="3600" dirty="0">
                <a:solidFill>
                  <a:srgbClr val="0000FF"/>
                </a:solidFill>
                <a:latin typeface="黑体" panose="02010609060101010101" pitchFamily="49" charset="-122"/>
                <a:ea typeface="黑体" panose="02010609060101010101" pitchFamily="49" charset="-122"/>
              </a:rPr>
              <a:t>应急预案编制过程和步骤</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46083" name="Rectangle 3"/>
          <p:cNvSpPr/>
          <p:nvPr/>
        </p:nvSpPr>
        <p:spPr>
          <a:xfrm>
            <a:off x="250825" y="2049463"/>
            <a:ext cx="8561388" cy="2736850"/>
          </a:xfrm>
          <a:prstGeom prst="rect">
            <a:avLst/>
          </a:prstGeom>
          <a:noFill/>
          <a:ln w="9525">
            <a:noFill/>
          </a:ln>
        </p:spPr>
        <p:txBody>
          <a:bodyPr lIns="91438" tIns="45721" rIns="91438" bIns="45721"/>
          <a:p>
            <a:pPr marL="342900" indent="-342900" defTabSz="913130" eaLnBrk="1" hangingPunct="1">
              <a:lnSpc>
                <a:spcPct val="140000"/>
              </a:lnSpc>
              <a:spcBef>
                <a:spcPct val="20000"/>
              </a:spcBef>
              <a:buClr>
                <a:srgbClr val="FF3300"/>
              </a:buClr>
            </a:pPr>
            <a:r>
              <a:rPr lang="en-US" altLang="zh-CN" sz="2700" dirty="0">
                <a:solidFill>
                  <a:srgbClr val="0000FF"/>
                </a:solidFill>
                <a:latin typeface="黑体" panose="02010609060101010101" pitchFamily="49" charset="-122"/>
                <a:ea typeface="黑体" panose="02010609060101010101" pitchFamily="49" charset="-122"/>
              </a:rPr>
              <a:t>3.1 </a:t>
            </a:r>
            <a:r>
              <a:rPr lang="zh-CN" altLang="en-US" sz="2700" dirty="0">
                <a:solidFill>
                  <a:srgbClr val="0000FF"/>
                </a:solidFill>
                <a:latin typeface="黑体" panose="02010609060101010101" pitchFamily="49" charset="-122"/>
                <a:ea typeface="黑体" panose="02010609060101010101" pitchFamily="49" charset="-122"/>
              </a:rPr>
              <a:t>应急预案编制过程：</a:t>
            </a:r>
            <a:endParaRPr lang="zh-CN" altLang="en-US" sz="2700" dirty="0">
              <a:solidFill>
                <a:srgbClr val="0000FF"/>
              </a:solidFill>
              <a:latin typeface="黑体" panose="02010609060101010101" pitchFamily="49" charset="-122"/>
              <a:ea typeface="黑体" panose="02010609060101010101" pitchFamily="49" charset="-122"/>
            </a:endParaRPr>
          </a:p>
          <a:p>
            <a:pPr marL="342900" indent="-342900" defTabSz="913130" eaLnBrk="1" hangingPunct="1">
              <a:lnSpc>
                <a:spcPct val="140000"/>
              </a:lnSpc>
              <a:spcBef>
                <a:spcPct val="20000"/>
              </a:spcBef>
              <a:buClr>
                <a:srgbClr val="FF3300"/>
              </a:buClr>
            </a:pPr>
            <a:r>
              <a:rPr lang="zh-CN" altLang="en-US" sz="2400" dirty="0">
                <a:solidFill>
                  <a:srgbClr val="0000FF"/>
                </a:solidFill>
                <a:latin typeface="Times New Roman" panose="02020603050405020304" pitchFamily="18" charset="0"/>
              </a:rPr>
              <a:t>     应急预案的编制过程按照阶段性目标来考虑，可分为前期</a:t>
            </a:r>
            <a:endParaRPr lang="en-US" altLang="zh-CN" sz="2400" dirty="0">
              <a:solidFill>
                <a:srgbClr val="0000FF"/>
              </a:solidFill>
              <a:latin typeface="Times New Roman" panose="02020603050405020304" pitchFamily="18" charset="0"/>
            </a:endParaRPr>
          </a:p>
          <a:p>
            <a:pPr marL="342900" indent="-342900" defTabSz="913130" eaLnBrk="1" hangingPunct="1">
              <a:lnSpc>
                <a:spcPct val="140000"/>
              </a:lnSpc>
              <a:spcBef>
                <a:spcPct val="20000"/>
              </a:spcBef>
              <a:buClr>
                <a:srgbClr val="FF3300"/>
              </a:buClr>
            </a:pPr>
            <a:r>
              <a:rPr lang="en-US" altLang="zh-CN" sz="2400" dirty="0">
                <a:solidFill>
                  <a:srgbClr val="0000FF"/>
                </a:solidFill>
                <a:latin typeface="Times New Roman" panose="02020603050405020304" pitchFamily="18" charset="0"/>
              </a:rPr>
              <a:t>    </a:t>
            </a:r>
            <a:r>
              <a:rPr lang="zh-CN" altLang="en-US" sz="2400" dirty="0">
                <a:solidFill>
                  <a:srgbClr val="0000FF"/>
                </a:solidFill>
                <a:latin typeface="Times New Roman" panose="02020603050405020304" pitchFamily="18" charset="0"/>
              </a:rPr>
              <a:t>准备、预案编写、预案的评审和发布实施</a:t>
            </a:r>
            <a:r>
              <a:rPr lang="zh-CN" altLang="en-US" sz="2400" dirty="0">
                <a:solidFill>
                  <a:srgbClr val="FF0000"/>
                </a:solidFill>
                <a:latin typeface="Times New Roman" panose="02020603050405020304" pitchFamily="18" charset="0"/>
              </a:rPr>
              <a:t>三个阶段</a:t>
            </a:r>
            <a:r>
              <a:rPr lang="zh-CN" altLang="en-US" sz="2400" dirty="0">
                <a:solidFill>
                  <a:srgbClr val="0000FF"/>
                </a:solidFill>
                <a:latin typeface="Times New Roman" panose="02020603050405020304" pitchFamily="18" charset="0"/>
              </a:rPr>
              <a:t>。按照</a:t>
            </a:r>
            <a:endParaRPr lang="en-US" altLang="zh-CN" sz="2400" dirty="0">
              <a:solidFill>
                <a:srgbClr val="0000FF"/>
              </a:solidFill>
              <a:latin typeface="Times New Roman" panose="02020603050405020304" pitchFamily="18" charset="0"/>
            </a:endParaRPr>
          </a:p>
          <a:p>
            <a:pPr marL="342900" indent="-342900" defTabSz="913130" eaLnBrk="1" hangingPunct="1">
              <a:lnSpc>
                <a:spcPct val="140000"/>
              </a:lnSpc>
              <a:spcBef>
                <a:spcPct val="20000"/>
              </a:spcBef>
              <a:buClr>
                <a:srgbClr val="FF3300"/>
              </a:buClr>
            </a:pPr>
            <a:r>
              <a:rPr lang="en-US" altLang="zh-CN" sz="2400" dirty="0">
                <a:solidFill>
                  <a:srgbClr val="0000FF"/>
                </a:solidFill>
                <a:latin typeface="Times New Roman" panose="02020603050405020304" pitchFamily="18" charset="0"/>
              </a:rPr>
              <a:t>    </a:t>
            </a:r>
            <a:r>
              <a:rPr lang="zh-CN" altLang="en-US" sz="2400" dirty="0">
                <a:solidFill>
                  <a:srgbClr val="0000FF"/>
                </a:solidFill>
                <a:latin typeface="Times New Roman" panose="02020603050405020304" pitchFamily="18" charset="0"/>
              </a:rPr>
              <a:t>每一阶段的编制工作及任务，可</a:t>
            </a:r>
            <a:r>
              <a:rPr lang="zh-CN" altLang="en-US" sz="2400" dirty="0">
                <a:solidFill>
                  <a:srgbClr val="FF0000"/>
                </a:solidFill>
                <a:latin typeface="Times New Roman" panose="02020603050405020304" pitchFamily="18" charset="0"/>
              </a:rPr>
              <a:t>细分为七个步骤</a:t>
            </a:r>
            <a:r>
              <a:rPr lang="zh-CN" altLang="en-US" sz="2400" dirty="0">
                <a:solidFill>
                  <a:srgbClr val="0000FF"/>
                </a:solidFill>
                <a:latin typeface="Times New Roman" panose="02020603050405020304" pitchFamily="18" charset="0"/>
              </a:rPr>
              <a:t>。</a:t>
            </a:r>
            <a:endParaRPr lang="zh-CN" altLang="en-US" sz="2400" dirty="0">
              <a:solidFill>
                <a:srgbClr val="0000FF"/>
              </a:solidFill>
              <a:latin typeface="Times New Roman" panose="02020603050405020304" pitchFamily="18" charset="0"/>
            </a:endParaRPr>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106" name="Group 51"/>
          <p:cNvGrpSpPr/>
          <p:nvPr/>
        </p:nvGrpSpPr>
        <p:grpSpPr>
          <a:xfrm>
            <a:off x="450850" y="1609725"/>
            <a:ext cx="8121650" cy="4195763"/>
            <a:chOff x="204" y="651"/>
            <a:chExt cx="5116" cy="2643"/>
          </a:xfrm>
        </p:grpSpPr>
        <p:sp>
          <p:nvSpPr>
            <p:cNvPr id="47107" name="Line 6"/>
            <p:cNvSpPr/>
            <p:nvPr/>
          </p:nvSpPr>
          <p:spPr>
            <a:xfrm>
              <a:off x="877" y="1657"/>
              <a:ext cx="0" cy="486"/>
            </a:xfrm>
            <a:prstGeom prst="line">
              <a:avLst/>
            </a:prstGeom>
            <a:ln w="44450" cap="flat" cmpd="sng">
              <a:solidFill>
                <a:srgbClr val="FF0000"/>
              </a:solidFill>
              <a:prstDash val="solid"/>
              <a:headEnd type="none" w="med" len="med"/>
              <a:tailEnd type="triangle" w="med" len="med"/>
            </a:ln>
          </p:spPr>
        </p:sp>
        <p:sp>
          <p:nvSpPr>
            <p:cNvPr id="47108" name="Rectangle 7"/>
            <p:cNvSpPr/>
            <p:nvPr/>
          </p:nvSpPr>
          <p:spPr>
            <a:xfrm>
              <a:off x="204" y="1391"/>
              <a:ext cx="1346" cy="252"/>
            </a:xfrm>
            <a:prstGeom prst="rect">
              <a:avLst/>
            </a:prstGeom>
            <a:solidFill>
              <a:srgbClr val="FFFFCC"/>
            </a:solidFill>
            <a:ln w="44450" cap="flat" cmpd="sng">
              <a:solidFill>
                <a:srgbClr val="FF0000"/>
              </a:solidFill>
              <a:prstDash val="solid"/>
              <a:miter/>
              <a:headEnd type="none" w="med" len="med"/>
              <a:tailEnd type="none" w="med" len="med"/>
            </a:ln>
          </p:spPr>
          <p:txBody>
            <a:bodyPr/>
            <a:p>
              <a:pPr algn="ctr" defTabSz="913130" eaLnBrk="1" hangingPunct="1"/>
              <a:r>
                <a:rPr lang="zh-CN" altLang="en-US" sz="1800" b="0" dirty="0">
                  <a:latin typeface="Times New Roman" panose="02020603050405020304" pitchFamily="18" charset="0"/>
                </a:rPr>
                <a:t>前期准备阶段</a:t>
              </a:r>
              <a:endParaRPr lang="zh-CN" altLang="en-US" sz="1800" b="0" dirty="0">
                <a:latin typeface="Times New Roman" panose="02020603050405020304" pitchFamily="18" charset="0"/>
              </a:endParaRPr>
            </a:p>
          </p:txBody>
        </p:sp>
        <p:sp>
          <p:nvSpPr>
            <p:cNvPr id="47109" name="Rectangle 8"/>
            <p:cNvSpPr/>
            <p:nvPr/>
          </p:nvSpPr>
          <p:spPr>
            <a:xfrm>
              <a:off x="204" y="2148"/>
              <a:ext cx="1346" cy="252"/>
            </a:xfrm>
            <a:prstGeom prst="rect">
              <a:avLst/>
            </a:prstGeom>
            <a:solidFill>
              <a:srgbClr val="FFFFCC"/>
            </a:solidFill>
            <a:ln w="44450" cap="flat" cmpd="sng">
              <a:solidFill>
                <a:srgbClr val="FF0000"/>
              </a:solidFill>
              <a:prstDash val="solid"/>
              <a:miter/>
              <a:headEnd type="none" w="med" len="med"/>
              <a:tailEnd type="none" w="med" len="med"/>
            </a:ln>
          </p:spPr>
          <p:txBody>
            <a:bodyPr/>
            <a:p>
              <a:pPr algn="ctr" defTabSz="913130" eaLnBrk="1" hangingPunct="1"/>
              <a:r>
                <a:rPr lang="zh-CN" altLang="en-US" sz="1800" b="0" dirty="0">
                  <a:latin typeface="Times New Roman" panose="02020603050405020304" pitchFamily="18" charset="0"/>
                </a:rPr>
                <a:t>预案编写阶段</a:t>
              </a:r>
              <a:endParaRPr lang="zh-CN" altLang="en-US" sz="1800" b="0" dirty="0">
                <a:latin typeface="Times New Roman" panose="02020603050405020304" pitchFamily="18" charset="0"/>
              </a:endParaRPr>
            </a:p>
          </p:txBody>
        </p:sp>
        <p:sp>
          <p:nvSpPr>
            <p:cNvPr id="47110" name="Rectangle 9"/>
            <p:cNvSpPr/>
            <p:nvPr/>
          </p:nvSpPr>
          <p:spPr>
            <a:xfrm>
              <a:off x="204" y="2907"/>
              <a:ext cx="1346" cy="252"/>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p>
              <a:pPr algn="ctr" defTabSz="913130" eaLnBrk="1" hangingPunct="1"/>
              <a:r>
                <a:rPr lang="zh-CN" altLang="en-US" sz="1800" b="0" dirty="0">
                  <a:latin typeface="Times New Roman" panose="02020603050405020304" pitchFamily="18" charset="0"/>
                </a:rPr>
                <a:t>评审发布实施阶段</a:t>
              </a:r>
              <a:endParaRPr lang="zh-CN" altLang="en-US" sz="1800" b="0" dirty="0">
                <a:latin typeface="Times New Roman" panose="02020603050405020304" pitchFamily="18" charset="0"/>
              </a:endParaRPr>
            </a:p>
          </p:txBody>
        </p:sp>
        <p:sp>
          <p:nvSpPr>
            <p:cNvPr id="47111" name="Line 10"/>
            <p:cNvSpPr/>
            <p:nvPr/>
          </p:nvSpPr>
          <p:spPr>
            <a:xfrm>
              <a:off x="877" y="2410"/>
              <a:ext cx="0" cy="485"/>
            </a:xfrm>
            <a:prstGeom prst="line">
              <a:avLst/>
            </a:prstGeom>
            <a:ln w="44450" cap="flat" cmpd="sng">
              <a:solidFill>
                <a:srgbClr val="FF0000"/>
              </a:solidFill>
              <a:prstDash val="solid"/>
              <a:headEnd type="none" w="med" len="med"/>
              <a:tailEnd type="triangle" w="med" len="med"/>
            </a:ln>
          </p:spPr>
        </p:sp>
        <p:sp>
          <p:nvSpPr>
            <p:cNvPr id="47112" name="Rectangle 13"/>
            <p:cNvSpPr/>
            <p:nvPr/>
          </p:nvSpPr>
          <p:spPr>
            <a:xfrm>
              <a:off x="2109" y="1026"/>
              <a:ext cx="1496" cy="194"/>
            </a:xfrm>
            <a:prstGeom prst="rect">
              <a:avLst/>
            </a:prstGeom>
            <a:solidFill>
              <a:srgbClr val="FFFFCC"/>
            </a:solidFill>
            <a:ln w="44450" cap="flat" cmpd="sng">
              <a:solidFill>
                <a:srgbClr val="FF0000"/>
              </a:solidFill>
              <a:prstDash val="solid"/>
              <a:miter/>
              <a:headEnd type="none" w="med" len="med"/>
              <a:tailEnd type="none" w="med" len="med"/>
            </a:ln>
          </p:spPr>
          <p:txBody>
            <a:bodyPr/>
            <a:p>
              <a:pPr algn="ctr" defTabSz="913130" eaLnBrk="1" hangingPunct="1"/>
              <a:r>
                <a:rPr lang="zh-CN" altLang="en-US" sz="1800" b="0" dirty="0">
                  <a:latin typeface="Times New Roman" panose="02020603050405020304" pitchFamily="18" charset="0"/>
                </a:rPr>
                <a:t>收集资料</a:t>
              </a:r>
              <a:endParaRPr lang="zh-CN" altLang="en-US" sz="1800" b="0" dirty="0">
                <a:latin typeface="Times New Roman" panose="02020603050405020304" pitchFamily="18" charset="0"/>
              </a:endParaRPr>
            </a:p>
          </p:txBody>
        </p:sp>
        <p:sp>
          <p:nvSpPr>
            <p:cNvPr id="47113" name="Rectangle 14"/>
            <p:cNvSpPr/>
            <p:nvPr/>
          </p:nvSpPr>
          <p:spPr>
            <a:xfrm>
              <a:off x="2109" y="1401"/>
              <a:ext cx="1496" cy="195"/>
            </a:xfrm>
            <a:prstGeom prst="rect">
              <a:avLst/>
            </a:prstGeom>
            <a:solidFill>
              <a:srgbClr val="FFFFCC"/>
            </a:solidFill>
            <a:ln w="44450" cap="flat" cmpd="sng">
              <a:solidFill>
                <a:srgbClr val="FF0000"/>
              </a:solidFill>
              <a:prstDash val="solid"/>
              <a:miter/>
              <a:headEnd type="none" w="med" len="med"/>
              <a:tailEnd type="none" w="med" len="med"/>
            </a:ln>
          </p:spPr>
          <p:txBody>
            <a:bodyPr/>
            <a:p>
              <a:pPr algn="ctr" defTabSz="913130" eaLnBrk="1" hangingPunct="1"/>
              <a:r>
                <a:rPr lang="zh-CN" altLang="en-US" sz="1800" b="0" dirty="0">
                  <a:latin typeface="Times New Roman" panose="02020603050405020304" pitchFamily="18" charset="0"/>
                </a:rPr>
                <a:t>风险辨识与评价</a:t>
              </a:r>
              <a:endParaRPr lang="zh-CN" altLang="en-US" sz="1800" b="0" dirty="0">
                <a:latin typeface="Times New Roman" panose="02020603050405020304" pitchFamily="18" charset="0"/>
              </a:endParaRPr>
            </a:p>
          </p:txBody>
        </p:sp>
        <p:sp>
          <p:nvSpPr>
            <p:cNvPr id="47114" name="Rectangle 15"/>
            <p:cNvSpPr/>
            <p:nvPr/>
          </p:nvSpPr>
          <p:spPr>
            <a:xfrm>
              <a:off x="2109" y="1782"/>
              <a:ext cx="1496" cy="194"/>
            </a:xfrm>
            <a:prstGeom prst="rect">
              <a:avLst/>
            </a:prstGeom>
            <a:solidFill>
              <a:srgbClr val="FFFFCC"/>
            </a:solidFill>
            <a:ln w="44450" cap="flat" cmpd="sng">
              <a:solidFill>
                <a:srgbClr val="FF0000"/>
              </a:solidFill>
              <a:prstDash val="solid"/>
              <a:miter/>
              <a:headEnd type="none" w="med" len="med"/>
              <a:tailEnd type="none" w="med" len="med"/>
            </a:ln>
          </p:spPr>
          <p:txBody>
            <a:bodyPr/>
            <a:p>
              <a:pPr algn="ctr" defTabSz="913130" eaLnBrk="1" hangingPunct="1"/>
              <a:r>
                <a:rPr lang="zh-CN" altLang="en-US" sz="1800" b="0" dirty="0">
                  <a:latin typeface="Times New Roman" panose="02020603050405020304" pitchFamily="18" charset="0"/>
                </a:rPr>
                <a:t>应急能力与资源评估</a:t>
              </a:r>
              <a:endParaRPr lang="zh-CN" altLang="en-US" sz="1800" b="0" dirty="0">
                <a:latin typeface="Times New Roman" panose="02020603050405020304" pitchFamily="18" charset="0"/>
              </a:endParaRPr>
            </a:p>
          </p:txBody>
        </p:sp>
        <p:sp>
          <p:nvSpPr>
            <p:cNvPr id="47115" name="Rectangle 16"/>
            <p:cNvSpPr/>
            <p:nvPr/>
          </p:nvSpPr>
          <p:spPr>
            <a:xfrm>
              <a:off x="2109" y="2173"/>
              <a:ext cx="1496" cy="195"/>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p>
              <a:pPr algn="ctr" defTabSz="913130" eaLnBrk="1" hangingPunct="1"/>
              <a:r>
                <a:rPr lang="zh-CN" altLang="en-US" sz="1800" b="0" dirty="0">
                  <a:latin typeface="Times New Roman" panose="02020603050405020304" pitchFamily="18" charset="0"/>
                </a:rPr>
                <a:t>分级、分类编制预案</a:t>
              </a:r>
              <a:endParaRPr lang="zh-CN" altLang="en-US" sz="1800" b="0" dirty="0">
                <a:latin typeface="Times New Roman" panose="02020603050405020304" pitchFamily="18" charset="0"/>
              </a:endParaRPr>
            </a:p>
          </p:txBody>
        </p:sp>
        <p:sp>
          <p:nvSpPr>
            <p:cNvPr id="47116" name="Rectangle 17"/>
            <p:cNvSpPr/>
            <p:nvPr/>
          </p:nvSpPr>
          <p:spPr>
            <a:xfrm>
              <a:off x="2109" y="2659"/>
              <a:ext cx="1496" cy="194"/>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p>
              <a:pPr algn="ctr" defTabSz="913130" eaLnBrk="1" hangingPunct="1"/>
              <a:r>
                <a:rPr lang="zh-CN" altLang="en-US" sz="1800" b="0" dirty="0">
                  <a:latin typeface="Times New Roman" panose="02020603050405020304" pitchFamily="18" charset="0"/>
                </a:rPr>
                <a:t>评审</a:t>
              </a:r>
              <a:endParaRPr lang="zh-CN" altLang="en-US" sz="1800" b="0" dirty="0">
                <a:latin typeface="Times New Roman" panose="02020603050405020304" pitchFamily="18" charset="0"/>
              </a:endParaRPr>
            </a:p>
          </p:txBody>
        </p:sp>
        <p:sp>
          <p:nvSpPr>
            <p:cNvPr id="47117" name="Rectangle 19"/>
            <p:cNvSpPr/>
            <p:nvPr/>
          </p:nvSpPr>
          <p:spPr>
            <a:xfrm>
              <a:off x="2109" y="3099"/>
              <a:ext cx="1496" cy="195"/>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p>
              <a:pPr algn="ctr" defTabSz="913130" eaLnBrk="1" hangingPunct="1"/>
              <a:r>
                <a:rPr lang="zh-CN" altLang="en-US" sz="1800" b="0" dirty="0">
                  <a:latin typeface="Monotype Corsiva" pitchFamily="66" charset="0"/>
                </a:rPr>
                <a:t>发布</a:t>
              </a:r>
              <a:r>
                <a:rPr lang="zh-CN" altLang="en-US" sz="1800" b="0" dirty="0">
                  <a:latin typeface="Times New Roman" panose="02020603050405020304" pitchFamily="18" charset="0"/>
                </a:rPr>
                <a:t>和实施</a:t>
              </a:r>
              <a:endParaRPr lang="zh-CN" altLang="en-US" sz="1800" b="0" dirty="0">
                <a:latin typeface="Times New Roman" panose="02020603050405020304" pitchFamily="18" charset="0"/>
              </a:endParaRPr>
            </a:p>
          </p:txBody>
        </p:sp>
        <p:sp>
          <p:nvSpPr>
            <p:cNvPr id="47118" name="Line 20"/>
            <p:cNvSpPr/>
            <p:nvPr/>
          </p:nvSpPr>
          <p:spPr>
            <a:xfrm>
              <a:off x="2857" y="1217"/>
              <a:ext cx="0" cy="194"/>
            </a:xfrm>
            <a:prstGeom prst="line">
              <a:avLst/>
            </a:prstGeom>
            <a:ln w="44450" cap="flat" cmpd="sng">
              <a:solidFill>
                <a:srgbClr val="FF0000"/>
              </a:solidFill>
              <a:prstDash val="solid"/>
              <a:headEnd type="none" w="med" len="med"/>
              <a:tailEnd type="triangle" w="med" len="med"/>
            </a:ln>
          </p:spPr>
        </p:sp>
        <p:sp>
          <p:nvSpPr>
            <p:cNvPr id="47119" name="Line 21"/>
            <p:cNvSpPr/>
            <p:nvPr/>
          </p:nvSpPr>
          <p:spPr>
            <a:xfrm>
              <a:off x="2857" y="1977"/>
              <a:ext cx="0" cy="195"/>
            </a:xfrm>
            <a:prstGeom prst="line">
              <a:avLst/>
            </a:prstGeom>
            <a:ln w="44450" cap="flat" cmpd="sng">
              <a:solidFill>
                <a:srgbClr val="FF0000"/>
              </a:solidFill>
              <a:prstDash val="solid"/>
              <a:headEnd type="none" w="med" len="med"/>
              <a:tailEnd type="triangle" w="med" len="med"/>
            </a:ln>
          </p:spPr>
        </p:sp>
        <p:sp>
          <p:nvSpPr>
            <p:cNvPr id="47120" name="Line 23"/>
            <p:cNvSpPr/>
            <p:nvPr/>
          </p:nvSpPr>
          <p:spPr>
            <a:xfrm>
              <a:off x="2853" y="2886"/>
              <a:ext cx="0" cy="195"/>
            </a:xfrm>
            <a:prstGeom prst="line">
              <a:avLst/>
            </a:prstGeom>
            <a:ln w="44450" cap="flat" cmpd="sng">
              <a:solidFill>
                <a:srgbClr val="FF0000"/>
              </a:solidFill>
              <a:prstDash val="solid"/>
              <a:headEnd type="none" w="med" len="med"/>
              <a:tailEnd type="triangle" w="med" len="med"/>
            </a:ln>
          </p:spPr>
        </p:sp>
        <p:sp>
          <p:nvSpPr>
            <p:cNvPr id="47121" name="Line 25"/>
            <p:cNvSpPr/>
            <p:nvPr/>
          </p:nvSpPr>
          <p:spPr>
            <a:xfrm>
              <a:off x="2857" y="1590"/>
              <a:ext cx="0" cy="194"/>
            </a:xfrm>
            <a:prstGeom prst="line">
              <a:avLst/>
            </a:prstGeom>
            <a:ln w="44450" cap="flat" cmpd="sng">
              <a:solidFill>
                <a:srgbClr val="FF0000"/>
              </a:solidFill>
              <a:prstDash val="solid"/>
              <a:headEnd type="none" w="med" len="med"/>
              <a:tailEnd type="triangle" w="med" len="med"/>
            </a:ln>
          </p:spPr>
        </p:sp>
        <p:sp>
          <p:nvSpPr>
            <p:cNvPr id="47122" name="Line 26"/>
            <p:cNvSpPr/>
            <p:nvPr/>
          </p:nvSpPr>
          <p:spPr>
            <a:xfrm>
              <a:off x="1547" y="2269"/>
              <a:ext cx="561" cy="0"/>
            </a:xfrm>
            <a:prstGeom prst="line">
              <a:avLst/>
            </a:prstGeom>
            <a:ln w="44450" cap="flat" cmpd="sng">
              <a:solidFill>
                <a:srgbClr val="FF0000"/>
              </a:solidFill>
              <a:prstDash val="solid"/>
              <a:headEnd type="none" w="med" len="med"/>
              <a:tailEnd type="none" w="med" len="med"/>
            </a:ln>
          </p:spPr>
        </p:sp>
        <p:sp>
          <p:nvSpPr>
            <p:cNvPr id="47123" name="Line 29"/>
            <p:cNvSpPr/>
            <p:nvPr/>
          </p:nvSpPr>
          <p:spPr>
            <a:xfrm>
              <a:off x="1547" y="1493"/>
              <a:ext cx="561" cy="0"/>
            </a:xfrm>
            <a:prstGeom prst="line">
              <a:avLst/>
            </a:prstGeom>
            <a:ln w="44450" cap="flat" cmpd="sng">
              <a:solidFill>
                <a:srgbClr val="FF0000"/>
              </a:solidFill>
              <a:prstDash val="solid"/>
              <a:headEnd type="none" w="med" len="med"/>
              <a:tailEnd type="none" w="med" len="med"/>
            </a:ln>
          </p:spPr>
        </p:sp>
        <p:sp>
          <p:nvSpPr>
            <p:cNvPr id="47124" name="Line 30"/>
            <p:cNvSpPr/>
            <p:nvPr/>
          </p:nvSpPr>
          <p:spPr>
            <a:xfrm>
              <a:off x="1864" y="1882"/>
              <a:ext cx="237" cy="0"/>
            </a:xfrm>
            <a:prstGeom prst="line">
              <a:avLst/>
            </a:prstGeom>
            <a:ln w="44450" cap="flat" cmpd="sng">
              <a:solidFill>
                <a:srgbClr val="FF0000"/>
              </a:solidFill>
              <a:prstDash val="solid"/>
              <a:headEnd type="none" w="med" len="med"/>
              <a:tailEnd type="none" w="med" len="med"/>
            </a:ln>
          </p:spPr>
        </p:sp>
        <p:sp>
          <p:nvSpPr>
            <p:cNvPr id="47125" name="Line 31"/>
            <p:cNvSpPr/>
            <p:nvPr/>
          </p:nvSpPr>
          <p:spPr>
            <a:xfrm>
              <a:off x="1864" y="1119"/>
              <a:ext cx="237" cy="0"/>
            </a:xfrm>
            <a:prstGeom prst="line">
              <a:avLst/>
            </a:prstGeom>
            <a:ln w="44450" cap="flat" cmpd="sng">
              <a:solidFill>
                <a:srgbClr val="FF0000"/>
              </a:solidFill>
              <a:prstDash val="solid"/>
              <a:headEnd type="none" w="med" len="med"/>
              <a:tailEnd type="none" w="med" len="med"/>
            </a:ln>
          </p:spPr>
        </p:sp>
        <p:sp>
          <p:nvSpPr>
            <p:cNvPr id="47126" name="Line 33"/>
            <p:cNvSpPr/>
            <p:nvPr/>
          </p:nvSpPr>
          <p:spPr>
            <a:xfrm>
              <a:off x="1882" y="2777"/>
              <a:ext cx="0" cy="408"/>
            </a:xfrm>
            <a:prstGeom prst="line">
              <a:avLst/>
            </a:prstGeom>
            <a:ln w="44450" cap="flat" cmpd="sng">
              <a:solidFill>
                <a:srgbClr val="FF0000"/>
              </a:solidFill>
              <a:prstDash val="solid"/>
              <a:headEnd type="none" w="med" len="med"/>
              <a:tailEnd type="none" w="med" len="med"/>
            </a:ln>
          </p:spPr>
        </p:sp>
        <p:sp>
          <p:nvSpPr>
            <p:cNvPr id="47127" name="Line 34"/>
            <p:cNvSpPr/>
            <p:nvPr/>
          </p:nvSpPr>
          <p:spPr>
            <a:xfrm flipV="1">
              <a:off x="1547" y="3022"/>
              <a:ext cx="335" cy="4"/>
            </a:xfrm>
            <a:prstGeom prst="line">
              <a:avLst/>
            </a:prstGeom>
            <a:ln w="44450" cap="flat" cmpd="sng">
              <a:solidFill>
                <a:srgbClr val="FF0000"/>
              </a:solidFill>
              <a:prstDash val="solid"/>
              <a:headEnd type="none" w="med" len="med"/>
              <a:tailEnd type="none" w="med" len="med"/>
            </a:ln>
          </p:spPr>
        </p:sp>
        <p:sp>
          <p:nvSpPr>
            <p:cNvPr id="47128" name="Line 35"/>
            <p:cNvSpPr/>
            <p:nvPr/>
          </p:nvSpPr>
          <p:spPr>
            <a:xfrm>
              <a:off x="1882" y="3194"/>
              <a:ext cx="237" cy="0"/>
            </a:xfrm>
            <a:prstGeom prst="line">
              <a:avLst/>
            </a:prstGeom>
            <a:ln w="44450" cap="flat" cmpd="sng">
              <a:solidFill>
                <a:srgbClr val="FF0000"/>
              </a:solidFill>
              <a:prstDash val="solid"/>
              <a:headEnd type="none" w="med" len="med"/>
              <a:tailEnd type="none" w="med" len="med"/>
            </a:ln>
          </p:spPr>
        </p:sp>
        <p:sp>
          <p:nvSpPr>
            <p:cNvPr id="47129" name="Line 36"/>
            <p:cNvSpPr/>
            <p:nvPr/>
          </p:nvSpPr>
          <p:spPr>
            <a:xfrm>
              <a:off x="1864" y="2762"/>
              <a:ext cx="237" cy="0"/>
            </a:xfrm>
            <a:prstGeom prst="line">
              <a:avLst/>
            </a:prstGeom>
            <a:ln w="44450" cap="flat" cmpd="sng">
              <a:solidFill>
                <a:srgbClr val="FF0000"/>
              </a:solidFill>
              <a:prstDash val="solid"/>
              <a:headEnd type="none" w="med" len="med"/>
              <a:tailEnd type="none" w="med" len="med"/>
            </a:ln>
          </p:spPr>
        </p:sp>
        <p:sp>
          <p:nvSpPr>
            <p:cNvPr id="47130" name="Rectangle 38"/>
            <p:cNvSpPr/>
            <p:nvPr/>
          </p:nvSpPr>
          <p:spPr>
            <a:xfrm>
              <a:off x="4170" y="1030"/>
              <a:ext cx="1147" cy="187"/>
            </a:xfrm>
            <a:prstGeom prst="rect">
              <a:avLst/>
            </a:prstGeom>
            <a:solidFill>
              <a:srgbClr val="FFFFCC"/>
            </a:solidFill>
            <a:ln w="44450" cap="flat" cmpd="sng">
              <a:solidFill>
                <a:srgbClr val="FF0000"/>
              </a:solidFill>
              <a:prstDash val="solid"/>
              <a:miter/>
              <a:headEnd type="none" w="med" len="med"/>
              <a:tailEnd type="none" w="med" len="med"/>
            </a:ln>
          </p:spPr>
          <p:txBody>
            <a:bodyPr/>
            <a:p>
              <a:pPr algn="ctr" defTabSz="913130" eaLnBrk="1" hangingPunct="1"/>
              <a:r>
                <a:rPr lang="zh-CN" altLang="en-US" sz="1800" b="0" dirty="0">
                  <a:latin typeface="Times New Roman" panose="02020603050405020304" pitchFamily="18" charset="0"/>
                </a:rPr>
                <a:t>危险目标辨识</a:t>
              </a:r>
              <a:endParaRPr lang="zh-CN" altLang="en-US" sz="1800" b="0" dirty="0">
                <a:latin typeface="Times New Roman" panose="02020603050405020304" pitchFamily="18" charset="0"/>
              </a:endParaRPr>
            </a:p>
          </p:txBody>
        </p:sp>
        <p:sp>
          <p:nvSpPr>
            <p:cNvPr id="47131" name="Rectangle 39"/>
            <p:cNvSpPr/>
            <p:nvPr/>
          </p:nvSpPr>
          <p:spPr>
            <a:xfrm>
              <a:off x="4173" y="1412"/>
              <a:ext cx="1147" cy="187"/>
            </a:xfrm>
            <a:prstGeom prst="rect">
              <a:avLst/>
            </a:prstGeom>
            <a:solidFill>
              <a:srgbClr val="FFFFCC"/>
            </a:solidFill>
            <a:ln w="44450" cap="flat" cmpd="sng">
              <a:solidFill>
                <a:srgbClr val="FF0000"/>
              </a:solidFill>
              <a:prstDash val="solid"/>
              <a:miter/>
              <a:headEnd type="none" w="med" len="med"/>
              <a:tailEnd type="none" w="med" len="med"/>
            </a:ln>
          </p:spPr>
          <p:txBody>
            <a:bodyPr/>
            <a:p>
              <a:pPr algn="ctr" defTabSz="913130" eaLnBrk="1" hangingPunct="1"/>
              <a:r>
                <a:rPr lang="zh-CN" altLang="en-US" sz="1800" b="0" dirty="0">
                  <a:latin typeface="Times New Roman" panose="02020603050405020304" pitchFamily="18" charset="0"/>
                </a:rPr>
                <a:t>脆弱性分析</a:t>
              </a:r>
              <a:endParaRPr lang="zh-CN" altLang="en-US" sz="1800" b="0" dirty="0">
                <a:latin typeface="Times New Roman" panose="02020603050405020304" pitchFamily="18" charset="0"/>
              </a:endParaRPr>
            </a:p>
          </p:txBody>
        </p:sp>
        <p:sp>
          <p:nvSpPr>
            <p:cNvPr id="47132" name="Rectangle 40"/>
            <p:cNvSpPr/>
            <p:nvPr/>
          </p:nvSpPr>
          <p:spPr>
            <a:xfrm>
              <a:off x="4172" y="1791"/>
              <a:ext cx="1147" cy="187"/>
            </a:xfrm>
            <a:prstGeom prst="rect">
              <a:avLst/>
            </a:prstGeom>
            <a:solidFill>
              <a:srgbClr val="FFFFCC"/>
            </a:solidFill>
            <a:ln w="44450" cap="flat" cmpd="sng">
              <a:solidFill>
                <a:srgbClr val="FF0000"/>
              </a:solidFill>
              <a:prstDash val="solid"/>
              <a:miter/>
              <a:headEnd type="none" w="med" len="med"/>
              <a:tailEnd type="none" w="med" len="med"/>
            </a:ln>
          </p:spPr>
          <p:txBody>
            <a:bodyPr/>
            <a:p>
              <a:pPr algn="ctr" defTabSz="913130" eaLnBrk="1" hangingPunct="1"/>
              <a:r>
                <a:rPr lang="zh-CN" altLang="en-US" sz="1800" b="0" dirty="0">
                  <a:latin typeface="Times New Roman" panose="02020603050405020304" pitchFamily="18" charset="0"/>
                </a:rPr>
                <a:t>风险评价</a:t>
              </a:r>
              <a:endParaRPr lang="zh-CN" altLang="en-US" sz="1800" b="0" dirty="0">
                <a:latin typeface="Tahoma" panose="020B0604030504040204" pitchFamily="34" charset="0"/>
              </a:endParaRPr>
            </a:p>
          </p:txBody>
        </p:sp>
        <p:sp>
          <p:nvSpPr>
            <p:cNvPr id="47133" name="Line 41"/>
            <p:cNvSpPr/>
            <p:nvPr/>
          </p:nvSpPr>
          <p:spPr>
            <a:xfrm>
              <a:off x="3929" y="1136"/>
              <a:ext cx="0" cy="759"/>
            </a:xfrm>
            <a:prstGeom prst="line">
              <a:avLst/>
            </a:prstGeom>
            <a:ln w="44450" cap="flat" cmpd="sng">
              <a:solidFill>
                <a:srgbClr val="FF0000"/>
              </a:solidFill>
              <a:prstDash val="solid"/>
              <a:headEnd type="none" w="med" len="med"/>
              <a:tailEnd type="none" w="med" len="med"/>
            </a:ln>
          </p:spPr>
        </p:sp>
        <p:sp>
          <p:nvSpPr>
            <p:cNvPr id="47134" name="Line 42"/>
            <p:cNvSpPr/>
            <p:nvPr/>
          </p:nvSpPr>
          <p:spPr>
            <a:xfrm>
              <a:off x="3605" y="1510"/>
              <a:ext cx="573" cy="0"/>
            </a:xfrm>
            <a:prstGeom prst="line">
              <a:avLst/>
            </a:prstGeom>
            <a:ln w="44450" cap="flat" cmpd="sng">
              <a:solidFill>
                <a:srgbClr val="FF0000"/>
              </a:solidFill>
              <a:prstDash val="solid"/>
              <a:headEnd type="none" w="med" len="med"/>
              <a:tailEnd type="none" w="med" len="med"/>
            </a:ln>
          </p:spPr>
        </p:sp>
        <p:sp>
          <p:nvSpPr>
            <p:cNvPr id="47135" name="Line 43"/>
            <p:cNvSpPr/>
            <p:nvPr/>
          </p:nvSpPr>
          <p:spPr>
            <a:xfrm>
              <a:off x="3929" y="1899"/>
              <a:ext cx="243" cy="0"/>
            </a:xfrm>
            <a:prstGeom prst="line">
              <a:avLst/>
            </a:prstGeom>
            <a:ln w="44450" cap="flat" cmpd="sng">
              <a:solidFill>
                <a:srgbClr val="FF0000"/>
              </a:solidFill>
              <a:prstDash val="solid"/>
              <a:headEnd type="none" w="med" len="med"/>
              <a:tailEnd type="none" w="med" len="med"/>
            </a:ln>
          </p:spPr>
        </p:sp>
        <p:sp>
          <p:nvSpPr>
            <p:cNvPr id="47136" name="Line 44"/>
            <p:cNvSpPr/>
            <p:nvPr/>
          </p:nvSpPr>
          <p:spPr>
            <a:xfrm>
              <a:off x="3929" y="1136"/>
              <a:ext cx="243" cy="0"/>
            </a:xfrm>
            <a:prstGeom prst="line">
              <a:avLst/>
            </a:prstGeom>
            <a:ln w="44450" cap="flat" cmpd="sng">
              <a:solidFill>
                <a:srgbClr val="FF0000"/>
              </a:solidFill>
              <a:prstDash val="solid"/>
              <a:headEnd type="none" w="med" len="med"/>
              <a:tailEnd type="none" w="med" len="med"/>
            </a:ln>
          </p:spPr>
        </p:sp>
        <p:sp>
          <p:nvSpPr>
            <p:cNvPr id="47137" name="Rectangle 13"/>
            <p:cNvSpPr/>
            <p:nvPr/>
          </p:nvSpPr>
          <p:spPr>
            <a:xfrm>
              <a:off x="2109" y="651"/>
              <a:ext cx="1496" cy="194"/>
            </a:xfrm>
            <a:prstGeom prst="rect">
              <a:avLst/>
            </a:prstGeom>
            <a:solidFill>
              <a:srgbClr val="FFFFCC"/>
            </a:solidFill>
            <a:ln w="44450" cap="flat" cmpd="sng">
              <a:solidFill>
                <a:srgbClr val="FF0000"/>
              </a:solidFill>
              <a:prstDash val="solid"/>
              <a:miter/>
              <a:headEnd type="none" w="med" len="med"/>
              <a:tailEnd type="none" w="med" len="med"/>
            </a:ln>
          </p:spPr>
          <p:txBody>
            <a:bodyPr/>
            <a:p>
              <a:pPr algn="ctr" defTabSz="913130" eaLnBrk="1" hangingPunct="1"/>
              <a:r>
                <a:rPr lang="zh-CN" altLang="en-US" sz="1800" b="0" dirty="0">
                  <a:latin typeface="Times New Roman" panose="02020603050405020304" pitchFamily="18" charset="0"/>
                </a:rPr>
                <a:t>成立编写组</a:t>
              </a:r>
              <a:endParaRPr lang="zh-CN" altLang="en-US" sz="1800" b="0" dirty="0">
                <a:latin typeface="Times New Roman" panose="02020603050405020304" pitchFamily="18" charset="0"/>
              </a:endParaRPr>
            </a:p>
          </p:txBody>
        </p:sp>
        <p:sp>
          <p:nvSpPr>
            <p:cNvPr id="47138" name="Line 20"/>
            <p:cNvSpPr/>
            <p:nvPr/>
          </p:nvSpPr>
          <p:spPr>
            <a:xfrm>
              <a:off x="2853" y="832"/>
              <a:ext cx="0" cy="194"/>
            </a:xfrm>
            <a:prstGeom prst="line">
              <a:avLst/>
            </a:prstGeom>
            <a:ln w="44450" cap="flat" cmpd="sng">
              <a:solidFill>
                <a:srgbClr val="FF0000"/>
              </a:solidFill>
              <a:prstDash val="solid"/>
              <a:headEnd type="none" w="med" len="med"/>
              <a:tailEnd type="triangle" w="med" len="med"/>
            </a:ln>
          </p:spPr>
        </p:sp>
        <p:sp>
          <p:nvSpPr>
            <p:cNvPr id="47139" name="Line 31"/>
            <p:cNvSpPr/>
            <p:nvPr/>
          </p:nvSpPr>
          <p:spPr>
            <a:xfrm>
              <a:off x="1872" y="799"/>
              <a:ext cx="237" cy="0"/>
            </a:xfrm>
            <a:prstGeom prst="line">
              <a:avLst/>
            </a:prstGeom>
            <a:ln w="44450" cap="flat" cmpd="sng">
              <a:solidFill>
                <a:srgbClr val="FF0000"/>
              </a:solidFill>
              <a:prstDash val="solid"/>
              <a:headEnd type="none" w="med" len="med"/>
              <a:tailEnd type="none" w="med" len="med"/>
            </a:ln>
          </p:spPr>
        </p:sp>
        <p:sp>
          <p:nvSpPr>
            <p:cNvPr id="47140" name="Line 47"/>
            <p:cNvSpPr/>
            <p:nvPr/>
          </p:nvSpPr>
          <p:spPr>
            <a:xfrm>
              <a:off x="1873" y="799"/>
              <a:ext cx="0" cy="1089"/>
            </a:xfrm>
            <a:prstGeom prst="line">
              <a:avLst/>
            </a:prstGeom>
            <a:ln w="38100" cap="flat" cmpd="sng">
              <a:solidFill>
                <a:srgbClr val="FF0000"/>
              </a:solidFill>
              <a:prstDash val="solid"/>
              <a:headEnd type="none" w="med" len="med"/>
              <a:tailEnd type="none" w="med" len="med"/>
            </a:ln>
          </p:spPr>
        </p:sp>
        <p:sp>
          <p:nvSpPr>
            <p:cNvPr id="47141" name="Line 50"/>
            <p:cNvSpPr/>
            <p:nvPr/>
          </p:nvSpPr>
          <p:spPr>
            <a:xfrm>
              <a:off x="2853" y="2387"/>
              <a:ext cx="0" cy="272"/>
            </a:xfrm>
            <a:prstGeom prst="line">
              <a:avLst/>
            </a:prstGeom>
            <a:ln w="44450" cap="flat" cmpd="sng">
              <a:solidFill>
                <a:srgbClr val="FF0000"/>
              </a:solidFill>
              <a:prstDash val="solid"/>
              <a:headEnd type="none" w="med" len="med"/>
              <a:tailEnd type="triangle" w="med" len="med"/>
            </a:ln>
          </p:spPr>
        </p:sp>
      </p:grpSp>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1" name="Rectangle 2"/>
          <p:cNvSpPr>
            <a:spLocks noGrp="1" noChangeArrowheads="1"/>
          </p:cNvSpPr>
          <p:nvPr>
            <p:ph type="title" idx="4294967295"/>
          </p:nvPr>
        </p:nvSpPr>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3.2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应急预案的编制步骤</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endParaRPr>
          </a:p>
        </p:txBody>
      </p:sp>
      <p:sp>
        <p:nvSpPr>
          <p:cNvPr id="48131" name="Rectangle 47"/>
          <p:cNvSpPr>
            <a:spLocks noGrp="1"/>
          </p:cNvSpPr>
          <p:nvPr>
            <p:ph type="body" idx="4294967295"/>
          </p:nvPr>
        </p:nvSpPr>
        <p:spPr>
          <a:xfrm>
            <a:off x="322263" y="1771650"/>
            <a:ext cx="8374062" cy="4465638"/>
          </a:xfrm>
          <a:ln/>
        </p:spPr>
        <p:txBody>
          <a:bodyPr vert="horz" wrap="square" lIns="91440" tIns="45720" rIns="91440" bIns="45720" anchor="t" anchorCtr="0"/>
          <a:p>
            <a:pPr marL="963930" indent="-514350" eaLnBrk="1" hangingPunct="1">
              <a:lnSpc>
                <a:spcPct val="150000"/>
              </a:lnSpc>
              <a:buClr>
                <a:srgbClr val="FF0000"/>
              </a:buClr>
              <a:buFont typeface="Times New Roman" panose="02020603050405020304" pitchFamily="18" charset="0"/>
              <a:buAutoNum type="arabicPeriod"/>
            </a:pPr>
            <a:r>
              <a:rPr lang="zh-CN" altLang="en-US" sz="2800" dirty="0"/>
              <a:t> 编制准备</a:t>
            </a:r>
            <a:endParaRPr lang="zh-CN" altLang="en-US" sz="2800" dirty="0"/>
          </a:p>
          <a:p>
            <a:pPr marL="898525" lvl="1" indent="-228600" eaLnBrk="1" hangingPunct="1">
              <a:lnSpc>
                <a:spcPct val="170000"/>
              </a:lnSpc>
              <a:buClr>
                <a:srgbClr val="FF0000"/>
              </a:buClr>
              <a:buFont typeface="Wingdings" panose="05000000000000000000" pitchFamily="2" charset="2"/>
              <a:buChar char="Ø"/>
            </a:pPr>
            <a:r>
              <a:rPr lang="zh-CN" altLang="en-US" sz="2400" dirty="0"/>
              <a:t> 成立编写小组</a:t>
            </a:r>
            <a:endParaRPr lang="en-US" altLang="zh-CN" sz="2400" dirty="0"/>
          </a:p>
          <a:p>
            <a:pPr marL="898525" lvl="1" indent="-228600" eaLnBrk="1" hangingPunct="1">
              <a:lnSpc>
                <a:spcPct val="170000"/>
              </a:lnSpc>
              <a:buClr>
                <a:srgbClr val="FF0000"/>
              </a:buClr>
              <a:buFont typeface="Wingdings" panose="05000000000000000000" pitchFamily="2" charset="2"/>
              <a:buChar char="Ø"/>
            </a:pPr>
            <a:r>
              <a:rPr lang="zh-CN" altLang="en-US" sz="2400" dirty="0">
                <a:solidFill>
                  <a:srgbClr val="3333CC"/>
                </a:solidFill>
              </a:rPr>
              <a:t>收集资料</a:t>
            </a:r>
            <a:endParaRPr lang="zh-CN" altLang="en-US" sz="2400" dirty="0">
              <a:solidFill>
                <a:srgbClr val="3333CC"/>
              </a:solidFill>
            </a:endParaRPr>
          </a:p>
          <a:p>
            <a:pPr marL="898525" lvl="1" indent="-228600" eaLnBrk="1" hangingPunct="1">
              <a:lnSpc>
                <a:spcPct val="170000"/>
              </a:lnSpc>
              <a:buClr>
                <a:srgbClr val="FF0000"/>
              </a:buClr>
              <a:buFont typeface="Wingdings" panose="05000000000000000000" pitchFamily="2" charset="2"/>
              <a:buChar char="Ø"/>
            </a:pPr>
            <a:r>
              <a:rPr lang="zh-CN" altLang="en-US" sz="2400" dirty="0">
                <a:solidFill>
                  <a:srgbClr val="3333CC"/>
                </a:solidFill>
              </a:rPr>
              <a:t>危险辨识和风险评价</a:t>
            </a:r>
            <a:endParaRPr lang="zh-CN" altLang="en-US" sz="2400" dirty="0">
              <a:solidFill>
                <a:srgbClr val="3333CC"/>
              </a:solidFill>
            </a:endParaRPr>
          </a:p>
          <a:p>
            <a:pPr marL="898525" lvl="1" indent="-228600" eaLnBrk="1" hangingPunct="1">
              <a:lnSpc>
                <a:spcPct val="170000"/>
              </a:lnSpc>
              <a:buClr>
                <a:srgbClr val="FF0000"/>
              </a:buClr>
              <a:buFont typeface="Wingdings" panose="05000000000000000000" pitchFamily="2" charset="2"/>
              <a:buChar char="Ø"/>
            </a:pPr>
            <a:r>
              <a:rPr lang="zh-CN" altLang="en-US" sz="2400" dirty="0">
                <a:solidFill>
                  <a:srgbClr val="3333CC"/>
                </a:solidFill>
              </a:rPr>
              <a:t>能力和资源评估</a:t>
            </a:r>
            <a:endParaRPr lang="zh-CN" altLang="en-US" sz="2400" dirty="0">
              <a:solidFill>
                <a:srgbClr val="3333CC"/>
              </a:solidFill>
            </a:endParaRP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1" name="Rectangle 2"/>
          <p:cNvSpPr>
            <a:spLocks noGrp="1" noChangeArrowheads="1"/>
          </p:cNvSpPr>
          <p:nvPr>
            <p:ph type="title" idx="4294967295"/>
          </p:nvPr>
        </p:nvSpPr>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3.2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应急预案的编制步骤</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endParaRPr>
          </a:p>
        </p:txBody>
      </p:sp>
      <p:sp>
        <p:nvSpPr>
          <p:cNvPr id="324612" name="Rectangle 47"/>
          <p:cNvSpPr>
            <a:spLocks noGrp="1" noChangeArrowheads="1"/>
          </p:cNvSpPr>
          <p:nvPr>
            <p:ph type="body" idx="1"/>
          </p:nvPr>
        </p:nvSpPr>
        <p:spPr>
          <a:xfrm>
            <a:off x="322263" y="1643063"/>
            <a:ext cx="8374063" cy="4572000"/>
          </a:xfrm>
        </p:spPr>
        <p:txBody>
          <a:bodyPr vert="horz" wrap="square" lIns="91440" tIns="45720" rIns="91440" bIns="45720" numCol="1" anchor="t" anchorCtr="0" compatLnSpc="1"/>
          <a:lstStyle/>
          <a:p>
            <a:pPr marL="963930" marR="0" lvl="0" indent="-514350" algn="l" defTabSz="914400" rtl="0" eaLnBrk="1" fontAlgn="base" latinLnBrk="0" hangingPunct="1">
              <a:lnSpc>
                <a:spcPct val="150000"/>
              </a:lnSpc>
              <a:spcBef>
                <a:spcPct val="20000"/>
              </a:spcBef>
              <a:spcAft>
                <a:spcPct val="0"/>
              </a:spcAft>
              <a:buClr>
                <a:srgbClr val="FF0000"/>
              </a:buClr>
              <a:buSzTx/>
              <a:buFont typeface="+mj-lt"/>
              <a:buAutoNum type="arabicPeriod"/>
              <a:defRPr/>
            </a:pPr>
            <a:r>
              <a:rPr kumimoji="1" lang="zh-CN" altLang="en-US" sz="2800" b="0" i="0" u="none" strike="noStrike" kern="0" cap="none" spc="0" normalizeH="0" baseline="0" noProof="0" dirty="0" smtClean="0">
                <a:ln>
                  <a:noFill/>
                </a:ln>
                <a:solidFill>
                  <a:schemeClr val="tx1"/>
                </a:solidFill>
                <a:effectLst/>
                <a:uLnTx/>
                <a:uFillTx/>
                <a:latin typeface="+mn-lt"/>
                <a:ea typeface="+mn-ea"/>
                <a:cs typeface="+mn-cs"/>
              </a:rPr>
              <a:t>编制准备</a:t>
            </a:r>
            <a:endParaRPr kumimoji="1" lang="zh-CN" altLang="en-US" sz="2800" b="0" i="0" u="none" strike="noStrike" kern="0" cap="none" spc="0" normalizeH="0" baseline="0" noProof="0" dirty="0" smtClean="0">
              <a:ln>
                <a:noFill/>
              </a:ln>
              <a:solidFill>
                <a:schemeClr val="tx1"/>
              </a:solidFill>
              <a:effectLst/>
              <a:uLnTx/>
              <a:uFillTx/>
              <a:latin typeface="+mn-lt"/>
              <a:ea typeface="+mn-ea"/>
              <a:cs typeface="+mn-cs"/>
            </a:endParaRPr>
          </a:p>
          <a:p>
            <a:pPr marL="898525" marR="0" lvl="1" indent="-228600" algn="l" defTabSz="914400" rtl="0" eaLnBrk="1" fontAlgn="base" latinLnBrk="0" hangingPunct="1">
              <a:lnSpc>
                <a:spcPct val="170000"/>
              </a:lnSpc>
              <a:spcBef>
                <a:spcPts val="0"/>
              </a:spcBef>
              <a:spcAft>
                <a:spcPct val="0"/>
              </a:spcAft>
              <a:buClr>
                <a:srgbClr val="FF0000"/>
              </a:buClr>
              <a:buSzTx/>
              <a:buFont typeface="Wingdings" panose="05000000000000000000" pitchFamily="2" charset="2"/>
              <a:buChar char="Ø"/>
              <a:defRPr/>
            </a:pPr>
            <a:r>
              <a:rPr kumimoji="1" lang="zh-CN" altLang="en-US" sz="2400" b="0" i="0" u="none" strike="noStrike" kern="0" cap="none" spc="0" normalizeH="0" baseline="0" noProof="0" dirty="0" smtClean="0">
                <a:ln>
                  <a:noFill/>
                </a:ln>
                <a:solidFill>
                  <a:schemeClr val="tx1"/>
                </a:solidFill>
                <a:effectLst/>
                <a:uLnTx/>
                <a:uFillTx/>
                <a:latin typeface="+mn-lt"/>
                <a:ea typeface="+mn-ea"/>
              </a:rPr>
              <a:t> 成立编写小组</a:t>
            </a:r>
            <a:endParaRPr kumimoji="1" lang="en-US" altLang="zh-CN" sz="2400" b="0" i="0" u="none" strike="noStrike" kern="0" cap="none" spc="0" normalizeH="0" baseline="0" noProof="0" dirty="0" smtClean="0">
              <a:ln>
                <a:noFill/>
              </a:ln>
              <a:solidFill>
                <a:schemeClr val="tx1"/>
              </a:solidFill>
              <a:effectLst/>
              <a:uLnTx/>
              <a:uFillTx/>
              <a:latin typeface="+mn-lt"/>
              <a:ea typeface="+mn-ea"/>
            </a:endParaRPr>
          </a:p>
          <a:p>
            <a:pPr marL="742950" marR="0" lvl="1" indent="87630" algn="l" defTabSz="914400" rtl="0" eaLnBrk="0" fontAlgn="base" latinLnBrk="0" hangingPunct="0">
              <a:lnSpc>
                <a:spcPct val="130000"/>
              </a:lnSpc>
              <a:spcBef>
                <a:spcPct val="20000"/>
              </a:spcBef>
              <a:spcAft>
                <a:spcPct val="0"/>
              </a:spcAft>
              <a:buClr>
                <a:srgbClr val="FF0000"/>
              </a:buClr>
              <a:buSzTx/>
              <a:buFontTx/>
              <a:buChar char="–"/>
              <a:defRPr/>
            </a:pPr>
            <a:r>
              <a:rPr kumimoji="1" lang="zh-CN" altLang="en-US" sz="2000" b="0" i="0" u="none" strike="noStrike" kern="0" cap="none" spc="0" normalizeH="0" baseline="0" noProof="0" dirty="0" smtClean="0">
                <a:ln>
                  <a:noFill/>
                </a:ln>
                <a:solidFill>
                  <a:schemeClr val="accent2"/>
                </a:solidFill>
                <a:effectLst/>
                <a:uLnTx/>
                <a:uFillTx/>
                <a:latin typeface="+mn-lt"/>
                <a:ea typeface="+mn-ea"/>
              </a:rPr>
              <a:t>  </a:t>
            </a:r>
            <a:r>
              <a:rPr kumimoji="1" lang="zh-CN" altLang="en-US" sz="2000" b="0" i="0" u="sng" strike="noStrike" kern="0" cap="none" spc="0" normalizeH="0" baseline="0" noProof="0" dirty="0" smtClean="0">
                <a:ln>
                  <a:noFill/>
                </a:ln>
                <a:solidFill>
                  <a:schemeClr val="accent2"/>
                </a:solidFill>
                <a:effectLst/>
                <a:uLnTx/>
                <a:uFillTx/>
                <a:latin typeface="+mn-lt"/>
                <a:ea typeface="+mn-ea"/>
              </a:rPr>
              <a:t>企业主要负责人为领导；</a:t>
            </a:r>
            <a:r>
              <a:rPr kumimoji="1" lang="zh-CN" altLang="en-US" sz="2000" b="0" i="0" u="none" strike="noStrike" kern="0" cap="none" spc="0" normalizeH="0" baseline="0" noProof="0" dirty="0" smtClean="0">
                <a:ln>
                  <a:noFill/>
                </a:ln>
                <a:solidFill>
                  <a:schemeClr val="accent2"/>
                </a:solidFill>
                <a:effectLst/>
                <a:uLnTx/>
                <a:uFillTx/>
                <a:latin typeface="+mn-lt"/>
                <a:ea typeface="+mn-ea"/>
              </a:rPr>
              <a:t> 安全、环保、操作和生产、保卫、工程、技术服务、维修保养、医疗、环境、人事以及相关政府部门的代表。</a:t>
            </a:r>
            <a:endParaRPr kumimoji="1" lang="en-US" altLang="zh-CN" sz="2000" b="0" i="0" u="none" strike="noStrike" kern="0" cap="none" spc="0" normalizeH="0" baseline="0" noProof="0" dirty="0" smtClean="0">
              <a:ln>
                <a:noFill/>
              </a:ln>
              <a:solidFill>
                <a:schemeClr val="accent2"/>
              </a:solidFill>
              <a:effectLst/>
              <a:uLnTx/>
              <a:uFillTx/>
              <a:latin typeface="+mn-lt"/>
              <a:ea typeface="+mn-ea"/>
            </a:endParaRPr>
          </a:p>
          <a:p>
            <a:pPr marL="742950" marR="0" lvl="1" indent="87630" algn="l" defTabSz="914400" rtl="0" eaLnBrk="0" fontAlgn="base" latinLnBrk="0" hangingPunct="0">
              <a:lnSpc>
                <a:spcPct val="130000"/>
              </a:lnSpc>
              <a:spcBef>
                <a:spcPct val="20000"/>
              </a:spcBef>
              <a:spcAft>
                <a:spcPct val="0"/>
              </a:spcAft>
              <a:buClr>
                <a:srgbClr val="FF0000"/>
              </a:buClr>
              <a:buSzTx/>
              <a:buFontTx/>
              <a:buChar char="–"/>
              <a:defRPr/>
            </a:pPr>
            <a:r>
              <a:rPr kumimoji="1" lang="zh-CN" altLang="en-US" sz="2000" b="0" i="0" u="none" strike="noStrike" kern="0" cap="none" spc="0" normalizeH="0" baseline="0" noProof="0" dirty="0" smtClean="0">
                <a:ln>
                  <a:noFill/>
                </a:ln>
                <a:solidFill>
                  <a:schemeClr val="accent2"/>
                </a:solidFill>
                <a:effectLst/>
                <a:uLnTx/>
                <a:uFillTx/>
                <a:latin typeface="+mn-lt"/>
                <a:ea typeface="+mn-ea"/>
              </a:rPr>
              <a:t>  小组成员应考虑：</a:t>
            </a:r>
            <a:endParaRPr kumimoji="1" lang="zh-CN" altLang="en-US" sz="2000" b="0" i="0" u="none" strike="noStrike" kern="0" cap="none" spc="0" normalizeH="0" baseline="0" noProof="0" dirty="0" smtClean="0">
              <a:ln>
                <a:noFill/>
              </a:ln>
              <a:solidFill>
                <a:schemeClr val="accent2"/>
              </a:solidFill>
              <a:effectLst/>
              <a:uLnTx/>
              <a:uFillTx/>
              <a:latin typeface="+mn-lt"/>
              <a:ea typeface="+mn-ea"/>
            </a:endParaRPr>
          </a:p>
          <a:p>
            <a:pPr marL="1143000" marR="0" lvl="2" indent="87630" algn="l" defTabSz="914400" rtl="0" eaLnBrk="0" fontAlgn="base" latinLnBrk="0" hangingPunct="0">
              <a:lnSpc>
                <a:spcPct val="100000"/>
              </a:lnSpc>
              <a:spcBef>
                <a:spcPct val="20000"/>
              </a:spcBef>
              <a:spcAft>
                <a:spcPct val="0"/>
              </a:spcAft>
              <a:buClrTx/>
              <a:buSzTx/>
              <a:buFontTx/>
              <a:buChar char="•"/>
              <a:defRPr/>
            </a:pPr>
            <a:r>
              <a:rPr kumimoji="1" lang="zh-CN" altLang="en-US" sz="2000" b="0" i="0" u="none" strike="noStrike" kern="0" cap="none" spc="0" normalizeH="0" baseline="0" noProof="0" dirty="0" smtClean="0">
                <a:ln>
                  <a:noFill/>
                </a:ln>
                <a:solidFill>
                  <a:schemeClr val="accent2"/>
                </a:solidFill>
                <a:effectLst/>
                <a:uLnTx/>
                <a:uFillTx/>
                <a:latin typeface="+mn-lt"/>
                <a:ea typeface="+mn-ea"/>
              </a:rPr>
              <a:t>     必须具有相应的工作能力、奉献精神和权力；</a:t>
            </a:r>
            <a:endParaRPr kumimoji="1" lang="zh-CN" altLang="en-US" sz="2000" b="0" i="0" u="none" strike="noStrike" kern="0" cap="none" spc="0" normalizeH="0" baseline="0" noProof="0" dirty="0" smtClean="0">
              <a:ln>
                <a:noFill/>
              </a:ln>
              <a:solidFill>
                <a:schemeClr val="accent2"/>
              </a:solidFill>
              <a:effectLst/>
              <a:uLnTx/>
              <a:uFillTx/>
              <a:latin typeface="+mn-lt"/>
              <a:ea typeface="+mn-ea"/>
            </a:endParaRPr>
          </a:p>
          <a:p>
            <a:pPr marL="1143000" marR="0" lvl="2" indent="87630" algn="l" defTabSz="914400" rtl="0" eaLnBrk="0" fontAlgn="base" latinLnBrk="0" hangingPunct="0">
              <a:lnSpc>
                <a:spcPct val="100000"/>
              </a:lnSpc>
              <a:spcBef>
                <a:spcPct val="20000"/>
              </a:spcBef>
              <a:spcAft>
                <a:spcPct val="0"/>
              </a:spcAft>
              <a:buClrTx/>
              <a:buSzTx/>
              <a:buFontTx/>
              <a:buChar char="•"/>
              <a:defRPr/>
            </a:pPr>
            <a:r>
              <a:rPr kumimoji="1" lang="zh-CN" altLang="en-US" sz="2000" b="0" i="0" u="none" strike="noStrike" kern="0" cap="none" spc="0" normalizeH="0" baseline="0" noProof="0" dirty="0" smtClean="0">
                <a:ln>
                  <a:noFill/>
                </a:ln>
                <a:solidFill>
                  <a:schemeClr val="accent2"/>
                </a:solidFill>
                <a:effectLst/>
                <a:uLnTx/>
                <a:uFillTx/>
                <a:latin typeface="+mn-lt"/>
                <a:ea typeface="+mn-ea"/>
              </a:rPr>
              <a:t>    必须具备必要的专业技术知识；</a:t>
            </a:r>
            <a:endParaRPr kumimoji="1" lang="zh-CN" altLang="en-US" sz="2000" b="0" i="0" u="none" strike="noStrike" kern="0" cap="none" spc="0" normalizeH="0" baseline="0" noProof="0" dirty="0" smtClean="0">
              <a:ln>
                <a:noFill/>
              </a:ln>
              <a:solidFill>
                <a:schemeClr val="accent2"/>
              </a:solidFill>
              <a:effectLst/>
              <a:uLnTx/>
              <a:uFillTx/>
              <a:latin typeface="+mn-lt"/>
              <a:ea typeface="+mn-ea"/>
            </a:endParaRPr>
          </a:p>
          <a:p>
            <a:pPr marL="1143000" marR="0" lvl="2" indent="87630" algn="l" defTabSz="914400" rtl="0" eaLnBrk="0" fontAlgn="base" latinLnBrk="0" hangingPunct="0">
              <a:lnSpc>
                <a:spcPct val="100000"/>
              </a:lnSpc>
              <a:spcBef>
                <a:spcPct val="20000"/>
              </a:spcBef>
              <a:spcAft>
                <a:spcPct val="0"/>
              </a:spcAft>
              <a:buClrTx/>
              <a:buSzTx/>
              <a:buFontTx/>
              <a:buChar char="•"/>
              <a:defRPr/>
            </a:pPr>
            <a:r>
              <a:rPr kumimoji="1" lang="zh-CN" altLang="en-US" sz="2000" b="0" i="0" u="none" strike="noStrike" kern="0" cap="none" spc="0" normalizeH="0" baseline="0" noProof="0" dirty="0" smtClean="0">
                <a:ln>
                  <a:noFill/>
                </a:ln>
                <a:solidFill>
                  <a:schemeClr val="accent2"/>
                </a:solidFill>
                <a:effectLst/>
                <a:uLnTx/>
                <a:uFillTx/>
                <a:latin typeface="+mn-lt"/>
                <a:ea typeface="+mn-ea"/>
              </a:rPr>
              <a:t>    必须是预案编制过程各相关方的代表；</a:t>
            </a:r>
            <a:endParaRPr kumimoji="1" lang="zh-CN" altLang="en-US" sz="2000" b="0" i="0" u="none" strike="noStrike" kern="0" cap="none" spc="0" normalizeH="0" baseline="0" noProof="0" dirty="0" smtClean="0">
              <a:ln>
                <a:noFill/>
              </a:ln>
              <a:solidFill>
                <a:schemeClr val="accent2"/>
              </a:solidFill>
              <a:effectLst/>
              <a:uLnTx/>
              <a:uFillTx/>
              <a:latin typeface="+mn-lt"/>
              <a:ea typeface="+mn-ea"/>
            </a:endParaRPr>
          </a:p>
          <a:p>
            <a:pPr marL="1143000" marR="0" lvl="2" indent="87630" algn="l" defTabSz="914400" rtl="0" eaLnBrk="0" fontAlgn="base" latinLnBrk="0" hangingPunct="0">
              <a:lnSpc>
                <a:spcPct val="100000"/>
              </a:lnSpc>
              <a:spcBef>
                <a:spcPct val="20000"/>
              </a:spcBef>
              <a:spcAft>
                <a:spcPct val="0"/>
              </a:spcAft>
              <a:buClrTx/>
              <a:buSzTx/>
              <a:buFontTx/>
              <a:buChar char="•"/>
              <a:defRPr/>
            </a:pPr>
            <a:r>
              <a:rPr kumimoji="1" lang="zh-CN" altLang="en-US" sz="2000" b="0" i="0" u="none" strike="noStrike" kern="0" cap="none" spc="0" normalizeH="0" baseline="0" noProof="0" dirty="0" smtClean="0">
                <a:ln>
                  <a:noFill/>
                </a:ln>
                <a:solidFill>
                  <a:schemeClr val="accent2"/>
                </a:solidFill>
                <a:effectLst/>
                <a:uLnTx/>
                <a:uFillTx/>
                <a:latin typeface="+mn-lt"/>
                <a:ea typeface="+mn-ea"/>
              </a:rPr>
              <a:t>    各成员必须目标一致、相互合作。</a:t>
            </a:r>
            <a:endParaRPr kumimoji="1" lang="zh-CN" altLang="en-US" sz="2000" b="0" i="0" u="none" strike="noStrike" kern="0" cap="none" spc="0" normalizeH="0" baseline="0" noProof="0" dirty="0" smtClean="0">
              <a:ln>
                <a:noFill/>
              </a:ln>
              <a:solidFill>
                <a:schemeClr val="accent2"/>
              </a:solidFill>
              <a:effectLst/>
              <a:uLnTx/>
              <a:uFillTx/>
              <a:latin typeface="+mn-lt"/>
              <a:ea typeface="+mn-ea"/>
            </a:endParaRPr>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1" name="Rectangle 2"/>
          <p:cNvSpPr>
            <a:spLocks noGrp="1" noChangeArrowheads="1"/>
          </p:cNvSpPr>
          <p:nvPr>
            <p:ph type="title" idx="4294967295"/>
          </p:nvPr>
        </p:nvSpPr>
        <p:spPr>
          <a:xfrm>
            <a:off x="468313" y="857250"/>
            <a:ext cx="8226425" cy="785813"/>
          </a:xfrm>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3.2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应急预案的编制步骤</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endParaRPr>
          </a:p>
        </p:txBody>
      </p:sp>
      <p:sp>
        <p:nvSpPr>
          <p:cNvPr id="324612" name="Rectangle 47"/>
          <p:cNvSpPr>
            <a:spLocks noGrp="1" noChangeArrowheads="1"/>
          </p:cNvSpPr>
          <p:nvPr>
            <p:ph type="body" idx="1"/>
          </p:nvPr>
        </p:nvSpPr>
        <p:spPr>
          <a:xfrm>
            <a:off x="357188" y="1643063"/>
            <a:ext cx="8374063" cy="4308475"/>
          </a:xfrm>
        </p:spPr>
        <p:txBody>
          <a:bodyPr vert="horz" wrap="square" lIns="91440" tIns="45720" rIns="91440" bIns="45720" numCol="1" anchor="t" anchorCtr="0" compatLnSpc="1"/>
          <a:lstStyle/>
          <a:p>
            <a:pPr marL="963930" marR="0" lvl="1" indent="-514350" algn="l" defTabSz="914400" rtl="0" eaLnBrk="1" fontAlgn="base" latinLnBrk="0" hangingPunct="1">
              <a:lnSpc>
                <a:spcPct val="150000"/>
              </a:lnSpc>
              <a:spcBef>
                <a:spcPct val="20000"/>
              </a:spcBef>
              <a:spcAft>
                <a:spcPct val="0"/>
              </a:spcAft>
              <a:buClr>
                <a:srgbClr val="FF0000"/>
              </a:buClr>
              <a:buSzTx/>
              <a:buFont typeface="+mj-lt"/>
              <a:buAutoNum type="arabicPeriod"/>
              <a:defRPr/>
            </a:pPr>
            <a:r>
              <a:rPr kumimoji="1" lang="zh-CN" altLang="en-US" sz="2800" b="0" i="0" u="none" strike="noStrike" kern="0" cap="none" spc="0" normalizeH="0" baseline="0" noProof="0" dirty="0" smtClean="0">
                <a:ln>
                  <a:noFill/>
                </a:ln>
                <a:solidFill>
                  <a:schemeClr val="tx1"/>
                </a:solidFill>
                <a:effectLst/>
                <a:uLnTx/>
                <a:uFillTx/>
                <a:latin typeface="+mn-lt"/>
                <a:ea typeface="+mn-ea"/>
                <a:cs typeface="+mn-cs"/>
              </a:rPr>
              <a:t>编制准备</a:t>
            </a:r>
            <a:endParaRPr kumimoji="1" lang="zh-CN" altLang="en-US" sz="2800" b="0" i="0" u="none" strike="noStrike" kern="0" cap="none" spc="0" normalizeH="0" baseline="0" noProof="0" dirty="0" smtClean="0">
              <a:ln>
                <a:noFill/>
              </a:ln>
              <a:solidFill>
                <a:schemeClr val="tx1"/>
              </a:solidFill>
              <a:effectLst/>
              <a:uLnTx/>
              <a:uFillTx/>
              <a:latin typeface="+mn-lt"/>
              <a:ea typeface="+mn-ea"/>
              <a:cs typeface="+mn-cs"/>
            </a:endParaRPr>
          </a:p>
          <a:p>
            <a:pPr marL="898525" marR="0" lvl="1" indent="-228600" algn="l" defTabSz="914400" rtl="0" eaLnBrk="1" fontAlgn="base" latinLnBrk="0" hangingPunct="1">
              <a:lnSpc>
                <a:spcPts val="3600"/>
              </a:lnSpc>
              <a:spcBef>
                <a:spcPts val="0"/>
              </a:spcBef>
              <a:spcAft>
                <a:spcPct val="0"/>
              </a:spcAft>
              <a:buClr>
                <a:srgbClr val="FF0000"/>
              </a:buClr>
              <a:buSzTx/>
              <a:buFont typeface="Wingdings" panose="05000000000000000000" pitchFamily="2" charset="2"/>
              <a:buChar char="Ø"/>
              <a:defRPr/>
            </a:pPr>
            <a:r>
              <a:rPr kumimoji="1" lang="zh-CN" altLang="en-US" sz="2400" b="0" i="0" u="none" strike="noStrike" kern="0" cap="none" spc="0" normalizeH="0" baseline="0" noProof="0" dirty="0" smtClean="0">
                <a:ln>
                  <a:noFill/>
                </a:ln>
                <a:solidFill>
                  <a:srgbClr val="3333CC"/>
                </a:solidFill>
                <a:effectLst/>
                <a:uLnTx/>
                <a:uFillTx/>
                <a:latin typeface="+mn-lt"/>
                <a:ea typeface="+mn-ea"/>
              </a:rPr>
              <a:t>收集资料</a:t>
            </a:r>
            <a:r>
              <a:rPr kumimoji="1" lang="en-US" altLang="zh-CN" sz="2400" b="0" i="0" u="none" strike="noStrike" kern="0" cap="none" spc="0" normalizeH="0" baseline="0" noProof="0" dirty="0" smtClean="0">
                <a:ln>
                  <a:noFill/>
                </a:ln>
                <a:solidFill>
                  <a:srgbClr val="3333CC"/>
                </a:solidFill>
                <a:effectLst/>
                <a:uLnTx/>
                <a:uFillTx/>
                <a:latin typeface="+mn-lt"/>
                <a:ea typeface="+mn-ea"/>
              </a:rPr>
              <a:t>:</a:t>
            </a:r>
            <a:endParaRPr kumimoji="1" lang="en-US" altLang="zh-CN" sz="2400" b="0" i="0" u="none" strike="noStrike" kern="0" cap="none" spc="0" normalizeH="0" baseline="0" noProof="0" dirty="0" smtClean="0">
              <a:ln>
                <a:noFill/>
              </a:ln>
              <a:solidFill>
                <a:srgbClr val="3333CC"/>
              </a:solidFill>
              <a:effectLst/>
              <a:uLnTx/>
              <a:uFillTx/>
              <a:latin typeface="+mn-lt"/>
              <a:ea typeface="+mn-ea"/>
            </a:endParaRPr>
          </a:p>
          <a:p>
            <a:pPr marL="1075055" marR="0" lvl="2" indent="-5080" algn="l" defTabSz="914400" rtl="0" eaLnBrk="1" fontAlgn="base" latinLnBrk="0" hangingPunct="1">
              <a:lnSpc>
                <a:spcPts val="3600"/>
              </a:lnSpc>
              <a:spcBef>
                <a:spcPts val="0"/>
              </a:spcBef>
              <a:spcAft>
                <a:spcPct val="0"/>
              </a:spcAft>
              <a:buClr>
                <a:srgbClr val="FF0000"/>
              </a:buClr>
              <a:buSzTx/>
              <a:buFontTx/>
              <a:buNone/>
              <a:defRPr/>
            </a:pPr>
            <a:r>
              <a:rPr kumimoji="1" lang="zh-CN" altLang="en-US" sz="2400" b="0" i="0" u="none" strike="noStrike" kern="0" cap="none" spc="0" normalizeH="0" baseline="0" noProof="0" dirty="0" smtClean="0">
                <a:ln>
                  <a:noFill/>
                </a:ln>
                <a:solidFill>
                  <a:srgbClr val="3333CC"/>
                </a:solidFill>
                <a:effectLst/>
                <a:uLnTx/>
                <a:uFillTx/>
                <a:latin typeface="+mn-lt"/>
                <a:ea typeface="+mn-ea"/>
              </a:rPr>
              <a:t>适用法律、法规和标准；  </a:t>
            </a:r>
            <a:endParaRPr kumimoji="1" lang="en-US" altLang="zh-CN" sz="2400" b="0" i="0" u="none" strike="noStrike" kern="0" cap="none" spc="0" normalizeH="0" baseline="0" noProof="0" dirty="0" smtClean="0">
              <a:ln>
                <a:noFill/>
              </a:ln>
              <a:solidFill>
                <a:srgbClr val="3333CC"/>
              </a:solidFill>
              <a:effectLst/>
              <a:uLnTx/>
              <a:uFillTx/>
              <a:latin typeface="+mn-lt"/>
              <a:ea typeface="+mn-ea"/>
            </a:endParaRPr>
          </a:p>
          <a:p>
            <a:pPr marL="1075055" marR="0" lvl="2" indent="-5080" algn="l" defTabSz="914400" rtl="0" eaLnBrk="1" fontAlgn="base" latinLnBrk="0" hangingPunct="1">
              <a:lnSpc>
                <a:spcPts val="3600"/>
              </a:lnSpc>
              <a:spcBef>
                <a:spcPts val="0"/>
              </a:spcBef>
              <a:spcAft>
                <a:spcPct val="0"/>
              </a:spcAft>
              <a:buClr>
                <a:srgbClr val="FF0000"/>
              </a:buClr>
              <a:buSzTx/>
              <a:buFontTx/>
              <a:buNone/>
              <a:defRPr/>
            </a:pPr>
            <a:r>
              <a:rPr kumimoji="1" lang="zh-CN" altLang="en-US" sz="2400" b="0" i="0" u="none" strike="noStrike" kern="0" cap="none" spc="0" normalizeH="0" baseline="0" noProof="0" dirty="0" smtClean="0">
                <a:ln>
                  <a:noFill/>
                </a:ln>
                <a:solidFill>
                  <a:srgbClr val="3333CC"/>
                </a:solidFill>
                <a:effectLst/>
                <a:uLnTx/>
                <a:uFillTx/>
                <a:latin typeface="+mn-lt"/>
                <a:ea typeface="+mn-ea"/>
              </a:rPr>
              <a:t>工艺流程、</a:t>
            </a:r>
            <a:r>
              <a:rPr kumimoji="1" lang="en-US" altLang="zh-CN" sz="2400" b="0" i="0" u="none" strike="noStrike" kern="0" cap="none" spc="0" normalizeH="0" baseline="0" noProof="0" dirty="0" smtClean="0">
                <a:ln>
                  <a:noFill/>
                </a:ln>
                <a:solidFill>
                  <a:srgbClr val="3333CC"/>
                </a:solidFill>
                <a:effectLst/>
                <a:uLnTx/>
                <a:uFillTx/>
                <a:latin typeface="+mn-lt"/>
                <a:ea typeface="+mn-ea"/>
              </a:rPr>
              <a:t>MSDS</a:t>
            </a:r>
            <a:r>
              <a:rPr kumimoji="1" lang="zh-CN" altLang="en-US" sz="2400" b="0" i="0" u="none" strike="noStrike" kern="0" cap="none" spc="0" normalizeH="0" baseline="0" noProof="0" dirty="0" smtClean="0">
                <a:ln>
                  <a:noFill/>
                </a:ln>
                <a:solidFill>
                  <a:srgbClr val="3333CC"/>
                </a:solidFill>
                <a:effectLst/>
                <a:uLnTx/>
                <a:uFillTx/>
                <a:latin typeface="+mn-lt"/>
                <a:ea typeface="+mn-ea"/>
              </a:rPr>
              <a:t>、设备设施等技术资料；  </a:t>
            </a:r>
            <a:endParaRPr kumimoji="1" lang="en-US" altLang="zh-CN" sz="2400" b="0" i="0" u="none" strike="noStrike" kern="0" cap="none" spc="0" normalizeH="0" baseline="0" noProof="0" dirty="0" smtClean="0">
              <a:ln>
                <a:noFill/>
              </a:ln>
              <a:solidFill>
                <a:srgbClr val="3333CC"/>
              </a:solidFill>
              <a:effectLst/>
              <a:uLnTx/>
              <a:uFillTx/>
              <a:latin typeface="+mn-lt"/>
              <a:ea typeface="+mn-ea"/>
            </a:endParaRPr>
          </a:p>
          <a:p>
            <a:pPr marL="1075055" marR="0" lvl="2" indent="-5080" algn="l" defTabSz="914400" rtl="0" eaLnBrk="1" fontAlgn="base" latinLnBrk="0" hangingPunct="1">
              <a:lnSpc>
                <a:spcPts val="3600"/>
              </a:lnSpc>
              <a:spcBef>
                <a:spcPts val="0"/>
              </a:spcBef>
              <a:spcAft>
                <a:spcPct val="0"/>
              </a:spcAft>
              <a:buClr>
                <a:srgbClr val="FF0000"/>
              </a:buClr>
              <a:buSzTx/>
              <a:buFontTx/>
              <a:buNone/>
              <a:defRPr/>
            </a:pPr>
            <a:r>
              <a:rPr kumimoji="1" lang="zh-CN" altLang="en-US" sz="2400" b="0" i="0" u="none" strike="noStrike" kern="0" cap="none" spc="0" normalizeH="0" baseline="0" noProof="0" dirty="0" smtClean="0">
                <a:ln>
                  <a:noFill/>
                </a:ln>
                <a:solidFill>
                  <a:srgbClr val="3333CC"/>
                </a:solidFill>
                <a:effectLst/>
                <a:uLnTx/>
                <a:uFillTx/>
                <a:latin typeface="+mn-lt"/>
                <a:ea typeface="+mn-ea"/>
              </a:rPr>
              <a:t>企业安全记录、以往事故调查报告；  </a:t>
            </a:r>
            <a:endParaRPr kumimoji="1" lang="en-US" altLang="zh-CN" sz="2400" b="0" i="0" u="none" strike="noStrike" kern="0" cap="none" spc="0" normalizeH="0" baseline="0" noProof="0" dirty="0" smtClean="0">
              <a:ln>
                <a:noFill/>
              </a:ln>
              <a:solidFill>
                <a:srgbClr val="3333CC"/>
              </a:solidFill>
              <a:effectLst/>
              <a:uLnTx/>
              <a:uFillTx/>
              <a:latin typeface="+mn-lt"/>
              <a:ea typeface="+mn-ea"/>
            </a:endParaRPr>
          </a:p>
          <a:p>
            <a:pPr marL="1075055" marR="0" lvl="2" indent="-5080" algn="l" defTabSz="914400" rtl="0" eaLnBrk="1" fontAlgn="base" latinLnBrk="0" hangingPunct="1">
              <a:lnSpc>
                <a:spcPts val="3600"/>
              </a:lnSpc>
              <a:spcBef>
                <a:spcPts val="0"/>
              </a:spcBef>
              <a:spcAft>
                <a:spcPct val="0"/>
              </a:spcAft>
              <a:buClr>
                <a:srgbClr val="FF0000"/>
              </a:buClr>
              <a:buSzTx/>
              <a:buFontTx/>
              <a:buNone/>
              <a:defRPr/>
            </a:pPr>
            <a:r>
              <a:rPr kumimoji="1" lang="zh-CN" altLang="en-US" sz="2400" b="0" i="0" u="none" strike="noStrike" kern="0" cap="none" spc="0" normalizeH="0" baseline="0" noProof="0" dirty="0" smtClean="0">
                <a:ln>
                  <a:noFill/>
                </a:ln>
                <a:solidFill>
                  <a:srgbClr val="3333CC"/>
                </a:solidFill>
                <a:effectLst/>
                <a:uLnTx/>
                <a:uFillTx/>
                <a:latin typeface="+mn-lt"/>
                <a:ea typeface="+mn-ea"/>
              </a:rPr>
              <a:t>国内外同类企业事故资料；</a:t>
            </a:r>
            <a:endParaRPr kumimoji="1" lang="en-US" altLang="zh-CN" sz="2400" b="0" i="0" u="none" strike="noStrike" kern="0" cap="none" spc="0" normalizeH="0" baseline="0" noProof="0" dirty="0" smtClean="0">
              <a:ln>
                <a:noFill/>
              </a:ln>
              <a:solidFill>
                <a:srgbClr val="3333CC"/>
              </a:solidFill>
              <a:effectLst/>
              <a:uLnTx/>
              <a:uFillTx/>
              <a:latin typeface="+mn-lt"/>
              <a:ea typeface="+mn-ea"/>
            </a:endParaRPr>
          </a:p>
          <a:p>
            <a:pPr marL="1075055" marR="0" lvl="2" indent="-5080" algn="l" defTabSz="914400" rtl="0" eaLnBrk="1" fontAlgn="base" latinLnBrk="0" hangingPunct="1">
              <a:lnSpc>
                <a:spcPts val="3600"/>
              </a:lnSpc>
              <a:spcBef>
                <a:spcPts val="0"/>
              </a:spcBef>
              <a:spcAft>
                <a:spcPct val="0"/>
              </a:spcAft>
              <a:buClr>
                <a:srgbClr val="FF0000"/>
              </a:buClr>
              <a:buSzTx/>
              <a:buFontTx/>
              <a:buNone/>
              <a:defRPr/>
            </a:pPr>
            <a:r>
              <a:rPr kumimoji="1" lang="zh-CN" altLang="en-US" sz="2400" b="0" i="0" u="none" strike="noStrike" kern="0" cap="none" spc="0" normalizeH="0" baseline="0" noProof="0" dirty="0" smtClean="0">
                <a:ln>
                  <a:noFill/>
                </a:ln>
                <a:solidFill>
                  <a:srgbClr val="3333CC"/>
                </a:solidFill>
                <a:effectLst/>
                <a:uLnTx/>
                <a:uFillTx/>
                <a:latin typeface="+mn-lt"/>
                <a:ea typeface="+mn-ea"/>
              </a:rPr>
              <a:t>周边地理、环境、气象资料；</a:t>
            </a:r>
            <a:endParaRPr kumimoji="1" lang="en-US" altLang="zh-CN" sz="2400" b="0" i="0" u="none" strike="noStrike" kern="0" cap="none" spc="0" normalizeH="0" baseline="0" noProof="0" dirty="0" smtClean="0">
              <a:ln>
                <a:noFill/>
              </a:ln>
              <a:solidFill>
                <a:srgbClr val="3333CC"/>
              </a:solidFill>
              <a:effectLst/>
              <a:uLnTx/>
              <a:uFillTx/>
              <a:latin typeface="+mn-lt"/>
              <a:ea typeface="+mn-ea"/>
            </a:endParaRPr>
          </a:p>
          <a:p>
            <a:pPr marL="1075055" marR="0" lvl="2" indent="-5080" algn="l" defTabSz="914400" rtl="0" eaLnBrk="1" fontAlgn="base" latinLnBrk="0" hangingPunct="1">
              <a:lnSpc>
                <a:spcPts val="3600"/>
              </a:lnSpc>
              <a:spcBef>
                <a:spcPts val="0"/>
              </a:spcBef>
              <a:spcAft>
                <a:spcPct val="0"/>
              </a:spcAft>
              <a:buClr>
                <a:srgbClr val="FF0000"/>
              </a:buClr>
              <a:buSzTx/>
              <a:buFontTx/>
              <a:buNone/>
              <a:defRPr/>
            </a:pPr>
            <a:r>
              <a:rPr kumimoji="1" lang="zh-CN" altLang="en-US" sz="2400" b="0" i="0" u="none" strike="noStrike" kern="0" cap="none" spc="0" normalizeH="0" baseline="0" noProof="0" dirty="0" smtClean="0">
                <a:ln>
                  <a:noFill/>
                </a:ln>
                <a:solidFill>
                  <a:srgbClr val="3333CC"/>
                </a:solidFill>
                <a:effectLst/>
                <a:uLnTx/>
                <a:uFillTx/>
                <a:latin typeface="+mn-lt"/>
                <a:ea typeface="+mn-ea"/>
              </a:rPr>
              <a:t>安全评价报告、</a:t>
            </a:r>
            <a:r>
              <a:rPr kumimoji="1" lang="en-US" altLang="zh-CN" sz="2400" b="0" i="0" u="none" strike="noStrike" kern="0" cap="none" spc="0" normalizeH="0" baseline="0" noProof="0" dirty="0" smtClean="0">
                <a:ln>
                  <a:noFill/>
                </a:ln>
                <a:solidFill>
                  <a:srgbClr val="3333CC"/>
                </a:solidFill>
                <a:effectLst/>
                <a:uLnTx/>
                <a:uFillTx/>
                <a:latin typeface="+mn-lt"/>
                <a:ea typeface="+mn-ea"/>
              </a:rPr>
              <a:t>HSE</a:t>
            </a:r>
            <a:r>
              <a:rPr kumimoji="1" lang="zh-CN" altLang="en-US" sz="2400" b="0" i="0" u="none" strike="noStrike" kern="0" cap="none" spc="0" normalizeH="0" baseline="0" noProof="0" dirty="0" smtClean="0">
                <a:ln>
                  <a:noFill/>
                </a:ln>
                <a:solidFill>
                  <a:srgbClr val="3333CC"/>
                </a:solidFill>
                <a:effectLst/>
                <a:uLnTx/>
                <a:uFillTx/>
                <a:latin typeface="+mn-lt"/>
                <a:ea typeface="+mn-ea"/>
              </a:rPr>
              <a:t>体系文件和以前制定的应急救援预案等。</a:t>
            </a:r>
            <a:endParaRPr kumimoji="1" lang="en-US" altLang="zh-CN" sz="2400" b="0" i="0" u="none" strike="noStrike" kern="0" cap="none" spc="0" normalizeH="0" baseline="0" noProof="0" dirty="0" smtClean="0">
              <a:ln>
                <a:noFill/>
              </a:ln>
              <a:solidFill>
                <a:srgbClr val="3333CC"/>
              </a:solidFill>
              <a:effectLst/>
              <a:uLnTx/>
              <a:uFillTx/>
              <a:latin typeface="+mn-lt"/>
              <a:ea typeface="+mn-ea"/>
            </a:endParaRPr>
          </a:p>
          <a:p>
            <a:pPr marL="1075055" marR="0" lvl="2" indent="-5080" algn="l" defTabSz="914400" rtl="0" eaLnBrk="1" fontAlgn="base" latinLnBrk="0" hangingPunct="1">
              <a:lnSpc>
                <a:spcPct val="150000"/>
              </a:lnSpc>
              <a:spcBef>
                <a:spcPts val="0"/>
              </a:spcBef>
              <a:spcAft>
                <a:spcPct val="0"/>
              </a:spcAft>
              <a:buClr>
                <a:srgbClr val="FF0000"/>
              </a:buClr>
              <a:buSzTx/>
              <a:buFontTx/>
              <a:buNone/>
              <a:defRPr/>
            </a:pPr>
            <a:endParaRPr kumimoji="1" lang="en-US" altLang="zh-CN" sz="800" b="0" i="0" u="none" strike="noStrike" kern="0" cap="none" spc="0" normalizeH="0" baseline="0" noProof="0" dirty="0" smtClean="0">
              <a:ln>
                <a:noFill/>
              </a:ln>
              <a:solidFill>
                <a:srgbClr val="3333CC"/>
              </a:solidFill>
              <a:effectLst/>
              <a:uLnTx/>
              <a:uFillTx/>
              <a:latin typeface="+mn-lt"/>
              <a:ea typeface="+mn-ea"/>
            </a:endParaRPr>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1" name="Rectangle 2"/>
          <p:cNvSpPr>
            <a:spLocks noGrp="1" noChangeArrowheads="1"/>
          </p:cNvSpPr>
          <p:nvPr>
            <p:ph type="title" idx="4294967295"/>
          </p:nvPr>
        </p:nvSpPr>
        <p:spPr>
          <a:xfrm>
            <a:off x="468313" y="857250"/>
            <a:ext cx="8226425" cy="785813"/>
          </a:xfrm>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3.2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应急预案的编制步骤</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endParaRPr>
          </a:p>
        </p:txBody>
      </p:sp>
      <p:sp>
        <p:nvSpPr>
          <p:cNvPr id="324612" name="Rectangle 47"/>
          <p:cNvSpPr>
            <a:spLocks noGrp="1" noChangeArrowheads="1"/>
          </p:cNvSpPr>
          <p:nvPr>
            <p:ph type="body" idx="1"/>
          </p:nvPr>
        </p:nvSpPr>
        <p:spPr>
          <a:xfrm>
            <a:off x="357188" y="1643063"/>
            <a:ext cx="8374063" cy="4071938"/>
          </a:xfrm>
        </p:spPr>
        <p:txBody>
          <a:bodyPr vert="horz" wrap="square" lIns="91440" tIns="45720" rIns="91440" bIns="45720" numCol="1" anchor="t" anchorCtr="0" compatLnSpc="1"/>
          <a:lstStyle/>
          <a:p>
            <a:pPr marL="963930" marR="0" lvl="1" indent="-514350" algn="l" defTabSz="914400" rtl="0" eaLnBrk="1" fontAlgn="base" latinLnBrk="0" hangingPunct="1">
              <a:lnSpc>
                <a:spcPct val="150000"/>
              </a:lnSpc>
              <a:spcBef>
                <a:spcPct val="20000"/>
              </a:spcBef>
              <a:spcAft>
                <a:spcPct val="0"/>
              </a:spcAft>
              <a:buClr>
                <a:srgbClr val="FF0000"/>
              </a:buClr>
              <a:buSzTx/>
              <a:buFont typeface="+mj-lt"/>
              <a:buAutoNum type="arabicPeriod"/>
              <a:defRPr/>
            </a:pPr>
            <a:r>
              <a:rPr kumimoji="1" lang="zh-CN" altLang="en-US" sz="2800" b="0" i="0" u="none" strike="noStrike" kern="0" cap="none" spc="0" normalizeH="0" baseline="0" noProof="0" dirty="0" smtClean="0">
                <a:ln>
                  <a:noFill/>
                </a:ln>
                <a:solidFill>
                  <a:schemeClr val="tx1"/>
                </a:solidFill>
                <a:effectLst/>
                <a:uLnTx/>
                <a:uFillTx/>
                <a:latin typeface="+mn-lt"/>
                <a:ea typeface="+mn-ea"/>
                <a:cs typeface="+mn-cs"/>
              </a:rPr>
              <a:t>编制准备</a:t>
            </a:r>
            <a:endParaRPr kumimoji="1" lang="zh-CN" altLang="en-US" sz="2800" b="0" i="0" u="none" strike="noStrike" kern="0" cap="none" spc="0" normalizeH="0" baseline="0" noProof="0" dirty="0" smtClean="0">
              <a:ln>
                <a:noFill/>
              </a:ln>
              <a:solidFill>
                <a:schemeClr val="tx1"/>
              </a:solidFill>
              <a:effectLst/>
              <a:uLnTx/>
              <a:uFillTx/>
              <a:latin typeface="+mn-lt"/>
              <a:ea typeface="+mn-ea"/>
              <a:cs typeface="+mn-cs"/>
            </a:endParaRPr>
          </a:p>
          <a:p>
            <a:pPr marL="898525" marR="0" lvl="1" indent="-228600" algn="l" defTabSz="914400" rtl="0" eaLnBrk="1" fontAlgn="base" latinLnBrk="0" hangingPunct="1">
              <a:lnSpc>
                <a:spcPct val="150000"/>
              </a:lnSpc>
              <a:spcBef>
                <a:spcPts val="0"/>
              </a:spcBef>
              <a:spcAft>
                <a:spcPct val="0"/>
              </a:spcAft>
              <a:buClr>
                <a:srgbClr val="FF0000"/>
              </a:buClr>
              <a:buSzTx/>
              <a:buFont typeface="Wingdings" panose="05000000000000000000" pitchFamily="2" charset="2"/>
              <a:buChar char="Ø"/>
              <a:defRPr/>
            </a:pPr>
            <a:r>
              <a:rPr kumimoji="1" lang="zh-CN" altLang="en-US" sz="2400" b="0" i="0" u="none" strike="noStrike" kern="0" cap="none" spc="0" normalizeH="0" baseline="0" noProof="0" dirty="0" smtClean="0">
                <a:ln>
                  <a:noFill/>
                </a:ln>
                <a:solidFill>
                  <a:srgbClr val="3333CC"/>
                </a:solidFill>
                <a:effectLst/>
                <a:uLnTx/>
                <a:uFillTx/>
                <a:latin typeface="+mn-lt"/>
                <a:ea typeface="+mn-ea"/>
              </a:rPr>
              <a:t>危险辨识和风险评价</a:t>
            </a:r>
            <a:endParaRPr kumimoji="1" lang="en-US" altLang="zh-CN" sz="2400" b="0" i="0" u="none" strike="noStrike" kern="0" cap="none" spc="0" normalizeH="0" baseline="0" noProof="0" dirty="0" smtClean="0">
              <a:ln>
                <a:noFill/>
              </a:ln>
              <a:solidFill>
                <a:srgbClr val="3333CC"/>
              </a:solidFill>
              <a:effectLst/>
              <a:uLnTx/>
              <a:uFillTx/>
              <a:latin typeface="+mn-lt"/>
              <a:ea typeface="+mn-ea"/>
            </a:endParaRPr>
          </a:p>
          <a:p>
            <a:pPr marL="342900" marR="0" lvl="0" indent="20955" algn="l" defTabSz="914400" rtl="0" eaLnBrk="0" fontAlgn="base" latinLnBrk="0" hangingPunct="0">
              <a:lnSpc>
                <a:spcPct val="150000"/>
              </a:lnSpc>
              <a:spcBef>
                <a:spcPts val="0"/>
              </a:spcBef>
              <a:spcAft>
                <a:spcPct val="0"/>
              </a:spcAft>
              <a:buClrTx/>
              <a:buSzTx/>
              <a:buFontTx/>
              <a:buNone/>
              <a:defRPr/>
            </a:pPr>
            <a:r>
              <a:rPr kumimoji="1" lang="zh-CN" altLang="en-US" sz="2400" b="0" i="0" u="none" strike="noStrike" kern="0" cap="none" spc="0" normalizeH="0" baseline="0" noProof="0" dirty="0" smtClean="0">
                <a:ln>
                  <a:noFill/>
                </a:ln>
                <a:solidFill>
                  <a:srgbClr val="3333CC"/>
                </a:solidFill>
                <a:effectLst/>
                <a:uLnTx/>
                <a:uFillTx/>
                <a:latin typeface="+mn-lt"/>
                <a:ea typeface="+mn-ea"/>
                <a:cs typeface="+mn-cs"/>
              </a:rPr>
              <a:t>      原则：横向到边、纵向到底、不留死角 。</a:t>
            </a:r>
            <a:endParaRPr kumimoji="1" lang="en-US" altLang="zh-CN" sz="2400" b="0" i="0" u="none" strike="noStrike" kern="0" cap="none" spc="0" normalizeH="0" baseline="0" noProof="0" dirty="0" smtClean="0">
              <a:ln>
                <a:noFill/>
              </a:ln>
              <a:solidFill>
                <a:srgbClr val="3333CC"/>
              </a:solidFill>
              <a:effectLst/>
              <a:uLnTx/>
              <a:uFillTx/>
              <a:latin typeface="+mn-lt"/>
              <a:ea typeface="+mn-ea"/>
              <a:cs typeface="+mn-cs"/>
            </a:endParaRPr>
          </a:p>
          <a:p>
            <a:pPr marL="342900" marR="0" lvl="0" indent="20955" algn="l" defTabSz="914400" rtl="0" eaLnBrk="0" fontAlgn="base" latinLnBrk="0" hangingPunct="0">
              <a:lnSpc>
                <a:spcPct val="150000"/>
              </a:lnSpc>
              <a:spcBef>
                <a:spcPts val="0"/>
              </a:spcBef>
              <a:spcAft>
                <a:spcPct val="0"/>
              </a:spcAft>
              <a:buClrTx/>
              <a:buSzTx/>
              <a:buFontTx/>
              <a:buNone/>
              <a:defRPr/>
            </a:pPr>
            <a:endParaRPr kumimoji="1" lang="en-US" altLang="zh-CN" sz="1200" b="0" i="0" u="none" strike="noStrike" kern="0" cap="none" spc="0" normalizeH="0" baseline="0" noProof="0" dirty="0" smtClean="0">
              <a:ln>
                <a:noFill/>
              </a:ln>
              <a:solidFill>
                <a:srgbClr val="3333CC"/>
              </a:solidFill>
              <a:effectLst/>
              <a:uLnTx/>
              <a:uFillTx/>
              <a:latin typeface="+mn-lt"/>
              <a:ea typeface="+mn-ea"/>
              <a:cs typeface="+mn-cs"/>
            </a:endParaRPr>
          </a:p>
          <a:p>
            <a:pPr marL="898525" marR="0" lvl="1" indent="-228600" algn="l" defTabSz="914400" rtl="0" eaLnBrk="1" fontAlgn="base" latinLnBrk="0" hangingPunct="1">
              <a:lnSpc>
                <a:spcPct val="150000"/>
              </a:lnSpc>
              <a:spcBef>
                <a:spcPts val="0"/>
              </a:spcBef>
              <a:spcAft>
                <a:spcPct val="0"/>
              </a:spcAft>
              <a:buClr>
                <a:srgbClr val="FF0000"/>
              </a:buClr>
              <a:buSzTx/>
              <a:buFont typeface="Wingdings" panose="05000000000000000000" pitchFamily="2" charset="2"/>
              <a:buChar char="Ø"/>
              <a:defRPr/>
            </a:pPr>
            <a:r>
              <a:rPr kumimoji="1" lang="zh-CN" altLang="en-US" sz="2400" b="0" i="0" u="none" strike="noStrike" kern="0" cap="none" spc="0" normalizeH="0" baseline="0" noProof="0" dirty="0" smtClean="0">
                <a:ln>
                  <a:noFill/>
                </a:ln>
                <a:solidFill>
                  <a:srgbClr val="3333CC"/>
                </a:solidFill>
                <a:effectLst/>
                <a:uLnTx/>
                <a:uFillTx/>
                <a:latin typeface="+mn-lt"/>
                <a:ea typeface="+mn-ea"/>
              </a:rPr>
              <a:t>能力和资源评估： </a:t>
            </a:r>
            <a:endParaRPr kumimoji="1" lang="en-US" altLang="zh-CN" sz="2400" b="0" i="0" u="none" strike="noStrike" kern="0" cap="none" spc="0" normalizeH="0" baseline="0" noProof="0" dirty="0" smtClean="0">
              <a:ln>
                <a:noFill/>
              </a:ln>
              <a:solidFill>
                <a:srgbClr val="3333CC"/>
              </a:solidFill>
              <a:effectLst/>
              <a:uLnTx/>
              <a:uFillTx/>
              <a:latin typeface="+mn-lt"/>
              <a:ea typeface="+mn-ea"/>
            </a:endParaRPr>
          </a:p>
          <a:p>
            <a:pPr marL="342900" marR="0" lvl="0" indent="20955" algn="l" defTabSz="914400" rtl="0" eaLnBrk="0" fontAlgn="base" latinLnBrk="0" hangingPunct="0">
              <a:lnSpc>
                <a:spcPct val="150000"/>
              </a:lnSpc>
              <a:spcBef>
                <a:spcPts val="0"/>
              </a:spcBef>
              <a:spcAft>
                <a:spcPct val="0"/>
              </a:spcAft>
              <a:buClrTx/>
              <a:buSzTx/>
              <a:buFontTx/>
              <a:buNone/>
              <a:defRPr/>
            </a:pPr>
            <a:r>
              <a:rPr kumimoji="1" lang="zh-CN" altLang="en-US" sz="2400" b="0" i="0" u="none" strike="noStrike" kern="0" cap="none" spc="0" normalizeH="0" baseline="0" noProof="0" dirty="0" smtClean="0">
                <a:ln>
                  <a:noFill/>
                </a:ln>
                <a:solidFill>
                  <a:srgbClr val="3333CC"/>
                </a:solidFill>
                <a:effectLst/>
                <a:uLnTx/>
                <a:uFillTx/>
                <a:latin typeface="+mn-lt"/>
                <a:ea typeface="+mn-ea"/>
                <a:cs typeface="+mn-cs"/>
              </a:rPr>
              <a:t>      所需资源，包括人力、物资和设备。</a:t>
            </a:r>
            <a:endParaRPr kumimoji="1" lang="zh-CN" altLang="en-US" sz="2400" b="0" i="0" u="none" strike="noStrike" kern="0" cap="none" spc="0" normalizeH="0" baseline="0" noProof="0" dirty="0" smtClean="0">
              <a:ln>
                <a:noFill/>
              </a:ln>
              <a:solidFill>
                <a:srgbClr val="3333CC"/>
              </a:solidFill>
              <a:effectLst/>
              <a:uLnTx/>
              <a:uFillTx/>
              <a:latin typeface="+mn-lt"/>
              <a:ea typeface="+mn-ea"/>
              <a:cs typeface="+mn-cs"/>
            </a:endParaRPr>
          </a:p>
        </p:txBody>
      </p:sp>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5" name="Rectangle 2"/>
          <p:cNvSpPr>
            <a:spLocks noGrp="1" noChangeArrowheads="1"/>
          </p:cNvSpPr>
          <p:nvPr>
            <p:ph type="title" idx="4294967295"/>
          </p:nvPr>
        </p:nvSpPr>
        <p:spPr>
          <a:xfrm>
            <a:off x="468313" y="1052513"/>
            <a:ext cx="8226425" cy="785813"/>
          </a:xfrm>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3.2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应急预案的编制步骤</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endParaRPr>
          </a:p>
        </p:txBody>
      </p:sp>
      <p:sp>
        <p:nvSpPr>
          <p:cNvPr id="325636" name="Rectangle 49"/>
          <p:cNvSpPr>
            <a:spLocks noChangeArrowheads="1"/>
          </p:cNvSpPr>
          <p:nvPr/>
        </p:nvSpPr>
        <p:spPr bwMode="auto">
          <a:xfrm>
            <a:off x="468313" y="1989138"/>
            <a:ext cx="8229600" cy="4032250"/>
          </a:xfrm>
          <a:prstGeom prst="rect">
            <a:avLst/>
          </a:prstGeom>
          <a:noFill/>
          <a:ln w="9525">
            <a:noFill/>
            <a:miter lim="800000"/>
          </a:ln>
        </p:spPr>
        <p:txBody>
          <a:bodyPr lIns="91438" tIns="45721" rIns="91438" bIns="45721"/>
          <a:lstStyle/>
          <a:p>
            <a:pPr marL="514350" marR="0" lvl="0" indent="-514350" algn="l" defTabSz="913130" rtl="0" eaLnBrk="1" fontAlgn="base" latinLnBrk="0" hangingPunct="1">
              <a:lnSpc>
                <a:spcPct val="140000"/>
              </a:lnSpc>
              <a:spcBef>
                <a:spcPct val="20000"/>
              </a:spcBef>
              <a:spcAft>
                <a:spcPct val="0"/>
              </a:spcAft>
              <a:buClrTx/>
              <a:buSzTx/>
              <a:buFontTx/>
              <a:buAutoNum type="arabicPeriod" startAt="2"/>
              <a:defRPr/>
            </a:pPr>
            <a:r>
              <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编写预案</a:t>
            </a:r>
            <a:endPar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514350" marR="0" lvl="0" indent="-514350" algn="l" defTabSz="913130" rtl="0" eaLnBrk="1" fontAlgn="base" latinLnBrk="0" hangingPunct="1">
              <a:lnSpc>
                <a:spcPct val="130000"/>
              </a:lnSpc>
              <a:spcBef>
                <a:spcPct val="2000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依据风险分析的结果，针对可能发生的事故，预先对应急</a:t>
            </a:r>
            <a:endParaRPr kumimoji="1"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14350" marR="0" lvl="0" indent="-514350" algn="l" defTabSz="913130" rtl="0" eaLnBrk="1" fontAlgn="base" latinLnBrk="0" hangingPunct="1">
              <a:lnSpc>
                <a:spcPct val="130000"/>
              </a:lnSpc>
              <a:spcBef>
                <a:spcPct val="20000"/>
              </a:spcBef>
              <a:spcAft>
                <a:spcPct val="0"/>
              </a:spcAft>
              <a:buClrTx/>
              <a:buSzTx/>
              <a:buFontTx/>
              <a:buNone/>
              <a:defRPr/>
            </a:pPr>
            <a:r>
              <a:rPr kumimoji="1"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机构、人员、技术、装备、设施（设备）、物资、救援行</a:t>
            </a:r>
            <a:endParaRPr kumimoji="1"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14350" marR="0" lvl="0" indent="-514350" algn="l" defTabSz="913130" rtl="0" eaLnBrk="1" fontAlgn="base" latinLnBrk="0" hangingPunct="1">
              <a:lnSpc>
                <a:spcPct val="130000"/>
              </a:lnSpc>
              <a:spcBef>
                <a:spcPct val="20000"/>
              </a:spcBef>
              <a:spcAft>
                <a:spcPct val="0"/>
              </a:spcAft>
              <a:buClrTx/>
              <a:buSzTx/>
              <a:buFontTx/>
              <a:buNone/>
              <a:defRPr/>
            </a:pPr>
            <a:r>
              <a:rPr kumimoji="1"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动、指挥与协调等方面做出具体安排，编写形成应急预案</a:t>
            </a:r>
            <a:endParaRPr kumimoji="1"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14350" marR="0" lvl="0" indent="-514350" algn="l" defTabSz="913130" rtl="0" eaLnBrk="1" fontAlgn="base" latinLnBrk="0" hangingPunct="1">
              <a:lnSpc>
                <a:spcPct val="130000"/>
              </a:lnSpc>
              <a:spcBef>
                <a:spcPct val="20000"/>
              </a:spcBef>
              <a:spcAft>
                <a:spcPct val="0"/>
              </a:spcAft>
              <a:buClrTx/>
              <a:buSzTx/>
              <a:buFontTx/>
              <a:buNone/>
              <a:defRPr/>
            </a:pPr>
            <a:r>
              <a:rPr kumimoji="1"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文本。</a:t>
            </a:r>
            <a:endParaRPr kumimoji="0" lang="zh-CN"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742950" marR="0" lvl="1" indent="-285750" algn="l" defTabSz="913130" rtl="0" eaLnBrk="1" fontAlgn="base" latinLnBrk="0" hangingPunct="1">
              <a:lnSpc>
                <a:spcPct val="130000"/>
              </a:lnSpc>
              <a:spcBef>
                <a:spcPct val="2000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发生前、发生时、发生后；</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42950" marR="0" lvl="1" indent="-285750" algn="l" defTabSz="913130" rtl="0" eaLnBrk="1" fontAlgn="base" latinLnBrk="0" hangingPunct="1">
              <a:lnSpc>
                <a:spcPct val="130000"/>
              </a:lnSpc>
              <a:spcBef>
                <a:spcPct val="20000"/>
              </a:spcBef>
              <a:spcAft>
                <a:spcPct val="0"/>
              </a:spcAft>
              <a:buClrTx/>
              <a:buSzTx/>
              <a:buFont typeface="Wingdings" panose="05000000000000000000" pitchFamily="2" charset="2"/>
              <a:buChar char="Ø"/>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做什么？谁来做？怎么做？何时做？用什么做？</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3130" rtl="0" eaLnBrk="1" fontAlgn="base" latinLnBrk="0" hangingPunct="1">
              <a:lnSpc>
                <a:spcPct val="140000"/>
              </a:lnSpc>
              <a:spcBef>
                <a:spcPct val="20000"/>
              </a:spcBef>
              <a:spcAft>
                <a:spcPct val="0"/>
              </a:spcAft>
              <a:buClrTx/>
              <a:buSzTx/>
              <a:buFontTx/>
              <a:buNone/>
              <a:defRPr/>
            </a:pP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endPar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body" idx="4294967295"/>
          </p:nvPr>
        </p:nvSpPr>
        <p:spPr>
          <a:xfrm>
            <a:off x="539750" y="1989138"/>
            <a:ext cx="7993063" cy="4032250"/>
          </a:xfrm>
          <a:ln/>
        </p:spPr>
        <p:txBody>
          <a:bodyPr vert="horz" wrap="square" lIns="91440" tIns="45720" rIns="91440" bIns="45720" anchor="t" anchorCtr="0"/>
          <a:p>
            <a:pPr eaLnBrk="1" hangingPunct="1">
              <a:lnSpc>
                <a:spcPct val="160000"/>
              </a:lnSpc>
              <a:buNone/>
            </a:pPr>
            <a:r>
              <a:rPr lang="en-US" altLang="zh-CN" sz="2800" dirty="0"/>
              <a:t>            </a:t>
            </a:r>
            <a:r>
              <a:rPr lang="zh-CN" altLang="en-US" sz="2800" dirty="0"/>
              <a:t>随着我国社会经济的快速发展，生产经营单位大量增</a:t>
            </a:r>
            <a:r>
              <a:rPr lang="zh-CN" altLang="en-US" sz="2800" dirty="0">
                <a:solidFill>
                  <a:srgbClr val="FF3300"/>
                </a:solidFill>
              </a:rPr>
              <a:t>多</a:t>
            </a:r>
            <a:r>
              <a:rPr lang="zh-CN" altLang="en-US" sz="2800" dirty="0"/>
              <a:t>，伴随着经济发展的同时，生产安全事故也越来越</a:t>
            </a:r>
            <a:r>
              <a:rPr lang="zh-CN" altLang="en-US" sz="2800" dirty="0">
                <a:solidFill>
                  <a:srgbClr val="FF3300"/>
                </a:solidFill>
              </a:rPr>
              <a:t>多</a:t>
            </a:r>
            <a:r>
              <a:rPr lang="zh-CN" altLang="en-US" sz="2800" dirty="0"/>
              <a:t>，其造成的危害也越来越</a:t>
            </a:r>
            <a:r>
              <a:rPr lang="zh-CN" altLang="en-US" sz="2800" dirty="0">
                <a:solidFill>
                  <a:srgbClr val="FF3300"/>
                </a:solidFill>
              </a:rPr>
              <a:t>大</a:t>
            </a:r>
            <a:r>
              <a:rPr lang="zh-CN" altLang="en-US" sz="2800" dirty="0"/>
              <a:t>，给人民生命财产的安全和社会的稳定带来巨</a:t>
            </a:r>
            <a:r>
              <a:rPr lang="zh-CN" altLang="en-US" sz="2800" dirty="0">
                <a:solidFill>
                  <a:srgbClr val="FF3300"/>
                </a:solidFill>
              </a:rPr>
              <a:t>大</a:t>
            </a:r>
            <a:r>
              <a:rPr lang="zh-CN" altLang="en-US" sz="2800" dirty="0"/>
              <a:t>的影响。</a:t>
            </a:r>
            <a:endParaRPr lang="zh-CN" altLang="en-US" sz="2800" dirty="0"/>
          </a:p>
        </p:txBody>
      </p:sp>
      <p:sp>
        <p:nvSpPr>
          <p:cNvPr id="9219" name="Text Box 4"/>
          <p:cNvSpPr txBox="1"/>
          <p:nvPr/>
        </p:nvSpPr>
        <p:spPr>
          <a:xfrm>
            <a:off x="323850" y="1196975"/>
            <a:ext cx="8424863" cy="641350"/>
          </a:xfrm>
          <a:prstGeom prst="rect">
            <a:avLst/>
          </a:prstGeom>
          <a:noFill/>
          <a:ln w="9525">
            <a:noFill/>
          </a:ln>
        </p:spPr>
        <p:txBody>
          <a:bodyPr lIns="91438" tIns="45721" rIns="91438" bIns="45721">
            <a:spAutoFit/>
          </a:bodyPr>
          <a:p>
            <a:pPr algn="ctr" defTabSz="913130" eaLnBrk="1" hangingPunct="1">
              <a:spcBef>
                <a:spcPct val="50000"/>
              </a:spcBef>
            </a:pPr>
            <a:r>
              <a:rPr lang="zh-CN" altLang="en-US" sz="3600" dirty="0">
                <a:solidFill>
                  <a:srgbClr val="0000FF"/>
                </a:solidFill>
                <a:latin typeface="黑体" panose="02010609060101010101" pitchFamily="49" charset="-122"/>
                <a:ea typeface="黑体" panose="02010609060101010101" pitchFamily="49" charset="-122"/>
              </a:rPr>
              <a:t>（一）我国目前的安全生产现状</a:t>
            </a:r>
            <a:endParaRPr lang="zh-CN" altLang="en-US" sz="3600"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5" name="Rectangle 2"/>
          <p:cNvSpPr>
            <a:spLocks noGrp="1" noChangeArrowheads="1"/>
          </p:cNvSpPr>
          <p:nvPr>
            <p:ph type="title" idx="4294967295"/>
          </p:nvPr>
        </p:nvSpPr>
        <p:spPr>
          <a:xfrm>
            <a:off x="468313" y="1052513"/>
            <a:ext cx="8226425" cy="785813"/>
          </a:xfrm>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3.2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应急预案的编制步骤</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endParaRPr>
          </a:p>
        </p:txBody>
      </p:sp>
      <p:sp>
        <p:nvSpPr>
          <p:cNvPr id="325636" name="Rectangle 49"/>
          <p:cNvSpPr>
            <a:spLocks noChangeArrowheads="1"/>
          </p:cNvSpPr>
          <p:nvPr/>
        </p:nvSpPr>
        <p:spPr bwMode="auto">
          <a:xfrm>
            <a:off x="468313" y="2000250"/>
            <a:ext cx="8389938" cy="4021138"/>
          </a:xfrm>
          <a:prstGeom prst="rect">
            <a:avLst/>
          </a:prstGeom>
          <a:noFill/>
          <a:ln w="9525">
            <a:noFill/>
            <a:miter lim="800000"/>
          </a:ln>
        </p:spPr>
        <p:txBody>
          <a:bodyPr lIns="91438" tIns="45721" rIns="91438" bIns="45721"/>
          <a:lstStyle/>
          <a:p>
            <a:pPr marL="514350" marR="0" lvl="0" indent="-514350" algn="l" defTabSz="913130" rtl="0" eaLnBrk="1" fontAlgn="base" latinLnBrk="0" hangingPunct="1">
              <a:lnSpc>
                <a:spcPct val="140000"/>
              </a:lnSpc>
              <a:spcBef>
                <a:spcPct val="20000"/>
              </a:spcBef>
              <a:spcAft>
                <a:spcPct val="0"/>
              </a:spcAft>
              <a:buClrTx/>
              <a:buSzTx/>
              <a:buFontTx/>
              <a:buAutoNum type="arabicPeriod" startAt="2"/>
              <a:defRPr/>
            </a:pPr>
            <a:r>
              <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编写预案</a:t>
            </a:r>
            <a:endParaRPr kumimoji="0"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25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预案编制小组应根据不同的紧急情况下的应急反应行动，确定下列问题的答案：</a:t>
            </a:r>
            <a:endPar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74625" marR="0" lvl="0" indent="0" algn="l" defTabSz="914400" rtl="0" eaLnBrk="0" fontAlgn="base" latinLnBrk="0" hangingPunct="0">
              <a:lnSpc>
                <a:spcPct val="125000"/>
              </a:lnSpc>
              <a:spcBef>
                <a:spcPct val="0"/>
              </a:spcBef>
              <a:spcAft>
                <a:spcPct val="0"/>
              </a:spcAft>
              <a:buClrTx/>
              <a:buSzTx/>
              <a:buFontTx/>
              <a:buChar char="•"/>
              <a:defRPr/>
            </a:pPr>
            <a:r>
              <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在紧急情况下谁该做什么？什么时候做？怎么做？</a:t>
            </a:r>
            <a:endPar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74625" marR="0" lvl="0" indent="0" algn="l" defTabSz="914400" rtl="0" eaLnBrk="0" fontAlgn="base" latinLnBrk="0" hangingPunct="0">
              <a:lnSpc>
                <a:spcPct val="125000"/>
              </a:lnSpc>
              <a:spcBef>
                <a:spcPct val="0"/>
              </a:spcBef>
              <a:spcAft>
                <a:spcPct val="0"/>
              </a:spcAft>
              <a:buClrTx/>
              <a:buSzTx/>
              <a:buFontTx/>
              <a:buChar char="•"/>
              <a:defRPr/>
            </a:pPr>
            <a:r>
              <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整个应急过程中由谁负责，管理结构应该如何适应这种情况？</a:t>
            </a:r>
            <a:endPar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74625" marR="0" lvl="0" indent="0" algn="l" defTabSz="914400" rtl="0" eaLnBrk="0" fontAlgn="base" latinLnBrk="0" hangingPunct="0">
              <a:lnSpc>
                <a:spcPct val="125000"/>
              </a:lnSpc>
              <a:spcBef>
                <a:spcPct val="0"/>
              </a:spcBef>
              <a:spcAft>
                <a:spcPct val="0"/>
              </a:spcAft>
              <a:buClrTx/>
              <a:buSzTx/>
              <a:buFontTx/>
              <a:buChar char="•"/>
              <a:defRPr/>
            </a:pPr>
            <a:r>
              <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如何通报紧急情况，谁负责通知？</a:t>
            </a:r>
            <a:endPar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74625" marR="0" lvl="0" indent="0" algn="l" defTabSz="914400" rtl="0" eaLnBrk="0" fontAlgn="base" latinLnBrk="0" hangingPunct="0">
              <a:lnSpc>
                <a:spcPct val="125000"/>
              </a:lnSpc>
              <a:spcBef>
                <a:spcPct val="0"/>
              </a:spcBef>
              <a:spcAft>
                <a:spcPct val="0"/>
              </a:spcAft>
              <a:buClrTx/>
              <a:buSzTx/>
              <a:buFontTx/>
              <a:buChar char="•"/>
              <a:defRPr/>
            </a:pPr>
            <a:r>
              <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可获得哪些外部支援，什么时候能到达？</a:t>
            </a:r>
            <a:endPar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74625" marR="0" lvl="0" indent="0" algn="l" defTabSz="914400" rtl="0" eaLnBrk="0" fontAlgn="base" latinLnBrk="0" hangingPunct="0">
              <a:lnSpc>
                <a:spcPct val="125000"/>
              </a:lnSpc>
              <a:spcBef>
                <a:spcPct val="0"/>
              </a:spcBef>
              <a:spcAft>
                <a:spcPct val="0"/>
              </a:spcAft>
              <a:buClrTx/>
              <a:buSzTx/>
              <a:buFontTx/>
              <a:buChar char="•"/>
              <a:defRPr/>
            </a:pPr>
            <a:r>
              <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在什么情况下厂内外人员应该进行避难或疏散？</a:t>
            </a:r>
            <a:endPar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74625" marR="0" lvl="0" indent="0" algn="l" defTabSz="914400" rtl="0" eaLnBrk="0" fontAlgn="base" latinLnBrk="0" hangingPunct="0">
              <a:lnSpc>
                <a:spcPct val="125000"/>
              </a:lnSpc>
              <a:spcBef>
                <a:spcPct val="0"/>
              </a:spcBef>
              <a:spcAft>
                <a:spcPct val="0"/>
              </a:spcAft>
              <a:buClrTx/>
              <a:buSzTx/>
              <a:buFontTx/>
              <a:buChar char="•"/>
              <a:defRPr/>
            </a:pPr>
            <a:r>
              <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如何恢复正常操作？</a:t>
            </a:r>
            <a:endParaRPr kumimoji="1"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14350" marR="0" lvl="0" indent="-514350" algn="l" defTabSz="913130" rtl="0" eaLnBrk="1" fontAlgn="base" latinLnBrk="0" hangingPunct="1">
              <a:lnSpc>
                <a:spcPct val="140000"/>
              </a:lnSpc>
              <a:spcBef>
                <a:spcPct val="20000"/>
              </a:spcBef>
              <a:spcAft>
                <a:spcPct val="0"/>
              </a:spcAft>
              <a:buClrTx/>
              <a:buSzTx/>
              <a:buFontTx/>
              <a:buNone/>
              <a:defRPr/>
            </a:pPr>
            <a:endParaRPr kumimoji="0" lang="zh-CN"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3130" rtl="0" eaLnBrk="1" fontAlgn="base" latinLnBrk="0" hangingPunct="1">
              <a:lnSpc>
                <a:spcPct val="140000"/>
              </a:lnSpc>
              <a:spcBef>
                <a:spcPct val="20000"/>
              </a:spcBef>
              <a:spcAft>
                <a:spcPct val="0"/>
              </a:spcAft>
              <a:buClrTx/>
              <a:buSzTx/>
              <a:buFontTx/>
              <a:buNone/>
              <a:defRPr/>
            </a:pP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endPar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63" name="Rectangle 2"/>
          <p:cNvSpPr>
            <a:spLocks noGrp="1" noChangeArrowheads="1"/>
          </p:cNvSpPr>
          <p:nvPr>
            <p:ph type="title" idx="4294967295"/>
          </p:nvPr>
        </p:nvSpPr>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3.2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应急预案的编制步骤</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endParaRPr>
          </a:p>
        </p:txBody>
      </p:sp>
      <p:sp>
        <p:nvSpPr>
          <p:cNvPr id="54275" name="Rectangle 49"/>
          <p:cNvSpPr/>
          <p:nvPr/>
        </p:nvSpPr>
        <p:spPr>
          <a:xfrm>
            <a:off x="323850" y="1643063"/>
            <a:ext cx="8424863" cy="4681537"/>
          </a:xfrm>
          <a:prstGeom prst="rect">
            <a:avLst/>
          </a:prstGeom>
          <a:noFill/>
          <a:ln w="9525">
            <a:noFill/>
          </a:ln>
        </p:spPr>
        <p:txBody>
          <a:bodyPr lIns="91438" tIns="45721" rIns="91438" bIns="45721"/>
          <a:p>
            <a:pPr defTabSz="913130" eaLnBrk="1" hangingPunct="1">
              <a:lnSpc>
                <a:spcPct val="140000"/>
              </a:lnSpc>
              <a:spcBef>
                <a:spcPct val="20000"/>
              </a:spcBef>
            </a:pPr>
            <a:r>
              <a:rPr lang="en-US" altLang="zh-CN" sz="2800" dirty="0">
                <a:solidFill>
                  <a:srgbClr val="FF0000"/>
                </a:solidFill>
                <a:latin typeface="Times New Roman" panose="02020603050405020304" pitchFamily="18" charset="0"/>
              </a:rPr>
              <a:t>3.  </a:t>
            </a:r>
            <a:r>
              <a:rPr lang="zh-CN" altLang="en-US" sz="2800" dirty="0">
                <a:solidFill>
                  <a:srgbClr val="0000FF"/>
                </a:solidFill>
                <a:latin typeface="Times New Roman" panose="02020603050405020304" pitchFamily="18" charset="0"/>
              </a:rPr>
              <a:t>预案评审、发布和实施</a:t>
            </a:r>
            <a:endParaRPr lang="zh-CN" altLang="en-US" sz="2800" dirty="0">
              <a:solidFill>
                <a:srgbClr val="0000FF"/>
              </a:solidFill>
              <a:latin typeface="Times New Roman" panose="02020603050405020304" pitchFamily="18" charset="0"/>
            </a:endParaRPr>
          </a:p>
          <a:p>
            <a:pPr defTabSz="913130" eaLnBrk="1" hangingPunct="1">
              <a:lnSpc>
                <a:spcPct val="140000"/>
              </a:lnSpc>
              <a:spcBef>
                <a:spcPct val="20000"/>
              </a:spcBef>
            </a:pPr>
            <a:r>
              <a:rPr lang="en-US" altLang="zh-CN" sz="2400" dirty="0">
                <a:latin typeface="Monotype Corsiva" pitchFamily="66" charset="0"/>
              </a:rPr>
              <a:t>《</a:t>
            </a:r>
            <a:r>
              <a:rPr lang="zh-CN" altLang="en-US" sz="2400" dirty="0">
                <a:latin typeface="Monotype Corsiva" pitchFamily="66" charset="0"/>
              </a:rPr>
              <a:t>生产经营单位生产安全事故应急预案评审指南（试行）</a:t>
            </a:r>
            <a:r>
              <a:rPr lang="en-US" altLang="zh-CN" sz="2400" dirty="0">
                <a:latin typeface="Monotype Corsiva" pitchFamily="66" charset="0"/>
              </a:rPr>
              <a:t>》</a:t>
            </a:r>
            <a:r>
              <a:rPr lang="zh-CN" altLang="en-US" sz="2400" b="0" dirty="0">
                <a:latin typeface="Monotype Corsiva" pitchFamily="66" charset="0"/>
              </a:rPr>
              <a:t>（安监总厅应急</a:t>
            </a:r>
            <a:r>
              <a:rPr lang="en-US" altLang="zh-CN" sz="2400" b="0" dirty="0">
                <a:latin typeface="Monotype Corsiva" pitchFamily="66" charset="0"/>
              </a:rPr>
              <a:t>〔2009〕73</a:t>
            </a:r>
            <a:r>
              <a:rPr lang="zh-CN" altLang="en-US" sz="2400" b="0" dirty="0">
                <a:latin typeface="Monotype Corsiva" pitchFamily="66" charset="0"/>
              </a:rPr>
              <a:t>号）</a:t>
            </a:r>
            <a:endParaRPr lang="zh-CN" altLang="en-US" sz="2400" b="0" dirty="0">
              <a:latin typeface="Monotype Corsiva" pitchFamily="66" charset="0"/>
            </a:endParaRPr>
          </a:p>
          <a:p>
            <a:pPr marL="742950" lvl="1" indent="-285750" defTabSz="913130" eaLnBrk="1" hangingPunct="1">
              <a:lnSpc>
                <a:spcPct val="120000"/>
              </a:lnSpc>
              <a:spcBef>
                <a:spcPct val="20000"/>
              </a:spcBef>
              <a:buFont typeface="Wingdings" panose="05000000000000000000" pitchFamily="2" charset="2"/>
              <a:buChar char="Ø"/>
            </a:pPr>
            <a:r>
              <a:rPr lang="zh-CN" altLang="en-US" sz="2400" dirty="0">
                <a:latin typeface="Monotype Corsiva" pitchFamily="66" charset="0"/>
              </a:rPr>
              <a:t>评审人员：由本单位主要负责人或主管安全生产的负责人主持，参加人员应包括应急预案涉及的政府部门工作人员和有关安全生产及应急管理方面的专家（与生产经营单位无利害关系）。</a:t>
            </a:r>
            <a:endParaRPr lang="zh-CN" altLang="en-US" sz="2400" dirty="0">
              <a:latin typeface="Monotype Corsiva" pitchFamily="66" charset="0"/>
            </a:endParaRPr>
          </a:p>
          <a:p>
            <a:pPr marL="742950" lvl="1" indent="-285750" defTabSz="913130" eaLnBrk="1" hangingPunct="1">
              <a:lnSpc>
                <a:spcPct val="120000"/>
              </a:lnSpc>
              <a:spcBef>
                <a:spcPct val="20000"/>
              </a:spcBef>
              <a:buFont typeface="Wingdings" panose="05000000000000000000" pitchFamily="2" charset="2"/>
              <a:buChar char="Ø"/>
            </a:pPr>
            <a:r>
              <a:rPr lang="zh-CN" altLang="en-US" sz="2400" dirty="0">
                <a:latin typeface="Monotype Corsiva" pitchFamily="66" charset="0"/>
              </a:rPr>
              <a:t>评审内容：形式和要素</a:t>
            </a:r>
            <a:endParaRPr lang="zh-CN" altLang="en-US" sz="2400" dirty="0">
              <a:latin typeface="Monotype Corsiva" pitchFamily="66" charset="0"/>
            </a:endParaRPr>
          </a:p>
          <a:p>
            <a:pPr marL="742950" lvl="1" indent="-285750" defTabSz="913130" eaLnBrk="1" hangingPunct="1">
              <a:lnSpc>
                <a:spcPct val="120000"/>
              </a:lnSpc>
              <a:spcBef>
                <a:spcPct val="20000"/>
              </a:spcBef>
              <a:buFont typeface="Wingdings" panose="05000000000000000000" pitchFamily="2" charset="2"/>
              <a:buChar char="Ø"/>
            </a:pPr>
            <a:r>
              <a:rPr lang="zh-CN" altLang="en-US" sz="2400" dirty="0">
                <a:latin typeface="Monotype Corsiva" pitchFamily="66" charset="0"/>
              </a:rPr>
              <a:t>评审纪要：</a:t>
            </a:r>
            <a:r>
              <a:rPr lang="zh-CN" altLang="en-US" sz="2400" dirty="0">
                <a:latin typeface="Times New Roman" panose="02020603050405020304" pitchFamily="18" charset="0"/>
              </a:rPr>
              <a:t>书面纪要，并附有评审专家名单。</a:t>
            </a:r>
            <a:endParaRPr lang="zh-CN" altLang="en-US" sz="2400" dirty="0">
              <a:latin typeface="Monotype Corsiva" pitchFamily="66" charset="0"/>
            </a:endParaRPr>
          </a:p>
        </p:txBody>
      </p:sp>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63" name="Rectangle 2"/>
          <p:cNvSpPr>
            <a:spLocks noGrp="1" noChangeArrowheads="1"/>
          </p:cNvSpPr>
          <p:nvPr>
            <p:ph type="title" idx="4294967295"/>
          </p:nvPr>
        </p:nvSpPr>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3.2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rPr>
              <a:t>应急预案的编制步骤</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mj-ea"/>
              <a:cs typeface="+mj-cs"/>
            </a:endParaRPr>
          </a:p>
        </p:txBody>
      </p:sp>
      <p:sp>
        <p:nvSpPr>
          <p:cNvPr id="55299" name="Rectangle 49"/>
          <p:cNvSpPr/>
          <p:nvPr/>
        </p:nvSpPr>
        <p:spPr>
          <a:xfrm>
            <a:off x="323850" y="1771650"/>
            <a:ext cx="8424863" cy="4681538"/>
          </a:xfrm>
          <a:prstGeom prst="rect">
            <a:avLst/>
          </a:prstGeom>
          <a:noFill/>
          <a:ln w="9525">
            <a:noFill/>
          </a:ln>
        </p:spPr>
        <p:txBody>
          <a:bodyPr lIns="91438" tIns="45721" rIns="91438" bIns="45721"/>
          <a:p>
            <a:pPr defTabSz="913130" eaLnBrk="1" hangingPunct="1">
              <a:lnSpc>
                <a:spcPct val="140000"/>
              </a:lnSpc>
              <a:spcBef>
                <a:spcPct val="20000"/>
              </a:spcBef>
            </a:pPr>
            <a:r>
              <a:rPr lang="en-US" altLang="zh-CN" sz="2800" dirty="0">
                <a:solidFill>
                  <a:srgbClr val="FF0000"/>
                </a:solidFill>
                <a:latin typeface="Times New Roman" panose="02020603050405020304" pitchFamily="18" charset="0"/>
              </a:rPr>
              <a:t>3.  </a:t>
            </a:r>
            <a:r>
              <a:rPr lang="zh-CN" altLang="en-US" sz="2800" dirty="0">
                <a:solidFill>
                  <a:srgbClr val="0000FF"/>
                </a:solidFill>
                <a:latin typeface="Times New Roman" panose="02020603050405020304" pitchFamily="18" charset="0"/>
              </a:rPr>
              <a:t>预案评审、发布和实施</a:t>
            </a:r>
            <a:endParaRPr lang="zh-CN" altLang="en-US" sz="2800" dirty="0">
              <a:solidFill>
                <a:srgbClr val="0000FF"/>
              </a:solidFill>
              <a:latin typeface="Times New Roman" panose="02020603050405020304" pitchFamily="18" charset="0"/>
            </a:endParaRPr>
          </a:p>
          <a:p>
            <a:pPr defTabSz="913130" eaLnBrk="1" hangingPunct="1">
              <a:lnSpc>
                <a:spcPct val="140000"/>
              </a:lnSpc>
              <a:spcBef>
                <a:spcPct val="20000"/>
              </a:spcBef>
            </a:pPr>
            <a:r>
              <a:rPr lang="en-US" altLang="zh-CN" sz="2400" dirty="0">
                <a:latin typeface="Monotype Corsiva" pitchFamily="66" charset="0"/>
              </a:rPr>
              <a:t>《</a:t>
            </a:r>
            <a:r>
              <a:rPr lang="zh-CN" altLang="en-US" sz="2400" dirty="0">
                <a:latin typeface="Monotype Corsiva" pitchFamily="66" charset="0"/>
              </a:rPr>
              <a:t>生产经营单位生产安全事故应急预案评审指南（试行）</a:t>
            </a:r>
            <a:r>
              <a:rPr lang="en-US" altLang="zh-CN" sz="2400" dirty="0">
                <a:latin typeface="Monotype Corsiva" pitchFamily="66" charset="0"/>
              </a:rPr>
              <a:t>》</a:t>
            </a:r>
            <a:r>
              <a:rPr lang="zh-CN" altLang="en-US" sz="2400" b="0" dirty="0">
                <a:latin typeface="Monotype Corsiva" pitchFamily="66" charset="0"/>
              </a:rPr>
              <a:t>（安监总厅应急</a:t>
            </a:r>
            <a:r>
              <a:rPr lang="en-US" altLang="zh-CN" sz="2400" b="0" dirty="0">
                <a:latin typeface="Monotype Corsiva" pitchFamily="66" charset="0"/>
              </a:rPr>
              <a:t>〔2009〕73</a:t>
            </a:r>
            <a:r>
              <a:rPr lang="zh-CN" altLang="en-US" sz="2400" b="0" dirty="0">
                <a:latin typeface="Monotype Corsiva" pitchFamily="66" charset="0"/>
              </a:rPr>
              <a:t>号）</a:t>
            </a:r>
            <a:endParaRPr lang="en-US" altLang="zh-CN" sz="2400" b="0" dirty="0">
              <a:latin typeface="Monotype Corsiva" pitchFamily="66" charset="0"/>
            </a:endParaRPr>
          </a:p>
          <a:p>
            <a:pPr defTabSz="913130" eaLnBrk="1" hangingPunct="1">
              <a:lnSpc>
                <a:spcPct val="140000"/>
              </a:lnSpc>
              <a:spcBef>
                <a:spcPct val="20000"/>
              </a:spcBef>
            </a:pPr>
            <a:endParaRPr lang="zh-CN" altLang="en-US" sz="900" b="0" dirty="0">
              <a:latin typeface="Monotype Corsiva" pitchFamily="66" charset="0"/>
            </a:endParaRPr>
          </a:p>
          <a:p>
            <a:pPr marL="742950" lvl="1" indent="-285750" defTabSz="913130" eaLnBrk="1" hangingPunct="1">
              <a:lnSpc>
                <a:spcPct val="120000"/>
              </a:lnSpc>
              <a:spcBef>
                <a:spcPct val="20000"/>
              </a:spcBef>
              <a:buFont typeface="Wingdings" panose="05000000000000000000" pitchFamily="2" charset="2"/>
              <a:buChar char="Ø"/>
            </a:pPr>
            <a:r>
              <a:rPr lang="zh-CN" altLang="en-US" sz="2400" dirty="0">
                <a:latin typeface="Times New Roman" panose="02020603050405020304" pitchFamily="18" charset="0"/>
              </a:rPr>
              <a:t>修订和完善：根据评审或论证意见进行修订和完善</a:t>
            </a:r>
            <a:endParaRPr lang="zh-CN" altLang="en-US" sz="2400" b="0" dirty="0">
              <a:latin typeface="Monotype Corsiva" pitchFamily="66" charset="0"/>
            </a:endParaRPr>
          </a:p>
          <a:p>
            <a:pPr marL="742950" lvl="1" indent="-285750" defTabSz="913130" eaLnBrk="1" hangingPunct="1">
              <a:lnSpc>
                <a:spcPct val="120000"/>
              </a:lnSpc>
              <a:spcBef>
                <a:spcPct val="20000"/>
              </a:spcBef>
              <a:buFont typeface="Wingdings" panose="05000000000000000000" pitchFamily="2" charset="2"/>
              <a:buChar char="Ø"/>
            </a:pPr>
            <a:r>
              <a:rPr lang="zh-CN" altLang="en-US" sz="2400" dirty="0">
                <a:latin typeface="Times New Roman" panose="02020603050405020304" pitchFamily="18" charset="0"/>
              </a:rPr>
              <a:t>批准发布、实施 ：单位主要负责人批准发布，明确实施时间。</a:t>
            </a:r>
            <a:r>
              <a:rPr lang="zh-CN" altLang="en-US" sz="2000" dirty="0">
                <a:solidFill>
                  <a:srgbClr val="0000FF"/>
                </a:solidFill>
                <a:latin typeface="Times New Roman" panose="02020603050405020304" pitchFamily="18" charset="0"/>
              </a:rPr>
              <a:t>                                                                                             </a:t>
            </a:r>
            <a:endParaRPr lang="zh-CN" altLang="en-US" sz="2000" dirty="0">
              <a:solidFill>
                <a:srgbClr val="0000FF"/>
              </a:solidFill>
              <a:latin typeface="Times New Roman" panose="02020603050405020304" pitchFamily="18" charset="0"/>
            </a:endParaRPr>
          </a:p>
        </p:txBody>
      </p:sp>
    </p:spTree>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p:nvPr/>
        </p:nvSpPr>
        <p:spPr>
          <a:xfrm>
            <a:off x="393700" y="571500"/>
            <a:ext cx="8347075" cy="5329238"/>
          </a:xfrm>
          <a:prstGeom prst="rect">
            <a:avLst/>
          </a:prstGeom>
          <a:noFill/>
          <a:ln w="9525">
            <a:noFill/>
          </a:ln>
        </p:spPr>
        <p:txBody>
          <a:bodyPr lIns="91438" tIns="45721" rIns="91438" bIns="45721"/>
          <a:p>
            <a:pPr marL="342900" indent="-342900" algn="ctr" defTabSz="913130" eaLnBrk="1" hangingPunct="1">
              <a:lnSpc>
                <a:spcPct val="130000"/>
              </a:lnSpc>
              <a:spcBef>
                <a:spcPct val="20000"/>
              </a:spcBef>
            </a:pPr>
            <a:r>
              <a:rPr lang="en-US" altLang="zh-CN" sz="3600" dirty="0">
                <a:solidFill>
                  <a:srgbClr val="0000FF"/>
                </a:solidFill>
                <a:latin typeface="黑体" panose="02010609060101010101" pitchFamily="49" charset="-122"/>
                <a:ea typeface="黑体" panose="02010609060101010101" pitchFamily="49" charset="-122"/>
              </a:rPr>
              <a:t>4  </a:t>
            </a:r>
            <a:r>
              <a:rPr lang="zh-CN" altLang="en-US" sz="3600" dirty="0">
                <a:solidFill>
                  <a:srgbClr val="0000FF"/>
                </a:solidFill>
                <a:latin typeface="黑体" panose="02010609060101010101" pitchFamily="49" charset="-122"/>
                <a:ea typeface="黑体" panose="02010609060101010101" pitchFamily="49" charset="-122"/>
              </a:rPr>
              <a:t>应急救援预案内容</a:t>
            </a:r>
            <a:endParaRPr lang="zh-CN" altLang="en-US" sz="3600" dirty="0">
              <a:solidFill>
                <a:srgbClr val="FF0000"/>
              </a:solidFill>
              <a:latin typeface="黑体" panose="02010609060101010101" pitchFamily="49" charset="-122"/>
              <a:ea typeface="黑体" panose="02010609060101010101" pitchFamily="49" charset="-122"/>
            </a:endParaRPr>
          </a:p>
          <a:p>
            <a:pPr marL="342900" indent="-342900" defTabSz="913130" eaLnBrk="1" hangingPunct="1">
              <a:lnSpc>
                <a:spcPct val="130000"/>
              </a:lnSpc>
              <a:spcBef>
                <a:spcPct val="20000"/>
              </a:spcBef>
              <a:buFont typeface="Wingdings" panose="05000000000000000000" pitchFamily="2" charset="2"/>
              <a:buChar char="l"/>
            </a:pPr>
            <a:r>
              <a:rPr lang="en-US" altLang="zh-CN" sz="2400" dirty="0">
                <a:solidFill>
                  <a:srgbClr val="0000FF"/>
                </a:solidFill>
                <a:latin typeface="Times New Roman" panose="02020603050405020304" pitchFamily="18" charset="0"/>
              </a:rPr>
              <a:t>《</a:t>
            </a:r>
            <a:r>
              <a:rPr lang="zh-CN" altLang="en-US" sz="2400" dirty="0">
                <a:solidFill>
                  <a:srgbClr val="0000FF"/>
                </a:solidFill>
                <a:latin typeface="Times New Roman" panose="02020603050405020304" pitchFamily="18" charset="0"/>
              </a:rPr>
              <a:t>危险化学品事故应急救援预案编制导则</a:t>
            </a:r>
            <a:r>
              <a:rPr lang="en-US" altLang="zh-CN" sz="2400" dirty="0">
                <a:solidFill>
                  <a:srgbClr val="0000FF"/>
                </a:solidFill>
                <a:latin typeface="Times New Roman" panose="02020603050405020304" pitchFamily="18" charset="0"/>
              </a:rPr>
              <a:t>(</a:t>
            </a:r>
            <a:r>
              <a:rPr lang="zh-CN" altLang="en-US" sz="2400" dirty="0">
                <a:solidFill>
                  <a:srgbClr val="0000FF"/>
                </a:solidFill>
                <a:latin typeface="Times New Roman" panose="02020603050405020304" pitchFamily="18" charset="0"/>
              </a:rPr>
              <a:t>单位版</a:t>
            </a:r>
            <a:r>
              <a:rPr lang="en-US" altLang="zh-CN" sz="2400" dirty="0">
                <a:solidFill>
                  <a:srgbClr val="0000FF"/>
                </a:solidFill>
                <a:latin typeface="Times New Roman" panose="02020603050405020304" pitchFamily="18" charset="0"/>
              </a:rPr>
              <a:t>)》</a:t>
            </a:r>
            <a:r>
              <a:rPr lang="zh-CN" altLang="en-US" sz="2400" dirty="0">
                <a:solidFill>
                  <a:srgbClr val="0000FF"/>
                </a:solidFill>
                <a:latin typeface="Times New Roman" panose="02020603050405020304" pitchFamily="18" charset="0"/>
              </a:rPr>
              <a:t>安监管危化字</a:t>
            </a:r>
            <a:r>
              <a:rPr lang="en-US" altLang="zh-CN" sz="2400" dirty="0">
                <a:solidFill>
                  <a:srgbClr val="0000FF"/>
                </a:solidFill>
                <a:latin typeface="Times New Roman" panose="02020603050405020304" pitchFamily="18" charset="0"/>
              </a:rPr>
              <a:t>〔2004〕43</a:t>
            </a:r>
            <a:r>
              <a:rPr lang="zh-CN" altLang="en-US" sz="2400" dirty="0">
                <a:solidFill>
                  <a:srgbClr val="0000FF"/>
                </a:solidFill>
                <a:latin typeface="Times New Roman" panose="02020603050405020304" pitchFamily="18" charset="0"/>
              </a:rPr>
              <a:t>号</a:t>
            </a:r>
            <a:r>
              <a:rPr lang="zh-CN" altLang="en-US" sz="2400" b="0" dirty="0">
                <a:solidFill>
                  <a:srgbClr val="0000FF"/>
                </a:solidFill>
                <a:latin typeface="Times New Roman" panose="02020603050405020304" pitchFamily="18" charset="0"/>
              </a:rPr>
              <a:t>（</a:t>
            </a:r>
            <a:r>
              <a:rPr lang="en-US" altLang="zh-CN" sz="2400" b="0" dirty="0">
                <a:solidFill>
                  <a:srgbClr val="0000FF"/>
                </a:solidFill>
                <a:latin typeface="Times New Roman" panose="02020603050405020304" pitchFamily="18" charset="0"/>
              </a:rPr>
              <a:t>2004.4.8</a:t>
            </a:r>
            <a:r>
              <a:rPr lang="zh-CN" altLang="en-US" sz="2400" b="0" dirty="0">
                <a:solidFill>
                  <a:srgbClr val="0000FF"/>
                </a:solidFill>
                <a:latin typeface="Times New Roman" panose="02020603050405020304" pitchFamily="18" charset="0"/>
              </a:rPr>
              <a:t>）</a:t>
            </a:r>
            <a:endParaRPr lang="zh-CN" altLang="en-US" sz="2400" b="0" dirty="0">
              <a:solidFill>
                <a:srgbClr val="0000FF"/>
              </a:solidFill>
              <a:latin typeface="Times New Roman" panose="02020603050405020304" pitchFamily="18" charset="0"/>
            </a:endParaRPr>
          </a:p>
          <a:p>
            <a:pPr marL="342900" indent="-342900" defTabSz="913130" eaLnBrk="1" hangingPunct="1">
              <a:lnSpc>
                <a:spcPct val="130000"/>
              </a:lnSpc>
              <a:spcBef>
                <a:spcPct val="20000"/>
              </a:spcBef>
              <a:buFont typeface="Wingdings" panose="05000000000000000000" pitchFamily="2" charset="2"/>
              <a:buChar char="l"/>
            </a:pPr>
            <a:r>
              <a:rPr lang="en-US" altLang="zh-CN" sz="2400" dirty="0">
                <a:solidFill>
                  <a:srgbClr val="0000FF"/>
                </a:solidFill>
                <a:latin typeface="Times New Roman" panose="02020603050405020304" pitchFamily="18" charset="0"/>
              </a:rPr>
              <a:t>《</a:t>
            </a:r>
            <a:r>
              <a:rPr lang="zh-CN" altLang="en-US" sz="2400" dirty="0">
                <a:solidFill>
                  <a:srgbClr val="0000FF"/>
                </a:solidFill>
                <a:latin typeface="Times New Roman" panose="02020603050405020304" pitchFamily="18" charset="0"/>
              </a:rPr>
              <a:t>生产经营单位生产安全事故应援预案编制导则</a:t>
            </a:r>
            <a:r>
              <a:rPr lang="en-US" altLang="zh-CN" sz="2400" dirty="0">
                <a:solidFill>
                  <a:srgbClr val="0000FF"/>
                </a:solidFill>
                <a:latin typeface="Times New Roman" panose="02020603050405020304" pitchFamily="18" charset="0"/>
              </a:rPr>
              <a:t>》AQ/T9002-2006</a:t>
            </a:r>
            <a:r>
              <a:rPr lang="zh-CN" altLang="en-US" sz="2400" dirty="0">
                <a:solidFill>
                  <a:srgbClr val="0000FF"/>
                </a:solidFill>
                <a:latin typeface="Times New Roman" panose="02020603050405020304" pitchFamily="18" charset="0"/>
              </a:rPr>
              <a:t>（</a:t>
            </a:r>
            <a:r>
              <a:rPr lang="en-US" altLang="zh-CN" sz="2400" b="0" dirty="0">
                <a:solidFill>
                  <a:srgbClr val="0000FF"/>
                </a:solidFill>
                <a:latin typeface="Times New Roman" panose="02020603050405020304" pitchFamily="18" charset="0"/>
              </a:rPr>
              <a:t>2006.9.20 </a:t>
            </a:r>
            <a:r>
              <a:rPr lang="zh-CN" altLang="en-US" sz="2400" b="0" dirty="0">
                <a:solidFill>
                  <a:srgbClr val="0000FF"/>
                </a:solidFill>
                <a:latin typeface="Times New Roman" panose="02020603050405020304" pitchFamily="18" charset="0"/>
              </a:rPr>
              <a:t>发布 </a:t>
            </a:r>
            <a:r>
              <a:rPr lang="en-US" altLang="zh-CN" sz="2400" b="0" dirty="0">
                <a:solidFill>
                  <a:srgbClr val="0000FF"/>
                </a:solidFill>
                <a:latin typeface="Times New Roman" panose="02020603050405020304" pitchFamily="18" charset="0"/>
              </a:rPr>
              <a:t>2006.11.1 </a:t>
            </a:r>
            <a:r>
              <a:rPr lang="zh-CN" altLang="en-US" sz="2400" b="0" dirty="0">
                <a:solidFill>
                  <a:srgbClr val="0000FF"/>
                </a:solidFill>
                <a:latin typeface="Times New Roman" panose="02020603050405020304" pitchFamily="18" charset="0"/>
              </a:rPr>
              <a:t>实施）</a:t>
            </a:r>
            <a:endParaRPr lang="en-US" altLang="zh-CN" sz="2400" b="0" dirty="0">
              <a:solidFill>
                <a:srgbClr val="0000FF"/>
              </a:solidFill>
              <a:latin typeface="Times New Roman" panose="02020603050405020304" pitchFamily="18" charset="0"/>
            </a:endParaRPr>
          </a:p>
          <a:p>
            <a:pPr marL="342900" indent="-342900" defTabSz="913130" eaLnBrk="1" hangingPunct="1">
              <a:lnSpc>
                <a:spcPct val="13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生产经营单位生产安全事故应急救援预案编制导则</a:t>
            </a:r>
            <a:r>
              <a:rPr lang="en-US" altLang="zh-CN" sz="2400" dirty="0">
                <a:solidFill>
                  <a:srgbClr val="0000FF"/>
                </a:solidFill>
                <a:latin typeface="Times New Roman" panose="02020603050405020304" pitchFamily="18" charset="0"/>
              </a:rPr>
              <a:t>GB/T 29639-2013</a:t>
            </a:r>
            <a:endParaRPr lang="zh-CN" altLang="en-US" sz="2400" dirty="0">
              <a:solidFill>
                <a:srgbClr val="0000FF"/>
              </a:solidFill>
              <a:latin typeface="Times New Roman" panose="02020603050405020304" pitchFamily="18" charset="0"/>
            </a:endParaRPr>
          </a:p>
          <a:p>
            <a:pPr marL="742950" lvl="1" indent="-285750" defTabSz="913130" eaLnBrk="1" hangingPunct="1">
              <a:lnSpc>
                <a:spcPct val="120000"/>
              </a:lnSpc>
              <a:spcBef>
                <a:spcPct val="20000"/>
              </a:spcBef>
            </a:pPr>
            <a:r>
              <a:rPr lang="zh-CN" altLang="en-US" sz="2400" dirty="0">
                <a:solidFill>
                  <a:srgbClr val="0000FF"/>
                </a:solidFill>
                <a:latin typeface="Times New Roman" panose="02020603050405020304" pitchFamily="18" charset="0"/>
              </a:rPr>
              <a:t>预案内容应符合：</a:t>
            </a:r>
            <a:r>
              <a:rPr lang="zh-CN" altLang="en-US" sz="2800" dirty="0">
                <a:solidFill>
                  <a:srgbClr val="0000FF"/>
                </a:solidFill>
                <a:latin typeface="Times New Roman" panose="02020603050405020304" pitchFamily="18" charset="0"/>
              </a:rPr>
              <a:t>       </a:t>
            </a:r>
            <a:endParaRPr lang="en-US" altLang="zh-CN" sz="2800" dirty="0">
              <a:solidFill>
                <a:srgbClr val="0000FF"/>
              </a:solidFill>
              <a:latin typeface="Times New Roman" panose="02020603050405020304" pitchFamily="18" charset="0"/>
            </a:endParaRPr>
          </a:p>
          <a:p>
            <a:pPr marL="742950" lvl="1" indent="-285750" defTabSz="913130" eaLnBrk="1" hangingPunct="1">
              <a:lnSpc>
                <a:spcPct val="120000"/>
              </a:lnSpc>
              <a:spcBef>
                <a:spcPct val="20000"/>
              </a:spcBef>
            </a:pPr>
            <a:r>
              <a:rPr lang="zh-CN" altLang="en-US" sz="2000" dirty="0">
                <a:solidFill>
                  <a:srgbClr val="0000FF"/>
                </a:solidFill>
                <a:latin typeface="Times New Roman" panose="02020603050405020304" pitchFamily="18" charset="0"/>
              </a:rPr>
              <a:t> </a:t>
            </a:r>
            <a:r>
              <a:rPr lang="en-US" altLang="zh-CN" sz="2000" dirty="0">
                <a:solidFill>
                  <a:srgbClr val="0000FF"/>
                </a:solidFill>
                <a:latin typeface="Times New Roman" panose="02020603050405020304" pitchFamily="18" charset="0"/>
              </a:rPr>
              <a:t>· </a:t>
            </a:r>
            <a:r>
              <a:rPr lang="zh-CN" altLang="en-US" sz="2000" dirty="0">
                <a:solidFill>
                  <a:srgbClr val="0000FF"/>
                </a:solidFill>
                <a:latin typeface="Times New Roman" panose="02020603050405020304" pitchFamily="18" charset="0"/>
              </a:rPr>
              <a:t>合法性                 </a:t>
            </a:r>
            <a:r>
              <a:rPr lang="en-US" altLang="zh-CN" sz="2000" dirty="0">
                <a:solidFill>
                  <a:srgbClr val="0000FF"/>
                </a:solidFill>
                <a:latin typeface="Times New Roman" panose="02020603050405020304" pitchFamily="18" charset="0"/>
              </a:rPr>
              <a:t>· </a:t>
            </a:r>
            <a:r>
              <a:rPr lang="zh-CN" altLang="en-US" sz="2000" dirty="0">
                <a:solidFill>
                  <a:srgbClr val="0000FF"/>
                </a:solidFill>
                <a:latin typeface="Times New Roman" panose="02020603050405020304" pitchFamily="18" charset="0"/>
              </a:rPr>
              <a:t>完整性               </a:t>
            </a:r>
            <a:r>
              <a:rPr lang="en-US" altLang="zh-CN" sz="2000" dirty="0">
                <a:solidFill>
                  <a:srgbClr val="0000FF"/>
                </a:solidFill>
                <a:latin typeface="Times New Roman" panose="02020603050405020304" pitchFamily="18" charset="0"/>
              </a:rPr>
              <a:t>· </a:t>
            </a:r>
            <a:r>
              <a:rPr lang="zh-CN" altLang="en-US" sz="2000" dirty="0">
                <a:solidFill>
                  <a:srgbClr val="0000FF"/>
                </a:solidFill>
                <a:latin typeface="Times New Roman" panose="02020603050405020304" pitchFamily="18" charset="0"/>
              </a:rPr>
              <a:t>针对性              </a:t>
            </a:r>
            <a:r>
              <a:rPr lang="en-US" altLang="zh-CN" sz="2000" dirty="0">
                <a:solidFill>
                  <a:srgbClr val="0000FF"/>
                </a:solidFill>
                <a:latin typeface="Times New Roman" panose="02020603050405020304" pitchFamily="18" charset="0"/>
              </a:rPr>
              <a:t>· </a:t>
            </a:r>
            <a:r>
              <a:rPr lang="zh-CN" altLang="en-US" sz="2000" dirty="0">
                <a:solidFill>
                  <a:srgbClr val="0000FF"/>
                </a:solidFill>
                <a:latin typeface="Times New Roman" panose="02020603050405020304" pitchFamily="18" charset="0"/>
              </a:rPr>
              <a:t>实用性   </a:t>
            </a:r>
            <a:endParaRPr lang="en-US" altLang="zh-CN" sz="2000" dirty="0">
              <a:solidFill>
                <a:srgbClr val="0000FF"/>
              </a:solidFill>
              <a:latin typeface="Times New Roman" panose="02020603050405020304" pitchFamily="18" charset="0"/>
            </a:endParaRPr>
          </a:p>
          <a:p>
            <a:pPr marL="742950" lvl="1" indent="-285750" defTabSz="913130" eaLnBrk="1" hangingPunct="1">
              <a:lnSpc>
                <a:spcPct val="120000"/>
              </a:lnSpc>
              <a:spcBef>
                <a:spcPct val="20000"/>
              </a:spcBef>
            </a:pPr>
            <a:r>
              <a:rPr lang="en-US" altLang="zh-CN" sz="2000" dirty="0">
                <a:solidFill>
                  <a:srgbClr val="0000FF"/>
                </a:solidFill>
                <a:latin typeface="Times New Roman" panose="02020603050405020304" pitchFamily="18" charset="0"/>
              </a:rPr>
              <a:t>· </a:t>
            </a:r>
            <a:r>
              <a:rPr lang="zh-CN" altLang="en-US" sz="2000" dirty="0">
                <a:solidFill>
                  <a:srgbClr val="0000FF"/>
                </a:solidFill>
                <a:latin typeface="Times New Roman" panose="02020603050405020304" pitchFamily="18" charset="0"/>
              </a:rPr>
              <a:t>科学性                  </a:t>
            </a:r>
            <a:r>
              <a:rPr lang="en-US" altLang="zh-CN" sz="2000" dirty="0">
                <a:solidFill>
                  <a:srgbClr val="0000FF"/>
                </a:solidFill>
                <a:latin typeface="Times New Roman" panose="02020603050405020304" pitchFamily="18" charset="0"/>
              </a:rPr>
              <a:t>· </a:t>
            </a:r>
            <a:r>
              <a:rPr lang="zh-CN" altLang="en-US" sz="2000" dirty="0">
                <a:solidFill>
                  <a:srgbClr val="0000FF"/>
                </a:solidFill>
                <a:latin typeface="Times New Roman" panose="02020603050405020304" pitchFamily="18" charset="0"/>
              </a:rPr>
              <a:t>操作性               </a:t>
            </a:r>
            <a:r>
              <a:rPr lang="en-US" altLang="zh-CN" sz="2000" dirty="0">
                <a:solidFill>
                  <a:srgbClr val="0000FF"/>
                </a:solidFill>
                <a:latin typeface="Times New Roman" panose="02020603050405020304" pitchFamily="18" charset="0"/>
              </a:rPr>
              <a:t>· </a:t>
            </a:r>
            <a:r>
              <a:rPr lang="zh-CN" altLang="en-US" sz="2000" dirty="0">
                <a:solidFill>
                  <a:srgbClr val="0000FF"/>
                </a:solidFill>
                <a:latin typeface="Times New Roman" panose="02020603050405020304" pitchFamily="18" charset="0"/>
              </a:rPr>
              <a:t>衔接性</a:t>
            </a:r>
            <a:endParaRPr lang="en-US" altLang="zh-CN" sz="2000" dirty="0">
              <a:solidFill>
                <a:srgbClr val="0000FF"/>
              </a:solidFill>
              <a:latin typeface="Times New Roman" panose="02020603050405020304" pitchFamily="18" charset="0"/>
            </a:endParaRPr>
          </a:p>
          <a:p>
            <a:pPr marL="742950" lvl="1" indent="-285750" defTabSz="913130" eaLnBrk="1" hangingPunct="1">
              <a:lnSpc>
                <a:spcPct val="120000"/>
              </a:lnSpc>
              <a:spcBef>
                <a:spcPct val="20000"/>
              </a:spcBef>
            </a:pPr>
            <a:r>
              <a:rPr lang="zh-CN" altLang="en-US" sz="2000" dirty="0">
                <a:solidFill>
                  <a:srgbClr val="FF0000"/>
                </a:solidFill>
                <a:latin typeface="Times New Roman" panose="02020603050405020304" pitchFamily="18" charset="0"/>
              </a:rPr>
              <a:t>适合本企业，员工看得懂、记得住并且要管用。</a:t>
            </a:r>
            <a:endParaRPr lang="zh-CN" altLang="en-US" sz="2000" dirty="0">
              <a:solidFill>
                <a:srgbClr val="FF0000"/>
              </a:solidFill>
              <a:latin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5"/>
          <p:cNvSpPr/>
          <p:nvPr/>
        </p:nvSpPr>
        <p:spPr>
          <a:xfrm>
            <a:off x="322263" y="993775"/>
            <a:ext cx="8428037" cy="641350"/>
          </a:xfrm>
          <a:prstGeom prst="rect">
            <a:avLst/>
          </a:prstGeom>
          <a:noFill/>
          <a:ln w="9525">
            <a:noFill/>
          </a:ln>
        </p:spPr>
        <p:txBody>
          <a:bodyPr lIns="86490" tIns="43246" rIns="86490" bIns="43246">
            <a:spAutoFit/>
          </a:bodyPr>
          <a:p>
            <a:pPr algn="ctr" defTabSz="865505"/>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        </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57347" name="Text Box 6"/>
          <p:cNvSpPr txBox="1"/>
          <p:nvPr/>
        </p:nvSpPr>
        <p:spPr>
          <a:xfrm>
            <a:off x="323850" y="1844675"/>
            <a:ext cx="8428038" cy="3784600"/>
          </a:xfrm>
          <a:prstGeom prst="rect">
            <a:avLst/>
          </a:prstGeom>
          <a:noFill/>
          <a:ln w="9525">
            <a:noFill/>
          </a:ln>
        </p:spPr>
        <p:txBody>
          <a:bodyPr lIns="86490" tIns="43246" rIns="86490" bIns="43246">
            <a:spAutoFit/>
          </a:bodyPr>
          <a:p>
            <a:pPr marL="179705" lvl="1" indent="0" defTabSz="865505">
              <a:lnSpc>
                <a:spcPct val="120000"/>
              </a:lnSpc>
              <a:spcBef>
                <a:spcPct val="50000"/>
              </a:spcBef>
            </a:pPr>
            <a:r>
              <a:rPr lang="zh-CN" altLang="en-US" sz="2800" dirty="0">
                <a:latin typeface="Monotype Corsiva" pitchFamily="66" charset="0"/>
              </a:rPr>
              <a:t>        第</a:t>
            </a:r>
            <a:r>
              <a:rPr lang="en-US" altLang="zh-CN" sz="2800" dirty="0">
                <a:latin typeface="Monotype Corsiva" pitchFamily="66" charset="0"/>
              </a:rPr>
              <a:t>17</a:t>
            </a:r>
            <a:r>
              <a:rPr lang="zh-CN" altLang="en-US" sz="2800" dirty="0">
                <a:latin typeface="Monotype Corsiva" pitchFamily="66" charset="0"/>
              </a:rPr>
              <a:t>号令</a:t>
            </a:r>
            <a:r>
              <a:rPr lang="en-US" altLang="zh-CN" sz="2800" dirty="0">
                <a:latin typeface="Monotype Corsiva" pitchFamily="66" charset="0"/>
              </a:rPr>
              <a:t>《</a:t>
            </a:r>
            <a:r>
              <a:rPr lang="zh-CN" altLang="en-US" sz="2800" dirty="0">
                <a:latin typeface="Monotype Corsiva" pitchFamily="66" charset="0"/>
              </a:rPr>
              <a:t>生产安全事故应急预案管理办法</a:t>
            </a:r>
            <a:r>
              <a:rPr lang="en-US" altLang="zh-CN" sz="2800" dirty="0">
                <a:latin typeface="Monotype Corsiva" pitchFamily="66" charset="0"/>
              </a:rPr>
              <a:t>》</a:t>
            </a:r>
            <a:r>
              <a:rPr lang="zh-CN" altLang="en-US" sz="2800" dirty="0">
                <a:latin typeface="Monotype Corsiva" pitchFamily="66" charset="0"/>
              </a:rPr>
              <a:t>（</a:t>
            </a:r>
            <a:r>
              <a:rPr lang="en-US" altLang="zh-CN" sz="2800" dirty="0">
                <a:latin typeface="Monotype Corsiva" pitchFamily="66" charset="0"/>
              </a:rPr>
              <a:t>2009.5.1</a:t>
            </a:r>
            <a:r>
              <a:rPr lang="zh-CN" altLang="en-US" sz="2800" dirty="0">
                <a:latin typeface="Monotype Corsiva" pitchFamily="66" charset="0"/>
              </a:rPr>
              <a:t>实施）</a:t>
            </a:r>
            <a:endParaRPr lang="en-US" altLang="zh-CN" sz="2800" dirty="0">
              <a:latin typeface="Times New Roman" panose="02020603050405020304" pitchFamily="18" charset="0"/>
            </a:endParaRPr>
          </a:p>
          <a:p>
            <a:pPr marL="179705" lvl="1" indent="0" defTabSz="865505">
              <a:lnSpc>
                <a:spcPct val="90000"/>
              </a:lnSpc>
              <a:spcBef>
                <a:spcPct val="50000"/>
              </a:spcBef>
            </a:pPr>
            <a:r>
              <a:rPr lang="en-US" altLang="zh-CN" sz="2700" dirty="0">
                <a:solidFill>
                  <a:srgbClr val="0000FF"/>
                </a:solidFill>
                <a:latin typeface="黑体" panose="02010609060101010101" pitchFamily="49" charset="-122"/>
                <a:ea typeface="黑体" panose="02010609060101010101" pitchFamily="49" charset="-122"/>
              </a:rPr>
              <a:t>5.1 </a:t>
            </a:r>
            <a:r>
              <a:rPr lang="zh-CN" altLang="en-US" sz="2700" dirty="0">
                <a:solidFill>
                  <a:srgbClr val="0000FF"/>
                </a:solidFill>
                <a:latin typeface="黑体" panose="02010609060101010101" pitchFamily="49" charset="-122"/>
                <a:ea typeface="黑体" panose="02010609060101010101" pitchFamily="49" charset="-122"/>
              </a:rPr>
              <a:t>预案的备案</a:t>
            </a:r>
            <a:endParaRPr lang="zh-CN" altLang="en-US" sz="2700" dirty="0">
              <a:solidFill>
                <a:srgbClr val="0000FF"/>
              </a:solidFill>
              <a:latin typeface="黑体" panose="02010609060101010101" pitchFamily="49" charset="-122"/>
              <a:ea typeface="黑体" panose="02010609060101010101" pitchFamily="49" charset="-122"/>
            </a:endParaRPr>
          </a:p>
          <a:p>
            <a:pPr marL="1143000" lvl="2" indent="-228600" defTabSz="865505" eaLnBrk="1" hangingPunct="1">
              <a:lnSpc>
                <a:spcPct val="11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报</a:t>
            </a:r>
            <a:r>
              <a:rPr lang="zh-CN" altLang="en-US" sz="2400" dirty="0">
                <a:solidFill>
                  <a:srgbClr val="FF0000"/>
                </a:solidFill>
                <a:latin typeface="Times New Roman" panose="02020603050405020304" pitchFamily="18" charset="0"/>
              </a:rPr>
              <a:t>地方安监部门  </a:t>
            </a:r>
            <a:r>
              <a:rPr lang="en-US" altLang="zh-CN" sz="2400" dirty="0">
                <a:solidFill>
                  <a:srgbClr val="FF0000"/>
                </a:solidFill>
                <a:latin typeface="Times New Roman" panose="02020603050405020304" pitchFamily="18" charset="0"/>
              </a:rPr>
              <a:t>(</a:t>
            </a:r>
            <a:r>
              <a:rPr lang="zh-CN" altLang="en-US" sz="2400" dirty="0">
                <a:solidFill>
                  <a:srgbClr val="FF0000"/>
                </a:solidFill>
                <a:latin typeface="Times New Roman" panose="02020603050405020304" pitchFamily="18" charset="0"/>
              </a:rPr>
              <a:t>设区的市级</a:t>
            </a:r>
            <a:r>
              <a:rPr lang="en-US" altLang="zh-CN" sz="2400" dirty="0">
                <a:solidFill>
                  <a:srgbClr val="FF0000"/>
                </a:solidFill>
                <a:latin typeface="Times New Roman" panose="02020603050405020304" pitchFamily="18" charset="0"/>
              </a:rPr>
              <a:t>)</a:t>
            </a:r>
            <a:endParaRPr lang="zh-CN" altLang="en-US" sz="2400" dirty="0">
              <a:solidFill>
                <a:srgbClr val="FF0000"/>
              </a:solidFill>
              <a:latin typeface="Times New Roman" panose="02020603050405020304" pitchFamily="18" charset="0"/>
            </a:endParaRPr>
          </a:p>
          <a:p>
            <a:pPr marL="1143000" lvl="2" indent="-228600" defTabSz="865505" eaLnBrk="1" hangingPunct="1">
              <a:lnSpc>
                <a:spcPct val="11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报上级有关部门</a:t>
            </a:r>
            <a:endParaRPr lang="zh-CN" altLang="en-US" sz="2400" dirty="0">
              <a:solidFill>
                <a:srgbClr val="0000FF"/>
              </a:solidFill>
              <a:latin typeface="Times New Roman" panose="02020603050405020304" pitchFamily="18" charset="0"/>
            </a:endParaRPr>
          </a:p>
          <a:p>
            <a:pPr marL="1143000" lvl="2" indent="-228600" defTabSz="865505" eaLnBrk="1" hangingPunct="1">
              <a:lnSpc>
                <a:spcPct val="11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通报当地协作单位</a:t>
            </a:r>
            <a:r>
              <a:rPr lang="en-US" altLang="zh-CN" sz="2700" dirty="0">
                <a:solidFill>
                  <a:srgbClr val="0000FF"/>
                </a:solidFill>
                <a:latin typeface="黑体" panose="02010609060101010101" pitchFamily="49" charset="-122"/>
                <a:ea typeface="黑体" panose="02010609060101010101" pitchFamily="49" charset="-122"/>
              </a:rPr>
              <a:t>     </a:t>
            </a:r>
            <a:endParaRPr lang="zh-CN" altLang="en-US" sz="2700" dirty="0">
              <a:solidFill>
                <a:srgbClr val="0000FF"/>
              </a:solidFill>
              <a:latin typeface="黑体" panose="02010609060101010101" pitchFamily="49" charset="-122"/>
              <a:ea typeface="黑体" panose="02010609060101010101" pitchFamily="49" charset="-122"/>
            </a:endParaRPr>
          </a:p>
          <a:p>
            <a:pPr marL="179705" lvl="1" indent="0" defTabSz="865505">
              <a:lnSpc>
                <a:spcPct val="90000"/>
              </a:lnSpc>
              <a:spcBef>
                <a:spcPct val="50000"/>
              </a:spcBef>
            </a:pPr>
            <a:endParaRPr lang="zh-CN" altLang="en-US" sz="2700"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5"/>
          <p:cNvSpPr/>
          <p:nvPr/>
        </p:nvSpPr>
        <p:spPr>
          <a:xfrm>
            <a:off x="322263" y="993775"/>
            <a:ext cx="8428037" cy="641350"/>
          </a:xfrm>
          <a:prstGeom prst="rect">
            <a:avLst/>
          </a:prstGeom>
          <a:noFill/>
          <a:ln w="9525">
            <a:noFill/>
          </a:ln>
        </p:spPr>
        <p:txBody>
          <a:bodyPr lIns="86490" tIns="43246" rIns="86490" bIns="43246">
            <a:spAutoFit/>
          </a:bodyPr>
          <a:p>
            <a:pPr algn="ctr" defTabSz="865505"/>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        </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58371" name="Text Box 6"/>
          <p:cNvSpPr txBox="1"/>
          <p:nvPr/>
        </p:nvSpPr>
        <p:spPr>
          <a:xfrm>
            <a:off x="323850" y="1844675"/>
            <a:ext cx="8428038" cy="461963"/>
          </a:xfrm>
          <a:prstGeom prst="rect">
            <a:avLst/>
          </a:prstGeom>
          <a:noFill/>
          <a:ln w="9525">
            <a:noFill/>
          </a:ln>
        </p:spPr>
        <p:txBody>
          <a:bodyPr lIns="86490" tIns="43246" rIns="86490" bIns="43246">
            <a:spAutoFit/>
          </a:bodyPr>
          <a:p>
            <a:pPr marL="179705" lvl="1" indent="0" defTabSz="865505">
              <a:lnSpc>
                <a:spcPct val="90000"/>
              </a:lnSpc>
              <a:spcBef>
                <a:spcPct val="50000"/>
              </a:spcBef>
            </a:pPr>
            <a:r>
              <a:rPr lang="en-US" altLang="zh-CN" sz="2700" dirty="0">
                <a:solidFill>
                  <a:srgbClr val="0000FF"/>
                </a:solidFill>
                <a:latin typeface="黑体" panose="02010609060101010101" pitchFamily="49" charset="-122"/>
                <a:ea typeface="黑体" panose="02010609060101010101" pitchFamily="49" charset="-122"/>
              </a:rPr>
              <a:t>5.2 </a:t>
            </a:r>
            <a:r>
              <a:rPr lang="zh-CN" altLang="en-US" sz="2700" dirty="0">
                <a:solidFill>
                  <a:srgbClr val="0000FF"/>
                </a:solidFill>
                <a:latin typeface="黑体" panose="02010609060101010101" pitchFamily="49" charset="-122"/>
                <a:ea typeface="黑体" panose="02010609060101010101" pitchFamily="49" charset="-122"/>
              </a:rPr>
              <a:t>应急预案培训</a:t>
            </a:r>
            <a:endParaRPr lang="zh-CN" altLang="en-US" sz="2700" dirty="0">
              <a:solidFill>
                <a:srgbClr val="0000FF"/>
              </a:solidFill>
              <a:latin typeface="黑体" panose="02010609060101010101" pitchFamily="49" charset="-122"/>
              <a:ea typeface="黑体" panose="02010609060101010101" pitchFamily="49" charset="-122"/>
            </a:endParaRPr>
          </a:p>
        </p:txBody>
      </p:sp>
      <p:grpSp>
        <p:nvGrpSpPr>
          <p:cNvPr id="58372" name="Group 2"/>
          <p:cNvGrpSpPr/>
          <p:nvPr/>
        </p:nvGrpSpPr>
        <p:grpSpPr>
          <a:xfrm>
            <a:off x="428625" y="2486025"/>
            <a:ext cx="8072438" cy="3800475"/>
            <a:chOff x="672" y="1488"/>
            <a:chExt cx="4464" cy="2214"/>
          </a:xfrm>
        </p:grpSpPr>
        <p:sp>
          <p:nvSpPr>
            <p:cNvPr id="58373" name="Text Box 3"/>
            <p:cNvSpPr txBox="1"/>
            <p:nvPr/>
          </p:nvSpPr>
          <p:spPr>
            <a:xfrm>
              <a:off x="672" y="1488"/>
              <a:ext cx="1104" cy="218"/>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1600" dirty="0">
                  <a:solidFill>
                    <a:schemeClr val="accent2"/>
                  </a:solidFill>
                  <a:latin typeface="Times New Roman" panose="02020603050405020304" pitchFamily="18" charset="0"/>
                </a:rPr>
                <a:t>确定职责、任务</a:t>
              </a:r>
              <a:endParaRPr lang="zh-CN" altLang="en-US" sz="1600" dirty="0">
                <a:solidFill>
                  <a:schemeClr val="accent2"/>
                </a:solidFill>
                <a:latin typeface="Times New Roman" panose="02020603050405020304" pitchFamily="18" charset="0"/>
              </a:endParaRPr>
            </a:p>
          </p:txBody>
        </p:sp>
        <p:sp>
          <p:nvSpPr>
            <p:cNvPr id="58374" name="Line 4"/>
            <p:cNvSpPr/>
            <p:nvPr/>
          </p:nvSpPr>
          <p:spPr>
            <a:xfrm>
              <a:off x="1776" y="1584"/>
              <a:ext cx="288" cy="0"/>
            </a:xfrm>
            <a:prstGeom prst="line">
              <a:avLst/>
            </a:prstGeom>
            <a:ln w="9525" cap="flat" cmpd="sng">
              <a:solidFill>
                <a:schemeClr val="tx1"/>
              </a:solidFill>
              <a:prstDash val="solid"/>
              <a:headEnd type="none" w="med" len="med"/>
              <a:tailEnd type="triangle" w="med" len="med"/>
            </a:ln>
          </p:spPr>
        </p:sp>
        <p:sp>
          <p:nvSpPr>
            <p:cNvPr id="58375" name="Text Box 5"/>
            <p:cNvSpPr txBox="1"/>
            <p:nvPr/>
          </p:nvSpPr>
          <p:spPr>
            <a:xfrm>
              <a:off x="2064" y="1488"/>
              <a:ext cx="1296" cy="218"/>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1600" dirty="0">
                  <a:solidFill>
                    <a:schemeClr val="accent2"/>
                  </a:solidFill>
                  <a:latin typeface="Times New Roman" panose="02020603050405020304" pitchFamily="18" charset="0"/>
                </a:rPr>
                <a:t>确定所需知识和技能</a:t>
              </a:r>
              <a:endParaRPr lang="zh-CN" altLang="en-US" sz="1600" dirty="0">
                <a:solidFill>
                  <a:schemeClr val="accent2"/>
                </a:solidFill>
                <a:latin typeface="Times New Roman" panose="02020603050405020304" pitchFamily="18" charset="0"/>
              </a:endParaRPr>
            </a:p>
          </p:txBody>
        </p:sp>
        <p:sp>
          <p:nvSpPr>
            <p:cNvPr id="58376" name="Line 6"/>
            <p:cNvSpPr/>
            <p:nvPr/>
          </p:nvSpPr>
          <p:spPr>
            <a:xfrm>
              <a:off x="3360" y="1584"/>
              <a:ext cx="288" cy="0"/>
            </a:xfrm>
            <a:prstGeom prst="line">
              <a:avLst/>
            </a:prstGeom>
            <a:ln w="9525" cap="flat" cmpd="sng">
              <a:solidFill>
                <a:schemeClr val="tx1"/>
              </a:solidFill>
              <a:prstDash val="solid"/>
              <a:headEnd type="none" w="med" len="med"/>
              <a:tailEnd type="triangle" w="med" len="med"/>
            </a:ln>
          </p:spPr>
        </p:sp>
        <p:sp>
          <p:nvSpPr>
            <p:cNvPr id="58377" name="Text Box 7"/>
            <p:cNvSpPr txBox="1"/>
            <p:nvPr/>
          </p:nvSpPr>
          <p:spPr>
            <a:xfrm>
              <a:off x="3696" y="1488"/>
              <a:ext cx="1296" cy="43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400" dirty="0">
                  <a:latin typeface="Times New Roman" panose="02020603050405020304" pitchFamily="18" charset="0"/>
                </a:rPr>
                <a:t>确定与其他培训计划</a:t>
              </a:r>
              <a:endParaRPr lang="en-US" altLang="zh-CN" sz="1400" dirty="0">
                <a:latin typeface="Times New Roman" panose="02020603050405020304" pitchFamily="18" charset="0"/>
              </a:endParaRPr>
            </a:p>
            <a:p>
              <a:pPr algn="ctr">
                <a:spcBef>
                  <a:spcPct val="50000"/>
                </a:spcBef>
              </a:pPr>
              <a:r>
                <a:rPr lang="zh-CN" altLang="en-US" sz="1400" dirty="0">
                  <a:latin typeface="Times New Roman" panose="02020603050405020304" pitchFamily="18" charset="0"/>
                </a:rPr>
                <a:t>相重复的部分</a:t>
              </a:r>
              <a:endParaRPr lang="zh-CN" altLang="en-US" sz="1400" dirty="0">
                <a:latin typeface="Times New Roman" panose="02020603050405020304" pitchFamily="18" charset="0"/>
              </a:endParaRPr>
            </a:p>
          </p:txBody>
        </p:sp>
        <p:sp>
          <p:nvSpPr>
            <p:cNvPr id="58378" name="Line 8"/>
            <p:cNvSpPr/>
            <p:nvPr/>
          </p:nvSpPr>
          <p:spPr>
            <a:xfrm>
              <a:off x="4992" y="1680"/>
              <a:ext cx="144" cy="0"/>
            </a:xfrm>
            <a:prstGeom prst="line">
              <a:avLst/>
            </a:prstGeom>
            <a:ln w="9525" cap="flat" cmpd="sng">
              <a:solidFill>
                <a:schemeClr val="tx1"/>
              </a:solidFill>
              <a:prstDash val="solid"/>
              <a:headEnd type="none" w="med" len="med"/>
              <a:tailEnd type="none" w="med" len="med"/>
            </a:ln>
          </p:spPr>
        </p:sp>
        <p:sp>
          <p:nvSpPr>
            <p:cNvPr id="58379" name="Line 9"/>
            <p:cNvSpPr/>
            <p:nvPr/>
          </p:nvSpPr>
          <p:spPr>
            <a:xfrm>
              <a:off x="5136" y="1688"/>
              <a:ext cx="0" cy="624"/>
            </a:xfrm>
            <a:prstGeom prst="line">
              <a:avLst/>
            </a:prstGeom>
            <a:ln w="9525" cap="flat" cmpd="sng">
              <a:solidFill>
                <a:schemeClr val="tx1"/>
              </a:solidFill>
              <a:prstDash val="solid"/>
              <a:headEnd type="none" w="med" len="med"/>
              <a:tailEnd type="none" w="med" len="med"/>
            </a:ln>
          </p:spPr>
        </p:sp>
        <p:sp>
          <p:nvSpPr>
            <p:cNvPr id="58380" name="Text Box 10"/>
            <p:cNvSpPr txBox="1"/>
            <p:nvPr/>
          </p:nvSpPr>
          <p:spPr>
            <a:xfrm>
              <a:off x="3888" y="2208"/>
              <a:ext cx="912" cy="218"/>
            </a:xfrm>
            <a:prstGeom prst="rect">
              <a:avLst/>
            </a:prstGeom>
            <a:noFill/>
            <a:ln w="9525" cap="flat" cmpd="sng">
              <a:solidFill>
                <a:schemeClr val="tx1"/>
              </a:solidFill>
              <a:prstDash val="solid"/>
              <a:miter/>
              <a:headEnd type="none" w="med" len="med"/>
              <a:tailEnd type="none" w="med" len="med"/>
            </a:ln>
          </p:spPr>
          <p:txBody>
            <a:bodyPr>
              <a:spAutoFit/>
            </a:bodyPr>
            <a:p>
              <a:pPr>
                <a:spcBef>
                  <a:spcPct val="50000"/>
                </a:spcBef>
              </a:pPr>
              <a:r>
                <a:rPr lang="zh-CN" altLang="en-US" sz="1600" dirty="0">
                  <a:solidFill>
                    <a:schemeClr val="accent2"/>
                  </a:solidFill>
                  <a:latin typeface="Times New Roman" panose="02020603050405020304" pitchFamily="18" charset="0"/>
                </a:rPr>
                <a:t>制定学习目标</a:t>
              </a:r>
              <a:endParaRPr lang="zh-CN" altLang="en-US" sz="1600" dirty="0">
                <a:solidFill>
                  <a:schemeClr val="accent2"/>
                </a:solidFill>
                <a:latin typeface="Times New Roman" panose="02020603050405020304" pitchFamily="18" charset="0"/>
              </a:endParaRPr>
            </a:p>
          </p:txBody>
        </p:sp>
        <p:sp>
          <p:nvSpPr>
            <p:cNvPr id="58381" name="Line 11"/>
            <p:cNvSpPr/>
            <p:nvPr/>
          </p:nvSpPr>
          <p:spPr>
            <a:xfrm flipH="1">
              <a:off x="4800" y="2320"/>
              <a:ext cx="336" cy="0"/>
            </a:xfrm>
            <a:prstGeom prst="line">
              <a:avLst/>
            </a:prstGeom>
            <a:ln w="9525" cap="flat" cmpd="sng">
              <a:solidFill>
                <a:schemeClr val="tx1"/>
              </a:solidFill>
              <a:prstDash val="solid"/>
              <a:headEnd type="none" w="med" len="med"/>
              <a:tailEnd type="triangle" w="med" len="med"/>
            </a:ln>
          </p:spPr>
        </p:sp>
        <p:sp>
          <p:nvSpPr>
            <p:cNvPr id="58382" name="Line 12"/>
            <p:cNvSpPr/>
            <p:nvPr/>
          </p:nvSpPr>
          <p:spPr>
            <a:xfrm flipH="1">
              <a:off x="3552" y="2304"/>
              <a:ext cx="336" cy="0"/>
            </a:xfrm>
            <a:prstGeom prst="line">
              <a:avLst/>
            </a:prstGeom>
            <a:ln w="9525" cap="flat" cmpd="sng">
              <a:solidFill>
                <a:schemeClr val="tx1"/>
              </a:solidFill>
              <a:prstDash val="solid"/>
              <a:headEnd type="none" w="med" len="med"/>
              <a:tailEnd type="triangle" w="med" len="med"/>
            </a:ln>
          </p:spPr>
        </p:sp>
        <p:sp>
          <p:nvSpPr>
            <p:cNvPr id="58383" name="Line 13"/>
            <p:cNvSpPr/>
            <p:nvPr/>
          </p:nvSpPr>
          <p:spPr>
            <a:xfrm>
              <a:off x="3696" y="2016"/>
              <a:ext cx="0" cy="960"/>
            </a:xfrm>
            <a:prstGeom prst="line">
              <a:avLst/>
            </a:prstGeom>
            <a:ln w="9525" cap="flat" cmpd="sng">
              <a:solidFill>
                <a:schemeClr val="tx1"/>
              </a:solidFill>
              <a:prstDash val="solid"/>
              <a:headEnd type="none" w="med" len="med"/>
              <a:tailEnd type="none" w="med" len="med"/>
            </a:ln>
          </p:spPr>
        </p:sp>
        <p:sp>
          <p:nvSpPr>
            <p:cNvPr id="58384" name="Line 14"/>
            <p:cNvSpPr/>
            <p:nvPr/>
          </p:nvSpPr>
          <p:spPr>
            <a:xfrm flipH="1">
              <a:off x="3552" y="2016"/>
              <a:ext cx="144" cy="0"/>
            </a:xfrm>
            <a:prstGeom prst="line">
              <a:avLst/>
            </a:prstGeom>
            <a:ln w="9525" cap="flat" cmpd="sng">
              <a:solidFill>
                <a:schemeClr val="tx1"/>
              </a:solidFill>
              <a:prstDash val="solid"/>
              <a:headEnd type="none" w="med" len="med"/>
              <a:tailEnd type="triangle" w="med" len="med"/>
            </a:ln>
          </p:spPr>
        </p:sp>
        <p:sp>
          <p:nvSpPr>
            <p:cNvPr id="58385" name="Line 15"/>
            <p:cNvSpPr/>
            <p:nvPr/>
          </p:nvSpPr>
          <p:spPr>
            <a:xfrm flipH="1">
              <a:off x="3552" y="2640"/>
              <a:ext cx="144" cy="0"/>
            </a:xfrm>
            <a:prstGeom prst="line">
              <a:avLst/>
            </a:prstGeom>
            <a:ln w="9525" cap="flat" cmpd="sng">
              <a:solidFill>
                <a:schemeClr val="tx1"/>
              </a:solidFill>
              <a:prstDash val="solid"/>
              <a:headEnd type="none" w="med" len="med"/>
              <a:tailEnd type="triangle" w="med" len="med"/>
            </a:ln>
          </p:spPr>
        </p:sp>
        <p:sp>
          <p:nvSpPr>
            <p:cNvPr id="58386" name="Line 16"/>
            <p:cNvSpPr/>
            <p:nvPr/>
          </p:nvSpPr>
          <p:spPr>
            <a:xfrm flipH="1">
              <a:off x="3552" y="2976"/>
              <a:ext cx="144" cy="0"/>
            </a:xfrm>
            <a:prstGeom prst="line">
              <a:avLst/>
            </a:prstGeom>
            <a:ln w="9525" cap="flat" cmpd="sng">
              <a:solidFill>
                <a:schemeClr val="tx1"/>
              </a:solidFill>
              <a:prstDash val="solid"/>
              <a:headEnd type="none" w="med" len="med"/>
              <a:tailEnd type="triangle" w="med" len="med"/>
            </a:ln>
          </p:spPr>
        </p:sp>
        <p:sp>
          <p:nvSpPr>
            <p:cNvPr id="58387" name="Text Box 17"/>
            <p:cNvSpPr txBox="1"/>
            <p:nvPr/>
          </p:nvSpPr>
          <p:spPr>
            <a:xfrm>
              <a:off x="2832" y="1920"/>
              <a:ext cx="720" cy="21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600" dirty="0">
                  <a:solidFill>
                    <a:schemeClr val="accent2"/>
                  </a:solidFill>
                  <a:latin typeface="Times New Roman" panose="02020603050405020304" pitchFamily="18" charset="0"/>
                </a:rPr>
                <a:t>课堂教学</a:t>
              </a:r>
              <a:endParaRPr lang="zh-CN" altLang="en-US" sz="1600" dirty="0">
                <a:solidFill>
                  <a:schemeClr val="accent2"/>
                </a:solidFill>
                <a:latin typeface="Times New Roman" panose="02020603050405020304" pitchFamily="18" charset="0"/>
              </a:endParaRPr>
            </a:p>
          </p:txBody>
        </p:sp>
        <p:sp>
          <p:nvSpPr>
            <p:cNvPr id="58388" name="Text Box 18"/>
            <p:cNvSpPr txBox="1"/>
            <p:nvPr/>
          </p:nvSpPr>
          <p:spPr>
            <a:xfrm>
              <a:off x="2832" y="2208"/>
              <a:ext cx="720" cy="21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600" dirty="0">
                  <a:solidFill>
                    <a:schemeClr val="accent2"/>
                  </a:solidFill>
                  <a:latin typeface="Times New Roman" panose="02020603050405020304" pitchFamily="18" charset="0"/>
                </a:rPr>
                <a:t>工作会议</a:t>
              </a:r>
              <a:endParaRPr lang="zh-CN" altLang="en-US" sz="1600" dirty="0">
                <a:solidFill>
                  <a:schemeClr val="accent2"/>
                </a:solidFill>
                <a:latin typeface="Times New Roman" panose="02020603050405020304" pitchFamily="18" charset="0"/>
              </a:endParaRPr>
            </a:p>
          </p:txBody>
        </p:sp>
        <p:sp>
          <p:nvSpPr>
            <p:cNvPr id="58389" name="Text Box 19"/>
            <p:cNvSpPr txBox="1"/>
            <p:nvPr/>
          </p:nvSpPr>
          <p:spPr>
            <a:xfrm>
              <a:off x="2832" y="2544"/>
              <a:ext cx="720" cy="21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600" dirty="0">
                  <a:solidFill>
                    <a:schemeClr val="accent2"/>
                  </a:solidFill>
                  <a:latin typeface="Times New Roman" panose="02020603050405020304" pitchFamily="18" charset="0"/>
                </a:rPr>
                <a:t>现场演示</a:t>
              </a:r>
              <a:endParaRPr lang="zh-CN" altLang="en-US" sz="1600" dirty="0">
                <a:solidFill>
                  <a:schemeClr val="accent2"/>
                </a:solidFill>
                <a:latin typeface="Times New Roman" panose="02020603050405020304" pitchFamily="18" charset="0"/>
              </a:endParaRPr>
            </a:p>
          </p:txBody>
        </p:sp>
        <p:sp>
          <p:nvSpPr>
            <p:cNvPr id="58390" name="Text Box 20"/>
            <p:cNvSpPr txBox="1"/>
            <p:nvPr/>
          </p:nvSpPr>
          <p:spPr>
            <a:xfrm>
              <a:off x="2832" y="2880"/>
              <a:ext cx="720" cy="21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600" dirty="0">
                  <a:solidFill>
                    <a:schemeClr val="accent2"/>
                  </a:solidFill>
                  <a:latin typeface="Times New Roman" panose="02020603050405020304" pitchFamily="18" charset="0"/>
                </a:rPr>
                <a:t>电视教学</a:t>
              </a:r>
              <a:endParaRPr lang="zh-CN" altLang="en-US" sz="1600" dirty="0">
                <a:solidFill>
                  <a:schemeClr val="accent2"/>
                </a:solidFill>
                <a:latin typeface="Times New Roman" panose="02020603050405020304" pitchFamily="18" charset="0"/>
              </a:endParaRPr>
            </a:p>
          </p:txBody>
        </p:sp>
        <p:sp>
          <p:nvSpPr>
            <p:cNvPr id="58391" name="Line 21"/>
            <p:cNvSpPr/>
            <p:nvPr/>
          </p:nvSpPr>
          <p:spPr>
            <a:xfrm>
              <a:off x="2544" y="2064"/>
              <a:ext cx="0" cy="960"/>
            </a:xfrm>
            <a:prstGeom prst="line">
              <a:avLst/>
            </a:prstGeom>
            <a:ln w="9525" cap="flat" cmpd="sng">
              <a:solidFill>
                <a:schemeClr val="tx1"/>
              </a:solidFill>
              <a:prstDash val="solid"/>
              <a:headEnd type="none" w="med" len="med"/>
              <a:tailEnd type="none" w="med" len="med"/>
            </a:ln>
          </p:spPr>
        </p:sp>
        <p:sp>
          <p:nvSpPr>
            <p:cNvPr id="58392" name="Line 22"/>
            <p:cNvSpPr/>
            <p:nvPr/>
          </p:nvSpPr>
          <p:spPr>
            <a:xfrm>
              <a:off x="2544" y="2064"/>
              <a:ext cx="240" cy="0"/>
            </a:xfrm>
            <a:prstGeom prst="line">
              <a:avLst/>
            </a:prstGeom>
            <a:ln w="9525" cap="flat" cmpd="sng">
              <a:solidFill>
                <a:schemeClr val="tx1"/>
              </a:solidFill>
              <a:prstDash val="solid"/>
              <a:headEnd type="none" w="med" len="med"/>
              <a:tailEnd type="none" w="med" len="med"/>
            </a:ln>
          </p:spPr>
        </p:sp>
        <p:sp>
          <p:nvSpPr>
            <p:cNvPr id="58393" name="Line 23"/>
            <p:cNvSpPr/>
            <p:nvPr/>
          </p:nvSpPr>
          <p:spPr>
            <a:xfrm>
              <a:off x="2544" y="2352"/>
              <a:ext cx="240" cy="0"/>
            </a:xfrm>
            <a:prstGeom prst="line">
              <a:avLst/>
            </a:prstGeom>
            <a:ln w="9525" cap="flat" cmpd="sng">
              <a:solidFill>
                <a:schemeClr val="tx1"/>
              </a:solidFill>
              <a:prstDash val="solid"/>
              <a:headEnd type="none" w="med" len="med"/>
              <a:tailEnd type="none" w="med" len="med"/>
            </a:ln>
          </p:spPr>
        </p:sp>
        <p:sp>
          <p:nvSpPr>
            <p:cNvPr id="58394" name="Line 24"/>
            <p:cNvSpPr/>
            <p:nvPr/>
          </p:nvSpPr>
          <p:spPr>
            <a:xfrm>
              <a:off x="2544" y="2640"/>
              <a:ext cx="240" cy="0"/>
            </a:xfrm>
            <a:prstGeom prst="line">
              <a:avLst/>
            </a:prstGeom>
            <a:ln w="9525" cap="flat" cmpd="sng">
              <a:solidFill>
                <a:schemeClr val="tx1"/>
              </a:solidFill>
              <a:prstDash val="solid"/>
              <a:headEnd type="none" w="med" len="med"/>
              <a:tailEnd type="none" w="med" len="med"/>
            </a:ln>
          </p:spPr>
        </p:sp>
        <p:sp>
          <p:nvSpPr>
            <p:cNvPr id="58395" name="Line 25"/>
            <p:cNvSpPr/>
            <p:nvPr/>
          </p:nvSpPr>
          <p:spPr>
            <a:xfrm>
              <a:off x="2544" y="3024"/>
              <a:ext cx="240" cy="0"/>
            </a:xfrm>
            <a:prstGeom prst="line">
              <a:avLst/>
            </a:prstGeom>
            <a:ln w="9525" cap="flat" cmpd="sng">
              <a:solidFill>
                <a:schemeClr val="tx1"/>
              </a:solidFill>
              <a:prstDash val="solid"/>
              <a:headEnd type="none" w="med" len="med"/>
              <a:tailEnd type="none" w="med" len="med"/>
            </a:ln>
          </p:spPr>
        </p:sp>
        <p:sp>
          <p:nvSpPr>
            <p:cNvPr id="58396" name="Line 26"/>
            <p:cNvSpPr/>
            <p:nvPr/>
          </p:nvSpPr>
          <p:spPr>
            <a:xfrm flipH="1">
              <a:off x="2400" y="2352"/>
              <a:ext cx="144" cy="0"/>
            </a:xfrm>
            <a:prstGeom prst="line">
              <a:avLst/>
            </a:prstGeom>
            <a:ln w="9525" cap="flat" cmpd="sng">
              <a:solidFill>
                <a:schemeClr val="tx1"/>
              </a:solidFill>
              <a:prstDash val="solid"/>
              <a:headEnd type="none" w="med" len="med"/>
              <a:tailEnd type="triangle" w="med" len="med"/>
            </a:ln>
          </p:spPr>
        </p:sp>
        <p:sp>
          <p:nvSpPr>
            <p:cNvPr id="58397" name="Text Box 27"/>
            <p:cNvSpPr txBox="1"/>
            <p:nvPr/>
          </p:nvSpPr>
          <p:spPr>
            <a:xfrm>
              <a:off x="1680" y="2256"/>
              <a:ext cx="720" cy="21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600" dirty="0">
                  <a:solidFill>
                    <a:schemeClr val="accent2"/>
                  </a:solidFill>
                  <a:latin typeface="Times New Roman" panose="02020603050405020304" pitchFamily="18" charset="0"/>
                </a:rPr>
                <a:t>实施培训</a:t>
              </a:r>
              <a:endParaRPr lang="zh-CN" altLang="en-US" sz="1600" dirty="0">
                <a:solidFill>
                  <a:schemeClr val="accent2"/>
                </a:solidFill>
                <a:latin typeface="Times New Roman" panose="02020603050405020304" pitchFamily="18" charset="0"/>
              </a:endParaRPr>
            </a:p>
          </p:txBody>
        </p:sp>
        <p:sp>
          <p:nvSpPr>
            <p:cNvPr id="58398" name="Line 28"/>
            <p:cNvSpPr/>
            <p:nvPr/>
          </p:nvSpPr>
          <p:spPr>
            <a:xfrm flipH="1">
              <a:off x="1344" y="2352"/>
              <a:ext cx="336" cy="0"/>
            </a:xfrm>
            <a:prstGeom prst="line">
              <a:avLst/>
            </a:prstGeom>
            <a:ln w="9525" cap="flat" cmpd="sng">
              <a:solidFill>
                <a:schemeClr val="tx1"/>
              </a:solidFill>
              <a:prstDash val="solid"/>
              <a:headEnd type="none" w="med" len="med"/>
              <a:tailEnd type="triangle" w="med" len="med"/>
            </a:ln>
          </p:spPr>
        </p:sp>
        <p:sp>
          <p:nvSpPr>
            <p:cNvPr id="58399" name="Text Box 29"/>
            <p:cNvSpPr txBox="1"/>
            <p:nvPr/>
          </p:nvSpPr>
          <p:spPr>
            <a:xfrm>
              <a:off x="816" y="2256"/>
              <a:ext cx="528" cy="21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600" dirty="0">
                  <a:solidFill>
                    <a:schemeClr val="accent2"/>
                  </a:solidFill>
                  <a:latin typeface="Times New Roman" panose="02020603050405020304" pitchFamily="18" charset="0"/>
                </a:rPr>
                <a:t>考核</a:t>
              </a:r>
              <a:endParaRPr lang="zh-CN" altLang="en-US" sz="1600" dirty="0">
                <a:solidFill>
                  <a:schemeClr val="accent2"/>
                </a:solidFill>
                <a:latin typeface="Times New Roman" panose="02020603050405020304" pitchFamily="18" charset="0"/>
              </a:endParaRPr>
            </a:p>
          </p:txBody>
        </p:sp>
        <p:sp>
          <p:nvSpPr>
            <p:cNvPr id="58400" name="Line 30"/>
            <p:cNvSpPr/>
            <p:nvPr/>
          </p:nvSpPr>
          <p:spPr>
            <a:xfrm>
              <a:off x="1008" y="2480"/>
              <a:ext cx="0" cy="976"/>
            </a:xfrm>
            <a:prstGeom prst="line">
              <a:avLst/>
            </a:prstGeom>
            <a:ln w="9525" cap="flat" cmpd="sng">
              <a:solidFill>
                <a:schemeClr val="tx1"/>
              </a:solidFill>
              <a:prstDash val="solid"/>
              <a:headEnd type="none" w="med" len="med"/>
              <a:tailEnd type="none" w="med" len="med"/>
            </a:ln>
          </p:spPr>
        </p:sp>
        <p:sp>
          <p:nvSpPr>
            <p:cNvPr id="58401" name="Line 31"/>
            <p:cNvSpPr/>
            <p:nvPr/>
          </p:nvSpPr>
          <p:spPr>
            <a:xfrm>
              <a:off x="1008" y="3456"/>
              <a:ext cx="288" cy="0"/>
            </a:xfrm>
            <a:prstGeom prst="line">
              <a:avLst/>
            </a:prstGeom>
            <a:ln w="9525" cap="flat" cmpd="sng">
              <a:solidFill>
                <a:schemeClr val="tx1"/>
              </a:solidFill>
              <a:prstDash val="solid"/>
              <a:headEnd type="none" w="med" len="med"/>
              <a:tailEnd type="triangle" w="med" len="med"/>
            </a:ln>
          </p:spPr>
        </p:sp>
        <p:sp>
          <p:nvSpPr>
            <p:cNvPr id="58402" name="Text Box 32"/>
            <p:cNvSpPr txBox="1"/>
            <p:nvPr/>
          </p:nvSpPr>
          <p:spPr>
            <a:xfrm>
              <a:off x="1320" y="3280"/>
              <a:ext cx="720" cy="213"/>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400" dirty="0">
                  <a:latin typeface="Times New Roman" panose="02020603050405020304" pitchFamily="18" charset="0"/>
                </a:rPr>
                <a:t>保存培训记录</a:t>
              </a:r>
              <a:endParaRPr lang="zh-CN" altLang="en-US" sz="1400" dirty="0">
                <a:latin typeface="Times New Roman" panose="02020603050405020304" pitchFamily="18" charset="0"/>
              </a:endParaRPr>
            </a:p>
          </p:txBody>
        </p:sp>
        <p:sp>
          <p:nvSpPr>
            <p:cNvPr id="58403" name="Line 33"/>
            <p:cNvSpPr/>
            <p:nvPr/>
          </p:nvSpPr>
          <p:spPr>
            <a:xfrm>
              <a:off x="2064" y="3456"/>
              <a:ext cx="288" cy="0"/>
            </a:xfrm>
            <a:prstGeom prst="line">
              <a:avLst/>
            </a:prstGeom>
            <a:ln w="9525" cap="flat" cmpd="sng">
              <a:solidFill>
                <a:schemeClr val="tx1"/>
              </a:solidFill>
              <a:prstDash val="solid"/>
              <a:headEnd type="none" w="med" len="med"/>
              <a:tailEnd type="triangle" w="med" len="med"/>
            </a:ln>
          </p:spPr>
        </p:sp>
        <p:sp>
          <p:nvSpPr>
            <p:cNvPr id="58404" name="Text Box 34"/>
            <p:cNvSpPr txBox="1"/>
            <p:nvPr/>
          </p:nvSpPr>
          <p:spPr>
            <a:xfrm>
              <a:off x="2352" y="3280"/>
              <a:ext cx="816" cy="36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400" dirty="0">
                  <a:latin typeface="Times New Roman" panose="02020603050405020304" pitchFamily="18" charset="0"/>
                </a:rPr>
                <a:t>制定进一步</a:t>
              </a:r>
              <a:endParaRPr lang="en-US" altLang="zh-CN" sz="1400" dirty="0">
                <a:latin typeface="Times New Roman" panose="02020603050405020304" pitchFamily="18" charset="0"/>
              </a:endParaRPr>
            </a:p>
            <a:p>
              <a:pPr algn="ctr">
                <a:spcBef>
                  <a:spcPct val="50000"/>
                </a:spcBef>
              </a:pPr>
              <a:r>
                <a:rPr lang="zh-CN" altLang="en-US" sz="1400" dirty="0">
                  <a:latin typeface="Times New Roman" panose="02020603050405020304" pitchFamily="18" charset="0"/>
                </a:rPr>
                <a:t>的培训计划</a:t>
              </a:r>
              <a:endParaRPr lang="zh-CN" altLang="en-US" sz="1400" dirty="0">
                <a:latin typeface="Times New Roman" panose="02020603050405020304" pitchFamily="18" charset="0"/>
              </a:endParaRPr>
            </a:p>
          </p:txBody>
        </p:sp>
        <p:sp>
          <p:nvSpPr>
            <p:cNvPr id="58405" name="Line 35"/>
            <p:cNvSpPr/>
            <p:nvPr/>
          </p:nvSpPr>
          <p:spPr>
            <a:xfrm>
              <a:off x="3184" y="3448"/>
              <a:ext cx="288" cy="0"/>
            </a:xfrm>
            <a:prstGeom prst="line">
              <a:avLst/>
            </a:prstGeom>
            <a:ln w="9525" cap="flat" cmpd="sng">
              <a:solidFill>
                <a:schemeClr val="tx1"/>
              </a:solidFill>
              <a:prstDash val="solid"/>
              <a:headEnd type="none" w="med" len="med"/>
              <a:tailEnd type="triangle" w="med" len="med"/>
            </a:ln>
          </p:spPr>
        </p:sp>
        <p:sp>
          <p:nvSpPr>
            <p:cNvPr id="58406" name="Text Box 36"/>
            <p:cNvSpPr txBox="1"/>
            <p:nvPr/>
          </p:nvSpPr>
          <p:spPr>
            <a:xfrm>
              <a:off x="3472" y="3272"/>
              <a:ext cx="816" cy="430"/>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400" dirty="0">
                  <a:solidFill>
                    <a:schemeClr val="accent2"/>
                  </a:solidFill>
                  <a:latin typeface="Times New Roman" panose="02020603050405020304" pitchFamily="18" charset="0"/>
                </a:rPr>
                <a:t>审核培训计划</a:t>
              </a:r>
              <a:endParaRPr lang="en-US" altLang="zh-CN" sz="1400" dirty="0">
                <a:solidFill>
                  <a:schemeClr val="accent2"/>
                </a:solidFill>
                <a:latin typeface="Times New Roman" panose="02020603050405020304" pitchFamily="18" charset="0"/>
              </a:endParaRPr>
            </a:p>
            <a:p>
              <a:pPr algn="ctr">
                <a:spcBef>
                  <a:spcPct val="50000"/>
                </a:spcBef>
              </a:pPr>
              <a:r>
                <a:rPr lang="zh-CN" altLang="en-US" sz="1400" dirty="0">
                  <a:solidFill>
                    <a:schemeClr val="accent2"/>
                  </a:solidFill>
                  <a:latin typeface="Times New Roman" panose="02020603050405020304" pitchFamily="18" charset="0"/>
                </a:rPr>
                <a:t>的有效性</a:t>
              </a:r>
              <a:endParaRPr lang="zh-CN" altLang="en-US" sz="1400" dirty="0">
                <a:solidFill>
                  <a:schemeClr val="accent2"/>
                </a:solidFill>
                <a:latin typeface="Times New Roman" panose="02020603050405020304" pitchFamily="18" charset="0"/>
              </a:endParaRPr>
            </a:p>
          </p:txBody>
        </p:sp>
      </p:gr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页脚占位符 1"/>
          <p:cNvSpPr txBox="1">
            <a:spLocks noGrp="1"/>
          </p:cNvSpPr>
          <p:nvPr/>
        </p:nvSpPr>
        <p:spPr>
          <a:xfrm>
            <a:off x="2266950" y="6238875"/>
            <a:ext cx="4649788" cy="457200"/>
          </a:xfrm>
          <a:prstGeom prst="rect">
            <a:avLst/>
          </a:prstGeom>
          <a:noFill/>
          <a:ln w="9525">
            <a:noFill/>
          </a:ln>
        </p:spPr>
        <p:txBody>
          <a:bodyPr lIns="91438" tIns="45721" rIns="91438" bIns="45721"/>
          <a:p>
            <a:pPr algn="ctr" defTabSz="913130" eaLnBrk="1" hangingPunct="1">
              <a:buNone/>
            </a:pPr>
            <a:r>
              <a:rPr lang="zh-CN" altLang="en-US" sz="1500" dirty="0">
                <a:solidFill>
                  <a:srgbClr val="336699"/>
                </a:solidFill>
                <a:latin typeface="Arial" panose="020B0604020202020204" pitchFamily="34" charset="0"/>
              </a:rPr>
              <a:t>国家安全生产监督管理总局化学品登记中心</a:t>
            </a:r>
            <a:endParaRPr lang="zh-CN" altLang="en-US" sz="1500" dirty="0">
              <a:solidFill>
                <a:srgbClr val="336699"/>
              </a:solidFill>
              <a:latin typeface="Arial" panose="020B0604020202020204" pitchFamily="34" charset="0"/>
            </a:endParaRPr>
          </a:p>
        </p:txBody>
      </p:sp>
      <p:sp>
        <p:nvSpPr>
          <p:cNvPr id="59395" name="Rectangle 5"/>
          <p:cNvSpPr/>
          <p:nvPr/>
        </p:nvSpPr>
        <p:spPr>
          <a:xfrm>
            <a:off x="322263" y="1065213"/>
            <a:ext cx="8428037" cy="635000"/>
          </a:xfrm>
          <a:prstGeom prst="rect">
            <a:avLst/>
          </a:prstGeom>
          <a:noFill/>
          <a:ln w="9525">
            <a:noFill/>
          </a:ln>
        </p:spPr>
        <p:txBody>
          <a:bodyPr lIns="86490" tIns="43246" rIns="86490" bIns="43246">
            <a:spAutoFit/>
          </a:bodyPr>
          <a:p>
            <a:pPr algn="ctr" defTabSz="865505">
              <a:buNone/>
            </a:pPr>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652292" name="Text Box 6"/>
          <p:cNvSpPr txBox="1"/>
          <p:nvPr/>
        </p:nvSpPr>
        <p:spPr>
          <a:xfrm>
            <a:off x="323850" y="1916113"/>
            <a:ext cx="8428038" cy="598487"/>
          </a:xfrm>
          <a:prstGeom prst="rect">
            <a:avLst/>
          </a:prstGeom>
          <a:noFill/>
          <a:ln w="9525">
            <a:noFill/>
          </a:ln>
        </p:spPr>
        <p:txBody>
          <a:bodyPr lIns="86490" tIns="43246" rIns="86490" bIns="43246">
            <a:spAutoFit/>
          </a:bodyPr>
          <a:p>
            <a:pPr marL="179705" lvl="1" indent="0" defTabSz="865505">
              <a:lnSpc>
                <a:spcPct val="120000"/>
              </a:lnSpc>
              <a:spcBef>
                <a:spcPct val="50000"/>
              </a:spcBef>
              <a:buNone/>
            </a:pPr>
            <a:r>
              <a:rPr lang="en-US" altLang="zh-CN" sz="2800" dirty="0">
                <a:solidFill>
                  <a:srgbClr val="0000FF"/>
                </a:solidFill>
                <a:latin typeface="黑体" panose="02010609060101010101" pitchFamily="49" charset="-122"/>
                <a:ea typeface="黑体" panose="02010609060101010101" pitchFamily="49" charset="-122"/>
              </a:rPr>
              <a:t>5.3 </a:t>
            </a:r>
            <a:r>
              <a:rPr lang="zh-CN" altLang="en-US" sz="2800" dirty="0">
                <a:solidFill>
                  <a:srgbClr val="0000FF"/>
                </a:solidFill>
                <a:latin typeface="黑体" panose="02010609060101010101" pitchFamily="49" charset="-122"/>
                <a:ea typeface="黑体" panose="02010609060101010101" pitchFamily="49" charset="-122"/>
              </a:rPr>
              <a:t>应急预案的定期演练</a:t>
            </a:r>
            <a:r>
              <a:rPr lang="en-US" altLang="zh-CN" sz="2700" dirty="0">
                <a:solidFill>
                  <a:srgbClr val="0000FF"/>
                </a:solidFill>
                <a:latin typeface="Times New Roman" panose="02020603050405020304" pitchFamily="18" charset="0"/>
              </a:rPr>
              <a:t>  </a:t>
            </a:r>
            <a:endParaRPr lang="zh-CN" altLang="en-US" sz="2700" dirty="0">
              <a:solidFill>
                <a:srgbClr val="0000FF"/>
              </a:solidFill>
              <a:latin typeface="Times New Roman" panose="02020603050405020304" pitchFamily="18" charset="0"/>
            </a:endParaRPr>
          </a:p>
        </p:txBody>
      </p:sp>
      <p:sp>
        <p:nvSpPr>
          <p:cNvPr id="652294" name="Rectangle 6"/>
          <p:cNvSpPr/>
          <p:nvPr/>
        </p:nvSpPr>
        <p:spPr>
          <a:xfrm>
            <a:off x="611188" y="2420938"/>
            <a:ext cx="8208962" cy="3729037"/>
          </a:xfrm>
          <a:prstGeom prst="rect">
            <a:avLst/>
          </a:prstGeom>
          <a:noFill/>
          <a:ln w="9525">
            <a:noFill/>
          </a:ln>
          <a:effectLst>
            <a:prstShdw prst="shdw17" dist="17961" dir="8100000">
              <a:srgbClr val="99997A"/>
            </a:prstShdw>
          </a:effectLst>
        </p:spPr>
        <p:txBody>
          <a:bodyPr lIns="96650" tIns="48325" rIns="96650" bIns="48325">
            <a:spAutoFit/>
          </a:bodyPr>
          <a:p>
            <a:pPr defTabSz="968375">
              <a:buNone/>
            </a:pPr>
            <a:r>
              <a:rPr lang="zh-CN" altLang="en-US" sz="2800" dirty="0">
                <a:solidFill>
                  <a:srgbClr val="FF0000"/>
                </a:solidFill>
                <a:latin typeface="Times New Roman" panose="02020603050405020304" pitchFamily="18" charset="0"/>
              </a:rPr>
              <a:t>预案演练的目的</a:t>
            </a:r>
            <a:r>
              <a:rPr lang="zh-CN" altLang="en-US" sz="2800" dirty="0">
                <a:latin typeface="Times New Roman" panose="02020603050405020304" pitchFamily="18" charset="0"/>
              </a:rPr>
              <a:t>：</a:t>
            </a:r>
            <a:endParaRPr lang="zh-CN" altLang="en-US" sz="2800" dirty="0">
              <a:latin typeface="Times New Roman" panose="02020603050405020304" pitchFamily="18" charset="0"/>
            </a:endParaRPr>
          </a:p>
          <a:p>
            <a:pPr defTabSz="968375">
              <a:lnSpc>
                <a:spcPct val="140000"/>
              </a:lnSpc>
              <a:buNone/>
            </a:pPr>
            <a:r>
              <a:rPr lang="zh-CN" altLang="en-US" sz="2800" dirty="0">
                <a:solidFill>
                  <a:srgbClr val="FF0000"/>
                </a:solidFill>
                <a:latin typeface="Times New Roman" panose="02020603050405020304" pitchFamily="18" charset="0"/>
              </a:rPr>
              <a:t>  </a:t>
            </a:r>
            <a:r>
              <a:rPr lang="zh-CN" altLang="en-US" sz="2800" dirty="0">
                <a:solidFill>
                  <a:srgbClr val="333399"/>
                </a:solidFill>
                <a:latin typeface="Times New Roman" panose="02020603050405020304" pitchFamily="18" charset="0"/>
              </a:rPr>
              <a:t>检验预案</a:t>
            </a:r>
            <a:endParaRPr lang="zh-CN" altLang="en-US" sz="2800" dirty="0">
              <a:solidFill>
                <a:srgbClr val="333399"/>
              </a:solidFill>
              <a:latin typeface="Times New Roman" panose="02020603050405020304" pitchFamily="18" charset="0"/>
            </a:endParaRPr>
          </a:p>
          <a:p>
            <a:pPr defTabSz="968375">
              <a:lnSpc>
                <a:spcPct val="140000"/>
              </a:lnSpc>
              <a:buNone/>
            </a:pPr>
            <a:r>
              <a:rPr lang="zh-CN" altLang="en-US" sz="2800" dirty="0">
                <a:solidFill>
                  <a:srgbClr val="333399"/>
                </a:solidFill>
                <a:latin typeface="Times New Roman" panose="02020603050405020304" pitchFamily="18" charset="0"/>
              </a:rPr>
              <a:t>  锻炼队伍</a:t>
            </a:r>
            <a:endParaRPr lang="zh-CN" altLang="en-US" sz="2800" dirty="0">
              <a:solidFill>
                <a:srgbClr val="333399"/>
              </a:solidFill>
              <a:latin typeface="Times New Roman" panose="02020603050405020304" pitchFamily="18" charset="0"/>
            </a:endParaRPr>
          </a:p>
          <a:p>
            <a:pPr defTabSz="968375">
              <a:lnSpc>
                <a:spcPct val="140000"/>
              </a:lnSpc>
              <a:buNone/>
            </a:pPr>
            <a:r>
              <a:rPr lang="zh-CN" altLang="en-US" sz="2800" dirty="0">
                <a:solidFill>
                  <a:srgbClr val="333399"/>
                </a:solidFill>
                <a:latin typeface="Times New Roman" panose="02020603050405020304" pitchFamily="18" charset="0"/>
              </a:rPr>
              <a:t>  磨合机制</a:t>
            </a:r>
            <a:endParaRPr lang="zh-CN" altLang="en-US" sz="2800" dirty="0">
              <a:solidFill>
                <a:srgbClr val="333399"/>
              </a:solidFill>
              <a:latin typeface="Times New Roman" panose="02020603050405020304" pitchFamily="18" charset="0"/>
            </a:endParaRPr>
          </a:p>
          <a:p>
            <a:pPr defTabSz="968375">
              <a:lnSpc>
                <a:spcPct val="140000"/>
              </a:lnSpc>
              <a:buNone/>
            </a:pPr>
            <a:r>
              <a:rPr lang="zh-CN" altLang="en-US" sz="2800" dirty="0">
                <a:solidFill>
                  <a:srgbClr val="333399"/>
                </a:solidFill>
                <a:latin typeface="Times New Roman" panose="02020603050405020304" pitchFamily="18" charset="0"/>
              </a:rPr>
              <a:t>  宣传教育</a:t>
            </a:r>
            <a:endParaRPr lang="zh-CN" altLang="en-US" sz="2800" dirty="0">
              <a:solidFill>
                <a:srgbClr val="333399"/>
              </a:solidFill>
              <a:latin typeface="Times New Roman" panose="02020603050405020304" pitchFamily="18" charset="0"/>
            </a:endParaRPr>
          </a:p>
          <a:p>
            <a:pPr defTabSz="968375">
              <a:lnSpc>
                <a:spcPct val="140000"/>
              </a:lnSpc>
              <a:buNone/>
            </a:pPr>
            <a:r>
              <a:rPr lang="zh-CN" altLang="en-US" sz="2800" dirty="0">
                <a:solidFill>
                  <a:srgbClr val="333399"/>
                </a:solidFill>
                <a:latin typeface="Times New Roman" panose="02020603050405020304" pitchFamily="18" charset="0"/>
              </a:rPr>
              <a:t>  完善准备</a:t>
            </a:r>
            <a:endParaRPr lang="zh-CN" altLang="en-US" sz="2800" dirty="0">
              <a:solidFill>
                <a:srgbClr val="333399"/>
              </a:solidFill>
              <a:latin typeface="Times New Roman" panose="02020603050405020304" pitchFamily="18" charset="0"/>
            </a:endParaRPr>
          </a:p>
        </p:txBody>
      </p:sp>
      <p:sp>
        <p:nvSpPr>
          <p:cNvPr id="59398" name="Rectangle 7"/>
          <p:cNvSpPr/>
          <p:nvPr/>
        </p:nvSpPr>
        <p:spPr>
          <a:xfrm>
            <a:off x="5219700" y="338138"/>
            <a:ext cx="3546475" cy="642937"/>
          </a:xfrm>
          <a:prstGeom prst="rect">
            <a:avLst/>
          </a:prstGeom>
          <a:noFill/>
          <a:ln w="9525">
            <a:noFill/>
          </a:ln>
          <a:effectLst>
            <a:prstShdw prst="shdw17" dist="17961" dir="8100000">
              <a:srgbClr val="99997A"/>
            </a:prstShdw>
          </a:effectLst>
        </p:spPr>
        <p:txBody>
          <a:bodyPr lIns="96650" tIns="48325" rIns="96650" bIns="48325">
            <a:spAutoFit/>
          </a:bodyPr>
          <a:p>
            <a:pPr defTabSz="968375">
              <a:buNone/>
            </a:pPr>
            <a:r>
              <a:rPr lang="zh-CN" altLang="en-US" sz="2400" dirty="0">
                <a:solidFill>
                  <a:srgbClr val="666699"/>
                </a:solidFill>
                <a:latin typeface="华文行楷" pitchFamily="2" charset="-122"/>
                <a:ea typeface="华文行楷" pitchFamily="2" charset="-122"/>
              </a:rPr>
              <a:t>三、应急救援预案与演练</a:t>
            </a:r>
            <a:endParaRPr lang="zh-CN" altLang="en-US" sz="2400" dirty="0">
              <a:solidFill>
                <a:srgbClr val="666699"/>
              </a:solidFill>
              <a:latin typeface="华文行楷" pitchFamily="2" charset="-122"/>
              <a:ea typeface="华文行楷" pitchFamily="2" charset="-122"/>
            </a:endParaRPr>
          </a:p>
        </p:txBody>
      </p:sp>
      <p:sp>
        <p:nvSpPr>
          <p:cNvPr id="59399" name="Text Box 13"/>
          <p:cNvSpPr txBox="1"/>
          <p:nvPr/>
        </p:nvSpPr>
        <p:spPr>
          <a:xfrm>
            <a:off x="900113" y="2276475"/>
            <a:ext cx="1198562" cy="95250"/>
          </a:xfrm>
          <a:prstGeom prst="rect">
            <a:avLst/>
          </a:prstGeom>
          <a:noFill/>
          <a:ln w="9525">
            <a:noFill/>
          </a:ln>
          <a:effectLst>
            <a:prstShdw prst="shdw17" dist="17961" dir="8100000">
              <a:srgbClr val="99997A"/>
            </a:prstShdw>
          </a:effectLst>
        </p:spPr>
        <p:txBody>
          <a:bodyPr vert="eaVert" wrap="none" lIns="96650" tIns="48325" rIns="96650" bIns="48325">
            <a:spAutoFit/>
          </a:bodyPr>
          <a:p>
            <a:pPr defTabSz="968375">
              <a:buNone/>
            </a:pPr>
            <a:endParaRPr lang="zh-CN" altLang="en-US" dirty="0">
              <a:latin typeface="Times New Roman" panose="02020603050405020304" pitchFamily="18" charset="0"/>
            </a:endParaRPr>
          </a:p>
        </p:txBody>
      </p:sp>
      <p:sp>
        <p:nvSpPr>
          <p:cNvPr id="59400" name="Text Box 14"/>
          <p:cNvSpPr txBox="1"/>
          <p:nvPr/>
        </p:nvSpPr>
        <p:spPr>
          <a:xfrm>
            <a:off x="1190625" y="2565400"/>
            <a:ext cx="835025" cy="3167063"/>
          </a:xfrm>
          <a:prstGeom prst="rect">
            <a:avLst/>
          </a:prstGeom>
          <a:noFill/>
          <a:ln w="9525">
            <a:noFill/>
          </a:ln>
          <a:effectLst>
            <a:prstShdw prst="shdw17" dist="17961" dir="8100000">
              <a:srgbClr val="99997A"/>
            </a:prstShdw>
          </a:effectLst>
        </p:spPr>
        <p:txBody>
          <a:bodyPr vert="eaVert" lIns="96650" tIns="48325" rIns="96650" bIns="48325">
            <a:spAutoFit/>
          </a:bodyPr>
          <a:p>
            <a:pPr defTabSz="968375">
              <a:spcBef>
                <a:spcPct val="50000"/>
              </a:spcBef>
              <a:buNone/>
            </a:pPr>
            <a:endParaRPr lang="zh-CN" altLang="en-US" sz="2800"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2294">
                                            <p:txEl>
                                              <p:charRg st="0" end="9"/>
                                            </p:txEl>
                                          </p:spTgt>
                                        </p:tgtEl>
                                        <p:attrNameLst>
                                          <p:attrName>style.visibility</p:attrName>
                                        </p:attrNameLst>
                                      </p:cBhvr>
                                      <p:to>
                                        <p:strVal val="visible"/>
                                      </p:to>
                                    </p:se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652294">
                                            <p:txEl>
                                              <p:charRg st="9" end="16"/>
                                            </p:txEl>
                                          </p:spTgt>
                                        </p:tgtEl>
                                        <p:attrNameLst>
                                          <p:attrName>style.visibility</p:attrName>
                                        </p:attrNameLst>
                                      </p:cBhvr>
                                      <p:to>
                                        <p:strVal val="visible"/>
                                      </p:to>
                                    </p:set>
                                    <p:anim calcmode="lin" valueType="num">
                                      <p:cBhvr additive="base">
                                        <p:cTn id="14" dur="500" fill="hold"/>
                                        <p:tgtEl>
                                          <p:spTgt spid="652294">
                                            <p:txEl>
                                              <p:charRg st="9" end="16"/>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52294">
                                            <p:txEl>
                                              <p:charRg st="9" end="16"/>
                                            </p:txEl>
                                          </p:spTgt>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nodeType="afterEffect">
                                  <p:stCondLst>
                                    <p:cond delay="500"/>
                                  </p:stCondLst>
                                  <p:childTnLst>
                                    <p:set>
                                      <p:cBhvr>
                                        <p:cTn id="18" dur="1" fill="hold">
                                          <p:stCondLst>
                                            <p:cond delay="0"/>
                                          </p:stCondLst>
                                        </p:cTn>
                                        <p:tgtEl>
                                          <p:spTgt spid="652294">
                                            <p:txEl>
                                              <p:charRg st="16" end="23"/>
                                            </p:txEl>
                                          </p:spTgt>
                                        </p:tgtEl>
                                        <p:attrNameLst>
                                          <p:attrName>style.visibility</p:attrName>
                                        </p:attrNameLst>
                                      </p:cBhvr>
                                      <p:to>
                                        <p:strVal val="visible"/>
                                      </p:to>
                                    </p:set>
                                    <p:anim calcmode="lin" valueType="num">
                                      <p:cBhvr additive="base">
                                        <p:cTn id="19" dur="500" fill="hold"/>
                                        <p:tgtEl>
                                          <p:spTgt spid="652294">
                                            <p:txEl>
                                              <p:charRg st="16" end="2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2294">
                                            <p:txEl>
                                              <p:charRg st="16" end="23"/>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500"/>
                                  </p:stCondLst>
                                  <p:childTnLst>
                                    <p:set>
                                      <p:cBhvr>
                                        <p:cTn id="23" dur="1" fill="hold">
                                          <p:stCondLst>
                                            <p:cond delay="0"/>
                                          </p:stCondLst>
                                        </p:cTn>
                                        <p:tgtEl>
                                          <p:spTgt spid="652294">
                                            <p:txEl>
                                              <p:charRg st="23" end="30"/>
                                            </p:txEl>
                                          </p:spTgt>
                                        </p:tgtEl>
                                        <p:attrNameLst>
                                          <p:attrName>style.visibility</p:attrName>
                                        </p:attrNameLst>
                                      </p:cBhvr>
                                      <p:to>
                                        <p:strVal val="visible"/>
                                      </p:to>
                                    </p:set>
                                    <p:anim calcmode="lin" valueType="num">
                                      <p:cBhvr additive="base">
                                        <p:cTn id="24" dur="500" fill="hold"/>
                                        <p:tgtEl>
                                          <p:spTgt spid="652294">
                                            <p:txEl>
                                              <p:charRg st="23" end="3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52294">
                                            <p:txEl>
                                              <p:charRg st="23" end="30"/>
                                            </p:txEl>
                                          </p:spTgt>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500"/>
                                  </p:stCondLst>
                                  <p:childTnLst>
                                    <p:set>
                                      <p:cBhvr>
                                        <p:cTn id="28" dur="1" fill="hold">
                                          <p:stCondLst>
                                            <p:cond delay="0"/>
                                          </p:stCondLst>
                                        </p:cTn>
                                        <p:tgtEl>
                                          <p:spTgt spid="652294">
                                            <p:txEl>
                                              <p:charRg st="30" end="37"/>
                                            </p:txEl>
                                          </p:spTgt>
                                        </p:tgtEl>
                                        <p:attrNameLst>
                                          <p:attrName>style.visibility</p:attrName>
                                        </p:attrNameLst>
                                      </p:cBhvr>
                                      <p:to>
                                        <p:strVal val="visible"/>
                                      </p:to>
                                    </p:set>
                                    <p:anim calcmode="lin" valueType="num">
                                      <p:cBhvr additive="base">
                                        <p:cTn id="29" dur="500" fill="hold"/>
                                        <p:tgtEl>
                                          <p:spTgt spid="652294">
                                            <p:txEl>
                                              <p:charRg st="30" end="3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52294">
                                            <p:txEl>
                                              <p:charRg st="30" end="37"/>
                                            </p:txEl>
                                          </p:spTgt>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8" fill="hold" nodeType="afterEffect">
                                  <p:stCondLst>
                                    <p:cond delay="500"/>
                                  </p:stCondLst>
                                  <p:childTnLst>
                                    <p:set>
                                      <p:cBhvr>
                                        <p:cTn id="33" dur="1" fill="hold">
                                          <p:stCondLst>
                                            <p:cond delay="0"/>
                                          </p:stCondLst>
                                        </p:cTn>
                                        <p:tgtEl>
                                          <p:spTgt spid="652294">
                                            <p:txEl>
                                              <p:charRg st="37" end="44"/>
                                            </p:txEl>
                                          </p:spTgt>
                                        </p:tgtEl>
                                        <p:attrNameLst>
                                          <p:attrName>style.visibility</p:attrName>
                                        </p:attrNameLst>
                                      </p:cBhvr>
                                      <p:to>
                                        <p:strVal val="visible"/>
                                      </p:to>
                                    </p:set>
                                    <p:anim calcmode="lin" valueType="num">
                                      <p:cBhvr additive="base">
                                        <p:cTn id="34" dur="500" fill="hold"/>
                                        <p:tgtEl>
                                          <p:spTgt spid="652294">
                                            <p:txEl>
                                              <p:charRg st="37" end="44"/>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652294">
                                            <p:txEl>
                                              <p:charRg st="37" end="4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3" fill="hold" nodeType="clickEffect">
                                  <p:stCondLst>
                                    <p:cond delay="0"/>
                                  </p:stCondLst>
                                  <p:childTnLst>
                                    <p:anim calcmode="lin" valueType="num">
                                      <p:cBhvr additive="base">
                                        <p:cTn id="39" dur="1000"/>
                                        <p:tgtEl>
                                          <p:spTgt spid="652294">
                                            <p:txEl>
                                              <p:charRg st="0" end="9"/>
                                            </p:txEl>
                                          </p:spTgt>
                                        </p:tgtEl>
                                        <p:attrNameLst>
                                          <p:attrName>ppt_x</p:attrName>
                                        </p:attrNameLst>
                                      </p:cBhvr>
                                      <p:tavLst>
                                        <p:tav tm="0">
                                          <p:val>
                                            <p:strVal val="ppt_x"/>
                                          </p:val>
                                        </p:tav>
                                        <p:tav tm="100000">
                                          <p:val>
                                            <p:strVal val="1+ppt_w/2"/>
                                          </p:val>
                                        </p:tav>
                                      </p:tavLst>
                                    </p:anim>
                                    <p:anim calcmode="lin" valueType="num">
                                      <p:cBhvr additive="base">
                                        <p:cTn id="40" dur="1000"/>
                                        <p:tgtEl>
                                          <p:spTgt spid="652294">
                                            <p:txEl>
                                              <p:charRg st="0" end="9"/>
                                            </p:txEl>
                                          </p:spTgt>
                                        </p:tgtEl>
                                        <p:attrNameLst>
                                          <p:attrName>ppt_y</p:attrName>
                                        </p:attrNameLst>
                                      </p:cBhvr>
                                      <p:tavLst>
                                        <p:tav tm="0">
                                          <p:val>
                                            <p:strVal val="ppt_y"/>
                                          </p:val>
                                        </p:tav>
                                        <p:tav tm="100000">
                                          <p:val>
                                            <p:strVal val="0-ppt_h/2"/>
                                          </p:val>
                                        </p:tav>
                                      </p:tavLst>
                                    </p:anim>
                                    <p:set>
                                      <p:cBhvr>
                                        <p:cTn id="41" dur="1" fill="hold">
                                          <p:stCondLst>
                                            <p:cond delay="999"/>
                                          </p:stCondLst>
                                        </p:cTn>
                                        <p:tgtEl>
                                          <p:spTgt spid="652294">
                                            <p:txEl>
                                              <p:charRg st="0" end="9"/>
                                            </p:txEl>
                                          </p:spTgt>
                                        </p:tgtEl>
                                        <p:attrNameLst>
                                          <p:attrName>style.visibility</p:attrName>
                                        </p:attrNameLst>
                                      </p:cBhvr>
                                      <p:to>
                                        <p:strVal val="hidden"/>
                                      </p:to>
                                    </p:set>
                                  </p:childTnLst>
                                </p:cTn>
                              </p:par>
                              <p:par>
                                <p:cTn id="42" presetID="2" presetClass="exit" presetSubtype="3" fill="hold" nodeType="withEffect">
                                  <p:stCondLst>
                                    <p:cond delay="0"/>
                                  </p:stCondLst>
                                  <p:childTnLst>
                                    <p:anim calcmode="lin" valueType="num">
                                      <p:cBhvr additive="base">
                                        <p:cTn id="43" dur="1000"/>
                                        <p:tgtEl>
                                          <p:spTgt spid="652294">
                                            <p:txEl>
                                              <p:charRg st="9" end="16"/>
                                            </p:txEl>
                                          </p:spTgt>
                                        </p:tgtEl>
                                        <p:attrNameLst>
                                          <p:attrName>ppt_x</p:attrName>
                                        </p:attrNameLst>
                                      </p:cBhvr>
                                      <p:tavLst>
                                        <p:tav tm="0">
                                          <p:val>
                                            <p:strVal val="ppt_x"/>
                                          </p:val>
                                        </p:tav>
                                        <p:tav tm="100000">
                                          <p:val>
                                            <p:strVal val="1+ppt_w/2"/>
                                          </p:val>
                                        </p:tav>
                                      </p:tavLst>
                                    </p:anim>
                                    <p:anim calcmode="lin" valueType="num">
                                      <p:cBhvr additive="base">
                                        <p:cTn id="44" dur="1000"/>
                                        <p:tgtEl>
                                          <p:spTgt spid="652294">
                                            <p:txEl>
                                              <p:charRg st="9" end="16"/>
                                            </p:txEl>
                                          </p:spTgt>
                                        </p:tgtEl>
                                        <p:attrNameLst>
                                          <p:attrName>ppt_y</p:attrName>
                                        </p:attrNameLst>
                                      </p:cBhvr>
                                      <p:tavLst>
                                        <p:tav tm="0">
                                          <p:val>
                                            <p:strVal val="ppt_y"/>
                                          </p:val>
                                        </p:tav>
                                        <p:tav tm="100000">
                                          <p:val>
                                            <p:strVal val="0-ppt_h/2"/>
                                          </p:val>
                                        </p:tav>
                                      </p:tavLst>
                                    </p:anim>
                                    <p:set>
                                      <p:cBhvr>
                                        <p:cTn id="45" dur="1" fill="hold">
                                          <p:stCondLst>
                                            <p:cond delay="999"/>
                                          </p:stCondLst>
                                        </p:cTn>
                                        <p:tgtEl>
                                          <p:spTgt spid="652294">
                                            <p:txEl>
                                              <p:charRg st="9" end="16"/>
                                            </p:txEl>
                                          </p:spTgt>
                                        </p:tgtEl>
                                        <p:attrNameLst>
                                          <p:attrName>style.visibility</p:attrName>
                                        </p:attrNameLst>
                                      </p:cBhvr>
                                      <p:to>
                                        <p:strVal val="hidden"/>
                                      </p:to>
                                    </p:set>
                                  </p:childTnLst>
                                </p:cTn>
                              </p:par>
                              <p:par>
                                <p:cTn id="46" presetID="2" presetClass="exit" presetSubtype="3" fill="hold" nodeType="withEffect">
                                  <p:stCondLst>
                                    <p:cond delay="0"/>
                                  </p:stCondLst>
                                  <p:childTnLst>
                                    <p:anim calcmode="lin" valueType="num">
                                      <p:cBhvr additive="base">
                                        <p:cTn id="47" dur="1000"/>
                                        <p:tgtEl>
                                          <p:spTgt spid="652294">
                                            <p:txEl>
                                              <p:charRg st="16" end="23"/>
                                            </p:txEl>
                                          </p:spTgt>
                                        </p:tgtEl>
                                        <p:attrNameLst>
                                          <p:attrName>ppt_x</p:attrName>
                                        </p:attrNameLst>
                                      </p:cBhvr>
                                      <p:tavLst>
                                        <p:tav tm="0">
                                          <p:val>
                                            <p:strVal val="ppt_x"/>
                                          </p:val>
                                        </p:tav>
                                        <p:tav tm="100000">
                                          <p:val>
                                            <p:strVal val="1+ppt_w/2"/>
                                          </p:val>
                                        </p:tav>
                                      </p:tavLst>
                                    </p:anim>
                                    <p:anim calcmode="lin" valueType="num">
                                      <p:cBhvr additive="base">
                                        <p:cTn id="48" dur="1000"/>
                                        <p:tgtEl>
                                          <p:spTgt spid="652294">
                                            <p:txEl>
                                              <p:charRg st="16" end="23"/>
                                            </p:txEl>
                                          </p:spTgt>
                                        </p:tgtEl>
                                        <p:attrNameLst>
                                          <p:attrName>ppt_y</p:attrName>
                                        </p:attrNameLst>
                                      </p:cBhvr>
                                      <p:tavLst>
                                        <p:tav tm="0">
                                          <p:val>
                                            <p:strVal val="ppt_y"/>
                                          </p:val>
                                        </p:tav>
                                        <p:tav tm="100000">
                                          <p:val>
                                            <p:strVal val="0-ppt_h/2"/>
                                          </p:val>
                                        </p:tav>
                                      </p:tavLst>
                                    </p:anim>
                                    <p:set>
                                      <p:cBhvr>
                                        <p:cTn id="49" dur="1" fill="hold">
                                          <p:stCondLst>
                                            <p:cond delay="999"/>
                                          </p:stCondLst>
                                        </p:cTn>
                                        <p:tgtEl>
                                          <p:spTgt spid="652294">
                                            <p:txEl>
                                              <p:charRg st="16" end="23"/>
                                            </p:txEl>
                                          </p:spTgt>
                                        </p:tgtEl>
                                        <p:attrNameLst>
                                          <p:attrName>style.visibility</p:attrName>
                                        </p:attrNameLst>
                                      </p:cBhvr>
                                      <p:to>
                                        <p:strVal val="hidden"/>
                                      </p:to>
                                    </p:set>
                                  </p:childTnLst>
                                </p:cTn>
                              </p:par>
                              <p:par>
                                <p:cTn id="50" presetID="2" presetClass="exit" presetSubtype="3" fill="hold" nodeType="withEffect">
                                  <p:stCondLst>
                                    <p:cond delay="0"/>
                                  </p:stCondLst>
                                  <p:childTnLst>
                                    <p:anim calcmode="lin" valueType="num">
                                      <p:cBhvr additive="base">
                                        <p:cTn id="51" dur="1000"/>
                                        <p:tgtEl>
                                          <p:spTgt spid="652294">
                                            <p:txEl>
                                              <p:charRg st="23" end="30"/>
                                            </p:txEl>
                                          </p:spTgt>
                                        </p:tgtEl>
                                        <p:attrNameLst>
                                          <p:attrName>ppt_x</p:attrName>
                                        </p:attrNameLst>
                                      </p:cBhvr>
                                      <p:tavLst>
                                        <p:tav tm="0">
                                          <p:val>
                                            <p:strVal val="ppt_x"/>
                                          </p:val>
                                        </p:tav>
                                        <p:tav tm="100000">
                                          <p:val>
                                            <p:strVal val="1+ppt_w/2"/>
                                          </p:val>
                                        </p:tav>
                                      </p:tavLst>
                                    </p:anim>
                                    <p:anim calcmode="lin" valueType="num">
                                      <p:cBhvr additive="base">
                                        <p:cTn id="52" dur="1000"/>
                                        <p:tgtEl>
                                          <p:spTgt spid="652294">
                                            <p:txEl>
                                              <p:charRg st="23" end="30"/>
                                            </p:txEl>
                                          </p:spTgt>
                                        </p:tgtEl>
                                        <p:attrNameLst>
                                          <p:attrName>ppt_y</p:attrName>
                                        </p:attrNameLst>
                                      </p:cBhvr>
                                      <p:tavLst>
                                        <p:tav tm="0">
                                          <p:val>
                                            <p:strVal val="ppt_y"/>
                                          </p:val>
                                        </p:tav>
                                        <p:tav tm="100000">
                                          <p:val>
                                            <p:strVal val="0-ppt_h/2"/>
                                          </p:val>
                                        </p:tav>
                                      </p:tavLst>
                                    </p:anim>
                                    <p:set>
                                      <p:cBhvr>
                                        <p:cTn id="53" dur="1" fill="hold">
                                          <p:stCondLst>
                                            <p:cond delay="999"/>
                                          </p:stCondLst>
                                        </p:cTn>
                                        <p:tgtEl>
                                          <p:spTgt spid="652294">
                                            <p:txEl>
                                              <p:charRg st="23" end="30"/>
                                            </p:txEl>
                                          </p:spTgt>
                                        </p:tgtEl>
                                        <p:attrNameLst>
                                          <p:attrName>style.visibility</p:attrName>
                                        </p:attrNameLst>
                                      </p:cBhvr>
                                      <p:to>
                                        <p:strVal val="hidden"/>
                                      </p:to>
                                    </p:set>
                                  </p:childTnLst>
                                </p:cTn>
                              </p:par>
                              <p:par>
                                <p:cTn id="54" presetID="2" presetClass="exit" presetSubtype="3" fill="hold" nodeType="withEffect">
                                  <p:stCondLst>
                                    <p:cond delay="0"/>
                                  </p:stCondLst>
                                  <p:childTnLst>
                                    <p:anim calcmode="lin" valueType="num">
                                      <p:cBhvr additive="base">
                                        <p:cTn id="55" dur="1000"/>
                                        <p:tgtEl>
                                          <p:spTgt spid="652294">
                                            <p:txEl>
                                              <p:charRg st="30" end="37"/>
                                            </p:txEl>
                                          </p:spTgt>
                                        </p:tgtEl>
                                        <p:attrNameLst>
                                          <p:attrName>ppt_x</p:attrName>
                                        </p:attrNameLst>
                                      </p:cBhvr>
                                      <p:tavLst>
                                        <p:tav tm="0">
                                          <p:val>
                                            <p:strVal val="ppt_x"/>
                                          </p:val>
                                        </p:tav>
                                        <p:tav tm="100000">
                                          <p:val>
                                            <p:strVal val="1+ppt_w/2"/>
                                          </p:val>
                                        </p:tav>
                                      </p:tavLst>
                                    </p:anim>
                                    <p:anim calcmode="lin" valueType="num">
                                      <p:cBhvr additive="base">
                                        <p:cTn id="56" dur="1000"/>
                                        <p:tgtEl>
                                          <p:spTgt spid="652294">
                                            <p:txEl>
                                              <p:charRg st="30" end="37"/>
                                            </p:txEl>
                                          </p:spTgt>
                                        </p:tgtEl>
                                        <p:attrNameLst>
                                          <p:attrName>ppt_y</p:attrName>
                                        </p:attrNameLst>
                                      </p:cBhvr>
                                      <p:tavLst>
                                        <p:tav tm="0">
                                          <p:val>
                                            <p:strVal val="ppt_y"/>
                                          </p:val>
                                        </p:tav>
                                        <p:tav tm="100000">
                                          <p:val>
                                            <p:strVal val="0-ppt_h/2"/>
                                          </p:val>
                                        </p:tav>
                                      </p:tavLst>
                                    </p:anim>
                                    <p:set>
                                      <p:cBhvr>
                                        <p:cTn id="57" dur="1" fill="hold">
                                          <p:stCondLst>
                                            <p:cond delay="999"/>
                                          </p:stCondLst>
                                        </p:cTn>
                                        <p:tgtEl>
                                          <p:spTgt spid="652294">
                                            <p:txEl>
                                              <p:charRg st="30" end="37"/>
                                            </p:txEl>
                                          </p:spTgt>
                                        </p:tgtEl>
                                        <p:attrNameLst>
                                          <p:attrName>style.visibility</p:attrName>
                                        </p:attrNameLst>
                                      </p:cBhvr>
                                      <p:to>
                                        <p:strVal val="hidden"/>
                                      </p:to>
                                    </p:set>
                                  </p:childTnLst>
                                </p:cTn>
                              </p:par>
                              <p:par>
                                <p:cTn id="58" presetID="2" presetClass="exit" presetSubtype="3" fill="hold" nodeType="withEffect">
                                  <p:stCondLst>
                                    <p:cond delay="0"/>
                                  </p:stCondLst>
                                  <p:childTnLst>
                                    <p:anim calcmode="lin" valueType="num">
                                      <p:cBhvr additive="base">
                                        <p:cTn id="59" dur="1000"/>
                                        <p:tgtEl>
                                          <p:spTgt spid="652294">
                                            <p:txEl>
                                              <p:charRg st="37" end="44"/>
                                            </p:txEl>
                                          </p:spTgt>
                                        </p:tgtEl>
                                        <p:attrNameLst>
                                          <p:attrName>ppt_x</p:attrName>
                                        </p:attrNameLst>
                                      </p:cBhvr>
                                      <p:tavLst>
                                        <p:tav tm="0">
                                          <p:val>
                                            <p:strVal val="ppt_x"/>
                                          </p:val>
                                        </p:tav>
                                        <p:tav tm="100000">
                                          <p:val>
                                            <p:strVal val="1+ppt_w/2"/>
                                          </p:val>
                                        </p:tav>
                                      </p:tavLst>
                                    </p:anim>
                                    <p:anim calcmode="lin" valueType="num">
                                      <p:cBhvr additive="base">
                                        <p:cTn id="60" dur="1000"/>
                                        <p:tgtEl>
                                          <p:spTgt spid="652294">
                                            <p:txEl>
                                              <p:charRg st="37" end="44"/>
                                            </p:txEl>
                                          </p:spTgt>
                                        </p:tgtEl>
                                        <p:attrNameLst>
                                          <p:attrName>ppt_y</p:attrName>
                                        </p:attrNameLst>
                                      </p:cBhvr>
                                      <p:tavLst>
                                        <p:tav tm="0">
                                          <p:val>
                                            <p:strVal val="ppt_y"/>
                                          </p:val>
                                        </p:tav>
                                        <p:tav tm="100000">
                                          <p:val>
                                            <p:strVal val="0-ppt_h/2"/>
                                          </p:val>
                                        </p:tav>
                                      </p:tavLst>
                                    </p:anim>
                                    <p:set>
                                      <p:cBhvr>
                                        <p:cTn id="61" dur="1" fill="hold">
                                          <p:stCondLst>
                                            <p:cond delay="999"/>
                                          </p:stCondLst>
                                        </p:cTn>
                                        <p:tgtEl>
                                          <p:spTgt spid="652294">
                                            <p:txEl>
                                              <p:charRg st="37" end="4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5"/>
          <p:cNvSpPr/>
          <p:nvPr/>
        </p:nvSpPr>
        <p:spPr>
          <a:xfrm>
            <a:off x="322263" y="1065213"/>
            <a:ext cx="8428037" cy="635000"/>
          </a:xfrm>
          <a:prstGeom prst="rect">
            <a:avLst/>
          </a:prstGeom>
          <a:noFill/>
          <a:ln w="9525">
            <a:noFill/>
          </a:ln>
        </p:spPr>
        <p:txBody>
          <a:bodyPr lIns="86490" tIns="43246" rIns="86490" bIns="43246">
            <a:spAutoFit/>
          </a:bodyPr>
          <a:p>
            <a:pPr algn="ctr" defTabSz="865505"/>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652292" name="Text Box 6"/>
          <p:cNvSpPr txBox="1"/>
          <p:nvPr/>
        </p:nvSpPr>
        <p:spPr>
          <a:xfrm>
            <a:off x="323850" y="1714500"/>
            <a:ext cx="8428038" cy="598488"/>
          </a:xfrm>
          <a:prstGeom prst="rect">
            <a:avLst/>
          </a:prstGeom>
          <a:noFill/>
          <a:ln w="9525">
            <a:noFill/>
          </a:ln>
        </p:spPr>
        <p:txBody>
          <a:bodyPr lIns="86490" tIns="43246" rIns="86490" bIns="43246">
            <a:spAutoFit/>
          </a:bodyPr>
          <a:p>
            <a:pPr marL="179705" lvl="1" indent="0" defTabSz="865505">
              <a:lnSpc>
                <a:spcPct val="120000"/>
              </a:lnSpc>
              <a:spcBef>
                <a:spcPct val="50000"/>
              </a:spcBef>
            </a:pPr>
            <a:r>
              <a:rPr lang="en-US" altLang="zh-CN" sz="2800" dirty="0">
                <a:solidFill>
                  <a:srgbClr val="0000FF"/>
                </a:solidFill>
                <a:latin typeface="黑体" panose="02010609060101010101" pitchFamily="49" charset="-122"/>
                <a:ea typeface="黑体" panose="02010609060101010101" pitchFamily="49" charset="-122"/>
              </a:rPr>
              <a:t>5.3 </a:t>
            </a:r>
            <a:r>
              <a:rPr lang="zh-CN" altLang="en-US" sz="2800" dirty="0">
                <a:solidFill>
                  <a:srgbClr val="0000FF"/>
                </a:solidFill>
                <a:latin typeface="黑体" panose="02010609060101010101" pitchFamily="49" charset="-122"/>
                <a:ea typeface="黑体" panose="02010609060101010101" pitchFamily="49" charset="-122"/>
              </a:rPr>
              <a:t>应急预案的定期演练</a:t>
            </a:r>
            <a:r>
              <a:rPr lang="en-US" altLang="zh-CN" sz="2700" dirty="0">
                <a:solidFill>
                  <a:srgbClr val="0000FF"/>
                </a:solidFill>
                <a:latin typeface="Times New Roman" panose="02020603050405020304" pitchFamily="18" charset="0"/>
              </a:rPr>
              <a:t>  </a:t>
            </a:r>
            <a:endParaRPr lang="zh-CN" altLang="en-US" sz="2700" dirty="0">
              <a:solidFill>
                <a:srgbClr val="0000FF"/>
              </a:solidFill>
              <a:latin typeface="Times New Roman" panose="02020603050405020304" pitchFamily="18" charset="0"/>
            </a:endParaRPr>
          </a:p>
        </p:txBody>
      </p:sp>
      <p:sp>
        <p:nvSpPr>
          <p:cNvPr id="652294" name="Rectangle 6"/>
          <p:cNvSpPr>
            <a:spLocks noChangeArrowheads="1"/>
          </p:cNvSpPr>
          <p:nvPr/>
        </p:nvSpPr>
        <p:spPr bwMode="auto">
          <a:xfrm>
            <a:off x="285750" y="2257425"/>
            <a:ext cx="8534400" cy="4314825"/>
          </a:xfrm>
          <a:prstGeom prst="rect">
            <a:avLst/>
          </a:prstGeom>
          <a:noFill/>
          <a:ln w="9525" algn="ctr">
            <a:noFill/>
            <a:miter lim="800000"/>
          </a:ln>
          <a:effectLst>
            <a:prstShdw prst="shdw17" dist="17961" dir="8100000">
              <a:srgbClr val="99997A"/>
            </a:prstShdw>
          </a:effectLst>
        </p:spPr>
        <p:txBody>
          <a:bodyPr lIns="96650" tIns="48325" rIns="96650" bIns="48325">
            <a:spAutoFit/>
          </a:bodyPr>
          <a:lstStyle/>
          <a:p>
            <a:pPr marL="0" marR="0" lvl="0" indent="0" algn="l" defTabSz="968375" rtl="0" eaLnBrk="0" fontAlgn="base" latinLnBrk="0" hangingPunct="0">
              <a:lnSpc>
                <a:spcPct val="13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预案演练的目的</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63855"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事故发生前暴露预案程序的缺点；</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63855"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辨识出缺乏的资源（包括人力和设备）；</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63855"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改善各种反应人员、部门和机构之间的协调水平；</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63855"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在企业应急管理的能力方面获得公众的认可和信心；</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63855"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增强应急反应人员的熟练性和信心；</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63855"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明确每个人各自岗位和职责；</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63855"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努力增加企业应急预案与政府、社区应急预案之间的合作与协调；</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63855"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Ø"/>
              <a:defRPr/>
            </a:pP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提高整体应急反应能力。</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68375" rtl="0" eaLnBrk="0" fontAlgn="base" latinLnBrk="0" hangingPunct="0">
              <a:lnSpc>
                <a:spcPct val="140000"/>
              </a:lnSpc>
              <a:spcBef>
                <a:spcPct val="0"/>
              </a:spcBef>
              <a:spcAft>
                <a:spcPct val="0"/>
              </a:spcAft>
              <a:buClrTx/>
              <a:buSzTx/>
              <a:buFontTx/>
              <a:buNone/>
              <a:defRPr/>
            </a:pPr>
            <a:endParaRPr kumimoji="0" lang="zh-CN" altLang="en-US" sz="2800" b="1" i="0" u="none" strike="noStrike" kern="1200" cap="none" spc="0" normalizeH="0" baseline="0" noProof="0" dirty="0">
              <a:ln>
                <a:noFill/>
              </a:ln>
              <a:solidFill>
                <a:srgbClr val="333399"/>
              </a:solidFill>
              <a:effectLst/>
              <a:uLnTx/>
              <a:uFillTx/>
              <a:latin typeface="Times New Roman" panose="02020603050405020304" pitchFamily="18" charset="0"/>
              <a:ea typeface="宋体" panose="02010600030101010101" pitchFamily="2" charset="-122"/>
              <a:cs typeface="+mn-cs"/>
            </a:endParaRPr>
          </a:p>
        </p:txBody>
      </p:sp>
      <p:sp>
        <p:nvSpPr>
          <p:cNvPr id="60421" name="Text Box 13"/>
          <p:cNvSpPr txBox="1"/>
          <p:nvPr/>
        </p:nvSpPr>
        <p:spPr>
          <a:xfrm>
            <a:off x="900113" y="2276475"/>
            <a:ext cx="1198562" cy="95250"/>
          </a:xfrm>
          <a:prstGeom prst="rect">
            <a:avLst/>
          </a:prstGeom>
          <a:noFill/>
          <a:ln w="9525">
            <a:noFill/>
          </a:ln>
          <a:effectLst>
            <a:prstShdw prst="shdw17" dist="17961" dir="8100000">
              <a:srgbClr val="99997A"/>
            </a:prstShdw>
          </a:effectLst>
        </p:spPr>
        <p:txBody>
          <a:bodyPr vert="eaVert" wrap="none" lIns="96650" tIns="48325" rIns="96650" bIns="48325">
            <a:spAutoFit/>
          </a:bodyPr>
          <a:p>
            <a:pPr defTabSz="968375"/>
            <a:endParaRPr lang="zh-CN" altLang="en-US"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2294">
                                            <p:txEl>
                                              <p:charRg st="0" end="9"/>
                                            </p:txEl>
                                          </p:spTgt>
                                        </p:tgtEl>
                                        <p:attrNameLst>
                                          <p:attrName>style.visibility</p:attrName>
                                        </p:attrNameLst>
                                      </p:cBhvr>
                                      <p:to>
                                        <p:strVal val="visible"/>
                                      </p:to>
                                    </p:set>
                                  </p:childTnLst>
                                </p:cTn>
                              </p:par>
                            </p:childTnLst>
                          </p:cTn>
                        </p:par>
                        <p:par>
                          <p:cTn id="11" fill="hold">
                            <p:stCondLst>
                              <p:cond delay="0"/>
                            </p:stCondLst>
                            <p:childTnLst>
                              <p:par>
                                <p:cTn id="12" presetID="2" presetClass="entr" presetSubtype="8" fill="hold" nodeType="afterEffect">
                                  <p:stCondLst>
                                    <p:cond delay="0"/>
                                  </p:stCondLst>
                                  <p:childTnLst>
                                    <p:set>
                                      <p:cBhvr>
                                        <p:cTn id="13" dur="1" fill="hold">
                                          <p:stCondLst>
                                            <p:cond delay="0"/>
                                          </p:stCondLst>
                                        </p:cTn>
                                        <p:tgtEl>
                                          <p:spTgt spid="652294">
                                            <p:txEl>
                                              <p:charRg st="9" end="26"/>
                                            </p:txEl>
                                          </p:spTgt>
                                        </p:tgtEl>
                                        <p:attrNameLst>
                                          <p:attrName>style.visibility</p:attrName>
                                        </p:attrNameLst>
                                      </p:cBhvr>
                                      <p:to>
                                        <p:strVal val="visible"/>
                                      </p:to>
                                    </p:set>
                                    <p:anim calcmode="lin" valueType="num">
                                      <p:cBhvr additive="base">
                                        <p:cTn id="14" dur="500" fill="hold"/>
                                        <p:tgtEl>
                                          <p:spTgt spid="652294">
                                            <p:txEl>
                                              <p:charRg st="9" end="26"/>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652294">
                                            <p:txEl>
                                              <p:charRg st="9" end="26"/>
                                            </p:txEl>
                                          </p:spTgt>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nodeType="afterEffect">
                                  <p:stCondLst>
                                    <p:cond delay="0"/>
                                  </p:stCondLst>
                                  <p:childTnLst>
                                    <p:set>
                                      <p:cBhvr>
                                        <p:cTn id="18" dur="1" fill="hold">
                                          <p:stCondLst>
                                            <p:cond delay="0"/>
                                          </p:stCondLst>
                                        </p:cTn>
                                        <p:tgtEl>
                                          <p:spTgt spid="652294">
                                            <p:txEl>
                                              <p:charRg st="26" end="46"/>
                                            </p:txEl>
                                          </p:spTgt>
                                        </p:tgtEl>
                                        <p:attrNameLst>
                                          <p:attrName>style.visibility</p:attrName>
                                        </p:attrNameLst>
                                      </p:cBhvr>
                                      <p:to>
                                        <p:strVal val="visible"/>
                                      </p:to>
                                    </p:set>
                                    <p:anim calcmode="lin" valueType="num">
                                      <p:cBhvr additive="base">
                                        <p:cTn id="19" dur="500" fill="hold"/>
                                        <p:tgtEl>
                                          <p:spTgt spid="652294">
                                            <p:txEl>
                                              <p:charRg st="26" end="4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2294">
                                            <p:txEl>
                                              <p:charRg st="26" end="46"/>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652294">
                                            <p:txEl>
                                              <p:charRg st="46" end="70"/>
                                            </p:txEl>
                                          </p:spTgt>
                                        </p:tgtEl>
                                        <p:attrNameLst>
                                          <p:attrName>style.visibility</p:attrName>
                                        </p:attrNameLst>
                                      </p:cBhvr>
                                      <p:to>
                                        <p:strVal val="visible"/>
                                      </p:to>
                                    </p:set>
                                    <p:anim calcmode="lin" valueType="num">
                                      <p:cBhvr additive="base">
                                        <p:cTn id="24" dur="500" fill="hold"/>
                                        <p:tgtEl>
                                          <p:spTgt spid="652294">
                                            <p:txEl>
                                              <p:charRg st="46" end="7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52294">
                                            <p:txEl>
                                              <p:charRg st="46" end="70"/>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652294">
                                            <p:txEl>
                                              <p:charRg st="70" end="95"/>
                                            </p:txEl>
                                          </p:spTgt>
                                        </p:tgtEl>
                                        <p:attrNameLst>
                                          <p:attrName>style.visibility</p:attrName>
                                        </p:attrNameLst>
                                      </p:cBhvr>
                                      <p:to>
                                        <p:strVal val="visible"/>
                                      </p:to>
                                    </p:set>
                                    <p:anim calcmode="lin" valueType="num">
                                      <p:cBhvr additive="base">
                                        <p:cTn id="29" dur="500" fill="hold"/>
                                        <p:tgtEl>
                                          <p:spTgt spid="652294">
                                            <p:txEl>
                                              <p:charRg st="70" end="9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52294">
                                            <p:txEl>
                                              <p:charRg st="70" end="95"/>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652294">
                                            <p:txEl>
                                              <p:charRg st="95" end="113"/>
                                            </p:txEl>
                                          </p:spTgt>
                                        </p:tgtEl>
                                        <p:attrNameLst>
                                          <p:attrName>style.visibility</p:attrName>
                                        </p:attrNameLst>
                                      </p:cBhvr>
                                      <p:to>
                                        <p:strVal val="visible"/>
                                      </p:to>
                                    </p:set>
                                    <p:anim calcmode="lin" valueType="num">
                                      <p:cBhvr additive="base">
                                        <p:cTn id="34" dur="500" fill="hold"/>
                                        <p:tgtEl>
                                          <p:spTgt spid="652294">
                                            <p:txEl>
                                              <p:charRg st="95" end="11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652294">
                                            <p:txEl>
                                              <p:charRg st="95" end="113"/>
                                            </p:txEl>
                                          </p:spTgt>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 presetClass="entr" presetSubtype="8" fill="hold" nodeType="afterEffect">
                                  <p:stCondLst>
                                    <p:cond delay="0"/>
                                  </p:stCondLst>
                                  <p:childTnLst>
                                    <p:set>
                                      <p:cBhvr>
                                        <p:cTn id="38" dur="1" fill="hold">
                                          <p:stCondLst>
                                            <p:cond delay="0"/>
                                          </p:stCondLst>
                                        </p:cTn>
                                        <p:tgtEl>
                                          <p:spTgt spid="652294">
                                            <p:txEl>
                                              <p:charRg st="113" end="128"/>
                                            </p:txEl>
                                          </p:spTgt>
                                        </p:tgtEl>
                                        <p:attrNameLst>
                                          <p:attrName>style.visibility</p:attrName>
                                        </p:attrNameLst>
                                      </p:cBhvr>
                                      <p:to>
                                        <p:strVal val="visible"/>
                                      </p:to>
                                    </p:set>
                                    <p:anim calcmode="lin" valueType="num">
                                      <p:cBhvr additive="base">
                                        <p:cTn id="39" dur="500" fill="hold"/>
                                        <p:tgtEl>
                                          <p:spTgt spid="652294">
                                            <p:txEl>
                                              <p:charRg st="113" end="12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52294">
                                            <p:txEl>
                                              <p:charRg st="113" end="128"/>
                                            </p:txEl>
                                          </p:spTgt>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8" fill="hold" nodeType="afterEffect">
                                  <p:stCondLst>
                                    <p:cond delay="0"/>
                                  </p:stCondLst>
                                  <p:childTnLst>
                                    <p:set>
                                      <p:cBhvr>
                                        <p:cTn id="43" dur="1" fill="hold">
                                          <p:stCondLst>
                                            <p:cond delay="0"/>
                                          </p:stCondLst>
                                        </p:cTn>
                                        <p:tgtEl>
                                          <p:spTgt spid="652294">
                                            <p:txEl>
                                              <p:charRg st="128" end="159"/>
                                            </p:txEl>
                                          </p:spTgt>
                                        </p:tgtEl>
                                        <p:attrNameLst>
                                          <p:attrName>style.visibility</p:attrName>
                                        </p:attrNameLst>
                                      </p:cBhvr>
                                      <p:to>
                                        <p:strVal val="visible"/>
                                      </p:to>
                                    </p:set>
                                    <p:anim calcmode="lin" valueType="num">
                                      <p:cBhvr additive="base">
                                        <p:cTn id="44" dur="500" fill="hold"/>
                                        <p:tgtEl>
                                          <p:spTgt spid="652294">
                                            <p:txEl>
                                              <p:charRg st="128" end="159"/>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652294">
                                            <p:txEl>
                                              <p:charRg st="128" end="159"/>
                                            </p:txEl>
                                          </p:spTgt>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8" fill="hold" nodeType="afterEffect">
                                  <p:stCondLst>
                                    <p:cond delay="0"/>
                                  </p:stCondLst>
                                  <p:childTnLst>
                                    <p:set>
                                      <p:cBhvr>
                                        <p:cTn id="48" dur="1" fill="hold">
                                          <p:stCondLst>
                                            <p:cond delay="0"/>
                                          </p:stCondLst>
                                        </p:cTn>
                                        <p:tgtEl>
                                          <p:spTgt spid="652294">
                                            <p:txEl>
                                              <p:charRg st="159" end="172"/>
                                            </p:txEl>
                                          </p:spTgt>
                                        </p:tgtEl>
                                        <p:attrNameLst>
                                          <p:attrName>style.visibility</p:attrName>
                                        </p:attrNameLst>
                                      </p:cBhvr>
                                      <p:to>
                                        <p:strVal val="visible"/>
                                      </p:to>
                                    </p:set>
                                    <p:anim calcmode="lin" valueType="num">
                                      <p:cBhvr additive="base">
                                        <p:cTn id="49" dur="500" fill="hold"/>
                                        <p:tgtEl>
                                          <p:spTgt spid="652294">
                                            <p:txEl>
                                              <p:charRg st="159" end="17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2294">
                                            <p:txEl>
                                              <p:charRg st="159" end="17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3" fill="hold" nodeType="clickEffect">
                                  <p:stCondLst>
                                    <p:cond delay="0"/>
                                  </p:stCondLst>
                                  <p:childTnLst>
                                    <p:anim calcmode="lin" valueType="num">
                                      <p:cBhvr additive="base">
                                        <p:cTn id="54" dur="1000"/>
                                        <p:tgtEl>
                                          <p:spTgt spid="652294">
                                            <p:txEl>
                                              <p:charRg st="0" end="9"/>
                                            </p:txEl>
                                          </p:spTgt>
                                        </p:tgtEl>
                                        <p:attrNameLst>
                                          <p:attrName>ppt_x</p:attrName>
                                        </p:attrNameLst>
                                      </p:cBhvr>
                                      <p:tavLst>
                                        <p:tav tm="0">
                                          <p:val>
                                            <p:strVal val="ppt_x"/>
                                          </p:val>
                                        </p:tav>
                                        <p:tav tm="100000">
                                          <p:val>
                                            <p:strVal val="1+ppt_w/2"/>
                                          </p:val>
                                        </p:tav>
                                      </p:tavLst>
                                    </p:anim>
                                    <p:anim calcmode="lin" valueType="num">
                                      <p:cBhvr additive="base">
                                        <p:cTn id="55" dur="1000"/>
                                        <p:tgtEl>
                                          <p:spTgt spid="652294">
                                            <p:txEl>
                                              <p:charRg st="0" end="9"/>
                                            </p:txEl>
                                          </p:spTgt>
                                        </p:tgtEl>
                                        <p:attrNameLst>
                                          <p:attrName>ppt_y</p:attrName>
                                        </p:attrNameLst>
                                      </p:cBhvr>
                                      <p:tavLst>
                                        <p:tav tm="0">
                                          <p:val>
                                            <p:strVal val="ppt_y"/>
                                          </p:val>
                                        </p:tav>
                                        <p:tav tm="100000">
                                          <p:val>
                                            <p:strVal val="0-ppt_h/2"/>
                                          </p:val>
                                        </p:tav>
                                      </p:tavLst>
                                    </p:anim>
                                    <p:set>
                                      <p:cBhvr>
                                        <p:cTn id="56" dur="1" fill="hold">
                                          <p:stCondLst>
                                            <p:cond delay="999"/>
                                          </p:stCondLst>
                                        </p:cTn>
                                        <p:tgtEl>
                                          <p:spTgt spid="652294">
                                            <p:txEl>
                                              <p:charRg st="0" end="9"/>
                                            </p:txEl>
                                          </p:spTgt>
                                        </p:tgtEl>
                                        <p:attrNameLst>
                                          <p:attrName>style.visibility</p:attrName>
                                        </p:attrNameLst>
                                      </p:cBhvr>
                                      <p:to>
                                        <p:strVal val="hidden"/>
                                      </p:to>
                                    </p:set>
                                  </p:childTnLst>
                                </p:cTn>
                              </p:par>
                              <p:par>
                                <p:cTn id="57" presetID="2" presetClass="exit" presetSubtype="3" fill="hold" nodeType="withEffect">
                                  <p:stCondLst>
                                    <p:cond delay="0"/>
                                  </p:stCondLst>
                                  <p:childTnLst>
                                    <p:anim calcmode="lin" valueType="num">
                                      <p:cBhvr additive="base">
                                        <p:cTn id="58" dur="1000"/>
                                        <p:tgtEl>
                                          <p:spTgt spid="652294">
                                            <p:txEl>
                                              <p:charRg st="9" end="26"/>
                                            </p:txEl>
                                          </p:spTgt>
                                        </p:tgtEl>
                                        <p:attrNameLst>
                                          <p:attrName>ppt_x</p:attrName>
                                        </p:attrNameLst>
                                      </p:cBhvr>
                                      <p:tavLst>
                                        <p:tav tm="0">
                                          <p:val>
                                            <p:strVal val="ppt_x"/>
                                          </p:val>
                                        </p:tav>
                                        <p:tav tm="100000">
                                          <p:val>
                                            <p:strVal val="1+ppt_w/2"/>
                                          </p:val>
                                        </p:tav>
                                      </p:tavLst>
                                    </p:anim>
                                    <p:anim calcmode="lin" valueType="num">
                                      <p:cBhvr additive="base">
                                        <p:cTn id="59" dur="1000"/>
                                        <p:tgtEl>
                                          <p:spTgt spid="652294">
                                            <p:txEl>
                                              <p:charRg st="9" end="26"/>
                                            </p:txEl>
                                          </p:spTgt>
                                        </p:tgtEl>
                                        <p:attrNameLst>
                                          <p:attrName>ppt_y</p:attrName>
                                        </p:attrNameLst>
                                      </p:cBhvr>
                                      <p:tavLst>
                                        <p:tav tm="0">
                                          <p:val>
                                            <p:strVal val="ppt_y"/>
                                          </p:val>
                                        </p:tav>
                                        <p:tav tm="100000">
                                          <p:val>
                                            <p:strVal val="0-ppt_h/2"/>
                                          </p:val>
                                        </p:tav>
                                      </p:tavLst>
                                    </p:anim>
                                    <p:set>
                                      <p:cBhvr>
                                        <p:cTn id="60" dur="1" fill="hold">
                                          <p:stCondLst>
                                            <p:cond delay="999"/>
                                          </p:stCondLst>
                                        </p:cTn>
                                        <p:tgtEl>
                                          <p:spTgt spid="652294">
                                            <p:txEl>
                                              <p:charRg st="9" end="26"/>
                                            </p:txEl>
                                          </p:spTgt>
                                        </p:tgtEl>
                                        <p:attrNameLst>
                                          <p:attrName>style.visibility</p:attrName>
                                        </p:attrNameLst>
                                      </p:cBhvr>
                                      <p:to>
                                        <p:strVal val="hidden"/>
                                      </p:to>
                                    </p:set>
                                  </p:childTnLst>
                                </p:cTn>
                              </p:par>
                              <p:par>
                                <p:cTn id="61" presetID="2" presetClass="exit" presetSubtype="3" fill="hold" nodeType="withEffect">
                                  <p:stCondLst>
                                    <p:cond delay="0"/>
                                  </p:stCondLst>
                                  <p:childTnLst>
                                    <p:anim calcmode="lin" valueType="num">
                                      <p:cBhvr additive="base">
                                        <p:cTn id="62" dur="1000"/>
                                        <p:tgtEl>
                                          <p:spTgt spid="652294">
                                            <p:txEl>
                                              <p:charRg st="26" end="46"/>
                                            </p:txEl>
                                          </p:spTgt>
                                        </p:tgtEl>
                                        <p:attrNameLst>
                                          <p:attrName>ppt_x</p:attrName>
                                        </p:attrNameLst>
                                      </p:cBhvr>
                                      <p:tavLst>
                                        <p:tav tm="0">
                                          <p:val>
                                            <p:strVal val="ppt_x"/>
                                          </p:val>
                                        </p:tav>
                                        <p:tav tm="100000">
                                          <p:val>
                                            <p:strVal val="1+ppt_w/2"/>
                                          </p:val>
                                        </p:tav>
                                      </p:tavLst>
                                    </p:anim>
                                    <p:anim calcmode="lin" valueType="num">
                                      <p:cBhvr additive="base">
                                        <p:cTn id="63" dur="1000"/>
                                        <p:tgtEl>
                                          <p:spTgt spid="652294">
                                            <p:txEl>
                                              <p:charRg st="26" end="46"/>
                                            </p:txEl>
                                          </p:spTgt>
                                        </p:tgtEl>
                                        <p:attrNameLst>
                                          <p:attrName>ppt_y</p:attrName>
                                        </p:attrNameLst>
                                      </p:cBhvr>
                                      <p:tavLst>
                                        <p:tav tm="0">
                                          <p:val>
                                            <p:strVal val="ppt_y"/>
                                          </p:val>
                                        </p:tav>
                                        <p:tav tm="100000">
                                          <p:val>
                                            <p:strVal val="0-ppt_h/2"/>
                                          </p:val>
                                        </p:tav>
                                      </p:tavLst>
                                    </p:anim>
                                    <p:set>
                                      <p:cBhvr>
                                        <p:cTn id="64" dur="1" fill="hold">
                                          <p:stCondLst>
                                            <p:cond delay="999"/>
                                          </p:stCondLst>
                                        </p:cTn>
                                        <p:tgtEl>
                                          <p:spTgt spid="652294">
                                            <p:txEl>
                                              <p:charRg st="26" end="46"/>
                                            </p:txEl>
                                          </p:spTgt>
                                        </p:tgtEl>
                                        <p:attrNameLst>
                                          <p:attrName>style.visibility</p:attrName>
                                        </p:attrNameLst>
                                      </p:cBhvr>
                                      <p:to>
                                        <p:strVal val="hidden"/>
                                      </p:to>
                                    </p:set>
                                  </p:childTnLst>
                                </p:cTn>
                              </p:par>
                              <p:par>
                                <p:cTn id="65" presetID="2" presetClass="exit" presetSubtype="3" fill="hold" nodeType="withEffect">
                                  <p:stCondLst>
                                    <p:cond delay="0"/>
                                  </p:stCondLst>
                                  <p:childTnLst>
                                    <p:anim calcmode="lin" valueType="num">
                                      <p:cBhvr additive="base">
                                        <p:cTn id="66" dur="1000"/>
                                        <p:tgtEl>
                                          <p:spTgt spid="652294">
                                            <p:txEl>
                                              <p:charRg st="46" end="70"/>
                                            </p:txEl>
                                          </p:spTgt>
                                        </p:tgtEl>
                                        <p:attrNameLst>
                                          <p:attrName>ppt_x</p:attrName>
                                        </p:attrNameLst>
                                      </p:cBhvr>
                                      <p:tavLst>
                                        <p:tav tm="0">
                                          <p:val>
                                            <p:strVal val="ppt_x"/>
                                          </p:val>
                                        </p:tav>
                                        <p:tav tm="100000">
                                          <p:val>
                                            <p:strVal val="1+ppt_w/2"/>
                                          </p:val>
                                        </p:tav>
                                      </p:tavLst>
                                    </p:anim>
                                    <p:anim calcmode="lin" valueType="num">
                                      <p:cBhvr additive="base">
                                        <p:cTn id="67" dur="1000"/>
                                        <p:tgtEl>
                                          <p:spTgt spid="652294">
                                            <p:txEl>
                                              <p:charRg st="46" end="70"/>
                                            </p:txEl>
                                          </p:spTgt>
                                        </p:tgtEl>
                                        <p:attrNameLst>
                                          <p:attrName>ppt_y</p:attrName>
                                        </p:attrNameLst>
                                      </p:cBhvr>
                                      <p:tavLst>
                                        <p:tav tm="0">
                                          <p:val>
                                            <p:strVal val="ppt_y"/>
                                          </p:val>
                                        </p:tav>
                                        <p:tav tm="100000">
                                          <p:val>
                                            <p:strVal val="0-ppt_h/2"/>
                                          </p:val>
                                        </p:tav>
                                      </p:tavLst>
                                    </p:anim>
                                    <p:set>
                                      <p:cBhvr>
                                        <p:cTn id="68" dur="1" fill="hold">
                                          <p:stCondLst>
                                            <p:cond delay="999"/>
                                          </p:stCondLst>
                                        </p:cTn>
                                        <p:tgtEl>
                                          <p:spTgt spid="652294">
                                            <p:txEl>
                                              <p:charRg st="46" end="70"/>
                                            </p:txEl>
                                          </p:spTgt>
                                        </p:tgtEl>
                                        <p:attrNameLst>
                                          <p:attrName>style.visibility</p:attrName>
                                        </p:attrNameLst>
                                      </p:cBhvr>
                                      <p:to>
                                        <p:strVal val="hidden"/>
                                      </p:to>
                                    </p:set>
                                  </p:childTnLst>
                                </p:cTn>
                              </p:par>
                              <p:par>
                                <p:cTn id="69" presetID="2" presetClass="exit" presetSubtype="3" fill="hold" nodeType="withEffect">
                                  <p:stCondLst>
                                    <p:cond delay="0"/>
                                  </p:stCondLst>
                                  <p:childTnLst>
                                    <p:anim calcmode="lin" valueType="num">
                                      <p:cBhvr additive="base">
                                        <p:cTn id="70" dur="1000"/>
                                        <p:tgtEl>
                                          <p:spTgt spid="652294">
                                            <p:txEl>
                                              <p:charRg st="70" end="95"/>
                                            </p:txEl>
                                          </p:spTgt>
                                        </p:tgtEl>
                                        <p:attrNameLst>
                                          <p:attrName>ppt_x</p:attrName>
                                        </p:attrNameLst>
                                      </p:cBhvr>
                                      <p:tavLst>
                                        <p:tav tm="0">
                                          <p:val>
                                            <p:strVal val="ppt_x"/>
                                          </p:val>
                                        </p:tav>
                                        <p:tav tm="100000">
                                          <p:val>
                                            <p:strVal val="1+ppt_w/2"/>
                                          </p:val>
                                        </p:tav>
                                      </p:tavLst>
                                    </p:anim>
                                    <p:anim calcmode="lin" valueType="num">
                                      <p:cBhvr additive="base">
                                        <p:cTn id="71" dur="1000"/>
                                        <p:tgtEl>
                                          <p:spTgt spid="652294">
                                            <p:txEl>
                                              <p:charRg st="70" end="95"/>
                                            </p:txEl>
                                          </p:spTgt>
                                        </p:tgtEl>
                                        <p:attrNameLst>
                                          <p:attrName>ppt_y</p:attrName>
                                        </p:attrNameLst>
                                      </p:cBhvr>
                                      <p:tavLst>
                                        <p:tav tm="0">
                                          <p:val>
                                            <p:strVal val="ppt_y"/>
                                          </p:val>
                                        </p:tav>
                                        <p:tav tm="100000">
                                          <p:val>
                                            <p:strVal val="0-ppt_h/2"/>
                                          </p:val>
                                        </p:tav>
                                      </p:tavLst>
                                    </p:anim>
                                    <p:set>
                                      <p:cBhvr>
                                        <p:cTn id="72" dur="1" fill="hold">
                                          <p:stCondLst>
                                            <p:cond delay="999"/>
                                          </p:stCondLst>
                                        </p:cTn>
                                        <p:tgtEl>
                                          <p:spTgt spid="652294">
                                            <p:txEl>
                                              <p:charRg st="70" end="95"/>
                                            </p:txEl>
                                          </p:spTgt>
                                        </p:tgtEl>
                                        <p:attrNameLst>
                                          <p:attrName>style.visibility</p:attrName>
                                        </p:attrNameLst>
                                      </p:cBhvr>
                                      <p:to>
                                        <p:strVal val="hidden"/>
                                      </p:to>
                                    </p:set>
                                  </p:childTnLst>
                                </p:cTn>
                              </p:par>
                              <p:par>
                                <p:cTn id="73" presetID="2" presetClass="exit" presetSubtype="3" fill="hold" nodeType="withEffect">
                                  <p:stCondLst>
                                    <p:cond delay="0"/>
                                  </p:stCondLst>
                                  <p:childTnLst>
                                    <p:anim calcmode="lin" valueType="num">
                                      <p:cBhvr additive="base">
                                        <p:cTn id="74" dur="1000"/>
                                        <p:tgtEl>
                                          <p:spTgt spid="652294">
                                            <p:txEl>
                                              <p:charRg st="95" end="113"/>
                                            </p:txEl>
                                          </p:spTgt>
                                        </p:tgtEl>
                                        <p:attrNameLst>
                                          <p:attrName>ppt_x</p:attrName>
                                        </p:attrNameLst>
                                      </p:cBhvr>
                                      <p:tavLst>
                                        <p:tav tm="0">
                                          <p:val>
                                            <p:strVal val="ppt_x"/>
                                          </p:val>
                                        </p:tav>
                                        <p:tav tm="100000">
                                          <p:val>
                                            <p:strVal val="1+ppt_w/2"/>
                                          </p:val>
                                        </p:tav>
                                      </p:tavLst>
                                    </p:anim>
                                    <p:anim calcmode="lin" valueType="num">
                                      <p:cBhvr additive="base">
                                        <p:cTn id="75" dur="1000"/>
                                        <p:tgtEl>
                                          <p:spTgt spid="652294">
                                            <p:txEl>
                                              <p:charRg st="95" end="113"/>
                                            </p:txEl>
                                          </p:spTgt>
                                        </p:tgtEl>
                                        <p:attrNameLst>
                                          <p:attrName>ppt_y</p:attrName>
                                        </p:attrNameLst>
                                      </p:cBhvr>
                                      <p:tavLst>
                                        <p:tav tm="0">
                                          <p:val>
                                            <p:strVal val="ppt_y"/>
                                          </p:val>
                                        </p:tav>
                                        <p:tav tm="100000">
                                          <p:val>
                                            <p:strVal val="0-ppt_h/2"/>
                                          </p:val>
                                        </p:tav>
                                      </p:tavLst>
                                    </p:anim>
                                    <p:set>
                                      <p:cBhvr>
                                        <p:cTn id="76" dur="1" fill="hold">
                                          <p:stCondLst>
                                            <p:cond delay="999"/>
                                          </p:stCondLst>
                                        </p:cTn>
                                        <p:tgtEl>
                                          <p:spTgt spid="652294">
                                            <p:txEl>
                                              <p:charRg st="95" end="113"/>
                                            </p:txEl>
                                          </p:spTgt>
                                        </p:tgtEl>
                                        <p:attrNameLst>
                                          <p:attrName>style.visibility</p:attrName>
                                        </p:attrNameLst>
                                      </p:cBhvr>
                                      <p:to>
                                        <p:strVal val="hidden"/>
                                      </p:to>
                                    </p:set>
                                  </p:childTnLst>
                                </p:cTn>
                              </p:par>
                              <p:par>
                                <p:cTn id="77" presetID="2" presetClass="exit" presetSubtype="3" fill="hold" nodeType="withEffect">
                                  <p:stCondLst>
                                    <p:cond delay="0"/>
                                  </p:stCondLst>
                                  <p:childTnLst>
                                    <p:anim calcmode="lin" valueType="num">
                                      <p:cBhvr additive="base">
                                        <p:cTn id="78" dur="1000"/>
                                        <p:tgtEl>
                                          <p:spTgt spid="652294">
                                            <p:txEl>
                                              <p:charRg st="113" end="128"/>
                                            </p:txEl>
                                          </p:spTgt>
                                        </p:tgtEl>
                                        <p:attrNameLst>
                                          <p:attrName>ppt_x</p:attrName>
                                        </p:attrNameLst>
                                      </p:cBhvr>
                                      <p:tavLst>
                                        <p:tav tm="0">
                                          <p:val>
                                            <p:strVal val="ppt_x"/>
                                          </p:val>
                                        </p:tav>
                                        <p:tav tm="100000">
                                          <p:val>
                                            <p:strVal val="1+ppt_w/2"/>
                                          </p:val>
                                        </p:tav>
                                      </p:tavLst>
                                    </p:anim>
                                    <p:anim calcmode="lin" valueType="num">
                                      <p:cBhvr additive="base">
                                        <p:cTn id="79" dur="1000"/>
                                        <p:tgtEl>
                                          <p:spTgt spid="652294">
                                            <p:txEl>
                                              <p:charRg st="113" end="128"/>
                                            </p:txEl>
                                          </p:spTgt>
                                        </p:tgtEl>
                                        <p:attrNameLst>
                                          <p:attrName>ppt_y</p:attrName>
                                        </p:attrNameLst>
                                      </p:cBhvr>
                                      <p:tavLst>
                                        <p:tav tm="0">
                                          <p:val>
                                            <p:strVal val="ppt_y"/>
                                          </p:val>
                                        </p:tav>
                                        <p:tav tm="100000">
                                          <p:val>
                                            <p:strVal val="0-ppt_h/2"/>
                                          </p:val>
                                        </p:tav>
                                      </p:tavLst>
                                    </p:anim>
                                    <p:set>
                                      <p:cBhvr>
                                        <p:cTn id="80" dur="1" fill="hold">
                                          <p:stCondLst>
                                            <p:cond delay="999"/>
                                          </p:stCondLst>
                                        </p:cTn>
                                        <p:tgtEl>
                                          <p:spTgt spid="652294">
                                            <p:txEl>
                                              <p:charRg st="113" end="128"/>
                                            </p:txEl>
                                          </p:spTgt>
                                        </p:tgtEl>
                                        <p:attrNameLst>
                                          <p:attrName>style.visibility</p:attrName>
                                        </p:attrNameLst>
                                      </p:cBhvr>
                                      <p:to>
                                        <p:strVal val="hidden"/>
                                      </p:to>
                                    </p:set>
                                  </p:childTnLst>
                                </p:cTn>
                              </p:par>
                              <p:par>
                                <p:cTn id="81" presetID="2" presetClass="exit" presetSubtype="3" fill="hold" nodeType="withEffect">
                                  <p:stCondLst>
                                    <p:cond delay="0"/>
                                  </p:stCondLst>
                                  <p:childTnLst>
                                    <p:anim calcmode="lin" valueType="num">
                                      <p:cBhvr additive="base">
                                        <p:cTn id="82" dur="1000"/>
                                        <p:tgtEl>
                                          <p:spTgt spid="652294">
                                            <p:txEl>
                                              <p:charRg st="128" end="159"/>
                                            </p:txEl>
                                          </p:spTgt>
                                        </p:tgtEl>
                                        <p:attrNameLst>
                                          <p:attrName>ppt_x</p:attrName>
                                        </p:attrNameLst>
                                      </p:cBhvr>
                                      <p:tavLst>
                                        <p:tav tm="0">
                                          <p:val>
                                            <p:strVal val="ppt_x"/>
                                          </p:val>
                                        </p:tav>
                                        <p:tav tm="100000">
                                          <p:val>
                                            <p:strVal val="1+ppt_w/2"/>
                                          </p:val>
                                        </p:tav>
                                      </p:tavLst>
                                    </p:anim>
                                    <p:anim calcmode="lin" valueType="num">
                                      <p:cBhvr additive="base">
                                        <p:cTn id="83" dur="1000"/>
                                        <p:tgtEl>
                                          <p:spTgt spid="652294">
                                            <p:txEl>
                                              <p:charRg st="128" end="159"/>
                                            </p:txEl>
                                          </p:spTgt>
                                        </p:tgtEl>
                                        <p:attrNameLst>
                                          <p:attrName>ppt_y</p:attrName>
                                        </p:attrNameLst>
                                      </p:cBhvr>
                                      <p:tavLst>
                                        <p:tav tm="0">
                                          <p:val>
                                            <p:strVal val="ppt_y"/>
                                          </p:val>
                                        </p:tav>
                                        <p:tav tm="100000">
                                          <p:val>
                                            <p:strVal val="0-ppt_h/2"/>
                                          </p:val>
                                        </p:tav>
                                      </p:tavLst>
                                    </p:anim>
                                    <p:set>
                                      <p:cBhvr>
                                        <p:cTn id="84" dur="1" fill="hold">
                                          <p:stCondLst>
                                            <p:cond delay="999"/>
                                          </p:stCondLst>
                                        </p:cTn>
                                        <p:tgtEl>
                                          <p:spTgt spid="652294">
                                            <p:txEl>
                                              <p:charRg st="128" end="159"/>
                                            </p:txEl>
                                          </p:spTgt>
                                        </p:tgtEl>
                                        <p:attrNameLst>
                                          <p:attrName>style.visibility</p:attrName>
                                        </p:attrNameLst>
                                      </p:cBhvr>
                                      <p:to>
                                        <p:strVal val="hidden"/>
                                      </p:to>
                                    </p:set>
                                  </p:childTnLst>
                                </p:cTn>
                              </p:par>
                              <p:par>
                                <p:cTn id="85" presetID="2" presetClass="exit" presetSubtype="3" fill="hold" nodeType="withEffect">
                                  <p:stCondLst>
                                    <p:cond delay="0"/>
                                  </p:stCondLst>
                                  <p:childTnLst>
                                    <p:anim calcmode="lin" valueType="num">
                                      <p:cBhvr additive="base">
                                        <p:cTn id="86" dur="1000"/>
                                        <p:tgtEl>
                                          <p:spTgt spid="652294">
                                            <p:txEl>
                                              <p:charRg st="159" end="172"/>
                                            </p:txEl>
                                          </p:spTgt>
                                        </p:tgtEl>
                                        <p:attrNameLst>
                                          <p:attrName>ppt_x</p:attrName>
                                        </p:attrNameLst>
                                      </p:cBhvr>
                                      <p:tavLst>
                                        <p:tav tm="0">
                                          <p:val>
                                            <p:strVal val="ppt_x"/>
                                          </p:val>
                                        </p:tav>
                                        <p:tav tm="100000">
                                          <p:val>
                                            <p:strVal val="1+ppt_w/2"/>
                                          </p:val>
                                        </p:tav>
                                      </p:tavLst>
                                    </p:anim>
                                    <p:anim calcmode="lin" valueType="num">
                                      <p:cBhvr additive="base">
                                        <p:cTn id="87" dur="1000"/>
                                        <p:tgtEl>
                                          <p:spTgt spid="652294">
                                            <p:txEl>
                                              <p:charRg st="159" end="172"/>
                                            </p:txEl>
                                          </p:spTgt>
                                        </p:tgtEl>
                                        <p:attrNameLst>
                                          <p:attrName>ppt_y</p:attrName>
                                        </p:attrNameLst>
                                      </p:cBhvr>
                                      <p:tavLst>
                                        <p:tav tm="0">
                                          <p:val>
                                            <p:strVal val="ppt_y"/>
                                          </p:val>
                                        </p:tav>
                                        <p:tav tm="100000">
                                          <p:val>
                                            <p:strVal val="0-ppt_h/2"/>
                                          </p:val>
                                        </p:tav>
                                      </p:tavLst>
                                    </p:anim>
                                    <p:set>
                                      <p:cBhvr>
                                        <p:cTn id="88" dur="1" fill="hold">
                                          <p:stCondLst>
                                            <p:cond delay="999"/>
                                          </p:stCondLst>
                                        </p:cTn>
                                        <p:tgtEl>
                                          <p:spTgt spid="652294">
                                            <p:txEl>
                                              <p:charRg st="159" end="17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5"/>
          <p:cNvSpPr/>
          <p:nvPr/>
        </p:nvSpPr>
        <p:spPr>
          <a:xfrm>
            <a:off x="322263" y="1065213"/>
            <a:ext cx="8428037" cy="635000"/>
          </a:xfrm>
          <a:prstGeom prst="rect">
            <a:avLst/>
          </a:prstGeom>
          <a:noFill/>
          <a:ln w="9525">
            <a:noFill/>
          </a:ln>
        </p:spPr>
        <p:txBody>
          <a:bodyPr lIns="86490" tIns="43246" rIns="86490" bIns="43246">
            <a:spAutoFit/>
          </a:bodyPr>
          <a:p>
            <a:pPr algn="ctr" defTabSz="865505"/>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652292" name="Text Box 6"/>
          <p:cNvSpPr txBox="1"/>
          <p:nvPr/>
        </p:nvSpPr>
        <p:spPr>
          <a:xfrm>
            <a:off x="323850" y="1916113"/>
            <a:ext cx="8428038" cy="598487"/>
          </a:xfrm>
          <a:prstGeom prst="rect">
            <a:avLst/>
          </a:prstGeom>
          <a:noFill/>
          <a:ln w="9525">
            <a:noFill/>
          </a:ln>
        </p:spPr>
        <p:txBody>
          <a:bodyPr lIns="86490" tIns="43246" rIns="86490" bIns="43246">
            <a:spAutoFit/>
          </a:bodyPr>
          <a:p>
            <a:pPr marL="179705" lvl="1" indent="0" defTabSz="865505">
              <a:lnSpc>
                <a:spcPct val="120000"/>
              </a:lnSpc>
              <a:spcBef>
                <a:spcPct val="50000"/>
              </a:spcBef>
            </a:pPr>
            <a:r>
              <a:rPr lang="en-US" altLang="zh-CN" sz="2800" dirty="0">
                <a:solidFill>
                  <a:srgbClr val="0000FF"/>
                </a:solidFill>
                <a:latin typeface="黑体" panose="02010609060101010101" pitchFamily="49" charset="-122"/>
                <a:ea typeface="黑体" panose="02010609060101010101" pitchFamily="49" charset="-122"/>
              </a:rPr>
              <a:t>5.3 </a:t>
            </a:r>
            <a:r>
              <a:rPr lang="zh-CN" altLang="en-US" sz="2800" dirty="0">
                <a:solidFill>
                  <a:srgbClr val="0000FF"/>
                </a:solidFill>
                <a:latin typeface="黑体" panose="02010609060101010101" pitchFamily="49" charset="-122"/>
                <a:ea typeface="黑体" panose="02010609060101010101" pitchFamily="49" charset="-122"/>
              </a:rPr>
              <a:t>应急预案的定期演练</a:t>
            </a:r>
            <a:r>
              <a:rPr lang="en-US" altLang="zh-CN" sz="2700" dirty="0">
                <a:solidFill>
                  <a:srgbClr val="0000FF"/>
                </a:solidFill>
                <a:latin typeface="Times New Roman" panose="02020603050405020304" pitchFamily="18" charset="0"/>
              </a:rPr>
              <a:t>  </a:t>
            </a:r>
            <a:endParaRPr lang="zh-CN" altLang="en-US" sz="2700" dirty="0">
              <a:solidFill>
                <a:srgbClr val="0000FF"/>
              </a:solidFill>
              <a:latin typeface="Times New Roman" panose="02020603050405020304" pitchFamily="18" charset="0"/>
            </a:endParaRPr>
          </a:p>
        </p:txBody>
      </p:sp>
      <p:sp>
        <p:nvSpPr>
          <p:cNvPr id="61444" name="Rectangle 8"/>
          <p:cNvSpPr/>
          <p:nvPr/>
        </p:nvSpPr>
        <p:spPr>
          <a:xfrm>
            <a:off x="0" y="2571750"/>
            <a:ext cx="2857500" cy="2252663"/>
          </a:xfrm>
          <a:prstGeom prst="rect">
            <a:avLst/>
          </a:prstGeom>
          <a:noFill/>
          <a:ln w="9525">
            <a:noFill/>
          </a:ln>
          <a:effectLst>
            <a:prstShdw prst="shdw17" dist="17961" dir="8100000">
              <a:srgbClr val="99997A"/>
            </a:prstShdw>
          </a:effectLst>
        </p:spPr>
        <p:txBody>
          <a:bodyPr lIns="96650" tIns="48325" rIns="96650" bIns="48325">
            <a:spAutoFit/>
          </a:bodyPr>
          <a:p>
            <a:pPr lvl="1" defTabSz="968375"/>
            <a:r>
              <a:rPr lang="en-US" altLang="zh-CN" sz="2800" dirty="0">
                <a:solidFill>
                  <a:srgbClr val="333399"/>
                </a:solidFill>
                <a:latin typeface="Times New Roman" panose="02020603050405020304" pitchFamily="18" charset="0"/>
              </a:rPr>
              <a:t> </a:t>
            </a:r>
            <a:r>
              <a:rPr lang="en-US" altLang="zh-CN" sz="2800" dirty="0">
                <a:solidFill>
                  <a:srgbClr val="FF0000"/>
                </a:solidFill>
                <a:latin typeface="Times New Roman" panose="02020603050405020304" pitchFamily="18" charset="0"/>
              </a:rPr>
              <a:t>— </a:t>
            </a:r>
            <a:r>
              <a:rPr lang="zh-CN" altLang="en-US" sz="2800" u="sng" dirty="0">
                <a:solidFill>
                  <a:srgbClr val="FF0000"/>
                </a:solidFill>
                <a:latin typeface="Times New Roman" panose="02020603050405020304" pitchFamily="18" charset="0"/>
              </a:rPr>
              <a:t>演练频次</a:t>
            </a:r>
            <a:endParaRPr lang="zh-CN" altLang="en-US" sz="2800" u="sng" dirty="0">
              <a:solidFill>
                <a:srgbClr val="FF0000"/>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演练计划</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演练方式</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效果评价</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预案完善</a:t>
            </a:r>
            <a:endParaRPr lang="zh-CN" altLang="en-US" sz="2800" dirty="0">
              <a:solidFill>
                <a:srgbClr val="333399"/>
              </a:solidFill>
              <a:latin typeface="Times New Roman" panose="02020603050405020304" pitchFamily="18" charset="0"/>
            </a:endParaRPr>
          </a:p>
        </p:txBody>
      </p:sp>
      <p:sp>
        <p:nvSpPr>
          <p:cNvPr id="61445" name="Text Box 13"/>
          <p:cNvSpPr txBox="1"/>
          <p:nvPr/>
        </p:nvSpPr>
        <p:spPr>
          <a:xfrm>
            <a:off x="900113" y="2276475"/>
            <a:ext cx="1198562" cy="95250"/>
          </a:xfrm>
          <a:prstGeom prst="rect">
            <a:avLst/>
          </a:prstGeom>
          <a:noFill/>
          <a:ln w="9525">
            <a:noFill/>
          </a:ln>
          <a:effectLst>
            <a:prstShdw prst="shdw17" dist="17961" dir="8100000">
              <a:srgbClr val="99997A"/>
            </a:prstShdw>
          </a:effectLst>
        </p:spPr>
        <p:txBody>
          <a:bodyPr vert="eaVert" wrap="none" lIns="96650" tIns="48325" rIns="96650" bIns="48325">
            <a:spAutoFit/>
          </a:bodyPr>
          <a:p>
            <a:pPr defTabSz="968375"/>
            <a:endParaRPr lang="zh-CN" altLang="en-US"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5"/>
          <p:cNvSpPr/>
          <p:nvPr/>
        </p:nvSpPr>
        <p:spPr>
          <a:xfrm>
            <a:off x="322263" y="1065213"/>
            <a:ext cx="8428037" cy="635000"/>
          </a:xfrm>
          <a:prstGeom prst="rect">
            <a:avLst/>
          </a:prstGeom>
          <a:noFill/>
          <a:ln w="9525">
            <a:noFill/>
          </a:ln>
        </p:spPr>
        <p:txBody>
          <a:bodyPr lIns="86490" tIns="43246" rIns="86490" bIns="43246">
            <a:spAutoFit/>
          </a:bodyPr>
          <a:p>
            <a:pPr algn="ctr" defTabSz="865505"/>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652292" name="Text Box 6"/>
          <p:cNvSpPr txBox="1"/>
          <p:nvPr/>
        </p:nvSpPr>
        <p:spPr>
          <a:xfrm>
            <a:off x="323850" y="1916113"/>
            <a:ext cx="8428038" cy="598487"/>
          </a:xfrm>
          <a:prstGeom prst="rect">
            <a:avLst/>
          </a:prstGeom>
          <a:noFill/>
          <a:ln w="9525">
            <a:noFill/>
          </a:ln>
        </p:spPr>
        <p:txBody>
          <a:bodyPr lIns="86490" tIns="43246" rIns="86490" bIns="43246">
            <a:spAutoFit/>
          </a:bodyPr>
          <a:p>
            <a:pPr marL="179705" lvl="1" indent="0" defTabSz="865505">
              <a:lnSpc>
                <a:spcPct val="120000"/>
              </a:lnSpc>
              <a:spcBef>
                <a:spcPct val="50000"/>
              </a:spcBef>
            </a:pPr>
            <a:r>
              <a:rPr lang="en-US" altLang="zh-CN" sz="2800" dirty="0">
                <a:solidFill>
                  <a:srgbClr val="0000FF"/>
                </a:solidFill>
                <a:latin typeface="黑体" panose="02010609060101010101" pitchFamily="49" charset="-122"/>
                <a:ea typeface="黑体" panose="02010609060101010101" pitchFamily="49" charset="-122"/>
              </a:rPr>
              <a:t>5.3 </a:t>
            </a:r>
            <a:r>
              <a:rPr lang="zh-CN" altLang="en-US" sz="2800" dirty="0">
                <a:solidFill>
                  <a:srgbClr val="0000FF"/>
                </a:solidFill>
                <a:latin typeface="黑体" panose="02010609060101010101" pitchFamily="49" charset="-122"/>
                <a:ea typeface="黑体" panose="02010609060101010101" pitchFamily="49" charset="-122"/>
              </a:rPr>
              <a:t>应急预案的定期演练</a:t>
            </a:r>
            <a:r>
              <a:rPr lang="en-US" altLang="zh-CN" sz="2700" dirty="0">
                <a:solidFill>
                  <a:srgbClr val="0000FF"/>
                </a:solidFill>
                <a:latin typeface="Times New Roman" panose="02020603050405020304" pitchFamily="18" charset="0"/>
              </a:rPr>
              <a:t>  </a:t>
            </a:r>
            <a:endParaRPr lang="zh-CN" altLang="en-US" sz="2700" dirty="0">
              <a:solidFill>
                <a:srgbClr val="0000FF"/>
              </a:solidFill>
              <a:latin typeface="Times New Roman" panose="02020603050405020304" pitchFamily="18" charset="0"/>
            </a:endParaRPr>
          </a:p>
        </p:txBody>
      </p:sp>
      <p:sp>
        <p:nvSpPr>
          <p:cNvPr id="62468" name="Rectangle 8"/>
          <p:cNvSpPr/>
          <p:nvPr/>
        </p:nvSpPr>
        <p:spPr>
          <a:xfrm>
            <a:off x="0" y="2571750"/>
            <a:ext cx="2857500" cy="2252663"/>
          </a:xfrm>
          <a:prstGeom prst="rect">
            <a:avLst/>
          </a:prstGeom>
          <a:noFill/>
          <a:ln w="9525">
            <a:noFill/>
          </a:ln>
          <a:effectLst>
            <a:prstShdw prst="shdw17" dist="17961" dir="8100000">
              <a:srgbClr val="99997A"/>
            </a:prstShdw>
          </a:effectLst>
        </p:spPr>
        <p:txBody>
          <a:bodyPr lIns="96650" tIns="48325" rIns="96650" bIns="48325">
            <a:spAutoFit/>
          </a:bodyPr>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演练频次</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a:t>
            </a:r>
            <a:r>
              <a:rPr lang="en-US" altLang="zh-CN" sz="2800" dirty="0">
                <a:solidFill>
                  <a:srgbClr val="FF0000"/>
                </a:solidFill>
                <a:latin typeface="Times New Roman" panose="02020603050405020304" pitchFamily="18" charset="0"/>
              </a:rPr>
              <a:t>— </a:t>
            </a:r>
            <a:r>
              <a:rPr lang="zh-CN" altLang="en-US" sz="2800" u="sng" dirty="0">
                <a:solidFill>
                  <a:srgbClr val="FF0000"/>
                </a:solidFill>
                <a:latin typeface="Times New Roman" panose="02020603050405020304" pitchFamily="18" charset="0"/>
              </a:rPr>
              <a:t>演练计划</a:t>
            </a:r>
            <a:endParaRPr lang="zh-CN" altLang="en-US" sz="2800" u="sng" dirty="0">
              <a:solidFill>
                <a:srgbClr val="FF0000"/>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演练方式</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效果评价</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预案完善</a:t>
            </a:r>
            <a:endParaRPr lang="zh-CN" altLang="en-US" sz="2800" dirty="0">
              <a:solidFill>
                <a:srgbClr val="333399"/>
              </a:solidFill>
              <a:latin typeface="Times New Roman" panose="02020603050405020304" pitchFamily="18" charset="0"/>
            </a:endParaRPr>
          </a:p>
        </p:txBody>
      </p:sp>
      <p:sp>
        <p:nvSpPr>
          <p:cNvPr id="62469" name="Text Box 13"/>
          <p:cNvSpPr txBox="1"/>
          <p:nvPr/>
        </p:nvSpPr>
        <p:spPr>
          <a:xfrm>
            <a:off x="900113" y="2276475"/>
            <a:ext cx="1198562" cy="95250"/>
          </a:xfrm>
          <a:prstGeom prst="rect">
            <a:avLst/>
          </a:prstGeom>
          <a:noFill/>
          <a:ln w="9525">
            <a:noFill/>
          </a:ln>
          <a:effectLst>
            <a:prstShdw prst="shdw17" dist="17961" dir="8100000">
              <a:srgbClr val="99997A"/>
            </a:prstShdw>
          </a:effectLst>
        </p:spPr>
        <p:txBody>
          <a:bodyPr vert="eaVert" wrap="none" lIns="96650" tIns="48325" rIns="96650" bIns="48325">
            <a:spAutoFit/>
          </a:bodyPr>
          <a:p>
            <a:pPr defTabSz="968375"/>
            <a:endParaRPr lang="zh-CN" altLang="en-US" dirty="0">
              <a:latin typeface="Times New Roman" panose="02020603050405020304" pitchFamily="18" charset="0"/>
            </a:endParaRPr>
          </a:p>
        </p:txBody>
      </p:sp>
      <p:sp>
        <p:nvSpPr>
          <p:cNvPr id="62470" name="矩形 7"/>
          <p:cNvSpPr/>
          <p:nvPr/>
        </p:nvSpPr>
        <p:spPr>
          <a:xfrm>
            <a:off x="2428875" y="2470150"/>
            <a:ext cx="6072188" cy="3316288"/>
          </a:xfrm>
          <a:prstGeom prst="rect">
            <a:avLst/>
          </a:prstGeom>
          <a:noFill/>
          <a:ln w="9525">
            <a:noFill/>
          </a:ln>
        </p:spPr>
        <p:txBody>
          <a:bodyPr>
            <a:spAutoFit/>
          </a:bodyPr>
          <a:p>
            <a:pPr lvl="3" defTabSz="968375">
              <a:lnSpc>
                <a:spcPts val="3200"/>
              </a:lnSpc>
              <a:buSzPct val="50000"/>
              <a:buFont typeface="Wingdings" panose="05000000000000000000" pitchFamily="2" charset="2"/>
              <a:buChar char="l"/>
            </a:pPr>
            <a:r>
              <a:rPr lang="zh-CN" altLang="en-US" sz="2000" dirty="0">
                <a:latin typeface="Times New Roman" panose="02020603050405020304" pitchFamily="18" charset="0"/>
              </a:rPr>
              <a:t>应急演练目的及要求； </a:t>
            </a:r>
            <a:endParaRPr lang="zh-CN" altLang="en-US" sz="2000" dirty="0">
              <a:latin typeface="Times New Roman" panose="02020603050405020304" pitchFamily="18" charset="0"/>
            </a:endParaRPr>
          </a:p>
          <a:p>
            <a:pPr lvl="3" defTabSz="968375">
              <a:lnSpc>
                <a:spcPts val="3200"/>
              </a:lnSpc>
              <a:buSzPct val="50000"/>
              <a:buFont typeface="Wingdings" panose="05000000000000000000" pitchFamily="2" charset="2"/>
              <a:buChar char="l"/>
            </a:pPr>
            <a:r>
              <a:rPr lang="zh-CN" altLang="en-US" sz="2000" dirty="0">
                <a:latin typeface="Times New Roman" panose="02020603050405020304" pitchFamily="18" charset="0"/>
              </a:rPr>
              <a:t>应急演练事故情景设计； </a:t>
            </a:r>
            <a:endParaRPr lang="zh-CN" altLang="en-US" sz="2000" dirty="0">
              <a:latin typeface="Times New Roman" panose="02020603050405020304" pitchFamily="18" charset="0"/>
            </a:endParaRPr>
          </a:p>
          <a:p>
            <a:pPr lvl="3" defTabSz="968375">
              <a:lnSpc>
                <a:spcPts val="3200"/>
              </a:lnSpc>
              <a:buSzPct val="50000"/>
              <a:buFont typeface="Wingdings" panose="05000000000000000000" pitchFamily="2" charset="2"/>
              <a:buChar char="l"/>
            </a:pPr>
            <a:r>
              <a:rPr lang="zh-CN" altLang="en-US" sz="2000" dirty="0">
                <a:latin typeface="Times New Roman" panose="02020603050405020304" pitchFamily="18" charset="0"/>
              </a:rPr>
              <a:t>应急演练规模及时间； </a:t>
            </a:r>
            <a:endParaRPr lang="zh-CN" altLang="en-US" sz="2000" dirty="0">
              <a:latin typeface="Times New Roman" panose="02020603050405020304" pitchFamily="18" charset="0"/>
            </a:endParaRPr>
          </a:p>
          <a:p>
            <a:pPr lvl="3" defTabSz="968375">
              <a:lnSpc>
                <a:spcPts val="3200"/>
              </a:lnSpc>
              <a:buSzPct val="50000"/>
              <a:buFont typeface="Wingdings" panose="05000000000000000000" pitchFamily="2" charset="2"/>
              <a:buChar char="l"/>
            </a:pPr>
            <a:r>
              <a:rPr lang="zh-CN" altLang="en-US" sz="2000" dirty="0">
                <a:latin typeface="Times New Roman" panose="02020603050405020304" pitchFamily="18" charset="0"/>
              </a:rPr>
              <a:t>参演单位和人员主要任务及职责； </a:t>
            </a:r>
            <a:endParaRPr lang="zh-CN" altLang="en-US" sz="2000" dirty="0">
              <a:latin typeface="Times New Roman" panose="02020603050405020304" pitchFamily="18" charset="0"/>
            </a:endParaRPr>
          </a:p>
          <a:p>
            <a:pPr lvl="3" defTabSz="968375">
              <a:lnSpc>
                <a:spcPts val="3200"/>
              </a:lnSpc>
              <a:buSzPct val="50000"/>
              <a:buFont typeface="Wingdings" panose="05000000000000000000" pitchFamily="2" charset="2"/>
              <a:buChar char="l"/>
            </a:pPr>
            <a:r>
              <a:rPr lang="zh-CN" altLang="en-US" sz="2000" dirty="0">
                <a:latin typeface="Times New Roman" panose="02020603050405020304" pitchFamily="18" charset="0"/>
              </a:rPr>
              <a:t>应急演练筹备工作内容； </a:t>
            </a:r>
            <a:endParaRPr lang="zh-CN" altLang="en-US" sz="2000" dirty="0">
              <a:latin typeface="Times New Roman" panose="02020603050405020304" pitchFamily="18" charset="0"/>
            </a:endParaRPr>
          </a:p>
          <a:p>
            <a:pPr lvl="3" defTabSz="968375">
              <a:lnSpc>
                <a:spcPts val="3200"/>
              </a:lnSpc>
              <a:buSzPct val="50000"/>
              <a:buFont typeface="Wingdings" panose="05000000000000000000" pitchFamily="2" charset="2"/>
              <a:buChar char="l"/>
            </a:pPr>
            <a:r>
              <a:rPr lang="zh-CN" altLang="en-US" sz="2000" dirty="0">
                <a:latin typeface="Times New Roman" panose="02020603050405020304" pitchFamily="18" charset="0"/>
              </a:rPr>
              <a:t>应急演练主要步骤； </a:t>
            </a:r>
            <a:endParaRPr lang="zh-CN" altLang="en-US" sz="2000" dirty="0">
              <a:latin typeface="Times New Roman" panose="02020603050405020304" pitchFamily="18" charset="0"/>
            </a:endParaRPr>
          </a:p>
          <a:p>
            <a:pPr lvl="3" defTabSz="968375">
              <a:lnSpc>
                <a:spcPts val="3200"/>
              </a:lnSpc>
              <a:buSzPct val="50000"/>
              <a:buFont typeface="Wingdings" panose="05000000000000000000" pitchFamily="2" charset="2"/>
              <a:buChar char="l"/>
            </a:pPr>
            <a:r>
              <a:rPr lang="zh-CN" altLang="en-US" sz="2000" dirty="0">
                <a:latin typeface="Times New Roman" panose="02020603050405020304" pitchFamily="18" charset="0"/>
              </a:rPr>
              <a:t>应急演练技术支撑及保障条件；  </a:t>
            </a:r>
            <a:endParaRPr lang="zh-CN" altLang="en-US" sz="2000" dirty="0">
              <a:latin typeface="Times New Roman" panose="02020603050405020304" pitchFamily="18" charset="0"/>
            </a:endParaRPr>
          </a:p>
          <a:p>
            <a:pPr lvl="3" defTabSz="968375">
              <a:lnSpc>
                <a:spcPts val="3200"/>
              </a:lnSpc>
              <a:buSzPct val="50000"/>
              <a:buFont typeface="Wingdings" panose="05000000000000000000" pitchFamily="2" charset="2"/>
              <a:buChar char="l"/>
            </a:pPr>
            <a:r>
              <a:rPr lang="zh-CN" altLang="en-US" sz="2000" dirty="0">
                <a:latin typeface="Times New Roman" panose="02020603050405020304" pitchFamily="18" charset="0"/>
              </a:rPr>
              <a:t>应急演练评估与总结</a:t>
            </a:r>
            <a:endParaRPr lang="zh-CN" altLang="en-US" sz="2000" dirty="0">
              <a:latin typeface="Times New Roman" panose="02020603050405020304" pitchFamily="18" charset="0"/>
            </a:endParaRPr>
          </a:p>
        </p:txBody>
      </p:sp>
      <p:sp>
        <p:nvSpPr>
          <p:cNvPr id="62471" name="线形标注 1(带边框和强调线) 9"/>
          <p:cNvSpPr/>
          <p:nvPr/>
        </p:nvSpPr>
        <p:spPr>
          <a:xfrm>
            <a:off x="3000375" y="2357438"/>
            <a:ext cx="4500563" cy="3929062"/>
          </a:xfrm>
          <a:prstGeom prst="accentBorderCallout1">
            <a:avLst>
              <a:gd name="adj1" fmla="val 18750"/>
              <a:gd name="adj2" fmla="val -8333"/>
              <a:gd name="adj3" fmla="val 112500"/>
              <a:gd name="adj4" fmla="val -38333"/>
            </a:avLst>
          </a:prstGeom>
          <a:noFill/>
          <a:ln w="9525">
            <a:noFill/>
          </a:ln>
        </p:spPr>
        <p:txBody>
          <a:bodyPr anchor="ctr" anchorCtr="0"/>
          <a:p>
            <a:pPr algn="ctr" defTabSz="913130" eaLnBrk="1" hangingPunct="1"/>
            <a:endParaRPr lang="zh-CN" altLang="en-US" sz="4400" i="1" dirty="0">
              <a:solidFill>
                <a:srgbClr val="0000FF"/>
              </a:solidFill>
              <a:latin typeface="Times New Roman" panose="02020603050405020304" pitchFamily="18" charset="0"/>
              <a:ea typeface="幼圆" pitchFamily="49" charset="-122"/>
            </a:endParaRPr>
          </a:p>
        </p:txBody>
      </p:sp>
      <p:sp>
        <p:nvSpPr>
          <p:cNvPr id="62472" name="矩形 12"/>
          <p:cNvSpPr/>
          <p:nvPr/>
        </p:nvSpPr>
        <p:spPr>
          <a:xfrm>
            <a:off x="2143125" y="5715000"/>
            <a:ext cx="6929438" cy="482600"/>
          </a:xfrm>
          <a:prstGeom prst="rect">
            <a:avLst/>
          </a:prstGeom>
          <a:noFill/>
          <a:ln w="9525">
            <a:noFill/>
          </a:ln>
        </p:spPr>
        <p:txBody>
          <a:bodyPr>
            <a:spAutoFit/>
          </a:bodyPr>
          <a:p>
            <a:r>
              <a:rPr lang="en-US" altLang="zh-CN" sz="2000" b="0" dirty="0">
                <a:latin typeface="Times New Roman" panose="02020603050405020304" pitchFamily="18" charset="0"/>
              </a:rPr>
              <a:t>——《</a:t>
            </a:r>
            <a:r>
              <a:rPr lang="zh-CN" altLang="en-US" sz="2000" b="0" dirty="0">
                <a:latin typeface="Times New Roman" panose="02020603050405020304" pitchFamily="18" charset="0"/>
              </a:rPr>
              <a:t>生产安全事故应急预案演练指南</a:t>
            </a:r>
            <a:r>
              <a:rPr lang="en-US" altLang="zh-CN" sz="2000" b="0" dirty="0">
                <a:latin typeface="Times New Roman" panose="02020603050405020304" pitchFamily="18" charset="0"/>
              </a:rPr>
              <a:t>》</a:t>
            </a:r>
            <a:r>
              <a:rPr lang="zh-CN" altLang="en-US" sz="2000" b="0" dirty="0">
                <a:latin typeface="Times New Roman" panose="02020603050405020304" pitchFamily="18" charset="0"/>
              </a:rPr>
              <a:t>（</a:t>
            </a:r>
            <a:r>
              <a:rPr lang="en-US" altLang="zh-CN" sz="2000" b="0" dirty="0">
                <a:latin typeface="Times New Roman" panose="02020603050405020304" pitchFamily="18" charset="0"/>
              </a:rPr>
              <a:t>AQ/T9007-11</a:t>
            </a:r>
            <a:r>
              <a:rPr lang="zh-CN" altLang="en-US" sz="2000" b="0" dirty="0">
                <a:latin typeface="Times New Roman" panose="02020603050405020304" pitchFamily="18" charset="0"/>
              </a:rPr>
              <a:t>） </a:t>
            </a:r>
            <a:endParaRPr lang="zh-CN" altLang="en-US" sz="2000" b="0"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6" name="图表 2"/>
          <p:cNvGraphicFramePr/>
          <p:nvPr/>
        </p:nvGraphicFramePr>
        <p:xfrm>
          <a:off x="355600" y="1574800"/>
          <a:ext cx="8394700" cy="3924300"/>
        </p:xfrm>
        <a:graphic>
          <a:graphicData uri="http://schemas.openxmlformats.org/presentationml/2006/ole">
            <mc:AlternateContent xmlns:mc="http://schemas.openxmlformats.org/markup-compatibility/2006">
              <mc:Choice xmlns:v="urn:schemas-microsoft-com:vml" Requires="v">
                <p:oleObj spid="_x0000_s3076" name="" r:id="rId1" imgW="10807700" imgH="4635500" progId="Excel.Sheet.8">
                  <p:embed/>
                </p:oleObj>
              </mc:Choice>
              <mc:Fallback>
                <p:oleObj name="" r:id="rId1" imgW="10807700" imgH="4635500" progId="Excel.Sheet.8">
                  <p:embed/>
                  <p:pic>
                    <p:nvPicPr>
                      <p:cNvPr id="0" name="图片 3075"/>
                      <p:cNvPicPr/>
                      <p:nvPr/>
                    </p:nvPicPr>
                    <p:blipFill>
                      <a:blip r:embed="rId2"/>
                      <a:stretch>
                        <a:fillRect/>
                      </a:stretch>
                    </p:blipFill>
                    <p:spPr>
                      <a:xfrm>
                        <a:off x="355600" y="1574800"/>
                        <a:ext cx="8394700" cy="3924300"/>
                      </a:xfrm>
                      <a:prstGeom prst="rect">
                        <a:avLst/>
                      </a:prstGeom>
                      <a:noFill/>
                      <a:ln w="38100">
                        <a:noFill/>
                        <a:miter/>
                      </a:ln>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5"/>
          <p:cNvSpPr/>
          <p:nvPr/>
        </p:nvSpPr>
        <p:spPr>
          <a:xfrm>
            <a:off x="322263" y="1065213"/>
            <a:ext cx="8428037" cy="635000"/>
          </a:xfrm>
          <a:prstGeom prst="rect">
            <a:avLst/>
          </a:prstGeom>
          <a:noFill/>
          <a:ln w="9525">
            <a:noFill/>
          </a:ln>
        </p:spPr>
        <p:txBody>
          <a:bodyPr lIns="86490" tIns="43246" rIns="86490" bIns="43246">
            <a:spAutoFit/>
          </a:bodyPr>
          <a:p>
            <a:pPr algn="ctr" defTabSz="865505"/>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652292" name="Text Box 6"/>
          <p:cNvSpPr txBox="1"/>
          <p:nvPr/>
        </p:nvSpPr>
        <p:spPr>
          <a:xfrm>
            <a:off x="323850" y="1916113"/>
            <a:ext cx="8428038" cy="598487"/>
          </a:xfrm>
          <a:prstGeom prst="rect">
            <a:avLst/>
          </a:prstGeom>
          <a:noFill/>
          <a:ln w="9525">
            <a:noFill/>
          </a:ln>
        </p:spPr>
        <p:txBody>
          <a:bodyPr lIns="86490" tIns="43246" rIns="86490" bIns="43246">
            <a:spAutoFit/>
          </a:bodyPr>
          <a:p>
            <a:pPr marL="179705" lvl="1" indent="0" defTabSz="865505">
              <a:lnSpc>
                <a:spcPct val="120000"/>
              </a:lnSpc>
              <a:spcBef>
                <a:spcPct val="50000"/>
              </a:spcBef>
            </a:pPr>
            <a:r>
              <a:rPr lang="en-US" altLang="zh-CN" sz="2800" dirty="0">
                <a:solidFill>
                  <a:srgbClr val="0000FF"/>
                </a:solidFill>
                <a:latin typeface="黑体" panose="02010609060101010101" pitchFamily="49" charset="-122"/>
                <a:ea typeface="黑体" panose="02010609060101010101" pitchFamily="49" charset="-122"/>
              </a:rPr>
              <a:t>5.3 </a:t>
            </a:r>
            <a:r>
              <a:rPr lang="zh-CN" altLang="en-US" sz="2800" dirty="0">
                <a:solidFill>
                  <a:srgbClr val="0000FF"/>
                </a:solidFill>
                <a:latin typeface="黑体" panose="02010609060101010101" pitchFamily="49" charset="-122"/>
                <a:ea typeface="黑体" panose="02010609060101010101" pitchFamily="49" charset="-122"/>
              </a:rPr>
              <a:t>应急预案的定期演练</a:t>
            </a:r>
            <a:r>
              <a:rPr lang="en-US" altLang="zh-CN" sz="2700" dirty="0">
                <a:solidFill>
                  <a:srgbClr val="0000FF"/>
                </a:solidFill>
                <a:latin typeface="Times New Roman" panose="02020603050405020304" pitchFamily="18" charset="0"/>
              </a:rPr>
              <a:t>  </a:t>
            </a:r>
            <a:endParaRPr lang="zh-CN" altLang="en-US" sz="2700" dirty="0">
              <a:solidFill>
                <a:srgbClr val="0000FF"/>
              </a:solidFill>
              <a:latin typeface="Times New Roman" panose="02020603050405020304" pitchFamily="18" charset="0"/>
            </a:endParaRPr>
          </a:p>
        </p:txBody>
      </p:sp>
      <p:sp>
        <p:nvSpPr>
          <p:cNvPr id="63492" name="Rectangle 8"/>
          <p:cNvSpPr/>
          <p:nvPr/>
        </p:nvSpPr>
        <p:spPr>
          <a:xfrm>
            <a:off x="0" y="2571750"/>
            <a:ext cx="2857500" cy="2252663"/>
          </a:xfrm>
          <a:prstGeom prst="rect">
            <a:avLst/>
          </a:prstGeom>
          <a:noFill/>
          <a:ln w="9525">
            <a:noFill/>
          </a:ln>
          <a:effectLst>
            <a:prstShdw prst="shdw17" dist="17961" dir="8100000">
              <a:srgbClr val="99997A"/>
            </a:prstShdw>
          </a:effectLst>
        </p:spPr>
        <p:txBody>
          <a:bodyPr lIns="96650" tIns="48325" rIns="96650" bIns="48325">
            <a:spAutoFit/>
          </a:bodyPr>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演练频次</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演练计划</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a:t>
            </a:r>
            <a:r>
              <a:rPr lang="en-US" altLang="zh-CN" sz="2800" dirty="0">
                <a:solidFill>
                  <a:srgbClr val="FF0000"/>
                </a:solidFill>
                <a:latin typeface="Times New Roman" panose="02020603050405020304" pitchFamily="18" charset="0"/>
              </a:rPr>
              <a:t>— </a:t>
            </a:r>
            <a:r>
              <a:rPr lang="zh-CN" altLang="en-US" sz="2800" u="sng" dirty="0">
                <a:solidFill>
                  <a:srgbClr val="FF0000"/>
                </a:solidFill>
                <a:latin typeface="Times New Roman" panose="02020603050405020304" pitchFamily="18" charset="0"/>
              </a:rPr>
              <a:t>演练方式</a:t>
            </a:r>
            <a:endParaRPr lang="zh-CN" altLang="en-US" sz="2800" u="sng" dirty="0">
              <a:solidFill>
                <a:srgbClr val="FF0000"/>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效果评价</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预案完善</a:t>
            </a:r>
            <a:endParaRPr lang="zh-CN" altLang="en-US" sz="2800" dirty="0">
              <a:solidFill>
                <a:srgbClr val="333399"/>
              </a:solidFill>
              <a:latin typeface="Times New Roman" panose="02020603050405020304" pitchFamily="18" charset="0"/>
            </a:endParaRPr>
          </a:p>
        </p:txBody>
      </p:sp>
      <p:sp>
        <p:nvSpPr>
          <p:cNvPr id="63493" name="Text Box 13"/>
          <p:cNvSpPr txBox="1"/>
          <p:nvPr/>
        </p:nvSpPr>
        <p:spPr>
          <a:xfrm>
            <a:off x="900113" y="2276475"/>
            <a:ext cx="1198562" cy="95250"/>
          </a:xfrm>
          <a:prstGeom prst="rect">
            <a:avLst/>
          </a:prstGeom>
          <a:noFill/>
          <a:ln w="9525">
            <a:noFill/>
          </a:ln>
          <a:effectLst>
            <a:prstShdw prst="shdw17" dist="17961" dir="8100000">
              <a:srgbClr val="99997A"/>
            </a:prstShdw>
          </a:effectLst>
        </p:spPr>
        <p:txBody>
          <a:bodyPr vert="eaVert" wrap="none" lIns="96650" tIns="48325" rIns="96650" bIns="48325">
            <a:spAutoFit/>
          </a:bodyPr>
          <a:p>
            <a:pPr defTabSz="968375"/>
            <a:endParaRPr lang="zh-CN" altLang="en-US" dirty="0">
              <a:latin typeface="Times New Roman" panose="02020603050405020304" pitchFamily="18" charset="0"/>
            </a:endParaRPr>
          </a:p>
        </p:txBody>
      </p:sp>
      <p:sp>
        <p:nvSpPr>
          <p:cNvPr id="8" name="Rectangle 3"/>
          <p:cNvSpPr>
            <a:spLocks noChangeArrowheads="1"/>
          </p:cNvSpPr>
          <p:nvPr/>
        </p:nvSpPr>
        <p:spPr bwMode="auto">
          <a:xfrm>
            <a:off x="2928938" y="2643188"/>
            <a:ext cx="6215063" cy="3643313"/>
          </a:xfrm>
          <a:prstGeom prst="rect">
            <a:avLst/>
          </a:prstGeom>
          <a:noFill/>
          <a:ln w="9525">
            <a:noFill/>
            <a:miter lim="800000"/>
          </a:ln>
        </p:spPr>
        <p:txBody>
          <a:bodyPr/>
          <a:lstStyle/>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defRPr/>
            </a:pPr>
            <a:r>
              <a:rPr kumimoji="1" lang="zh-CN" altLang="en-US"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rPr>
              <a:t>桌面演练：桌面推演</a:t>
            </a:r>
            <a:endParaRPr kumimoji="1" lang="en-US" altLang="zh-CN"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defRPr/>
            </a:pPr>
            <a:r>
              <a:rPr kumimoji="1" lang="zh-CN" altLang="en-US"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rPr>
              <a:t>功能演练：</a:t>
            </a:r>
            <a:endParaRPr kumimoji="1" lang="en-US" altLang="zh-CN"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endParaRPr>
          </a:p>
          <a:p>
            <a:pPr marL="449580" marR="0" lvl="1" indent="8255"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rPr>
              <a:t>针对预案中一项或几项应急功能或任务进行的</a:t>
            </a:r>
            <a:endParaRPr kumimoji="1" lang="en-US" altLang="zh-CN"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endParaRPr>
          </a:p>
          <a:p>
            <a:pPr marL="449580" marR="0" lvl="1" indent="8255"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rPr>
              <a:t>单项或组合演练，不是全部内容；</a:t>
            </a:r>
            <a:endParaRPr kumimoji="1" lang="zh-CN" altLang="en-US"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endParaRP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defRPr/>
            </a:pPr>
            <a:r>
              <a:rPr kumimoji="1" lang="zh-CN" altLang="en-US"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rPr>
              <a:t>全面演练：</a:t>
            </a:r>
            <a:endParaRPr kumimoji="1" lang="en-US" altLang="zh-CN"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endParaRPr>
          </a:p>
          <a:p>
            <a:pPr marL="742950" marR="0" lvl="1" indent="-285750" algn="l" defTabSz="914400" rtl="0" eaLnBrk="0" fontAlgn="base" latinLnBrk="0" hangingPunct="0">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rPr>
              <a:t>针对全部或大部分应急功能或任务，实战演练。</a:t>
            </a:r>
            <a:endParaRPr kumimoji="1" lang="zh-CN" altLang="en-US"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514" name="组合 12"/>
          <p:cNvGrpSpPr/>
          <p:nvPr/>
        </p:nvGrpSpPr>
        <p:grpSpPr>
          <a:xfrm>
            <a:off x="1071563" y="1000125"/>
            <a:ext cx="6429375" cy="5143500"/>
            <a:chOff x="1071538" y="1000108"/>
            <a:chExt cx="6429420" cy="5143536"/>
          </a:xfrm>
        </p:grpSpPr>
        <p:grpSp>
          <p:nvGrpSpPr>
            <p:cNvPr id="64515" name="Group 3"/>
            <p:cNvGrpSpPr/>
            <p:nvPr/>
          </p:nvGrpSpPr>
          <p:grpSpPr>
            <a:xfrm>
              <a:off x="1763713" y="1071548"/>
              <a:ext cx="5486400" cy="5029207"/>
              <a:chOff x="1152" y="720"/>
              <a:chExt cx="3456" cy="3168"/>
            </a:xfrm>
          </p:grpSpPr>
          <p:pic>
            <p:nvPicPr>
              <p:cNvPr id="64518" name="Picture 4" descr="Cycle"/>
              <p:cNvPicPr>
                <a:picLocks noChangeAspect="1"/>
              </p:cNvPicPr>
              <p:nvPr/>
            </p:nvPicPr>
            <p:blipFill>
              <a:blip r:embed="rId1">
                <a:clrChange>
                  <a:clrFrom>
                    <a:srgbClr val="FFFFFF"/>
                  </a:clrFrom>
                  <a:clrTo>
                    <a:srgbClr val="FFFFFF">
                      <a:alpha val="0"/>
                    </a:srgbClr>
                  </a:clrTo>
                </a:clrChange>
              </a:blip>
              <a:stretch>
                <a:fillRect/>
              </a:stretch>
            </p:blipFill>
            <p:spPr>
              <a:xfrm>
                <a:off x="1200" y="720"/>
                <a:ext cx="3408" cy="3168"/>
              </a:xfrm>
              <a:prstGeom prst="rect">
                <a:avLst/>
              </a:prstGeom>
              <a:noFill/>
              <a:ln w="9525">
                <a:noFill/>
              </a:ln>
            </p:spPr>
          </p:pic>
          <p:sp>
            <p:nvSpPr>
              <p:cNvPr id="434181" name="Text Box 5"/>
              <p:cNvSpPr txBox="1">
                <a:spLocks noChangeArrowheads="1"/>
              </p:cNvSpPr>
              <p:nvPr/>
            </p:nvSpPr>
            <p:spPr bwMode="auto">
              <a:xfrm>
                <a:off x="2352" y="864"/>
                <a:ext cx="912" cy="864"/>
              </a:xfrm>
              <a:prstGeom prst="rect">
                <a:avLst/>
              </a:prstGeom>
              <a:solidFill>
                <a:schemeClr val="bg1"/>
              </a:solidFill>
              <a:ln w="9525">
                <a:noFill/>
                <a:miter lim="800000"/>
              </a:ln>
              <a:effectLst/>
            </p:spPr>
            <p:txBody>
              <a:bodyPr lIns="0" rIns="0">
                <a:spAutoFit/>
              </a:bodyPr>
              <a:lstStyle/>
              <a:p>
                <a:pPr marR="0" algn="ctr" defTabSz="914400">
                  <a:lnSpc>
                    <a:spcPct val="80000"/>
                  </a:lnSpc>
                  <a:spcBef>
                    <a:spcPct val="50000"/>
                  </a:spcBef>
                  <a:buClrTx/>
                  <a:buSzTx/>
                  <a:buFontTx/>
                  <a:buNone/>
                  <a:defRPr/>
                </a:pPr>
                <a:r>
                  <a:rPr kumimoji="1" lang="zh-CN" altLang="en-US" sz="4000" kern="1200" cap="none" spc="0" normalizeH="0" baseline="0" noProof="0" dirty="0">
                    <a:solidFill>
                      <a:schemeClr val="tx2"/>
                    </a:solidFill>
                    <a:effectLst>
                      <a:outerShdw blurRad="38100" dist="38100" dir="2700000" algn="tl">
                        <a:srgbClr val="C0C0C0"/>
                      </a:outerShdw>
                    </a:effectLst>
                    <a:latin typeface="Tahoma" panose="020B0604030504040204" pitchFamily="34" charset="0"/>
                    <a:ea typeface="黑体" panose="02010609060101010101" pitchFamily="49" charset="-122"/>
                    <a:cs typeface="+mn-cs"/>
                  </a:rPr>
                  <a:t>桌</a:t>
                </a:r>
                <a:endParaRPr kumimoji="1" lang="zh-CN" altLang="en-US" sz="4000" kern="1200" cap="none" spc="0" normalizeH="0" baseline="0" noProof="0" dirty="0">
                  <a:solidFill>
                    <a:schemeClr val="tx2"/>
                  </a:solidFill>
                  <a:effectLst>
                    <a:outerShdw blurRad="38100" dist="38100" dir="2700000" algn="tl">
                      <a:srgbClr val="C0C0C0"/>
                    </a:outerShdw>
                  </a:effectLst>
                  <a:latin typeface="Tahoma" panose="020B0604030504040204" pitchFamily="34" charset="0"/>
                  <a:ea typeface="黑体" panose="02010609060101010101" pitchFamily="49" charset="-122"/>
                  <a:cs typeface="+mn-cs"/>
                </a:endParaRPr>
              </a:p>
              <a:p>
                <a:pPr marR="0" algn="ctr" defTabSz="914400">
                  <a:lnSpc>
                    <a:spcPct val="80000"/>
                  </a:lnSpc>
                  <a:spcBef>
                    <a:spcPct val="50000"/>
                  </a:spcBef>
                  <a:buClrTx/>
                  <a:buSzTx/>
                  <a:buFontTx/>
                  <a:buNone/>
                  <a:defRPr/>
                </a:pPr>
                <a:r>
                  <a:rPr kumimoji="1" lang="zh-CN" altLang="en-US" sz="4000" kern="1200" cap="none" spc="0" normalizeH="0" baseline="0" noProof="0" dirty="0">
                    <a:solidFill>
                      <a:schemeClr val="tx2"/>
                    </a:solidFill>
                    <a:effectLst>
                      <a:outerShdw blurRad="38100" dist="38100" dir="2700000" algn="tl">
                        <a:srgbClr val="C0C0C0"/>
                      </a:outerShdw>
                    </a:effectLst>
                    <a:latin typeface="Tahoma" panose="020B0604030504040204" pitchFamily="34" charset="0"/>
                    <a:ea typeface="黑体" panose="02010609060101010101" pitchFamily="49" charset="-122"/>
                    <a:cs typeface="+mn-cs"/>
                  </a:rPr>
                  <a:t>面</a:t>
                </a:r>
                <a:endParaRPr kumimoji="1" lang="zh-CN" altLang="en-US" sz="4000" kern="1200" cap="none" spc="0" normalizeH="0" baseline="0" noProof="0" dirty="0">
                  <a:solidFill>
                    <a:schemeClr val="tx2"/>
                  </a:solidFill>
                  <a:effectLst>
                    <a:outerShdw blurRad="38100" dist="38100" dir="2700000" algn="tl">
                      <a:srgbClr val="C0C0C0"/>
                    </a:outerShdw>
                  </a:effectLst>
                  <a:latin typeface="Tahoma" panose="020B0604030504040204" pitchFamily="34" charset="0"/>
                  <a:ea typeface="黑体" panose="02010609060101010101" pitchFamily="49" charset="-122"/>
                  <a:cs typeface="+mn-cs"/>
                </a:endParaRPr>
              </a:p>
            </p:txBody>
          </p:sp>
          <p:sp>
            <p:nvSpPr>
              <p:cNvPr id="434182" name="Text Box 6"/>
              <p:cNvSpPr txBox="1">
                <a:spLocks noChangeArrowheads="1"/>
              </p:cNvSpPr>
              <p:nvPr/>
            </p:nvSpPr>
            <p:spPr bwMode="auto">
              <a:xfrm>
                <a:off x="3264" y="2707"/>
                <a:ext cx="1200" cy="365"/>
              </a:xfrm>
              <a:prstGeom prst="rect">
                <a:avLst/>
              </a:prstGeom>
              <a:solidFill>
                <a:schemeClr val="bg1"/>
              </a:solidFill>
              <a:ln w="9525">
                <a:noFill/>
                <a:miter lim="800000"/>
              </a:ln>
              <a:effectLst/>
            </p:spPr>
            <p:txBody>
              <a:bodyPr lIns="0" rIns="0">
                <a:spAutoFit/>
              </a:bodyPr>
              <a:lstStyle/>
              <a:p>
                <a:pPr marR="0" algn="ctr" defTabSz="914400">
                  <a:lnSpc>
                    <a:spcPct val="80000"/>
                  </a:lnSpc>
                  <a:spcBef>
                    <a:spcPct val="50000"/>
                  </a:spcBef>
                  <a:buClrTx/>
                  <a:buSzTx/>
                  <a:buFontTx/>
                  <a:buNone/>
                  <a:defRPr/>
                </a:pPr>
                <a:r>
                  <a:rPr kumimoji="1" lang="zh-CN" altLang="en-US" sz="4000" kern="1200" cap="none" spc="0" normalizeH="0" baseline="0" noProof="0" dirty="0">
                    <a:solidFill>
                      <a:schemeClr val="tx2"/>
                    </a:solidFill>
                    <a:effectLst>
                      <a:outerShdw blurRad="38100" dist="38100" dir="2700000" algn="tl">
                        <a:srgbClr val="C0C0C0"/>
                      </a:outerShdw>
                    </a:effectLst>
                    <a:latin typeface="Tahoma" panose="020B0604030504040204" pitchFamily="34" charset="0"/>
                    <a:ea typeface="黑体" panose="02010609060101010101" pitchFamily="49" charset="-122"/>
                    <a:cs typeface="+mn-cs"/>
                  </a:rPr>
                  <a:t>功能</a:t>
                </a:r>
                <a:endParaRPr kumimoji="1" lang="zh-CN" altLang="en-US" sz="4000" kern="1200" cap="none" spc="0" normalizeH="0" baseline="0" noProof="0" dirty="0">
                  <a:solidFill>
                    <a:schemeClr val="tx2"/>
                  </a:solidFill>
                  <a:effectLst>
                    <a:outerShdw blurRad="38100" dist="38100" dir="2700000" algn="tl">
                      <a:srgbClr val="C0C0C0"/>
                    </a:outerShdw>
                  </a:effectLst>
                  <a:latin typeface="Tahoma" panose="020B0604030504040204" pitchFamily="34" charset="0"/>
                  <a:ea typeface="黑体" panose="02010609060101010101" pitchFamily="49" charset="-122"/>
                  <a:cs typeface="+mn-cs"/>
                </a:endParaRPr>
              </a:p>
            </p:txBody>
          </p:sp>
          <p:sp>
            <p:nvSpPr>
              <p:cNvPr id="434183" name="Text Box 7"/>
              <p:cNvSpPr txBox="1">
                <a:spLocks noChangeArrowheads="1"/>
              </p:cNvSpPr>
              <p:nvPr/>
            </p:nvSpPr>
            <p:spPr bwMode="auto">
              <a:xfrm>
                <a:off x="1152" y="2640"/>
                <a:ext cx="1200" cy="365"/>
              </a:xfrm>
              <a:prstGeom prst="rect">
                <a:avLst/>
              </a:prstGeom>
              <a:solidFill>
                <a:schemeClr val="bg1"/>
              </a:solidFill>
              <a:ln w="9525">
                <a:noFill/>
                <a:miter lim="800000"/>
              </a:ln>
              <a:effectLst/>
            </p:spPr>
            <p:txBody>
              <a:bodyPr lIns="0" rIns="0">
                <a:spAutoFit/>
              </a:bodyPr>
              <a:lstStyle/>
              <a:p>
                <a:pPr marR="0" algn="ctr" defTabSz="914400">
                  <a:lnSpc>
                    <a:spcPct val="80000"/>
                  </a:lnSpc>
                  <a:spcBef>
                    <a:spcPct val="50000"/>
                  </a:spcBef>
                  <a:buClrTx/>
                  <a:buSzTx/>
                  <a:buFontTx/>
                  <a:buNone/>
                  <a:defRPr/>
                </a:pPr>
                <a:r>
                  <a:rPr kumimoji="1" lang="zh-CN" altLang="en-US" sz="4000" kern="1200" cap="none" spc="0" normalizeH="0" baseline="0" noProof="0">
                    <a:solidFill>
                      <a:schemeClr val="tx2"/>
                    </a:solidFill>
                    <a:effectLst>
                      <a:outerShdw blurRad="38100" dist="38100" dir="2700000" algn="tl">
                        <a:srgbClr val="C0C0C0"/>
                      </a:outerShdw>
                    </a:effectLst>
                    <a:latin typeface="Tahoma" panose="020B0604030504040204" pitchFamily="34" charset="0"/>
                    <a:ea typeface="黑体" panose="02010609060101010101" pitchFamily="49" charset="-122"/>
                    <a:cs typeface="+mn-cs"/>
                  </a:rPr>
                  <a:t>全面</a:t>
                </a:r>
                <a:endParaRPr kumimoji="1" lang="zh-CN" altLang="en-US" sz="4000" kern="1200" cap="none" spc="0" normalizeH="0" baseline="0" noProof="0">
                  <a:solidFill>
                    <a:schemeClr val="tx2"/>
                  </a:solidFill>
                  <a:effectLst>
                    <a:outerShdw blurRad="38100" dist="38100" dir="2700000" algn="tl">
                      <a:srgbClr val="C0C0C0"/>
                    </a:outerShdw>
                  </a:effectLst>
                  <a:latin typeface="Tahoma" panose="020B0604030504040204" pitchFamily="34" charset="0"/>
                  <a:ea typeface="黑体" panose="02010609060101010101" pitchFamily="49" charset="-122"/>
                  <a:cs typeface="+mn-cs"/>
                </a:endParaRPr>
              </a:p>
            </p:txBody>
          </p:sp>
        </p:grpSp>
        <p:sp>
          <p:nvSpPr>
            <p:cNvPr id="64516" name="矩形 10"/>
            <p:cNvSpPr/>
            <p:nvPr/>
          </p:nvSpPr>
          <p:spPr>
            <a:xfrm>
              <a:off x="1071538" y="1000108"/>
              <a:ext cx="6429420" cy="357190"/>
            </a:xfrm>
            <a:prstGeom prst="rect">
              <a:avLst/>
            </a:prstGeom>
            <a:solidFill>
              <a:schemeClr val="bg1"/>
            </a:solidFill>
            <a:ln w="9525">
              <a:noFill/>
            </a:ln>
          </p:spPr>
          <p:txBody>
            <a:bodyPr anchor="ctr" anchorCtr="0"/>
            <a:p>
              <a:pPr algn="ctr" defTabSz="913130" eaLnBrk="1" hangingPunct="1"/>
              <a:endParaRPr lang="zh-CN" altLang="en-US" sz="4400" i="1" dirty="0">
                <a:solidFill>
                  <a:srgbClr val="0000FF"/>
                </a:solidFill>
                <a:latin typeface="Times New Roman" panose="02020603050405020304" pitchFamily="18" charset="0"/>
                <a:ea typeface="幼圆" pitchFamily="49" charset="-122"/>
              </a:endParaRPr>
            </a:p>
          </p:txBody>
        </p:sp>
        <p:sp>
          <p:nvSpPr>
            <p:cNvPr id="64517" name="矩形 11"/>
            <p:cNvSpPr/>
            <p:nvPr/>
          </p:nvSpPr>
          <p:spPr>
            <a:xfrm rot="-5400000">
              <a:off x="-642974" y="3429000"/>
              <a:ext cx="5072098" cy="357190"/>
            </a:xfrm>
            <a:prstGeom prst="rect">
              <a:avLst/>
            </a:prstGeom>
            <a:solidFill>
              <a:schemeClr val="bg1"/>
            </a:solidFill>
            <a:ln w="9525">
              <a:noFill/>
            </a:ln>
          </p:spPr>
          <p:txBody>
            <a:bodyPr anchor="ctr" anchorCtr="0"/>
            <a:p>
              <a:pPr algn="ctr" defTabSz="913130" eaLnBrk="1" hangingPunct="1"/>
              <a:endParaRPr lang="zh-CN" altLang="en-US" sz="4400" i="1" dirty="0">
                <a:solidFill>
                  <a:srgbClr val="0000FF"/>
                </a:solidFill>
                <a:latin typeface="Times New Roman" panose="02020603050405020304" pitchFamily="18" charset="0"/>
                <a:ea typeface="幼圆" pitchFamily="49" charset="-122"/>
              </a:endParaRPr>
            </a:p>
          </p:txBody>
        </p:sp>
      </p:gr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5"/>
          <p:cNvSpPr/>
          <p:nvPr/>
        </p:nvSpPr>
        <p:spPr>
          <a:xfrm>
            <a:off x="322263" y="1065213"/>
            <a:ext cx="8428037" cy="635000"/>
          </a:xfrm>
          <a:prstGeom prst="rect">
            <a:avLst/>
          </a:prstGeom>
          <a:noFill/>
          <a:ln w="9525">
            <a:noFill/>
          </a:ln>
        </p:spPr>
        <p:txBody>
          <a:bodyPr lIns="86490" tIns="43246" rIns="86490" bIns="43246">
            <a:spAutoFit/>
          </a:bodyPr>
          <a:p>
            <a:pPr algn="ctr" defTabSz="865505"/>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652292" name="Text Box 6"/>
          <p:cNvSpPr txBox="1"/>
          <p:nvPr/>
        </p:nvSpPr>
        <p:spPr>
          <a:xfrm>
            <a:off x="323850" y="1916113"/>
            <a:ext cx="8428038" cy="598487"/>
          </a:xfrm>
          <a:prstGeom prst="rect">
            <a:avLst/>
          </a:prstGeom>
          <a:noFill/>
          <a:ln w="9525">
            <a:noFill/>
          </a:ln>
        </p:spPr>
        <p:txBody>
          <a:bodyPr lIns="86490" tIns="43246" rIns="86490" bIns="43246">
            <a:spAutoFit/>
          </a:bodyPr>
          <a:p>
            <a:pPr marL="179705" lvl="1" indent="0" defTabSz="865505">
              <a:lnSpc>
                <a:spcPct val="120000"/>
              </a:lnSpc>
              <a:spcBef>
                <a:spcPct val="50000"/>
              </a:spcBef>
            </a:pPr>
            <a:r>
              <a:rPr lang="en-US" altLang="zh-CN" sz="2800" dirty="0">
                <a:solidFill>
                  <a:srgbClr val="0000FF"/>
                </a:solidFill>
                <a:latin typeface="黑体" panose="02010609060101010101" pitchFamily="49" charset="-122"/>
                <a:ea typeface="黑体" panose="02010609060101010101" pitchFamily="49" charset="-122"/>
              </a:rPr>
              <a:t>5.3 </a:t>
            </a:r>
            <a:r>
              <a:rPr lang="zh-CN" altLang="en-US" sz="2800" dirty="0">
                <a:solidFill>
                  <a:srgbClr val="0000FF"/>
                </a:solidFill>
                <a:latin typeface="黑体" panose="02010609060101010101" pitchFamily="49" charset="-122"/>
                <a:ea typeface="黑体" panose="02010609060101010101" pitchFamily="49" charset="-122"/>
              </a:rPr>
              <a:t>应急预案的定期演练</a:t>
            </a:r>
            <a:r>
              <a:rPr lang="en-US" altLang="zh-CN" sz="2700" dirty="0">
                <a:solidFill>
                  <a:srgbClr val="0000FF"/>
                </a:solidFill>
                <a:latin typeface="Times New Roman" panose="02020603050405020304" pitchFamily="18" charset="0"/>
              </a:rPr>
              <a:t>  </a:t>
            </a:r>
            <a:endParaRPr lang="zh-CN" altLang="en-US" sz="2700" dirty="0">
              <a:solidFill>
                <a:srgbClr val="0000FF"/>
              </a:solidFill>
              <a:latin typeface="Times New Roman" panose="02020603050405020304" pitchFamily="18" charset="0"/>
            </a:endParaRPr>
          </a:p>
        </p:txBody>
      </p:sp>
      <p:sp>
        <p:nvSpPr>
          <p:cNvPr id="65540" name="Rectangle 8"/>
          <p:cNvSpPr/>
          <p:nvPr/>
        </p:nvSpPr>
        <p:spPr>
          <a:xfrm>
            <a:off x="0" y="2571750"/>
            <a:ext cx="2857500" cy="2252663"/>
          </a:xfrm>
          <a:prstGeom prst="rect">
            <a:avLst/>
          </a:prstGeom>
          <a:noFill/>
          <a:ln w="9525">
            <a:noFill/>
          </a:ln>
          <a:effectLst>
            <a:prstShdw prst="shdw17" dist="17961" dir="8100000">
              <a:srgbClr val="99997A"/>
            </a:prstShdw>
          </a:effectLst>
        </p:spPr>
        <p:txBody>
          <a:bodyPr lIns="96650" tIns="48325" rIns="96650" bIns="48325">
            <a:spAutoFit/>
          </a:bodyPr>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演练频次</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演练计划</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演练方式</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a:t>
            </a:r>
            <a:r>
              <a:rPr lang="en-US" altLang="zh-CN" sz="2800" dirty="0">
                <a:solidFill>
                  <a:srgbClr val="FF0000"/>
                </a:solidFill>
                <a:latin typeface="Times New Roman" panose="02020603050405020304" pitchFamily="18" charset="0"/>
              </a:rPr>
              <a:t>— </a:t>
            </a:r>
            <a:r>
              <a:rPr lang="zh-CN" altLang="en-US" sz="2800" u="sng" dirty="0">
                <a:solidFill>
                  <a:srgbClr val="FF0000"/>
                </a:solidFill>
                <a:latin typeface="Times New Roman" panose="02020603050405020304" pitchFamily="18" charset="0"/>
              </a:rPr>
              <a:t>效果评价</a:t>
            </a:r>
            <a:endParaRPr lang="zh-CN" altLang="en-US" sz="2800" u="sng" dirty="0">
              <a:solidFill>
                <a:srgbClr val="FF0000"/>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预案完善</a:t>
            </a:r>
            <a:endParaRPr lang="zh-CN" altLang="en-US" sz="2800" dirty="0">
              <a:solidFill>
                <a:srgbClr val="333399"/>
              </a:solidFill>
              <a:latin typeface="Times New Roman" panose="02020603050405020304" pitchFamily="18" charset="0"/>
            </a:endParaRPr>
          </a:p>
        </p:txBody>
      </p:sp>
      <p:sp>
        <p:nvSpPr>
          <p:cNvPr id="65541" name="Text Box 13"/>
          <p:cNvSpPr txBox="1"/>
          <p:nvPr/>
        </p:nvSpPr>
        <p:spPr>
          <a:xfrm>
            <a:off x="900113" y="2276475"/>
            <a:ext cx="1198562" cy="95250"/>
          </a:xfrm>
          <a:prstGeom prst="rect">
            <a:avLst/>
          </a:prstGeom>
          <a:noFill/>
          <a:ln w="9525">
            <a:noFill/>
          </a:ln>
          <a:effectLst>
            <a:prstShdw prst="shdw17" dist="17961" dir="8100000">
              <a:srgbClr val="99997A"/>
            </a:prstShdw>
          </a:effectLst>
        </p:spPr>
        <p:txBody>
          <a:bodyPr vert="eaVert" wrap="none" lIns="96650" tIns="48325" rIns="96650" bIns="48325">
            <a:spAutoFit/>
          </a:bodyPr>
          <a:p>
            <a:pPr defTabSz="968375"/>
            <a:endParaRPr lang="zh-CN" altLang="en-US" dirty="0">
              <a:latin typeface="Times New Roman" panose="02020603050405020304" pitchFamily="18" charset="0"/>
            </a:endParaRPr>
          </a:p>
        </p:txBody>
      </p:sp>
      <p:sp>
        <p:nvSpPr>
          <p:cNvPr id="8" name="Rectangle 3"/>
          <p:cNvSpPr>
            <a:spLocks noChangeArrowheads="1"/>
          </p:cNvSpPr>
          <p:nvPr/>
        </p:nvSpPr>
        <p:spPr bwMode="auto">
          <a:xfrm>
            <a:off x="2928938" y="3643313"/>
            <a:ext cx="6215063" cy="1857375"/>
          </a:xfrm>
          <a:prstGeom prst="rect">
            <a:avLst/>
          </a:prstGeom>
          <a:noFill/>
          <a:ln w="9525">
            <a:noFill/>
            <a:miter lim="800000"/>
          </a:ln>
        </p:spPr>
        <p:txBody>
          <a:bodyPr/>
          <a:lstStyle/>
          <a:p>
            <a:pPr marL="742950" marR="0" lvl="1" indent="-285750" algn="l" defTabSz="914400" rtl="0" eaLnBrk="0" fontAlgn="base" latinLnBrk="0" hangingPunct="0">
              <a:lnSpc>
                <a:spcPct val="100000"/>
              </a:lnSpc>
              <a:spcBef>
                <a:spcPct val="0"/>
              </a:spcBef>
              <a:spcAft>
                <a:spcPct val="0"/>
              </a:spcAft>
              <a:buClrTx/>
              <a:buSzTx/>
              <a:buFontTx/>
              <a:buNone/>
              <a:defRPr/>
            </a:pPr>
            <a:endParaRPr kumimoji="1" lang="zh-CN" altLang="en-US" sz="20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宋体" panose="02010600030101010101" pitchFamily="2" charset="-122"/>
              <a:cs typeface="+mn-cs"/>
            </a:endParaRPr>
          </a:p>
        </p:txBody>
      </p:sp>
      <p:sp>
        <p:nvSpPr>
          <p:cNvPr id="65543" name="矩形 8"/>
          <p:cNvSpPr/>
          <p:nvPr/>
        </p:nvSpPr>
        <p:spPr>
          <a:xfrm>
            <a:off x="2928938" y="3833813"/>
            <a:ext cx="4572000" cy="738187"/>
          </a:xfrm>
          <a:prstGeom prst="rect">
            <a:avLst/>
          </a:prstGeom>
          <a:noFill/>
          <a:ln w="9525">
            <a:noFill/>
          </a:ln>
        </p:spPr>
        <p:txBody>
          <a:bodyPr>
            <a:spAutoFit/>
          </a:bodyPr>
          <a:p>
            <a:r>
              <a:rPr lang="zh-CN" altLang="en-US" sz="2800" dirty="0">
                <a:solidFill>
                  <a:srgbClr val="333399"/>
                </a:solidFill>
                <a:latin typeface="Times New Roman" panose="02020603050405020304" pitchFamily="18" charset="0"/>
              </a:rPr>
              <a:t>总结过程，发现问题</a:t>
            </a:r>
            <a:endParaRPr lang="zh-CN" altLang="en-US" sz="2800" dirty="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5"/>
          <p:cNvSpPr/>
          <p:nvPr/>
        </p:nvSpPr>
        <p:spPr>
          <a:xfrm>
            <a:off x="322263" y="1065213"/>
            <a:ext cx="8428037" cy="635000"/>
          </a:xfrm>
          <a:prstGeom prst="rect">
            <a:avLst/>
          </a:prstGeom>
          <a:noFill/>
          <a:ln w="9525">
            <a:noFill/>
          </a:ln>
        </p:spPr>
        <p:txBody>
          <a:bodyPr lIns="86490" tIns="43246" rIns="86490" bIns="43246">
            <a:spAutoFit/>
          </a:bodyPr>
          <a:p>
            <a:pPr algn="ctr" defTabSz="865505"/>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652292" name="Text Box 6"/>
          <p:cNvSpPr txBox="1"/>
          <p:nvPr/>
        </p:nvSpPr>
        <p:spPr>
          <a:xfrm>
            <a:off x="323850" y="1916113"/>
            <a:ext cx="8428038" cy="598487"/>
          </a:xfrm>
          <a:prstGeom prst="rect">
            <a:avLst/>
          </a:prstGeom>
          <a:noFill/>
          <a:ln w="9525">
            <a:noFill/>
          </a:ln>
        </p:spPr>
        <p:txBody>
          <a:bodyPr lIns="86490" tIns="43246" rIns="86490" bIns="43246">
            <a:spAutoFit/>
          </a:bodyPr>
          <a:p>
            <a:pPr marL="179705" lvl="1" indent="0" defTabSz="865505">
              <a:lnSpc>
                <a:spcPct val="120000"/>
              </a:lnSpc>
              <a:spcBef>
                <a:spcPct val="50000"/>
              </a:spcBef>
            </a:pPr>
            <a:r>
              <a:rPr lang="en-US" altLang="zh-CN" sz="2800" dirty="0">
                <a:solidFill>
                  <a:srgbClr val="0000FF"/>
                </a:solidFill>
                <a:latin typeface="黑体" panose="02010609060101010101" pitchFamily="49" charset="-122"/>
                <a:ea typeface="黑体" panose="02010609060101010101" pitchFamily="49" charset="-122"/>
              </a:rPr>
              <a:t>5.3 </a:t>
            </a:r>
            <a:r>
              <a:rPr lang="zh-CN" altLang="en-US" sz="2800" dirty="0">
                <a:solidFill>
                  <a:srgbClr val="0000FF"/>
                </a:solidFill>
                <a:latin typeface="黑体" panose="02010609060101010101" pitchFamily="49" charset="-122"/>
                <a:ea typeface="黑体" panose="02010609060101010101" pitchFamily="49" charset="-122"/>
              </a:rPr>
              <a:t>应急预案的定期演练</a:t>
            </a:r>
            <a:r>
              <a:rPr lang="en-US" altLang="zh-CN" sz="2700" dirty="0">
                <a:solidFill>
                  <a:srgbClr val="0000FF"/>
                </a:solidFill>
                <a:latin typeface="Times New Roman" panose="02020603050405020304" pitchFamily="18" charset="0"/>
              </a:rPr>
              <a:t>  </a:t>
            </a:r>
            <a:endParaRPr lang="zh-CN" altLang="en-US" sz="2700" dirty="0">
              <a:solidFill>
                <a:srgbClr val="0000FF"/>
              </a:solidFill>
              <a:latin typeface="Times New Roman" panose="02020603050405020304" pitchFamily="18" charset="0"/>
            </a:endParaRPr>
          </a:p>
        </p:txBody>
      </p:sp>
      <p:sp>
        <p:nvSpPr>
          <p:cNvPr id="66564" name="Rectangle 8"/>
          <p:cNvSpPr/>
          <p:nvPr/>
        </p:nvSpPr>
        <p:spPr>
          <a:xfrm>
            <a:off x="0" y="2571750"/>
            <a:ext cx="7127875" cy="2252663"/>
          </a:xfrm>
          <a:prstGeom prst="rect">
            <a:avLst/>
          </a:prstGeom>
          <a:noFill/>
          <a:ln w="9525">
            <a:noFill/>
          </a:ln>
          <a:effectLst>
            <a:prstShdw prst="shdw17" dist="17961" dir="8100000">
              <a:srgbClr val="99997A"/>
            </a:prstShdw>
          </a:effectLst>
        </p:spPr>
        <p:txBody>
          <a:bodyPr lIns="96650" tIns="48325" rIns="96650" bIns="48325">
            <a:spAutoFit/>
          </a:bodyPr>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演练频次 </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演练计划</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演练方式</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 </a:t>
            </a:r>
            <a:r>
              <a:rPr lang="zh-CN" altLang="en-US" sz="2800" dirty="0">
                <a:solidFill>
                  <a:srgbClr val="333399"/>
                </a:solidFill>
                <a:latin typeface="Times New Roman" panose="02020603050405020304" pitchFamily="18" charset="0"/>
              </a:rPr>
              <a:t>效果评价</a:t>
            </a:r>
            <a:endParaRPr lang="zh-CN" altLang="en-US" sz="2800" dirty="0">
              <a:solidFill>
                <a:srgbClr val="333399"/>
              </a:solidFill>
              <a:latin typeface="Times New Roman" panose="02020603050405020304" pitchFamily="18" charset="0"/>
            </a:endParaRPr>
          </a:p>
          <a:p>
            <a:pPr lvl="1" defTabSz="968375"/>
            <a:r>
              <a:rPr lang="en-US" altLang="zh-CN" sz="2800" dirty="0">
                <a:solidFill>
                  <a:srgbClr val="333399"/>
                </a:solidFill>
                <a:latin typeface="Times New Roman" panose="02020603050405020304" pitchFamily="18" charset="0"/>
              </a:rPr>
              <a:t> </a:t>
            </a:r>
            <a:r>
              <a:rPr lang="en-US" altLang="zh-CN" sz="2800" dirty="0">
                <a:solidFill>
                  <a:srgbClr val="FF0000"/>
                </a:solidFill>
                <a:latin typeface="Times New Roman" panose="02020603050405020304" pitchFamily="18" charset="0"/>
              </a:rPr>
              <a:t>— </a:t>
            </a:r>
            <a:r>
              <a:rPr lang="zh-CN" altLang="en-US" sz="2800" u="sng" dirty="0">
                <a:solidFill>
                  <a:srgbClr val="FF0000"/>
                </a:solidFill>
                <a:latin typeface="Times New Roman" panose="02020603050405020304" pitchFamily="18" charset="0"/>
              </a:rPr>
              <a:t>预案完善</a:t>
            </a:r>
            <a:r>
              <a:rPr lang="zh-CN" altLang="en-US" sz="2800" dirty="0">
                <a:solidFill>
                  <a:srgbClr val="FF0000"/>
                </a:solidFill>
                <a:latin typeface="Times New Roman" panose="02020603050405020304" pitchFamily="18" charset="0"/>
              </a:rPr>
              <a:t>    </a:t>
            </a:r>
            <a:r>
              <a:rPr lang="zh-CN" altLang="en-US" sz="2800" dirty="0">
                <a:solidFill>
                  <a:srgbClr val="333399"/>
                </a:solidFill>
                <a:latin typeface="Times New Roman" panose="02020603050405020304" pitchFamily="18" charset="0"/>
              </a:rPr>
              <a:t>补充完善、资料归档</a:t>
            </a:r>
            <a:endParaRPr lang="zh-CN" altLang="en-US" sz="2800" dirty="0">
              <a:solidFill>
                <a:srgbClr val="333399"/>
              </a:solidFill>
              <a:latin typeface="Times New Roman" panose="02020603050405020304" pitchFamily="18" charset="0"/>
            </a:endParaRPr>
          </a:p>
        </p:txBody>
      </p:sp>
      <p:sp>
        <p:nvSpPr>
          <p:cNvPr id="66565" name="Text Box 13"/>
          <p:cNvSpPr txBox="1"/>
          <p:nvPr/>
        </p:nvSpPr>
        <p:spPr>
          <a:xfrm>
            <a:off x="900113" y="2276475"/>
            <a:ext cx="1198562" cy="95250"/>
          </a:xfrm>
          <a:prstGeom prst="rect">
            <a:avLst/>
          </a:prstGeom>
          <a:noFill/>
          <a:ln w="9525">
            <a:noFill/>
          </a:ln>
          <a:effectLst>
            <a:prstShdw prst="shdw17" dist="17961" dir="8100000">
              <a:srgbClr val="99997A"/>
            </a:prstShdw>
          </a:effectLst>
        </p:spPr>
        <p:txBody>
          <a:bodyPr vert="eaVert" wrap="none" lIns="96650" tIns="48325" rIns="96650" bIns="48325">
            <a:spAutoFit/>
          </a:bodyPr>
          <a:p>
            <a:pPr defTabSz="968375"/>
            <a:endParaRPr lang="zh-CN" altLang="en-US"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5"/>
          <p:cNvSpPr/>
          <p:nvPr/>
        </p:nvSpPr>
        <p:spPr>
          <a:xfrm>
            <a:off x="395288" y="981075"/>
            <a:ext cx="8428037" cy="635000"/>
          </a:xfrm>
          <a:prstGeom prst="rect">
            <a:avLst/>
          </a:prstGeom>
          <a:noFill/>
          <a:ln w="9525">
            <a:noFill/>
          </a:ln>
        </p:spPr>
        <p:txBody>
          <a:bodyPr lIns="86490" tIns="43246" rIns="86490" bIns="43246">
            <a:spAutoFit/>
          </a:bodyPr>
          <a:p>
            <a:pPr algn="ctr" defTabSz="865505"/>
            <a:r>
              <a:rPr lang="en-US" altLang="zh-CN" sz="3600" dirty="0">
                <a:solidFill>
                  <a:srgbClr val="0000FF"/>
                </a:solidFill>
                <a:latin typeface="黑体" panose="02010609060101010101" pitchFamily="49" charset="-122"/>
                <a:ea typeface="黑体" panose="02010609060101010101" pitchFamily="49" charset="-122"/>
              </a:rPr>
              <a:t>5  </a:t>
            </a:r>
            <a:r>
              <a:rPr lang="zh-CN" altLang="en-US" sz="3600" dirty="0">
                <a:solidFill>
                  <a:srgbClr val="0000FF"/>
                </a:solidFill>
                <a:latin typeface="黑体" panose="02010609060101010101" pitchFamily="49" charset="-122"/>
                <a:ea typeface="黑体" panose="02010609060101010101" pitchFamily="49" charset="-122"/>
              </a:rPr>
              <a:t>预案的管理</a:t>
            </a:r>
            <a:endParaRPr lang="zh-CN" altLang="en-US" sz="3600" dirty="0">
              <a:solidFill>
                <a:srgbClr val="0000FF"/>
              </a:solidFill>
              <a:latin typeface="黑体" panose="02010609060101010101" pitchFamily="49" charset="-122"/>
              <a:ea typeface="黑体" panose="02010609060101010101" pitchFamily="49" charset="-122"/>
            </a:endParaRPr>
          </a:p>
        </p:txBody>
      </p:sp>
      <p:sp>
        <p:nvSpPr>
          <p:cNvPr id="654340" name="Text Box 6"/>
          <p:cNvSpPr txBox="1">
            <a:spLocks noChangeArrowheads="1"/>
          </p:cNvSpPr>
          <p:nvPr/>
        </p:nvSpPr>
        <p:spPr bwMode="auto">
          <a:xfrm>
            <a:off x="395288" y="1643063"/>
            <a:ext cx="8428038" cy="3792538"/>
          </a:xfrm>
          <a:prstGeom prst="rect">
            <a:avLst/>
          </a:prstGeom>
          <a:noFill/>
          <a:ln w="9525">
            <a:noFill/>
            <a:miter lim="800000"/>
          </a:ln>
        </p:spPr>
        <p:txBody>
          <a:bodyPr lIns="86490" tIns="43246" rIns="86490" bIns="43246">
            <a:spAutoFit/>
          </a:bodyPr>
          <a:lstStyle/>
          <a:p>
            <a:pPr marL="179705" marR="0" lvl="1" indent="0" algn="l" defTabSz="865505" rtl="0" eaLnBrk="0" fontAlgn="base" latinLnBrk="0" hangingPunct="0">
              <a:lnSpc>
                <a:spcPct val="130000"/>
              </a:lnSpc>
              <a:spcBef>
                <a:spcPts val="0"/>
              </a:spcBef>
              <a:spcAft>
                <a:spcPct val="0"/>
              </a:spcAft>
              <a:buClrTx/>
              <a:buSzTx/>
              <a:buFontTx/>
              <a:buNone/>
              <a:defRPr/>
            </a:pPr>
            <a:r>
              <a:rPr kumimoji="1" lang="en-US" altLang="zh-CN" sz="27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7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5.4 </a:t>
            </a:r>
            <a:r>
              <a:rPr kumimoji="1" lang="zh-CN" altLang="en-US" sz="27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应急预案的定期评审修订</a:t>
            </a:r>
            <a:endParaRPr kumimoji="1" lang="zh-CN" altLang="en-US" sz="27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endParaRPr>
          </a:p>
          <a:p>
            <a:pPr marL="536575" marR="0" lvl="1" indent="0" algn="l" defTabSz="865505" rtl="0" eaLnBrk="0" fontAlgn="base" latinLnBrk="0" hangingPunct="0">
              <a:lnSpc>
                <a:spcPct val="130000"/>
              </a:lnSpc>
              <a:spcBef>
                <a:spcPts val="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uLnTx/>
                <a:uFillTx/>
                <a:latin typeface="+mn-ea"/>
                <a:ea typeface="+mn-ea"/>
                <a:cs typeface="+mn-cs"/>
              </a:rPr>
              <a:t>通过演习、事故应急救援过程总结、安全管理水平提高等途径发现预案的不足之处，对预案进行修订或修改。</a:t>
            </a:r>
            <a:endParaRPr kumimoji="1" lang="en-US" altLang="zh-CN" sz="2400" b="1" i="0" u="none" strike="noStrike" kern="1200" cap="none" spc="0" normalizeH="0" baseline="0" noProof="0" dirty="0">
              <a:ln>
                <a:noFill/>
              </a:ln>
              <a:solidFill>
                <a:srgbClr val="FF0000"/>
              </a:solidFill>
              <a:effectLst/>
              <a:uLnTx/>
              <a:uFillTx/>
              <a:latin typeface="+mn-ea"/>
              <a:ea typeface="+mn-ea"/>
              <a:cs typeface="+mn-cs"/>
            </a:endParaRPr>
          </a:p>
          <a:p>
            <a:pPr marL="179705" marR="0" lvl="1" indent="0" algn="l" defTabSz="865505" rtl="0" eaLnBrk="0" fontAlgn="base" latinLnBrk="0" hangingPunct="0">
              <a:lnSpc>
                <a:spcPct val="130000"/>
              </a:lnSpc>
              <a:spcBef>
                <a:spcPts val="0"/>
              </a:spcBef>
              <a:spcAft>
                <a:spcPct val="0"/>
              </a:spcAft>
              <a:buClrTx/>
              <a:buSzTx/>
              <a:buFontTx/>
              <a:buNone/>
              <a:defRPr/>
            </a:pPr>
            <a:r>
              <a:rPr kumimoji="1" lang="en-US" altLang="zh-CN" sz="9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a:t>
            </a:r>
            <a:endParaRPr kumimoji="1" lang="en-US" altLang="zh-CN" sz="9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a:p>
            <a:pPr marL="179705" marR="0" lvl="1" indent="0" algn="l" defTabSz="865505" rtl="0" eaLnBrk="0" fontAlgn="base" latinLnBrk="0" hangingPunct="0">
              <a:lnSpc>
                <a:spcPct val="130000"/>
              </a:lnSpc>
              <a:spcBef>
                <a:spcPts val="0"/>
              </a:spcBef>
              <a:spcAft>
                <a:spcPct val="0"/>
              </a:spcAft>
              <a:buClrTx/>
              <a:buSzTx/>
              <a:buFontTx/>
              <a:buNone/>
              <a:defRPr/>
            </a:pPr>
            <a:r>
              <a:rPr kumimoji="1"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en-US" altLang="zh-CN" sz="24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dirty="0">
                <a:ln>
                  <a:noFill/>
                </a:ln>
                <a:solidFill>
                  <a:schemeClr val="tx1"/>
                </a:solidFill>
                <a:effectLst/>
                <a:uLnTx/>
                <a:uFillTx/>
                <a:latin typeface="+mn-ea"/>
                <a:ea typeface="+mn-ea"/>
                <a:cs typeface="+mn-cs"/>
              </a:rPr>
              <a:t>评审修订的频次和时机</a:t>
            </a:r>
            <a:endParaRPr kumimoji="1" lang="zh-CN" altLang="en-US" sz="2400" b="1" i="0" u="none" strike="noStrike" kern="1200" cap="none" spc="0" normalizeH="0" baseline="0" noProof="0" dirty="0">
              <a:ln>
                <a:noFill/>
              </a:ln>
              <a:solidFill>
                <a:schemeClr val="tx1"/>
              </a:solidFill>
              <a:effectLst/>
              <a:uLnTx/>
              <a:uFillTx/>
              <a:latin typeface="+mn-ea"/>
              <a:ea typeface="+mn-ea"/>
              <a:cs typeface="+mn-cs"/>
            </a:endParaRPr>
          </a:p>
          <a:p>
            <a:pPr marL="179705" marR="0" lvl="1" indent="0" algn="l" defTabSz="865505" rtl="0" eaLnBrk="0" fontAlgn="base" latinLnBrk="0" hangingPunct="0">
              <a:lnSpc>
                <a:spcPct val="130000"/>
              </a:lnSpc>
              <a:spcBef>
                <a:spcPts val="0"/>
              </a:spcBef>
              <a:spcAft>
                <a:spcPct val="0"/>
              </a:spcAft>
              <a:buClrTx/>
              <a:buSzTx/>
              <a:buFontTx/>
              <a:buNone/>
              <a:defRPr/>
            </a:pPr>
            <a:r>
              <a:rPr kumimoji="1"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en-US" altLang="zh-CN" sz="24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dirty="0">
                <a:ln>
                  <a:noFill/>
                </a:ln>
                <a:solidFill>
                  <a:schemeClr val="tx1"/>
                </a:solidFill>
                <a:effectLst/>
                <a:uLnTx/>
                <a:uFillTx/>
                <a:latin typeface="+mn-ea"/>
                <a:ea typeface="+mn-ea"/>
                <a:cs typeface="+mn-cs"/>
              </a:rPr>
              <a:t>修订情况的记录和归档</a:t>
            </a:r>
            <a:endParaRPr kumimoji="1" lang="zh-CN" altLang="en-US" sz="2400" b="1" i="0" u="none" strike="noStrike" kern="1200" cap="none" spc="0" normalizeH="0" baseline="0" noProof="0" dirty="0">
              <a:ln>
                <a:noFill/>
              </a:ln>
              <a:solidFill>
                <a:schemeClr val="tx1"/>
              </a:solidFill>
              <a:effectLst/>
              <a:uLnTx/>
              <a:uFillTx/>
              <a:latin typeface="+mn-ea"/>
              <a:ea typeface="+mn-ea"/>
              <a:cs typeface="+mn-cs"/>
            </a:endParaRPr>
          </a:p>
          <a:p>
            <a:pPr marL="179705" marR="0" lvl="1" indent="0" algn="l" defTabSz="865505" rtl="0" eaLnBrk="0" fontAlgn="base" latinLnBrk="0" hangingPunct="0">
              <a:lnSpc>
                <a:spcPct val="130000"/>
              </a:lnSpc>
              <a:spcBef>
                <a:spcPts val="0"/>
              </a:spcBef>
              <a:spcAft>
                <a:spcPct val="0"/>
              </a:spcAft>
              <a:buClrTx/>
              <a:buSzTx/>
              <a:buFontTx/>
              <a:buNone/>
              <a:defRPr/>
            </a:pPr>
            <a:r>
              <a:rPr kumimoji="1"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en-US" altLang="zh-CN" sz="24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zh-CN" altLang="en-US" sz="2400" b="1" i="0" u="none" strike="noStrike" kern="1200" cap="none" spc="0" normalizeH="0" baseline="0" noProof="0" dirty="0">
                <a:ln>
                  <a:noFill/>
                </a:ln>
                <a:solidFill>
                  <a:schemeClr val="tx1"/>
                </a:solidFill>
                <a:effectLst/>
                <a:uLnTx/>
                <a:uFillTx/>
                <a:latin typeface="+mn-ea"/>
                <a:ea typeface="+mn-ea"/>
                <a:cs typeface="+mn-cs"/>
              </a:rPr>
              <a:t>重新备案、培训</a:t>
            </a:r>
            <a:endParaRPr kumimoji="1"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179705" marR="0" lvl="1" indent="0" algn="ctr" defTabSz="865505" rtl="0" eaLnBrk="0" fontAlgn="base" latinLnBrk="0" hangingPunct="0">
              <a:lnSpc>
                <a:spcPct val="100000"/>
              </a:lnSpc>
              <a:spcBef>
                <a:spcPts val="1200"/>
              </a:spcBef>
              <a:spcAft>
                <a:spcPct val="0"/>
              </a:spcAft>
              <a:buClrTx/>
              <a:buSzTx/>
              <a:buFontTx/>
              <a:buNone/>
              <a:defRPr/>
            </a:pPr>
            <a:r>
              <a:rPr kumimoji="1"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预案不是一成不变的，而应该是动态的。</a:t>
            </a:r>
            <a:endParaRPr kumimoji="1"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p:nvPr/>
        </p:nvSpPr>
        <p:spPr>
          <a:xfrm>
            <a:off x="684213" y="1412875"/>
            <a:ext cx="7772400" cy="1471613"/>
          </a:xfrm>
          <a:prstGeom prst="rect">
            <a:avLst/>
          </a:prstGeom>
          <a:noFill/>
          <a:ln w="9525">
            <a:noFill/>
          </a:ln>
        </p:spPr>
        <p:txBody>
          <a:bodyPr lIns="91438" tIns="45721" rIns="91438" bIns="45721" anchor="ctr" anchorCtr="0"/>
          <a:p>
            <a:pPr algn="ctr" defTabSz="913130" eaLnBrk="1" hangingPunct="1"/>
            <a:r>
              <a:rPr lang="zh-CN" altLang="en-US" sz="3600" dirty="0">
                <a:solidFill>
                  <a:srgbClr val="0000FF"/>
                </a:solidFill>
                <a:latin typeface="Times New Roman" panose="02020603050405020304" pitchFamily="18" charset="0"/>
                <a:ea typeface="黑体" panose="02010609060101010101" pitchFamily="49" charset="-122"/>
              </a:rPr>
              <a:t>（四）抢险与救护</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68611" name="Rectangle 3"/>
          <p:cNvSpPr/>
          <p:nvPr/>
        </p:nvSpPr>
        <p:spPr>
          <a:xfrm>
            <a:off x="611188" y="2852738"/>
            <a:ext cx="5643562" cy="2592387"/>
          </a:xfrm>
          <a:prstGeom prst="rect">
            <a:avLst/>
          </a:prstGeom>
          <a:noFill/>
          <a:ln w="9525">
            <a:noFill/>
          </a:ln>
        </p:spPr>
        <p:txBody>
          <a:bodyPr lIns="91438" tIns="45721" rIns="91438" bIns="45721"/>
          <a:p>
            <a:pPr marL="611505" indent="-611505" algn="ctr" defTabSz="913130" eaLnBrk="1" hangingPunct="1">
              <a:spcBef>
                <a:spcPct val="20000"/>
              </a:spcBef>
              <a:buAutoNum type="arabicPeriod"/>
            </a:pPr>
            <a:r>
              <a:rPr lang="zh-CN" altLang="en-US" sz="2800" dirty="0">
                <a:solidFill>
                  <a:srgbClr val="0000FF"/>
                </a:solidFill>
                <a:latin typeface="Times New Roman" panose="02020603050405020304" pitchFamily="18" charset="0"/>
              </a:rPr>
              <a:t>紧急疏散</a:t>
            </a:r>
            <a:endParaRPr lang="zh-CN" altLang="en-US" sz="2800" dirty="0">
              <a:solidFill>
                <a:srgbClr val="0000FF"/>
              </a:solidFill>
              <a:latin typeface="Times New Roman" panose="02020603050405020304" pitchFamily="18" charset="0"/>
            </a:endParaRPr>
          </a:p>
          <a:p>
            <a:pPr marL="611505" indent="-611505" algn="ctr" defTabSz="913130" eaLnBrk="1" hangingPunct="1">
              <a:spcBef>
                <a:spcPct val="20000"/>
              </a:spcBef>
              <a:buAutoNum type="arabicPeriod"/>
            </a:pPr>
            <a:r>
              <a:rPr lang="zh-CN" altLang="en-US" sz="2800" dirty="0">
                <a:solidFill>
                  <a:srgbClr val="0000FF"/>
                </a:solidFill>
                <a:latin typeface="Times New Roman" panose="02020603050405020304" pitchFamily="18" charset="0"/>
              </a:rPr>
              <a:t>现场急救</a:t>
            </a:r>
            <a:endParaRPr lang="zh-CN" altLang="en-US" sz="2800" dirty="0">
              <a:solidFill>
                <a:srgbClr val="0000FF"/>
              </a:solidFill>
              <a:latin typeface="Times New Roman" panose="02020603050405020304" pitchFamily="18" charset="0"/>
            </a:endParaRPr>
          </a:p>
          <a:p>
            <a:pPr marL="611505" indent="-611505" algn="ctr" defTabSz="913130" eaLnBrk="1" hangingPunct="1">
              <a:spcBef>
                <a:spcPct val="20000"/>
              </a:spcBef>
              <a:buAutoNum type="arabicPeriod"/>
            </a:pPr>
            <a:r>
              <a:rPr lang="zh-CN" altLang="en-US" sz="2800" dirty="0">
                <a:solidFill>
                  <a:srgbClr val="0000FF"/>
                </a:solidFill>
                <a:latin typeface="Times New Roman" panose="02020603050405020304" pitchFamily="18" charset="0"/>
              </a:rPr>
              <a:t>泄漏处理</a:t>
            </a:r>
            <a:endParaRPr lang="zh-CN" altLang="en-US" sz="2800" dirty="0">
              <a:solidFill>
                <a:srgbClr val="0000FF"/>
              </a:solidFill>
              <a:latin typeface="Times New Roman" panose="02020603050405020304" pitchFamily="18" charset="0"/>
            </a:endParaRPr>
          </a:p>
          <a:p>
            <a:pPr marL="611505" indent="-611505" algn="ctr" defTabSz="913130" eaLnBrk="1" hangingPunct="1">
              <a:spcBef>
                <a:spcPct val="20000"/>
              </a:spcBef>
              <a:buAutoNum type="arabicPeriod"/>
            </a:pPr>
            <a:r>
              <a:rPr lang="zh-CN" altLang="en-US" sz="2800" dirty="0">
                <a:solidFill>
                  <a:srgbClr val="0000FF"/>
                </a:solidFill>
                <a:latin typeface="Times New Roman" panose="02020603050405020304" pitchFamily="18" charset="0"/>
              </a:rPr>
              <a:t>火灾控制</a:t>
            </a:r>
            <a:endParaRPr lang="zh-CN" altLang="en-US" sz="2800" dirty="0">
              <a:solidFill>
                <a:srgbClr val="0000FF"/>
              </a:solidFill>
              <a:latin typeface="Times New Roman" panose="02020603050405020304" pitchFamily="18" charset="0"/>
            </a:endParaRPr>
          </a:p>
          <a:p>
            <a:pPr marL="611505" indent="-611505" algn="ctr" defTabSz="913130" eaLnBrk="1" hangingPunct="1">
              <a:spcBef>
                <a:spcPct val="20000"/>
              </a:spcBef>
              <a:buAutoNum type="arabicPeriod"/>
            </a:pPr>
            <a:r>
              <a:rPr lang="zh-CN" altLang="en-US" sz="2800" dirty="0">
                <a:solidFill>
                  <a:srgbClr val="0000FF"/>
                </a:solidFill>
                <a:latin typeface="Times New Roman" panose="02020603050405020304" pitchFamily="18" charset="0"/>
              </a:rPr>
              <a:t>现场洗消</a:t>
            </a:r>
            <a:endParaRPr lang="zh-CN" altLang="en-US" sz="2800" dirty="0">
              <a:solidFill>
                <a:srgbClr val="0000FF"/>
              </a:solidFill>
              <a:latin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ext Box 4"/>
          <p:cNvSpPr txBox="1"/>
          <p:nvPr/>
        </p:nvSpPr>
        <p:spPr>
          <a:xfrm>
            <a:off x="395288" y="3338513"/>
            <a:ext cx="8353425" cy="2911475"/>
          </a:xfrm>
          <a:prstGeom prst="rect">
            <a:avLst/>
          </a:prstGeom>
          <a:noFill/>
          <a:ln w="9525">
            <a:noFill/>
          </a:ln>
        </p:spPr>
        <p:txBody>
          <a:bodyPr anchor="ctr" anchorCtr="0">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20000"/>
              </a:lnSpc>
              <a:spcBef>
                <a:spcPct val="20000"/>
              </a:spcBef>
            </a:pPr>
            <a:r>
              <a:rPr lang="en-US" altLang="zh-CN" sz="2400" dirty="0">
                <a:latin typeface="Times New Roman" panose="02020603050405020304" pitchFamily="18" charset="0"/>
              </a:rPr>
              <a:t>5.9.2.1  </a:t>
            </a:r>
            <a:r>
              <a:rPr lang="zh-CN" altLang="en-US" sz="2400" dirty="0">
                <a:latin typeface="Times New Roman" panose="02020603050405020304" pitchFamily="18" charset="0"/>
              </a:rPr>
              <a:t>企业发生生产安全事故后，应迅速启动应急救援预案，企业负责人直接指挥，积极组织抢救，妥善处理，以防止事故的蔓延扩大，减少人员伤亡和财产损失。安全、技术、设备、动力、生产、消防、保卫等部门应协助做好现场抢救和警戒工作，保护事故现场。 </a:t>
            </a:r>
            <a:endParaRPr lang="zh-CN" altLang="en-US" sz="2400" dirty="0">
              <a:latin typeface="Times New Roman" panose="02020603050405020304" pitchFamily="18" charset="0"/>
            </a:endParaRPr>
          </a:p>
        </p:txBody>
      </p:sp>
      <p:sp>
        <p:nvSpPr>
          <p:cNvPr id="69635" name="Rectangle 5"/>
          <p:cNvSpPr/>
          <p:nvPr/>
        </p:nvSpPr>
        <p:spPr>
          <a:xfrm>
            <a:off x="395288" y="836613"/>
            <a:ext cx="8280400" cy="2509837"/>
          </a:xfrm>
          <a:prstGeom prst="rect">
            <a:avLst/>
          </a:prstGeom>
          <a:noFill/>
          <a:ln w="9525">
            <a:noFill/>
          </a:ln>
        </p:spPr>
        <p:txBody>
          <a:bodyPr>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90000"/>
              </a:lnSpc>
            </a:pPr>
            <a:r>
              <a:rPr lang="en-US" altLang="zh-CN" sz="2400" dirty="0">
                <a:latin typeface="Times New Roman" panose="02020603050405020304" pitchFamily="18" charset="0"/>
              </a:rPr>
              <a:t>10.4.1 </a:t>
            </a:r>
            <a:r>
              <a:rPr lang="zh-CN" altLang="en-US" sz="2400" dirty="0">
                <a:latin typeface="Times New Roman" panose="02020603050405020304" pitchFamily="18" charset="0"/>
              </a:rPr>
              <a:t>抢险与救护</a:t>
            </a:r>
            <a:endParaRPr lang="zh-CN" altLang="en-US" sz="2400" dirty="0">
              <a:latin typeface="Times New Roman" panose="02020603050405020304" pitchFamily="18" charset="0"/>
            </a:endParaRPr>
          </a:p>
          <a:p>
            <a:pPr eaLnBrk="1" hangingPunct="1">
              <a:lnSpc>
                <a:spcPct val="90000"/>
              </a:lnSpc>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）发生生产安全事故后，迅速</a:t>
            </a:r>
            <a:r>
              <a:rPr lang="zh-CN" altLang="en-US" sz="2400" dirty="0">
                <a:solidFill>
                  <a:srgbClr val="FF0000"/>
                </a:solidFill>
                <a:latin typeface="Times New Roman" panose="02020603050405020304" pitchFamily="18" charset="0"/>
              </a:rPr>
              <a:t>启动应急救援预案</a:t>
            </a:r>
            <a:r>
              <a:rPr lang="zh-CN" altLang="en-US" sz="2400" dirty="0">
                <a:latin typeface="Times New Roman" panose="02020603050405020304" pitchFamily="18" charset="0"/>
              </a:rPr>
              <a:t>；</a:t>
            </a:r>
            <a:endParaRPr lang="zh-CN" altLang="en-US" sz="2400" dirty="0">
              <a:latin typeface="Times New Roman" panose="02020603050405020304" pitchFamily="18" charset="0"/>
            </a:endParaRPr>
          </a:p>
          <a:p>
            <a:pPr eaLnBrk="1" hangingPunct="1">
              <a:lnSpc>
                <a:spcPct val="90000"/>
              </a:lnSpc>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）企业负责人直接</a:t>
            </a:r>
            <a:r>
              <a:rPr lang="zh-CN" altLang="en-US" sz="2400" dirty="0">
                <a:solidFill>
                  <a:srgbClr val="FF0000"/>
                </a:solidFill>
                <a:latin typeface="Times New Roman" panose="02020603050405020304" pitchFamily="18" charset="0"/>
              </a:rPr>
              <a:t>指挥抢救</a:t>
            </a:r>
            <a:r>
              <a:rPr lang="zh-CN" altLang="en-US" sz="2400" dirty="0">
                <a:latin typeface="Times New Roman" panose="02020603050405020304" pitchFamily="18" charset="0"/>
              </a:rPr>
              <a:t>，妥善处理，减少人员伤亡和财产损失；</a:t>
            </a:r>
            <a:endParaRPr lang="zh-CN" altLang="en-US" sz="2400" dirty="0">
              <a:latin typeface="Times New Roman" panose="02020603050405020304" pitchFamily="18" charset="0"/>
            </a:endParaRPr>
          </a:p>
          <a:p>
            <a:pPr eaLnBrk="1" hangingPunct="1">
              <a:lnSpc>
                <a:spcPct val="90000"/>
              </a:lnSpc>
              <a:spcBef>
                <a:spcPct val="20000"/>
              </a:spcBef>
            </a:pPr>
            <a:r>
              <a:rPr lang="en-US" altLang="zh-CN" sz="2400" dirty="0">
                <a:latin typeface="Times New Roman" panose="02020603050405020304" pitchFamily="18" charset="0"/>
              </a:rPr>
              <a:t> 3</a:t>
            </a:r>
            <a:r>
              <a:rPr lang="zh-CN" altLang="en-US" sz="2400" dirty="0">
                <a:latin typeface="Times New Roman" panose="02020603050405020304" pitchFamily="18" charset="0"/>
              </a:rPr>
              <a:t>）相关部门协助</a:t>
            </a:r>
            <a:r>
              <a:rPr lang="zh-CN" altLang="en-US" sz="2400" dirty="0">
                <a:solidFill>
                  <a:srgbClr val="FF0000"/>
                </a:solidFill>
                <a:latin typeface="Times New Roman" panose="02020603050405020304" pitchFamily="18" charset="0"/>
              </a:rPr>
              <a:t>现场抢救和警戒</a:t>
            </a:r>
            <a:r>
              <a:rPr lang="zh-CN" altLang="en-US" sz="2400" dirty="0">
                <a:latin typeface="Times New Roman" panose="02020603050405020304" pitchFamily="18" charset="0"/>
              </a:rPr>
              <a:t>工作，保护事故现场。 </a:t>
            </a:r>
            <a:endParaRPr lang="en-US" altLang="zh-CN" sz="2400" dirty="0">
              <a:latin typeface="Times New Roman" panose="02020603050405020304" pitchFamily="18"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Text Box 5"/>
          <p:cNvSpPr txBox="1"/>
          <p:nvPr/>
        </p:nvSpPr>
        <p:spPr>
          <a:xfrm>
            <a:off x="323850" y="3843338"/>
            <a:ext cx="8424863" cy="2443162"/>
          </a:xfrm>
          <a:prstGeom prst="rect">
            <a:avLst/>
          </a:prstGeom>
          <a:noFill/>
          <a:ln w="9525">
            <a:noFill/>
          </a:ln>
        </p:spPr>
        <p:txBody>
          <a:bodyPr anchor="ctr" anchorCtr="0">
            <a:spAutoFit/>
          </a:bodyPr>
          <a:p>
            <a:pPr marL="457200" indent="-457200" eaLnBrk="1" hangingPunct="1"/>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marL="457200" indent="-457200" eaLnBrk="1" hangingPunct="1">
              <a:lnSpc>
                <a:spcPct val="110000"/>
              </a:lnSpc>
              <a:spcBef>
                <a:spcPct val="20000"/>
              </a:spcBef>
            </a:pPr>
            <a:r>
              <a:rPr lang="en-US" altLang="zh-CN" sz="2400" dirty="0">
                <a:latin typeface="Times New Roman" panose="02020603050405020304" pitchFamily="18" charset="0"/>
              </a:rPr>
              <a:t>5.9.2.2  </a:t>
            </a:r>
            <a:r>
              <a:rPr lang="zh-CN" altLang="en-US" sz="2400" dirty="0">
                <a:latin typeface="Times New Roman" panose="02020603050405020304" pitchFamily="18" charset="0"/>
              </a:rPr>
              <a:t>企业发生有害物大量外泄事故或火灾爆炸事故应设警</a:t>
            </a:r>
            <a:endParaRPr lang="en-US" altLang="zh-CN" sz="2400" dirty="0">
              <a:latin typeface="Times New Roman" panose="02020603050405020304" pitchFamily="18" charset="0"/>
            </a:endParaRPr>
          </a:p>
          <a:p>
            <a:pPr marL="457200" indent="-457200" eaLnBrk="1" hangingPunct="1">
              <a:lnSpc>
                <a:spcPct val="110000"/>
              </a:lnSpc>
              <a:spcBef>
                <a:spcPct val="2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   戒线。</a:t>
            </a:r>
            <a:endParaRPr lang="zh-CN" altLang="en-US" sz="2400" dirty="0">
              <a:latin typeface="Times New Roman" panose="02020603050405020304" pitchFamily="18" charset="0"/>
            </a:endParaRPr>
          </a:p>
          <a:p>
            <a:pPr marL="457200" indent="-457200" eaLnBrk="1" hangingPunct="1">
              <a:lnSpc>
                <a:spcPct val="110000"/>
              </a:lnSpc>
              <a:spcBef>
                <a:spcPct val="20000"/>
              </a:spcBef>
            </a:pPr>
            <a:r>
              <a:rPr lang="en-US" altLang="zh-CN" sz="2400" dirty="0">
                <a:latin typeface="Times New Roman" panose="02020603050405020304" pitchFamily="18" charset="0"/>
              </a:rPr>
              <a:t>5.9.2.3  </a:t>
            </a:r>
            <a:r>
              <a:rPr lang="zh-CN" altLang="en-US" sz="2400" dirty="0">
                <a:latin typeface="Times New Roman" panose="02020603050405020304" pitchFamily="18" charset="0"/>
              </a:rPr>
              <a:t>企业抢救人员应佩戴好相应的防护器具，对伤亡人员</a:t>
            </a:r>
            <a:endParaRPr lang="en-US" altLang="zh-CN" sz="2400" dirty="0">
              <a:latin typeface="Times New Roman" panose="02020603050405020304" pitchFamily="18" charset="0"/>
            </a:endParaRPr>
          </a:p>
          <a:p>
            <a:pPr marL="457200" indent="-457200" eaLnBrk="1" hangingPunct="1">
              <a:lnSpc>
                <a:spcPct val="110000"/>
              </a:lnSpc>
              <a:spcBef>
                <a:spcPct val="20000"/>
              </a:spcBef>
            </a:pPr>
            <a:r>
              <a:rPr lang="en-US" altLang="zh-CN" sz="2400" dirty="0">
                <a:latin typeface="Times New Roman" panose="02020603050405020304" pitchFamily="18" charset="0"/>
              </a:rPr>
              <a:t>             </a:t>
            </a:r>
            <a:r>
              <a:rPr lang="zh-CN" altLang="en-US" sz="2400" dirty="0">
                <a:latin typeface="Times New Roman" panose="02020603050405020304" pitchFamily="18" charset="0"/>
              </a:rPr>
              <a:t>及时进行抢救处理。 </a:t>
            </a:r>
            <a:endParaRPr lang="zh-CN" altLang="en-US" sz="2400" dirty="0">
              <a:latin typeface="Times New Roman" panose="02020603050405020304" pitchFamily="18" charset="0"/>
            </a:endParaRPr>
          </a:p>
        </p:txBody>
      </p:sp>
      <p:sp>
        <p:nvSpPr>
          <p:cNvPr id="70659" name="Rectangle 6"/>
          <p:cNvSpPr/>
          <p:nvPr/>
        </p:nvSpPr>
        <p:spPr>
          <a:xfrm>
            <a:off x="395288" y="981075"/>
            <a:ext cx="8391525" cy="2813050"/>
          </a:xfrm>
          <a:prstGeom prst="rect">
            <a:avLst/>
          </a:prstGeom>
          <a:noFill/>
          <a:ln w="9525">
            <a:noFill/>
          </a:ln>
        </p:spPr>
        <p:txBody>
          <a:bodyPr>
            <a:spAutoFit/>
          </a:bodyPr>
          <a:p>
            <a:pPr eaLnBrk="1" hangingPunct="1"/>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30000"/>
              </a:lnSpc>
            </a:pPr>
            <a:r>
              <a:rPr lang="en-US" altLang="zh-CN" sz="2400" dirty="0">
                <a:latin typeface="Times New Roman" panose="02020603050405020304" pitchFamily="18" charset="0"/>
              </a:rPr>
              <a:t>10.4.2</a:t>
            </a:r>
            <a:r>
              <a:rPr lang="zh-CN" altLang="en-US" sz="2400" dirty="0">
                <a:latin typeface="Times New Roman" panose="02020603050405020304" pitchFamily="18" charset="0"/>
              </a:rPr>
              <a:t>发生有害物大量泄漏事故或火灾爆炸事故时，及时</a:t>
            </a:r>
            <a:r>
              <a:rPr lang="zh-CN" altLang="en-US" sz="2400" dirty="0">
                <a:solidFill>
                  <a:srgbClr val="FF0000"/>
                </a:solidFill>
                <a:latin typeface="Times New Roman" panose="02020603050405020304" pitchFamily="18" charset="0"/>
              </a:rPr>
              <a:t>设置警戒线。 </a:t>
            </a:r>
            <a:endParaRPr lang="zh-CN" altLang="en-US" sz="2400" dirty="0">
              <a:solidFill>
                <a:srgbClr val="FF0000"/>
              </a:solidFill>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10.4.3 </a:t>
            </a:r>
            <a:endParaRPr lang="en-US" altLang="zh-CN"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）抢救人员应</a:t>
            </a:r>
            <a:r>
              <a:rPr lang="zh-CN" altLang="en-US" sz="2400" dirty="0">
                <a:solidFill>
                  <a:srgbClr val="FF0000"/>
                </a:solidFill>
                <a:latin typeface="Times New Roman" panose="02020603050405020304" pitchFamily="18" charset="0"/>
              </a:rPr>
              <a:t>熟练使用</a:t>
            </a:r>
            <a:r>
              <a:rPr lang="zh-CN" altLang="en-US" sz="2400" dirty="0">
                <a:latin typeface="Times New Roman" panose="02020603050405020304" pitchFamily="18" charset="0"/>
              </a:rPr>
              <a:t>相关防护器具；</a:t>
            </a:r>
            <a:endParaRPr lang="zh-CN" altLang="en-US" sz="2400" dirty="0">
              <a:latin typeface="Times New Roman" panose="02020603050405020304" pitchFamily="18" charset="0"/>
            </a:endParaRPr>
          </a:p>
          <a:p>
            <a:pPr eaLnBrk="1" hangingPunct="1">
              <a:spcBef>
                <a:spcPct val="20000"/>
              </a:spcBef>
            </a:pPr>
            <a:r>
              <a:rPr lang="zh-CN" altLang="en-US" sz="2400" dirty="0">
                <a:latin typeface="Times New Roman" panose="02020603050405020304" pitchFamily="18" charset="0"/>
              </a:rPr>
              <a:t> </a:t>
            </a:r>
            <a:r>
              <a:rPr lang="en-US" altLang="zh-CN" sz="2400" dirty="0">
                <a:latin typeface="Times New Roman" panose="02020603050405020304" pitchFamily="18" charset="0"/>
              </a:rPr>
              <a:t>2</a:t>
            </a:r>
            <a:r>
              <a:rPr lang="zh-CN" altLang="en-US" sz="2400" dirty="0">
                <a:latin typeface="Times New Roman" panose="02020603050405020304" pitchFamily="18" charset="0"/>
              </a:rPr>
              <a:t>）抢救人员应掌握必要的</a:t>
            </a:r>
            <a:r>
              <a:rPr lang="zh-CN" altLang="en-US" sz="2400" dirty="0">
                <a:solidFill>
                  <a:srgbClr val="FF0000"/>
                </a:solidFill>
                <a:latin typeface="Times New Roman" panose="02020603050405020304" pitchFamily="18" charset="0"/>
              </a:rPr>
              <a:t>急救知识</a:t>
            </a:r>
            <a:r>
              <a:rPr lang="zh-CN" altLang="en-US" sz="2400" dirty="0">
                <a:latin typeface="Times New Roman" panose="02020603050405020304" pitchFamily="18" charset="0"/>
              </a:rPr>
              <a:t>，并经过急救技能培训。 </a:t>
            </a:r>
            <a:endParaRPr lang="en-US" altLang="zh-CN" sz="2400" dirty="0">
              <a:latin typeface="Times New Roman" panose="02020603050405020304" pitchFamily="18"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4" descr="扫描0020"/>
          <p:cNvPicPr>
            <a:picLocks noChangeAspect="1"/>
          </p:cNvPicPr>
          <p:nvPr/>
        </p:nvPicPr>
        <p:blipFill>
          <a:blip r:embed="rId1"/>
          <a:stretch>
            <a:fillRect/>
          </a:stretch>
        </p:blipFill>
        <p:spPr>
          <a:xfrm>
            <a:off x="571500" y="1000125"/>
            <a:ext cx="8032750" cy="5308600"/>
          </a:xfrm>
          <a:prstGeom prst="rect">
            <a:avLst/>
          </a:prstGeom>
          <a:noFill/>
          <a:ln w="9525">
            <a:noFill/>
          </a:ln>
        </p:spPr>
      </p:pic>
      <p:sp>
        <p:nvSpPr>
          <p:cNvPr id="71683" name="Rectangle 5"/>
          <p:cNvSpPr/>
          <p:nvPr/>
        </p:nvSpPr>
        <p:spPr>
          <a:xfrm>
            <a:off x="214313" y="785813"/>
            <a:ext cx="2593975" cy="2092325"/>
          </a:xfrm>
          <a:prstGeom prst="rect">
            <a:avLst/>
          </a:prstGeom>
          <a:noFill/>
          <a:ln w="9525">
            <a:noFill/>
          </a:ln>
        </p:spPr>
        <p:txBody>
          <a:bodyPr lIns="91438" tIns="45721" rIns="91438" bIns="45721" anchor="ctr" anchorCtr="0"/>
          <a:p>
            <a:pPr algn="ctr" defTabSz="913130"/>
            <a:r>
              <a:rPr lang="zh-CN" altLang="en-US" dirty="0">
                <a:latin typeface="Times New Roman" panose="02020603050405020304" pitchFamily="18" charset="0"/>
              </a:rPr>
              <a:t>应急响应</a:t>
            </a:r>
            <a:endParaRPr lang="zh-CN" altLang="en-US" dirty="0">
              <a:latin typeface="Times New Roman" panose="02020603050405020304" pitchFamily="18" charset="0"/>
            </a:endParaRPr>
          </a:p>
          <a:p>
            <a:pPr algn="ctr" defTabSz="913130"/>
            <a:r>
              <a:rPr lang="zh-CN" altLang="en-US" dirty="0">
                <a:latin typeface="Times New Roman" panose="02020603050405020304" pitchFamily="18" charset="0"/>
              </a:rPr>
              <a:t>程序</a:t>
            </a:r>
            <a:endParaRPr lang="zh-CN" altLang="en-US" dirty="0">
              <a:latin typeface="Times New Roman" panose="02020603050405020304" pitchFamily="18" charset="0"/>
            </a:endParaRPr>
          </a:p>
        </p:txBody>
      </p:sp>
      <p:sp>
        <p:nvSpPr>
          <p:cNvPr id="71684" name="Rectangle 6"/>
          <p:cNvSpPr/>
          <p:nvPr/>
        </p:nvSpPr>
        <p:spPr>
          <a:xfrm>
            <a:off x="611188" y="6026150"/>
            <a:ext cx="1657350" cy="215900"/>
          </a:xfrm>
          <a:prstGeom prst="rect">
            <a:avLst/>
          </a:prstGeom>
          <a:noFill/>
          <a:ln w="28575" cap="flat" cmpd="sng">
            <a:solidFill>
              <a:srgbClr val="FF0000"/>
            </a:solidFill>
            <a:prstDash val="solid"/>
            <a:miter/>
            <a:headEnd type="none" w="med" len="med"/>
            <a:tailEnd type="none" w="med" len="med"/>
          </a:ln>
        </p:spPr>
        <p:txBody>
          <a:bodyPr wrap="none" anchor="ctr" anchorCtr="0"/>
          <a:p>
            <a:pPr algn="ctr" defTabSz="913130"/>
            <a:endParaRPr lang="zh-CN" altLang="zh-CN" sz="4400" dirty="0">
              <a:solidFill>
                <a:srgbClr val="FF0000"/>
              </a:solidFill>
              <a:latin typeface="Times New Roman" panose="02020603050405020304" pitchFamily="18" charset="0"/>
            </a:endParaRPr>
          </a:p>
        </p:txBody>
      </p:sp>
      <p:sp>
        <p:nvSpPr>
          <p:cNvPr id="71685" name="Line 7"/>
          <p:cNvSpPr/>
          <p:nvPr/>
        </p:nvSpPr>
        <p:spPr>
          <a:xfrm>
            <a:off x="5724525" y="4149725"/>
            <a:ext cx="719138" cy="0"/>
          </a:xfrm>
          <a:prstGeom prst="line">
            <a:avLst/>
          </a:prstGeom>
          <a:ln w="28575" cap="flat" cmpd="sng">
            <a:solidFill>
              <a:srgbClr val="FF0000"/>
            </a:solidFill>
            <a:prstDash val="solid"/>
            <a:headEnd type="triangle" w="med" len="med"/>
            <a:tailEnd type="none" w="med" len="med"/>
          </a:ln>
        </p:spPr>
      </p:sp>
      <p:sp>
        <p:nvSpPr>
          <p:cNvPr id="71686" name="Line 9"/>
          <p:cNvSpPr/>
          <p:nvPr/>
        </p:nvSpPr>
        <p:spPr>
          <a:xfrm flipH="1">
            <a:off x="2771775" y="3475038"/>
            <a:ext cx="360363" cy="0"/>
          </a:xfrm>
          <a:prstGeom prst="line">
            <a:avLst/>
          </a:prstGeom>
          <a:ln w="28575" cap="flat" cmpd="sng">
            <a:solidFill>
              <a:srgbClr val="FF0000"/>
            </a:solidFill>
            <a:prstDash val="solid"/>
            <a:headEnd type="none" w="med" len="med"/>
            <a:tailEnd type="triangle" w="med" len="med"/>
          </a:ln>
        </p:spPr>
      </p:sp>
      <p:sp>
        <p:nvSpPr>
          <p:cNvPr id="71687" name="Line 10"/>
          <p:cNvSpPr/>
          <p:nvPr/>
        </p:nvSpPr>
        <p:spPr>
          <a:xfrm flipH="1">
            <a:off x="2411413" y="5483225"/>
            <a:ext cx="792162" cy="0"/>
          </a:xfrm>
          <a:prstGeom prst="line">
            <a:avLst/>
          </a:prstGeom>
          <a:ln w="28575" cap="flat" cmpd="sng">
            <a:solidFill>
              <a:srgbClr val="FF0000"/>
            </a:solidFill>
            <a:prstDash val="solid"/>
            <a:headEnd type="none" w="med" len="med"/>
            <a:tailEnd type="triangle" w="med" len="med"/>
          </a:ln>
        </p:spPr>
      </p:sp>
    </p:spTree>
  </p:cSld>
  <p:clrMapOvr>
    <a:masterClrMapping/>
  </p:clrMapOvr>
  <p:transition spd="med">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p:nvPr/>
        </p:nvSpPr>
        <p:spPr>
          <a:xfrm>
            <a:off x="468313" y="987425"/>
            <a:ext cx="8226425" cy="785813"/>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1  </a:t>
            </a:r>
            <a:r>
              <a:rPr lang="zh-CN" altLang="en-US" sz="3600" dirty="0">
                <a:solidFill>
                  <a:srgbClr val="0000FF"/>
                </a:solidFill>
                <a:latin typeface="Times New Roman" panose="02020603050405020304" pitchFamily="18" charset="0"/>
                <a:ea typeface="黑体" panose="02010609060101010101" pitchFamily="49" charset="-122"/>
              </a:rPr>
              <a:t>紧急疏散</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72707" name="Rectangle 3"/>
          <p:cNvSpPr/>
          <p:nvPr/>
        </p:nvSpPr>
        <p:spPr>
          <a:xfrm>
            <a:off x="323850" y="1817688"/>
            <a:ext cx="8351838" cy="4491037"/>
          </a:xfrm>
          <a:prstGeom prst="rect">
            <a:avLst/>
          </a:prstGeom>
          <a:noFill/>
          <a:ln w="9525">
            <a:noFill/>
          </a:ln>
        </p:spPr>
        <p:txBody>
          <a:bodyPr lIns="91438" tIns="45721" rIns="91438" bIns="45721"/>
          <a:p>
            <a:pPr marL="342900" indent="-342900" defTabSz="913130" eaLnBrk="1" hangingPunct="1">
              <a:spcBef>
                <a:spcPct val="20000"/>
              </a:spcBef>
            </a:pPr>
            <a:r>
              <a:rPr lang="en-US" altLang="zh-CN" sz="2800" dirty="0">
                <a:solidFill>
                  <a:srgbClr val="0000FF"/>
                </a:solidFill>
                <a:latin typeface="Times New Roman" panose="02020603050405020304" pitchFamily="18" charset="0"/>
              </a:rPr>
              <a:t>1.1 </a:t>
            </a:r>
            <a:r>
              <a:rPr lang="zh-CN" altLang="en-US" sz="2800" u="sng" dirty="0">
                <a:solidFill>
                  <a:srgbClr val="0000FF"/>
                </a:solidFill>
                <a:latin typeface="Times New Roman" panose="02020603050405020304" pitchFamily="18" charset="0"/>
              </a:rPr>
              <a:t>紧急疏散人员</a:t>
            </a:r>
            <a:r>
              <a:rPr lang="en-US" altLang="zh-CN" sz="2800" u="sng" dirty="0">
                <a:solidFill>
                  <a:srgbClr val="0000FF"/>
                </a:solidFill>
                <a:latin typeface="Times New Roman" panose="02020603050405020304" pitchFamily="18" charset="0"/>
              </a:rPr>
              <a:t>:</a:t>
            </a:r>
            <a:endParaRPr lang="en-US" altLang="zh-CN" sz="2800" dirty="0">
              <a:solidFill>
                <a:srgbClr val="0000FF"/>
              </a:solidFill>
              <a:latin typeface="Times New Roman" panose="02020603050405020304" pitchFamily="18" charset="0"/>
            </a:endParaRPr>
          </a:p>
          <a:p>
            <a:pPr marL="1143000" lvl="2" indent="-228600" defTabSz="913130" eaLnBrk="1" hangingPunct="1">
              <a:lnSpc>
                <a:spcPct val="130000"/>
              </a:lnSpc>
              <a:spcBef>
                <a:spcPct val="20000"/>
              </a:spcBef>
              <a:buChar char="•"/>
            </a:pPr>
            <a:r>
              <a:rPr lang="zh-CN" altLang="en-US" sz="2400" dirty="0">
                <a:solidFill>
                  <a:srgbClr val="0000FF"/>
                </a:solidFill>
                <a:latin typeface="Times New Roman" panose="02020603050405020304" pitchFamily="18" charset="0"/>
              </a:rPr>
              <a:t>事故现场人员的清点，撤离</a:t>
            </a:r>
            <a:endParaRPr lang="zh-CN" altLang="en-US" sz="2400" dirty="0">
              <a:solidFill>
                <a:srgbClr val="0000FF"/>
              </a:solidFill>
              <a:latin typeface="Times New Roman" panose="02020603050405020304" pitchFamily="18" charset="0"/>
            </a:endParaRPr>
          </a:p>
          <a:p>
            <a:pPr marL="1143000" lvl="2" indent="-228600" defTabSz="913130" eaLnBrk="1" hangingPunct="1">
              <a:lnSpc>
                <a:spcPct val="130000"/>
              </a:lnSpc>
              <a:spcBef>
                <a:spcPct val="20000"/>
              </a:spcBef>
              <a:buChar char="•"/>
            </a:pPr>
            <a:r>
              <a:rPr lang="zh-CN" altLang="en-US" sz="2400" dirty="0">
                <a:solidFill>
                  <a:srgbClr val="0000FF"/>
                </a:solidFill>
                <a:latin typeface="Times New Roman" panose="02020603050405020304" pitchFamily="18" charset="0"/>
              </a:rPr>
              <a:t>非事故现场人员的紧急疏散（相邻装置、车间、工厂等）</a:t>
            </a:r>
            <a:endParaRPr lang="zh-CN" altLang="en-US" sz="2400" dirty="0">
              <a:solidFill>
                <a:srgbClr val="0000FF"/>
              </a:solidFill>
              <a:latin typeface="Times New Roman" panose="02020603050405020304" pitchFamily="18" charset="0"/>
            </a:endParaRPr>
          </a:p>
          <a:p>
            <a:pPr marL="1143000" lvl="2" indent="-228600" defTabSz="913130" eaLnBrk="1" hangingPunct="1">
              <a:lnSpc>
                <a:spcPct val="130000"/>
              </a:lnSpc>
              <a:spcBef>
                <a:spcPct val="20000"/>
              </a:spcBef>
              <a:buChar char="•"/>
            </a:pPr>
            <a:r>
              <a:rPr lang="zh-CN" altLang="en-US" sz="2400" dirty="0">
                <a:solidFill>
                  <a:srgbClr val="0000FF"/>
                </a:solidFill>
                <a:latin typeface="Times New Roman" panose="02020603050405020304" pitchFamily="18" charset="0"/>
              </a:rPr>
              <a:t>周边区域的单位、社区人员的疏散</a:t>
            </a:r>
            <a:endParaRPr lang="zh-CN" altLang="en-US" sz="2400" dirty="0">
              <a:solidFill>
                <a:srgbClr val="0000FF"/>
              </a:solidFill>
              <a:latin typeface="Times New Roman" panose="02020603050405020304" pitchFamily="18" charset="0"/>
            </a:endParaRPr>
          </a:p>
          <a:p>
            <a:pPr marL="1143000" lvl="2" indent="-228600" defTabSz="913130" eaLnBrk="1" hangingPunct="1">
              <a:lnSpc>
                <a:spcPct val="130000"/>
              </a:lnSpc>
              <a:spcBef>
                <a:spcPct val="20000"/>
              </a:spcBef>
              <a:buChar char="•"/>
            </a:pPr>
            <a:r>
              <a:rPr lang="zh-CN" altLang="en-US" sz="2400" u="sng" dirty="0">
                <a:solidFill>
                  <a:srgbClr val="FF0000"/>
                </a:solidFill>
                <a:latin typeface="Times New Roman" panose="02020603050405020304" pitchFamily="18" charset="0"/>
              </a:rPr>
              <a:t>抢救人员</a:t>
            </a:r>
            <a:r>
              <a:rPr lang="zh-CN" altLang="en-US" sz="2400" dirty="0">
                <a:solidFill>
                  <a:srgbClr val="0000FF"/>
                </a:solidFill>
                <a:latin typeface="Times New Roman" panose="02020603050405020304" pitchFamily="18" charset="0"/>
              </a:rPr>
              <a:t>的撤离（当事故出现扩大或无法控制迹象时）</a:t>
            </a:r>
            <a:endParaRPr lang="zh-CN" altLang="en-US" sz="2400" dirty="0">
              <a:solidFill>
                <a:srgbClr val="0000FF"/>
              </a:solidFill>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1443" name="Rectangle 2"/>
          <p:cNvSpPr>
            <a:spLocks noGrp="1" noChangeArrowheads="1"/>
          </p:cNvSpPr>
          <p:nvPr>
            <p:ph type="title" idx="4294967295"/>
          </p:nvPr>
        </p:nvSpPr>
        <p:spPr>
          <a:xfrm>
            <a:off x="428625" y="1000125"/>
            <a:ext cx="8226425" cy="785813"/>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（二）危化品事故的特点与规律</a:t>
            </a:r>
            <a:endPar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10243" name="TextBox 3"/>
          <p:cNvSpPr txBox="1"/>
          <p:nvPr/>
        </p:nvSpPr>
        <p:spPr>
          <a:xfrm>
            <a:off x="0" y="2384425"/>
            <a:ext cx="8786813" cy="3416300"/>
          </a:xfrm>
          <a:prstGeom prst="rect">
            <a:avLst/>
          </a:prstGeom>
          <a:noFill/>
          <a:ln w="9525">
            <a:noFill/>
          </a:ln>
        </p:spPr>
        <p:txBody>
          <a:bodyPr>
            <a:spAutoFit/>
          </a:bodyPr>
          <a:p>
            <a:pPr marL="1373505" lvl="2" indent="-460375" eaLnBrk="1" hangingPunct="1">
              <a:lnSpc>
                <a:spcPct val="150000"/>
              </a:lnSpc>
            </a:pPr>
            <a:r>
              <a:rPr lang="zh-CN" altLang="en-US" sz="2400" b="0" dirty="0">
                <a:latin typeface="Times New Roman" panose="02020603050405020304" pitchFamily="18" charset="0"/>
              </a:rPr>
              <a:t>①在各个环节都可能发生      ②复杂性</a:t>
            </a:r>
            <a:endParaRPr lang="zh-CN" altLang="en-US" sz="2400" b="0" dirty="0">
              <a:latin typeface="Times New Roman" panose="02020603050405020304" pitchFamily="18" charset="0"/>
            </a:endParaRPr>
          </a:p>
          <a:p>
            <a:pPr marL="1373505" lvl="2" indent="-460375" eaLnBrk="1" hangingPunct="1">
              <a:lnSpc>
                <a:spcPct val="150000"/>
              </a:lnSpc>
            </a:pPr>
            <a:r>
              <a:rPr lang="zh-CN" altLang="en-US" sz="2400" b="0" dirty="0">
                <a:latin typeface="Times New Roman" panose="02020603050405020304" pitchFamily="18" charset="0"/>
              </a:rPr>
              <a:t>③突发性强                              ④扩散性</a:t>
            </a:r>
            <a:endParaRPr lang="zh-CN" altLang="en-US" sz="2400" b="0" dirty="0">
              <a:latin typeface="Times New Roman" panose="02020603050405020304" pitchFamily="18" charset="0"/>
            </a:endParaRPr>
          </a:p>
          <a:p>
            <a:pPr marL="1373505" lvl="2" indent="-460375" eaLnBrk="1" hangingPunct="1">
              <a:lnSpc>
                <a:spcPct val="150000"/>
              </a:lnSpc>
            </a:pPr>
            <a:r>
              <a:rPr lang="zh-CN" altLang="en-US" sz="2400" b="0" dirty="0">
                <a:latin typeface="Times New Roman" panose="02020603050405020304" pitchFamily="18" charset="0"/>
              </a:rPr>
              <a:t>⑤连锁性                                  ⑥在高温、高湿条件下易发</a:t>
            </a:r>
            <a:endParaRPr lang="en-US" altLang="zh-CN" sz="2400" b="0" dirty="0">
              <a:latin typeface="Times New Roman" panose="02020603050405020304" pitchFamily="18" charset="0"/>
            </a:endParaRPr>
          </a:p>
          <a:p>
            <a:pPr marL="1373505" lvl="2" indent="-460375" eaLnBrk="1" hangingPunct="1">
              <a:lnSpc>
                <a:spcPct val="150000"/>
              </a:lnSpc>
            </a:pPr>
            <a:r>
              <a:rPr lang="zh-CN" altLang="en-US" sz="2400" b="0" dirty="0">
                <a:latin typeface="Times New Roman" panose="02020603050405020304" pitchFamily="18" charset="0"/>
              </a:rPr>
              <a:t>⑦伤害形式特殊                      ⑧救援难度大</a:t>
            </a:r>
            <a:endParaRPr lang="zh-CN" altLang="en-US" sz="2400" b="0" dirty="0">
              <a:latin typeface="Times New Roman" panose="02020603050405020304" pitchFamily="18" charset="0"/>
            </a:endParaRPr>
          </a:p>
          <a:p>
            <a:pPr marL="1373505" lvl="2" indent="-460375" eaLnBrk="1" hangingPunct="1">
              <a:lnSpc>
                <a:spcPct val="150000"/>
              </a:lnSpc>
            </a:pPr>
            <a:r>
              <a:rPr lang="zh-CN" altLang="en-US" sz="2400" b="0" dirty="0">
                <a:latin typeface="Times New Roman" panose="02020603050405020304" pitchFamily="18" charset="0"/>
              </a:rPr>
              <a:t>⑨经济损失大                          ⑩ 广泛的社会性等</a:t>
            </a:r>
            <a:endParaRPr lang="zh-CN" altLang="en-US" sz="2400" b="0" dirty="0">
              <a:latin typeface="Times New Roman" panose="02020603050405020304" pitchFamily="18" charset="0"/>
            </a:endParaRPr>
          </a:p>
          <a:p>
            <a:pPr marL="1373505" lvl="2" indent="-460375" eaLnBrk="1" hangingPunct="1">
              <a:lnSpc>
                <a:spcPct val="150000"/>
              </a:lnSpc>
            </a:pPr>
            <a:r>
              <a:rPr lang="en-US" altLang="zh-CN" sz="2400" b="0" dirty="0">
                <a:latin typeface="Arial" panose="020B0604020202020204" pitchFamily="34" charset="0"/>
              </a:rPr>
              <a:t>    ……</a:t>
            </a:r>
            <a:endParaRPr lang="en-US" altLang="zh-CN" sz="2400" b="0" dirty="0">
              <a:latin typeface="Times New Roman" panose="02020603050405020304" pitchFamily="18" charset="0"/>
            </a:endParaRPr>
          </a:p>
        </p:txBody>
      </p:sp>
    </p:spTree>
  </p:cSld>
  <p:clrMapOvr>
    <a:masterClrMapping/>
  </p:clrMapOvr>
  <p:transition spd="med">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Text Box 5"/>
          <p:cNvSpPr txBox="1"/>
          <p:nvPr/>
        </p:nvSpPr>
        <p:spPr>
          <a:xfrm>
            <a:off x="398463" y="1211263"/>
            <a:ext cx="8277225" cy="3370262"/>
          </a:xfrm>
          <a:prstGeom prst="rect">
            <a:avLst/>
          </a:prstGeom>
          <a:noFill/>
          <a:ln w="12700">
            <a:noFill/>
          </a:ln>
        </p:spPr>
        <p:txBody>
          <a:bodyPr lIns="96659" tIns="48331" rIns="96659" bIns="48331">
            <a:spAutoFit/>
          </a:bodyPr>
          <a:p>
            <a:pPr defTabSz="968375" eaLnBrk="1" hangingPunct="1">
              <a:lnSpc>
                <a:spcPct val="160000"/>
              </a:lnSpc>
              <a:spcBef>
                <a:spcPct val="20000"/>
              </a:spcBef>
            </a:pPr>
            <a:r>
              <a:rPr lang="en-US" altLang="zh-CN" sz="2800" dirty="0">
                <a:latin typeface="Times New Roman" panose="02020603050405020304" pitchFamily="18" charset="0"/>
              </a:rPr>
              <a:t>1.2 </a:t>
            </a:r>
            <a:r>
              <a:rPr lang="zh-CN" altLang="en-US" sz="2800" dirty="0">
                <a:latin typeface="Times New Roman" panose="02020603050405020304" pitchFamily="18" charset="0"/>
              </a:rPr>
              <a:t>紧急疏散的范围：</a:t>
            </a:r>
            <a:endParaRPr lang="zh-CN" altLang="en-US" sz="2800" dirty="0">
              <a:latin typeface="Times New Roman" panose="02020603050405020304" pitchFamily="18" charset="0"/>
            </a:endParaRPr>
          </a:p>
          <a:p>
            <a:pPr defTabSz="968375" eaLnBrk="1" hangingPunct="1">
              <a:lnSpc>
                <a:spcPct val="230000"/>
              </a:lnSpc>
              <a:spcBef>
                <a:spcPct val="20000"/>
              </a:spcBef>
            </a:pPr>
            <a:r>
              <a:rPr lang="zh-CN" altLang="en-US" sz="2400" dirty="0">
                <a:latin typeface="Times New Roman" panose="02020603050405020304" pitchFamily="18" charset="0"/>
              </a:rPr>
              <a:t>    企业发生有害物大量外泄事故或火灾爆炸事故应设警戒线，建立警戒区域，并在主要道路上实行交通管制</a:t>
            </a:r>
            <a:r>
              <a:rPr lang="en-US" altLang="zh-CN" sz="2400" dirty="0">
                <a:latin typeface="Times New Roman" panose="02020603050405020304" pitchFamily="18" charset="0"/>
              </a:rPr>
              <a:t>,</a:t>
            </a:r>
            <a:r>
              <a:rPr lang="zh-CN" altLang="en-US" sz="2400" dirty="0">
                <a:latin typeface="Times New Roman" panose="02020603050405020304" pitchFamily="18" charset="0"/>
              </a:rPr>
              <a:t>警戒区内的无关人员应迅速撤离。</a:t>
            </a:r>
            <a:endParaRPr lang="en-US" altLang="zh-CN" sz="2400" dirty="0">
              <a:latin typeface="Times New Roman" panose="02020603050405020304" pitchFamily="18"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4754" name="Group 3"/>
          <p:cNvGrpSpPr/>
          <p:nvPr/>
        </p:nvGrpSpPr>
        <p:grpSpPr>
          <a:xfrm>
            <a:off x="684213" y="876300"/>
            <a:ext cx="7848600" cy="5432425"/>
            <a:chOff x="431" y="527"/>
            <a:chExt cx="4944" cy="3422"/>
          </a:xfrm>
        </p:grpSpPr>
        <p:pic>
          <p:nvPicPr>
            <p:cNvPr id="74755" name="Picture 2" descr="1"/>
            <p:cNvPicPr>
              <a:picLocks noChangeAspect="1"/>
            </p:cNvPicPr>
            <p:nvPr/>
          </p:nvPicPr>
          <p:blipFill>
            <a:blip r:embed="rId1"/>
            <a:stretch>
              <a:fillRect/>
            </a:stretch>
          </p:blipFill>
          <p:spPr>
            <a:xfrm>
              <a:off x="431" y="527"/>
              <a:ext cx="4944" cy="3422"/>
            </a:xfrm>
            <a:prstGeom prst="rect">
              <a:avLst/>
            </a:prstGeom>
            <a:noFill/>
            <a:ln w="9525">
              <a:noFill/>
            </a:ln>
          </p:spPr>
        </p:pic>
        <p:sp>
          <p:nvSpPr>
            <p:cNvPr id="74756" name="Rectangle 5"/>
            <p:cNvSpPr/>
            <p:nvPr/>
          </p:nvSpPr>
          <p:spPr>
            <a:xfrm>
              <a:off x="3878" y="3475"/>
              <a:ext cx="998" cy="409"/>
            </a:xfrm>
            <a:prstGeom prst="rect">
              <a:avLst/>
            </a:prstGeom>
            <a:solidFill>
              <a:schemeClr val="tx1"/>
            </a:solidFill>
            <a:ln w="9525">
              <a:noFill/>
            </a:ln>
          </p:spPr>
          <p:txBody>
            <a:bodyPr wrap="none" lIns="91438" tIns="45721" rIns="91438" bIns="45721" anchor="ctr" anchorCtr="0"/>
            <a:p>
              <a:endParaRPr lang="zh-CN" altLang="en-US" dirty="0">
                <a:latin typeface="Times New Roman" panose="02020603050405020304" pitchFamily="18" charset="0"/>
              </a:endParaRPr>
            </a:p>
          </p:txBody>
        </p:sp>
        <p:sp>
          <p:nvSpPr>
            <p:cNvPr id="74757" name="Rectangle 6"/>
            <p:cNvSpPr/>
            <p:nvPr/>
          </p:nvSpPr>
          <p:spPr>
            <a:xfrm>
              <a:off x="4150" y="3385"/>
              <a:ext cx="91" cy="136"/>
            </a:xfrm>
            <a:prstGeom prst="rect">
              <a:avLst/>
            </a:prstGeom>
            <a:solidFill>
              <a:schemeClr val="tx1"/>
            </a:solidFill>
            <a:ln w="9525">
              <a:noFill/>
            </a:ln>
          </p:spPr>
          <p:txBody>
            <a:bodyPr wrap="none" lIns="91438" tIns="45721" rIns="91438" bIns="45721" anchor="ctr" anchorCtr="0"/>
            <a:p>
              <a:endParaRPr lang="zh-CN" altLang="en-US" dirty="0">
                <a:latin typeface="Times New Roman" panose="02020603050405020304" pitchFamily="18" charset="0"/>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7714" name="Text Box 2"/>
          <p:cNvSpPr txBox="1">
            <a:spLocks noChangeArrowheads="1"/>
          </p:cNvSpPr>
          <p:nvPr/>
        </p:nvSpPr>
        <p:spPr bwMode="auto">
          <a:xfrm>
            <a:off x="395288" y="1052513"/>
            <a:ext cx="8356600" cy="4389438"/>
          </a:xfrm>
          <a:prstGeom prst="rect">
            <a:avLst/>
          </a:prstGeom>
          <a:noFill/>
          <a:ln w="9525">
            <a:noFill/>
            <a:miter lim="800000"/>
          </a:ln>
          <a:effectLst/>
        </p:spPr>
        <p:txBody>
          <a:bodyPr lIns="91438" tIns="45721" rIns="91438" bIns="45721">
            <a:spAutoFit/>
          </a:bodyPr>
          <a:lstStyle/>
          <a:p>
            <a:pPr marR="0" defTabSz="913130" eaLnBrk="1" hangingPunct="1">
              <a:lnSpc>
                <a:spcPct val="140000"/>
              </a:lnSpc>
              <a:spcBef>
                <a:spcPct val="20000"/>
              </a:spcBef>
              <a:buClrTx/>
              <a:buSzTx/>
              <a:buFontTx/>
              <a:buNone/>
              <a:defRPr/>
            </a:pPr>
            <a:r>
              <a:rPr kumimoji="1" lang="en-US" altLang="zh-CN" sz="2800"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1.3 </a:t>
            </a:r>
            <a:r>
              <a:rPr kumimoji="1" lang="zh-CN" altLang="en-US" sz="2800" kern="1200" cap="none" spc="0" normalizeH="0" baseline="0" noProof="0" dirty="0">
                <a:solidFill>
                  <a:srgbClr val="0F35D9"/>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个体防护用品</a:t>
            </a:r>
            <a:r>
              <a:rPr kumimoji="1" lang="zh-CN" altLang="en-US" sz="2800"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选择原则</a:t>
            </a:r>
            <a:endParaRPr kumimoji="1" lang="zh-CN" altLang="en-US" sz="2800"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Times New Roman" panose="02020603050405020304" pitchFamily="18" charset="0"/>
            </a:endParaRPr>
          </a:p>
          <a:p>
            <a:pPr marL="455930" marR="0" lvl="1" indent="0" algn="l" defTabSz="913130" rtl="0" eaLnBrk="1" fontAlgn="base" latinLnBrk="0" hangingPunct="1">
              <a:lnSpc>
                <a:spcPct val="240000"/>
              </a:lnSpc>
              <a:spcBef>
                <a:spcPct val="0"/>
              </a:spcBef>
              <a:spcAft>
                <a:spcPct val="0"/>
              </a:spcAft>
              <a:buClr>
                <a:srgbClr val="FF3300"/>
              </a:buClr>
              <a:buSzTx/>
              <a:buFont typeface="Wingdings" panose="05000000000000000000" pitchFamily="2" charset="2"/>
              <a:buChar char="l"/>
              <a:defRPr/>
            </a:pP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 泄漏的化学品的性质和数量</a:t>
            </a:r>
            <a:endPar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endParaRPr>
          </a:p>
          <a:p>
            <a:pPr marL="455930" marR="0" lvl="1" indent="0" algn="l" defTabSz="913130" rtl="0" eaLnBrk="1" fontAlgn="base" latinLnBrk="0" hangingPunct="1">
              <a:lnSpc>
                <a:spcPct val="190000"/>
              </a:lnSpc>
              <a:spcBef>
                <a:spcPct val="0"/>
              </a:spcBef>
              <a:spcAft>
                <a:spcPct val="0"/>
              </a:spcAft>
              <a:buClr>
                <a:srgbClr val="FF3300"/>
              </a:buClr>
              <a:buSzTx/>
              <a:buFont typeface="Wingdings" panose="05000000000000000000" pitchFamily="2" charset="2"/>
              <a:buChar char="l"/>
              <a:defRPr/>
            </a:pP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 防护和防毒种类和有效防护时间</a:t>
            </a:r>
            <a:endPar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endParaRPr>
          </a:p>
          <a:p>
            <a:pPr marL="455930" marR="0" lvl="1" indent="0" algn="l" defTabSz="913130" rtl="0" eaLnBrk="1" fontAlgn="base" latinLnBrk="0" hangingPunct="1">
              <a:lnSpc>
                <a:spcPct val="190000"/>
              </a:lnSpc>
              <a:spcBef>
                <a:spcPct val="0"/>
              </a:spcBef>
              <a:spcAft>
                <a:spcPct val="0"/>
              </a:spcAft>
              <a:buClr>
                <a:srgbClr val="FF3300"/>
              </a:buClr>
              <a:buSzTx/>
              <a:buFont typeface="Wingdings" panose="05000000000000000000" pitchFamily="2" charset="2"/>
              <a:buChar char="l"/>
              <a:defRPr/>
            </a:pP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 应用的呼吸器种类</a:t>
            </a:r>
            <a:endPar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endParaRPr>
          </a:p>
          <a:p>
            <a:pPr marL="455930" marR="0" lvl="1" indent="0" algn="l" defTabSz="913130" rtl="0" eaLnBrk="1" fontAlgn="base" latinLnBrk="0" hangingPunct="1">
              <a:lnSpc>
                <a:spcPct val="190000"/>
              </a:lnSpc>
              <a:spcBef>
                <a:spcPct val="0"/>
              </a:spcBef>
              <a:spcAft>
                <a:spcPct val="0"/>
              </a:spcAft>
              <a:buClr>
                <a:srgbClr val="FF3300"/>
              </a:buClr>
              <a:buSzTx/>
              <a:buFont typeface="Wingdings" panose="05000000000000000000" pitchFamily="2" charset="2"/>
              <a:buChar char="l"/>
              <a:defRPr/>
            </a:pP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 防护器材的其他性能</a:t>
            </a:r>
            <a:endParaRPr kumimoji="0" lang="en-US" altLang="zh-CN"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endParaRPr>
          </a:p>
          <a:p>
            <a:pPr marL="455930" marR="0" lvl="1" indent="0" algn="l" defTabSz="913130" rtl="0" eaLnBrk="1" fontAlgn="base" latinLnBrk="0" hangingPunct="1">
              <a:lnSpc>
                <a:spcPct val="190000"/>
              </a:lnSpc>
              <a:spcBef>
                <a:spcPct val="0"/>
              </a:spcBef>
              <a:spcAft>
                <a:spcPct val="0"/>
              </a:spcAft>
              <a:buClr>
                <a:srgbClr val="FF3300"/>
              </a:buClr>
              <a:buSzTx/>
              <a:buFontTx/>
              <a:buNone/>
              <a:defRPr/>
            </a:pPr>
            <a:r>
              <a:rPr kumimoji="1" lang="zh-CN" altLang="en-US" sz="2400" b="1" i="0" u="none" strike="noStrike" kern="1200" cap="none" spc="0" normalizeH="0" baseline="0" noProof="0" dirty="0">
                <a:ln>
                  <a:noFill/>
                </a:ln>
                <a:solidFill>
                  <a:srgbClr val="FF3300"/>
                </a:solidFill>
                <a:effectLst/>
                <a:uLnTx/>
                <a:uFillTx/>
                <a:latin typeface="Times New Roman" panose="02020603050405020304" pitchFamily="18" charset="0"/>
                <a:ea typeface="宋体" panose="02010600030101010101" pitchFamily="2" charset="-122"/>
                <a:cs typeface="+mn-cs"/>
              </a:rPr>
              <a:t>注意：被救援人员与救援人员都必须进行必要的防护</a:t>
            </a:r>
            <a:endParaRPr kumimoji="1"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wd">
                                    <p:tmAbs val="0"/>
                                  </p:iterate>
                                  <p:childTnLst>
                                    <p:set>
                                      <p:cBhvr>
                                        <p:cTn id="6" dur="1" fill="hold">
                                          <p:stCondLst>
                                            <p:cond delay="0"/>
                                          </p:stCondLst>
                                        </p:cTn>
                                        <p:tgtEl>
                                          <p:spTgt spid="1907714">
                                            <p:txEl>
                                              <p:charRg st="0"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iterate type="lt">
                                    <p:tmPct val="10000"/>
                                  </p:iterate>
                                  <p:childTnLst>
                                    <p:set>
                                      <p:cBhvr>
                                        <p:cTn id="10" dur="1" fill="hold">
                                          <p:stCondLst>
                                            <p:cond delay="0"/>
                                          </p:stCondLst>
                                        </p:cTn>
                                        <p:tgtEl>
                                          <p:spTgt spid="1907714">
                                            <p:txEl>
                                              <p:charRg st="15" end="29"/>
                                            </p:txEl>
                                          </p:spTgt>
                                        </p:tgtEl>
                                        <p:attrNameLst>
                                          <p:attrName>style.visibility</p:attrName>
                                        </p:attrNameLst>
                                      </p:cBhvr>
                                      <p:to>
                                        <p:strVal val="visible"/>
                                      </p:to>
                                    </p:set>
                                    <p:anim calcmode="lin" valueType="num">
                                      <p:cBhvr additive="base">
                                        <p:cTn id="11" dur="500" fill="hold"/>
                                        <p:tgtEl>
                                          <p:spTgt spid="1907714">
                                            <p:txEl>
                                              <p:charRg st="15" end="29"/>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07714">
                                            <p:txEl>
                                              <p:charRg st="15" end="29"/>
                                            </p:txEl>
                                          </p:spTgt>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2" presetClass="entr" presetSubtype="8" fill="hold" nodeType="afterEffect">
                                  <p:stCondLst>
                                    <p:cond delay="0"/>
                                  </p:stCondLst>
                                  <p:iterate type="lt">
                                    <p:tmPct val="10000"/>
                                  </p:iterate>
                                  <p:childTnLst>
                                    <p:set>
                                      <p:cBhvr>
                                        <p:cTn id="15" dur="1" fill="hold">
                                          <p:stCondLst>
                                            <p:cond delay="0"/>
                                          </p:stCondLst>
                                        </p:cTn>
                                        <p:tgtEl>
                                          <p:spTgt spid="1907714">
                                            <p:txEl>
                                              <p:charRg st="29" end="45"/>
                                            </p:txEl>
                                          </p:spTgt>
                                        </p:tgtEl>
                                        <p:attrNameLst>
                                          <p:attrName>style.visibility</p:attrName>
                                        </p:attrNameLst>
                                      </p:cBhvr>
                                      <p:to>
                                        <p:strVal val="visible"/>
                                      </p:to>
                                    </p:set>
                                    <p:anim calcmode="lin" valueType="num">
                                      <p:cBhvr additive="base">
                                        <p:cTn id="16" dur="500" fill="hold"/>
                                        <p:tgtEl>
                                          <p:spTgt spid="1907714">
                                            <p:txEl>
                                              <p:charRg st="29" end="45"/>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907714">
                                            <p:txEl>
                                              <p:charRg st="29" end="45"/>
                                            </p:txEl>
                                          </p:spTgt>
                                        </p:tgtEl>
                                        <p:attrNameLst>
                                          <p:attrName>ppt_y</p:attrName>
                                        </p:attrNameLst>
                                      </p:cBhvr>
                                      <p:tavLst>
                                        <p:tav tm="0">
                                          <p:val>
                                            <p:strVal val="#ppt_y"/>
                                          </p:val>
                                        </p:tav>
                                        <p:tav tm="100000">
                                          <p:val>
                                            <p:strVal val="#ppt_y"/>
                                          </p:val>
                                        </p:tav>
                                      </p:tavLst>
                                    </p:anim>
                                  </p:childTnLst>
                                </p:cTn>
                              </p:par>
                            </p:childTnLst>
                          </p:cTn>
                        </p:par>
                        <p:par>
                          <p:cTn id="18" fill="hold">
                            <p:stCondLst>
                              <p:cond delay="2300"/>
                            </p:stCondLst>
                            <p:childTnLst>
                              <p:par>
                                <p:cTn id="19" presetID="2" presetClass="entr" presetSubtype="8" fill="hold" nodeType="afterEffect">
                                  <p:stCondLst>
                                    <p:cond delay="0"/>
                                  </p:stCondLst>
                                  <p:iterate type="lt">
                                    <p:tmPct val="10000"/>
                                  </p:iterate>
                                  <p:childTnLst>
                                    <p:set>
                                      <p:cBhvr>
                                        <p:cTn id="20" dur="1" fill="hold">
                                          <p:stCondLst>
                                            <p:cond delay="0"/>
                                          </p:stCondLst>
                                        </p:cTn>
                                        <p:tgtEl>
                                          <p:spTgt spid="1907714">
                                            <p:txEl>
                                              <p:charRg st="45" end="55"/>
                                            </p:txEl>
                                          </p:spTgt>
                                        </p:tgtEl>
                                        <p:attrNameLst>
                                          <p:attrName>style.visibility</p:attrName>
                                        </p:attrNameLst>
                                      </p:cBhvr>
                                      <p:to>
                                        <p:strVal val="visible"/>
                                      </p:to>
                                    </p:set>
                                    <p:anim calcmode="lin" valueType="num">
                                      <p:cBhvr additive="base">
                                        <p:cTn id="21" dur="500" fill="hold"/>
                                        <p:tgtEl>
                                          <p:spTgt spid="1907714">
                                            <p:txEl>
                                              <p:charRg st="45" end="5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07714">
                                            <p:txEl>
                                              <p:charRg st="45" end="55"/>
                                            </p:txEl>
                                          </p:spTgt>
                                        </p:tgtEl>
                                        <p:attrNameLst>
                                          <p:attrName>ppt_y</p:attrName>
                                        </p:attrNameLst>
                                      </p:cBhvr>
                                      <p:tavLst>
                                        <p:tav tm="0">
                                          <p:val>
                                            <p:strVal val="#ppt_y"/>
                                          </p:val>
                                        </p:tav>
                                        <p:tav tm="100000">
                                          <p:val>
                                            <p:strVal val="#ppt_y"/>
                                          </p:val>
                                        </p:tav>
                                      </p:tavLst>
                                    </p:anim>
                                  </p:childTnLst>
                                </p:cTn>
                              </p:par>
                            </p:childTnLst>
                          </p:cTn>
                        </p:par>
                        <p:par>
                          <p:cTn id="23" fill="hold">
                            <p:stCondLst>
                              <p:cond delay="3199"/>
                            </p:stCondLst>
                            <p:childTnLst>
                              <p:par>
                                <p:cTn id="24" presetID="2" presetClass="entr" presetSubtype="8" fill="hold" nodeType="afterEffect">
                                  <p:stCondLst>
                                    <p:cond delay="0"/>
                                  </p:stCondLst>
                                  <p:iterate type="lt">
                                    <p:tmPct val="10000"/>
                                  </p:iterate>
                                  <p:childTnLst>
                                    <p:set>
                                      <p:cBhvr>
                                        <p:cTn id="25" dur="1" fill="hold">
                                          <p:stCondLst>
                                            <p:cond delay="0"/>
                                          </p:stCondLst>
                                        </p:cTn>
                                        <p:tgtEl>
                                          <p:spTgt spid="1907714">
                                            <p:txEl>
                                              <p:charRg st="55" end="66"/>
                                            </p:txEl>
                                          </p:spTgt>
                                        </p:tgtEl>
                                        <p:attrNameLst>
                                          <p:attrName>style.visibility</p:attrName>
                                        </p:attrNameLst>
                                      </p:cBhvr>
                                      <p:to>
                                        <p:strVal val="visible"/>
                                      </p:to>
                                    </p:set>
                                    <p:anim calcmode="lin" valueType="num">
                                      <p:cBhvr additive="base">
                                        <p:cTn id="26" dur="500" fill="hold"/>
                                        <p:tgtEl>
                                          <p:spTgt spid="1907714">
                                            <p:txEl>
                                              <p:charRg st="55" end="66"/>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907714">
                                            <p:txEl>
                                              <p:charRg st="55" end="66"/>
                                            </p:txEl>
                                          </p:spTgt>
                                        </p:tgtEl>
                                        <p:attrNameLst>
                                          <p:attrName>ppt_y</p:attrName>
                                        </p:attrNameLst>
                                      </p:cBhvr>
                                      <p:tavLst>
                                        <p:tav tm="0">
                                          <p:val>
                                            <p:strVal val="#ppt_y"/>
                                          </p:val>
                                        </p:tav>
                                        <p:tav tm="100000">
                                          <p:val>
                                            <p:strVal val="#ppt_y"/>
                                          </p:val>
                                        </p:tav>
                                      </p:tavLst>
                                    </p:anim>
                                  </p:childTnLst>
                                </p:cTn>
                              </p:par>
                            </p:childTnLst>
                          </p:cTn>
                        </p:par>
                        <p:par>
                          <p:cTn id="28" fill="hold">
                            <p:stCondLst>
                              <p:cond delay="4150"/>
                            </p:stCondLst>
                            <p:childTnLst>
                              <p:par>
                                <p:cTn id="29" presetID="2" presetClass="entr" presetSubtype="8" fill="hold" nodeType="afterEffect">
                                  <p:stCondLst>
                                    <p:cond delay="0"/>
                                  </p:stCondLst>
                                  <p:iterate type="lt">
                                    <p:tmPct val="10000"/>
                                  </p:iterate>
                                  <p:childTnLst>
                                    <p:set>
                                      <p:cBhvr>
                                        <p:cTn id="30" dur="1" fill="hold">
                                          <p:stCondLst>
                                            <p:cond delay="0"/>
                                          </p:stCondLst>
                                        </p:cTn>
                                        <p:tgtEl>
                                          <p:spTgt spid="1907714">
                                            <p:txEl>
                                              <p:charRg st="66" end="90"/>
                                            </p:txEl>
                                          </p:spTgt>
                                        </p:tgtEl>
                                        <p:attrNameLst>
                                          <p:attrName>style.visibility</p:attrName>
                                        </p:attrNameLst>
                                      </p:cBhvr>
                                      <p:to>
                                        <p:strVal val="visible"/>
                                      </p:to>
                                    </p:set>
                                    <p:anim calcmode="lin" valueType="num">
                                      <p:cBhvr additive="base">
                                        <p:cTn id="31" dur="500" fill="hold"/>
                                        <p:tgtEl>
                                          <p:spTgt spid="1907714">
                                            <p:txEl>
                                              <p:charRg st="66" end="9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07714">
                                            <p:txEl>
                                              <p:charRg st="66" end="9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1316" name="Rectangle 2"/>
          <p:cNvSpPr>
            <a:spLocks noGrp="1" noChangeArrowheads="1"/>
          </p:cNvSpPr>
          <p:nvPr>
            <p:ph type="title" idx="4294967295"/>
          </p:nvPr>
        </p:nvSpPr>
        <p:spPr>
          <a:xfrm>
            <a:off x="395288" y="1122363"/>
            <a:ext cx="8226425" cy="650875"/>
          </a:xfrm>
        </p:spPr>
        <p:txBody>
          <a:bodyPr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呼吸器的使用原则</a:t>
            </a:r>
            <a:endPar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76803" name="Rectangle 3"/>
          <p:cNvSpPr>
            <a:spLocks noGrp="1"/>
          </p:cNvSpPr>
          <p:nvPr>
            <p:ph type="body" idx="4294967295"/>
          </p:nvPr>
        </p:nvSpPr>
        <p:spPr>
          <a:xfrm>
            <a:off x="469900" y="1917700"/>
            <a:ext cx="8226425" cy="3527425"/>
          </a:xfrm>
          <a:ln/>
        </p:spPr>
        <p:txBody>
          <a:bodyPr vert="horz" wrap="square" lIns="91440" tIns="45720" rIns="91440" bIns="45720" anchor="t" anchorCtr="0"/>
          <a:p>
            <a:pPr eaLnBrk="1" hangingPunct="1">
              <a:lnSpc>
                <a:spcPct val="150000"/>
              </a:lnSpc>
              <a:buClr>
                <a:srgbClr val="FF0000"/>
              </a:buClr>
              <a:buFont typeface="Wingdings" panose="05000000000000000000" pitchFamily="2" charset="2"/>
              <a:buChar char="l"/>
            </a:pPr>
            <a:r>
              <a:rPr lang="zh-CN" altLang="en-US" sz="2400" dirty="0">
                <a:solidFill>
                  <a:srgbClr val="FF0000"/>
                </a:solidFill>
              </a:rPr>
              <a:t>在情况不明时，必须使用隔绝式器具</a:t>
            </a:r>
            <a:endParaRPr lang="zh-CN" altLang="en-US" sz="2400" dirty="0">
              <a:solidFill>
                <a:srgbClr val="FF0000"/>
              </a:solidFill>
            </a:endParaRPr>
          </a:p>
          <a:p>
            <a:pPr eaLnBrk="1" hangingPunct="1">
              <a:lnSpc>
                <a:spcPct val="150000"/>
              </a:lnSpc>
              <a:buClr>
                <a:srgbClr val="FF0000"/>
              </a:buClr>
              <a:buFont typeface="Wingdings" panose="05000000000000000000" pitchFamily="2" charset="2"/>
              <a:buChar char="l"/>
            </a:pPr>
            <a:r>
              <a:rPr lang="zh-CN" altLang="en-US" sz="2400" dirty="0">
                <a:solidFill>
                  <a:schemeClr val="accent2"/>
                </a:solidFill>
              </a:rPr>
              <a:t>在使用前必须检查器具是否合格、有效</a:t>
            </a:r>
            <a:endParaRPr lang="zh-CN" altLang="en-US" sz="2400" dirty="0">
              <a:solidFill>
                <a:schemeClr val="accent2"/>
              </a:solidFill>
            </a:endParaRPr>
          </a:p>
          <a:p>
            <a:pPr eaLnBrk="1" hangingPunct="1">
              <a:lnSpc>
                <a:spcPct val="150000"/>
              </a:lnSpc>
              <a:buClr>
                <a:srgbClr val="FF0000"/>
              </a:buClr>
              <a:buFont typeface="Wingdings" panose="05000000000000000000" pitchFamily="2" charset="2"/>
              <a:buChar char="l"/>
            </a:pPr>
            <a:r>
              <a:rPr lang="zh-CN" altLang="en-US" sz="2400" dirty="0">
                <a:solidFill>
                  <a:schemeClr val="accent2"/>
                </a:solidFill>
              </a:rPr>
              <a:t>必须正确佩戴、正确使用</a:t>
            </a:r>
            <a:endParaRPr lang="zh-CN" altLang="en-US" sz="2400" dirty="0">
              <a:solidFill>
                <a:schemeClr val="accent2"/>
              </a:solidFill>
            </a:endParaRPr>
          </a:p>
          <a:p>
            <a:pPr eaLnBrk="1" hangingPunct="1">
              <a:lnSpc>
                <a:spcPct val="150000"/>
              </a:lnSpc>
              <a:buClr>
                <a:srgbClr val="FF0000"/>
              </a:buClr>
              <a:buFont typeface="Wingdings" panose="05000000000000000000" pitchFamily="2" charset="2"/>
              <a:buChar char="l"/>
            </a:pPr>
            <a:r>
              <a:rPr lang="zh-CN" altLang="en-US" sz="2400" dirty="0">
                <a:solidFill>
                  <a:schemeClr val="accent2"/>
                </a:solidFill>
              </a:rPr>
              <a:t>在情况不明确时，不得随意摘除</a:t>
            </a:r>
            <a:endParaRPr lang="zh-CN" altLang="en-US" sz="2400" dirty="0">
              <a:solidFill>
                <a:schemeClr val="accent2"/>
              </a:solidFill>
            </a:endParaRPr>
          </a:p>
        </p:txBody>
      </p:sp>
    </p:spTree>
  </p:cSld>
  <p:clrMapOvr>
    <a:masterClrMapping/>
  </p:clrMapOvr>
  <p:transition spd="med">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83363" name="Group 3"/>
          <p:cNvGraphicFramePr>
            <a:graphicFrameLocks noGrp="1"/>
          </p:cNvGraphicFramePr>
          <p:nvPr/>
        </p:nvGraphicFramePr>
        <p:xfrm>
          <a:off x="539750" y="1989138"/>
          <a:ext cx="8043863" cy="3392488"/>
        </p:xfrm>
        <a:graphic>
          <a:graphicData uri="http://schemas.openxmlformats.org/drawingml/2006/table">
            <a:tbl>
              <a:tblPr/>
              <a:tblGrid>
                <a:gridCol w="2216150"/>
                <a:gridCol w="2105025"/>
                <a:gridCol w="1835150"/>
                <a:gridCol w="1887538"/>
              </a:tblGrid>
              <a:tr h="1095375">
                <a:tc>
                  <a:txBody>
                    <a:bodyPr/>
                    <a:lstStyle/>
                    <a:p>
                      <a:pPr marL="0" marR="0" lvl="0" indent="0" algn="l" defTabSz="91313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Times New Roman" panose="02020603050405020304" pitchFamily="18" charset="0"/>
                          <a:ea typeface="幼圆" pitchFamily="49" charset="-122"/>
                        </a:rPr>
                        <a:t>                  </a:t>
                      </a:r>
                      <a:r>
                        <a:rPr kumimoji="0" lang="zh-CN" altLang="en-US" sz="1800" b="1" i="0" u="none" strike="noStrike" cap="none" normalizeH="0" baseline="0" dirty="0" smtClean="0">
                          <a:ln>
                            <a:noFill/>
                          </a:ln>
                          <a:solidFill>
                            <a:schemeClr val="tx1"/>
                          </a:solidFill>
                          <a:effectLst/>
                          <a:latin typeface="Times New Roman" panose="02020603050405020304" pitchFamily="18" charset="0"/>
                          <a:ea typeface="幼圆" pitchFamily="49" charset="-122"/>
                        </a:rPr>
                        <a:t>危险区</a:t>
                      </a: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p>
                      <a:pPr marL="0" marR="0" lvl="0" indent="0" algn="l"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p>
                      <a:pPr marL="0" marR="0" lvl="0" indent="0" algn="l"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     </a:t>
                      </a: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毒  性</a:t>
                      </a:r>
                      <a:endParaRPr kumimoji="0" lang="zh-CN" altLang="en-US" sz="1800" b="1" i="0" u="none" strike="noStrike" cap="none" normalizeH="0" baseline="0" dirty="0" smtClean="0">
                        <a:ln>
                          <a:noFill/>
                        </a:ln>
                        <a:solidFill>
                          <a:schemeClr val="tx1"/>
                        </a:solidFill>
                        <a:effectLst/>
                        <a:latin typeface="Times New Roman" panose="02020603050405020304" pitchFamily="18" charset="0"/>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endParaRPr kumimoji="0" lang="en-US" altLang="zh-CN"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重度危险区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endParaRPr kumimoji="0" lang="en-US" altLang="zh-CN"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中度危险区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endParaRPr kumimoji="0" lang="en-US" altLang="zh-CN"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轻度危险区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73075">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剧毒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一级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一级</a:t>
                      </a:r>
                      <a:endPar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二级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71488">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高毒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rgbClr val="0000FF"/>
                          </a:solidFill>
                          <a:effectLst/>
                          <a:latin typeface="Times New Roman" panose="02020603050405020304" pitchFamily="18" charset="0"/>
                          <a:ea typeface="幼圆" pitchFamily="49" charset="-122"/>
                        </a:rPr>
                        <a:t>一级</a:t>
                      </a:r>
                      <a:r>
                        <a:rPr kumimoji="0" lang="zh-CN" altLang="en-US" sz="1800" b="1" i="0" u="none" strike="noStrike" cap="none" normalizeH="0" baseline="0" dirty="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dirty="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一级</a:t>
                      </a:r>
                      <a:endPar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二级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79425">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中毒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一级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二级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二级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73075">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低毒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二级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三级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三级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00050">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rPr>
                        <a:t>微毒 </a:t>
                      </a:r>
                      <a:endParaRPr kumimoji="0" lang="zh-CN" altLang="en-US" sz="1800" b="1" i="0" u="none" strike="noStrike" cap="none" normalizeH="0" baseline="0" dirty="0" smtClean="0">
                        <a:ln>
                          <a:noFill/>
                        </a:ln>
                        <a:solidFill>
                          <a:schemeClr val="tx1"/>
                        </a:solidFill>
                        <a:effectLst/>
                        <a:latin typeface="宋体" panose="02010600030101010101" pitchFamily="2"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二级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三级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rgbClr val="0000FF"/>
                          </a:solidFill>
                          <a:effectLst/>
                          <a:latin typeface="Times New Roman" panose="02020603050405020304" pitchFamily="18" charset="0"/>
                          <a:ea typeface="幼圆" pitchFamily="49" charset="-122"/>
                        </a:rPr>
                        <a:t>三级</a:t>
                      </a:r>
                      <a:r>
                        <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rPr>
                        <a:t> </a:t>
                      </a:r>
                      <a:endParaRPr kumimoji="0" lang="zh-CN" altLang="en-US" sz="1800" b="1" i="0" u="none" strike="noStrike" cap="none" normalizeH="0" baseline="0" smtClean="0">
                        <a:ln>
                          <a:noFill/>
                        </a:ln>
                        <a:solidFill>
                          <a:srgbClr val="0000FF"/>
                        </a:solidFill>
                        <a:effectLst/>
                        <a:latin typeface="宋体" panose="02010600030101010101" pitchFamily="2"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495085" name="Rectangle 45"/>
          <p:cNvSpPr>
            <a:spLocks noChangeArrowheads="1"/>
          </p:cNvSpPr>
          <p:nvPr/>
        </p:nvSpPr>
        <p:spPr bwMode="auto">
          <a:xfrm>
            <a:off x="393700" y="1123950"/>
            <a:ext cx="8351838" cy="503238"/>
          </a:xfrm>
          <a:prstGeom prst="rect">
            <a:avLst/>
          </a:prstGeom>
          <a:noFill/>
          <a:ln w="9525">
            <a:noFill/>
            <a:miter lim="800000"/>
          </a:ln>
          <a:effectLst/>
        </p:spPr>
        <p:txBody>
          <a:bodyPr lIns="91438" tIns="45721" rIns="91438" bIns="45721">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1" lang="zh-CN" altLang="en-US" sz="2700" b="1" i="0" u="none" strike="noStrike" kern="1200" cap="none" spc="0" normalizeH="0" baseline="0" noProof="0">
                <a:ln>
                  <a:noFill/>
                </a:ln>
                <a:solidFill>
                  <a:srgbClr val="0000FF"/>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现场危险区域分级</a:t>
            </a:r>
            <a:endParaRPr kumimoji="1" lang="zh-CN" altLang="en-US" sz="27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spd="med">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87459" name="Group 3"/>
          <p:cNvGraphicFramePr>
            <a:graphicFrameLocks noGrp="1"/>
          </p:cNvGraphicFramePr>
          <p:nvPr/>
        </p:nvGraphicFramePr>
        <p:xfrm>
          <a:off x="395288" y="2349500"/>
          <a:ext cx="8280400" cy="3502025"/>
        </p:xfrm>
        <a:graphic>
          <a:graphicData uri="http://schemas.openxmlformats.org/drawingml/2006/table">
            <a:tbl>
              <a:tblPr/>
              <a:tblGrid>
                <a:gridCol w="804862"/>
                <a:gridCol w="708025"/>
                <a:gridCol w="1800225"/>
                <a:gridCol w="1943100"/>
                <a:gridCol w="3024188"/>
              </a:tblGrid>
              <a:tr h="503238">
                <a:tc>
                  <a:txBody>
                    <a:bodyPr/>
                    <a:lstStyle/>
                    <a:p>
                      <a:pPr marL="0" marR="0" lvl="0" indent="0" algn="ctr"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级别</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形式</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防化服</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防护服</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防护面具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17550">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一级</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全身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内置式重型</a:t>
                      </a:r>
                      <a:r>
                        <a:rPr kumimoji="0" lang="zh-CN" altLang="en-US" sz="2100" b="1" i="0" u="none" strike="noStrike" cap="none" normalizeH="0" baseline="0" smtClean="0">
                          <a:ln>
                            <a:noFill/>
                          </a:ln>
                          <a:solidFill>
                            <a:srgbClr val="FF0000"/>
                          </a:solidFill>
                          <a:effectLst/>
                          <a:latin typeface="幼圆" pitchFamily="49" charset="-122"/>
                          <a:ea typeface="幼圆" pitchFamily="49" charset="-122"/>
                          <a:cs typeface="Times New Roman" panose="02020603050405020304" pitchFamily="18" charset="0"/>
                        </a:rPr>
                        <a:t>防化</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服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全棉防静电内外衣</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正压式空气呼吸器或全防型滤毒罐</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95288">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二级</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全身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封闭式</a:t>
                      </a:r>
                      <a:r>
                        <a:rPr kumimoji="0" lang="zh-CN" altLang="en-US" sz="2100" b="1" i="0" u="none" strike="noStrike" cap="none" normalizeH="0" baseline="0" smtClean="0">
                          <a:ln>
                            <a:noFill/>
                          </a:ln>
                          <a:solidFill>
                            <a:srgbClr val="FF0000"/>
                          </a:solidFill>
                          <a:effectLst/>
                          <a:latin typeface="幼圆" pitchFamily="49" charset="-122"/>
                          <a:ea typeface="幼圆" pitchFamily="49" charset="-122"/>
                          <a:cs typeface="Times New Roman" panose="02020603050405020304" pitchFamily="18" charset="0"/>
                        </a:rPr>
                        <a:t>防化</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服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全棉防静电内外衣</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正压式空气呼吸器或全防型滤毒罐</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55638">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三级</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呼吸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简易</a:t>
                      </a:r>
                      <a:r>
                        <a:rPr kumimoji="0" lang="zh-CN" altLang="en-US" sz="2100" b="1" i="0" u="none" strike="noStrike" cap="none" normalizeH="0" baseline="0" smtClean="0">
                          <a:ln>
                            <a:noFill/>
                          </a:ln>
                          <a:solidFill>
                            <a:srgbClr val="FF0000"/>
                          </a:solidFill>
                          <a:effectLst/>
                          <a:latin typeface="幼圆" pitchFamily="49" charset="-122"/>
                          <a:ea typeface="幼圆" pitchFamily="49" charset="-122"/>
                          <a:cs typeface="Times New Roman" panose="02020603050405020304" pitchFamily="18" charset="0"/>
                        </a:rPr>
                        <a:t>防化</a:t>
                      </a: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服</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战斗服</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p>
                      <a:pPr marL="0" marR="0" lvl="0" indent="0" algn="l" defTabSz="913130" rtl="0" eaLnBrk="1" fontAlgn="base" latinLnBrk="0" hangingPunct="1">
                        <a:lnSpc>
                          <a:spcPct val="120000"/>
                        </a:lnSpc>
                        <a:spcBef>
                          <a:spcPct val="20000"/>
                        </a:spcBef>
                        <a:spcAft>
                          <a:spcPct val="0"/>
                        </a:spcAft>
                        <a:buClrTx/>
                        <a:buSzTx/>
                        <a:buFontTx/>
                        <a:buNone/>
                      </a:pPr>
                      <a:endParaRPr kumimoji="0" lang="en-US" altLang="zh-CN"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20000"/>
                        </a:lnSpc>
                        <a:spcBef>
                          <a:spcPct val="20000"/>
                        </a:spcBef>
                        <a:spcAft>
                          <a:spcPct val="0"/>
                        </a:spcAft>
                        <a:buClrTx/>
                        <a:buSzTx/>
                        <a:buFontTx/>
                        <a:buNone/>
                      </a:pPr>
                      <a:r>
                        <a:rPr kumimoji="0" lang="zh-CN" altLang="en-US" sz="2100" b="1" i="0" u="none" strike="noStrike" cap="none" normalizeH="0" baseline="0" dirty="0" smtClean="0">
                          <a:ln>
                            <a:noFill/>
                          </a:ln>
                          <a:solidFill>
                            <a:srgbClr val="0000FF"/>
                          </a:solidFill>
                          <a:effectLst/>
                          <a:latin typeface="幼圆" pitchFamily="49" charset="-122"/>
                          <a:ea typeface="幼圆" pitchFamily="49" charset="-122"/>
                        </a:rPr>
                        <a:t>简易滤毒罐、面罩或口罩、毛巾等防护器材</a:t>
                      </a:r>
                      <a:endParaRPr kumimoji="0" lang="zh-CN" altLang="en-US" sz="2100" b="1" i="0" u="none" strike="noStrike" cap="none" normalizeH="0" baseline="0" dirty="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496136" name="Rectangle 72"/>
          <p:cNvSpPr>
            <a:spLocks noChangeArrowheads="1"/>
          </p:cNvSpPr>
          <p:nvPr/>
        </p:nvSpPr>
        <p:spPr bwMode="auto">
          <a:xfrm>
            <a:off x="322263" y="1270000"/>
            <a:ext cx="8212138" cy="635000"/>
          </a:xfrm>
          <a:prstGeom prst="rect">
            <a:avLst/>
          </a:prstGeom>
          <a:noFill/>
          <a:ln w="9525">
            <a:noFill/>
            <a:miter lim="800000"/>
          </a:ln>
          <a:effectLst/>
        </p:spPr>
        <p:txBody>
          <a:bodyPr lIns="91438" tIns="45721" rIns="91438" bIns="45721">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1" lang="zh-CN" altLang="en-US" sz="33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泄漏事故</a:t>
            </a:r>
            <a:endParaRPr kumimoji="1" lang="zh-CN" altLang="en-US" sz="33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89507" name="Group 3"/>
          <p:cNvGraphicFramePr>
            <a:graphicFrameLocks noGrp="1"/>
          </p:cNvGraphicFramePr>
          <p:nvPr/>
        </p:nvGraphicFramePr>
        <p:xfrm>
          <a:off x="395288" y="2060575"/>
          <a:ext cx="8280400" cy="3278188"/>
        </p:xfrm>
        <a:graphic>
          <a:graphicData uri="http://schemas.openxmlformats.org/drawingml/2006/table">
            <a:tbl>
              <a:tblPr/>
              <a:tblGrid>
                <a:gridCol w="738187"/>
                <a:gridCol w="739775"/>
                <a:gridCol w="1774825"/>
                <a:gridCol w="1925638"/>
                <a:gridCol w="3101975"/>
              </a:tblGrid>
              <a:tr h="392113">
                <a:tc>
                  <a:txBody>
                    <a:bodyPr/>
                    <a:lstStyle/>
                    <a:p>
                      <a:pPr marL="0" marR="0" lvl="0" indent="0" algn="ctr"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dirty="0" smtClean="0">
                          <a:ln>
                            <a:noFill/>
                          </a:ln>
                          <a:solidFill>
                            <a:srgbClr val="0000FF"/>
                          </a:solidFill>
                          <a:effectLst/>
                          <a:latin typeface="幼圆" pitchFamily="49" charset="-122"/>
                          <a:ea typeface="幼圆" pitchFamily="49" charset="-122"/>
                          <a:cs typeface="Times New Roman" panose="02020603050405020304" pitchFamily="18" charset="0"/>
                        </a:rPr>
                        <a:t>级别</a:t>
                      </a:r>
                      <a:r>
                        <a:rPr kumimoji="0" lang="zh-CN" altLang="en-US" sz="2100" b="1" i="0" u="none" strike="noStrike" cap="none" normalizeH="0" baseline="0" dirty="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dirty="0" smtClean="0">
                        <a:ln>
                          <a:noFill/>
                        </a:ln>
                        <a:solidFill>
                          <a:srgbClr val="0000FF"/>
                        </a:solidFill>
                        <a:effectLst/>
                        <a:latin typeface="幼圆" pitchFamily="49"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形式</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防化服</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防护服</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防护面具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87388">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一级</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全身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dirty="0" smtClean="0">
                          <a:ln>
                            <a:noFill/>
                          </a:ln>
                          <a:solidFill>
                            <a:srgbClr val="0000FF"/>
                          </a:solidFill>
                          <a:effectLst/>
                          <a:latin typeface="幼圆" pitchFamily="49" charset="-122"/>
                          <a:ea typeface="幼圆" pitchFamily="49" charset="-122"/>
                        </a:rPr>
                        <a:t>内置式重型</a:t>
                      </a:r>
                      <a:r>
                        <a:rPr kumimoji="0" lang="zh-CN" altLang="en-US" sz="2100" b="1" i="0" u="none" strike="noStrike" cap="none" normalizeH="0" baseline="0" dirty="0" smtClean="0">
                          <a:ln>
                            <a:noFill/>
                          </a:ln>
                          <a:solidFill>
                            <a:srgbClr val="FF0000"/>
                          </a:solidFill>
                          <a:effectLst/>
                          <a:latin typeface="幼圆" pitchFamily="49" charset="-122"/>
                          <a:ea typeface="幼圆" pitchFamily="49" charset="-122"/>
                          <a:cs typeface="Times New Roman" panose="02020603050405020304" pitchFamily="18" charset="0"/>
                        </a:rPr>
                        <a:t>防火</a:t>
                      </a:r>
                      <a:r>
                        <a:rPr kumimoji="0" lang="zh-CN" altLang="en-US" sz="2100" b="1" i="0" u="none" strike="noStrike" cap="none" normalizeH="0" baseline="0" dirty="0" smtClean="0">
                          <a:ln>
                            <a:noFill/>
                          </a:ln>
                          <a:solidFill>
                            <a:srgbClr val="0000FF"/>
                          </a:solidFill>
                          <a:effectLst/>
                          <a:latin typeface="幼圆" pitchFamily="49" charset="-122"/>
                          <a:ea typeface="幼圆" pitchFamily="49" charset="-122"/>
                        </a:rPr>
                        <a:t>服</a:t>
                      </a:r>
                      <a:endParaRPr kumimoji="0" lang="zh-CN" altLang="en-US" sz="2100" b="1" i="0" u="none" strike="noStrike" cap="none" normalizeH="0" baseline="0" dirty="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全棉防静电内外衣</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正压式空气呼吸器或全防型滤毒罐</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95288">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二级</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全身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FF0000"/>
                          </a:solidFill>
                          <a:effectLst/>
                          <a:latin typeface="幼圆" pitchFamily="49" charset="-122"/>
                          <a:ea typeface="幼圆" pitchFamily="49" charset="-122"/>
                          <a:cs typeface="Times New Roman" panose="02020603050405020304" pitchFamily="18" charset="0"/>
                        </a:rPr>
                        <a:t>隔热</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服</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全棉防静电内外衣</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正压式空气呼吸器或全防型滤毒罐</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15950">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cs typeface="Times New Roman" panose="02020603050405020304" pitchFamily="18" charset="0"/>
                        </a:rPr>
                        <a:t>三级</a:t>
                      </a: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呼吸  </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战斗服</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endParaRPr kumimoji="0" lang="zh-CN" altLang="zh-CN"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3130" rtl="0" eaLnBrk="1" fontAlgn="base" latinLnBrk="0" hangingPunct="1">
                        <a:lnSpc>
                          <a:spcPct val="130000"/>
                        </a:lnSpc>
                        <a:spcBef>
                          <a:spcPct val="20000"/>
                        </a:spcBef>
                        <a:spcAft>
                          <a:spcPct val="0"/>
                        </a:spcAft>
                        <a:buClrTx/>
                        <a:buSzTx/>
                        <a:buFontTx/>
                        <a:buNone/>
                      </a:pPr>
                      <a:r>
                        <a:rPr kumimoji="0" lang="zh-CN" altLang="en-US" sz="2100" b="1" i="0" u="none" strike="noStrike" cap="none" normalizeH="0" baseline="0" smtClean="0">
                          <a:ln>
                            <a:noFill/>
                          </a:ln>
                          <a:solidFill>
                            <a:srgbClr val="0000FF"/>
                          </a:solidFill>
                          <a:effectLst/>
                          <a:latin typeface="幼圆" pitchFamily="49" charset="-122"/>
                          <a:ea typeface="幼圆" pitchFamily="49" charset="-122"/>
                        </a:rPr>
                        <a:t>简易滤毒罐、面罩或口罩、毛巾等防护器材</a:t>
                      </a:r>
                      <a:endParaRPr kumimoji="0" lang="zh-CN" altLang="en-US" sz="2100" b="1" i="0" u="none" strike="noStrike" cap="none" normalizeH="0" baseline="0" smtClean="0">
                        <a:ln>
                          <a:noFill/>
                        </a:ln>
                        <a:solidFill>
                          <a:srgbClr val="0000FF"/>
                        </a:solidFill>
                        <a:effectLst/>
                        <a:latin typeface="幼圆" pitchFamily="49" charset="-122"/>
                        <a:ea typeface="幼圆" pitchFamily="49" charset="-122"/>
                      </a:endParaRPr>
                    </a:p>
                  </a:txBody>
                  <a:tcPr marL="91438" marR="91438"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027591" name="Rectangle 71"/>
          <p:cNvSpPr>
            <a:spLocks noChangeArrowheads="1"/>
          </p:cNvSpPr>
          <p:nvPr/>
        </p:nvSpPr>
        <p:spPr bwMode="auto">
          <a:xfrm>
            <a:off x="2916238" y="1123950"/>
            <a:ext cx="2593975" cy="635000"/>
          </a:xfrm>
          <a:prstGeom prst="rect">
            <a:avLst/>
          </a:prstGeom>
          <a:noFill/>
          <a:ln w="9525">
            <a:noFill/>
            <a:miter lim="800000"/>
          </a:ln>
          <a:effectLst/>
        </p:spPr>
        <p:txBody>
          <a:bodyPr lIns="91438" tIns="45721" rIns="91438" bIns="45721">
            <a:spAutoFit/>
          </a:bodyPr>
          <a:lstStyle/>
          <a:p>
            <a:pPr marL="0" marR="0" lvl="0" indent="0" algn="ctr" defTabSz="913130" rtl="0" eaLnBrk="1" fontAlgn="base" latinLnBrk="0" hangingPunct="1">
              <a:lnSpc>
                <a:spcPct val="100000"/>
              </a:lnSpc>
              <a:spcBef>
                <a:spcPct val="0"/>
              </a:spcBef>
              <a:spcAft>
                <a:spcPct val="0"/>
              </a:spcAft>
              <a:buClrTx/>
              <a:buSzTx/>
              <a:buFontTx/>
              <a:buNone/>
              <a:defRPr/>
            </a:pPr>
            <a:r>
              <a:rPr kumimoji="1" lang="zh-CN" altLang="en-US" sz="33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火灾事故</a:t>
            </a:r>
            <a:endParaRPr kumimoji="1" lang="zh-CN" altLang="en-US" sz="3300" b="1"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Picture 2" descr="5"/>
          <p:cNvPicPr>
            <a:picLocks noChangeAspect="1"/>
          </p:cNvPicPr>
          <p:nvPr/>
        </p:nvPicPr>
        <p:blipFill>
          <a:blip r:embed="rId1"/>
          <a:stretch>
            <a:fillRect/>
          </a:stretch>
        </p:blipFill>
        <p:spPr>
          <a:xfrm>
            <a:off x="395288" y="981075"/>
            <a:ext cx="7993062" cy="5256213"/>
          </a:xfrm>
          <a:prstGeom prst="rect">
            <a:avLst/>
          </a:prstGeom>
          <a:noFill/>
          <a:ln w="9525">
            <a:noFill/>
          </a:ln>
        </p:spPr>
      </p:pic>
      <p:sp>
        <p:nvSpPr>
          <p:cNvPr id="80899" name="Rectangle 3"/>
          <p:cNvSpPr/>
          <p:nvPr/>
        </p:nvSpPr>
        <p:spPr>
          <a:xfrm>
            <a:off x="5292725" y="3644900"/>
            <a:ext cx="215900" cy="215900"/>
          </a:xfrm>
          <a:prstGeom prst="rect">
            <a:avLst/>
          </a:prstGeom>
          <a:solidFill>
            <a:schemeClr val="bg1"/>
          </a:solidFill>
          <a:ln w="9525">
            <a:noFill/>
          </a:ln>
        </p:spPr>
        <p:txBody>
          <a:bodyPr wrap="none" anchor="ctr" anchorCtr="0"/>
          <a:p>
            <a:pPr algn="ctr" defTabSz="913130" eaLnBrk="1" hangingPunct="1"/>
            <a:r>
              <a:rPr lang="en-US" altLang="zh-CN" sz="1400" dirty="0">
                <a:solidFill>
                  <a:schemeClr val="bg2"/>
                </a:solidFill>
                <a:latin typeface="Times New Roman" panose="02020603050405020304" pitchFamily="18" charset="0"/>
              </a:rPr>
              <a:t>  </a:t>
            </a:r>
            <a:r>
              <a:rPr lang="zh-CN" altLang="en-US" sz="1400" b="0" dirty="0">
                <a:solidFill>
                  <a:schemeClr val="bg2"/>
                </a:solidFill>
                <a:latin typeface="Times New Roman" panose="02020603050405020304" pitchFamily="18" charset="0"/>
              </a:rPr>
              <a:t>、</a:t>
            </a:r>
            <a:endParaRPr lang="zh-CN" altLang="en-US" sz="1400" b="0" dirty="0">
              <a:solidFill>
                <a:schemeClr val="bg2"/>
              </a:solidFill>
              <a:latin typeface="Times New Roman" panose="02020603050405020304" pitchFamily="18" charset="0"/>
            </a:endParaRPr>
          </a:p>
        </p:txBody>
      </p:sp>
      <p:sp>
        <p:nvSpPr>
          <p:cNvPr id="80900" name="Text Box 8"/>
          <p:cNvSpPr txBox="1"/>
          <p:nvPr/>
        </p:nvSpPr>
        <p:spPr>
          <a:xfrm>
            <a:off x="395288" y="1484313"/>
            <a:ext cx="1871662" cy="336550"/>
          </a:xfrm>
          <a:prstGeom prst="rect">
            <a:avLst/>
          </a:prstGeom>
          <a:noFill/>
          <a:ln w="9525">
            <a:noFill/>
          </a:ln>
        </p:spPr>
        <p:txBody>
          <a:bodyPr>
            <a:spAutoFit/>
          </a:bodyPr>
          <a:p>
            <a:pPr algn="ctr" defTabSz="913130" eaLnBrk="1" hangingPunct="1">
              <a:spcBef>
                <a:spcPct val="50000"/>
              </a:spcBef>
            </a:pPr>
            <a:r>
              <a:rPr lang="zh-CN" altLang="en-US" sz="1600" dirty="0">
                <a:latin typeface="Times New Roman" panose="02020603050405020304" pitchFamily="18" charset="0"/>
              </a:rPr>
              <a:t>美国职业健康局</a:t>
            </a:r>
            <a:endParaRPr lang="zh-CN" altLang="en-US" sz="1600" dirty="0">
              <a:latin typeface="Times New Roman" panose="02020603050405020304" pitchFamily="18" charset="0"/>
            </a:endParaRPr>
          </a:p>
        </p:txBody>
      </p:sp>
    </p:spTree>
  </p:cSld>
  <p:clrMapOvr>
    <a:masterClrMapping/>
  </p:clrMapOvr>
  <p:transition spd="med">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p:nvPr/>
        </p:nvSpPr>
        <p:spPr>
          <a:xfrm>
            <a:off x="469900" y="987425"/>
            <a:ext cx="8226425" cy="785813"/>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2  </a:t>
            </a:r>
            <a:r>
              <a:rPr lang="zh-CN" altLang="en-US" sz="3600" dirty="0">
                <a:solidFill>
                  <a:srgbClr val="0000FF"/>
                </a:solidFill>
                <a:latin typeface="Times New Roman" panose="02020603050405020304" pitchFamily="18" charset="0"/>
                <a:ea typeface="黑体" panose="02010609060101010101" pitchFamily="49" charset="-122"/>
              </a:rPr>
              <a:t>现场急救          </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81923" name="Rectangle 3"/>
          <p:cNvSpPr/>
          <p:nvPr/>
        </p:nvSpPr>
        <p:spPr>
          <a:xfrm>
            <a:off x="468313" y="1773238"/>
            <a:ext cx="8064500" cy="4103687"/>
          </a:xfrm>
          <a:prstGeom prst="rect">
            <a:avLst/>
          </a:prstGeom>
          <a:noFill/>
          <a:ln w="9525">
            <a:noFill/>
          </a:ln>
        </p:spPr>
        <p:txBody>
          <a:bodyPr lIns="91438" tIns="45721" rIns="91438" bIns="45721"/>
          <a:p>
            <a:pPr marL="342900" indent="-342900" defTabSz="913130" eaLnBrk="1" hangingPunct="1">
              <a:lnSpc>
                <a:spcPct val="130000"/>
              </a:lnSpc>
              <a:spcBef>
                <a:spcPct val="20000"/>
              </a:spcBef>
            </a:pPr>
            <a:r>
              <a:rPr lang="en-US" altLang="zh-CN" sz="2800" dirty="0">
                <a:solidFill>
                  <a:srgbClr val="0000FF"/>
                </a:solidFill>
                <a:latin typeface="黑体" panose="02010609060101010101" pitchFamily="49" charset="-122"/>
                <a:ea typeface="黑体" panose="02010609060101010101" pitchFamily="49" charset="-122"/>
              </a:rPr>
              <a:t>2.1  </a:t>
            </a:r>
            <a:r>
              <a:rPr lang="zh-CN" altLang="en-US" sz="2800" dirty="0">
                <a:solidFill>
                  <a:srgbClr val="0000FF"/>
                </a:solidFill>
                <a:latin typeface="黑体" panose="02010609060101010101" pitchFamily="49" charset="-122"/>
                <a:ea typeface="黑体" panose="02010609060101010101" pitchFamily="49" charset="-122"/>
              </a:rPr>
              <a:t>危化品事故的伤害形式：</a:t>
            </a:r>
            <a:endParaRPr lang="zh-CN" altLang="en-US" sz="2800" dirty="0">
              <a:solidFill>
                <a:srgbClr val="0000FF"/>
              </a:solidFill>
              <a:latin typeface="黑体" panose="02010609060101010101" pitchFamily="49" charset="-122"/>
              <a:ea typeface="黑体" panose="02010609060101010101" pitchFamily="49" charset="-122"/>
            </a:endParaRPr>
          </a:p>
          <a:p>
            <a:pPr marL="1100455" lvl="1" indent="-287655" defTabSz="913130" eaLnBrk="1" hangingPunct="1">
              <a:lnSpc>
                <a:spcPct val="13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中毒</a:t>
            </a:r>
            <a:endParaRPr lang="zh-CN" altLang="en-US" sz="2400" dirty="0">
              <a:solidFill>
                <a:srgbClr val="0000FF"/>
              </a:solidFill>
              <a:latin typeface="Times New Roman" panose="02020603050405020304" pitchFamily="18" charset="0"/>
            </a:endParaRPr>
          </a:p>
          <a:p>
            <a:pPr marL="1100455" lvl="1" indent="-287655" defTabSz="913130" eaLnBrk="1" hangingPunct="1">
              <a:lnSpc>
                <a:spcPct val="13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窒息</a:t>
            </a:r>
            <a:endParaRPr lang="zh-CN" altLang="en-US" sz="2400" dirty="0">
              <a:solidFill>
                <a:srgbClr val="0000FF"/>
              </a:solidFill>
              <a:latin typeface="Times New Roman" panose="02020603050405020304" pitchFamily="18" charset="0"/>
            </a:endParaRPr>
          </a:p>
          <a:p>
            <a:pPr marL="1100455" lvl="1" indent="-287655" defTabSz="913130" eaLnBrk="1" hangingPunct="1">
              <a:lnSpc>
                <a:spcPct val="13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烧伤</a:t>
            </a:r>
            <a:endParaRPr lang="zh-CN" altLang="en-US" sz="2400" dirty="0">
              <a:solidFill>
                <a:srgbClr val="0000FF"/>
              </a:solidFill>
              <a:latin typeface="Times New Roman" panose="02020603050405020304" pitchFamily="18" charset="0"/>
            </a:endParaRPr>
          </a:p>
          <a:p>
            <a:pPr marL="1100455" lvl="1" indent="-287655" defTabSz="913130" eaLnBrk="1" hangingPunct="1">
              <a:lnSpc>
                <a:spcPct val="13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灼伤</a:t>
            </a:r>
            <a:endParaRPr lang="zh-CN" altLang="en-US" sz="2400" dirty="0">
              <a:solidFill>
                <a:srgbClr val="0000FF"/>
              </a:solidFill>
              <a:latin typeface="Times New Roman" panose="02020603050405020304" pitchFamily="18" charset="0"/>
            </a:endParaRPr>
          </a:p>
          <a:p>
            <a:pPr marL="1100455" lvl="1" indent="-287655" defTabSz="913130" eaLnBrk="1" hangingPunct="1">
              <a:lnSpc>
                <a:spcPct val="130000"/>
              </a:lnSpc>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冻伤</a:t>
            </a:r>
            <a:endParaRPr lang="zh-CN" altLang="en-US" sz="2400" dirty="0">
              <a:solidFill>
                <a:srgbClr val="0000FF"/>
              </a:solidFill>
              <a:latin typeface="Times New Roman" panose="02020603050405020304" pitchFamily="18" charset="0"/>
            </a:endParaRPr>
          </a:p>
          <a:p>
            <a:pPr marL="1100455" lvl="1" indent="-287655" defTabSz="913130" eaLnBrk="1" hangingPunct="1">
              <a:lnSpc>
                <a:spcPct val="130000"/>
              </a:lnSpc>
              <a:spcBef>
                <a:spcPct val="20000"/>
              </a:spcBef>
              <a:buFont typeface="Wingdings" panose="05000000000000000000" pitchFamily="2" charset="2"/>
              <a:buChar char="l"/>
            </a:pPr>
            <a:r>
              <a:rPr lang="zh-CN" altLang="en-US" sz="2400" u="sng" dirty="0">
                <a:solidFill>
                  <a:srgbClr val="0000FF"/>
                </a:solidFill>
                <a:latin typeface="Times New Roman" panose="02020603050405020304" pitchFamily="18" charset="0"/>
              </a:rPr>
              <a:t>其他</a:t>
            </a:r>
            <a:endParaRPr lang="zh-CN" altLang="en-US" sz="2400" u="sng" dirty="0">
              <a:solidFill>
                <a:srgbClr val="0000FF"/>
              </a:solidFill>
              <a:latin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0932" name="Text Box 4"/>
          <p:cNvSpPr txBox="1">
            <a:spLocks noChangeArrowheads="1"/>
          </p:cNvSpPr>
          <p:nvPr/>
        </p:nvSpPr>
        <p:spPr bwMode="auto">
          <a:xfrm>
            <a:off x="322263" y="992188"/>
            <a:ext cx="8786813" cy="5100638"/>
          </a:xfrm>
          <a:prstGeom prst="rect">
            <a:avLst/>
          </a:prstGeom>
          <a:noFill/>
          <a:ln w="9525">
            <a:noFill/>
            <a:miter lim="800000"/>
          </a:ln>
          <a:effectLst>
            <a:prstShdw prst="shdw17" dist="17961" dir="8100000">
              <a:schemeClr val="accent1">
                <a:gamma/>
                <a:shade val="60000"/>
                <a:invGamma/>
              </a:schemeClr>
            </a:prstShdw>
          </a:effectLst>
        </p:spPr>
        <p:txBody>
          <a:bodyPr lIns="96650" tIns="48325" rIns="96650" bIns="48325">
            <a:spAutoFit/>
          </a:bodyPr>
          <a:lstStyle/>
          <a:p>
            <a:pPr marR="0" defTabSz="968375">
              <a:lnSpc>
                <a:spcPct val="130000"/>
              </a:lnSpc>
              <a:buClrTx/>
              <a:buSzTx/>
              <a:buFontTx/>
              <a:buNone/>
              <a:defRPr/>
            </a:pPr>
            <a:r>
              <a:rPr kumimoji="1" lang="en-US" altLang="zh-CN" sz="2800" kern="1200" cap="none" spc="0" normalizeH="0" baseline="0" noProof="0" dirty="0">
                <a:latin typeface="黑体" panose="02010609060101010101" pitchFamily="49" charset="-122"/>
                <a:ea typeface="黑体" panose="02010609060101010101" pitchFamily="49" charset="-122"/>
                <a:cs typeface="+mn-cs"/>
              </a:rPr>
              <a:t>2.2 </a:t>
            </a:r>
            <a:r>
              <a:rPr kumimoji="1" lang="zh-CN" altLang="en-US" sz="2800" kern="1200" cap="none" spc="0" normalizeH="0" baseline="0" noProof="0" dirty="0">
                <a:latin typeface="黑体" panose="02010609060101010101" pitchFamily="49" charset="-122"/>
                <a:ea typeface="黑体" panose="02010609060101010101" pitchFamily="49" charset="-122"/>
                <a:cs typeface="+mn-cs"/>
              </a:rPr>
              <a:t>事故的现场急救步骤：</a:t>
            </a:r>
            <a:endParaRPr kumimoji="1" lang="zh-CN" altLang="en-US" sz="2800" kern="1200" cap="none" spc="0" normalizeH="0" baseline="0" noProof="0" dirty="0">
              <a:latin typeface="黑体" panose="02010609060101010101" pitchFamily="49" charset="-122"/>
              <a:ea typeface="黑体" panose="02010609060101010101" pitchFamily="49" charset="-122"/>
              <a:cs typeface="+mn-cs"/>
            </a:endParaRPr>
          </a:p>
          <a:p>
            <a:pPr marL="449580" marR="0" lvl="1" indent="-269875" algn="l" defTabSz="968375" rtl="0" eaLnBrk="0" fontAlgn="base" latinLnBrk="0" hangingPunct="0">
              <a:lnSpc>
                <a:spcPct val="130000"/>
              </a:lnSpc>
              <a:spcBef>
                <a:spcPct val="0"/>
              </a:spcBef>
              <a:spcAft>
                <a:spcPct val="0"/>
              </a:spcAft>
              <a:buClrTx/>
              <a:buSzTx/>
              <a:buFont typeface="Wingdings" panose="05000000000000000000" pitchFamily="2" charset="2"/>
              <a:buChar char="l"/>
              <a:defRPr/>
            </a:pPr>
            <a:endParaRPr kumimoji="1" lang="zh-CN" altLang="en-US" sz="9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49580" marR="0" lvl="1" indent="-269875" algn="l" defTabSz="968375" rtl="0" eaLnBrk="0" fontAlgn="base" latinLnBrk="0" hangingPunct="0">
              <a:lnSpc>
                <a:spcPct val="130000"/>
              </a:lnSpc>
              <a:spcBef>
                <a:spcPct val="0"/>
              </a:spcBef>
              <a:spcAft>
                <a:spcPct val="0"/>
              </a:spcAft>
              <a:buClrTx/>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将受伤者迅速撤离现场，转移到上风或侧上风方向、无空</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49580" marR="0" lvl="1" indent="-269875" algn="l" defTabSz="968375" rtl="0" eaLnBrk="0" fontAlgn="base" latinLnBrk="0" hangingPunct="0">
              <a:lnSpc>
                <a:spcPct val="13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气污染地区；</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49580" marR="0" lvl="1" indent="-269875" algn="l" defTabSz="968375" rtl="0" eaLnBrk="0" fontAlgn="base" latinLnBrk="0" hangingPunct="0">
              <a:lnSpc>
                <a:spcPct val="130000"/>
              </a:lnSpc>
              <a:spcBef>
                <a:spcPct val="0"/>
              </a:spcBef>
              <a:spcAft>
                <a:spcPct val="0"/>
              </a:spcAft>
              <a:buClrTx/>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有条件时立即进行呼吸道及全身防护，防止继续吸入毒气；</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49580" marR="0" lvl="1" indent="-269875" algn="l" defTabSz="968375" rtl="0" eaLnBrk="0" fontAlgn="base" latinLnBrk="0" hangingPunct="0">
              <a:lnSpc>
                <a:spcPct val="130000"/>
              </a:lnSpc>
              <a:spcBef>
                <a:spcPct val="0"/>
              </a:spcBef>
              <a:spcAft>
                <a:spcPct val="0"/>
              </a:spcAft>
              <a:buClrTx/>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对呼吸、心跳停止者，应立即进行人工呼吸和心脏挤压，</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49580" marR="0" lvl="1" indent="-269875" algn="l" defTabSz="968375" rtl="0" eaLnBrk="0" fontAlgn="base" latinLnBrk="0" hangingPunct="0">
              <a:lnSpc>
                <a:spcPct val="13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心肺复苏，给吸氧；</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49580" marR="0" lvl="1" indent="-269875" algn="l" defTabSz="968375" rtl="0" eaLnBrk="0" fontAlgn="base" latinLnBrk="0" hangingPunct="0">
              <a:lnSpc>
                <a:spcPct val="130000"/>
              </a:lnSpc>
              <a:spcBef>
                <a:spcPct val="0"/>
              </a:spcBef>
              <a:spcAft>
                <a:spcPct val="0"/>
              </a:spcAft>
              <a:buClrTx/>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立即脱去受污染的服装；皮肤受污时用大量清水和肥皂水</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49580" marR="0" lvl="1" indent="-269875" algn="l" defTabSz="968375" rtl="0" eaLnBrk="0" fontAlgn="base" latinLnBrk="0" hangingPunct="0">
              <a:lnSpc>
                <a:spcPct val="13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冲洗；眼睛受污染用大量流动清水冲洗；</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49580" marR="0" lvl="1" indent="-269875" algn="l" defTabSz="968375" rtl="0" eaLnBrk="0" fontAlgn="base" latinLnBrk="0" hangingPunct="0">
              <a:lnSpc>
                <a:spcPct val="130000"/>
              </a:lnSpc>
              <a:spcBef>
                <a:spcPct val="0"/>
              </a:spcBef>
              <a:spcAft>
                <a:spcPct val="0"/>
              </a:spcAft>
              <a:buClrTx/>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使用特效药，对症治疗，严重者送往医院观察</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49580" marR="0" lvl="1" indent="-269875" algn="l" defTabSz="968375" rtl="0" eaLnBrk="0" fontAlgn="base" latinLnBrk="0" hangingPunct="0">
              <a:lnSpc>
                <a:spcPct val="130000"/>
              </a:lnSpc>
              <a:spcBef>
                <a:spcPct val="0"/>
              </a:spcBef>
              <a:spcAft>
                <a:spcPct val="0"/>
              </a:spcAft>
              <a:buClrTx/>
              <a:buSzTx/>
              <a:buFontTx/>
              <a:buNone/>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治疗。</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266" name="表格 11265"/>
          <p:cNvGraphicFramePr/>
          <p:nvPr/>
        </p:nvGraphicFramePr>
        <p:xfrm>
          <a:off x="357188" y="1571625"/>
          <a:ext cx="8351837" cy="4524375"/>
        </p:xfrm>
        <a:graphic>
          <a:graphicData uri="http://schemas.openxmlformats.org/drawingml/2006/table">
            <a:tbl>
              <a:tblPr/>
              <a:tblGrid>
                <a:gridCol w="784225"/>
                <a:gridCol w="2855913"/>
                <a:gridCol w="714375"/>
                <a:gridCol w="712787"/>
                <a:gridCol w="928688"/>
                <a:gridCol w="2355850"/>
              </a:tblGrid>
              <a:tr h="484188">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 环节</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事故类型（介质）</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死</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伤</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时间</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地点（相关责任单位）</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392112">
                <a:tc rowSpan="3">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zh-CN" altLang="en-GB" sz="1600" dirty="0">
                          <a:solidFill>
                            <a:srgbClr val="FF0000"/>
                          </a:solidFill>
                          <a:latin typeface="宋体" panose="02010600030101010101" pitchFamily="2" charset="-122"/>
                          <a:ea typeface="幼圆" pitchFamily="49" charset="-122"/>
                        </a:rPr>
                        <a:t>生产</a:t>
                      </a:r>
                      <a:endParaRPr lang="zh-CN" altLang="en-GB" sz="1600" dirty="0">
                        <a:solidFill>
                          <a:srgbClr val="FF0000"/>
                        </a:solidFill>
                        <a:latin typeface="宋体" panose="02010600030101010101" pitchFamily="2" charset="-122"/>
                        <a:ea typeface="幼圆" pitchFamily="49" charset="-122"/>
                      </a:endParaRPr>
                    </a:p>
                  </a:txBody>
                  <a:tcPr marL="91438" marR="91438" marT="45721" marB="45721" anchor="ctr" anchorCtr="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泄漏中毒（硫化氢）</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243</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10175</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2003.12</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重庆开县中石油</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419100">
                <a:tc vMerge="1">
                  <a:tcPr>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泄漏、爆炸（氯）</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9</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3</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2004.4</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重庆天原化工总厂</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433388">
                <a:tc v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爆炸（硝基苯）</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8</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60</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2005.11</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中石油吉林化双苯厂</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384175">
                <a:tc rowSpan="2">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zh-CN" altLang="en-GB" sz="1600" dirty="0">
                          <a:solidFill>
                            <a:srgbClr val="FF0000"/>
                          </a:solidFill>
                          <a:latin typeface="宋体" panose="02010600030101010101" pitchFamily="2" charset="-122"/>
                          <a:ea typeface="幼圆" pitchFamily="49" charset="-122"/>
                        </a:rPr>
                        <a:t>使用</a:t>
                      </a:r>
                      <a:endParaRPr lang="zh-CN" altLang="en-GB" sz="1600" dirty="0">
                        <a:solidFill>
                          <a:srgbClr val="FF0000"/>
                        </a:solidFill>
                        <a:latin typeface="宋体" panose="02010600030101010101" pitchFamily="2" charset="-122"/>
                        <a:ea typeface="幼圆" pitchFamily="49" charset="-122"/>
                      </a:endParaRPr>
                    </a:p>
                  </a:txBody>
                  <a:tcPr marL="91438" marR="91438" marT="45721" marB="45721" anchor="ctr" anchorCtr="0">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火灾（酒精）</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40</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89</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1997.1</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长沙 燕山酒家</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419100">
                <a:tc vMerge="1">
                  <a:tcPr>
                    <a:lnR w="12700" cap="flat" cmpd="sng">
                      <a:solidFill>
                        <a:srgbClr val="000000"/>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中毒（苯）</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6</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11</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2002.2</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河北白沟</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360362">
                <a:tc rowSpan="2">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zh-CN" altLang="en-GB" sz="1600" dirty="0">
                          <a:solidFill>
                            <a:srgbClr val="FF0000"/>
                          </a:solidFill>
                          <a:latin typeface="宋体" panose="02010600030101010101" pitchFamily="2" charset="-122"/>
                          <a:ea typeface="幼圆" pitchFamily="49" charset="-122"/>
                        </a:rPr>
                        <a:t>运输</a:t>
                      </a:r>
                      <a:endParaRPr lang="zh-CN" altLang="en-GB" sz="1600" dirty="0">
                        <a:solidFill>
                          <a:srgbClr val="FF0000"/>
                        </a:solidFill>
                        <a:latin typeface="宋体" panose="02010600030101010101" pitchFamily="2" charset="-122"/>
                        <a:ea typeface="幼圆" pitchFamily="49" charset="-122"/>
                      </a:endParaRPr>
                    </a:p>
                  </a:txBody>
                  <a:tcPr marL="91438" marR="91438" marT="45721" marB="45721" anchor="ctr" anchorCtr="0">
                    <a:lnL>
                      <a:noFill/>
                    </a:lnL>
                    <a:lnR w="12700"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泄漏中毒（一甲胺）</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42</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595</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1991.9</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江西沙溪镇</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388938">
                <a:tc vMerge="1">
                  <a:tcPr>
                    <a:lnR w="12700" cap="flat" cmpd="sng">
                      <a:solidFill>
                        <a:srgbClr val="000000"/>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泄漏中毒（氯气）</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29</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350</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2005.3</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京沪高速淮安段</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465137">
                <a:tc rowSpan="3">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zh-CN" altLang="en-GB" sz="1600" dirty="0">
                          <a:solidFill>
                            <a:srgbClr val="FF0000"/>
                          </a:solidFill>
                          <a:latin typeface="宋体" panose="02010600030101010101" pitchFamily="2" charset="-122"/>
                          <a:ea typeface="幼圆" pitchFamily="49" charset="-122"/>
                        </a:rPr>
                        <a:t>储存</a:t>
                      </a:r>
                      <a:endParaRPr lang="zh-CN" altLang="en-GB" sz="1600" dirty="0">
                        <a:solidFill>
                          <a:srgbClr val="FF0000"/>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火灾爆炸（过硫酸铵、臭碱等）</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15</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100</a:t>
                      </a:r>
                      <a:r>
                        <a:rPr lang="zh-CN" altLang="en-GB" sz="1600" dirty="0">
                          <a:solidFill>
                            <a:schemeClr val="accent2"/>
                          </a:solidFill>
                          <a:latin typeface="宋体" panose="02010600030101010101" pitchFamily="2" charset="-122"/>
                          <a:ea typeface="幼圆" pitchFamily="49" charset="-122"/>
                        </a:rPr>
                        <a:t>多</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1993.8</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深圳 清水河化学品库</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39846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雷击火灾、爆炸（汽油）</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19</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78</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1989.8</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青岛 黄岛油库</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r h="379412">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火灾爆炸（石脑油、乙烯）</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9</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37</a:t>
                      </a:r>
                      <a:endParaRPr lang="en-GB" altLang="zh-CN"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defTabSz="913130" eaLnBrk="1" hangingPunct="1">
                        <a:lnSpc>
                          <a:spcPct val="110000"/>
                        </a:lnSpc>
                        <a:buNone/>
                      </a:pPr>
                      <a:r>
                        <a:rPr lang="en-GB" altLang="zh-CN" sz="1600" dirty="0">
                          <a:solidFill>
                            <a:schemeClr val="accent2"/>
                          </a:solidFill>
                          <a:latin typeface="宋体" panose="02010600030101010101" pitchFamily="2" charset="-122"/>
                          <a:ea typeface="幼圆" pitchFamily="49" charset="-122"/>
                        </a:rPr>
                        <a:t>1997.6</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3200" b="1" i="0" u="none" kern="1200" baseline="0">
                          <a:solidFill>
                            <a:schemeClr val="tx1"/>
                          </a:solidFill>
                          <a:latin typeface="Times New Roman" panose="02020603050405020304" pitchFamily="18" charset="0"/>
                          <a:ea typeface="宋体" panose="02010600030101010101" pitchFamily="2" charset="-122"/>
                          <a:cs typeface="+mn-cs"/>
                        </a:defRPr>
                      </a:lvl5pPr>
                    </a:lstStyle>
                    <a:p>
                      <a:pPr lvl="0" defTabSz="913130" eaLnBrk="1" hangingPunct="1">
                        <a:lnSpc>
                          <a:spcPct val="110000"/>
                        </a:lnSpc>
                        <a:buNone/>
                      </a:pPr>
                      <a:r>
                        <a:rPr lang="zh-CN" altLang="en-GB" sz="1600" dirty="0">
                          <a:solidFill>
                            <a:schemeClr val="accent2"/>
                          </a:solidFill>
                          <a:latin typeface="宋体" panose="02010600030101010101" pitchFamily="2" charset="-122"/>
                          <a:ea typeface="幼圆" pitchFamily="49" charset="-122"/>
                        </a:rPr>
                        <a:t>北京东方化工厂</a:t>
                      </a:r>
                      <a:endParaRPr lang="zh-CN" altLang="en-GB" sz="1600" dirty="0">
                        <a:solidFill>
                          <a:schemeClr val="accent2"/>
                        </a:solidFill>
                        <a:latin typeface="宋体" panose="02010600030101010101" pitchFamily="2" charset="-122"/>
                        <a:ea typeface="幼圆" pitchFamily="49" charset="-122"/>
                      </a:endParaRPr>
                    </a:p>
                  </a:txBody>
                  <a:tcPr marL="91438" marR="91438" marT="45721" marB="45721" anchor="ctr" anchorCtr="0">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1"/>
                    </a:solidFill>
                  </a:tcPr>
                </a:tc>
              </a:tr>
            </a:tbl>
          </a:graphicData>
        </a:graphic>
      </p:graphicFrame>
      <p:sp>
        <p:nvSpPr>
          <p:cNvPr id="11348" name="Text Box 104"/>
          <p:cNvSpPr txBox="1"/>
          <p:nvPr/>
        </p:nvSpPr>
        <p:spPr>
          <a:xfrm>
            <a:off x="468313" y="955675"/>
            <a:ext cx="8207375" cy="519113"/>
          </a:xfrm>
          <a:prstGeom prst="rect">
            <a:avLst/>
          </a:prstGeom>
          <a:noFill/>
          <a:ln w="9525">
            <a:noFill/>
          </a:ln>
        </p:spPr>
        <p:txBody>
          <a:bodyPr lIns="91438" tIns="45721" rIns="91438" bIns="45721">
            <a:spAutoFit/>
          </a:bodyPr>
          <a:p>
            <a:pPr algn="ctr" defTabSz="913130" eaLnBrk="1" hangingPunct="1">
              <a:spcBef>
                <a:spcPct val="50000"/>
              </a:spcBef>
            </a:pPr>
            <a:r>
              <a:rPr lang="zh-CN" altLang="en-US" sz="2800" dirty="0">
                <a:solidFill>
                  <a:srgbClr val="0000FF"/>
                </a:solidFill>
                <a:latin typeface="Times New Roman" panose="02020603050405020304" pitchFamily="18" charset="0"/>
                <a:ea typeface="黑体" panose="02010609060101010101" pitchFamily="49" charset="-122"/>
              </a:rPr>
              <a:t>近几年典型危化品事故</a:t>
            </a:r>
            <a:endParaRPr lang="zh-CN" altLang="en-US" sz="2800" dirty="0">
              <a:solidFill>
                <a:srgbClr val="0000FF"/>
              </a:solidFill>
              <a:latin typeface="Times New Roman" panose="02020603050405020304" pitchFamily="18" charset="0"/>
              <a:ea typeface="黑体" panose="02010609060101010101" pitchFamily="49" charset="-122"/>
            </a:endParaRPr>
          </a:p>
        </p:txBody>
      </p:sp>
    </p:spTree>
  </p:cSld>
  <p:clrMapOvr>
    <a:masterClrMapping/>
  </p:clrMapOvr>
  <p:transition spd="med">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2580" name="Text Box 4"/>
          <p:cNvSpPr txBox="1">
            <a:spLocks noChangeArrowheads="1"/>
          </p:cNvSpPr>
          <p:nvPr/>
        </p:nvSpPr>
        <p:spPr bwMode="auto">
          <a:xfrm>
            <a:off x="357188" y="1660525"/>
            <a:ext cx="8461375" cy="3482975"/>
          </a:xfrm>
          <a:prstGeom prst="rect">
            <a:avLst/>
          </a:prstGeom>
          <a:noFill/>
          <a:ln w="9525">
            <a:noFill/>
            <a:miter lim="800000"/>
          </a:ln>
          <a:effectLst>
            <a:prstShdw prst="shdw17" dist="17961" dir="8100000">
              <a:schemeClr val="accent1">
                <a:gamma/>
                <a:shade val="60000"/>
                <a:invGamma/>
              </a:schemeClr>
            </a:prstShdw>
          </a:effectLst>
        </p:spPr>
        <p:txBody>
          <a:bodyPr lIns="96650" tIns="48325" rIns="96650" bIns="48325">
            <a:spAutoFit/>
          </a:bodyPr>
          <a:lstStyle/>
          <a:p>
            <a:pPr marR="0" defTabSz="968375">
              <a:buClrTx/>
              <a:buSzTx/>
              <a:buFontTx/>
              <a:buNone/>
              <a:defRPr/>
            </a:pPr>
            <a:r>
              <a:rPr kumimoji="1" lang="en-US" altLang="zh-CN" sz="2800" kern="1200" cap="none" spc="0" normalizeH="0" baseline="0" noProof="0" dirty="0">
                <a:latin typeface="黑体" panose="02010609060101010101" pitchFamily="49" charset="-122"/>
                <a:ea typeface="黑体" panose="02010609060101010101" pitchFamily="49" charset="-122"/>
                <a:cs typeface="+mn-cs"/>
              </a:rPr>
              <a:t>2.3 </a:t>
            </a:r>
            <a:r>
              <a:rPr kumimoji="1" lang="zh-CN" altLang="en-US" sz="2800" kern="1200" cap="none" spc="0" normalizeH="0" baseline="0" noProof="0" dirty="0">
                <a:latin typeface="黑体" panose="02010609060101010101" pitchFamily="49" charset="-122"/>
                <a:ea typeface="黑体" panose="02010609060101010101" pitchFamily="49" charset="-122"/>
                <a:cs typeface="+mn-cs"/>
              </a:rPr>
              <a:t>现场急救注意事项：</a:t>
            </a:r>
            <a:endParaRPr kumimoji="1" lang="zh-CN" altLang="en-US" sz="2800" b="0" kern="1200" cap="none" spc="0" normalizeH="0" baseline="0" noProof="0" dirty="0">
              <a:latin typeface="黑体" panose="02010609060101010101" pitchFamily="49" charset="-122"/>
              <a:ea typeface="黑体" panose="02010609060101010101" pitchFamily="49" charset="-122"/>
              <a:cs typeface="+mn-cs"/>
            </a:endParaRPr>
          </a:p>
          <a:p>
            <a:pPr marL="484505" marR="0" lvl="1" indent="0" algn="l" defTabSz="968375" rtl="0" eaLnBrk="0" fontAlgn="base" latinLnBrk="0" hangingPunct="0">
              <a:lnSpc>
                <a:spcPct val="160000"/>
              </a:lnSpc>
              <a:spcBef>
                <a:spcPct val="0"/>
              </a:spcBef>
              <a:spcAft>
                <a:spcPct val="0"/>
              </a:spcAft>
              <a:buClr>
                <a:srgbClr val="FF3300"/>
              </a:buClr>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选择有利地形设置急救点</a:t>
            </a: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（上风向、无污染、接近水源）</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84505" marR="0" lvl="1" indent="0" algn="l" defTabSz="968375" rtl="0" eaLnBrk="0" fontAlgn="base" latinLnBrk="0" hangingPunct="0">
              <a:lnSpc>
                <a:spcPct val="160000"/>
              </a:lnSpc>
              <a:spcBef>
                <a:spcPct val="0"/>
              </a:spcBef>
              <a:spcAft>
                <a:spcPct val="0"/>
              </a:spcAft>
              <a:buClr>
                <a:srgbClr val="FF3300"/>
              </a:buClr>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作好</a:t>
            </a:r>
            <a:r>
              <a:rPr kumimoji="1" lang="zh-CN" altLang="en-US" sz="2400" b="1" i="0" u="sng"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自身及伤病员的个体防护</a:t>
            </a:r>
            <a:endParaRPr kumimoji="1" lang="zh-CN" altLang="en-US" sz="2400" b="0" i="0" u="sng"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a:p>
            <a:pPr marL="484505" marR="0" lvl="1" indent="0" algn="l" defTabSz="968375" rtl="0" eaLnBrk="0" fontAlgn="base" latinLnBrk="0" hangingPunct="0">
              <a:lnSpc>
                <a:spcPct val="160000"/>
              </a:lnSpc>
              <a:spcBef>
                <a:spcPct val="0"/>
              </a:spcBef>
              <a:spcAft>
                <a:spcPct val="0"/>
              </a:spcAft>
              <a:buClr>
                <a:srgbClr val="FF3300"/>
              </a:buClr>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防止发生继发性损害</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84505" marR="0" lvl="1" indent="0" algn="l" defTabSz="968375" rtl="0" eaLnBrk="0" fontAlgn="base" latinLnBrk="0" hangingPunct="0">
              <a:lnSpc>
                <a:spcPct val="160000"/>
              </a:lnSpc>
              <a:spcBef>
                <a:spcPct val="0"/>
              </a:spcBef>
              <a:spcAft>
                <a:spcPct val="0"/>
              </a:spcAft>
              <a:buClr>
                <a:srgbClr val="FF3300"/>
              </a:buClr>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应至少</a:t>
            </a:r>
            <a:r>
              <a:rPr kumimoji="1"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2--3</a:t>
            </a: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人为一组集体行动</a:t>
            </a:r>
            <a:r>
              <a:rPr kumimoji="1" lang="zh-CN"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以便相互照应</a:t>
            </a:r>
            <a:endPar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84505" marR="0" lvl="1" indent="0" algn="l" defTabSz="968375" rtl="0" eaLnBrk="0" fontAlgn="base" latinLnBrk="0" hangingPunct="0">
              <a:lnSpc>
                <a:spcPct val="160000"/>
              </a:lnSpc>
              <a:spcBef>
                <a:spcPct val="0"/>
              </a:spcBef>
              <a:spcAft>
                <a:spcPct val="0"/>
              </a:spcAft>
              <a:buClr>
                <a:srgbClr val="FF3300"/>
              </a:buClr>
              <a:buSzTx/>
              <a:buFont typeface="Wingdings" panose="05000000000000000000" pitchFamily="2" charset="2"/>
              <a:buChar char="l"/>
              <a:defRPr/>
            </a:pPr>
            <a:r>
              <a:rPr kumimoji="1"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所用的救援器材需具备防爆功能</a:t>
            </a: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（易燃、易爆场所）</a:t>
            </a:r>
            <a:endPar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p:nvPr/>
        </p:nvSpPr>
        <p:spPr>
          <a:xfrm>
            <a:off x="469900" y="987425"/>
            <a:ext cx="8226425" cy="785813"/>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3  </a:t>
            </a:r>
            <a:r>
              <a:rPr lang="zh-CN" altLang="en-US" sz="3600" dirty="0">
                <a:solidFill>
                  <a:srgbClr val="0000FF"/>
                </a:solidFill>
                <a:latin typeface="Times New Roman" panose="02020603050405020304" pitchFamily="18" charset="0"/>
                <a:ea typeface="黑体" panose="02010609060101010101" pitchFamily="49" charset="-122"/>
              </a:rPr>
              <a:t>泄漏处理</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84995" name="Text Box 9"/>
          <p:cNvSpPr txBox="1"/>
          <p:nvPr/>
        </p:nvSpPr>
        <p:spPr>
          <a:xfrm>
            <a:off x="250825" y="1720850"/>
            <a:ext cx="8464550" cy="3760788"/>
          </a:xfrm>
          <a:prstGeom prst="rect">
            <a:avLst/>
          </a:prstGeom>
          <a:noFill/>
          <a:ln w="9525">
            <a:noFill/>
          </a:ln>
        </p:spPr>
        <p:txBody>
          <a:bodyPr lIns="96650" tIns="48325" rIns="96650" bIns="48325">
            <a:spAutoFit/>
          </a:bodyPr>
          <a:p>
            <a:pPr defTabSz="968375"/>
            <a:r>
              <a:rPr lang="en-US" altLang="zh-CN" sz="2800" dirty="0">
                <a:latin typeface="黑体" panose="02010609060101010101" pitchFamily="49" charset="-122"/>
                <a:ea typeface="黑体" panose="02010609060101010101" pitchFamily="49" charset="-122"/>
              </a:rPr>
              <a:t>3.1 </a:t>
            </a:r>
            <a:r>
              <a:rPr lang="zh-CN" altLang="en-US" sz="2800" dirty="0">
                <a:latin typeface="黑体" panose="02010609060101010101" pitchFamily="49" charset="-122"/>
                <a:ea typeface="黑体" panose="02010609060101010101" pitchFamily="49" charset="-122"/>
              </a:rPr>
              <a:t>液体泄漏可能造成的危害</a:t>
            </a:r>
            <a:endParaRPr lang="zh-CN" altLang="en-US" sz="2800" dirty="0">
              <a:latin typeface="黑体" panose="02010609060101010101" pitchFamily="49" charset="-122"/>
              <a:ea typeface="黑体" panose="02010609060101010101" pitchFamily="49" charset="-122"/>
            </a:endParaRPr>
          </a:p>
          <a:p>
            <a:pPr defTabSz="968375"/>
            <a:r>
              <a:rPr lang="zh-CN" altLang="en-US" sz="1800" b="0" dirty="0">
                <a:latin typeface="宋体" panose="02010600030101010101" pitchFamily="2" charset="-122"/>
                <a:ea typeface="文鼎报宋简" pitchFamily="49" charset="-122"/>
              </a:rPr>
              <a:t>  </a:t>
            </a:r>
            <a:endParaRPr lang="zh-CN" altLang="en-US" sz="1800" b="0" dirty="0">
              <a:latin typeface="宋体" panose="02010600030101010101" pitchFamily="2" charset="-122"/>
              <a:ea typeface="文鼎报宋简" pitchFamily="49" charset="-122"/>
            </a:endParaRPr>
          </a:p>
          <a:p>
            <a:pPr marL="941705" lvl="2" indent="0" defTabSz="968375">
              <a:buFont typeface="Wingdings" panose="05000000000000000000" pitchFamily="2" charset="2"/>
              <a:buChar char="l"/>
            </a:pPr>
            <a:r>
              <a:rPr lang="zh-CN" altLang="en-US" sz="2400" dirty="0">
                <a:latin typeface="金山简隶书" pitchFamily="49" charset="-122"/>
                <a:ea typeface="金山简隶书" pitchFamily="49" charset="-122"/>
              </a:rPr>
              <a:t> </a:t>
            </a:r>
            <a:r>
              <a:rPr lang="zh-CN" altLang="en-US" sz="2400" dirty="0">
                <a:latin typeface="Times New Roman" panose="02020603050405020304" pitchFamily="18" charset="0"/>
              </a:rPr>
              <a:t>污染空气</a:t>
            </a:r>
            <a:endParaRPr lang="zh-CN" altLang="en-US" sz="2400" dirty="0">
              <a:latin typeface="Times New Roman" panose="02020603050405020304" pitchFamily="18" charset="0"/>
            </a:endParaRPr>
          </a:p>
          <a:p>
            <a:pPr marL="941705" lvl="2" indent="0" defTabSz="968375">
              <a:lnSpc>
                <a:spcPct val="140000"/>
              </a:lnSpc>
              <a:buFont typeface="Wingdings" panose="05000000000000000000" pitchFamily="2" charset="2"/>
              <a:buChar char="l"/>
            </a:pPr>
            <a:r>
              <a:rPr lang="zh-CN" altLang="en-US" sz="2400" dirty="0">
                <a:latin typeface="Times New Roman" panose="02020603050405020304" pitchFamily="18" charset="0"/>
              </a:rPr>
              <a:t> 污染土壤</a:t>
            </a:r>
            <a:endParaRPr lang="zh-CN" altLang="en-US" sz="2400" dirty="0">
              <a:latin typeface="Times New Roman" panose="02020603050405020304" pitchFamily="18" charset="0"/>
            </a:endParaRPr>
          </a:p>
          <a:p>
            <a:pPr marL="941705" lvl="2" indent="0" defTabSz="968375">
              <a:lnSpc>
                <a:spcPct val="140000"/>
              </a:lnSpc>
              <a:buFont typeface="Wingdings" panose="05000000000000000000" pitchFamily="2" charset="2"/>
              <a:buChar char="l"/>
            </a:pPr>
            <a:r>
              <a:rPr lang="zh-CN" altLang="en-US" sz="2400" dirty="0">
                <a:latin typeface="Times New Roman" panose="02020603050405020304" pitchFamily="18" charset="0"/>
              </a:rPr>
              <a:t> 污染地表水</a:t>
            </a:r>
            <a:endParaRPr lang="zh-CN" altLang="en-US" sz="2400" dirty="0">
              <a:latin typeface="Times New Roman" panose="02020603050405020304" pitchFamily="18" charset="0"/>
            </a:endParaRPr>
          </a:p>
          <a:p>
            <a:pPr marL="941705" lvl="2" indent="0" defTabSz="968375">
              <a:lnSpc>
                <a:spcPct val="140000"/>
              </a:lnSpc>
              <a:buFont typeface="Wingdings" panose="05000000000000000000" pitchFamily="2" charset="2"/>
              <a:buChar char="l"/>
            </a:pPr>
            <a:r>
              <a:rPr lang="zh-CN" altLang="en-US" sz="2400" dirty="0">
                <a:latin typeface="Times New Roman" panose="02020603050405020304" pitchFamily="18" charset="0"/>
              </a:rPr>
              <a:t> 污染地下水</a:t>
            </a:r>
            <a:endParaRPr lang="zh-CN" altLang="en-US" sz="2400" dirty="0">
              <a:latin typeface="Times New Roman" panose="02020603050405020304" pitchFamily="18" charset="0"/>
            </a:endParaRPr>
          </a:p>
          <a:p>
            <a:pPr marL="941705" lvl="2" indent="0" defTabSz="968375">
              <a:lnSpc>
                <a:spcPct val="140000"/>
              </a:lnSpc>
              <a:buFont typeface="Wingdings" panose="05000000000000000000" pitchFamily="2" charset="2"/>
              <a:buChar char="l"/>
            </a:pPr>
            <a:r>
              <a:rPr lang="zh-CN" altLang="en-US" sz="2400" dirty="0">
                <a:latin typeface="Times New Roman" panose="02020603050405020304" pitchFamily="18" charset="0"/>
              </a:rPr>
              <a:t> 对可燃物质，有可能引发火灾爆炸</a:t>
            </a:r>
            <a:endParaRPr lang="zh-CN" altLang="en-US" sz="2400" dirty="0">
              <a:latin typeface="Times New Roman" panose="02020603050405020304" pitchFamily="18" charset="0"/>
            </a:endParaRPr>
          </a:p>
          <a:p>
            <a:pPr marL="941705" lvl="2" indent="0" defTabSz="968375">
              <a:lnSpc>
                <a:spcPct val="140000"/>
              </a:lnSpc>
              <a:buFont typeface="Wingdings" panose="05000000000000000000" pitchFamily="2" charset="2"/>
              <a:buChar char="l"/>
            </a:pPr>
            <a:r>
              <a:rPr lang="zh-CN" altLang="en-US" sz="2400" dirty="0">
                <a:latin typeface="Times New Roman" panose="02020603050405020304" pitchFamily="18" charset="0"/>
              </a:rPr>
              <a:t> </a:t>
            </a:r>
            <a:r>
              <a:rPr lang="zh-CN" altLang="en-US" sz="2400" u="sng" dirty="0">
                <a:latin typeface="Times New Roman" panose="02020603050405020304" pitchFamily="18" charset="0"/>
              </a:rPr>
              <a:t>对人体造成伤害</a:t>
            </a:r>
            <a:endParaRPr lang="zh-CN" altLang="en-US" sz="2400" u="sng" dirty="0">
              <a:latin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Text Box 5"/>
          <p:cNvSpPr txBox="1"/>
          <p:nvPr/>
        </p:nvSpPr>
        <p:spPr>
          <a:xfrm>
            <a:off x="357188" y="1119188"/>
            <a:ext cx="2736850" cy="5381625"/>
          </a:xfrm>
          <a:prstGeom prst="rect">
            <a:avLst/>
          </a:prstGeom>
          <a:noFill/>
          <a:ln w="9525">
            <a:noFill/>
          </a:ln>
        </p:spPr>
        <p:txBody>
          <a:bodyPr lIns="96650" tIns="48325" rIns="96650" bIns="48325">
            <a:spAutoFit/>
          </a:bodyPr>
          <a:p>
            <a:pPr defTabSz="968375" eaLnBrk="1" hangingPunct="1">
              <a:lnSpc>
                <a:spcPct val="140000"/>
              </a:lnSpc>
            </a:pPr>
            <a:r>
              <a:rPr lang="en-US" altLang="zh-CN" sz="2800" dirty="0">
                <a:latin typeface="黑体" panose="02010609060101010101" pitchFamily="49" charset="-122"/>
                <a:ea typeface="黑体" panose="02010609060101010101" pitchFamily="49" charset="-122"/>
              </a:rPr>
              <a:t>3.2 </a:t>
            </a:r>
            <a:r>
              <a:rPr lang="zh-CN" altLang="en-US" sz="2800" dirty="0">
                <a:latin typeface="黑体" panose="02010609060101010101" pitchFamily="49" charset="-122"/>
                <a:ea typeface="黑体" panose="02010609060101010101" pitchFamily="49" charset="-122"/>
              </a:rPr>
              <a:t>泄漏源控制</a:t>
            </a:r>
            <a:endParaRPr lang="zh-CN" altLang="en-US" sz="2800" dirty="0">
              <a:latin typeface="黑体" panose="02010609060101010101" pitchFamily="49" charset="-122"/>
              <a:ea typeface="黑体" panose="02010609060101010101" pitchFamily="49" charset="-122"/>
            </a:endParaRPr>
          </a:p>
          <a:p>
            <a:pPr marL="484505" lvl="1" indent="0" defTabSz="968375" eaLnBrk="1" hangingPunct="1">
              <a:lnSpc>
                <a:spcPct val="140000"/>
              </a:lnSpc>
              <a:buFont typeface="Wingdings" panose="05000000000000000000" pitchFamily="2" charset="2"/>
              <a:buChar char="l"/>
            </a:pPr>
            <a:r>
              <a:rPr lang="zh-CN" altLang="en-US" sz="2400" b="0" dirty="0">
                <a:latin typeface="Times New Roman" panose="02020603050405020304" pitchFamily="18" charset="0"/>
              </a:rPr>
              <a:t> </a:t>
            </a:r>
            <a:r>
              <a:rPr lang="zh-CN" altLang="en-US" sz="2400" dirty="0">
                <a:latin typeface="Times New Roman" panose="02020603050405020304" pitchFamily="18" charset="0"/>
              </a:rPr>
              <a:t>切断泄漏源</a:t>
            </a:r>
            <a:endParaRPr lang="zh-CN" altLang="en-US" sz="2400" dirty="0">
              <a:latin typeface="Times New Roman" panose="02020603050405020304" pitchFamily="18" charset="0"/>
            </a:endParaRPr>
          </a:p>
          <a:p>
            <a:pPr marL="484505" lvl="1" indent="0" defTabSz="968375" eaLnBrk="1" hangingPunct="1">
              <a:lnSpc>
                <a:spcPct val="140000"/>
              </a:lnSpc>
              <a:buFont typeface="Wingdings" panose="05000000000000000000" pitchFamily="2" charset="2"/>
              <a:buChar char="l"/>
            </a:pPr>
            <a:r>
              <a:rPr lang="zh-CN" altLang="en-US" sz="2400" b="0" dirty="0">
                <a:latin typeface="Times New Roman" panose="02020603050405020304" pitchFamily="18" charset="0"/>
              </a:rPr>
              <a:t> </a:t>
            </a:r>
            <a:r>
              <a:rPr lang="zh-CN" altLang="en-US" sz="2400" dirty="0">
                <a:latin typeface="Times New Roman" panose="02020603050405020304" pitchFamily="18" charset="0"/>
              </a:rPr>
              <a:t>转移物料</a:t>
            </a:r>
            <a:endParaRPr lang="zh-CN" altLang="en-US" sz="2400" dirty="0">
              <a:latin typeface="Times New Roman" panose="02020603050405020304" pitchFamily="18" charset="0"/>
            </a:endParaRPr>
          </a:p>
          <a:p>
            <a:pPr marL="484505" lvl="1" indent="0" defTabSz="968375" eaLnBrk="1" hangingPunct="1">
              <a:lnSpc>
                <a:spcPct val="140000"/>
              </a:lnSpc>
              <a:buFont typeface="Wingdings" panose="05000000000000000000" pitchFamily="2" charset="2"/>
              <a:buChar char="l"/>
            </a:pPr>
            <a:r>
              <a:rPr lang="zh-CN" altLang="en-US" sz="2400" b="0" dirty="0">
                <a:latin typeface="Times New Roman" panose="02020603050405020304" pitchFamily="18" charset="0"/>
              </a:rPr>
              <a:t> </a:t>
            </a:r>
            <a:r>
              <a:rPr lang="zh-CN" altLang="en-US" sz="2400" dirty="0">
                <a:latin typeface="Times New Roman" panose="02020603050405020304" pitchFamily="18" charset="0"/>
              </a:rPr>
              <a:t>堵漏</a:t>
            </a:r>
            <a:endParaRPr lang="zh-CN" altLang="en-US" sz="2400" dirty="0">
              <a:latin typeface="Times New Roman" panose="02020603050405020304" pitchFamily="18" charset="0"/>
            </a:endParaRPr>
          </a:p>
          <a:p>
            <a:pPr marL="484505" lvl="1" indent="0" defTabSz="968375" eaLnBrk="1" hangingPunct="1">
              <a:lnSpc>
                <a:spcPct val="140000"/>
              </a:lnSpc>
            </a:pPr>
            <a:endParaRPr lang="zh-CN" altLang="en-US" sz="1600" dirty="0">
              <a:latin typeface="Times New Roman" panose="02020603050405020304" pitchFamily="18" charset="0"/>
            </a:endParaRPr>
          </a:p>
          <a:p>
            <a:pPr defTabSz="968375" eaLnBrk="1" hangingPunct="1">
              <a:lnSpc>
                <a:spcPct val="140000"/>
              </a:lnSpc>
            </a:pPr>
            <a:r>
              <a:rPr lang="en-US" altLang="zh-CN" sz="2800" dirty="0">
                <a:latin typeface="黑体" panose="02010609060101010101" pitchFamily="49" charset="-122"/>
                <a:ea typeface="黑体" panose="02010609060101010101" pitchFamily="49" charset="-122"/>
              </a:rPr>
              <a:t>3.3 </a:t>
            </a:r>
            <a:r>
              <a:rPr lang="zh-CN" altLang="en-US" sz="2800" dirty="0">
                <a:latin typeface="黑体" panose="02010609060101010101" pitchFamily="49" charset="-122"/>
                <a:ea typeface="黑体" panose="02010609060101010101" pitchFamily="49" charset="-122"/>
              </a:rPr>
              <a:t>泄漏物处理</a:t>
            </a:r>
            <a:endParaRPr lang="zh-CN" altLang="en-US" sz="2800" dirty="0">
              <a:latin typeface="黑体" panose="02010609060101010101" pitchFamily="49" charset="-122"/>
              <a:ea typeface="黑体" panose="02010609060101010101" pitchFamily="49" charset="-122"/>
            </a:endParaRPr>
          </a:p>
          <a:p>
            <a:pPr marL="484505" lvl="1" indent="0" defTabSz="968375" eaLnBrk="1" hangingPunct="1">
              <a:lnSpc>
                <a:spcPct val="140000"/>
              </a:lnSpc>
              <a:buFont typeface="Wingdings" panose="05000000000000000000" pitchFamily="2" charset="2"/>
              <a:buChar char="l"/>
            </a:pPr>
            <a:r>
              <a:rPr lang="zh-CN" altLang="en-US" sz="2400" dirty="0">
                <a:latin typeface="Times New Roman" panose="02020603050405020304" pitchFamily="18" charset="0"/>
              </a:rPr>
              <a:t> 围堤堵截</a:t>
            </a:r>
            <a:endParaRPr lang="zh-CN" altLang="en-US" sz="2400" dirty="0">
              <a:latin typeface="Times New Roman" panose="02020603050405020304" pitchFamily="18" charset="0"/>
            </a:endParaRPr>
          </a:p>
          <a:p>
            <a:pPr marL="484505" lvl="1" indent="0" defTabSz="968375">
              <a:lnSpc>
                <a:spcPct val="140000"/>
              </a:lnSpc>
              <a:buFont typeface="Wingdings" panose="05000000000000000000" pitchFamily="2" charset="2"/>
              <a:buChar char="l"/>
            </a:pPr>
            <a:r>
              <a:rPr lang="zh-CN" altLang="en-US" sz="2400" dirty="0">
                <a:latin typeface="Times New Roman" panose="02020603050405020304" pitchFamily="18" charset="0"/>
              </a:rPr>
              <a:t> 稀释覆盖</a:t>
            </a:r>
            <a:endParaRPr lang="zh-CN" altLang="en-US" sz="2400" dirty="0">
              <a:latin typeface="Times New Roman" panose="02020603050405020304" pitchFamily="18" charset="0"/>
            </a:endParaRPr>
          </a:p>
          <a:p>
            <a:pPr marL="484505" lvl="1" indent="0" defTabSz="968375">
              <a:lnSpc>
                <a:spcPct val="140000"/>
              </a:lnSpc>
              <a:buFont typeface="Wingdings" panose="05000000000000000000" pitchFamily="2" charset="2"/>
              <a:buChar char="l"/>
            </a:pPr>
            <a:r>
              <a:rPr lang="zh-CN" altLang="en-US" sz="2400" dirty="0">
                <a:latin typeface="Times New Roman" panose="02020603050405020304" pitchFamily="18" charset="0"/>
              </a:rPr>
              <a:t> 收容</a:t>
            </a:r>
            <a:endParaRPr lang="zh-CN" altLang="en-US" sz="2400" dirty="0">
              <a:latin typeface="Times New Roman" panose="02020603050405020304" pitchFamily="18" charset="0"/>
            </a:endParaRPr>
          </a:p>
          <a:p>
            <a:pPr marL="484505" lvl="1" indent="0" defTabSz="968375">
              <a:lnSpc>
                <a:spcPct val="140000"/>
              </a:lnSpc>
              <a:buFont typeface="Wingdings" panose="05000000000000000000" pitchFamily="2" charset="2"/>
              <a:buChar char="l"/>
            </a:pPr>
            <a:r>
              <a:rPr lang="zh-CN" altLang="en-US" sz="2400" dirty="0">
                <a:latin typeface="Times New Roman" panose="02020603050405020304" pitchFamily="18" charset="0"/>
              </a:rPr>
              <a:t> 废弃</a:t>
            </a:r>
            <a:endParaRPr lang="zh-CN" altLang="en-US" sz="2400" dirty="0">
              <a:latin typeface="Times New Roman" panose="02020603050405020304" pitchFamily="18" charset="0"/>
            </a:endParaRPr>
          </a:p>
        </p:txBody>
      </p:sp>
      <p:pic>
        <p:nvPicPr>
          <p:cNvPr id="86019" name="Picture 2" descr="xlc"/>
          <p:cNvPicPr>
            <a:picLocks noChangeAspect="1"/>
          </p:cNvPicPr>
          <p:nvPr/>
        </p:nvPicPr>
        <p:blipFill>
          <a:blip r:embed="rId1"/>
          <a:stretch>
            <a:fillRect/>
          </a:stretch>
        </p:blipFill>
        <p:spPr>
          <a:xfrm>
            <a:off x="3059113" y="1052513"/>
            <a:ext cx="5659437" cy="5186362"/>
          </a:xfrm>
          <a:prstGeom prst="rect">
            <a:avLst/>
          </a:prstGeom>
          <a:noFill/>
          <a:ln w="9525">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Text Box 3"/>
          <p:cNvSpPr txBox="1"/>
          <p:nvPr/>
        </p:nvSpPr>
        <p:spPr>
          <a:xfrm>
            <a:off x="323850" y="960438"/>
            <a:ext cx="8426450" cy="4892675"/>
          </a:xfrm>
          <a:prstGeom prst="rect">
            <a:avLst/>
          </a:prstGeom>
          <a:noFill/>
          <a:ln w="9525">
            <a:noFill/>
          </a:ln>
        </p:spPr>
        <p:txBody>
          <a:bodyPr lIns="96650" tIns="48325" rIns="96650" bIns="48325">
            <a:spAutoFit/>
          </a:bodyPr>
          <a:p>
            <a:pPr marL="355600" lvl="1" indent="-175895" defTabSz="968375" eaLnBrk="1" hangingPunct="1">
              <a:lnSpc>
                <a:spcPct val="120000"/>
              </a:lnSpc>
            </a:pPr>
            <a:r>
              <a:rPr lang="en-US" altLang="zh-CN" sz="2800" dirty="0">
                <a:solidFill>
                  <a:srgbClr val="0000FF"/>
                </a:solidFill>
                <a:latin typeface="黑体" panose="02010609060101010101" pitchFamily="49" charset="-122"/>
                <a:ea typeface="黑体" panose="02010609060101010101" pitchFamily="49" charset="-122"/>
              </a:rPr>
              <a:t>3.4 </a:t>
            </a:r>
            <a:r>
              <a:rPr lang="zh-CN" altLang="en-US" sz="2800" dirty="0">
                <a:solidFill>
                  <a:srgbClr val="0000FF"/>
                </a:solidFill>
                <a:latin typeface="黑体" panose="02010609060101010101" pitchFamily="49" charset="-122"/>
                <a:ea typeface="黑体" panose="02010609060101010101" pitchFamily="49" charset="-122"/>
              </a:rPr>
              <a:t>泄漏处理时应注意</a:t>
            </a:r>
            <a:r>
              <a:rPr lang="zh-CN" altLang="en-US" sz="2400" dirty="0">
                <a:solidFill>
                  <a:srgbClr val="0000FF"/>
                </a:solidFill>
                <a:latin typeface="黑体" panose="02010609060101010101" pitchFamily="49" charset="-122"/>
                <a:ea typeface="黑体" panose="02010609060101010101" pitchFamily="49" charset="-122"/>
              </a:rPr>
              <a:t>：</a:t>
            </a:r>
            <a:endParaRPr lang="zh-CN" altLang="en-US" sz="2400" dirty="0">
              <a:solidFill>
                <a:srgbClr val="0000FF"/>
              </a:solidFill>
              <a:latin typeface="黑体" panose="02010609060101010101" pitchFamily="49" charset="-122"/>
              <a:ea typeface="黑体" panose="02010609060101010101" pitchFamily="49" charset="-122"/>
            </a:endParaRPr>
          </a:p>
          <a:p>
            <a:pPr marL="355600" lvl="1" indent="-175895" defTabSz="968375" eaLnBrk="1" hangingPunct="1">
              <a:lnSpc>
                <a:spcPct val="120000"/>
              </a:lnSpc>
            </a:pPr>
            <a:endParaRPr lang="zh-CN" altLang="en-US" sz="900" dirty="0">
              <a:solidFill>
                <a:srgbClr val="0000FF"/>
              </a:solidFill>
              <a:latin typeface="Times New Roman" panose="02020603050405020304" pitchFamily="18" charset="0"/>
            </a:endParaRPr>
          </a:p>
          <a:p>
            <a:pPr marL="535305" lvl="2" indent="0" defTabSz="968375" eaLnBrk="1" hangingPunct="1">
              <a:lnSpc>
                <a:spcPct val="120000"/>
              </a:lnSpc>
              <a:buFont typeface="Wingdings" panose="05000000000000000000" pitchFamily="2" charset="2"/>
              <a:buChar char="l"/>
            </a:pPr>
            <a:r>
              <a:rPr lang="zh-CN" altLang="en-US" sz="2400" dirty="0">
                <a:solidFill>
                  <a:srgbClr val="0000FF"/>
                </a:solidFill>
                <a:latin typeface="Times New Roman" panose="02020603050405020304" pitchFamily="18" charset="0"/>
              </a:rPr>
              <a:t> 进入现场人员必须配戴必要的个体防护器具；</a:t>
            </a:r>
            <a:endParaRPr lang="zh-CN" altLang="en-US" sz="2400" dirty="0">
              <a:solidFill>
                <a:srgbClr val="0000FF"/>
              </a:solidFill>
              <a:latin typeface="Times New Roman" panose="02020603050405020304" pitchFamily="18" charset="0"/>
            </a:endParaRPr>
          </a:p>
          <a:p>
            <a:pPr marL="535305" lvl="2" indent="0" defTabSz="968375" eaLnBrk="1" hangingPunct="1">
              <a:lnSpc>
                <a:spcPct val="120000"/>
              </a:lnSpc>
              <a:buFont typeface="Wingdings" panose="05000000000000000000" pitchFamily="2" charset="2"/>
              <a:buChar char="l"/>
            </a:pPr>
            <a:r>
              <a:rPr lang="zh-CN" altLang="en-US" sz="2400" dirty="0">
                <a:solidFill>
                  <a:srgbClr val="0000FF"/>
                </a:solidFill>
                <a:latin typeface="Times New Roman" panose="02020603050405020304" pitchFamily="18" charset="0"/>
              </a:rPr>
              <a:t>如果泄漏物是易燃易爆的，应严禁火种，使用防爆工具；</a:t>
            </a:r>
            <a:endParaRPr lang="zh-CN" altLang="en-US" sz="2400" dirty="0">
              <a:solidFill>
                <a:srgbClr val="0000FF"/>
              </a:solidFill>
              <a:latin typeface="Times New Roman" panose="02020603050405020304" pitchFamily="18" charset="0"/>
            </a:endParaRPr>
          </a:p>
          <a:p>
            <a:pPr marL="535305" lvl="2" indent="0" defTabSz="968375" eaLnBrk="1" hangingPunct="1">
              <a:lnSpc>
                <a:spcPct val="120000"/>
              </a:lnSpc>
              <a:buFont typeface="Wingdings" panose="05000000000000000000" pitchFamily="2" charset="2"/>
              <a:buChar char="l"/>
            </a:pPr>
            <a:r>
              <a:rPr lang="zh-CN" altLang="en-US" sz="2400" dirty="0">
                <a:solidFill>
                  <a:srgbClr val="0000FF"/>
                </a:solidFill>
                <a:latin typeface="Times New Roman" panose="02020603050405020304" pitchFamily="18" charset="0"/>
              </a:rPr>
              <a:t>应急处理时严禁单独行动，要有监护人，且尽量不要在</a:t>
            </a:r>
            <a:endParaRPr lang="en-US" altLang="zh-CN" sz="2400" dirty="0">
              <a:solidFill>
                <a:srgbClr val="0000FF"/>
              </a:solidFill>
              <a:latin typeface="Times New Roman" panose="02020603050405020304" pitchFamily="18" charset="0"/>
            </a:endParaRPr>
          </a:p>
          <a:p>
            <a:pPr marL="535305" lvl="2" indent="0" defTabSz="968375" eaLnBrk="1" hangingPunct="1">
              <a:lnSpc>
                <a:spcPct val="120000"/>
              </a:lnSpc>
            </a:pPr>
            <a:r>
              <a:rPr lang="zh-CN" altLang="en-US" sz="2400" dirty="0">
                <a:solidFill>
                  <a:srgbClr val="0000FF"/>
                </a:solidFill>
                <a:latin typeface="Times New Roman" panose="02020603050405020304" pitchFamily="18" charset="0"/>
              </a:rPr>
              <a:t>   可燃有毒气体容易聚积的低洼处停留；必要时用水枪、</a:t>
            </a:r>
            <a:endParaRPr lang="en-US" altLang="zh-CN" sz="2400" dirty="0">
              <a:solidFill>
                <a:srgbClr val="0000FF"/>
              </a:solidFill>
              <a:latin typeface="Times New Roman" panose="02020603050405020304" pitchFamily="18" charset="0"/>
            </a:endParaRPr>
          </a:p>
          <a:p>
            <a:pPr marL="535305" lvl="2" indent="0" defTabSz="968375" eaLnBrk="1" hangingPunct="1">
              <a:lnSpc>
                <a:spcPct val="120000"/>
              </a:lnSpc>
            </a:pPr>
            <a:r>
              <a:rPr lang="en-US" altLang="zh-CN" sz="2400" dirty="0">
                <a:solidFill>
                  <a:srgbClr val="0000FF"/>
                </a:solidFill>
                <a:latin typeface="Times New Roman" panose="02020603050405020304" pitchFamily="18" charset="0"/>
              </a:rPr>
              <a:t>   </a:t>
            </a:r>
            <a:r>
              <a:rPr lang="zh-CN" altLang="en-US" sz="2400" dirty="0">
                <a:solidFill>
                  <a:srgbClr val="0000FF"/>
                </a:solidFill>
                <a:latin typeface="Times New Roman" panose="02020603050405020304" pitchFamily="18" charset="0"/>
              </a:rPr>
              <a:t>水炮掩护；</a:t>
            </a:r>
            <a:endParaRPr lang="zh-CN" altLang="en-US" sz="2400" dirty="0">
              <a:solidFill>
                <a:srgbClr val="0000FF"/>
              </a:solidFill>
              <a:latin typeface="Times New Roman" panose="02020603050405020304" pitchFamily="18" charset="0"/>
            </a:endParaRPr>
          </a:p>
          <a:p>
            <a:pPr marL="535305" lvl="2" indent="0" defTabSz="968375" eaLnBrk="1" hangingPunct="1">
              <a:lnSpc>
                <a:spcPct val="120000"/>
              </a:lnSpc>
              <a:buFont typeface="Wingdings" panose="05000000000000000000" pitchFamily="2" charset="2"/>
              <a:buChar char="l"/>
            </a:pPr>
            <a:r>
              <a:rPr lang="zh-CN" altLang="en-US" sz="2400" dirty="0">
                <a:solidFill>
                  <a:srgbClr val="0000FF"/>
                </a:solidFill>
                <a:latin typeface="Times New Roman" panose="02020603050405020304" pitchFamily="18" charset="0"/>
              </a:rPr>
              <a:t>事故处理后的泡沫、污水等不能直接排入江河湖海，而</a:t>
            </a:r>
            <a:endParaRPr lang="en-US" altLang="zh-CN" sz="2400" dirty="0">
              <a:solidFill>
                <a:srgbClr val="0000FF"/>
              </a:solidFill>
              <a:latin typeface="Times New Roman" panose="02020603050405020304" pitchFamily="18" charset="0"/>
            </a:endParaRPr>
          </a:p>
          <a:p>
            <a:pPr marL="535305" lvl="2" indent="0" defTabSz="968375" eaLnBrk="1" hangingPunct="1">
              <a:lnSpc>
                <a:spcPct val="120000"/>
              </a:lnSpc>
            </a:pPr>
            <a:r>
              <a:rPr lang="en-US" altLang="zh-CN" sz="2400" dirty="0">
                <a:solidFill>
                  <a:srgbClr val="0000FF"/>
                </a:solidFill>
                <a:latin typeface="Times New Roman" panose="02020603050405020304" pitchFamily="18" charset="0"/>
              </a:rPr>
              <a:t>   </a:t>
            </a:r>
            <a:r>
              <a:rPr lang="zh-CN" altLang="en-US" sz="2400" dirty="0">
                <a:solidFill>
                  <a:srgbClr val="0000FF"/>
                </a:solidFill>
                <a:latin typeface="Times New Roman" panose="02020603050405020304" pitchFamily="18" charset="0"/>
              </a:rPr>
              <a:t>应经处理达到排放标准后方可排出。</a:t>
            </a:r>
            <a:endParaRPr lang="zh-CN" altLang="en-US" sz="2400" dirty="0">
              <a:solidFill>
                <a:srgbClr val="0000FF"/>
              </a:solidFill>
              <a:latin typeface="Times New Roman" panose="02020603050405020304" pitchFamily="18" charset="0"/>
            </a:endParaRPr>
          </a:p>
          <a:p>
            <a:pPr marL="355600" lvl="1" indent="-175895" defTabSz="968375" eaLnBrk="1" hangingPunct="1">
              <a:lnSpc>
                <a:spcPct val="120000"/>
              </a:lnSpc>
            </a:pPr>
            <a:endParaRPr lang="zh-CN" altLang="en-US" sz="900" dirty="0">
              <a:solidFill>
                <a:srgbClr val="FF0000"/>
              </a:solidFill>
              <a:latin typeface="Times New Roman" panose="02020603050405020304" pitchFamily="18" charset="0"/>
            </a:endParaRPr>
          </a:p>
          <a:p>
            <a:pPr marL="355600" lvl="1" indent="-175895" defTabSz="968375" eaLnBrk="1" hangingPunct="1">
              <a:lnSpc>
                <a:spcPct val="120000"/>
              </a:lnSpc>
            </a:pPr>
            <a:r>
              <a:rPr lang="zh-CN" altLang="en-US" sz="2400" dirty="0">
                <a:solidFill>
                  <a:srgbClr val="FF0000"/>
                </a:solidFill>
                <a:latin typeface="Times New Roman" panose="02020603050405020304" pitchFamily="18" charset="0"/>
              </a:rPr>
              <a:t>另外：化学品泄漏时，除受过特别训练的人员外，其他任何</a:t>
            </a:r>
            <a:endParaRPr lang="en-US" altLang="zh-CN" sz="2400" dirty="0">
              <a:solidFill>
                <a:srgbClr val="FF0000"/>
              </a:solidFill>
              <a:latin typeface="Times New Roman" panose="02020603050405020304" pitchFamily="18" charset="0"/>
            </a:endParaRPr>
          </a:p>
          <a:p>
            <a:pPr marL="355600" lvl="1" indent="-175895" defTabSz="968375" eaLnBrk="1" hangingPunct="1">
              <a:lnSpc>
                <a:spcPct val="120000"/>
              </a:lnSpc>
            </a:pPr>
            <a:r>
              <a:rPr lang="en-US" altLang="zh-CN" sz="2400" dirty="0">
                <a:solidFill>
                  <a:srgbClr val="FF0000"/>
                </a:solidFill>
                <a:latin typeface="Times New Roman" panose="02020603050405020304" pitchFamily="18" charset="0"/>
              </a:rPr>
              <a:t>            </a:t>
            </a:r>
            <a:r>
              <a:rPr lang="zh-CN" altLang="en-US" sz="2400" dirty="0">
                <a:solidFill>
                  <a:srgbClr val="FF0000"/>
                </a:solidFill>
                <a:latin typeface="Times New Roman" panose="02020603050405020304" pitchFamily="18" charset="0"/>
              </a:rPr>
              <a:t>人不要试图清除泄漏物。</a:t>
            </a:r>
            <a:endParaRPr lang="zh-CN" altLang="en-US" sz="2400" dirty="0">
              <a:solidFill>
                <a:srgbClr val="FF0000"/>
              </a:solidFill>
              <a:latin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5891" name="Rectangle 2"/>
          <p:cNvSpPr/>
          <p:nvPr/>
        </p:nvSpPr>
        <p:spPr>
          <a:xfrm>
            <a:off x="428625" y="1000125"/>
            <a:ext cx="8226425" cy="785813"/>
          </a:xfrm>
          <a:prstGeom prst="rect">
            <a:avLst/>
          </a:prstGeom>
          <a:noFill/>
          <a:ln w="9525">
            <a:noFill/>
          </a:ln>
        </p:spPr>
        <p:txBody>
          <a:bodyPr lIns="91438" tIns="45721" rIns="91438" bIns="45721" anchor="ctr" anchorCtr="0"/>
          <a:p>
            <a:pPr algn="ctr" defTabSz="913130" eaLnBrk="1" hangingPunct="1"/>
            <a:r>
              <a:rPr lang="en-US" altLang="zh-CN" sz="3600" dirty="0">
                <a:solidFill>
                  <a:srgbClr val="0033CC"/>
                </a:solidFill>
                <a:latin typeface="Times New Roman" panose="02020603050405020304" pitchFamily="18" charset="0"/>
                <a:ea typeface="黑体" panose="02010609060101010101" pitchFamily="49" charset="-122"/>
              </a:rPr>
              <a:t>4  </a:t>
            </a:r>
            <a:r>
              <a:rPr lang="zh-CN" altLang="en-US" sz="3600" dirty="0">
                <a:solidFill>
                  <a:srgbClr val="0033CC"/>
                </a:solidFill>
                <a:latin typeface="Times New Roman" panose="02020603050405020304" pitchFamily="18" charset="0"/>
                <a:ea typeface="黑体" panose="02010609060101010101" pitchFamily="49" charset="-122"/>
              </a:rPr>
              <a:t>火灾控制</a:t>
            </a:r>
            <a:endParaRPr lang="zh-CN" altLang="en-US" sz="3600" dirty="0">
              <a:solidFill>
                <a:srgbClr val="0033CC"/>
              </a:solidFill>
              <a:latin typeface="Times New Roman" panose="02020603050405020304" pitchFamily="18" charset="0"/>
              <a:ea typeface="黑体" panose="02010609060101010101" pitchFamily="49" charset="-122"/>
            </a:endParaRPr>
          </a:p>
        </p:txBody>
      </p:sp>
      <p:sp>
        <p:nvSpPr>
          <p:cNvPr id="8" name="Rectangle 4"/>
          <p:cNvSpPr/>
          <p:nvPr/>
        </p:nvSpPr>
        <p:spPr>
          <a:xfrm>
            <a:off x="357188" y="1785938"/>
            <a:ext cx="8302625" cy="4643437"/>
          </a:xfrm>
          <a:prstGeom prst="rect">
            <a:avLst/>
          </a:prstGeom>
          <a:noFill/>
          <a:ln w="9525">
            <a:noFill/>
          </a:ln>
        </p:spPr>
        <p:txBody>
          <a:bodyPr lIns="91438" tIns="45721" rIns="91438" bIns="45721"/>
          <a:p>
            <a:pPr marL="342900" indent="-342900" defTabSz="913130" eaLnBrk="1" hangingPunct="1">
              <a:lnSpc>
                <a:spcPct val="140000"/>
              </a:lnSpc>
              <a:spcBef>
                <a:spcPct val="20000"/>
              </a:spcBef>
            </a:pPr>
            <a:r>
              <a:rPr lang="en-US" altLang="zh-CN" sz="2800" dirty="0">
                <a:solidFill>
                  <a:srgbClr val="0033CC"/>
                </a:solidFill>
                <a:latin typeface="黑体" panose="02010609060101010101" pitchFamily="49" charset="-122"/>
                <a:ea typeface="黑体" panose="02010609060101010101" pitchFamily="49" charset="-122"/>
              </a:rPr>
              <a:t>4.1  </a:t>
            </a:r>
            <a:r>
              <a:rPr lang="zh-CN" altLang="en-US" sz="2800" dirty="0">
                <a:solidFill>
                  <a:srgbClr val="0033CC"/>
                </a:solidFill>
                <a:latin typeface="黑体" panose="02010609060101010101" pitchFamily="49" charset="-122"/>
                <a:ea typeface="黑体" panose="02010609060101010101" pitchFamily="49" charset="-122"/>
              </a:rPr>
              <a:t>危险化学品的火灾特点：</a:t>
            </a:r>
            <a:endParaRPr lang="zh-CN" altLang="en-US" sz="2800" dirty="0">
              <a:solidFill>
                <a:srgbClr val="0033CC"/>
              </a:solidFill>
              <a:latin typeface="黑体" panose="02010609060101010101" pitchFamily="49" charset="-122"/>
              <a:ea typeface="黑体" panose="02010609060101010101" pitchFamily="49" charset="-122"/>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33CC"/>
                </a:solidFill>
                <a:latin typeface="Times New Roman" panose="02020603050405020304" pitchFamily="18" charset="0"/>
              </a:rPr>
              <a:t>发生突然</a:t>
            </a:r>
            <a:endParaRPr lang="zh-CN" altLang="en-US" sz="2400" dirty="0">
              <a:solidFill>
                <a:srgbClr val="0033CC"/>
              </a:solidFill>
              <a:latin typeface="Times New Roman" panose="02020603050405020304" pitchFamily="18" charset="0"/>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33CC"/>
                </a:solidFill>
                <a:latin typeface="Times New Roman" panose="02020603050405020304" pitchFamily="18" charset="0"/>
              </a:rPr>
              <a:t>扩散迅速</a:t>
            </a:r>
            <a:endParaRPr lang="zh-CN" altLang="en-US" sz="2400" dirty="0">
              <a:solidFill>
                <a:srgbClr val="0033CC"/>
              </a:solidFill>
              <a:latin typeface="Times New Roman" panose="02020603050405020304" pitchFamily="18" charset="0"/>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33CC"/>
                </a:solidFill>
                <a:latin typeface="Times New Roman" panose="02020603050405020304" pitchFamily="18" charset="0"/>
              </a:rPr>
              <a:t>持续时间长</a:t>
            </a:r>
            <a:endParaRPr lang="zh-CN" altLang="en-US" sz="2400" dirty="0">
              <a:solidFill>
                <a:srgbClr val="0033CC"/>
              </a:solidFill>
              <a:latin typeface="Times New Roman" panose="02020603050405020304" pitchFamily="18" charset="0"/>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33CC"/>
                </a:solidFill>
                <a:latin typeface="Times New Roman" panose="02020603050405020304" pitchFamily="18" charset="0"/>
              </a:rPr>
              <a:t>涉及面广</a:t>
            </a:r>
            <a:endParaRPr lang="zh-CN" altLang="en-US" sz="2400" dirty="0">
              <a:solidFill>
                <a:srgbClr val="0033CC"/>
              </a:solidFill>
              <a:latin typeface="Times New Roman" panose="02020603050405020304" pitchFamily="18" charset="0"/>
            </a:endParaRPr>
          </a:p>
          <a:p>
            <a:pPr marL="742950" lvl="1" indent="-287020" defTabSz="913130" eaLnBrk="1" hangingPunct="1">
              <a:lnSpc>
                <a:spcPct val="160000"/>
              </a:lnSpc>
              <a:spcBef>
                <a:spcPct val="20000"/>
              </a:spcBef>
              <a:buFont typeface="Wingdings" panose="05000000000000000000" pitchFamily="2" charset="2"/>
              <a:buChar char="l"/>
            </a:pPr>
            <a:r>
              <a:rPr lang="zh-CN" altLang="en-US" sz="2400" dirty="0">
                <a:solidFill>
                  <a:srgbClr val="0033CC"/>
                </a:solidFill>
                <a:latin typeface="Times New Roman" panose="02020603050405020304" pitchFamily="18" charset="0"/>
              </a:rPr>
              <a:t>处理不当会引起二次灾害</a:t>
            </a:r>
            <a:endParaRPr lang="zh-CN" altLang="en-US" sz="2400" dirty="0">
              <a:solidFill>
                <a:srgbClr val="0033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0589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1"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Text Box 2"/>
          <p:cNvSpPr txBox="1"/>
          <p:nvPr/>
        </p:nvSpPr>
        <p:spPr>
          <a:xfrm>
            <a:off x="395288" y="1254125"/>
            <a:ext cx="8208962" cy="579438"/>
          </a:xfrm>
          <a:prstGeom prst="rect">
            <a:avLst/>
          </a:prstGeom>
          <a:noFill/>
          <a:ln w="9525">
            <a:noFill/>
          </a:ln>
        </p:spPr>
        <p:txBody>
          <a:bodyPr lIns="91438" tIns="45721" rIns="91438" bIns="45721">
            <a:spAutoFit/>
          </a:bodyPr>
          <a:p>
            <a:pPr defTabSz="913130" eaLnBrk="1" hangingPunct="1">
              <a:spcBef>
                <a:spcPct val="50000"/>
              </a:spcBef>
            </a:pPr>
            <a:r>
              <a:rPr lang="en-US" altLang="zh-CN" dirty="0">
                <a:latin typeface="黑体" panose="02010609060101010101" pitchFamily="49" charset="-122"/>
                <a:ea typeface="黑体" panose="02010609060101010101" pitchFamily="49" charset="-122"/>
              </a:rPr>
              <a:t>4.2 </a:t>
            </a:r>
            <a:r>
              <a:rPr lang="zh-CN" altLang="en-US" dirty="0">
                <a:latin typeface="黑体" panose="02010609060101010101" pitchFamily="49" charset="-122"/>
                <a:ea typeface="黑体" panose="02010609060101010101" pitchFamily="49" charset="-122"/>
              </a:rPr>
              <a:t>危险化学品火灾的扑救</a:t>
            </a:r>
            <a:endParaRPr lang="zh-CN" altLang="en-US" dirty="0">
              <a:latin typeface="黑体" panose="02010609060101010101" pitchFamily="49" charset="-122"/>
              <a:ea typeface="黑体" panose="02010609060101010101" pitchFamily="49" charset="-122"/>
            </a:endParaRPr>
          </a:p>
        </p:txBody>
      </p:sp>
      <p:sp>
        <p:nvSpPr>
          <p:cNvPr id="89091" name="Rectangle 4"/>
          <p:cNvSpPr/>
          <p:nvPr/>
        </p:nvSpPr>
        <p:spPr>
          <a:xfrm>
            <a:off x="395288" y="2133600"/>
            <a:ext cx="8231187" cy="3527425"/>
          </a:xfrm>
          <a:prstGeom prst="rect">
            <a:avLst/>
          </a:prstGeom>
          <a:noFill/>
          <a:ln w="9525">
            <a:noFill/>
          </a:ln>
        </p:spPr>
        <p:txBody>
          <a:bodyPr lIns="91438" tIns="45721" rIns="91438" bIns="45721"/>
          <a:p>
            <a:pPr marL="352425" indent="-352425" defTabSz="913130" eaLnBrk="1" hangingPunct="1">
              <a:spcBef>
                <a:spcPct val="20000"/>
              </a:spcBef>
              <a:buClr>
                <a:srgbClr val="FF3300"/>
              </a:buClr>
              <a:buFont typeface="Wingdings" panose="05000000000000000000" pitchFamily="2" charset="2"/>
              <a:buChar char="l"/>
            </a:pPr>
            <a:r>
              <a:rPr lang="zh-CN" altLang="en-US" sz="2400" dirty="0">
                <a:solidFill>
                  <a:srgbClr val="0000FF"/>
                </a:solidFill>
                <a:latin typeface="Times New Roman" panose="02020603050405020304" pitchFamily="18" charset="0"/>
              </a:rPr>
              <a:t>灭火对策</a:t>
            </a:r>
            <a:endParaRPr lang="zh-CN" altLang="en-US" sz="2400" dirty="0">
              <a:solidFill>
                <a:srgbClr val="0000FF"/>
              </a:solidFill>
              <a:latin typeface="Times New Roman" panose="02020603050405020304" pitchFamily="18" charset="0"/>
            </a:endParaRPr>
          </a:p>
          <a:p>
            <a:pPr marL="352425" indent="-352425" defTabSz="913130" eaLnBrk="1" hangingPunct="1">
              <a:lnSpc>
                <a:spcPct val="150000"/>
              </a:lnSpc>
              <a:spcBef>
                <a:spcPct val="20000"/>
              </a:spcBef>
            </a:pPr>
            <a:r>
              <a:rPr lang="zh-CN" altLang="en-US" sz="2400" dirty="0">
                <a:solidFill>
                  <a:srgbClr val="FF0000"/>
                </a:solidFill>
                <a:latin typeface="Times New Roman" panose="02020603050405020304" pitchFamily="18" charset="0"/>
              </a:rPr>
              <a:t>      ①</a:t>
            </a:r>
            <a:r>
              <a:rPr lang="zh-CN" altLang="en-US" sz="2400" dirty="0">
                <a:solidFill>
                  <a:srgbClr val="0000FF"/>
                </a:solidFill>
                <a:latin typeface="Times New Roman" panose="02020603050405020304" pitchFamily="18" charset="0"/>
              </a:rPr>
              <a:t> 扑灭初期火灾；</a:t>
            </a:r>
            <a:endParaRPr lang="zh-CN" altLang="en-US" sz="2400" dirty="0">
              <a:solidFill>
                <a:srgbClr val="0000FF"/>
              </a:solidFill>
              <a:latin typeface="Times New Roman" panose="02020603050405020304" pitchFamily="18" charset="0"/>
            </a:endParaRPr>
          </a:p>
          <a:p>
            <a:pPr marL="352425" indent="-352425" defTabSz="913130" eaLnBrk="1" hangingPunct="1">
              <a:lnSpc>
                <a:spcPct val="150000"/>
              </a:lnSpc>
              <a:spcBef>
                <a:spcPct val="20000"/>
              </a:spcBef>
            </a:pPr>
            <a:r>
              <a:rPr lang="zh-CN" altLang="en-US" sz="2400" dirty="0">
                <a:solidFill>
                  <a:srgbClr val="FF0000"/>
                </a:solidFill>
                <a:latin typeface="Times New Roman" panose="02020603050405020304" pitchFamily="18" charset="0"/>
              </a:rPr>
              <a:t>      ②</a:t>
            </a:r>
            <a:r>
              <a:rPr lang="zh-CN" altLang="en-US" sz="2400" dirty="0">
                <a:solidFill>
                  <a:srgbClr val="0000FF"/>
                </a:solidFill>
                <a:latin typeface="Times New Roman" panose="02020603050405020304" pitchFamily="18" charset="0"/>
              </a:rPr>
              <a:t> 对周围设施采取保护措施 ；</a:t>
            </a:r>
            <a:endParaRPr lang="zh-CN" altLang="en-US" sz="2400" dirty="0">
              <a:solidFill>
                <a:srgbClr val="0000FF"/>
              </a:solidFill>
              <a:latin typeface="Times New Roman" panose="02020603050405020304" pitchFamily="18" charset="0"/>
            </a:endParaRPr>
          </a:p>
          <a:p>
            <a:pPr marL="352425" indent="-352425" defTabSz="913130" eaLnBrk="1" hangingPunct="1">
              <a:lnSpc>
                <a:spcPct val="150000"/>
              </a:lnSpc>
              <a:spcBef>
                <a:spcPct val="20000"/>
              </a:spcBef>
            </a:pPr>
            <a:r>
              <a:rPr lang="zh-CN" altLang="en-US" sz="2400" dirty="0">
                <a:solidFill>
                  <a:srgbClr val="FF0000"/>
                </a:solidFill>
                <a:latin typeface="Times New Roman" panose="02020603050405020304" pitchFamily="18" charset="0"/>
              </a:rPr>
              <a:t>      ③</a:t>
            </a:r>
            <a:r>
              <a:rPr lang="zh-CN" altLang="en-US" sz="2400" dirty="0">
                <a:solidFill>
                  <a:srgbClr val="0000FF"/>
                </a:solidFill>
                <a:latin typeface="Times New Roman" panose="02020603050405020304" pitchFamily="18" charset="0"/>
              </a:rPr>
              <a:t> 选择</a:t>
            </a:r>
            <a:r>
              <a:rPr lang="zh-CN" altLang="en-US" sz="2400" u="sng" dirty="0">
                <a:latin typeface="Times New Roman" panose="02020603050405020304" pitchFamily="18" charset="0"/>
              </a:rPr>
              <a:t>正确的灭火剂和灭火方法</a:t>
            </a:r>
            <a:r>
              <a:rPr lang="zh-CN" altLang="en-US" sz="2400" dirty="0">
                <a:solidFill>
                  <a:srgbClr val="0000FF"/>
                </a:solidFill>
                <a:latin typeface="Times New Roman" panose="02020603050405020304" pitchFamily="18" charset="0"/>
              </a:rPr>
              <a:t> 。</a:t>
            </a:r>
            <a:endParaRPr lang="en-US" altLang="zh-CN" sz="2400" dirty="0">
              <a:solidFill>
                <a:srgbClr val="0000FF"/>
              </a:solidFill>
              <a:latin typeface="Times New Roman" panose="02020603050405020304" pitchFamily="18" charset="0"/>
            </a:endParaRPr>
          </a:p>
          <a:p>
            <a:pPr marL="352425" indent="-352425" defTabSz="913130" eaLnBrk="1" hangingPunct="1">
              <a:lnSpc>
                <a:spcPct val="150000"/>
              </a:lnSpc>
              <a:spcBef>
                <a:spcPct val="20000"/>
              </a:spcBef>
            </a:pPr>
            <a:endParaRPr lang="en-US" altLang="zh-CN" sz="800" dirty="0">
              <a:latin typeface="Times New Roman" panose="02020603050405020304" pitchFamily="18" charset="0"/>
            </a:endParaRPr>
          </a:p>
          <a:p>
            <a:pPr marL="352425" indent="-352425" defTabSz="913130" eaLnBrk="1" hangingPunct="1">
              <a:lnSpc>
                <a:spcPct val="150000"/>
              </a:lnSpc>
              <a:spcBef>
                <a:spcPct val="20000"/>
              </a:spcBef>
            </a:pPr>
            <a:r>
              <a:rPr lang="zh-CN" altLang="en-US" sz="2400" dirty="0">
                <a:latin typeface="Times New Roman" panose="02020603050405020304" pitchFamily="18" charset="0"/>
              </a:rPr>
              <a:t>    </a:t>
            </a:r>
            <a:endParaRPr lang="zh-CN" altLang="en-US" sz="2400" dirty="0">
              <a:solidFill>
                <a:srgbClr val="FF0000"/>
              </a:solidFill>
              <a:latin typeface="Times New Roman" panose="02020603050405020304" pitchFamily="18" charset="0"/>
            </a:endParaRPr>
          </a:p>
        </p:txBody>
      </p:sp>
      <p:sp>
        <p:nvSpPr>
          <p:cNvPr id="89092" name="矩形 6"/>
          <p:cNvSpPr/>
          <p:nvPr/>
        </p:nvSpPr>
        <p:spPr>
          <a:xfrm>
            <a:off x="1214438" y="5000625"/>
            <a:ext cx="5857875" cy="738188"/>
          </a:xfrm>
          <a:prstGeom prst="rect">
            <a:avLst/>
          </a:prstGeom>
          <a:noFill/>
          <a:ln w="9525">
            <a:noFill/>
          </a:ln>
        </p:spPr>
        <p:txBody>
          <a:bodyPr>
            <a:spAutoFit/>
          </a:bodyPr>
          <a:p>
            <a:r>
              <a:rPr lang="zh-CN" altLang="en-US" sz="2800" dirty="0">
                <a:solidFill>
                  <a:srgbClr val="FF0000"/>
                </a:solidFill>
                <a:latin typeface="Times New Roman" panose="02020603050405020304" pitchFamily="18" charset="0"/>
              </a:rPr>
              <a:t>堵截、冷却、灭火和防止复燃</a:t>
            </a:r>
            <a:endParaRPr lang="zh-CN" altLang="en-US" sz="2800" dirty="0">
              <a:latin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Text Box 2"/>
          <p:cNvSpPr txBox="1"/>
          <p:nvPr/>
        </p:nvSpPr>
        <p:spPr>
          <a:xfrm>
            <a:off x="395288" y="1181100"/>
            <a:ext cx="8208962" cy="579438"/>
          </a:xfrm>
          <a:prstGeom prst="rect">
            <a:avLst/>
          </a:prstGeom>
          <a:noFill/>
          <a:ln w="9525">
            <a:noFill/>
          </a:ln>
        </p:spPr>
        <p:txBody>
          <a:bodyPr lIns="91438" tIns="45721" rIns="91438" bIns="45721">
            <a:spAutoFit/>
          </a:bodyPr>
          <a:p>
            <a:pPr defTabSz="913130" eaLnBrk="1" hangingPunct="1">
              <a:spcBef>
                <a:spcPct val="50000"/>
              </a:spcBef>
            </a:pPr>
            <a:r>
              <a:rPr lang="en-US" altLang="zh-CN" dirty="0">
                <a:latin typeface="黑体" panose="02010609060101010101" pitchFamily="49" charset="-122"/>
                <a:ea typeface="黑体" panose="02010609060101010101" pitchFamily="49" charset="-122"/>
              </a:rPr>
              <a:t>4.2 </a:t>
            </a:r>
            <a:r>
              <a:rPr lang="zh-CN" altLang="en-US" dirty="0">
                <a:latin typeface="黑体" panose="02010609060101010101" pitchFamily="49" charset="-122"/>
                <a:ea typeface="黑体" panose="02010609060101010101" pitchFamily="49" charset="-122"/>
              </a:rPr>
              <a:t>危险化学品火灾的扑救</a:t>
            </a:r>
            <a:endParaRPr lang="zh-CN" altLang="en-US" dirty="0">
              <a:latin typeface="黑体" panose="02010609060101010101" pitchFamily="49" charset="-122"/>
              <a:ea typeface="黑体" panose="02010609060101010101" pitchFamily="49" charset="-122"/>
            </a:endParaRPr>
          </a:p>
        </p:txBody>
      </p:sp>
      <p:sp>
        <p:nvSpPr>
          <p:cNvPr id="90115" name="Rectangle 4"/>
          <p:cNvSpPr/>
          <p:nvPr/>
        </p:nvSpPr>
        <p:spPr>
          <a:xfrm>
            <a:off x="395288" y="1773238"/>
            <a:ext cx="8231187" cy="4464050"/>
          </a:xfrm>
          <a:prstGeom prst="rect">
            <a:avLst/>
          </a:prstGeom>
          <a:noFill/>
          <a:ln w="9525">
            <a:noFill/>
          </a:ln>
        </p:spPr>
        <p:txBody>
          <a:bodyPr lIns="91438" tIns="45721" rIns="91438" bIns="45721"/>
          <a:p>
            <a:pPr marL="352425" indent="-352425" defTabSz="913130" eaLnBrk="1" hangingPunct="1">
              <a:lnSpc>
                <a:spcPct val="160000"/>
              </a:lnSpc>
              <a:spcBef>
                <a:spcPct val="20000"/>
              </a:spcBef>
              <a:buClr>
                <a:srgbClr val="FF3300"/>
              </a:buClr>
              <a:buFont typeface="Wingdings" panose="05000000000000000000" pitchFamily="2" charset="2"/>
              <a:buChar char="l"/>
            </a:pPr>
            <a:r>
              <a:rPr lang="zh-CN" altLang="en-US" sz="2400" dirty="0">
                <a:solidFill>
                  <a:srgbClr val="0000FF"/>
                </a:solidFill>
                <a:latin typeface="Times New Roman" panose="02020603050405020304" pitchFamily="18" charset="0"/>
              </a:rPr>
              <a:t>灭火条件</a:t>
            </a:r>
            <a:endParaRPr lang="zh-CN" altLang="en-US" sz="2400" dirty="0">
              <a:solidFill>
                <a:srgbClr val="0000FF"/>
              </a:solidFill>
              <a:latin typeface="Times New Roman" panose="02020603050405020304" pitchFamily="18" charset="0"/>
            </a:endParaRPr>
          </a:p>
          <a:p>
            <a:pPr marL="352425" indent="-352425" defTabSz="913130" eaLnBrk="1" hangingPunct="1">
              <a:lnSpc>
                <a:spcPct val="160000"/>
              </a:lnSpc>
              <a:spcBef>
                <a:spcPct val="20000"/>
              </a:spcBef>
            </a:pPr>
            <a:r>
              <a:rPr lang="zh-CN" altLang="en-US" sz="2400" dirty="0">
                <a:solidFill>
                  <a:srgbClr val="FF0000"/>
                </a:solidFill>
                <a:latin typeface="Times New Roman" panose="02020603050405020304" pitchFamily="18" charset="0"/>
              </a:rPr>
              <a:t>      ①</a:t>
            </a:r>
            <a:r>
              <a:rPr lang="zh-CN" altLang="en-US" sz="2400" dirty="0">
                <a:solidFill>
                  <a:srgbClr val="0000FF"/>
                </a:solidFill>
                <a:latin typeface="Times New Roman" panose="02020603050405020304" pitchFamily="18" charset="0"/>
              </a:rPr>
              <a:t> 外围火点已彻底扑灭，火种等危险源已全部控制；</a:t>
            </a:r>
            <a:endParaRPr lang="zh-CN" altLang="en-US" sz="2400" dirty="0">
              <a:solidFill>
                <a:srgbClr val="0000FF"/>
              </a:solidFill>
              <a:latin typeface="Times New Roman" panose="02020603050405020304" pitchFamily="18" charset="0"/>
            </a:endParaRPr>
          </a:p>
          <a:p>
            <a:pPr marL="352425" indent="-352425" defTabSz="913130" eaLnBrk="1" hangingPunct="1">
              <a:lnSpc>
                <a:spcPct val="160000"/>
              </a:lnSpc>
              <a:spcBef>
                <a:spcPct val="20000"/>
              </a:spcBef>
            </a:pPr>
            <a:r>
              <a:rPr lang="zh-CN" altLang="en-US" sz="2400" dirty="0">
                <a:solidFill>
                  <a:srgbClr val="FF0000"/>
                </a:solidFill>
                <a:latin typeface="Times New Roman" panose="02020603050405020304" pitchFamily="18" charset="0"/>
              </a:rPr>
              <a:t>      ②</a:t>
            </a:r>
            <a:r>
              <a:rPr lang="zh-CN" altLang="en-US" sz="2400" dirty="0">
                <a:solidFill>
                  <a:srgbClr val="0000FF"/>
                </a:solidFill>
                <a:latin typeface="Times New Roman" panose="02020603050405020304" pitchFamily="18" charset="0"/>
              </a:rPr>
              <a:t> 堵漏准备就绪；</a:t>
            </a:r>
            <a:endParaRPr lang="zh-CN" altLang="en-US" sz="2400" dirty="0">
              <a:solidFill>
                <a:srgbClr val="0000FF"/>
              </a:solidFill>
              <a:latin typeface="Times New Roman" panose="02020603050405020304" pitchFamily="18" charset="0"/>
            </a:endParaRPr>
          </a:p>
          <a:p>
            <a:pPr marL="352425" indent="-352425" defTabSz="913130" eaLnBrk="1" hangingPunct="1">
              <a:lnSpc>
                <a:spcPct val="160000"/>
              </a:lnSpc>
              <a:spcBef>
                <a:spcPct val="20000"/>
              </a:spcBef>
            </a:pPr>
            <a:r>
              <a:rPr lang="zh-CN" altLang="en-US" sz="2400" dirty="0">
                <a:solidFill>
                  <a:srgbClr val="FF0000"/>
                </a:solidFill>
                <a:latin typeface="Times New Roman" panose="02020603050405020304" pitchFamily="18" charset="0"/>
              </a:rPr>
              <a:t>      ③</a:t>
            </a:r>
            <a:r>
              <a:rPr lang="zh-CN" altLang="en-US" sz="2400" dirty="0">
                <a:solidFill>
                  <a:srgbClr val="0000FF"/>
                </a:solidFill>
                <a:latin typeface="Times New Roman" panose="02020603050405020304" pitchFamily="18" charset="0"/>
              </a:rPr>
              <a:t> 着火罐（桶）已得到充分冷却；</a:t>
            </a:r>
            <a:endParaRPr lang="zh-CN" altLang="en-US" sz="2400" dirty="0">
              <a:solidFill>
                <a:srgbClr val="0000FF"/>
              </a:solidFill>
              <a:latin typeface="Times New Roman" panose="02020603050405020304" pitchFamily="18" charset="0"/>
            </a:endParaRPr>
          </a:p>
          <a:p>
            <a:pPr marL="352425" indent="-352425" defTabSz="913130" eaLnBrk="1" hangingPunct="1">
              <a:lnSpc>
                <a:spcPct val="160000"/>
              </a:lnSpc>
              <a:spcBef>
                <a:spcPct val="20000"/>
              </a:spcBef>
            </a:pPr>
            <a:r>
              <a:rPr lang="zh-CN" altLang="en-US" sz="2400" dirty="0">
                <a:solidFill>
                  <a:srgbClr val="FF0000"/>
                </a:solidFill>
                <a:latin typeface="Times New Roman" panose="02020603050405020304" pitchFamily="18" charset="0"/>
              </a:rPr>
              <a:t>      ④</a:t>
            </a:r>
            <a:r>
              <a:rPr lang="zh-CN" altLang="en-US" sz="2400" dirty="0">
                <a:solidFill>
                  <a:srgbClr val="0000FF"/>
                </a:solidFill>
                <a:latin typeface="Times New Roman" panose="02020603050405020304" pitchFamily="18" charset="0"/>
              </a:rPr>
              <a:t> 兵力、装备、灭火剂已准备就绪。</a:t>
            </a:r>
            <a:endParaRPr lang="en-US" altLang="zh-CN" sz="2400" dirty="0">
              <a:solidFill>
                <a:srgbClr val="0000FF"/>
              </a:solidFill>
              <a:latin typeface="Times New Roman" panose="02020603050405020304" pitchFamily="18" charset="0"/>
            </a:endParaRPr>
          </a:p>
          <a:p>
            <a:pPr marL="352425" indent="-352425" defTabSz="913130" eaLnBrk="1" hangingPunct="1">
              <a:lnSpc>
                <a:spcPct val="160000"/>
              </a:lnSpc>
              <a:spcBef>
                <a:spcPct val="20000"/>
              </a:spcBef>
            </a:pPr>
            <a:r>
              <a:rPr lang="en-US" altLang="zh-CN" sz="2400" dirty="0">
                <a:solidFill>
                  <a:srgbClr val="0000FF"/>
                </a:solidFill>
                <a:latin typeface="Times New Roman" panose="02020603050405020304" pitchFamily="18" charset="0"/>
              </a:rPr>
              <a:t>      </a:t>
            </a:r>
            <a:endParaRPr lang="zh-CN" altLang="en-US" sz="2400" dirty="0">
              <a:solidFill>
                <a:srgbClr val="0000FF"/>
              </a:solidFill>
              <a:latin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Text Box 2"/>
          <p:cNvSpPr txBox="1"/>
          <p:nvPr/>
        </p:nvSpPr>
        <p:spPr>
          <a:xfrm>
            <a:off x="393700" y="1104900"/>
            <a:ext cx="8208963" cy="579438"/>
          </a:xfrm>
          <a:prstGeom prst="rect">
            <a:avLst/>
          </a:prstGeom>
          <a:noFill/>
          <a:ln w="9525">
            <a:noFill/>
          </a:ln>
        </p:spPr>
        <p:txBody>
          <a:bodyPr lIns="91438" tIns="45721" rIns="91438" bIns="45721">
            <a:spAutoFit/>
          </a:bodyPr>
          <a:p>
            <a:pPr defTabSz="913130" eaLnBrk="1" hangingPunct="1">
              <a:spcBef>
                <a:spcPct val="50000"/>
              </a:spcBef>
            </a:pPr>
            <a:r>
              <a:rPr lang="en-US" altLang="zh-CN" dirty="0">
                <a:latin typeface="黑体" panose="02010609060101010101" pitchFamily="49" charset="-122"/>
                <a:ea typeface="黑体" panose="02010609060101010101" pitchFamily="49" charset="-122"/>
              </a:rPr>
              <a:t>4.2 </a:t>
            </a:r>
            <a:r>
              <a:rPr lang="zh-CN" altLang="en-US" dirty="0">
                <a:latin typeface="黑体" panose="02010609060101010101" pitchFamily="49" charset="-122"/>
                <a:ea typeface="黑体" panose="02010609060101010101" pitchFamily="49" charset="-122"/>
              </a:rPr>
              <a:t>危险化学品火灾的扑救</a:t>
            </a:r>
            <a:endParaRPr lang="zh-CN" altLang="en-US" dirty="0">
              <a:latin typeface="黑体" panose="02010609060101010101" pitchFamily="49" charset="-122"/>
              <a:ea typeface="黑体" panose="02010609060101010101" pitchFamily="49" charset="-122"/>
            </a:endParaRPr>
          </a:p>
        </p:txBody>
      </p:sp>
      <p:sp>
        <p:nvSpPr>
          <p:cNvPr id="91139" name="Rectangle 3"/>
          <p:cNvSpPr/>
          <p:nvPr/>
        </p:nvSpPr>
        <p:spPr>
          <a:xfrm>
            <a:off x="142875" y="1919288"/>
            <a:ext cx="8786813" cy="4246562"/>
          </a:xfrm>
          <a:prstGeom prst="rect">
            <a:avLst/>
          </a:prstGeom>
          <a:noFill/>
          <a:ln w="9525">
            <a:noFill/>
          </a:ln>
        </p:spPr>
        <p:txBody>
          <a:bodyPr lIns="91438" tIns="45721" rIns="91438" bIns="45721"/>
          <a:p>
            <a:pPr marL="342900" indent="-166370" defTabSz="913130" eaLnBrk="1" hangingPunct="1">
              <a:lnSpc>
                <a:spcPct val="120000"/>
              </a:lnSpc>
              <a:spcBef>
                <a:spcPct val="20000"/>
              </a:spcBef>
              <a:buClr>
                <a:srgbClr val="FF3300"/>
              </a:buClr>
              <a:buFont typeface="Wingdings" panose="05000000000000000000" pitchFamily="2" charset="2"/>
              <a:buChar char="l"/>
            </a:pPr>
            <a:r>
              <a:rPr lang="en-US" altLang="zh-CN" sz="2400" dirty="0">
                <a:solidFill>
                  <a:srgbClr val="333399"/>
                </a:solidFill>
                <a:latin typeface="Times New Roman" panose="02020603050405020304" pitchFamily="18" charset="0"/>
              </a:rPr>
              <a:t> </a:t>
            </a:r>
            <a:r>
              <a:rPr lang="zh-CN" altLang="en-US" sz="2400" dirty="0">
                <a:solidFill>
                  <a:srgbClr val="333399"/>
                </a:solidFill>
                <a:latin typeface="Times New Roman" panose="02020603050405020304" pitchFamily="18" charset="0"/>
              </a:rPr>
              <a:t>灭火方法</a:t>
            </a:r>
            <a:endParaRPr lang="zh-CN" altLang="en-US" sz="2400" dirty="0">
              <a:solidFill>
                <a:srgbClr val="333399"/>
              </a:solidFill>
              <a:latin typeface="Times New Roman" panose="02020603050405020304" pitchFamily="18" charset="0"/>
            </a:endParaRPr>
          </a:p>
          <a:p>
            <a:pPr marL="342900" indent="-166370" defTabSz="913130" eaLnBrk="1" hangingPunct="1">
              <a:lnSpc>
                <a:spcPct val="120000"/>
              </a:lnSpc>
              <a:spcBef>
                <a:spcPct val="20000"/>
              </a:spcBef>
            </a:pPr>
            <a:r>
              <a:rPr lang="zh-CN" altLang="en-US" sz="2400" dirty="0">
                <a:solidFill>
                  <a:srgbClr val="333399"/>
                </a:solidFill>
                <a:latin typeface="Times New Roman" panose="02020603050405020304" pitchFamily="18" charset="0"/>
              </a:rPr>
              <a:t>      ① 关阀断料法</a:t>
            </a:r>
            <a:r>
              <a:rPr lang="en-US" altLang="zh-CN" sz="2400" dirty="0">
                <a:solidFill>
                  <a:srgbClr val="333399"/>
                </a:solidFill>
                <a:latin typeface="Times New Roman" panose="02020603050405020304" pitchFamily="18" charset="0"/>
              </a:rPr>
              <a:t>;</a:t>
            </a:r>
            <a:endParaRPr lang="en-US" altLang="zh-CN" sz="2400" dirty="0">
              <a:solidFill>
                <a:srgbClr val="333399"/>
              </a:solidFill>
              <a:latin typeface="Times New Roman" panose="02020603050405020304" pitchFamily="18" charset="0"/>
            </a:endParaRPr>
          </a:p>
          <a:p>
            <a:pPr marL="342900" indent="-166370" defTabSz="913130" eaLnBrk="1" hangingPunct="1">
              <a:lnSpc>
                <a:spcPct val="120000"/>
              </a:lnSpc>
              <a:spcBef>
                <a:spcPct val="20000"/>
              </a:spcBef>
            </a:pPr>
            <a:r>
              <a:rPr lang="en-US" altLang="zh-CN" sz="2400" dirty="0">
                <a:solidFill>
                  <a:srgbClr val="333399"/>
                </a:solidFill>
                <a:latin typeface="Times New Roman" panose="02020603050405020304" pitchFamily="18" charset="0"/>
              </a:rPr>
              <a:t>      ② </a:t>
            </a:r>
            <a:r>
              <a:rPr lang="zh-CN" altLang="en-US" sz="2400" dirty="0">
                <a:solidFill>
                  <a:srgbClr val="333399"/>
                </a:solidFill>
                <a:latin typeface="Times New Roman" panose="02020603050405020304" pitchFamily="18" charset="0"/>
              </a:rPr>
              <a:t>泡沫覆盖法</a:t>
            </a:r>
            <a:r>
              <a:rPr lang="en-US" altLang="zh-CN" sz="2400" dirty="0">
                <a:solidFill>
                  <a:srgbClr val="333399"/>
                </a:solidFill>
                <a:latin typeface="Times New Roman" panose="02020603050405020304" pitchFamily="18" charset="0"/>
              </a:rPr>
              <a:t>;</a:t>
            </a:r>
            <a:endParaRPr lang="en-US" altLang="zh-CN" sz="2400" dirty="0">
              <a:solidFill>
                <a:srgbClr val="333399"/>
              </a:solidFill>
              <a:latin typeface="Times New Roman" panose="02020603050405020304" pitchFamily="18" charset="0"/>
            </a:endParaRPr>
          </a:p>
          <a:p>
            <a:pPr marL="342900" indent="-166370" defTabSz="913130" eaLnBrk="1" hangingPunct="1">
              <a:lnSpc>
                <a:spcPct val="120000"/>
              </a:lnSpc>
              <a:spcBef>
                <a:spcPct val="20000"/>
              </a:spcBef>
            </a:pPr>
            <a:r>
              <a:rPr lang="zh-CN" altLang="en-US" sz="2400" dirty="0">
                <a:solidFill>
                  <a:srgbClr val="333399"/>
                </a:solidFill>
                <a:latin typeface="Times New Roman" panose="02020603050405020304" pitchFamily="18" charset="0"/>
              </a:rPr>
              <a:t>      ③ 砂土覆盖法</a:t>
            </a:r>
            <a:r>
              <a:rPr lang="en-US" altLang="zh-CN" sz="2400" dirty="0">
                <a:solidFill>
                  <a:srgbClr val="333399"/>
                </a:solidFill>
                <a:latin typeface="Times New Roman" panose="02020603050405020304" pitchFamily="18" charset="0"/>
              </a:rPr>
              <a:t>; </a:t>
            </a:r>
            <a:endParaRPr lang="en-US" altLang="zh-CN" sz="2400" dirty="0">
              <a:solidFill>
                <a:srgbClr val="333399"/>
              </a:solidFill>
              <a:latin typeface="Times New Roman" panose="02020603050405020304" pitchFamily="18" charset="0"/>
            </a:endParaRPr>
          </a:p>
          <a:p>
            <a:pPr marL="342900" indent="-166370" defTabSz="913130" eaLnBrk="1" hangingPunct="1">
              <a:lnSpc>
                <a:spcPct val="120000"/>
              </a:lnSpc>
              <a:spcBef>
                <a:spcPct val="20000"/>
              </a:spcBef>
            </a:pPr>
            <a:r>
              <a:rPr lang="en-US" altLang="zh-CN" sz="2400" dirty="0">
                <a:solidFill>
                  <a:srgbClr val="333399"/>
                </a:solidFill>
                <a:latin typeface="Times New Roman" panose="02020603050405020304" pitchFamily="18" charset="0"/>
              </a:rPr>
              <a:t>      ④ </a:t>
            </a:r>
            <a:r>
              <a:rPr lang="zh-CN" altLang="en-US" sz="2400" dirty="0">
                <a:solidFill>
                  <a:srgbClr val="333399"/>
                </a:solidFill>
                <a:latin typeface="Times New Roman" panose="02020603050405020304" pitchFamily="18" charset="0"/>
              </a:rPr>
              <a:t>干粉抑制法</a:t>
            </a:r>
            <a:r>
              <a:rPr lang="en-US" altLang="zh-CN" sz="2400" dirty="0">
                <a:solidFill>
                  <a:srgbClr val="333399"/>
                </a:solidFill>
                <a:latin typeface="Times New Roman" panose="02020603050405020304" pitchFamily="18" charset="0"/>
              </a:rPr>
              <a:t>.</a:t>
            </a:r>
            <a:endParaRPr lang="en-US" altLang="zh-CN" sz="2400" dirty="0">
              <a:solidFill>
                <a:srgbClr val="333399"/>
              </a:solidFill>
              <a:latin typeface="Times New Roman" panose="02020603050405020304" pitchFamily="18" charset="0"/>
            </a:endParaRPr>
          </a:p>
          <a:p>
            <a:pPr marL="342900" indent="-166370" defTabSz="913130" eaLnBrk="1" hangingPunct="1">
              <a:lnSpc>
                <a:spcPct val="120000"/>
              </a:lnSpc>
              <a:spcBef>
                <a:spcPct val="20000"/>
              </a:spcBef>
              <a:buClr>
                <a:srgbClr val="FF3300"/>
              </a:buClr>
            </a:pPr>
            <a:endParaRPr lang="zh-CN" altLang="en-US" sz="1200" dirty="0">
              <a:solidFill>
                <a:srgbClr val="333399"/>
              </a:solidFill>
              <a:latin typeface="Times New Roman" panose="02020603050405020304" pitchFamily="18" charset="0"/>
            </a:endParaRPr>
          </a:p>
          <a:p>
            <a:pPr marL="342900" indent="-166370" defTabSz="913130" eaLnBrk="1" hangingPunct="1">
              <a:lnSpc>
                <a:spcPct val="120000"/>
              </a:lnSpc>
              <a:spcBef>
                <a:spcPct val="20000"/>
              </a:spcBef>
              <a:buClr>
                <a:srgbClr val="FF3300"/>
              </a:buClr>
            </a:pPr>
            <a:r>
              <a:rPr lang="zh-CN" altLang="en-US" sz="2400" dirty="0">
                <a:solidFill>
                  <a:srgbClr val="FF0000"/>
                </a:solidFill>
                <a:latin typeface="Times New Roman" panose="02020603050405020304" pitchFamily="18" charset="0"/>
                <a:ea typeface="黑体" panose="02010609060101010101" pitchFamily="49" charset="-122"/>
              </a:rPr>
              <a:t>  灭火时应考虑灭火人员的安全，出口应始终保持清洁和畅通</a:t>
            </a:r>
            <a:r>
              <a:rPr lang="zh-CN" altLang="en-US" sz="2400" dirty="0">
                <a:solidFill>
                  <a:srgbClr val="FF5050"/>
                </a:solidFill>
                <a:latin typeface="Times New Roman" panose="02020603050405020304" pitchFamily="18" charset="0"/>
                <a:ea typeface="仿宋_GB2312" pitchFamily="49" charset="-122"/>
              </a:rPr>
              <a:t>。</a:t>
            </a:r>
            <a:r>
              <a:rPr lang="zh-CN" altLang="en-US" sz="3300" dirty="0">
                <a:solidFill>
                  <a:srgbClr val="0000FF"/>
                </a:solidFill>
                <a:latin typeface="Times New Roman" panose="02020603050405020304" pitchFamily="18" charset="0"/>
              </a:rPr>
              <a:t> </a:t>
            </a:r>
            <a:endParaRPr lang="zh-CN" altLang="en-US" sz="3300" dirty="0">
              <a:solidFill>
                <a:srgbClr val="0000FF"/>
              </a:solidFill>
              <a:latin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Text Box 2"/>
          <p:cNvSpPr txBox="1"/>
          <p:nvPr/>
        </p:nvSpPr>
        <p:spPr>
          <a:xfrm>
            <a:off x="393700" y="962025"/>
            <a:ext cx="8208963" cy="579438"/>
          </a:xfrm>
          <a:prstGeom prst="rect">
            <a:avLst/>
          </a:prstGeom>
          <a:noFill/>
          <a:ln w="9525">
            <a:noFill/>
          </a:ln>
        </p:spPr>
        <p:txBody>
          <a:bodyPr lIns="91438" tIns="45721" rIns="91438" bIns="45721">
            <a:spAutoFit/>
          </a:bodyPr>
          <a:p>
            <a:pPr defTabSz="913130" eaLnBrk="1" hangingPunct="1">
              <a:spcBef>
                <a:spcPct val="50000"/>
              </a:spcBef>
            </a:pPr>
            <a:r>
              <a:rPr lang="en-US" altLang="zh-CN" dirty="0">
                <a:latin typeface="黑体" panose="02010609060101010101" pitchFamily="49" charset="-122"/>
                <a:ea typeface="黑体" panose="02010609060101010101" pitchFamily="49" charset="-122"/>
              </a:rPr>
              <a:t>4.2 </a:t>
            </a:r>
            <a:r>
              <a:rPr lang="zh-CN" altLang="en-US" dirty="0">
                <a:latin typeface="黑体" panose="02010609060101010101" pitchFamily="49" charset="-122"/>
                <a:ea typeface="黑体" panose="02010609060101010101" pitchFamily="49" charset="-122"/>
              </a:rPr>
              <a:t>危险化学品火灾的扑救</a:t>
            </a:r>
            <a:endParaRPr lang="zh-CN" altLang="en-US" dirty="0">
              <a:latin typeface="黑体" panose="02010609060101010101" pitchFamily="49" charset="-122"/>
              <a:ea typeface="黑体" panose="02010609060101010101" pitchFamily="49" charset="-122"/>
            </a:endParaRPr>
          </a:p>
        </p:txBody>
      </p:sp>
      <p:sp>
        <p:nvSpPr>
          <p:cNvPr id="92163" name="Rectangle 3"/>
          <p:cNvSpPr/>
          <p:nvPr/>
        </p:nvSpPr>
        <p:spPr>
          <a:xfrm>
            <a:off x="250825" y="1703388"/>
            <a:ext cx="8499475" cy="4462462"/>
          </a:xfrm>
          <a:prstGeom prst="rect">
            <a:avLst/>
          </a:prstGeom>
          <a:noFill/>
          <a:ln w="9525">
            <a:noFill/>
          </a:ln>
        </p:spPr>
        <p:txBody>
          <a:bodyPr lIns="91438" tIns="45721" rIns="91438" bIns="45721"/>
          <a:p>
            <a:pPr marL="342900" indent="-166370" defTabSz="913130" eaLnBrk="1" hangingPunct="1">
              <a:lnSpc>
                <a:spcPct val="160000"/>
              </a:lnSpc>
              <a:spcBef>
                <a:spcPct val="20000"/>
              </a:spcBef>
              <a:buClr>
                <a:srgbClr val="FF3300"/>
              </a:buClr>
              <a:buFont typeface="Wingdings" panose="05000000000000000000" pitchFamily="2" charset="2"/>
              <a:buChar char="l"/>
            </a:pPr>
            <a:r>
              <a:rPr lang="zh-CN" altLang="en-US" sz="2400" dirty="0">
                <a:solidFill>
                  <a:srgbClr val="0000FF"/>
                </a:solidFill>
                <a:latin typeface="Times New Roman" panose="02020603050405020304" pitchFamily="18" charset="0"/>
              </a:rPr>
              <a:t> 几种特殊化学品的火灾扑救注意事项： </a:t>
            </a:r>
            <a:endParaRPr lang="zh-CN" altLang="en-US" sz="2400" dirty="0">
              <a:solidFill>
                <a:srgbClr val="0000FF"/>
              </a:solidFill>
              <a:latin typeface="Times New Roman" panose="02020603050405020304" pitchFamily="18" charset="0"/>
            </a:endParaRPr>
          </a:p>
          <a:p>
            <a:pPr marL="342900" indent="-166370" defTabSz="913130" eaLnBrk="1" hangingPunct="1">
              <a:lnSpc>
                <a:spcPct val="160000"/>
              </a:lnSpc>
              <a:spcBef>
                <a:spcPct val="20000"/>
              </a:spcBef>
            </a:pPr>
            <a:r>
              <a:rPr lang="zh-CN" altLang="en-US" sz="2400" dirty="0">
                <a:solidFill>
                  <a:srgbClr val="FF5050"/>
                </a:solidFill>
                <a:latin typeface="Times New Roman" panose="02020603050405020304" pitchFamily="18" charset="0"/>
              </a:rPr>
              <a:t>      ①</a:t>
            </a:r>
            <a:r>
              <a:rPr lang="zh-CN" altLang="en-US" sz="2400" dirty="0">
                <a:solidFill>
                  <a:srgbClr val="0000FF"/>
                </a:solidFill>
                <a:latin typeface="Times New Roman" panose="02020603050405020304" pitchFamily="18" charset="0"/>
              </a:rPr>
              <a:t>  液化气体类火灾 ；          </a:t>
            </a:r>
            <a:endParaRPr lang="zh-CN" altLang="en-US" sz="2400" dirty="0">
              <a:solidFill>
                <a:srgbClr val="0000FF"/>
              </a:solidFill>
              <a:latin typeface="Times New Roman" panose="02020603050405020304" pitchFamily="18" charset="0"/>
            </a:endParaRPr>
          </a:p>
          <a:p>
            <a:pPr marL="342900" indent="-166370" defTabSz="913130" eaLnBrk="1" hangingPunct="1">
              <a:lnSpc>
                <a:spcPct val="160000"/>
              </a:lnSpc>
              <a:spcBef>
                <a:spcPct val="20000"/>
              </a:spcBef>
            </a:pPr>
            <a:r>
              <a:rPr lang="zh-CN" altLang="en-US" sz="2400" dirty="0">
                <a:solidFill>
                  <a:srgbClr val="0000FF"/>
                </a:solidFill>
                <a:latin typeface="Times New Roman" panose="02020603050405020304" pitchFamily="18" charset="0"/>
              </a:rPr>
              <a:t>      </a:t>
            </a:r>
            <a:r>
              <a:rPr lang="zh-CN" altLang="en-US" sz="2400" dirty="0">
                <a:solidFill>
                  <a:srgbClr val="FF5050"/>
                </a:solidFill>
                <a:latin typeface="Times New Roman" panose="02020603050405020304" pitchFamily="18" charset="0"/>
              </a:rPr>
              <a:t>②</a:t>
            </a:r>
            <a:r>
              <a:rPr lang="zh-CN" altLang="en-US" sz="2400" dirty="0">
                <a:solidFill>
                  <a:srgbClr val="0000FF"/>
                </a:solidFill>
                <a:latin typeface="Times New Roman" panose="02020603050405020304" pitchFamily="18" charset="0"/>
              </a:rPr>
              <a:t>  爆炸物品火灾；</a:t>
            </a:r>
            <a:endParaRPr lang="zh-CN" altLang="en-US" sz="2400" dirty="0">
              <a:solidFill>
                <a:srgbClr val="0000FF"/>
              </a:solidFill>
              <a:latin typeface="Times New Roman" panose="02020603050405020304" pitchFamily="18" charset="0"/>
            </a:endParaRPr>
          </a:p>
          <a:p>
            <a:pPr marL="342900" indent="-166370" defTabSz="913130" eaLnBrk="1" hangingPunct="1">
              <a:lnSpc>
                <a:spcPct val="160000"/>
              </a:lnSpc>
              <a:spcBef>
                <a:spcPct val="20000"/>
              </a:spcBef>
            </a:pPr>
            <a:r>
              <a:rPr lang="zh-CN" altLang="en-US" sz="2400" dirty="0">
                <a:solidFill>
                  <a:srgbClr val="FF5050"/>
                </a:solidFill>
                <a:latin typeface="Times New Roman" panose="02020603050405020304" pitchFamily="18" charset="0"/>
              </a:rPr>
              <a:t>      ③  </a:t>
            </a:r>
            <a:r>
              <a:rPr lang="zh-CN" altLang="en-US" sz="2400" dirty="0">
                <a:solidFill>
                  <a:srgbClr val="0000FF"/>
                </a:solidFill>
                <a:latin typeface="Times New Roman" panose="02020603050405020304" pitchFamily="18" charset="0"/>
              </a:rPr>
              <a:t>遇湿易燃物品火灾；         </a:t>
            </a:r>
            <a:endParaRPr lang="zh-CN" altLang="en-US" sz="2400" dirty="0">
              <a:solidFill>
                <a:srgbClr val="0000FF"/>
              </a:solidFill>
              <a:latin typeface="Times New Roman" panose="02020603050405020304" pitchFamily="18" charset="0"/>
            </a:endParaRPr>
          </a:p>
          <a:p>
            <a:pPr marL="342900" indent="-166370" defTabSz="913130" eaLnBrk="1" hangingPunct="1">
              <a:lnSpc>
                <a:spcPct val="160000"/>
              </a:lnSpc>
              <a:spcBef>
                <a:spcPct val="20000"/>
              </a:spcBef>
            </a:pPr>
            <a:r>
              <a:rPr lang="zh-CN" altLang="en-US" sz="2400" dirty="0">
                <a:solidFill>
                  <a:srgbClr val="0000FF"/>
                </a:solidFill>
                <a:latin typeface="Times New Roman" panose="02020603050405020304" pitchFamily="18" charset="0"/>
              </a:rPr>
              <a:t>      </a:t>
            </a:r>
            <a:r>
              <a:rPr lang="zh-CN" altLang="en-US" sz="2400" dirty="0">
                <a:solidFill>
                  <a:srgbClr val="FF5050"/>
                </a:solidFill>
                <a:latin typeface="Times New Roman" panose="02020603050405020304" pitchFamily="18" charset="0"/>
              </a:rPr>
              <a:t>④  </a:t>
            </a:r>
            <a:r>
              <a:rPr lang="zh-CN" altLang="en-US" sz="2400" dirty="0">
                <a:solidFill>
                  <a:srgbClr val="0000FF"/>
                </a:solidFill>
                <a:latin typeface="Times New Roman" panose="02020603050405020304" pitchFamily="18" charset="0"/>
              </a:rPr>
              <a:t>毒害品和腐蚀品的火灾；</a:t>
            </a:r>
            <a:endParaRPr lang="zh-CN" altLang="en-US" sz="2400" dirty="0">
              <a:solidFill>
                <a:srgbClr val="0000FF"/>
              </a:solidFill>
              <a:latin typeface="Times New Roman" panose="02020603050405020304" pitchFamily="18" charset="0"/>
            </a:endParaRPr>
          </a:p>
          <a:p>
            <a:pPr marL="342900" indent="-166370" defTabSz="913130" eaLnBrk="1" hangingPunct="1">
              <a:lnSpc>
                <a:spcPct val="160000"/>
              </a:lnSpc>
              <a:spcBef>
                <a:spcPct val="20000"/>
              </a:spcBef>
            </a:pPr>
            <a:r>
              <a:rPr lang="zh-CN" altLang="en-US" sz="2400" dirty="0">
                <a:solidFill>
                  <a:srgbClr val="FF5050"/>
                </a:solidFill>
                <a:latin typeface="Times New Roman" panose="02020603050405020304" pitchFamily="18" charset="0"/>
              </a:rPr>
              <a:t>      ⑤</a:t>
            </a:r>
            <a:r>
              <a:rPr lang="zh-CN" altLang="en-US" sz="2400" dirty="0">
                <a:solidFill>
                  <a:srgbClr val="0000FF"/>
                </a:solidFill>
                <a:latin typeface="Times New Roman" panose="02020603050405020304" pitchFamily="18" charset="0"/>
              </a:rPr>
              <a:t>  易升华的易燃固体火灾。</a:t>
            </a:r>
            <a:endParaRPr lang="en-US" altLang="zh-CN" sz="2400" dirty="0">
              <a:solidFill>
                <a:srgbClr val="FF5050"/>
              </a:solidFill>
              <a:latin typeface="Times New Roman" panose="02020603050405020304" pitchFamily="18" charset="0"/>
              <a:ea typeface="仿宋_GB2312" pitchFamily="49" charset="-122"/>
            </a:endParaRPr>
          </a:p>
          <a:p>
            <a:pPr marL="342900" indent="-166370" defTabSz="913130" eaLnBrk="1" hangingPunct="1">
              <a:lnSpc>
                <a:spcPct val="160000"/>
              </a:lnSpc>
              <a:spcBef>
                <a:spcPct val="20000"/>
              </a:spcBef>
            </a:pPr>
            <a:r>
              <a:rPr lang="zh-CN" altLang="en-US" sz="2400" dirty="0">
                <a:solidFill>
                  <a:srgbClr val="FF5050"/>
                </a:solidFill>
                <a:latin typeface="Times New Roman" panose="02020603050405020304" pitchFamily="18" charset="0"/>
                <a:ea typeface="仿宋_GB2312" pitchFamily="49" charset="-122"/>
              </a:rPr>
              <a:t>  </a:t>
            </a:r>
            <a:endParaRPr lang="zh-CN" altLang="en-US" sz="2400" dirty="0">
              <a:solidFill>
                <a:srgbClr val="0000FF"/>
              </a:solidFill>
              <a:latin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4"/>
          <p:cNvSpPr/>
          <p:nvPr/>
        </p:nvSpPr>
        <p:spPr>
          <a:xfrm>
            <a:off x="393700" y="995363"/>
            <a:ext cx="8231188" cy="488950"/>
          </a:xfrm>
          <a:prstGeom prst="rect">
            <a:avLst/>
          </a:prstGeom>
          <a:noFill/>
          <a:ln w="9525">
            <a:noFill/>
          </a:ln>
        </p:spPr>
        <p:txBody>
          <a:bodyPr lIns="91438" tIns="45721" rIns="91438" bIns="45721" anchor="ctr" anchorCtr="0"/>
          <a:p>
            <a:pPr algn="ctr" defTabSz="913130" eaLnBrk="1" hangingPunct="1"/>
            <a:r>
              <a:rPr lang="en-US" altLang="zh-CN" dirty="0">
                <a:solidFill>
                  <a:srgbClr val="0000FF"/>
                </a:solidFill>
                <a:latin typeface="Times New Roman" panose="02020603050405020304" pitchFamily="18" charset="0"/>
                <a:ea typeface="黑体" panose="02010609060101010101" pitchFamily="49" charset="-122"/>
              </a:rPr>
              <a:t>5  </a:t>
            </a:r>
            <a:r>
              <a:rPr lang="zh-CN" altLang="en-US" sz="3600" dirty="0">
                <a:solidFill>
                  <a:srgbClr val="0000FF"/>
                </a:solidFill>
                <a:latin typeface="Times New Roman" panose="02020603050405020304" pitchFamily="18" charset="0"/>
                <a:ea typeface="黑体" panose="02010609060101010101" pitchFamily="49" charset="-122"/>
              </a:rPr>
              <a:t>现场</a:t>
            </a:r>
            <a:r>
              <a:rPr lang="zh-CN" altLang="en-US" sz="3600" u="sng" dirty="0">
                <a:solidFill>
                  <a:srgbClr val="0000FF"/>
                </a:solidFill>
                <a:latin typeface="Times New Roman" panose="02020603050405020304" pitchFamily="18" charset="0"/>
                <a:ea typeface="黑体" panose="02010609060101010101" pitchFamily="49" charset="-122"/>
              </a:rPr>
              <a:t>洗消</a:t>
            </a:r>
            <a:endParaRPr lang="zh-CN" altLang="en-US" sz="3600" u="sng" dirty="0">
              <a:solidFill>
                <a:srgbClr val="0000FF"/>
              </a:solidFill>
              <a:latin typeface="Times New Roman" panose="02020603050405020304" pitchFamily="18" charset="0"/>
              <a:ea typeface="黑体" panose="02010609060101010101" pitchFamily="49" charset="-122"/>
            </a:endParaRPr>
          </a:p>
        </p:txBody>
      </p:sp>
      <p:sp>
        <p:nvSpPr>
          <p:cNvPr id="93187" name="Rectangle 5"/>
          <p:cNvSpPr/>
          <p:nvPr/>
        </p:nvSpPr>
        <p:spPr>
          <a:xfrm>
            <a:off x="322263" y="1628775"/>
            <a:ext cx="8428037" cy="4752975"/>
          </a:xfrm>
          <a:prstGeom prst="rect">
            <a:avLst/>
          </a:prstGeom>
          <a:noFill/>
          <a:ln w="9525">
            <a:noFill/>
          </a:ln>
        </p:spPr>
        <p:txBody>
          <a:bodyPr lIns="91438" tIns="45721" rIns="91438" bIns="45721"/>
          <a:p>
            <a:pPr defTabSz="913130" eaLnBrk="1" hangingPunct="1">
              <a:lnSpc>
                <a:spcPct val="130000"/>
              </a:lnSpc>
              <a:spcBef>
                <a:spcPct val="20000"/>
              </a:spcBef>
              <a:buClr>
                <a:srgbClr val="FF3300"/>
              </a:buClr>
            </a:pPr>
            <a:r>
              <a:rPr lang="en-US" altLang="zh-CN" sz="2700" dirty="0">
                <a:solidFill>
                  <a:srgbClr val="0000FF"/>
                </a:solidFill>
                <a:latin typeface="Times New Roman" panose="02020603050405020304" pitchFamily="18" charset="0"/>
              </a:rPr>
              <a:t>        </a:t>
            </a:r>
            <a:r>
              <a:rPr lang="zh-CN" altLang="en-US" sz="2700" dirty="0">
                <a:solidFill>
                  <a:srgbClr val="0000FF"/>
                </a:solidFill>
                <a:latin typeface="Times New Roman" panose="02020603050405020304" pitchFamily="18" charset="0"/>
              </a:rPr>
              <a:t>洗消是消除染毒体和污染区毒性危害的主要措施，是危险化学品灾害事故处置中必不可少的环节。 </a:t>
            </a:r>
            <a:endParaRPr lang="zh-CN" altLang="en-US" sz="2800" dirty="0">
              <a:solidFill>
                <a:srgbClr val="0000FF"/>
              </a:solidFill>
              <a:latin typeface="Times New Roman" panose="02020603050405020304" pitchFamily="18" charset="0"/>
            </a:endParaRPr>
          </a:p>
          <a:p>
            <a:pPr defTabSz="913130" eaLnBrk="1" hangingPunct="1">
              <a:lnSpc>
                <a:spcPct val="130000"/>
              </a:lnSpc>
              <a:spcBef>
                <a:spcPct val="20000"/>
              </a:spcBef>
              <a:buClr>
                <a:srgbClr val="FF3300"/>
              </a:buClr>
            </a:pPr>
            <a:r>
              <a:rPr lang="en-US" altLang="zh-CN" sz="2800" dirty="0">
                <a:solidFill>
                  <a:srgbClr val="0000FF"/>
                </a:solidFill>
                <a:latin typeface="黑体" panose="02010609060101010101" pitchFamily="49" charset="-122"/>
                <a:ea typeface="黑体" panose="02010609060101010101" pitchFamily="49" charset="-122"/>
              </a:rPr>
              <a:t>5.1 </a:t>
            </a:r>
            <a:r>
              <a:rPr lang="zh-CN" altLang="en-US" sz="2800" dirty="0">
                <a:solidFill>
                  <a:srgbClr val="0000FF"/>
                </a:solidFill>
                <a:latin typeface="黑体" panose="02010609060101010101" pitchFamily="49" charset="-122"/>
                <a:ea typeface="黑体" panose="02010609060101010101" pitchFamily="49" charset="-122"/>
              </a:rPr>
              <a:t>洗消地点：</a:t>
            </a:r>
            <a:r>
              <a:rPr lang="zh-CN" altLang="en-US" sz="2400" dirty="0">
                <a:solidFill>
                  <a:srgbClr val="0000FF"/>
                </a:solidFill>
                <a:latin typeface="Times New Roman" panose="02020603050405020304" pitchFamily="18" charset="0"/>
              </a:rPr>
              <a:t>在危险区与安全区交界处设立洗消站</a:t>
            </a:r>
            <a:endParaRPr lang="zh-CN" altLang="en-US" sz="2400" dirty="0">
              <a:solidFill>
                <a:srgbClr val="0000FF"/>
              </a:solidFill>
              <a:latin typeface="Times New Roman" panose="02020603050405020304" pitchFamily="18" charset="0"/>
            </a:endParaRPr>
          </a:p>
          <a:p>
            <a:pPr defTabSz="913130" eaLnBrk="1" hangingPunct="1">
              <a:lnSpc>
                <a:spcPct val="130000"/>
              </a:lnSpc>
              <a:spcBef>
                <a:spcPct val="20000"/>
              </a:spcBef>
              <a:buClr>
                <a:srgbClr val="FF3300"/>
              </a:buClr>
            </a:pPr>
            <a:r>
              <a:rPr lang="en-US" altLang="zh-CN" sz="2800" dirty="0">
                <a:solidFill>
                  <a:srgbClr val="0000FF"/>
                </a:solidFill>
                <a:latin typeface="黑体" panose="02010609060101010101" pitchFamily="49" charset="-122"/>
                <a:ea typeface="黑体" panose="02010609060101010101" pitchFamily="49" charset="-122"/>
              </a:rPr>
              <a:t>5.2 </a:t>
            </a:r>
            <a:r>
              <a:rPr lang="zh-CN" altLang="en-US" sz="2800" dirty="0">
                <a:solidFill>
                  <a:srgbClr val="0000FF"/>
                </a:solidFill>
                <a:latin typeface="黑体" panose="02010609060101010101" pitchFamily="49" charset="-122"/>
                <a:ea typeface="黑体" panose="02010609060101010101" pitchFamily="49" charset="-122"/>
              </a:rPr>
              <a:t>洗消对象</a:t>
            </a:r>
            <a:r>
              <a:rPr lang="zh-CN" altLang="en-US" sz="2800" dirty="0">
                <a:solidFill>
                  <a:srgbClr val="0000FF"/>
                </a:solidFill>
                <a:latin typeface="Times New Roman" panose="02020603050405020304" pitchFamily="18" charset="0"/>
              </a:rPr>
              <a:t>：</a:t>
            </a:r>
            <a:endParaRPr lang="zh-CN" altLang="en-US" sz="2800" dirty="0">
              <a:solidFill>
                <a:srgbClr val="0000FF"/>
              </a:solidFill>
              <a:latin typeface="Times New Roman" panose="02020603050405020304" pitchFamily="18" charset="0"/>
            </a:endParaRPr>
          </a:p>
          <a:p>
            <a:pPr marL="1143000" lvl="2" indent="-22860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 轻度中毒人员</a:t>
            </a:r>
            <a:endParaRPr lang="zh-CN" altLang="en-US" sz="2400" dirty="0">
              <a:solidFill>
                <a:srgbClr val="0000FF"/>
              </a:solidFill>
              <a:latin typeface="Times New Roman" panose="02020603050405020304" pitchFamily="18" charset="0"/>
            </a:endParaRPr>
          </a:p>
          <a:p>
            <a:pPr marL="1143000" lvl="2" indent="-22860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 中度中毒人员送医院之前</a:t>
            </a:r>
            <a:endParaRPr lang="zh-CN" altLang="en-US" sz="2400" dirty="0">
              <a:solidFill>
                <a:srgbClr val="0000FF"/>
              </a:solidFill>
              <a:latin typeface="Times New Roman" panose="02020603050405020304" pitchFamily="18" charset="0"/>
            </a:endParaRPr>
          </a:p>
          <a:p>
            <a:pPr marL="1143000" lvl="2" indent="-22860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 现场医务人员</a:t>
            </a:r>
            <a:endParaRPr lang="zh-CN" altLang="en-US" sz="2400" dirty="0">
              <a:solidFill>
                <a:srgbClr val="0000FF"/>
              </a:solidFill>
              <a:latin typeface="Times New Roman" panose="02020603050405020304" pitchFamily="18" charset="0"/>
            </a:endParaRPr>
          </a:p>
          <a:p>
            <a:pPr marL="1143000" lvl="2" indent="-22860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 抢险抢救工具</a:t>
            </a:r>
            <a:endParaRPr lang="zh-CN" altLang="en-US" sz="2400" dirty="0">
              <a:solidFill>
                <a:srgbClr val="0000FF"/>
              </a:solidFill>
              <a:latin typeface="Times New Roman" panose="02020603050405020304" pitchFamily="18" charset="0"/>
            </a:endParaRPr>
          </a:p>
          <a:p>
            <a:pPr marL="1143000" lvl="2" indent="-228600" defTabSz="913130" eaLnBrk="1" hangingPunct="1">
              <a:spcBef>
                <a:spcPct val="20000"/>
              </a:spcBef>
              <a:buFont typeface="Wingdings" panose="05000000000000000000" pitchFamily="2" charset="2"/>
              <a:buChar char="l"/>
            </a:pPr>
            <a:r>
              <a:rPr lang="zh-CN" altLang="en-US" sz="2400" dirty="0">
                <a:solidFill>
                  <a:srgbClr val="0000FF"/>
                </a:solidFill>
                <a:latin typeface="Times New Roman" panose="02020603050405020304" pitchFamily="18" charset="0"/>
              </a:rPr>
              <a:t> 消防和其他抢险人员、群众等；</a:t>
            </a:r>
            <a:endParaRPr lang="zh-CN" altLang="en-US" sz="2400" dirty="0">
              <a:solidFill>
                <a:srgbClr val="0000FF"/>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body" idx="4294967295"/>
          </p:nvPr>
        </p:nvSpPr>
        <p:spPr>
          <a:xfrm>
            <a:off x="500063" y="1500188"/>
            <a:ext cx="7929562" cy="1857375"/>
          </a:xfrm>
          <a:ln/>
        </p:spPr>
        <p:txBody>
          <a:bodyPr vert="horz" wrap="square" lIns="91440" tIns="45720" rIns="91440" bIns="45720" anchor="t" anchorCtr="0"/>
          <a:p>
            <a:pPr marL="0" indent="0" eaLnBrk="1" hangingPunct="1">
              <a:lnSpc>
                <a:spcPct val="160000"/>
              </a:lnSpc>
              <a:buClr>
                <a:srgbClr val="FF3300"/>
              </a:buClr>
              <a:buFont typeface="Wingdings" panose="05000000000000000000" pitchFamily="2" charset="2"/>
              <a:buChar char="l"/>
            </a:pPr>
            <a:r>
              <a:rPr lang="zh-CN" altLang="en-US" sz="2000" dirty="0"/>
              <a:t>  种种惨痛的事故教训使人们认识到：在防范生产安全事故的工作中，预测事故发生，制定事故应急救援预案，建立和完善应急救援体系尤为重要。</a:t>
            </a:r>
            <a:endParaRPr lang="zh-CN" altLang="en-US" sz="2000" dirty="0"/>
          </a:p>
        </p:txBody>
      </p:sp>
      <p:sp>
        <p:nvSpPr>
          <p:cNvPr id="721925" name="Rectangle 5"/>
          <p:cNvSpPr>
            <a:spLocks noChangeArrowheads="1"/>
          </p:cNvSpPr>
          <p:nvPr/>
        </p:nvSpPr>
        <p:spPr bwMode="auto">
          <a:xfrm>
            <a:off x="428625" y="3214688"/>
            <a:ext cx="8278813" cy="2349500"/>
          </a:xfrm>
          <a:prstGeom prst="rect">
            <a:avLst/>
          </a:prstGeom>
          <a:noFill/>
          <a:ln w="9525" algn="ctr">
            <a:noFill/>
            <a:miter lim="800000"/>
          </a:ln>
        </p:spPr>
        <p:txBody>
          <a:bodyPr>
            <a:spAutoFit/>
          </a:bodyPr>
          <a:lstStyle/>
          <a:p>
            <a:pPr marL="0" marR="0" lvl="0" indent="0" algn="l" defTabSz="913130" rtl="0" eaLnBrk="1" fontAlgn="base" latinLnBrk="0" hangingPunct="1">
              <a:lnSpc>
                <a:spcPct val="180000"/>
              </a:lnSpc>
              <a:spcBef>
                <a:spcPct val="20000"/>
              </a:spcBef>
              <a:spcAft>
                <a:spcPct val="0"/>
              </a:spcAft>
              <a:buClr>
                <a:srgbClr val="FF3300"/>
              </a:buClr>
              <a:buSzTx/>
              <a:buFont typeface="Wingdings" panose="05000000000000000000" pitchFamily="2" charset="2"/>
              <a:buChar char="l"/>
              <a:defRPr/>
            </a:pPr>
            <a:r>
              <a:rPr kumimoji="1"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1" lang="en-US" altLang="zh-CN" sz="2000" b="1" i="0" u="none" strike="noStrike" kern="1200" cap="none" spc="0" normalizeH="0" baseline="0" noProof="0" dirty="0">
                <a:ln>
                  <a:noFill/>
                </a:ln>
                <a:solidFill>
                  <a:srgbClr val="0000FF"/>
                </a:solidFill>
                <a:effectLst/>
                <a:uLnTx/>
                <a:uFillTx/>
                <a:latin typeface="+mn-lt"/>
                <a:ea typeface="+mn-ea"/>
                <a:cs typeface="+mn-cs"/>
              </a:rPr>
              <a:t>2005</a:t>
            </a:r>
            <a:r>
              <a:rPr kumimoji="1" lang="zh-CN" altLang="en-US" sz="2000" b="1" i="0" u="none" strike="noStrike" kern="1200" cap="none" spc="0" normalizeH="0" baseline="0" noProof="0" dirty="0">
                <a:ln>
                  <a:noFill/>
                </a:ln>
                <a:solidFill>
                  <a:srgbClr val="0000FF"/>
                </a:solidFill>
                <a:effectLst/>
                <a:uLnTx/>
                <a:uFillTx/>
                <a:latin typeface="+mn-lt"/>
                <a:ea typeface="+mn-ea"/>
                <a:cs typeface="+mn-cs"/>
              </a:rPr>
              <a:t>年</a:t>
            </a:r>
            <a:r>
              <a:rPr kumimoji="1" lang="en-US" altLang="zh-CN" sz="2000" b="1" i="0" u="none" strike="noStrike" kern="1200" cap="none" spc="0" normalizeH="0" baseline="0" noProof="0" dirty="0">
                <a:ln>
                  <a:noFill/>
                </a:ln>
                <a:solidFill>
                  <a:srgbClr val="0000FF"/>
                </a:solidFill>
                <a:effectLst/>
                <a:uLnTx/>
                <a:uFillTx/>
                <a:latin typeface="+mn-lt"/>
                <a:ea typeface="+mn-ea"/>
                <a:cs typeface="+mn-cs"/>
              </a:rPr>
              <a:t>3</a:t>
            </a:r>
            <a:r>
              <a:rPr kumimoji="1" lang="zh-CN" altLang="en-US" sz="2000" b="1" i="0" u="none" strike="noStrike" kern="1200" cap="none" spc="0" normalizeH="0" baseline="0" noProof="0" dirty="0">
                <a:ln>
                  <a:noFill/>
                </a:ln>
                <a:solidFill>
                  <a:srgbClr val="0000FF"/>
                </a:solidFill>
                <a:effectLst/>
                <a:uLnTx/>
                <a:uFillTx/>
                <a:latin typeface="+mn-lt"/>
                <a:ea typeface="+mn-ea"/>
                <a:cs typeface="+mn-cs"/>
              </a:rPr>
              <a:t>月，政府组织制定了国家突发公共事件总体应急预案，以及应对自然灾害、事故灾难、公共卫生和社会安全等方面</a:t>
            </a:r>
            <a:r>
              <a:rPr kumimoji="1" lang="en-US" altLang="zh-CN" sz="2000" b="1" i="0" u="none" strike="noStrike" kern="1200" cap="none" spc="0" normalizeH="0" baseline="0" noProof="0" dirty="0">
                <a:ln>
                  <a:noFill/>
                </a:ln>
                <a:solidFill>
                  <a:srgbClr val="0000FF"/>
                </a:solidFill>
                <a:effectLst/>
                <a:uLnTx/>
                <a:uFillTx/>
                <a:latin typeface="+mn-lt"/>
                <a:ea typeface="+mn-ea"/>
                <a:cs typeface="+mn-cs"/>
              </a:rPr>
              <a:t>105</a:t>
            </a:r>
            <a:r>
              <a:rPr kumimoji="1" lang="zh-CN" altLang="en-US" sz="2000" b="1" i="0" u="none" strike="noStrike" kern="1200" cap="none" spc="0" normalizeH="0" baseline="0" noProof="0" dirty="0">
                <a:ln>
                  <a:noFill/>
                </a:ln>
                <a:solidFill>
                  <a:srgbClr val="0000FF"/>
                </a:solidFill>
                <a:effectLst/>
                <a:uLnTx/>
                <a:uFillTx/>
                <a:latin typeface="+mn-lt"/>
                <a:ea typeface="+mn-ea"/>
                <a:cs typeface="+mn-cs"/>
              </a:rPr>
              <a:t>个专项和部门应急预案，各省（区、市）也完成了省级总体应急预案的编制工作。</a:t>
            </a:r>
            <a:endParaRPr kumimoji="1" lang="zh-CN" altLang="en-US" sz="2000" b="1" i="0" u="none" strike="noStrike" kern="1200" cap="none" spc="0" normalizeH="0" baseline="0" noProof="0" dirty="0">
              <a:ln>
                <a:noFill/>
              </a:ln>
              <a:solidFill>
                <a:srgbClr val="0000FF"/>
              </a:solidFill>
              <a:effectLst/>
              <a:uLnTx/>
              <a:uFillTx/>
              <a:latin typeface="+mn-lt"/>
              <a:ea typeface="+mn-ea"/>
              <a:cs typeface="+mn-cs"/>
            </a:endParaRPr>
          </a:p>
          <a:p>
            <a:pPr marL="0" marR="0" lvl="0" indent="0" algn="l" defTabSz="913130" rtl="0" eaLnBrk="1" fontAlgn="base" latinLnBrk="0" hangingPunct="1">
              <a:lnSpc>
                <a:spcPct val="180000"/>
              </a:lnSpc>
              <a:spcBef>
                <a:spcPct val="20000"/>
              </a:spcBef>
              <a:spcAft>
                <a:spcPct val="0"/>
              </a:spcAft>
              <a:buClr>
                <a:srgbClr val="FF3300"/>
              </a:buClr>
              <a:buSzTx/>
              <a:buFont typeface="Wingdings" panose="05000000000000000000" pitchFamily="2" charset="2"/>
              <a:buChar char="l"/>
              <a:defRPr/>
            </a:pP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0" lang="en-US" altLang="zh-CN"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2006</a:t>
            </a: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年</a:t>
            </a:r>
            <a:r>
              <a:rPr kumimoji="0" lang="en-US" altLang="zh-CN"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1</a:t>
            </a:r>
            <a:r>
              <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月，国家突发公共事件总体应急预案及专项预案陆续公布。</a:t>
            </a:r>
            <a:endParaRPr kumimoji="0" lang="zh-CN"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3"/>
          <p:cNvSpPr/>
          <p:nvPr/>
        </p:nvSpPr>
        <p:spPr>
          <a:xfrm>
            <a:off x="395288" y="981075"/>
            <a:ext cx="8280400" cy="4752975"/>
          </a:xfrm>
          <a:prstGeom prst="rect">
            <a:avLst/>
          </a:prstGeom>
          <a:solidFill>
            <a:schemeClr val="bg1"/>
          </a:solidFill>
          <a:ln w="9525">
            <a:noFill/>
          </a:ln>
        </p:spPr>
        <p:txBody>
          <a:bodyPr lIns="91438" tIns="45721" rIns="91438" bIns="45721"/>
          <a:p>
            <a:pPr defTabSz="913130" eaLnBrk="1" hangingPunct="1">
              <a:lnSpc>
                <a:spcPct val="170000"/>
              </a:lnSpc>
              <a:spcBef>
                <a:spcPct val="20000"/>
              </a:spcBef>
              <a:buClr>
                <a:srgbClr val="FF3300"/>
              </a:buClr>
            </a:pPr>
            <a:r>
              <a:rPr lang="en-US" altLang="zh-CN" sz="2800" dirty="0">
                <a:solidFill>
                  <a:srgbClr val="0000FF"/>
                </a:solidFill>
                <a:latin typeface="黑体" panose="02010609060101010101" pitchFamily="49" charset="-122"/>
                <a:ea typeface="黑体" panose="02010609060101010101" pitchFamily="49" charset="-122"/>
              </a:rPr>
              <a:t>5.3  </a:t>
            </a:r>
            <a:r>
              <a:rPr lang="zh-CN" altLang="en-US" sz="2800" dirty="0">
                <a:solidFill>
                  <a:srgbClr val="0000FF"/>
                </a:solidFill>
                <a:latin typeface="黑体" panose="02010609060101010101" pitchFamily="49" charset="-122"/>
                <a:ea typeface="黑体" panose="02010609060101010101" pitchFamily="49" charset="-122"/>
              </a:rPr>
              <a:t>洗消方法：</a:t>
            </a:r>
            <a:endParaRPr lang="zh-CN" altLang="en-US" sz="2800" dirty="0">
              <a:solidFill>
                <a:srgbClr val="0000FF"/>
              </a:solidFill>
              <a:latin typeface="黑体" panose="02010609060101010101" pitchFamily="49" charset="-122"/>
              <a:ea typeface="黑体" panose="02010609060101010101" pitchFamily="49" charset="-122"/>
            </a:endParaRPr>
          </a:p>
          <a:p>
            <a:pPr marL="1181100" lvl="1" indent="-457200" defTabSz="913130" eaLnBrk="1" hangingPunct="1">
              <a:lnSpc>
                <a:spcPct val="170000"/>
              </a:lnSpc>
              <a:spcBef>
                <a:spcPct val="20000"/>
              </a:spcBef>
              <a:buClr>
                <a:srgbClr val="FF3300"/>
              </a:buClr>
              <a:buFont typeface="Wingdings" panose="05000000000000000000" pitchFamily="2" charset="2"/>
              <a:buChar char="l"/>
            </a:pPr>
            <a:r>
              <a:rPr lang="zh-CN" altLang="en-US" sz="2600" dirty="0">
                <a:solidFill>
                  <a:srgbClr val="0000FF"/>
                </a:solidFill>
                <a:latin typeface="Times New Roman" panose="02020603050405020304" pitchFamily="18" charset="0"/>
              </a:rPr>
              <a:t>物理洗消法</a:t>
            </a:r>
            <a:endParaRPr lang="zh-CN" altLang="en-US" sz="2600" dirty="0">
              <a:solidFill>
                <a:srgbClr val="0000FF"/>
              </a:solidFill>
              <a:latin typeface="Times New Roman" panose="02020603050405020304" pitchFamily="18" charset="0"/>
            </a:endParaRPr>
          </a:p>
          <a:p>
            <a:pPr marL="1181100" lvl="1" indent="-457200" defTabSz="913130" eaLnBrk="1" hangingPunct="1">
              <a:lnSpc>
                <a:spcPct val="170000"/>
              </a:lnSpc>
              <a:spcBef>
                <a:spcPct val="20000"/>
              </a:spcBef>
              <a:buClr>
                <a:srgbClr val="FF3300"/>
              </a:buClr>
              <a:buFont typeface="Wingdings" panose="05000000000000000000" pitchFamily="2" charset="2"/>
              <a:buChar char="l"/>
            </a:pPr>
            <a:r>
              <a:rPr lang="zh-CN" altLang="en-US" sz="2600" dirty="0">
                <a:solidFill>
                  <a:srgbClr val="0000FF"/>
                </a:solidFill>
                <a:latin typeface="Times New Roman" panose="02020603050405020304" pitchFamily="18" charset="0"/>
              </a:rPr>
              <a:t>化学洗消法</a:t>
            </a:r>
            <a:endParaRPr lang="zh-CN" altLang="en-US" sz="2300" dirty="0">
              <a:solidFill>
                <a:srgbClr val="0000FF"/>
              </a:solidFill>
              <a:latin typeface="Times New Roman" panose="02020603050405020304" pitchFamily="18" charset="0"/>
            </a:endParaRPr>
          </a:p>
          <a:p>
            <a:pPr defTabSz="913130" eaLnBrk="1" hangingPunct="1">
              <a:lnSpc>
                <a:spcPct val="170000"/>
              </a:lnSpc>
              <a:spcBef>
                <a:spcPct val="20000"/>
              </a:spcBef>
              <a:buClr>
                <a:srgbClr val="FF3300"/>
              </a:buClr>
            </a:pPr>
            <a:r>
              <a:rPr lang="en-US" altLang="zh-CN" sz="2800" dirty="0">
                <a:solidFill>
                  <a:srgbClr val="0000FF"/>
                </a:solidFill>
                <a:latin typeface="黑体" panose="02010609060101010101" pitchFamily="49" charset="-122"/>
                <a:ea typeface="黑体" panose="02010609060101010101" pitchFamily="49" charset="-122"/>
              </a:rPr>
              <a:t>5.4  </a:t>
            </a:r>
            <a:r>
              <a:rPr lang="zh-CN" altLang="en-US" sz="2800" dirty="0">
                <a:solidFill>
                  <a:srgbClr val="0000FF"/>
                </a:solidFill>
                <a:latin typeface="黑体" panose="02010609060101010101" pitchFamily="49" charset="-122"/>
                <a:ea typeface="黑体" panose="02010609060101010101" pitchFamily="49" charset="-122"/>
              </a:rPr>
              <a:t>洗消剂的选择：</a:t>
            </a:r>
            <a:endParaRPr lang="zh-CN" altLang="en-US" sz="2800" dirty="0">
              <a:solidFill>
                <a:srgbClr val="0000FF"/>
              </a:solidFill>
              <a:latin typeface="黑体" panose="02010609060101010101" pitchFamily="49" charset="-122"/>
              <a:ea typeface="黑体" panose="02010609060101010101" pitchFamily="49" charset="-122"/>
            </a:endParaRPr>
          </a:p>
          <a:p>
            <a:pPr defTabSz="913130" eaLnBrk="1" hangingPunct="1">
              <a:lnSpc>
                <a:spcPct val="170000"/>
              </a:lnSpc>
              <a:spcBef>
                <a:spcPct val="20000"/>
              </a:spcBef>
              <a:buClr>
                <a:srgbClr val="FF3300"/>
              </a:buClr>
            </a:pPr>
            <a:r>
              <a:rPr lang="zh-CN" altLang="en-US" sz="2400" dirty="0">
                <a:solidFill>
                  <a:srgbClr val="0000FF"/>
                </a:solidFill>
                <a:latin typeface="Times New Roman" panose="02020603050405020304" pitchFamily="18" charset="0"/>
              </a:rPr>
              <a:t>        速度快、效果彻底、用量少、价格便宜、本身不会对人员设备起腐蚀伤害作用的洗消原则 ，</a:t>
            </a:r>
            <a:endParaRPr lang="zh-CN" altLang="en-US" sz="2400" dirty="0">
              <a:solidFill>
                <a:schemeClr val="accent1"/>
              </a:solidFill>
              <a:latin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p:nvPr/>
        </p:nvSpPr>
        <p:spPr>
          <a:xfrm>
            <a:off x="2613025" y="1038225"/>
            <a:ext cx="3398838" cy="519113"/>
          </a:xfrm>
          <a:prstGeom prst="rect">
            <a:avLst/>
          </a:prstGeom>
          <a:noFill/>
          <a:ln w="9525">
            <a:noFill/>
          </a:ln>
        </p:spPr>
        <p:txBody>
          <a:bodyPr wrap="none" lIns="91438" tIns="45721" rIns="91438" bIns="45721">
            <a:spAutoFit/>
          </a:bodyPr>
          <a:p>
            <a:pPr defTabSz="913130" eaLnBrk="1" hangingPunct="1">
              <a:spcBef>
                <a:spcPct val="20000"/>
              </a:spcBef>
            </a:pPr>
            <a:r>
              <a:rPr lang="zh-CN" altLang="en-US" sz="2800" dirty="0">
                <a:latin typeface="Monotype Corsiva" pitchFamily="66" charset="0"/>
                <a:ea typeface="黑体" panose="02010609060101010101" pitchFamily="49" charset="-122"/>
              </a:rPr>
              <a:t>常见毒物及其洗消剂</a:t>
            </a:r>
            <a:endParaRPr lang="zh-CN" altLang="en-US" sz="2800" dirty="0">
              <a:latin typeface="Monotype Corsiva" pitchFamily="66" charset="0"/>
              <a:ea typeface="黑体" panose="02010609060101010101" pitchFamily="49" charset="-122"/>
            </a:endParaRPr>
          </a:p>
        </p:txBody>
      </p:sp>
      <p:graphicFrame>
        <p:nvGraphicFramePr>
          <p:cNvPr id="824366" name="Group 46"/>
          <p:cNvGraphicFramePr>
            <a:graphicFrameLocks noGrp="1"/>
          </p:cNvGraphicFramePr>
          <p:nvPr>
            <p:ph idx="1"/>
          </p:nvPr>
        </p:nvGraphicFramePr>
        <p:xfrm>
          <a:off x="419100" y="1851025"/>
          <a:ext cx="8237538" cy="4229100"/>
        </p:xfrm>
        <a:graphic>
          <a:graphicData uri="http://schemas.openxmlformats.org/drawingml/2006/table">
            <a:tbl>
              <a:tblPr/>
              <a:tblGrid>
                <a:gridCol w="1346200"/>
                <a:gridCol w="3200400"/>
                <a:gridCol w="1584325"/>
                <a:gridCol w="2106613"/>
              </a:tblGrid>
              <a:tr h="690563">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毒物</a:t>
                      </a:r>
                      <a:endPar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名称</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Times New Roman" panose="02020603050405020304" pitchFamily="18" charset="0"/>
                          <a:ea typeface="幼圆" pitchFamily="49" charset="-122"/>
                        </a:rPr>
                        <a:t>洗消剂</a:t>
                      </a:r>
                      <a:endParaRPr kumimoji="0" lang="zh-CN" altLang="en-US" sz="2000" b="0" i="0" u="none" strike="noStrike" cap="none" normalizeH="0" baseline="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rPr>
                        <a:t>毒物名称</a:t>
                      </a:r>
                      <a:endPar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洗消剂</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Times New Roman" panose="02020603050405020304" pitchFamily="18" charset="0"/>
                          <a:ea typeface="幼圆" pitchFamily="49" charset="-122"/>
                        </a:rPr>
                        <a:t>氨气</a:t>
                      </a:r>
                      <a:endParaRPr kumimoji="0" lang="zh-CN" altLang="en-US" sz="2000" b="0" i="0" u="none" strike="noStrike" cap="none" normalizeH="0" baseline="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水、弱酸性溶液</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rPr>
                        <a:t>氯甲烷</a:t>
                      </a:r>
                      <a:endPar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氨水</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氯气</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硝石灰及其水溶液、苏打等碱性溶液、氨或氨水</a:t>
                      </a:r>
                      <a:r>
                        <a:rPr kumimoji="0" lang="en-US" altLang="zh-CN"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10%</a:t>
                      </a:r>
                      <a:endParaRPr kumimoji="0" lang="en-US" altLang="zh-CN" sz="2000" b="0" i="0" u="none" strike="noStrike" cap="none" normalizeH="0" baseline="0" dirty="0" smtClean="0">
                        <a:ln>
                          <a:noFill/>
                        </a:ln>
                        <a:solidFill>
                          <a:srgbClr val="000000"/>
                        </a:solidFill>
                        <a:effectLst/>
                        <a:latin typeface="Times New Roman" panose="02020603050405020304" pitchFamily="18"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rPr>
                        <a:t>液化</a:t>
                      </a:r>
                      <a:endPar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rPr>
                        <a:t>石油气</a:t>
                      </a:r>
                      <a:endPar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大量的水</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8338">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Times New Roman" panose="02020603050405020304" pitchFamily="18" charset="0"/>
                          <a:ea typeface="幼圆" pitchFamily="49" charset="-122"/>
                        </a:rPr>
                        <a:t>一氧化碳</a:t>
                      </a:r>
                      <a:endParaRPr kumimoji="0" lang="zh-CN" altLang="en-US" sz="2000" b="0" i="0" u="none" strike="noStrike" cap="none" normalizeH="0" baseline="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苏打等碱性溶液</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rPr>
                        <a:t>氰化氨</a:t>
                      </a:r>
                      <a:endPar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苏打等碱性溶液</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Times New Roman" panose="02020603050405020304" pitchFamily="18" charset="0"/>
                          <a:ea typeface="幼圆" pitchFamily="49" charset="-122"/>
                        </a:rPr>
                        <a:t>氯化氢</a:t>
                      </a:r>
                      <a:endParaRPr kumimoji="0" lang="zh-CN" altLang="en-US" sz="2000" b="0" i="0" u="none" strike="noStrike" cap="none" normalizeH="0" baseline="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smtClean="0">
                          <a:ln>
                            <a:noFill/>
                          </a:ln>
                          <a:solidFill>
                            <a:srgbClr val="000000"/>
                          </a:solidFill>
                          <a:effectLst/>
                          <a:latin typeface="Times New Roman" panose="02020603050405020304" pitchFamily="18" charset="0"/>
                          <a:ea typeface="幼圆" pitchFamily="49" charset="-122"/>
                        </a:rPr>
                        <a:t>水、苏打等碱性溶液</a:t>
                      </a:r>
                      <a:endParaRPr kumimoji="0" lang="zh-CN" altLang="en-US" sz="2000" b="0" i="0" u="none" strike="noStrike" cap="none" normalizeH="0" baseline="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rPr>
                        <a:t>硫化氢</a:t>
                      </a:r>
                      <a:endPar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苏打等碱性溶液</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光气</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苏打、碳酸钙等碱性溶液</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rPr>
                        <a:t>氟</a:t>
                      </a:r>
                      <a:endParaRPr kumimoji="0" lang="zh-CN" altLang="en-US" sz="2000" b="0" i="0" u="none" strike="noStrike" kern="1200" cap="none" normalizeH="0" baseline="0" dirty="0" smtClean="0">
                        <a:ln>
                          <a:noFill/>
                        </a:ln>
                        <a:solidFill>
                          <a:srgbClr val="000000"/>
                        </a:solidFill>
                        <a:effectLst/>
                        <a:latin typeface="Times New Roman" panose="02020603050405020304" pitchFamily="18" charset="0"/>
                        <a:ea typeface="幼圆" pitchFamily="49" charset="-122"/>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0000"/>
                          </a:solidFill>
                          <a:effectLst/>
                          <a:latin typeface="Times New Roman" panose="02020603050405020304" pitchFamily="18" charset="0"/>
                          <a:ea typeface="幼圆" pitchFamily="49" charset="-122"/>
                        </a:rPr>
                        <a:t>水</a:t>
                      </a:r>
                      <a:endParaRPr kumimoji="0" lang="zh-CN" altLang="en-US" sz="2000" b="0" i="0" u="none" strike="noStrike" cap="none" normalizeH="0" baseline="0" dirty="0" smtClean="0">
                        <a:ln>
                          <a:noFill/>
                        </a:ln>
                        <a:solidFill>
                          <a:srgbClr val="0000FF"/>
                        </a:solidFill>
                        <a:effectLst/>
                        <a:latin typeface="Arial" panose="020B0604020202020204" pitchFamily="34" charset="0"/>
                        <a:ea typeface="幼圆" pitchFamily="49"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6260" name="Rectangle 2"/>
          <p:cNvSpPr>
            <a:spLocks noGrp="1" noChangeArrowheads="1"/>
          </p:cNvSpPr>
          <p:nvPr>
            <p:ph type="ctrTitle" idx="4294967295"/>
          </p:nvPr>
        </p:nvSpPr>
        <p:spPr>
          <a:xfrm>
            <a:off x="0" y="1214438"/>
            <a:ext cx="7558088" cy="1471613"/>
          </a:xfrm>
        </p:spPr>
        <p:txBody>
          <a:bodyPr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（五）事故报告</a:t>
            </a:r>
            <a:endParaRPr kumimoji="1" lang="zh-CN" altLang="en-US" sz="36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96259" name="Rectangle 3"/>
          <p:cNvSpPr>
            <a:spLocks noGrp="1"/>
          </p:cNvSpPr>
          <p:nvPr>
            <p:ph type="subTitle" idx="4294967295"/>
          </p:nvPr>
        </p:nvSpPr>
        <p:spPr>
          <a:xfrm>
            <a:off x="1357313" y="2643188"/>
            <a:ext cx="5903912" cy="2519362"/>
          </a:xfrm>
          <a:ln/>
        </p:spPr>
        <p:txBody>
          <a:bodyPr vert="horz" wrap="square" lIns="91440" tIns="45720" rIns="91440" bIns="45720"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marL="611505" lvl="0" indent="-611505" algn="l" eaLnBrk="1" hangingPunct="1">
              <a:lnSpc>
                <a:spcPct val="150000"/>
              </a:lnSpc>
            </a:pPr>
            <a:r>
              <a:rPr lang="zh-CN" altLang="en-US" sz="2800" dirty="0"/>
              <a:t>⒈  事故报告制度</a:t>
            </a:r>
            <a:endParaRPr lang="zh-CN" altLang="en-US" sz="2800" dirty="0"/>
          </a:p>
          <a:p>
            <a:pPr marL="611505" lvl="0" indent="-611505" algn="l" eaLnBrk="1" hangingPunct="1">
              <a:lnSpc>
                <a:spcPct val="150000"/>
              </a:lnSpc>
            </a:pPr>
            <a:r>
              <a:rPr lang="zh-CN" altLang="en-US" sz="2800" dirty="0"/>
              <a:t>⒉  事故报告责任、程序和时限</a:t>
            </a:r>
            <a:endParaRPr lang="zh-CN" altLang="en-US" sz="2800" dirty="0"/>
          </a:p>
          <a:p>
            <a:pPr marL="611505" lvl="0" indent="-611505" algn="l" eaLnBrk="1" hangingPunct="1">
              <a:lnSpc>
                <a:spcPct val="150000"/>
              </a:lnSpc>
            </a:pPr>
            <a:r>
              <a:rPr lang="zh-CN" altLang="en-US" sz="2800" dirty="0"/>
              <a:t>⒊  事故报告内容</a:t>
            </a:r>
            <a:endParaRPr lang="zh-CN" altLang="en-US" sz="2800" dirty="0"/>
          </a:p>
        </p:txBody>
      </p:sp>
    </p:spTree>
  </p:cSld>
  <p:clrMapOvr>
    <a:masterClrMapping/>
  </p:clrMapOvr>
  <p:transition spd="med">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Text Box 3"/>
          <p:cNvSpPr txBox="1"/>
          <p:nvPr/>
        </p:nvSpPr>
        <p:spPr>
          <a:xfrm>
            <a:off x="395288" y="3594100"/>
            <a:ext cx="8351837" cy="2643188"/>
          </a:xfrm>
          <a:prstGeom prst="rect">
            <a:avLst/>
          </a:prstGeom>
          <a:noFill/>
          <a:ln w="9525">
            <a:noFill/>
          </a:ln>
        </p:spPr>
        <p:txBody>
          <a:bodyPr anchor="ctr" anchorCtr="0">
            <a:spAutoFit/>
          </a:bodyPr>
          <a:p>
            <a:pPr eaLnBrk="1" hangingPunct="1">
              <a:lnSpc>
                <a:spcPct val="11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10000"/>
              </a:lnSpc>
              <a:spcBef>
                <a:spcPct val="20000"/>
              </a:spcBef>
            </a:pPr>
            <a:r>
              <a:rPr lang="en-US" altLang="zh-CN" sz="2400" dirty="0">
                <a:latin typeface="Times New Roman" panose="02020603050405020304" pitchFamily="18" charset="0"/>
              </a:rPr>
              <a:t>5.9.1.1 </a:t>
            </a:r>
            <a:r>
              <a:rPr lang="zh-CN" altLang="en-US" sz="2400" dirty="0">
                <a:latin typeface="Times New Roman" panose="02020603050405020304" pitchFamily="18" charset="0"/>
              </a:rPr>
              <a:t>企业应明确事故报告程序。发生生产安全事故后，事故现场有关人员除立即采取应急措施外，应按规定和程序报告本单位负责人及有关部门。情况紧急时，事故现场有关人员可以直接向事故发生地县级以上人民政府安全生产监督管理部门和负有安全生产监督管理职责的有关部门报告。 </a:t>
            </a:r>
            <a:endParaRPr lang="zh-CN" altLang="en-US" sz="2400" dirty="0">
              <a:latin typeface="Times New Roman" panose="02020603050405020304" pitchFamily="18" charset="0"/>
            </a:endParaRPr>
          </a:p>
        </p:txBody>
      </p:sp>
      <p:sp>
        <p:nvSpPr>
          <p:cNvPr id="97283" name="Rectangle 4"/>
          <p:cNvSpPr/>
          <p:nvPr/>
        </p:nvSpPr>
        <p:spPr>
          <a:xfrm>
            <a:off x="395288" y="981075"/>
            <a:ext cx="8353425" cy="2665413"/>
          </a:xfrm>
          <a:prstGeom prst="rect">
            <a:avLst/>
          </a:prstGeom>
          <a:noFill/>
          <a:ln w="9525">
            <a:noFill/>
          </a:ln>
        </p:spPr>
        <p:txBody>
          <a:bodyPr>
            <a:spAutoFit/>
          </a:bodyPr>
          <a:p>
            <a:pPr eaLnBrk="1" hangingPunct="1"/>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r>
              <a:rPr lang="en-US" altLang="zh-CN" sz="2400" dirty="0">
                <a:latin typeface="Times New Roman" panose="02020603050405020304" pitchFamily="18" charset="0"/>
              </a:rPr>
              <a:t>10.5.1</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1</a:t>
            </a:r>
            <a:r>
              <a:rPr lang="zh-CN" altLang="en-US" sz="2400" dirty="0">
                <a:latin typeface="Times New Roman" panose="02020603050405020304" pitchFamily="18" charset="0"/>
              </a:rPr>
              <a:t>）明确</a:t>
            </a:r>
            <a:r>
              <a:rPr lang="zh-CN" altLang="en-US" sz="2400" dirty="0">
                <a:solidFill>
                  <a:srgbClr val="FF0000"/>
                </a:solidFill>
                <a:latin typeface="Times New Roman" panose="02020603050405020304" pitchFamily="18" charset="0"/>
              </a:rPr>
              <a:t>事故报告程序</a:t>
            </a:r>
            <a:r>
              <a:rPr lang="zh-CN" altLang="en-US" sz="2400" dirty="0">
                <a:latin typeface="Times New Roman" panose="02020603050405020304" pitchFamily="18" charset="0"/>
              </a:rPr>
              <a:t>和事故报告的</a:t>
            </a:r>
            <a:r>
              <a:rPr lang="zh-CN" altLang="en-US" sz="2400" dirty="0">
                <a:solidFill>
                  <a:srgbClr val="FF0000"/>
                </a:solidFill>
                <a:latin typeface="Times New Roman" panose="02020603050405020304" pitchFamily="18" charset="0"/>
              </a:rPr>
              <a:t>责任</a:t>
            </a:r>
            <a:r>
              <a:rPr lang="zh-CN" altLang="en-US" sz="2400" dirty="0">
                <a:latin typeface="Times New Roman" panose="02020603050405020304" pitchFamily="18" charset="0"/>
              </a:rPr>
              <a:t>部门、责任人；</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2</a:t>
            </a:r>
            <a:r>
              <a:rPr lang="zh-CN" altLang="en-US" sz="2400" dirty="0">
                <a:latin typeface="Times New Roman" panose="02020603050405020304" pitchFamily="18" charset="0"/>
              </a:rPr>
              <a:t>）发生事故，</a:t>
            </a:r>
            <a:r>
              <a:rPr lang="zh-CN" altLang="en-US" sz="2400" dirty="0">
                <a:solidFill>
                  <a:srgbClr val="FF0000"/>
                </a:solidFill>
                <a:latin typeface="Times New Roman" panose="02020603050405020304" pitchFamily="18" charset="0"/>
              </a:rPr>
              <a:t>现场人员</a:t>
            </a:r>
            <a:r>
              <a:rPr lang="zh-CN" altLang="en-US" sz="2400" dirty="0">
                <a:latin typeface="Times New Roman" panose="02020603050405020304" pitchFamily="18" charset="0"/>
              </a:rPr>
              <a:t>立即采取应急措施；</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3</a:t>
            </a:r>
            <a:r>
              <a:rPr lang="zh-CN" altLang="en-US" sz="2400" dirty="0">
                <a:latin typeface="Times New Roman" panose="02020603050405020304" pitchFamily="18" charset="0"/>
              </a:rPr>
              <a:t>）发生事故后按程序报告；</a:t>
            </a:r>
            <a:endParaRPr lang="zh-CN" altLang="en-US" sz="2400" dirty="0">
              <a:latin typeface="Times New Roman" panose="02020603050405020304" pitchFamily="18" charset="0"/>
            </a:endParaRPr>
          </a:p>
          <a:p>
            <a:pPr eaLnBrk="1" hangingPunct="1">
              <a:spcBef>
                <a:spcPct val="20000"/>
              </a:spcBef>
            </a:pPr>
            <a:r>
              <a:rPr lang="en-US" altLang="zh-CN" sz="2400" dirty="0">
                <a:latin typeface="Times New Roman" panose="02020603050405020304" pitchFamily="18" charset="0"/>
              </a:rPr>
              <a:t> 4</a:t>
            </a:r>
            <a:r>
              <a:rPr lang="zh-CN" altLang="en-US" sz="2400" dirty="0">
                <a:latin typeface="Times New Roman" panose="02020603050405020304" pitchFamily="18" charset="0"/>
              </a:rPr>
              <a:t>）情况紧急时，事故现场人员可以直接向有关部门报告。</a:t>
            </a:r>
            <a:endParaRPr lang="en-US" altLang="zh-CN" sz="2400" dirty="0">
              <a:latin typeface="Times New Roman" panose="02020603050405020304" pitchFamily="18" charset="0"/>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Text Box 4"/>
          <p:cNvSpPr txBox="1"/>
          <p:nvPr/>
        </p:nvSpPr>
        <p:spPr>
          <a:xfrm>
            <a:off x="395288" y="3709988"/>
            <a:ext cx="8424862" cy="2757487"/>
          </a:xfrm>
          <a:prstGeom prst="rect">
            <a:avLst/>
          </a:prstGeom>
          <a:noFill/>
          <a:ln w="9525">
            <a:noFill/>
          </a:ln>
        </p:spPr>
        <p:txBody>
          <a:bodyPr anchor="ctr" anchorCtr="0">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通用规范</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10000"/>
              </a:lnSpc>
              <a:spcBef>
                <a:spcPct val="20000"/>
              </a:spcBef>
            </a:pPr>
            <a:r>
              <a:rPr lang="en-US" altLang="zh-CN" sz="2400" dirty="0">
                <a:latin typeface="Times New Roman" panose="02020603050405020304" pitchFamily="18" charset="0"/>
              </a:rPr>
              <a:t>5.9.1.2 </a:t>
            </a:r>
            <a:r>
              <a:rPr lang="zh-CN" altLang="en-US" sz="2400" dirty="0">
                <a:latin typeface="Times New Roman" panose="02020603050405020304" pitchFamily="18" charset="0"/>
              </a:rPr>
              <a:t>企业负责人接到事故报告后，应当于</a:t>
            </a:r>
            <a:r>
              <a:rPr lang="en-US" altLang="zh-CN" sz="2400" dirty="0">
                <a:latin typeface="Times New Roman" panose="02020603050405020304" pitchFamily="18" charset="0"/>
              </a:rPr>
              <a:t>1</a:t>
            </a:r>
            <a:r>
              <a:rPr lang="zh-CN" altLang="en-US" sz="2400" dirty="0">
                <a:latin typeface="Times New Roman" panose="02020603050405020304" pitchFamily="18" charset="0"/>
              </a:rPr>
              <a:t>小时内向事故发生地县级以上人民政府安全生产监督管理部门和负有安全生产监督管理职责的有关部门报告。</a:t>
            </a:r>
            <a:endParaRPr lang="zh-CN" altLang="en-US" sz="2400" dirty="0">
              <a:latin typeface="Times New Roman" panose="02020603050405020304" pitchFamily="18" charset="0"/>
            </a:endParaRPr>
          </a:p>
          <a:p>
            <a:pPr eaLnBrk="1" hangingPunct="1">
              <a:lnSpc>
                <a:spcPct val="80000"/>
              </a:lnSpc>
              <a:spcBef>
                <a:spcPct val="20000"/>
              </a:spcBef>
            </a:pPr>
            <a:r>
              <a:rPr lang="en-US" altLang="zh-CN" sz="2400" dirty="0">
                <a:latin typeface="Times New Roman" panose="02020603050405020304" pitchFamily="18" charset="0"/>
              </a:rPr>
              <a:t>5.9.1.3 </a:t>
            </a:r>
            <a:r>
              <a:rPr lang="zh-CN" altLang="en-US" sz="2400" dirty="0">
                <a:latin typeface="Times New Roman" panose="02020603050405020304" pitchFamily="18" charset="0"/>
              </a:rPr>
              <a:t>企业在事故报告后出现新情况时，应按有关规定及时补报。</a:t>
            </a:r>
            <a:r>
              <a:rPr lang="zh-CN" altLang="en-US" sz="3600" b="0" dirty="0">
                <a:latin typeface="Times New Roman" panose="02020603050405020304" pitchFamily="18" charset="0"/>
              </a:rPr>
              <a:t> </a:t>
            </a:r>
            <a:endParaRPr lang="zh-CN" altLang="en-US" sz="3600" b="0" dirty="0">
              <a:latin typeface="Times New Roman" panose="02020603050405020304" pitchFamily="18" charset="0"/>
            </a:endParaRPr>
          </a:p>
        </p:txBody>
      </p:sp>
      <p:sp>
        <p:nvSpPr>
          <p:cNvPr id="98307" name="Rectangle 5"/>
          <p:cNvSpPr/>
          <p:nvPr/>
        </p:nvSpPr>
        <p:spPr>
          <a:xfrm>
            <a:off x="395288" y="981075"/>
            <a:ext cx="8424862" cy="2668588"/>
          </a:xfrm>
          <a:prstGeom prst="rect">
            <a:avLst/>
          </a:prstGeom>
          <a:noFill/>
          <a:ln w="9525">
            <a:noFill/>
          </a:ln>
        </p:spPr>
        <p:txBody>
          <a:bodyPr>
            <a:spAutoFit/>
          </a:bodyPr>
          <a:p>
            <a:pPr eaLnBrk="1" hangingPunct="1">
              <a:lnSpc>
                <a:spcPct val="130000"/>
              </a:lnSpc>
            </a:pPr>
            <a:r>
              <a:rPr lang="en-US" altLang="zh-CN" sz="2800" dirty="0">
                <a:latin typeface="Times New Roman" panose="02020603050405020304" pitchFamily="18" charset="0"/>
              </a:rPr>
              <a:t>【</a:t>
            </a:r>
            <a:r>
              <a:rPr lang="zh-CN" altLang="en-US" sz="2800" dirty="0">
                <a:solidFill>
                  <a:srgbClr val="FF0000"/>
                </a:solidFill>
                <a:latin typeface="Times New Roman" panose="02020603050405020304" pitchFamily="18" charset="0"/>
              </a:rPr>
              <a:t>评审标准</a:t>
            </a:r>
            <a:r>
              <a:rPr lang="en-US" altLang="zh-CN" sz="2800" dirty="0">
                <a:latin typeface="Times New Roman" panose="02020603050405020304" pitchFamily="18" charset="0"/>
              </a:rPr>
              <a:t>】</a:t>
            </a:r>
            <a:endParaRPr lang="en-US" altLang="zh-CN" sz="2800" dirty="0">
              <a:latin typeface="Times New Roman" panose="02020603050405020304" pitchFamily="18" charset="0"/>
            </a:endParaRPr>
          </a:p>
          <a:p>
            <a:pPr eaLnBrk="1" hangingPunct="1">
              <a:lnSpc>
                <a:spcPct val="110000"/>
              </a:lnSpc>
            </a:pPr>
            <a:r>
              <a:rPr lang="en-US" altLang="zh-CN" sz="2400" dirty="0">
                <a:latin typeface="Times New Roman" panose="02020603050405020304" pitchFamily="18" charset="0"/>
              </a:rPr>
              <a:t>10.5.2</a:t>
            </a:r>
            <a:r>
              <a:rPr lang="zh-CN" altLang="en-US" sz="2400" dirty="0">
                <a:latin typeface="Times New Roman" panose="02020603050405020304" pitchFamily="18" charset="0"/>
              </a:rPr>
              <a:t>企业负责人接到事故报告后，应当于</a:t>
            </a:r>
            <a:r>
              <a:rPr lang="en-US" altLang="zh-CN" sz="2400" dirty="0">
                <a:latin typeface="Times New Roman" panose="02020603050405020304" pitchFamily="18" charset="0"/>
              </a:rPr>
              <a:t>1</a:t>
            </a:r>
            <a:r>
              <a:rPr lang="zh-CN" altLang="en-US" sz="2400" dirty="0">
                <a:latin typeface="Times New Roman" panose="02020603050405020304" pitchFamily="18" charset="0"/>
              </a:rPr>
              <a:t>小时内向有关部门报告。</a:t>
            </a:r>
            <a:endParaRPr lang="zh-CN" altLang="en-US" sz="2400" dirty="0">
              <a:latin typeface="Times New Roman" panose="02020603050405020304" pitchFamily="18" charset="0"/>
            </a:endParaRPr>
          </a:p>
          <a:p>
            <a:pPr eaLnBrk="1" hangingPunct="1"/>
            <a:r>
              <a:rPr lang="en-US" altLang="zh-CN" sz="2400" dirty="0">
                <a:latin typeface="Times New Roman" panose="02020603050405020304" pitchFamily="18" charset="0"/>
              </a:rPr>
              <a:t>10.5.3</a:t>
            </a:r>
            <a:r>
              <a:rPr lang="zh-CN" altLang="en-US" sz="2400" dirty="0">
                <a:latin typeface="Times New Roman" panose="02020603050405020304" pitchFamily="18" charset="0"/>
              </a:rPr>
              <a:t>事故报告后出现新情况时及时补报。 </a:t>
            </a:r>
            <a:endParaRPr lang="zh-CN" altLang="en-US" sz="2400" dirty="0">
              <a:latin typeface="Times New Roman" panose="02020603050405020304" pitchFamily="18" charset="0"/>
            </a:endParaRPr>
          </a:p>
          <a:p>
            <a:pPr eaLnBrk="1" hangingPunct="1"/>
            <a:r>
              <a:rPr lang="zh-CN" altLang="zh-CN" dirty="0">
                <a:solidFill>
                  <a:srgbClr val="FF0000"/>
                </a:solidFill>
                <a:latin typeface="Times New Roman" panose="02020603050405020304" pitchFamily="18" charset="0"/>
              </a:rPr>
              <a:t>★</a:t>
            </a:r>
            <a:r>
              <a:rPr lang="zh-CN" altLang="en-US" sz="2400" dirty="0">
                <a:latin typeface="Times New Roman" panose="02020603050405020304" pitchFamily="18" charset="0"/>
              </a:rPr>
              <a:t> </a:t>
            </a:r>
            <a:r>
              <a:rPr lang="zh-CN" altLang="en-US" sz="2400" dirty="0">
                <a:solidFill>
                  <a:srgbClr val="FF0000"/>
                </a:solidFill>
                <a:latin typeface="Times New Roman" panose="02020603050405020304" pitchFamily="18" charset="0"/>
              </a:rPr>
              <a:t>存在事故瞒报、谎报、拖延不报现象的，扣</a:t>
            </a:r>
            <a:r>
              <a:rPr lang="en-US" altLang="zh-CN" sz="2400" dirty="0">
                <a:solidFill>
                  <a:srgbClr val="FF0000"/>
                </a:solidFill>
                <a:latin typeface="Times New Roman" panose="02020603050405020304" pitchFamily="18" charset="0"/>
              </a:rPr>
              <a:t>100</a:t>
            </a:r>
            <a:r>
              <a:rPr lang="zh-CN" altLang="en-US" sz="2400" dirty="0">
                <a:solidFill>
                  <a:srgbClr val="FF0000"/>
                </a:solidFill>
                <a:latin typeface="Times New Roman" panose="02020603050405020304" pitchFamily="18" charset="0"/>
              </a:rPr>
              <a:t>分</a:t>
            </a:r>
            <a:r>
              <a:rPr lang="en-US" altLang="zh-CN" sz="2400" dirty="0">
                <a:solidFill>
                  <a:srgbClr val="FF0000"/>
                </a:solidFill>
                <a:latin typeface="Times New Roman" panose="02020603050405020304" pitchFamily="18" charset="0"/>
              </a:rPr>
              <a:t>(A</a:t>
            </a:r>
            <a:r>
              <a:rPr lang="zh-CN" altLang="en-US" sz="2400" dirty="0">
                <a:solidFill>
                  <a:srgbClr val="FF0000"/>
                </a:solidFill>
                <a:latin typeface="Times New Roman" panose="02020603050405020304" pitchFamily="18" charset="0"/>
              </a:rPr>
              <a:t>级要素否决项</a:t>
            </a:r>
            <a:r>
              <a:rPr lang="en-US" altLang="zh-CN" sz="2400" dirty="0">
                <a:solidFill>
                  <a:srgbClr val="FF0000"/>
                </a:solidFill>
                <a:latin typeface="Times New Roman" panose="02020603050405020304" pitchFamily="18" charset="0"/>
              </a:rPr>
              <a:t>) </a:t>
            </a:r>
            <a:endParaRPr lang="en-US" altLang="zh-CN" sz="2400" dirty="0">
              <a:solidFill>
                <a:srgbClr val="FF0000"/>
              </a:solidFill>
              <a:latin typeface="Times New Roman" panose="02020603050405020304" pitchFamily="18" charset="0"/>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5"/>
          <p:cNvSpPr/>
          <p:nvPr/>
        </p:nvSpPr>
        <p:spPr>
          <a:xfrm>
            <a:off x="469900" y="987425"/>
            <a:ext cx="8226425" cy="785813"/>
          </a:xfrm>
          <a:prstGeom prst="rect">
            <a:avLst/>
          </a:prstGeom>
          <a:noFill/>
          <a:ln w="9525">
            <a:noFill/>
          </a:ln>
        </p:spPr>
        <p:txBody>
          <a:bodyPr lIns="91438" tIns="45721" rIns="91438" bIns="45721" anchor="ctr" anchorCtr="0"/>
          <a:p>
            <a:pPr algn="ctr" defTabSz="913130" eaLnBrk="1" hangingPunct="1"/>
            <a:r>
              <a:rPr lang="en-US" altLang="zh-CN" sz="3600" dirty="0">
                <a:solidFill>
                  <a:srgbClr val="0000FF"/>
                </a:solidFill>
                <a:latin typeface="Times New Roman" panose="02020603050405020304" pitchFamily="18" charset="0"/>
                <a:ea typeface="黑体" panose="02010609060101010101" pitchFamily="49" charset="-122"/>
              </a:rPr>
              <a:t>1  </a:t>
            </a:r>
            <a:r>
              <a:rPr lang="zh-CN" altLang="en-US" sz="3600" dirty="0">
                <a:solidFill>
                  <a:srgbClr val="0000FF"/>
                </a:solidFill>
                <a:latin typeface="Times New Roman" panose="02020603050405020304" pitchFamily="18" charset="0"/>
                <a:ea typeface="黑体" panose="02010609060101010101" pitchFamily="49" charset="-122"/>
              </a:rPr>
              <a:t>事故报告制度</a:t>
            </a:r>
            <a:endParaRPr lang="zh-CN" altLang="en-US" sz="3600" dirty="0">
              <a:solidFill>
                <a:srgbClr val="0000FF"/>
              </a:solidFill>
              <a:latin typeface="Times New Roman" panose="02020603050405020304" pitchFamily="18" charset="0"/>
              <a:ea typeface="黑体" panose="02010609060101010101" pitchFamily="49" charset="-122"/>
            </a:endParaRPr>
          </a:p>
        </p:txBody>
      </p:sp>
      <p:sp>
        <p:nvSpPr>
          <p:cNvPr id="99331" name="Rectangle 7"/>
          <p:cNvSpPr/>
          <p:nvPr/>
        </p:nvSpPr>
        <p:spPr>
          <a:xfrm>
            <a:off x="395288" y="1757363"/>
            <a:ext cx="8137525" cy="519112"/>
          </a:xfrm>
          <a:prstGeom prst="rect">
            <a:avLst/>
          </a:prstGeom>
          <a:noFill/>
          <a:ln w="9525">
            <a:noFill/>
          </a:ln>
        </p:spPr>
        <p:txBody>
          <a:bodyPr>
            <a:spAutoFit/>
          </a:bodyPr>
          <a:p>
            <a:pPr defTabSz="913130" eaLnBrk="1" hangingPunct="1"/>
            <a:r>
              <a:rPr lang="en-US" altLang="zh-CN" sz="2800" dirty="0">
                <a:latin typeface="黑体" panose="02010609060101010101" pitchFamily="49" charset="-122"/>
                <a:ea typeface="黑体" panose="02010609060101010101" pitchFamily="49" charset="-122"/>
              </a:rPr>
              <a:t>1.1  </a:t>
            </a:r>
            <a:r>
              <a:rPr lang="zh-CN" altLang="en-US" sz="2800" dirty="0">
                <a:latin typeface="黑体" panose="02010609060101010101" pitchFamily="49" charset="-122"/>
                <a:ea typeface="黑体" panose="02010609060101010101" pitchFamily="49" charset="-122"/>
              </a:rPr>
              <a:t>事故报告的相关法规：</a:t>
            </a:r>
            <a:endParaRPr lang="zh-CN" altLang="en-US" sz="2800" dirty="0">
              <a:latin typeface="黑体" panose="02010609060101010101" pitchFamily="49" charset="-122"/>
              <a:ea typeface="黑体" panose="02010609060101010101" pitchFamily="49" charset="-122"/>
            </a:endParaRPr>
          </a:p>
        </p:txBody>
      </p:sp>
      <p:sp>
        <p:nvSpPr>
          <p:cNvPr id="1480712" name="Rectangle 8"/>
          <p:cNvSpPr>
            <a:spLocks noChangeArrowheads="1"/>
          </p:cNvSpPr>
          <p:nvPr/>
        </p:nvSpPr>
        <p:spPr bwMode="auto">
          <a:xfrm>
            <a:off x="323850" y="2497138"/>
            <a:ext cx="8353425" cy="3722688"/>
          </a:xfrm>
          <a:prstGeom prst="rect">
            <a:avLst/>
          </a:prstGeom>
          <a:noFill/>
          <a:ln w="9525" algn="ctr">
            <a:noFill/>
            <a:miter lim="800000"/>
          </a:ln>
        </p:spPr>
        <p:txBody>
          <a:bodyPr>
            <a:spAutoFit/>
          </a:bodyPr>
          <a:lstStyle/>
          <a:p>
            <a:pPr marL="0" marR="0" lvl="0" indent="0" algn="l" defTabSz="913130" rtl="0" eaLnBrk="1" fontAlgn="base" latinLnBrk="0" hangingPunct="1">
              <a:lnSpc>
                <a:spcPct val="140000"/>
              </a:lnSpc>
              <a:spcBef>
                <a:spcPct val="0"/>
              </a:spcBef>
              <a:spcAft>
                <a:spcPct val="0"/>
              </a:spcAft>
              <a:buClrTx/>
              <a:buSzTx/>
              <a:buFont typeface="Wingdings" panose="05000000000000000000" pitchFamily="2" charset="2"/>
              <a:buChar char="l"/>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国务院</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1989</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年</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月</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29</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日颁布了</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特别重大事故调查程序暂行规定</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313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1991</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年</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月</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22</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日颁布了</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企业职工伤亡事故报告和处理规定</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3130" rtl="0" eaLnBrk="1" fontAlgn="base" latinLnBrk="0" hangingPunct="1">
              <a:lnSpc>
                <a:spcPct val="120000"/>
              </a:lnSpc>
              <a:spcBef>
                <a:spcPct val="20000"/>
              </a:spcBef>
              <a:spcAft>
                <a:spcPct val="0"/>
              </a:spcAft>
              <a:buClrTx/>
              <a:buSzTx/>
              <a:buFont typeface="Wingdings" panose="05000000000000000000" pitchFamily="2" charset="2"/>
              <a:buChar char="l"/>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2002</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年</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月颁布</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中华人们共和国安全生产法</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3130" rtl="0" eaLnBrk="1" fontAlgn="base" latinLnBrk="0" hangingPunct="1">
              <a:lnSpc>
                <a:spcPct val="140000"/>
              </a:lnSpc>
              <a:spcBef>
                <a:spcPct val="20000"/>
              </a:spcBef>
              <a:spcAft>
                <a:spcPct val="0"/>
              </a:spcAft>
              <a:buClr>
                <a:srgbClr val="FF3300"/>
              </a:buClr>
              <a:buSzTx/>
              <a:buFont typeface="Wingdings" panose="05000000000000000000" pitchFamily="2" charset="2"/>
              <a:buChar char="l"/>
              <a:defRPr/>
            </a:pPr>
            <a:r>
              <a:rPr kumimoji="0" lang="en-US" altLang="zh-CN" sz="2000" b="1" i="0" u="none" strike="noStrike" kern="1200" cap="none" spc="0" normalizeH="0" baseline="0" noProof="0" dirty="0" smtClean="0">
                <a:ln>
                  <a:noFill/>
                </a:ln>
                <a:solidFill>
                  <a:srgbClr val="FF3300"/>
                </a:solidFill>
                <a:effectLst/>
                <a:uLnTx/>
                <a:uFillTx/>
                <a:latin typeface="Times New Roman" panose="02020603050405020304" pitchFamily="18" charset="0"/>
                <a:ea typeface="宋体" panose="02010600030101010101" pitchFamily="2" charset="-122"/>
                <a:cs typeface="+mn-cs"/>
              </a:rPr>
              <a:t>2007.4.9</a:t>
            </a:r>
            <a:r>
              <a:rPr kumimoji="0" lang="zh-CN" altLang="en-US" sz="2000" b="1" i="0" u="none" strike="noStrike" kern="1200" cap="none" spc="0" normalizeH="0" baseline="0" noProof="0" dirty="0" smtClean="0">
                <a:ln>
                  <a:noFill/>
                </a:ln>
                <a:solidFill>
                  <a:srgbClr val="FF3300"/>
                </a:solidFill>
                <a:effectLst/>
                <a:uLnTx/>
                <a:uFillTx/>
                <a:latin typeface="Times New Roman" panose="02020603050405020304" pitchFamily="18" charset="0"/>
                <a:ea typeface="宋体" panose="02010600030101010101" pitchFamily="2" charset="-122"/>
                <a:cs typeface="+mn-cs"/>
              </a:rPr>
              <a:t>国务院颁布第</a:t>
            </a:r>
            <a:r>
              <a:rPr kumimoji="0" lang="en-US" altLang="zh-CN" sz="2000" b="1" i="0" u="none" strike="noStrike" kern="1200" cap="none" spc="0" normalizeH="0" baseline="0" noProof="0" dirty="0" smtClean="0">
                <a:ln>
                  <a:noFill/>
                </a:ln>
                <a:solidFill>
                  <a:srgbClr val="FF3300"/>
                </a:solidFill>
                <a:effectLst/>
                <a:uLnTx/>
                <a:uFillTx/>
                <a:latin typeface="Times New Roman" panose="02020603050405020304" pitchFamily="18" charset="0"/>
                <a:ea typeface="宋体" panose="02010600030101010101" pitchFamily="2" charset="-122"/>
                <a:cs typeface="+mn-cs"/>
              </a:rPr>
              <a:t>493</a:t>
            </a:r>
            <a:r>
              <a:rPr kumimoji="0" lang="zh-CN" altLang="en-US" sz="2000" b="1" i="0" u="none" strike="noStrike" kern="1200" cap="none" spc="0" normalizeH="0" baseline="0" noProof="0" dirty="0" smtClean="0">
                <a:ln>
                  <a:noFill/>
                </a:ln>
                <a:solidFill>
                  <a:srgbClr val="FF3300"/>
                </a:solidFill>
                <a:effectLst/>
                <a:uLnTx/>
                <a:uFillTx/>
                <a:latin typeface="Times New Roman" panose="02020603050405020304" pitchFamily="18" charset="0"/>
                <a:ea typeface="宋体" panose="02010600030101010101" pitchFamily="2" charset="-122"/>
                <a:cs typeface="+mn-cs"/>
              </a:rPr>
              <a:t>号令</a:t>
            </a:r>
            <a:r>
              <a:rPr kumimoji="0" lang="en-US" altLang="zh-CN" sz="2000" b="1" i="0" u="none" strike="noStrike" kern="1200" cap="none" spc="0" normalizeH="0" baseline="0" noProof="0" dirty="0" smtClean="0">
                <a:ln>
                  <a:noFill/>
                </a:ln>
                <a:solidFill>
                  <a:srgbClr val="FF3300"/>
                </a:solidFill>
                <a:effectLst/>
                <a:uLnTx/>
                <a:uFillTx/>
                <a:latin typeface="Times New Roman" panose="02020603050405020304" pitchFamily="18" charset="0"/>
                <a:ea typeface="宋体" panose="02010600030101010101" pitchFamily="2" charset="-122"/>
                <a:cs typeface="+mn-cs"/>
              </a:rPr>
              <a:t>《</a:t>
            </a:r>
            <a:r>
              <a:rPr kumimoji="0" lang="zh-CN" altLang="en-US" sz="2000" b="1" i="0" u="none" strike="noStrike" kern="1200" cap="none" spc="0" normalizeH="0" baseline="0" noProof="0" dirty="0" smtClean="0">
                <a:ln>
                  <a:noFill/>
                </a:ln>
                <a:solidFill>
                  <a:srgbClr val="FF3300"/>
                </a:solidFill>
                <a:effectLst/>
                <a:uLnTx/>
                <a:uFillTx/>
                <a:latin typeface="Times New Roman" panose="02020603050405020304" pitchFamily="18" charset="0"/>
                <a:ea typeface="宋体" panose="02010600030101010101" pitchFamily="2" charset="-122"/>
                <a:cs typeface="+mn-cs"/>
              </a:rPr>
              <a:t>生产安全事故报告和调查处理条例</a:t>
            </a:r>
            <a:r>
              <a:rPr kumimoji="0" lang="en-US" altLang="zh-CN" sz="2000" b="1" i="0" u="none" strike="noStrike" kern="1200" cap="none" spc="0" normalizeH="0" baseline="0" noProof="0" dirty="0" smtClean="0">
                <a:ln>
                  <a:noFill/>
                </a:ln>
                <a:solidFill>
                  <a:srgbClr val="FF3300"/>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rgbClr val="FF3300"/>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3130" rtl="0" eaLnBrk="1" fontAlgn="base" latinLnBrk="0" hangingPunct="1">
              <a:lnSpc>
                <a:spcPct val="140000"/>
              </a:lnSpc>
              <a:spcBef>
                <a:spcPct val="20000"/>
              </a:spcBef>
              <a:spcAft>
                <a:spcPct val="0"/>
              </a:spcAft>
              <a:buClr>
                <a:srgbClr val="FF3300"/>
              </a:buClr>
              <a:buSzTx/>
              <a:buFont typeface="Wingdings" panose="05000000000000000000" pitchFamily="2" charset="2"/>
              <a:buChar char="l"/>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2007.7.12</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国家安监管总局颁布 第</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13</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号令</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《&lt;</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生产安全事故报告和调查处理条例</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&gt;</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罚款处罚暂行规定 </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3130" rtl="0" eaLnBrk="1" fontAlgn="base" latinLnBrk="0" hangingPunct="1">
              <a:lnSpc>
                <a:spcPct val="140000"/>
              </a:lnSpc>
              <a:spcBef>
                <a:spcPct val="20000"/>
              </a:spcBef>
              <a:spcAft>
                <a:spcPct val="0"/>
              </a:spcAft>
              <a:buClr>
                <a:srgbClr val="FF3300"/>
              </a:buClr>
              <a:buSzTx/>
              <a:buFont typeface="Wingdings" panose="05000000000000000000" pitchFamily="2" charset="2"/>
              <a:buChar char="l"/>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2009.6</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国家安监管总局令第</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21</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号</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生产安全事故信息报告和处置管理办法</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80707" name="Rectangle 3"/>
          <p:cNvSpPr/>
          <p:nvPr/>
        </p:nvSpPr>
        <p:spPr>
          <a:xfrm>
            <a:off x="323850" y="4365625"/>
            <a:ext cx="8424863" cy="2016125"/>
          </a:xfrm>
          <a:prstGeom prst="rect">
            <a:avLst/>
          </a:prstGeom>
          <a:noFill/>
          <a:ln w="9525">
            <a:noFill/>
          </a:ln>
        </p:spPr>
        <p:txBody>
          <a:bodyPr lIns="91438" tIns="45721" rIns="91438" bIns="45721"/>
          <a:p>
            <a:pPr marL="342900" indent="-342900" defTabSz="913130" eaLnBrk="1" hangingPunct="1">
              <a:lnSpc>
                <a:spcPct val="140000"/>
              </a:lnSpc>
              <a:spcBef>
                <a:spcPct val="20000"/>
              </a:spcBef>
              <a:buClr>
                <a:srgbClr val="FF3300"/>
              </a:buClr>
              <a:buFont typeface="Wingdings" panose="05000000000000000000" pitchFamily="2" charset="2"/>
              <a:buChar char="l"/>
            </a:pPr>
            <a:endParaRPr lang="en-US" altLang="zh-CN" sz="20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80712"/>
                                        </p:tgtEl>
                                        <p:attrNameLst>
                                          <p:attrName>style.visibility</p:attrName>
                                        </p:attrNameLst>
                                      </p:cBhvr>
                                      <p:to>
                                        <p:strVal val="visible"/>
                                      </p:to>
                                    </p:set>
                                    <p:animEffect transition="in" filter="blinds(horizontal)">
                                      <p:cBhvr>
                                        <p:cTn id="7" dur="500"/>
                                        <p:tgtEl>
                                          <p:spTgt spid="1480712"/>
                                        </p:tgtEl>
                                      </p:cBhvr>
                                    </p:animEffect>
                                  </p:childTnLst>
                                </p:cTn>
                              </p:par>
                            </p:childTnLst>
                          </p:cTn>
                        </p:par>
                        <p:par>
                          <p:cTn id="8" fill="hold">
                            <p:stCondLst>
                              <p:cond delay="500"/>
                            </p:stCondLst>
                            <p:childTnLst>
                              <p:par>
                                <p:cTn id="9" presetID="17" presetClass="entr" presetSubtype="8" fill="hold" grpId="0" nodeType="afterEffect" nodePh="1">
                                  <p:stCondLst>
                                    <p:cond delay="0"/>
                                  </p:stCondLst>
                                  <p:endCondLst>
                                    <p:cond evt="begin" delay="0">
                                      <p:tn val="9"/>
                                    </p:cond>
                                  </p:endCondLst>
                                  <p:iterate type="wd">
                                    <p:tmPct val="10000"/>
                                  </p:iterate>
                                  <p:childTnLst>
                                    <p:set>
                                      <p:cBhvr>
                                        <p:cTn id="10" dur="1" fill="hold">
                                          <p:stCondLst>
                                            <p:cond delay="0"/>
                                          </p:stCondLst>
                                        </p:cTn>
                                        <p:tgtEl>
                                          <p:spTgt spid="1480707">
                                            <p:txEl>
                                              <p:charRg st="0" end="1"/>
                                            </p:txEl>
                                          </p:spTgt>
                                        </p:tgtEl>
                                        <p:attrNameLst>
                                          <p:attrName>style.visibility</p:attrName>
                                        </p:attrNameLst>
                                      </p:cBhvr>
                                      <p:to>
                                        <p:strVal val="visible"/>
                                      </p:to>
                                    </p:set>
                                    <p:anim calcmode="lin" valueType="num">
                                      <p:cBhvr>
                                        <p:cTn id="11" dur="500" fill="hold"/>
                                        <p:tgtEl>
                                          <p:spTgt spid="1480707">
                                            <p:txEl>
                                              <p:charRg st="0" end="1"/>
                                            </p:txEl>
                                          </p:spTgt>
                                        </p:tgtEl>
                                        <p:attrNameLst>
                                          <p:attrName>ppt_x</p:attrName>
                                        </p:attrNameLst>
                                      </p:cBhvr>
                                      <p:tavLst>
                                        <p:tav tm="0">
                                          <p:val>
                                            <p:strVal val="#ppt_x-#ppt_w/2"/>
                                          </p:val>
                                        </p:tav>
                                        <p:tav tm="100000">
                                          <p:val>
                                            <p:strVal val="#ppt_x"/>
                                          </p:val>
                                        </p:tav>
                                      </p:tavLst>
                                    </p:anim>
                                    <p:anim calcmode="lin" valueType="num">
                                      <p:cBhvr>
                                        <p:cTn id="12" dur="500" fill="hold"/>
                                        <p:tgtEl>
                                          <p:spTgt spid="1480707">
                                            <p:txEl>
                                              <p:charRg st="0" end="1"/>
                                            </p:txEl>
                                          </p:spTgt>
                                        </p:tgtEl>
                                        <p:attrNameLst>
                                          <p:attrName>ppt_y</p:attrName>
                                        </p:attrNameLst>
                                      </p:cBhvr>
                                      <p:tavLst>
                                        <p:tav tm="0">
                                          <p:val>
                                            <p:strVal val="#ppt_y"/>
                                          </p:val>
                                        </p:tav>
                                        <p:tav tm="100000">
                                          <p:val>
                                            <p:strVal val="#ppt_y"/>
                                          </p:val>
                                        </p:tav>
                                      </p:tavLst>
                                    </p:anim>
                                    <p:anim calcmode="lin" valueType="num">
                                      <p:cBhvr>
                                        <p:cTn id="13" dur="500" fill="hold"/>
                                        <p:tgtEl>
                                          <p:spTgt spid="1480707">
                                            <p:txEl>
                                              <p:charRg st="0" end="1"/>
                                            </p:txEl>
                                          </p:spTgt>
                                        </p:tgtEl>
                                        <p:attrNameLst>
                                          <p:attrName>ppt_w</p:attrName>
                                        </p:attrNameLst>
                                      </p:cBhvr>
                                      <p:tavLst>
                                        <p:tav tm="0">
                                          <p:val>
                                            <p:fltVal val="0.000000"/>
                                          </p:val>
                                        </p:tav>
                                        <p:tav tm="100000">
                                          <p:val>
                                            <p:strVal val="#ppt_w"/>
                                          </p:val>
                                        </p:tav>
                                      </p:tavLst>
                                    </p:anim>
                                    <p:anim calcmode="lin" valueType="num">
                                      <p:cBhvr>
                                        <p:cTn id="14" dur="500" fill="hold"/>
                                        <p:tgtEl>
                                          <p:spTgt spid="1480707">
                                            <p:txEl>
                                              <p:charRg st="0" end="1"/>
                                            </p:txEl>
                                          </p:spTgt>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9" presetClass="exit" presetSubtype="0" fill="hold" grpId="1" nodeType="afterEffect">
                                  <p:stCondLst>
                                    <p:cond delay="0"/>
                                  </p:stCondLst>
                                  <p:childTnLst>
                                    <p:animEffect transition="out" filter="dissolve">
                                      <p:cBhvr>
                                        <p:cTn id="17" dur="1000"/>
                                        <p:tgtEl>
                                          <p:spTgt spid="1480712"/>
                                        </p:tgtEl>
                                      </p:cBhvr>
                                    </p:animEffect>
                                    <p:set>
                                      <p:cBhvr>
                                        <p:cTn id="18" dur="1" fill="hold">
                                          <p:stCondLst>
                                            <p:cond delay="999"/>
                                          </p:stCondLst>
                                        </p:cTn>
                                        <p:tgtEl>
                                          <p:spTgt spid="14807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12" grpId="0"/>
      <p:bldP spid="1480712" grpId="1"/>
      <p:bldP spid="148070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5" name="Rectangle 2"/>
          <p:cNvSpPr>
            <a:spLocks noGrp="1" noChangeArrowheads="1"/>
          </p:cNvSpPr>
          <p:nvPr>
            <p:ph type="title"/>
          </p:nvPr>
        </p:nvSpPr>
        <p:spPr>
          <a:xfrm>
            <a:off x="468313" y="836613"/>
            <a:ext cx="8226425" cy="78581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1.2  </a:t>
            </a:r>
            <a:r>
              <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安全法对事故报告的规定</a:t>
            </a:r>
            <a:endParaRPr kumimoji="1" lang="zh-CN" altLang="en-US" sz="2800" b="1" i="0" u="none"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100355" name="Rectangle 3"/>
          <p:cNvSpPr>
            <a:spLocks noGrp="1"/>
          </p:cNvSpPr>
          <p:nvPr>
            <p:ph idx="1"/>
          </p:nvPr>
        </p:nvSpPr>
        <p:spPr>
          <a:xfrm>
            <a:off x="395288" y="1557338"/>
            <a:ext cx="8229600" cy="4570412"/>
          </a:xfrm>
          <a:ln/>
        </p:spPr>
        <p:txBody>
          <a:bodyPr vert="horz" wrap="square" lIns="91440" tIns="45720" rIns="91440" bIns="45720" anchor="t" anchorCtr="0"/>
          <a:p>
            <a:pPr eaLnBrk="1" hangingPunct="1">
              <a:lnSpc>
                <a:spcPct val="170000"/>
              </a:lnSpc>
              <a:buClr>
                <a:srgbClr val="FF0000"/>
              </a:buClr>
              <a:buFont typeface="Wingdings" panose="05000000000000000000" pitchFamily="2" charset="2"/>
              <a:buChar char="l"/>
            </a:pPr>
            <a:r>
              <a:rPr lang="zh-CN" altLang="en-US" sz="2000" b="1" dirty="0"/>
              <a:t>第七十条：生产经营单位发生生产安全事故后，事故现场有关人员应当</a:t>
            </a:r>
            <a:r>
              <a:rPr lang="zh-CN" altLang="en-US" sz="2000" b="1" dirty="0">
                <a:solidFill>
                  <a:srgbClr val="FF0000"/>
                </a:solidFill>
              </a:rPr>
              <a:t>立即报告本单位负责人。</a:t>
            </a:r>
            <a:endParaRPr lang="zh-CN" altLang="en-US" sz="2000" b="1" dirty="0">
              <a:solidFill>
                <a:srgbClr val="FF0000"/>
              </a:solidFill>
            </a:endParaRPr>
          </a:p>
          <a:p>
            <a:pPr eaLnBrk="1" hangingPunct="1">
              <a:lnSpc>
                <a:spcPct val="170000"/>
              </a:lnSpc>
              <a:buClr>
                <a:srgbClr val="FF0000"/>
              </a:buClr>
              <a:buFont typeface="Wingdings" panose="05000000000000000000" pitchFamily="2" charset="2"/>
              <a:buNone/>
            </a:pPr>
            <a:r>
              <a:rPr lang="zh-CN" altLang="en-US" sz="2000" b="1" dirty="0"/>
              <a:t>     单位负责人接到事故报告后，应当迅速采取有效措施，</a:t>
            </a:r>
            <a:r>
              <a:rPr lang="zh-CN" altLang="en-US" sz="2000" b="1" dirty="0">
                <a:solidFill>
                  <a:srgbClr val="FF0000"/>
                </a:solidFill>
              </a:rPr>
              <a:t>组织抢救</a:t>
            </a:r>
            <a:r>
              <a:rPr lang="zh-CN" altLang="en-US" sz="2000" b="1" dirty="0"/>
              <a:t>，防止事故扩大，减少人员伤亡和财产损失，并按照国家有关规定</a:t>
            </a:r>
            <a:r>
              <a:rPr lang="zh-CN" altLang="en-US" sz="2000" b="1" dirty="0">
                <a:solidFill>
                  <a:srgbClr val="FF0000"/>
                </a:solidFill>
              </a:rPr>
              <a:t>立即如实报告当地安全生产监督管理部门</a:t>
            </a:r>
            <a:r>
              <a:rPr lang="zh-CN" altLang="en-US" sz="2000" b="1" dirty="0"/>
              <a:t>。不得隐瞒不报，谎报或者拖延不报，不得故意破坏事故现场，毁灭有关证据。</a:t>
            </a:r>
            <a:endParaRPr lang="zh-CN" altLang="en-US" sz="2000" b="1" dirty="0"/>
          </a:p>
          <a:p>
            <a:pPr eaLnBrk="1" hangingPunct="1">
              <a:lnSpc>
                <a:spcPct val="170000"/>
              </a:lnSpc>
              <a:buClr>
                <a:srgbClr val="FF0000"/>
              </a:buClr>
              <a:buFont typeface="Wingdings" panose="05000000000000000000" pitchFamily="2" charset="2"/>
              <a:buChar char="l"/>
            </a:pPr>
            <a:r>
              <a:rPr lang="zh-CN" altLang="en-US" sz="2000" b="1" dirty="0"/>
              <a:t>第七十一条：安全生产监督管理部门和地方政府应当</a:t>
            </a:r>
            <a:r>
              <a:rPr lang="zh-CN" altLang="en-US" sz="2000" b="1" dirty="0">
                <a:solidFill>
                  <a:srgbClr val="FF0000"/>
                </a:solidFill>
              </a:rPr>
              <a:t>立即按规定上报</a:t>
            </a:r>
            <a:r>
              <a:rPr lang="zh-CN" altLang="en-US" sz="2000" b="1" dirty="0"/>
              <a:t>，不得隐瞒不报，谎报或者拖延不报。</a:t>
            </a:r>
            <a:endParaRPr lang="zh-CN" altLang="en-US" sz="2000" b="1" dirty="0"/>
          </a:p>
        </p:txBody>
      </p:sp>
    </p:spTree>
  </p:cSld>
  <p:clrMapOvr>
    <a:masterClrMapping/>
  </p:clrMapOvr>
  <p:transition spd="med">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9" name="Rectangle 2"/>
          <p:cNvSpPr>
            <a:spLocks noGrp="1" noChangeArrowheads="1"/>
          </p:cNvSpPr>
          <p:nvPr>
            <p:ph type="title"/>
          </p:nvPr>
        </p:nvSpPr>
        <p:spPr>
          <a:xfrm>
            <a:off x="393700" y="836613"/>
            <a:ext cx="8302625" cy="78581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1.3  </a:t>
            </a:r>
            <a:r>
              <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国务院</a:t>
            </a:r>
            <a:r>
              <a:rPr kumimoji="1" lang="en-US" altLang="zh-CN"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493</a:t>
            </a:r>
            <a:r>
              <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号令对事故报告的规定</a:t>
            </a:r>
            <a:endPar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101379" name="Rectangle 4"/>
          <p:cNvSpPr>
            <a:spLocks noGrp="1"/>
          </p:cNvSpPr>
          <p:nvPr>
            <p:ph idx="1"/>
          </p:nvPr>
        </p:nvSpPr>
        <p:spPr>
          <a:xfrm>
            <a:off x="395288" y="1628775"/>
            <a:ext cx="8229600" cy="4751388"/>
          </a:xfrm>
          <a:ln/>
        </p:spPr>
        <p:txBody>
          <a:bodyPr vert="horz" wrap="square" lIns="91440" tIns="45720" rIns="91440" bIns="45720" anchor="t" anchorCtr="0"/>
          <a:p>
            <a:pPr eaLnBrk="1" hangingPunct="1">
              <a:lnSpc>
                <a:spcPts val="3600"/>
              </a:lnSpc>
              <a:buClr>
                <a:srgbClr val="FF0000"/>
              </a:buClr>
              <a:buFont typeface="Wingdings" panose="05000000000000000000" pitchFamily="2" charset="2"/>
              <a:buChar char="l"/>
            </a:pPr>
            <a:r>
              <a:rPr lang="zh-CN" altLang="en-US" sz="2000" b="1" dirty="0"/>
              <a:t>事故发生后，事故现场有关人员应当</a:t>
            </a:r>
            <a:r>
              <a:rPr lang="zh-CN" altLang="en-US" sz="2000" b="1" dirty="0">
                <a:solidFill>
                  <a:srgbClr val="FF0000"/>
                </a:solidFill>
              </a:rPr>
              <a:t>立即</a:t>
            </a:r>
            <a:r>
              <a:rPr lang="zh-CN" altLang="en-US" sz="2000" b="1" dirty="0"/>
              <a:t>向本单位负责人报告；单位负责人接到报告后，应当于</a:t>
            </a:r>
            <a:r>
              <a:rPr lang="en-US" altLang="zh-CN" sz="2000" b="1" dirty="0">
                <a:solidFill>
                  <a:srgbClr val="FF0000"/>
                </a:solidFill>
              </a:rPr>
              <a:t>1</a:t>
            </a:r>
            <a:r>
              <a:rPr lang="zh-CN" altLang="en-US" sz="2000" b="1" dirty="0">
                <a:solidFill>
                  <a:srgbClr val="FF0000"/>
                </a:solidFill>
              </a:rPr>
              <a:t>小时</a:t>
            </a:r>
            <a:r>
              <a:rPr lang="zh-CN" altLang="en-US" sz="2000" b="1" dirty="0"/>
              <a:t>内向事故发生地县级以上人民政府安全生产监督管理部门和负有安全生产监督管理职责的有关部门报告。</a:t>
            </a:r>
            <a:endParaRPr lang="zh-CN" altLang="en-US" sz="2000" b="1" dirty="0"/>
          </a:p>
          <a:p>
            <a:pPr eaLnBrk="1" hangingPunct="1">
              <a:lnSpc>
                <a:spcPts val="3600"/>
              </a:lnSpc>
              <a:buClr>
                <a:srgbClr val="FF0000"/>
              </a:buClr>
              <a:buFont typeface="Wingdings" panose="05000000000000000000" pitchFamily="2" charset="2"/>
              <a:buChar char="l"/>
            </a:pPr>
            <a:r>
              <a:rPr lang="zh-CN" altLang="en-US" sz="2000" b="1" dirty="0">
                <a:solidFill>
                  <a:srgbClr val="FF0000"/>
                </a:solidFill>
              </a:rPr>
              <a:t>情况紧急时</a:t>
            </a:r>
            <a:r>
              <a:rPr lang="zh-CN" altLang="en-US" sz="2000" b="1" dirty="0"/>
              <a:t>，事故现场有关人员可以</a:t>
            </a:r>
            <a:r>
              <a:rPr lang="zh-CN" altLang="en-US" sz="2000" b="1" dirty="0">
                <a:solidFill>
                  <a:srgbClr val="FF0000"/>
                </a:solidFill>
              </a:rPr>
              <a:t>直接</a:t>
            </a:r>
            <a:r>
              <a:rPr lang="zh-CN" altLang="en-US" sz="2000" b="1" dirty="0"/>
              <a:t>向事故发生地县级以上人民政府安全生产监督管理部门和负有安全生产监督管理职责的有关部门报告。</a:t>
            </a:r>
            <a:endParaRPr lang="zh-CN" altLang="en-US" sz="2000" b="1" dirty="0"/>
          </a:p>
          <a:p>
            <a:pPr eaLnBrk="1" hangingPunct="1">
              <a:lnSpc>
                <a:spcPts val="3600"/>
              </a:lnSpc>
              <a:buClr>
                <a:srgbClr val="FF0000"/>
              </a:buClr>
              <a:buFont typeface="Wingdings" panose="05000000000000000000" pitchFamily="2" charset="2"/>
              <a:buChar char="l"/>
            </a:pPr>
            <a:r>
              <a:rPr lang="zh-CN" altLang="en-US" sz="2000" b="1" dirty="0">
                <a:latin typeface="Arial" panose="020B0604020202020204" pitchFamily="34" charset="0"/>
              </a:rPr>
              <a:t> </a:t>
            </a:r>
            <a:r>
              <a:rPr lang="zh-CN" altLang="en-US" sz="2000" b="1" dirty="0"/>
              <a:t>安全生产监督管理部门和负有安全生产监督管理职责的有关部门接到事故报告后，应当依照规定</a:t>
            </a:r>
            <a:r>
              <a:rPr lang="zh-CN" altLang="en-US" sz="2000" b="1" dirty="0">
                <a:solidFill>
                  <a:srgbClr val="FF0000"/>
                </a:solidFill>
              </a:rPr>
              <a:t>逐级（</a:t>
            </a:r>
            <a:r>
              <a:rPr lang="en-US" altLang="zh-CN" sz="2000" b="1" dirty="0">
                <a:solidFill>
                  <a:srgbClr val="FF0000"/>
                </a:solidFill>
              </a:rPr>
              <a:t>2h</a:t>
            </a:r>
            <a:r>
              <a:rPr lang="zh-CN" altLang="en-US" sz="2000" b="1" dirty="0">
                <a:solidFill>
                  <a:srgbClr val="FF0000"/>
                </a:solidFill>
              </a:rPr>
              <a:t>内）</a:t>
            </a:r>
            <a:r>
              <a:rPr lang="zh-CN" altLang="en-US" sz="2000" b="1" dirty="0"/>
              <a:t>上报事故情况，并通知公安机关、劳动保障行政部门、工会和人民检察院。</a:t>
            </a:r>
            <a:endParaRPr lang="zh-CN" altLang="en-US" sz="2000" b="1" dirty="0"/>
          </a:p>
        </p:txBody>
      </p:sp>
    </p:spTree>
  </p:cSld>
  <p:clrMapOvr>
    <a:masterClrMapping/>
  </p:clrMapOvr>
  <p:transition spd="med">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3" name="Rectangle 2"/>
          <p:cNvSpPr>
            <a:spLocks noGrp="1" noChangeArrowheads="1"/>
          </p:cNvSpPr>
          <p:nvPr>
            <p:ph type="title"/>
          </p:nvPr>
        </p:nvSpPr>
        <p:spPr>
          <a:xfrm>
            <a:off x="393700" y="836613"/>
            <a:ext cx="8302625" cy="785813"/>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1.4  </a:t>
            </a:r>
            <a:r>
              <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安监总局第</a:t>
            </a:r>
            <a:r>
              <a:rPr kumimoji="1" lang="en-US" altLang="zh-CN"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21</a:t>
            </a:r>
            <a:r>
              <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rPr>
              <a:t>号令对事故报告的规定</a:t>
            </a:r>
            <a:endParaRPr kumimoji="1" lang="zh-CN" altLang="en-US" sz="2800"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endParaRPr>
          </a:p>
        </p:txBody>
      </p:sp>
      <p:sp>
        <p:nvSpPr>
          <p:cNvPr id="102403" name="Rectangle 3"/>
          <p:cNvSpPr>
            <a:spLocks noGrp="1"/>
          </p:cNvSpPr>
          <p:nvPr>
            <p:ph idx="1"/>
          </p:nvPr>
        </p:nvSpPr>
        <p:spPr>
          <a:xfrm>
            <a:off x="468313" y="1484313"/>
            <a:ext cx="8229600" cy="4751387"/>
          </a:xfrm>
          <a:ln/>
        </p:spPr>
        <p:txBody>
          <a:bodyPr vert="horz" wrap="square" lIns="91440" tIns="45720" rIns="91440" bIns="45720" anchor="t" anchorCtr="0"/>
          <a:p>
            <a:pPr eaLnBrk="1" hangingPunct="1">
              <a:lnSpc>
                <a:spcPct val="150000"/>
              </a:lnSpc>
              <a:buClr>
                <a:srgbClr val="FF0000"/>
              </a:buClr>
              <a:buFont typeface="Wingdings" panose="05000000000000000000" pitchFamily="2" charset="2"/>
              <a:buChar char="l"/>
            </a:pPr>
            <a:r>
              <a:rPr lang="zh-CN" altLang="en-US" sz="2000" b="1" dirty="0"/>
              <a:t>发生生产安全事故或者</a:t>
            </a:r>
            <a:r>
              <a:rPr lang="zh-CN" altLang="en-US" sz="2000" b="1" dirty="0">
                <a:solidFill>
                  <a:srgbClr val="FF0000"/>
                </a:solidFill>
              </a:rPr>
              <a:t>较大涉险事故</a:t>
            </a:r>
            <a:r>
              <a:rPr lang="zh-CN" altLang="en-US" sz="2000" b="1" dirty="0"/>
              <a:t> </a:t>
            </a:r>
            <a:endParaRPr lang="zh-CN" altLang="en-US" sz="2000" b="1" dirty="0"/>
          </a:p>
          <a:p>
            <a:pPr eaLnBrk="1" hangingPunct="1">
              <a:lnSpc>
                <a:spcPct val="150000"/>
              </a:lnSpc>
              <a:buClr>
                <a:srgbClr val="FF0000"/>
              </a:buClr>
              <a:buFont typeface="Wingdings" panose="05000000000000000000" pitchFamily="2" charset="2"/>
              <a:buChar char="l"/>
            </a:pPr>
            <a:r>
              <a:rPr lang="zh-CN" altLang="en-US" sz="2000" b="1" dirty="0"/>
              <a:t>生产经营单位发生</a:t>
            </a:r>
            <a:r>
              <a:rPr lang="zh-CN" altLang="en-US" sz="2000" b="1" dirty="0">
                <a:solidFill>
                  <a:srgbClr val="FF0000"/>
                </a:solidFill>
              </a:rPr>
              <a:t>较大以上</a:t>
            </a:r>
            <a:r>
              <a:rPr lang="zh-CN" altLang="en-US" sz="2000" b="1" dirty="0"/>
              <a:t>生产安全事故的，事故发生单位在依照第一款规定报告的</a:t>
            </a:r>
            <a:r>
              <a:rPr lang="zh-CN" altLang="en-US" sz="2000" b="1" dirty="0">
                <a:solidFill>
                  <a:srgbClr val="FF0000"/>
                </a:solidFill>
              </a:rPr>
              <a:t>同时</a:t>
            </a:r>
            <a:r>
              <a:rPr lang="zh-CN" altLang="en-US" sz="2000" b="1" dirty="0"/>
              <a:t>，应当在</a:t>
            </a:r>
            <a:r>
              <a:rPr lang="en-US" altLang="zh-CN" sz="2000" b="1" dirty="0">
                <a:solidFill>
                  <a:srgbClr val="FF0000"/>
                </a:solidFill>
              </a:rPr>
              <a:t>1</a:t>
            </a:r>
            <a:r>
              <a:rPr lang="zh-CN" altLang="en-US" sz="2000" b="1" dirty="0">
                <a:solidFill>
                  <a:srgbClr val="FF0000"/>
                </a:solidFill>
              </a:rPr>
              <a:t>小时内报告省级</a:t>
            </a:r>
            <a:r>
              <a:rPr lang="zh-CN" altLang="en-US" sz="2000" b="1" dirty="0"/>
              <a:t>安全生产监督管理部门 。</a:t>
            </a:r>
            <a:endParaRPr lang="zh-CN" altLang="en-US" sz="2000" b="1" dirty="0"/>
          </a:p>
          <a:p>
            <a:pPr eaLnBrk="1" hangingPunct="1">
              <a:lnSpc>
                <a:spcPct val="150000"/>
              </a:lnSpc>
              <a:buClr>
                <a:srgbClr val="FF0000"/>
              </a:buClr>
              <a:buFont typeface="Wingdings" panose="05000000000000000000" pitchFamily="2" charset="2"/>
              <a:buChar char="l"/>
            </a:pPr>
            <a:r>
              <a:rPr lang="zh-CN" altLang="en-US" sz="2000" b="1" dirty="0"/>
              <a:t>发生较大以上事故或社会影响重大的事故的</a:t>
            </a:r>
            <a:r>
              <a:rPr lang="zh-CN" altLang="en-US" sz="2000" b="1" dirty="0">
                <a:solidFill>
                  <a:srgbClr val="FF0000"/>
                </a:solidFill>
              </a:rPr>
              <a:t>县市级安监部门</a:t>
            </a:r>
            <a:r>
              <a:rPr lang="zh-CN" altLang="en-US" sz="2000" b="1" dirty="0"/>
              <a:t>在逐级上报的同时，应当在</a:t>
            </a:r>
            <a:r>
              <a:rPr lang="en-US" altLang="zh-CN" sz="2000" b="1" dirty="0"/>
              <a:t>1</a:t>
            </a:r>
            <a:r>
              <a:rPr lang="zh-CN" altLang="en-US" sz="2000" b="1" dirty="0"/>
              <a:t>小时内先用电话快报省级安监部门随后补报文字报告。</a:t>
            </a:r>
            <a:endParaRPr lang="zh-CN" altLang="en-US" sz="2000" b="1" dirty="0"/>
          </a:p>
          <a:p>
            <a:pPr eaLnBrk="1" hangingPunct="1">
              <a:lnSpc>
                <a:spcPct val="150000"/>
              </a:lnSpc>
              <a:buClr>
                <a:srgbClr val="FF0000"/>
              </a:buClr>
              <a:buFont typeface="Wingdings" panose="05000000000000000000" pitchFamily="2" charset="2"/>
              <a:buChar char="l"/>
            </a:pPr>
            <a:r>
              <a:rPr lang="zh-CN" altLang="en-US" sz="2000" b="1" dirty="0">
                <a:latin typeface="Arial" panose="020B0604020202020204" pitchFamily="34" charset="0"/>
              </a:rPr>
              <a:t> </a:t>
            </a:r>
            <a:r>
              <a:rPr lang="zh-CN" altLang="en-US" sz="2000" b="1" dirty="0"/>
              <a:t>事故报告后出现</a:t>
            </a:r>
            <a:r>
              <a:rPr lang="zh-CN" altLang="en-US" sz="2000" b="1" dirty="0">
                <a:solidFill>
                  <a:srgbClr val="FF0000"/>
                </a:solidFill>
              </a:rPr>
              <a:t>新情况</a:t>
            </a:r>
            <a:r>
              <a:rPr lang="zh-CN" altLang="en-US" sz="2000" b="1" dirty="0"/>
              <a:t>的，应当依照规定</a:t>
            </a:r>
            <a:r>
              <a:rPr lang="zh-CN" altLang="en-US" sz="2000" b="1" dirty="0">
                <a:solidFill>
                  <a:srgbClr val="FF0000"/>
                </a:solidFill>
              </a:rPr>
              <a:t>及时</a:t>
            </a:r>
            <a:r>
              <a:rPr lang="zh-CN" altLang="en-US" sz="2000" b="1" dirty="0"/>
              <a:t>续报：较大涉险事故、一般事故、较大事故每日至少续报</a:t>
            </a:r>
            <a:r>
              <a:rPr lang="en-US" altLang="zh-CN" sz="2000" b="1" dirty="0">
                <a:solidFill>
                  <a:srgbClr val="FF0000"/>
                </a:solidFill>
              </a:rPr>
              <a:t>1</a:t>
            </a:r>
            <a:r>
              <a:rPr lang="zh-CN" altLang="en-US" sz="2000" b="1" dirty="0">
                <a:solidFill>
                  <a:srgbClr val="FF0000"/>
                </a:solidFill>
              </a:rPr>
              <a:t>次</a:t>
            </a:r>
            <a:r>
              <a:rPr lang="zh-CN" altLang="en-US" sz="2000" b="1" dirty="0"/>
              <a:t>；重大事故、特别重大事故每日至少续报</a:t>
            </a:r>
            <a:r>
              <a:rPr lang="en-US" altLang="zh-CN" sz="2000" b="1" dirty="0">
                <a:solidFill>
                  <a:srgbClr val="FF0000"/>
                </a:solidFill>
              </a:rPr>
              <a:t>2</a:t>
            </a:r>
            <a:r>
              <a:rPr lang="zh-CN" altLang="en-US" sz="2000" b="1" dirty="0">
                <a:solidFill>
                  <a:srgbClr val="FF0000"/>
                </a:solidFill>
              </a:rPr>
              <a:t>次</a:t>
            </a:r>
            <a:r>
              <a:rPr lang="zh-CN" altLang="en-US" sz="2000" b="1" dirty="0"/>
              <a:t>。</a:t>
            </a:r>
            <a:endParaRPr lang="zh-CN" altLang="en-US" sz="2000" b="1" dirty="0"/>
          </a:p>
        </p:txBody>
      </p:sp>
    </p:spTree>
  </p:cSld>
  <p:clrMapOvr>
    <a:masterClrMapping/>
  </p:clrMapOvr>
  <p:transition spd="med">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28" name="Rectangle 4"/>
          <p:cNvSpPr/>
          <p:nvPr/>
        </p:nvSpPr>
        <p:spPr>
          <a:xfrm>
            <a:off x="468313" y="692150"/>
            <a:ext cx="8207375" cy="5272088"/>
          </a:xfrm>
          <a:prstGeom prst="rect">
            <a:avLst/>
          </a:prstGeom>
          <a:noFill/>
          <a:ln w="9525">
            <a:noFill/>
          </a:ln>
        </p:spPr>
        <p:txBody>
          <a:bodyPr>
            <a:spAutoFit/>
          </a:bodyPr>
          <a:p>
            <a:pPr>
              <a:lnSpc>
                <a:spcPct val="170000"/>
              </a:lnSpc>
            </a:pPr>
            <a:r>
              <a:rPr lang="zh-CN" altLang="en-US" sz="2400" dirty="0">
                <a:solidFill>
                  <a:schemeClr val="accent2"/>
                </a:solidFill>
                <a:latin typeface="隶书" pitchFamily="49" charset="-122"/>
                <a:ea typeface="隶书" pitchFamily="49" charset="-122"/>
              </a:rPr>
              <a:t> </a:t>
            </a:r>
            <a:r>
              <a:rPr lang="zh-CN" altLang="en-US" sz="2800" dirty="0">
                <a:solidFill>
                  <a:schemeClr val="accent2"/>
                </a:solidFill>
                <a:latin typeface="隶书" pitchFamily="49" charset="-122"/>
                <a:ea typeface="隶书" pitchFamily="49" charset="-122"/>
              </a:rPr>
              <a:t>较大涉险事故</a:t>
            </a:r>
            <a:r>
              <a:rPr lang="zh-CN" altLang="en-US" sz="2400" dirty="0">
                <a:solidFill>
                  <a:schemeClr val="accent2"/>
                </a:solidFill>
                <a:latin typeface="隶书" pitchFamily="49" charset="-122"/>
                <a:ea typeface="隶书" pitchFamily="49" charset="-122"/>
              </a:rPr>
              <a:t>：</a:t>
            </a:r>
            <a:endParaRPr lang="zh-CN" altLang="en-US" sz="2400" dirty="0">
              <a:solidFill>
                <a:schemeClr val="accent2"/>
              </a:solidFill>
              <a:latin typeface="隶书" pitchFamily="49" charset="-122"/>
              <a:ea typeface="隶书" pitchFamily="49" charset="-122"/>
            </a:endParaRPr>
          </a:p>
          <a:p>
            <a:pPr lvl="2">
              <a:lnSpc>
                <a:spcPct val="170000"/>
              </a:lnSpc>
              <a:buFont typeface="Wingdings" panose="05000000000000000000" pitchFamily="2" charset="2"/>
              <a:buChar char="Ø"/>
            </a:pPr>
            <a:r>
              <a:rPr lang="zh-CN" altLang="en-US" sz="2400" dirty="0">
                <a:solidFill>
                  <a:schemeClr val="accent2"/>
                </a:solidFill>
                <a:latin typeface="隶书" pitchFamily="49" charset="-122"/>
                <a:ea typeface="隶书" pitchFamily="49" charset="-122"/>
              </a:rPr>
              <a:t> 涉险</a:t>
            </a:r>
            <a:r>
              <a:rPr lang="en-US" altLang="zh-CN" sz="2400" dirty="0">
                <a:solidFill>
                  <a:schemeClr val="accent2"/>
                </a:solidFill>
                <a:latin typeface="隶书" pitchFamily="49" charset="-122"/>
                <a:ea typeface="隶书" pitchFamily="49" charset="-122"/>
              </a:rPr>
              <a:t>10</a:t>
            </a:r>
            <a:r>
              <a:rPr lang="zh-CN" altLang="en-US" sz="2400" dirty="0">
                <a:solidFill>
                  <a:schemeClr val="accent2"/>
                </a:solidFill>
                <a:latin typeface="隶书" pitchFamily="49" charset="-122"/>
                <a:ea typeface="隶书" pitchFamily="49" charset="-122"/>
              </a:rPr>
              <a:t>人以上的事故；</a:t>
            </a:r>
            <a:endParaRPr lang="zh-CN" altLang="en-US" sz="2400" dirty="0">
              <a:solidFill>
                <a:schemeClr val="accent2"/>
              </a:solidFill>
              <a:latin typeface="隶书" pitchFamily="49" charset="-122"/>
              <a:ea typeface="隶书" pitchFamily="49" charset="-122"/>
            </a:endParaRPr>
          </a:p>
          <a:p>
            <a:pPr lvl="2">
              <a:lnSpc>
                <a:spcPct val="150000"/>
              </a:lnSpc>
              <a:buFont typeface="Wingdings" panose="05000000000000000000" pitchFamily="2" charset="2"/>
              <a:buChar char="Ø"/>
            </a:pPr>
            <a:r>
              <a:rPr lang="zh-CN" altLang="en-US" sz="2400" dirty="0">
                <a:solidFill>
                  <a:schemeClr val="accent2"/>
                </a:solidFill>
                <a:latin typeface="隶书" pitchFamily="49" charset="-122"/>
                <a:ea typeface="隶书" pitchFamily="49" charset="-122"/>
              </a:rPr>
              <a:t> 造成</a:t>
            </a:r>
            <a:r>
              <a:rPr lang="en-US" altLang="zh-CN" sz="2400" dirty="0">
                <a:solidFill>
                  <a:schemeClr val="accent2"/>
                </a:solidFill>
                <a:latin typeface="隶书" pitchFamily="49" charset="-122"/>
                <a:ea typeface="隶书" pitchFamily="49" charset="-122"/>
              </a:rPr>
              <a:t>3</a:t>
            </a:r>
            <a:r>
              <a:rPr lang="zh-CN" altLang="en-US" sz="2400" dirty="0">
                <a:solidFill>
                  <a:schemeClr val="accent2"/>
                </a:solidFill>
                <a:latin typeface="隶书" pitchFamily="49" charset="-122"/>
                <a:ea typeface="隶书" pitchFamily="49" charset="-122"/>
              </a:rPr>
              <a:t>人以上被困或者下落不明的事故；</a:t>
            </a:r>
            <a:endParaRPr lang="zh-CN" altLang="en-US" sz="2400" dirty="0">
              <a:solidFill>
                <a:schemeClr val="accent2"/>
              </a:solidFill>
              <a:latin typeface="隶书" pitchFamily="49" charset="-122"/>
              <a:ea typeface="隶书" pitchFamily="49" charset="-122"/>
            </a:endParaRPr>
          </a:p>
          <a:p>
            <a:pPr lvl="2">
              <a:lnSpc>
                <a:spcPct val="150000"/>
              </a:lnSpc>
              <a:buFont typeface="Wingdings" panose="05000000000000000000" pitchFamily="2" charset="2"/>
              <a:buChar char="Ø"/>
            </a:pPr>
            <a:r>
              <a:rPr lang="zh-CN" altLang="en-US" sz="2400" dirty="0">
                <a:solidFill>
                  <a:schemeClr val="accent2"/>
                </a:solidFill>
                <a:latin typeface="隶书" pitchFamily="49" charset="-122"/>
                <a:ea typeface="隶书" pitchFamily="49" charset="-122"/>
              </a:rPr>
              <a:t> 紧急疏散人员</a:t>
            </a:r>
            <a:r>
              <a:rPr lang="en-US" altLang="zh-CN" sz="2400" dirty="0">
                <a:solidFill>
                  <a:schemeClr val="accent2"/>
                </a:solidFill>
                <a:latin typeface="隶书" pitchFamily="49" charset="-122"/>
                <a:ea typeface="隶书" pitchFamily="49" charset="-122"/>
              </a:rPr>
              <a:t>500</a:t>
            </a:r>
            <a:r>
              <a:rPr lang="zh-CN" altLang="en-US" sz="2400" dirty="0">
                <a:solidFill>
                  <a:schemeClr val="accent2"/>
                </a:solidFill>
                <a:latin typeface="隶书" pitchFamily="49" charset="-122"/>
                <a:ea typeface="隶书" pitchFamily="49" charset="-122"/>
              </a:rPr>
              <a:t>人以上的事故；</a:t>
            </a:r>
            <a:endParaRPr lang="zh-CN" altLang="en-US" sz="2400" dirty="0">
              <a:solidFill>
                <a:schemeClr val="accent2"/>
              </a:solidFill>
              <a:latin typeface="隶书" pitchFamily="49" charset="-122"/>
              <a:ea typeface="隶书" pitchFamily="49" charset="-122"/>
            </a:endParaRPr>
          </a:p>
          <a:p>
            <a:pPr lvl="2">
              <a:lnSpc>
                <a:spcPct val="150000"/>
              </a:lnSpc>
              <a:buFont typeface="Wingdings" panose="05000000000000000000" pitchFamily="2" charset="2"/>
              <a:buChar char="Ø"/>
            </a:pPr>
            <a:r>
              <a:rPr lang="zh-CN" altLang="en-US" sz="2400" dirty="0">
                <a:solidFill>
                  <a:schemeClr val="accent2"/>
                </a:solidFill>
                <a:latin typeface="隶书" pitchFamily="49" charset="-122"/>
                <a:ea typeface="隶书" pitchFamily="49" charset="-122"/>
              </a:rPr>
              <a:t> 对环境造成严重污染；</a:t>
            </a:r>
            <a:endParaRPr lang="zh-CN" altLang="en-US" sz="2400" dirty="0">
              <a:solidFill>
                <a:schemeClr val="accent2"/>
              </a:solidFill>
              <a:latin typeface="隶书" pitchFamily="49" charset="-122"/>
              <a:ea typeface="隶书" pitchFamily="49" charset="-122"/>
            </a:endParaRPr>
          </a:p>
          <a:p>
            <a:pPr lvl="2">
              <a:lnSpc>
                <a:spcPct val="150000"/>
              </a:lnSpc>
              <a:buFont typeface="Wingdings" panose="05000000000000000000" pitchFamily="2" charset="2"/>
              <a:buChar char="Ø"/>
            </a:pPr>
            <a:r>
              <a:rPr lang="zh-CN" altLang="en-US" sz="2400" dirty="0">
                <a:solidFill>
                  <a:schemeClr val="accent2"/>
                </a:solidFill>
                <a:latin typeface="隶书" pitchFamily="49" charset="-122"/>
                <a:ea typeface="隶书" pitchFamily="49" charset="-122"/>
              </a:rPr>
              <a:t> 危及重要场所（电站、重要水利设施、危化品库、油气站和车站、码头、港口、机场及其他人员密集场所等）和设施安全的事故；</a:t>
            </a:r>
            <a:endParaRPr lang="zh-CN" altLang="en-US" sz="2400" dirty="0">
              <a:solidFill>
                <a:schemeClr val="accent2"/>
              </a:solidFill>
              <a:latin typeface="隶书" pitchFamily="49" charset="-122"/>
              <a:ea typeface="隶书" pitchFamily="49" charset="-122"/>
            </a:endParaRPr>
          </a:p>
          <a:p>
            <a:pPr lvl="2">
              <a:lnSpc>
                <a:spcPct val="150000"/>
              </a:lnSpc>
              <a:buFont typeface="Wingdings" panose="05000000000000000000" pitchFamily="2" charset="2"/>
              <a:buChar char="Ø"/>
            </a:pPr>
            <a:r>
              <a:rPr lang="zh-CN" altLang="en-US" sz="2400" dirty="0">
                <a:solidFill>
                  <a:schemeClr val="accent2"/>
                </a:solidFill>
                <a:latin typeface="隶书" pitchFamily="49" charset="-122"/>
                <a:ea typeface="隶书" pitchFamily="49" charset="-122"/>
              </a:rPr>
              <a:t> 其他。 </a:t>
            </a:r>
            <a:endParaRPr lang="zh-CN" altLang="en-US" sz="2400" dirty="0">
              <a:solidFill>
                <a:schemeClr val="accent2"/>
              </a:solidFill>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308228"/>
                                        </p:tgtEl>
                                        <p:attrNameLst>
                                          <p:attrName>style.visibility</p:attrName>
                                        </p:attrNameLst>
                                      </p:cBhvr>
                                      <p:to>
                                        <p:strVal val="visible"/>
                                      </p:to>
                                    </p:set>
                                    <p:animEffect transition="in" filter="wheel(3)">
                                      <p:cBhvr>
                                        <p:cTn id="7" dur="1000"/>
                                        <p:tgtEl>
                                          <p:spTgt spid="30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8" grpId="0"/>
    </p:bldLst>
  </p:timing>
</p:sld>
</file>

<file path=ppt/tags/tag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SPECIAL_SOURCE" val="bdnull"/>
</p:tagLst>
</file>

<file path=ppt/tags/tag7.xml><?xml version="1.0" encoding="utf-8"?>
<p:tagLst xmlns:p="http://schemas.openxmlformats.org/presentationml/2006/main">
  <p:tag name="commondata" val="eyJoZGlkIjoiZTVlNmE2ZmI1ZjYwNzY0MzcxMzc3ZmQ0YThkN2JhMWY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0</TotalTime>
  <Words>16177</Words>
  <Application>WPS 演示</Application>
  <PresentationFormat>全屏显示(4:3)</PresentationFormat>
  <Paragraphs>1489</Paragraphs>
  <Slides>125</Slides>
  <Notes>118</Notes>
  <HiddenSlides>0</HiddenSlides>
  <MMClips>0</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1</vt:i4>
      </vt:variant>
      <vt:variant>
        <vt:lpstr>幻灯片标题</vt:lpstr>
      </vt:variant>
      <vt:variant>
        <vt:i4>125</vt:i4>
      </vt:variant>
    </vt:vector>
  </HeadingPairs>
  <TitlesOfParts>
    <vt:vector size="149" baseType="lpstr">
      <vt:lpstr>Arial</vt:lpstr>
      <vt:lpstr>宋体</vt:lpstr>
      <vt:lpstr>Wingdings</vt:lpstr>
      <vt:lpstr>Times New Roman</vt:lpstr>
      <vt:lpstr>华文细黑</vt:lpstr>
      <vt:lpstr>微软雅黑</vt:lpstr>
      <vt:lpstr>华文行楷</vt:lpstr>
      <vt:lpstr>华文新魏</vt:lpstr>
      <vt:lpstr>Comic Sans MS</vt:lpstr>
      <vt:lpstr>方正姚体</vt:lpstr>
      <vt:lpstr>黑体</vt:lpstr>
      <vt:lpstr>幼圆</vt:lpstr>
      <vt:lpstr>Monotype Corsiva</vt:lpstr>
      <vt:lpstr>Segoe Print</vt:lpstr>
      <vt:lpstr>Tahoma</vt:lpstr>
      <vt:lpstr>文鼎报宋简</vt:lpstr>
      <vt:lpstr>金山简隶书</vt:lpstr>
      <vt:lpstr>仿宋_GB2312</vt:lpstr>
      <vt:lpstr>仿宋</vt:lpstr>
      <vt:lpstr>隶书</vt:lpstr>
      <vt:lpstr>Arial Unicode MS</vt:lpstr>
      <vt:lpstr>楷体</vt:lpstr>
      <vt:lpstr>默认设计模板</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zhonghua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法律法规与管理制度</dc:title>
  <dc:creator>徐元瑞</dc:creator>
  <cp:lastModifiedBy>little fairy</cp:lastModifiedBy>
  <cp:revision>996</cp:revision>
  <cp:lastPrinted>2002-03-29T17:11:20Z</cp:lastPrinted>
  <dcterms:created xsi:type="dcterms:W3CDTF">2001-08-08T08:46:34Z</dcterms:created>
  <dcterms:modified xsi:type="dcterms:W3CDTF">2024-04-22T08:39:46Z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CC2F831860AF4827A94F66DD3C5DEBCB_13</vt:lpwstr>
  </property>
  <property fmtid="{D5CDD505-2E9C-101B-9397-08002B2CF9AE}" pid="3" name="KSOProductBuildVer">
    <vt:lpwstr>2052-12.1.0.16417</vt:lpwstr>
  </property>
</Properties>
</file>