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3"/>
    <p:sldId id="281" r:id="rId4"/>
    <p:sldId id="268" r:id="rId5"/>
    <p:sldId id="258" r:id="rId6"/>
    <p:sldId id="259" r:id="rId7"/>
    <p:sldId id="260" r:id="rId8"/>
    <p:sldId id="261" r:id="rId9"/>
    <p:sldId id="263" r:id="rId10"/>
    <p:sldId id="264" r:id="rId11"/>
    <p:sldId id="265" r:id="rId12"/>
    <p:sldId id="266" r:id="rId13"/>
    <p:sldId id="267" r:id="rId14"/>
    <p:sldId id="283"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879" userDrawn="1">
          <p15:clr>
            <a:srgbClr val="A4A3A4"/>
          </p15:clr>
        </p15:guide>
        <p15:guide id="3"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1" d="100"/>
          <a:sy n="71" d="100"/>
        </p:scale>
        <p:origin x="84" y="222"/>
      </p:cViewPr>
      <p:guideLst>
        <p:guide orient="horz" pos="2160"/>
        <p:guide pos="6879"/>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9.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59205C4-2F4A-4F65-92BC-3F350903A81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C3C846D-4B2E-456C-B9E2-125816BFF98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8.jpeg"/><Relationship Id="rId4" Type="http://schemas.openxmlformats.org/officeDocument/2006/relationships/tags" Target="../tags/tag16.xml"/><Relationship Id="rId3" Type="http://schemas.openxmlformats.org/officeDocument/2006/relationships/image" Target="../media/image37.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9"/>
          <p:cNvSpPr/>
          <p:nvPr/>
        </p:nvSpPr>
        <p:spPr bwMode="auto">
          <a:xfrm flipV="1">
            <a:off x="2536267" y="692853"/>
            <a:ext cx="3037130" cy="2627562"/>
          </a:xfrm>
          <a:custGeom>
            <a:avLst/>
            <a:gdLst>
              <a:gd name="T0" fmla="*/ 64 w 850"/>
              <a:gd name="T1" fmla="*/ 483 h 736"/>
              <a:gd name="T2" fmla="*/ 278 w 850"/>
              <a:gd name="T3" fmla="*/ 113 h 736"/>
              <a:gd name="T4" fmla="*/ 571 w 850"/>
              <a:gd name="T5" fmla="*/ 113 h 736"/>
              <a:gd name="T6" fmla="*/ 785 w 850"/>
              <a:gd name="T7" fmla="*/ 483 h 736"/>
              <a:gd name="T8" fmla="*/ 638 w 850"/>
              <a:gd name="T9" fmla="*/ 736 h 736"/>
              <a:gd name="T10" fmla="*/ 211 w 850"/>
              <a:gd name="T11" fmla="*/ 736 h 736"/>
              <a:gd name="T12" fmla="*/ 64 w 850"/>
              <a:gd name="T13" fmla="*/ 483 h 736"/>
            </a:gdLst>
            <a:ahLst/>
            <a:cxnLst>
              <a:cxn ang="0">
                <a:pos x="T0" y="T1"/>
              </a:cxn>
              <a:cxn ang="0">
                <a:pos x="T2" y="T3"/>
              </a:cxn>
              <a:cxn ang="0">
                <a:pos x="T4" y="T5"/>
              </a:cxn>
              <a:cxn ang="0">
                <a:pos x="T6" y="T7"/>
              </a:cxn>
              <a:cxn ang="0">
                <a:pos x="T8" y="T9"/>
              </a:cxn>
              <a:cxn ang="0">
                <a:pos x="T10" y="T11"/>
              </a:cxn>
              <a:cxn ang="0">
                <a:pos x="T12" y="T13"/>
              </a:cxn>
            </a:cxnLst>
            <a:rect l="0" t="0" r="r" b="b"/>
            <a:pathLst>
              <a:path w="850" h="736">
                <a:moveTo>
                  <a:pt x="64" y="483"/>
                </a:moveTo>
                <a:cubicBezTo>
                  <a:pt x="278" y="113"/>
                  <a:pt x="278" y="113"/>
                  <a:pt x="278" y="113"/>
                </a:cubicBezTo>
                <a:cubicBezTo>
                  <a:pt x="343" y="0"/>
                  <a:pt x="506" y="0"/>
                  <a:pt x="571" y="113"/>
                </a:cubicBezTo>
                <a:cubicBezTo>
                  <a:pt x="785" y="483"/>
                  <a:pt x="785" y="483"/>
                  <a:pt x="785" y="483"/>
                </a:cubicBezTo>
                <a:cubicBezTo>
                  <a:pt x="850" y="596"/>
                  <a:pt x="768" y="736"/>
                  <a:pt x="638" y="736"/>
                </a:cubicBezTo>
                <a:cubicBezTo>
                  <a:pt x="211" y="736"/>
                  <a:pt x="211" y="736"/>
                  <a:pt x="211" y="736"/>
                </a:cubicBezTo>
                <a:cubicBezTo>
                  <a:pt x="81" y="736"/>
                  <a:pt x="0" y="596"/>
                  <a:pt x="64" y="483"/>
                </a:cubicBezTo>
                <a:close/>
              </a:path>
            </a:pathLst>
          </a:custGeom>
          <a:solidFill>
            <a:srgbClr val="C00000"/>
          </a:soli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l="21183" r="18243" b="497"/>
          <a:stretch>
            <a:fillRect/>
          </a:stretch>
        </p:blipFill>
        <p:spPr>
          <a:xfrm>
            <a:off x="2959573" y="907753"/>
            <a:ext cx="2177577" cy="2012113"/>
          </a:xfrm>
          <a:custGeom>
            <a:avLst/>
            <a:gdLst>
              <a:gd name="connsiteX0" fmla="*/ 782987 w 3542108"/>
              <a:gd name="connsiteY0" fmla="*/ 0 h 3272959"/>
              <a:gd name="connsiteX1" fmla="*/ 786843 w 3542108"/>
              <a:gd name="connsiteY1" fmla="*/ 0 h 3272959"/>
              <a:gd name="connsiteX2" fmla="*/ 813834 w 3542108"/>
              <a:gd name="connsiteY2" fmla="*/ 0 h 3272959"/>
              <a:gd name="connsiteX3" fmla="*/ 843235 w 3542108"/>
              <a:gd name="connsiteY3" fmla="*/ 0 h 3272959"/>
              <a:gd name="connsiteX4" fmla="*/ 887096 w 3542108"/>
              <a:gd name="connsiteY4" fmla="*/ 0 h 3272959"/>
              <a:gd name="connsiteX5" fmla="*/ 948308 w 3542108"/>
              <a:gd name="connsiteY5" fmla="*/ 0 h 3272959"/>
              <a:gd name="connsiteX6" fmla="*/ 1029763 w 3542108"/>
              <a:gd name="connsiteY6" fmla="*/ 0 h 3272959"/>
              <a:gd name="connsiteX7" fmla="*/ 1134354 w 3542108"/>
              <a:gd name="connsiteY7" fmla="*/ 0 h 3272959"/>
              <a:gd name="connsiteX8" fmla="*/ 1264972 w 3542108"/>
              <a:gd name="connsiteY8" fmla="*/ 0 h 3272959"/>
              <a:gd name="connsiteX9" fmla="*/ 1424509 w 3542108"/>
              <a:gd name="connsiteY9" fmla="*/ 0 h 3272959"/>
              <a:gd name="connsiteX10" fmla="*/ 1615858 w 3542108"/>
              <a:gd name="connsiteY10" fmla="*/ 0 h 3272959"/>
              <a:gd name="connsiteX11" fmla="*/ 1841909 w 3542108"/>
              <a:gd name="connsiteY11" fmla="*/ 0 h 3272959"/>
              <a:gd name="connsiteX12" fmla="*/ 2105555 w 3542108"/>
              <a:gd name="connsiteY12" fmla="*/ 0 h 3272959"/>
              <a:gd name="connsiteX13" fmla="*/ 2409688 w 3542108"/>
              <a:gd name="connsiteY13" fmla="*/ 0 h 3272959"/>
              <a:gd name="connsiteX14" fmla="*/ 2757199 w 3542108"/>
              <a:gd name="connsiteY14" fmla="*/ 0 h 3272959"/>
              <a:gd name="connsiteX15" fmla="*/ 3436846 w 3542108"/>
              <a:gd name="connsiteY15" fmla="*/ 1169988 h 3272959"/>
              <a:gd name="connsiteX16" fmla="*/ 2447428 w 3542108"/>
              <a:gd name="connsiteY16" fmla="*/ 2881037 h 3272959"/>
              <a:gd name="connsiteX17" fmla="*/ 1092758 w 3542108"/>
              <a:gd name="connsiteY17" fmla="*/ 2881037 h 3272959"/>
              <a:gd name="connsiteX18" fmla="*/ 103340 w 3542108"/>
              <a:gd name="connsiteY18" fmla="*/ 1169988 h 3272959"/>
              <a:gd name="connsiteX19" fmla="*/ 782987 w 3542108"/>
              <a:gd name="connsiteY19" fmla="*/ 0 h 327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2108" h="3272959">
                <a:moveTo>
                  <a:pt x="782987" y="0"/>
                </a:moveTo>
                <a:lnTo>
                  <a:pt x="786843" y="0"/>
                </a:lnTo>
                <a:lnTo>
                  <a:pt x="813834" y="0"/>
                </a:lnTo>
                <a:lnTo>
                  <a:pt x="843235" y="0"/>
                </a:lnTo>
                <a:lnTo>
                  <a:pt x="887096" y="0"/>
                </a:lnTo>
                <a:lnTo>
                  <a:pt x="948308" y="0"/>
                </a:lnTo>
                <a:lnTo>
                  <a:pt x="1029763" y="0"/>
                </a:lnTo>
                <a:lnTo>
                  <a:pt x="1134354" y="0"/>
                </a:lnTo>
                <a:lnTo>
                  <a:pt x="1264972" y="0"/>
                </a:lnTo>
                <a:lnTo>
                  <a:pt x="1424509" y="0"/>
                </a:lnTo>
                <a:lnTo>
                  <a:pt x="1615858" y="0"/>
                </a:lnTo>
                <a:lnTo>
                  <a:pt x="1841909" y="0"/>
                </a:lnTo>
                <a:lnTo>
                  <a:pt x="2105555" y="0"/>
                </a:lnTo>
                <a:lnTo>
                  <a:pt x="2409688" y="0"/>
                </a:lnTo>
                <a:lnTo>
                  <a:pt x="2757199" y="0"/>
                </a:lnTo>
                <a:cubicBezTo>
                  <a:pt x="3358247" y="0"/>
                  <a:pt x="3737370" y="647424"/>
                  <a:pt x="3436846" y="1169988"/>
                </a:cubicBezTo>
                <a:cubicBezTo>
                  <a:pt x="3436846" y="1169988"/>
                  <a:pt x="3436846" y="1169988"/>
                  <a:pt x="2447428" y="2881037"/>
                </a:cubicBezTo>
                <a:cubicBezTo>
                  <a:pt x="2146904" y="3403600"/>
                  <a:pt x="1393282" y="3403600"/>
                  <a:pt x="1092758" y="2881037"/>
                </a:cubicBezTo>
                <a:cubicBezTo>
                  <a:pt x="1092758" y="2881037"/>
                  <a:pt x="1092758" y="2881037"/>
                  <a:pt x="103340" y="1169988"/>
                </a:cubicBezTo>
                <a:cubicBezTo>
                  <a:pt x="-192561" y="647424"/>
                  <a:pt x="181938" y="0"/>
                  <a:pt x="782987" y="0"/>
                </a:cubicBezTo>
                <a:close/>
              </a:path>
            </a:pathLst>
          </a:cu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13600" y="-616899"/>
            <a:ext cx="4978400" cy="7474900"/>
          </a:xfrm>
          <a:prstGeom prst="rect">
            <a:avLst/>
          </a:prstGeom>
        </p:spPr>
      </p:pic>
      <p:sp>
        <p:nvSpPr>
          <p:cNvPr id="9" name="文本框 8"/>
          <p:cNvSpPr txBox="1"/>
          <p:nvPr/>
        </p:nvSpPr>
        <p:spPr>
          <a:xfrm>
            <a:off x="381000" y="3320415"/>
            <a:ext cx="7734300" cy="1107996"/>
          </a:xfrm>
          <a:prstGeom prst="rect">
            <a:avLst/>
          </a:prstGeom>
          <a:noFill/>
        </p:spPr>
        <p:txBody>
          <a:bodyPr wrap="square" rtlCol="0">
            <a:spAutoFit/>
          </a:bodyPr>
          <a:lstStyle/>
          <a:p>
            <a:pPr algn="ctr"/>
            <a:r>
              <a:rPr lang="zh-CN" altLang="en-US" sz="6600" dirty="0" smtClean="0">
                <a:solidFill>
                  <a:srgbClr val="C00000"/>
                </a:solidFill>
                <a:latin typeface="叶根友毛笔行书2.0版" panose="02010601030101010101" pitchFamily="2" charset="-122"/>
                <a:ea typeface="叶根友毛笔行书2.0版" panose="02010601030101010101" pitchFamily="2" charset="-122"/>
              </a:rPr>
              <a:t>必须遵守的安全规定</a:t>
            </a:r>
            <a:endParaRPr lang="zh-CN" altLang="en-US" sz="6600" dirty="0">
              <a:solidFill>
                <a:srgbClr val="C00000"/>
              </a:solidFill>
              <a:latin typeface="叶根友毛笔行书2.0版" panose="02010601030101010101" pitchFamily="2" charset="-122"/>
              <a:ea typeface="叶根友毛笔行书2.0版" panose="02010601030101010101" pitchFamily="2" charset="-122"/>
            </a:endParaRPr>
          </a:p>
        </p:txBody>
      </p:sp>
      <p:sp>
        <p:nvSpPr>
          <p:cNvPr id="10" name="文本框 9"/>
          <p:cNvSpPr txBox="1"/>
          <p:nvPr/>
        </p:nvSpPr>
        <p:spPr>
          <a:xfrm>
            <a:off x="3175016" y="1196098"/>
            <a:ext cx="1746690" cy="1015663"/>
          </a:xfrm>
          <a:prstGeom prst="rect">
            <a:avLst/>
          </a:prstGeom>
          <a:noFill/>
        </p:spPr>
        <p:txBody>
          <a:bodyPr wrap="square" rtlCol="0">
            <a:spAutoFit/>
          </a:bodyPr>
          <a:lstStyle/>
          <a:p>
            <a:r>
              <a:rPr lang="en-US" altLang="zh-CN" sz="6000" b="1" dirty="0" smtClean="0">
                <a:solidFill>
                  <a:schemeClr val="bg1"/>
                </a:solidFill>
                <a:latin typeface="叶根友毛笔行书2.0版" panose="02010601030101010101" pitchFamily="2" charset="-122"/>
                <a:ea typeface="叶根友毛笔行书2.0版" panose="02010601030101010101" pitchFamily="2" charset="-122"/>
              </a:rPr>
              <a:t>10</a:t>
            </a:r>
            <a:r>
              <a:rPr lang="zh-CN" altLang="en-US" sz="6000" b="1" dirty="0" smtClean="0">
                <a:solidFill>
                  <a:schemeClr val="bg1"/>
                </a:solidFill>
                <a:latin typeface="叶根友毛笔行书2.0版" panose="02010601030101010101" pitchFamily="2" charset="-122"/>
                <a:ea typeface="叶根友毛笔行书2.0版" panose="02010601030101010101" pitchFamily="2" charset="-122"/>
              </a:rPr>
              <a:t>条</a:t>
            </a:r>
            <a:endParaRPr lang="zh-CN" altLang="en-US" sz="6000" b="1" dirty="0">
              <a:solidFill>
                <a:schemeClr val="bg1"/>
              </a:solidFill>
              <a:latin typeface="叶根友毛笔行书2.0版" panose="02010601030101010101" pitchFamily="2" charset="-122"/>
              <a:ea typeface="叶根友毛笔行书2.0版" panose="02010601030101010101" pitchFamily="2"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4639310" y="444613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4"/>
            </p:custDataLst>
          </p:nvPr>
        </p:nvSpPr>
        <p:spPr>
          <a:xfrm>
            <a:off x="4189310" y="56940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5" name="椭圆 4"/>
          <p:cNvSpPr/>
          <p:nvPr>
            <p:custDataLst>
              <p:tags r:id="rId5"/>
            </p:custDataLst>
          </p:nvPr>
        </p:nvSpPr>
        <p:spPr>
          <a:xfrm>
            <a:off x="5432425" y="56946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6"/>
            </p:custDataLst>
          </p:nvPr>
        </p:nvSpPr>
        <p:spPr>
          <a:xfrm>
            <a:off x="6675540" y="56940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 name="组合 9"/>
          <p:cNvGrpSpPr/>
          <p:nvPr/>
        </p:nvGrpSpPr>
        <p:grpSpPr>
          <a:xfrm>
            <a:off x="820202" y="1093518"/>
            <a:ext cx="10100211" cy="5269182"/>
            <a:chOff x="820202" y="1093518"/>
            <a:chExt cx="10100211" cy="5269182"/>
          </a:xfrm>
        </p:grpSpPr>
        <p:sp>
          <p:nvSpPr>
            <p:cNvPr id="11" name="圆角矩形 1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4" name="组合 13"/>
            <p:cNvGrpSpPr/>
            <p:nvPr/>
          </p:nvGrpSpPr>
          <p:grpSpPr>
            <a:xfrm rot="16200000">
              <a:off x="989980" y="2579641"/>
              <a:ext cx="527587" cy="130584"/>
              <a:chOff x="5856449" y="4311193"/>
              <a:chExt cx="527587" cy="130584"/>
            </a:xfrm>
          </p:grpSpPr>
          <p:sp>
            <p:nvSpPr>
              <p:cNvPr id="21" name="椭圆 2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椭圆 2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5" name="组合 14"/>
            <p:cNvGrpSpPr/>
            <p:nvPr/>
          </p:nvGrpSpPr>
          <p:grpSpPr>
            <a:xfrm rot="16200000">
              <a:off x="3686999" y="2579640"/>
              <a:ext cx="527587" cy="130585"/>
              <a:chOff x="5856449" y="3383509"/>
              <a:chExt cx="527587" cy="130585"/>
            </a:xfrm>
          </p:grpSpPr>
          <p:sp>
            <p:nvSpPr>
              <p:cNvPr id="17" name="椭圆 1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椭圆 1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圆角矩形 1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矩形 2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NO.8</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2" cstate="print"/>
          <a:srcRect/>
          <a:stretch>
            <a:fillRect/>
          </a:stretch>
        </p:blipFill>
        <p:spPr bwMode="auto">
          <a:xfrm>
            <a:off x="1430508" y="3042901"/>
            <a:ext cx="2399372" cy="3111477"/>
          </a:xfrm>
          <a:prstGeom prst="rect">
            <a:avLst/>
          </a:prstGeom>
          <a:noFill/>
          <a:ln w="22225">
            <a:solidFill>
              <a:srgbClr val="C00000"/>
            </a:solidFill>
            <a:miter lim="800000"/>
            <a:headEnd/>
            <a:tailEnd/>
          </a:ln>
        </p:spPr>
      </p:pic>
      <p:pic>
        <p:nvPicPr>
          <p:cNvPr id="59394" name="Picture 2" descr="http://t1.baidu.com/it/u=3528207792,2586359956&amp;fm=23&amp;gp=0.jpg"/>
          <p:cNvPicPr>
            <a:picLocks noChangeAspect="1" noChangeArrowheads="1"/>
          </p:cNvPicPr>
          <p:nvPr/>
        </p:nvPicPr>
        <p:blipFill rotWithShape="1">
          <a:blip r:embed="rId3" cstate="print"/>
          <a:srcRect t="15636" b="18093"/>
          <a:stretch>
            <a:fillRect/>
          </a:stretch>
        </p:blipFill>
        <p:spPr bwMode="auto">
          <a:xfrm>
            <a:off x="9294748" y="5359562"/>
            <a:ext cx="1549034" cy="1026561"/>
          </a:xfrm>
          <a:prstGeom prst="rect">
            <a:avLst/>
          </a:prstGeom>
          <a:noFill/>
        </p:spPr>
      </p:pic>
      <p:pic>
        <p:nvPicPr>
          <p:cNvPr id="59396" name="Picture 4" descr="http://t3.baidu.com/it/u=809604868,4158061697&amp;fm=23&amp;gp=0.jpg"/>
          <p:cNvPicPr>
            <a:picLocks noChangeAspect="1" noChangeArrowheads="1"/>
          </p:cNvPicPr>
          <p:nvPr/>
        </p:nvPicPr>
        <p:blipFill rotWithShape="1">
          <a:blip r:embed="rId4" cstate="print"/>
          <a:srcRect t="10851" b="20817"/>
          <a:stretch>
            <a:fillRect/>
          </a:stretch>
        </p:blipFill>
        <p:spPr bwMode="auto">
          <a:xfrm>
            <a:off x="4854562" y="5359562"/>
            <a:ext cx="1963198" cy="1041400"/>
          </a:xfrm>
          <a:prstGeom prst="rect">
            <a:avLst/>
          </a:prstGeom>
          <a:noFill/>
        </p:spPr>
      </p:pic>
      <p:sp>
        <p:nvSpPr>
          <p:cNvPr id="4" name="矩形 3"/>
          <p:cNvSpPr/>
          <p:nvPr/>
        </p:nvSpPr>
        <p:spPr>
          <a:xfrm>
            <a:off x="863702" y="1076559"/>
            <a:ext cx="3429995" cy="1477328"/>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受药物或酒精影响时</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禁止进</a:t>
            </a:r>
            <a:r>
              <a:rPr lang="ja-JP" altLang="en-US" b="1" dirty="0">
                <a:latin typeface="微软雅黑" panose="020B0503020204020204" pitchFamily="34" charset="-122"/>
                <a:ea typeface="微软雅黑" panose="020B0503020204020204" pitchFamily="34" charset="-122"/>
                <a:cs typeface="Tahoma" panose="020B0604030504040204" pitchFamily="34" charset="0"/>
              </a:rPr>
              <a:t>入</a:t>
            </a:r>
            <a:r>
              <a:rPr lang="zh-CN" altLang="en-US" b="1" dirty="0">
                <a:latin typeface="微软雅黑" panose="020B0503020204020204" pitchFamily="34" charset="-122"/>
                <a:ea typeface="微软雅黑" panose="020B0503020204020204" pitchFamily="34" charset="-122"/>
                <a:cs typeface="Tahoma" panose="020B0604030504040204" pitchFamily="34" charset="0"/>
              </a:rPr>
              <a:t>厂区</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No entry of factory premises if under influence of drug or alcohol drinks</a:t>
            </a:r>
            <a:endParaRPr lang="en-US" altLang="en-US"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5" name="矩形 4"/>
          <p:cNvSpPr/>
          <p:nvPr/>
        </p:nvSpPr>
        <p:spPr>
          <a:xfrm>
            <a:off x="4764965" y="1865748"/>
            <a:ext cx="6155448" cy="3508653"/>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上班前因身体不适服用治疗感冒和各种抗炎症的解热、镇痛、消炎止咳药，如阿司匹林、扑热息痛、非那西汀、安乃静、可达因和各种抗菌素等药物，在服用后，会使人的视力、听力、注意力减退；反应能力、动作协调能力下降；使人疲倦、瞌睡或头晕等，导致事故的发生。</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、一些含有兴奋类、镇静类的也会引起人体的各项机能的改变，而导致事故；所以服药后禁止进入生产岗位。</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、公司严厉禁止饮酒后进入生产区域，因为酒精极易麻痹人体神经系统，导致事故发生。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椭圆 1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820202" y="1093518"/>
            <a:ext cx="10100211" cy="5269182"/>
            <a:chOff x="820202" y="1093518"/>
            <a:chExt cx="10100211" cy="5269182"/>
          </a:xfrm>
        </p:grpSpPr>
        <p:sp>
          <p:nvSpPr>
            <p:cNvPr id="18" name="圆角矩形 17"/>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0" name="组合 19"/>
            <p:cNvGrpSpPr/>
            <p:nvPr/>
          </p:nvGrpSpPr>
          <p:grpSpPr>
            <a:xfrm rot="16200000">
              <a:off x="989980" y="2579641"/>
              <a:ext cx="527587" cy="130584"/>
              <a:chOff x="5856449" y="4311193"/>
              <a:chExt cx="527587" cy="130584"/>
            </a:xfrm>
          </p:grpSpPr>
          <p:sp>
            <p:nvSpPr>
              <p:cNvPr id="27" name="椭圆 26"/>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椭圆 27"/>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1" name="组合 20"/>
            <p:cNvGrpSpPr/>
            <p:nvPr/>
          </p:nvGrpSpPr>
          <p:grpSpPr>
            <a:xfrm rot="16200000">
              <a:off x="3686999" y="2579640"/>
              <a:ext cx="527587" cy="130585"/>
              <a:chOff x="5856449" y="3383509"/>
              <a:chExt cx="527587" cy="130585"/>
            </a:xfrm>
          </p:grpSpPr>
          <p:sp>
            <p:nvSpPr>
              <p:cNvPr id="23" name="椭圆 22"/>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椭圆 23"/>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6" name="圆角矩形 25"/>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2" name="圆角矩形 21"/>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1" name="矩形 30"/>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NO.9</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3" name="Picture 7" descr="C:\Users\CNLUOJO\Desktop\a1549e3dcca652b7838b1314.jpg"/>
          <p:cNvPicPr>
            <a:picLocks noChangeAspect="1" noChangeArrowheads="1"/>
          </p:cNvPicPr>
          <p:nvPr/>
        </p:nvPicPr>
        <p:blipFill>
          <a:blip r:embed="rId2" cstate="print"/>
          <a:srcRect/>
          <a:stretch>
            <a:fillRect/>
          </a:stretch>
        </p:blipFill>
        <p:spPr bwMode="auto">
          <a:xfrm>
            <a:off x="1461156" y="3029925"/>
            <a:ext cx="2320272" cy="3093696"/>
          </a:xfrm>
          <a:prstGeom prst="rect">
            <a:avLst/>
          </a:prstGeom>
          <a:noFill/>
          <a:ln w="22225">
            <a:solidFill>
              <a:srgbClr val="C00000"/>
            </a:solidFill>
            <a:miter lim="800000"/>
            <a:headEnd/>
            <a:tailEnd/>
          </a:ln>
        </p:spPr>
      </p:pic>
      <p:pic>
        <p:nvPicPr>
          <p:cNvPr id="61442" name="Picture 2" descr="http://t1.baidu.com/it/u=3566100243,93935139&amp;fm=23&amp;gp=0.jpg"/>
          <p:cNvPicPr>
            <a:picLocks noChangeAspect="1" noChangeArrowheads="1"/>
          </p:cNvPicPr>
          <p:nvPr/>
        </p:nvPicPr>
        <p:blipFill>
          <a:blip r:embed="rId3" cstate="print"/>
          <a:srcRect/>
          <a:stretch>
            <a:fillRect/>
          </a:stretch>
        </p:blipFill>
        <p:spPr bwMode="auto">
          <a:xfrm>
            <a:off x="4851400" y="4294525"/>
            <a:ext cx="3120090" cy="2068175"/>
          </a:xfrm>
          <a:prstGeom prst="rect">
            <a:avLst/>
          </a:prstGeom>
          <a:noFill/>
        </p:spPr>
      </p:pic>
      <p:grpSp>
        <p:nvGrpSpPr>
          <p:cNvPr id="5" name="组合 4"/>
          <p:cNvGrpSpPr/>
          <p:nvPr/>
        </p:nvGrpSpPr>
        <p:grpSpPr>
          <a:xfrm>
            <a:off x="6065845" y="5148254"/>
            <a:ext cx="1143008" cy="1071570"/>
            <a:chOff x="4500562" y="5072074"/>
            <a:chExt cx="1143008" cy="1000132"/>
          </a:xfrm>
        </p:grpSpPr>
        <p:sp>
          <p:nvSpPr>
            <p:cNvPr id="6"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7"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8748096" y="4354301"/>
            <a:ext cx="2067469" cy="2008399"/>
            <a:chOff x="5501517" y="4802878"/>
            <a:chExt cx="2714643" cy="2714644"/>
          </a:xfrm>
        </p:grpSpPr>
        <p:pic>
          <p:nvPicPr>
            <p:cNvPr id="61444" name="Picture 4" descr="http://t1.baidu.com/it/u=2625137980,503033549&amp;fm=11&amp;gp=0.jpg"/>
            <p:cNvPicPr>
              <a:picLocks noChangeAspect="1" noChangeArrowheads="1"/>
            </p:cNvPicPr>
            <p:nvPr/>
          </p:nvPicPr>
          <p:blipFill>
            <a:blip r:embed="rId4" cstate="print"/>
            <a:srcRect/>
            <a:stretch>
              <a:fillRect/>
            </a:stretch>
          </p:blipFill>
          <p:spPr bwMode="auto">
            <a:xfrm>
              <a:off x="5501517" y="4802878"/>
              <a:ext cx="2714643" cy="27146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6" name="Picture 6" descr="http://t3.baidu.com/it/u=1422245892,2671650767&amp;fm=23&amp;gp=0.jpg"/>
            <p:cNvPicPr>
              <a:picLocks noChangeAspect="1" noChangeArrowheads="1"/>
            </p:cNvPicPr>
            <p:nvPr/>
          </p:nvPicPr>
          <p:blipFill>
            <a:blip r:embed="rId5" cstate="print"/>
            <a:srcRect/>
            <a:stretch>
              <a:fillRect/>
            </a:stretch>
          </p:blipFill>
          <p:spPr bwMode="auto">
            <a:xfrm>
              <a:off x="6215900" y="4802878"/>
              <a:ext cx="1592460" cy="5095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矩形 3"/>
          <p:cNvSpPr/>
          <p:nvPr/>
        </p:nvSpPr>
        <p:spPr>
          <a:xfrm>
            <a:off x="4808465" y="2220995"/>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、公司规定严厉禁止在非吸烟区域、公共场所内吸烟，并温馨告知各位同仁，吸烟有害健康，请尽早戒烟。</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、如果您想吸烟请到指定的吸烟区域内吸烟，以免对消防工作、环境和同事造成影响和危害。</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40287" y="1143480"/>
            <a:ext cx="3579813"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只可在指定</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吸烟区內吸烟</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Smoking is only allowed  in factory designated area</a:t>
            </a:r>
            <a:endParaRPr lang="en-US" altLang="en-US" b="1" dirty="0">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椭圆 9"/>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1" name="组合 10"/>
          <p:cNvGrpSpPr/>
          <p:nvPr/>
        </p:nvGrpSpPr>
        <p:grpSpPr>
          <a:xfrm>
            <a:off x="820202" y="1093518"/>
            <a:ext cx="10100211" cy="5269182"/>
            <a:chOff x="820202" y="1093518"/>
            <a:chExt cx="10100211" cy="5269182"/>
          </a:xfrm>
        </p:grpSpPr>
        <p:sp>
          <p:nvSpPr>
            <p:cNvPr id="12" name="圆角矩形 11"/>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4" name="组合 13"/>
            <p:cNvGrpSpPr/>
            <p:nvPr/>
          </p:nvGrpSpPr>
          <p:grpSpPr>
            <a:xfrm rot="16200000">
              <a:off x="989980" y="2579641"/>
              <a:ext cx="527587" cy="130584"/>
              <a:chOff x="5856449" y="4311193"/>
              <a:chExt cx="527587" cy="130584"/>
            </a:xfrm>
          </p:grpSpPr>
          <p:sp>
            <p:nvSpPr>
              <p:cNvPr id="21" name="椭圆 2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椭圆 2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5" name="组合 14"/>
            <p:cNvGrpSpPr/>
            <p:nvPr/>
          </p:nvGrpSpPr>
          <p:grpSpPr>
            <a:xfrm rot="16200000">
              <a:off x="3686999" y="2579640"/>
              <a:ext cx="527587" cy="130585"/>
              <a:chOff x="5856449" y="3383509"/>
              <a:chExt cx="527587" cy="130585"/>
            </a:xfrm>
          </p:grpSpPr>
          <p:sp>
            <p:nvSpPr>
              <p:cNvPr id="17" name="椭圆 1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椭圆 1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圆角矩形 1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圆角矩形 1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矩形 2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NO.10</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3" name="Picture 8"/>
          <p:cNvPicPr>
            <a:picLocks noChangeAspect="1" noChangeArrowheads="1"/>
          </p:cNvPicPr>
          <p:nvPr/>
        </p:nvPicPr>
        <p:blipFill>
          <a:blip r:embed="rId2" cstate="print"/>
          <a:srcRect/>
          <a:stretch>
            <a:fillRect/>
          </a:stretch>
        </p:blipFill>
        <p:spPr bwMode="auto">
          <a:xfrm>
            <a:off x="1416050" y="2973363"/>
            <a:ext cx="2413226" cy="3235807"/>
          </a:xfrm>
          <a:prstGeom prst="rect">
            <a:avLst/>
          </a:prstGeom>
          <a:noFill/>
          <a:ln w="22225">
            <a:solidFill>
              <a:srgbClr val="C00000"/>
            </a:solidFill>
            <a:miter lim="800000"/>
            <a:headEnd/>
            <a:tailEnd/>
          </a:ln>
        </p:spPr>
      </p:pic>
      <p:pic>
        <p:nvPicPr>
          <p:cNvPr id="60417" name="图片 16" descr="SL274935"/>
          <p:cNvPicPr>
            <a:picLocks noChangeAspect="1" noChangeArrowheads="1"/>
          </p:cNvPicPr>
          <p:nvPr/>
        </p:nvPicPr>
        <p:blipFill rotWithShape="1">
          <a:blip r:embed="rId3" cstate="print"/>
          <a:srcRect t="24105" b="10946"/>
          <a:stretch>
            <a:fillRect/>
          </a:stretch>
        </p:blipFill>
        <p:spPr bwMode="auto">
          <a:xfrm>
            <a:off x="4851400" y="4391855"/>
            <a:ext cx="6069013" cy="1970845"/>
          </a:xfrm>
          <a:prstGeom prst="rect">
            <a:avLst/>
          </a:prstGeom>
          <a:noFill/>
          <a:ln w="9525">
            <a:noFill/>
            <a:miter lim="800000"/>
            <a:headEnd/>
            <a:tailEnd/>
          </a:ln>
        </p:spPr>
      </p:pic>
      <p:sp>
        <p:nvSpPr>
          <p:cNvPr id="60418" name="AutoShape 2"/>
          <p:cNvSpPr>
            <a:spLocks noChangeArrowheads="1"/>
          </p:cNvSpPr>
          <p:nvPr/>
        </p:nvSpPr>
        <p:spPr bwMode="auto">
          <a:xfrm>
            <a:off x="6690865" y="4804496"/>
            <a:ext cx="3506420" cy="1377522"/>
          </a:xfrm>
          <a:prstGeom prst="irregularSeal2">
            <a:avLst/>
          </a:prstGeom>
          <a:solidFill>
            <a:srgbClr val="FFFFFF">
              <a:alpha val="0"/>
            </a:srgbClr>
          </a:solidFill>
          <a:ln w="63500">
            <a:solidFill>
              <a:srgbClr val="FF0000"/>
            </a:solidFill>
            <a:miter lim="800000"/>
          </a:ln>
        </p:spPr>
        <p:txBody>
          <a:bodyPr vert="horz" wrap="square" lIns="91440" tIns="45720" rIns="91440" bIns="45720" numCol="1" anchor="t" anchorCtr="0" compatLnSpc="1"/>
          <a:lstStyle/>
          <a:p>
            <a:endParaRPr lang="zh-CN" altLang="en-US"/>
          </a:p>
        </p:txBody>
      </p:sp>
      <p:sp>
        <p:nvSpPr>
          <p:cNvPr id="6" name="矩形 5"/>
          <p:cNvSpPr/>
          <p:nvPr/>
        </p:nvSpPr>
        <p:spPr>
          <a:xfrm>
            <a:off x="4808465" y="2117377"/>
            <a:ext cx="6142004" cy="1985159"/>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、在公司生产车间内许多的区域地板经常有积水，奔跑会导致摔伤。。</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、在厂区内有许多的特种车辆及机动车辆在运行，奔跑过程中可导致身体无法控制住和车辆发生碰撞。</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、因此公司禁止在厂区内奔跑，同时请行走在人行通道上。</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5293" y="1451954"/>
            <a:ext cx="4000500" cy="646331"/>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严禁在厂区内奔跑</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No running in factory area</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27645" y="4149090"/>
            <a:ext cx="39439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6">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2"/>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4" name="圆角矩形 3"/>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5" name="组合 4"/>
          <p:cNvGrpSpPr/>
          <p:nvPr/>
        </p:nvGrpSpPr>
        <p:grpSpPr>
          <a:xfrm rot="16200000">
            <a:off x="989980" y="2579641"/>
            <a:ext cx="527587" cy="130584"/>
            <a:chOff x="5856449" y="4311193"/>
            <a:chExt cx="527587" cy="130584"/>
          </a:xfrm>
        </p:grpSpPr>
        <p:sp>
          <p:nvSpPr>
            <p:cNvPr id="11" name="椭圆 1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2" name="椭圆 1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3" name="圆角矩形 1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4" name="圆角矩形 1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6" name="组合 5"/>
          <p:cNvGrpSpPr/>
          <p:nvPr/>
        </p:nvGrpSpPr>
        <p:grpSpPr>
          <a:xfrm rot="16200000">
            <a:off x="3686999" y="2579640"/>
            <a:ext cx="527587" cy="130585"/>
            <a:chOff x="5856449" y="3383509"/>
            <a:chExt cx="527587" cy="130585"/>
          </a:xfrm>
        </p:grpSpPr>
        <p:sp>
          <p:nvSpPr>
            <p:cNvPr id="7" name="椭圆 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8" name="椭圆 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9" name="圆角矩形 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0" name="圆角矩形 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6" name="矩形 15"/>
          <p:cNvSpPr/>
          <p:nvPr/>
        </p:nvSpPr>
        <p:spPr>
          <a:xfrm>
            <a:off x="899734" y="1180809"/>
            <a:ext cx="3491120"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避免身体接触</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机器运转部件</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Keep away your body from machine moving parts </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pic>
        <p:nvPicPr>
          <p:cNvPr id="17" name="Picture 3" descr="H:\工作场所严禁行为\01-身体的任何部位严禁接触机器运转部件.jpg"/>
          <p:cNvPicPr>
            <a:picLocks noChangeAspect="1" noChangeArrowheads="1"/>
          </p:cNvPicPr>
          <p:nvPr/>
        </p:nvPicPr>
        <p:blipFill>
          <a:blip r:embed="rId2" cstate="print"/>
          <a:srcRect/>
          <a:stretch>
            <a:fillRect/>
          </a:stretch>
        </p:blipFill>
        <p:spPr bwMode="auto">
          <a:xfrm>
            <a:off x="1555795" y="2978831"/>
            <a:ext cx="2148798" cy="3155549"/>
          </a:xfrm>
          <a:prstGeom prst="rect">
            <a:avLst/>
          </a:prstGeom>
          <a:noFill/>
          <a:ln w="22225">
            <a:solidFill>
              <a:srgbClr val="C00000"/>
            </a:solidFill>
            <a:miter lim="800000"/>
            <a:headEnd/>
            <a:tailEnd/>
          </a:ln>
        </p:spPr>
      </p:pic>
      <p:sp>
        <p:nvSpPr>
          <p:cNvPr id="18" name="圆角矩形 17"/>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矩形 18"/>
          <p:cNvSpPr/>
          <p:nvPr/>
        </p:nvSpPr>
        <p:spPr>
          <a:xfrm>
            <a:off x="4962545" y="1275285"/>
            <a:ext cx="646331" cy="369332"/>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要点</a:t>
            </a:r>
            <a:endParaRPr lang="zh-CN" altLang="en-US"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20" name="矩形 19"/>
          <p:cNvSpPr/>
          <p:nvPr/>
        </p:nvSpPr>
        <p:spPr>
          <a:xfrm>
            <a:off x="4797357" y="1876845"/>
            <a:ext cx="6123056" cy="2308324"/>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生产作业过程中，严厉禁止将手伸入或接触正在运转的的设备或零部件，例如：运转中的齿轮、链条、进出罐（胚）的转盘及罐装机、吹瓶机等零件及实施。同时还有做垂直或横向运动的实施区域如：冲压床、均质机、注塑机等。</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、要通过培训、考核、观察等行动加深员工的常识，观察纠正和制止员工的不安全行为。</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1" name="内容占位符 7"/>
          <p:cNvPicPr/>
          <p:nvPr/>
        </p:nvPicPr>
        <p:blipFill>
          <a:blip r:embed="rId3" cstate="print"/>
          <a:srcRect/>
          <a:stretch>
            <a:fillRect/>
          </a:stretch>
        </p:blipFill>
        <p:spPr bwMode="auto">
          <a:xfrm>
            <a:off x="4913243" y="4186226"/>
            <a:ext cx="1914919" cy="1559674"/>
          </a:xfrm>
          <a:prstGeom prst="rect">
            <a:avLst/>
          </a:prstGeom>
          <a:noFill/>
          <a:ln w="9525">
            <a:noFill/>
            <a:miter lim="800000"/>
            <a:headEnd/>
            <a:tailEnd/>
          </a:ln>
        </p:spPr>
      </p:pic>
      <p:grpSp>
        <p:nvGrpSpPr>
          <p:cNvPr id="22" name="组合 21"/>
          <p:cNvGrpSpPr/>
          <p:nvPr/>
        </p:nvGrpSpPr>
        <p:grpSpPr>
          <a:xfrm>
            <a:off x="6244925" y="5014517"/>
            <a:ext cx="563270" cy="512064"/>
            <a:chOff x="4500562" y="5072074"/>
            <a:chExt cx="1143008" cy="1000132"/>
          </a:xfrm>
        </p:grpSpPr>
        <p:sp>
          <p:nvSpPr>
            <p:cNvPr id="2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2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26" name="矩形 25"/>
          <p:cNvSpPr/>
          <p:nvPr/>
        </p:nvSpPr>
        <p:spPr>
          <a:xfrm>
            <a:off x="4945979" y="5799183"/>
            <a:ext cx="1847861" cy="688202"/>
          </a:xfrm>
          <a:prstGeom prst="rect">
            <a:avLst/>
          </a:prstGeom>
        </p:spPr>
        <p:txBody>
          <a:bodyPr wrap="square">
            <a:spAutoFit/>
          </a:bodyPr>
          <a:lstStyle/>
          <a:p>
            <a:pPr algn="ctr">
              <a:lnSpc>
                <a:spcPct val="150000"/>
              </a:lnSpc>
            </a:pPr>
            <a:r>
              <a:rPr lang="zh-CN" altLang="en-US" sz="1400" dirty="0">
                <a:solidFill>
                  <a:schemeClr val="bg1"/>
                </a:solidFill>
                <a:latin typeface="+mn-ea"/>
              </a:rPr>
              <a:t>错误例图：运转中的进罐转盘手伸入</a:t>
            </a:r>
            <a:r>
              <a:rPr lang="zh-CN" altLang="en-US" sz="1400" dirty="0" smtClean="0">
                <a:solidFill>
                  <a:schemeClr val="bg1"/>
                </a:solidFill>
                <a:latin typeface="+mn-ea"/>
              </a:rPr>
              <a:t>内</a:t>
            </a:r>
            <a:endParaRPr lang="zh-CN" altLang="en-US" sz="1400" dirty="0">
              <a:solidFill>
                <a:schemeClr val="bg1"/>
              </a:solidFill>
              <a:latin typeface="+mn-ea"/>
            </a:endParaRPr>
          </a:p>
        </p:txBody>
      </p:sp>
      <p:sp>
        <p:nvSpPr>
          <p:cNvPr id="27" name="矩形 26"/>
          <p:cNvSpPr/>
          <p:nvPr/>
        </p:nvSpPr>
        <p:spPr>
          <a:xfrm>
            <a:off x="4913243" y="5834764"/>
            <a:ext cx="1914919" cy="657705"/>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8" descr="DSCF3202"/>
          <p:cNvPicPr>
            <a:picLocks noChangeAspect="1" noChangeArrowheads="1"/>
          </p:cNvPicPr>
          <p:nvPr/>
        </p:nvPicPr>
        <p:blipFill>
          <a:blip r:embed="rId4" cstate="print"/>
          <a:srcRect/>
          <a:stretch>
            <a:fillRect/>
          </a:stretch>
        </p:blipFill>
        <p:spPr bwMode="auto">
          <a:xfrm>
            <a:off x="8995943" y="4199690"/>
            <a:ext cx="1924470" cy="1448432"/>
          </a:xfrm>
          <a:prstGeom prst="rect">
            <a:avLst/>
          </a:prstGeom>
          <a:noFill/>
          <a:ln w="9525">
            <a:noFill/>
            <a:miter lim="800000"/>
            <a:headEnd/>
            <a:tailEnd/>
          </a:ln>
        </p:spPr>
      </p:pic>
      <p:grpSp>
        <p:nvGrpSpPr>
          <p:cNvPr id="29" name="组合 28"/>
          <p:cNvGrpSpPr/>
          <p:nvPr/>
        </p:nvGrpSpPr>
        <p:grpSpPr>
          <a:xfrm>
            <a:off x="10241880" y="5075603"/>
            <a:ext cx="558633" cy="507848"/>
            <a:chOff x="4500562" y="5072074"/>
            <a:chExt cx="1143008" cy="1000132"/>
          </a:xfrm>
        </p:grpSpPr>
        <p:sp>
          <p:nvSpPr>
            <p:cNvPr id="30"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31"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32" name="矩形 31"/>
          <p:cNvSpPr/>
          <p:nvPr/>
        </p:nvSpPr>
        <p:spPr>
          <a:xfrm>
            <a:off x="8972723" y="5805527"/>
            <a:ext cx="1947690" cy="657705"/>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972723" y="5765047"/>
            <a:ext cx="1911360" cy="688202"/>
          </a:xfrm>
          <a:prstGeom prst="rect">
            <a:avLst/>
          </a:prstGeom>
        </p:spPr>
        <p:txBody>
          <a:bodyPr wrap="square">
            <a:spAutoFit/>
          </a:bodyPr>
          <a:lstStyle/>
          <a:p>
            <a:pPr algn="ctr">
              <a:lnSpc>
                <a:spcPct val="150000"/>
              </a:lnSpc>
            </a:pPr>
            <a:r>
              <a:rPr lang="zh-CN" altLang="en-US" sz="1400" dirty="0">
                <a:solidFill>
                  <a:schemeClr val="bg1"/>
                </a:solidFill>
                <a:latin typeface="+mn-ea"/>
              </a:rPr>
              <a:t>错误例图：运转中的吹瓶模具手伸入</a:t>
            </a:r>
            <a:r>
              <a:rPr lang="zh-CN" altLang="en-US" sz="1400" dirty="0" smtClean="0">
                <a:solidFill>
                  <a:schemeClr val="bg1"/>
                </a:solidFill>
                <a:latin typeface="+mn-ea"/>
              </a:rPr>
              <a:t>内</a:t>
            </a:r>
            <a:endParaRPr lang="zh-CN" altLang="en-US" sz="1400" dirty="0">
              <a:solidFill>
                <a:schemeClr val="bg1"/>
              </a:solidFill>
              <a:latin typeface="+mn-ea"/>
            </a:endParaRPr>
          </a:p>
        </p:txBody>
      </p:sp>
      <p:sp>
        <p:nvSpPr>
          <p:cNvPr id="35" name="椭圆 34"/>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椭圆 35"/>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NO.1</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组合 10"/>
          <p:cNvGrpSpPr/>
          <p:nvPr/>
        </p:nvGrpSpPr>
        <p:grpSpPr>
          <a:xfrm>
            <a:off x="820202" y="1093518"/>
            <a:ext cx="10100211" cy="5269182"/>
            <a:chOff x="820202" y="1093518"/>
            <a:chExt cx="10100211" cy="5269182"/>
          </a:xfrm>
        </p:grpSpPr>
        <p:sp>
          <p:nvSpPr>
            <p:cNvPr id="25" name="圆角矩形 24"/>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6" name="圆角矩形 25"/>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7" name="组合 26"/>
            <p:cNvGrpSpPr/>
            <p:nvPr/>
          </p:nvGrpSpPr>
          <p:grpSpPr>
            <a:xfrm rot="16200000">
              <a:off x="989980" y="2579641"/>
              <a:ext cx="527587" cy="130584"/>
              <a:chOff x="5856449" y="4311193"/>
              <a:chExt cx="527587" cy="130584"/>
            </a:xfrm>
          </p:grpSpPr>
          <p:sp>
            <p:nvSpPr>
              <p:cNvPr id="28" name="椭圆 27"/>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椭圆 28"/>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圆角矩形 30"/>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32" name="组合 31"/>
            <p:cNvGrpSpPr/>
            <p:nvPr/>
          </p:nvGrpSpPr>
          <p:grpSpPr>
            <a:xfrm rot="16200000">
              <a:off x="3686999" y="2579640"/>
              <a:ext cx="527587" cy="130585"/>
              <a:chOff x="5856449" y="3383509"/>
              <a:chExt cx="527587" cy="130585"/>
            </a:xfrm>
          </p:grpSpPr>
          <p:sp>
            <p:nvSpPr>
              <p:cNvPr id="33" name="椭圆 32"/>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4" name="椭圆 33"/>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5" name="圆角矩形 34"/>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6" name="圆角矩形 35"/>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7" name="圆角矩形 36"/>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5" name="矩形 4"/>
          <p:cNvSpPr/>
          <p:nvPr/>
        </p:nvSpPr>
        <p:spPr>
          <a:xfrm>
            <a:off x="645293" y="1180809"/>
            <a:ext cx="4000500" cy="1200329"/>
          </a:xfrm>
          <a:prstGeom prst="rect">
            <a:avLst/>
          </a:prstGeom>
        </p:spPr>
        <p:txBody>
          <a:bodyPr wrap="square">
            <a:spAutoFit/>
          </a:bodyPr>
          <a:lstStyle/>
          <a:p>
            <a:pPr algn="ctr"/>
            <a:r>
              <a:rPr lang="ja-JP" altLang="en-US" b="1" dirty="0">
                <a:latin typeface="微软雅黑" panose="020B0503020204020204" pitchFamily="34" charset="-122"/>
                <a:ea typeface="微软雅黑" panose="020B0503020204020204" pitchFamily="34" charset="-122"/>
                <a:cs typeface="Tahoma" panose="020B0604030504040204" pitchFamily="34" charset="0"/>
              </a:rPr>
              <a:t>在移除安全</a:t>
            </a:r>
            <a:r>
              <a:rPr lang="zh-CN" altLang="en-US" b="1" dirty="0">
                <a:latin typeface="微软雅黑" panose="020B0503020204020204" pitchFamily="34" charset="-122"/>
                <a:ea typeface="微软雅黑" panose="020B0503020204020204" pitchFamily="34" charset="-122"/>
                <a:cs typeface="Tahoma" panose="020B0604030504040204" pitchFamily="34" charset="0"/>
              </a:rPr>
              <a:t>护</a:t>
            </a:r>
            <a:r>
              <a:rPr lang="ja-JP" altLang="en-US" b="1" dirty="0">
                <a:latin typeface="微软雅黑" panose="020B0503020204020204" pitchFamily="34" charset="-122"/>
                <a:ea typeface="微软雅黑" panose="020B0503020204020204" pitchFamily="34" charset="-122"/>
                <a:cs typeface="Tahoma" panose="020B0604030504040204" pitchFamily="34" charset="0"/>
              </a:rPr>
              <a:t>罩前</a:t>
            </a:r>
            <a:r>
              <a:rPr lang="zh-CN" altLang="en-US" b="1" dirty="0">
                <a:latin typeface="微软雅黑" panose="020B0503020204020204" pitchFamily="34" charset="-122"/>
                <a:ea typeface="微软雅黑" panose="020B0503020204020204" pitchFamily="34" charset="-122"/>
                <a:cs typeface="Tahoma" panose="020B0604030504040204" pitchFamily="34" charset="0"/>
              </a:rPr>
              <a:t>必须</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执行“上锁挂牌”程序</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Follow LOTO procedure before remove machine safety cover</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503" y="3028065"/>
            <a:ext cx="2323381" cy="3057081"/>
          </a:xfrm>
          <a:prstGeom prst="rect">
            <a:avLst/>
          </a:prstGeom>
          <a:noFill/>
          <a:ln w="22225">
            <a:solidFill>
              <a:srgbClr val="C0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834731" y="1900978"/>
            <a:ext cx="6085682" cy="1615827"/>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、在日常生产作业过程中，需要进行设备维护而移除安全护罩或安全防护装饰的需要执行“上锁挂牌”程序，否则禁止一切作业动作。</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、对于未执行“上锁挂牌”程序的给予重罚。</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0" name="Picture 2" descr="http://t3.baidu.com/it/u=4044800287,3546502304&amp;fm=23&amp;gp=0.jpg"/>
          <p:cNvPicPr>
            <a:picLocks noChangeAspect="1" noChangeArrowheads="1"/>
          </p:cNvPicPr>
          <p:nvPr/>
        </p:nvPicPr>
        <p:blipFill>
          <a:blip r:embed="rId3" cstate="print"/>
          <a:srcRect/>
          <a:stretch>
            <a:fillRect/>
          </a:stretch>
        </p:blipFill>
        <p:spPr bwMode="auto">
          <a:xfrm>
            <a:off x="9098016" y="3562854"/>
            <a:ext cx="1822397" cy="1785950"/>
          </a:xfrm>
          <a:prstGeom prst="rect">
            <a:avLst/>
          </a:prstGeom>
          <a:noFill/>
        </p:spPr>
      </p:pic>
      <p:pic>
        <p:nvPicPr>
          <p:cNvPr id="41" name="Picture 3" descr="DSCN0096"/>
          <p:cNvPicPr preferRelativeResize="0">
            <a:picLocks noChangeArrowheads="1"/>
          </p:cNvPicPr>
          <p:nvPr/>
        </p:nvPicPr>
        <p:blipFill>
          <a:blip r:embed="rId4" cstate="print"/>
          <a:srcRect/>
          <a:stretch>
            <a:fillRect/>
          </a:stretch>
        </p:blipFill>
        <p:spPr bwMode="auto">
          <a:xfrm>
            <a:off x="5013366" y="3616440"/>
            <a:ext cx="1905000" cy="1785950"/>
          </a:xfrm>
          <a:prstGeom prst="rect">
            <a:avLst/>
          </a:prstGeom>
          <a:noFill/>
          <a:ln w="9525">
            <a:noFill/>
            <a:miter lim="800000"/>
            <a:headEnd/>
            <a:tailEnd/>
          </a:ln>
        </p:spPr>
      </p:pic>
      <p:sp>
        <p:nvSpPr>
          <p:cNvPr id="42" name="虚尾箭头 41"/>
          <p:cNvSpPr/>
          <p:nvPr/>
        </p:nvSpPr>
        <p:spPr bwMode="auto">
          <a:xfrm>
            <a:off x="7686720" y="4058428"/>
            <a:ext cx="642942" cy="794802"/>
          </a:xfrm>
          <a:prstGeom prst="stripedRightArrow">
            <a:avLst/>
          </a:prstGeom>
          <a:noFill/>
          <a:ln>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fontAlgn="base">
              <a:spcBef>
                <a:spcPct val="0"/>
              </a:spcBef>
              <a:spcAft>
                <a:spcPct val="0"/>
              </a:spcAft>
            </a:pPr>
            <a:endParaRPr kumimoji="1" lang="zh-CN" altLang="en-US" sz="2000" b="1">
              <a:solidFill>
                <a:srgbClr val="666699"/>
              </a:solidFill>
              <a:latin typeface="宋体" panose="02010600030101010101" pitchFamily="2" charset="-122"/>
              <a:ea typeface="宋体" panose="02010600030101010101" pitchFamily="2" charset="-122"/>
            </a:endParaRPr>
          </a:p>
        </p:txBody>
      </p:sp>
      <p:sp>
        <p:nvSpPr>
          <p:cNvPr id="10" name="矩形 9"/>
          <p:cNvSpPr/>
          <p:nvPr/>
        </p:nvSpPr>
        <p:spPr>
          <a:xfrm>
            <a:off x="5206652" y="5622921"/>
            <a:ext cx="5534522" cy="738664"/>
          </a:xfrm>
          <a:prstGeom prst="rect">
            <a:avLst/>
          </a:prstGeom>
        </p:spPr>
        <p:txBody>
          <a:bodyPr wrap="square">
            <a:spAutoFit/>
          </a:bodyPr>
          <a:lstStyle/>
          <a:p>
            <a:pPr algn="ctr">
              <a:lnSpc>
                <a:spcPct val="150000"/>
              </a:lnSpc>
            </a:pPr>
            <a:r>
              <a:rPr lang="zh-CN" altLang="en-US" sz="1400" dirty="0">
                <a:solidFill>
                  <a:schemeClr val="bg1"/>
                </a:solidFill>
                <a:latin typeface="+mn-ea"/>
              </a:rPr>
              <a:t>在单一的关闭设备是不能阻止危险对我们的伤害，只有通过上锁挂牌才能进一步保障自身的安全。</a:t>
            </a:r>
            <a:endParaRPr lang="zh-CN" altLang="en-US" sz="1400" dirty="0">
              <a:solidFill>
                <a:schemeClr val="bg1"/>
              </a:solidFill>
              <a:latin typeface="+mn-ea"/>
            </a:endParaRPr>
          </a:p>
        </p:txBody>
      </p:sp>
      <p:sp>
        <p:nvSpPr>
          <p:cNvPr id="43" name="矩形 42"/>
          <p:cNvSpPr/>
          <p:nvPr/>
        </p:nvSpPr>
        <p:spPr>
          <a:xfrm>
            <a:off x="5027413" y="5587048"/>
            <a:ext cx="5893000"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NO.2</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组合 15"/>
          <p:cNvGrpSpPr/>
          <p:nvPr/>
        </p:nvGrpSpPr>
        <p:grpSpPr>
          <a:xfrm>
            <a:off x="820202" y="1093518"/>
            <a:ext cx="10100211" cy="5269182"/>
            <a:chOff x="820202" y="1093518"/>
            <a:chExt cx="10100211" cy="5269182"/>
          </a:xfrm>
        </p:grpSpPr>
        <p:sp>
          <p:nvSpPr>
            <p:cNvPr id="17" name="圆角矩形 16"/>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8" name="圆角矩形 17"/>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9" name="组合 18"/>
            <p:cNvGrpSpPr/>
            <p:nvPr/>
          </p:nvGrpSpPr>
          <p:grpSpPr>
            <a:xfrm rot="16200000">
              <a:off x="989980" y="2579641"/>
              <a:ext cx="527587" cy="130584"/>
              <a:chOff x="5856449" y="4311193"/>
              <a:chExt cx="527587" cy="130584"/>
            </a:xfrm>
          </p:grpSpPr>
          <p:sp>
            <p:nvSpPr>
              <p:cNvPr id="26" name="椭圆 25"/>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0" name="组合 19"/>
            <p:cNvGrpSpPr/>
            <p:nvPr/>
          </p:nvGrpSpPr>
          <p:grpSpPr>
            <a:xfrm rot="16200000">
              <a:off x="3686999" y="2579640"/>
              <a:ext cx="527587" cy="130585"/>
              <a:chOff x="5856449" y="3383509"/>
              <a:chExt cx="527587" cy="130585"/>
            </a:xfrm>
          </p:grpSpPr>
          <p:sp>
            <p:nvSpPr>
              <p:cNvPr id="22" name="椭圆 21"/>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椭圆 22"/>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1" name="圆角矩形 20"/>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 name="矩形 1"/>
          <p:cNvSpPr/>
          <p:nvPr/>
        </p:nvSpPr>
        <p:spPr>
          <a:xfrm>
            <a:off x="910666" y="1217788"/>
            <a:ext cx="3439055"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只有授权人员才可从事电气作业</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All electrical work can only be done by authorized worker</a:t>
            </a:r>
            <a:endParaRPr lang="en-US" altLang="en-US" b="1" dirty="0">
              <a:latin typeface="微软雅黑" panose="020B0503020204020204" pitchFamily="34" charset="-122"/>
              <a:ea typeface="微软雅黑" panose="020B0503020204020204" pitchFamily="34" charset="-122"/>
              <a:cs typeface="Tahoma" panose="020B0604030504040204" pitchFamily="34" charset="0"/>
            </a:endParaRPr>
          </a:p>
        </p:txBody>
      </p:sp>
      <p:pic>
        <p:nvPicPr>
          <p:cNvPr id="30" name="Picture 5" descr="C:\Users\wndpp\Desktop\03-非授权人禁止从事电气作业.jpg"/>
          <p:cNvPicPr>
            <a:picLocks noChangeArrowheads="1"/>
          </p:cNvPicPr>
          <p:nvPr/>
        </p:nvPicPr>
        <p:blipFill>
          <a:blip r:embed="rId2" cstate="print"/>
          <a:srcRect/>
          <a:stretch>
            <a:fillRect/>
          </a:stretch>
        </p:blipFill>
        <p:spPr bwMode="auto">
          <a:xfrm>
            <a:off x="1374019" y="2945473"/>
            <a:ext cx="2436148" cy="3222265"/>
          </a:xfrm>
          <a:prstGeom prst="rect">
            <a:avLst/>
          </a:prstGeom>
          <a:noFill/>
          <a:ln w="22225">
            <a:solidFill>
              <a:srgbClr val="C00000"/>
            </a:solidFill>
            <a:miter lim="800000"/>
            <a:headEnd/>
            <a:tailEnd/>
          </a:ln>
        </p:spPr>
      </p:pic>
      <p:sp>
        <p:nvSpPr>
          <p:cNvPr id="31" name="矩形 30"/>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808465" y="2154893"/>
            <a:ext cx="6111948" cy="1246495"/>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、凡从事高低压电器设施维护改善作业时必须由取得低压电工操作证或高压电工操作证的人员进行维护技改作业。</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、作业前请确认 “上锁挂牌”程序是否执行到位。</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2" name="Picture 2" descr="C:\Documents and Settings\yhdong\桌面\2010080409015051_副本.jpg"/>
          <p:cNvPicPr>
            <a:picLocks noChangeAspect="1" noChangeArrowheads="1"/>
          </p:cNvPicPr>
          <p:nvPr/>
        </p:nvPicPr>
        <p:blipFill>
          <a:blip r:embed="rId3" cstate="print"/>
          <a:srcRect/>
          <a:stretch>
            <a:fillRect/>
          </a:stretch>
        </p:blipFill>
        <p:spPr bwMode="auto">
          <a:xfrm>
            <a:off x="4940251" y="3664745"/>
            <a:ext cx="2577549" cy="1662935"/>
          </a:xfrm>
          <a:prstGeom prst="rect">
            <a:avLst/>
          </a:prstGeom>
          <a:noFill/>
        </p:spPr>
      </p:pic>
      <p:pic>
        <p:nvPicPr>
          <p:cNvPr id="33" name="Picture 3" descr="C:\Documents and Settings\yhdong\桌面\IMG_0001.jpg"/>
          <p:cNvPicPr>
            <a:picLocks noChangeAspect="1" noChangeArrowheads="1"/>
          </p:cNvPicPr>
          <p:nvPr/>
        </p:nvPicPr>
        <p:blipFill>
          <a:blip r:embed="rId4" cstate="print"/>
          <a:srcRect/>
          <a:stretch>
            <a:fillRect/>
          </a:stretch>
        </p:blipFill>
        <p:spPr bwMode="auto">
          <a:xfrm>
            <a:off x="8282000" y="3664744"/>
            <a:ext cx="2625831" cy="1662935"/>
          </a:xfrm>
          <a:prstGeom prst="rect">
            <a:avLst/>
          </a:prstGeom>
          <a:noFill/>
        </p:spPr>
      </p:pic>
      <p:sp>
        <p:nvSpPr>
          <p:cNvPr id="34" name="左右箭头 33"/>
          <p:cNvSpPr/>
          <p:nvPr/>
        </p:nvSpPr>
        <p:spPr>
          <a:xfrm>
            <a:off x="7568106" y="4250945"/>
            <a:ext cx="635600" cy="490531"/>
          </a:xfrm>
          <a:prstGeom prst="leftRightArrow">
            <a:avLst>
              <a:gd name="adj1" fmla="val 44822"/>
              <a:gd name="adj2" fmla="val 3964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940251" y="5587048"/>
            <a:ext cx="5980162"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26832" y="5600281"/>
            <a:ext cx="5207000" cy="738664"/>
          </a:xfrm>
          <a:prstGeom prst="rect">
            <a:avLst/>
          </a:prstGeom>
        </p:spPr>
        <p:txBody>
          <a:bodyPr wrap="square">
            <a:spAutoFit/>
          </a:bodyPr>
          <a:lstStyle/>
          <a:p>
            <a:pPr algn="ctr">
              <a:lnSpc>
                <a:spcPct val="150000"/>
              </a:lnSpc>
            </a:pPr>
            <a:r>
              <a:rPr lang="zh-CN" altLang="en-US" sz="1400" dirty="0">
                <a:solidFill>
                  <a:schemeClr val="bg1"/>
                </a:solidFill>
                <a:latin typeface="+mn-ea"/>
              </a:rPr>
              <a:t>不是所有的人员都能从事特种作业，只有取得国家特种作业操作证得人员才能从事相关特种作业。</a:t>
            </a:r>
            <a:endParaRPr lang="zh-CN" altLang="en-US" sz="1400" dirty="0">
              <a:solidFill>
                <a:schemeClr val="bg1"/>
              </a:solidFill>
              <a:latin typeface="+mn-ea"/>
            </a:endParaRPr>
          </a:p>
        </p:txBody>
      </p:sp>
      <p:sp>
        <p:nvSpPr>
          <p:cNvPr id="36" name="椭圆 3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NO.3</a:t>
            </a:r>
            <a:endParaRPr lang="zh-CN" alt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组合 11"/>
          <p:cNvGrpSpPr/>
          <p:nvPr/>
        </p:nvGrpSpPr>
        <p:grpSpPr>
          <a:xfrm>
            <a:off x="820202" y="1093518"/>
            <a:ext cx="10100211" cy="5269182"/>
            <a:chOff x="820202" y="1093518"/>
            <a:chExt cx="10100211" cy="5269182"/>
          </a:xfrm>
        </p:grpSpPr>
        <p:sp>
          <p:nvSpPr>
            <p:cNvPr id="13" name="圆角矩形 12"/>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4" name="圆角矩形 13"/>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15" name="组合 14"/>
            <p:cNvGrpSpPr/>
            <p:nvPr/>
          </p:nvGrpSpPr>
          <p:grpSpPr>
            <a:xfrm rot="16200000">
              <a:off x="989980" y="2579641"/>
              <a:ext cx="527587" cy="130584"/>
              <a:chOff x="5856449" y="4311193"/>
              <a:chExt cx="527587" cy="130584"/>
            </a:xfrm>
          </p:grpSpPr>
          <p:sp>
            <p:nvSpPr>
              <p:cNvPr id="22" name="椭圆 21"/>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椭圆 22"/>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4" name="圆角矩形 23"/>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5" name="圆角矩形 24"/>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16" name="组合 15"/>
            <p:cNvGrpSpPr/>
            <p:nvPr/>
          </p:nvGrpSpPr>
          <p:grpSpPr>
            <a:xfrm rot="16200000">
              <a:off x="3686999" y="2579640"/>
              <a:ext cx="527587" cy="130585"/>
              <a:chOff x="5856449" y="3383509"/>
              <a:chExt cx="527587" cy="130585"/>
            </a:xfrm>
          </p:grpSpPr>
          <p:sp>
            <p:nvSpPr>
              <p:cNvPr id="18" name="椭圆 17"/>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19" name="椭圆 18"/>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0" name="圆角矩形 19"/>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1" name="圆角矩形 20"/>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17" name="圆角矩形 16"/>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6" name="矩形 25"/>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7" name="Picture 7" descr="http://www.idemsafety.com/_includes/images/products/__KLTM-RF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044" y="3110186"/>
            <a:ext cx="2502299" cy="3010143"/>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6"/>
          <p:cNvSpPr/>
          <p:nvPr/>
        </p:nvSpPr>
        <p:spPr>
          <a:xfrm>
            <a:off x="763293" y="1160704"/>
            <a:ext cx="3733800"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严禁旁通</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设备的安全连锁</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Prohibit to bypass  equipment’s safety interlock</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矩形 7"/>
          <p:cNvSpPr/>
          <p:nvPr/>
        </p:nvSpPr>
        <p:spPr>
          <a:xfrm>
            <a:off x="4824413" y="2076376"/>
            <a:ext cx="6096000" cy="1200329"/>
          </a:xfrm>
          <a:prstGeom prst="rect">
            <a:avLst/>
          </a:prstGeom>
        </p:spPr>
        <p:txBody>
          <a:bodyPr wrap="square">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禁止将设备的安全连锁装置旁通，当你将安全连锁装置进行旁通或者拆除时，会导致安全连锁装置无法启动保护程序，也就是无法停止设备，那样将对人身造成灾难性的伤害。</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0" name="Picture 2"/>
          <p:cNvPicPr>
            <a:picLocks noChangeAspect="1" noChangeArrowheads="1"/>
          </p:cNvPicPr>
          <p:nvPr/>
        </p:nvPicPr>
        <p:blipFill>
          <a:blip r:embed="rId3" cstate="print"/>
          <a:srcRect/>
          <a:stretch>
            <a:fillRect/>
          </a:stretch>
        </p:blipFill>
        <p:spPr bwMode="auto">
          <a:xfrm>
            <a:off x="4891940" y="3504412"/>
            <a:ext cx="2583510" cy="1943944"/>
          </a:xfrm>
          <a:prstGeom prst="rect">
            <a:avLst/>
          </a:prstGeom>
          <a:noFill/>
          <a:ln w="9525">
            <a:noFill/>
            <a:miter lim="800000"/>
            <a:headEnd/>
            <a:tailEnd/>
          </a:ln>
          <a:effectLst/>
        </p:spPr>
      </p:pic>
      <p:pic>
        <p:nvPicPr>
          <p:cNvPr id="31" name="Picture 1"/>
          <p:cNvPicPr>
            <a:picLocks noChangeAspect="1" noChangeArrowheads="1"/>
          </p:cNvPicPr>
          <p:nvPr/>
        </p:nvPicPr>
        <p:blipFill>
          <a:blip r:embed="rId4" cstate="print"/>
          <a:srcRect/>
          <a:stretch>
            <a:fillRect/>
          </a:stretch>
        </p:blipFill>
        <p:spPr bwMode="auto">
          <a:xfrm>
            <a:off x="8196818" y="3504412"/>
            <a:ext cx="2636366" cy="1943944"/>
          </a:xfrm>
          <a:prstGeom prst="rect">
            <a:avLst/>
          </a:prstGeom>
          <a:noFill/>
          <a:ln w="9525">
            <a:noFill/>
            <a:miter lim="800000"/>
            <a:headEnd/>
            <a:tailEnd/>
          </a:ln>
          <a:effectLst/>
        </p:spPr>
      </p:pic>
      <p:grpSp>
        <p:nvGrpSpPr>
          <p:cNvPr id="32" name="组合 31"/>
          <p:cNvGrpSpPr/>
          <p:nvPr/>
        </p:nvGrpSpPr>
        <p:grpSpPr>
          <a:xfrm>
            <a:off x="5408561" y="3553897"/>
            <a:ext cx="865042" cy="707762"/>
            <a:chOff x="4500562" y="5072074"/>
            <a:chExt cx="1143008" cy="1000132"/>
          </a:xfrm>
        </p:grpSpPr>
        <p:sp>
          <p:nvSpPr>
            <p:cNvPr id="3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3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411825" y="3808422"/>
            <a:ext cx="891904" cy="292910"/>
            <a:chOff x="7013639" y="5108857"/>
            <a:chExt cx="1297315" cy="488183"/>
          </a:xfrm>
        </p:grpSpPr>
        <p:sp>
          <p:nvSpPr>
            <p:cNvPr id="36" name="矩形 35"/>
            <p:cNvSpPr/>
            <p:nvPr/>
          </p:nvSpPr>
          <p:spPr>
            <a:xfrm rot="19279282">
              <a:off x="7025070" y="5108857"/>
              <a:ext cx="1285884" cy="71438"/>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7" name="矩形 36"/>
            <p:cNvSpPr/>
            <p:nvPr/>
          </p:nvSpPr>
          <p:spPr>
            <a:xfrm rot="3044304">
              <a:off x="6838403" y="5349804"/>
              <a:ext cx="422472" cy="72000"/>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38" name="矩形 37"/>
          <p:cNvSpPr/>
          <p:nvPr/>
        </p:nvSpPr>
        <p:spPr>
          <a:xfrm>
            <a:off x="4891941" y="5587048"/>
            <a:ext cx="2583509"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462985" y="5766564"/>
            <a:ext cx="1441420" cy="415498"/>
          </a:xfrm>
          <a:prstGeom prst="rect">
            <a:avLst/>
          </a:prstGeom>
        </p:spPr>
        <p:txBody>
          <a:bodyPr wrap="square">
            <a:spAutoFit/>
          </a:bodyPr>
          <a:lstStyle/>
          <a:p>
            <a:pPr algn="ctr">
              <a:lnSpc>
                <a:spcPct val="150000"/>
              </a:lnSpc>
            </a:pPr>
            <a:r>
              <a:rPr lang="zh-CN" altLang="en-US" sz="1400" dirty="0">
                <a:solidFill>
                  <a:schemeClr val="bg1"/>
                </a:solidFill>
                <a:latin typeface="+mn-ea"/>
              </a:rPr>
              <a:t>安全连锁被旁通</a:t>
            </a:r>
            <a:endParaRPr lang="zh-CN" altLang="en-US" sz="1400" dirty="0">
              <a:solidFill>
                <a:schemeClr val="bg1"/>
              </a:solidFill>
              <a:latin typeface="+mn-ea"/>
            </a:endParaRPr>
          </a:p>
        </p:txBody>
      </p:sp>
      <p:sp>
        <p:nvSpPr>
          <p:cNvPr id="40" name="矩形 39"/>
          <p:cNvSpPr/>
          <p:nvPr/>
        </p:nvSpPr>
        <p:spPr>
          <a:xfrm>
            <a:off x="8196818" y="5587046"/>
            <a:ext cx="2583509" cy="774537"/>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435218" y="5766564"/>
            <a:ext cx="2159566" cy="415498"/>
          </a:xfrm>
          <a:prstGeom prst="rect">
            <a:avLst/>
          </a:prstGeom>
        </p:spPr>
        <p:txBody>
          <a:bodyPr wrap="square">
            <a:spAutoFit/>
          </a:bodyPr>
          <a:lstStyle/>
          <a:p>
            <a:pPr algn="ctr">
              <a:lnSpc>
                <a:spcPct val="150000"/>
              </a:lnSpc>
            </a:pPr>
            <a:r>
              <a:rPr lang="zh-CN" altLang="en-US" sz="1400" dirty="0">
                <a:solidFill>
                  <a:schemeClr val="bg1"/>
                </a:solidFill>
                <a:latin typeface="+mn-ea"/>
              </a:rPr>
              <a:t>要保证安全连锁不被旁通</a:t>
            </a:r>
            <a:endParaRPr lang="zh-CN" altLang="en-US" sz="1400" dirty="0">
              <a:solidFill>
                <a:schemeClr val="bg1"/>
              </a:solidFill>
              <a:latin typeface="+mn-ea"/>
            </a:endParaRPr>
          </a:p>
        </p:txBody>
      </p:sp>
      <p:sp>
        <p:nvSpPr>
          <p:cNvPr id="42" name="椭圆 41"/>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NO.4</a:t>
            </a:r>
            <a:endParaRPr lang="zh-CN" alt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组合 20"/>
          <p:cNvGrpSpPr/>
          <p:nvPr/>
        </p:nvGrpSpPr>
        <p:grpSpPr>
          <a:xfrm>
            <a:off x="820202" y="1093518"/>
            <a:ext cx="10100211" cy="5269182"/>
            <a:chOff x="820202" y="1093518"/>
            <a:chExt cx="10100211" cy="5269182"/>
          </a:xfrm>
        </p:grpSpPr>
        <p:sp>
          <p:nvSpPr>
            <p:cNvPr id="22" name="圆角矩形 21"/>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3" name="圆角矩形 22"/>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4" name="组合 23"/>
            <p:cNvGrpSpPr/>
            <p:nvPr/>
          </p:nvGrpSpPr>
          <p:grpSpPr>
            <a:xfrm rot="16200000">
              <a:off x="989980" y="2579641"/>
              <a:ext cx="527587" cy="130584"/>
              <a:chOff x="5856449" y="4311193"/>
              <a:chExt cx="527587" cy="130584"/>
            </a:xfrm>
          </p:grpSpPr>
          <p:sp>
            <p:nvSpPr>
              <p:cNvPr id="31" name="椭圆 30"/>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椭圆 31"/>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4" name="圆角矩形 33"/>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5" name="组合 24"/>
            <p:cNvGrpSpPr/>
            <p:nvPr/>
          </p:nvGrpSpPr>
          <p:grpSpPr>
            <a:xfrm rot="16200000">
              <a:off x="3686999" y="2579640"/>
              <a:ext cx="527587" cy="130585"/>
              <a:chOff x="5856449" y="3383509"/>
              <a:chExt cx="527587" cy="130585"/>
            </a:xfrm>
          </p:grpSpPr>
          <p:sp>
            <p:nvSpPr>
              <p:cNvPr id="27" name="椭圆 26"/>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椭圆 27"/>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0" name="圆角矩形 29"/>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6" name="圆角矩形 25"/>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5" name="矩形 34"/>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NO.5</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5" name="矩形 4"/>
          <p:cNvSpPr/>
          <p:nvPr/>
        </p:nvSpPr>
        <p:spPr>
          <a:xfrm>
            <a:off x="998244" y="1447715"/>
            <a:ext cx="3263900" cy="646331"/>
          </a:xfrm>
          <a:prstGeom prst="rect">
            <a:avLst/>
          </a:prstGeom>
        </p:spPr>
        <p:txBody>
          <a:bodyPr wrap="square">
            <a:spAutoFit/>
          </a:bodyPr>
          <a:lstStyle/>
          <a:p>
            <a:pPr algn="ctr"/>
            <a:r>
              <a:rPr lang="ja-JP" altLang="en-US" b="1" dirty="0">
                <a:latin typeface="微软雅黑" panose="020B0503020204020204" pitchFamily="34" charset="-122"/>
                <a:ea typeface="微软雅黑" panose="020B0503020204020204" pitchFamily="34" charset="-122"/>
                <a:cs typeface="Tahoma" panose="020B0604030504040204" pitchFamily="34" charset="0"/>
              </a:rPr>
              <a:t>所有指定高危</a:t>
            </a:r>
            <a:r>
              <a:rPr lang="zh-CN" altLang="en-US" b="1" dirty="0">
                <a:latin typeface="微软雅黑" panose="020B0503020204020204" pitchFamily="34" charset="-122"/>
                <a:ea typeface="微软雅黑" panose="020B0503020204020204" pitchFamily="34" charset="-122"/>
                <a:cs typeface="Tahoma" panose="020B0604030504040204" pitchFamily="34" charset="0"/>
              </a:rPr>
              <a:t>作业必须获得相关许可证及遵守有关安全</a:t>
            </a:r>
            <a:r>
              <a:rPr lang="zh-CN" altLang="en-US" b="1" dirty="0" smtClean="0">
                <a:latin typeface="微软雅黑" panose="020B0503020204020204" pitchFamily="34" charset="-122"/>
                <a:ea typeface="微软雅黑" panose="020B0503020204020204" pitchFamily="34" charset="-122"/>
                <a:cs typeface="Tahoma" panose="020B0604030504040204" pitchFamily="34" charset="0"/>
              </a:rPr>
              <a:t>规定</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矩形 8"/>
          <p:cNvSpPr/>
          <p:nvPr/>
        </p:nvSpPr>
        <p:spPr>
          <a:xfrm>
            <a:off x="4808465" y="2170152"/>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、在公司内任何人员（包含：公司内部维修人员、外来施工人员）在执行高危作业时请在作业前获得相应的许可证。</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、目前我们高危行业许可证包含：</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高处作业许可证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受限空间作业许可证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动火作业许可证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0" name="Picture 2" descr="http://www.sinopecnews.com.cn/news/tpxw/content/attachement/jpg/site1/20090410/002197ab639f0b48f8bd3c.jpg"/>
          <p:cNvPicPr>
            <a:picLocks noChangeAspect="1" noChangeArrowheads="1"/>
          </p:cNvPicPr>
          <p:nvPr/>
        </p:nvPicPr>
        <p:blipFill>
          <a:blip r:embed="rId2" cstate="print"/>
          <a:srcRect/>
          <a:stretch>
            <a:fillRect/>
          </a:stretch>
        </p:blipFill>
        <p:spPr bwMode="auto">
          <a:xfrm>
            <a:off x="4808465" y="4204073"/>
            <a:ext cx="2878170" cy="2158627"/>
          </a:xfrm>
          <a:prstGeom prst="rect">
            <a:avLst/>
          </a:prstGeom>
          <a:noFill/>
        </p:spPr>
      </p:pic>
      <p:pic>
        <p:nvPicPr>
          <p:cNvPr id="41" name="Picture 4" descr="C:\Documents and Settings\yhdong\桌面\照片1 0012.jpg"/>
          <p:cNvPicPr>
            <a:picLocks noChangeAspect="1" noChangeArrowheads="1"/>
          </p:cNvPicPr>
          <p:nvPr/>
        </p:nvPicPr>
        <p:blipFill>
          <a:blip r:embed="rId3" cstate="print"/>
          <a:srcRect/>
          <a:stretch>
            <a:fillRect/>
          </a:stretch>
        </p:blipFill>
        <p:spPr bwMode="auto">
          <a:xfrm>
            <a:off x="8013172" y="4204073"/>
            <a:ext cx="2907242" cy="2158627"/>
          </a:xfrm>
          <a:prstGeom prst="rect">
            <a:avLst/>
          </a:prstGeom>
          <a:noFill/>
        </p:spPr>
      </p:pic>
      <p:pic>
        <p:nvPicPr>
          <p:cNvPr id="42" name="Picture 3" descr="G:\未标题-11 拷贝.jpg"/>
          <p:cNvPicPr>
            <a:picLocks noChangeAspect="1" noChangeArrowheads="1"/>
          </p:cNvPicPr>
          <p:nvPr/>
        </p:nvPicPr>
        <p:blipFill>
          <a:blip r:embed="rId4" cstate="print"/>
          <a:srcRect/>
          <a:stretch>
            <a:fillRect/>
          </a:stretch>
        </p:blipFill>
        <p:spPr bwMode="auto">
          <a:xfrm>
            <a:off x="1188481" y="3181328"/>
            <a:ext cx="2887155" cy="2952772"/>
          </a:xfrm>
          <a:prstGeom prst="rect">
            <a:avLst/>
          </a:prstGeom>
          <a:noFill/>
          <a:ln w="22225">
            <a:solidFill>
              <a:srgbClr val="C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7346" name="Picture 2" descr="http://t3.baidu.com/it/u=1921493115,4045092021&amp;fm=23&amp;gp=0.jpg"/>
          <p:cNvPicPr>
            <a:picLocks noChangeAspect="1" noChangeArrowheads="1"/>
          </p:cNvPicPr>
          <p:nvPr/>
        </p:nvPicPr>
        <p:blipFill>
          <a:blip r:embed="rId2" cstate="print"/>
          <a:srcRect/>
          <a:stretch>
            <a:fillRect/>
          </a:stretch>
        </p:blipFill>
        <p:spPr bwMode="auto">
          <a:xfrm>
            <a:off x="4937786" y="4153327"/>
            <a:ext cx="1933580" cy="2209373"/>
          </a:xfrm>
          <a:prstGeom prst="rect">
            <a:avLst/>
          </a:prstGeom>
          <a:noFill/>
        </p:spPr>
      </p:pic>
      <p:pic>
        <p:nvPicPr>
          <p:cNvPr id="57348" name="Picture 4" descr="http://t2.baidu.com/it/u=846662811,2888997853&amp;fm=23&amp;gp=0.jpg"/>
          <p:cNvPicPr>
            <a:picLocks noChangeAspect="1" noChangeArrowheads="1"/>
          </p:cNvPicPr>
          <p:nvPr/>
        </p:nvPicPr>
        <p:blipFill>
          <a:blip r:embed="rId3" cstate="print"/>
          <a:srcRect/>
          <a:stretch>
            <a:fillRect/>
          </a:stretch>
        </p:blipFill>
        <p:spPr bwMode="auto">
          <a:xfrm>
            <a:off x="8766102" y="4159538"/>
            <a:ext cx="2138363" cy="2203162"/>
          </a:xfrm>
          <a:prstGeom prst="rect">
            <a:avLst/>
          </a:prstGeom>
          <a:noFill/>
        </p:spPr>
      </p:pic>
      <p:grpSp>
        <p:nvGrpSpPr>
          <p:cNvPr id="9" name="组合 8"/>
          <p:cNvGrpSpPr/>
          <p:nvPr/>
        </p:nvGrpSpPr>
        <p:grpSpPr>
          <a:xfrm>
            <a:off x="4985405" y="5180159"/>
            <a:ext cx="1143008" cy="1071570"/>
            <a:chOff x="4500562" y="5072074"/>
            <a:chExt cx="1143008" cy="1000132"/>
          </a:xfrm>
        </p:grpSpPr>
        <p:sp>
          <p:nvSpPr>
            <p:cNvPr id="10"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11"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9023363" y="5072055"/>
            <a:ext cx="1214446" cy="1071570"/>
            <a:chOff x="4500562" y="5072074"/>
            <a:chExt cx="1143008" cy="1000132"/>
          </a:xfrm>
        </p:grpSpPr>
        <p:sp>
          <p:nvSpPr>
            <p:cNvPr id="13"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14"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sp>
        <p:nvSpPr>
          <p:cNvPr id="17" name="椭圆 16"/>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椭圆 17"/>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NO.6</a:t>
            </a:r>
            <a:endParaRPr lang="zh-CN" altLang="en-US" sz="2400" b="1" dirty="0">
              <a:solidFill>
                <a:schemeClr val="bg1"/>
              </a:solidFill>
              <a:latin typeface="Arial" panose="020B0604020202020204" pitchFamily="34" charset="0"/>
              <a:cs typeface="Arial" panose="020B0604020202020204" pitchFamily="34" charset="0"/>
            </a:endParaRPr>
          </a:p>
        </p:txBody>
      </p:sp>
      <p:grpSp>
        <p:nvGrpSpPr>
          <p:cNvPr id="20" name="组合 19"/>
          <p:cNvGrpSpPr/>
          <p:nvPr/>
        </p:nvGrpSpPr>
        <p:grpSpPr>
          <a:xfrm>
            <a:off x="820202" y="1093518"/>
            <a:ext cx="10100211" cy="5269182"/>
            <a:chOff x="820202" y="1093518"/>
            <a:chExt cx="10100211" cy="5269182"/>
          </a:xfrm>
        </p:grpSpPr>
        <p:sp>
          <p:nvSpPr>
            <p:cNvPr id="21" name="圆角矩形 2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圆角矩形 21"/>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3" name="组合 22"/>
            <p:cNvGrpSpPr/>
            <p:nvPr/>
          </p:nvGrpSpPr>
          <p:grpSpPr>
            <a:xfrm rot="16200000">
              <a:off x="989980" y="2579641"/>
              <a:ext cx="527587" cy="130584"/>
              <a:chOff x="5856449" y="4311193"/>
              <a:chExt cx="527587" cy="130584"/>
            </a:xfrm>
          </p:grpSpPr>
          <p:sp>
            <p:nvSpPr>
              <p:cNvPr id="30" name="椭圆 2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椭圆 3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圆角矩形 3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4" name="组合 23"/>
            <p:cNvGrpSpPr/>
            <p:nvPr/>
          </p:nvGrpSpPr>
          <p:grpSpPr>
            <a:xfrm rot="16200000">
              <a:off x="3686999" y="2579640"/>
              <a:ext cx="527587" cy="130585"/>
              <a:chOff x="5856449" y="3383509"/>
              <a:chExt cx="527587" cy="130585"/>
            </a:xfrm>
          </p:grpSpPr>
          <p:sp>
            <p:nvSpPr>
              <p:cNvPr id="26" name="椭圆 2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圆角矩形 24"/>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4" name="矩形 33"/>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008526" y="1176736"/>
            <a:ext cx="3243335"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驾驶时严禁</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使用手机</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Prohibit to use mobile phone while </a:t>
            </a:r>
            <a:r>
              <a:rPr lang="en-US" altLang="zh-CN" b="1" dirty="0" smtClean="0">
                <a:latin typeface="微软雅黑" panose="020B0503020204020204" pitchFamily="34" charset="-122"/>
                <a:ea typeface="微软雅黑" panose="020B0503020204020204" pitchFamily="34" charset="-122"/>
                <a:cs typeface="Tahoma" panose="020B0604030504040204" pitchFamily="34" charset="0"/>
              </a:rPr>
              <a:t>driving</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7" name="矩形 6"/>
          <p:cNvSpPr/>
          <p:nvPr/>
        </p:nvSpPr>
        <p:spPr>
          <a:xfrm>
            <a:off x="4834731" y="2005795"/>
            <a:ext cx="6096000" cy="1985159"/>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、在园区内驾驶叉车、机板车、私家车及摩托车时禁止使用手机等通讯设备，防止交通事故的发生。</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、驾驶摩托车的同仁请遵守交通规则，按章行驶；佩戴好安全帽，严禁超载。</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、上下班行车请遵守</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道路交通安全法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要求。</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 name="Picture 2"/>
          <p:cNvPicPr>
            <a:picLocks noChangeAspect="1" noChangeArrowheads="1"/>
          </p:cNvPicPr>
          <p:nvPr/>
        </p:nvPicPr>
        <p:blipFill>
          <a:blip r:embed="rId4" cstate="print"/>
          <a:srcRect/>
          <a:stretch>
            <a:fillRect/>
          </a:stretch>
        </p:blipFill>
        <p:spPr bwMode="auto">
          <a:xfrm>
            <a:off x="1435313" y="3027055"/>
            <a:ext cx="2389760" cy="3059102"/>
          </a:xfrm>
          <a:prstGeom prst="rect">
            <a:avLst/>
          </a:prstGeom>
          <a:noFill/>
          <a:ln w="22225">
            <a:solidFill>
              <a:srgbClr val="C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椭圆 17"/>
          <p:cNvSpPr/>
          <p:nvPr/>
        </p:nvSpPr>
        <p:spPr>
          <a:xfrm>
            <a:off x="5494471" y="-393251"/>
            <a:ext cx="1323289" cy="1323289"/>
          </a:xfrm>
          <a:prstGeom prst="ellips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820202" y="1093518"/>
            <a:ext cx="10100211" cy="5269182"/>
            <a:chOff x="820202" y="1093518"/>
            <a:chExt cx="10100211" cy="5269182"/>
          </a:xfrm>
        </p:grpSpPr>
        <p:sp>
          <p:nvSpPr>
            <p:cNvPr id="21" name="圆角矩形 20"/>
            <p:cNvSpPr/>
            <p:nvPr/>
          </p:nvSpPr>
          <p:spPr>
            <a:xfrm>
              <a:off x="820202" y="1093518"/>
              <a:ext cx="3619984" cy="145553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2" name="圆角矩形 21"/>
            <p:cNvSpPr/>
            <p:nvPr/>
          </p:nvSpPr>
          <p:spPr>
            <a:xfrm>
              <a:off x="820202" y="2750512"/>
              <a:ext cx="3619984" cy="3612188"/>
            </a:xfrm>
            <a:prstGeom prst="roundRect">
              <a:avLst>
                <a:gd name="adj" fmla="val 3536"/>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nvGrpSpPr>
            <p:cNvPr id="23" name="组合 22"/>
            <p:cNvGrpSpPr/>
            <p:nvPr/>
          </p:nvGrpSpPr>
          <p:grpSpPr>
            <a:xfrm rot="16200000">
              <a:off x="989980" y="2579641"/>
              <a:ext cx="527587" cy="130584"/>
              <a:chOff x="5856449" y="4311193"/>
              <a:chExt cx="527587" cy="130584"/>
            </a:xfrm>
          </p:grpSpPr>
          <p:sp>
            <p:nvSpPr>
              <p:cNvPr id="30" name="椭圆 2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1" name="椭圆 3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2" name="圆角矩形 3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33" name="圆角矩形 3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grpSp>
          <p:nvGrpSpPr>
            <p:cNvPr id="24" name="组合 23"/>
            <p:cNvGrpSpPr/>
            <p:nvPr/>
          </p:nvGrpSpPr>
          <p:grpSpPr>
            <a:xfrm rot="16200000">
              <a:off x="3686999" y="2579640"/>
              <a:ext cx="527587" cy="130585"/>
              <a:chOff x="5856449" y="3383509"/>
              <a:chExt cx="527587" cy="130585"/>
            </a:xfrm>
          </p:grpSpPr>
          <p:sp>
            <p:nvSpPr>
              <p:cNvPr id="26" name="椭圆 2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7" name="椭圆 2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8" name="圆角矩形 2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sp>
            <p:nvSpPr>
              <p:cNvPr id="29" name="圆角矩形 2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25" name="圆角矩形 24"/>
            <p:cNvSpPr/>
            <p:nvPr/>
          </p:nvSpPr>
          <p:spPr>
            <a:xfrm>
              <a:off x="4851400" y="1143001"/>
              <a:ext cx="6069013" cy="63390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762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2F33"/>
                </a:solidFill>
              </a:endParaRPr>
            </a:p>
          </p:txBody>
        </p:sp>
      </p:grpSp>
      <p:sp>
        <p:nvSpPr>
          <p:cNvPr id="34" name="矩形 33"/>
          <p:cNvSpPr/>
          <p:nvPr/>
        </p:nvSpPr>
        <p:spPr>
          <a:xfrm>
            <a:off x="5027413" y="127528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Picture 6" descr="G:\未标题-21 拷贝.jpg"/>
          <p:cNvPicPr>
            <a:picLocks noChangeAspect="1" noChangeArrowheads="1"/>
          </p:cNvPicPr>
          <p:nvPr/>
        </p:nvPicPr>
        <p:blipFill>
          <a:blip r:embed="rId2" cstate="print"/>
          <a:srcRect/>
          <a:stretch>
            <a:fillRect/>
          </a:stretch>
        </p:blipFill>
        <p:spPr bwMode="auto">
          <a:xfrm>
            <a:off x="1393034" y="3053347"/>
            <a:ext cx="2474319" cy="3108759"/>
          </a:xfrm>
          <a:prstGeom prst="rect">
            <a:avLst/>
          </a:prstGeom>
          <a:noFill/>
          <a:ln w="22225">
            <a:solidFill>
              <a:srgbClr val="C00000"/>
            </a:solidFill>
            <a:miter lim="800000"/>
            <a:headEnd/>
            <a:tailEnd/>
          </a:ln>
        </p:spPr>
      </p:pic>
      <p:pic>
        <p:nvPicPr>
          <p:cNvPr id="58370" name="Picture 2" descr="http://t2.baidu.com/it/u=1856749749,3753916916&amp;fm=23&amp;gp=0.jpg"/>
          <p:cNvPicPr>
            <a:picLocks noChangeAspect="1" noChangeArrowheads="1"/>
          </p:cNvPicPr>
          <p:nvPr/>
        </p:nvPicPr>
        <p:blipFill>
          <a:blip r:embed="rId3" cstate="print"/>
          <a:srcRect/>
          <a:stretch>
            <a:fillRect/>
          </a:stretch>
        </p:blipFill>
        <p:spPr bwMode="auto">
          <a:xfrm>
            <a:off x="4851400" y="4386642"/>
            <a:ext cx="2286016" cy="2011680"/>
          </a:xfrm>
          <a:prstGeom prst="rect">
            <a:avLst/>
          </a:prstGeom>
          <a:noFill/>
        </p:spPr>
      </p:pic>
      <p:grpSp>
        <p:nvGrpSpPr>
          <p:cNvPr id="5" name="组合 4"/>
          <p:cNvGrpSpPr/>
          <p:nvPr/>
        </p:nvGrpSpPr>
        <p:grpSpPr>
          <a:xfrm>
            <a:off x="5208590" y="4458080"/>
            <a:ext cx="1143008" cy="1071570"/>
            <a:chOff x="4500562" y="5072074"/>
            <a:chExt cx="1143008" cy="1000132"/>
          </a:xfrm>
        </p:grpSpPr>
        <p:sp>
          <p:nvSpPr>
            <p:cNvPr id="6" name="Line 6"/>
            <p:cNvSpPr>
              <a:spLocks noChangeShapeType="1"/>
            </p:cNvSpPr>
            <p:nvPr/>
          </p:nvSpPr>
          <p:spPr bwMode="auto">
            <a:xfrm flipH="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sp>
          <p:nvSpPr>
            <p:cNvPr id="7" name="Line 7"/>
            <p:cNvSpPr>
              <a:spLocks noChangeShapeType="1"/>
            </p:cNvSpPr>
            <p:nvPr/>
          </p:nvSpPr>
          <p:spPr bwMode="auto">
            <a:xfrm flipH="1" flipV="1">
              <a:off x="4500562" y="5072074"/>
              <a:ext cx="1143008" cy="1000132"/>
            </a:xfrm>
            <a:prstGeom prst="line">
              <a:avLst/>
            </a:prstGeom>
            <a:noFill/>
            <a:ln w="57150">
              <a:solidFill>
                <a:srgbClr val="FFFF00"/>
              </a:solidFill>
              <a:round/>
            </a:ln>
          </p:spPr>
          <p:txBody>
            <a:bodyPr vert="horz" wrap="square" lIns="91440" tIns="45720" rIns="91440" bIns="45720" numCol="1" anchor="t" anchorCtr="0" compatLnSpc="1"/>
            <a:lstStyle/>
            <a:p>
              <a:endParaRPr lang="zh-CN" altLang="en-US"/>
            </a:p>
          </p:txBody>
        </p:sp>
      </p:grpSp>
      <p:pic>
        <p:nvPicPr>
          <p:cNvPr id="58372" name="Picture 4" descr="http://t2.baidu.com/it/u=1706988391,1334606499&amp;fm=23&amp;gp=0.jpg"/>
          <p:cNvPicPr>
            <a:picLocks noChangeAspect="1" noChangeArrowheads="1"/>
          </p:cNvPicPr>
          <p:nvPr/>
        </p:nvPicPr>
        <p:blipFill>
          <a:blip r:embed="rId4" cstate="print"/>
          <a:srcRect/>
          <a:stretch>
            <a:fillRect/>
          </a:stretch>
        </p:blipFill>
        <p:spPr bwMode="auto">
          <a:xfrm>
            <a:off x="8534603" y="4398058"/>
            <a:ext cx="2385810" cy="2000264"/>
          </a:xfrm>
          <a:prstGeom prst="rect">
            <a:avLst/>
          </a:prstGeom>
          <a:noFill/>
        </p:spPr>
      </p:pic>
      <p:grpSp>
        <p:nvGrpSpPr>
          <p:cNvPr id="12" name="组合 11"/>
          <p:cNvGrpSpPr/>
          <p:nvPr/>
        </p:nvGrpSpPr>
        <p:grpSpPr>
          <a:xfrm>
            <a:off x="9391860" y="4847065"/>
            <a:ext cx="1297315" cy="488183"/>
            <a:chOff x="7013639" y="5108857"/>
            <a:chExt cx="1297315" cy="488183"/>
          </a:xfrm>
        </p:grpSpPr>
        <p:sp>
          <p:nvSpPr>
            <p:cNvPr id="9" name="矩形 8"/>
            <p:cNvSpPr/>
            <p:nvPr/>
          </p:nvSpPr>
          <p:spPr>
            <a:xfrm rot="19279282">
              <a:off x="7025070" y="5108857"/>
              <a:ext cx="1285884" cy="71438"/>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矩形 10"/>
            <p:cNvSpPr/>
            <p:nvPr/>
          </p:nvSpPr>
          <p:spPr>
            <a:xfrm rot="3044304">
              <a:off x="6838403" y="5349804"/>
              <a:ext cx="422472" cy="72000"/>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4" name="矩形 3"/>
          <p:cNvSpPr/>
          <p:nvPr/>
        </p:nvSpPr>
        <p:spPr>
          <a:xfrm>
            <a:off x="1093802" y="1160704"/>
            <a:ext cx="2877334" cy="1200329"/>
          </a:xfrm>
          <a:prstGeom prst="rect">
            <a:avLst/>
          </a:prstGeom>
        </p:spPr>
        <p:txBody>
          <a:bodyPr wrap="square">
            <a:spAutoFit/>
          </a:bodyPr>
          <a:lstStyle/>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保持</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zh-CN" altLang="en-US" b="1" dirty="0">
                <a:latin typeface="微软雅黑" panose="020B0503020204020204" pitchFamily="34" charset="-122"/>
                <a:ea typeface="微软雅黑" panose="020B0503020204020204" pitchFamily="34" charset="-122"/>
                <a:cs typeface="Tahoma" panose="020B0604030504040204" pitchFamily="34" charset="0"/>
              </a:rPr>
              <a:t>紧急通道通畅</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Keep emergency exit </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a:p>
            <a:pPr algn="ctr"/>
            <a:r>
              <a:rPr lang="en-US" altLang="zh-CN" b="1" dirty="0">
                <a:latin typeface="微软雅黑" panose="020B0503020204020204" pitchFamily="34" charset="-122"/>
                <a:ea typeface="微软雅黑" panose="020B0503020204020204" pitchFamily="34" charset="-122"/>
                <a:cs typeface="Tahoma" panose="020B0604030504040204" pitchFamily="34" charset="0"/>
              </a:rPr>
              <a:t>free of obstacles</a:t>
            </a:r>
            <a:endParaRPr lang="en-US" altLang="zh-CN" b="1" dirty="0">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矩形 7"/>
          <p:cNvSpPr/>
          <p:nvPr/>
        </p:nvSpPr>
        <p:spPr>
          <a:xfrm>
            <a:off x="4808465" y="2242838"/>
            <a:ext cx="6096000" cy="1569660"/>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、请保持园区各建筑物的安全通道、厂区人行通道的畅通，禁止安全通道门上锁或堆放杂物，紧急疏散时无法通行。</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、员工要掌握如何在紧急情况下疏散要点，碰到自然灾害、火灾的紧急情况能从安全通道疏散。</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椭圆 36"/>
          <p:cNvSpPr/>
          <p:nvPr/>
        </p:nvSpPr>
        <p:spPr>
          <a:xfrm>
            <a:off x="5608876" y="-272602"/>
            <a:ext cx="1081989" cy="10819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93646" y="177215"/>
            <a:ext cx="1112448"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NO.7</a:t>
            </a:r>
            <a:endParaRPr lang="zh-CN" alt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2233</Words>
  <Application>WPS 演示</Application>
  <PresentationFormat>宽屏</PresentationFormat>
  <Paragraphs>157</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叶根友毛笔行书2.0版</vt:lpstr>
      <vt:lpstr>微软雅黑</vt:lpstr>
      <vt:lpstr>Tahoma</vt:lpstr>
      <vt:lpstr>Calibri</vt:lpstr>
      <vt:lpstr>Arial Unicode MS</vt:lpstr>
      <vt:lpstr>Calibri Light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2019-08-29T13:57:00Z</dcterms:created>
  <dcterms:modified xsi:type="dcterms:W3CDTF">2024-04-15T05:34:10Z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378AE73A745A4935BC88E9F6CCC20D3D_13</vt:lpwstr>
  </property>
</Properties>
</file>