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3"/>
    <p:sldId id="587" r:id="rId4"/>
    <p:sldId id="431" r:id="rId5"/>
    <p:sldId id="486" r:id="rId6"/>
    <p:sldId id="556" r:id="rId7"/>
    <p:sldId id="505" r:id="rId8"/>
    <p:sldId id="504" r:id="rId9"/>
    <p:sldId id="487" r:id="rId10"/>
    <p:sldId id="544" r:id="rId11"/>
    <p:sldId id="488" r:id="rId12"/>
    <p:sldId id="545" r:id="rId13"/>
    <p:sldId id="454" r:id="rId14"/>
    <p:sldId id="546" r:id="rId15"/>
    <p:sldId id="489" r:id="rId16"/>
    <p:sldId id="502" r:id="rId17"/>
    <p:sldId id="491" r:id="rId18"/>
    <p:sldId id="492" r:id="rId19"/>
    <p:sldId id="493" r:id="rId20"/>
    <p:sldId id="471" r:id="rId21"/>
    <p:sldId id="499" r:id="rId22"/>
    <p:sldId id="500" r:id="rId23"/>
    <p:sldId id="438" r:id="rId24"/>
    <p:sldId id="503" r:id="rId25"/>
    <p:sldId id="549" r:id="rId26"/>
    <p:sldId id="550" r:id="rId27"/>
    <p:sldId id="481" r:id="rId28"/>
    <p:sldId id="482" r:id="rId29"/>
    <p:sldId id="483" r:id="rId30"/>
    <p:sldId id="484" r:id="rId31"/>
    <p:sldId id="439" r:id="rId32"/>
    <p:sldId id="551" r:id="rId33"/>
    <p:sldId id="552" r:id="rId34"/>
    <p:sldId id="553" r:id="rId35"/>
    <p:sldId id="554" r:id="rId36"/>
    <p:sldId id="589" r:id="rId37"/>
  </p:sldIdLst>
  <p:sldSz cx="9144000" cy="6858000" type="screen4x3"/>
  <p:notesSz cx="6858000" cy="9144000"/>
  <p:custDataLst>
    <p:tags r:id="rId44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gs" Target="tags/tag19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handoutMaster" Target="handoutMasters/handoutMaster1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>
              <a:ea typeface="微软雅黑" panose="020B0503020204020204" charset="-122"/>
            </a:endParaRPr>
          </a:p>
        </p:txBody>
      </p:sp>
      <p:sp>
        <p:nvSpPr>
          <p:cNvPr id="2051" name="日期占位符 2"/>
          <p:cNvSpPr/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>
              <a:ea typeface="微软雅黑" panose="020B0503020204020204" charset="-122"/>
            </a:endParaRPr>
          </a:p>
        </p:txBody>
      </p:sp>
      <p:sp>
        <p:nvSpPr>
          <p:cNvPr id="3076" name="幻灯片图像占位符 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/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页脚占位符 5"/>
          <p:cNvSpPr/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>
              <a:ea typeface="微软雅黑" panose="020B0503020204020204" charset="-122"/>
            </a:endParaRPr>
          </a:p>
        </p:txBody>
      </p:sp>
      <p:sp>
        <p:nvSpPr>
          <p:cNvPr id="2055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z="1200" strike="noStrike" noProof="1" dirty="0"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/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/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/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/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/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/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/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/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/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/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 sz="1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 sz="1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/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/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27" name="Rectangle 3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28" name="Rectangle 4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/>
            </a:fld>
            <a:endParaRPr lang="zh-CN" altLang="en-US" strike="noStrike" noProof="1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4"/>
          <a:srcRect b="13493"/>
          <a:stretch>
            <a:fillRect/>
          </a:stretch>
        </p:blipFill>
        <p:spPr>
          <a:xfrm>
            <a:off x="-1905" y="-5080"/>
            <a:ext cx="9148445" cy="1205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3258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26.jpeg"/><Relationship Id="rId4" Type="http://schemas.openxmlformats.org/officeDocument/2006/relationships/tags" Target="../tags/tag16.xml"/><Relationship Id="rId3" Type="http://schemas.openxmlformats.org/officeDocument/2006/relationships/image" Target="../media/image25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7" name="Text Box 5"/>
          <p:cNvSpPr txBox="1"/>
          <p:nvPr/>
        </p:nvSpPr>
        <p:spPr>
          <a:xfrm>
            <a:off x="1301433" y="2759075"/>
            <a:ext cx="6889750" cy="1098550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chemeClr val="tx1"/>
            </a:outerShdw>
          </a:effectLst>
        </p:spPr>
        <p:txBody>
          <a:bodyPr wrap="none">
            <a:spAutoFit/>
          </a:bodyPr>
          <a:p>
            <a:pPr algn="ctr"/>
            <a:r>
              <a:rPr lang="zh-CN" altLang="en-US" sz="6600" noProof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防暑降温知识讲座</a:t>
            </a:r>
            <a:endParaRPr lang="zh-CN" altLang="en-US" sz="6600" noProof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228239" y="429297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890739" y="5228924"/>
            <a:ext cx="675000" cy="675000"/>
          </a:xfrm>
          <a:prstGeom prst="ellipse">
            <a:avLst/>
          </a:prstGeom>
          <a:solidFill>
            <a:srgbClr val="0070C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823075" y="522938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755411" y="522892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组合 12289"/>
          <p:cNvGrpSpPr/>
          <p:nvPr/>
        </p:nvGrpSpPr>
        <p:grpSpPr>
          <a:xfrm>
            <a:off x="0" y="1268413"/>
            <a:ext cx="2843213" cy="719137"/>
            <a:chOff x="0" y="0"/>
            <a:chExt cx="10000" cy="10000"/>
          </a:xfrm>
        </p:grpSpPr>
        <p:sp>
          <p:nvSpPr>
            <p:cNvPr id="2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291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2292" name="矩形 1"/>
          <p:cNvSpPr/>
          <p:nvPr/>
        </p:nvSpPr>
        <p:spPr>
          <a:xfrm>
            <a:off x="42863" y="142716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endParaRPr lang="en-US" altLang="x-none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94" name="Rectangle 3"/>
          <p:cNvSpPr/>
          <p:nvPr/>
        </p:nvSpPr>
        <p:spPr>
          <a:xfrm>
            <a:off x="179388" y="2349500"/>
            <a:ext cx="8353425" cy="4103688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marL="342900" indent="-342900" eaLnBrk="0" hangingPunct="0"/>
            <a:r>
              <a:rPr lang="zh-CN" altLang="en-US" sz="2400" b="1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何谓中暑？</a:t>
            </a:r>
            <a:endParaRPr lang="zh-CN" altLang="en-US" sz="2400" b="1" dirty="0">
              <a:solidFill>
                <a:srgbClr val="0066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12296"/>
          <p:cNvSpPr/>
          <p:nvPr/>
        </p:nvSpPr>
        <p:spPr>
          <a:xfrm>
            <a:off x="179388" y="1335088"/>
            <a:ext cx="26352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中暑的原因及表现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16099" name="Group 3"/>
          <p:cNvGrpSpPr/>
          <p:nvPr/>
        </p:nvGrpSpPr>
        <p:grpSpPr>
          <a:xfrm>
            <a:off x="1116013" y="2997200"/>
            <a:ext cx="6983412" cy="1800225"/>
            <a:chOff x="408" y="1339"/>
            <a:chExt cx="5017" cy="1414"/>
          </a:xfrm>
        </p:grpSpPr>
        <p:sp>
          <p:nvSpPr>
            <p:cNvPr id="12296" name="WordArt 4"/>
            <p:cNvSpPr>
              <a:spLocks noTextEdit="1"/>
            </p:cNvSpPr>
            <p:nvPr/>
          </p:nvSpPr>
          <p:spPr>
            <a:xfrm>
              <a:off x="408" y="1339"/>
              <a:ext cx="432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ln w="9525" cap="flat" cmpd="sng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66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在高温和高湿度环境中机体</a:t>
              </a:r>
              <a:endParaRPr lang="zh-CN" altLang="en-US" sz="3600" b="1">
                <a:ln w="952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66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297" name="AutoShape 5"/>
            <p:cNvSpPr/>
            <p:nvPr/>
          </p:nvSpPr>
          <p:spPr>
            <a:xfrm>
              <a:off x="4880" y="1363"/>
              <a:ext cx="545" cy="1390"/>
            </a:xfrm>
            <a:prstGeom prst="curvedLeftArrow">
              <a:avLst>
                <a:gd name="adj1" fmla="val 54987"/>
                <a:gd name="adj2" fmla="val 121702"/>
                <a:gd name="adj3" fmla="val 38324"/>
              </a:avLst>
            </a:prstGeom>
            <a:solidFill>
              <a:srgbClr val="0000FF"/>
            </a:solidFill>
            <a:ln w="5715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516102" name="Group 6"/>
          <p:cNvGrpSpPr/>
          <p:nvPr/>
        </p:nvGrpSpPr>
        <p:grpSpPr>
          <a:xfrm>
            <a:off x="611188" y="3573463"/>
            <a:ext cx="6480175" cy="2376487"/>
            <a:chOff x="670" y="1870"/>
            <a:chExt cx="4077" cy="1935"/>
          </a:xfrm>
        </p:grpSpPr>
        <p:sp>
          <p:nvSpPr>
            <p:cNvPr id="12299" name="AutoShape 7"/>
            <p:cNvSpPr/>
            <p:nvPr/>
          </p:nvSpPr>
          <p:spPr>
            <a:xfrm>
              <a:off x="670" y="2418"/>
              <a:ext cx="716" cy="1387"/>
            </a:xfrm>
            <a:prstGeom prst="curvedRightArrow">
              <a:avLst>
                <a:gd name="adj1" fmla="val 38743"/>
                <a:gd name="adj2" fmla="val 77486"/>
                <a:gd name="adj3" fmla="val 33328"/>
              </a:avLst>
            </a:prstGeom>
            <a:solidFill>
              <a:srgbClr val="0000FF"/>
            </a:solidFill>
            <a:ln w="3810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2300" name="Group 8"/>
            <p:cNvGrpSpPr/>
            <p:nvPr/>
          </p:nvGrpSpPr>
          <p:grpSpPr>
            <a:xfrm>
              <a:off x="1624" y="1870"/>
              <a:ext cx="3123" cy="1131"/>
              <a:chOff x="1624" y="1870"/>
              <a:chExt cx="3123" cy="1131"/>
            </a:xfrm>
          </p:grpSpPr>
          <p:sp>
            <p:nvSpPr>
              <p:cNvPr id="12301" name="AutoShape 9"/>
              <p:cNvSpPr/>
              <p:nvPr/>
            </p:nvSpPr>
            <p:spPr>
              <a:xfrm>
                <a:off x="1624" y="1897"/>
                <a:ext cx="219" cy="1104"/>
              </a:xfrm>
              <a:prstGeom prst="leftBrace">
                <a:avLst>
                  <a:gd name="adj1" fmla="val 41985"/>
                  <a:gd name="adj2" fmla="val 50000"/>
                </a:avLst>
              </a:pr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>
                  <a:buClrTx/>
                </a:pPr>
                <a:endPara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16106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05" y="1870"/>
                <a:ext cx="2427" cy="1019"/>
              </a:xfrm>
              <a:prstGeom prst="rect">
                <a:avLst/>
              </a:prstGeom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0" cap="none" spc="0" normalizeH="0" baseline="0" noProof="0" smtClean="0">
                    <a:ln w="9525">
                      <a:solidFill>
                        <a:schemeClr val="accent1"/>
                      </a:solidFill>
                      <a:round/>
                    </a:ln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1.</a:t>
                </a:r>
                <a:r>
                  <a:rPr kumimoji="0" lang="zh-CN" altLang="en-US" sz="3600" b="1" i="0" u="none" strike="noStrike" kern="10" cap="none" spc="0" normalizeH="0" baseline="0" noProof="0" smtClean="0">
                    <a:ln w="9525">
                      <a:solidFill>
                        <a:schemeClr val="accent1"/>
                      </a:solidFill>
                      <a:round/>
                    </a:ln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体温调节中枢障碍</a:t>
                </a:r>
                <a:endParaRPr kumimoji="0" lang="zh-CN" altLang="en-US" sz="3600" b="1" i="0" u="none" strike="noStrike" kern="10" cap="none" spc="0" normalizeH="0" baseline="0" noProof="0" smtClean="0">
                  <a:ln w="9525">
                    <a:solidFill>
                      <a:schemeClr val="accent1"/>
                    </a:solidFill>
                    <a:rou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0" cap="none" spc="0" normalizeH="0" baseline="0" noProof="0" smtClean="0">
                    <a:ln w="9525">
                      <a:solidFill>
                        <a:schemeClr val="accent1"/>
                      </a:solidFill>
                      <a:round/>
                    </a:ln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2.</a:t>
                </a:r>
                <a:r>
                  <a:rPr kumimoji="0" lang="zh-CN" altLang="en-US" sz="3600" b="1" i="0" u="none" strike="noStrike" kern="10" cap="none" spc="0" normalizeH="0" baseline="0" noProof="0" smtClean="0">
                    <a:ln w="9525">
                      <a:solidFill>
                        <a:schemeClr val="accent1"/>
                      </a:solidFill>
                      <a:round/>
                    </a:ln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汗腺功能衰竭</a:t>
                </a:r>
                <a:endParaRPr kumimoji="0" lang="zh-CN" altLang="en-US" sz="3600" b="1" i="0" u="none" strike="noStrike" kern="10" cap="none" spc="0" normalizeH="0" baseline="0" noProof="0" smtClean="0">
                  <a:ln w="9525">
                    <a:solidFill>
                      <a:schemeClr val="accent1"/>
                    </a:solidFill>
                    <a:rou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0" cap="none" spc="0" normalizeH="0" baseline="0" noProof="0" smtClean="0">
                    <a:ln w="9525">
                      <a:solidFill>
                        <a:schemeClr val="accent1"/>
                      </a:solidFill>
                      <a:round/>
                    </a:ln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3.</a:t>
                </a:r>
                <a:r>
                  <a:rPr kumimoji="0" lang="zh-CN" altLang="en-US" sz="3600" b="1" i="0" u="none" strike="noStrike" kern="10" cap="none" spc="0" normalizeH="0" baseline="0" noProof="0" smtClean="0">
                    <a:ln w="9525">
                      <a:solidFill>
                        <a:schemeClr val="accent1"/>
                      </a:solidFill>
                      <a:round/>
                    </a:ln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水电解质丢失过多</a:t>
                </a:r>
                <a:endParaRPr kumimoji="0" lang="zh-CN" altLang="en-US" sz="3600" b="1" i="0" u="none" strike="noStrike" kern="10" cap="none" spc="0" normalizeH="0" baseline="0" noProof="0" smtClean="0">
                  <a:ln w="9525">
                    <a:solidFill>
                      <a:schemeClr val="accent1"/>
                    </a:solidFill>
                    <a:rou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2303" name="AutoShape 11"/>
              <p:cNvSpPr/>
              <p:nvPr/>
            </p:nvSpPr>
            <p:spPr>
              <a:xfrm>
                <a:off x="4559" y="1881"/>
                <a:ext cx="188" cy="1010"/>
              </a:xfrm>
              <a:prstGeom prst="rightBrace">
                <a:avLst>
                  <a:gd name="adj1" fmla="val 44744"/>
                  <a:gd name="adj2" fmla="val 50000"/>
                </a:avLst>
              </a:prstGeom>
              <a:solidFill>
                <a:srgbClr val="0000FF"/>
              </a:solidFill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 eaLnBrk="0" hangingPunct="0">
                  <a:spcBef>
                    <a:spcPct val="50000"/>
                  </a:spcBef>
                  <a:buClrTx/>
                </a:pPr>
                <a:endParaRPr lang="zh-CN" altLang="en-US" sz="2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grpSp>
        <p:nvGrpSpPr>
          <p:cNvPr id="516108" name="Group 12"/>
          <p:cNvGrpSpPr/>
          <p:nvPr/>
        </p:nvGrpSpPr>
        <p:grpSpPr>
          <a:xfrm>
            <a:off x="1979613" y="4868863"/>
            <a:ext cx="2559050" cy="1746250"/>
            <a:chOff x="1359" y="3019"/>
            <a:chExt cx="1800" cy="1194"/>
          </a:xfrm>
        </p:grpSpPr>
        <p:sp>
          <p:nvSpPr>
            <p:cNvPr id="12305" name="AutoShape 13"/>
            <p:cNvSpPr/>
            <p:nvPr/>
          </p:nvSpPr>
          <p:spPr>
            <a:xfrm>
              <a:off x="1359" y="3019"/>
              <a:ext cx="1800" cy="1194"/>
            </a:xfrm>
            <a:prstGeom prst="irregularSeal2">
              <a:avLst/>
            </a:prstGeom>
            <a:solidFill>
              <a:srgbClr val="FFFF66"/>
            </a:solidFill>
            <a:ln w="3810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306" name="WordArt 14"/>
            <p:cNvSpPr>
              <a:spLocks noTextEdit="1"/>
            </p:cNvSpPr>
            <p:nvPr/>
          </p:nvSpPr>
          <p:spPr>
            <a:xfrm>
              <a:off x="1884" y="3482"/>
              <a:ext cx="576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ln w="9525" cap="flat" cmpd="sng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中暑</a:t>
              </a:r>
              <a:endParaRPr lang="zh-CN" altLang="en-US" sz="3600" b="1">
                <a:ln w="952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2307" name="Picture 2" descr="C:\Documents and Settings\Administrator\桌面\u=3141005096,853549615&amp;fm=52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8488" y="4724400"/>
            <a:ext cx="1566862" cy="1706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1229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组合 13313"/>
          <p:cNvGrpSpPr/>
          <p:nvPr/>
        </p:nvGrpSpPr>
        <p:grpSpPr>
          <a:xfrm>
            <a:off x="0" y="1268413"/>
            <a:ext cx="2843213" cy="719137"/>
            <a:chOff x="0" y="0"/>
            <a:chExt cx="10000" cy="10000"/>
          </a:xfrm>
        </p:grpSpPr>
        <p:sp>
          <p:nvSpPr>
            <p:cNvPr id="2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315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3316" name="矩形 1"/>
          <p:cNvSpPr/>
          <p:nvPr/>
        </p:nvSpPr>
        <p:spPr>
          <a:xfrm>
            <a:off x="42863" y="142716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endParaRPr lang="en-US" altLang="x-none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18" name="Rectangle 3"/>
          <p:cNvSpPr/>
          <p:nvPr/>
        </p:nvSpPr>
        <p:spPr>
          <a:xfrm>
            <a:off x="611188" y="2060575"/>
            <a:ext cx="8066087" cy="4103688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lnSpc>
                <a:spcPct val="125000"/>
              </a:lnSpc>
              <a:spcBef>
                <a:spcPct val="20000"/>
              </a:spcBef>
              <a:buClrTx/>
              <a:buChar char="•"/>
            </a:pPr>
            <a:r>
              <a:rPr lang="zh-CN" altLang="en-US" sz="2400" b="1" i="1" dirty="0">
                <a:solidFill>
                  <a:srgbClr val="66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先兆中暑的表现</a:t>
            </a:r>
            <a:r>
              <a:rPr lang="zh-CN" altLang="en-US" sz="2400" i="1" dirty="0">
                <a:solidFill>
                  <a:srgbClr val="66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大汗淋漓、头晕耳鸣、口渴、恶心胸闷烦躁、动作迟缓不协调、四肢无力等症。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Tx/>
              <a:buChar char="•"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Tx/>
              <a:buChar char="•"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Tx/>
              <a:buChar char="•"/>
            </a:pPr>
            <a:r>
              <a:rPr lang="zh-CN" altLang="en-US" sz="2400" b="1" i="1" dirty="0">
                <a:solidFill>
                  <a:srgbClr val="66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轻度中暑的表现：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体温升高（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38.5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℃以上）、面色潮红、皮肤灼热、神疲力乏等症状，或出现面色苍白、皮肤湿冷、血压下降、脉搏细弱等症。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13318"/>
          <p:cNvSpPr/>
          <p:nvPr/>
        </p:nvSpPr>
        <p:spPr>
          <a:xfrm>
            <a:off x="0" y="1412875"/>
            <a:ext cx="26352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中暑的原因及表现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19" name="AutoShape 3"/>
          <p:cNvSpPr/>
          <p:nvPr/>
        </p:nvSpPr>
        <p:spPr>
          <a:xfrm>
            <a:off x="3348038" y="3141663"/>
            <a:ext cx="2182812" cy="1109662"/>
          </a:xfrm>
          <a:prstGeom prst="downArrowCallout">
            <a:avLst>
              <a:gd name="adj1" fmla="val 49177"/>
              <a:gd name="adj2" fmla="val 49177"/>
              <a:gd name="adj3" fmla="val 16662"/>
              <a:gd name="adj4" fmla="val 66667"/>
            </a:avLst>
          </a:prstGeom>
          <a:solidFill>
            <a:srgbClr val="6666FF"/>
          </a:solidFill>
          <a:ln w="127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buClr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rgbClr val="FF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未能及时处理</a:t>
            </a:r>
            <a:endParaRPr lang="zh-CN" altLang="en-US" sz="2400" b="1" dirty="0">
              <a:solidFill>
                <a:srgbClr val="FF66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20" name="WordArt 5">
            <a:hlinkClick r:id="" action="ppaction://noaction">
              <a:snd r:embed="rId1" name="chimes.wav"/>
            </a:hlinkClick>
            <a:hlinkHover r:id="" action="ppaction://noaction">
              <a:snd r:embed="rId1" name="chimes.wav"/>
            </a:hlinkHover>
          </p:cNvPr>
          <p:cNvSpPr>
            <a:spLocks noTextEdit="1"/>
          </p:cNvSpPr>
          <p:nvPr/>
        </p:nvSpPr>
        <p:spPr>
          <a:xfrm>
            <a:off x="468313" y="5661025"/>
            <a:ext cx="8242300" cy="455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请记住先兆中暑的表现判断自己是否中暑！</a:t>
            </a:r>
            <a:endParaRPr lang="zh-CN" altLang="en-US" sz="3600" b="1">
              <a:ln w="952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46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13318">
                                            <p:txEl>
                                              <p:charRg st="46" end="11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1331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组合 14337"/>
          <p:cNvGrpSpPr/>
          <p:nvPr/>
        </p:nvGrpSpPr>
        <p:grpSpPr>
          <a:xfrm>
            <a:off x="0" y="1268413"/>
            <a:ext cx="2124075" cy="719137"/>
            <a:chOff x="0" y="0"/>
            <a:chExt cx="10000" cy="10000"/>
          </a:xfrm>
        </p:grpSpPr>
        <p:sp>
          <p:nvSpPr>
            <p:cNvPr id="2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339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4340" name="文本框 22533"/>
          <p:cNvSpPr txBox="1"/>
          <p:nvPr/>
        </p:nvSpPr>
        <p:spPr>
          <a:xfrm>
            <a:off x="250825" y="2349500"/>
            <a:ext cx="8713788" cy="869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43" name="Rectangle 3"/>
          <p:cNvSpPr/>
          <p:nvPr/>
        </p:nvSpPr>
        <p:spPr>
          <a:xfrm>
            <a:off x="395288" y="2060575"/>
            <a:ext cx="8497887" cy="4537075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marL="342900" indent="-342900" eaLnBrk="0" hangingPunct="0"/>
            <a:r>
              <a:rPr lang="zh-CN" altLang="en-US" sz="2400" b="1" i="1" dirty="0">
                <a:solidFill>
                  <a:srgbClr val="66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重度中暑表现</a:t>
            </a:r>
            <a:endParaRPr lang="zh-CN" altLang="en-US" sz="2400" b="1" i="1" dirty="0">
              <a:solidFill>
                <a:srgbClr val="6666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热痉挛：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大量出汗后出现肌肉痉挛，无明显体温升高；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热衰竭：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出现眩晕、恶心、晕厥、心动过速、低血压，无明显中枢神经系统障碍；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日射病：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在烈日的曝晒下，强烈的日光穿透头部皮肤及颅骨引起脑细胞受损，进而造成脑组织的充血、水肿；初始可出现剧烈头痛、恶心呕吐、烦躁不安，继而可出现昏迷及抽搐。 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热射病：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高热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40℃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以上、中枢神经功能障碍及多脏器功能衰竭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Tx/>
            </a:pPr>
            <a:endParaRPr lang="zh-CN" altLang="en-US" sz="24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344" name="组合 14343"/>
          <p:cNvGrpSpPr/>
          <p:nvPr/>
        </p:nvGrpSpPr>
        <p:grpSpPr>
          <a:xfrm>
            <a:off x="0" y="1268413"/>
            <a:ext cx="2843213" cy="719137"/>
            <a:chOff x="0" y="0"/>
            <a:chExt cx="10000" cy="10000"/>
          </a:xfrm>
        </p:grpSpPr>
        <p:sp>
          <p:nvSpPr>
            <p:cNvPr id="3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4345" name="矩形 14346"/>
          <p:cNvSpPr/>
          <p:nvPr/>
        </p:nvSpPr>
        <p:spPr>
          <a:xfrm>
            <a:off x="0" y="1412875"/>
            <a:ext cx="26352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中暑的原因及表现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46" name="WordArt 4">
            <a:hlinkClick r:id="" action="ppaction://noaction">
              <a:snd r:embed="rId1" name="drumroll.wav"/>
            </a:hlinkClick>
          </p:cNvPr>
          <p:cNvSpPr>
            <a:spLocks noTextEdit="1"/>
          </p:cNvSpPr>
          <p:nvPr/>
        </p:nvSpPr>
        <p:spPr>
          <a:xfrm>
            <a:off x="1619250" y="6021388"/>
            <a:ext cx="6534150" cy="38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热射病是中暑的致命性重病症！</a:t>
            </a:r>
            <a:endParaRPr lang="zh-CN" altLang="en-US" sz="3600" b="1"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1434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charRg st="7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14343">
                                            <p:txEl>
                                              <p:charRg st="7" end="3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charRg st="3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14343">
                                            <p:txEl>
                                              <p:charRg st="36" end="7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charRg st="7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4343">
                                            <p:txEl>
                                              <p:charRg st="77" end="16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charRg st="162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14343">
                                            <p:txEl>
                                              <p:charRg st="162" end="19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1" name="Group 2"/>
          <p:cNvGrpSpPr/>
          <p:nvPr/>
        </p:nvGrpSpPr>
        <p:grpSpPr>
          <a:xfrm>
            <a:off x="1835150" y="1341438"/>
            <a:ext cx="5183188" cy="728662"/>
            <a:chOff x="0" y="0"/>
            <a:chExt cx="4368" cy="360"/>
          </a:xfrm>
        </p:grpSpPr>
        <p:grpSp>
          <p:nvGrpSpPr>
            <p:cNvPr id="15362" name="Group 3"/>
            <p:cNvGrpSpPr/>
            <p:nvPr/>
          </p:nvGrpSpPr>
          <p:grpSpPr>
            <a:xfrm>
              <a:off x="0" y="0"/>
              <a:ext cx="4368" cy="336"/>
              <a:chOff x="0" y="0"/>
              <a:chExt cx="4368" cy="336"/>
            </a:xfrm>
          </p:grpSpPr>
          <p:sp>
            <p:nvSpPr>
              <p:cNvPr id="15363" name="AutoShape 4"/>
              <p:cNvSpPr/>
              <p:nvPr/>
            </p:nvSpPr>
            <p:spPr>
              <a:xfrm>
                <a:off x="96" y="0"/>
                <a:ext cx="4272" cy="336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>
                  <a:buClrTx/>
                </a:pPr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5364" name="Text Box 5"/>
              <p:cNvSpPr txBox="1"/>
              <p:nvPr/>
            </p:nvSpPr>
            <p:spPr>
              <a:xfrm>
                <a:off x="0" y="0"/>
                <a:ext cx="384" cy="279"/>
              </a:xfrm>
              <a:prstGeom prst="rect">
                <a:avLst/>
              </a:prstGeom>
              <a:gradFill rotWithShape="1">
                <a:gsLst>
                  <a:gs pos="0">
                    <a:srgbClr val="156B13">
                      <a:alpha val="100000"/>
                    </a:srgbClr>
                  </a:gs>
                  <a:gs pos="50000">
                    <a:srgbClr val="9CB86E">
                      <a:alpha val="100000"/>
                    </a:srgbClr>
                  </a:gs>
                  <a:gs pos="100000">
                    <a:srgbClr val="DDEBCF">
                      <a:alpha val="100000"/>
                    </a:srgbClr>
                  </a:gs>
                </a:gsLst>
                <a:lin ang="5400000" scaled="1"/>
                <a:tileRect/>
              </a:gradFill>
              <a:ln w="76200" cap="flat" cmpd="tri">
                <a:solidFill>
                  <a:srgbClr val="008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marL="342900" indent="-342900" algn="ctr" eaLnBrk="0" hangingPunct="0">
                  <a:spcBef>
                    <a:spcPct val="50000"/>
                  </a:spcBef>
                  <a:buClrTx/>
                </a:pPr>
                <a:endParaRPr lang="zh-CN" altLang="zh-CN" sz="2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5365" name="Rectangle 6"/>
            <p:cNvSpPr/>
            <p:nvPr/>
          </p:nvSpPr>
          <p:spPr>
            <a:xfrm>
              <a:off x="1861" y="13"/>
              <a:ext cx="1014" cy="3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marL="342900" indent="-342900" algn="ctr" eaLnBrk="0" hangingPunct="0">
                <a:spcBef>
                  <a:spcPct val="50000"/>
                </a:spcBef>
                <a:buClrTx/>
              </a:pPr>
              <a:r>
                <a:rPr lang="zh-CN" altLang="en-US" sz="4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目录</a:t>
              </a:r>
              <a:endParaRPr lang="zh-CN" altLang="en-US" sz="4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5366" name="Group 10"/>
          <p:cNvGrpSpPr/>
          <p:nvPr/>
        </p:nvGrpSpPr>
        <p:grpSpPr>
          <a:xfrm>
            <a:off x="1789113" y="2420938"/>
            <a:ext cx="762000" cy="665162"/>
            <a:chOff x="0" y="0"/>
            <a:chExt cx="1549" cy="1351"/>
          </a:xfrm>
        </p:grpSpPr>
        <p:sp>
          <p:nvSpPr>
            <p:cNvPr id="15367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368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369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5370" name="Line 19"/>
          <p:cNvSpPr/>
          <p:nvPr/>
        </p:nvSpPr>
        <p:spPr>
          <a:xfrm>
            <a:off x="2433638" y="2994025"/>
            <a:ext cx="5038725" cy="0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371" name="Group 10"/>
          <p:cNvGrpSpPr/>
          <p:nvPr/>
        </p:nvGrpSpPr>
        <p:grpSpPr>
          <a:xfrm>
            <a:off x="1824038" y="3087688"/>
            <a:ext cx="762000" cy="665162"/>
            <a:chOff x="0" y="0"/>
            <a:chExt cx="1549" cy="1351"/>
          </a:xfrm>
        </p:grpSpPr>
        <p:sp>
          <p:nvSpPr>
            <p:cNvPr id="15372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373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374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5375" name="Line 27"/>
          <p:cNvSpPr/>
          <p:nvPr/>
        </p:nvSpPr>
        <p:spPr>
          <a:xfrm flipV="1">
            <a:off x="2428875" y="3719513"/>
            <a:ext cx="5038725" cy="20637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76" name="Text Box 29"/>
          <p:cNvSpPr txBox="1"/>
          <p:nvPr/>
        </p:nvSpPr>
        <p:spPr>
          <a:xfrm>
            <a:off x="1955800" y="3186113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377" name="Group 16"/>
          <p:cNvGrpSpPr/>
          <p:nvPr/>
        </p:nvGrpSpPr>
        <p:grpSpPr>
          <a:xfrm>
            <a:off x="1824038" y="3867150"/>
            <a:ext cx="762000" cy="665163"/>
            <a:chOff x="0" y="0"/>
            <a:chExt cx="1549" cy="1351"/>
          </a:xfrm>
        </p:grpSpPr>
        <p:sp>
          <p:nvSpPr>
            <p:cNvPr id="15378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379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380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5381" name="Line 27"/>
          <p:cNvSpPr/>
          <p:nvPr/>
        </p:nvSpPr>
        <p:spPr>
          <a:xfrm flipV="1">
            <a:off x="2433638" y="4456113"/>
            <a:ext cx="5038725" cy="20637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82" name="Text Box 29"/>
          <p:cNvSpPr txBox="1"/>
          <p:nvPr/>
        </p:nvSpPr>
        <p:spPr>
          <a:xfrm>
            <a:off x="1955800" y="3965575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383" name="Group 10"/>
          <p:cNvGrpSpPr/>
          <p:nvPr/>
        </p:nvGrpSpPr>
        <p:grpSpPr>
          <a:xfrm>
            <a:off x="1836738" y="4581525"/>
            <a:ext cx="762000" cy="665163"/>
            <a:chOff x="0" y="0"/>
            <a:chExt cx="1549" cy="1351"/>
          </a:xfrm>
        </p:grpSpPr>
        <p:sp>
          <p:nvSpPr>
            <p:cNvPr id="15384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9933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385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9933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386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5387" name="Line 27"/>
          <p:cNvSpPr/>
          <p:nvPr/>
        </p:nvSpPr>
        <p:spPr>
          <a:xfrm flipV="1">
            <a:off x="2466975" y="5145088"/>
            <a:ext cx="5038725" cy="20637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88" name="Text Box 29"/>
          <p:cNvSpPr txBox="1"/>
          <p:nvPr/>
        </p:nvSpPr>
        <p:spPr>
          <a:xfrm>
            <a:off x="1989138" y="4654550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389" name="Group 16"/>
          <p:cNvGrpSpPr/>
          <p:nvPr/>
        </p:nvGrpSpPr>
        <p:grpSpPr>
          <a:xfrm>
            <a:off x="1857375" y="5292725"/>
            <a:ext cx="762000" cy="665163"/>
            <a:chOff x="0" y="0"/>
            <a:chExt cx="1549" cy="1351"/>
          </a:xfrm>
        </p:grpSpPr>
        <p:sp>
          <p:nvSpPr>
            <p:cNvPr id="15390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391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392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5393" name="Line 27"/>
          <p:cNvSpPr/>
          <p:nvPr/>
        </p:nvSpPr>
        <p:spPr>
          <a:xfrm flipV="1">
            <a:off x="2466975" y="5884863"/>
            <a:ext cx="5038725" cy="20637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94" name="Text Box 29"/>
          <p:cNvSpPr txBox="1"/>
          <p:nvPr/>
        </p:nvSpPr>
        <p:spPr>
          <a:xfrm>
            <a:off x="1989138" y="5394325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95" name="Text Box 37"/>
          <p:cNvSpPr txBox="1"/>
          <p:nvPr/>
        </p:nvSpPr>
        <p:spPr>
          <a:xfrm>
            <a:off x="2700338" y="2420938"/>
            <a:ext cx="460851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99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高温防暑常识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96" name="Rectangle 38"/>
          <p:cNvSpPr/>
          <p:nvPr/>
        </p:nvSpPr>
        <p:spPr>
          <a:xfrm>
            <a:off x="2844800" y="3141663"/>
            <a:ext cx="30416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高温对身体的影响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97" name="Rectangle 39"/>
          <p:cNvSpPr/>
          <p:nvPr/>
        </p:nvSpPr>
        <p:spPr>
          <a:xfrm>
            <a:off x="2484438" y="4005263"/>
            <a:ext cx="3462337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中暑的原因及表现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98" name="Rectangle 40"/>
          <p:cNvSpPr/>
          <p:nvPr/>
        </p:nvSpPr>
        <p:spPr>
          <a:xfrm>
            <a:off x="2555875" y="5229225"/>
            <a:ext cx="23907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中暑的急救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99" name="Rectangle 41"/>
          <p:cNvSpPr/>
          <p:nvPr/>
        </p:nvSpPr>
        <p:spPr>
          <a:xfrm>
            <a:off x="2555875" y="4654550"/>
            <a:ext cx="27479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99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</a:t>
            </a:r>
            <a:endParaRPr lang="zh-CN" altLang="en-US" sz="2800" b="1" dirty="0">
              <a:solidFill>
                <a:srgbClr val="99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400" name="Text Box 29"/>
          <p:cNvSpPr txBox="1"/>
          <p:nvPr/>
        </p:nvSpPr>
        <p:spPr>
          <a:xfrm>
            <a:off x="1920875" y="2471738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401" name="AutoShape 8"/>
          <p:cNvSpPr/>
          <p:nvPr/>
        </p:nvSpPr>
        <p:spPr>
          <a:xfrm>
            <a:off x="396875" y="4654550"/>
            <a:ext cx="1079500" cy="465138"/>
          </a:xfrm>
          <a:prstGeom prst="rightArrow">
            <a:avLst>
              <a:gd name="adj1" fmla="val 50000"/>
              <a:gd name="adj2" fmla="val 58009"/>
            </a:avLst>
          </a:prstGeom>
          <a:solidFill>
            <a:srgbClr val="993300"/>
          </a:solidFill>
          <a:ln w="9525">
            <a:noFill/>
          </a:ln>
        </p:spPr>
        <p:txBody>
          <a:bodyPr anchor="ctr"/>
          <a:p>
            <a:pPr>
              <a:buClrTx/>
            </a:pP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组合 16385"/>
          <p:cNvGrpSpPr/>
          <p:nvPr/>
        </p:nvGrpSpPr>
        <p:grpSpPr>
          <a:xfrm>
            <a:off x="0" y="1268413"/>
            <a:ext cx="2627313" cy="719137"/>
            <a:chOff x="0" y="0"/>
            <a:chExt cx="10000" cy="10000"/>
          </a:xfrm>
        </p:grpSpPr>
        <p:sp>
          <p:nvSpPr>
            <p:cNvPr id="2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387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6388" name="矩形 1"/>
          <p:cNvSpPr/>
          <p:nvPr/>
        </p:nvSpPr>
        <p:spPr>
          <a:xfrm>
            <a:off x="42863" y="142716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endParaRPr lang="en-US" altLang="x-none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389" name="文本框 22533"/>
          <p:cNvSpPr txBox="1"/>
          <p:nvPr/>
        </p:nvSpPr>
        <p:spPr>
          <a:xfrm>
            <a:off x="250825" y="2349500"/>
            <a:ext cx="8713788" cy="869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391" name="Rectangle 3"/>
          <p:cNvSpPr/>
          <p:nvPr/>
        </p:nvSpPr>
        <p:spPr>
          <a:xfrm>
            <a:off x="395288" y="2060575"/>
            <a:ext cx="8353425" cy="4321175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marL="342900" indent="-342900">
              <a:buClrTx/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中暑预防</a:t>
            </a:r>
            <a:r>
              <a:rPr lang="en-US" altLang="zh-CN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1——</a:t>
            </a:r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及时补充水分</a:t>
            </a:r>
            <a:r>
              <a:rPr lang="en-US" altLang="zh-CN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endParaRPr lang="zh-CN" altLang="en-US" sz="32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16391"/>
          <p:cNvSpPr/>
          <p:nvPr/>
        </p:nvSpPr>
        <p:spPr>
          <a:xfrm>
            <a:off x="179388" y="1335088"/>
            <a:ext cx="23288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392" name="Rectangle 3"/>
          <p:cNvSpPr/>
          <p:nvPr/>
        </p:nvSpPr>
        <p:spPr>
          <a:xfrm>
            <a:off x="468313" y="2492375"/>
            <a:ext cx="8207375" cy="40211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742950" lvl="1" indent="-285750" algn="l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2400" b="1" i="1" u="none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根据气温的高低，每天喝</a:t>
            </a:r>
            <a:r>
              <a:rPr lang="en-US" altLang="zh-CN" sz="2400" b="1" i="1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2~2.5L</a:t>
            </a:r>
            <a:r>
              <a:rPr lang="zh-CN" altLang="en-US" sz="2400" b="1" i="1" u="none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水。</a:t>
            </a:r>
            <a:endParaRPr lang="zh-CN" altLang="en-US" sz="2400" b="1" i="1" u="none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742950" lvl="1" indent="-285750" algn="l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2400" b="1" i="1" u="none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出汗较多时应适当补充一些盐水，弥补人体因出汗而失去的盐分。</a:t>
            </a:r>
            <a:endParaRPr lang="zh-CN" altLang="en-US" sz="2400" b="1" i="1" u="none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742950" lvl="1" indent="-285750" algn="l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2400" b="1" i="1" u="none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夏季人体容易缺钾而倦怠疲乏，含钾茶水是极好的消暑饮品。</a:t>
            </a:r>
            <a:endParaRPr lang="zh-CN" altLang="en-US" sz="2400" b="1" i="1" u="none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393" name="Picture 5" descr="20090627083044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413" y="4479925"/>
            <a:ext cx="2316162" cy="185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4" descr="20080505163910248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5" y="4438650"/>
            <a:ext cx="2519363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1639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5" name="组合 18434"/>
          <p:cNvGrpSpPr/>
          <p:nvPr/>
        </p:nvGrpSpPr>
        <p:grpSpPr>
          <a:xfrm>
            <a:off x="250825" y="1412875"/>
            <a:ext cx="2514600" cy="719138"/>
            <a:chOff x="0" y="0"/>
            <a:chExt cx="10000" cy="10000"/>
          </a:xfrm>
        </p:grpSpPr>
        <p:sp>
          <p:nvSpPr>
            <p:cNvPr id="17410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411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8439" name="Rectangle 3"/>
          <p:cNvSpPr/>
          <p:nvPr/>
        </p:nvSpPr>
        <p:spPr>
          <a:xfrm>
            <a:off x="468313" y="2205038"/>
            <a:ext cx="8172450" cy="4321175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lvl="0" indent="-342900" fontAlgn="base"/>
            <a:r>
              <a:rPr lang="zh-CN" altLang="en-US" sz="2400" b="1" strike="noStrike" noProof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中暑预防</a:t>
            </a:r>
            <a:r>
              <a:rPr lang="en-US" altLang="zh-CN" sz="2400" b="1" strike="noStrike" noProof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1——</a:t>
            </a:r>
            <a:r>
              <a:rPr lang="zh-CN" altLang="en-US" sz="2400" b="1" strike="noStrike" noProof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及时补充水分</a:t>
            </a:r>
            <a:endParaRPr lang="zh-CN" altLang="en-US" sz="2400" b="1" strike="noStrike" noProof="1" dirty="0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algn="ctr" fontAlgn="base"/>
            <a:r>
              <a:rPr lang="zh-CN" altLang="en-US" sz="2400" b="1" strike="noStrike" noProof="1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最佳的饮品</a:t>
            </a:r>
            <a:endParaRPr lang="zh-CN" altLang="en-US" sz="2400" b="1" strike="noStrike" noProof="1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algn="ctr" fontAlgn="base"/>
            <a:endParaRPr lang="zh-CN" altLang="en-US" sz="2400" b="1" strike="noStrike" noProof="1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fontAlgn="base"/>
            <a:r>
              <a:rPr lang="zh-CN" altLang="en-US" sz="2400" strike="noStrike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白开水</a:t>
            </a:r>
            <a:r>
              <a:rPr lang="en-US" altLang="zh-CN" sz="2400" strike="noStrike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中医称白开水是“百药之王”。喝白开水应该选择沸腾后自然冷却的新鲜凉开水（</a:t>
            </a:r>
            <a:r>
              <a:rPr lang="en-US" altLang="zh-CN" sz="2400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℃</a:t>
            </a:r>
            <a:r>
              <a:rPr lang="en-US" altLang="zh-CN" sz="2400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-25℃</a:t>
            </a:r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。喝白开水时最好加些盐，补充体钠的丢失。</a:t>
            </a:r>
            <a:endParaRPr lang="zh-CN" altLang="en-US" sz="2400" strike="noStrike" noProof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fontAlgn="base"/>
            <a:r>
              <a:rPr lang="zh-CN" altLang="en-US" sz="2400" strike="noStrike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茶水</a:t>
            </a:r>
            <a:r>
              <a:rPr lang="en-US" altLang="zh-CN" sz="2400" strike="noStrike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钾是人体内重要的微量元素，钾能维持神经和肌肉的正常功能，特别是心肌的正常运动。茶叶含钾较多，占其比重的</a:t>
            </a:r>
            <a:r>
              <a:rPr lang="en-US" altLang="zh-CN" sz="2400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1.5%</a:t>
            </a:r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左右。 </a:t>
            </a:r>
            <a:endParaRPr lang="zh-CN" altLang="en-US" sz="2400" strike="noStrike" noProof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fontAlgn="base"/>
            <a:r>
              <a:rPr lang="zh-CN" altLang="en-US" sz="2400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菊花茶</a:t>
            </a:r>
            <a:r>
              <a:rPr lang="en-US" altLang="zh-CN" sz="2400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菊花有清热解毒，平肝明目的功能。菊花茶能够降温醒脑。清热疏风。 </a:t>
            </a:r>
            <a:endParaRPr lang="zh-CN" altLang="en-US" sz="2400" strike="noStrike" noProof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13" name="矩形 18439"/>
          <p:cNvSpPr/>
          <p:nvPr/>
        </p:nvSpPr>
        <p:spPr>
          <a:xfrm>
            <a:off x="395288" y="1479550"/>
            <a:ext cx="23288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18439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charRg st="15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18439">
                                            <p:txEl>
                                              <p:charRg st="15" end="2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charRg st="22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18439">
                                            <p:txEl>
                                              <p:charRg st="22" end="9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charRg st="91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8439">
                                            <p:txEl>
                                              <p:charRg st="91" end="15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charRg st="155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18439">
                                            <p:txEl>
                                              <p:charRg st="155" end="19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8" name="组合 19457"/>
          <p:cNvGrpSpPr/>
          <p:nvPr/>
        </p:nvGrpSpPr>
        <p:grpSpPr>
          <a:xfrm>
            <a:off x="0" y="1268413"/>
            <a:ext cx="2627313" cy="719137"/>
            <a:chOff x="0" y="0"/>
            <a:chExt cx="10000" cy="10000"/>
          </a:xfrm>
        </p:grpSpPr>
        <p:sp>
          <p:nvSpPr>
            <p:cNvPr id="18434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435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8436" name="文本框 22533"/>
          <p:cNvSpPr txBox="1"/>
          <p:nvPr/>
        </p:nvSpPr>
        <p:spPr>
          <a:xfrm>
            <a:off x="250825" y="2349500"/>
            <a:ext cx="8713788" cy="869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63" name="Rectangle 3"/>
          <p:cNvSpPr/>
          <p:nvPr/>
        </p:nvSpPr>
        <p:spPr>
          <a:xfrm>
            <a:off x="395288" y="2060575"/>
            <a:ext cx="8424862" cy="4464050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marL="342900" indent="-342900" eaLnBrk="0" hangingPunct="0"/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中暑预防</a:t>
            </a:r>
            <a:r>
              <a:rPr lang="en-US" altLang="zh-CN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1——</a:t>
            </a:r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及时补充水分</a:t>
            </a:r>
            <a:endParaRPr lang="zh-CN" altLang="en-US" sz="2400" b="1" dirty="0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en-US" altLang="zh-CN" sz="2400" b="1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----</a:t>
            </a:r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饮水莫待口渴时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口渴时表明人体水分已失去平衡，细胞开始脱水；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en-US" altLang="zh-CN" sz="2400" b="1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---</a:t>
            </a:r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大渴忌过饮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大渴过饮会使胃难以适应，造成不良后果。前人主张：“不欲极渴而饮，饮不过多”；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en-US" altLang="zh-CN" sz="2400" b="1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---</a:t>
            </a:r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餐前和餐时不宜喝水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餐前和餐时喝水会冲淡消化液，不利于食物的消化吸收，长此对健康不利；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en-US" altLang="zh-CN" sz="2400" b="1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----</a:t>
            </a:r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晨起先喝一些水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可以补充一夜所消耗的水分，降低血液浓度，促进血液循环，维持体液的正常水平；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en-US" altLang="zh-CN" sz="2400" b="1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----</a:t>
            </a:r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可选择的饮品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矿泉水、果蔬汁、碳酸饮料 运动饮料、功能饮料牛奶及含乳饮料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 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endParaRPr lang="zh-CN" altLang="en-US" sz="2400" b="1" dirty="0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38" name="矩形 19463"/>
          <p:cNvSpPr/>
          <p:nvPr/>
        </p:nvSpPr>
        <p:spPr>
          <a:xfrm>
            <a:off x="179388" y="1335088"/>
            <a:ext cx="23288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1946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charRg st="1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19463">
                                            <p:txEl>
                                              <p:charRg st="15" end="5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charRg st="5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19463">
                                            <p:txEl>
                                              <p:charRg st="54" end="10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charRg st="106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9463">
                                            <p:txEl>
                                              <p:charRg st="106" end="15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charRg st="158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19463">
                                            <p:txEl>
                                              <p:charRg st="158" end="21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charRg st="212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" fill="hold"/>
                                        <p:tgtEl>
                                          <p:spTgt spid="19463">
                                            <p:txEl>
                                              <p:charRg st="212" end="25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组合 20481"/>
          <p:cNvGrpSpPr/>
          <p:nvPr/>
        </p:nvGrpSpPr>
        <p:grpSpPr>
          <a:xfrm>
            <a:off x="0" y="1268413"/>
            <a:ext cx="2484438" cy="719137"/>
            <a:chOff x="0" y="0"/>
            <a:chExt cx="10000" cy="10000"/>
          </a:xfrm>
        </p:grpSpPr>
        <p:sp>
          <p:nvSpPr>
            <p:cNvPr id="19458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459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9460" name="文本框 22533"/>
          <p:cNvSpPr txBox="1"/>
          <p:nvPr/>
        </p:nvSpPr>
        <p:spPr>
          <a:xfrm>
            <a:off x="250825" y="2349500"/>
            <a:ext cx="8713788" cy="869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61" name="矩形 20487"/>
          <p:cNvSpPr/>
          <p:nvPr/>
        </p:nvSpPr>
        <p:spPr>
          <a:xfrm>
            <a:off x="0" y="1335088"/>
            <a:ext cx="23288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462" name="Picture 2" descr="健康一夏"/>
          <p:cNvPicPr>
            <a:picLocks noChangeAspect="1"/>
          </p:cNvPicPr>
          <p:nvPr/>
        </p:nvPicPr>
        <p:blipFill>
          <a:blip r:embed="rId1">
            <a:clrChange>
              <a:clrFrom>
                <a:srgbClr val="DEF0FA"/>
              </a:clrFrom>
              <a:clrTo>
                <a:srgbClr val="DEF0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975" y="1989138"/>
            <a:ext cx="4884738" cy="4640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WordArt 4"/>
          <p:cNvSpPr>
            <a:spLocks noTextEdit="1"/>
          </p:cNvSpPr>
          <p:nvPr/>
        </p:nvSpPr>
        <p:spPr>
          <a:xfrm rot="5400000">
            <a:off x="122238" y="3559175"/>
            <a:ext cx="2176462" cy="620713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C4B596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ffectLst>
                  <a:outerShdw dist="53882" dir="2699999" algn="ctr" rotWithShape="0">
                    <a:srgbClr val="CBCBCB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适时补水</a:t>
            </a:r>
            <a:endParaRPr lang="zh-CN" altLang="en-US" sz="3600" b="1">
              <a:ln w="12700" cap="flat" cmpd="sng">
                <a:solidFill>
                  <a:srgbClr val="C4B596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8000"/>
              </a:solidFill>
              <a:effectLst>
                <a:outerShdw dist="53882" dir="2699999" algn="ctr" rotWithShape="0">
                  <a:srgbClr val="CBCBCB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64" name="WordArt 5"/>
          <p:cNvSpPr>
            <a:spLocks noTextEdit="1"/>
          </p:cNvSpPr>
          <p:nvPr/>
        </p:nvSpPr>
        <p:spPr>
          <a:xfrm rot="5400000">
            <a:off x="7119938" y="4986338"/>
            <a:ext cx="2152650" cy="6223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C4B596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53882" dir="2699999" algn="ctr" rotWithShape="0">
                    <a:srgbClr val="CBCBCB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不渴也喝</a:t>
            </a:r>
            <a:endParaRPr lang="zh-CN" altLang="en-US" sz="3600" b="1">
              <a:ln w="12700" cap="flat" cmpd="sng">
                <a:solidFill>
                  <a:srgbClr val="C4B596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53882" dir="2699999" algn="ctr" rotWithShape="0">
                  <a:srgbClr val="CBCBCB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6" name="组合 21505"/>
          <p:cNvGrpSpPr/>
          <p:nvPr/>
        </p:nvGrpSpPr>
        <p:grpSpPr>
          <a:xfrm>
            <a:off x="0" y="1268413"/>
            <a:ext cx="2484438" cy="719137"/>
            <a:chOff x="0" y="0"/>
            <a:chExt cx="10000" cy="10000"/>
          </a:xfrm>
        </p:grpSpPr>
        <p:sp>
          <p:nvSpPr>
            <p:cNvPr id="20482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0483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0484" name="文本框 22533"/>
          <p:cNvSpPr txBox="1"/>
          <p:nvPr/>
        </p:nvSpPr>
        <p:spPr>
          <a:xfrm>
            <a:off x="250825" y="2349500"/>
            <a:ext cx="8713788" cy="869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511" name="Rectangle 3"/>
          <p:cNvSpPr/>
          <p:nvPr/>
        </p:nvSpPr>
        <p:spPr>
          <a:xfrm>
            <a:off x="179388" y="2060575"/>
            <a:ext cx="5472112" cy="4321175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1" indent="0" eaLnBrk="0" hangingPunct="0"/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中暑预防</a:t>
            </a:r>
            <a:r>
              <a:rPr lang="en-US" altLang="zh-CN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2——</a:t>
            </a:r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保持充足睡眠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indent="0" eaLnBrk="0" hangingPunct="0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夏季昼长夜短，气温高，人体新陈代谢旺盛，消耗也大，容易感到疲劳。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indent="0" eaLnBrk="0" hangingPunct="0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充足的睡眠，可使大脑和身体各系统都得到放松，既利于工作和学习，也是预防中暑的措施。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indent="0" eaLnBrk="0" hangingPunct="0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最佳就寝时间是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22:00-23:00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，最佳起床时间是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30-6:30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indent="0" eaLnBrk="0" hangingPunct="0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睡眠时注意不要躺在空调的出风口和电风扇下，以免患上空调病和热伤风。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486" name="矩形 21511"/>
          <p:cNvSpPr/>
          <p:nvPr/>
        </p:nvSpPr>
        <p:spPr>
          <a:xfrm>
            <a:off x="0" y="1335088"/>
            <a:ext cx="23288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487" name="Picture 5" descr="1588195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25" y="2060575"/>
            <a:ext cx="3276600" cy="4319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2151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16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21511">
                                            <p:txEl>
                                              <p:charRg st="16" end="5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53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21511">
                                            <p:txEl>
                                              <p:charRg st="53" end="9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99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21511">
                                            <p:txEl>
                                              <p:charRg st="99" end="14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140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21511">
                                            <p:txEl>
                                              <p:charRg st="140" end="17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组合 22529"/>
          <p:cNvGrpSpPr/>
          <p:nvPr/>
        </p:nvGrpSpPr>
        <p:grpSpPr>
          <a:xfrm>
            <a:off x="0" y="1268413"/>
            <a:ext cx="2484438" cy="719137"/>
            <a:chOff x="0" y="0"/>
            <a:chExt cx="10000" cy="10000"/>
          </a:xfrm>
        </p:grpSpPr>
        <p:sp>
          <p:nvSpPr>
            <p:cNvPr id="21506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1507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1508" name="文本框 22533"/>
          <p:cNvSpPr txBox="1"/>
          <p:nvPr/>
        </p:nvSpPr>
        <p:spPr>
          <a:xfrm>
            <a:off x="250825" y="2349500"/>
            <a:ext cx="8713788" cy="869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35" name="Rectangle 3"/>
          <p:cNvSpPr/>
          <p:nvPr/>
        </p:nvSpPr>
        <p:spPr>
          <a:xfrm>
            <a:off x="250825" y="2060575"/>
            <a:ext cx="8569325" cy="4681538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中暑预防</a:t>
            </a:r>
            <a:r>
              <a:rPr lang="en-US" altLang="zh-CN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3——</a:t>
            </a:r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合理调整膳食</a:t>
            </a:r>
            <a:endParaRPr lang="zh-CN" altLang="en-US" sz="2400" b="1" dirty="0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安度盛夏，当务之急是要调整膳食结构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尽可能多吃杂粮、粗粮、水果与蔬菜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应以清淡（可稍增盐份）为宜，适当增加富含钾、镁的食物，如新鲜蔬菜水果中的芹菜、黄瓜、大蒜、绿豆、香蕉等，因钾和镁既可保护心血管，又可促进钠的排泄，有利于保持血压稳定。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510" name="矩形 22536"/>
          <p:cNvSpPr/>
          <p:nvPr/>
        </p:nvSpPr>
        <p:spPr>
          <a:xfrm>
            <a:off x="0" y="1335088"/>
            <a:ext cx="23288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51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4508500"/>
            <a:ext cx="5124450" cy="18288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151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763" y="4508500"/>
            <a:ext cx="2376487" cy="1787525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2253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charRg st="15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22535">
                                            <p:txEl>
                                              <p:charRg st="15" end="13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170" y="1714500"/>
            <a:ext cx="591693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90170" y="62023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3258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4" name="组合 23553"/>
          <p:cNvGrpSpPr/>
          <p:nvPr/>
        </p:nvGrpSpPr>
        <p:grpSpPr>
          <a:xfrm>
            <a:off x="0" y="1268413"/>
            <a:ext cx="2843213" cy="719137"/>
            <a:chOff x="0" y="0"/>
            <a:chExt cx="10000" cy="10000"/>
          </a:xfrm>
        </p:grpSpPr>
        <p:sp>
          <p:nvSpPr>
            <p:cNvPr id="22530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531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2532" name="矩形 23559"/>
          <p:cNvSpPr/>
          <p:nvPr/>
        </p:nvSpPr>
        <p:spPr>
          <a:xfrm>
            <a:off x="179388" y="1335088"/>
            <a:ext cx="23288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533" name="Picture 2" descr="00123f37b6f507f67a8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2060575"/>
            <a:ext cx="5119687" cy="455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2" name="WordArt 3"/>
          <p:cNvSpPr>
            <a:spLocks noTextEdit="1"/>
          </p:cNvSpPr>
          <p:nvPr/>
        </p:nvSpPr>
        <p:spPr>
          <a:xfrm rot="5400000">
            <a:off x="-731837" y="3402013"/>
            <a:ext cx="3182937" cy="4953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BCBCB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夏季应淡补</a:t>
            </a:r>
            <a:endParaRPr lang="zh-CN" altLang="en-US" sz="3600" b="1"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BCBCB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2788" name="WordArt 4"/>
          <p:cNvSpPr>
            <a:spLocks noTextEdit="1"/>
          </p:cNvSpPr>
          <p:nvPr/>
        </p:nvSpPr>
        <p:spPr>
          <a:xfrm rot="5400000">
            <a:off x="6597015" y="4110038"/>
            <a:ext cx="3290888" cy="457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effectLst>
                  <a:outerShdw dist="53882" dir="2699999" algn="ctr" rotWithShape="0">
                    <a:srgbClr val="CBCBCB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最好吃点[苦]</a:t>
            </a:r>
            <a:endParaRPr lang="zh-CN" altLang="en-US" sz="3600" b="1"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accent1"/>
              </a:solidFill>
              <a:effectLst>
                <a:outerShdw dist="53882" dir="2699999" algn="ctr" rotWithShape="0">
                  <a:srgbClr val="CBCBCB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9" name="组合 24578"/>
          <p:cNvGrpSpPr/>
          <p:nvPr/>
        </p:nvGrpSpPr>
        <p:grpSpPr>
          <a:xfrm>
            <a:off x="0" y="1268413"/>
            <a:ext cx="2843213" cy="719137"/>
            <a:chOff x="0" y="0"/>
            <a:chExt cx="10000" cy="10000"/>
          </a:xfrm>
        </p:grpSpPr>
        <p:sp>
          <p:nvSpPr>
            <p:cNvPr id="23554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3555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3556" name="矩形 24582"/>
          <p:cNvSpPr/>
          <p:nvPr/>
        </p:nvSpPr>
        <p:spPr>
          <a:xfrm>
            <a:off x="179388" y="1335088"/>
            <a:ext cx="23288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584" name="Rectangle 3"/>
          <p:cNvSpPr/>
          <p:nvPr/>
        </p:nvSpPr>
        <p:spPr>
          <a:xfrm>
            <a:off x="179388" y="2133600"/>
            <a:ext cx="6697662" cy="4464050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最佳的蔬菜</a:t>
            </a:r>
            <a:endParaRPr lang="zh-CN" altLang="en-US" sz="22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r>
              <a:rPr lang="zh-CN" altLang="en-US" sz="2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苦瓜</a:t>
            </a:r>
            <a:r>
              <a:rPr lang="en-US" altLang="zh-CN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中医称苦瓜味苦、性寒冷、能清热泻火。苦瓜的微苦滋味，吃后能刺激人体唾液、胃液分泌，使食欲大增，清热防暑，因此，夏天食苦瓜是最佳的选择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番茄</a:t>
            </a:r>
            <a:r>
              <a:rPr lang="en-US" altLang="zh-CN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中医称番茄甘酸、微寒、入肝、脾、肾经脉，其功效可养颜美容、消除疲劳、增进食欲、提高对蛋白质的消化、减少胃胀食积。</a:t>
            </a:r>
            <a:b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绿豆</a:t>
            </a:r>
            <a:r>
              <a:rPr lang="en-US" altLang="zh-CN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称绿豆具有消暑益气、清热解毒、润喉止渴、利水消肿的功效，能预防中暑。绿豆对减少血液中的胆固醇及保肝等均有明显作用，用绿豆煮汤有独特的消暑清热功效。惟一不足之处是绿豆性太凉，体虚者不宜食用。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558" name="Picture 4" descr="fe3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9925" y="1268413"/>
            <a:ext cx="1935163" cy="1884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5" descr="W0200808195979939016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3141663"/>
            <a:ext cx="192722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6" descr="49192044040276730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4941888"/>
            <a:ext cx="1944688" cy="165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2458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charRg st="12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24584">
                                            <p:txEl>
                                              <p:charRg st="12" end="8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charRg st="89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24584">
                                            <p:txEl>
                                              <p:charRg st="89" end="26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组合 25601"/>
          <p:cNvGrpSpPr/>
          <p:nvPr/>
        </p:nvGrpSpPr>
        <p:grpSpPr>
          <a:xfrm>
            <a:off x="0" y="1268413"/>
            <a:ext cx="2484438" cy="719137"/>
            <a:chOff x="0" y="0"/>
            <a:chExt cx="10000" cy="10000"/>
          </a:xfrm>
        </p:grpSpPr>
        <p:sp>
          <p:nvSpPr>
            <p:cNvPr id="24578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4579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5606" name="Rectangle 3"/>
          <p:cNvSpPr/>
          <p:nvPr/>
        </p:nvSpPr>
        <p:spPr>
          <a:xfrm>
            <a:off x="323850" y="2060575"/>
            <a:ext cx="5256213" cy="4392613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fontAlgn="base"/>
            <a:r>
              <a:rPr lang="zh-CN" altLang="en-US" sz="2400" b="1" strike="noStrike" noProof="1" dirty="0">
                <a:solidFill>
                  <a:srgbClr val="00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最佳的肉食</a:t>
            </a:r>
            <a:endParaRPr lang="zh-CN" altLang="en-US" sz="2400" b="1" strike="noStrike" noProof="1" dirty="0">
              <a:solidFill>
                <a:srgbClr val="0066FF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fontAlgn="base"/>
            <a:r>
              <a:rPr lang="zh-CN" altLang="en-US" sz="2400" strike="noStrike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鸭肉</a:t>
            </a:r>
            <a:r>
              <a:rPr lang="en-US" altLang="zh-CN" sz="2400" strike="noStrike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中医称鸭肉味甘咸，性微寒，具有滋阴养胃、清肺补血、利水消肿的功效，可用于血晕头痛、阴虚失眠、肺热咳嗽、肾炎水肿、小便不利、低热等症。</a:t>
            </a:r>
            <a:endParaRPr lang="zh-CN" altLang="en-US" sz="2400" strike="noStrike" noProof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fontAlgn="base"/>
            <a:r>
              <a:rPr lang="en-US" altLang="zh-CN" sz="2400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《</a:t>
            </a:r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本草纲目</a:t>
            </a:r>
            <a:r>
              <a:rPr lang="en-US" altLang="zh-CN" sz="2400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称鸭肉“主大补虚劳，最消毒热，利小便，除水肿，消胀满，利脏腑，退疮肿，定惊痫。”鸭肉不仅富含人在夏天急需的蛋白质等养料，而且能防疾疗病。</a:t>
            </a:r>
            <a:endParaRPr lang="zh-CN" altLang="en-US" sz="2400" strike="noStrike" noProof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581" name="矩形 25606"/>
          <p:cNvSpPr/>
          <p:nvPr/>
        </p:nvSpPr>
        <p:spPr>
          <a:xfrm>
            <a:off x="179388" y="1335088"/>
            <a:ext cx="23288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582" name="Picture 3" descr="9728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1500" y="2060575"/>
            <a:ext cx="3292475" cy="439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2560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charRg st="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25606">
                                            <p:txEl>
                                              <p:charRg st="6" end="8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charRg st="81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25606">
                                            <p:txEl>
                                              <p:charRg st="81" end="15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6" name="组合 26625"/>
          <p:cNvGrpSpPr/>
          <p:nvPr/>
        </p:nvGrpSpPr>
        <p:grpSpPr>
          <a:xfrm>
            <a:off x="0" y="1268413"/>
            <a:ext cx="2411413" cy="719137"/>
            <a:chOff x="0" y="0"/>
            <a:chExt cx="10000" cy="10000"/>
          </a:xfrm>
        </p:grpSpPr>
        <p:sp>
          <p:nvSpPr>
            <p:cNvPr id="25602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603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5604" name="文本框 22533"/>
          <p:cNvSpPr txBox="1"/>
          <p:nvPr/>
        </p:nvSpPr>
        <p:spPr>
          <a:xfrm>
            <a:off x="250825" y="2349500"/>
            <a:ext cx="8713788" cy="869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31" name="Rectangle 3"/>
          <p:cNvSpPr/>
          <p:nvPr/>
        </p:nvSpPr>
        <p:spPr>
          <a:xfrm>
            <a:off x="250825" y="2349500"/>
            <a:ext cx="4608513" cy="3887788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fontAlgn="base"/>
            <a:r>
              <a:rPr lang="zh-CN" altLang="en-US" sz="2400" b="1" strike="noStrike" noProof="1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最佳调味品</a:t>
            </a:r>
            <a:endParaRPr lang="zh-CN" altLang="en-US" sz="2400" b="1" strike="noStrike" noProof="1" dirty="0">
              <a:solidFill>
                <a:srgbClr val="0066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fontAlgn="base"/>
            <a:r>
              <a:rPr lang="zh-CN" altLang="en-US" sz="24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食醋</a:t>
            </a:r>
            <a:r>
              <a:rPr lang="en-US" altLang="zh-CN" sz="24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中医称醋味酸微苦</a:t>
            </a:r>
            <a:r>
              <a:rPr lang="en-US" altLang="zh-CN" sz="2400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性温，有散淤、止血、解毒、杀虫等功效。酷热出汗多，多吃点醋，能帮助消化和吸收，促进食欲。同时吃点醋有助于解除疲劳，保持充沛的精力。但感冒发烧就不宜喝醋，因为醋有收敛作用。 </a:t>
            </a:r>
            <a:b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400" strike="noStrike" noProof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606" name="矩形 26631"/>
          <p:cNvSpPr/>
          <p:nvPr/>
        </p:nvSpPr>
        <p:spPr>
          <a:xfrm>
            <a:off x="179388" y="1406525"/>
            <a:ext cx="23288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607" name="Picture 4" descr="6335239916807812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25" y="2708275"/>
            <a:ext cx="3816350" cy="3052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2663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charRg st="1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26631">
                                            <p:txEl>
                                              <p:charRg st="10" end="11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50" name="组合 27649"/>
          <p:cNvGrpSpPr/>
          <p:nvPr/>
        </p:nvGrpSpPr>
        <p:grpSpPr>
          <a:xfrm>
            <a:off x="0" y="1268413"/>
            <a:ext cx="2555875" cy="719137"/>
            <a:chOff x="0" y="0"/>
            <a:chExt cx="10000" cy="10000"/>
          </a:xfrm>
        </p:grpSpPr>
        <p:sp>
          <p:nvSpPr>
            <p:cNvPr id="26626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627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6628" name="文本框 22533"/>
          <p:cNvSpPr txBox="1"/>
          <p:nvPr/>
        </p:nvSpPr>
        <p:spPr>
          <a:xfrm>
            <a:off x="250825" y="2349500"/>
            <a:ext cx="8713788" cy="869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55" name="Rectangle 3"/>
          <p:cNvSpPr/>
          <p:nvPr/>
        </p:nvSpPr>
        <p:spPr>
          <a:xfrm>
            <a:off x="611188" y="2060575"/>
            <a:ext cx="7866062" cy="4176713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中暑预防</a:t>
            </a:r>
            <a:r>
              <a:rPr lang="en-US" altLang="zh-CN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4——</a:t>
            </a:r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注意饮食卫生</a:t>
            </a:r>
            <a:endParaRPr lang="zh-CN" altLang="en-US" sz="2400" b="1" dirty="0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ClrTx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特别是制作凉拌菜要避免污染，不吃变质和没有高温处理的剩食，买来的海鲜等水产品一定要煮熟煮透，不可生吃； 不喝生水，防止水污染；注意个人卫生，常洗手洗澡；注意餐具、食物等要防苍蝇、蚊虫叮咬，做好洗涤消毒工作；保持室内外环境卫生，消灭苍蝇、蟑螂、老鼠等；避免</a:t>
            </a:r>
            <a:r>
              <a:rPr lang="zh-CN" altLang="en-US" sz="2400" dirty="0">
                <a:solidFill>
                  <a:srgbClr val="00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肠道感染</a:t>
            </a:r>
            <a:r>
              <a:rPr lang="en-US" altLang="zh-CN" sz="2400">
                <a:solidFill>
                  <a:srgbClr val="00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endParaRPr lang="zh-CN" altLang="en-US" sz="2400" b="1" dirty="0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30" name="矩形 27655"/>
          <p:cNvSpPr/>
          <p:nvPr/>
        </p:nvSpPr>
        <p:spPr>
          <a:xfrm>
            <a:off x="179388" y="1335088"/>
            <a:ext cx="23288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2765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charRg st="19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27655">
                                            <p:txEl>
                                              <p:charRg st="19" end="15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674" name="组合 28673"/>
          <p:cNvGrpSpPr/>
          <p:nvPr/>
        </p:nvGrpSpPr>
        <p:grpSpPr>
          <a:xfrm>
            <a:off x="0" y="1268413"/>
            <a:ext cx="2411413" cy="719137"/>
            <a:chOff x="0" y="0"/>
            <a:chExt cx="10000" cy="10000"/>
          </a:xfrm>
        </p:grpSpPr>
        <p:sp>
          <p:nvSpPr>
            <p:cNvPr id="27650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651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7652" name="文本框 22533"/>
          <p:cNvSpPr txBox="1"/>
          <p:nvPr/>
        </p:nvSpPr>
        <p:spPr>
          <a:xfrm>
            <a:off x="250825" y="2349500"/>
            <a:ext cx="8713788" cy="869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53" name="矩形 28679"/>
          <p:cNvSpPr/>
          <p:nvPr/>
        </p:nvSpPr>
        <p:spPr>
          <a:xfrm>
            <a:off x="179388" y="1335088"/>
            <a:ext cx="23288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654" name="Picture 2" descr="pta_2016_3997991_686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060575"/>
            <a:ext cx="8496300" cy="4608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698" name="组合 29697"/>
          <p:cNvGrpSpPr/>
          <p:nvPr/>
        </p:nvGrpSpPr>
        <p:grpSpPr>
          <a:xfrm>
            <a:off x="0" y="1268413"/>
            <a:ext cx="2411413" cy="719137"/>
            <a:chOff x="0" y="0"/>
            <a:chExt cx="10000" cy="10000"/>
          </a:xfrm>
        </p:grpSpPr>
        <p:sp>
          <p:nvSpPr>
            <p:cNvPr id="28674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675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9703" name="Rectangle 3"/>
          <p:cNvSpPr/>
          <p:nvPr/>
        </p:nvSpPr>
        <p:spPr>
          <a:xfrm>
            <a:off x="323850" y="2205038"/>
            <a:ext cx="8496300" cy="4392612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marL="342900" indent="-342900" eaLnBrk="0" hangingPunct="0"/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预防“空调病”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经常开窗换气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要多利用自然风降低室内温度；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室温定在</a:t>
            </a:r>
            <a:r>
              <a:rPr lang="en-US" altLang="zh-CN" sz="2400" b="1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26~27</a:t>
            </a:r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℃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室内外温差不要超过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℃，室温最好不低于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℃，否则出汗后入室，会加重体温调节中枢负担，引起神经调节紊乱；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及时清洁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有空调的房间应注意保持清洁卫生，最好每半个月清洗一次空调过滤网；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避免直吹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办公桌不要安排在冷风直吹处，若长时间坐着办公，应适当增添衣服，在膝部覆衣物或毛巾加以保护；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加强锻炼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班回家后，先洗个温水澡，再适当加以锻炼，增强自身抵抗力。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677" name="矩形 29703"/>
          <p:cNvSpPr/>
          <p:nvPr/>
        </p:nvSpPr>
        <p:spPr>
          <a:xfrm>
            <a:off x="0" y="1335088"/>
            <a:ext cx="23288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2970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charRg st="12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29703">
                                            <p:txEl>
                                              <p:charRg st="12" end="3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charRg st="38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29703">
                                            <p:txEl>
                                              <p:charRg st="38" end="10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charRg st="10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29703">
                                            <p:txEl>
                                              <p:charRg st="108" end="15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charRg st="150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29703">
                                            <p:txEl>
                                              <p:charRg st="150" end="20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charRg st="205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" fill="hold"/>
                                        <p:tgtEl>
                                          <p:spTgt spid="29703">
                                            <p:txEl>
                                              <p:charRg st="205" end="24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22" name="组合 30721"/>
          <p:cNvGrpSpPr/>
          <p:nvPr/>
        </p:nvGrpSpPr>
        <p:grpSpPr>
          <a:xfrm>
            <a:off x="0" y="1268413"/>
            <a:ext cx="2555875" cy="719137"/>
            <a:chOff x="0" y="0"/>
            <a:chExt cx="10000" cy="10000"/>
          </a:xfrm>
        </p:grpSpPr>
        <p:sp>
          <p:nvSpPr>
            <p:cNvPr id="29698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699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9700" name="文本框 22533"/>
          <p:cNvSpPr txBox="1"/>
          <p:nvPr/>
        </p:nvSpPr>
        <p:spPr>
          <a:xfrm>
            <a:off x="250825" y="2349500"/>
            <a:ext cx="8713788" cy="869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727" name="Rectangle 3"/>
          <p:cNvSpPr/>
          <p:nvPr/>
        </p:nvSpPr>
        <p:spPr>
          <a:xfrm>
            <a:off x="250825" y="2133600"/>
            <a:ext cx="8497888" cy="4391025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marL="342900" indent="-342900" eaLnBrk="0" hangingPunct="0"/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科学降温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400" b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 </a:t>
            </a:r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降温不是把温度降得越低越好</a:t>
            </a:r>
            <a:endParaRPr lang="zh-CN" altLang="en-US" sz="2400" b="1" dirty="0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400" b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 </a:t>
            </a:r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科学降温最好把室温控制在</a:t>
            </a:r>
            <a:r>
              <a:rPr lang="en-US" altLang="zh-CN" sz="2400" b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25℃</a:t>
            </a:r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altLang="zh-CN" sz="2400" b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27℃</a:t>
            </a:r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 b="1" dirty="0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400" b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 </a:t>
            </a:r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如果室内人多闷热，可启动排气扇，让空气流通。</a:t>
            </a:r>
            <a:endParaRPr lang="zh-CN" altLang="en-US" sz="2400" b="1" dirty="0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400" b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 </a:t>
            </a:r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在空调环境里不要贪图一时凉快，对着出风口吹。</a:t>
            </a:r>
            <a:endParaRPr lang="zh-CN" altLang="en-US" sz="2400" b="1" dirty="0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400" b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 </a:t>
            </a:r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能用电风扇降温的不用空调</a:t>
            </a:r>
            <a:endParaRPr lang="zh-CN" altLang="en-US" sz="2400" b="1" dirty="0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400" b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 </a:t>
            </a:r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年老体弱多病的人，降温原则与健康人不一样</a:t>
            </a:r>
            <a:endParaRPr lang="zh-CN" altLang="en-US" sz="2400" b="1" dirty="0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702" name="矩形 30727"/>
          <p:cNvSpPr/>
          <p:nvPr/>
        </p:nvSpPr>
        <p:spPr>
          <a:xfrm>
            <a:off x="179388" y="1335088"/>
            <a:ext cx="23288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09957" name="Picture 5" descr="风扇"/>
          <p:cNvPicPr>
            <a:picLocks noChangeAspect="1"/>
          </p:cNvPicPr>
          <p:nvPr/>
        </p:nvPicPr>
        <p:blipFill>
          <a:blip r:embed="rId1"/>
          <a:srcRect l="41463" t="8150"/>
          <a:stretch>
            <a:fillRect/>
          </a:stretch>
        </p:blipFill>
        <p:spPr>
          <a:xfrm>
            <a:off x="900113" y="4941888"/>
            <a:ext cx="3095625" cy="1454150"/>
          </a:xfrm>
          <a:prstGeom prst="rect">
            <a:avLst/>
          </a:prstGeom>
          <a:noFill/>
          <a:ln w="38100" cap="flat" cmpd="dbl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09956" name="Picture 4" descr="对着空调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4941888"/>
            <a:ext cx="3097213" cy="1482725"/>
          </a:xfrm>
          <a:prstGeom prst="rect">
            <a:avLst/>
          </a:prstGeom>
          <a:noFill/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3072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30727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charRg st="28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30727">
                                            <p:txEl>
                                              <p:charRg st="28" end="5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charRg st="55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30727">
                                            <p:txEl>
                                              <p:charRg st="55" end="8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charRg st="84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30727">
                                            <p:txEl>
                                              <p:charRg st="84" end="11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charRg st="113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" fill="hold"/>
                                        <p:tgtEl>
                                          <p:spTgt spid="30727">
                                            <p:txEl>
                                              <p:charRg st="113" end="13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charRg st="132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" fill="hold"/>
                                        <p:tgtEl>
                                          <p:spTgt spid="30727">
                                            <p:txEl>
                                              <p:charRg st="132" end="15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6" name="组合 31745"/>
          <p:cNvGrpSpPr/>
          <p:nvPr/>
        </p:nvGrpSpPr>
        <p:grpSpPr>
          <a:xfrm>
            <a:off x="0" y="1268413"/>
            <a:ext cx="2627313" cy="719137"/>
            <a:chOff x="0" y="0"/>
            <a:chExt cx="10000" cy="10000"/>
          </a:xfrm>
        </p:grpSpPr>
        <p:sp>
          <p:nvSpPr>
            <p:cNvPr id="30722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723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1751" name="Rectangle 3"/>
          <p:cNvSpPr/>
          <p:nvPr/>
        </p:nvSpPr>
        <p:spPr>
          <a:xfrm>
            <a:off x="250825" y="2060575"/>
            <a:ext cx="6697663" cy="4608513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fontAlgn="base"/>
            <a:r>
              <a:rPr lang="zh-CN" altLang="en-US" sz="2000" strike="noStrike" noProof="1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trike="noStrike" noProof="1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最佳的药物</a:t>
            </a:r>
            <a:endParaRPr lang="zh-CN" altLang="en-US" strike="noStrike" noProof="1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eaLnBrk="1" fontAlgn="base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zh-CN" altLang="en-US" strike="noStrike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仁丹</a:t>
            </a:r>
            <a:r>
              <a:rPr lang="en-US" altLang="zh-CN" strike="noStrike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成分是薄荷冰、滑石、儿茶、丁香、木香、小茴香、砂仁、陈皮等。具有清热解暑、避秽止呕之功效，是夏季防暑的常用药。主要用于因高温引起的头痛、头晕、恶心、腹痛、水土不服等症。此药能促进肠道管蠕动，缓解肠痉挛。中暑、急性胃肠炎、咳嗽痰多者服用为宜。 </a:t>
            </a:r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trike="noStrike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藿香正气水</a:t>
            </a:r>
            <a:r>
              <a:rPr lang="en-US" altLang="zh-CN" strike="noStrike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成分是藿香、苍术、陈皮、白芷、茯苓、大腹皮、生半夏、等。具有解表化湿、理气和中的功效，适用于夏季因天气变化、室内空调过低等原因引起的外感风寒、内伤湿滞所致的头痛昏重、脘腹胀痛等症。即是说，藿香正气水可用于治疗夏季感冒、肠胃型感冒、急性胃肠炎、消化不良等疾病。 </a:t>
            </a:r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trike="noStrike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十滴水</a:t>
            </a:r>
            <a:r>
              <a:rPr lang="en-US" altLang="zh-CN" strike="noStrike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主要成分是樟脑、大黄、干姜、桂皮、辣椒、小茴香、薄荷油或桉叶油。用于治疗中暑所致头晕恶心，腹痛及胃肠不适等征，特别是夏季旅游常备的良药。 </a:t>
            </a:r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trike="noStrike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清凉油</a:t>
            </a:r>
            <a:r>
              <a:rPr lang="en-US" altLang="zh-CN" strike="noStrike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主要成分是薄荷脑、薄荷油、樟脑油、樟脑、桉油、丁香油、桂皮油等。具有清凉散热，醒脑提神，止痒止痛。用于伤暑引起的头痛，晕车，蚊虫叮咬等，亦是夏季旅游常备的良药。</a:t>
            </a:r>
            <a:endParaRPr lang="zh-CN" altLang="en-US" strike="noStrike" noProof="1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725" name="矩形 31751"/>
          <p:cNvSpPr/>
          <p:nvPr/>
        </p:nvSpPr>
        <p:spPr>
          <a:xfrm>
            <a:off x="179388" y="1335088"/>
            <a:ext cx="23288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726" name="Picture 4" descr="235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9925" y="1484313"/>
            <a:ext cx="212407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5" descr="W0200506257286539279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50" y="3213100"/>
            <a:ext cx="2051050" cy="186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6" descr="012000000333741169388458203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50" y="5084763"/>
            <a:ext cx="2051050" cy="1497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3175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charRg st="10" end="4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31751">
                                            <p:txEl>
                                              <p:charRg st="10" end="45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Group 2"/>
          <p:cNvGrpSpPr/>
          <p:nvPr/>
        </p:nvGrpSpPr>
        <p:grpSpPr>
          <a:xfrm>
            <a:off x="1908175" y="1341438"/>
            <a:ext cx="5183188" cy="728662"/>
            <a:chOff x="0" y="0"/>
            <a:chExt cx="4368" cy="360"/>
          </a:xfrm>
        </p:grpSpPr>
        <p:grpSp>
          <p:nvGrpSpPr>
            <p:cNvPr id="31746" name="Group 3"/>
            <p:cNvGrpSpPr/>
            <p:nvPr/>
          </p:nvGrpSpPr>
          <p:grpSpPr>
            <a:xfrm>
              <a:off x="0" y="0"/>
              <a:ext cx="4368" cy="336"/>
              <a:chOff x="0" y="0"/>
              <a:chExt cx="4368" cy="336"/>
            </a:xfrm>
          </p:grpSpPr>
          <p:sp>
            <p:nvSpPr>
              <p:cNvPr id="31747" name="AutoShape 4"/>
              <p:cNvSpPr/>
              <p:nvPr/>
            </p:nvSpPr>
            <p:spPr>
              <a:xfrm>
                <a:off x="96" y="0"/>
                <a:ext cx="4272" cy="336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>
                  <a:buClrTx/>
                </a:pPr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1748" name="Text Box 5"/>
              <p:cNvSpPr txBox="1"/>
              <p:nvPr/>
            </p:nvSpPr>
            <p:spPr>
              <a:xfrm>
                <a:off x="0" y="0"/>
                <a:ext cx="384" cy="279"/>
              </a:xfrm>
              <a:prstGeom prst="rect">
                <a:avLst/>
              </a:prstGeom>
              <a:gradFill rotWithShape="1">
                <a:gsLst>
                  <a:gs pos="0">
                    <a:srgbClr val="156B13">
                      <a:alpha val="100000"/>
                    </a:srgbClr>
                  </a:gs>
                  <a:gs pos="50000">
                    <a:srgbClr val="9CB86E">
                      <a:alpha val="100000"/>
                    </a:srgbClr>
                  </a:gs>
                  <a:gs pos="100000">
                    <a:srgbClr val="DDEBCF">
                      <a:alpha val="100000"/>
                    </a:srgbClr>
                  </a:gs>
                </a:gsLst>
                <a:lin ang="5400000" scaled="1"/>
                <a:tileRect/>
              </a:gradFill>
              <a:ln w="76200" cap="flat" cmpd="tri">
                <a:solidFill>
                  <a:srgbClr val="008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marL="342900" indent="-342900" algn="ctr" eaLnBrk="0" hangingPunct="0">
                  <a:spcBef>
                    <a:spcPct val="50000"/>
                  </a:spcBef>
                  <a:buClrTx/>
                </a:pPr>
                <a:endParaRPr lang="zh-CN" altLang="zh-CN" sz="2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31749" name="Rectangle 6"/>
            <p:cNvSpPr/>
            <p:nvPr/>
          </p:nvSpPr>
          <p:spPr>
            <a:xfrm>
              <a:off x="1861" y="13"/>
              <a:ext cx="1014" cy="3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marL="342900" indent="-342900" algn="ctr" eaLnBrk="0" hangingPunct="0">
                <a:spcBef>
                  <a:spcPct val="50000"/>
                </a:spcBef>
                <a:buClrTx/>
              </a:pPr>
              <a:r>
                <a:rPr lang="zh-CN" altLang="en-US" sz="4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目录</a:t>
              </a:r>
              <a:endParaRPr lang="zh-CN" altLang="en-US" sz="4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1750" name="Group 10"/>
          <p:cNvGrpSpPr/>
          <p:nvPr/>
        </p:nvGrpSpPr>
        <p:grpSpPr>
          <a:xfrm>
            <a:off x="1789113" y="2420938"/>
            <a:ext cx="762000" cy="665162"/>
            <a:chOff x="0" y="0"/>
            <a:chExt cx="1549" cy="1351"/>
          </a:xfrm>
        </p:grpSpPr>
        <p:sp>
          <p:nvSpPr>
            <p:cNvPr id="31751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752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753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1754" name="Line 19"/>
          <p:cNvSpPr/>
          <p:nvPr/>
        </p:nvSpPr>
        <p:spPr>
          <a:xfrm>
            <a:off x="2627313" y="5949950"/>
            <a:ext cx="5038725" cy="0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1755" name="Group 10"/>
          <p:cNvGrpSpPr/>
          <p:nvPr/>
        </p:nvGrpSpPr>
        <p:grpSpPr>
          <a:xfrm>
            <a:off x="1824038" y="3087688"/>
            <a:ext cx="762000" cy="665162"/>
            <a:chOff x="0" y="0"/>
            <a:chExt cx="1549" cy="1351"/>
          </a:xfrm>
        </p:grpSpPr>
        <p:sp>
          <p:nvSpPr>
            <p:cNvPr id="31756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757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758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1759" name="Line 27"/>
          <p:cNvSpPr/>
          <p:nvPr/>
        </p:nvSpPr>
        <p:spPr>
          <a:xfrm flipV="1">
            <a:off x="2571750" y="3071813"/>
            <a:ext cx="5038725" cy="20637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760" name="Text Box 29"/>
          <p:cNvSpPr txBox="1"/>
          <p:nvPr/>
        </p:nvSpPr>
        <p:spPr>
          <a:xfrm>
            <a:off x="1955800" y="3186113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1761" name="Group 16"/>
          <p:cNvGrpSpPr/>
          <p:nvPr/>
        </p:nvGrpSpPr>
        <p:grpSpPr>
          <a:xfrm>
            <a:off x="1824038" y="3867150"/>
            <a:ext cx="762000" cy="665163"/>
            <a:chOff x="0" y="0"/>
            <a:chExt cx="1549" cy="1351"/>
          </a:xfrm>
        </p:grpSpPr>
        <p:sp>
          <p:nvSpPr>
            <p:cNvPr id="31762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763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764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1765" name="Line 27"/>
          <p:cNvSpPr/>
          <p:nvPr/>
        </p:nvSpPr>
        <p:spPr>
          <a:xfrm flipV="1">
            <a:off x="2576513" y="3808413"/>
            <a:ext cx="5038725" cy="20637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766" name="Text Box 29"/>
          <p:cNvSpPr txBox="1"/>
          <p:nvPr/>
        </p:nvSpPr>
        <p:spPr>
          <a:xfrm>
            <a:off x="1955800" y="3965575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1767" name="Group 10"/>
          <p:cNvGrpSpPr/>
          <p:nvPr/>
        </p:nvGrpSpPr>
        <p:grpSpPr>
          <a:xfrm>
            <a:off x="1857375" y="4556125"/>
            <a:ext cx="762000" cy="665163"/>
            <a:chOff x="0" y="0"/>
            <a:chExt cx="1549" cy="1351"/>
          </a:xfrm>
        </p:grpSpPr>
        <p:sp>
          <p:nvSpPr>
            <p:cNvPr id="31768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769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770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1771" name="Line 27"/>
          <p:cNvSpPr/>
          <p:nvPr/>
        </p:nvSpPr>
        <p:spPr>
          <a:xfrm flipV="1">
            <a:off x="2609850" y="4497388"/>
            <a:ext cx="5038725" cy="20637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772" name="Text Box 29"/>
          <p:cNvSpPr txBox="1"/>
          <p:nvPr/>
        </p:nvSpPr>
        <p:spPr>
          <a:xfrm>
            <a:off x="1989138" y="4654550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1773" name="Group 16"/>
          <p:cNvGrpSpPr/>
          <p:nvPr/>
        </p:nvGrpSpPr>
        <p:grpSpPr>
          <a:xfrm>
            <a:off x="1857375" y="5292725"/>
            <a:ext cx="762000" cy="665163"/>
            <a:chOff x="0" y="0"/>
            <a:chExt cx="1549" cy="1351"/>
          </a:xfrm>
        </p:grpSpPr>
        <p:sp>
          <p:nvSpPr>
            <p:cNvPr id="31774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9933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775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9933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776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1777" name="Line 27"/>
          <p:cNvSpPr/>
          <p:nvPr/>
        </p:nvSpPr>
        <p:spPr>
          <a:xfrm flipV="1">
            <a:off x="2609850" y="5237163"/>
            <a:ext cx="5038725" cy="20637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778" name="Text Box 29"/>
          <p:cNvSpPr txBox="1"/>
          <p:nvPr/>
        </p:nvSpPr>
        <p:spPr>
          <a:xfrm>
            <a:off x="1989138" y="5394325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779" name="Text Box 37"/>
          <p:cNvSpPr txBox="1"/>
          <p:nvPr/>
        </p:nvSpPr>
        <p:spPr>
          <a:xfrm>
            <a:off x="2698750" y="2422525"/>
            <a:ext cx="460851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99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高温防暑常识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780" name="Rectangle 38"/>
          <p:cNvSpPr/>
          <p:nvPr/>
        </p:nvSpPr>
        <p:spPr>
          <a:xfrm>
            <a:off x="2844800" y="3141663"/>
            <a:ext cx="30416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高温对身体的影响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781" name="Rectangle 39"/>
          <p:cNvSpPr/>
          <p:nvPr/>
        </p:nvSpPr>
        <p:spPr>
          <a:xfrm>
            <a:off x="2484438" y="4005263"/>
            <a:ext cx="3462337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中暑的原因及表现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782" name="Rectangle 40"/>
          <p:cNvSpPr/>
          <p:nvPr/>
        </p:nvSpPr>
        <p:spPr>
          <a:xfrm>
            <a:off x="2555875" y="5373688"/>
            <a:ext cx="23907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99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中暑的急救</a:t>
            </a:r>
            <a:endParaRPr lang="zh-CN" altLang="en-US" sz="2800" b="1" dirty="0">
              <a:solidFill>
                <a:srgbClr val="99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783" name="Rectangle 41"/>
          <p:cNvSpPr/>
          <p:nvPr/>
        </p:nvSpPr>
        <p:spPr>
          <a:xfrm>
            <a:off x="2555875" y="4654550"/>
            <a:ext cx="27479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如何预防中暑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784" name="Text Box 29"/>
          <p:cNvSpPr txBox="1"/>
          <p:nvPr/>
        </p:nvSpPr>
        <p:spPr>
          <a:xfrm>
            <a:off x="1920875" y="2471738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785" name="AutoShape 8"/>
          <p:cNvSpPr/>
          <p:nvPr/>
        </p:nvSpPr>
        <p:spPr>
          <a:xfrm>
            <a:off x="684213" y="5373688"/>
            <a:ext cx="1079500" cy="465137"/>
          </a:xfrm>
          <a:prstGeom prst="rightArrow">
            <a:avLst>
              <a:gd name="adj1" fmla="val 50000"/>
              <a:gd name="adj2" fmla="val 58009"/>
            </a:avLst>
          </a:prstGeom>
          <a:solidFill>
            <a:srgbClr val="993300"/>
          </a:solidFill>
          <a:ln w="9525">
            <a:noFill/>
          </a:ln>
        </p:spPr>
        <p:txBody>
          <a:bodyPr anchor="ctr"/>
          <a:p>
            <a:pPr>
              <a:buClrTx/>
            </a:pP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4097"/>
          <p:cNvSpPr txBox="1"/>
          <p:nvPr/>
        </p:nvSpPr>
        <p:spPr>
          <a:xfrm>
            <a:off x="539750" y="1557338"/>
            <a:ext cx="8135938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endParaRPr lang="zh-CN" altLang="en-US" sz="32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122" name="Group 10"/>
          <p:cNvGrpSpPr/>
          <p:nvPr/>
        </p:nvGrpSpPr>
        <p:grpSpPr>
          <a:xfrm>
            <a:off x="1878013" y="2328863"/>
            <a:ext cx="762000" cy="665162"/>
            <a:chOff x="0" y="0"/>
            <a:chExt cx="1549" cy="1351"/>
          </a:xfrm>
        </p:grpSpPr>
        <p:sp>
          <p:nvSpPr>
            <p:cNvPr id="5123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9933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124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9933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125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126" name="Line 19"/>
          <p:cNvSpPr/>
          <p:nvPr/>
        </p:nvSpPr>
        <p:spPr>
          <a:xfrm>
            <a:off x="2522538" y="2914650"/>
            <a:ext cx="5038725" cy="0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127" name="Group 10"/>
          <p:cNvGrpSpPr/>
          <p:nvPr/>
        </p:nvGrpSpPr>
        <p:grpSpPr>
          <a:xfrm>
            <a:off x="1912938" y="3008313"/>
            <a:ext cx="762000" cy="665162"/>
            <a:chOff x="0" y="0"/>
            <a:chExt cx="1549" cy="1351"/>
          </a:xfrm>
        </p:grpSpPr>
        <p:sp>
          <p:nvSpPr>
            <p:cNvPr id="5128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129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130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131" name="Line 27"/>
          <p:cNvSpPr/>
          <p:nvPr/>
        </p:nvSpPr>
        <p:spPr>
          <a:xfrm flipV="1">
            <a:off x="2517775" y="3640138"/>
            <a:ext cx="5038725" cy="20637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32" name="Text Box 29"/>
          <p:cNvSpPr txBox="1"/>
          <p:nvPr/>
        </p:nvSpPr>
        <p:spPr>
          <a:xfrm>
            <a:off x="2044700" y="3106738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133" name="Group 16"/>
          <p:cNvGrpSpPr/>
          <p:nvPr/>
        </p:nvGrpSpPr>
        <p:grpSpPr>
          <a:xfrm>
            <a:off x="1912938" y="3787775"/>
            <a:ext cx="762000" cy="665163"/>
            <a:chOff x="0" y="0"/>
            <a:chExt cx="1549" cy="1351"/>
          </a:xfrm>
        </p:grpSpPr>
        <p:sp>
          <p:nvSpPr>
            <p:cNvPr id="5134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135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136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137" name="Line 27"/>
          <p:cNvSpPr/>
          <p:nvPr/>
        </p:nvSpPr>
        <p:spPr>
          <a:xfrm flipV="1">
            <a:off x="2522538" y="4376738"/>
            <a:ext cx="5038725" cy="20637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38" name="Text Box 29"/>
          <p:cNvSpPr txBox="1"/>
          <p:nvPr/>
        </p:nvSpPr>
        <p:spPr>
          <a:xfrm>
            <a:off x="2044700" y="3886200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139" name="Group 10"/>
          <p:cNvGrpSpPr/>
          <p:nvPr/>
        </p:nvGrpSpPr>
        <p:grpSpPr>
          <a:xfrm>
            <a:off x="1946275" y="4476750"/>
            <a:ext cx="762000" cy="665163"/>
            <a:chOff x="0" y="0"/>
            <a:chExt cx="1549" cy="1351"/>
          </a:xfrm>
        </p:grpSpPr>
        <p:sp>
          <p:nvSpPr>
            <p:cNvPr id="5140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141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142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143" name="Line 27"/>
          <p:cNvSpPr/>
          <p:nvPr/>
        </p:nvSpPr>
        <p:spPr>
          <a:xfrm flipV="1">
            <a:off x="2555875" y="5065713"/>
            <a:ext cx="5038725" cy="20637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44" name="Text Box 29"/>
          <p:cNvSpPr txBox="1"/>
          <p:nvPr/>
        </p:nvSpPr>
        <p:spPr>
          <a:xfrm>
            <a:off x="2078038" y="4575175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145" name="Group 16"/>
          <p:cNvGrpSpPr/>
          <p:nvPr/>
        </p:nvGrpSpPr>
        <p:grpSpPr>
          <a:xfrm>
            <a:off x="1946275" y="5213350"/>
            <a:ext cx="762000" cy="665163"/>
            <a:chOff x="0" y="0"/>
            <a:chExt cx="1549" cy="1351"/>
          </a:xfrm>
        </p:grpSpPr>
        <p:sp>
          <p:nvSpPr>
            <p:cNvPr id="5146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147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148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149" name="Line 27"/>
          <p:cNvSpPr/>
          <p:nvPr/>
        </p:nvSpPr>
        <p:spPr>
          <a:xfrm flipV="1">
            <a:off x="2555875" y="5805488"/>
            <a:ext cx="5038725" cy="20637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50" name="Text Box 29"/>
          <p:cNvSpPr txBox="1"/>
          <p:nvPr/>
        </p:nvSpPr>
        <p:spPr>
          <a:xfrm>
            <a:off x="2078038" y="5314950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51" name="Text Box 51"/>
          <p:cNvSpPr txBox="1"/>
          <p:nvPr/>
        </p:nvSpPr>
        <p:spPr>
          <a:xfrm>
            <a:off x="2789238" y="2341563"/>
            <a:ext cx="460851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99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高温防暑常识</a:t>
            </a:r>
            <a:endParaRPr lang="zh-CN" altLang="en-US" sz="2800" b="1" dirty="0">
              <a:solidFill>
                <a:srgbClr val="99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52" name="Rectangle 52"/>
          <p:cNvSpPr/>
          <p:nvPr/>
        </p:nvSpPr>
        <p:spPr>
          <a:xfrm>
            <a:off x="2573338" y="3095625"/>
            <a:ext cx="3462337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高温对身体的影响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53" name="Rectangle 53"/>
          <p:cNvSpPr/>
          <p:nvPr/>
        </p:nvSpPr>
        <p:spPr>
          <a:xfrm>
            <a:off x="2573338" y="3925888"/>
            <a:ext cx="3462337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中暑的原因及表现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54" name="Rectangle 54"/>
          <p:cNvSpPr/>
          <p:nvPr/>
        </p:nvSpPr>
        <p:spPr>
          <a:xfrm>
            <a:off x="2573338" y="5149850"/>
            <a:ext cx="23907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中暑的急救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55" name="Rectangle 55"/>
          <p:cNvSpPr/>
          <p:nvPr/>
        </p:nvSpPr>
        <p:spPr>
          <a:xfrm>
            <a:off x="2644775" y="4575175"/>
            <a:ext cx="23907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中暑的预防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56" name="Text Box 29"/>
          <p:cNvSpPr txBox="1"/>
          <p:nvPr/>
        </p:nvSpPr>
        <p:spPr>
          <a:xfrm>
            <a:off x="2011363" y="2384425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57" name="AutoShape 8"/>
          <p:cNvSpPr/>
          <p:nvPr/>
        </p:nvSpPr>
        <p:spPr>
          <a:xfrm>
            <a:off x="773113" y="2414588"/>
            <a:ext cx="1079500" cy="465137"/>
          </a:xfrm>
          <a:prstGeom prst="rightArrow">
            <a:avLst>
              <a:gd name="adj1" fmla="val 50000"/>
              <a:gd name="adj2" fmla="val 58009"/>
            </a:avLst>
          </a:prstGeom>
          <a:solidFill>
            <a:srgbClr val="993300"/>
          </a:solidFill>
          <a:ln w="9525">
            <a:noFill/>
          </a:ln>
        </p:spPr>
        <p:txBody>
          <a:bodyPr anchor="ctr"/>
          <a:p>
            <a:pPr>
              <a:buClrTx/>
            </a:pP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158" name="Group 2"/>
          <p:cNvGrpSpPr/>
          <p:nvPr/>
        </p:nvGrpSpPr>
        <p:grpSpPr>
          <a:xfrm>
            <a:off x="1979613" y="1341438"/>
            <a:ext cx="5183187" cy="728662"/>
            <a:chOff x="0" y="0"/>
            <a:chExt cx="4368" cy="360"/>
          </a:xfrm>
        </p:grpSpPr>
        <p:grpSp>
          <p:nvGrpSpPr>
            <p:cNvPr id="5159" name="Group 3"/>
            <p:cNvGrpSpPr/>
            <p:nvPr/>
          </p:nvGrpSpPr>
          <p:grpSpPr>
            <a:xfrm>
              <a:off x="0" y="0"/>
              <a:ext cx="4368" cy="336"/>
              <a:chOff x="0" y="0"/>
              <a:chExt cx="4368" cy="336"/>
            </a:xfrm>
          </p:grpSpPr>
          <p:sp>
            <p:nvSpPr>
              <p:cNvPr id="5160" name="AutoShape 4"/>
              <p:cNvSpPr/>
              <p:nvPr/>
            </p:nvSpPr>
            <p:spPr>
              <a:xfrm>
                <a:off x="96" y="0"/>
                <a:ext cx="4272" cy="336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>
                  <a:buClrTx/>
                </a:pPr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161" name="Text Box 5"/>
              <p:cNvSpPr txBox="1"/>
              <p:nvPr/>
            </p:nvSpPr>
            <p:spPr>
              <a:xfrm>
                <a:off x="0" y="0"/>
                <a:ext cx="384" cy="279"/>
              </a:xfrm>
              <a:prstGeom prst="rect">
                <a:avLst/>
              </a:prstGeom>
              <a:gradFill rotWithShape="1">
                <a:gsLst>
                  <a:gs pos="0">
                    <a:srgbClr val="156B13">
                      <a:alpha val="100000"/>
                    </a:srgbClr>
                  </a:gs>
                  <a:gs pos="50000">
                    <a:srgbClr val="9CB86E">
                      <a:alpha val="100000"/>
                    </a:srgbClr>
                  </a:gs>
                  <a:gs pos="100000">
                    <a:srgbClr val="DDEBCF">
                      <a:alpha val="100000"/>
                    </a:srgbClr>
                  </a:gs>
                </a:gsLst>
                <a:lin ang="5400000" scaled="1"/>
                <a:tileRect/>
              </a:gradFill>
              <a:ln w="76200" cap="flat" cmpd="tri">
                <a:solidFill>
                  <a:srgbClr val="008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marL="342900" indent="-342900" algn="ctr" eaLnBrk="0" hangingPunct="0">
                  <a:spcBef>
                    <a:spcPct val="50000"/>
                  </a:spcBef>
                  <a:buClrTx/>
                </a:pPr>
                <a:endParaRPr lang="zh-CN" altLang="zh-CN" sz="2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5162" name="Rectangle 6"/>
            <p:cNvSpPr/>
            <p:nvPr/>
          </p:nvSpPr>
          <p:spPr>
            <a:xfrm>
              <a:off x="1861" y="13"/>
              <a:ext cx="1014" cy="3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marL="342900" indent="-342900" algn="ctr" eaLnBrk="0" hangingPunct="0">
                <a:spcBef>
                  <a:spcPct val="50000"/>
                </a:spcBef>
                <a:buClrTx/>
              </a:pPr>
              <a:r>
                <a:rPr lang="zh-CN" altLang="en-US" sz="4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目录</a:t>
              </a:r>
              <a:endParaRPr lang="zh-CN" altLang="en-US" sz="4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4" name="组合 33793"/>
          <p:cNvGrpSpPr/>
          <p:nvPr/>
        </p:nvGrpSpPr>
        <p:grpSpPr>
          <a:xfrm>
            <a:off x="0" y="1268413"/>
            <a:ext cx="2411413" cy="719137"/>
            <a:chOff x="0" y="0"/>
            <a:chExt cx="10000" cy="10000"/>
          </a:xfrm>
        </p:grpSpPr>
        <p:sp>
          <p:nvSpPr>
            <p:cNvPr id="32770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2771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2772" name="文本框 22533"/>
          <p:cNvSpPr txBox="1"/>
          <p:nvPr/>
        </p:nvSpPr>
        <p:spPr>
          <a:xfrm>
            <a:off x="250825" y="2349500"/>
            <a:ext cx="8713788" cy="869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799" name="Rectangle 3"/>
          <p:cNvSpPr/>
          <p:nvPr/>
        </p:nvSpPr>
        <p:spPr>
          <a:xfrm>
            <a:off x="250825" y="2133600"/>
            <a:ext cx="5545138" cy="4391025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marL="342900" indent="-342900" eaLnBrk="0" hangingPunct="0"/>
            <a:r>
              <a:rPr lang="en-US" altLang="zh-CN" sz="2400" b="1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1</a:t>
            </a:r>
            <a:r>
              <a:rPr lang="zh-CN" altLang="en-US" sz="2400" b="1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、先兆</a:t>
            </a:r>
            <a:r>
              <a:rPr lang="en-US" altLang="zh-CN" sz="2400" b="1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400" b="1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轻度中暑的急救</a:t>
            </a:r>
            <a:endParaRPr lang="zh-CN" altLang="en-US" sz="2400" b="1" dirty="0">
              <a:solidFill>
                <a:srgbClr val="0066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转移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使人员脱离高温作业环境至荫凉处休息，给饮淡盐水等饮料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给药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意识清醒者，可以给服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首选：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仁（人）丹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8~10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粒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次选：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藿香正气口丸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4~6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粒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降温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症状较重但尚无严重危险、神志清醒者，可在其头、颈、腋下和腹沟处放置冰袋降温；可将患者置于空调室内降温（使室温保持在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22~25℃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之间）予以胸、腹、肢体皮肤按摩擦浴，以利皮肤散热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774" name="矩形 33799"/>
          <p:cNvSpPr/>
          <p:nvPr/>
        </p:nvSpPr>
        <p:spPr>
          <a:xfrm>
            <a:off x="250825" y="1412875"/>
            <a:ext cx="17160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中暑的急救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775" name="Picture 2" descr="中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0425" y="2133600"/>
            <a:ext cx="3203575" cy="4319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33799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charRg st="17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33799">
                                            <p:txEl>
                                              <p:charRg st="17" end="5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charRg st="51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33799">
                                            <p:txEl>
                                              <p:charRg st="51" end="6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charRg st="69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33799">
                                            <p:txEl>
                                              <p:charRg st="69" end="9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charRg st="9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33799">
                                            <p:txEl>
                                              <p:charRg st="90" end="11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charRg st="111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" fill="hold"/>
                                        <p:tgtEl>
                                          <p:spTgt spid="33799">
                                            <p:txEl>
                                              <p:charRg st="111" end="20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8914" name="组合 38913"/>
          <p:cNvGrpSpPr/>
          <p:nvPr/>
        </p:nvGrpSpPr>
        <p:grpSpPr>
          <a:xfrm>
            <a:off x="0" y="1268413"/>
            <a:ext cx="2411413" cy="719137"/>
            <a:chOff x="0" y="0"/>
            <a:chExt cx="10000" cy="10000"/>
          </a:xfrm>
        </p:grpSpPr>
        <p:sp>
          <p:nvSpPr>
            <p:cNvPr id="33794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3795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3796" name="文本框 22533"/>
          <p:cNvSpPr txBox="1"/>
          <p:nvPr/>
        </p:nvSpPr>
        <p:spPr>
          <a:xfrm>
            <a:off x="250825" y="2349500"/>
            <a:ext cx="8713788" cy="869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918" name="Rectangle 3"/>
          <p:cNvSpPr/>
          <p:nvPr/>
        </p:nvSpPr>
        <p:spPr>
          <a:xfrm>
            <a:off x="323850" y="2133600"/>
            <a:ext cx="8351838" cy="4319588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r>
              <a:rPr lang="en-US" altLang="zh-CN" sz="2400" b="1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2</a:t>
            </a:r>
            <a:r>
              <a:rPr lang="zh-CN" altLang="en-US" sz="2400" b="1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、重症中暑的急救</a:t>
            </a:r>
            <a:endParaRPr lang="zh-CN" altLang="en-US" sz="2400" b="1" dirty="0">
              <a:solidFill>
                <a:srgbClr val="0066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Tx/>
            </a:pPr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转移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迅速将病人移至阴凉、通风的地方，</a:t>
            </a:r>
            <a:r>
              <a:rPr lang="zh-CN" altLang="en-US" sz="2400" b="1" dirty="0">
                <a:solidFill>
                  <a:srgbClr val="FF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保证脑部供血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，解开衣扣，以利呼吸和散热，如衣服被汗水湿透应予以更换衣服；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endParaRPr lang="zh-CN" altLang="en-US" sz="2400" b="1" dirty="0">
              <a:solidFill>
                <a:srgbClr val="0066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798" name="矩形 38918"/>
          <p:cNvSpPr/>
          <p:nvPr/>
        </p:nvSpPr>
        <p:spPr>
          <a:xfrm>
            <a:off x="250825" y="1412875"/>
            <a:ext cx="17160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中暑的急救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799" name="AutoShape 2"/>
          <p:cNvSpPr/>
          <p:nvPr/>
        </p:nvSpPr>
        <p:spPr>
          <a:xfrm flipH="1" flipV="1">
            <a:off x="4140200" y="4149725"/>
            <a:ext cx="4608513" cy="2122488"/>
          </a:xfrm>
          <a:prstGeom prst="cloudCallout">
            <a:avLst>
              <a:gd name="adj1" fmla="val 86269"/>
              <a:gd name="adj2" fmla="val 104222"/>
            </a:avLst>
          </a:prstGeom>
          <a:solidFill>
            <a:schemeClr val="bg1"/>
          </a:solidFill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10800000" anchor="ctr"/>
          <a:p>
            <a:pPr eaLnBrk="0" hangingPunct="0">
              <a:spcBef>
                <a:spcPct val="50000"/>
              </a:spcBef>
              <a:buClrTx/>
            </a:pPr>
            <a:r>
              <a:rPr lang="en-US" altLang="zh-CN" sz="1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1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面部发红的病人可将其头部垫高；</a:t>
            </a:r>
            <a:endParaRPr lang="zh-CN" altLang="en-US" sz="1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spcBef>
                <a:spcPct val="50000"/>
              </a:spcBef>
              <a:buClrTx/>
            </a:pPr>
            <a:r>
              <a:rPr lang="en-US" altLang="zh-CN" sz="1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面部苍白的病人则要使其头部放低。</a:t>
            </a:r>
            <a:endParaRPr lang="zh-CN" altLang="en-US" sz="1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3891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charRg st="14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38918">
                                            <p:txEl>
                                              <p:charRg st="14" end="7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938" name="组合 39937"/>
          <p:cNvGrpSpPr/>
          <p:nvPr/>
        </p:nvGrpSpPr>
        <p:grpSpPr>
          <a:xfrm>
            <a:off x="0" y="1268413"/>
            <a:ext cx="2411413" cy="719137"/>
            <a:chOff x="0" y="0"/>
            <a:chExt cx="10000" cy="10000"/>
          </a:xfrm>
        </p:grpSpPr>
        <p:sp>
          <p:nvSpPr>
            <p:cNvPr id="34818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4819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4820" name="文本框 22533"/>
          <p:cNvSpPr txBox="1"/>
          <p:nvPr/>
        </p:nvSpPr>
        <p:spPr>
          <a:xfrm>
            <a:off x="250825" y="2349500"/>
            <a:ext cx="8713788" cy="869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942" name="Rectangle 3"/>
          <p:cNvSpPr/>
          <p:nvPr/>
        </p:nvSpPr>
        <p:spPr>
          <a:xfrm>
            <a:off x="250825" y="2133600"/>
            <a:ext cx="8569325" cy="4391025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降温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可用冷水毛巾敷头部，或冰袋、冰块置于病人头部、腋窝、大腿根部等处；并按摩四肢皮肤，使皮肤血管扩张，加速血液循环，促进散热。可用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30%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酒精、白酒、冷水进行全身擦浴，将皮肤擦红，一般擦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15~30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分钟，即可把体温降至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37℃~38℃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，大脑未受严重损害者多能迅速清醒。待肛温度降至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38℃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，可停止降温。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822" name="矩形 39942"/>
          <p:cNvSpPr/>
          <p:nvPr/>
        </p:nvSpPr>
        <p:spPr>
          <a:xfrm>
            <a:off x="250825" y="1412875"/>
            <a:ext cx="17160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中暑的急救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823" name="AutoShape 5"/>
          <p:cNvSpPr/>
          <p:nvPr/>
        </p:nvSpPr>
        <p:spPr>
          <a:xfrm>
            <a:off x="4427538" y="4365625"/>
            <a:ext cx="4105275" cy="1971675"/>
          </a:xfrm>
          <a:prstGeom prst="cloudCallout">
            <a:avLst>
              <a:gd name="adj1" fmla="val -69028"/>
              <a:gd name="adj2" fmla="val -105718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 eaLnBrk="0" hangingPunct="0">
              <a:spcBef>
                <a:spcPct val="50000"/>
              </a:spcBef>
              <a:buClrTx/>
            </a:pPr>
            <a:r>
              <a:rPr lang="zh-CN" altLang="en-US" sz="1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老年人、体弱者和心血管病患者不能耐受过低水温！</a:t>
            </a:r>
            <a:endParaRPr lang="zh-CN" altLang="en-US" sz="1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charRg st="0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39942">
                                            <p:txEl>
                                              <p:charRg st="0" end="15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62" name="组合 40961"/>
          <p:cNvGrpSpPr/>
          <p:nvPr/>
        </p:nvGrpSpPr>
        <p:grpSpPr>
          <a:xfrm>
            <a:off x="0" y="1268413"/>
            <a:ext cx="2411413" cy="719137"/>
            <a:chOff x="0" y="0"/>
            <a:chExt cx="10000" cy="10000"/>
          </a:xfrm>
        </p:grpSpPr>
        <p:sp>
          <p:nvSpPr>
            <p:cNvPr id="35842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5843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5844" name="文本框 22533"/>
          <p:cNvSpPr txBox="1"/>
          <p:nvPr/>
        </p:nvSpPr>
        <p:spPr>
          <a:xfrm>
            <a:off x="250825" y="2349500"/>
            <a:ext cx="8713788" cy="869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966" name="Rectangle 3"/>
          <p:cNvSpPr/>
          <p:nvPr/>
        </p:nvSpPr>
        <p:spPr>
          <a:xfrm>
            <a:off x="323850" y="2133600"/>
            <a:ext cx="8424863" cy="3454400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marL="342900" indent="-342900" eaLnBrk="0" hangingPunct="0"/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补水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意识清醒或经过降温清醒的病人可给饮清凉饮料，在补充水分时可加入少量盐或小苏打水。但千万不可急于补充大量水分，否则会引起呕吐、腹痛、恶心等症状。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促醒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病人若已失去知觉，可指掐人中、合谷等穴位，使其苏醒。若呼吸停止，应立即实施人工呼吸。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转送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对于重症中暑病人应立即送医诊治。搬运病人时，应用担架运送，不可使患者步行，运送途中尽可能用冰袋敷于病人额头、枕后、胸口、肘窝及大腿根部，积极进行物理降温，以保护大脑、心肺等重要脏器。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846" name="矩形 40966"/>
          <p:cNvSpPr/>
          <p:nvPr/>
        </p:nvSpPr>
        <p:spPr>
          <a:xfrm>
            <a:off x="250825" y="1412875"/>
            <a:ext cx="17160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中暑的急救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847" name="WordArt 4"/>
          <p:cNvSpPr>
            <a:spLocks noTextEdit="1"/>
          </p:cNvSpPr>
          <p:nvPr/>
        </p:nvSpPr>
        <p:spPr>
          <a:xfrm rot="-228047">
            <a:off x="3995738" y="5300663"/>
            <a:ext cx="3714750" cy="10398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6338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2857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别忘了打120</a:t>
            </a:r>
            <a:endParaRPr lang="zh-CN" altLang="en-US" sz="3600" b="1"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40966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charRg st="79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40966">
                                            <p:txEl>
                                              <p:charRg st="79" end="12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charRg st="129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40966">
                                            <p:txEl>
                                              <p:charRg st="129" end="22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92" name="WordArt 2">
            <a:hlinkClick r:id="" action="ppaction://noaction">
              <a:snd r:embed="rId1" name="whoosh.wav"/>
            </a:hlinkClick>
          </p:cNvPr>
          <p:cNvSpPr>
            <a:spLocks noTextEdit="1"/>
          </p:cNvSpPr>
          <p:nvPr/>
        </p:nvSpPr>
        <p:spPr>
          <a:xfrm>
            <a:off x="1331913" y="2205038"/>
            <a:ext cx="7188200" cy="103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落实防暑降温工作， </a:t>
            </a:r>
            <a:endParaRPr lang="zh-CN" altLang="en-US" sz="3600" b="1">
              <a:ln w="127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993" name="WordArt 3"/>
          <p:cNvSpPr>
            <a:spLocks noTextEdit="1"/>
          </p:cNvSpPr>
          <p:nvPr/>
        </p:nvSpPr>
        <p:spPr>
          <a:xfrm>
            <a:off x="971550" y="4005263"/>
            <a:ext cx="7188200" cy="103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确保盛夏安全健康！</a:t>
            </a:r>
            <a:endParaRPr lang="zh-CN" altLang="en-US" sz="3600" b="1">
              <a:ln w="127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71845" y="3968750"/>
            <a:ext cx="295719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bg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965825" y="4231005"/>
            <a:ext cx="99568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14845" y="4907915"/>
            <a:ext cx="74358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微信公众号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抖音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3"/>
          <p:cNvSpPr/>
          <p:nvPr/>
        </p:nvSpPr>
        <p:spPr>
          <a:xfrm>
            <a:off x="323850" y="2133600"/>
            <a:ext cx="8351838" cy="4464050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lvl="0" indent="-342900" fontAlgn="base"/>
            <a:r>
              <a:rPr lang="en-US" altLang="zh-CN" sz="24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35℃——</a:t>
            </a:r>
            <a:r>
              <a:rPr lang="zh-CN" altLang="en-US" sz="2400" b="1" strike="noStrike" noProof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中暑预警线</a:t>
            </a:r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400" strike="noStrike" noProof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fontAlgn="base"/>
            <a:r>
              <a:rPr lang="en-US" altLang="zh-CN" sz="2400" b="1" strike="noStrike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35℃</a:t>
            </a:r>
            <a:r>
              <a:rPr lang="zh-CN" altLang="en-US" sz="2400" b="1" strike="noStrike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zh-CN" altLang="en-US" sz="2400" b="1" strike="noStrike" noProof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是关系安全生产和人们健康的一个具有指标性意义的温度，是高温和中暑的预警温度。</a:t>
            </a:r>
            <a:r>
              <a:rPr lang="zh-CN" altLang="en-US" sz="2400" b="1" strike="noStrike" noProof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400" b="1" strike="noStrike" noProof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fontAlgn="base"/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人的体温通常维持在</a:t>
            </a:r>
            <a:r>
              <a:rPr lang="en-US" altLang="zh-CN" sz="2400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37℃</a:t>
            </a:r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左右，而皮肤在正常情况下为</a:t>
            </a:r>
            <a:r>
              <a:rPr lang="en-US" altLang="zh-CN" sz="2400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33℃</a:t>
            </a:r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。环境温度要低于</a:t>
            </a:r>
            <a:r>
              <a:rPr lang="en-US" altLang="zh-CN" sz="2400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33℃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，人体才会感到舒适。 </a:t>
            </a:r>
            <a:b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如果气温超过</a:t>
            </a:r>
            <a:r>
              <a:rPr lang="en-US" altLang="zh-CN" sz="2400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33℃</a:t>
            </a:r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，人体便会产生炎热的感觉，这时人体的汗腺开始“启动”，通过微微出汗来散发体内蓄积的热量。</a:t>
            </a:r>
            <a:endParaRPr lang="zh-CN" altLang="en-US" sz="2400" b="1" strike="noStrike" noProof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fontAlgn="base"/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当气温达</a:t>
            </a:r>
            <a:r>
              <a:rPr lang="en-US" altLang="zh-CN" sz="2400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35℃</a:t>
            </a:r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时，皮肤的血管开始扩张，心跳开始加快，皮肤的血流量增加好几倍，以增加体表散热。此时必须采取降温措施。</a:t>
            </a:r>
            <a:endParaRPr lang="zh-CN" altLang="en-US" sz="2400" b="1" strike="noStrike" noProof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fontAlgn="base"/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当气温达</a:t>
            </a:r>
            <a:r>
              <a:rPr lang="en-US" altLang="zh-CN" sz="2400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35℃</a:t>
            </a:r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以上时，心脏泵血量会增加</a:t>
            </a:r>
            <a:r>
              <a:rPr lang="en-US" altLang="zh-CN" sz="2400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％至</a:t>
            </a:r>
            <a:r>
              <a:rPr lang="en-US" altLang="zh-CN" sz="2400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</a:t>
            </a:r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％。</a:t>
            </a:r>
            <a:endParaRPr lang="zh-CN" altLang="en-US" sz="2400" b="1" strike="noStrike" noProof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131" name="组合 5130"/>
          <p:cNvGrpSpPr/>
          <p:nvPr/>
        </p:nvGrpSpPr>
        <p:grpSpPr>
          <a:xfrm>
            <a:off x="0" y="1268413"/>
            <a:ext cx="2700338" cy="719137"/>
            <a:chOff x="0" y="0"/>
            <a:chExt cx="10000" cy="10000"/>
          </a:xfrm>
        </p:grpSpPr>
        <p:sp>
          <p:nvSpPr>
            <p:cNvPr id="6147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148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149" name="矩形 5133"/>
          <p:cNvSpPr/>
          <p:nvPr/>
        </p:nvSpPr>
        <p:spPr>
          <a:xfrm>
            <a:off x="179388" y="1335088"/>
            <a:ext cx="20224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高温防暑常识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512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16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5122">
                                            <p:txEl>
                                              <p:charRg st="16" end="6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64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5122">
                                            <p:txEl>
                                              <p:charRg st="64" end="17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172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5122">
                                            <p:txEl>
                                              <p:charRg st="172" end="23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234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5122">
                                            <p:txEl>
                                              <p:charRg st="234" end="26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3"/>
          <p:cNvSpPr/>
          <p:nvPr/>
        </p:nvSpPr>
        <p:spPr>
          <a:xfrm>
            <a:off x="323850" y="2349500"/>
            <a:ext cx="8351838" cy="3816350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lvl="0" indent="-342900" fontAlgn="base"/>
            <a:r>
              <a:rPr lang="zh-CN" altLang="en-US" sz="2400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预警信号分三级，分别以黄、橙、红表示。 </a:t>
            </a:r>
            <a:endParaRPr lang="zh-CN" altLang="en-US" sz="2400" b="1" strike="noStrike" noProof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fontAlgn="base"/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（一）、高温黄色预警信号 标准：连续三天日最高气温将在</a:t>
            </a:r>
            <a:r>
              <a:rPr lang="en-US" altLang="zh-CN" sz="2400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35℃</a:t>
            </a:r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以上。 </a:t>
            </a:r>
            <a:endParaRPr lang="zh-CN" altLang="en-US" sz="2400" b="1" strike="noStrike" noProof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fontAlgn="base"/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（二）、高温橙色预警信号 标准：</a:t>
            </a:r>
            <a:r>
              <a:rPr lang="en-US" altLang="zh-CN" sz="2400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小时内最高气温将升至</a:t>
            </a:r>
            <a:r>
              <a:rPr lang="en-US" altLang="zh-CN" sz="2400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37℃</a:t>
            </a:r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以上。 </a:t>
            </a:r>
            <a:endParaRPr lang="zh-CN" altLang="en-US" sz="2400" b="1" strike="noStrike" noProof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fontAlgn="base"/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（三）、高温红色预警信号 标准：</a:t>
            </a:r>
            <a:r>
              <a:rPr lang="en-US" altLang="zh-CN" sz="2400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小时内最高气温将升至</a:t>
            </a:r>
            <a:r>
              <a:rPr lang="en-US" altLang="zh-CN" sz="2400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40℃</a:t>
            </a:r>
            <a:r>
              <a:rPr lang="zh-CN" altLang="en-US" sz="24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以上。</a:t>
            </a:r>
            <a:endParaRPr lang="zh-CN" altLang="en-US" sz="24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4036" name="组合 44035"/>
          <p:cNvGrpSpPr/>
          <p:nvPr/>
        </p:nvGrpSpPr>
        <p:grpSpPr>
          <a:xfrm>
            <a:off x="0" y="1268413"/>
            <a:ext cx="2700338" cy="719137"/>
            <a:chOff x="0" y="0"/>
            <a:chExt cx="10000" cy="10000"/>
          </a:xfrm>
        </p:grpSpPr>
        <p:sp>
          <p:nvSpPr>
            <p:cNvPr id="7171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172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7173" name="矩形 44038"/>
          <p:cNvSpPr/>
          <p:nvPr/>
        </p:nvSpPr>
        <p:spPr>
          <a:xfrm>
            <a:off x="0" y="1341438"/>
            <a:ext cx="26352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高温预警等级划分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4403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25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44034">
                                            <p:txEl>
                                              <p:charRg st="25" end="6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64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44034">
                                            <p:txEl>
                                              <p:charRg st="64" end="10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104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44034">
                                            <p:txEl>
                                              <p:charRg st="104" end="14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3" name="Group 2"/>
          <p:cNvGrpSpPr/>
          <p:nvPr/>
        </p:nvGrpSpPr>
        <p:grpSpPr>
          <a:xfrm>
            <a:off x="2195513" y="1341438"/>
            <a:ext cx="5183187" cy="728662"/>
            <a:chOff x="0" y="0"/>
            <a:chExt cx="4368" cy="360"/>
          </a:xfrm>
        </p:grpSpPr>
        <p:grpSp>
          <p:nvGrpSpPr>
            <p:cNvPr id="8194" name="Group 3"/>
            <p:cNvGrpSpPr/>
            <p:nvPr/>
          </p:nvGrpSpPr>
          <p:grpSpPr>
            <a:xfrm>
              <a:off x="0" y="0"/>
              <a:ext cx="4368" cy="336"/>
              <a:chOff x="0" y="0"/>
              <a:chExt cx="4368" cy="336"/>
            </a:xfrm>
          </p:grpSpPr>
          <p:sp>
            <p:nvSpPr>
              <p:cNvPr id="8195" name="AutoShape 4"/>
              <p:cNvSpPr/>
              <p:nvPr/>
            </p:nvSpPr>
            <p:spPr>
              <a:xfrm>
                <a:off x="96" y="0"/>
                <a:ext cx="4272" cy="336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>
                  <a:buClrTx/>
                </a:pPr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196" name="Text Box 5"/>
              <p:cNvSpPr txBox="1"/>
              <p:nvPr/>
            </p:nvSpPr>
            <p:spPr>
              <a:xfrm>
                <a:off x="0" y="0"/>
                <a:ext cx="384" cy="279"/>
              </a:xfrm>
              <a:prstGeom prst="rect">
                <a:avLst/>
              </a:prstGeom>
              <a:gradFill rotWithShape="1">
                <a:gsLst>
                  <a:gs pos="0">
                    <a:srgbClr val="156B13">
                      <a:alpha val="100000"/>
                    </a:srgbClr>
                  </a:gs>
                  <a:gs pos="50000">
                    <a:srgbClr val="9CB86E">
                      <a:alpha val="100000"/>
                    </a:srgbClr>
                  </a:gs>
                  <a:gs pos="100000">
                    <a:srgbClr val="DDEBCF">
                      <a:alpha val="100000"/>
                    </a:srgbClr>
                  </a:gs>
                </a:gsLst>
                <a:lin ang="5400000" scaled="1"/>
                <a:tileRect/>
              </a:gradFill>
              <a:ln w="76200" cap="flat" cmpd="tri">
                <a:solidFill>
                  <a:srgbClr val="008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marL="342900" indent="-342900" algn="ctr" eaLnBrk="0" hangingPunct="0">
                  <a:spcBef>
                    <a:spcPct val="50000"/>
                  </a:spcBef>
                  <a:buClrTx/>
                </a:pPr>
                <a:endParaRPr lang="zh-CN" altLang="zh-CN" sz="2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8197" name="Rectangle 6"/>
            <p:cNvSpPr/>
            <p:nvPr/>
          </p:nvSpPr>
          <p:spPr>
            <a:xfrm>
              <a:off x="1861" y="13"/>
              <a:ext cx="1014" cy="3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marL="342900" indent="-342900" algn="ctr" eaLnBrk="0" hangingPunct="0">
                <a:spcBef>
                  <a:spcPct val="50000"/>
                </a:spcBef>
                <a:buClrTx/>
              </a:pPr>
              <a:r>
                <a:rPr lang="zh-CN" altLang="en-US" sz="4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目录</a:t>
              </a:r>
              <a:endParaRPr lang="zh-CN" altLang="en-US" sz="4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8198" name="Group 10"/>
          <p:cNvGrpSpPr/>
          <p:nvPr/>
        </p:nvGrpSpPr>
        <p:grpSpPr>
          <a:xfrm>
            <a:off x="2076450" y="2565400"/>
            <a:ext cx="762000" cy="665163"/>
            <a:chOff x="0" y="0"/>
            <a:chExt cx="1549" cy="1351"/>
          </a:xfrm>
        </p:grpSpPr>
        <p:sp>
          <p:nvSpPr>
            <p:cNvPr id="8199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200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201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202" name="Line 19"/>
          <p:cNvSpPr/>
          <p:nvPr/>
        </p:nvSpPr>
        <p:spPr>
          <a:xfrm>
            <a:off x="2720975" y="3138488"/>
            <a:ext cx="5038725" cy="0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203" name="Group 10"/>
          <p:cNvGrpSpPr/>
          <p:nvPr/>
        </p:nvGrpSpPr>
        <p:grpSpPr>
          <a:xfrm>
            <a:off x="2111375" y="3232150"/>
            <a:ext cx="762000" cy="665163"/>
            <a:chOff x="0" y="0"/>
            <a:chExt cx="1549" cy="1351"/>
          </a:xfrm>
        </p:grpSpPr>
        <p:sp>
          <p:nvSpPr>
            <p:cNvPr id="8204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9933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205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9933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206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207" name="Line 27"/>
          <p:cNvSpPr/>
          <p:nvPr/>
        </p:nvSpPr>
        <p:spPr>
          <a:xfrm flipV="1">
            <a:off x="2716213" y="3863975"/>
            <a:ext cx="5038725" cy="20638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08" name="Text Box 29"/>
          <p:cNvSpPr txBox="1"/>
          <p:nvPr/>
        </p:nvSpPr>
        <p:spPr>
          <a:xfrm>
            <a:off x="2243138" y="3330575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209" name="Group 16"/>
          <p:cNvGrpSpPr/>
          <p:nvPr/>
        </p:nvGrpSpPr>
        <p:grpSpPr>
          <a:xfrm>
            <a:off x="2111375" y="4011613"/>
            <a:ext cx="762000" cy="665162"/>
            <a:chOff x="0" y="0"/>
            <a:chExt cx="1549" cy="1351"/>
          </a:xfrm>
        </p:grpSpPr>
        <p:sp>
          <p:nvSpPr>
            <p:cNvPr id="8210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211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212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213" name="Line 27"/>
          <p:cNvSpPr/>
          <p:nvPr/>
        </p:nvSpPr>
        <p:spPr>
          <a:xfrm flipV="1">
            <a:off x="2720975" y="4600575"/>
            <a:ext cx="5038725" cy="20638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14" name="Text Box 29"/>
          <p:cNvSpPr txBox="1"/>
          <p:nvPr/>
        </p:nvSpPr>
        <p:spPr>
          <a:xfrm>
            <a:off x="2243138" y="4110038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215" name="Group 10"/>
          <p:cNvGrpSpPr/>
          <p:nvPr/>
        </p:nvGrpSpPr>
        <p:grpSpPr>
          <a:xfrm>
            <a:off x="2144713" y="4700588"/>
            <a:ext cx="762000" cy="665162"/>
            <a:chOff x="0" y="0"/>
            <a:chExt cx="1549" cy="1351"/>
          </a:xfrm>
        </p:grpSpPr>
        <p:sp>
          <p:nvSpPr>
            <p:cNvPr id="8216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217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218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219" name="Line 27"/>
          <p:cNvSpPr/>
          <p:nvPr/>
        </p:nvSpPr>
        <p:spPr>
          <a:xfrm flipV="1">
            <a:off x="2754313" y="5289550"/>
            <a:ext cx="5038725" cy="20638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20" name="Text Box 29"/>
          <p:cNvSpPr txBox="1"/>
          <p:nvPr/>
        </p:nvSpPr>
        <p:spPr>
          <a:xfrm>
            <a:off x="2276475" y="4799013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221" name="Group 16"/>
          <p:cNvGrpSpPr/>
          <p:nvPr/>
        </p:nvGrpSpPr>
        <p:grpSpPr>
          <a:xfrm>
            <a:off x="2144713" y="5437188"/>
            <a:ext cx="762000" cy="665162"/>
            <a:chOff x="0" y="0"/>
            <a:chExt cx="1549" cy="1351"/>
          </a:xfrm>
        </p:grpSpPr>
        <p:sp>
          <p:nvSpPr>
            <p:cNvPr id="8222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223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224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225" name="Line 27"/>
          <p:cNvSpPr/>
          <p:nvPr/>
        </p:nvSpPr>
        <p:spPr>
          <a:xfrm flipV="1">
            <a:off x="2754313" y="6029325"/>
            <a:ext cx="5038725" cy="20638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26" name="Text Box 29"/>
          <p:cNvSpPr txBox="1"/>
          <p:nvPr/>
        </p:nvSpPr>
        <p:spPr>
          <a:xfrm>
            <a:off x="2276475" y="5538788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27" name="Text Box 33"/>
          <p:cNvSpPr txBox="1"/>
          <p:nvPr/>
        </p:nvSpPr>
        <p:spPr>
          <a:xfrm>
            <a:off x="2987675" y="2565400"/>
            <a:ext cx="460851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99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高温防暑常识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28" name="Rectangle 34"/>
          <p:cNvSpPr/>
          <p:nvPr/>
        </p:nvSpPr>
        <p:spPr>
          <a:xfrm>
            <a:off x="3132138" y="3286125"/>
            <a:ext cx="30416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800" b="1" dirty="0">
                <a:solidFill>
                  <a:srgbClr val="99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高温对身体的影响</a:t>
            </a:r>
            <a:endParaRPr lang="zh-CN" altLang="en-US" sz="2800" b="1" dirty="0">
              <a:solidFill>
                <a:srgbClr val="99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29" name="Rectangle 35"/>
          <p:cNvSpPr/>
          <p:nvPr/>
        </p:nvSpPr>
        <p:spPr>
          <a:xfrm>
            <a:off x="2771775" y="4149725"/>
            <a:ext cx="34623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中暑的原因及表现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30" name="Rectangle 36"/>
          <p:cNvSpPr/>
          <p:nvPr/>
        </p:nvSpPr>
        <p:spPr>
          <a:xfrm>
            <a:off x="2843213" y="5373688"/>
            <a:ext cx="23907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中暑的急救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31" name="Rectangle 37"/>
          <p:cNvSpPr/>
          <p:nvPr/>
        </p:nvSpPr>
        <p:spPr>
          <a:xfrm>
            <a:off x="2843213" y="4799013"/>
            <a:ext cx="23907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中暑的预防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32" name="Text Box 29"/>
          <p:cNvSpPr txBox="1"/>
          <p:nvPr/>
        </p:nvSpPr>
        <p:spPr>
          <a:xfrm>
            <a:off x="2208213" y="2616200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33" name="AutoShape 8"/>
          <p:cNvSpPr/>
          <p:nvPr/>
        </p:nvSpPr>
        <p:spPr>
          <a:xfrm>
            <a:off x="468313" y="3286125"/>
            <a:ext cx="1079500" cy="465138"/>
          </a:xfrm>
          <a:prstGeom prst="rightArrow">
            <a:avLst>
              <a:gd name="adj1" fmla="val 50000"/>
              <a:gd name="adj2" fmla="val 58009"/>
            </a:avLst>
          </a:prstGeom>
          <a:solidFill>
            <a:srgbClr val="993300"/>
          </a:solidFill>
          <a:ln w="9525">
            <a:noFill/>
          </a:ln>
        </p:spPr>
        <p:txBody>
          <a:bodyPr anchor="ctr"/>
          <a:p>
            <a:pPr>
              <a:buClrTx/>
            </a:pP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组合 8193"/>
          <p:cNvGrpSpPr/>
          <p:nvPr/>
        </p:nvGrpSpPr>
        <p:grpSpPr>
          <a:xfrm>
            <a:off x="0" y="1268413"/>
            <a:ext cx="3635375" cy="719137"/>
            <a:chOff x="0" y="0"/>
            <a:chExt cx="10000" cy="10000"/>
          </a:xfrm>
        </p:grpSpPr>
        <p:sp>
          <p:nvSpPr>
            <p:cNvPr id="9218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219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198" name="Rectangle 3"/>
          <p:cNvSpPr/>
          <p:nvPr/>
        </p:nvSpPr>
        <p:spPr>
          <a:xfrm>
            <a:off x="468313" y="2060575"/>
            <a:ext cx="8135937" cy="4537075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400" b="1" dirty="0">
                <a:solidFill>
                  <a:srgbClr val="FF33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气温增高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，代谢加快、对氧气和养分的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需求量增加、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血流增加，造成心脏、大脑血液供应相对减少，加重缺血缺氧反应；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、夏天进食减少、消耗增多、</a:t>
            </a:r>
            <a:r>
              <a:rPr lang="zh-CN" altLang="en-US" sz="2400" b="1" dirty="0">
                <a:solidFill>
                  <a:srgbClr val="FF33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气压偏低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、大量排汗，机体脱水、血粘度上升，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血液循环障碍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，加重缺氧。 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3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、气温增高，血管扩张、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血压降低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心血管病患者调整用药）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4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、夏天精神疲乏、免疫降低，若空调使用不当、不通风透气，室内细菌繁殖，易致感冒（热伤风），并且夏季气温高，食物易变质污染，繁殖快速的各种蚊虫传播疾病，可患肠道传染病如霍乱、痢疾、甲肝 ，食物中毒，腹泻、呕吐严重可出现脱水、休克、低钾。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1" name="矩形 8199"/>
          <p:cNvSpPr/>
          <p:nvPr/>
        </p:nvSpPr>
        <p:spPr>
          <a:xfrm>
            <a:off x="179388" y="1335088"/>
            <a:ext cx="26352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高温对身体的影响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8198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charRg st="6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8198">
                                            <p:txEl>
                                              <p:charRg st="60" end="11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charRg st="113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8198">
                                            <p:txEl>
                                              <p:charRg st="113" end="14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charRg st="146" end="2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8198">
                                            <p:txEl>
                                              <p:charRg st="146" end="26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组合 9217"/>
          <p:cNvGrpSpPr/>
          <p:nvPr/>
        </p:nvGrpSpPr>
        <p:grpSpPr>
          <a:xfrm>
            <a:off x="0" y="1268413"/>
            <a:ext cx="3563938" cy="719137"/>
            <a:chOff x="0" y="0"/>
            <a:chExt cx="10000" cy="10000"/>
          </a:xfrm>
        </p:grpSpPr>
        <p:sp>
          <p:nvSpPr>
            <p:cNvPr id="10242" name="AutoShape 3"/>
            <p:cNvSpPr/>
            <p:nvPr/>
          </p:nvSpPr>
          <p:spPr>
            <a:xfrm>
              <a:off x="1" y="0"/>
              <a:ext cx="9998" cy="10000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009FC4"/>
                </a:gs>
                <a:gs pos="100000">
                  <a:srgbClr val="71E4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eaLnBrk="0" hangingPunct="0">
                <a:buClrTx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243" name="自选图形1"/>
            <p:cNvSpPr/>
            <p:nvPr/>
          </p:nvSpPr>
          <p:spPr>
            <a:xfrm>
              <a:off x="0" y="1236"/>
              <a:ext cx="10000" cy="7528"/>
            </a:xfrm>
            <a:prstGeom prst="roundRect">
              <a:avLst>
                <a:gd name="adj" fmla="val 16662"/>
              </a:avLst>
            </a:prstGeom>
            <a:gradFill rotWithShape="0"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9222" name="Rectangle 3"/>
          <p:cNvSpPr/>
          <p:nvPr/>
        </p:nvSpPr>
        <p:spPr>
          <a:xfrm>
            <a:off x="250825" y="2133600"/>
            <a:ext cx="8497888" cy="4391025"/>
          </a:xfrm>
          <a:prstGeom prst="rect">
            <a:avLst/>
          </a:prstGeom>
          <a:noFill/>
          <a:ln w="762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5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、盛夏季节露天作业或室外高温作业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在高气温和热辐射的不良气象环境条件下进行长时间的生产劳动，体温调节失去平衡，人体极易因过度蓄热并水盐代谢紊乱而发生中暑（体弱者在家、在办公室也可发生）。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6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400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夏季高温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易导致情绪波动，心率、血压波动，病情波动，对原有严重心脑血管病来说，无异于火上浇油，更易诱发</a:t>
            </a:r>
            <a:r>
              <a:rPr lang="zh-CN" altLang="en-US" sz="2400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心脑血管严重事件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，如心肌缺血、心律失常、心肌梗死（心中暑）及脑梗死、脑出血（热中风）等。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45" name="矩形 9222"/>
          <p:cNvSpPr/>
          <p:nvPr/>
        </p:nvSpPr>
        <p:spPr>
          <a:xfrm>
            <a:off x="179388" y="1335088"/>
            <a:ext cx="26352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高温对身体的影响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0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9222">
                                            <p:txEl>
                                              <p:charRg st="0" end="10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100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9222">
                                            <p:txEl>
                                              <p:charRg st="100" end="20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矩形 1"/>
          <p:cNvSpPr/>
          <p:nvPr/>
        </p:nvSpPr>
        <p:spPr>
          <a:xfrm>
            <a:off x="42863" y="142716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endParaRPr lang="en-US" altLang="x-none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266" name="Group 2"/>
          <p:cNvGrpSpPr/>
          <p:nvPr/>
        </p:nvGrpSpPr>
        <p:grpSpPr>
          <a:xfrm>
            <a:off x="1908175" y="1412875"/>
            <a:ext cx="5183188" cy="728663"/>
            <a:chOff x="0" y="0"/>
            <a:chExt cx="4368" cy="360"/>
          </a:xfrm>
        </p:grpSpPr>
        <p:grpSp>
          <p:nvGrpSpPr>
            <p:cNvPr id="11267" name="Group 3"/>
            <p:cNvGrpSpPr/>
            <p:nvPr/>
          </p:nvGrpSpPr>
          <p:grpSpPr>
            <a:xfrm>
              <a:off x="0" y="0"/>
              <a:ext cx="4368" cy="336"/>
              <a:chOff x="0" y="0"/>
              <a:chExt cx="4368" cy="336"/>
            </a:xfrm>
          </p:grpSpPr>
          <p:sp>
            <p:nvSpPr>
              <p:cNvPr id="11268" name="AutoShape 4"/>
              <p:cNvSpPr/>
              <p:nvPr/>
            </p:nvSpPr>
            <p:spPr>
              <a:xfrm>
                <a:off x="96" y="0"/>
                <a:ext cx="4272" cy="336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>
                  <a:buClrTx/>
                </a:pPr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269" name="Text Box 5"/>
              <p:cNvSpPr txBox="1"/>
              <p:nvPr/>
            </p:nvSpPr>
            <p:spPr>
              <a:xfrm>
                <a:off x="0" y="0"/>
                <a:ext cx="384" cy="279"/>
              </a:xfrm>
              <a:prstGeom prst="rect">
                <a:avLst/>
              </a:prstGeom>
              <a:gradFill rotWithShape="1">
                <a:gsLst>
                  <a:gs pos="0">
                    <a:srgbClr val="156B13">
                      <a:alpha val="100000"/>
                    </a:srgbClr>
                  </a:gs>
                  <a:gs pos="50000">
                    <a:srgbClr val="9CB86E">
                      <a:alpha val="100000"/>
                    </a:srgbClr>
                  </a:gs>
                  <a:gs pos="100000">
                    <a:srgbClr val="DDEBCF">
                      <a:alpha val="100000"/>
                    </a:srgbClr>
                  </a:gs>
                </a:gsLst>
                <a:lin ang="5400000" scaled="1"/>
                <a:tileRect/>
              </a:gradFill>
              <a:ln w="76200" cap="flat" cmpd="tri">
                <a:solidFill>
                  <a:srgbClr val="008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marL="342900" indent="-342900" algn="ctr" eaLnBrk="0" hangingPunct="0">
                  <a:spcBef>
                    <a:spcPct val="50000"/>
                  </a:spcBef>
                  <a:buClrTx/>
                </a:pPr>
                <a:endParaRPr lang="zh-CN" altLang="zh-CN" sz="2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1270" name="Rectangle 6"/>
            <p:cNvSpPr/>
            <p:nvPr/>
          </p:nvSpPr>
          <p:spPr>
            <a:xfrm>
              <a:off x="1861" y="13"/>
              <a:ext cx="1014" cy="3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marL="342900" indent="-342900" algn="ctr" eaLnBrk="0" hangingPunct="0">
                <a:spcBef>
                  <a:spcPct val="50000"/>
                </a:spcBef>
                <a:buClrTx/>
              </a:pPr>
              <a:r>
                <a:rPr lang="zh-CN" altLang="en-US" sz="4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目录</a:t>
              </a:r>
              <a:endParaRPr lang="zh-CN" altLang="en-US" sz="4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1271" name="Group 10"/>
          <p:cNvGrpSpPr/>
          <p:nvPr/>
        </p:nvGrpSpPr>
        <p:grpSpPr>
          <a:xfrm>
            <a:off x="1717675" y="2420938"/>
            <a:ext cx="762000" cy="665162"/>
            <a:chOff x="0" y="0"/>
            <a:chExt cx="1549" cy="1351"/>
          </a:xfrm>
        </p:grpSpPr>
        <p:sp>
          <p:nvSpPr>
            <p:cNvPr id="11272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273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274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275" name="Line 19"/>
          <p:cNvSpPr/>
          <p:nvPr/>
        </p:nvSpPr>
        <p:spPr>
          <a:xfrm>
            <a:off x="2362200" y="2994025"/>
            <a:ext cx="5038725" cy="0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276" name="Group 10"/>
          <p:cNvGrpSpPr/>
          <p:nvPr/>
        </p:nvGrpSpPr>
        <p:grpSpPr>
          <a:xfrm>
            <a:off x="1752600" y="3087688"/>
            <a:ext cx="762000" cy="665162"/>
            <a:chOff x="0" y="0"/>
            <a:chExt cx="1549" cy="1351"/>
          </a:xfrm>
        </p:grpSpPr>
        <p:sp>
          <p:nvSpPr>
            <p:cNvPr id="11277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278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279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280" name="Line 27"/>
          <p:cNvSpPr/>
          <p:nvPr/>
        </p:nvSpPr>
        <p:spPr>
          <a:xfrm flipV="1">
            <a:off x="2357438" y="3719513"/>
            <a:ext cx="5038725" cy="20637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81" name="Text Box 29"/>
          <p:cNvSpPr txBox="1"/>
          <p:nvPr/>
        </p:nvSpPr>
        <p:spPr>
          <a:xfrm>
            <a:off x="1884363" y="3186113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282" name="Group 16"/>
          <p:cNvGrpSpPr/>
          <p:nvPr/>
        </p:nvGrpSpPr>
        <p:grpSpPr>
          <a:xfrm>
            <a:off x="1752600" y="3867150"/>
            <a:ext cx="762000" cy="665163"/>
            <a:chOff x="0" y="0"/>
            <a:chExt cx="1549" cy="1351"/>
          </a:xfrm>
        </p:grpSpPr>
        <p:sp>
          <p:nvSpPr>
            <p:cNvPr id="11283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9933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284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9933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285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286" name="Line 27"/>
          <p:cNvSpPr/>
          <p:nvPr/>
        </p:nvSpPr>
        <p:spPr>
          <a:xfrm flipV="1">
            <a:off x="2362200" y="4456113"/>
            <a:ext cx="5038725" cy="20637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87" name="Text Box 29"/>
          <p:cNvSpPr txBox="1"/>
          <p:nvPr/>
        </p:nvSpPr>
        <p:spPr>
          <a:xfrm>
            <a:off x="1884363" y="3965575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288" name="Group 10"/>
          <p:cNvGrpSpPr/>
          <p:nvPr/>
        </p:nvGrpSpPr>
        <p:grpSpPr>
          <a:xfrm>
            <a:off x="1785938" y="4556125"/>
            <a:ext cx="762000" cy="665163"/>
            <a:chOff x="0" y="0"/>
            <a:chExt cx="1549" cy="1351"/>
          </a:xfrm>
        </p:grpSpPr>
        <p:sp>
          <p:nvSpPr>
            <p:cNvPr id="11289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290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291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292" name="Line 27"/>
          <p:cNvSpPr/>
          <p:nvPr/>
        </p:nvSpPr>
        <p:spPr>
          <a:xfrm flipV="1">
            <a:off x="2395538" y="5145088"/>
            <a:ext cx="5038725" cy="20637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93" name="Text Box 29"/>
          <p:cNvSpPr txBox="1"/>
          <p:nvPr/>
        </p:nvSpPr>
        <p:spPr>
          <a:xfrm>
            <a:off x="1917700" y="4654550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294" name="Group 16"/>
          <p:cNvGrpSpPr/>
          <p:nvPr/>
        </p:nvGrpSpPr>
        <p:grpSpPr>
          <a:xfrm>
            <a:off x="1785938" y="5292725"/>
            <a:ext cx="762000" cy="665163"/>
            <a:chOff x="0" y="0"/>
            <a:chExt cx="1549" cy="1351"/>
          </a:xfrm>
        </p:grpSpPr>
        <p:sp>
          <p:nvSpPr>
            <p:cNvPr id="11295" name="AutoShape 24"/>
            <p:cNvSpPr/>
            <p:nvPr/>
          </p:nvSpPr>
          <p:spPr>
            <a:xfrm>
              <a:off x="13" y="23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>
              <a:noFill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296" name="AutoShape 25"/>
            <p:cNvSpPr/>
            <p:nvPr/>
          </p:nvSpPr>
          <p:spPr>
            <a:xfrm>
              <a:off x="0" y="0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297" name="AutoShape 26"/>
            <p:cNvSpPr/>
            <p:nvPr/>
          </p:nvSpPr>
          <p:spPr>
            <a:xfrm>
              <a:off x="90" y="81"/>
              <a:ext cx="1349" cy="1167"/>
            </a:xfrm>
            <a:prstGeom prst="hexagon">
              <a:avLst>
                <a:gd name="adj" fmla="val 28893"/>
                <a:gd name="vf" fmla="val 115470"/>
              </a:avLst>
            </a:pr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ClrTx/>
              </a:pP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298" name="Line 27"/>
          <p:cNvSpPr/>
          <p:nvPr/>
        </p:nvSpPr>
        <p:spPr>
          <a:xfrm flipV="1">
            <a:off x="2395538" y="5884863"/>
            <a:ext cx="5038725" cy="20637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  <p:txBody>
          <a:bodyPr anchor="t"/>
          <a:p>
            <a:pPr eaLnBrk="0" hangingPunct="0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99" name="Text Box 29"/>
          <p:cNvSpPr txBox="1"/>
          <p:nvPr/>
        </p:nvSpPr>
        <p:spPr>
          <a:xfrm>
            <a:off x="1917700" y="5394325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00" name="Text Box 37"/>
          <p:cNvSpPr txBox="1"/>
          <p:nvPr/>
        </p:nvSpPr>
        <p:spPr>
          <a:xfrm>
            <a:off x="2628900" y="2420938"/>
            <a:ext cx="460851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99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高温防暑常识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01" name="Rectangle 38"/>
          <p:cNvSpPr/>
          <p:nvPr/>
        </p:nvSpPr>
        <p:spPr>
          <a:xfrm>
            <a:off x="2773363" y="3141663"/>
            <a:ext cx="30416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高温对身体的影响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02" name="Rectangle 39"/>
          <p:cNvSpPr/>
          <p:nvPr/>
        </p:nvSpPr>
        <p:spPr>
          <a:xfrm>
            <a:off x="2413000" y="4005263"/>
            <a:ext cx="3462338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99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中暑的原因及表现</a:t>
            </a:r>
            <a:endParaRPr lang="zh-CN" altLang="en-US" sz="2800" b="1" dirty="0">
              <a:solidFill>
                <a:srgbClr val="99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03" name="Rectangle 40"/>
          <p:cNvSpPr/>
          <p:nvPr/>
        </p:nvSpPr>
        <p:spPr>
          <a:xfrm>
            <a:off x="2484438" y="5229225"/>
            <a:ext cx="23907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中暑的急救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04" name="Rectangle 41"/>
          <p:cNvSpPr/>
          <p:nvPr/>
        </p:nvSpPr>
        <p:spPr>
          <a:xfrm>
            <a:off x="2484438" y="4654550"/>
            <a:ext cx="23907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中暑的预防</a:t>
            </a:r>
            <a:endParaRPr lang="zh-CN" altLang="en-US" sz="2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05" name="Text Box 29"/>
          <p:cNvSpPr txBox="1"/>
          <p:nvPr/>
        </p:nvSpPr>
        <p:spPr>
          <a:xfrm>
            <a:off x="1849438" y="2471738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06" name="AutoShape 8"/>
          <p:cNvSpPr/>
          <p:nvPr/>
        </p:nvSpPr>
        <p:spPr>
          <a:xfrm>
            <a:off x="612775" y="3933825"/>
            <a:ext cx="1079500" cy="465138"/>
          </a:xfrm>
          <a:prstGeom prst="rightArrow">
            <a:avLst>
              <a:gd name="adj1" fmla="val 50000"/>
              <a:gd name="adj2" fmla="val 58009"/>
            </a:avLst>
          </a:prstGeom>
          <a:solidFill>
            <a:srgbClr val="993300"/>
          </a:solidFill>
          <a:ln w="9525">
            <a:noFill/>
          </a:ln>
        </p:spPr>
        <p:txBody>
          <a:bodyPr anchor="ctr"/>
          <a:p>
            <a:pPr>
              <a:buClrTx/>
            </a:pP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5211</Words>
  <Application>WPS 演示</Application>
  <PresentationFormat>在屏幕上显示</PresentationFormat>
  <Paragraphs>371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Arial Unicode MS</vt:lpstr>
      <vt:lpstr>楷体</vt:lpstr>
      <vt:lpstr>汉仪旗黑-85S</vt:lpstr>
      <vt:lpstr>黑体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YangShengZhi</dc:creator>
  <cp:lastModifiedBy>little fairy</cp:lastModifiedBy>
  <cp:revision>151</cp:revision>
  <dcterms:created xsi:type="dcterms:W3CDTF">2015-07-28T03:36:00Z</dcterms:created>
  <dcterms:modified xsi:type="dcterms:W3CDTF">2024-04-24T06:33:00Z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604964248F214581BD6D079F29AAFBE3_13</vt:lpwstr>
  </property>
</Properties>
</file>