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6"/>
  </p:notesMasterIdLst>
  <p:handoutMasterIdLst>
    <p:handoutMasterId r:id="rId28"/>
  </p:handoutMasterIdLst>
  <p:sldIdLst>
    <p:sldId id="413" r:id="rId3"/>
    <p:sldId id="412" r:id="rId4"/>
    <p:sldId id="391" r:id="rId5"/>
    <p:sldId id="390" r:id="rId7"/>
    <p:sldId id="386" r:id="rId8"/>
    <p:sldId id="387" r:id="rId9"/>
    <p:sldId id="388" r:id="rId10"/>
    <p:sldId id="385" r:id="rId11"/>
    <p:sldId id="383" r:id="rId12"/>
    <p:sldId id="271" r:id="rId13"/>
    <p:sldId id="275" r:id="rId14"/>
    <p:sldId id="276" r:id="rId15"/>
    <p:sldId id="279" r:id="rId16"/>
    <p:sldId id="280" r:id="rId17"/>
    <p:sldId id="309" r:id="rId18"/>
    <p:sldId id="286" r:id="rId19"/>
    <p:sldId id="289" r:id="rId20"/>
    <p:sldId id="290" r:id="rId21"/>
    <p:sldId id="291" r:id="rId22"/>
    <p:sldId id="316" r:id="rId23"/>
    <p:sldId id="298" r:id="rId24"/>
    <p:sldId id="301" r:id="rId25"/>
    <p:sldId id="302" r:id="rId26"/>
    <p:sldId id="414" r:id="rId27"/>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3" userDrawn="1">
          <p15:clr>
            <a:srgbClr val="A4A3A4"/>
          </p15:clr>
        </p15:guide>
        <p15:guide id="2" pos="3849" userDrawn="1">
          <p15:clr>
            <a:srgbClr val="A4A3A4"/>
          </p15:clr>
        </p15:guide>
        <p15:guide id="3" orient="horz" pos="4134" userDrawn="1">
          <p15:clr>
            <a:srgbClr val="A4A3A4"/>
          </p15:clr>
        </p15:guide>
        <p15:guide id="4" orient="horz" pos="784" userDrawn="1">
          <p15:clr>
            <a:srgbClr val="A4A3A4"/>
          </p15:clr>
        </p15:guide>
        <p15:guide id="5" pos="302" userDrawn="1">
          <p15:clr>
            <a:srgbClr val="A4A3A4"/>
          </p15:clr>
        </p15:guide>
        <p15:guide id="6" pos="3704" userDrawn="1">
          <p15:clr>
            <a:srgbClr val="A4A3A4"/>
          </p15:clr>
        </p15:guide>
        <p15:guide id="7" pos="27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97D3"/>
    <a:srgbClr val="ACC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2" d="100"/>
          <a:sy n="72" d="100"/>
        </p:scale>
        <p:origin x="816" y="72"/>
      </p:cViewPr>
      <p:guideLst>
        <p:guide orient="horz" pos="3113"/>
        <p:guide pos="3849"/>
        <p:guide orient="horz" pos="4134"/>
        <p:guide orient="horz" pos="784"/>
        <p:guide pos="302"/>
        <p:guide pos="3704"/>
        <p:guide pos="2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4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02231-320E-45C2-8CCA-A21DBDD1337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F1E74-4C69-4779-9390-1A9E28200D0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3F1E74-4C69-4779-9390-1A9E28200D0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ED55FC-A618-4AC4-93FB-EB66BAD1057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37F4EA-06B2-44D8-B63E-EE33CAF285B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AB970-DAD8-4186-9719-7FB057EF248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0045E-45F8-4F58-B150-FEA5CCB3B5E7}" type="slidenum">
              <a:rPr lang="zh-CN" altLang="en-US" smtClean="0"/>
            </a:fld>
            <a:endParaRPr lang="zh-CN" altLang="en-US"/>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tags" Target="../tags/tag3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33.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34.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3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41.xml"/><Relationship Id="rId7" Type="http://schemas.openxmlformats.org/officeDocument/2006/relationships/hyperlink" Target="http://www.bofety.com/" TargetMode="External"/><Relationship Id="rId6" Type="http://schemas.openxmlformats.org/officeDocument/2006/relationships/tags" Target="../tags/tag40.xml"/><Relationship Id="rId5" Type="http://schemas.openxmlformats.org/officeDocument/2006/relationships/image" Target="../media/image10.jpeg"/><Relationship Id="rId4" Type="http://schemas.openxmlformats.org/officeDocument/2006/relationships/tags" Target="../tags/tag39.xml"/><Relationship Id="rId3" Type="http://schemas.openxmlformats.org/officeDocument/2006/relationships/image" Target="../media/image9.jpeg"/><Relationship Id="rId2" Type="http://schemas.openxmlformats.org/officeDocument/2006/relationships/tags" Target="../tags/tag38.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953770" y="1090295"/>
            <a:ext cx="945515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pitchFamily="34" charset="-122"/>
                <a:ea typeface="微软雅黑" panose="020B0503020204020204" pitchFamily="34" charset="-122"/>
                <a:cs typeface="+mn-cs"/>
              </a:rPr>
              <a:t>2024年最新岗位风险点告知卡</a:t>
            </a:r>
            <a:endParaRPr lang="zh-CN" altLang="en-US" sz="512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7406640" y="3643496"/>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6956640" y="489142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8199755" y="489204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442870" y="489142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5160"/>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搅拌楼风险点告知卡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80025"/>
        </p:xfrm>
        <a:graphic>
          <a:graphicData uri="http://schemas.openxmlformats.org/drawingml/2006/table">
            <a:tbl>
              <a:tblPr firstRow="1" bandRow="1">
                <a:tableStyleId>{5C22544A-7EE6-4342-B048-85BDC9FD1C3A}</a:tableStyleId>
              </a:tblPr>
              <a:tblGrid>
                <a:gridCol w="1663998"/>
                <a:gridCol w="1687591"/>
                <a:gridCol w="2018242"/>
                <a:gridCol w="5892802"/>
              </a:tblGrid>
              <a:tr h="56672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风险点名称</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搅拌楼</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危险部位防护罩缺损，人员意外接触危险部位可能造成人员伤害。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88">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风险点编号</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auto">
                        <a:lnSpc>
                          <a:spcPct val="150000"/>
                        </a:lnSpc>
                      </a:pPr>
                      <a:r>
                        <a:rPr lang="en-US" altLang="zh-CN" b="1" dirty="0"/>
                        <a:t>08</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112">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风险等级</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有可能造成缠绕、吸入或卷入、刺割等危险的运动部件和传动装置应设置防护罩。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设备维护检修时应使用能量锁定装置。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机械伤害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2849235" y="3528532"/>
            <a:ext cx="748387" cy="1072566"/>
            <a:chOff x="7460120" y="5755406"/>
            <a:chExt cx="486444" cy="697157"/>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218" y="3521241"/>
            <a:ext cx="806016" cy="1065915"/>
          </a:xfrm>
          <a:prstGeom prst="rect">
            <a:avLst/>
          </a:prstGeom>
        </p:spPr>
      </p:pic>
      <p:grpSp>
        <p:nvGrpSpPr>
          <p:cNvPr id="15" name="Group 90"/>
          <p:cNvGrpSpPr>
            <a:grpSpLocks noChangeAspect="1"/>
          </p:cNvGrpSpPr>
          <p:nvPr/>
        </p:nvGrpSpPr>
        <p:grpSpPr bwMode="auto">
          <a:xfrm>
            <a:off x="622653" y="3498841"/>
            <a:ext cx="930812" cy="1012680"/>
            <a:chOff x="4883" y="2370"/>
            <a:chExt cx="1353" cy="1472"/>
          </a:xfrm>
        </p:grpSpPr>
        <p:sp>
          <p:nvSpPr>
            <p:cNvPr id="1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员工聚集场所风险点告知卡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1719"/>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风险点名称</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员工聚集场所</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员工聚集在生产区域或危险场所，发生紧急情况时无法逃生。</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风险点编号</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auto">
                        <a:lnSpc>
                          <a:spcPct val="150000"/>
                        </a:lnSpc>
                      </a:pPr>
                      <a:r>
                        <a:rPr lang="en-US" altLang="zh-CN" b="1" dirty="0"/>
                        <a:t>09</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风险等级</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员工集体宿舍不得设置在生产区域内。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员工休息间、会议室等聚集场所应与作业区域隔离，疏散通道应保持通畅。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150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15" name="组合 14"/>
          <p:cNvGrpSpPr/>
          <p:nvPr/>
        </p:nvGrpSpPr>
        <p:grpSpPr>
          <a:xfrm>
            <a:off x="1074229" y="354877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5160"/>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料仓风险点告知卡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1719"/>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风险点名称</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料仓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料仓铲车作业，人员随意进入，进入铲车作业盲区可能造成车辆伤害事故。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None/>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2.</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料仓下料口进行作业，人员随意进入该区域可能造成人员伤亡事故。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风险点编号</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auto">
                        <a:lnSpc>
                          <a:spcPct val="150000"/>
                        </a:lnSpc>
                      </a:pPr>
                      <a:r>
                        <a:rPr lang="en-US" altLang="zh-CN" b="1" dirty="0"/>
                        <a:t>10</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风险等级</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增加作业现场光线照度。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设置安全警示标志。</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车辆伤害、机械伤害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38" name="Group 90"/>
          <p:cNvGrpSpPr>
            <a:grpSpLocks noChangeAspect="1"/>
          </p:cNvGrpSpPr>
          <p:nvPr/>
        </p:nvGrpSpPr>
        <p:grpSpPr bwMode="auto">
          <a:xfrm>
            <a:off x="2117090" y="3587115"/>
            <a:ext cx="805815" cy="876300"/>
            <a:chOff x="4883" y="2370"/>
            <a:chExt cx="1353" cy="1472"/>
          </a:xfrm>
        </p:grpSpPr>
        <p:sp>
          <p:nvSpPr>
            <p:cNvPr id="39"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p>
          </p:txBody>
        </p:sp>
        <p:sp>
          <p:nvSpPr>
            <p:cNvPr id="44"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nvGrpSpPr>
          <p:cNvPr id="31" name="Group 48"/>
          <p:cNvGrpSpPr>
            <a:grpSpLocks noChangeAspect="1"/>
          </p:cNvGrpSpPr>
          <p:nvPr/>
        </p:nvGrpSpPr>
        <p:grpSpPr bwMode="auto">
          <a:xfrm>
            <a:off x="1091987" y="3508491"/>
            <a:ext cx="869353" cy="944253"/>
            <a:chOff x="5940" y="596"/>
            <a:chExt cx="1358" cy="1475"/>
          </a:xfrm>
        </p:grpSpPr>
        <p:sp>
          <p:nvSpPr>
            <p:cNvPr id="32" name="Freeform 49"/>
            <p:cNvSpPr/>
            <p:nvPr/>
          </p:nvSpPr>
          <p:spPr bwMode="auto">
            <a:xfrm>
              <a:off x="5940" y="596"/>
              <a:ext cx="1358" cy="1217"/>
            </a:xfrm>
            <a:custGeom>
              <a:avLst/>
              <a:gdLst>
                <a:gd name="T0" fmla="*/ 116 w 1358"/>
                <a:gd name="T1" fmla="*/ 1215 h 1217"/>
                <a:gd name="T2" fmla="*/ 1240 w 1358"/>
                <a:gd name="T3" fmla="*/ 1217 h 1217"/>
                <a:gd name="T4" fmla="*/ 1250 w 1358"/>
                <a:gd name="T5" fmla="*/ 1217 h 1217"/>
                <a:gd name="T6" fmla="*/ 1264 w 1358"/>
                <a:gd name="T7" fmla="*/ 1215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5 h 1217"/>
                <a:gd name="T18" fmla="*/ 1328 w 1358"/>
                <a:gd name="T19" fmla="*/ 1177 h 1217"/>
                <a:gd name="T20" fmla="*/ 1336 w 1358"/>
                <a:gd name="T21" fmla="*/ 1166 h 1217"/>
                <a:gd name="T22" fmla="*/ 1344 w 1358"/>
                <a:gd name="T23" fmla="*/ 1150 h 1217"/>
                <a:gd name="T24" fmla="*/ 1350 w 1358"/>
                <a:gd name="T25" fmla="*/ 1140 h 1217"/>
                <a:gd name="T26" fmla="*/ 1355 w 1358"/>
                <a:gd name="T27" fmla="*/ 1126 h 1217"/>
                <a:gd name="T28" fmla="*/ 1358 w 1358"/>
                <a:gd name="T29" fmla="*/ 1113 h 1217"/>
                <a:gd name="T30" fmla="*/ 1358 w 1358"/>
                <a:gd name="T31" fmla="*/ 1089 h 1217"/>
                <a:gd name="T32" fmla="*/ 1352 w 1358"/>
                <a:gd name="T33" fmla="*/ 1073 h 1217"/>
                <a:gd name="T34" fmla="*/ 1350 w 1358"/>
                <a:gd name="T35" fmla="*/ 1059 h 1217"/>
                <a:gd name="T36" fmla="*/ 1339 w 1358"/>
                <a:gd name="T37" fmla="*/ 1038 h 1217"/>
                <a:gd name="T38" fmla="*/ 1315 w 1358"/>
                <a:gd name="T39" fmla="*/ 997 h 1217"/>
                <a:gd name="T40" fmla="*/ 784 w 1358"/>
                <a:gd name="T41" fmla="*/ 54 h 1217"/>
                <a:gd name="T42" fmla="*/ 765 w 1358"/>
                <a:gd name="T43" fmla="*/ 35 h 1217"/>
                <a:gd name="T44" fmla="*/ 757 w 1358"/>
                <a:gd name="T45" fmla="*/ 27 h 1217"/>
                <a:gd name="T46" fmla="*/ 746 w 1358"/>
                <a:gd name="T47" fmla="*/ 19 h 1217"/>
                <a:gd name="T48" fmla="*/ 735 w 1358"/>
                <a:gd name="T49" fmla="*/ 14 h 1217"/>
                <a:gd name="T50" fmla="*/ 727 w 1358"/>
                <a:gd name="T51" fmla="*/ 8 h 1217"/>
                <a:gd name="T52" fmla="*/ 719 w 1358"/>
                <a:gd name="T53" fmla="*/ 5 h 1217"/>
                <a:gd name="T54" fmla="*/ 711 w 1358"/>
                <a:gd name="T55" fmla="*/ 3 h 1217"/>
                <a:gd name="T56" fmla="*/ 700 w 1358"/>
                <a:gd name="T57" fmla="*/ 0 h 1217"/>
                <a:gd name="T58" fmla="*/ 690 w 1358"/>
                <a:gd name="T59" fmla="*/ 0 h 1217"/>
                <a:gd name="T60" fmla="*/ 679 w 1358"/>
                <a:gd name="T61" fmla="*/ 3 h 1217"/>
                <a:gd name="T62" fmla="*/ 668 w 1358"/>
                <a:gd name="T63" fmla="*/ 5 h 1217"/>
                <a:gd name="T64" fmla="*/ 655 w 1358"/>
                <a:gd name="T65" fmla="*/ 8 h 1217"/>
                <a:gd name="T66" fmla="*/ 641 w 1358"/>
                <a:gd name="T67" fmla="*/ 16 h 1217"/>
                <a:gd name="T68" fmla="*/ 633 w 1358"/>
                <a:gd name="T69" fmla="*/ 24 h 1217"/>
                <a:gd name="T70" fmla="*/ 620 w 1358"/>
                <a:gd name="T71" fmla="*/ 32 h 1217"/>
                <a:gd name="T72" fmla="*/ 8 w 1358"/>
                <a:gd name="T73" fmla="*/ 1059 h 1217"/>
                <a:gd name="T74" fmla="*/ 0 w 1358"/>
                <a:gd name="T75" fmla="*/ 1097 h 1217"/>
                <a:gd name="T76" fmla="*/ 3 w 1358"/>
                <a:gd name="T77" fmla="*/ 1115 h 1217"/>
                <a:gd name="T78" fmla="*/ 6 w 1358"/>
                <a:gd name="T79" fmla="*/ 1132 h 1217"/>
                <a:gd name="T80" fmla="*/ 11 w 1358"/>
                <a:gd name="T81" fmla="*/ 1142 h 1217"/>
                <a:gd name="T82" fmla="*/ 14 w 1358"/>
                <a:gd name="T83" fmla="*/ 1153 h 1217"/>
                <a:gd name="T84" fmla="*/ 24 w 1358"/>
                <a:gd name="T85" fmla="*/ 1169 h 1217"/>
                <a:gd name="T86" fmla="*/ 38 w 1358"/>
                <a:gd name="T87" fmla="*/ 1182 h 1217"/>
                <a:gd name="T88" fmla="*/ 46 w 1358"/>
                <a:gd name="T89" fmla="*/ 1191 h 1217"/>
                <a:gd name="T90" fmla="*/ 57 w 1358"/>
                <a:gd name="T91" fmla="*/ 1196 h 1217"/>
                <a:gd name="T92" fmla="*/ 67 w 1358"/>
                <a:gd name="T93" fmla="*/ 1201 h 1217"/>
                <a:gd name="T94" fmla="*/ 83 w 1358"/>
                <a:gd name="T95" fmla="*/ 1207 h 1217"/>
                <a:gd name="T96" fmla="*/ 116 w 1358"/>
                <a:gd name="T97" fmla="*/ 1215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5"/>
                  </a:moveTo>
                  <a:lnTo>
                    <a:pt x="1240" y="1217"/>
                  </a:lnTo>
                  <a:lnTo>
                    <a:pt x="1250" y="1217"/>
                  </a:lnTo>
                  <a:lnTo>
                    <a:pt x="1264" y="1215"/>
                  </a:lnTo>
                  <a:lnTo>
                    <a:pt x="1274" y="1212"/>
                  </a:lnTo>
                  <a:lnTo>
                    <a:pt x="1285" y="1209"/>
                  </a:lnTo>
                  <a:lnTo>
                    <a:pt x="1299" y="1201"/>
                  </a:lnTo>
                  <a:lnTo>
                    <a:pt x="1307" y="1196"/>
                  </a:lnTo>
                  <a:lnTo>
                    <a:pt x="1320" y="1185"/>
                  </a:lnTo>
                  <a:lnTo>
                    <a:pt x="1328" y="1177"/>
                  </a:lnTo>
                  <a:lnTo>
                    <a:pt x="1336" y="1166"/>
                  </a:lnTo>
                  <a:lnTo>
                    <a:pt x="1344" y="1150"/>
                  </a:lnTo>
                  <a:lnTo>
                    <a:pt x="1350" y="1140"/>
                  </a:lnTo>
                  <a:lnTo>
                    <a:pt x="1355" y="1126"/>
                  </a:lnTo>
                  <a:lnTo>
                    <a:pt x="1358" y="1113"/>
                  </a:lnTo>
                  <a:lnTo>
                    <a:pt x="1358" y="1089"/>
                  </a:lnTo>
                  <a:lnTo>
                    <a:pt x="1352" y="1073"/>
                  </a:lnTo>
                  <a:lnTo>
                    <a:pt x="1350" y="1059"/>
                  </a:lnTo>
                  <a:lnTo>
                    <a:pt x="1339" y="1038"/>
                  </a:lnTo>
                  <a:lnTo>
                    <a:pt x="1315" y="997"/>
                  </a:lnTo>
                  <a:lnTo>
                    <a:pt x="784" y="54"/>
                  </a:lnTo>
                  <a:lnTo>
                    <a:pt x="765" y="35"/>
                  </a:lnTo>
                  <a:lnTo>
                    <a:pt x="757" y="27"/>
                  </a:lnTo>
                  <a:lnTo>
                    <a:pt x="746" y="19"/>
                  </a:lnTo>
                  <a:lnTo>
                    <a:pt x="735" y="14"/>
                  </a:lnTo>
                  <a:lnTo>
                    <a:pt x="727" y="8"/>
                  </a:lnTo>
                  <a:lnTo>
                    <a:pt x="719" y="5"/>
                  </a:lnTo>
                  <a:lnTo>
                    <a:pt x="711" y="3"/>
                  </a:lnTo>
                  <a:lnTo>
                    <a:pt x="700" y="0"/>
                  </a:lnTo>
                  <a:lnTo>
                    <a:pt x="690" y="0"/>
                  </a:lnTo>
                  <a:lnTo>
                    <a:pt x="679" y="3"/>
                  </a:lnTo>
                  <a:lnTo>
                    <a:pt x="668" y="5"/>
                  </a:lnTo>
                  <a:lnTo>
                    <a:pt x="655" y="8"/>
                  </a:lnTo>
                  <a:lnTo>
                    <a:pt x="641" y="16"/>
                  </a:lnTo>
                  <a:lnTo>
                    <a:pt x="633" y="24"/>
                  </a:lnTo>
                  <a:lnTo>
                    <a:pt x="620" y="32"/>
                  </a:lnTo>
                  <a:lnTo>
                    <a:pt x="8" y="1059"/>
                  </a:lnTo>
                  <a:lnTo>
                    <a:pt x="0" y="1097"/>
                  </a:lnTo>
                  <a:lnTo>
                    <a:pt x="3" y="1115"/>
                  </a:lnTo>
                  <a:lnTo>
                    <a:pt x="6" y="1132"/>
                  </a:lnTo>
                  <a:lnTo>
                    <a:pt x="11" y="1142"/>
                  </a:lnTo>
                  <a:lnTo>
                    <a:pt x="14" y="1153"/>
                  </a:lnTo>
                  <a:lnTo>
                    <a:pt x="24" y="1169"/>
                  </a:lnTo>
                  <a:lnTo>
                    <a:pt x="38" y="1182"/>
                  </a:lnTo>
                  <a:lnTo>
                    <a:pt x="46" y="1191"/>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Freeform 50"/>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Freeform 51"/>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Freeform 52"/>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Freeform 54"/>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Freeform 55"/>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 name="Freeform 56"/>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消防通道区域风险点告知卡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风险点名称</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消防通道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800" b="1" kern="1200" dirty="0">
                          <a:solidFill>
                            <a:schemeClr val="tx1"/>
                          </a:solidFill>
                          <a:effectLst/>
                          <a:latin typeface="+mn-lt"/>
                          <a:ea typeface="+mn-ea"/>
                          <a:cs typeface="+mn-cs"/>
                        </a:rPr>
                        <a:t>发</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生火灾时，因无消防车道或消防车道不符合要求，使火灾爆炸危险扩大。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风险点编号</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auto">
                        <a:lnSpc>
                          <a:spcPct val="150000"/>
                        </a:lnSpc>
                      </a:pPr>
                      <a:r>
                        <a:rPr lang="en-US" altLang="zh-CN" b="1" dirty="0"/>
                        <a:t>11</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风险等级</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消防车道的净跨度和净高度不应小于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4.0m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，坡度宜大于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8%</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，转弯半径应满足消防车转弯的要求。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环形消防车道至少应有两处与其他车道连通，尽头式消防车道应设置回车场或回车道。</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a:t>
                      </a:r>
                      <a:r>
                        <a:rPr lang="en-US"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生产安全事故应急救援预案</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规定的流程向企业相关管理人员进行事故报告。</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15" name="组合 14"/>
          <p:cNvGrpSpPr/>
          <p:nvPr/>
        </p:nvGrpSpPr>
        <p:grpSpPr>
          <a:xfrm>
            <a:off x="1074229" y="354877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5160"/>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配电室区风险点告知卡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配电室</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雨、雪及小动物进入室内破坏绝缘层或绝缘不良，导致触电事故或火灾。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auto">
                        <a:lnSpc>
                          <a:spcPct val="150000"/>
                        </a:lnSpc>
                      </a:pPr>
                      <a:r>
                        <a:rPr lang="en-US" altLang="zh-CN" b="1" dirty="0"/>
                        <a:t>12</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配电室耐火等级不低于二级；室内地面应采用防滑、不起尘的耐火材料；高压开关柜、低压开关柜操作地面应敷设绝缘胶垫。</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采光窗、通风窗、门、电缆沟等处应设置防止雨、雪和小动物进入的阻挡设施。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长度大于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7m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的配电室应设两个出口，门应为防火门，且向外开；金属门或包铁皮门应做保护接地。</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066" y="3553852"/>
            <a:ext cx="806016" cy="1065915"/>
          </a:xfrm>
          <a:prstGeom prst="rect">
            <a:avLst/>
          </a:prstGeom>
        </p:spPr>
      </p:pic>
      <p:grpSp>
        <p:nvGrpSpPr>
          <p:cNvPr id="70" name="Group 70"/>
          <p:cNvGrpSpPr>
            <a:grpSpLocks noChangeAspect="1"/>
          </p:cNvGrpSpPr>
          <p:nvPr/>
        </p:nvGrpSpPr>
        <p:grpSpPr bwMode="auto">
          <a:xfrm>
            <a:off x="1216292" y="3704674"/>
            <a:ext cx="725700" cy="788362"/>
            <a:chOff x="2378" y="2565"/>
            <a:chExt cx="1355" cy="1472"/>
          </a:xfrm>
        </p:grpSpPr>
        <p:sp>
          <p:nvSpPr>
            <p:cNvPr id="7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p>
          </p:txBody>
        </p:sp>
        <p:sp>
          <p:nvSpPr>
            <p:cNvPr id="7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5160"/>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蒸汽锅炉区域风险点告知卡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501023"/>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蒸汽锅炉</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安全附件及保护装置失效，导致锅炉内超压或缺水而引起爆炸。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b="1" dirty="0"/>
                        <a:t>13</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安全阀、压力测量装置、水位测量与示控装置，以及其他保护装置应符合规范要求；锅炉及附件应定期检测。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火灾、锅炉爆炸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196" y="3548772"/>
            <a:ext cx="806016" cy="1065915"/>
          </a:xfrm>
          <a:prstGeom prst="rect">
            <a:avLst/>
          </a:prstGeom>
        </p:spPr>
      </p:pic>
      <p:grpSp>
        <p:nvGrpSpPr>
          <p:cNvPr id="15" name="组合 14"/>
          <p:cNvGrpSpPr/>
          <p:nvPr/>
        </p:nvGrpSpPr>
        <p:grpSpPr>
          <a:xfrm>
            <a:off x="1074229" y="354877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焊接（切割）区域风险点告知卡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5945"/>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焊接（切割）作业区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未设置防护屏板，飞溅火花引燃易燃物质发生火灾，气瓶防止无防止倾倒措施可能发生爆炸。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auto">
                        <a:lnSpc>
                          <a:spcPct val="150000"/>
                        </a:lnSpc>
                      </a:pPr>
                      <a:r>
                        <a:rPr lang="en-US" altLang="zh-CN" b="1" dirty="0"/>
                        <a:t>14</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在允许操作</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的地方和焊接场所，应设置不可燃屏板或屏罩隔开，以形成焊接隔离间。</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及时消除周边作业及下方的易燃易爆物质。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定期清扫焊接通风管道中的积碳等杂物。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2894664" y="3554516"/>
            <a:ext cx="748387" cy="1072566"/>
            <a:chOff x="7460120" y="5755406"/>
            <a:chExt cx="486444" cy="697157"/>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3" name="组合 2"/>
          <p:cNvGrpSpPr/>
          <p:nvPr/>
        </p:nvGrpSpPr>
        <p:grpSpPr>
          <a:xfrm>
            <a:off x="576389" y="3466222"/>
            <a:ext cx="975851" cy="1062338"/>
            <a:chOff x="7545390" y="1668463"/>
            <a:chExt cx="2149476" cy="2339976"/>
          </a:xfrm>
        </p:grpSpPr>
        <p:sp>
          <p:nvSpPr>
            <p:cNvPr id="4"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切割机风险点告知卡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风险点名称</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切割机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风险点编号</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auto">
                        <a:lnSpc>
                          <a:spcPct val="150000"/>
                        </a:lnSpc>
                      </a:pPr>
                      <a:r>
                        <a:rPr lang="en-US" altLang="zh-CN" b="1" dirty="0"/>
                        <a:t>15</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风险等级</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禁止设备之上摆放物品。</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按标准佩戴劳保用品；用专用工具及时清理铁屑。</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及时清理地面油污、水渍，保持地面卫生。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严格按加工工艺参数进行加工。</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严格按设备操作规程进行作业。</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90"/>
          <p:cNvGrpSpPr>
            <a:grpSpLocks noChangeAspect="1"/>
          </p:cNvGrpSpPr>
          <p:nvPr/>
        </p:nvGrpSpPr>
        <p:grpSpPr bwMode="auto">
          <a:xfrm>
            <a:off x="1622401" y="3565547"/>
            <a:ext cx="1034901" cy="1125924"/>
            <a:chOff x="4883" y="2370"/>
            <a:chExt cx="1353" cy="1472"/>
          </a:xfrm>
        </p:grpSpPr>
        <p:sp>
          <p:nvSpPr>
            <p:cNvPr id="7"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2"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气瓶风险点告知卡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气瓶</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气瓶内泄漏，与火源发生火灾、爆炸；危险化学品气瓶由于超压、撞击等原因可能发生物理爆炸。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auto">
                        <a:lnSpc>
                          <a:spcPct val="150000"/>
                        </a:lnSpc>
                      </a:pPr>
                      <a:r>
                        <a:rPr lang="en-US" altLang="zh-CN" b="1" dirty="0"/>
                        <a:t>16</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1</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制造许可证。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2</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定期检验合格证。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3</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各类安全附件齐全可靠。</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32" name="组合 31"/>
          <p:cNvGrpSpPr/>
          <p:nvPr/>
        </p:nvGrpSpPr>
        <p:grpSpPr>
          <a:xfrm>
            <a:off x="2833385" y="3528532"/>
            <a:ext cx="748387" cy="1072566"/>
            <a:chOff x="7460120" y="5755406"/>
            <a:chExt cx="486444" cy="697157"/>
          </a:xfrm>
        </p:grpSpPr>
        <p:pic>
          <p:nvPicPr>
            <p:cNvPr id="33" name="图片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34"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43" name="组合 42"/>
          <p:cNvGrpSpPr/>
          <p:nvPr/>
        </p:nvGrpSpPr>
        <p:grpSpPr>
          <a:xfrm>
            <a:off x="570533" y="3525202"/>
            <a:ext cx="953973" cy="1038521"/>
            <a:chOff x="7545390" y="1668463"/>
            <a:chExt cx="2149476" cy="2339976"/>
          </a:xfrm>
        </p:grpSpPr>
        <p:sp>
          <p:nvSpPr>
            <p:cNvPr id="44"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5160"/>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手持电动工具风险点告知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41369"/>
        </p:xfrm>
        <a:graphic>
          <a:graphicData uri="http://schemas.openxmlformats.org/drawingml/2006/table">
            <a:tbl>
              <a:tblPr firstRow="1" bandRow="1">
                <a:tableStyleId>{5C22544A-7EE6-4342-B048-85BDC9FD1C3A}</a:tableStyleId>
              </a:tblPr>
              <a:tblGrid>
                <a:gridCol w="1663998"/>
                <a:gridCol w="1687591"/>
                <a:gridCol w="2018242"/>
                <a:gridCol w="5892802"/>
              </a:tblGrid>
              <a:tr h="52070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风险点名称</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手持电动工具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由于人员误操作、设备缺陷、外力因素等导致设备故障，易发生机械伤害、触电等事故。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风险点编号</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b="1" dirty="0"/>
                        <a:t>17</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793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风险等级</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94469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设备护罩、绝缘可靠齐备。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运行时不得检查擦拭设备。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加强安全教育。</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员工配发相应劳保用品，并经常组织检查员工佩戴情况。</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marR="0" lvl="0" indent="0" algn="l" defTabSz="914400" rtl="0" eaLnBrk="1" fontAlgn="auto" latinLnBrk="0" hangingPunct="1">
                        <a:lnSpc>
                          <a:spcPct val="130000"/>
                        </a:lnSpc>
                        <a:spcBef>
                          <a:spcPts val="0"/>
                        </a:spcBef>
                        <a:spcAft>
                          <a:spcPts val="0"/>
                        </a:spcAft>
                        <a:buClrTx/>
                        <a:buSzTx/>
                        <a:buFont typeface="+mj-lt"/>
                        <a:buAutoNum type="arabicPeriod"/>
                        <a:defRPr/>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危险区张贴警示标志、危害告知牌。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766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47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皮带运输机岗位风险点告知卡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风险点名称</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皮带运输机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皮带运输机事故开关、紧急拉绳等安全装置缺失、损失或失效。</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风险点编号</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b="1" dirty="0"/>
                        <a:t>18</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风险等级</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带式输送机</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应有防打滑、防跑偏和防纵向撕裂的措施。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带式运输机运转期间，不进行清扫和维修作业。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机械伤害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695" y="3235837"/>
            <a:ext cx="806016" cy="1065915"/>
          </a:xfrm>
          <a:prstGeom prst="rect">
            <a:avLst/>
          </a:prstGeom>
        </p:spPr>
      </p:pic>
      <p:grpSp>
        <p:nvGrpSpPr>
          <p:cNvPr id="24" name="Group 90"/>
          <p:cNvGrpSpPr>
            <a:grpSpLocks noChangeAspect="1"/>
          </p:cNvGrpSpPr>
          <p:nvPr/>
        </p:nvGrpSpPr>
        <p:grpSpPr bwMode="auto">
          <a:xfrm>
            <a:off x="1125944" y="3275446"/>
            <a:ext cx="889056" cy="967251"/>
            <a:chOff x="4883" y="2370"/>
            <a:chExt cx="1353" cy="1472"/>
          </a:xfrm>
        </p:grpSpPr>
        <p:sp>
          <p:nvSpPr>
            <p:cNvPr id="25"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0"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5160"/>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电气线路风险点告知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电气线路</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由于人员误操作、设备缺陷、外力因素等导致电气线路故障，易发生火灾、触电等事故。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auto">
                        <a:lnSpc>
                          <a:spcPct val="150000"/>
                        </a:lnSpc>
                      </a:pPr>
                      <a:r>
                        <a:rPr lang="en-US" altLang="zh-CN" b="1" dirty="0"/>
                        <a:t>19</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每层厂房应设独立电源箱，使用断路保护器。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临时线路应安装总开关控制和漏电保护装置。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临时用电设备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（保护接地）连接可靠。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70"/>
          <p:cNvGrpSpPr>
            <a:grpSpLocks noChangeAspect="1"/>
          </p:cNvGrpSpPr>
          <p:nvPr/>
        </p:nvGrpSpPr>
        <p:grpSpPr bwMode="auto">
          <a:xfrm>
            <a:off x="942701" y="3222863"/>
            <a:ext cx="1011788" cy="1099153"/>
            <a:chOff x="2378" y="2565"/>
            <a:chExt cx="1355" cy="1472"/>
          </a:xfrm>
        </p:grpSpPr>
        <p:sp>
          <p:nvSpPr>
            <p:cNvPr id="8"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9"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764" y="3248998"/>
            <a:ext cx="806016" cy="10659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76200"/>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动火作业风险点告知卡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5" y="787399"/>
          <a:ext cx="11262633" cy="5916441"/>
        </p:xfrm>
        <a:graphic>
          <a:graphicData uri="http://schemas.openxmlformats.org/drawingml/2006/table">
            <a:tbl>
              <a:tblPr firstRow="1" bandRow="1">
                <a:tableStyleId>{5C22544A-7EE6-4342-B048-85BDC9FD1C3A}</a:tableStyleId>
              </a:tblPr>
              <a:tblGrid>
                <a:gridCol w="1663998"/>
                <a:gridCol w="1687591"/>
                <a:gridCol w="2018242"/>
                <a:gridCol w="5892802"/>
              </a:tblGrid>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动火作业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由于人员误操作、设备缺陷、外力因素等存在易燃物质，遇明火易发生火灾、爆炸等事故。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56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b="1" dirty="0"/>
                        <a:t>20</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084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依法建立动火作业管理制度；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在动火作业制度中规定选用有资质的单位、人员；</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动火作业许可部门现场确认是否满足动火条件；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严格遵守动火作业管理制度监护人职责，监护人不能擅自离开作业场所，如监护人必须离开时动火作业停止。监护人由经过培训考核合格的员工担任；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作业许可人对劳动防护用品配备情况进行确认，作业监护人监督防护用品使用情况，制止不使用劳动防护用品的行为；</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作业前办理动火作业许可证，对作业人员进行技术交底；</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严格执行动火作业管理制度，作业部门清理现场易燃易爆物质，作业许可人确认现场可燃物清理干净。</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817" y="2922712"/>
            <a:ext cx="806016" cy="1065915"/>
          </a:xfrm>
          <a:prstGeom prst="rect">
            <a:avLst/>
          </a:prstGeom>
        </p:spPr>
      </p:pic>
      <p:grpSp>
        <p:nvGrpSpPr>
          <p:cNvPr id="15" name="组合 14"/>
          <p:cNvGrpSpPr/>
          <p:nvPr/>
        </p:nvGrpSpPr>
        <p:grpSpPr>
          <a:xfrm>
            <a:off x="1776600" y="2883342"/>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Group 70"/>
          <p:cNvGrpSpPr>
            <a:grpSpLocks noChangeAspect="1"/>
          </p:cNvGrpSpPr>
          <p:nvPr/>
        </p:nvGrpSpPr>
        <p:grpSpPr bwMode="auto">
          <a:xfrm>
            <a:off x="629285" y="2938145"/>
            <a:ext cx="981710" cy="1066800"/>
            <a:chOff x="2378" y="2565"/>
            <a:chExt cx="1355" cy="1472"/>
          </a:xfrm>
        </p:grpSpPr>
        <p:sp>
          <p:nvSpPr>
            <p:cNvPr id="2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p>
          </p:txBody>
        </p:sp>
        <p:sp>
          <p:nvSpPr>
            <p:cNvPr id="35"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临时用电作业风险点告知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155699"/>
          <a:ext cx="11262633" cy="5384565"/>
        </p:xfrm>
        <a:graphic>
          <a:graphicData uri="http://schemas.openxmlformats.org/drawingml/2006/table">
            <a:tbl>
              <a:tblPr firstRow="1" bandRow="1">
                <a:tableStyleId>{5C22544A-7EE6-4342-B048-85BDC9FD1C3A}</a:tableStyleId>
              </a:tblPr>
              <a:tblGrid>
                <a:gridCol w="1663998"/>
                <a:gridCol w="1687591"/>
                <a:gridCol w="2018242"/>
                <a:gridCol w="5892802"/>
              </a:tblGrid>
              <a:tr h="4445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临时用电作业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b="1" dirty="0"/>
                        <a:t>21</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556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依法建立临时用电作业管理制度；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作业许可人现场确认满足作业条件；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严格遵守临时用电管理制度监护人职责；</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电气改造作业选择有资质的单位和个人，临时取电由公司电工在临时取电点进行接线避免私拉乱接，作业许可时对作业人员资质进行审查；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作业许可人对临时用电设施进行检查确认满足作业条件方可进行临时用电作业，临时用电作业必须安装漏电保护器，每次作业前由监护人检查漏电保护器确保性能可靠。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36535" y="4149090"/>
            <a:ext cx="393509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7826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有限空间作业区域风险点告知卡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5945"/>
        </p:xfrm>
        <a:graphic>
          <a:graphicData uri="http://schemas.openxmlformats.org/drawingml/2006/table">
            <a:tbl>
              <a:tblPr firstRow="1" bandRow="1">
                <a:tableStyleId>{5C22544A-7EE6-4342-B048-85BDC9FD1C3A}</a:tableStyleId>
              </a:tblPr>
              <a:tblGrid>
                <a:gridCol w="1663700"/>
                <a:gridCol w="1687889"/>
                <a:gridCol w="2018242"/>
                <a:gridCol w="5892802"/>
              </a:tblGrid>
              <a:tr h="64008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风险点名称</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有限空间作业场所</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聚集在有限空间内的易燃易爆气体和有毒气体导致爆炸和人员窒息。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风险点编号</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auto">
                        <a:lnSpc>
                          <a:spcPct val="150000"/>
                        </a:lnSpc>
                        <a:buClrTx/>
                        <a:buSzTx/>
                        <a:buFontTx/>
                      </a:pPr>
                      <a:r>
                        <a:rPr lang="en-US" altLang="zh-CN" sz="1800" b="1" dirty="0">
                          <a:solidFill>
                            <a:schemeClr val="tx1">
                              <a:lumMod val="95000"/>
                              <a:lumOff val="5000"/>
                            </a:schemeClr>
                          </a:solidFill>
                          <a:latin typeface="微软雅黑" panose="020B0503020204020204" pitchFamily="34" charset="-122"/>
                          <a:ea typeface="微软雅黑" panose="020B0503020204020204" pitchFamily="34" charset="-122"/>
                          <a:sym typeface="+mn-ea"/>
                        </a:rPr>
                        <a:t>01</a:t>
                      </a:r>
                      <a:endParaRPr lang="en-US" altLang="zh-CN" sz="1800" b="1"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风险等级</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作业前必须办理作业审批手续。</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操作现场必须具备足够的通风条件。</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动火作业前应检测低凹处、地坑和容器内的可燃气体含量，超标时严禁作业。</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中毒窒息、其他爆炸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p:cNvGrpSpPr>
            <a:grpSpLocks noChangeAspect="1"/>
          </p:cNvGrpSpPr>
          <p:nvPr/>
        </p:nvGrpSpPr>
        <p:grpSpPr bwMode="auto">
          <a:xfrm>
            <a:off x="634396" y="3528532"/>
            <a:ext cx="930812" cy="1012680"/>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2877319" y="3536900"/>
            <a:ext cx="763817" cy="1062270"/>
            <a:chOff x="687314" y="3532177"/>
            <a:chExt cx="763817" cy="1062270"/>
          </a:xfrm>
        </p:grpSpPr>
        <p:sp>
          <p:nvSpPr>
            <p:cNvPr id="9" name="Rectangle 74"/>
            <p:cNvSpPr>
              <a:spLocks noChangeArrowheads="1"/>
            </p:cNvSpPr>
            <p:nvPr/>
          </p:nvSpPr>
          <p:spPr bwMode="auto">
            <a:xfrm>
              <a:off x="702744" y="3535823"/>
              <a:ext cx="748387" cy="1058624"/>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14" y="3532177"/>
              <a:ext cx="763817" cy="1058623"/>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5160"/>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压缩天然气区域风险点告知卡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风险点名称</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压缩天然气</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燃气泄漏后遇电气和静电火花，导致火灾、爆炸。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风险点编号</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50000"/>
                        </a:lnSpc>
                        <a:buClrTx/>
                        <a:buSzTx/>
                        <a:buFontTx/>
                      </a:pP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02</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风险等级</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存放区域耐火等级达到一二级要求。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站房内电气设施应按防爆要求配置和安装；并应设可燃气体浓度检测和报警装置。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应在防雷保护范围内。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管道及接口不得泄露，法兰处应接跨接线。</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168" y="3170248"/>
            <a:ext cx="806016" cy="1065915"/>
          </a:xfrm>
          <a:prstGeom prst="rect">
            <a:avLst/>
          </a:prstGeom>
        </p:spPr>
      </p:pic>
      <p:grpSp>
        <p:nvGrpSpPr>
          <p:cNvPr id="15" name="组合 14"/>
          <p:cNvGrpSpPr/>
          <p:nvPr/>
        </p:nvGrpSpPr>
        <p:grpSpPr>
          <a:xfrm>
            <a:off x="1030173" y="3207713"/>
            <a:ext cx="975851" cy="1062338"/>
            <a:chOff x="7545390" y="1668463"/>
            <a:chExt cx="2149476" cy="2339976"/>
          </a:xfrm>
        </p:grpSpPr>
        <p:sp>
          <p:nvSpPr>
            <p:cNvPr id="1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5160"/>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砂轮机风险点告知卡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风险点名称</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砂轮机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algn="just">
                        <a:lnSpc>
                          <a:spcPct val="130000"/>
                        </a:lnSpc>
                      </a:pPr>
                      <a:r>
                        <a:rPr lang="zh-CN" altLang="zh-CN" sz="1400" dirty="0">
                          <a:solidFill>
                            <a:schemeClr val="tx1"/>
                          </a:solidFill>
                          <a:latin typeface="微软雅黑" panose="020B0503020204020204" pitchFamily="34" charset="-122"/>
                          <a:ea typeface="微软雅黑" panose="020B0503020204020204" pitchFamily="34" charset="-122"/>
                          <a:sym typeface="+mn-ea"/>
                        </a:rPr>
                        <a:t>1、安全防护、操纵控制装置等故障、失控引发事故。</a:t>
                      </a:r>
                      <a:endParaRPr lang="zh-CN" altLang="zh-CN" sz="1400" b="1" dirty="0">
                        <a:solidFill>
                          <a:schemeClr val="tx1"/>
                        </a:solidFill>
                        <a:latin typeface="微软雅黑" panose="020B0503020204020204" pitchFamily="34" charset="-122"/>
                        <a:ea typeface="微软雅黑" panose="020B0503020204020204" pitchFamily="34" charset="-122"/>
                      </a:endParaRPr>
                    </a:p>
                    <a:p>
                      <a:pPr algn="just">
                        <a:lnSpc>
                          <a:spcPct val="130000"/>
                        </a:lnSpc>
                      </a:pPr>
                      <a:r>
                        <a:rPr lang="zh-CN" altLang="zh-CN" sz="1400" dirty="0">
                          <a:solidFill>
                            <a:schemeClr val="tx1"/>
                          </a:solidFill>
                          <a:latin typeface="微软雅黑" panose="020B0503020204020204" pitchFamily="34" charset="-122"/>
                          <a:ea typeface="微软雅黑" panose="020B0503020204020204" pitchFamily="34" charset="-122"/>
                          <a:sym typeface="+mn-ea"/>
                        </a:rPr>
                        <a:t>2、维护不当电器元件失修、老化、线路破损；绝缘、接地不良引发事故。</a:t>
                      </a:r>
                      <a:endParaRPr lang="zh-CN" altLang="zh-CN" sz="1400" b="1" dirty="0">
                        <a:solidFill>
                          <a:schemeClr val="tx1"/>
                        </a:solidFill>
                        <a:latin typeface="微软雅黑" panose="020B0503020204020204" pitchFamily="34" charset="-122"/>
                        <a:ea typeface="微软雅黑" panose="020B0503020204020204" pitchFamily="34" charset="-122"/>
                      </a:endParaRPr>
                    </a:p>
                    <a:p>
                      <a:pPr algn="just">
                        <a:lnSpc>
                          <a:spcPct val="130000"/>
                        </a:lnSpc>
                      </a:pPr>
                      <a:r>
                        <a:rPr lang="zh-CN" altLang="zh-CN" sz="1400" dirty="0">
                          <a:solidFill>
                            <a:schemeClr val="tx1"/>
                          </a:solidFill>
                          <a:latin typeface="微软雅黑" panose="020B0503020204020204" pitchFamily="34" charset="-122"/>
                          <a:ea typeface="微软雅黑" panose="020B0503020204020204" pitchFamily="34" charset="-122"/>
                          <a:sym typeface="+mn-ea"/>
                        </a:rPr>
                        <a:t>3、不按照《砂轮机安全操作规程》操作、违章操作、误操作引发事故。</a:t>
                      </a:r>
                      <a:endParaRPr lang="zh-CN" altLang="zh-CN" sz="1400" b="1" dirty="0">
                        <a:solidFill>
                          <a:schemeClr val="tx1"/>
                        </a:solidFill>
                        <a:latin typeface="微软雅黑" panose="020B0503020204020204" pitchFamily="34" charset="-122"/>
                        <a:ea typeface="微软雅黑" panose="020B0503020204020204" pitchFamily="34" charset="-122"/>
                      </a:endParaRPr>
                    </a:p>
                    <a:p>
                      <a:pPr algn="just">
                        <a:lnSpc>
                          <a:spcPct val="130000"/>
                        </a:lnSpc>
                      </a:pPr>
                      <a:r>
                        <a:rPr lang="zh-CN" altLang="zh-CN" sz="1400" dirty="0">
                          <a:solidFill>
                            <a:schemeClr val="tx1"/>
                          </a:solidFill>
                          <a:latin typeface="微软雅黑" panose="020B0503020204020204" pitchFamily="34" charset="-122"/>
                          <a:ea typeface="微软雅黑" panose="020B0503020204020204" pitchFamily="34" charset="-122"/>
                          <a:sym typeface="+mn-ea"/>
                        </a:rPr>
                        <a:t>4、未按规定穿戴劳动防护用品等引发事故。</a:t>
                      </a:r>
                      <a:endParaRPr lang="zh-CN" altLang="zh-CN" sz="1400" b="1" dirty="0">
                        <a:solidFill>
                          <a:schemeClr val="tx1"/>
                        </a:solidFill>
                        <a:latin typeface="微软雅黑" panose="020B0503020204020204" pitchFamily="34" charset="-122"/>
                        <a:ea typeface="微软雅黑" panose="020B0503020204020204" pitchFamily="34" charset="-122"/>
                      </a:endParaRPr>
                    </a:p>
                    <a:p>
                      <a:pPr algn="just">
                        <a:lnSpc>
                          <a:spcPct val="130000"/>
                        </a:lnSpc>
                      </a:pPr>
                      <a:r>
                        <a:rPr lang="zh-CN" altLang="zh-CN" sz="1400" dirty="0">
                          <a:solidFill>
                            <a:schemeClr val="tx1"/>
                          </a:solidFill>
                          <a:latin typeface="微软雅黑" panose="020B0503020204020204" pitchFamily="34" charset="-122"/>
                          <a:ea typeface="微软雅黑" panose="020B0503020204020204" pitchFamily="34" charset="-122"/>
                          <a:sym typeface="+mn-ea"/>
                        </a:rPr>
                        <a:t>5、砂轮片不及时更换或安装不正确，引发的物体打击事故。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风险点编号</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auto">
                        <a:lnSpc>
                          <a:spcPct val="150000"/>
                        </a:lnSpc>
                      </a:pPr>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03</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风险等级</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lnSpc>
                          <a:spcPct val="130000"/>
                        </a:lnSpc>
                      </a:pPr>
                      <a:r>
                        <a:rPr lang="zh-CN" altLang="zh-CN" sz="1400" b="1" dirty="0">
                          <a:latin typeface="微软雅黑" panose="020B0503020204020204" pitchFamily="34" charset="-122"/>
                          <a:ea typeface="微软雅黑" panose="020B0503020204020204" pitchFamily="34" charset="-122"/>
                          <a:sym typeface="+mn-ea"/>
                        </a:rPr>
                        <a:t>1、操作人员熟知《砂轮机安全操作规程》，并按规程要求操作。</a:t>
                      </a:r>
                      <a:endParaRPr lang="zh-CN" altLang="zh-CN" sz="1400" b="1" dirty="0">
                        <a:latin typeface="微软雅黑" panose="020B0503020204020204" pitchFamily="34" charset="-122"/>
                        <a:ea typeface="微软雅黑" panose="020B0503020204020204" pitchFamily="34" charset="-122"/>
                      </a:endParaRPr>
                    </a:p>
                    <a:p>
                      <a:pPr algn="just">
                        <a:lnSpc>
                          <a:spcPct val="130000"/>
                        </a:lnSpc>
                      </a:pPr>
                      <a:r>
                        <a:rPr lang="zh-CN" altLang="zh-CN" sz="1400" b="1" dirty="0">
                          <a:latin typeface="微软雅黑" panose="020B0503020204020204" pitchFamily="34" charset="-122"/>
                          <a:ea typeface="微软雅黑" panose="020B0503020204020204" pitchFamily="34" charset="-122"/>
                          <a:sym typeface="+mn-ea"/>
                        </a:rPr>
                        <a:t>2、工作前必须对设备进行检查，各部位正常方可作业。</a:t>
                      </a:r>
                      <a:endParaRPr lang="zh-CN" altLang="zh-CN" sz="1400" b="1" dirty="0">
                        <a:latin typeface="微软雅黑" panose="020B0503020204020204" pitchFamily="34" charset="-122"/>
                        <a:ea typeface="微软雅黑" panose="020B0503020204020204" pitchFamily="34" charset="-122"/>
                      </a:endParaRPr>
                    </a:p>
                    <a:p>
                      <a:pPr algn="just">
                        <a:lnSpc>
                          <a:spcPct val="130000"/>
                        </a:lnSpc>
                      </a:pPr>
                      <a:r>
                        <a:rPr lang="zh-CN" altLang="zh-CN" sz="1400" b="1" dirty="0">
                          <a:latin typeface="微软雅黑" panose="020B0503020204020204" pitchFamily="34" charset="-122"/>
                          <a:ea typeface="微软雅黑" panose="020B0503020204020204" pitchFamily="34" charset="-122"/>
                          <a:sym typeface="+mn-ea"/>
                        </a:rPr>
                        <a:t>3、做好设备日常点检和定期检查，并定期维护保养，设备异常及时向设备部报告，保证设备正常运转 。</a:t>
                      </a:r>
                      <a:endParaRPr lang="zh-CN" altLang="zh-CN" sz="1400" b="1" dirty="0">
                        <a:latin typeface="微软雅黑" panose="020B0503020204020204" pitchFamily="34" charset="-122"/>
                        <a:ea typeface="微软雅黑" panose="020B0503020204020204" pitchFamily="34" charset="-122"/>
                      </a:endParaRPr>
                    </a:p>
                    <a:p>
                      <a:pPr algn="just">
                        <a:lnSpc>
                          <a:spcPct val="130000"/>
                        </a:lnSpc>
                      </a:pPr>
                      <a:r>
                        <a:rPr lang="zh-CN" altLang="zh-CN" sz="1400" b="1" dirty="0">
                          <a:latin typeface="微软雅黑" panose="020B0503020204020204" pitchFamily="34" charset="-122"/>
                          <a:ea typeface="微软雅黑" panose="020B0503020204020204" pitchFamily="34" charset="-122"/>
                          <a:sym typeface="+mn-ea"/>
                        </a:rPr>
                        <a:t>4、操作人员必须按要求穿戴劳动防护用品。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lnSpc>
                          <a:spcPct val="130000"/>
                        </a:lnSpc>
                      </a:pPr>
                      <a:r>
                        <a:rPr lang="zh-CN" altLang="zh-CN" sz="1400" b="1" dirty="0">
                          <a:latin typeface="微软雅黑" panose="020B0503020204020204" pitchFamily="34" charset="-122"/>
                          <a:ea typeface="微软雅黑" panose="020B0503020204020204" pitchFamily="34" charset="-122"/>
                          <a:sym typeface="+mn-ea"/>
                        </a:rPr>
                        <a:t>机械伤害 、触电 、噪声、震动、粉尘、物体打击</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dirty="0">
                          <a:solidFill>
                            <a:schemeClr val="tx1"/>
                          </a:solidFill>
                          <a:latin typeface="微软雅黑" panose="020B0503020204020204" pitchFamily="34" charset="-122"/>
                          <a:ea typeface="微软雅黑" panose="020B0503020204020204" pitchFamily="34" charset="-122"/>
                          <a:sym typeface="+mn-ea"/>
                        </a:rPr>
                        <a:t>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dirty="0">
                          <a:solidFill>
                            <a:schemeClr val="tx1"/>
                          </a:solidFill>
                          <a:latin typeface="微软雅黑" panose="020B0503020204020204" pitchFamily="34" charset="-122"/>
                          <a:ea typeface="微软雅黑" panose="020B0503020204020204" pitchFamily="34" charset="-122"/>
                          <a:sym typeface="+mn-ea"/>
                        </a:rPr>
                        <a:t>对受伤人员进行及时抢救，并拨打</a:t>
                      </a:r>
                      <a:r>
                        <a:rPr lang="en-US" altLang="zh-CN" sz="1400" b="1" dirty="0">
                          <a:solidFill>
                            <a:schemeClr val="tx1"/>
                          </a:solidFill>
                          <a:latin typeface="微软雅黑" panose="020B0503020204020204" pitchFamily="34" charset="-122"/>
                          <a:ea typeface="微软雅黑" panose="020B0503020204020204" pitchFamily="34" charset="-122"/>
                          <a:sym typeface="+mn-ea"/>
                        </a:rPr>
                        <a:t>120</a:t>
                      </a:r>
                      <a:r>
                        <a:rPr lang="zh-CN" altLang="zh-CN" sz="1400" b="1" dirty="0">
                          <a:solidFill>
                            <a:schemeClr val="tx1"/>
                          </a:solidFill>
                          <a:latin typeface="微软雅黑" panose="020B0503020204020204" pitchFamily="34" charset="-122"/>
                          <a:ea typeface="微软雅黑" panose="020B0503020204020204" pitchFamily="34" charset="-122"/>
                          <a:sym typeface="+mn-ea"/>
                        </a:rPr>
                        <a:t>、</a:t>
                      </a:r>
                      <a:r>
                        <a:rPr lang="en-US" altLang="zh-CN" sz="1400" b="1" dirty="0">
                          <a:solidFill>
                            <a:schemeClr val="tx1"/>
                          </a:solidFill>
                          <a:latin typeface="微软雅黑" panose="020B0503020204020204" pitchFamily="34" charset="-122"/>
                          <a:ea typeface="微软雅黑" panose="020B0503020204020204" pitchFamily="34" charset="-122"/>
                          <a:sym typeface="+mn-ea"/>
                        </a:rPr>
                        <a:t>110</a:t>
                      </a:r>
                      <a:r>
                        <a:rPr lang="zh-CN" altLang="zh-CN" sz="1400" b="1" dirty="0">
                          <a:solidFill>
                            <a:schemeClr val="tx1"/>
                          </a:solidFill>
                          <a:latin typeface="微软雅黑" panose="020B0503020204020204" pitchFamily="34" charset="-122"/>
                          <a:ea typeface="微软雅黑" panose="020B0503020204020204" pitchFamily="34" charset="-122"/>
                          <a:sym typeface="+mn-ea"/>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dirty="0">
                          <a:solidFill>
                            <a:schemeClr val="tx1"/>
                          </a:solidFill>
                          <a:latin typeface="微软雅黑" panose="020B0503020204020204" pitchFamily="34" charset="-122"/>
                          <a:ea typeface="微软雅黑" panose="020B0503020204020204" pitchFamily="34" charset="-122"/>
                          <a:sym typeface="+mn-ea"/>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0" name="Group 70"/>
          <p:cNvGrpSpPr>
            <a:grpSpLocks noChangeAspect="1"/>
          </p:cNvGrpSpPr>
          <p:nvPr/>
        </p:nvGrpSpPr>
        <p:grpSpPr bwMode="auto">
          <a:xfrm>
            <a:off x="601612" y="3536399"/>
            <a:ext cx="725700" cy="788362"/>
            <a:chOff x="2378" y="2565"/>
            <a:chExt cx="1355" cy="1472"/>
          </a:xfrm>
        </p:grpSpPr>
        <p:sp>
          <p:nvSpPr>
            <p:cNvPr id="7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p>
          </p:txBody>
        </p:sp>
        <p:sp>
          <p:nvSpPr>
            <p:cNvPr id="7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nvGrpSpPr>
          <p:cNvPr id="75" name="组合 74"/>
          <p:cNvGrpSpPr/>
          <p:nvPr/>
        </p:nvGrpSpPr>
        <p:grpSpPr>
          <a:xfrm>
            <a:off x="1486170" y="3569663"/>
            <a:ext cx="712331" cy="772698"/>
            <a:chOff x="9837610" y="3577222"/>
            <a:chExt cx="2154237" cy="2336801"/>
          </a:xfrm>
        </p:grpSpPr>
        <p:sp>
          <p:nvSpPr>
            <p:cNvPr id="76"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pic>
        <p:nvPicPr>
          <p:cNvPr id="69" name="Picture 18" descr="注意防尘，15张"/>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241333" y="3536614"/>
            <a:ext cx="679750" cy="90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 name="组合 80"/>
          <p:cNvGrpSpPr/>
          <p:nvPr/>
        </p:nvGrpSpPr>
        <p:grpSpPr>
          <a:xfrm>
            <a:off x="3037474" y="3558826"/>
            <a:ext cx="734185" cy="812939"/>
            <a:chOff x="2123376" y="3964969"/>
            <a:chExt cx="545252" cy="603740"/>
          </a:xfrm>
        </p:grpSpPr>
        <p:pic>
          <p:nvPicPr>
            <p:cNvPr id="82" name="图片 81"/>
            <p:cNvPicPr/>
            <p:nvPr/>
          </p:nvPicPr>
          <p:blipFill rotWithShape="1">
            <a:blip r:embed="rId3" cstate="print"/>
            <a:srcRect b="38182"/>
            <a:stretch>
              <a:fillRect/>
            </a:stretch>
          </p:blipFill>
          <p:spPr bwMode="auto">
            <a:xfrm>
              <a:off x="2123376" y="3964969"/>
              <a:ext cx="543463" cy="481833"/>
            </a:xfrm>
            <a:prstGeom prst="rect">
              <a:avLst/>
            </a:prstGeom>
            <a:noFill/>
            <a:ln w="9525">
              <a:noFill/>
              <a:miter lim="800000"/>
              <a:headEnd/>
              <a:tailEnd/>
            </a:ln>
          </p:spPr>
        </p:pic>
        <p:sp>
          <p:nvSpPr>
            <p:cNvPr id="83" name="文本框 82"/>
            <p:cNvSpPr txBox="1"/>
            <p:nvPr/>
          </p:nvSpPr>
          <p:spPr>
            <a:xfrm>
              <a:off x="2163803" y="4408707"/>
              <a:ext cx="504825" cy="160002"/>
            </a:xfrm>
            <a:prstGeom prst="rect">
              <a:avLst/>
            </a:prstGeom>
            <a:noFill/>
          </p:spPr>
          <p:txBody>
            <a:bodyPr wrap="square" rtlCol="0">
              <a:spAutoFit/>
            </a:bodyPr>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5160"/>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sym typeface="+mn-ea"/>
              </a:rPr>
              <a:t>空压机</a:t>
            </a:r>
            <a:r>
              <a:rPr lang="zh-CN" altLang="zh-CN" sz="3600" b="1" spc="600" dirty="0">
                <a:solidFill>
                  <a:srgbClr val="C00000"/>
                </a:solidFill>
                <a:latin typeface="微软雅黑" panose="020B0503020204020204" pitchFamily="34" charset="-122"/>
                <a:ea typeface="微软雅黑" panose="020B0503020204020204" pitchFamily="34" charset="-122"/>
              </a:rPr>
              <a:t>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风险点名称</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zh-CN" sz="1800" dirty="0">
                          <a:solidFill>
                            <a:schemeClr val="tx1">
                              <a:lumMod val="95000"/>
                              <a:lumOff val="5000"/>
                            </a:schemeClr>
                          </a:solidFill>
                          <a:latin typeface="微软雅黑" panose="020B0503020204020204" pitchFamily="34" charset="-122"/>
                          <a:ea typeface="微软雅黑" panose="020B0503020204020204" pitchFamily="34" charset="-122"/>
                          <a:sym typeface="+mn-ea"/>
                        </a:rPr>
                        <a:t>空压机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algn="just">
                        <a:lnSpc>
                          <a:spcPct val="130000"/>
                        </a:lnSpc>
                      </a:pPr>
                      <a:r>
                        <a:rPr lang="zh-CN" altLang="zh-CN" sz="1400" dirty="0">
                          <a:solidFill>
                            <a:schemeClr val="tx1"/>
                          </a:solidFill>
                          <a:latin typeface="微软雅黑" panose="020B0503020204020204" pitchFamily="34" charset="-122"/>
                          <a:ea typeface="微软雅黑" panose="020B0503020204020204" pitchFamily="34" charset="-122"/>
                          <a:sym typeface="+mn-ea"/>
                        </a:rPr>
                        <a:t>1、安全附件、连锁装置等失灵、失控引发事故。</a:t>
                      </a:r>
                      <a:endParaRPr lang="zh-CN" altLang="zh-CN" sz="1400" b="1" dirty="0">
                        <a:solidFill>
                          <a:schemeClr val="tx1"/>
                        </a:solidFill>
                        <a:latin typeface="微软雅黑" panose="020B0503020204020204" pitchFamily="34" charset="-122"/>
                        <a:ea typeface="微软雅黑" panose="020B0503020204020204" pitchFamily="34" charset="-122"/>
                      </a:endParaRPr>
                    </a:p>
                    <a:p>
                      <a:pPr algn="just">
                        <a:lnSpc>
                          <a:spcPct val="130000"/>
                        </a:lnSpc>
                      </a:pPr>
                      <a:r>
                        <a:rPr lang="zh-CN" altLang="zh-CN" sz="1400" dirty="0">
                          <a:solidFill>
                            <a:schemeClr val="tx1"/>
                          </a:solidFill>
                          <a:latin typeface="微软雅黑" panose="020B0503020204020204" pitchFamily="34" charset="-122"/>
                          <a:ea typeface="微软雅黑" panose="020B0503020204020204" pitchFamily="34" charset="-122"/>
                          <a:sym typeface="+mn-ea"/>
                        </a:rPr>
                        <a:t>2、电器元件失修、老化、线路破损；绝缘、接地不良引发事故。</a:t>
                      </a:r>
                      <a:endParaRPr lang="zh-CN" altLang="zh-CN" sz="1400" b="1" dirty="0">
                        <a:solidFill>
                          <a:schemeClr val="tx1"/>
                        </a:solidFill>
                        <a:latin typeface="微软雅黑" panose="020B0503020204020204" pitchFamily="34" charset="-122"/>
                        <a:ea typeface="微软雅黑" panose="020B0503020204020204" pitchFamily="34" charset="-122"/>
                      </a:endParaRPr>
                    </a:p>
                    <a:p>
                      <a:pPr algn="just">
                        <a:lnSpc>
                          <a:spcPct val="130000"/>
                        </a:lnSpc>
                      </a:pPr>
                      <a:r>
                        <a:rPr lang="zh-CN" altLang="zh-CN" sz="1400" dirty="0">
                          <a:solidFill>
                            <a:schemeClr val="tx1"/>
                          </a:solidFill>
                          <a:latin typeface="微软雅黑" panose="020B0503020204020204" pitchFamily="34" charset="-122"/>
                          <a:ea typeface="微软雅黑" panose="020B0503020204020204" pitchFamily="34" charset="-122"/>
                          <a:sym typeface="+mn-ea"/>
                        </a:rPr>
                        <a:t>3、违章操作、指挥不当、误操作引发事故。</a:t>
                      </a:r>
                      <a:endParaRPr lang="zh-CN" altLang="zh-CN" sz="1400" b="1" dirty="0">
                        <a:solidFill>
                          <a:schemeClr val="tx1"/>
                        </a:solidFill>
                        <a:latin typeface="微软雅黑" panose="020B0503020204020204" pitchFamily="34" charset="-122"/>
                        <a:ea typeface="微软雅黑" panose="020B0503020204020204" pitchFamily="34" charset="-122"/>
                      </a:endParaRPr>
                    </a:p>
                    <a:p>
                      <a:pPr algn="just">
                        <a:lnSpc>
                          <a:spcPct val="130000"/>
                        </a:lnSpc>
                      </a:pPr>
                      <a:r>
                        <a:rPr lang="zh-CN" altLang="zh-CN" sz="1400" dirty="0">
                          <a:solidFill>
                            <a:schemeClr val="tx1"/>
                          </a:solidFill>
                          <a:latin typeface="微软雅黑" panose="020B0503020204020204" pitchFamily="34" charset="-122"/>
                          <a:ea typeface="微软雅黑" panose="020B0503020204020204" pitchFamily="34" charset="-122"/>
                          <a:sym typeface="+mn-ea"/>
                        </a:rPr>
                        <a:t>4、压力超标，骤然受热等原因引发爆炸事故。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风险点编号</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auto">
                        <a:lnSpc>
                          <a:spcPct val="150000"/>
                        </a:lnSpc>
                        <a:buClrTx/>
                        <a:buSzTx/>
                        <a:buFontTx/>
                      </a:pPr>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04</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风险等级</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lnSpc>
                          <a:spcPct val="130000"/>
                        </a:lnSpc>
                      </a:pPr>
                      <a:r>
                        <a:rPr lang="zh-CN" altLang="zh-CN" sz="1400" b="1" dirty="0">
                          <a:latin typeface="微软雅黑" panose="020B0503020204020204" pitchFamily="34" charset="-122"/>
                          <a:ea typeface="微软雅黑" panose="020B0503020204020204" pitchFamily="34" charset="-122"/>
                          <a:sym typeface="+mn-ea"/>
                        </a:rPr>
                        <a:t>1、严格程序控制、定期检验、维修保养设备。</a:t>
                      </a:r>
                      <a:endParaRPr lang="zh-CN" altLang="zh-CN" sz="1400" b="1" dirty="0">
                        <a:latin typeface="微软雅黑" panose="020B0503020204020204" pitchFamily="34" charset="-122"/>
                        <a:ea typeface="微软雅黑" panose="020B0503020204020204" pitchFamily="34" charset="-122"/>
                      </a:endParaRPr>
                    </a:p>
                    <a:p>
                      <a:pPr algn="just">
                        <a:lnSpc>
                          <a:spcPct val="130000"/>
                        </a:lnSpc>
                      </a:pPr>
                      <a:r>
                        <a:rPr lang="zh-CN" altLang="zh-CN" sz="1400" b="1" dirty="0">
                          <a:latin typeface="微软雅黑" panose="020B0503020204020204" pitchFamily="34" charset="-122"/>
                          <a:ea typeface="微软雅黑" panose="020B0503020204020204" pitchFamily="34" charset="-122"/>
                          <a:sym typeface="+mn-ea"/>
                        </a:rPr>
                        <a:t>2、设备异常时要报告给设备部领导和修理班。</a:t>
                      </a:r>
                      <a:endParaRPr lang="zh-CN" altLang="zh-CN" sz="1400" b="1" dirty="0">
                        <a:latin typeface="微软雅黑" panose="020B0503020204020204" pitchFamily="34" charset="-122"/>
                        <a:ea typeface="微软雅黑" panose="020B0503020204020204" pitchFamily="34" charset="-122"/>
                      </a:endParaRPr>
                    </a:p>
                    <a:p>
                      <a:pPr algn="just">
                        <a:lnSpc>
                          <a:spcPct val="130000"/>
                        </a:lnSpc>
                      </a:pPr>
                      <a:r>
                        <a:rPr lang="zh-CN" altLang="zh-CN" sz="1400" b="1" dirty="0">
                          <a:latin typeface="微软雅黑" panose="020B0503020204020204" pitchFamily="34" charset="-122"/>
                          <a:ea typeface="微软雅黑" panose="020B0503020204020204" pitchFamily="34" charset="-122"/>
                          <a:sym typeface="+mn-ea"/>
                        </a:rPr>
                        <a:t>3、发生安全事故立即报告安全环保部办公室。</a:t>
                      </a:r>
                      <a:endParaRPr lang="zh-CN" altLang="zh-CN" sz="1400" b="1" dirty="0">
                        <a:latin typeface="微软雅黑" panose="020B0503020204020204" pitchFamily="34" charset="-122"/>
                        <a:ea typeface="微软雅黑" panose="020B0503020204020204" pitchFamily="34" charset="-122"/>
                      </a:endParaRPr>
                    </a:p>
                    <a:p>
                      <a:pPr algn="just">
                        <a:lnSpc>
                          <a:spcPct val="130000"/>
                        </a:lnSpc>
                      </a:pPr>
                      <a:r>
                        <a:rPr lang="zh-CN" altLang="zh-CN" sz="1400" b="1" dirty="0">
                          <a:latin typeface="微软雅黑" panose="020B0503020204020204" pitchFamily="34" charset="-122"/>
                          <a:ea typeface="微软雅黑" panose="020B0503020204020204" pitchFamily="34" charset="-122"/>
                          <a:sym typeface="+mn-ea"/>
                        </a:rPr>
                        <a:t>4、必须按照安全及设备点检表进行点检。</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lnSpc>
                          <a:spcPct val="130000"/>
                        </a:lnSpc>
                      </a:pPr>
                      <a:r>
                        <a:rPr lang="zh-CN" altLang="zh-CN" sz="1400" b="1" dirty="0">
                          <a:latin typeface="微软雅黑" panose="020B0503020204020204" pitchFamily="34" charset="-122"/>
                          <a:ea typeface="微软雅黑" panose="020B0503020204020204" pitchFamily="34" charset="-122"/>
                          <a:sym typeface="+mn-ea"/>
                        </a:rPr>
                        <a:t>机械伤害 、触电 、爆炸、其他伤害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6" name="Group 70"/>
          <p:cNvGrpSpPr>
            <a:grpSpLocks noChangeAspect="1"/>
          </p:cNvGrpSpPr>
          <p:nvPr/>
        </p:nvGrpSpPr>
        <p:grpSpPr bwMode="auto">
          <a:xfrm>
            <a:off x="689994" y="3564157"/>
            <a:ext cx="725700" cy="788362"/>
            <a:chOff x="2378" y="2565"/>
            <a:chExt cx="1355" cy="1472"/>
          </a:xfrm>
        </p:grpSpPr>
        <p:sp>
          <p:nvSpPr>
            <p:cNvPr id="2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p>
          </p:txBody>
        </p:sp>
        <p:sp>
          <p:nvSpPr>
            <p:cNvPr id="35"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nvGrpSpPr>
          <p:cNvPr id="38" name="Group 90"/>
          <p:cNvGrpSpPr>
            <a:grpSpLocks noChangeAspect="1"/>
          </p:cNvGrpSpPr>
          <p:nvPr/>
        </p:nvGrpSpPr>
        <p:grpSpPr bwMode="auto">
          <a:xfrm>
            <a:off x="1546374" y="3570128"/>
            <a:ext cx="718164" cy="781329"/>
            <a:chOff x="4883" y="2370"/>
            <a:chExt cx="1353" cy="1472"/>
          </a:xfrm>
        </p:grpSpPr>
        <p:sp>
          <p:nvSpPr>
            <p:cNvPr id="39"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p>
          </p:txBody>
        </p:sp>
        <p:sp>
          <p:nvSpPr>
            <p:cNvPr id="44"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nvGrpSpPr>
          <p:cNvPr id="45" name="组合 44"/>
          <p:cNvGrpSpPr/>
          <p:nvPr/>
        </p:nvGrpSpPr>
        <p:grpSpPr>
          <a:xfrm>
            <a:off x="2549844" y="3608228"/>
            <a:ext cx="709763" cy="772667"/>
            <a:chOff x="7545390" y="1668463"/>
            <a:chExt cx="2149476" cy="2339976"/>
          </a:xfrm>
        </p:grpSpPr>
        <p:sp>
          <p:nvSpPr>
            <p:cNvPr id="4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5160"/>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sym typeface="+mn-ea"/>
              </a:rPr>
              <a:t>低压电气柜(箱)</a:t>
            </a:r>
            <a:r>
              <a:rPr lang="zh-CN" altLang="zh-CN" sz="3600" b="1" spc="600" dirty="0">
                <a:solidFill>
                  <a:srgbClr val="C00000"/>
                </a:solidFill>
                <a:latin typeface="微软雅黑" panose="020B0503020204020204" pitchFamily="34" charset="-122"/>
                <a:ea typeface="微软雅黑" panose="020B0503020204020204" pitchFamily="34" charset="-122"/>
              </a:rPr>
              <a:t>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风险点名称</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zh-CN" sz="1800" dirty="0">
                          <a:solidFill>
                            <a:schemeClr val="tx1">
                              <a:lumMod val="95000"/>
                              <a:lumOff val="5000"/>
                            </a:schemeClr>
                          </a:solidFill>
                          <a:latin typeface="微软雅黑" panose="020B0503020204020204" pitchFamily="34" charset="-122"/>
                          <a:ea typeface="微软雅黑" panose="020B0503020204020204" pitchFamily="34" charset="-122"/>
                          <a:sym typeface="+mn-ea"/>
                        </a:rPr>
                        <a:t>低压电气柜(箱)</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algn="just">
                        <a:lnSpc>
                          <a:spcPct val="130000"/>
                        </a:lnSpc>
                      </a:pPr>
                      <a:r>
                        <a:rPr lang="en-US" altLang="zh-CN" sz="1400" dirty="0">
                          <a:solidFill>
                            <a:schemeClr val="tx1"/>
                          </a:solidFill>
                          <a:latin typeface="微软雅黑" panose="020B0503020204020204" pitchFamily="34" charset="-122"/>
                          <a:ea typeface="微软雅黑" panose="020B0503020204020204" pitchFamily="34" charset="-122"/>
                          <a:sym typeface="+mn-ea"/>
                        </a:rPr>
                        <a:t>1</a:t>
                      </a:r>
                      <a:r>
                        <a:rPr lang="zh-CN" altLang="en-US" sz="1400" dirty="0">
                          <a:solidFill>
                            <a:schemeClr val="tx1"/>
                          </a:solidFill>
                          <a:latin typeface="微软雅黑" panose="020B0503020204020204" pitchFamily="34" charset="-122"/>
                          <a:ea typeface="微软雅黑" panose="020B0503020204020204" pitchFamily="34" charset="-122"/>
                          <a:sym typeface="+mn-ea"/>
                        </a:rPr>
                        <a:t>、配电箱外露带电部分无屏护。</a:t>
                      </a:r>
                      <a:endParaRPr lang="en-US" altLang="zh-CN" sz="1400" b="1" dirty="0">
                        <a:solidFill>
                          <a:schemeClr val="tx1"/>
                        </a:solidFill>
                        <a:latin typeface="微软雅黑" panose="020B0503020204020204" pitchFamily="34" charset="-122"/>
                        <a:ea typeface="微软雅黑" panose="020B0503020204020204" pitchFamily="34" charset="-122"/>
                      </a:endParaRPr>
                    </a:p>
                    <a:p>
                      <a:pPr algn="just">
                        <a:lnSpc>
                          <a:spcPct val="130000"/>
                        </a:lnSpc>
                      </a:pPr>
                      <a:r>
                        <a:rPr lang="en-US" altLang="zh-CN" sz="1400" dirty="0">
                          <a:solidFill>
                            <a:schemeClr val="tx1"/>
                          </a:solidFill>
                          <a:latin typeface="微软雅黑" panose="020B0503020204020204" pitchFamily="34" charset="-122"/>
                          <a:ea typeface="微软雅黑" panose="020B0503020204020204" pitchFamily="34" charset="-122"/>
                          <a:sym typeface="+mn-ea"/>
                        </a:rPr>
                        <a:t>2</a:t>
                      </a:r>
                      <a:r>
                        <a:rPr lang="zh-CN" altLang="en-US" sz="1400" dirty="0">
                          <a:solidFill>
                            <a:schemeClr val="tx1"/>
                          </a:solidFill>
                          <a:latin typeface="微软雅黑" panose="020B0503020204020204" pitchFamily="34" charset="-122"/>
                          <a:ea typeface="微软雅黑" panose="020B0503020204020204" pitchFamily="34" charset="-122"/>
                          <a:sym typeface="+mn-ea"/>
                        </a:rPr>
                        <a:t>、配电箱内插座接线不正确或电气元件、线路凌乱、蓬松、裸露，接触不良。</a:t>
                      </a:r>
                      <a:endParaRPr lang="en-US" altLang="zh-CN" sz="1400" b="1" dirty="0">
                        <a:solidFill>
                          <a:schemeClr val="tx1"/>
                        </a:solidFill>
                        <a:latin typeface="微软雅黑" panose="020B0503020204020204" pitchFamily="34" charset="-122"/>
                        <a:ea typeface="微软雅黑" panose="020B0503020204020204" pitchFamily="34" charset="-122"/>
                      </a:endParaRPr>
                    </a:p>
                    <a:p>
                      <a:pPr algn="just">
                        <a:lnSpc>
                          <a:spcPct val="130000"/>
                        </a:lnSpc>
                      </a:pPr>
                      <a:r>
                        <a:rPr lang="en-US" altLang="zh-CN" sz="1400" dirty="0">
                          <a:solidFill>
                            <a:schemeClr val="tx1"/>
                          </a:solidFill>
                          <a:latin typeface="微软雅黑" panose="020B0503020204020204" pitchFamily="34" charset="-122"/>
                          <a:ea typeface="微软雅黑" panose="020B0503020204020204" pitchFamily="34" charset="-122"/>
                          <a:sym typeface="+mn-ea"/>
                        </a:rPr>
                        <a:t>3</a:t>
                      </a:r>
                      <a:r>
                        <a:rPr lang="zh-CN" altLang="en-US" sz="1400" dirty="0">
                          <a:solidFill>
                            <a:schemeClr val="tx1"/>
                          </a:solidFill>
                          <a:latin typeface="微软雅黑" panose="020B0503020204020204" pitchFamily="34" charset="-122"/>
                          <a:ea typeface="微软雅黑" panose="020B0503020204020204" pitchFamily="34" charset="-122"/>
                          <a:sym typeface="+mn-ea"/>
                        </a:rPr>
                        <a:t>、配电箱内有纱头或其它杂物、积水等。</a:t>
                      </a:r>
                      <a:endParaRPr lang="en-US" altLang="zh-CN" sz="1400" b="1" dirty="0">
                        <a:solidFill>
                          <a:schemeClr val="tx1"/>
                        </a:solidFill>
                        <a:latin typeface="微软雅黑" panose="020B0503020204020204" pitchFamily="34" charset="-122"/>
                        <a:ea typeface="微软雅黑" panose="020B0503020204020204" pitchFamily="34" charset="-122"/>
                      </a:endParaRPr>
                    </a:p>
                    <a:p>
                      <a:pPr algn="just">
                        <a:lnSpc>
                          <a:spcPct val="130000"/>
                        </a:lnSpc>
                      </a:pPr>
                      <a:r>
                        <a:rPr lang="en-US" altLang="zh-CN" sz="1400" dirty="0">
                          <a:solidFill>
                            <a:schemeClr val="tx1"/>
                          </a:solidFill>
                          <a:latin typeface="微软雅黑" panose="020B0503020204020204" pitchFamily="34" charset="-122"/>
                          <a:ea typeface="微软雅黑" panose="020B0503020204020204" pitchFamily="34" charset="-122"/>
                          <a:sym typeface="+mn-ea"/>
                        </a:rPr>
                        <a:t>4 </a:t>
                      </a:r>
                      <a:r>
                        <a:rPr lang="zh-CN" altLang="en-US" sz="1400" dirty="0">
                          <a:solidFill>
                            <a:schemeClr val="tx1"/>
                          </a:solidFill>
                          <a:latin typeface="微软雅黑" panose="020B0503020204020204" pitchFamily="34" charset="-122"/>
                          <a:ea typeface="微软雅黑" panose="020B0503020204020204" pitchFamily="34" charset="-122"/>
                          <a:sym typeface="+mn-ea"/>
                        </a:rPr>
                        <a:t>、电器柜门随意开启。</a:t>
                      </a:r>
                      <a:endParaRPr lang="zh-CN" altLang="en-US" sz="1400" dirty="0">
                        <a:solidFill>
                          <a:schemeClr val="tx1"/>
                        </a:solidFill>
                        <a:latin typeface="微软雅黑" panose="020B0503020204020204" pitchFamily="34" charset="-122"/>
                        <a:ea typeface="微软雅黑" panose="020B0503020204020204" pitchFamily="34" charset="-122"/>
                        <a:sym typeface="+mn-ea"/>
                      </a:endParaRPr>
                    </a:p>
                    <a:p>
                      <a:pPr algn="just">
                        <a:lnSpc>
                          <a:spcPct val="130000"/>
                        </a:lnSpc>
                      </a:pPr>
                      <a:r>
                        <a:rPr lang="en-US" altLang="zh-CN" sz="1400" dirty="0">
                          <a:solidFill>
                            <a:schemeClr val="tx1"/>
                          </a:solidFill>
                          <a:latin typeface="微软雅黑" panose="020B0503020204020204" pitchFamily="34" charset="-122"/>
                          <a:ea typeface="微软雅黑" panose="020B0503020204020204" pitchFamily="34" charset="-122"/>
                          <a:sym typeface="+mn-ea"/>
                        </a:rPr>
                        <a:t>5</a:t>
                      </a:r>
                      <a:r>
                        <a:rPr lang="zh-CN" altLang="en-US" sz="1400" dirty="0">
                          <a:solidFill>
                            <a:schemeClr val="tx1"/>
                          </a:solidFill>
                          <a:latin typeface="微软雅黑" panose="020B0503020204020204" pitchFamily="34" charset="-122"/>
                          <a:ea typeface="微软雅黑" panose="020B0503020204020204" pitchFamily="34" charset="-122"/>
                          <a:sym typeface="+mn-ea"/>
                        </a:rPr>
                        <a:t>、金属外壳与</a:t>
                      </a:r>
                      <a:r>
                        <a:rPr lang="en-US" altLang="zh-CN" sz="1400" dirty="0">
                          <a:solidFill>
                            <a:schemeClr val="tx1"/>
                          </a:solidFill>
                          <a:latin typeface="微软雅黑" panose="020B0503020204020204" pitchFamily="34" charset="-122"/>
                          <a:ea typeface="微软雅黑" panose="020B0503020204020204" pitchFamily="34" charset="-122"/>
                          <a:sym typeface="+mn-ea"/>
                        </a:rPr>
                        <a:t>PE</a:t>
                      </a:r>
                      <a:r>
                        <a:rPr lang="zh-CN" altLang="en-US" sz="1400" dirty="0">
                          <a:solidFill>
                            <a:schemeClr val="tx1"/>
                          </a:solidFill>
                          <a:latin typeface="微软雅黑" panose="020B0503020204020204" pitchFamily="34" charset="-122"/>
                          <a:ea typeface="微软雅黑" panose="020B0503020204020204" pitchFamily="34" charset="-122"/>
                          <a:sym typeface="+mn-ea"/>
                        </a:rPr>
                        <a:t>线连接不可靠。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风险点编号</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auto">
                        <a:lnSpc>
                          <a:spcPct val="150000"/>
                        </a:lnSpc>
                      </a:pPr>
                      <a:r>
                        <a:rPr lang="en-US" altLang="zh-CN" b="1" dirty="0"/>
                        <a:t>05</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风险等级</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87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lnSpc>
                          <a:spcPct val="130000"/>
                        </a:lnSpc>
                      </a:pPr>
                      <a:r>
                        <a:rPr lang="en-US" altLang="zh-CN" sz="1400" b="1" dirty="0">
                          <a:latin typeface="微软雅黑" panose="020B0503020204020204" pitchFamily="34" charset="-122"/>
                          <a:ea typeface="微软雅黑" panose="020B0503020204020204" pitchFamily="34" charset="-122"/>
                          <a:sym typeface="+mn-ea"/>
                        </a:rPr>
                        <a:t>1</a:t>
                      </a:r>
                      <a:r>
                        <a:rPr lang="zh-CN" altLang="en-US" sz="1400" b="1" dirty="0">
                          <a:latin typeface="微软雅黑" panose="020B0503020204020204" pitchFamily="34" charset="-122"/>
                          <a:ea typeface="微软雅黑" panose="020B0503020204020204" pitchFamily="34" charset="-122"/>
                          <a:sym typeface="+mn-ea"/>
                        </a:rPr>
                        <a:t>、由专业维修电工对外露部分使用有机玻璃屏护。</a:t>
                      </a:r>
                      <a:r>
                        <a:rPr lang="en-US" altLang="zh-CN" sz="1400" b="1" dirty="0">
                          <a:latin typeface="微软雅黑" panose="020B0503020204020204" pitchFamily="34" charset="-122"/>
                          <a:ea typeface="微软雅黑" panose="020B0503020204020204" pitchFamily="34" charset="-122"/>
                          <a:sym typeface="+mn-ea"/>
                        </a:rPr>
                        <a:t> </a:t>
                      </a:r>
                      <a:endParaRPr lang="en-US" altLang="zh-CN" sz="1400" b="1" dirty="0">
                        <a:latin typeface="微软雅黑" panose="020B0503020204020204" pitchFamily="34" charset="-122"/>
                        <a:ea typeface="微软雅黑" panose="020B0503020204020204" pitchFamily="34" charset="-122"/>
                      </a:endParaRPr>
                    </a:p>
                    <a:p>
                      <a:pPr algn="just">
                        <a:lnSpc>
                          <a:spcPct val="130000"/>
                        </a:lnSpc>
                      </a:pPr>
                      <a:r>
                        <a:rPr lang="en-US" altLang="zh-CN" sz="1400" b="1" dirty="0">
                          <a:latin typeface="微软雅黑" panose="020B0503020204020204" pitchFamily="34" charset="-122"/>
                          <a:ea typeface="微软雅黑" panose="020B0503020204020204" pitchFamily="34" charset="-122"/>
                          <a:sym typeface="+mn-ea"/>
                        </a:rPr>
                        <a:t>2</a:t>
                      </a:r>
                      <a:r>
                        <a:rPr lang="zh-CN" altLang="en-US" sz="1400" b="1" dirty="0">
                          <a:latin typeface="微软雅黑" panose="020B0503020204020204" pitchFamily="34" charset="-122"/>
                          <a:ea typeface="微软雅黑" panose="020B0503020204020204" pitchFamily="34" charset="-122"/>
                          <a:sym typeface="+mn-ea"/>
                        </a:rPr>
                        <a:t>、维修电工按要求对配电箱内线路进行连接，并每月检查一次。是否有线路凌乱、蓬松、裸露</a:t>
                      </a:r>
                      <a:r>
                        <a:rPr lang="en-US" altLang="zh-CN" sz="1400" b="1" dirty="0">
                          <a:latin typeface="微软雅黑" panose="020B0503020204020204" pitchFamily="34" charset="-122"/>
                          <a:ea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sym typeface="+mn-ea"/>
                        </a:rPr>
                        <a:t>接触不良等现象。</a:t>
                      </a:r>
                      <a:endParaRPr lang="en-US" altLang="zh-CN" sz="1400" b="1" dirty="0">
                        <a:latin typeface="微软雅黑" panose="020B0503020204020204" pitchFamily="34" charset="-122"/>
                        <a:ea typeface="微软雅黑" panose="020B0503020204020204" pitchFamily="34" charset="-122"/>
                      </a:endParaRPr>
                    </a:p>
                    <a:p>
                      <a:pPr algn="just">
                        <a:lnSpc>
                          <a:spcPct val="130000"/>
                        </a:lnSpc>
                      </a:pPr>
                      <a:r>
                        <a:rPr lang="en-US" altLang="zh-CN" sz="1400" b="1" dirty="0">
                          <a:latin typeface="微软雅黑" panose="020B0503020204020204" pitchFamily="34" charset="-122"/>
                          <a:ea typeface="微软雅黑" panose="020B0503020204020204" pitchFamily="34" charset="-122"/>
                          <a:sym typeface="+mn-ea"/>
                        </a:rPr>
                        <a:t>3</a:t>
                      </a:r>
                      <a:r>
                        <a:rPr lang="zh-CN" altLang="en-US" sz="1400" b="1" dirty="0">
                          <a:latin typeface="微软雅黑" panose="020B0503020204020204" pitchFamily="34" charset="-122"/>
                          <a:ea typeface="微软雅黑" panose="020B0503020204020204" pitchFamily="34" charset="-122"/>
                          <a:sym typeface="+mn-ea"/>
                        </a:rPr>
                        <a:t>、维修电工每月对电器柜检查清理</a:t>
                      </a:r>
                      <a:r>
                        <a:rPr lang="en-US" altLang="zh-CN" sz="1400" b="1" dirty="0">
                          <a:latin typeface="微软雅黑" panose="020B0503020204020204" pitchFamily="34" charset="-122"/>
                          <a:ea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sym typeface="+mn-ea"/>
                        </a:rPr>
                        <a:t>确保电器柜内无杂物</a:t>
                      </a:r>
                      <a:r>
                        <a:rPr lang="en-US" altLang="zh-CN" sz="1400" b="1" dirty="0">
                          <a:latin typeface="微软雅黑" panose="020B0503020204020204" pitchFamily="34" charset="-122"/>
                          <a:ea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sym typeface="+mn-ea"/>
                        </a:rPr>
                        <a:t>积水。</a:t>
                      </a:r>
                      <a:endParaRPr lang="en-US" altLang="zh-CN" sz="1400" b="1" dirty="0">
                        <a:latin typeface="微软雅黑" panose="020B0503020204020204" pitchFamily="34" charset="-122"/>
                        <a:ea typeface="微软雅黑" panose="020B0503020204020204" pitchFamily="34" charset="-122"/>
                      </a:endParaRPr>
                    </a:p>
                    <a:p>
                      <a:pPr algn="just">
                        <a:lnSpc>
                          <a:spcPct val="130000"/>
                        </a:lnSpc>
                      </a:pPr>
                      <a:r>
                        <a:rPr lang="en-US" altLang="zh-CN" sz="1400" b="1" dirty="0">
                          <a:latin typeface="微软雅黑" panose="020B0503020204020204" pitchFamily="34" charset="-122"/>
                          <a:ea typeface="微软雅黑" panose="020B0503020204020204" pitchFamily="34" charset="-122"/>
                          <a:sym typeface="+mn-ea"/>
                        </a:rPr>
                        <a:t>4 </a:t>
                      </a:r>
                      <a:r>
                        <a:rPr lang="zh-CN" altLang="en-US" sz="1400" b="1" dirty="0">
                          <a:latin typeface="微软雅黑" panose="020B0503020204020204" pitchFamily="34" charset="-122"/>
                          <a:ea typeface="微软雅黑" panose="020B0503020204020204" pitchFamily="34" charset="-122"/>
                          <a:sym typeface="+mn-ea"/>
                        </a:rPr>
                        <a:t>、非专业人员严禁打开电器柜门。</a:t>
                      </a:r>
                      <a:endParaRPr lang="en-US" altLang="zh-CN" sz="1400" b="1" dirty="0">
                        <a:latin typeface="微软雅黑" panose="020B0503020204020204" pitchFamily="34" charset="-122"/>
                        <a:ea typeface="微软雅黑" panose="020B0503020204020204" pitchFamily="34" charset="-122"/>
                      </a:endParaRPr>
                    </a:p>
                    <a:p>
                      <a:pPr algn="just">
                        <a:lnSpc>
                          <a:spcPct val="130000"/>
                        </a:lnSpc>
                      </a:pPr>
                      <a:r>
                        <a:rPr lang="en-US" altLang="zh-CN" sz="1400" b="1" dirty="0">
                          <a:latin typeface="微软雅黑" panose="020B0503020204020204" pitchFamily="34" charset="-122"/>
                          <a:ea typeface="微软雅黑" panose="020B0503020204020204" pitchFamily="34" charset="-122"/>
                          <a:sym typeface="+mn-ea"/>
                        </a:rPr>
                        <a:t>5</a:t>
                      </a:r>
                      <a:r>
                        <a:rPr lang="zh-CN" altLang="en-US" sz="1400" b="1" dirty="0">
                          <a:latin typeface="微软雅黑" panose="020B0503020204020204" pitchFamily="34" charset="-122"/>
                          <a:ea typeface="微软雅黑" panose="020B0503020204020204" pitchFamily="34" charset="-122"/>
                          <a:sym typeface="+mn-ea"/>
                        </a:rPr>
                        <a:t>、金属外壳应与</a:t>
                      </a:r>
                      <a:r>
                        <a:rPr lang="en-US" altLang="zh-CN" sz="1400" b="1" dirty="0">
                          <a:latin typeface="微软雅黑" panose="020B0503020204020204" pitchFamily="34" charset="-122"/>
                          <a:ea typeface="微软雅黑" panose="020B0503020204020204" pitchFamily="34" charset="-122"/>
                          <a:sym typeface="+mn-ea"/>
                        </a:rPr>
                        <a:t>PE</a:t>
                      </a:r>
                      <a:r>
                        <a:rPr lang="zh-CN" altLang="en-US" sz="1400" b="1" dirty="0">
                          <a:latin typeface="微软雅黑" panose="020B0503020204020204" pitchFamily="34" charset="-122"/>
                          <a:ea typeface="微软雅黑" panose="020B0503020204020204" pitchFamily="34" charset="-122"/>
                          <a:sym typeface="+mn-ea"/>
                        </a:rPr>
                        <a:t>线可靠连接。</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sym typeface="+mn-ea"/>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a:lnSpc>
                          <a:spcPct val="130000"/>
                        </a:lnSpc>
                      </a:pPr>
                      <a:r>
                        <a:rPr lang="zh-CN" altLang="zh-CN" sz="1400" b="1" dirty="0">
                          <a:latin typeface="微软雅黑" panose="020B0503020204020204" pitchFamily="34" charset="-122"/>
                          <a:ea typeface="微软雅黑" panose="020B0503020204020204" pitchFamily="34" charset="-122"/>
                          <a:sym typeface="+mn-ea"/>
                        </a:rPr>
                        <a:t>机械伤害 、触电 、爆炸、其他伤害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立即关闭用电开关，将触电人员脱离危险区域。</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对受伤人员进行及时抢救（心肺复苏），并拨打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6" name="Group 70"/>
          <p:cNvGrpSpPr>
            <a:grpSpLocks noChangeAspect="1"/>
          </p:cNvGrpSpPr>
          <p:nvPr/>
        </p:nvGrpSpPr>
        <p:grpSpPr bwMode="auto">
          <a:xfrm>
            <a:off x="1773939" y="3548282"/>
            <a:ext cx="725700" cy="788362"/>
            <a:chOff x="2378" y="2565"/>
            <a:chExt cx="1355" cy="1472"/>
          </a:xfrm>
        </p:grpSpPr>
        <p:sp>
          <p:nvSpPr>
            <p:cNvPr id="2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dirty="0"/>
            </a:p>
          </p:txBody>
        </p:sp>
        <p:sp>
          <p:nvSpPr>
            <p:cNvPr id="35"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餐厅风险点告知卡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风险点名称</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餐厅</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机械伤害事故</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、外力因素等导致设备漏电，造成火灾、触电事故。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风险点编号</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auto">
                        <a:lnSpc>
                          <a:spcPct val="150000"/>
                        </a:lnSpc>
                      </a:pPr>
                      <a:r>
                        <a:rPr lang="en-US" altLang="zh-CN" b="1" dirty="0"/>
                        <a:t>06</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风险等级</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设专人负责管理，其他人不得随意乱动。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后厨设备危险部位可靠防护（严禁拆除）。</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电气线路和用电设备定期巡视检查，严禁湿手触碰用电开关。</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工作场所，应定时开启排风设施，确保室内空气流通。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火灾、触电、机械伤害、其他伤害等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168" y="3170248"/>
            <a:ext cx="806016" cy="1065915"/>
          </a:xfrm>
          <a:prstGeom prst="rect">
            <a:avLst/>
          </a:prstGeom>
        </p:spPr>
      </p:pic>
      <p:grpSp>
        <p:nvGrpSpPr>
          <p:cNvPr id="8" name="组合 7"/>
          <p:cNvGrpSpPr/>
          <p:nvPr/>
        </p:nvGrpSpPr>
        <p:grpSpPr>
          <a:xfrm>
            <a:off x="1030173" y="3207713"/>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高处作业风险点告知卡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79426" y="1244599"/>
          <a:ext cx="11262633" cy="5401837"/>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高处作业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由于人员误操作、设备缺陷、外力因素等导致设备故障，易发生高处坠落等事故。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auto">
                        <a:lnSpc>
                          <a:spcPct val="150000"/>
                        </a:lnSpc>
                      </a:pPr>
                      <a:r>
                        <a:rPr lang="en-US" altLang="zh-CN" b="1" dirty="0"/>
                        <a:t>07</a:t>
                      </a:r>
                      <a:endParaRPr lang="en-US" altLang="zh-C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依法建立高处作业管理制度。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作业许可人现场确认满足作业条件。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严格遵守高处作业管理制度监护人职责，求监护人不能擅自离开作业场所，如监护人必须离开时高处作业停止。</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选择有资质的单位和个人，作业许可时对作业人员资质进行审查。</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配备安全带、安全帽等防护用品并每月进行检查，监护人对防护用品使用情况进行监护。</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责任部门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高处坠落等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26"/>
          <p:cNvGrpSpPr>
            <a:grpSpLocks noChangeAspect="1"/>
          </p:cNvGrpSpPr>
          <p:nvPr/>
        </p:nvGrpSpPr>
        <p:grpSpPr bwMode="auto">
          <a:xfrm>
            <a:off x="1571701" y="3429000"/>
            <a:ext cx="1136301" cy="1235329"/>
            <a:chOff x="3225" y="674"/>
            <a:chExt cx="1354" cy="1472"/>
          </a:xfrm>
        </p:grpSpPr>
        <p:sp>
          <p:nvSpPr>
            <p:cNvPr id="7" name="Freeform 27"/>
            <p:cNvSpPr/>
            <p:nvPr/>
          </p:nvSpPr>
          <p:spPr bwMode="auto">
            <a:xfrm>
              <a:off x="3225" y="674"/>
              <a:ext cx="1354" cy="1215"/>
            </a:xfrm>
            <a:custGeom>
              <a:avLst/>
              <a:gdLst>
                <a:gd name="T0" fmla="*/ 113 w 1354"/>
                <a:gd name="T1" fmla="*/ 1215 h 1215"/>
                <a:gd name="T2" fmla="*/ 1236 w 1354"/>
                <a:gd name="T3" fmla="*/ 1215 h 1215"/>
                <a:gd name="T4" fmla="*/ 1247 w 1354"/>
                <a:gd name="T5" fmla="*/ 1215 h 1215"/>
                <a:gd name="T6" fmla="*/ 1260 w 1354"/>
                <a:gd name="T7" fmla="*/ 1215 h 1215"/>
                <a:gd name="T8" fmla="*/ 1271 w 1354"/>
                <a:gd name="T9" fmla="*/ 1212 h 1215"/>
                <a:gd name="T10" fmla="*/ 1282 w 1354"/>
                <a:gd name="T11" fmla="*/ 1207 h 1215"/>
                <a:gd name="T12" fmla="*/ 1295 w 1354"/>
                <a:gd name="T13" fmla="*/ 1202 h 1215"/>
                <a:gd name="T14" fmla="*/ 1306 w 1354"/>
                <a:gd name="T15" fmla="*/ 1196 h 1215"/>
                <a:gd name="T16" fmla="*/ 1317 w 1354"/>
                <a:gd name="T17" fmla="*/ 1185 h 1215"/>
                <a:gd name="T18" fmla="*/ 1325 w 1354"/>
                <a:gd name="T19" fmla="*/ 1177 h 1215"/>
                <a:gd name="T20" fmla="*/ 1333 w 1354"/>
                <a:gd name="T21" fmla="*/ 1167 h 1215"/>
                <a:gd name="T22" fmla="*/ 1343 w 1354"/>
                <a:gd name="T23" fmla="*/ 1151 h 1215"/>
                <a:gd name="T24" fmla="*/ 1346 w 1354"/>
                <a:gd name="T25" fmla="*/ 1140 h 1215"/>
                <a:gd name="T26" fmla="*/ 1351 w 1354"/>
                <a:gd name="T27" fmla="*/ 1124 h 1215"/>
                <a:gd name="T28" fmla="*/ 1354 w 1354"/>
                <a:gd name="T29" fmla="*/ 1110 h 1215"/>
                <a:gd name="T30" fmla="*/ 1354 w 1354"/>
                <a:gd name="T31" fmla="*/ 1086 h 1215"/>
                <a:gd name="T32" fmla="*/ 1351 w 1354"/>
                <a:gd name="T33" fmla="*/ 1073 h 1215"/>
                <a:gd name="T34" fmla="*/ 1346 w 1354"/>
                <a:gd name="T35" fmla="*/ 1059 h 1215"/>
                <a:gd name="T36" fmla="*/ 1335 w 1354"/>
                <a:gd name="T37" fmla="*/ 1038 h 1215"/>
                <a:gd name="T38" fmla="*/ 1314 w 1354"/>
                <a:gd name="T39" fmla="*/ 998 h 1215"/>
                <a:gd name="T40" fmla="*/ 780 w 1354"/>
                <a:gd name="T41" fmla="*/ 54 h 1215"/>
                <a:gd name="T42" fmla="*/ 764 w 1354"/>
                <a:gd name="T43" fmla="*/ 35 h 1215"/>
                <a:gd name="T44" fmla="*/ 754 w 1354"/>
                <a:gd name="T45" fmla="*/ 25 h 1215"/>
                <a:gd name="T46" fmla="*/ 743 w 1354"/>
                <a:gd name="T47" fmla="*/ 16 h 1215"/>
                <a:gd name="T48" fmla="*/ 732 w 1354"/>
                <a:gd name="T49" fmla="*/ 11 h 1215"/>
                <a:gd name="T50" fmla="*/ 724 w 1354"/>
                <a:gd name="T51" fmla="*/ 8 h 1215"/>
                <a:gd name="T52" fmla="*/ 716 w 1354"/>
                <a:gd name="T53" fmla="*/ 6 h 1215"/>
                <a:gd name="T54" fmla="*/ 708 w 1354"/>
                <a:gd name="T55" fmla="*/ 3 h 1215"/>
                <a:gd name="T56" fmla="*/ 697 w 1354"/>
                <a:gd name="T57" fmla="*/ 0 h 1215"/>
                <a:gd name="T58" fmla="*/ 687 w 1354"/>
                <a:gd name="T59" fmla="*/ 0 h 1215"/>
                <a:gd name="T60" fmla="*/ 679 w 1354"/>
                <a:gd name="T61" fmla="*/ 0 h 1215"/>
                <a:gd name="T62" fmla="*/ 665 w 1354"/>
                <a:gd name="T63" fmla="*/ 3 h 1215"/>
                <a:gd name="T64" fmla="*/ 654 w 1354"/>
                <a:gd name="T65" fmla="*/ 8 h 1215"/>
                <a:gd name="T66" fmla="*/ 638 w 1354"/>
                <a:gd name="T67" fmla="*/ 16 h 1215"/>
                <a:gd name="T68" fmla="*/ 630 w 1354"/>
                <a:gd name="T69" fmla="*/ 25 h 1215"/>
                <a:gd name="T70" fmla="*/ 620 w 1354"/>
                <a:gd name="T71" fmla="*/ 33 h 1215"/>
                <a:gd name="T72" fmla="*/ 6 w 1354"/>
                <a:gd name="T73" fmla="*/ 1057 h 1215"/>
                <a:gd name="T74" fmla="*/ 0 w 1354"/>
                <a:gd name="T75" fmla="*/ 1097 h 1215"/>
                <a:gd name="T76" fmla="*/ 0 w 1354"/>
                <a:gd name="T77" fmla="*/ 1116 h 1215"/>
                <a:gd name="T78" fmla="*/ 3 w 1354"/>
                <a:gd name="T79" fmla="*/ 1132 h 1215"/>
                <a:gd name="T80" fmla="*/ 8 w 1354"/>
                <a:gd name="T81" fmla="*/ 1143 h 1215"/>
                <a:gd name="T82" fmla="*/ 11 w 1354"/>
                <a:gd name="T83" fmla="*/ 1153 h 1215"/>
                <a:gd name="T84" fmla="*/ 25 w 1354"/>
                <a:gd name="T85" fmla="*/ 1169 h 1215"/>
                <a:gd name="T86" fmla="*/ 35 w 1354"/>
                <a:gd name="T87" fmla="*/ 1183 h 1215"/>
                <a:gd name="T88" fmla="*/ 43 w 1354"/>
                <a:gd name="T89" fmla="*/ 1188 h 1215"/>
                <a:gd name="T90" fmla="*/ 54 w 1354"/>
                <a:gd name="T91" fmla="*/ 1196 h 1215"/>
                <a:gd name="T92" fmla="*/ 67 w 1354"/>
                <a:gd name="T93" fmla="*/ 1202 h 1215"/>
                <a:gd name="T94" fmla="*/ 81 w 1354"/>
                <a:gd name="T95" fmla="*/ 1207 h 1215"/>
                <a:gd name="T96" fmla="*/ 113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3" y="1215"/>
                  </a:moveTo>
                  <a:lnTo>
                    <a:pt x="1236" y="1215"/>
                  </a:lnTo>
                  <a:lnTo>
                    <a:pt x="1247" y="1215"/>
                  </a:lnTo>
                  <a:lnTo>
                    <a:pt x="1260" y="1215"/>
                  </a:lnTo>
                  <a:lnTo>
                    <a:pt x="1271" y="1212"/>
                  </a:lnTo>
                  <a:lnTo>
                    <a:pt x="1282" y="1207"/>
                  </a:lnTo>
                  <a:lnTo>
                    <a:pt x="1295" y="1202"/>
                  </a:lnTo>
                  <a:lnTo>
                    <a:pt x="1306" y="1196"/>
                  </a:lnTo>
                  <a:lnTo>
                    <a:pt x="1317" y="1185"/>
                  </a:lnTo>
                  <a:lnTo>
                    <a:pt x="1325" y="1177"/>
                  </a:lnTo>
                  <a:lnTo>
                    <a:pt x="1333" y="1167"/>
                  </a:lnTo>
                  <a:lnTo>
                    <a:pt x="1343" y="1151"/>
                  </a:lnTo>
                  <a:lnTo>
                    <a:pt x="1346" y="1140"/>
                  </a:lnTo>
                  <a:lnTo>
                    <a:pt x="1351" y="1124"/>
                  </a:lnTo>
                  <a:lnTo>
                    <a:pt x="1354" y="1110"/>
                  </a:lnTo>
                  <a:lnTo>
                    <a:pt x="1354" y="1086"/>
                  </a:lnTo>
                  <a:lnTo>
                    <a:pt x="1351" y="1073"/>
                  </a:lnTo>
                  <a:lnTo>
                    <a:pt x="1346" y="1059"/>
                  </a:lnTo>
                  <a:lnTo>
                    <a:pt x="1335" y="1038"/>
                  </a:lnTo>
                  <a:lnTo>
                    <a:pt x="1314" y="998"/>
                  </a:lnTo>
                  <a:lnTo>
                    <a:pt x="780" y="54"/>
                  </a:lnTo>
                  <a:lnTo>
                    <a:pt x="764" y="35"/>
                  </a:lnTo>
                  <a:lnTo>
                    <a:pt x="754" y="25"/>
                  </a:lnTo>
                  <a:lnTo>
                    <a:pt x="743" y="16"/>
                  </a:lnTo>
                  <a:lnTo>
                    <a:pt x="732" y="11"/>
                  </a:lnTo>
                  <a:lnTo>
                    <a:pt x="724" y="8"/>
                  </a:lnTo>
                  <a:lnTo>
                    <a:pt x="716" y="6"/>
                  </a:lnTo>
                  <a:lnTo>
                    <a:pt x="708" y="3"/>
                  </a:lnTo>
                  <a:lnTo>
                    <a:pt x="697" y="0"/>
                  </a:lnTo>
                  <a:lnTo>
                    <a:pt x="687" y="0"/>
                  </a:lnTo>
                  <a:lnTo>
                    <a:pt x="679" y="0"/>
                  </a:lnTo>
                  <a:lnTo>
                    <a:pt x="665" y="3"/>
                  </a:lnTo>
                  <a:lnTo>
                    <a:pt x="654" y="8"/>
                  </a:lnTo>
                  <a:lnTo>
                    <a:pt x="638" y="16"/>
                  </a:lnTo>
                  <a:lnTo>
                    <a:pt x="630" y="25"/>
                  </a:lnTo>
                  <a:lnTo>
                    <a:pt x="620" y="33"/>
                  </a:lnTo>
                  <a:lnTo>
                    <a:pt x="6" y="1057"/>
                  </a:lnTo>
                  <a:lnTo>
                    <a:pt x="0" y="1097"/>
                  </a:lnTo>
                  <a:lnTo>
                    <a:pt x="0" y="1116"/>
                  </a:lnTo>
                  <a:lnTo>
                    <a:pt x="3" y="1132"/>
                  </a:lnTo>
                  <a:lnTo>
                    <a:pt x="8" y="1143"/>
                  </a:lnTo>
                  <a:lnTo>
                    <a:pt x="11" y="1153"/>
                  </a:lnTo>
                  <a:lnTo>
                    <a:pt x="25"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8"/>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9"/>
            <p:cNvSpPr>
              <a:spLocks noEditPoints="1"/>
            </p:cNvSpPr>
            <p:nvPr/>
          </p:nvSpPr>
          <p:spPr bwMode="auto">
            <a:xfrm>
              <a:off x="3510" y="1959"/>
              <a:ext cx="830" cy="187"/>
            </a:xfrm>
            <a:custGeom>
              <a:avLst/>
              <a:gdLst>
                <a:gd name="T0" fmla="*/ 29 w 310"/>
                <a:gd name="T1" fmla="*/ 0 h 70"/>
                <a:gd name="T2" fmla="*/ 11 w 310"/>
                <a:gd name="T3" fmla="*/ 28 h 70"/>
                <a:gd name="T4" fmla="*/ 49 w 310"/>
                <a:gd name="T5" fmla="*/ 34 h 70"/>
                <a:gd name="T6" fmla="*/ 2 w 310"/>
                <a:gd name="T7" fmla="*/ 49 h 70"/>
                <a:gd name="T8" fmla="*/ 10 w 310"/>
                <a:gd name="T9" fmla="*/ 59 h 70"/>
                <a:gd name="T10" fmla="*/ 49 w 310"/>
                <a:gd name="T11" fmla="*/ 65 h 70"/>
                <a:gd name="T12" fmla="*/ 55 w 310"/>
                <a:gd name="T13" fmla="*/ 34 h 70"/>
                <a:gd name="T14" fmla="*/ 32 w 310"/>
                <a:gd name="T15" fmla="*/ 8 h 70"/>
                <a:gd name="T16" fmla="*/ 41 w 310"/>
                <a:gd name="T17" fmla="*/ 21 h 70"/>
                <a:gd name="T18" fmla="*/ 1 w 310"/>
                <a:gd name="T19" fmla="*/ 10 h 70"/>
                <a:gd name="T20" fmla="*/ 109 w 310"/>
                <a:gd name="T21" fmla="*/ 3 h 70"/>
                <a:gd name="T22" fmla="*/ 97 w 310"/>
                <a:gd name="T23" fmla="*/ 21 h 70"/>
                <a:gd name="T24" fmla="*/ 103 w 310"/>
                <a:gd name="T25" fmla="*/ 39 h 70"/>
                <a:gd name="T26" fmla="*/ 107 w 310"/>
                <a:gd name="T27" fmla="*/ 61 h 70"/>
                <a:gd name="T28" fmla="*/ 129 w 310"/>
                <a:gd name="T29" fmla="*/ 55 h 70"/>
                <a:gd name="T30" fmla="*/ 98 w 310"/>
                <a:gd name="T31" fmla="*/ 65 h 70"/>
                <a:gd name="T32" fmla="*/ 145 w 310"/>
                <a:gd name="T33" fmla="*/ 46 h 70"/>
                <a:gd name="T34" fmla="*/ 145 w 310"/>
                <a:gd name="T35" fmla="*/ 46 h 70"/>
                <a:gd name="T36" fmla="*/ 91 w 310"/>
                <a:gd name="T37" fmla="*/ 27 h 70"/>
                <a:gd name="T38" fmla="*/ 197 w 310"/>
                <a:gd name="T39" fmla="*/ 44 h 70"/>
                <a:gd name="T40" fmla="*/ 222 w 310"/>
                <a:gd name="T41" fmla="*/ 45 h 70"/>
                <a:gd name="T42" fmla="*/ 211 w 310"/>
                <a:gd name="T43" fmla="*/ 2 h 70"/>
                <a:gd name="T44" fmla="*/ 186 w 310"/>
                <a:gd name="T45" fmla="*/ 39 h 70"/>
                <a:gd name="T46" fmla="*/ 189 w 310"/>
                <a:gd name="T47" fmla="*/ 48 h 70"/>
                <a:gd name="T48" fmla="*/ 166 w 310"/>
                <a:gd name="T49" fmla="*/ 54 h 70"/>
                <a:gd name="T50" fmla="*/ 168 w 310"/>
                <a:gd name="T51" fmla="*/ 62 h 70"/>
                <a:gd name="T52" fmla="*/ 161 w 310"/>
                <a:gd name="T53" fmla="*/ 67 h 70"/>
                <a:gd name="T54" fmla="*/ 225 w 310"/>
                <a:gd name="T55" fmla="*/ 68 h 70"/>
                <a:gd name="T56" fmla="*/ 195 w 310"/>
                <a:gd name="T57" fmla="*/ 53 h 70"/>
                <a:gd name="T58" fmla="*/ 209 w 310"/>
                <a:gd name="T59" fmla="*/ 48 h 70"/>
                <a:gd name="T60" fmla="*/ 182 w 310"/>
                <a:gd name="T61" fmla="*/ 4 h 70"/>
                <a:gd name="T62" fmla="*/ 177 w 310"/>
                <a:gd name="T63" fmla="*/ 41 h 70"/>
                <a:gd name="T64" fmla="*/ 182 w 310"/>
                <a:gd name="T65" fmla="*/ 9 h 70"/>
                <a:gd name="T66" fmla="*/ 169 w 310"/>
                <a:gd name="T67" fmla="*/ 45 h 70"/>
                <a:gd name="T68" fmla="*/ 163 w 310"/>
                <a:gd name="T69" fmla="*/ 14 h 70"/>
                <a:gd name="T70" fmla="*/ 172 w 310"/>
                <a:gd name="T71" fmla="*/ 4 h 70"/>
                <a:gd name="T72" fmla="*/ 284 w 310"/>
                <a:gd name="T73" fmla="*/ 0 h 70"/>
                <a:gd name="T74" fmla="*/ 266 w 310"/>
                <a:gd name="T75" fmla="*/ 7 h 70"/>
                <a:gd name="T76" fmla="*/ 259 w 310"/>
                <a:gd name="T77" fmla="*/ 0 h 70"/>
                <a:gd name="T78" fmla="*/ 240 w 310"/>
                <a:gd name="T79" fmla="*/ 13 h 70"/>
                <a:gd name="T80" fmla="*/ 266 w 310"/>
                <a:gd name="T81" fmla="*/ 18 h 70"/>
                <a:gd name="T82" fmla="*/ 281 w 310"/>
                <a:gd name="T83" fmla="*/ 18 h 70"/>
                <a:gd name="T84" fmla="*/ 308 w 310"/>
                <a:gd name="T85" fmla="*/ 13 h 70"/>
                <a:gd name="T86" fmla="*/ 276 w 310"/>
                <a:gd name="T87" fmla="*/ 21 h 70"/>
                <a:gd name="T88" fmla="*/ 310 w 310"/>
                <a:gd name="T89" fmla="*/ 41 h 70"/>
                <a:gd name="T90" fmla="*/ 260 w 310"/>
                <a:gd name="T91" fmla="*/ 49 h 70"/>
                <a:gd name="T92" fmla="*/ 270 w 310"/>
                <a:gd name="T93" fmla="*/ 29 h 70"/>
                <a:gd name="T94" fmla="*/ 257 w 310"/>
                <a:gd name="T95" fmla="*/ 35 h 70"/>
                <a:gd name="T96" fmla="*/ 279 w 310"/>
                <a:gd name="T97" fmla="*/ 19 h 70"/>
                <a:gd name="T98" fmla="*/ 244 w 310"/>
                <a:gd name="T99" fmla="*/ 21 h 70"/>
                <a:gd name="T100" fmla="*/ 273 w 310"/>
                <a:gd name="T101" fmla="*/ 26 h 70"/>
                <a:gd name="T102" fmla="*/ 252 w 310"/>
                <a:gd name="T103" fmla="*/ 34 h 70"/>
                <a:gd name="T104" fmla="*/ 254 w 310"/>
                <a:gd name="T105" fmla="*/ 36 h 70"/>
                <a:gd name="T106" fmla="*/ 256 w 310"/>
                <a:gd name="T107" fmla="*/ 49 h 70"/>
                <a:gd name="T108" fmla="*/ 293 w 310"/>
                <a:gd name="T109" fmla="*/ 61 h 70"/>
                <a:gd name="T110" fmla="*/ 266 w 310"/>
                <a:gd name="T111" fmla="*/ 54 h 70"/>
                <a:gd name="T112" fmla="*/ 272 w 310"/>
                <a:gd name="T113" fmla="*/ 65 h 70"/>
                <a:gd name="T114" fmla="*/ 299 w 310"/>
                <a:gd name="T115" fmla="*/ 62 h 70"/>
                <a:gd name="T116" fmla="*/ 272 w 310"/>
                <a:gd name="T117"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0"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95" y="47"/>
                  </a:moveTo>
                  <a:cubicBezTo>
                    <a:pt x="195" y="46"/>
                    <a:pt x="195" y="45"/>
                    <a:pt x="196" y="45"/>
                  </a:cubicBezTo>
                  <a:cubicBezTo>
                    <a:pt x="197" y="45"/>
                    <a:pt x="197" y="44"/>
                    <a:pt x="197" y="44"/>
                  </a:cubicBezTo>
                  <a:cubicBezTo>
                    <a:pt x="197" y="44"/>
                    <a:pt x="196" y="44"/>
                    <a:pt x="195" y="44"/>
                  </a:cubicBezTo>
                  <a:cubicBezTo>
                    <a:pt x="195" y="44"/>
                    <a:pt x="194" y="44"/>
                    <a:pt x="194" y="44"/>
                  </a:cubicBezTo>
                  <a:cubicBezTo>
                    <a:pt x="201" y="37"/>
                    <a:pt x="205" y="29"/>
                    <a:pt x="206" y="19"/>
                  </a:cubicBezTo>
                  <a:cubicBezTo>
                    <a:pt x="207" y="30"/>
                    <a:pt x="212" y="39"/>
                    <a:pt x="222" y="45"/>
                  </a:cubicBezTo>
                  <a:cubicBezTo>
                    <a:pt x="223" y="41"/>
                    <a:pt x="225" y="39"/>
                    <a:pt x="228" y="38"/>
                  </a:cubicBezTo>
                  <a:cubicBezTo>
                    <a:pt x="216" y="34"/>
                    <a:pt x="210" y="25"/>
                    <a:pt x="209" y="11"/>
                  </a:cubicBezTo>
                  <a:cubicBezTo>
                    <a:pt x="208" y="7"/>
                    <a:pt x="209" y="4"/>
                    <a:pt x="210" y="3"/>
                  </a:cubicBezTo>
                  <a:cubicBezTo>
                    <a:pt x="211" y="3"/>
                    <a:pt x="211" y="2"/>
                    <a:pt x="211" y="2"/>
                  </a:cubicBezTo>
                  <a:cubicBezTo>
                    <a:pt x="210" y="2"/>
                    <a:pt x="207" y="2"/>
                    <a:pt x="202" y="2"/>
                  </a:cubicBezTo>
                  <a:cubicBezTo>
                    <a:pt x="202" y="4"/>
                    <a:pt x="202" y="6"/>
                    <a:pt x="202" y="7"/>
                  </a:cubicBezTo>
                  <a:cubicBezTo>
                    <a:pt x="202" y="16"/>
                    <a:pt x="201" y="23"/>
                    <a:pt x="199" y="28"/>
                  </a:cubicBezTo>
                  <a:cubicBezTo>
                    <a:pt x="196" y="32"/>
                    <a:pt x="192" y="36"/>
                    <a:pt x="186" y="39"/>
                  </a:cubicBezTo>
                  <a:cubicBezTo>
                    <a:pt x="189" y="40"/>
                    <a:pt x="191" y="42"/>
                    <a:pt x="193" y="43"/>
                  </a:cubicBezTo>
                  <a:cubicBezTo>
                    <a:pt x="189" y="42"/>
                    <a:pt x="189" y="42"/>
                    <a:pt x="189" y="42"/>
                  </a:cubicBezTo>
                  <a:cubicBezTo>
                    <a:pt x="189" y="43"/>
                    <a:pt x="189" y="44"/>
                    <a:pt x="189" y="45"/>
                  </a:cubicBezTo>
                  <a:cubicBezTo>
                    <a:pt x="189" y="46"/>
                    <a:pt x="189" y="47"/>
                    <a:pt x="189" y="48"/>
                  </a:cubicBezTo>
                  <a:cubicBezTo>
                    <a:pt x="174" y="48"/>
                    <a:pt x="174" y="48"/>
                    <a:pt x="174" y="48"/>
                  </a:cubicBezTo>
                  <a:cubicBezTo>
                    <a:pt x="171" y="48"/>
                    <a:pt x="168" y="48"/>
                    <a:pt x="166" y="48"/>
                  </a:cubicBezTo>
                  <a:cubicBezTo>
                    <a:pt x="166" y="54"/>
                    <a:pt x="166" y="54"/>
                    <a:pt x="166" y="54"/>
                  </a:cubicBezTo>
                  <a:cubicBezTo>
                    <a:pt x="166" y="54"/>
                    <a:pt x="167" y="54"/>
                    <a:pt x="166" y="54"/>
                  </a:cubicBezTo>
                  <a:cubicBezTo>
                    <a:pt x="170" y="54"/>
                    <a:pt x="172" y="53"/>
                    <a:pt x="174" y="53"/>
                  </a:cubicBezTo>
                  <a:cubicBezTo>
                    <a:pt x="189" y="53"/>
                    <a:pt x="189" y="53"/>
                    <a:pt x="189" y="53"/>
                  </a:cubicBezTo>
                  <a:cubicBezTo>
                    <a:pt x="189" y="62"/>
                    <a:pt x="189" y="62"/>
                    <a:pt x="189" y="62"/>
                  </a:cubicBezTo>
                  <a:cubicBezTo>
                    <a:pt x="168" y="62"/>
                    <a:pt x="168" y="62"/>
                    <a:pt x="168" y="62"/>
                  </a:cubicBezTo>
                  <a:cubicBezTo>
                    <a:pt x="164" y="62"/>
                    <a:pt x="162" y="62"/>
                    <a:pt x="161" y="62"/>
                  </a:cubicBezTo>
                  <a:cubicBezTo>
                    <a:pt x="160" y="62"/>
                    <a:pt x="158" y="62"/>
                    <a:pt x="157" y="62"/>
                  </a:cubicBezTo>
                  <a:cubicBezTo>
                    <a:pt x="157" y="68"/>
                    <a:pt x="157" y="68"/>
                    <a:pt x="157" y="68"/>
                  </a:cubicBezTo>
                  <a:cubicBezTo>
                    <a:pt x="158" y="67"/>
                    <a:pt x="160" y="67"/>
                    <a:pt x="161" y="67"/>
                  </a:cubicBezTo>
                  <a:cubicBezTo>
                    <a:pt x="162" y="67"/>
                    <a:pt x="164" y="67"/>
                    <a:pt x="168" y="67"/>
                  </a:cubicBezTo>
                  <a:cubicBezTo>
                    <a:pt x="216" y="67"/>
                    <a:pt x="216" y="67"/>
                    <a:pt x="216" y="67"/>
                  </a:cubicBezTo>
                  <a:cubicBezTo>
                    <a:pt x="219" y="67"/>
                    <a:pt x="221" y="67"/>
                    <a:pt x="222" y="67"/>
                  </a:cubicBezTo>
                  <a:cubicBezTo>
                    <a:pt x="223" y="67"/>
                    <a:pt x="224" y="67"/>
                    <a:pt x="225" y="68"/>
                  </a:cubicBezTo>
                  <a:cubicBezTo>
                    <a:pt x="225" y="62"/>
                    <a:pt x="225" y="62"/>
                    <a:pt x="225" y="62"/>
                  </a:cubicBezTo>
                  <a:cubicBezTo>
                    <a:pt x="224" y="62"/>
                    <a:pt x="221" y="62"/>
                    <a:pt x="215" y="62"/>
                  </a:cubicBezTo>
                  <a:cubicBezTo>
                    <a:pt x="195" y="62"/>
                    <a:pt x="195" y="62"/>
                    <a:pt x="195" y="62"/>
                  </a:cubicBezTo>
                  <a:cubicBezTo>
                    <a:pt x="195" y="53"/>
                    <a:pt x="195" y="53"/>
                    <a:pt x="195" y="53"/>
                  </a:cubicBezTo>
                  <a:cubicBezTo>
                    <a:pt x="209" y="53"/>
                    <a:pt x="209" y="53"/>
                    <a:pt x="209" y="53"/>
                  </a:cubicBezTo>
                  <a:cubicBezTo>
                    <a:pt x="214" y="53"/>
                    <a:pt x="217" y="54"/>
                    <a:pt x="218" y="54"/>
                  </a:cubicBezTo>
                  <a:cubicBezTo>
                    <a:pt x="218" y="48"/>
                    <a:pt x="218" y="48"/>
                    <a:pt x="218" y="48"/>
                  </a:cubicBezTo>
                  <a:cubicBezTo>
                    <a:pt x="216" y="48"/>
                    <a:pt x="213" y="48"/>
                    <a:pt x="209" y="48"/>
                  </a:cubicBezTo>
                  <a:cubicBezTo>
                    <a:pt x="195" y="48"/>
                    <a:pt x="195" y="48"/>
                    <a:pt x="195" y="48"/>
                  </a:cubicBezTo>
                  <a:cubicBezTo>
                    <a:pt x="195" y="47"/>
                    <a:pt x="195" y="47"/>
                    <a:pt x="195" y="47"/>
                  </a:cubicBezTo>
                  <a:close/>
                  <a:moveTo>
                    <a:pt x="172" y="4"/>
                  </a:moveTo>
                  <a:cubicBezTo>
                    <a:pt x="182" y="4"/>
                    <a:pt x="182" y="4"/>
                    <a:pt x="182" y="4"/>
                  </a:cubicBezTo>
                  <a:cubicBezTo>
                    <a:pt x="184" y="4"/>
                    <a:pt x="188" y="4"/>
                    <a:pt x="191" y="4"/>
                  </a:cubicBezTo>
                  <a:cubicBezTo>
                    <a:pt x="182" y="21"/>
                    <a:pt x="182" y="21"/>
                    <a:pt x="182" y="21"/>
                  </a:cubicBezTo>
                  <a:cubicBezTo>
                    <a:pt x="188" y="26"/>
                    <a:pt x="190" y="31"/>
                    <a:pt x="188" y="35"/>
                  </a:cubicBezTo>
                  <a:cubicBezTo>
                    <a:pt x="187" y="37"/>
                    <a:pt x="184" y="39"/>
                    <a:pt x="177" y="41"/>
                  </a:cubicBezTo>
                  <a:cubicBezTo>
                    <a:pt x="177" y="38"/>
                    <a:pt x="176" y="36"/>
                    <a:pt x="173" y="34"/>
                  </a:cubicBezTo>
                  <a:cubicBezTo>
                    <a:pt x="178" y="34"/>
                    <a:pt x="182" y="33"/>
                    <a:pt x="182" y="32"/>
                  </a:cubicBezTo>
                  <a:cubicBezTo>
                    <a:pt x="182" y="29"/>
                    <a:pt x="180" y="26"/>
                    <a:pt x="176" y="21"/>
                  </a:cubicBezTo>
                  <a:cubicBezTo>
                    <a:pt x="177" y="19"/>
                    <a:pt x="179" y="15"/>
                    <a:pt x="182" y="9"/>
                  </a:cubicBezTo>
                  <a:cubicBezTo>
                    <a:pt x="169" y="9"/>
                    <a:pt x="169" y="9"/>
                    <a:pt x="169" y="9"/>
                  </a:cubicBezTo>
                  <a:cubicBezTo>
                    <a:pt x="169" y="36"/>
                    <a:pt x="169" y="36"/>
                    <a:pt x="169" y="36"/>
                  </a:cubicBezTo>
                  <a:cubicBezTo>
                    <a:pt x="169" y="38"/>
                    <a:pt x="169" y="41"/>
                    <a:pt x="169" y="43"/>
                  </a:cubicBezTo>
                  <a:cubicBezTo>
                    <a:pt x="169" y="44"/>
                    <a:pt x="169" y="44"/>
                    <a:pt x="169" y="45"/>
                  </a:cubicBezTo>
                  <a:cubicBezTo>
                    <a:pt x="162" y="45"/>
                    <a:pt x="162" y="45"/>
                    <a:pt x="162" y="45"/>
                  </a:cubicBezTo>
                  <a:cubicBezTo>
                    <a:pt x="162" y="44"/>
                    <a:pt x="163" y="42"/>
                    <a:pt x="163" y="41"/>
                  </a:cubicBezTo>
                  <a:cubicBezTo>
                    <a:pt x="163" y="40"/>
                    <a:pt x="163" y="39"/>
                    <a:pt x="163" y="36"/>
                  </a:cubicBezTo>
                  <a:cubicBezTo>
                    <a:pt x="163" y="14"/>
                    <a:pt x="163" y="14"/>
                    <a:pt x="163" y="14"/>
                  </a:cubicBezTo>
                  <a:cubicBezTo>
                    <a:pt x="163" y="10"/>
                    <a:pt x="163" y="7"/>
                    <a:pt x="162" y="4"/>
                  </a:cubicBezTo>
                  <a:cubicBezTo>
                    <a:pt x="162" y="4"/>
                    <a:pt x="162" y="4"/>
                    <a:pt x="162" y="4"/>
                  </a:cubicBezTo>
                  <a:cubicBezTo>
                    <a:pt x="163" y="4"/>
                    <a:pt x="163" y="4"/>
                    <a:pt x="164" y="4"/>
                  </a:cubicBezTo>
                  <a:cubicBezTo>
                    <a:pt x="166" y="4"/>
                    <a:pt x="169" y="4"/>
                    <a:pt x="172" y="4"/>
                  </a:cubicBezTo>
                  <a:close/>
                  <a:moveTo>
                    <a:pt x="287" y="7"/>
                  </a:moveTo>
                  <a:cubicBezTo>
                    <a:pt x="287" y="6"/>
                    <a:pt x="287" y="4"/>
                    <a:pt x="288" y="2"/>
                  </a:cubicBezTo>
                  <a:cubicBezTo>
                    <a:pt x="288" y="2"/>
                    <a:pt x="289" y="1"/>
                    <a:pt x="288" y="1"/>
                  </a:cubicBezTo>
                  <a:cubicBezTo>
                    <a:pt x="288" y="1"/>
                    <a:pt x="287" y="0"/>
                    <a:pt x="284" y="0"/>
                  </a:cubicBezTo>
                  <a:cubicBezTo>
                    <a:pt x="282" y="0"/>
                    <a:pt x="281" y="0"/>
                    <a:pt x="281" y="0"/>
                  </a:cubicBezTo>
                  <a:cubicBezTo>
                    <a:pt x="281" y="0"/>
                    <a:pt x="281" y="0"/>
                    <a:pt x="281" y="1"/>
                  </a:cubicBezTo>
                  <a:cubicBezTo>
                    <a:pt x="281" y="3"/>
                    <a:pt x="281" y="5"/>
                    <a:pt x="281" y="7"/>
                  </a:cubicBezTo>
                  <a:cubicBezTo>
                    <a:pt x="266" y="7"/>
                    <a:pt x="266" y="7"/>
                    <a:pt x="266" y="7"/>
                  </a:cubicBezTo>
                  <a:cubicBezTo>
                    <a:pt x="266" y="6"/>
                    <a:pt x="266" y="4"/>
                    <a:pt x="267" y="2"/>
                  </a:cubicBezTo>
                  <a:cubicBezTo>
                    <a:pt x="267" y="2"/>
                    <a:pt x="267" y="1"/>
                    <a:pt x="267" y="1"/>
                  </a:cubicBezTo>
                  <a:cubicBezTo>
                    <a:pt x="267" y="0"/>
                    <a:pt x="264" y="0"/>
                    <a:pt x="259" y="0"/>
                  </a:cubicBezTo>
                  <a:cubicBezTo>
                    <a:pt x="259" y="0"/>
                    <a:pt x="259" y="0"/>
                    <a:pt x="259" y="0"/>
                  </a:cubicBezTo>
                  <a:cubicBezTo>
                    <a:pt x="260" y="2"/>
                    <a:pt x="260" y="4"/>
                    <a:pt x="260" y="7"/>
                  </a:cubicBezTo>
                  <a:cubicBezTo>
                    <a:pt x="248" y="7"/>
                    <a:pt x="248" y="7"/>
                    <a:pt x="248" y="7"/>
                  </a:cubicBezTo>
                  <a:cubicBezTo>
                    <a:pt x="247" y="7"/>
                    <a:pt x="244" y="7"/>
                    <a:pt x="240" y="7"/>
                  </a:cubicBezTo>
                  <a:cubicBezTo>
                    <a:pt x="240" y="13"/>
                    <a:pt x="240" y="13"/>
                    <a:pt x="240" y="13"/>
                  </a:cubicBezTo>
                  <a:cubicBezTo>
                    <a:pt x="242" y="12"/>
                    <a:pt x="245" y="12"/>
                    <a:pt x="248" y="12"/>
                  </a:cubicBezTo>
                  <a:cubicBezTo>
                    <a:pt x="260" y="12"/>
                    <a:pt x="260" y="12"/>
                    <a:pt x="260" y="12"/>
                  </a:cubicBezTo>
                  <a:cubicBezTo>
                    <a:pt x="260" y="15"/>
                    <a:pt x="260" y="17"/>
                    <a:pt x="259" y="18"/>
                  </a:cubicBezTo>
                  <a:cubicBezTo>
                    <a:pt x="266" y="18"/>
                    <a:pt x="266" y="18"/>
                    <a:pt x="266" y="18"/>
                  </a:cubicBezTo>
                  <a:cubicBezTo>
                    <a:pt x="266" y="18"/>
                    <a:pt x="266" y="18"/>
                    <a:pt x="266" y="18"/>
                  </a:cubicBezTo>
                  <a:cubicBezTo>
                    <a:pt x="266" y="17"/>
                    <a:pt x="266" y="15"/>
                    <a:pt x="266" y="12"/>
                  </a:cubicBezTo>
                  <a:cubicBezTo>
                    <a:pt x="281" y="12"/>
                    <a:pt x="281" y="12"/>
                    <a:pt x="281" y="12"/>
                  </a:cubicBezTo>
                  <a:cubicBezTo>
                    <a:pt x="281" y="15"/>
                    <a:pt x="281" y="17"/>
                    <a:pt x="281" y="18"/>
                  </a:cubicBezTo>
                  <a:cubicBezTo>
                    <a:pt x="287" y="18"/>
                    <a:pt x="287" y="18"/>
                    <a:pt x="287" y="18"/>
                  </a:cubicBezTo>
                  <a:cubicBezTo>
                    <a:pt x="287" y="17"/>
                    <a:pt x="287" y="15"/>
                    <a:pt x="287" y="12"/>
                  </a:cubicBezTo>
                  <a:cubicBezTo>
                    <a:pt x="297" y="12"/>
                    <a:pt x="297" y="12"/>
                    <a:pt x="297" y="12"/>
                  </a:cubicBezTo>
                  <a:cubicBezTo>
                    <a:pt x="300" y="12"/>
                    <a:pt x="304" y="12"/>
                    <a:pt x="308" y="13"/>
                  </a:cubicBezTo>
                  <a:cubicBezTo>
                    <a:pt x="308" y="7"/>
                    <a:pt x="308" y="7"/>
                    <a:pt x="308" y="7"/>
                  </a:cubicBezTo>
                  <a:cubicBezTo>
                    <a:pt x="305" y="7"/>
                    <a:pt x="302" y="7"/>
                    <a:pt x="298" y="7"/>
                  </a:cubicBezTo>
                  <a:cubicBezTo>
                    <a:pt x="287" y="7"/>
                    <a:pt x="287" y="7"/>
                    <a:pt x="287" y="7"/>
                  </a:cubicBezTo>
                  <a:close/>
                  <a:moveTo>
                    <a:pt x="276" y="21"/>
                  </a:moveTo>
                  <a:cubicBezTo>
                    <a:pt x="294" y="21"/>
                    <a:pt x="294" y="21"/>
                    <a:pt x="294" y="21"/>
                  </a:cubicBezTo>
                  <a:cubicBezTo>
                    <a:pt x="298" y="21"/>
                    <a:pt x="300" y="21"/>
                    <a:pt x="302" y="20"/>
                  </a:cubicBezTo>
                  <a:cubicBezTo>
                    <a:pt x="298" y="27"/>
                    <a:pt x="293" y="33"/>
                    <a:pt x="288" y="37"/>
                  </a:cubicBezTo>
                  <a:cubicBezTo>
                    <a:pt x="295" y="39"/>
                    <a:pt x="302" y="41"/>
                    <a:pt x="310" y="41"/>
                  </a:cubicBezTo>
                  <a:cubicBezTo>
                    <a:pt x="308" y="42"/>
                    <a:pt x="307" y="45"/>
                    <a:pt x="306" y="48"/>
                  </a:cubicBezTo>
                  <a:cubicBezTo>
                    <a:pt x="296" y="46"/>
                    <a:pt x="289" y="44"/>
                    <a:pt x="283" y="40"/>
                  </a:cubicBezTo>
                  <a:cubicBezTo>
                    <a:pt x="279" y="42"/>
                    <a:pt x="272" y="45"/>
                    <a:pt x="262" y="49"/>
                  </a:cubicBezTo>
                  <a:cubicBezTo>
                    <a:pt x="260" y="49"/>
                    <a:pt x="260" y="49"/>
                    <a:pt x="260" y="49"/>
                  </a:cubicBezTo>
                  <a:cubicBezTo>
                    <a:pt x="258" y="47"/>
                    <a:pt x="257" y="45"/>
                    <a:pt x="256" y="44"/>
                  </a:cubicBezTo>
                  <a:cubicBezTo>
                    <a:pt x="255" y="44"/>
                    <a:pt x="255" y="44"/>
                    <a:pt x="255" y="44"/>
                  </a:cubicBezTo>
                  <a:cubicBezTo>
                    <a:pt x="262" y="43"/>
                    <a:pt x="269" y="41"/>
                    <a:pt x="278" y="37"/>
                  </a:cubicBezTo>
                  <a:cubicBezTo>
                    <a:pt x="275" y="35"/>
                    <a:pt x="273" y="33"/>
                    <a:pt x="270" y="29"/>
                  </a:cubicBezTo>
                  <a:cubicBezTo>
                    <a:pt x="270" y="30"/>
                    <a:pt x="269" y="31"/>
                    <a:pt x="268" y="32"/>
                  </a:cubicBezTo>
                  <a:cubicBezTo>
                    <a:pt x="266" y="35"/>
                    <a:pt x="265" y="36"/>
                    <a:pt x="264" y="37"/>
                  </a:cubicBezTo>
                  <a:cubicBezTo>
                    <a:pt x="262" y="36"/>
                    <a:pt x="260" y="35"/>
                    <a:pt x="258" y="35"/>
                  </a:cubicBezTo>
                  <a:cubicBezTo>
                    <a:pt x="258" y="35"/>
                    <a:pt x="257" y="35"/>
                    <a:pt x="257" y="35"/>
                  </a:cubicBezTo>
                  <a:cubicBezTo>
                    <a:pt x="263" y="31"/>
                    <a:pt x="268" y="24"/>
                    <a:pt x="273" y="15"/>
                  </a:cubicBezTo>
                  <a:cubicBezTo>
                    <a:pt x="273" y="15"/>
                    <a:pt x="273" y="15"/>
                    <a:pt x="274" y="15"/>
                  </a:cubicBezTo>
                  <a:cubicBezTo>
                    <a:pt x="278" y="16"/>
                    <a:pt x="280" y="17"/>
                    <a:pt x="280" y="18"/>
                  </a:cubicBezTo>
                  <a:cubicBezTo>
                    <a:pt x="280" y="18"/>
                    <a:pt x="279" y="18"/>
                    <a:pt x="279" y="19"/>
                  </a:cubicBezTo>
                  <a:cubicBezTo>
                    <a:pt x="277" y="20"/>
                    <a:pt x="277" y="20"/>
                    <a:pt x="276" y="21"/>
                  </a:cubicBezTo>
                  <a:close/>
                  <a:moveTo>
                    <a:pt x="260" y="24"/>
                  </a:moveTo>
                  <a:cubicBezTo>
                    <a:pt x="255" y="29"/>
                    <a:pt x="255" y="29"/>
                    <a:pt x="255" y="29"/>
                  </a:cubicBezTo>
                  <a:cubicBezTo>
                    <a:pt x="251" y="26"/>
                    <a:pt x="247" y="23"/>
                    <a:pt x="244" y="21"/>
                  </a:cubicBezTo>
                  <a:cubicBezTo>
                    <a:pt x="248" y="16"/>
                    <a:pt x="248" y="16"/>
                    <a:pt x="248" y="16"/>
                  </a:cubicBezTo>
                  <a:cubicBezTo>
                    <a:pt x="250" y="18"/>
                    <a:pt x="254" y="20"/>
                    <a:pt x="260" y="24"/>
                  </a:cubicBezTo>
                  <a:close/>
                  <a:moveTo>
                    <a:pt x="292" y="26"/>
                  </a:moveTo>
                  <a:cubicBezTo>
                    <a:pt x="273" y="26"/>
                    <a:pt x="273" y="26"/>
                    <a:pt x="273" y="26"/>
                  </a:cubicBezTo>
                  <a:cubicBezTo>
                    <a:pt x="277" y="31"/>
                    <a:pt x="280" y="34"/>
                    <a:pt x="283" y="34"/>
                  </a:cubicBezTo>
                  <a:cubicBezTo>
                    <a:pt x="286" y="32"/>
                    <a:pt x="289" y="29"/>
                    <a:pt x="292" y="26"/>
                  </a:cubicBezTo>
                  <a:close/>
                  <a:moveTo>
                    <a:pt x="254" y="36"/>
                  </a:moveTo>
                  <a:cubicBezTo>
                    <a:pt x="254" y="36"/>
                    <a:pt x="253" y="35"/>
                    <a:pt x="252" y="34"/>
                  </a:cubicBezTo>
                  <a:cubicBezTo>
                    <a:pt x="248" y="32"/>
                    <a:pt x="245" y="31"/>
                    <a:pt x="243" y="30"/>
                  </a:cubicBezTo>
                  <a:cubicBezTo>
                    <a:pt x="239" y="35"/>
                    <a:pt x="239" y="35"/>
                    <a:pt x="239" y="35"/>
                  </a:cubicBezTo>
                  <a:cubicBezTo>
                    <a:pt x="243" y="36"/>
                    <a:pt x="247" y="39"/>
                    <a:pt x="250" y="41"/>
                  </a:cubicBezTo>
                  <a:cubicBezTo>
                    <a:pt x="254" y="36"/>
                    <a:pt x="254" y="36"/>
                    <a:pt x="254" y="36"/>
                  </a:cubicBezTo>
                  <a:close/>
                  <a:moveTo>
                    <a:pt x="251" y="45"/>
                  </a:moveTo>
                  <a:cubicBezTo>
                    <a:pt x="248" y="54"/>
                    <a:pt x="245" y="61"/>
                    <a:pt x="241" y="65"/>
                  </a:cubicBezTo>
                  <a:cubicBezTo>
                    <a:pt x="249" y="69"/>
                    <a:pt x="249" y="69"/>
                    <a:pt x="249" y="69"/>
                  </a:cubicBezTo>
                  <a:cubicBezTo>
                    <a:pt x="249" y="66"/>
                    <a:pt x="252" y="59"/>
                    <a:pt x="256" y="49"/>
                  </a:cubicBezTo>
                  <a:cubicBezTo>
                    <a:pt x="251" y="45"/>
                    <a:pt x="251" y="45"/>
                    <a:pt x="251" y="45"/>
                  </a:cubicBezTo>
                  <a:close/>
                  <a:moveTo>
                    <a:pt x="272" y="52"/>
                  </a:moveTo>
                  <a:cubicBezTo>
                    <a:pt x="293" y="52"/>
                    <a:pt x="293" y="52"/>
                    <a:pt x="293" y="52"/>
                  </a:cubicBezTo>
                  <a:cubicBezTo>
                    <a:pt x="293" y="61"/>
                    <a:pt x="293" y="61"/>
                    <a:pt x="293" y="61"/>
                  </a:cubicBezTo>
                  <a:cubicBezTo>
                    <a:pt x="272" y="61"/>
                    <a:pt x="272" y="61"/>
                    <a:pt x="272" y="61"/>
                  </a:cubicBezTo>
                  <a:cubicBezTo>
                    <a:pt x="272" y="52"/>
                    <a:pt x="272" y="52"/>
                    <a:pt x="272" y="52"/>
                  </a:cubicBezTo>
                  <a:close/>
                  <a:moveTo>
                    <a:pt x="266" y="48"/>
                  </a:moveTo>
                  <a:cubicBezTo>
                    <a:pt x="266" y="48"/>
                    <a:pt x="266" y="50"/>
                    <a:pt x="266" y="54"/>
                  </a:cubicBezTo>
                  <a:cubicBezTo>
                    <a:pt x="266" y="63"/>
                    <a:pt x="266" y="63"/>
                    <a:pt x="266" y="63"/>
                  </a:cubicBezTo>
                  <a:cubicBezTo>
                    <a:pt x="266" y="67"/>
                    <a:pt x="266" y="69"/>
                    <a:pt x="266" y="70"/>
                  </a:cubicBezTo>
                  <a:cubicBezTo>
                    <a:pt x="272" y="70"/>
                    <a:pt x="272" y="70"/>
                    <a:pt x="272" y="70"/>
                  </a:cubicBezTo>
                  <a:cubicBezTo>
                    <a:pt x="272" y="68"/>
                    <a:pt x="272" y="67"/>
                    <a:pt x="272" y="65"/>
                  </a:cubicBezTo>
                  <a:cubicBezTo>
                    <a:pt x="293" y="65"/>
                    <a:pt x="293" y="65"/>
                    <a:pt x="293" y="65"/>
                  </a:cubicBezTo>
                  <a:cubicBezTo>
                    <a:pt x="293" y="69"/>
                    <a:pt x="293" y="70"/>
                    <a:pt x="293" y="70"/>
                  </a:cubicBezTo>
                  <a:cubicBezTo>
                    <a:pt x="300" y="70"/>
                    <a:pt x="300" y="70"/>
                    <a:pt x="300" y="70"/>
                  </a:cubicBezTo>
                  <a:cubicBezTo>
                    <a:pt x="299" y="70"/>
                    <a:pt x="299" y="67"/>
                    <a:pt x="299" y="62"/>
                  </a:cubicBezTo>
                  <a:cubicBezTo>
                    <a:pt x="299" y="55"/>
                    <a:pt x="299" y="55"/>
                    <a:pt x="299" y="55"/>
                  </a:cubicBezTo>
                  <a:cubicBezTo>
                    <a:pt x="299" y="47"/>
                    <a:pt x="299" y="47"/>
                    <a:pt x="299" y="47"/>
                  </a:cubicBezTo>
                  <a:cubicBezTo>
                    <a:pt x="292" y="48"/>
                    <a:pt x="292" y="48"/>
                    <a:pt x="292" y="48"/>
                  </a:cubicBezTo>
                  <a:cubicBezTo>
                    <a:pt x="272" y="48"/>
                    <a:pt x="272" y="48"/>
                    <a:pt x="272" y="48"/>
                  </a:cubicBezTo>
                  <a:lnTo>
                    <a:pt x="26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0"/>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11" name="Freeform 32"/>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4"/>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p>
          </p:txBody>
        </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TABLE_BEAUTIFY" val="smartTable{6520b541-1f3e-4329-acce-f0c35faab432}"/>
</p:tagLst>
</file>

<file path=ppt/tags/tag17.xml><?xml version="1.0" encoding="utf-8"?>
<p:tagLst xmlns:p="http://schemas.openxmlformats.org/presentationml/2006/main">
  <p:tag name="KSO_WM_UNIT_TABLE_BEAUTIFY" val="smartTable{7001ef34-1179-408e-9493-442d37460a2e}"/>
</p:tagLst>
</file>

<file path=ppt/tags/tag18.xml><?xml version="1.0" encoding="utf-8"?>
<p:tagLst xmlns:p="http://schemas.openxmlformats.org/presentationml/2006/main">
  <p:tag name="KSO_WM_UNIT_TABLE_BEAUTIFY" val="smartTable{de180ce4-8840-4a66-9379-8b2bce066163}"/>
</p:tagLst>
</file>

<file path=ppt/tags/tag19.xml><?xml version="1.0" encoding="utf-8"?>
<p:tagLst xmlns:p="http://schemas.openxmlformats.org/presentationml/2006/main">
  <p:tag name="KSO_WM_UNIT_TABLE_BEAUTIFY" val="smartTable{de180ce4-8840-4a66-9379-8b2bce066163}"/>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TABLE_BEAUTIFY" val="smartTable{de180ce4-8840-4a66-9379-8b2bce066163}"/>
</p:tagLst>
</file>

<file path=ppt/tags/tag21.xml><?xml version="1.0" encoding="utf-8"?>
<p:tagLst xmlns:p="http://schemas.openxmlformats.org/presentationml/2006/main">
  <p:tag name="KSO_WM_UNIT_TABLE_BEAUTIFY" val="smartTable{42aa41f2-3988-4d49-9267-e361c3fe9483}"/>
</p:tagLst>
</file>

<file path=ppt/tags/tag22.xml><?xml version="1.0" encoding="utf-8"?>
<p:tagLst xmlns:p="http://schemas.openxmlformats.org/presentationml/2006/main">
  <p:tag name="KSO_WM_UNIT_TABLE_BEAUTIFY" val="smartTable{4eac9940-e757-4d96-84fe-23c54cd17d1b}"/>
</p:tagLst>
</file>

<file path=ppt/tags/tag23.xml><?xml version="1.0" encoding="utf-8"?>
<p:tagLst xmlns:p="http://schemas.openxmlformats.org/presentationml/2006/main">
  <p:tag name="KSO_WM_UNIT_TABLE_BEAUTIFY" val="smartTable{d0e6ef08-8a2a-4bd1-aa6b-d518dde8448d}"/>
</p:tagLst>
</file>

<file path=ppt/tags/tag24.xml><?xml version="1.0" encoding="utf-8"?>
<p:tagLst xmlns:p="http://schemas.openxmlformats.org/presentationml/2006/main">
  <p:tag name="KSO_WM_UNIT_TABLE_BEAUTIFY" val="smartTable{f670c80d-e4d7-402a-ac6f-a0663db98d67}"/>
</p:tagLst>
</file>

<file path=ppt/tags/tag25.xml><?xml version="1.0" encoding="utf-8"?>
<p:tagLst xmlns:p="http://schemas.openxmlformats.org/presentationml/2006/main">
  <p:tag name="KSO_WM_UNIT_TABLE_BEAUTIFY" val="smartTable{d3964050-b0bb-4ed2-a4be-6663a371136b}"/>
</p:tagLst>
</file>

<file path=ppt/tags/tag26.xml><?xml version="1.0" encoding="utf-8"?>
<p:tagLst xmlns:p="http://schemas.openxmlformats.org/presentationml/2006/main">
  <p:tag name="KSO_WM_UNIT_TABLE_BEAUTIFY" val="smartTable{357e40c5-ec88-4237-b6aa-1f5f786e0dfe}"/>
</p:tagLst>
</file>

<file path=ppt/tags/tag27.xml><?xml version="1.0" encoding="utf-8"?>
<p:tagLst xmlns:p="http://schemas.openxmlformats.org/presentationml/2006/main">
  <p:tag name="KSO_WM_UNIT_TABLE_BEAUTIFY" val="smartTable{eb2eafe1-e6ca-4b5a-8924-5422350d83c8}"/>
</p:tagLst>
</file>

<file path=ppt/tags/tag28.xml><?xml version="1.0" encoding="utf-8"?>
<p:tagLst xmlns:p="http://schemas.openxmlformats.org/presentationml/2006/main">
  <p:tag name="KSO_WM_UNIT_TABLE_BEAUTIFY" val="smartTable{214881eb-8470-43f3-8847-55fbb8c01fe0}"/>
</p:tagLst>
</file>

<file path=ppt/tags/tag29.xml><?xml version="1.0" encoding="utf-8"?>
<p:tagLst xmlns:p="http://schemas.openxmlformats.org/presentationml/2006/main">
  <p:tag name="KSO_WM_UNIT_TABLE_BEAUTIFY" val="smartTable{4b848033-ce9c-4539-828a-82011e93114f}"/>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TABLE_BEAUTIFY" val="smartTable{6408ae26-6406-4ec8-bee2-b78b4413b821}"/>
</p:tagLst>
</file>

<file path=ppt/tags/tag31.xml><?xml version="1.0" encoding="utf-8"?>
<p:tagLst xmlns:p="http://schemas.openxmlformats.org/presentationml/2006/main">
  <p:tag name="KSO_WM_UNIT_TABLE_BEAUTIFY" val="smartTable{9641a486-87b8-4570-9615-8e4c5bac3bbb}"/>
</p:tagLst>
</file>

<file path=ppt/tags/tag32.xml><?xml version="1.0" encoding="utf-8"?>
<p:tagLst xmlns:p="http://schemas.openxmlformats.org/presentationml/2006/main">
  <p:tag name="KSO_WM_UNIT_TABLE_BEAUTIFY" val="smartTable{2b8b4b7a-255c-4466-893f-a24df95c0fc4}"/>
</p:tagLst>
</file>

<file path=ppt/tags/tag33.xml><?xml version="1.0" encoding="utf-8"?>
<p:tagLst xmlns:p="http://schemas.openxmlformats.org/presentationml/2006/main">
  <p:tag name="KSO_WM_UNIT_TABLE_BEAUTIFY" val="smartTable{4d61a07a-c8e3-4c8c-81c7-7f908fec8370}"/>
</p:tagLst>
</file>

<file path=ppt/tags/tag34.xml><?xml version="1.0" encoding="utf-8"?>
<p:tagLst xmlns:p="http://schemas.openxmlformats.org/presentationml/2006/main">
  <p:tag name="KSO_WM_UNIT_TABLE_BEAUTIFY" val="smartTable{97ac8f19-ac1b-4487-a0f6-54dec6395f65}"/>
</p:tagLst>
</file>

<file path=ppt/tags/tag35.xml><?xml version="1.0" encoding="utf-8"?>
<p:tagLst xmlns:p="http://schemas.openxmlformats.org/presentationml/2006/main">
  <p:tag name="KSO_WM_UNIT_TABLE_BEAUTIFY" val="smartTable{51abb715-8f50-43ef-aa55-3e15efc2f903}"/>
</p:tagLst>
</file>

<file path=ppt/tags/tag36.xml><?xml version="1.0" encoding="utf-8"?>
<p:tagLst xmlns:p="http://schemas.openxmlformats.org/presentationml/2006/main">
  <p:tag name="KSO_WM_UNIT_TABLE_BEAUTIFY" val="smartTable{765e0a07-5ee6-4a64-b114-554cf0cbc7c6}"/>
</p:tagLst>
</file>

<file path=ppt/tags/tag3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2.xml><?xml version="1.0" encoding="utf-8"?>
<p:tagLst xmlns:p="http://schemas.openxmlformats.org/presentationml/2006/main">
  <p:tag name="COMMONDATA" val="eyJoZGlkIjoiNjRiNWJiNDU4ZWZmNTJlMTVkZmM0MTUwZmFlZmYyMTEifQ=="/>
  <p:tag name="commondata" val="eyJoZGlkIjoiZTVlNmE2ZmI1ZjYwNzY0MzcxMzc3ZmQ0YThkN2JhMWYif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9597</Words>
  <Application>WPS 演示</Application>
  <PresentationFormat>Widescreen</PresentationFormat>
  <Paragraphs>1159</Paragraphs>
  <Slides>24</Slides>
  <Notes>60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宋体</vt:lpstr>
      <vt:lpstr>Wingdings</vt:lpstr>
      <vt:lpstr>微软雅黑</vt:lpstr>
      <vt:lpstr>黑体</vt:lpstr>
      <vt:lpstr>等线</vt:lpstr>
      <vt:lpstr>Arial Unicode MS</vt:lpstr>
      <vt:lpstr>等线 Light</vt:lpstr>
      <vt:lpstr>Calibri</vt:lpstr>
      <vt:lpstr>楷体</vt:lpstr>
      <vt:lpstr>汉仪旗黑-85S</vt:lpstr>
      <vt:lpstr>Office 主题​​</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6</cp:revision>
  <dcterms:created xsi:type="dcterms:W3CDTF">2021-06-16T09:48:00Z</dcterms:created>
  <dcterms:modified xsi:type="dcterms:W3CDTF">2024-04-26T01:44:56Z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744FB998A1EF436CA660167EA42EE2F0_13</vt:lpwstr>
  </property>
  <property fmtid="{D5CDD505-2E9C-101B-9397-08002B2CF9AE}" pid="3" name="KSOProductBuildVer">
    <vt:lpwstr>2052-12.1.0.16417</vt:lpwstr>
  </property>
</Properties>
</file>