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3" r:id="rId3"/>
    <p:sldMasterId id="2147483655" r:id="rId4"/>
    <p:sldMasterId id="2147483657" r:id="rId5"/>
  </p:sldMasterIdLst>
  <p:notesMasterIdLst>
    <p:notesMasterId r:id="rId7"/>
  </p:notesMasterIdLst>
  <p:sldIdLst>
    <p:sldId id="256" r:id="rId6"/>
    <p:sldId id="406" r:id="rId8"/>
    <p:sldId id="257" r:id="rId9"/>
    <p:sldId id="258" r:id="rId10"/>
    <p:sldId id="278" r:id="rId11"/>
    <p:sldId id="354" r:id="rId12"/>
    <p:sldId id="355" r:id="rId13"/>
    <p:sldId id="356" r:id="rId14"/>
    <p:sldId id="357" r:id="rId15"/>
    <p:sldId id="268" r:id="rId16"/>
    <p:sldId id="359" r:id="rId17"/>
    <p:sldId id="360" r:id="rId18"/>
    <p:sldId id="361" r:id="rId19"/>
    <p:sldId id="362" r:id="rId20"/>
    <p:sldId id="363" r:id="rId21"/>
    <p:sldId id="382" r:id="rId22"/>
    <p:sldId id="383" r:id="rId23"/>
    <p:sldId id="384" r:id="rId24"/>
    <p:sldId id="385" r:id="rId25"/>
    <p:sldId id="386" r:id="rId26"/>
    <p:sldId id="387" r:id="rId27"/>
    <p:sldId id="388" r:id="rId28"/>
    <p:sldId id="389" r:id="rId29"/>
    <p:sldId id="390" r:id="rId30"/>
    <p:sldId id="391" r:id="rId31"/>
    <p:sldId id="392" r:id="rId32"/>
    <p:sldId id="393" r:id="rId33"/>
    <p:sldId id="394" r:id="rId34"/>
    <p:sldId id="395" r:id="rId35"/>
    <p:sldId id="396" r:id="rId36"/>
    <p:sldId id="397" r:id="rId37"/>
    <p:sldId id="398" r:id="rId38"/>
    <p:sldId id="399" r:id="rId39"/>
    <p:sldId id="400" r:id="rId40"/>
    <p:sldId id="401" r:id="rId41"/>
    <p:sldId id="358" r:id="rId42"/>
    <p:sldId id="408" r:id="rId43"/>
  </p:sldIdLst>
  <p:sldSz cx="9144000" cy="5143500" type="screen16x9"/>
  <p:notesSz cx="6858000" cy="9144000"/>
  <p:custDataLst>
    <p:tags r:id="rId4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A0B7"/>
    <a:srgbClr val="6B788B"/>
    <a:srgbClr val="E7E7E7"/>
    <a:srgbClr val="A3A4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1" autoAdjust="0"/>
  </p:normalViewPr>
  <p:slideViewPr>
    <p:cSldViewPr snapToGrid="0">
      <p:cViewPr varScale="1">
        <p:scale>
          <a:sx n="97" d="100"/>
          <a:sy n="97" d="100"/>
        </p:scale>
        <p:origin x="68" y="52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notesMaster" Target="notesMasters/notesMaster1.xml"/><Relationship Id="rId6" Type="http://schemas.openxmlformats.org/officeDocument/2006/relationships/slide" Target="slides/slide1.xml"/><Relationship Id="rId5" Type="http://schemas.openxmlformats.org/officeDocument/2006/relationships/slideMaster" Target="slideMasters/slideMaster4.xml"/><Relationship Id="rId48" Type="http://schemas.openxmlformats.org/officeDocument/2006/relationships/tags" Target="tags/tag170.xml"/><Relationship Id="rId47" Type="http://schemas.openxmlformats.org/officeDocument/2006/relationships/commentAuthors" Target="commentAuthors.xml"/><Relationship Id="rId46" Type="http://schemas.openxmlformats.org/officeDocument/2006/relationships/tableStyles" Target="tableStyles.xml"/><Relationship Id="rId45" Type="http://schemas.openxmlformats.org/officeDocument/2006/relationships/viewProps" Target="viewProps.xml"/><Relationship Id="rId44" Type="http://schemas.openxmlformats.org/officeDocument/2006/relationships/presProps" Target="presProps.xml"/><Relationship Id="rId43" Type="http://schemas.openxmlformats.org/officeDocument/2006/relationships/slide" Target="slides/slide37.xml"/><Relationship Id="rId42" Type="http://schemas.openxmlformats.org/officeDocument/2006/relationships/slide" Target="slides/slide36.xml"/><Relationship Id="rId41" Type="http://schemas.openxmlformats.org/officeDocument/2006/relationships/slide" Target="slides/slide35.xml"/><Relationship Id="rId40" Type="http://schemas.openxmlformats.org/officeDocument/2006/relationships/slide" Target="slides/slide34.xml"/><Relationship Id="rId4" Type="http://schemas.openxmlformats.org/officeDocument/2006/relationships/slideMaster" Target="slideMasters/slideMaster3.xml"/><Relationship Id="rId39" Type="http://schemas.openxmlformats.org/officeDocument/2006/relationships/slide" Target="slides/slide33.xml"/><Relationship Id="rId38" Type="http://schemas.openxmlformats.org/officeDocument/2006/relationships/slide" Target="slides/slide32.xml"/><Relationship Id="rId37" Type="http://schemas.openxmlformats.org/officeDocument/2006/relationships/slide" Target="slides/slide31.xml"/><Relationship Id="rId36" Type="http://schemas.openxmlformats.org/officeDocument/2006/relationships/slide" Target="slides/slide30.xml"/><Relationship Id="rId35" Type="http://schemas.openxmlformats.org/officeDocument/2006/relationships/slide" Target="slides/slide29.xml"/><Relationship Id="rId34" Type="http://schemas.openxmlformats.org/officeDocument/2006/relationships/slide" Target="slides/slide28.xml"/><Relationship Id="rId33" Type="http://schemas.openxmlformats.org/officeDocument/2006/relationships/slide" Target="slides/slide27.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6280" y="1143000"/>
            <a:ext cx="548544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err="1">
              <a:latin typeface="微软雅黑" panose="020B0503020204020204" pitchFamily="34" charset="-122"/>
              <a:ea typeface="微软雅黑" panose="020B0503020204020204" pitchFamily="34" charset="-122"/>
              <a:cs typeface="微软雅黑" panose="020B0503020204020204" pitchFamily="34" charset="-122"/>
              <a:sym typeface="+mn-ea"/>
            </a:endParaRPr>
          </a:p>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7" Type="http://schemas.openxmlformats.org/officeDocument/2006/relationships/tags" Target="../tags/tag39.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47.xml"/><Relationship Id="rId8" Type="http://schemas.openxmlformats.org/officeDocument/2006/relationships/tags" Target="../tags/tag46.xml"/><Relationship Id="rId7" Type="http://schemas.openxmlformats.org/officeDocument/2006/relationships/tags" Target="../tags/tag45.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7" Type="http://schemas.openxmlformats.org/officeDocument/2006/relationships/tags" Target="../tags/tag61.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9" Type="http://schemas.openxmlformats.org/officeDocument/2006/relationships/image" Target="../media/image2.png"/><Relationship Id="rId8" Type="http://schemas.openxmlformats.org/officeDocument/2006/relationships/tags" Target="../tags/tag77.xml"/><Relationship Id="rId7" Type="http://schemas.openxmlformats.org/officeDocument/2006/relationships/tags" Target="../tags/tag76.xml"/><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90.xml"/><Relationship Id="rId8" Type="http://schemas.openxmlformats.org/officeDocument/2006/relationships/tags" Target="../tags/tag89.xml"/><Relationship Id="rId7" Type="http://schemas.openxmlformats.org/officeDocument/2006/relationships/tags" Target="../tags/tag88.xml"/><Relationship Id="rId6" Type="http://schemas.openxmlformats.org/officeDocument/2006/relationships/tags" Target="../tags/tag87.xml"/><Relationship Id="rId5" Type="http://schemas.openxmlformats.org/officeDocument/2006/relationships/tags" Target="../tags/tag86.xml"/><Relationship Id="rId4" Type="http://schemas.openxmlformats.org/officeDocument/2006/relationships/tags" Target="../tags/tag85.xml"/><Relationship Id="rId3" Type="http://schemas.openxmlformats.org/officeDocument/2006/relationships/tags" Target="../tags/tag84.xml"/><Relationship Id="rId2" Type="http://schemas.openxmlformats.org/officeDocument/2006/relationships/tags" Target="../tags/tag83.xml"/><Relationship Id="rId13" Type="http://schemas.openxmlformats.org/officeDocument/2006/relationships/tags" Target="../tags/tag94.xml"/><Relationship Id="rId12" Type="http://schemas.openxmlformats.org/officeDocument/2006/relationships/tags" Target="../tags/tag93.xml"/><Relationship Id="rId11" Type="http://schemas.openxmlformats.org/officeDocument/2006/relationships/tags" Target="../tags/tag92.xml"/><Relationship Id="rId10" Type="http://schemas.openxmlformats.org/officeDocument/2006/relationships/tags" Target="../tags/tag91.xml"/><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102.xml"/><Relationship Id="rId8" Type="http://schemas.openxmlformats.org/officeDocument/2006/relationships/tags" Target="../tags/tag101.xml"/><Relationship Id="rId7" Type="http://schemas.openxmlformats.org/officeDocument/2006/relationships/tags" Target="../tags/tag100.xml"/><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tags" Target="../tags/tag97.xml"/><Relationship Id="rId3" Type="http://schemas.openxmlformats.org/officeDocument/2006/relationships/tags" Target="../tags/tag96.xml"/><Relationship Id="rId2" Type="http://schemas.openxmlformats.org/officeDocument/2006/relationships/tags" Target="../tags/tag95.xml"/><Relationship Id="rId11" Type="http://schemas.openxmlformats.org/officeDocument/2006/relationships/tags" Target="../tags/tag104.xml"/><Relationship Id="rId10" Type="http://schemas.openxmlformats.org/officeDocument/2006/relationships/tags" Target="../tags/tag103.xml"/><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112.xml"/><Relationship Id="rId8" Type="http://schemas.openxmlformats.org/officeDocument/2006/relationships/tags" Target="../tags/tag111.xml"/><Relationship Id="rId7" Type="http://schemas.openxmlformats.org/officeDocument/2006/relationships/tags" Target="../tags/tag110.xml"/><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tags" Target="../tags/tag105.xml"/><Relationship Id="rId13" Type="http://schemas.openxmlformats.org/officeDocument/2006/relationships/image" Target="../media/image1.png"/><Relationship Id="rId12" Type="http://schemas.openxmlformats.org/officeDocument/2006/relationships/tags" Target="../tags/tag115.xml"/><Relationship Id="rId11" Type="http://schemas.openxmlformats.org/officeDocument/2006/relationships/tags" Target="../tags/tag114.xml"/><Relationship Id="rId10" Type="http://schemas.openxmlformats.org/officeDocument/2006/relationships/tags" Target="../tags/tag113.xml"/><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123.xml"/><Relationship Id="rId8" Type="http://schemas.openxmlformats.org/officeDocument/2006/relationships/tags" Target="../tags/tag122.xml"/><Relationship Id="rId7" Type="http://schemas.openxmlformats.org/officeDocument/2006/relationships/tags" Target="../tags/tag121.xml"/><Relationship Id="rId6" Type="http://schemas.openxmlformats.org/officeDocument/2006/relationships/tags" Target="../tags/tag120.xml"/><Relationship Id="rId5" Type="http://schemas.openxmlformats.org/officeDocument/2006/relationships/tags" Target="../tags/tag119.xml"/><Relationship Id="rId4" Type="http://schemas.openxmlformats.org/officeDocument/2006/relationships/tags" Target="../tags/tag118.xml"/><Relationship Id="rId3" Type="http://schemas.openxmlformats.org/officeDocument/2006/relationships/tags" Target="../tags/tag117.xml"/><Relationship Id="rId2" Type="http://schemas.openxmlformats.org/officeDocument/2006/relationships/tags" Target="../tags/tag116.xml"/><Relationship Id="rId11" Type="http://schemas.openxmlformats.org/officeDocument/2006/relationships/tags" Target="../tags/tag125.xml"/><Relationship Id="rId10" Type="http://schemas.openxmlformats.org/officeDocument/2006/relationships/tags" Target="../tags/tag124.xml"/><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133.xml"/><Relationship Id="rId8" Type="http://schemas.openxmlformats.org/officeDocument/2006/relationships/tags" Target="../tags/tag132.xml"/><Relationship Id="rId7" Type="http://schemas.openxmlformats.org/officeDocument/2006/relationships/tags" Target="../tags/tag131.xml"/><Relationship Id="rId6" Type="http://schemas.openxmlformats.org/officeDocument/2006/relationships/tags" Target="../tags/tag130.xml"/><Relationship Id="rId5" Type="http://schemas.openxmlformats.org/officeDocument/2006/relationships/tags" Target="../tags/tag129.xml"/><Relationship Id="rId4" Type="http://schemas.openxmlformats.org/officeDocument/2006/relationships/tags" Target="../tags/tag128.xml"/><Relationship Id="rId3" Type="http://schemas.openxmlformats.org/officeDocument/2006/relationships/tags" Target="../tags/tag127.xml"/><Relationship Id="rId2" Type="http://schemas.openxmlformats.org/officeDocument/2006/relationships/tags" Target="../tags/tag126.xml"/><Relationship Id="rId15" Type="http://schemas.openxmlformats.org/officeDocument/2006/relationships/image" Target="../media/image1.png"/><Relationship Id="rId14" Type="http://schemas.openxmlformats.org/officeDocument/2006/relationships/tags" Target="../tags/tag138.xml"/><Relationship Id="rId13" Type="http://schemas.openxmlformats.org/officeDocument/2006/relationships/tags" Target="../tags/tag137.xml"/><Relationship Id="rId12" Type="http://schemas.openxmlformats.org/officeDocument/2006/relationships/tags" Target="../tags/tag136.xml"/><Relationship Id="rId11" Type="http://schemas.openxmlformats.org/officeDocument/2006/relationships/tags" Target="../tags/tag135.xml"/><Relationship Id="rId10" Type="http://schemas.openxmlformats.org/officeDocument/2006/relationships/tags" Target="../tags/tag134.xml"/><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146.xml"/><Relationship Id="rId8" Type="http://schemas.openxmlformats.org/officeDocument/2006/relationships/tags" Target="../tags/tag145.xml"/><Relationship Id="rId7" Type="http://schemas.openxmlformats.org/officeDocument/2006/relationships/tags" Target="../tags/tag144.xml"/><Relationship Id="rId6" Type="http://schemas.openxmlformats.org/officeDocument/2006/relationships/tags" Target="../tags/tag143.xml"/><Relationship Id="rId5" Type="http://schemas.openxmlformats.org/officeDocument/2006/relationships/tags" Target="../tags/tag142.xml"/><Relationship Id="rId4" Type="http://schemas.openxmlformats.org/officeDocument/2006/relationships/tags" Target="../tags/tag141.xml"/><Relationship Id="rId3" Type="http://schemas.openxmlformats.org/officeDocument/2006/relationships/tags" Target="../tags/tag140.xml"/><Relationship Id="rId2" Type="http://schemas.openxmlformats.org/officeDocument/2006/relationships/tags" Target="../tags/tag139.xml"/><Relationship Id="rId13" Type="http://schemas.openxmlformats.org/officeDocument/2006/relationships/tags" Target="../tags/tag150.xml"/><Relationship Id="rId12" Type="http://schemas.openxmlformats.org/officeDocument/2006/relationships/tags" Target="../tags/tag149.xml"/><Relationship Id="rId11" Type="http://schemas.openxmlformats.org/officeDocument/2006/relationships/tags" Target="../tags/tag148.xml"/><Relationship Id="rId10" Type="http://schemas.openxmlformats.org/officeDocument/2006/relationships/tags" Target="../tags/tag147.xml"/><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image" Target="../media/image2.png"/><Relationship Id="rId8" Type="http://schemas.openxmlformats.org/officeDocument/2006/relationships/tags" Target="../tags/tag13.xml"/><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32.xml"/><Relationship Id="rId8" Type="http://schemas.openxmlformats.org/officeDocument/2006/relationships/tags" Target="../tags/tag31.xml"/><Relationship Id="rId7" Type="http://schemas.openxmlformats.org/officeDocument/2006/relationships/tags" Target="../tags/tag30.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1" Type="http://schemas.openxmlformats.org/officeDocument/2006/relationships/tags" Target="../tags/tag33.xml"/><Relationship Id="rId10" Type="http://schemas.openxmlformats.org/officeDocument/2006/relationships/image" Target="../media/image5.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矩形 5"/>
          <p:cNvSpPr/>
          <p:nvPr userDrawn="1"/>
        </p:nvSpPr>
        <p:spPr>
          <a:xfrm>
            <a:off x="0" y="696807"/>
            <a:ext cx="9144000" cy="44475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 name="标题 1"/>
          <p:cNvSpPr>
            <a:spLocks noGrp="1"/>
          </p:cNvSpPr>
          <p:nvPr>
            <p:ph type="title"/>
          </p:nvPr>
        </p:nvSpPr>
        <p:spPr>
          <a:xfrm>
            <a:off x="160565" y="208565"/>
            <a:ext cx="7886700" cy="422916"/>
          </a:xfrm>
        </p:spPr>
        <p:txBody>
          <a:bodyPr>
            <a:normAutofit/>
          </a:bodyPr>
          <a:lstStyle>
            <a:lvl1pPr>
              <a:defRPr sz="2100" b="1">
                <a:solidFill>
                  <a:schemeClr val="bg1"/>
                </a:solidFill>
              </a:defRPr>
            </a:lvl1pPr>
          </a:lstStyle>
          <a:p>
            <a:r>
              <a:rPr lang="zh-CN" altLang="en-US" dirty="0"/>
              <a:t>单击此处编辑母版标题样式</a:t>
            </a:r>
            <a:endParaRPr lang="zh-CN" altLang="en-US" dirty="0"/>
          </a:p>
        </p:txBody>
      </p:sp>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332426"/>
            <a:ext cx="8139178" cy="331473"/>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502448" y="714381"/>
            <a:ext cx="3962432" cy="404168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4679158" y="714381"/>
            <a:ext cx="3962432" cy="4041680"/>
          </a:xfrm>
        </p:spPr>
        <p:txBody>
          <a:bodyPr lIns="90000" tIns="46800" rIns="90000" bIns="46800">
            <a:normAutofit/>
          </a:bodyPr>
          <a:lstStyle>
            <a:lvl1pPr>
              <a:defRPr sz="1200" baseline="0">
                <a:solidFill>
                  <a:schemeClr val="tx1">
                    <a:lumMod val="85000"/>
                    <a:lumOff val="15000"/>
                  </a:schemeClr>
                </a:solidFill>
                <a:latin typeface="Arial" panose="020B0604020202020204" pitchFamily="34" charset="0"/>
                <a:ea typeface="微软雅黑" panose="020B0503020204020204" pitchFamily="34" charset="-122"/>
              </a:defRPr>
            </a:lvl1pPr>
            <a:lvl2pPr>
              <a:defRPr sz="1200" baseline="0">
                <a:solidFill>
                  <a:schemeClr val="tx1">
                    <a:lumMod val="85000"/>
                    <a:lumOff val="15000"/>
                  </a:schemeClr>
                </a:solidFill>
                <a:latin typeface="Arial" panose="020B0604020202020204" pitchFamily="34" charset="0"/>
                <a:ea typeface="微软雅黑" panose="020B0503020204020204" pitchFamily="34" charset="-122"/>
              </a:defRPr>
            </a:lvl2pPr>
            <a:lvl3pPr>
              <a:defRPr sz="1200" baseline="0">
                <a:solidFill>
                  <a:schemeClr val="tx1">
                    <a:lumMod val="85000"/>
                    <a:lumOff val="15000"/>
                  </a:schemeClr>
                </a:solidFill>
                <a:latin typeface="Arial" panose="020B0604020202020204" pitchFamily="34" charset="0"/>
                <a:ea typeface="微软雅黑" panose="020B0503020204020204" pitchFamily="34" charset="-122"/>
              </a:defRPr>
            </a:lvl3pPr>
            <a:lvl4pPr>
              <a:defRPr sz="1200" baseline="0">
                <a:solidFill>
                  <a:schemeClr val="tx1">
                    <a:lumMod val="85000"/>
                    <a:lumOff val="15000"/>
                  </a:schemeClr>
                </a:solidFill>
                <a:latin typeface="Arial" panose="020B0604020202020204" pitchFamily="34" charset="0"/>
                <a:ea typeface="微软雅黑" panose="020B0503020204020204" pitchFamily="34" charset="-122"/>
              </a:defRPr>
            </a:lvl4pPr>
            <a:lvl5pPr>
              <a:defRPr sz="1200"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332426"/>
            <a:ext cx="8139178" cy="331473"/>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502448" y="714381"/>
            <a:ext cx="3962432" cy="285752"/>
          </a:xfrm>
        </p:spPr>
        <p:txBody>
          <a:bodyPr lIns="90000" tIns="46800" rIns="90000" bIns="46800" anchor="t"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502444" y="1054894"/>
            <a:ext cx="3962400" cy="3701064"/>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4676813" y="714381"/>
            <a:ext cx="3962432" cy="285752"/>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4676813" y="1054894"/>
            <a:ext cx="3962432" cy="3701064"/>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9"/>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任意多边形: 形状 5"/>
          <p:cNvSpPr/>
          <p:nvPr userDrawn="1">
            <p:custDataLst>
              <p:tags r:id="rId2"/>
            </p:custDataLst>
          </p:nvPr>
        </p:nvSpPr>
        <p:spPr>
          <a:xfrm>
            <a:off x="0" y="172663"/>
            <a:ext cx="427120" cy="854239"/>
          </a:xfrm>
          <a:custGeom>
            <a:avLst/>
            <a:gdLst>
              <a:gd name="connsiteX0" fmla="*/ 0 w 1899285"/>
              <a:gd name="connsiteY0" fmla="*/ 0 h 3798570"/>
              <a:gd name="connsiteX1" fmla="*/ 1899285 w 1899285"/>
              <a:gd name="connsiteY1" fmla="*/ 1899285 h 3798570"/>
              <a:gd name="connsiteX2" fmla="*/ 0 w 1899285"/>
              <a:gd name="connsiteY2" fmla="*/ 3798570 h 3798570"/>
              <a:gd name="connsiteX3" fmla="*/ 0 w 1899285"/>
              <a:gd name="connsiteY3" fmla="*/ 3022191 h 3798570"/>
              <a:gd name="connsiteX4" fmla="*/ 1122906 w 1899285"/>
              <a:gd name="connsiteY4" fmla="*/ 1899285 h 3798570"/>
              <a:gd name="connsiteX5" fmla="*/ 0 w 1899285"/>
              <a:gd name="connsiteY5" fmla="*/ 776379 h 379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9285" h="3798570">
                <a:moveTo>
                  <a:pt x="0" y="0"/>
                </a:moveTo>
                <a:cubicBezTo>
                  <a:pt x="1048946" y="0"/>
                  <a:pt x="1899285" y="850339"/>
                  <a:pt x="1899285" y="1899285"/>
                </a:cubicBezTo>
                <a:cubicBezTo>
                  <a:pt x="1899285" y="2948231"/>
                  <a:pt x="1048946" y="3798570"/>
                  <a:pt x="0" y="3798570"/>
                </a:cubicBezTo>
                <a:lnTo>
                  <a:pt x="0" y="3022191"/>
                </a:lnTo>
                <a:cubicBezTo>
                  <a:pt x="620164" y="3022191"/>
                  <a:pt x="1122906" y="2519449"/>
                  <a:pt x="1122906" y="1899285"/>
                </a:cubicBezTo>
                <a:cubicBezTo>
                  <a:pt x="1122906" y="1279121"/>
                  <a:pt x="620164" y="776379"/>
                  <a:pt x="0" y="776379"/>
                </a:cubicBezTo>
                <a:close/>
              </a:path>
            </a:pathLst>
          </a:custGeom>
          <a:gradFill>
            <a:gsLst>
              <a:gs pos="0">
                <a:schemeClr val="accent1"/>
              </a:gs>
              <a:gs pos="74000">
                <a:schemeClr val="accent1">
                  <a:lumMod val="20000"/>
                  <a:lumOff val="80000"/>
                </a:schemeClr>
              </a:gs>
              <a:gs pos="100000">
                <a:schemeClr val="accent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7500" tIns="35100" rIns="67500" bIns="35100" rtlCol="0" anchor="ctr">
            <a:normAutofit/>
          </a:bodyPr>
          <a:lstStyle/>
          <a:p>
            <a:pPr algn="ctr"/>
            <a:endParaRPr lang="zh-CN" altLang="en-US" sz="1350" baseline="0">
              <a:solidFill>
                <a:schemeClr val="tx1">
                  <a:lumMod val="85000"/>
                  <a:lumOff val="15000"/>
                </a:schemeClr>
              </a:solidFill>
              <a:latin typeface="Arial" panose="020B0604020202020204" pitchFamily="34" charset="0"/>
              <a:ea typeface="微软雅黑" panose="020B0503020204020204" pitchFamily="34" charset="-122"/>
              <a:sym typeface="+mn-lt"/>
            </a:endParaRPr>
          </a:p>
        </p:txBody>
      </p:sp>
      <p:sp>
        <p:nvSpPr>
          <p:cNvPr id="2" name="标题 1"/>
          <p:cNvSpPr>
            <a:spLocks noGrp="1"/>
          </p:cNvSpPr>
          <p:nvPr>
            <p:ph type="title"/>
            <p:custDataLst>
              <p:tags r:id="rId3"/>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48" y="332426"/>
            <a:ext cx="8139178" cy="331473"/>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502448" y="714381"/>
            <a:ext cx="3962432" cy="404168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4679194" y="714381"/>
            <a:ext cx="3962432" cy="404168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7928351" y="714381"/>
            <a:ext cx="713238" cy="404168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502444" y="714375"/>
            <a:ext cx="7371076" cy="4041680"/>
          </a:xfrm>
        </p:spPr>
        <p:txBody>
          <a:bodyPr vert="eaVert" lIns="90000" tIns="46800" rIns="90000" bIns="4680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lIns="90000" tIns="46800" rIns="90000" bIns="46800"/>
          <a:lstStyle>
            <a:lvl1pPr>
              <a:defRPr baseline="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lIns="90000" tIns="46800" rIns="90000" bIns="46800"/>
          <a:lstStyle>
            <a:lvl1pPr>
              <a:defRPr baseline="0">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p:txBody>
          <a:bodyPr lIns="90000" tIns="46800" rIns="90000" bIns="46800"/>
          <a:lstStyle>
            <a:lvl1pPr>
              <a:defRPr baseline="0">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502448" y="714381"/>
            <a:ext cx="8139178" cy="4041680"/>
          </a:xfrm>
        </p:spPr>
        <p:txBody>
          <a:bodyPr lIns="90000" tIns="46800" rIns="90000" bIns="46800"/>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603050"/>
            <a:ext cx="4051700" cy="4051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弧形 9"/>
          <p:cNvSpPr/>
          <p:nvPr userDrawn="1">
            <p:custDataLst>
              <p:tags r:id="rId3"/>
            </p:custDataLst>
          </p:nvPr>
        </p:nvSpPr>
        <p:spPr>
          <a:xfrm>
            <a:off x="3150455" y="1350277"/>
            <a:ext cx="2683069" cy="2683069"/>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2" name="标题 1"/>
          <p:cNvSpPr>
            <a:spLocks noGrp="1"/>
          </p:cNvSpPr>
          <p:nvPr>
            <p:ph type="title" hasCustomPrompt="1"/>
            <p:custDataLst>
              <p:tags r:id="rId4"/>
            </p:custDataLst>
          </p:nvPr>
        </p:nvSpPr>
        <p:spPr>
          <a:xfrm>
            <a:off x="803366" y="1996994"/>
            <a:ext cx="3963299" cy="884705"/>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2962780"/>
            <a:ext cx="3963299" cy="614363"/>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pic>
        <p:nvPicPr>
          <p:cNvPr id="8" name="图片 7" descr="09.02.1(1)"/>
          <p:cNvPicPr>
            <a:picLocks noChangeAspect="1"/>
          </p:cNvPicPr>
          <p:nvPr userDrawn="1"/>
        </p:nvPicPr>
        <p:blipFill>
          <a:blip r:embed="rId9"/>
          <a:stretch>
            <a:fillRect/>
          </a:stretch>
        </p:blipFill>
        <p:spPr>
          <a:xfrm>
            <a:off x="8082439" y="142875"/>
            <a:ext cx="928211" cy="469106"/>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14" name="任意多边形: 形状 13"/>
          <p:cNvSpPr/>
          <p:nvPr userDrawn="1">
            <p:custDataLst>
              <p:tags r:id="rId5"/>
            </p:custDataLst>
          </p:nvPr>
        </p:nvSpPr>
        <p:spPr>
          <a:xfrm>
            <a:off x="6983254" y="4684871"/>
            <a:ext cx="2044541" cy="458629"/>
          </a:xfrm>
          <a:custGeom>
            <a:avLst/>
            <a:gdLst>
              <a:gd name="connsiteX0" fmla="*/ 1892027 w 3784054"/>
              <a:gd name="connsiteY0" fmla="*/ 0 h 1248903"/>
              <a:gd name="connsiteX1" fmla="*/ 3701110 w 3784054"/>
              <a:gd name="connsiteY1" fmla="*/ 1076721 h 1248903"/>
              <a:gd name="connsiteX2" fmla="*/ 3784054 w 3784054"/>
              <a:gd name="connsiteY2" fmla="*/ 1248903 h 1248903"/>
              <a:gd name="connsiteX3" fmla="*/ 3035755 w 3784054"/>
              <a:gd name="connsiteY3" fmla="*/ 1248903 h 1248903"/>
              <a:gd name="connsiteX4" fmla="*/ 2973620 w 3784054"/>
              <a:gd name="connsiteY4" fmla="*/ 1165811 h 1248903"/>
              <a:gd name="connsiteX5" fmla="*/ 1892027 w 3784054"/>
              <a:gd name="connsiteY5" fmla="*/ 655735 h 1248903"/>
              <a:gd name="connsiteX6" fmla="*/ 810435 w 3784054"/>
              <a:gd name="connsiteY6" fmla="*/ 1165811 h 1248903"/>
              <a:gd name="connsiteX7" fmla="*/ 748300 w 3784054"/>
              <a:gd name="connsiteY7" fmla="*/ 1248903 h 1248903"/>
              <a:gd name="connsiteX8" fmla="*/ 0 w 3784054"/>
              <a:gd name="connsiteY8" fmla="*/ 1248903 h 1248903"/>
              <a:gd name="connsiteX9" fmla="*/ 82944 w 3784054"/>
              <a:gd name="connsiteY9" fmla="*/ 1076721 h 1248903"/>
              <a:gd name="connsiteX10" fmla="*/ 1892027 w 3784054"/>
              <a:gd name="connsiteY10" fmla="*/ 0 h 124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4054" h="1248903">
                <a:moveTo>
                  <a:pt x="1892027" y="0"/>
                </a:moveTo>
                <a:cubicBezTo>
                  <a:pt x="2673213" y="0"/>
                  <a:pt x="3352711" y="435378"/>
                  <a:pt x="3701110" y="1076721"/>
                </a:cubicBezTo>
                <a:lnTo>
                  <a:pt x="3784054" y="1248903"/>
                </a:lnTo>
                <a:lnTo>
                  <a:pt x="3035755" y="1248903"/>
                </a:lnTo>
                <a:lnTo>
                  <a:pt x="2973620" y="1165811"/>
                </a:lnTo>
                <a:cubicBezTo>
                  <a:pt x="2716534" y="854295"/>
                  <a:pt x="2327468" y="655735"/>
                  <a:pt x="1892027" y="655735"/>
                </a:cubicBezTo>
                <a:cubicBezTo>
                  <a:pt x="1456586" y="655735"/>
                  <a:pt x="1067520" y="854295"/>
                  <a:pt x="810435" y="1165811"/>
                </a:cubicBezTo>
                <a:lnTo>
                  <a:pt x="748300" y="1248903"/>
                </a:lnTo>
                <a:lnTo>
                  <a:pt x="0" y="1248903"/>
                </a:lnTo>
                <a:lnTo>
                  <a:pt x="82944" y="1076721"/>
                </a:lnTo>
                <a:cubicBezTo>
                  <a:pt x="431343" y="435378"/>
                  <a:pt x="1110841" y="0"/>
                  <a:pt x="189202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 tIns="35100" rIns="67500" bIns="35100" rtlCol="0" anchor="ctr">
            <a:normAutofit/>
          </a:bodyPr>
          <a:lstStyle/>
          <a:p>
            <a:pPr algn="ctr"/>
            <a:endParaRPr lang="zh-CN" altLang="en-US" sz="1350" baseline="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19600" y="735546"/>
            <a:ext cx="8672880" cy="41798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 tIns="35100" rIns="67500" bIns="35100" rtlCol="0" anchor="ctr">
            <a:normAutofit/>
          </a:bodyPr>
          <a:lstStyle/>
          <a:p>
            <a:pPr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2" name="标题 1"/>
          <p:cNvSpPr>
            <a:spLocks noGrp="1"/>
          </p:cNvSpPr>
          <p:nvPr>
            <p:ph type="title" hasCustomPrompt="1"/>
            <p:custDataLst>
              <p:tags r:id="rId3"/>
            </p:custDataLst>
          </p:nvPr>
        </p:nvSpPr>
        <p:spPr>
          <a:xfrm>
            <a:off x="961200" y="936900"/>
            <a:ext cx="7219800" cy="542700"/>
          </a:xfrm>
        </p:spPr>
        <p:txBody>
          <a:bodyPr lIns="90000" tIns="46800" rIns="90000" bIns="46800" anchor="ctr">
            <a:normAutofit/>
          </a:bodyPr>
          <a:lstStyle>
            <a:lvl1pPr>
              <a:defRPr sz="24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960835" y="1622700"/>
            <a:ext cx="7219950" cy="25839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grpSp>
        <p:nvGrpSpPr>
          <p:cNvPr id="13" name="组合 12"/>
          <p:cNvGrpSpPr/>
          <p:nvPr userDrawn="1">
            <p:custDataLst>
              <p:tags r:id="rId7"/>
            </p:custDataLst>
          </p:nvPr>
        </p:nvGrpSpPr>
        <p:grpSpPr>
          <a:xfrm>
            <a:off x="-855345" y="-1392555"/>
            <a:ext cx="2221230" cy="2355533"/>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9" name="弧形 8"/>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grpSp>
        <p:nvGrpSpPr>
          <p:cNvPr id="12" name="组合 11"/>
          <p:cNvGrpSpPr/>
          <p:nvPr userDrawn="1">
            <p:custDataLst>
              <p:tags r:id="rId10"/>
            </p:custDataLst>
          </p:nvPr>
        </p:nvGrpSpPr>
        <p:grpSpPr>
          <a:xfrm flipH="1" flipV="1">
            <a:off x="7774305" y="4207669"/>
            <a:ext cx="2221230" cy="2355533"/>
            <a:chOff x="-1596" y="-2724"/>
            <a:chExt cx="4664" cy="4946"/>
          </a:xfrm>
        </p:grpSpPr>
        <p:sp>
          <p:nvSpPr>
            <p:cNvPr id="10" name="弧形 9"/>
            <p:cNvSpPr/>
            <p:nvPr userDrawn="1">
              <p:custDataLst>
                <p:tags r:id="rId11"/>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1" name="弧形 10"/>
            <p:cNvSpPr/>
            <p:nvPr userDrawn="1">
              <p:custDataLst>
                <p:tags r:id="rId12"/>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5" name="灯片编号占位符 4"/>
          <p:cNvSpPr>
            <a:spLocks noGrp="1"/>
          </p:cNvSpPr>
          <p:nvPr>
            <p:ph type="sldNum" sz="quarter" idx="12"/>
            <p:custDataLst>
              <p:tags r:id="rId1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3617595" cy="5149691"/>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a:bodyPr>
          <a:lstStyle/>
          <a:p>
            <a:pPr lvl="0" algn="ctr"/>
            <a:endParaRPr lang="en-US" altLang="zh-CN" sz="1350" baseline="0" dirty="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hasCustomPrompt="1"/>
            <p:custDataLst>
              <p:tags r:id="rId3"/>
            </p:custDataLst>
          </p:nvPr>
        </p:nvSpPr>
        <p:spPr>
          <a:xfrm>
            <a:off x="437400" y="577800"/>
            <a:ext cx="2970000" cy="661500"/>
          </a:xfrm>
        </p:spPr>
        <p:txBody>
          <a:bodyPr wrap="square" lIns="90000" tIns="46800" rIns="90000" bIns="46800" anchor="ctr">
            <a:normAutofit/>
          </a:bodyPr>
          <a:lstStyle>
            <a:lvl1pPr>
              <a:defRPr sz="27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3825900" y="577454"/>
            <a:ext cx="4860000" cy="3815953"/>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flipV="1">
            <a:off x="-847249" y="4205288"/>
            <a:ext cx="2221230" cy="2355533"/>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0" name="弧形 9"/>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3" name="日期占位符 2"/>
          <p:cNvSpPr>
            <a:spLocks noGrp="1"/>
          </p:cNvSpPr>
          <p:nvPr>
            <p:ph type="dt" sz="half" idx="10"/>
            <p:custDataLst>
              <p:tags r:id="rId10"/>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7" name="文本占位符 6"/>
          <p:cNvSpPr>
            <a:spLocks noGrp="1"/>
          </p:cNvSpPr>
          <p:nvPr>
            <p:ph type="body" sz="quarter" idx="13"/>
            <p:custDataLst>
              <p:tags r:id="rId11"/>
            </p:custDataLst>
          </p:nvPr>
        </p:nvSpPr>
        <p:spPr>
          <a:xfrm>
            <a:off x="440100" y="1323000"/>
            <a:ext cx="2967300" cy="30699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9144000" cy="1998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a:bodyPr>
          <a:lstStyle/>
          <a:p>
            <a:pPr lvl="0" algn="ctr"/>
            <a:endParaRPr lang="en-US" altLang="zh-CN" sz="135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459581" y="2106000"/>
            <a:ext cx="8224200" cy="25731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a:off x="-855345" y="-1392555"/>
            <a:ext cx="2221230" cy="2355533"/>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8" name="弧形 7"/>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2" name="标题 1"/>
          <p:cNvSpPr>
            <a:spLocks noGrp="1"/>
          </p:cNvSpPr>
          <p:nvPr>
            <p:ph type="title"/>
            <p:custDataLst>
              <p:tags r:id="rId10"/>
            </p:custDataLst>
          </p:nvPr>
        </p:nvSpPr>
        <p:spPr>
          <a:xfrm>
            <a:off x="459000" y="585900"/>
            <a:ext cx="8232300" cy="469800"/>
          </a:xfrm>
        </p:spPr>
        <p:txBody>
          <a:bodyPr wrap="square" lIns="90000" tIns="46800" rIns="90000" bIns="46800" anchor="ctr">
            <a:normAutofit/>
          </a:bodyPr>
          <a:lstStyle>
            <a:lvl1pPr algn="ctr">
              <a:defRPr sz="27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11"/>
            </p:custDataLst>
          </p:nvPr>
        </p:nvSpPr>
        <p:spPr>
          <a:xfrm>
            <a:off x="459000" y="1244700"/>
            <a:ext cx="8231981" cy="621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pic>
        <p:nvPicPr>
          <p:cNvPr id="11" name="图片 10"/>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3771901"/>
            <a:ext cx="9144000" cy="13715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a:bodyPr>
          <a:lstStyle/>
          <a:p>
            <a:pPr lvl="0" algn="ctr"/>
            <a:endParaRPr lang="en-US" altLang="zh-CN" sz="135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6"/>
            </p:custDataLst>
          </p:nvPr>
        </p:nvSpPr>
        <p:spPr>
          <a:xfrm>
            <a:off x="453628" y="1260900"/>
            <a:ext cx="8243100" cy="2408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7"/>
            </p:custDataLst>
          </p:nvPr>
        </p:nvSpPr>
        <p:spPr>
          <a:xfrm>
            <a:off x="445500" y="3885300"/>
            <a:ext cx="8251200" cy="7587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grpSp>
        <p:nvGrpSpPr>
          <p:cNvPr id="13" name="组合 12"/>
          <p:cNvGrpSpPr/>
          <p:nvPr userDrawn="1">
            <p:custDataLst>
              <p:tags r:id="rId8"/>
            </p:custDataLst>
          </p:nvPr>
        </p:nvGrpSpPr>
        <p:grpSpPr>
          <a:xfrm flipH="1">
            <a:off x="7783354" y="-1391126"/>
            <a:ext cx="2221230" cy="2355533"/>
            <a:chOff x="-1796" y="-2924"/>
            <a:chExt cx="4664" cy="4946"/>
          </a:xfrm>
        </p:grpSpPr>
        <p:sp>
          <p:nvSpPr>
            <p:cNvPr id="6" name="弧形 5"/>
            <p:cNvSpPr/>
            <p:nvPr userDrawn="1">
              <p:custDataLst>
                <p:tags r:id="rId9"/>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0" name="弧形 9"/>
            <p:cNvSpPr/>
            <p:nvPr userDrawn="1">
              <p:custDataLst>
                <p:tags r:id="rId10"/>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2" name="标题 1"/>
          <p:cNvSpPr>
            <a:spLocks noGrp="1"/>
          </p:cNvSpPr>
          <p:nvPr>
            <p:ph type="title"/>
            <p:custDataLst>
              <p:tags r:id="rId11"/>
            </p:custDataLst>
          </p:nvPr>
        </p:nvSpPr>
        <p:spPr>
          <a:xfrm>
            <a:off x="453600" y="502200"/>
            <a:ext cx="8232300" cy="423900"/>
          </a:xfrm>
        </p:spPr>
        <p:txBody>
          <a:bodyPr wrap="square" lIns="90000" tIns="46800" rIns="90000" bIns="46800" anchor="ctr">
            <a:normAutofit/>
          </a:bodyPr>
          <a:lstStyle>
            <a:lvl1pPr algn="ctr">
              <a:defRPr sz="24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9144000" cy="6858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a:bodyPr>
          <a:lstStyle/>
          <a:p>
            <a:pPr lvl="0" algn="ctr"/>
            <a:endParaRPr lang="en-US" altLang="zh-CN" sz="135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p:custDataLst>
              <p:tags r:id="rId3"/>
            </p:custDataLst>
          </p:nvPr>
        </p:nvSpPr>
        <p:spPr>
          <a:xfrm>
            <a:off x="434700" y="178200"/>
            <a:ext cx="8278200" cy="331473"/>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434700" y="1247400"/>
            <a:ext cx="4006800" cy="21708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4681800" y="1247400"/>
            <a:ext cx="4025700" cy="21708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429300" y="3612600"/>
            <a:ext cx="4006800" cy="5859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4689900" y="3609900"/>
            <a:ext cx="4025700" cy="5859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11"/>
            </p:custDataLst>
          </p:nvPr>
        </p:nvGrpSpPr>
        <p:grpSpPr>
          <a:xfrm flipH="1" flipV="1">
            <a:off x="7774305" y="4207669"/>
            <a:ext cx="2221230" cy="2355533"/>
            <a:chOff x="-1596" y="-2724"/>
            <a:chExt cx="4664" cy="4946"/>
          </a:xfrm>
        </p:grpSpPr>
        <p:sp>
          <p:nvSpPr>
            <p:cNvPr id="6" name="弧形 5"/>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8" name="弧形 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pic>
        <p:nvPicPr>
          <p:cNvPr id="15" name="图片 14"/>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719418"/>
            <a:ext cx="9144000" cy="3704665"/>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a:bodyPr>
          <a:lstStyle/>
          <a:p>
            <a:pPr lvl="0" algn="ctr"/>
            <a:endParaRPr lang="en-US" altLang="zh-CN" sz="135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hasCustomPrompt="1"/>
            <p:custDataLst>
              <p:tags r:id="rId3"/>
            </p:custDataLst>
          </p:nvPr>
        </p:nvSpPr>
        <p:spPr>
          <a:xfrm>
            <a:off x="1142100" y="1004400"/>
            <a:ext cx="6858000" cy="1790100"/>
          </a:xfrm>
        </p:spPr>
        <p:txBody>
          <a:bodyPr wrap="square" lIns="90000" tIns="46800" rIns="90000" bIns="46800" anchor="b">
            <a:normAutofit/>
          </a:bodyPr>
          <a:lstStyle>
            <a:lvl1pPr algn="ctr">
              <a:defRPr sz="45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141810" y="2897100"/>
            <a:ext cx="6858000" cy="1242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8"/>
            </p:custDataLst>
          </p:nvPr>
        </p:nvGrpSpPr>
        <p:grpSpPr>
          <a:xfrm flipH="1" flipV="1">
            <a:off x="7774305" y="4207669"/>
            <a:ext cx="2221230" cy="2355533"/>
            <a:chOff x="-1596" y="-2724"/>
            <a:chExt cx="4664" cy="4946"/>
          </a:xfrm>
        </p:grpSpPr>
        <p:sp>
          <p:nvSpPr>
            <p:cNvPr id="6" name="弧形 5"/>
            <p:cNvSpPr/>
            <p:nvPr userDrawn="1">
              <p:custDataLst>
                <p:tags r:id="rId9"/>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1" name="弧形 10"/>
            <p:cNvSpPr/>
            <p:nvPr userDrawn="1">
              <p:custDataLst>
                <p:tags r:id="rId10"/>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grpSp>
        <p:nvGrpSpPr>
          <p:cNvPr id="16" name="组合 15"/>
          <p:cNvGrpSpPr/>
          <p:nvPr userDrawn="1">
            <p:custDataLst>
              <p:tags r:id="rId11"/>
            </p:custDataLst>
          </p:nvPr>
        </p:nvGrpSpPr>
        <p:grpSpPr>
          <a:xfrm>
            <a:off x="-842486" y="-1412557"/>
            <a:ext cx="2221230" cy="2355533"/>
            <a:chOff x="-1596" y="-2724"/>
            <a:chExt cx="4664" cy="4946"/>
          </a:xfrm>
        </p:grpSpPr>
        <p:sp>
          <p:nvSpPr>
            <p:cNvPr id="17" name="弧形 16"/>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8" name="弧形 1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528637" y="284219"/>
            <a:ext cx="4607719" cy="4607719"/>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lt1"/>
              </a:solidFill>
            </a:endParaRPr>
          </a:p>
        </p:txBody>
      </p:sp>
      <p:sp>
        <p:nvSpPr>
          <p:cNvPr id="2" name="标题 1"/>
          <p:cNvSpPr>
            <a:spLocks noGrp="1"/>
          </p:cNvSpPr>
          <p:nvPr>
            <p:ph type="ctrTitle" hasCustomPrompt="1"/>
            <p:custDataLst>
              <p:tags r:id="rId3"/>
            </p:custDataLst>
          </p:nvPr>
        </p:nvSpPr>
        <p:spPr>
          <a:xfrm>
            <a:off x="860620" y="1567113"/>
            <a:ext cx="4022522" cy="785873"/>
          </a:xfrm>
        </p:spPr>
        <p:txBody>
          <a:bodyPr lIns="90000" tIns="46800" rIns="90000" bIns="0" anchor="b" anchorCtr="0">
            <a:normAutofit/>
          </a:bodyPr>
          <a:lstStyle>
            <a:lvl1pPr algn="ctr">
              <a:defRPr sz="3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859720" y="2406890"/>
            <a:ext cx="4022522" cy="392011"/>
          </a:xfrm>
        </p:spPr>
        <p:txBody>
          <a:bodyPr lIns="90000" tIns="0" rIns="90000" bIns="46800">
            <a:normAutofit/>
          </a:bodyPr>
          <a:lstStyle>
            <a:lvl1pPr marL="0" indent="0" algn="ctr" eaLnBrk="1" fontAlgn="auto" latinLnBrk="0" hangingPunct="1">
              <a:lnSpc>
                <a:spcPct val="100000"/>
              </a:lnSpc>
              <a:buNone/>
              <a:defRPr sz="1800" u="none" strike="noStrike" kern="1200" cap="none" spc="200" normalizeH="0" baseline="0">
                <a:solidFill>
                  <a:schemeClr val="tx1">
                    <a:lumMod val="85000"/>
                    <a:lumOff val="1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860310" y="2856797"/>
            <a:ext cx="4021931" cy="615893"/>
          </a:xfrm>
        </p:spPr>
        <p:txBody>
          <a:bodyPr lIns="90000" tIns="46800" rIns="90000" bIns="46800">
            <a:normAutofit/>
          </a:bodyPr>
          <a:lstStyle>
            <a:lvl1pPr marL="0" indent="0" algn="ctr">
              <a:buNone/>
              <a:defRPr sz="105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603050"/>
            <a:ext cx="4051700" cy="4051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弧形 9"/>
          <p:cNvSpPr/>
          <p:nvPr userDrawn="1">
            <p:custDataLst>
              <p:tags r:id="rId3"/>
            </p:custDataLst>
          </p:nvPr>
        </p:nvSpPr>
        <p:spPr>
          <a:xfrm>
            <a:off x="3150455" y="1350277"/>
            <a:ext cx="2683069" cy="2683069"/>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2" name="标题 1"/>
          <p:cNvSpPr>
            <a:spLocks noGrp="1"/>
          </p:cNvSpPr>
          <p:nvPr>
            <p:ph type="title" hasCustomPrompt="1"/>
            <p:custDataLst>
              <p:tags r:id="rId4"/>
            </p:custDataLst>
          </p:nvPr>
        </p:nvSpPr>
        <p:spPr>
          <a:xfrm>
            <a:off x="803366" y="1996994"/>
            <a:ext cx="3963299" cy="884705"/>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2962780"/>
            <a:ext cx="3963299" cy="614363"/>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pic>
        <p:nvPicPr>
          <p:cNvPr id="8" name="图片 7" descr="09.02.1(1)"/>
          <p:cNvPicPr>
            <a:picLocks noChangeAspect="1"/>
          </p:cNvPicPr>
          <p:nvPr userDrawn="1"/>
        </p:nvPicPr>
        <p:blipFill>
          <a:blip r:embed="rId9"/>
          <a:stretch>
            <a:fillRect/>
          </a:stretch>
        </p:blipFill>
        <p:spPr>
          <a:xfrm>
            <a:off x="8082439" y="142875"/>
            <a:ext cx="928211" cy="46910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851"/>
            <a:ext cx="2057400" cy="273878"/>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a:xfrm>
            <a:off x="3028950" y="4767851"/>
            <a:ext cx="3086100" cy="273878"/>
          </a:xfrm>
        </p:spPr>
        <p:txBody>
          <a:bodyPr/>
          <a:lstStyle/>
          <a:p>
            <a:endParaRPr lang="zh-CN" altLang="en-US"/>
          </a:p>
        </p:txBody>
      </p:sp>
      <p:sp>
        <p:nvSpPr>
          <p:cNvPr id="4" name="灯片编号占位符 3"/>
          <p:cNvSpPr>
            <a:spLocks noGrp="1"/>
          </p:cNvSpPr>
          <p:nvPr>
            <p:ph type="sldNum" sz="quarter" idx="12"/>
          </p:nvPr>
        </p:nvSpPr>
        <p:spPr>
          <a:xfrm>
            <a:off x="6457950" y="4767851"/>
            <a:ext cx="2057400" cy="273878"/>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528637" y="284219"/>
            <a:ext cx="4607719" cy="4607719"/>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lt1"/>
              </a:solidFill>
            </a:endParaRPr>
          </a:p>
        </p:txBody>
      </p:sp>
      <p:sp>
        <p:nvSpPr>
          <p:cNvPr id="2" name="标题 1"/>
          <p:cNvSpPr>
            <a:spLocks noGrp="1"/>
          </p:cNvSpPr>
          <p:nvPr>
            <p:ph type="ctrTitle" hasCustomPrompt="1"/>
            <p:custDataLst>
              <p:tags r:id="rId3"/>
            </p:custDataLst>
          </p:nvPr>
        </p:nvSpPr>
        <p:spPr>
          <a:xfrm>
            <a:off x="860620" y="1567113"/>
            <a:ext cx="4022522" cy="785873"/>
          </a:xfrm>
        </p:spPr>
        <p:txBody>
          <a:bodyPr lIns="90000" tIns="46800" rIns="90000" bIns="0" anchor="b" anchorCtr="0">
            <a:normAutofit/>
          </a:bodyPr>
          <a:lstStyle>
            <a:lvl1pPr algn="ctr">
              <a:defRPr sz="3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859720" y="2406890"/>
            <a:ext cx="4022522" cy="392011"/>
          </a:xfrm>
        </p:spPr>
        <p:txBody>
          <a:bodyPr lIns="90000" tIns="0" rIns="90000" bIns="46800">
            <a:normAutofit/>
          </a:bodyPr>
          <a:lstStyle>
            <a:lvl1pPr marL="0" indent="0" algn="ctr" eaLnBrk="1" fontAlgn="auto" latinLnBrk="0" hangingPunct="1">
              <a:lnSpc>
                <a:spcPct val="100000"/>
              </a:lnSpc>
              <a:buNone/>
              <a:defRPr sz="1800" u="none" strike="noStrike" kern="1200" cap="none" spc="200" normalizeH="0" baseline="0">
                <a:solidFill>
                  <a:schemeClr val="tx1">
                    <a:lumMod val="85000"/>
                    <a:lumOff val="1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860310" y="2856797"/>
            <a:ext cx="4021931" cy="615893"/>
          </a:xfrm>
        </p:spPr>
        <p:txBody>
          <a:bodyPr lIns="90000" tIns="46800" rIns="90000" bIns="46800">
            <a:normAutofit/>
          </a:bodyPr>
          <a:lstStyle>
            <a:lvl1pPr marL="0" indent="0" algn="ctr">
              <a:buNone/>
              <a:defRPr sz="105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332426"/>
            <a:ext cx="8139178" cy="331473"/>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502412" y="714381"/>
            <a:ext cx="8139178" cy="404168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6" name="任意多边形: 形状 15"/>
          <p:cNvSpPr/>
          <p:nvPr userDrawn="1">
            <p:custDataLst>
              <p:tags r:id="rId2"/>
            </p:custDataLst>
          </p:nvPr>
        </p:nvSpPr>
        <p:spPr>
          <a:xfrm>
            <a:off x="4271963" y="1087987"/>
            <a:ext cx="4872038" cy="4055513"/>
          </a:xfrm>
          <a:custGeom>
            <a:avLst/>
            <a:gdLst>
              <a:gd name="connsiteX0" fmla="*/ 4709239 w 6496050"/>
              <a:gd name="connsiteY0" fmla="*/ 0 h 5407351"/>
              <a:gd name="connsiteX1" fmla="*/ 6328434 w 6496050"/>
              <a:gd name="connsiteY1" fmla="*/ 285756 h 5407351"/>
              <a:gd name="connsiteX2" fmla="*/ 6496050 w 6496050"/>
              <a:gd name="connsiteY2" fmla="*/ 351845 h 5407351"/>
              <a:gd name="connsiteX3" fmla="*/ 6496050 w 6496050"/>
              <a:gd name="connsiteY3" fmla="*/ 818208 h 5407351"/>
              <a:gd name="connsiteX4" fmla="*/ 6375920 w 6496050"/>
              <a:gd name="connsiteY4" fmla="*/ 763899 h 5407351"/>
              <a:gd name="connsiteX5" fmla="*/ 4709239 w 6496050"/>
              <a:gd name="connsiteY5" fmla="*/ 427411 h 5407351"/>
              <a:gd name="connsiteX6" fmla="*/ 427411 w 6496050"/>
              <a:gd name="connsiteY6" fmla="*/ 4709240 h 5407351"/>
              <a:gd name="connsiteX7" fmla="*/ 449517 w 6496050"/>
              <a:gd name="connsiteY7" fmla="*/ 5147033 h 5407351"/>
              <a:gd name="connsiteX8" fmla="*/ 489246 w 6496050"/>
              <a:gd name="connsiteY8" fmla="*/ 5407351 h 5407351"/>
              <a:gd name="connsiteX9" fmla="*/ 57374 w 6496050"/>
              <a:gd name="connsiteY9" fmla="*/ 5407351 h 5407351"/>
              <a:gd name="connsiteX10" fmla="*/ 24313 w 6496050"/>
              <a:gd name="connsiteY10" fmla="*/ 5190733 h 5407351"/>
              <a:gd name="connsiteX11" fmla="*/ 0 w 6496050"/>
              <a:gd name="connsiteY11" fmla="*/ 4709240 h 5407351"/>
              <a:gd name="connsiteX12" fmla="*/ 4709239 w 6496050"/>
              <a:gd name="connsiteY12" fmla="*/ 0 h 540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6050" h="5407351">
                <a:moveTo>
                  <a:pt x="4709239" y="0"/>
                </a:moveTo>
                <a:cubicBezTo>
                  <a:pt x="5278173" y="0"/>
                  <a:pt x="5823543" y="100890"/>
                  <a:pt x="6328434" y="285756"/>
                </a:cubicBezTo>
                <a:lnTo>
                  <a:pt x="6496050" y="351845"/>
                </a:lnTo>
                <a:lnTo>
                  <a:pt x="6496050" y="818208"/>
                </a:lnTo>
                <a:lnTo>
                  <a:pt x="6375920" y="763899"/>
                </a:lnTo>
                <a:cubicBezTo>
                  <a:pt x="5863649" y="547226"/>
                  <a:pt x="5300436" y="427411"/>
                  <a:pt x="4709239" y="427411"/>
                </a:cubicBezTo>
                <a:cubicBezTo>
                  <a:pt x="2344451" y="427411"/>
                  <a:pt x="427411" y="2344451"/>
                  <a:pt x="427411" y="4709240"/>
                </a:cubicBezTo>
                <a:cubicBezTo>
                  <a:pt x="427411" y="4857040"/>
                  <a:pt x="434900" y="5003090"/>
                  <a:pt x="449517" y="5147033"/>
                </a:cubicBezTo>
                <a:lnTo>
                  <a:pt x="489246" y="5407351"/>
                </a:lnTo>
                <a:lnTo>
                  <a:pt x="57374" y="5407351"/>
                </a:lnTo>
                <a:lnTo>
                  <a:pt x="24313" y="5190733"/>
                </a:lnTo>
                <a:cubicBezTo>
                  <a:pt x="8236" y="5032422"/>
                  <a:pt x="0" y="4871793"/>
                  <a:pt x="0" y="4709240"/>
                </a:cubicBezTo>
                <a:cubicBezTo>
                  <a:pt x="0" y="2108399"/>
                  <a:pt x="2108398" y="0"/>
                  <a:pt x="470923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7" name="弧形 16"/>
          <p:cNvSpPr/>
          <p:nvPr userDrawn="1">
            <p:custDataLst>
              <p:tags r:id="rId3"/>
            </p:custDataLst>
          </p:nvPr>
        </p:nvSpPr>
        <p:spPr>
          <a:xfrm>
            <a:off x="2388870" y="-805815"/>
            <a:ext cx="6755130" cy="6755130"/>
          </a:xfrm>
          <a:prstGeom prst="arc">
            <a:avLst>
              <a:gd name="adj1" fmla="val 7848479"/>
              <a:gd name="adj2" fmla="val 13838895"/>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18" name="圆: 空心 17"/>
          <p:cNvSpPr/>
          <p:nvPr userDrawn="1">
            <p:custDataLst>
              <p:tags r:id="rId4"/>
            </p:custDataLst>
          </p:nvPr>
        </p:nvSpPr>
        <p:spPr>
          <a:xfrm>
            <a:off x="1798808" y="1238738"/>
            <a:ext cx="1180124" cy="1180124"/>
          </a:xfrm>
          <a:prstGeom prst="donut">
            <a:avLst>
              <a:gd name="adj" fmla="val 1351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2" name="标题 1"/>
          <p:cNvSpPr>
            <a:spLocks noGrp="1"/>
          </p:cNvSpPr>
          <p:nvPr>
            <p:ph type="title" hasCustomPrompt="1"/>
            <p:custDataLst>
              <p:tags r:id="rId5"/>
            </p:custDataLst>
          </p:nvPr>
        </p:nvSpPr>
        <p:spPr>
          <a:xfrm>
            <a:off x="189666" y="3437336"/>
            <a:ext cx="4196954" cy="561976"/>
          </a:xfrm>
        </p:spPr>
        <p:txBody>
          <a:bodyPr lIns="90000" tIns="46800" rIns="90000" bIns="46800" anchor="t" anchorCtr="0">
            <a:normAutofit/>
          </a:bodyPr>
          <a:lstStyle>
            <a:lvl1pPr algn="ctr">
              <a:defRPr sz="27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pic>
        <p:nvPicPr>
          <p:cNvPr id="15" name="图片 14"/>
          <p:cNvPicPr>
            <a:picLocks noChangeAspect="1"/>
          </p:cNvPicPr>
          <p:nvPr userDrawn="1">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4993990" y="1828045"/>
            <a:ext cx="4134792" cy="3315455"/>
          </a:xfrm>
          <a:prstGeom prst="rect">
            <a:avLst/>
          </a:prstGeom>
        </p:spPr>
      </p:pic>
      <p:cxnSp>
        <p:nvCxnSpPr>
          <p:cNvPr id="21" name="直接连接符 20"/>
          <p:cNvCxnSpPr/>
          <p:nvPr userDrawn="1">
            <p:custDataLst>
              <p:tags r:id="rId11"/>
            </p:custDataLst>
          </p:nvPr>
        </p:nvCxnSpPr>
        <p:spPr>
          <a:xfrm>
            <a:off x="2041397" y="3383624"/>
            <a:ext cx="493493"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1.png"/><Relationship Id="rId5" Type="http://schemas.openxmlformats.org/officeDocument/2006/relationships/image" Target="../media/image3.jpeg"/><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4" Type="http://schemas.openxmlformats.org/officeDocument/2006/relationships/theme" Target="../theme/theme3.xml"/><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15.xml"/><Relationship Id="rId8" Type="http://schemas.openxmlformats.org/officeDocument/2006/relationships/slideLayout" Target="../slideLayouts/slideLayout14.xml"/><Relationship Id="rId7" Type="http://schemas.openxmlformats.org/officeDocument/2006/relationships/slideLayout" Target="../slideLayouts/slideLayout13.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3" Type="http://schemas.openxmlformats.org/officeDocument/2006/relationships/slideLayout" Target="../slideLayouts/slideLayout9.xml"/><Relationship Id="rId28" Type="http://schemas.openxmlformats.org/officeDocument/2006/relationships/theme" Target="../theme/theme4.xml"/><Relationship Id="rId27" Type="http://schemas.openxmlformats.org/officeDocument/2006/relationships/image" Target="../media/image1.png"/><Relationship Id="rId26" Type="http://schemas.openxmlformats.org/officeDocument/2006/relationships/tags" Target="../tags/tag157.xml"/><Relationship Id="rId25" Type="http://schemas.openxmlformats.org/officeDocument/2006/relationships/tags" Target="../tags/tag156.xml"/><Relationship Id="rId24" Type="http://schemas.openxmlformats.org/officeDocument/2006/relationships/tags" Target="../tags/tag155.xml"/><Relationship Id="rId23" Type="http://schemas.openxmlformats.org/officeDocument/2006/relationships/tags" Target="../tags/tag154.xml"/><Relationship Id="rId22" Type="http://schemas.openxmlformats.org/officeDocument/2006/relationships/tags" Target="../tags/tag153.xml"/><Relationship Id="rId21" Type="http://schemas.openxmlformats.org/officeDocument/2006/relationships/tags" Target="../tags/tag152.xml"/><Relationship Id="rId20" Type="http://schemas.openxmlformats.org/officeDocument/2006/relationships/tags" Target="../tags/tag151.xml"/><Relationship Id="rId2" Type="http://schemas.openxmlformats.org/officeDocument/2006/relationships/slideLayout" Target="../slideLayouts/slideLayout8.xml"/><Relationship Id="rId19" Type="http://schemas.openxmlformats.org/officeDocument/2006/relationships/image" Target="../media/image6.png"/><Relationship Id="rId18" Type="http://schemas.openxmlformats.org/officeDocument/2006/relationships/slideLayout" Target="../slideLayouts/slideLayout24.xml"/><Relationship Id="rId17" Type="http://schemas.openxmlformats.org/officeDocument/2006/relationships/slideLayout" Target="../slideLayouts/slideLayout23.xml"/><Relationship Id="rId16" Type="http://schemas.openxmlformats.org/officeDocument/2006/relationships/slideLayout" Target="../slideLayouts/slideLayout22.xml"/><Relationship Id="rId15" Type="http://schemas.openxmlformats.org/officeDocument/2006/relationships/slideLayout" Target="../slideLayouts/slideLayout21.xml"/><Relationship Id="rId14" Type="http://schemas.openxmlformats.org/officeDocument/2006/relationships/slideLayout" Target="../slideLayouts/slideLayout20.xml"/><Relationship Id="rId13" Type="http://schemas.openxmlformats.org/officeDocument/2006/relationships/slideLayout" Target="../slideLayouts/slideLayout19.xml"/><Relationship Id="rId12" Type="http://schemas.openxmlformats.org/officeDocument/2006/relationships/slideLayout" Target="../slideLayouts/slideLayout18.xml"/><Relationship Id="rId11" Type="http://schemas.openxmlformats.org/officeDocument/2006/relationships/slideLayout" Target="../slideLayouts/slideLayout17.xml"/><Relationship Id="rId10" Type="http://schemas.openxmlformats.org/officeDocument/2006/relationships/slideLayout" Target="../slideLayouts/slideLayout16.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t="-9000" b="-9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92"/>
            <a:ext cx="7886700" cy="994346"/>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8650" y="1369458"/>
            <a:ext cx="7886700" cy="3264074"/>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28650" y="4768096"/>
            <a:ext cx="2057400" cy="273892"/>
          </a:xfrm>
          <a:prstGeom prst="rect">
            <a:avLst/>
          </a:prstGeom>
        </p:spPr>
        <p:txBody>
          <a:bodyPr vert="horz" lIns="91440" tIns="45720" rIns="91440" bIns="45720" rtlCol="0" anchor="ctr"/>
          <a:lstStyle>
            <a:lvl1pPr algn="l">
              <a:defRPr sz="9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3028950" y="4768096"/>
            <a:ext cx="3086100" cy="273892"/>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8096"/>
            <a:ext cx="2057400" cy="273892"/>
          </a:xfrm>
          <a:prstGeom prst="rect">
            <a:avLst/>
          </a:prstGeom>
        </p:spPr>
        <p:txBody>
          <a:bodyPr vert="horz" lIns="91440" tIns="45720" rIns="91440" bIns="45720" rtlCol="0" anchor="ctr"/>
          <a:lstStyle>
            <a:lvl1pPr algn="r">
              <a:defRPr sz="900">
                <a:solidFill>
                  <a:schemeClr val="tx1">
                    <a:tint val="75000"/>
                  </a:schemeClr>
                </a:solidFill>
              </a:defRPr>
            </a:lvl1pPr>
          </a:lstStyle>
          <a:p>
            <a:fld id="{565CE74E-AB26-4998-AD42-012C4C1AD076}" type="slidenum">
              <a:rPr lang="zh-CN" altLang="en-US" smtClean="0"/>
            </a:fld>
            <a:endParaRPr lang="zh-CN" altLang="en-US"/>
          </a:p>
        </p:txBody>
      </p:sp>
      <p:pic>
        <p:nvPicPr>
          <p:cNvPr id="8" name="图片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KSO_TEMPLATE" hidden="1"/>
          <p:cNvSpPr/>
          <p:nvPr userDrawn="1"/>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8" name="图片 7"/>
          <p:cNvPicPr>
            <a:picLocks noChangeAspect="1"/>
          </p:cNvPicPr>
          <p:nvPr userDrawn="1"/>
        </p:nvPicPr>
        <p:blipFill rotWithShape="1">
          <a:blip r:embed="rId2"/>
          <a:srcRect b="-100"/>
          <a:stretch>
            <a:fillRect/>
          </a:stretch>
        </p:blipFill>
        <p:spPr>
          <a:xfrm>
            <a:off x="0" y="3043"/>
            <a:ext cx="9144000" cy="5138367"/>
          </a:xfrm>
          <a:prstGeom prst="rect">
            <a:avLst/>
          </a:prstGeom>
        </p:spPr>
      </p:pic>
      <p:pic>
        <p:nvPicPr>
          <p:cNvPr id="2" name="图片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54" r:id="rId1"/>
  </p:sldLayoutIdLst>
  <p:txStyles>
    <p:titleStyle>
      <a:lvl1pPr algn="l" defTabSz="685800"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92"/>
            <a:ext cx="7886700" cy="994346"/>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8650" y="1369458"/>
            <a:ext cx="7886700" cy="3264074"/>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28650" y="4768096"/>
            <a:ext cx="2057400" cy="273892"/>
          </a:xfrm>
          <a:prstGeom prst="rect">
            <a:avLst/>
          </a:prstGeom>
        </p:spPr>
        <p:txBody>
          <a:bodyPr vert="horz" lIns="91440" tIns="45720" rIns="91440" bIns="45720" rtlCol="0" anchor="ctr"/>
          <a:lstStyle>
            <a:lvl1pPr algn="l">
              <a:defRPr sz="9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3028950" y="4768096"/>
            <a:ext cx="3086100" cy="273892"/>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8096"/>
            <a:ext cx="2057400" cy="273892"/>
          </a:xfrm>
          <a:prstGeom prst="rect">
            <a:avLst/>
          </a:prstGeom>
        </p:spPr>
        <p:txBody>
          <a:bodyPr vert="horz" lIns="91440" tIns="45720" rIns="91440" bIns="45720" rtlCol="0" anchor="ctr"/>
          <a:lstStyle>
            <a:lvl1pPr algn="r">
              <a:defRPr sz="900">
                <a:solidFill>
                  <a:schemeClr val="tx1">
                    <a:tint val="75000"/>
                  </a:schemeClr>
                </a:solidFill>
              </a:defRPr>
            </a:lvl1pPr>
          </a:lstStyle>
          <a:p>
            <a:fld id="{565CE74E-AB26-4998-AD42-012C4C1AD076}" type="slidenum">
              <a:rPr lang="zh-CN" altLang="en-US" smtClean="0"/>
            </a:fld>
            <a:endParaRPr lang="zh-CN" altLang="en-US"/>
          </a:p>
        </p:txBody>
      </p:sp>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56"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9"/>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502412" y="332423"/>
            <a:ext cx="8139178" cy="331473"/>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502412" y="714381"/>
            <a:ext cx="8139178" cy="404168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574840" y="4762375"/>
            <a:ext cx="2025000" cy="237600"/>
          </a:xfrm>
          <a:prstGeom prst="rect">
            <a:avLst/>
          </a:prstGeom>
        </p:spPr>
        <p:txBody>
          <a:bodyPr vert="horz" lIns="91440" tIns="45720" rIns="91440" bIns="45720" rtlCol="0" anchor="ctr">
            <a:normAutofit/>
          </a:bodyPr>
          <a:lstStyle>
            <a:lvl1pPr algn="l">
              <a:defRPr sz="900"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3087000" y="4762375"/>
            <a:ext cx="2970000" cy="237600"/>
          </a:xfrm>
          <a:prstGeom prst="rect">
            <a:avLst/>
          </a:prstGeom>
        </p:spPr>
        <p:txBody>
          <a:bodyPr vert="horz" lIns="91440" tIns="45720" rIns="91440" bIns="45720" rtlCol="0" anchor="ctr">
            <a:normAutofit/>
          </a:bodyPr>
          <a:lstStyle>
            <a:lvl1pPr algn="ctr">
              <a:defRPr sz="900"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6457950" y="4762375"/>
            <a:ext cx="2025000" cy="237600"/>
          </a:xfrm>
          <a:prstGeom prst="rect">
            <a:avLst/>
          </a:prstGeom>
        </p:spPr>
        <p:txBody>
          <a:bodyPr vert="horz" lIns="91440" tIns="45720" rIns="91440" bIns="45720" rtlCol="0" anchor="ctr">
            <a:normAutofit/>
          </a:bodyPr>
          <a:lstStyle>
            <a:lvl1pPr algn="r">
              <a:defRPr sz="900"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pic>
        <p:nvPicPr>
          <p:cNvPr id="8" name="图片 7"/>
          <p:cNvPicPr>
            <a:picLocks noChangeAspect="1"/>
          </p:cNvPicPr>
          <p:nvPr userDrawn="1">
            <p:custDataLst>
              <p:tags r:id="rId26"/>
            </p:custDataLst>
          </p:nvPr>
        </p:nvPicPr>
        <p:blipFill>
          <a:blip r:embed="rId27"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Lst>
  <p:txStyles>
    <p:titleStyle>
      <a:lvl1pPr algn="l" defTabSz="685800" rtl="0" eaLnBrk="1" fontAlgn="auto" latinLnBrk="0" hangingPunct="1">
        <a:lnSpc>
          <a:spcPct val="100000"/>
        </a:lnSpc>
        <a:spcBef>
          <a:spcPct val="0"/>
        </a:spcBef>
        <a:buNone/>
        <a:defRPr sz="18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tags" Target="../tags/tag161.xml"/><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tags" Target="../tags/tag158.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6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tags" Target="../tags/tag163.xml"/><Relationship Id="rId4" Type="http://schemas.openxmlformats.org/officeDocument/2006/relationships/image" Target="../media/image1.pn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tags" Target="../tags/tag16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9" Type="http://schemas.openxmlformats.org/officeDocument/2006/relationships/slideLayout" Target="../slideLayouts/slideLayout4.xml"/><Relationship Id="rId8" Type="http://schemas.openxmlformats.org/officeDocument/2006/relationships/tags" Target="../tags/tag169.xml"/><Relationship Id="rId7" Type="http://schemas.openxmlformats.org/officeDocument/2006/relationships/hyperlink" Target="http://www.bofety.com/" TargetMode="External"/><Relationship Id="rId6" Type="http://schemas.openxmlformats.org/officeDocument/2006/relationships/tags" Target="../tags/tag168.xml"/><Relationship Id="rId5" Type="http://schemas.openxmlformats.org/officeDocument/2006/relationships/image" Target="../media/image15.jpeg"/><Relationship Id="rId4" Type="http://schemas.openxmlformats.org/officeDocument/2006/relationships/tags" Target="../tags/tag167.xml"/><Relationship Id="rId3" Type="http://schemas.openxmlformats.org/officeDocument/2006/relationships/image" Target="../media/image14.jpeg"/><Relationship Id="rId2" Type="http://schemas.openxmlformats.org/officeDocument/2006/relationships/tags" Target="../tags/tag166.xml"/><Relationship Id="rId1" Type="http://schemas.openxmlformats.org/officeDocument/2006/relationships/tags" Target="../tags/tag16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757673"/>
            <a:ext cx="9144000" cy="1960180"/>
          </a:xfrm>
          <a:prstGeom prst="rect">
            <a:avLst/>
          </a:prstGeom>
          <a:solidFill>
            <a:srgbClr val="00B0F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101260" y="2353042"/>
            <a:ext cx="6941480" cy="769441"/>
          </a:xfrm>
          <a:prstGeom prst="rect">
            <a:avLst/>
          </a:prstGeom>
          <a:noFill/>
        </p:spPr>
        <p:txBody>
          <a:bodyPr wrap="square" rtlCol="0">
            <a:spAutoFit/>
          </a:bodyPr>
          <a:lstStyle/>
          <a:p>
            <a:pPr algn="dist"/>
            <a:r>
              <a:rPr lang="zh-CN" altLang="en-US" sz="4400" b="1" dirty="0">
                <a:solidFill>
                  <a:schemeClr val="bg1"/>
                </a:solidFill>
                <a:latin typeface="微软雅黑" panose="020B0503020204020204" pitchFamily="34" charset="-122"/>
              </a:rPr>
              <a:t>安全事故应急管理要点</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sp>
        <p:nvSpPr>
          <p:cNvPr id="4" name="文本框 3" descr="7b0a2020202022776f7264617274223a20227b5c2269645c223a32353030343531362c5c227469645c223a31333439377d220a7d0a"/>
          <p:cNvSpPr txBox="1"/>
          <p:nvPr>
            <p:custDataLst>
              <p:tags r:id="rId1"/>
            </p:custDataLst>
          </p:nvPr>
        </p:nvSpPr>
        <p:spPr>
          <a:xfrm>
            <a:off x="5934869" y="3257926"/>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b="1" dirty="0">
                <a:solidFill>
                  <a:schemeClr val="lt1"/>
                </a:solidFill>
                <a:effectLst/>
                <a:latin typeface="微软雅黑" panose="020B0503020204020204" pitchFamily="34" charset="-122"/>
                <a:ea typeface="微软雅黑" panose="020B0503020204020204" pitchFamily="34" charset="-122"/>
              </a:rPr>
              <a:t>博富特咨询</a:t>
            </a:r>
            <a:r>
              <a:rPr lang="en-US" altLang="zh-CN" b="1" dirty="0">
                <a:solidFill>
                  <a:schemeClr val="lt1"/>
                </a:solidFill>
                <a:effectLst/>
                <a:latin typeface="微软雅黑" panose="020B0503020204020204" pitchFamily="34" charset="-122"/>
                <a:ea typeface="微软雅黑" panose="020B0503020204020204" pitchFamily="34" charset="-122"/>
              </a:rPr>
              <a:t> </a:t>
            </a:r>
            <a:endParaRPr lang="en-US" altLang="zh-CN"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2"/>
            </p:custDataLst>
          </p:nvPr>
        </p:nvSpPr>
        <p:spPr>
          <a:xfrm>
            <a:off x="5597369" y="4193874"/>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全面</a:t>
            </a:r>
            <a:endParaRPr lang="zh-CN" altLang="en-US" sz="1350" b="1">
              <a:solidFill>
                <a:schemeClr val="dk1">
                  <a:lumMod val="85000"/>
                  <a:lumOff val="15000"/>
                </a:schemeClr>
              </a:solidFill>
            </a:endParaRPr>
          </a:p>
        </p:txBody>
      </p:sp>
      <p:sp>
        <p:nvSpPr>
          <p:cNvPr id="9" name="椭圆 8"/>
          <p:cNvSpPr/>
          <p:nvPr>
            <p:custDataLst>
              <p:tags r:id="rId3"/>
            </p:custDataLst>
          </p:nvPr>
        </p:nvSpPr>
        <p:spPr>
          <a:xfrm>
            <a:off x="6529705" y="419433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专业</a:t>
            </a:r>
            <a:endParaRPr lang="zh-CN" altLang="en-US" sz="1350" b="1">
              <a:solidFill>
                <a:schemeClr val="dk1">
                  <a:lumMod val="85000"/>
                  <a:lumOff val="15000"/>
                </a:schemeClr>
              </a:solidFill>
            </a:endParaRPr>
          </a:p>
        </p:txBody>
      </p:sp>
      <p:sp>
        <p:nvSpPr>
          <p:cNvPr id="10" name="椭圆 9"/>
          <p:cNvSpPr/>
          <p:nvPr>
            <p:custDataLst>
              <p:tags r:id="rId4"/>
            </p:custDataLst>
          </p:nvPr>
        </p:nvSpPr>
        <p:spPr>
          <a:xfrm>
            <a:off x="7462041" y="419387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实用</a:t>
            </a:r>
            <a:endParaRPr lang="zh-CN" altLang="en-US" sz="1350" b="1">
              <a:solidFill>
                <a:schemeClr val="dk1">
                  <a:lumMod val="85000"/>
                  <a:lumOff val="1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安全事故应急管理要点</a:t>
            </a:r>
            <a:endParaRPr lang="zh-CN" altLang="en-US" dirty="0"/>
          </a:p>
        </p:txBody>
      </p:sp>
      <p:graphicFrame>
        <p:nvGraphicFramePr>
          <p:cNvPr id="3" name="表格 2"/>
          <p:cNvGraphicFramePr>
            <a:graphicFrameLocks noGrp="1"/>
          </p:cNvGraphicFramePr>
          <p:nvPr/>
        </p:nvGraphicFramePr>
        <p:xfrm>
          <a:off x="660052" y="1848791"/>
          <a:ext cx="7802245" cy="2587038"/>
        </p:xfrm>
        <a:graphic>
          <a:graphicData uri="http://schemas.openxmlformats.org/drawingml/2006/table">
            <a:tbl>
              <a:tblPr/>
              <a:tblGrid>
                <a:gridCol w="1132205"/>
                <a:gridCol w="1296670"/>
                <a:gridCol w="1428750"/>
                <a:gridCol w="3944620"/>
              </a:tblGrid>
              <a:tr h="502826">
                <a:tc>
                  <a:txBody>
                    <a:bodyPr/>
                    <a:lstStyle/>
                    <a:p>
                      <a:pPr algn="ctr">
                        <a:lnSpc>
                          <a:spcPts val="2800"/>
                        </a:lnSpc>
                        <a:spcAft>
                          <a:spcPts val="0"/>
                        </a:spcAft>
                      </a:pPr>
                      <a:r>
                        <a:rPr lang="zh-CN" sz="1400" b="1" kern="1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分期 </a:t>
                      </a:r>
                      <a:endParaRPr lang="zh-CN" sz="1400" b="1" kern="1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50800" marR="508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6B788B"/>
                    </a:solidFill>
                  </a:tcPr>
                </a:tc>
                <a:tc>
                  <a:txBody>
                    <a:bodyPr/>
                    <a:lstStyle/>
                    <a:p>
                      <a:pPr algn="ctr">
                        <a:lnSpc>
                          <a:spcPts val="2800"/>
                        </a:lnSpc>
                        <a:spcAft>
                          <a:spcPts val="0"/>
                        </a:spcAft>
                      </a:pPr>
                      <a:r>
                        <a:rPr lang="zh-CN" sz="1400" b="1" kern="1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发生阶段 </a:t>
                      </a:r>
                      <a:endParaRPr lang="zh-CN" sz="1400" b="1" kern="1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50800" marR="508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6B788B"/>
                    </a:solidFill>
                  </a:tcPr>
                </a:tc>
                <a:tc>
                  <a:txBody>
                    <a:bodyPr/>
                    <a:lstStyle/>
                    <a:p>
                      <a:pPr algn="ctr">
                        <a:lnSpc>
                          <a:spcPts val="2800"/>
                        </a:lnSpc>
                        <a:spcAft>
                          <a:spcPts val="0"/>
                        </a:spcAft>
                      </a:pPr>
                      <a:r>
                        <a:rPr lang="zh-CN" sz="1400" b="1" kern="10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能力要求 </a:t>
                      </a:r>
                      <a:endParaRPr lang="zh-CN" sz="1400" b="1" kern="10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50800" marR="508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6B788B"/>
                    </a:solidFill>
                  </a:tcPr>
                </a:tc>
                <a:tc>
                  <a:txBody>
                    <a:bodyPr/>
                    <a:lstStyle/>
                    <a:p>
                      <a:pPr algn="ctr">
                        <a:lnSpc>
                          <a:spcPts val="2800"/>
                        </a:lnSpc>
                        <a:spcAft>
                          <a:spcPts val="0"/>
                        </a:spcAft>
                      </a:pPr>
                      <a:r>
                        <a:rPr lang="zh-CN" sz="1400" b="1" kern="1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主要任务 </a:t>
                      </a:r>
                      <a:endParaRPr lang="zh-CN" sz="1400" b="1" kern="1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50800" marR="508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6B788B"/>
                    </a:solidFill>
                  </a:tcPr>
                </a:tc>
              </a:tr>
              <a:tr h="526815">
                <a:tc>
                  <a:txBody>
                    <a:bodyPr/>
                    <a:lstStyle/>
                    <a:p>
                      <a:pPr algn="ctr">
                        <a:lnSpc>
                          <a:spcPts val="2800"/>
                        </a:lnSpc>
                        <a:spcAft>
                          <a:spcPts val="0"/>
                        </a:spcAft>
                      </a:pPr>
                      <a:r>
                        <a:rPr lang="zh-CN" sz="1400" b="1" kern="1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预警期 </a:t>
                      </a:r>
                      <a:endParaRPr lang="zh-CN" sz="1400" b="1" kern="1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50800" marR="5080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788B"/>
                    </a:solidFill>
                  </a:tcPr>
                </a:tc>
                <a:tc>
                  <a:txBody>
                    <a:bodyPr/>
                    <a:lstStyle/>
                    <a:p>
                      <a:pPr algn="ctr">
                        <a:lnSpc>
                          <a:spcPts val="2800"/>
                        </a:lnSpc>
                        <a:spcAft>
                          <a:spcPts val="0"/>
                        </a:spcAft>
                      </a:pPr>
                      <a:r>
                        <a:rPr lang="zh-CN" sz="1400" kern="10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事前 </a:t>
                      </a:r>
                      <a:endParaRPr lang="zh-CN" sz="1400" kern="10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50800" marR="5080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a:lnSpc>
                          <a:spcPts val="2800"/>
                        </a:lnSpc>
                        <a:spcAft>
                          <a:spcPts val="0"/>
                        </a:spcAft>
                      </a:pPr>
                      <a:r>
                        <a:rPr lang="zh-CN" sz="1400" kern="10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预警预备 </a:t>
                      </a:r>
                      <a:endParaRPr lang="zh-CN" sz="1400" kern="10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50800" marR="508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l">
                        <a:lnSpc>
                          <a:spcPts val="2800"/>
                        </a:lnSpc>
                        <a:spcAft>
                          <a:spcPts val="0"/>
                        </a:spcAft>
                      </a:pPr>
                      <a:r>
                        <a:rPr lang="zh-CN" sz="1400" kern="1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防范事件的发生，尽可能控制事态发展 </a:t>
                      </a:r>
                      <a:endParaRPr lang="zh-CN" sz="1400" kern="1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50800" marR="508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r>
              <a:tr h="503767">
                <a:tc>
                  <a:txBody>
                    <a:bodyPr/>
                    <a:lstStyle/>
                    <a:p>
                      <a:pPr algn="ctr">
                        <a:lnSpc>
                          <a:spcPts val="2800"/>
                        </a:lnSpc>
                        <a:spcAft>
                          <a:spcPts val="0"/>
                        </a:spcAft>
                      </a:pPr>
                      <a:r>
                        <a:rPr lang="zh-CN" sz="1400" b="1" kern="1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爆发期 </a:t>
                      </a:r>
                      <a:endParaRPr lang="zh-CN" sz="1400" b="1" kern="1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50800" marR="5080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788B"/>
                    </a:solidFill>
                  </a:tcPr>
                </a:tc>
                <a:tc>
                  <a:txBody>
                    <a:bodyPr/>
                    <a:lstStyle/>
                    <a:p>
                      <a:pPr algn="ctr">
                        <a:lnSpc>
                          <a:spcPts val="2800"/>
                        </a:lnSpc>
                        <a:spcAft>
                          <a:spcPts val="0"/>
                        </a:spcAft>
                      </a:pPr>
                      <a:r>
                        <a:rPr lang="zh-CN" sz="1400" kern="10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事中 </a:t>
                      </a:r>
                      <a:endParaRPr lang="zh-CN" sz="1400" kern="10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50800" marR="5080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a:lnSpc>
                          <a:spcPts val="2800"/>
                        </a:lnSpc>
                        <a:spcAft>
                          <a:spcPts val="0"/>
                        </a:spcAft>
                      </a:pPr>
                      <a:r>
                        <a:rPr lang="zh-CN" sz="1400" kern="1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快速反应 </a:t>
                      </a:r>
                      <a:endParaRPr lang="zh-CN" sz="1400" kern="1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50800" marR="508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l">
                        <a:lnSpc>
                          <a:spcPts val="2800"/>
                        </a:lnSpc>
                        <a:spcAft>
                          <a:spcPts val="0"/>
                        </a:spcAft>
                      </a:pPr>
                      <a:r>
                        <a:rPr lang="zh-CN" sz="1400" kern="1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及时控制突发公共事件并防止其蔓延 </a:t>
                      </a:r>
                      <a:endParaRPr lang="zh-CN" sz="1400" kern="1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50800" marR="508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r>
              <a:tr h="526815">
                <a:tc>
                  <a:txBody>
                    <a:bodyPr/>
                    <a:lstStyle/>
                    <a:p>
                      <a:pPr algn="ctr">
                        <a:lnSpc>
                          <a:spcPts val="2800"/>
                        </a:lnSpc>
                        <a:spcAft>
                          <a:spcPts val="0"/>
                        </a:spcAft>
                      </a:pPr>
                      <a:r>
                        <a:rPr lang="zh-CN" sz="1400" b="1" kern="1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缓解期 </a:t>
                      </a:r>
                      <a:endParaRPr lang="zh-CN" sz="1400" b="1" kern="1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50800" marR="5080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788B"/>
                    </a:solidFill>
                  </a:tcPr>
                </a:tc>
                <a:tc>
                  <a:txBody>
                    <a:bodyPr/>
                    <a:lstStyle/>
                    <a:p>
                      <a:pPr algn="ctr">
                        <a:lnSpc>
                          <a:spcPts val="2800"/>
                        </a:lnSpc>
                        <a:spcAft>
                          <a:spcPts val="0"/>
                        </a:spcAft>
                      </a:pPr>
                      <a:r>
                        <a:rPr lang="zh-CN" sz="1400" kern="10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事中 </a:t>
                      </a:r>
                      <a:endParaRPr lang="zh-CN" sz="1400" kern="10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50800" marR="5080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914400" rtl="0" eaLnBrk="1" latinLnBrk="0" hangingPunct="1">
                        <a:lnSpc>
                          <a:spcPts val="2800"/>
                        </a:lnSpc>
                        <a:spcAft>
                          <a:spcPts val="0"/>
                        </a:spcAft>
                      </a:pPr>
                      <a:r>
                        <a:rPr lang="zh-CN" altLang="en-US" sz="1400" kern="1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敢于担责</a:t>
                      </a:r>
                      <a:endParaRPr lang="zh-CN" altLang="en-US" sz="1400" kern="1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50800" marR="508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l">
                        <a:lnSpc>
                          <a:spcPts val="2800"/>
                        </a:lnSpc>
                        <a:spcAft>
                          <a:spcPts val="0"/>
                        </a:spcAft>
                      </a:pPr>
                      <a:r>
                        <a:rPr lang="zh-CN" sz="1400" kern="1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减低应急措施的强度并尽快恢复正常秩序 </a:t>
                      </a:r>
                      <a:endParaRPr lang="zh-CN" sz="1400" kern="1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50800" marR="508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r>
              <a:tr h="526815">
                <a:tc>
                  <a:txBody>
                    <a:bodyPr/>
                    <a:lstStyle/>
                    <a:p>
                      <a:pPr algn="ctr">
                        <a:lnSpc>
                          <a:spcPts val="2800"/>
                        </a:lnSpc>
                        <a:spcAft>
                          <a:spcPts val="0"/>
                        </a:spcAft>
                      </a:pPr>
                      <a:r>
                        <a:rPr lang="zh-CN" sz="1400" b="1" kern="1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善后期 </a:t>
                      </a:r>
                      <a:endParaRPr lang="zh-CN" sz="1400" b="1" kern="1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50800" marR="5080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788B"/>
                    </a:solidFill>
                  </a:tcPr>
                </a:tc>
                <a:tc>
                  <a:txBody>
                    <a:bodyPr/>
                    <a:lstStyle/>
                    <a:p>
                      <a:pPr algn="ctr">
                        <a:lnSpc>
                          <a:spcPts val="2800"/>
                        </a:lnSpc>
                        <a:spcAft>
                          <a:spcPts val="0"/>
                        </a:spcAft>
                      </a:pPr>
                      <a:r>
                        <a:rPr lang="zh-CN" sz="1400" kern="10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事后 </a:t>
                      </a:r>
                      <a:endParaRPr lang="zh-CN" sz="1400" kern="10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50800" marR="5080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914400" rtl="0" eaLnBrk="1" latinLnBrk="0" hangingPunct="1">
                        <a:lnSpc>
                          <a:spcPts val="2800"/>
                        </a:lnSpc>
                        <a:spcAft>
                          <a:spcPts val="0"/>
                        </a:spcAft>
                      </a:pPr>
                      <a:r>
                        <a:rPr lang="zh-CN" altLang="en-US" sz="1400" kern="1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深刻反思</a:t>
                      </a:r>
                      <a:r>
                        <a:rPr lang="zh-CN" sz="1400" kern="1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a:t>
                      </a:r>
                      <a:endParaRPr lang="zh-CN" sz="1400" kern="1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50800" marR="508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l">
                        <a:lnSpc>
                          <a:spcPts val="2800"/>
                        </a:lnSpc>
                        <a:spcAft>
                          <a:spcPts val="0"/>
                        </a:spcAft>
                      </a:pPr>
                      <a:r>
                        <a:rPr lang="zh-CN" sz="1400" kern="1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对事件处理过程进行调查评估并总结经验 </a:t>
                      </a:r>
                      <a:endParaRPr lang="zh-CN" sz="1400" kern="1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50800" marR="508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r>
            </a:tbl>
          </a:graphicData>
        </a:graphic>
      </p:graphicFrame>
      <p:sp>
        <p:nvSpPr>
          <p:cNvPr id="5" name="矩形 4"/>
          <p:cNvSpPr/>
          <p:nvPr/>
        </p:nvSpPr>
        <p:spPr bwMode="auto">
          <a:xfrm>
            <a:off x="648970" y="2865120"/>
            <a:ext cx="7848000" cy="1047750"/>
          </a:xfrm>
          <a:prstGeom prst="rect">
            <a:avLst/>
          </a:prstGeom>
          <a:noFill/>
          <a:ln w="28575">
            <a:solidFill>
              <a:srgbClr val="6FA0B7"/>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9" name="矩形 128"/>
          <p:cNvSpPr/>
          <p:nvPr/>
        </p:nvSpPr>
        <p:spPr bwMode="auto">
          <a:xfrm>
            <a:off x="662940" y="1291590"/>
            <a:ext cx="7818120" cy="390525"/>
          </a:xfrm>
          <a:prstGeom prst="rect">
            <a:avLst/>
          </a:prstGeom>
          <a:blipFill rotWithShape="1">
            <a:blip r:embed="rId1"/>
            <a:stretch>
              <a:fillRect/>
            </a:stretch>
          </a:blipFill>
          <a:ln>
            <a:noFill/>
          </a:ln>
        </p:spPr>
        <p:txBody>
          <a:bodyPr vert="horz" wrap="square" lIns="91440" tIns="45720" rIns="91440" bIns="45720" numCol="1" anchor="t" anchorCtr="0" compatLnSpc="1"/>
          <a:lstStyle/>
          <a:p>
            <a:pPr algn="ctr" eaLnBrk="0" hangingPunct="0">
              <a:buFontTx/>
              <a:buNone/>
              <a:defRPr/>
            </a:pPr>
            <a:r>
              <a:rPr lang="zh-CN" altLang="en-US" sz="2000" b="1" dirty="0">
                <a:solidFill>
                  <a:srgbClr val="6B788B"/>
                </a:solidFill>
                <a:latin typeface="微软雅黑" panose="020B0503020204020204" pitchFamily="34" charset="-122"/>
                <a:ea typeface="微软雅黑" panose="020B0503020204020204" pitchFamily="34" charset="-122"/>
                <a:cs typeface="微软雅黑" panose="020B0503020204020204" pitchFamily="34" charset="-122"/>
                <a:sym typeface="+mn-ea"/>
              </a:rPr>
              <a:t>事故处理的任务与能力要求综述</a:t>
            </a:r>
            <a:endParaRPr lang="zh-CN" altLang="en-US" sz="2000" b="1" dirty="0">
              <a:solidFill>
                <a:srgbClr val="6B788B"/>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4184015"/>
            <a:ext cx="9142730" cy="56134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p:txBody>
          <a:bodyPr>
            <a:normAutofit/>
          </a:bodyPr>
          <a:lstStyle/>
          <a:p>
            <a:r>
              <a:rPr lang="zh-CN" altLang="en-US" dirty="0"/>
              <a:t>安全事故应急管理要点</a:t>
            </a:r>
            <a:endParaRPr lang="zh-CN" altLang="en-US" dirty="0"/>
          </a:p>
        </p:txBody>
      </p:sp>
      <p:pic>
        <p:nvPicPr>
          <p:cNvPr id="46" name="Picture 2" descr="C:\Documents and Settings\Administrator\桌面\004gReX8gy6EG8yu7PA4a&amp;690.png"/>
          <p:cNvPicPr>
            <a:picLocks noChangeAspect="1" noChangeArrowheads="1"/>
          </p:cNvPicPr>
          <p:nvPr/>
        </p:nvPicPr>
        <p:blipFill>
          <a:blip r:embed="rId1"/>
          <a:srcRect/>
          <a:stretch>
            <a:fillRect/>
          </a:stretch>
        </p:blipFill>
        <p:spPr bwMode="auto">
          <a:xfrm>
            <a:off x="160647" y="965504"/>
            <a:ext cx="2390775" cy="3214687"/>
          </a:xfrm>
          <a:prstGeom prst="rect">
            <a:avLst/>
          </a:prstGeom>
          <a:noFill/>
          <a:ln w="9525">
            <a:noFill/>
            <a:miter lim="800000"/>
            <a:headEnd/>
            <a:tailEnd/>
          </a:ln>
        </p:spPr>
      </p:pic>
      <p:sp>
        <p:nvSpPr>
          <p:cNvPr id="6" name="文本框 5"/>
          <p:cNvSpPr txBox="1"/>
          <p:nvPr/>
        </p:nvSpPr>
        <p:spPr>
          <a:xfrm>
            <a:off x="2667000" y="1330325"/>
            <a:ext cx="6127115" cy="2758440"/>
          </a:xfrm>
          <a:prstGeom prst="rect">
            <a:avLst/>
          </a:prstGeom>
          <a:noFill/>
        </p:spPr>
        <p:txBody>
          <a:bodyPr wrap="square" rtlCol="0" anchor="t">
            <a:spAutoFit/>
          </a:bodyPr>
          <a:lstStyle/>
          <a:p>
            <a:pPr indent="0" fontAlgn="auto">
              <a:lnSpc>
                <a:spcPts val="2600"/>
              </a:lnSpc>
              <a:defRPr/>
            </a:pP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危机处理的原则</a:t>
            </a:r>
            <a:endParaRPr lang="en-US" altLang="zh-CN"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a:p>
            <a:pPr indent="0" fontAlgn="auto">
              <a:lnSpc>
                <a:spcPts val="2600"/>
              </a:lnSpc>
              <a:defRP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营救受害人员</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迅速控制事态</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消除危害后果</a:t>
            </a:r>
            <a:endParaRPr lang="en-US" altLang="en-US"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charset="0"/>
            </a:endParaRPr>
          </a:p>
          <a:p>
            <a:pPr indent="0" fontAlgn="auto">
              <a:lnSpc>
                <a:spcPts val="2600"/>
              </a:lnSpc>
              <a:defRPr/>
            </a:pPr>
            <a:r>
              <a:rPr lang="zh-CN" altLang="en-US" b="1" dirty="0">
                <a:solidFill>
                  <a:srgbClr val="6FA0B7"/>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生命至上</a:t>
            </a: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：只要有一线希望，就要全力抢救伤者</a:t>
            </a:r>
            <a:endParaRPr lang="en-US" altLang="en-US"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charset="0"/>
            </a:endParaRPr>
          </a:p>
          <a:p>
            <a:pPr indent="0" fontAlgn="auto">
              <a:lnSpc>
                <a:spcPts val="2600"/>
              </a:lnSpc>
              <a:defRPr/>
            </a:pPr>
            <a:r>
              <a:rPr lang="zh-CN" altLang="en-US" b="1" dirty="0">
                <a:solidFill>
                  <a:srgbClr val="6FA0B7"/>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速度至上</a:t>
            </a: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：快速作出反映，敢于应对。</a:t>
            </a:r>
            <a:endParaRPr lang="en-US" altLang="en-US"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charset="0"/>
            </a:endParaRPr>
          </a:p>
          <a:p>
            <a:pPr indent="0" fontAlgn="auto">
              <a:lnSpc>
                <a:spcPts val="2600"/>
              </a:lnSpc>
              <a:defRPr/>
            </a:pPr>
            <a:r>
              <a:rPr lang="zh-CN" altLang="en-US" b="1" dirty="0">
                <a:solidFill>
                  <a:srgbClr val="6FA0B7"/>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减少损失</a:t>
            </a: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：即成事实下，尽可能减少损失（信誉损失、资金损失），消除影响。</a:t>
            </a:r>
            <a:endParaRPr lang="en-US" altLang="zh-CN"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a:p>
            <a:pPr indent="0" fontAlgn="auto">
              <a:lnSpc>
                <a:spcPts val="2600"/>
              </a:lnSpc>
              <a:defRPr/>
            </a:pPr>
            <a:r>
              <a:rPr lang="zh-CN" altLang="en-US" b="1" dirty="0">
                <a:solidFill>
                  <a:srgbClr val="6FA0B7"/>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及时掌握信息</a:t>
            </a: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、分析舆论、制定对策、科学决策、加强与负责部门的沟通与联动，及时发布正确消息。</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7" name="文本框 6"/>
          <p:cNvSpPr txBox="1"/>
          <p:nvPr/>
        </p:nvSpPr>
        <p:spPr>
          <a:xfrm>
            <a:off x="2066925" y="4279265"/>
            <a:ext cx="5008880" cy="398780"/>
          </a:xfrm>
          <a:prstGeom prst="rect">
            <a:avLst/>
          </a:prstGeom>
          <a:noFill/>
        </p:spPr>
        <p:txBody>
          <a:bodyPr wrap="none" rtlCol="0" anchor="t">
            <a:spAutoFit/>
          </a:bodyPr>
          <a:lstStyle/>
          <a:p>
            <a:pPr algn="ctr">
              <a:defRPr/>
            </a:pPr>
            <a:r>
              <a:rPr lang="zh-CN" altLang="en-US" sz="2000" b="1" dirty="0">
                <a:solidFill>
                  <a:srgbClr val="6B788B"/>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rPr>
              <a:t>训练有素、沉着分析、精心运作、立马行动</a:t>
            </a:r>
            <a:endParaRPr lang="zh-CN" altLang="en-US" sz="2000" b="1" dirty="0">
              <a:solidFill>
                <a:srgbClr val="6B788B"/>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ïṩľïďe"/>
          <p:cNvGrpSpPr/>
          <p:nvPr/>
        </p:nvGrpSpPr>
        <p:grpSpPr>
          <a:xfrm>
            <a:off x="504825" y="1304290"/>
            <a:ext cx="3000375" cy="2850515"/>
            <a:chOff x="901812" y="1695451"/>
            <a:chExt cx="4000501" cy="3800473"/>
          </a:xfrm>
        </p:grpSpPr>
        <p:sp>
          <p:nvSpPr>
            <p:cNvPr id="93" name="işļiḋê"/>
            <p:cNvSpPr/>
            <p:nvPr/>
          </p:nvSpPr>
          <p:spPr>
            <a:xfrm>
              <a:off x="2768713" y="1695451"/>
              <a:ext cx="2133600" cy="2133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p>
          </p:txBody>
        </p:sp>
        <p:sp>
          <p:nvSpPr>
            <p:cNvPr id="94" name="iṩ1ïḍe"/>
            <p:cNvSpPr/>
            <p:nvPr/>
          </p:nvSpPr>
          <p:spPr>
            <a:xfrm>
              <a:off x="901812" y="2266949"/>
              <a:ext cx="3228975" cy="3228975"/>
            </a:xfrm>
            <a:prstGeom prst="rect">
              <a:avLst/>
            </a:prstGeom>
            <a:solidFill>
              <a:schemeClr val="bg1"/>
            </a:solidFill>
            <a:ln w="57150"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p>
          </p:txBody>
        </p:sp>
        <p:sp>
          <p:nvSpPr>
            <p:cNvPr id="95" name="îṧ1íḍè"/>
            <p:cNvSpPr/>
            <p:nvPr/>
          </p:nvSpPr>
          <p:spPr>
            <a:xfrm>
              <a:off x="1082787" y="4814888"/>
              <a:ext cx="504825" cy="504825"/>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p>
          </p:txBody>
        </p:sp>
      </p:grpSp>
      <p:sp>
        <p:nvSpPr>
          <p:cNvPr id="96" name="iŝliḍè"/>
          <p:cNvSpPr/>
          <p:nvPr/>
        </p:nvSpPr>
        <p:spPr bwMode="auto">
          <a:xfrm>
            <a:off x="3854450" y="3714115"/>
            <a:ext cx="346075" cy="293370"/>
          </a:xfrm>
          <a:custGeom>
            <a:avLst/>
            <a:gdLst>
              <a:gd name="connsiteX0" fmla="*/ 246732 w 607286"/>
              <a:gd name="connsiteY0" fmla="*/ 261798 h 515410"/>
              <a:gd name="connsiteX1" fmla="*/ 303643 w 607286"/>
              <a:gd name="connsiteY1" fmla="*/ 283469 h 515410"/>
              <a:gd name="connsiteX2" fmla="*/ 360554 w 607286"/>
              <a:gd name="connsiteY2" fmla="*/ 261798 h 515410"/>
              <a:gd name="connsiteX3" fmla="*/ 499721 w 607286"/>
              <a:gd name="connsiteY3" fmla="*/ 439385 h 515410"/>
              <a:gd name="connsiteX4" fmla="*/ 499956 w 607286"/>
              <a:gd name="connsiteY4" fmla="*/ 447819 h 515410"/>
              <a:gd name="connsiteX5" fmla="*/ 499956 w 607286"/>
              <a:gd name="connsiteY5" fmla="*/ 457308 h 515410"/>
              <a:gd name="connsiteX6" fmla="*/ 303643 w 607286"/>
              <a:gd name="connsiteY6" fmla="*/ 515410 h 515410"/>
              <a:gd name="connsiteX7" fmla="*/ 107330 w 607286"/>
              <a:gd name="connsiteY7" fmla="*/ 457308 h 515410"/>
              <a:gd name="connsiteX8" fmla="*/ 107330 w 607286"/>
              <a:gd name="connsiteY8" fmla="*/ 444539 h 515410"/>
              <a:gd name="connsiteX9" fmla="*/ 107682 w 607286"/>
              <a:gd name="connsiteY9" fmla="*/ 435519 h 515410"/>
              <a:gd name="connsiteX10" fmla="*/ 246732 w 607286"/>
              <a:gd name="connsiteY10" fmla="*/ 261798 h 515410"/>
              <a:gd name="connsiteX11" fmla="*/ 494038 w 607286"/>
              <a:gd name="connsiteY11" fmla="*/ 237453 h 515410"/>
              <a:gd name="connsiteX12" fmla="*/ 607169 w 607286"/>
              <a:gd name="connsiteY12" fmla="*/ 381785 h 515410"/>
              <a:gd name="connsiteX13" fmla="*/ 607286 w 607286"/>
              <a:gd name="connsiteY13" fmla="*/ 388580 h 515410"/>
              <a:gd name="connsiteX14" fmla="*/ 607286 w 607286"/>
              <a:gd name="connsiteY14" fmla="*/ 396312 h 515410"/>
              <a:gd name="connsiteX15" fmla="*/ 527367 w 607286"/>
              <a:gd name="connsiteY15" fmla="*/ 436730 h 515410"/>
              <a:gd name="connsiteX16" fmla="*/ 496972 w 607286"/>
              <a:gd name="connsiteY16" fmla="*/ 296029 h 515410"/>
              <a:gd name="connsiteX17" fmla="*/ 443927 w 607286"/>
              <a:gd name="connsiteY17" fmla="*/ 255026 h 515410"/>
              <a:gd name="connsiteX18" fmla="*/ 447800 w 607286"/>
              <a:gd name="connsiteY18" fmla="*/ 255143 h 515410"/>
              <a:gd name="connsiteX19" fmla="*/ 494038 w 607286"/>
              <a:gd name="connsiteY19" fmla="*/ 237453 h 515410"/>
              <a:gd name="connsiteX20" fmla="*/ 113199 w 607286"/>
              <a:gd name="connsiteY20" fmla="*/ 237453 h 515410"/>
              <a:gd name="connsiteX21" fmla="*/ 159417 w 607286"/>
              <a:gd name="connsiteY21" fmla="*/ 255143 h 515410"/>
              <a:gd name="connsiteX22" fmla="*/ 163288 w 607286"/>
              <a:gd name="connsiteY22" fmla="*/ 255026 h 515410"/>
              <a:gd name="connsiteX23" fmla="*/ 110266 w 607286"/>
              <a:gd name="connsiteY23" fmla="*/ 296029 h 515410"/>
              <a:gd name="connsiteX24" fmla="*/ 79884 w 607286"/>
              <a:gd name="connsiteY24" fmla="*/ 436730 h 515410"/>
              <a:gd name="connsiteX25" fmla="*/ 0 w 607286"/>
              <a:gd name="connsiteY25" fmla="*/ 396312 h 515410"/>
              <a:gd name="connsiteX26" fmla="*/ 0 w 607286"/>
              <a:gd name="connsiteY26" fmla="*/ 388580 h 515410"/>
              <a:gd name="connsiteX27" fmla="*/ 235 w 607286"/>
              <a:gd name="connsiteY27" fmla="*/ 381785 h 515410"/>
              <a:gd name="connsiteX28" fmla="*/ 113199 w 607286"/>
              <a:gd name="connsiteY28" fmla="*/ 237453 h 515410"/>
              <a:gd name="connsiteX29" fmla="*/ 447940 w 607286"/>
              <a:gd name="connsiteY29" fmla="*/ 24839 h 515410"/>
              <a:gd name="connsiteX30" fmla="*/ 532275 w 607286"/>
              <a:gd name="connsiteY30" fmla="*/ 127229 h 515410"/>
              <a:gd name="connsiteX31" fmla="*/ 447940 w 607286"/>
              <a:gd name="connsiteY31" fmla="*/ 229620 h 515410"/>
              <a:gd name="connsiteX32" fmla="*/ 409350 w 607286"/>
              <a:gd name="connsiteY32" fmla="*/ 218373 h 515410"/>
              <a:gd name="connsiteX33" fmla="*/ 435272 w 607286"/>
              <a:gd name="connsiteY33" fmla="*/ 126058 h 515410"/>
              <a:gd name="connsiteX34" fmla="*/ 416388 w 607286"/>
              <a:gd name="connsiteY34" fmla="*/ 28588 h 515410"/>
              <a:gd name="connsiteX35" fmla="*/ 447940 w 607286"/>
              <a:gd name="connsiteY35" fmla="*/ 24839 h 515410"/>
              <a:gd name="connsiteX36" fmla="*/ 159441 w 607286"/>
              <a:gd name="connsiteY36" fmla="*/ 24839 h 515410"/>
              <a:gd name="connsiteX37" fmla="*/ 190894 w 607286"/>
              <a:gd name="connsiteY37" fmla="*/ 28588 h 515410"/>
              <a:gd name="connsiteX38" fmla="*/ 171999 w 607286"/>
              <a:gd name="connsiteY38" fmla="*/ 126058 h 515410"/>
              <a:gd name="connsiteX39" fmla="*/ 197936 w 607286"/>
              <a:gd name="connsiteY39" fmla="*/ 218373 h 515410"/>
              <a:gd name="connsiteX40" fmla="*/ 159441 w 607286"/>
              <a:gd name="connsiteY40" fmla="*/ 229620 h 515410"/>
              <a:gd name="connsiteX41" fmla="*/ 74940 w 607286"/>
              <a:gd name="connsiteY41" fmla="*/ 127229 h 515410"/>
              <a:gd name="connsiteX42" fmla="*/ 159441 w 607286"/>
              <a:gd name="connsiteY42" fmla="*/ 24839 h 515410"/>
              <a:gd name="connsiteX43" fmla="*/ 303643 w 607286"/>
              <a:gd name="connsiteY43" fmla="*/ 0 h 515410"/>
              <a:gd name="connsiteX44" fmla="*/ 407586 w 607286"/>
              <a:gd name="connsiteY44" fmla="*/ 126030 h 515410"/>
              <a:gd name="connsiteX45" fmla="*/ 303643 w 607286"/>
              <a:gd name="connsiteY45" fmla="*/ 252060 h 515410"/>
              <a:gd name="connsiteX46" fmla="*/ 199700 w 607286"/>
              <a:gd name="connsiteY46" fmla="*/ 126030 h 515410"/>
              <a:gd name="connsiteX47" fmla="*/ 303643 w 607286"/>
              <a:gd name="connsiteY47" fmla="*/ 0 h 515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7286" h="515410">
                <a:moveTo>
                  <a:pt x="246732" y="261798"/>
                </a:moveTo>
                <a:cubicBezTo>
                  <a:pt x="246732" y="261798"/>
                  <a:pt x="263864" y="283469"/>
                  <a:pt x="303643" y="283469"/>
                </a:cubicBezTo>
                <a:cubicBezTo>
                  <a:pt x="343539" y="283469"/>
                  <a:pt x="360554" y="261798"/>
                  <a:pt x="360554" y="261798"/>
                </a:cubicBezTo>
                <a:cubicBezTo>
                  <a:pt x="482003" y="283586"/>
                  <a:pt x="497844" y="318143"/>
                  <a:pt x="499721" y="439385"/>
                </a:cubicBezTo>
                <a:cubicBezTo>
                  <a:pt x="499839" y="447233"/>
                  <a:pt x="499956" y="448522"/>
                  <a:pt x="499956" y="447819"/>
                </a:cubicBezTo>
                <a:cubicBezTo>
                  <a:pt x="499956" y="449928"/>
                  <a:pt x="499956" y="452973"/>
                  <a:pt x="499956" y="457308"/>
                </a:cubicBezTo>
                <a:cubicBezTo>
                  <a:pt x="499956" y="457308"/>
                  <a:pt x="471090" y="515410"/>
                  <a:pt x="303643" y="515410"/>
                </a:cubicBezTo>
                <a:cubicBezTo>
                  <a:pt x="136313" y="515410"/>
                  <a:pt x="107330" y="457308"/>
                  <a:pt x="107330" y="457308"/>
                </a:cubicBezTo>
                <a:cubicBezTo>
                  <a:pt x="107330" y="450513"/>
                  <a:pt x="107330" y="446648"/>
                  <a:pt x="107330" y="444539"/>
                </a:cubicBezTo>
                <a:cubicBezTo>
                  <a:pt x="107330" y="445593"/>
                  <a:pt x="107447" y="445125"/>
                  <a:pt x="107682" y="435519"/>
                </a:cubicBezTo>
                <a:cubicBezTo>
                  <a:pt x="109794" y="317440"/>
                  <a:pt x="126691" y="283352"/>
                  <a:pt x="246732" y="261798"/>
                </a:cubicBezTo>
                <a:close/>
                <a:moveTo>
                  <a:pt x="494038" y="237453"/>
                </a:moveTo>
                <a:cubicBezTo>
                  <a:pt x="592734" y="255260"/>
                  <a:pt x="605526" y="283260"/>
                  <a:pt x="607169" y="381785"/>
                </a:cubicBezTo>
                <a:cubicBezTo>
                  <a:pt x="607286" y="388112"/>
                  <a:pt x="607286" y="389166"/>
                  <a:pt x="607286" y="388580"/>
                </a:cubicBezTo>
                <a:cubicBezTo>
                  <a:pt x="607286" y="390220"/>
                  <a:pt x="607286" y="392681"/>
                  <a:pt x="607286" y="396312"/>
                </a:cubicBezTo>
                <a:cubicBezTo>
                  <a:pt x="607286" y="396312"/>
                  <a:pt x="593673" y="423609"/>
                  <a:pt x="527367" y="436730"/>
                </a:cubicBezTo>
                <a:cubicBezTo>
                  <a:pt x="526311" y="372413"/>
                  <a:pt x="520795" y="328598"/>
                  <a:pt x="496972" y="296029"/>
                </a:cubicBezTo>
                <a:cubicBezTo>
                  <a:pt x="483241" y="277168"/>
                  <a:pt x="464464" y="264281"/>
                  <a:pt x="443927" y="255026"/>
                </a:cubicBezTo>
                <a:cubicBezTo>
                  <a:pt x="445218" y="255026"/>
                  <a:pt x="446509" y="255143"/>
                  <a:pt x="447800" y="255143"/>
                </a:cubicBezTo>
                <a:cubicBezTo>
                  <a:pt x="480190" y="255143"/>
                  <a:pt x="494038" y="237453"/>
                  <a:pt x="494038" y="237453"/>
                </a:cubicBezTo>
                <a:close/>
                <a:moveTo>
                  <a:pt x="113199" y="237453"/>
                </a:moveTo>
                <a:cubicBezTo>
                  <a:pt x="113199" y="237453"/>
                  <a:pt x="127041" y="255143"/>
                  <a:pt x="159417" y="255143"/>
                </a:cubicBezTo>
                <a:cubicBezTo>
                  <a:pt x="160707" y="255143"/>
                  <a:pt x="161998" y="255026"/>
                  <a:pt x="163288" y="255026"/>
                </a:cubicBezTo>
                <a:cubicBezTo>
                  <a:pt x="142760" y="264281"/>
                  <a:pt x="124108" y="277168"/>
                  <a:pt x="110266" y="296029"/>
                </a:cubicBezTo>
                <a:cubicBezTo>
                  <a:pt x="86453" y="328598"/>
                  <a:pt x="81057" y="372413"/>
                  <a:pt x="79884" y="436730"/>
                </a:cubicBezTo>
                <a:cubicBezTo>
                  <a:pt x="13607" y="423609"/>
                  <a:pt x="0" y="396312"/>
                  <a:pt x="0" y="396312"/>
                </a:cubicBezTo>
                <a:cubicBezTo>
                  <a:pt x="0" y="392681"/>
                  <a:pt x="0" y="390220"/>
                  <a:pt x="0" y="388580"/>
                </a:cubicBezTo>
                <a:cubicBezTo>
                  <a:pt x="0" y="389166"/>
                  <a:pt x="117" y="388112"/>
                  <a:pt x="235" y="381785"/>
                </a:cubicBezTo>
                <a:cubicBezTo>
                  <a:pt x="1760" y="283260"/>
                  <a:pt x="14663" y="255260"/>
                  <a:pt x="113199" y="237453"/>
                </a:cubicBezTo>
                <a:close/>
                <a:moveTo>
                  <a:pt x="447940" y="24839"/>
                </a:moveTo>
                <a:cubicBezTo>
                  <a:pt x="519842" y="24839"/>
                  <a:pt x="532275" y="70645"/>
                  <a:pt x="532275" y="127229"/>
                </a:cubicBezTo>
                <a:cubicBezTo>
                  <a:pt x="532275" y="183814"/>
                  <a:pt x="494506" y="229620"/>
                  <a:pt x="447940" y="229620"/>
                </a:cubicBezTo>
                <a:cubicBezTo>
                  <a:pt x="433982" y="229620"/>
                  <a:pt x="420962" y="225520"/>
                  <a:pt x="409350" y="218373"/>
                </a:cubicBezTo>
                <a:cubicBezTo>
                  <a:pt x="426123" y="191780"/>
                  <a:pt x="435272" y="159681"/>
                  <a:pt x="435272" y="126058"/>
                </a:cubicBezTo>
                <a:cubicBezTo>
                  <a:pt x="435272" y="96419"/>
                  <a:pt x="433044" y="59164"/>
                  <a:pt x="416388" y="28588"/>
                </a:cubicBezTo>
                <a:cubicBezTo>
                  <a:pt x="425302" y="26128"/>
                  <a:pt x="435741" y="24839"/>
                  <a:pt x="447940" y="24839"/>
                </a:cubicBezTo>
                <a:close/>
                <a:moveTo>
                  <a:pt x="159441" y="24839"/>
                </a:moveTo>
                <a:cubicBezTo>
                  <a:pt x="171529" y="24839"/>
                  <a:pt x="181975" y="26128"/>
                  <a:pt x="190894" y="28588"/>
                </a:cubicBezTo>
                <a:cubicBezTo>
                  <a:pt x="174346" y="59164"/>
                  <a:pt x="171999" y="96419"/>
                  <a:pt x="171999" y="126058"/>
                </a:cubicBezTo>
                <a:cubicBezTo>
                  <a:pt x="171999" y="159681"/>
                  <a:pt x="181153" y="191780"/>
                  <a:pt x="197936" y="218373"/>
                </a:cubicBezTo>
                <a:cubicBezTo>
                  <a:pt x="186434" y="225520"/>
                  <a:pt x="173290" y="229620"/>
                  <a:pt x="159441" y="229620"/>
                </a:cubicBezTo>
                <a:cubicBezTo>
                  <a:pt x="112848" y="229620"/>
                  <a:pt x="74940" y="183814"/>
                  <a:pt x="74940" y="127229"/>
                </a:cubicBezTo>
                <a:cubicBezTo>
                  <a:pt x="74940" y="70645"/>
                  <a:pt x="87380" y="24839"/>
                  <a:pt x="159441" y="24839"/>
                </a:cubicBezTo>
                <a:close/>
                <a:moveTo>
                  <a:pt x="303643" y="0"/>
                </a:moveTo>
                <a:cubicBezTo>
                  <a:pt x="392335" y="0"/>
                  <a:pt x="407586" y="56456"/>
                  <a:pt x="407586" y="126030"/>
                </a:cubicBezTo>
                <a:cubicBezTo>
                  <a:pt x="407586" y="195604"/>
                  <a:pt x="361011" y="252060"/>
                  <a:pt x="303643" y="252060"/>
                </a:cubicBezTo>
                <a:cubicBezTo>
                  <a:pt x="246275" y="252060"/>
                  <a:pt x="199700" y="195604"/>
                  <a:pt x="199700" y="126030"/>
                </a:cubicBezTo>
                <a:cubicBezTo>
                  <a:pt x="199700" y="56456"/>
                  <a:pt x="215069" y="0"/>
                  <a:pt x="303643" y="0"/>
                </a:cubicBezTo>
                <a:close/>
              </a:path>
            </a:pathLst>
          </a:custGeom>
          <a:solidFill>
            <a:schemeClr val="accent1"/>
          </a:solidFill>
          <a:ln>
            <a:noFill/>
          </a:ln>
        </p:spPr>
        <p:txBody>
          <a:bodyPr wrap="square" lIns="91440" tIns="45720" rIns="91440" bIns="45720" anchor="ctr">
            <a:normAutofit fontScale="8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p>
        </p:txBody>
      </p:sp>
      <p:sp>
        <p:nvSpPr>
          <p:cNvPr id="97" name="í$ḷiďé"/>
          <p:cNvSpPr/>
          <p:nvPr/>
        </p:nvSpPr>
        <p:spPr bwMode="auto">
          <a:xfrm>
            <a:off x="6548755" y="3714115"/>
            <a:ext cx="346075" cy="293370"/>
          </a:xfrm>
          <a:custGeom>
            <a:avLst/>
            <a:gdLst>
              <a:gd name="connsiteX0" fmla="*/ 246732 w 607286"/>
              <a:gd name="connsiteY0" fmla="*/ 261798 h 515410"/>
              <a:gd name="connsiteX1" fmla="*/ 303643 w 607286"/>
              <a:gd name="connsiteY1" fmla="*/ 283469 h 515410"/>
              <a:gd name="connsiteX2" fmla="*/ 360554 w 607286"/>
              <a:gd name="connsiteY2" fmla="*/ 261798 h 515410"/>
              <a:gd name="connsiteX3" fmla="*/ 499721 w 607286"/>
              <a:gd name="connsiteY3" fmla="*/ 439385 h 515410"/>
              <a:gd name="connsiteX4" fmla="*/ 499956 w 607286"/>
              <a:gd name="connsiteY4" fmla="*/ 447819 h 515410"/>
              <a:gd name="connsiteX5" fmla="*/ 499956 w 607286"/>
              <a:gd name="connsiteY5" fmla="*/ 457308 h 515410"/>
              <a:gd name="connsiteX6" fmla="*/ 303643 w 607286"/>
              <a:gd name="connsiteY6" fmla="*/ 515410 h 515410"/>
              <a:gd name="connsiteX7" fmla="*/ 107330 w 607286"/>
              <a:gd name="connsiteY7" fmla="*/ 457308 h 515410"/>
              <a:gd name="connsiteX8" fmla="*/ 107330 w 607286"/>
              <a:gd name="connsiteY8" fmla="*/ 444539 h 515410"/>
              <a:gd name="connsiteX9" fmla="*/ 107682 w 607286"/>
              <a:gd name="connsiteY9" fmla="*/ 435519 h 515410"/>
              <a:gd name="connsiteX10" fmla="*/ 246732 w 607286"/>
              <a:gd name="connsiteY10" fmla="*/ 261798 h 515410"/>
              <a:gd name="connsiteX11" fmla="*/ 494038 w 607286"/>
              <a:gd name="connsiteY11" fmla="*/ 237453 h 515410"/>
              <a:gd name="connsiteX12" fmla="*/ 607169 w 607286"/>
              <a:gd name="connsiteY12" fmla="*/ 381785 h 515410"/>
              <a:gd name="connsiteX13" fmla="*/ 607286 w 607286"/>
              <a:gd name="connsiteY13" fmla="*/ 388580 h 515410"/>
              <a:gd name="connsiteX14" fmla="*/ 607286 w 607286"/>
              <a:gd name="connsiteY14" fmla="*/ 396312 h 515410"/>
              <a:gd name="connsiteX15" fmla="*/ 527367 w 607286"/>
              <a:gd name="connsiteY15" fmla="*/ 436730 h 515410"/>
              <a:gd name="connsiteX16" fmla="*/ 496972 w 607286"/>
              <a:gd name="connsiteY16" fmla="*/ 296029 h 515410"/>
              <a:gd name="connsiteX17" fmla="*/ 443927 w 607286"/>
              <a:gd name="connsiteY17" fmla="*/ 255026 h 515410"/>
              <a:gd name="connsiteX18" fmla="*/ 447800 w 607286"/>
              <a:gd name="connsiteY18" fmla="*/ 255143 h 515410"/>
              <a:gd name="connsiteX19" fmla="*/ 494038 w 607286"/>
              <a:gd name="connsiteY19" fmla="*/ 237453 h 515410"/>
              <a:gd name="connsiteX20" fmla="*/ 113199 w 607286"/>
              <a:gd name="connsiteY20" fmla="*/ 237453 h 515410"/>
              <a:gd name="connsiteX21" fmla="*/ 159417 w 607286"/>
              <a:gd name="connsiteY21" fmla="*/ 255143 h 515410"/>
              <a:gd name="connsiteX22" fmla="*/ 163288 w 607286"/>
              <a:gd name="connsiteY22" fmla="*/ 255026 h 515410"/>
              <a:gd name="connsiteX23" fmla="*/ 110266 w 607286"/>
              <a:gd name="connsiteY23" fmla="*/ 296029 h 515410"/>
              <a:gd name="connsiteX24" fmla="*/ 79884 w 607286"/>
              <a:gd name="connsiteY24" fmla="*/ 436730 h 515410"/>
              <a:gd name="connsiteX25" fmla="*/ 0 w 607286"/>
              <a:gd name="connsiteY25" fmla="*/ 396312 h 515410"/>
              <a:gd name="connsiteX26" fmla="*/ 0 w 607286"/>
              <a:gd name="connsiteY26" fmla="*/ 388580 h 515410"/>
              <a:gd name="connsiteX27" fmla="*/ 235 w 607286"/>
              <a:gd name="connsiteY27" fmla="*/ 381785 h 515410"/>
              <a:gd name="connsiteX28" fmla="*/ 113199 w 607286"/>
              <a:gd name="connsiteY28" fmla="*/ 237453 h 515410"/>
              <a:gd name="connsiteX29" fmla="*/ 447940 w 607286"/>
              <a:gd name="connsiteY29" fmla="*/ 24839 h 515410"/>
              <a:gd name="connsiteX30" fmla="*/ 532275 w 607286"/>
              <a:gd name="connsiteY30" fmla="*/ 127229 h 515410"/>
              <a:gd name="connsiteX31" fmla="*/ 447940 w 607286"/>
              <a:gd name="connsiteY31" fmla="*/ 229620 h 515410"/>
              <a:gd name="connsiteX32" fmla="*/ 409350 w 607286"/>
              <a:gd name="connsiteY32" fmla="*/ 218373 h 515410"/>
              <a:gd name="connsiteX33" fmla="*/ 435272 w 607286"/>
              <a:gd name="connsiteY33" fmla="*/ 126058 h 515410"/>
              <a:gd name="connsiteX34" fmla="*/ 416388 w 607286"/>
              <a:gd name="connsiteY34" fmla="*/ 28588 h 515410"/>
              <a:gd name="connsiteX35" fmla="*/ 447940 w 607286"/>
              <a:gd name="connsiteY35" fmla="*/ 24839 h 515410"/>
              <a:gd name="connsiteX36" fmla="*/ 159441 w 607286"/>
              <a:gd name="connsiteY36" fmla="*/ 24839 h 515410"/>
              <a:gd name="connsiteX37" fmla="*/ 190894 w 607286"/>
              <a:gd name="connsiteY37" fmla="*/ 28588 h 515410"/>
              <a:gd name="connsiteX38" fmla="*/ 171999 w 607286"/>
              <a:gd name="connsiteY38" fmla="*/ 126058 h 515410"/>
              <a:gd name="connsiteX39" fmla="*/ 197936 w 607286"/>
              <a:gd name="connsiteY39" fmla="*/ 218373 h 515410"/>
              <a:gd name="connsiteX40" fmla="*/ 159441 w 607286"/>
              <a:gd name="connsiteY40" fmla="*/ 229620 h 515410"/>
              <a:gd name="connsiteX41" fmla="*/ 74940 w 607286"/>
              <a:gd name="connsiteY41" fmla="*/ 127229 h 515410"/>
              <a:gd name="connsiteX42" fmla="*/ 159441 w 607286"/>
              <a:gd name="connsiteY42" fmla="*/ 24839 h 515410"/>
              <a:gd name="connsiteX43" fmla="*/ 303643 w 607286"/>
              <a:gd name="connsiteY43" fmla="*/ 0 h 515410"/>
              <a:gd name="connsiteX44" fmla="*/ 407586 w 607286"/>
              <a:gd name="connsiteY44" fmla="*/ 126030 h 515410"/>
              <a:gd name="connsiteX45" fmla="*/ 303643 w 607286"/>
              <a:gd name="connsiteY45" fmla="*/ 252060 h 515410"/>
              <a:gd name="connsiteX46" fmla="*/ 199700 w 607286"/>
              <a:gd name="connsiteY46" fmla="*/ 126030 h 515410"/>
              <a:gd name="connsiteX47" fmla="*/ 303643 w 607286"/>
              <a:gd name="connsiteY47" fmla="*/ 0 h 515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7286" h="515410">
                <a:moveTo>
                  <a:pt x="246732" y="261798"/>
                </a:moveTo>
                <a:cubicBezTo>
                  <a:pt x="246732" y="261798"/>
                  <a:pt x="263864" y="283469"/>
                  <a:pt x="303643" y="283469"/>
                </a:cubicBezTo>
                <a:cubicBezTo>
                  <a:pt x="343539" y="283469"/>
                  <a:pt x="360554" y="261798"/>
                  <a:pt x="360554" y="261798"/>
                </a:cubicBezTo>
                <a:cubicBezTo>
                  <a:pt x="482003" y="283586"/>
                  <a:pt x="497844" y="318143"/>
                  <a:pt x="499721" y="439385"/>
                </a:cubicBezTo>
                <a:cubicBezTo>
                  <a:pt x="499839" y="447233"/>
                  <a:pt x="499956" y="448522"/>
                  <a:pt x="499956" y="447819"/>
                </a:cubicBezTo>
                <a:cubicBezTo>
                  <a:pt x="499956" y="449928"/>
                  <a:pt x="499956" y="452973"/>
                  <a:pt x="499956" y="457308"/>
                </a:cubicBezTo>
                <a:cubicBezTo>
                  <a:pt x="499956" y="457308"/>
                  <a:pt x="471090" y="515410"/>
                  <a:pt x="303643" y="515410"/>
                </a:cubicBezTo>
                <a:cubicBezTo>
                  <a:pt x="136313" y="515410"/>
                  <a:pt x="107330" y="457308"/>
                  <a:pt x="107330" y="457308"/>
                </a:cubicBezTo>
                <a:cubicBezTo>
                  <a:pt x="107330" y="450513"/>
                  <a:pt x="107330" y="446648"/>
                  <a:pt x="107330" y="444539"/>
                </a:cubicBezTo>
                <a:cubicBezTo>
                  <a:pt x="107330" y="445593"/>
                  <a:pt x="107447" y="445125"/>
                  <a:pt x="107682" y="435519"/>
                </a:cubicBezTo>
                <a:cubicBezTo>
                  <a:pt x="109794" y="317440"/>
                  <a:pt x="126691" y="283352"/>
                  <a:pt x="246732" y="261798"/>
                </a:cubicBezTo>
                <a:close/>
                <a:moveTo>
                  <a:pt x="494038" y="237453"/>
                </a:moveTo>
                <a:cubicBezTo>
                  <a:pt x="592734" y="255260"/>
                  <a:pt x="605526" y="283260"/>
                  <a:pt x="607169" y="381785"/>
                </a:cubicBezTo>
                <a:cubicBezTo>
                  <a:pt x="607286" y="388112"/>
                  <a:pt x="607286" y="389166"/>
                  <a:pt x="607286" y="388580"/>
                </a:cubicBezTo>
                <a:cubicBezTo>
                  <a:pt x="607286" y="390220"/>
                  <a:pt x="607286" y="392681"/>
                  <a:pt x="607286" y="396312"/>
                </a:cubicBezTo>
                <a:cubicBezTo>
                  <a:pt x="607286" y="396312"/>
                  <a:pt x="593673" y="423609"/>
                  <a:pt x="527367" y="436730"/>
                </a:cubicBezTo>
                <a:cubicBezTo>
                  <a:pt x="526311" y="372413"/>
                  <a:pt x="520795" y="328598"/>
                  <a:pt x="496972" y="296029"/>
                </a:cubicBezTo>
                <a:cubicBezTo>
                  <a:pt x="483241" y="277168"/>
                  <a:pt x="464464" y="264281"/>
                  <a:pt x="443927" y="255026"/>
                </a:cubicBezTo>
                <a:cubicBezTo>
                  <a:pt x="445218" y="255026"/>
                  <a:pt x="446509" y="255143"/>
                  <a:pt x="447800" y="255143"/>
                </a:cubicBezTo>
                <a:cubicBezTo>
                  <a:pt x="480190" y="255143"/>
                  <a:pt x="494038" y="237453"/>
                  <a:pt x="494038" y="237453"/>
                </a:cubicBezTo>
                <a:close/>
                <a:moveTo>
                  <a:pt x="113199" y="237453"/>
                </a:moveTo>
                <a:cubicBezTo>
                  <a:pt x="113199" y="237453"/>
                  <a:pt x="127041" y="255143"/>
                  <a:pt x="159417" y="255143"/>
                </a:cubicBezTo>
                <a:cubicBezTo>
                  <a:pt x="160707" y="255143"/>
                  <a:pt x="161998" y="255026"/>
                  <a:pt x="163288" y="255026"/>
                </a:cubicBezTo>
                <a:cubicBezTo>
                  <a:pt x="142760" y="264281"/>
                  <a:pt x="124108" y="277168"/>
                  <a:pt x="110266" y="296029"/>
                </a:cubicBezTo>
                <a:cubicBezTo>
                  <a:pt x="86453" y="328598"/>
                  <a:pt x="81057" y="372413"/>
                  <a:pt x="79884" y="436730"/>
                </a:cubicBezTo>
                <a:cubicBezTo>
                  <a:pt x="13607" y="423609"/>
                  <a:pt x="0" y="396312"/>
                  <a:pt x="0" y="396312"/>
                </a:cubicBezTo>
                <a:cubicBezTo>
                  <a:pt x="0" y="392681"/>
                  <a:pt x="0" y="390220"/>
                  <a:pt x="0" y="388580"/>
                </a:cubicBezTo>
                <a:cubicBezTo>
                  <a:pt x="0" y="389166"/>
                  <a:pt x="117" y="388112"/>
                  <a:pt x="235" y="381785"/>
                </a:cubicBezTo>
                <a:cubicBezTo>
                  <a:pt x="1760" y="283260"/>
                  <a:pt x="14663" y="255260"/>
                  <a:pt x="113199" y="237453"/>
                </a:cubicBezTo>
                <a:close/>
                <a:moveTo>
                  <a:pt x="447940" y="24839"/>
                </a:moveTo>
                <a:cubicBezTo>
                  <a:pt x="519842" y="24839"/>
                  <a:pt x="532275" y="70645"/>
                  <a:pt x="532275" y="127229"/>
                </a:cubicBezTo>
                <a:cubicBezTo>
                  <a:pt x="532275" y="183814"/>
                  <a:pt x="494506" y="229620"/>
                  <a:pt x="447940" y="229620"/>
                </a:cubicBezTo>
                <a:cubicBezTo>
                  <a:pt x="433982" y="229620"/>
                  <a:pt x="420962" y="225520"/>
                  <a:pt x="409350" y="218373"/>
                </a:cubicBezTo>
                <a:cubicBezTo>
                  <a:pt x="426123" y="191780"/>
                  <a:pt x="435272" y="159681"/>
                  <a:pt x="435272" y="126058"/>
                </a:cubicBezTo>
                <a:cubicBezTo>
                  <a:pt x="435272" y="96419"/>
                  <a:pt x="433044" y="59164"/>
                  <a:pt x="416388" y="28588"/>
                </a:cubicBezTo>
                <a:cubicBezTo>
                  <a:pt x="425302" y="26128"/>
                  <a:pt x="435741" y="24839"/>
                  <a:pt x="447940" y="24839"/>
                </a:cubicBezTo>
                <a:close/>
                <a:moveTo>
                  <a:pt x="159441" y="24839"/>
                </a:moveTo>
                <a:cubicBezTo>
                  <a:pt x="171529" y="24839"/>
                  <a:pt x="181975" y="26128"/>
                  <a:pt x="190894" y="28588"/>
                </a:cubicBezTo>
                <a:cubicBezTo>
                  <a:pt x="174346" y="59164"/>
                  <a:pt x="171999" y="96419"/>
                  <a:pt x="171999" y="126058"/>
                </a:cubicBezTo>
                <a:cubicBezTo>
                  <a:pt x="171999" y="159681"/>
                  <a:pt x="181153" y="191780"/>
                  <a:pt x="197936" y="218373"/>
                </a:cubicBezTo>
                <a:cubicBezTo>
                  <a:pt x="186434" y="225520"/>
                  <a:pt x="173290" y="229620"/>
                  <a:pt x="159441" y="229620"/>
                </a:cubicBezTo>
                <a:cubicBezTo>
                  <a:pt x="112848" y="229620"/>
                  <a:pt x="74940" y="183814"/>
                  <a:pt x="74940" y="127229"/>
                </a:cubicBezTo>
                <a:cubicBezTo>
                  <a:pt x="74940" y="70645"/>
                  <a:pt x="87380" y="24839"/>
                  <a:pt x="159441" y="24839"/>
                </a:cubicBezTo>
                <a:close/>
                <a:moveTo>
                  <a:pt x="303643" y="0"/>
                </a:moveTo>
                <a:cubicBezTo>
                  <a:pt x="392335" y="0"/>
                  <a:pt x="407586" y="56456"/>
                  <a:pt x="407586" y="126030"/>
                </a:cubicBezTo>
                <a:cubicBezTo>
                  <a:pt x="407586" y="195604"/>
                  <a:pt x="361011" y="252060"/>
                  <a:pt x="303643" y="252060"/>
                </a:cubicBezTo>
                <a:cubicBezTo>
                  <a:pt x="246275" y="252060"/>
                  <a:pt x="199700" y="195604"/>
                  <a:pt x="199700" y="126030"/>
                </a:cubicBezTo>
                <a:cubicBezTo>
                  <a:pt x="199700" y="56456"/>
                  <a:pt x="215069" y="0"/>
                  <a:pt x="303643" y="0"/>
                </a:cubicBezTo>
                <a:close/>
              </a:path>
            </a:pathLst>
          </a:custGeom>
          <a:solidFill>
            <a:schemeClr val="accent1"/>
          </a:solidFill>
          <a:ln>
            <a:noFill/>
          </a:ln>
        </p:spPr>
        <p:txBody>
          <a:bodyPr wrap="square" lIns="91440" tIns="45720" rIns="91440" bIns="45720" anchor="ctr">
            <a:normAutofit fontScale="8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p>
        </p:txBody>
      </p:sp>
      <p:sp>
        <p:nvSpPr>
          <p:cNvPr id="98" name="iśľïḍé"/>
          <p:cNvSpPr/>
          <p:nvPr/>
        </p:nvSpPr>
        <p:spPr bwMode="auto">
          <a:xfrm>
            <a:off x="3854450" y="2392045"/>
            <a:ext cx="346075" cy="293370"/>
          </a:xfrm>
          <a:custGeom>
            <a:avLst/>
            <a:gdLst>
              <a:gd name="connsiteX0" fmla="*/ 246732 w 607286"/>
              <a:gd name="connsiteY0" fmla="*/ 261798 h 515410"/>
              <a:gd name="connsiteX1" fmla="*/ 303643 w 607286"/>
              <a:gd name="connsiteY1" fmla="*/ 283469 h 515410"/>
              <a:gd name="connsiteX2" fmla="*/ 360554 w 607286"/>
              <a:gd name="connsiteY2" fmla="*/ 261798 h 515410"/>
              <a:gd name="connsiteX3" fmla="*/ 499721 w 607286"/>
              <a:gd name="connsiteY3" fmla="*/ 439385 h 515410"/>
              <a:gd name="connsiteX4" fmla="*/ 499956 w 607286"/>
              <a:gd name="connsiteY4" fmla="*/ 447819 h 515410"/>
              <a:gd name="connsiteX5" fmla="*/ 499956 w 607286"/>
              <a:gd name="connsiteY5" fmla="*/ 457308 h 515410"/>
              <a:gd name="connsiteX6" fmla="*/ 303643 w 607286"/>
              <a:gd name="connsiteY6" fmla="*/ 515410 h 515410"/>
              <a:gd name="connsiteX7" fmla="*/ 107330 w 607286"/>
              <a:gd name="connsiteY7" fmla="*/ 457308 h 515410"/>
              <a:gd name="connsiteX8" fmla="*/ 107330 w 607286"/>
              <a:gd name="connsiteY8" fmla="*/ 444539 h 515410"/>
              <a:gd name="connsiteX9" fmla="*/ 107682 w 607286"/>
              <a:gd name="connsiteY9" fmla="*/ 435519 h 515410"/>
              <a:gd name="connsiteX10" fmla="*/ 246732 w 607286"/>
              <a:gd name="connsiteY10" fmla="*/ 261798 h 515410"/>
              <a:gd name="connsiteX11" fmla="*/ 494038 w 607286"/>
              <a:gd name="connsiteY11" fmla="*/ 237453 h 515410"/>
              <a:gd name="connsiteX12" fmla="*/ 607169 w 607286"/>
              <a:gd name="connsiteY12" fmla="*/ 381785 h 515410"/>
              <a:gd name="connsiteX13" fmla="*/ 607286 w 607286"/>
              <a:gd name="connsiteY13" fmla="*/ 388580 h 515410"/>
              <a:gd name="connsiteX14" fmla="*/ 607286 w 607286"/>
              <a:gd name="connsiteY14" fmla="*/ 396312 h 515410"/>
              <a:gd name="connsiteX15" fmla="*/ 527367 w 607286"/>
              <a:gd name="connsiteY15" fmla="*/ 436730 h 515410"/>
              <a:gd name="connsiteX16" fmla="*/ 496972 w 607286"/>
              <a:gd name="connsiteY16" fmla="*/ 296029 h 515410"/>
              <a:gd name="connsiteX17" fmla="*/ 443927 w 607286"/>
              <a:gd name="connsiteY17" fmla="*/ 255026 h 515410"/>
              <a:gd name="connsiteX18" fmla="*/ 447800 w 607286"/>
              <a:gd name="connsiteY18" fmla="*/ 255143 h 515410"/>
              <a:gd name="connsiteX19" fmla="*/ 494038 w 607286"/>
              <a:gd name="connsiteY19" fmla="*/ 237453 h 515410"/>
              <a:gd name="connsiteX20" fmla="*/ 113199 w 607286"/>
              <a:gd name="connsiteY20" fmla="*/ 237453 h 515410"/>
              <a:gd name="connsiteX21" fmla="*/ 159417 w 607286"/>
              <a:gd name="connsiteY21" fmla="*/ 255143 h 515410"/>
              <a:gd name="connsiteX22" fmla="*/ 163288 w 607286"/>
              <a:gd name="connsiteY22" fmla="*/ 255026 h 515410"/>
              <a:gd name="connsiteX23" fmla="*/ 110266 w 607286"/>
              <a:gd name="connsiteY23" fmla="*/ 296029 h 515410"/>
              <a:gd name="connsiteX24" fmla="*/ 79884 w 607286"/>
              <a:gd name="connsiteY24" fmla="*/ 436730 h 515410"/>
              <a:gd name="connsiteX25" fmla="*/ 0 w 607286"/>
              <a:gd name="connsiteY25" fmla="*/ 396312 h 515410"/>
              <a:gd name="connsiteX26" fmla="*/ 0 w 607286"/>
              <a:gd name="connsiteY26" fmla="*/ 388580 h 515410"/>
              <a:gd name="connsiteX27" fmla="*/ 235 w 607286"/>
              <a:gd name="connsiteY27" fmla="*/ 381785 h 515410"/>
              <a:gd name="connsiteX28" fmla="*/ 113199 w 607286"/>
              <a:gd name="connsiteY28" fmla="*/ 237453 h 515410"/>
              <a:gd name="connsiteX29" fmla="*/ 447940 w 607286"/>
              <a:gd name="connsiteY29" fmla="*/ 24839 h 515410"/>
              <a:gd name="connsiteX30" fmla="*/ 532275 w 607286"/>
              <a:gd name="connsiteY30" fmla="*/ 127229 h 515410"/>
              <a:gd name="connsiteX31" fmla="*/ 447940 w 607286"/>
              <a:gd name="connsiteY31" fmla="*/ 229620 h 515410"/>
              <a:gd name="connsiteX32" fmla="*/ 409350 w 607286"/>
              <a:gd name="connsiteY32" fmla="*/ 218373 h 515410"/>
              <a:gd name="connsiteX33" fmla="*/ 435272 w 607286"/>
              <a:gd name="connsiteY33" fmla="*/ 126058 h 515410"/>
              <a:gd name="connsiteX34" fmla="*/ 416388 w 607286"/>
              <a:gd name="connsiteY34" fmla="*/ 28588 h 515410"/>
              <a:gd name="connsiteX35" fmla="*/ 447940 w 607286"/>
              <a:gd name="connsiteY35" fmla="*/ 24839 h 515410"/>
              <a:gd name="connsiteX36" fmla="*/ 159441 w 607286"/>
              <a:gd name="connsiteY36" fmla="*/ 24839 h 515410"/>
              <a:gd name="connsiteX37" fmla="*/ 190894 w 607286"/>
              <a:gd name="connsiteY37" fmla="*/ 28588 h 515410"/>
              <a:gd name="connsiteX38" fmla="*/ 171999 w 607286"/>
              <a:gd name="connsiteY38" fmla="*/ 126058 h 515410"/>
              <a:gd name="connsiteX39" fmla="*/ 197936 w 607286"/>
              <a:gd name="connsiteY39" fmla="*/ 218373 h 515410"/>
              <a:gd name="connsiteX40" fmla="*/ 159441 w 607286"/>
              <a:gd name="connsiteY40" fmla="*/ 229620 h 515410"/>
              <a:gd name="connsiteX41" fmla="*/ 74940 w 607286"/>
              <a:gd name="connsiteY41" fmla="*/ 127229 h 515410"/>
              <a:gd name="connsiteX42" fmla="*/ 159441 w 607286"/>
              <a:gd name="connsiteY42" fmla="*/ 24839 h 515410"/>
              <a:gd name="connsiteX43" fmla="*/ 303643 w 607286"/>
              <a:gd name="connsiteY43" fmla="*/ 0 h 515410"/>
              <a:gd name="connsiteX44" fmla="*/ 407586 w 607286"/>
              <a:gd name="connsiteY44" fmla="*/ 126030 h 515410"/>
              <a:gd name="connsiteX45" fmla="*/ 303643 w 607286"/>
              <a:gd name="connsiteY45" fmla="*/ 252060 h 515410"/>
              <a:gd name="connsiteX46" fmla="*/ 199700 w 607286"/>
              <a:gd name="connsiteY46" fmla="*/ 126030 h 515410"/>
              <a:gd name="connsiteX47" fmla="*/ 303643 w 607286"/>
              <a:gd name="connsiteY47" fmla="*/ 0 h 515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7286" h="515410">
                <a:moveTo>
                  <a:pt x="246732" y="261798"/>
                </a:moveTo>
                <a:cubicBezTo>
                  <a:pt x="246732" y="261798"/>
                  <a:pt x="263864" y="283469"/>
                  <a:pt x="303643" y="283469"/>
                </a:cubicBezTo>
                <a:cubicBezTo>
                  <a:pt x="343539" y="283469"/>
                  <a:pt x="360554" y="261798"/>
                  <a:pt x="360554" y="261798"/>
                </a:cubicBezTo>
                <a:cubicBezTo>
                  <a:pt x="482003" y="283586"/>
                  <a:pt x="497844" y="318143"/>
                  <a:pt x="499721" y="439385"/>
                </a:cubicBezTo>
                <a:cubicBezTo>
                  <a:pt x="499839" y="447233"/>
                  <a:pt x="499956" y="448522"/>
                  <a:pt x="499956" y="447819"/>
                </a:cubicBezTo>
                <a:cubicBezTo>
                  <a:pt x="499956" y="449928"/>
                  <a:pt x="499956" y="452973"/>
                  <a:pt x="499956" y="457308"/>
                </a:cubicBezTo>
                <a:cubicBezTo>
                  <a:pt x="499956" y="457308"/>
                  <a:pt x="471090" y="515410"/>
                  <a:pt x="303643" y="515410"/>
                </a:cubicBezTo>
                <a:cubicBezTo>
                  <a:pt x="136313" y="515410"/>
                  <a:pt x="107330" y="457308"/>
                  <a:pt x="107330" y="457308"/>
                </a:cubicBezTo>
                <a:cubicBezTo>
                  <a:pt x="107330" y="450513"/>
                  <a:pt x="107330" y="446648"/>
                  <a:pt x="107330" y="444539"/>
                </a:cubicBezTo>
                <a:cubicBezTo>
                  <a:pt x="107330" y="445593"/>
                  <a:pt x="107447" y="445125"/>
                  <a:pt x="107682" y="435519"/>
                </a:cubicBezTo>
                <a:cubicBezTo>
                  <a:pt x="109794" y="317440"/>
                  <a:pt x="126691" y="283352"/>
                  <a:pt x="246732" y="261798"/>
                </a:cubicBezTo>
                <a:close/>
                <a:moveTo>
                  <a:pt x="494038" y="237453"/>
                </a:moveTo>
                <a:cubicBezTo>
                  <a:pt x="592734" y="255260"/>
                  <a:pt x="605526" y="283260"/>
                  <a:pt x="607169" y="381785"/>
                </a:cubicBezTo>
                <a:cubicBezTo>
                  <a:pt x="607286" y="388112"/>
                  <a:pt x="607286" y="389166"/>
                  <a:pt x="607286" y="388580"/>
                </a:cubicBezTo>
                <a:cubicBezTo>
                  <a:pt x="607286" y="390220"/>
                  <a:pt x="607286" y="392681"/>
                  <a:pt x="607286" y="396312"/>
                </a:cubicBezTo>
                <a:cubicBezTo>
                  <a:pt x="607286" y="396312"/>
                  <a:pt x="593673" y="423609"/>
                  <a:pt x="527367" y="436730"/>
                </a:cubicBezTo>
                <a:cubicBezTo>
                  <a:pt x="526311" y="372413"/>
                  <a:pt x="520795" y="328598"/>
                  <a:pt x="496972" y="296029"/>
                </a:cubicBezTo>
                <a:cubicBezTo>
                  <a:pt x="483241" y="277168"/>
                  <a:pt x="464464" y="264281"/>
                  <a:pt x="443927" y="255026"/>
                </a:cubicBezTo>
                <a:cubicBezTo>
                  <a:pt x="445218" y="255026"/>
                  <a:pt x="446509" y="255143"/>
                  <a:pt x="447800" y="255143"/>
                </a:cubicBezTo>
                <a:cubicBezTo>
                  <a:pt x="480190" y="255143"/>
                  <a:pt x="494038" y="237453"/>
                  <a:pt x="494038" y="237453"/>
                </a:cubicBezTo>
                <a:close/>
                <a:moveTo>
                  <a:pt x="113199" y="237453"/>
                </a:moveTo>
                <a:cubicBezTo>
                  <a:pt x="113199" y="237453"/>
                  <a:pt x="127041" y="255143"/>
                  <a:pt x="159417" y="255143"/>
                </a:cubicBezTo>
                <a:cubicBezTo>
                  <a:pt x="160707" y="255143"/>
                  <a:pt x="161998" y="255026"/>
                  <a:pt x="163288" y="255026"/>
                </a:cubicBezTo>
                <a:cubicBezTo>
                  <a:pt x="142760" y="264281"/>
                  <a:pt x="124108" y="277168"/>
                  <a:pt x="110266" y="296029"/>
                </a:cubicBezTo>
                <a:cubicBezTo>
                  <a:pt x="86453" y="328598"/>
                  <a:pt x="81057" y="372413"/>
                  <a:pt x="79884" y="436730"/>
                </a:cubicBezTo>
                <a:cubicBezTo>
                  <a:pt x="13607" y="423609"/>
                  <a:pt x="0" y="396312"/>
                  <a:pt x="0" y="396312"/>
                </a:cubicBezTo>
                <a:cubicBezTo>
                  <a:pt x="0" y="392681"/>
                  <a:pt x="0" y="390220"/>
                  <a:pt x="0" y="388580"/>
                </a:cubicBezTo>
                <a:cubicBezTo>
                  <a:pt x="0" y="389166"/>
                  <a:pt x="117" y="388112"/>
                  <a:pt x="235" y="381785"/>
                </a:cubicBezTo>
                <a:cubicBezTo>
                  <a:pt x="1760" y="283260"/>
                  <a:pt x="14663" y="255260"/>
                  <a:pt x="113199" y="237453"/>
                </a:cubicBezTo>
                <a:close/>
                <a:moveTo>
                  <a:pt x="447940" y="24839"/>
                </a:moveTo>
                <a:cubicBezTo>
                  <a:pt x="519842" y="24839"/>
                  <a:pt x="532275" y="70645"/>
                  <a:pt x="532275" y="127229"/>
                </a:cubicBezTo>
                <a:cubicBezTo>
                  <a:pt x="532275" y="183814"/>
                  <a:pt x="494506" y="229620"/>
                  <a:pt x="447940" y="229620"/>
                </a:cubicBezTo>
                <a:cubicBezTo>
                  <a:pt x="433982" y="229620"/>
                  <a:pt x="420962" y="225520"/>
                  <a:pt x="409350" y="218373"/>
                </a:cubicBezTo>
                <a:cubicBezTo>
                  <a:pt x="426123" y="191780"/>
                  <a:pt x="435272" y="159681"/>
                  <a:pt x="435272" y="126058"/>
                </a:cubicBezTo>
                <a:cubicBezTo>
                  <a:pt x="435272" y="96419"/>
                  <a:pt x="433044" y="59164"/>
                  <a:pt x="416388" y="28588"/>
                </a:cubicBezTo>
                <a:cubicBezTo>
                  <a:pt x="425302" y="26128"/>
                  <a:pt x="435741" y="24839"/>
                  <a:pt x="447940" y="24839"/>
                </a:cubicBezTo>
                <a:close/>
                <a:moveTo>
                  <a:pt x="159441" y="24839"/>
                </a:moveTo>
                <a:cubicBezTo>
                  <a:pt x="171529" y="24839"/>
                  <a:pt x="181975" y="26128"/>
                  <a:pt x="190894" y="28588"/>
                </a:cubicBezTo>
                <a:cubicBezTo>
                  <a:pt x="174346" y="59164"/>
                  <a:pt x="171999" y="96419"/>
                  <a:pt x="171999" y="126058"/>
                </a:cubicBezTo>
                <a:cubicBezTo>
                  <a:pt x="171999" y="159681"/>
                  <a:pt x="181153" y="191780"/>
                  <a:pt x="197936" y="218373"/>
                </a:cubicBezTo>
                <a:cubicBezTo>
                  <a:pt x="186434" y="225520"/>
                  <a:pt x="173290" y="229620"/>
                  <a:pt x="159441" y="229620"/>
                </a:cubicBezTo>
                <a:cubicBezTo>
                  <a:pt x="112848" y="229620"/>
                  <a:pt x="74940" y="183814"/>
                  <a:pt x="74940" y="127229"/>
                </a:cubicBezTo>
                <a:cubicBezTo>
                  <a:pt x="74940" y="70645"/>
                  <a:pt x="87380" y="24839"/>
                  <a:pt x="159441" y="24839"/>
                </a:cubicBezTo>
                <a:close/>
                <a:moveTo>
                  <a:pt x="303643" y="0"/>
                </a:moveTo>
                <a:cubicBezTo>
                  <a:pt x="392335" y="0"/>
                  <a:pt x="407586" y="56456"/>
                  <a:pt x="407586" y="126030"/>
                </a:cubicBezTo>
                <a:cubicBezTo>
                  <a:pt x="407586" y="195604"/>
                  <a:pt x="361011" y="252060"/>
                  <a:pt x="303643" y="252060"/>
                </a:cubicBezTo>
                <a:cubicBezTo>
                  <a:pt x="246275" y="252060"/>
                  <a:pt x="199700" y="195604"/>
                  <a:pt x="199700" y="126030"/>
                </a:cubicBezTo>
                <a:cubicBezTo>
                  <a:pt x="199700" y="56456"/>
                  <a:pt x="215069" y="0"/>
                  <a:pt x="303643" y="0"/>
                </a:cubicBezTo>
                <a:close/>
              </a:path>
            </a:pathLst>
          </a:custGeom>
          <a:solidFill>
            <a:schemeClr val="accent1"/>
          </a:solidFill>
          <a:ln>
            <a:noFill/>
          </a:ln>
        </p:spPr>
        <p:txBody>
          <a:bodyPr wrap="square" lIns="91440" tIns="45720" rIns="91440" bIns="45720" anchor="ctr">
            <a:normAutofit fontScale="8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p>
        </p:txBody>
      </p:sp>
      <p:sp>
        <p:nvSpPr>
          <p:cNvPr id="99" name="íṡḷíde"/>
          <p:cNvSpPr/>
          <p:nvPr/>
        </p:nvSpPr>
        <p:spPr bwMode="auto">
          <a:xfrm>
            <a:off x="6548755" y="2392045"/>
            <a:ext cx="346075" cy="293370"/>
          </a:xfrm>
          <a:custGeom>
            <a:avLst/>
            <a:gdLst>
              <a:gd name="connsiteX0" fmla="*/ 246732 w 607286"/>
              <a:gd name="connsiteY0" fmla="*/ 261798 h 515410"/>
              <a:gd name="connsiteX1" fmla="*/ 303643 w 607286"/>
              <a:gd name="connsiteY1" fmla="*/ 283469 h 515410"/>
              <a:gd name="connsiteX2" fmla="*/ 360554 w 607286"/>
              <a:gd name="connsiteY2" fmla="*/ 261798 h 515410"/>
              <a:gd name="connsiteX3" fmla="*/ 499721 w 607286"/>
              <a:gd name="connsiteY3" fmla="*/ 439385 h 515410"/>
              <a:gd name="connsiteX4" fmla="*/ 499956 w 607286"/>
              <a:gd name="connsiteY4" fmla="*/ 447819 h 515410"/>
              <a:gd name="connsiteX5" fmla="*/ 499956 w 607286"/>
              <a:gd name="connsiteY5" fmla="*/ 457308 h 515410"/>
              <a:gd name="connsiteX6" fmla="*/ 303643 w 607286"/>
              <a:gd name="connsiteY6" fmla="*/ 515410 h 515410"/>
              <a:gd name="connsiteX7" fmla="*/ 107330 w 607286"/>
              <a:gd name="connsiteY7" fmla="*/ 457308 h 515410"/>
              <a:gd name="connsiteX8" fmla="*/ 107330 w 607286"/>
              <a:gd name="connsiteY8" fmla="*/ 444539 h 515410"/>
              <a:gd name="connsiteX9" fmla="*/ 107682 w 607286"/>
              <a:gd name="connsiteY9" fmla="*/ 435519 h 515410"/>
              <a:gd name="connsiteX10" fmla="*/ 246732 w 607286"/>
              <a:gd name="connsiteY10" fmla="*/ 261798 h 515410"/>
              <a:gd name="connsiteX11" fmla="*/ 494038 w 607286"/>
              <a:gd name="connsiteY11" fmla="*/ 237453 h 515410"/>
              <a:gd name="connsiteX12" fmla="*/ 607169 w 607286"/>
              <a:gd name="connsiteY12" fmla="*/ 381785 h 515410"/>
              <a:gd name="connsiteX13" fmla="*/ 607286 w 607286"/>
              <a:gd name="connsiteY13" fmla="*/ 388580 h 515410"/>
              <a:gd name="connsiteX14" fmla="*/ 607286 w 607286"/>
              <a:gd name="connsiteY14" fmla="*/ 396312 h 515410"/>
              <a:gd name="connsiteX15" fmla="*/ 527367 w 607286"/>
              <a:gd name="connsiteY15" fmla="*/ 436730 h 515410"/>
              <a:gd name="connsiteX16" fmla="*/ 496972 w 607286"/>
              <a:gd name="connsiteY16" fmla="*/ 296029 h 515410"/>
              <a:gd name="connsiteX17" fmla="*/ 443927 w 607286"/>
              <a:gd name="connsiteY17" fmla="*/ 255026 h 515410"/>
              <a:gd name="connsiteX18" fmla="*/ 447800 w 607286"/>
              <a:gd name="connsiteY18" fmla="*/ 255143 h 515410"/>
              <a:gd name="connsiteX19" fmla="*/ 494038 w 607286"/>
              <a:gd name="connsiteY19" fmla="*/ 237453 h 515410"/>
              <a:gd name="connsiteX20" fmla="*/ 113199 w 607286"/>
              <a:gd name="connsiteY20" fmla="*/ 237453 h 515410"/>
              <a:gd name="connsiteX21" fmla="*/ 159417 w 607286"/>
              <a:gd name="connsiteY21" fmla="*/ 255143 h 515410"/>
              <a:gd name="connsiteX22" fmla="*/ 163288 w 607286"/>
              <a:gd name="connsiteY22" fmla="*/ 255026 h 515410"/>
              <a:gd name="connsiteX23" fmla="*/ 110266 w 607286"/>
              <a:gd name="connsiteY23" fmla="*/ 296029 h 515410"/>
              <a:gd name="connsiteX24" fmla="*/ 79884 w 607286"/>
              <a:gd name="connsiteY24" fmla="*/ 436730 h 515410"/>
              <a:gd name="connsiteX25" fmla="*/ 0 w 607286"/>
              <a:gd name="connsiteY25" fmla="*/ 396312 h 515410"/>
              <a:gd name="connsiteX26" fmla="*/ 0 w 607286"/>
              <a:gd name="connsiteY26" fmla="*/ 388580 h 515410"/>
              <a:gd name="connsiteX27" fmla="*/ 235 w 607286"/>
              <a:gd name="connsiteY27" fmla="*/ 381785 h 515410"/>
              <a:gd name="connsiteX28" fmla="*/ 113199 w 607286"/>
              <a:gd name="connsiteY28" fmla="*/ 237453 h 515410"/>
              <a:gd name="connsiteX29" fmla="*/ 447940 w 607286"/>
              <a:gd name="connsiteY29" fmla="*/ 24839 h 515410"/>
              <a:gd name="connsiteX30" fmla="*/ 532275 w 607286"/>
              <a:gd name="connsiteY30" fmla="*/ 127229 h 515410"/>
              <a:gd name="connsiteX31" fmla="*/ 447940 w 607286"/>
              <a:gd name="connsiteY31" fmla="*/ 229620 h 515410"/>
              <a:gd name="connsiteX32" fmla="*/ 409350 w 607286"/>
              <a:gd name="connsiteY32" fmla="*/ 218373 h 515410"/>
              <a:gd name="connsiteX33" fmla="*/ 435272 w 607286"/>
              <a:gd name="connsiteY33" fmla="*/ 126058 h 515410"/>
              <a:gd name="connsiteX34" fmla="*/ 416388 w 607286"/>
              <a:gd name="connsiteY34" fmla="*/ 28588 h 515410"/>
              <a:gd name="connsiteX35" fmla="*/ 447940 w 607286"/>
              <a:gd name="connsiteY35" fmla="*/ 24839 h 515410"/>
              <a:gd name="connsiteX36" fmla="*/ 159441 w 607286"/>
              <a:gd name="connsiteY36" fmla="*/ 24839 h 515410"/>
              <a:gd name="connsiteX37" fmla="*/ 190894 w 607286"/>
              <a:gd name="connsiteY37" fmla="*/ 28588 h 515410"/>
              <a:gd name="connsiteX38" fmla="*/ 171999 w 607286"/>
              <a:gd name="connsiteY38" fmla="*/ 126058 h 515410"/>
              <a:gd name="connsiteX39" fmla="*/ 197936 w 607286"/>
              <a:gd name="connsiteY39" fmla="*/ 218373 h 515410"/>
              <a:gd name="connsiteX40" fmla="*/ 159441 w 607286"/>
              <a:gd name="connsiteY40" fmla="*/ 229620 h 515410"/>
              <a:gd name="connsiteX41" fmla="*/ 74940 w 607286"/>
              <a:gd name="connsiteY41" fmla="*/ 127229 h 515410"/>
              <a:gd name="connsiteX42" fmla="*/ 159441 w 607286"/>
              <a:gd name="connsiteY42" fmla="*/ 24839 h 515410"/>
              <a:gd name="connsiteX43" fmla="*/ 303643 w 607286"/>
              <a:gd name="connsiteY43" fmla="*/ 0 h 515410"/>
              <a:gd name="connsiteX44" fmla="*/ 407586 w 607286"/>
              <a:gd name="connsiteY44" fmla="*/ 126030 h 515410"/>
              <a:gd name="connsiteX45" fmla="*/ 303643 w 607286"/>
              <a:gd name="connsiteY45" fmla="*/ 252060 h 515410"/>
              <a:gd name="connsiteX46" fmla="*/ 199700 w 607286"/>
              <a:gd name="connsiteY46" fmla="*/ 126030 h 515410"/>
              <a:gd name="connsiteX47" fmla="*/ 303643 w 607286"/>
              <a:gd name="connsiteY47" fmla="*/ 0 h 515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7286" h="515410">
                <a:moveTo>
                  <a:pt x="246732" y="261798"/>
                </a:moveTo>
                <a:cubicBezTo>
                  <a:pt x="246732" y="261798"/>
                  <a:pt x="263864" y="283469"/>
                  <a:pt x="303643" y="283469"/>
                </a:cubicBezTo>
                <a:cubicBezTo>
                  <a:pt x="343539" y="283469"/>
                  <a:pt x="360554" y="261798"/>
                  <a:pt x="360554" y="261798"/>
                </a:cubicBezTo>
                <a:cubicBezTo>
                  <a:pt x="482003" y="283586"/>
                  <a:pt x="497844" y="318143"/>
                  <a:pt x="499721" y="439385"/>
                </a:cubicBezTo>
                <a:cubicBezTo>
                  <a:pt x="499839" y="447233"/>
                  <a:pt x="499956" y="448522"/>
                  <a:pt x="499956" y="447819"/>
                </a:cubicBezTo>
                <a:cubicBezTo>
                  <a:pt x="499956" y="449928"/>
                  <a:pt x="499956" y="452973"/>
                  <a:pt x="499956" y="457308"/>
                </a:cubicBezTo>
                <a:cubicBezTo>
                  <a:pt x="499956" y="457308"/>
                  <a:pt x="471090" y="515410"/>
                  <a:pt x="303643" y="515410"/>
                </a:cubicBezTo>
                <a:cubicBezTo>
                  <a:pt x="136313" y="515410"/>
                  <a:pt x="107330" y="457308"/>
                  <a:pt x="107330" y="457308"/>
                </a:cubicBezTo>
                <a:cubicBezTo>
                  <a:pt x="107330" y="450513"/>
                  <a:pt x="107330" y="446648"/>
                  <a:pt x="107330" y="444539"/>
                </a:cubicBezTo>
                <a:cubicBezTo>
                  <a:pt x="107330" y="445593"/>
                  <a:pt x="107447" y="445125"/>
                  <a:pt x="107682" y="435519"/>
                </a:cubicBezTo>
                <a:cubicBezTo>
                  <a:pt x="109794" y="317440"/>
                  <a:pt x="126691" y="283352"/>
                  <a:pt x="246732" y="261798"/>
                </a:cubicBezTo>
                <a:close/>
                <a:moveTo>
                  <a:pt x="494038" y="237453"/>
                </a:moveTo>
                <a:cubicBezTo>
                  <a:pt x="592734" y="255260"/>
                  <a:pt x="605526" y="283260"/>
                  <a:pt x="607169" y="381785"/>
                </a:cubicBezTo>
                <a:cubicBezTo>
                  <a:pt x="607286" y="388112"/>
                  <a:pt x="607286" y="389166"/>
                  <a:pt x="607286" y="388580"/>
                </a:cubicBezTo>
                <a:cubicBezTo>
                  <a:pt x="607286" y="390220"/>
                  <a:pt x="607286" y="392681"/>
                  <a:pt x="607286" y="396312"/>
                </a:cubicBezTo>
                <a:cubicBezTo>
                  <a:pt x="607286" y="396312"/>
                  <a:pt x="593673" y="423609"/>
                  <a:pt x="527367" y="436730"/>
                </a:cubicBezTo>
                <a:cubicBezTo>
                  <a:pt x="526311" y="372413"/>
                  <a:pt x="520795" y="328598"/>
                  <a:pt x="496972" y="296029"/>
                </a:cubicBezTo>
                <a:cubicBezTo>
                  <a:pt x="483241" y="277168"/>
                  <a:pt x="464464" y="264281"/>
                  <a:pt x="443927" y="255026"/>
                </a:cubicBezTo>
                <a:cubicBezTo>
                  <a:pt x="445218" y="255026"/>
                  <a:pt x="446509" y="255143"/>
                  <a:pt x="447800" y="255143"/>
                </a:cubicBezTo>
                <a:cubicBezTo>
                  <a:pt x="480190" y="255143"/>
                  <a:pt x="494038" y="237453"/>
                  <a:pt x="494038" y="237453"/>
                </a:cubicBezTo>
                <a:close/>
                <a:moveTo>
                  <a:pt x="113199" y="237453"/>
                </a:moveTo>
                <a:cubicBezTo>
                  <a:pt x="113199" y="237453"/>
                  <a:pt x="127041" y="255143"/>
                  <a:pt x="159417" y="255143"/>
                </a:cubicBezTo>
                <a:cubicBezTo>
                  <a:pt x="160707" y="255143"/>
                  <a:pt x="161998" y="255026"/>
                  <a:pt x="163288" y="255026"/>
                </a:cubicBezTo>
                <a:cubicBezTo>
                  <a:pt x="142760" y="264281"/>
                  <a:pt x="124108" y="277168"/>
                  <a:pt x="110266" y="296029"/>
                </a:cubicBezTo>
                <a:cubicBezTo>
                  <a:pt x="86453" y="328598"/>
                  <a:pt x="81057" y="372413"/>
                  <a:pt x="79884" y="436730"/>
                </a:cubicBezTo>
                <a:cubicBezTo>
                  <a:pt x="13607" y="423609"/>
                  <a:pt x="0" y="396312"/>
                  <a:pt x="0" y="396312"/>
                </a:cubicBezTo>
                <a:cubicBezTo>
                  <a:pt x="0" y="392681"/>
                  <a:pt x="0" y="390220"/>
                  <a:pt x="0" y="388580"/>
                </a:cubicBezTo>
                <a:cubicBezTo>
                  <a:pt x="0" y="389166"/>
                  <a:pt x="117" y="388112"/>
                  <a:pt x="235" y="381785"/>
                </a:cubicBezTo>
                <a:cubicBezTo>
                  <a:pt x="1760" y="283260"/>
                  <a:pt x="14663" y="255260"/>
                  <a:pt x="113199" y="237453"/>
                </a:cubicBezTo>
                <a:close/>
                <a:moveTo>
                  <a:pt x="447940" y="24839"/>
                </a:moveTo>
                <a:cubicBezTo>
                  <a:pt x="519842" y="24839"/>
                  <a:pt x="532275" y="70645"/>
                  <a:pt x="532275" y="127229"/>
                </a:cubicBezTo>
                <a:cubicBezTo>
                  <a:pt x="532275" y="183814"/>
                  <a:pt x="494506" y="229620"/>
                  <a:pt x="447940" y="229620"/>
                </a:cubicBezTo>
                <a:cubicBezTo>
                  <a:pt x="433982" y="229620"/>
                  <a:pt x="420962" y="225520"/>
                  <a:pt x="409350" y="218373"/>
                </a:cubicBezTo>
                <a:cubicBezTo>
                  <a:pt x="426123" y="191780"/>
                  <a:pt x="435272" y="159681"/>
                  <a:pt x="435272" y="126058"/>
                </a:cubicBezTo>
                <a:cubicBezTo>
                  <a:pt x="435272" y="96419"/>
                  <a:pt x="433044" y="59164"/>
                  <a:pt x="416388" y="28588"/>
                </a:cubicBezTo>
                <a:cubicBezTo>
                  <a:pt x="425302" y="26128"/>
                  <a:pt x="435741" y="24839"/>
                  <a:pt x="447940" y="24839"/>
                </a:cubicBezTo>
                <a:close/>
                <a:moveTo>
                  <a:pt x="159441" y="24839"/>
                </a:moveTo>
                <a:cubicBezTo>
                  <a:pt x="171529" y="24839"/>
                  <a:pt x="181975" y="26128"/>
                  <a:pt x="190894" y="28588"/>
                </a:cubicBezTo>
                <a:cubicBezTo>
                  <a:pt x="174346" y="59164"/>
                  <a:pt x="171999" y="96419"/>
                  <a:pt x="171999" y="126058"/>
                </a:cubicBezTo>
                <a:cubicBezTo>
                  <a:pt x="171999" y="159681"/>
                  <a:pt x="181153" y="191780"/>
                  <a:pt x="197936" y="218373"/>
                </a:cubicBezTo>
                <a:cubicBezTo>
                  <a:pt x="186434" y="225520"/>
                  <a:pt x="173290" y="229620"/>
                  <a:pt x="159441" y="229620"/>
                </a:cubicBezTo>
                <a:cubicBezTo>
                  <a:pt x="112848" y="229620"/>
                  <a:pt x="74940" y="183814"/>
                  <a:pt x="74940" y="127229"/>
                </a:cubicBezTo>
                <a:cubicBezTo>
                  <a:pt x="74940" y="70645"/>
                  <a:pt x="87380" y="24839"/>
                  <a:pt x="159441" y="24839"/>
                </a:cubicBezTo>
                <a:close/>
                <a:moveTo>
                  <a:pt x="303643" y="0"/>
                </a:moveTo>
                <a:cubicBezTo>
                  <a:pt x="392335" y="0"/>
                  <a:pt x="407586" y="56456"/>
                  <a:pt x="407586" y="126030"/>
                </a:cubicBezTo>
                <a:cubicBezTo>
                  <a:pt x="407586" y="195604"/>
                  <a:pt x="361011" y="252060"/>
                  <a:pt x="303643" y="252060"/>
                </a:cubicBezTo>
                <a:cubicBezTo>
                  <a:pt x="246275" y="252060"/>
                  <a:pt x="199700" y="195604"/>
                  <a:pt x="199700" y="126030"/>
                </a:cubicBezTo>
                <a:cubicBezTo>
                  <a:pt x="199700" y="56456"/>
                  <a:pt x="215069" y="0"/>
                  <a:pt x="303643" y="0"/>
                </a:cubicBezTo>
                <a:close/>
              </a:path>
            </a:pathLst>
          </a:custGeom>
          <a:solidFill>
            <a:schemeClr val="accent1"/>
          </a:solidFill>
          <a:ln>
            <a:noFill/>
          </a:ln>
        </p:spPr>
        <p:txBody>
          <a:bodyPr wrap="square" lIns="91440" tIns="45720" rIns="91440" bIns="45720" anchor="ctr">
            <a:normAutofit fontScale="8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p>
        </p:txBody>
      </p:sp>
      <p:cxnSp>
        <p:nvCxnSpPr>
          <p:cNvPr id="100" name="直接连接符 99"/>
          <p:cNvCxnSpPr/>
          <p:nvPr/>
        </p:nvCxnSpPr>
        <p:spPr>
          <a:xfrm>
            <a:off x="3888740" y="2074545"/>
            <a:ext cx="4742815" cy="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109" name="îŝḻiḍe"/>
          <p:cNvGrpSpPr/>
          <p:nvPr/>
        </p:nvGrpSpPr>
        <p:grpSpPr>
          <a:xfrm>
            <a:off x="5763895" y="2461260"/>
            <a:ext cx="199390" cy="199390"/>
            <a:chOff x="6231000" y="1314000"/>
            <a:chExt cx="331725" cy="331725"/>
          </a:xfrm>
        </p:grpSpPr>
        <p:sp>
          <p:nvSpPr>
            <p:cNvPr id="110" name="i$ļîḋe"/>
            <p:cNvSpPr/>
            <p:nvPr/>
          </p:nvSpPr>
          <p:spPr bwMode="auto">
            <a:xfrm>
              <a:off x="6231000" y="1314000"/>
              <a:ext cx="331725" cy="331725"/>
            </a:xfrm>
            <a:prstGeom prst="ellipse">
              <a:avLst/>
            </a:prstGeom>
            <a:solidFill>
              <a:schemeClr val="tx1">
                <a:lumMod val="50000"/>
                <a:lumOff val="50000"/>
              </a:schemeClr>
            </a:solidFill>
            <a:ln w="38100">
              <a:noFill/>
            </a:ln>
          </p:spPr>
          <p:style>
            <a:lnRef idx="2">
              <a:schemeClr val="dk1"/>
            </a:lnRef>
            <a:fillRef idx="1">
              <a:schemeClr val="lt1"/>
            </a:fillRef>
            <a:effectRef idx="0">
              <a:schemeClr val="dk1"/>
            </a:effectRef>
            <a:fontRef idx="minor">
              <a:schemeClr val="dk1"/>
            </a:fontRef>
          </p:style>
          <p:txBody>
            <a:bodyPr wrap="square" lIns="91440" tIns="45720" rIns="91440" bIns="45720" rtlCol="0" anchor="ctr">
              <a:normAutofit fontScale="25000" lnSpcReduction="20000"/>
            </a:bodyPr>
            <a:lstStyle/>
            <a:p>
              <a:pPr algn="ctr"/>
              <a:endParaRPr lang="zh-CN" altLang="en-US" dirty="0">
                <a:solidFill>
                  <a:schemeClr val="dk1"/>
                </a:solidFill>
              </a:endParaRPr>
            </a:p>
          </p:txBody>
        </p:sp>
        <p:sp>
          <p:nvSpPr>
            <p:cNvPr id="111" name="íSlíḍè"/>
            <p:cNvSpPr/>
            <p:nvPr/>
          </p:nvSpPr>
          <p:spPr bwMode="auto">
            <a:xfrm>
              <a:off x="6281721" y="1386150"/>
              <a:ext cx="230282" cy="187424"/>
            </a:xfrm>
            <a:prstGeom prst="rightArrow">
              <a:avLst/>
            </a:prstGeom>
            <a:solidFill>
              <a:schemeClr val="bg1"/>
            </a:solidFill>
            <a:ln w="38100">
              <a:noFill/>
            </a:ln>
          </p:spPr>
          <p:style>
            <a:lnRef idx="2">
              <a:schemeClr val="dk1"/>
            </a:lnRef>
            <a:fillRef idx="1">
              <a:schemeClr val="lt1"/>
            </a:fillRef>
            <a:effectRef idx="0">
              <a:schemeClr val="dk1"/>
            </a:effectRef>
            <a:fontRef idx="minor">
              <a:schemeClr val="dk1"/>
            </a:fontRef>
          </p:style>
          <p:txBody>
            <a:bodyPr wrap="square" lIns="91440" tIns="45720" rIns="91440" bIns="45720" rtlCol="0" anchor="ctr">
              <a:normAutofit fontScale="25000" lnSpcReduction="20000"/>
            </a:bodyPr>
            <a:lstStyle/>
            <a:p>
              <a:pPr algn="ctr"/>
              <a:endParaRPr lang="zh-CN" altLang="en-US" dirty="0">
                <a:solidFill>
                  <a:schemeClr val="dk1"/>
                </a:solidFill>
              </a:endParaRPr>
            </a:p>
          </p:txBody>
        </p:sp>
      </p:grpSp>
      <p:grpSp>
        <p:nvGrpSpPr>
          <p:cNvPr id="112" name="ïṡ1ïďê"/>
          <p:cNvGrpSpPr/>
          <p:nvPr/>
        </p:nvGrpSpPr>
        <p:grpSpPr>
          <a:xfrm flipH="1">
            <a:off x="5763895" y="3761105"/>
            <a:ext cx="199390" cy="199390"/>
            <a:chOff x="6231000" y="1314000"/>
            <a:chExt cx="331725" cy="331725"/>
          </a:xfrm>
        </p:grpSpPr>
        <p:sp>
          <p:nvSpPr>
            <p:cNvPr id="113" name="íṩľiďê"/>
            <p:cNvSpPr/>
            <p:nvPr/>
          </p:nvSpPr>
          <p:spPr bwMode="auto">
            <a:xfrm>
              <a:off x="6231000" y="1314000"/>
              <a:ext cx="331725" cy="331725"/>
            </a:xfrm>
            <a:prstGeom prst="ellipse">
              <a:avLst/>
            </a:prstGeom>
            <a:solidFill>
              <a:schemeClr val="tx1">
                <a:lumMod val="50000"/>
                <a:lumOff val="50000"/>
              </a:schemeClr>
            </a:solidFill>
            <a:ln w="38100">
              <a:noFill/>
            </a:ln>
          </p:spPr>
          <p:style>
            <a:lnRef idx="2">
              <a:schemeClr val="dk1"/>
            </a:lnRef>
            <a:fillRef idx="1">
              <a:schemeClr val="lt1"/>
            </a:fillRef>
            <a:effectRef idx="0">
              <a:schemeClr val="dk1"/>
            </a:effectRef>
            <a:fontRef idx="minor">
              <a:schemeClr val="dk1"/>
            </a:fontRef>
          </p:style>
          <p:txBody>
            <a:bodyPr wrap="square" lIns="91440" tIns="45720" rIns="91440" bIns="45720" rtlCol="0" anchor="ctr">
              <a:normAutofit fontScale="25000" lnSpcReduction="20000"/>
            </a:bodyPr>
            <a:lstStyle/>
            <a:p>
              <a:pPr algn="ctr"/>
              <a:endParaRPr lang="zh-CN" altLang="en-US" dirty="0">
                <a:solidFill>
                  <a:schemeClr val="dk1"/>
                </a:solidFill>
              </a:endParaRPr>
            </a:p>
          </p:txBody>
        </p:sp>
        <p:sp>
          <p:nvSpPr>
            <p:cNvPr id="114" name="ï$ļíḍè"/>
            <p:cNvSpPr/>
            <p:nvPr/>
          </p:nvSpPr>
          <p:spPr bwMode="auto">
            <a:xfrm>
              <a:off x="6281721" y="1386150"/>
              <a:ext cx="230282" cy="187424"/>
            </a:xfrm>
            <a:prstGeom prst="rightArrow">
              <a:avLst/>
            </a:prstGeom>
            <a:solidFill>
              <a:schemeClr val="bg1"/>
            </a:solidFill>
            <a:ln w="38100">
              <a:noFill/>
            </a:ln>
          </p:spPr>
          <p:style>
            <a:lnRef idx="2">
              <a:schemeClr val="dk1"/>
            </a:lnRef>
            <a:fillRef idx="1">
              <a:schemeClr val="lt1"/>
            </a:fillRef>
            <a:effectRef idx="0">
              <a:schemeClr val="dk1"/>
            </a:effectRef>
            <a:fontRef idx="minor">
              <a:schemeClr val="dk1"/>
            </a:fontRef>
          </p:style>
          <p:txBody>
            <a:bodyPr wrap="square" lIns="91440" tIns="45720" rIns="91440" bIns="45720" rtlCol="0" anchor="ctr">
              <a:normAutofit fontScale="25000" lnSpcReduction="20000"/>
            </a:bodyPr>
            <a:lstStyle/>
            <a:p>
              <a:pPr algn="ctr"/>
              <a:endParaRPr lang="zh-CN" altLang="en-US" dirty="0">
                <a:solidFill>
                  <a:schemeClr val="dk1"/>
                </a:solidFill>
              </a:endParaRPr>
            </a:p>
          </p:txBody>
        </p:sp>
      </p:grpSp>
      <p:grpSp>
        <p:nvGrpSpPr>
          <p:cNvPr id="115" name="i$1îḑê"/>
          <p:cNvGrpSpPr/>
          <p:nvPr/>
        </p:nvGrpSpPr>
        <p:grpSpPr>
          <a:xfrm rot="5400000">
            <a:off x="7533005" y="3223260"/>
            <a:ext cx="199390" cy="199390"/>
            <a:chOff x="6231000" y="1314000"/>
            <a:chExt cx="331725" cy="331725"/>
          </a:xfrm>
        </p:grpSpPr>
        <p:sp>
          <p:nvSpPr>
            <p:cNvPr id="116" name="i$ľiďè"/>
            <p:cNvSpPr/>
            <p:nvPr/>
          </p:nvSpPr>
          <p:spPr bwMode="auto">
            <a:xfrm>
              <a:off x="6231000" y="1314000"/>
              <a:ext cx="331725" cy="331725"/>
            </a:xfrm>
            <a:prstGeom prst="ellipse">
              <a:avLst/>
            </a:prstGeom>
            <a:solidFill>
              <a:schemeClr val="tx1">
                <a:lumMod val="50000"/>
                <a:lumOff val="50000"/>
              </a:schemeClr>
            </a:solidFill>
            <a:ln w="38100">
              <a:noFill/>
            </a:ln>
          </p:spPr>
          <p:style>
            <a:lnRef idx="2">
              <a:schemeClr val="dk1"/>
            </a:lnRef>
            <a:fillRef idx="1">
              <a:schemeClr val="lt1"/>
            </a:fillRef>
            <a:effectRef idx="0">
              <a:schemeClr val="dk1"/>
            </a:effectRef>
            <a:fontRef idx="minor">
              <a:schemeClr val="dk1"/>
            </a:fontRef>
          </p:style>
          <p:txBody>
            <a:bodyPr wrap="square" lIns="91440" tIns="45720" rIns="91440" bIns="45720" rtlCol="0" anchor="ctr">
              <a:normAutofit fontScale="25000" lnSpcReduction="20000"/>
            </a:bodyPr>
            <a:lstStyle/>
            <a:p>
              <a:pPr algn="ctr"/>
              <a:endParaRPr lang="zh-CN" altLang="en-US" dirty="0">
                <a:solidFill>
                  <a:schemeClr val="dk1"/>
                </a:solidFill>
              </a:endParaRPr>
            </a:p>
          </p:txBody>
        </p:sp>
        <p:sp>
          <p:nvSpPr>
            <p:cNvPr id="117" name="íŝľiḍê"/>
            <p:cNvSpPr/>
            <p:nvPr/>
          </p:nvSpPr>
          <p:spPr bwMode="auto">
            <a:xfrm>
              <a:off x="6281721" y="1386150"/>
              <a:ext cx="230282" cy="187424"/>
            </a:xfrm>
            <a:prstGeom prst="rightArrow">
              <a:avLst/>
            </a:prstGeom>
            <a:solidFill>
              <a:schemeClr val="bg1"/>
            </a:solidFill>
            <a:ln w="38100">
              <a:noFill/>
            </a:ln>
          </p:spPr>
          <p:style>
            <a:lnRef idx="2">
              <a:schemeClr val="dk1"/>
            </a:lnRef>
            <a:fillRef idx="1">
              <a:schemeClr val="lt1"/>
            </a:fillRef>
            <a:effectRef idx="0">
              <a:schemeClr val="dk1"/>
            </a:effectRef>
            <a:fontRef idx="minor">
              <a:schemeClr val="dk1"/>
            </a:fontRef>
          </p:style>
          <p:txBody>
            <a:bodyPr wrap="square" lIns="91440" tIns="45720" rIns="91440" bIns="45720" rtlCol="0" anchor="ctr">
              <a:normAutofit fontScale="25000" lnSpcReduction="20000"/>
            </a:bodyPr>
            <a:lstStyle/>
            <a:p>
              <a:pPr algn="ctr"/>
              <a:endParaRPr lang="zh-CN" altLang="en-US" dirty="0">
                <a:solidFill>
                  <a:schemeClr val="dk1"/>
                </a:solidFill>
              </a:endParaRPr>
            </a:p>
          </p:txBody>
        </p:sp>
      </p:grpSp>
      <p:sp>
        <p:nvSpPr>
          <p:cNvPr id="2" name="标题 1"/>
          <p:cNvSpPr>
            <a:spLocks noGrp="1"/>
          </p:cNvSpPr>
          <p:nvPr>
            <p:ph type="title"/>
          </p:nvPr>
        </p:nvSpPr>
        <p:spPr/>
        <p:txBody>
          <a:bodyPr>
            <a:normAutofit/>
          </a:bodyPr>
          <a:lstStyle/>
          <a:p>
            <a:r>
              <a:rPr lang="zh-CN" altLang="en-US" dirty="0"/>
              <a:t>安全事故应急管理要点</a:t>
            </a:r>
            <a:endParaRPr lang="zh-CN" altLang="en-US" dirty="0"/>
          </a:p>
        </p:txBody>
      </p:sp>
      <p:pic>
        <p:nvPicPr>
          <p:cNvPr id="4" name="Picture 2" descr="http://imgs.cb.com.cn/2/2012-04-17/61183266319879176-1166506824.jpg"/>
          <p:cNvPicPr>
            <a:picLocks noChangeAspect="1" noChangeArrowheads="1"/>
          </p:cNvPicPr>
          <p:nvPr/>
        </p:nvPicPr>
        <p:blipFill>
          <a:blip r:embed="rId1"/>
          <a:srcRect/>
          <a:stretch>
            <a:fillRect/>
          </a:stretch>
        </p:blipFill>
        <p:spPr bwMode="auto">
          <a:xfrm>
            <a:off x="553720" y="1913890"/>
            <a:ext cx="2372995" cy="1626235"/>
          </a:xfrm>
          <a:prstGeom prst="rect">
            <a:avLst/>
          </a:prstGeom>
          <a:noFill/>
          <a:ln w="9525">
            <a:noFill/>
            <a:miter lim="800000"/>
            <a:headEnd/>
            <a:tailEnd/>
          </a:ln>
        </p:spPr>
      </p:pic>
      <p:sp>
        <p:nvSpPr>
          <p:cNvPr id="6" name="文本框 5"/>
          <p:cNvSpPr txBox="1"/>
          <p:nvPr/>
        </p:nvSpPr>
        <p:spPr>
          <a:xfrm>
            <a:off x="3888740" y="1545590"/>
            <a:ext cx="3067050" cy="368300"/>
          </a:xfrm>
          <a:prstGeom prst="rect">
            <a:avLst/>
          </a:prstGeom>
          <a:noFill/>
        </p:spPr>
        <p:txBody>
          <a:bodyPr wrap="none" rtlCol="0" anchor="t">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rPr>
              <a:t>（</a:t>
            </a:r>
            <a:r>
              <a:rPr lang="en-US" altLang="zh-CN"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rPr>
              <a:t>1</a:t>
            </a: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rPr>
              <a:t>）危机公关的目的与意义</a:t>
            </a:r>
            <a:endParaRPr lang="zh-CN" altLang="en-US"/>
          </a:p>
        </p:txBody>
      </p:sp>
      <p:sp>
        <p:nvSpPr>
          <p:cNvPr id="7" name="文本框 6"/>
          <p:cNvSpPr txBox="1"/>
          <p:nvPr/>
        </p:nvSpPr>
        <p:spPr>
          <a:xfrm>
            <a:off x="3794760" y="2854960"/>
            <a:ext cx="1554480" cy="368300"/>
          </a:xfrm>
          <a:prstGeom prst="rect">
            <a:avLst/>
          </a:prstGeom>
          <a:noFill/>
        </p:spPr>
        <p:txBody>
          <a:bodyPr wrap="none" rtlCol="0" anchor="t">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rPr>
              <a:t>①自救行动；</a:t>
            </a:r>
            <a:endParaRPr lang="zh-CN" altLang="en-US"/>
          </a:p>
        </p:txBody>
      </p:sp>
      <p:sp>
        <p:nvSpPr>
          <p:cNvPr id="8" name="文本框 7"/>
          <p:cNvSpPr txBox="1"/>
          <p:nvPr/>
        </p:nvSpPr>
        <p:spPr>
          <a:xfrm>
            <a:off x="6468745" y="2854960"/>
            <a:ext cx="1554480" cy="368300"/>
          </a:xfrm>
          <a:prstGeom prst="rect">
            <a:avLst/>
          </a:prstGeom>
          <a:noFill/>
        </p:spPr>
        <p:txBody>
          <a:bodyPr wrap="none" rtlCol="0" anchor="t">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rPr>
              <a:t>②减少损失；</a:t>
            </a:r>
            <a:endParaRPr lang="zh-CN" altLang="en-US"/>
          </a:p>
        </p:txBody>
      </p:sp>
      <p:sp>
        <p:nvSpPr>
          <p:cNvPr id="9" name="文本框 8"/>
          <p:cNvSpPr txBox="1"/>
          <p:nvPr/>
        </p:nvSpPr>
        <p:spPr>
          <a:xfrm>
            <a:off x="6468745" y="4154805"/>
            <a:ext cx="2697480" cy="368300"/>
          </a:xfrm>
          <a:prstGeom prst="rect">
            <a:avLst/>
          </a:prstGeom>
          <a:noFill/>
        </p:spPr>
        <p:txBody>
          <a:bodyPr wrap="none" rtlCol="0" anchor="t">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rPr>
              <a:t>③消除影响、恢复形象。</a:t>
            </a:r>
            <a:endParaRPr lang="zh-CN" altLang="en-US"/>
          </a:p>
        </p:txBody>
      </p:sp>
      <p:sp>
        <p:nvSpPr>
          <p:cNvPr id="10" name="文本框 9"/>
          <p:cNvSpPr txBox="1"/>
          <p:nvPr/>
        </p:nvSpPr>
        <p:spPr>
          <a:xfrm>
            <a:off x="3794760" y="4154805"/>
            <a:ext cx="2477770" cy="368300"/>
          </a:xfrm>
          <a:prstGeom prst="rect">
            <a:avLst/>
          </a:prstGeom>
          <a:noFill/>
        </p:spPr>
        <p:txBody>
          <a:bodyPr wrap="square" rtlCol="0" anchor="t">
            <a:spAutoFit/>
          </a:bodyPr>
          <a:lstStyle/>
          <a:p>
            <a:pPr>
              <a:buFont typeface="Arial" panose="020B0604020202020204" pitchFamily="34" charset="0"/>
              <a:buNone/>
              <a:defRPr/>
            </a:pP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rPr>
              <a:t>④关于企业的生死存亡。</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24352"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a:xfrm>
            <a:off x="26035" y="1266946"/>
            <a:ext cx="9133264" cy="4188164"/>
            <a:chOff x="0" y="1309104"/>
            <a:chExt cx="12177686" cy="5584219"/>
          </a:xfrm>
        </p:grpSpPr>
        <p:grpSp>
          <p:nvGrpSpPr>
            <p:cNvPr id="4" name="iṡḻîdè"/>
            <p:cNvGrpSpPr/>
            <p:nvPr/>
          </p:nvGrpSpPr>
          <p:grpSpPr>
            <a:xfrm>
              <a:off x="0" y="4452494"/>
              <a:ext cx="12177686" cy="2440829"/>
              <a:chOff x="0" y="4466341"/>
              <a:chExt cx="9144000" cy="1832773"/>
            </a:xfrm>
          </p:grpSpPr>
          <p:sp>
            <p:nvSpPr>
              <p:cNvPr id="82" name="íṣľïḋê"/>
              <p:cNvSpPr/>
              <p:nvPr/>
            </p:nvSpPr>
            <p:spPr bwMode="auto">
              <a:xfrm>
                <a:off x="772875" y="4678733"/>
                <a:ext cx="4359944" cy="1392352"/>
              </a:xfrm>
              <a:custGeom>
                <a:avLst/>
                <a:gdLst>
                  <a:gd name="T0" fmla="*/ 1027 w 1478"/>
                  <a:gd name="T1" fmla="*/ 471 h 473"/>
                  <a:gd name="T2" fmla="*/ 972 w 1478"/>
                  <a:gd name="T3" fmla="*/ 473 h 473"/>
                  <a:gd name="T4" fmla="*/ 970 w 1478"/>
                  <a:gd name="T5" fmla="*/ 473 h 473"/>
                  <a:gd name="T6" fmla="*/ 995 w 1478"/>
                  <a:gd name="T7" fmla="*/ 117 h 473"/>
                  <a:gd name="T8" fmla="*/ 996 w 1478"/>
                  <a:gd name="T9" fmla="*/ 105 h 473"/>
                  <a:gd name="T10" fmla="*/ 1006 w 1478"/>
                  <a:gd name="T11" fmla="*/ 117 h 473"/>
                  <a:gd name="T12" fmla="*/ 1010 w 1478"/>
                  <a:gd name="T13" fmla="*/ 471 h 473"/>
                  <a:gd name="T14" fmla="*/ 1461 w 1478"/>
                  <a:gd name="T15" fmla="*/ 105 h 473"/>
                  <a:gd name="T16" fmla="*/ 1465 w 1478"/>
                  <a:gd name="T17" fmla="*/ 105 h 473"/>
                  <a:gd name="T18" fmla="*/ 1475 w 1478"/>
                  <a:gd name="T19" fmla="*/ 155 h 473"/>
                  <a:gd name="T20" fmla="*/ 1478 w 1478"/>
                  <a:gd name="T21" fmla="*/ 473 h 473"/>
                  <a:gd name="T22" fmla="*/ 1465 w 1478"/>
                  <a:gd name="T23" fmla="*/ 473 h 473"/>
                  <a:gd name="T24" fmla="*/ 1423 w 1478"/>
                  <a:gd name="T25" fmla="*/ 473 h 473"/>
                  <a:gd name="T26" fmla="*/ 1415 w 1478"/>
                  <a:gd name="T27" fmla="*/ 207 h 473"/>
                  <a:gd name="T28" fmla="*/ 1423 w 1478"/>
                  <a:gd name="T29" fmla="*/ 155 h 473"/>
                  <a:gd name="T30" fmla="*/ 1427 w 1478"/>
                  <a:gd name="T31" fmla="*/ 105 h 473"/>
                  <a:gd name="T32" fmla="*/ 1442 w 1478"/>
                  <a:gd name="T33" fmla="*/ 23 h 473"/>
                  <a:gd name="T34" fmla="*/ 1461 w 1478"/>
                  <a:gd name="T35" fmla="*/ 105 h 473"/>
                  <a:gd name="T36" fmla="*/ 1285 w 1478"/>
                  <a:gd name="T37" fmla="*/ 190 h 473"/>
                  <a:gd name="T38" fmla="*/ 1335 w 1478"/>
                  <a:gd name="T39" fmla="*/ 473 h 473"/>
                  <a:gd name="T40" fmla="*/ 1285 w 1478"/>
                  <a:gd name="T41" fmla="*/ 190 h 473"/>
                  <a:gd name="T42" fmla="*/ 1176 w 1478"/>
                  <a:gd name="T43" fmla="*/ 243 h 473"/>
                  <a:gd name="T44" fmla="*/ 1216 w 1478"/>
                  <a:gd name="T45" fmla="*/ 473 h 473"/>
                  <a:gd name="T46" fmla="*/ 1176 w 1478"/>
                  <a:gd name="T47" fmla="*/ 243 h 473"/>
                  <a:gd name="T48" fmla="*/ 1083 w 1478"/>
                  <a:gd name="T49" fmla="*/ 167 h 473"/>
                  <a:gd name="T50" fmla="*/ 1125 w 1478"/>
                  <a:gd name="T51" fmla="*/ 473 h 473"/>
                  <a:gd name="T52" fmla="*/ 1083 w 1478"/>
                  <a:gd name="T53" fmla="*/ 167 h 473"/>
                  <a:gd name="T54" fmla="*/ 849 w 1478"/>
                  <a:gd name="T55" fmla="*/ 295 h 473"/>
                  <a:gd name="T56" fmla="*/ 884 w 1478"/>
                  <a:gd name="T57" fmla="*/ 473 h 473"/>
                  <a:gd name="T58" fmla="*/ 849 w 1478"/>
                  <a:gd name="T59" fmla="*/ 295 h 473"/>
                  <a:gd name="T60" fmla="*/ 631 w 1478"/>
                  <a:gd name="T61" fmla="*/ 373 h 473"/>
                  <a:gd name="T62" fmla="*/ 643 w 1478"/>
                  <a:gd name="T63" fmla="*/ 318 h 473"/>
                  <a:gd name="T64" fmla="*/ 667 w 1478"/>
                  <a:gd name="T65" fmla="*/ 306 h 473"/>
                  <a:gd name="T66" fmla="*/ 702 w 1478"/>
                  <a:gd name="T67" fmla="*/ 234 h 473"/>
                  <a:gd name="T68" fmla="*/ 723 w 1478"/>
                  <a:gd name="T69" fmla="*/ 306 h 473"/>
                  <a:gd name="T70" fmla="*/ 702 w 1478"/>
                  <a:gd name="T71" fmla="*/ 473 h 473"/>
                  <a:gd name="T72" fmla="*/ 687 w 1478"/>
                  <a:gd name="T73" fmla="*/ 473 h 473"/>
                  <a:gd name="T74" fmla="*/ 643 w 1478"/>
                  <a:gd name="T75" fmla="*/ 473 h 473"/>
                  <a:gd name="T76" fmla="*/ 631 w 1478"/>
                  <a:gd name="T77" fmla="*/ 373 h 473"/>
                  <a:gd name="T78" fmla="*/ 581 w 1478"/>
                  <a:gd name="T79" fmla="*/ 255 h 473"/>
                  <a:gd name="T80" fmla="*/ 623 w 1478"/>
                  <a:gd name="T81" fmla="*/ 473 h 473"/>
                  <a:gd name="T82" fmla="*/ 581 w 1478"/>
                  <a:gd name="T83" fmla="*/ 255 h 473"/>
                  <a:gd name="T84" fmla="*/ 532 w 1478"/>
                  <a:gd name="T85" fmla="*/ 314 h 473"/>
                  <a:gd name="T86" fmla="*/ 557 w 1478"/>
                  <a:gd name="T87" fmla="*/ 356 h 473"/>
                  <a:gd name="T88" fmla="*/ 532 w 1478"/>
                  <a:gd name="T89" fmla="*/ 473 h 473"/>
                  <a:gd name="T90" fmla="*/ 455 w 1478"/>
                  <a:gd name="T91" fmla="*/ 473 h 473"/>
                  <a:gd name="T92" fmla="*/ 455 w 1478"/>
                  <a:gd name="T93" fmla="*/ 302 h 473"/>
                  <a:gd name="T94" fmla="*/ 488 w 1478"/>
                  <a:gd name="T95" fmla="*/ 356 h 473"/>
                  <a:gd name="T96" fmla="*/ 532 w 1478"/>
                  <a:gd name="T97" fmla="*/ 314 h 473"/>
                  <a:gd name="T98" fmla="*/ 360 w 1478"/>
                  <a:gd name="T99" fmla="*/ 293 h 473"/>
                  <a:gd name="T100" fmla="*/ 426 w 1478"/>
                  <a:gd name="T101" fmla="*/ 473 h 473"/>
                  <a:gd name="T102" fmla="*/ 360 w 1478"/>
                  <a:gd name="T103" fmla="*/ 293 h 473"/>
                  <a:gd name="T104" fmla="*/ 287 w 1478"/>
                  <a:gd name="T105" fmla="*/ 209 h 473"/>
                  <a:gd name="T106" fmla="*/ 350 w 1478"/>
                  <a:gd name="T107" fmla="*/ 473 h 473"/>
                  <a:gd name="T108" fmla="*/ 287 w 1478"/>
                  <a:gd name="T109" fmla="*/ 209 h 473"/>
                  <a:gd name="T110" fmla="*/ 195 w 1478"/>
                  <a:gd name="T111" fmla="*/ 184 h 473"/>
                  <a:gd name="T112" fmla="*/ 241 w 1478"/>
                  <a:gd name="T113" fmla="*/ 473 h 473"/>
                  <a:gd name="T114" fmla="*/ 195 w 1478"/>
                  <a:gd name="T115" fmla="*/ 184 h 473"/>
                  <a:gd name="T116" fmla="*/ 31 w 1478"/>
                  <a:gd name="T117" fmla="*/ 264 h 473"/>
                  <a:gd name="T118" fmla="*/ 92 w 1478"/>
                  <a:gd name="T119" fmla="*/ 473 h 473"/>
                  <a:gd name="T120" fmla="*/ 31 w 1478"/>
                  <a:gd name="T121" fmla="*/ 473 h 473"/>
                  <a:gd name="T122" fmla="*/ 0 w 1478"/>
                  <a:gd name="T123" fmla="*/ 331 h 473"/>
                  <a:gd name="T124" fmla="*/ 31 w 1478"/>
                  <a:gd name="T125" fmla="*/ 264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78" h="473">
                    <a:moveTo>
                      <a:pt x="1010" y="471"/>
                    </a:moveTo>
                    <a:lnTo>
                      <a:pt x="1027" y="471"/>
                    </a:lnTo>
                    <a:lnTo>
                      <a:pt x="1027" y="473"/>
                    </a:lnTo>
                    <a:lnTo>
                      <a:pt x="972" y="473"/>
                    </a:lnTo>
                    <a:lnTo>
                      <a:pt x="972" y="473"/>
                    </a:lnTo>
                    <a:lnTo>
                      <a:pt x="970" y="473"/>
                    </a:lnTo>
                    <a:lnTo>
                      <a:pt x="970" y="117"/>
                    </a:lnTo>
                    <a:lnTo>
                      <a:pt x="995" y="117"/>
                    </a:lnTo>
                    <a:lnTo>
                      <a:pt x="996" y="75"/>
                    </a:lnTo>
                    <a:lnTo>
                      <a:pt x="996" y="105"/>
                    </a:lnTo>
                    <a:lnTo>
                      <a:pt x="1002" y="105"/>
                    </a:lnTo>
                    <a:lnTo>
                      <a:pt x="1006" y="117"/>
                    </a:lnTo>
                    <a:lnTo>
                      <a:pt x="1010" y="117"/>
                    </a:lnTo>
                    <a:lnTo>
                      <a:pt x="1010" y="471"/>
                    </a:lnTo>
                    <a:lnTo>
                      <a:pt x="1010" y="471"/>
                    </a:lnTo>
                    <a:close/>
                    <a:moveTo>
                      <a:pt x="1461" y="105"/>
                    </a:moveTo>
                    <a:lnTo>
                      <a:pt x="1463" y="0"/>
                    </a:lnTo>
                    <a:lnTo>
                      <a:pt x="1465" y="105"/>
                    </a:lnTo>
                    <a:lnTo>
                      <a:pt x="1475" y="105"/>
                    </a:lnTo>
                    <a:lnTo>
                      <a:pt x="1475" y="155"/>
                    </a:lnTo>
                    <a:lnTo>
                      <a:pt x="1478" y="155"/>
                    </a:lnTo>
                    <a:lnTo>
                      <a:pt x="1478" y="473"/>
                    </a:lnTo>
                    <a:lnTo>
                      <a:pt x="1475" y="473"/>
                    </a:lnTo>
                    <a:lnTo>
                      <a:pt x="1465" y="473"/>
                    </a:lnTo>
                    <a:lnTo>
                      <a:pt x="1427" y="473"/>
                    </a:lnTo>
                    <a:lnTo>
                      <a:pt x="1423" y="473"/>
                    </a:lnTo>
                    <a:lnTo>
                      <a:pt x="1415" y="473"/>
                    </a:lnTo>
                    <a:lnTo>
                      <a:pt x="1415" y="207"/>
                    </a:lnTo>
                    <a:lnTo>
                      <a:pt x="1423" y="207"/>
                    </a:lnTo>
                    <a:lnTo>
                      <a:pt x="1423" y="155"/>
                    </a:lnTo>
                    <a:lnTo>
                      <a:pt x="1427" y="155"/>
                    </a:lnTo>
                    <a:lnTo>
                      <a:pt x="1427" y="105"/>
                    </a:lnTo>
                    <a:lnTo>
                      <a:pt x="1440" y="105"/>
                    </a:lnTo>
                    <a:lnTo>
                      <a:pt x="1442" y="23"/>
                    </a:lnTo>
                    <a:lnTo>
                      <a:pt x="1444" y="105"/>
                    </a:lnTo>
                    <a:lnTo>
                      <a:pt x="1461" y="105"/>
                    </a:lnTo>
                    <a:lnTo>
                      <a:pt x="1461" y="105"/>
                    </a:lnTo>
                    <a:close/>
                    <a:moveTo>
                      <a:pt x="1285" y="190"/>
                    </a:moveTo>
                    <a:lnTo>
                      <a:pt x="1335" y="190"/>
                    </a:lnTo>
                    <a:lnTo>
                      <a:pt x="1335" y="473"/>
                    </a:lnTo>
                    <a:lnTo>
                      <a:pt x="1285" y="473"/>
                    </a:lnTo>
                    <a:lnTo>
                      <a:pt x="1285" y="190"/>
                    </a:lnTo>
                    <a:lnTo>
                      <a:pt x="1285" y="190"/>
                    </a:lnTo>
                    <a:close/>
                    <a:moveTo>
                      <a:pt x="1176" y="243"/>
                    </a:moveTo>
                    <a:lnTo>
                      <a:pt x="1216" y="243"/>
                    </a:lnTo>
                    <a:lnTo>
                      <a:pt x="1216" y="473"/>
                    </a:lnTo>
                    <a:lnTo>
                      <a:pt x="1176" y="473"/>
                    </a:lnTo>
                    <a:lnTo>
                      <a:pt x="1176" y="243"/>
                    </a:lnTo>
                    <a:lnTo>
                      <a:pt x="1176" y="243"/>
                    </a:lnTo>
                    <a:close/>
                    <a:moveTo>
                      <a:pt x="1083" y="167"/>
                    </a:moveTo>
                    <a:lnTo>
                      <a:pt x="1125" y="167"/>
                    </a:lnTo>
                    <a:lnTo>
                      <a:pt x="1125" y="473"/>
                    </a:lnTo>
                    <a:lnTo>
                      <a:pt x="1083" y="473"/>
                    </a:lnTo>
                    <a:lnTo>
                      <a:pt x="1083" y="167"/>
                    </a:lnTo>
                    <a:lnTo>
                      <a:pt x="1083" y="167"/>
                    </a:lnTo>
                    <a:close/>
                    <a:moveTo>
                      <a:pt x="849" y="295"/>
                    </a:moveTo>
                    <a:lnTo>
                      <a:pt x="884" y="295"/>
                    </a:lnTo>
                    <a:lnTo>
                      <a:pt x="884" y="473"/>
                    </a:lnTo>
                    <a:lnTo>
                      <a:pt x="849" y="473"/>
                    </a:lnTo>
                    <a:lnTo>
                      <a:pt x="849" y="295"/>
                    </a:lnTo>
                    <a:lnTo>
                      <a:pt x="849" y="295"/>
                    </a:lnTo>
                    <a:close/>
                    <a:moveTo>
                      <a:pt x="631" y="373"/>
                    </a:moveTo>
                    <a:lnTo>
                      <a:pt x="643" y="373"/>
                    </a:lnTo>
                    <a:lnTo>
                      <a:pt x="643" y="318"/>
                    </a:lnTo>
                    <a:lnTo>
                      <a:pt x="667" y="318"/>
                    </a:lnTo>
                    <a:lnTo>
                      <a:pt x="667" y="306"/>
                    </a:lnTo>
                    <a:lnTo>
                      <a:pt x="667" y="234"/>
                    </a:lnTo>
                    <a:lnTo>
                      <a:pt x="702" y="234"/>
                    </a:lnTo>
                    <a:lnTo>
                      <a:pt x="702" y="306"/>
                    </a:lnTo>
                    <a:lnTo>
                      <a:pt x="723" y="306"/>
                    </a:lnTo>
                    <a:lnTo>
                      <a:pt x="723" y="473"/>
                    </a:lnTo>
                    <a:lnTo>
                      <a:pt x="702" y="473"/>
                    </a:lnTo>
                    <a:lnTo>
                      <a:pt x="698" y="473"/>
                    </a:lnTo>
                    <a:lnTo>
                      <a:pt x="687" y="473"/>
                    </a:lnTo>
                    <a:lnTo>
                      <a:pt x="667" y="473"/>
                    </a:lnTo>
                    <a:lnTo>
                      <a:pt x="643" y="473"/>
                    </a:lnTo>
                    <a:lnTo>
                      <a:pt x="631" y="473"/>
                    </a:lnTo>
                    <a:lnTo>
                      <a:pt x="631" y="373"/>
                    </a:lnTo>
                    <a:lnTo>
                      <a:pt x="631" y="373"/>
                    </a:lnTo>
                    <a:close/>
                    <a:moveTo>
                      <a:pt x="581" y="255"/>
                    </a:moveTo>
                    <a:lnTo>
                      <a:pt x="623" y="255"/>
                    </a:lnTo>
                    <a:lnTo>
                      <a:pt x="623" y="473"/>
                    </a:lnTo>
                    <a:lnTo>
                      <a:pt x="581" y="473"/>
                    </a:lnTo>
                    <a:lnTo>
                      <a:pt x="581" y="255"/>
                    </a:lnTo>
                    <a:lnTo>
                      <a:pt x="581" y="255"/>
                    </a:lnTo>
                    <a:close/>
                    <a:moveTo>
                      <a:pt x="532" y="314"/>
                    </a:moveTo>
                    <a:lnTo>
                      <a:pt x="557" y="314"/>
                    </a:lnTo>
                    <a:lnTo>
                      <a:pt x="557" y="356"/>
                    </a:lnTo>
                    <a:lnTo>
                      <a:pt x="557" y="473"/>
                    </a:lnTo>
                    <a:lnTo>
                      <a:pt x="532" y="473"/>
                    </a:lnTo>
                    <a:lnTo>
                      <a:pt x="488" y="473"/>
                    </a:lnTo>
                    <a:lnTo>
                      <a:pt x="455" y="473"/>
                    </a:lnTo>
                    <a:lnTo>
                      <a:pt x="455" y="356"/>
                    </a:lnTo>
                    <a:lnTo>
                      <a:pt x="455" y="302"/>
                    </a:lnTo>
                    <a:lnTo>
                      <a:pt x="488" y="302"/>
                    </a:lnTo>
                    <a:lnTo>
                      <a:pt x="488" y="356"/>
                    </a:lnTo>
                    <a:lnTo>
                      <a:pt x="532" y="356"/>
                    </a:lnTo>
                    <a:lnTo>
                      <a:pt x="532" y="314"/>
                    </a:lnTo>
                    <a:lnTo>
                      <a:pt x="532" y="314"/>
                    </a:lnTo>
                    <a:close/>
                    <a:moveTo>
                      <a:pt x="360" y="293"/>
                    </a:moveTo>
                    <a:lnTo>
                      <a:pt x="426" y="293"/>
                    </a:lnTo>
                    <a:lnTo>
                      <a:pt x="426" y="473"/>
                    </a:lnTo>
                    <a:lnTo>
                      <a:pt x="360" y="473"/>
                    </a:lnTo>
                    <a:lnTo>
                      <a:pt x="360" y="293"/>
                    </a:lnTo>
                    <a:lnTo>
                      <a:pt x="360" y="293"/>
                    </a:lnTo>
                    <a:close/>
                    <a:moveTo>
                      <a:pt x="287" y="209"/>
                    </a:moveTo>
                    <a:lnTo>
                      <a:pt x="350" y="209"/>
                    </a:lnTo>
                    <a:lnTo>
                      <a:pt x="350" y="473"/>
                    </a:lnTo>
                    <a:lnTo>
                      <a:pt x="287" y="473"/>
                    </a:lnTo>
                    <a:lnTo>
                      <a:pt x="287" y="209"/>
                    </a:lnTo>
                    <a:lnTo>
                      <a:pt x="287" y="209"/>
                    </a:lnTo>
                    <a:close/>
                    <a:moveTo>
                      <a:pt x="195" y="184"/>
                    </a:moveTo>
                    <a:lnTo>
                      <a:pt x="241" y="184"/>
                    </a:lnTo>
                    <a:lnTo>
                      <a:pt x="241" y="473"/>
                    </a:lnTo>
                    <a:lnTo>
                      <a:pt x="195" y="473"/>
                    </a:lnTo>
                    <a:lnTo>
                      <a:pt x="195" y="184"/>
                    </a:lnTo>
                    <a:lnTo>
                      <a:pt x="195" y="184"/>
                    </a:lnTo>
                    <a:close/>
                    <a:moveTo>
                      <a:pt x="31" y="264"/>
                    </a:moveTo>
                    <a:lnTo>
                      <a:pt x="92" y="264"/>
                    </a:lnTo>
                    <a:lnTo>
                      <a:pt x="92" y="473"/>
                    </a:lnTo>
                    <a:lnTo>
                      <a:pt x="61" y="473"/>
                    </a:lnTo>
                    <a:lnTo>
                      <a:pt x="31" y="473"/>
                    </a:lnTo>
                    <a:lnTo>
                      <a:pt x="0" y="473"/>
                    </a:lnTo>
                    <a:lnTo>
                      <a:pt x="0" y="331"/>
                    </a:lnTo>
                    <a:lnTo>
                      <a:pt x="31" y="331"/>
                    </a:lnTo>
                    <a:lnTo>
                      <a:pt x="31" y="264"/>
                    </a:lnTo>
                    <a:lnTo>
                      <a:pt x="31" y="264"/>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83" name="íṣḷîdè"/>
              <p:cNvSpPr/>
              <p:nvPr/>
            </p:nvSpPr>
            <p:spPr bwMode="auto">
              <a:xfrm>
                <a:off x="117996" y="5321000"/>
                <a:ext cx="5994189" cy="750090"/>
              </a:xfrm>
              <a:custGeom>
                <a:avLst/>
                <a:gdLst>
                  <a:gd name="T0" fmla="*/ 2006 w 2031"/>
                  <a:gd name="T1" fmla="*/ 347 h 347"/>
                  <a:gd name="T2" fmla="*/ 2031 w 2031"/>
                  <a:gd name="T3" fmla="*/ 347 h 347"/>
                  <a:gd name="T4" fmla="*/ 2018 w 2031"/>
                  <a:gd name="T5" fmla="*/ 306 h 347"/>
                  <a:gd name="T6" fmla="*/ 2006 w 2031"/>
                  <a:gd name="T7" fmla="*/ 324 h 347"/>
                  <a:gd name="T8" fmla="*/ 1972 w 2031"/>
                  <a:gd name="T9" fmla="*/ 293 h 347"/>
                  <a:gd name="T10" fmla="*/ 1972 w 2031"/>
                  <a:gd name="T11" fmla="*/ 347 h 347"/>
                  <a:gd name="T12" fmla="*/ 13 w 2031"/>
                  <a:gd name="T13" fmla="*/ 176 h 347"/>
                  <a:gd name="T14" fmla="*/ 13 w 2031"/>
                  <a:gd name="T15" fmla="*/ 347 h 347"/>
                  <a:gd name="T16" fmla="*/ 73 w 2031"/>
                  <a:gd name="T17" fmla="*/ 176 h 347"/>
                  <a:gd name="T18" fmla="*/ 65 w 2031"/>
                  <a:gd name="T19" fmla="*/ 159 h 347"/>
                  <a:gd name="T20" fmla="*/ 8 w 2031"/>
                  <a:gd name="T21" fmla="*/ 159 h 347"/>
                  <a:gd name="T22" fmla="*/ 235 w 2031"/>
                  <a:gd name="T23" fmla="*/ 347 h 347"/>
                  <a:gd name="T24" fmla="*/ 174 w 2031"/>
                  <a:gd name="T25" fmla="*/ 347 h 347"/>
                  <a:gd name="T26" fmla="*/ 413 w 2031"/>
                  <a:gd name="T27" fmla="*/ 129 h 347"/>
                  <a:gd name="T28" fmla="*/ 388 w 2031"/>
                  <a:gd name="T29" fmla="*/ 134 h 347"/>
                  <a:gd name="T30" fmla="*/ 362 w 2031"/>
                  <a:gd name="T31" fmla="*/ 347 h 347"/>
                  <a:gd name="T32" fmla="*/ 442 w 2031"/>
                  <a:gd name="T33" fmla="*/ 347 h 347"/>
                  <a:gd name="T34" fmla="*/ 438 w 2031"/>
                  <a:gd name="T35" fmla="*/ 150 h 347"/>
                  <a:gd name="T36" fmla="*/ 413 w 2031"/>
                  <a:gd name="T37" fmla="*/ 134 h 347"/>
                  <a:gd name="T38" fmla="*/ 547 w 2031"/>
                  <a:gd name="T39" fmla="*/ 138 h 347"/>
                  <a:gd name="T40" fmla="*/ 484 w 2031"/>
                  <a:gd name="T41" fmla="*/ 347 h 347"/>
                  <a:gd name="T42" fmla="*/ 601 w 2031"/>
                  <a:gd name="T43" fmla="*/ 220 h 347"/>
                  <a:gd name="T44" fmla="*/ 559 w 2031"/>
                  <a:gd name="T45" fmla="*/ 205 h 347"/>
                  <a:gd name="T46" fmla="*/ 583 w 2031"/>
                  <a:gd name="T47" fmla="*/ 347 h 347"/>
                  <a:gd name="T48" fmla="*/ 666 w 2031"/>
                  <a:gd name="T49" fmla="*/ 347 h 347"/>
                  <a:gd name="T50" fmla="*/ 641 w 2031"/>
                  <a:gd name="T51" fmla="*/ 347 h 347"/>
                  <a:gd name="T52" fmla="*/ 719 w 2031"/>
                  <a:gd name="T53" fmla="*/ 347 h 347"/>
                  <a:gd name="T54" fmla="*/ 694 w 2031"/>
                  <a:gd name="T55" fmla="*/ 347 h 347"/>
                  <a:gd name="T56" fmla="*/ 763 w 2031"/>
                  <a:gd name="T57" fmla="*/ 347 h 347"/>
                  <a:gd name="T58" fmla="*/ 725 w 2031"/>
                  <a:gd name="T59" fmla="*/ 347 h 347"/>
                  <a:gd name="T60" fmla="*/ 876 w 2031"/>
                  <a:gd name="T61" fmla="*/ 347 h 347"/>
                  <a:gd name="T62" fmla="*/ 838 w 2031"/>
                  <a:gd name="T63" fmla="*/ 347 h 347"/>
                  <a:gd name="T64" fmla="*/ 972 w 2031"/>
                  <a:gd name="T65" fmla="*/ 347 h 347"/>
                  <a:gd name="T66" fmla="*/ 939 w 2031"/>
                  <a:gd name="T67" fmla="*/ 347 h 347"/>
                  <a:gd name="T68" fmla="*/ 1086 w 2031"/>
                  <a:gd name="T69" fmla="*/ 347 h 347"/>
                  <a:gd name="T70" fmla="*/ 1012 w 2031"/>
                  <a:gd name="T71" fmla="*/ 347 h 347"/>
                  <a:gd name="T72" fmla="*/ 1217 w 2031"/>
                  <a:gd name="T73" fmla="*/ 347 h 347"/>
                  <a:gd name="T74" fmla="*/ 1199 w 2031"/>
                  <a:gd name="T75" fmla="*/ 6 h 347"/>
                  <a:gd name="T76" fmla="*/ 1142 w 2031"/>
                  <a:gd name="T77" fmla="*/ 347 h 347"/>
                  <a:gd name="T78" fmla="*/ 1477 w 2031"/>
                  <a:gd name="T79" fmla="*/ 289 h 347"/>
                  <a:gd name="T80" fmla="*/ 1431 w 2031"/>
                  <a:gd name="T81" fmla="*/ 289 h 347"/>
                  <a:gd name="T82" fmla="*/ 1480 w 2031"/>
                  <a:gd name="T83" fmla="*/ 347 h 347"/>
                  <a:gd name="T84" fmla="*/ 1477 w 2031"/>
                  <a:gd name="T85" fmla="*/ 289 h 347"/>
                  <a:gd name="T86" fmla="*/ 1528 w 2031"/>
                  <a:gd name="T87" fmla="*/ 253 h 347"/>
                  <a:gd name="T88" fmla="*/ 1502 w 2031"/>
                  <a:gd name="T89" fmla="*/ 347 h 347"/>
                  <a:gd name="T90" fmla="*/ 1565 w 2031"/>
                  <a:gd name="T91" fmla="*/ 285 h 347"/>
                  <a:gd name="T92" fmla="*/ 1632 w 2031"/>
                  <a:gd name="T93" fmla="*/ 347 h 347"/>
                  <a:gd name="T94" fmla="*/ 1628 w 2031"/>
                  <a:gd name="T95" fmla="*/ 155 h 347"/>
                  <a:gd name="T96" fmla="*/ 1618 w 2031"/>
                  <a:gd name="T97" fmla="*/ 155 h 347"/>
                  <a:gd name="T98" fmla="*/ 1607 w 2031"/>
                  <a:gd name="T99" fmla="*/ 163 h 347"/>
                  <a:gd name="T100" fmla="*/ 1601 w 2031"/>
                  <a:gd name="T101" fmla="*/ 153 h 347"/>
                  <a:gd name="T102" fmla="*/ 1595 w 2031"/>
                  <a:gd name="T103" fmla="*/ 163 h 347"/>
                  <a:gd name="T104" fmla="*/ 1584 w 2031"/>
                  <a:gd name="T105" fmla="*/ 155 h 347"/>
                  <a:gd name="T106" fmla="*/ 1574 w 2031"/>
                  <a:gd name="T107" fmla="*/ 155 h 347"/>
                  <a:gd name="T108" fmla="*/ 1568 w 2031"/>
                  <a:gd name="T109" fmla="*/ 347 h 347"/>
                  <a:gd name="T110" fmla="*/ 1750 w 2031"/>
                  <a:gd name="T111" fmla="*/ 129 h 347"/>
                  <a:gd name="T112" fmla="*/ 1683 w 2031"/>
                  <a:gd name="T113" fmla="*/ 180 h 347"/>
                  <a:gd name="T114" fmla="*/ 1756 w 2031"/>
                  <a:gd name="T115" fmla="*/ 180 h 347"/>
                  <a:gd name="T116" fmla="*/ 1894 w 2031"/>
                  <a:gd name="T117" fmla="*/ 308 h 347"/>
                  <a:gd name="T118" fmla="*/ 1873 w 2031"/>
                  <a:gd name="T119" fmla="*/ 308 h 347"/>
                  <a:gd name="T120" fmla="*/ 1848 w 2031"/>
                  <a:gd name="T121" fmla="*/ 285 h 347"/>
                  <a:gd name="T122" fmla="*/ 1840 w 2031"/>
                  <a:gd name="T123" fmla="*/ 335 h 347"/>
                  <a:gd name="T124" fmla="*/ 1894 w 2031"/>
                  <a:gd name="T125" fmla="*/ 308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31" h="347">
                    <a:moveTo>
                      <a:pt x="1972" y="347"/>
                    </a:moveTo>
                    <a:lnTo>
                      <a:pt x="2001" y="347"/>
                    </a:lnTo>
                    <a:lnTo>
                      <a:pt x="2006" y="347"/>
                    </a:lnTo>
                    <a:lnTo>
                      <a:pt x="2018" y="347"/>
                    </a:lnTo>
                    <a:lnTo>
                      <a:pt x="2022" y="347"/>
                    </a:lnTo>
                    <a:lnTo>
                      <a:pt x="2031" y="347"/>
                    </a:lnTo>
                    <a:lnTo>
                      <a:pt x="2031" y="314"/>
                    </a:lnTo>
                    <a:lnTo>
                      <a:pt x="2018" y="314"/>
                    </a:lnTo>
                    <a:lnTo>
                      <a:pt x="2018" y="306"/>
                    </a:lnTo>
                    <a:lnTo>
                      <a:pt x="2006" y="306"/>
                    </a:lnTo>
                    <a:lnTo>
                      <a:pt x="2006" y="314"/>
                    </a:lnTo>
                    <a:lnTo>
                      <a:pt x="2006" y="324"/>
                    </a:lnTo>
                    <a:lnTo>
                      <a:pt x="2001" y="324"/>
                    </a:lnTo>
                    <a:lnTo>
                      <a:pt x="2001" y="293"/>
                    </a:lnTo>
                    <a:lnTo>
                      <a:pt x="1972" y="293"/>
                    </a:lnTo>
                    <a:lnTo>
                      <a:pt x="1972" y="324"/>
                    </a:lnTo>
                    <a:lnTo>
                      <a:pt x="1972" y="347"/>
                    </a:lnTo>
                    <a:lnTo>
                      <a:pt x="1972" y="347"/>
                    </a:lnTo>
                    <a:close/>
                    <a:moveTo>
                      <a:pt x="8" y="159"/>
                    </a:moveTo>
                    <a:lnTo>
                      <a:pt x="13" y="159"/>
                    </a:lnTo>
                    <a:lnTo>
                      <a:pt x="13" y="176"/>
                    </a:lnTo>
                    <a:lnTo>
                      <a:pt x="0" y="176"/>
                    </a:lnTo>
                    <a:lnTo>
                      <a:pt x="0" y="347"/>
                    </a:lnTo>
                    <a:lnTo>
                      <a:pt x="13" y="347"/>
                    </a:lnTo>
                    <a:lnTo>
                      <a:pt x="59" y="347"/>
                    </a:lnTo>
                    <a:lnTo>
                      <a:pt x="73" y="347"/>
                    </a:lnTo>
                    <a:lnTo>
                      <a:pt x="73" y="176"/>
                    </a:lnTo>
                    <a:lnTo>
                      <a:pt x="59" y="176"/>
                    </a:lnTo>
                    <a:lnTo>
                      <a:pt x="59" y="159"/>
                    </a:lnTo>
                    <a:lnTo>
                      <a:pt x="65" y="159"/>
                    </a:lnTo>
                    <a:lnTo>
                      <a:pt x="65" y="153"/>
                    </a:lnTo>
                    <a:lnTo>
                      <a:pt x="8" y="153"/>
                    </a:lnTo>
                    <a:lnTo>
                      <a:pt x="8" y="159"/>
                    </a:lnTo>
                    <a:lnTo>
                      <a:pt x="8" y="159"/>
                    </a:lnTo>
                    <a:close/>
                    <a:moveTo>
                      <a:pt x="174" y="347"/>
                    </a:moveTo>
                    <a:lnTo>
                      <a:pt x="235" y="347"/>
                    </a:lnTo>
                    <a:lnTo>
                      <a:pt x="235" y="79"/>
                    </a:lnTo>
                    <a:lnTo>
                      <a:pt x="174" y="79"/>
                    </a:lnTo>
                    <a:lnTo>
                      <a:pt x="174" y="347"/>
                    </a:lnTo>
                    <a:lnTo>
                      <a:pt x="174" y="347"/>
                    </a:lnTo>
                    <a:close/>
                    <a:moveTo>
                      <a:pt x="413" y="134"/>
                    </a:moveTo>
                    <a:lnTo>
                      <a:pt x="413" y="129"/>
                    </a:lnTo>
                    <a:lnTo>
                      <a:pt x="406" y="129"/>
                    </a:lnTo>
                    <a:lnTo>
                      <a:pt x="406" y="134"/>
                    </a:lnTo>
                    <a:lnTo>
                      <a:pt x="388" y="134"/>
                    </a:lnTo>
                    <a:lnTo>
                      <a:pt x="388" y="150"/>
                    </a:lnTo>
                    <a:lnTo>
                      <a:pt x="362" y="150"/>
                    </a:lnTo>
                    <a:lnTo>
                      <a:pt x="362" y="347"/>
                    </a:lnTo>
                    <a:lnTo>
                      <a:pt x="367" y="347"/>
                    </a:lnTo>
                    <a:lnTo>
                      <a:pt x="438" y="347"/>
                    </a:lnTo>
                    <a:lnTo>
                      <a:pt x="442" y="347"/>
                    </a:lnTo>
                    <a:lnTo>
                      <a:pt x="442" y="167"/>
                    </a:lnTo>
                    <a:lnTo>
                      <a:pt x="438" y="167"/>
                    </a:lnTo>
                    <a:lnTo>
                      <a:pt x="438" y="150"/>
                    </a:lnTo>
                    <a:lnTo>
                      <a:pt x="413" y="150"/>
                    </a:lnTo>
                    <a:lnTo>
                      <a:pt x="413" y="134"/>
                    </a:lnTo>
                    <a:lnTo>
                      <a:pt x="413" y="134"/>
                    </a:lnTo>
                    <a:close/>
                    <a:moveTo>
                      <a:pt x="484" y="347"/>
                    </a:moveTo>
                    <a:lnTo>
                      <a:pt x="547" y="347"/>
                    </a:lnTo>
                    <a:lnTo>
                      <a:pt x="547" y="138"/>
                    </a:lnTo>
                    <a:lnTo>
                      <a:pt x="484" y="138"/>
                    </a:lnTo>
                    <a:lnTo>
                      <a:pt x="484" y="347"/>
                    </a:lnTo>
                    <a:lnTo>
                      <a:pt x="484" y="347"/>
                    </a:lnTo>
                    <a:close/>
                    <a:moveTo>
                      <a:pt x="583" y="347"/>
                    </a:moveTo>
                    <a:lnTo>
                      <a:pt x="601" y="347"/>
                    </a:lnTo>
                    <a:lnTo>
                      <a:pt x="601" y="220"/>
                    </a:lnTo>
                    <a:lnTo>
                      <a:pt x="583" y="220"/>
                    </a:lnTo>
                    <a:lnTo>
                      <a:pt x="583" y="205"/>
                    </a:lnTo>
                    <a:lnTo>
                      <a:pt x="559" y="205"/>
                    </a:lnTo>
                    <a:lnTo>
                      <a:pt x="559" y="220"/>
                    </a:lnTo>
                    <a:lnTo>
                      <a:pt x="559" y="347"/>
                    </a:lnTo>
                    <a:lnTo>
                      <a:pt x="583" y="347"/>
                    </a:lnTo>
                    <a:lnTo>
                      <a:pt x="583" y="347"/>
                    </a:lnTo>
                    <a:close/>
                    <a:moveTo>
                      <a:pt x="641" y="347"/>
                    </a:moveTo>
                    <a:lnTo>
                      <a:pt x="666" y="347"/>
                    </a:lnTo>
                    <a:lnTo>
                      <a:pt x="666" y="236"/>
                    </a:lnTo>
                    <a:lnTo>
                      <a:pt x="641" y="236"/>
                    </a:lnTo>
                    <a:lnTo>
                      <a:pt x="641" y="347"/>
                    </a:lnTo>
                    <a:lnTo>
                      <a:pt x="641" y="347"/>
                    </a:lnTo>
                    <a:close/>
                    <a:moveTo>
                      <a:pt x="694" y="347"/>
                    </a:moveTo>
                    <a:lnTo>
                      <a:pt x="719" y="347"/>
                    </a:lnTo>
                    <a:lnTo>
                      <a:pt x="719" y="280"/>
                    </a:lnTo>
                    <a:lnTo>
                      <a:pt x="694" y="280"/>
                    </a:lnTo>
                    <a:lnTo>
                      <a:pt x="694" y="347"/>
                    </a:lnTo>
                    <a:lnTo>
                      <a:pt x="694" y="347"/>
                    </a:lnTo>
                    <a:close/>
                    <a:moveTo>
                      <a:pt x="725" y="347"/>
                    </a:moveTo>
                    <a:lnTo>
                      <a:pt x="763" y="347"/>
                    </a:lnTo>
                    <a:lnTo>
                      <a:pt x="763" y="92"/>
                    </a:lnTo>
                    <a:lnTo>
                      <a:pt x="725" y="92"/>
                    </a:lnTo>
                    <a:lnTo>
                      <a:pt x="725" y="347"/>
                    </a:lnTo>
                    <a:lnTo>
                      <a:pt x="725" y="347"/>
                    </a:lnTo>
                    <a:close/>
                    <a:moveTo>
                      <a:pt x="838" y="347"/>
                    </a:moveTo>
                    <a:lnTo>
                      <a:pt x="876" y="347"/>
                    </a:lnTo>
                    <a:lnTo>
                      <a:pt x="876" y="257"/>
                    </a:lnTo>
                    <a:lnTo>
                      <a:pt x="838" y="257"/>
                    </a:lnTo>
                    <a:lnTo>
                      <a:pt x="838" y="347"/>
                    </a:lnTo>
                    <a:lnTo>
                      <a:pt x="838" y="347"/>
                    </a:lnTo>
                    <a:close/>
                    <a:moveTo>
                      <a:pt x="939" y="347"/>
                    </a:moveTo>
                    <a:lnTo>
                      <a:pt x="972" y="347"/>
                    </a:lnTo>
                    <a:lnTo>
                      <a:pt x="972" y="236"/>
                    </a:lnTo>
                    <a:lnTo>
                      <a:pt x="939" y="236"/>
                    </a:lnTo>
                    <a:lnTo>
                      <a:pt x="939" y="347"/>
                    </a:lnTo>
                    <a:lnTo>
                      <a:pt x="939" y="347"/>
                    </a:lnTo>
                    <a:close/>
                    <a:moveTo>
                      <a:pt x="1012" y="347"/>
                    </a:moveTo>
                    <a:lnTo>
                      <a:pt x="1086" y="347"/>
                    </a:lnTo>
                    <a:lnTo>
                      <a:pt x="1086" y="0"/>
                    </a:lnTo>
                    <a:lnTo>
                      <a:pt x="1012" y="0"/>
                    </a:lnTo>
                    <a:lnTo>
                      <a:pt x="1012" y="347"/>
                    </a:lnTo>
                    <a:lnTo>
                      <a:pt x="1012" y="347"/>
                    </a:lnTo>
                    <a:close/>
                    <a:moveTo>
                      <a:pt x="1199" y="347"/>
                    </a:moveTo>
                    <a:lnTo>
                      <a:pt x="1217" y="347"/>
                    </a:lnTo>
                    <a:lnTo>
                      <a:pt x="1217" y="276"/>
                    </a:lnTo>
                    <a:lnTo>
                      <a:pt x="1199" y="276"/>
                    </a:lnTo>
                    <a:lnTo>
                      <a:pt x="1199" y="6"/>
                    </a:lnTo>
                    <a:lnTo>
                      <a:pt x="1125" y="6"/>
                    </a:lnTo>
                    <a:lnTo>
                      <a:pt x="1125" y="347"/>
                    </a:lnTo>
                    <a:lnTo>
                      <a:pt x="1142" y="347"/>
                    </a:lnTo>
                    <a:lnTo>
                      <a:pt x="1199" y="347"/>
                    </a:lnTo>
                    <a:lnTo>
                      <a:pt x="1199" y="347"/>
                    </a:lnTo>
                    <a:close/>
                    <a:moveTo>
                      <a:pt x="1477" y="289"/>
                    </a:moveTo>
                    <a:lnTo>
                      <a:pt x="1477" y="146"/>
                    </a:lnTo>
                    <a:lnTo>
                      <a:pt x="1431" y="146"/>
                    </a:lnTo>
                    <a:lnTo>
                      <a:pt x="1431" y="289"/>
                    </a:lnTo>
                    <a:lnTo>
                      <a:pt x="1417" y="289"/>
                    </a:lnTo>
                    <a:lnTo>
                      <a:pt x="1417" y="347"/>
                    </a:lnTo>
                    <a:lnTo>
                      <a:pt x="1480" y="347"/>
                    </a:lnTo>
                    <a:lnTo>
                      <a:pt x="1480" y="289"/>
                    </a:lnTo>
                    <a:lnTo>
                      <a:pt x="1477" y="289"/>
                    </a:lnTo>
                    <a:lnTo>
                      <a:pt x="1477" y="289"/>
                    </a:lnTo>
                    <a:close/>
                    <a:moveTo>
                      <a:pt x="1565" y="285"/>
                    </a:moveTo>
                    <a:lnTo>
                      <a:pt x="1565" y="253"/>
                    </a:lnTo>
                    <a:lnTo>
                      <a:pt x="1528" y="253"/>
                    </a:lnTo>
                    <a:lnTo>
                      <a:pt x="1528" y="285"/>
                    </a:lnTo>
                    <a:lnTo>
                      <a:pt x="1502" y="285"/>
                    </a:lnTo>
                    <a:lnTo>
                      <a:pt x="1502" y="347"/>
                    </a:lnTo>
                    <a:lnTo>
                      <a:pt x="1565" y="347"/>
                    </a:lnTo>
                    <a:lnTo>
                      <a:pt x="1565" y="314"/>
                    </a:lnTo>
                    <a:lnTo>
                      <a:pt x="1565" y="285"/>
                    </a:lnTo>
                    <a:lnTo>
                      <a:pt x="1565" y="285"/>
                    </a:lnTo>
                    <a:close/>
                    <a:moveTo>
                      <a:pt x="1568" y="347"/>
                    </a:moveTo>
                    <a:lnTo>
                      <a:pt x="1632" y="347"/>
                    </a:lnTo>
                    <a:lnTo>
                      <a:pt x="1632" y="163"/>
                    </a:lnTo>
                    <a:lnTo>
                      <a:pt x="1628" y="163"/>
                    </a:lnTo>
                    <a:lnTo>
                      <a:pt x="1628" y="155"/>
                    </a:lnTo>
                    <a:lnTo>
                      <a:pt x="1626" y="155"/>
                    </a:lnTo>
                    <a:lnTo>
                      <a:pt x="1622" y="153"/>
                    </a:lnTo>
                    <a:lnTo>
                      <a:pt x="1618" y="155"/>
                    </a:lnTo>
                    <a:lnTo>
                      <a:pt x="1616" y="155"/>
                    </a:lnTo>
                    <a:lnTo>
                      <a:pt x="1616" y="163"/>
                    </a:lnTo>
                    <a:lnTo>
                      <a:pt x="1607" y="163"/>
                    </a:lnTo>
                    <a:lnTo>
                      <a:pt x="1607" y="155"/>
                    </a:lnTo>
                    <a:lnTo>
                      <a:pt x="1605" y="155"/>
                    </a:lnTo>
                    <a:lnTo>
                      <a:pt x="1601" y="153"/>
                    </a:lnTo>
                    <a:lnTo>
                      <a:pt x="1597" y="155"/>
                    </a:lnTo>
                    <a:lnTo>
                      <a:pt x="1595" y="155"/>
                    </a:lnTo>
                    <a:lnTo>
                      <a:pt x="1595" y="163"/>
                    </a:lnTo>
                    <a:lnTo>
                      <a:pt x="1586" y="163"/>
                    </a:lnTo>
                    <a:lnTo>
                      <a:pt x="1586" y="155"/>
                    </a:lnTo>
                    <a:lnTo>
                      <a:pt x="1584" y="155"/>
                    </a:lnTo>
                    <a:lnTo>
                      <a:pt x="1580" y="153"/>
                    </a:lnTo>
                    <a:lnTo>
                      <a:pt x="1576" y="155"/>
                    </a:lnTo>
                    <a:lnTo>
                      <a:pt x="1574" y="155"/>
                    </a:lnTo>
                    <a:lnTo>
                      <a:pt x="1574" y="163"/>
                    </a:lnTo>
                    <a:lnTo>
                      <a:pt x="1568" y="163"/>
                    </a:lnTo>
                    <a:lnTo>
                      <a:pt x="1568" y="347"/>
                    </a:lnTo>
                    <a:lnTo>
                      <a:pt x="1568" y="347"/>
                    </a:lnTo>
                    <a:close/>
                    <a:moveTo>
                      <a:pt x="1750" y="180"/>
                    </a:moveTo>
                    <a:lnTo>
                      <a:pt x="1750" y="129"/>
                    </a:lnTo>
                    <a:lnTo>
                      <a:pt x="1704" y="129"/>
                    </a:lnTo>
                    <a:lnTo>
                      <a:pt x="1704" y="180"/>
                    </a:lnTo>
                    <a:lnTo>
                      <a:pt x="1683" y="180"/>
                    </a:lnTo>
                    <a:lnTo>
                      <a:pt x="1683" y="347"/>
                    </a:lnTo>
                    <a:lnTo>
                      <a:pt x="1756" y="347"/>
                    </a:lnTo>
                    <a:lnTo>
                      <a:pt x="1756" y="180"/>
                    </a:lnTo>
                    <a:lnTo>
                      <a:pt x="1750" y="180"/>
                    </a:lnTo>
                    <a:lnTo>
                      <a:pt x="1750" y="180"/>
                    </a:lnTo>
                    <a:close/>
                    <a:moveTo>
                      <a:pt x="1894" y="308"/>
                    </a:moveTo>
                    <a:lnTo>
                      <a:pt x="1894" y="278"/>
                    </a:lnTo>
                    <a:lnTo>
                      <a:pt x="1873" y="278"/>
                    </a:lnTo>
                    <a:lnTo>
                      <a:pt x="1873" y="308"/>
                    </a:lnTo>
                    <a:lnTo>
                      <a:pt x="1869" y="308"/>
                    </a:lnTo>
                    <a:lnTo>
                      <a:pt x="1869" y="285"/>
                    </a:lnTo>
                    <a:lnTo>
                      <a:pt x="1848" y="285"/>
                    </a:lnTo>
                    <a:lnTo>
                      <a:pt x="1848" y="308"/>
                    </a:lnTo>
                    <a:lnTo>
                      <a:pt x="1840" y="308"/>
                    </a:lnTo>
                    <a:lnTo>
                      <a:pt x="1840" y="335"/>
                    </a:lnTo>
                    <a:lnTo>
                      <a:pt x="1911" y="335"/>
                    </a:lnTo>
                    <a:lnTo>
                      <a:pt x="1911" y="308"/>
                    </a:lnTo>
                    <a:lnTo>
                      <a:pt x="1894" y="308"/>
                    </a:lnTo>
                    <a:lnTo>
                      <a:pt x="1894" y="308"/>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84" name="ïṣḷiḑé"/>
              <p:cNvSpPr/>
              <p:nvPr/>
            </p:nvSpPr>
            <p:spPr bwMode="auto">
              <a:xfrm>
                <a:off x="430686" y="4891127"/>
                <a:ext cx="306789" cy="1162261"/>
              </a:xfrm>
              <a:custGeom>
                <a:avLst/>
                <a:gdLst>
                  <a:gd name="T0" fmla="*/ 42 w 105"/>
                  <a:gd name="T1" fmla="*/ 17 h 394"/>
                  <a:gd name="T2" fmla="*/ 92 w 105"/>
                  <a:gd name="T3" fmla="*/ 0 h 394"/>
                  <a:gd name="T4" fmla="*/ 102 w 105"/>
                  <a:gd name="T5" fmla="*/ 0 h 394"/>
                  <a:gd name="T6" fmla="*/ 102 w 105"/>
                  <a:gd name="T7" fmla="*/ 29 h 394"/>
                  <a:gd name="T8" fmla="*/ 105 w 105"/>
                  <a:gd name="T9" fmla="*/ 29 h 394"/>
                  <a:gd name="T10" fmla="*/ 105 w 105"/>
                  <a:gd name="T11" fmla="*/ 122 h 394"/>
                  <a:gd name="T12" fmla="*/ 105 w 105"/>
                  <a:gd name="T13" fmla="*/ 155 h 394"/>
                  <a:gd name="T14" fmla="*/ 105 w 105"/>
                  <a:gd name="T15" fmla="*/ 205 h 394"/>
                  <a:gd name="T16" fmla="*/ 105 w 105"/>
                  <a:gd name="T17" fmla="*/ 218 h 394"/>
                  <a:gd name="T18" fmla="*/ 105 w 105"/>
                  <a:gd name="T19" fmla="*/ 298 h 394"/>
                  <a:gd name="T20" fmla="*/ 105 w 105"/>
                  <a:gd name="T21" fmla="*/ 331 h 394"/>
                  <a:gd name="T22" fmla="*/ 105 w 105"/>
                  <a:gd name="T23" fmla="*/ 394 h 394"/>
                  <a:gd name="T24" fmla="*/ 0 w 105"/>
                  <a:gd name="T25" fmla="*/ 394 h 394"/>
                  <a:gd name="T26" fmla="*/ 0 w 105"/>
                  <a:gd name="T27" fmla="*/ 218 h 394"/>
                  <a:gd name="T28" fmla="*/ 10 w 105"/>
                  <a:gd name="T29" fmla="*/ 218 h 394"/>
                  <a:gd name="T30" fmla="*/ 10 w 105"/>
                  <a:gd name="T31" fmla="*/ 155 h 394"/>
                  <a:gd name="T32" fmla="*/ 21 w 105"/>
                  <a:gd name="T33" fmla="*/ 155 h 394"/>
                  <a:gd name="T34" fmla="*/ 21 w 105"/>
                  <a:gd name="T35" fmla="*/ 122 h 394"/>
                  <a:gd name="T36" fmla="*/ 39 w 105"/>
                  <a:gd name="T37" fmla="*/ 122 h 394"/>
                  <a:gd name="T38" fmla="*/ 39 w 105"/>
                  <a:gd name="T39" fmla="*/ 29 h 394"/>
                  <a:gd name="T40" fmla="*/ 42 w 105"/>
                  <a:gd name="T41" fmla="*/ 29 h 394"/>
                  <a:gd name="T42" fmla="*/ 42 w 105"/>
                  <a:gd name="T43" fmla="*/ 17 h 394"/>
                  <a:gd name="T44" fmla="*/ 42 w 105"/>
                  <a:gd name="T45" fmla="*/ 1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5" h="394">
                    <a:moveTo>
                      <a:pt x="42" y="17"/>
                    </a:moveTo>
                    <a:lnTo>
                      <a:pt x="92" y="0"/>
                    </a:lnTo>
                    <a:lnTo>
                      <a:pt x="102" y="0"/>
                    </a:lnTo>
                    <a:lnTo>
                      <a:pt x="102" y="29"/>
                    </a:lnTo>
                    <a:lnTo>
                      <a:pt x="105" y="29"/>
                    </a:lnTo>
                    <a:lnTo>
                      <a:pt x="105" y="122"/>
                    </a:lnTo>
                    <a:lnTo>
                      <a:pt x="105" y="155"/>
                    </a:lnTo>
                    <a:lnTo>
                      <a:pt x="105" y="205"/>
                    </a:lnTo>
                    <a:lnTo>
                      <a:pt x="105" y="218"/>
                    </a:lnTo>
                    <a:lnTo>
                      <a:pt x="105" y="298"/>
                    </a:lnTo>
                    <a:lnTo>
                      <a:pt x="105" y="331"/>
                    </a:lnTo>
                    <a:lnTo>
                      <a:pt x="105" y="394"/>
                    </a:lnTo>
                    <a:lnTo>
                      <a:pt x="0" y="394"/>
                    </a:lnTo>
                    <a:lnTo>
                      <a:pt x="0" y="218"/>
                    </a:lnTo>
                    <a:lnTo>
                      <a:pt x="10" y="218"/>
                    </a:lnTo>
                    <a:lnTo>
                      <a:pt x="10" y="155"/>
                    </a:lnTo>
                    <a:lnTo>
                      <a:pt x="21" y="155"/>
                    </a:lnTo>
                    <a:lnTo>
                      <a:pt x="21" y="122"/>
                    </a:lnTo>
                    <a:lnTo>
                      <a:pt x="39" y="122"/>
                    </a:lnTo>
                    <a:lnTo>
                      <a:pt x="39" y="29"/>
                    </a:lnTo>
                    <a:lnTo>
                      <a:pt x="42" y="29"/>
                    </a:lnTo>
                    <a:lnTo>
                      <a:pt x="42" y="17"/>
                    </a:lnTo>
                    <a:lnTo>
                      <a:pt x="42" y="17"/>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85" name="iśḷíḑè"/>
              <p:cNvSpPr/>
              <p:nvPr/>
            </p:nvSpPr>
            <p:spPr bwMode="auto">
              <a:xfrm>
                <a:off x="908568" y="5251015"/>
                <a:ext cx="1103260" cy="802372"/>
              </a:xfrm>
              <a:custGeom>
                <a:avLst/>
                <a:gdLst>
                  <a:gd name="T0" fmla="*/ 109 w 375"/>
                  <a:gd name="T1" fmla="*/ 163 h 272"/>
                  <a:gd name="T2" fmla="*/ 138 w 375"/>
                  <a:gd name="T3" fmla="*/ 151 h 272"/>
                  <a:gd name="T4" fmla="*/ 145 w 375"/>
                  <a:gd name="T5" fmla="*/ 140 h 272"/>
                  <a:gd name="T6" fmla="*/ 147 w 375"/>
                  <a:gd name="T7" fmla="*/ 140 h 272"/>
                  <a:gd name="T8" fmla="*/ 155 w 375"/>
                  <a:gd name="T9" fmla="*/ 151 h 272"/>
                  <a:gd name="T10" fmla="*/ 183 w 375"/>
                  <a:gd name="T11" fmla="*/ 163 h 272"/>
                  <a:gd name="T12" fmla="*/ 183 w 375"/>
                  <a:gd name="T13" fmla="*/ 169 h 272"/>
                  <a:gd name="T14" fmla="*/ 178 w 375"/>
                  <a:gd name="T15" fmla="*/ 169 h 272"/>
                  <a:gd name="T16" fmla="*/ 178 w 375"/>
                  <a:gd name="T17" fmla="*/ 190 h 272"/>
                  <a:gd name="T18" fmla="*/ 358 w 375"/>
                  <a:gd name="T19" fmla="*/ 190 h 272"/>
                  <a:gd name="T20" fmla="*/ 358 w 375"/>
                  <a:gd name="T21" fmla="*/ 199 h 272"/>
                  <a:gd name="T22" fmla="*/ 375 w 375"/>
                  <a:gd name="T23" fmla="*/ 199 h 272"/>
                  <a:gd name="T24" fmla="*/ 375 w 375"/>
                  <a:gd name="T25" fmla="*/ 272 h 272"/>
                  <a:gd name="T26" fmla="*/ 0 w 375"/>
                  <a:gd name="T27" fmla="*/ 272 h 272"/>
                  <a:gd name="T28" fmla="*/ 0 w 375"/>
                  <a:gd name="T29" fmla="*/ 199 h 272"/>
                  <a:gd name="T30" fmla="*/ 17 w 375"/>
                  <a:gd name="T31" fmla="*/ 199 h 272"/>
                  <a:gd name="T32" fmla="*/ 17 w 375"/>
                  <a:gd name="T33" fmla="*/ 190 h 272"/>
                  <a:gd name="T34" fmla="*/ 27 w 375"/>
                  <a:gd name="T35" fmla="*/ 190 h 272"/>
                  <a:gd name="T36" fmla="*/ 27 w 375"/>
                  <a:gd name="T37" fmla="*/ 71 h 272"/>
                  <a:gd name="T38" fmla="*/ 30 w 375"/>
                  <a:gd name="T39" fmla="*/ 71 h 272"/>
                  <a:gd name="T40" fmla="*/ 30 w 375"/>
                  <a:gd name="T41" fmla="*/ 50 h 272"/>
                  <a:gd name="T42" fmla="*/ 34 w 375"/>
                  <a:gd name="T43" fmla="*/ 50 h 272"/>
                  <a:gd name="T44" fmla="*/ 34 w 375"/>
                  <a:gd name="T45" fmla="*/ 27 h 272"/>
                  <a:gd name="T46" fmla="*/ 38 w 375"/>
                  <a:gd name="T47" fmla="*/ 27 h 272"/>
                  <a:gd name="T48" fmla="*/ 38 w 375"/>
                  <a:gd name="T49" fmla="*/ 18 h 272"/>
                  <a:gd name="T50" fmla="*/ 42 w 375"/>
                  <a:gd name="T51" fmla="*/ 18 h 272"/>
                  <a:gd name="T52" fmla="*/ 51 w 375"/>
                  <a:gd name="T53" fmla="*/ 0 h 272"/>
                  <a:gd name="T54" fmla="*/ 55 w 375"/>
                  <a:gd name="T55" fmla="*/ 0 h 272"/>
                  <a:gd name="T56" fmla="*/ 65 w 375"/>
                  <a:gd name="T57" fmla="*/ 18 h 272"/>
                  <a:gd name="T58" fmla="*/ 69 w 375"/>
                  <a:gd name="T59" fmla="*/ 18 h 272"/>
                  <a:gd name="T60" fmla="*/ 69 w 375"/>
                  <a:gd name="T61" fmla="*/ 27 h 272"/>
                  <a:gd name="T62" fmla="*/ 73 w 375"/>
                  <a:gd name="T63" fmla="*/ 27 h 272"/>
                  <a:gd name="T64" fmla="*/ 73 w 375"/>
                  <a:gd name="T65" fmla="*/ 50 h 272"/>
                  <a:gd name="T66" fmla="*/ 76 w 375"/>
                  <a:gd name="T67" fmla="*/ 50 h 272"/>
                  <a:gd name="T68" fmla="*/ 76 w 375"/>
                  <a:gd name="T69" fmla="*/ 71 h 272"/>
                  <a:gd name="T70" fmla="*/ 80 w 375"/>
                  <a:gd name="T71" fmla="*/ 71 h 272"/>
                  <a:gd name="T72" fmla="*/ 80 w 375"/>
                  <a:gd name="T73" fmla="*/ 190 h 272"/>
                  <a:gd name="T74" fmla="*/ 115 w 375"/>
                  <a:gd name="T75" fmla="*/ 190 h 272"/>
                  <a:gd name="T76" fmla="*/ 115 w 375"/>
                  <a:gd name="T77" fmla="*/ 169 h 272"/>
                  <a:gd name="T78" fmla="*/ 109 w 375"/>
                  <a:gd name="T79" fmla="*/ 169 h 272"/>
                  <a:gd name="T80" fmla="*/ 109 w 375"/>
                  <a:gd name="T81" fmla="*/ 163 h 272"/>
                  <a:gd name="T82" fmla="*/ 109 w 375"/>
                  <a:gd name="T83" fmla="*/ 16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5" h="272">
                    <a:moveTo>
                      <a:pt x="109" y="163"/>
                    </a:moveTo>
                    <a:lnTo>
                      <a:pt x="138" y="151"/>
                    </a:lnTo>
                    <a:lnTo>
                      <a:pt x="145" y="140"/>
                    </a:lnTo>
                    <a:lnTo>
                      <a:pt x="147" y="140"/>
                    </a:lnTo>
                    <a:lnTo>
                      <a:pt x="155" y="151"/>
                    </a:lnTo>
                    <a:lnTo>
                      <a:pt x="183" y="163"/>
                    </a:lnTo>
                    <a:lnTo>
                      <a:pt x="183" y="169"/>
                    </a:lnTo>
                    <a:lnTo>
                      <a:pt x="178" y="169"/>
                    </a:lnTo>
                    <a:lnTo>
                      <a:pt x="178" y="190"/>
                    </a:lnTo>
                    <a:lnTo>
                      <a:pt x="358" y="190"/>
                    </a:lnTo>
                    <a:lnTo>
                      <a:pt x="358" y="199"/>
                    </a:lnTo>
                    <a:lnTo>
                      <a:pt x="375" y="199"/>
                    </a:lnTo>
                    <a:lnTo>
                      <a:pt x="375" y="272"/>
                    </a:lnTo>
                    <a:lnTo>
                      <a:pt x="0" y="272"/>
                    </a:lnTo>
                    <a:lnTo>
                      <a:pt x="0" y="199"/>
                    </a:lnTo>
                    <a:lnTo>
                      <a:pt x="17" y="199"/>
                    </a:lnTo>
                    <a:lnTo>
                      <a:pt x="17" y="190"/>
                    </a:lnTo>
                    <a:lnTo>
                      <a:pt x="27" y="190"/>
                    </a:lnTo>
                    <a:lnTo>
                      <a:pt x="27" y="71"/>
                    </a:lnTo>
                    <a:lnTo>
                      <a:pt x="30" y="71"/>
                    </a:lnTo>
                    <a:lnTo>
                      <a:pt x="30" y="50"/>
                    </a:lnTo>
                    <a:lnTo>
                      <a:pt x="34" y="50"/>
                    </a:lnTo>
                    <a:lnTo>
                      <a:pt x="34" y="27"/>
                    </a:lnTo>
                    <a:lnTo>
                      <a:pt x="38" y="27"/>
                    </a:lnTo>
                    <a:lnTo>
                      <a:pt x="38" y="18"/>
                    </a:lnTo>
                    <a:lnTo>
                      <a:pt x="42" y="18"/>
                    </a:lnTo>
                    <a:lnTo>
                      <a:pt x="51" y="0"/>
                    </a:lnTo>
                    <a:lnTo>
                      <a:pt x="55" y="0"/>
                    </a:lnTo>
                    <a:lnTo>
                      <a:pt x="65" y="18"/>
                    </a:lnTo>
                    <a:lnTo>
                      <a:pt x="69" y="18"/>
                    </a:lnTo>
                    <a:lnTo>
                      <a:pt x="69" y="27"/>
                    </a:lnTo>
                    <a:lnTo>
                      <a:pt x="73" y="27"/>
                    </a:lnTo>
                    <a:lnTo>
                      <a:pt x="73" y="50"/>
                    </a:lnTo>
                    <a:lnTo>
                      <a:pt x="76" y="50"/>
                    </a:lnTo>
                    <a:lnTo>
                      <a:pt x="76" y="71"/>
                    </a:lnTo>
                    <a:lnTo>
                      <a:pt x="80" y="71"/>
                    </a:lnTo>
                    <a:lnTo>
                      <a:pt x="80" y="190"/>
                    </a:lnTo>
                    <a:lnTo>
                      <a:pt x="115" y="190"/>
                    </a:lnTo>
                    <a:lnTo>
                      <a:pt x="115" y="169"/>
                    </a:lnTo>
                    <a:lnTo>
                      <a:pt x="109" y="169"/>
                    </a:lnTo>
                    <a:lnTo>
                      <a:pt x="109" y="163"/>
                    </a:lnTo>
                    <a:lnTo>
                      <a:pt x="109" y="163"/>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86" name="îSļiḍe"/>
              <p:cNvSpPr/>
              <p:nvPr/>
            </p:nvSpPr>
            <p:spPr bwMode="auto">
              <a:xfrm>
                <a:off x="2041328" y="5852794"/>
                <a:ext cx="106196" cy="200593"/>
              </a:xfrm>
              <a:custGeom>
                <a:avLst/>
                <a:gdLst>
                  <a:gd name="T0" fmla="*/ 0 w 37"/>
                  <a:gd name="T1" fmla="*/ 0 h 67"/>
                  <a:gd name="T2" fmla="*/ 37 w 37"/>
                  <a:gd name="T3" fmla="*/ 0 h 67"/>
                  <a:gd name="T4" fmla="*/ 37 w 37"/>
                  <a:gd name="T5" fmla="*/ 67 h 67"/>
                  <a:gd name="T6" fmla="*/ 0 w 37"/>
                  <a:gd name="T7" fmla="*/ 67 h 67"/>
                  <a:gd name="T8" fmla="*/ 0 w 37"/>
                  <a:gd name="T9" fmla="*/ 0 h 67"/>
                  <a:gd name="T10" fmla="*/ 0 w 37"/>
                  <a:gd name="T11" fmla="*/ 0 h 67"/>
                </a:gdLst>
                <a:ahLst/>
                <a:cxnLst>
                  <a:cxn ang="0">
                    <a:pos x="T0" y="T1"/>
                  </a:cxn>
                  <a:cxn ang="0">
                    <a:pos x="T2" y="T3"/>
                  </a:cxn>
                  <a:cxn ang="0">
                    <a:pos x="T4" y="T5"/>
                  </a:cxn>
                  <a:cxn ang="0">
                    <a:pos x="T6" y="T7"/>
                  </a:cxn>
                  <a:cxn ang="0">
                    <a:pos x="T8" y="T9"/>
                  </a:cxn>
                  <a:cxn ang="0">
                    <a:pos x="T10" y="T11"/>
                  </a:cxn>
                </a:cxnLst>
                <a:rect l="0" t="0" r="r" b="b"/>
                <a:pathLst>
                  <a:path w="37" h="67">
                    <a:moveTo>
                      <a:pt x="0" y="0"/>
                    </a:moveTo>
                    <a:lnTo>
                      <a:pt x="37" y="0"/>
                    </a:lnTo>
                    <a:lnTo>
                      <a:pt x="37" y="67"/>
                    </a:lnTo>
                    <a:lnTo>
                      <a:pt x="0" y="67"/>
                    </a:lnTo>
                    <a:lnTo>
                      <a:pt x="0" y="0"/>
                    </a:lnTo>
                    <a:lnTo>
                      <a:pt x="0"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40000" lnSpcReduction="20000"/>
              </a:bodyPr>
              <a:lstStyle/>
              <a:p>
                <a:endParaRPr lang="en-US"/>
              </a:p>
            </p:txBody>
          </p:sp>
          <p:sp>
            <p:nvSpPr>
              <p:cNvPr id="87" name="ïṡḻîḍè"/>
              <p:cNvSpPr/>
              <p:nvPr/>
            </p:nvSpPr>
            <p:spPr bwMode="auto">
              <a:xfrm>
                <a:off x="2118028" y="5905891"/>
                <a:ext cx="318589" cy="147496"/>
              </a:xfrm>
              <a:custGeom>
                <a:avLst/>
                <a:gdLst>
                  <a:gd name="T0" fmla="*/ 63 w 109"/>
                  <a:gd name="T1" fmla="*/ 0 h 50"/>
                  <a:gd name="T2" fmla="*/ 109 w 109"/>
                  <a:gd name="T3" fmla="*/ 0 h 50"/>
                  <a:gd name="T4" fmla="*/ 109 w 109"/>
                  <a:gd name="T5" fmla="*/ 25 h 50"/>
                  <a:gd name="T6" fmla="*/ 109 w 109"/>
                  <a:gd name="T7" fmla="*/ 50 h 50"/>
                  <a:gd name="T8" fmla="*/ 63 w 109"/>
                  <a:gd name="T9" fmla="*/ 50 h 50"/>
                  <a:gd name="T10" fmla="*/ 0 w 109"/>
                  <a:gd name="T11" fmla="*/ 50 h 50"/>
                  <a:gd name="T12" fmla="*/ 0 w 109"/>
                  <a:gd name="T13" fmla="*/ 25 h 50"/>
                  <a:gd name="T14" fmla="*/ 63 w 109"/>
                  <a:gd name="T15" fmla="*/ 25 h 50"/>
                  <a:gd name="T16" fmla="*/ 63 w 109"/>
                  <a:gd name="T17" fmla="*/ 0 h 50"/>
                  <a:gd name="T18" fmla="*/ 63 w 109"/>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50">
                    <a:moveTo>
                      <a:pt x="63" y="0"/>
                    </a:moveTo>
                    <a:lnTo>
                      <a:pt x="109" y="0"/>
                    </a:lnTo>
                    <a:lnTo>
                      <a:pt x="109" y="25"/>
                    </a:lnTo>
                    <a:lnTo>
                      <a:pt x="109" y="50"/>
                    </a:lnTo>
                    <a:lnTo>
                      <a:pt x="63" y="50"/>
                    </a:lnTo>
                    <a:lnTo>
                      <a:pt x="0" y="50"/>
                    </a:lnTo>
                    <a:lnTo>
                      <a:pt x="0" y="25"/>
                    </a:lnTo>
                    <a:lnTo>
                      <a:pt x="63" y="25"/>
                    </a:lnTo>
                    <a:lnTo>
                      <a:pt x="63" y="0"/>
                    </a:lnTo>
                    <a:lnTo>
                      <a:pt x="63"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25000" lnSpcReduction="20000"/>
              </a:bodyPr>
              <a:lstStyle/>
              <a:p>
                <a:endParaRPr lang="en-US"/>
              </a:p>
            </p:txBody>
          </p:sp>
          <p:sp>
            <p:nvSpPr>
              <p:cNvPr id="88" name="îṧľiḓê"/>
              <p:cNvSpPr/>
              <p:nvPr/>
            </p:nvSpPr>
            <p:spPr bwMode="auto">
              <a:xfrm>
                <a:off x="2348117" y="5522406"/>
                <a:ext cx="277288" cy="530981"/>
              </a:xfrm>
              <a:custGeom>
                <a:avLst/>
                <a:gdLst>
                  <a:gd name="T0" fmla="*/ 30 w 93"/>
                  <a:gd name="T1" fmla="*/ 27 h 180"/>
                  <a:gd name="T2" fmla="*/ 44 w 93"/>
                  <a:gd name="T3" fmla="*/ 0 h 180"/>
                  <a:gd name="T4" fmla="*/ 49 w 93"/>
                  <a:gd name="T5" fmla="*/ 0 h 180"/>
                  <a:gd name="T6" fmla="*/ 63 w 93"/>
                  <a:gd name="T7" fmla="*/ 27 h 180"/>
                  <a:gd name="T8" fmla="*/ 68 w 93"/>
                  <a:gd name="T9" fmla="*/ 27 h 180"/>
                  <a:gd name="T10" fmla="*/ 68 w 93"/>
                  <a:gd name="T11" fmla="*/ 59 h 180"/>
                  <a:gd name="T12" fmla="*/ 93 w 93"/>
                  <a:gd name="T13" fmla="*/ 59 h 180"/>
                  <a:gd name="T14" fmla="*/ 93 w 93"/>
                  <a:gd name="T15" fmla="*/ 180 h 180"/>
                  <a:gd name="T16" fmla="*/ 0 w 93"/>
                  <a:gd name="T17" fmla="*/ 180 h 180"/>
                  <a:gd name="T18" fmla="*/ 0 w 93"/>
                  <a:gd name="T19" fmla="*/ 59 h 180"/>
                  <a:gd name="T20" fmla="*/ 24 w 93"/>
                  <a:gd name="T21" fmla="*/ 59 h 180"/>
                  <a:gd name="T22" fmla="*/ 24 w 93"/>
                  <a:gd name="T23" fmla="*/ 27 h 180"/>
                  <a:gd name="T24" fmla="*/ 30 w 93"/>
                  <a:gd name="T25" fmla="*/ 27 h 180"/>
                  <a:gd name="T26" fmla="*/ 30 w 93"/>
                  <a:gd name="T27" fmla="*/ 2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 h="180">
                    <a:moveTo>
                      <a:pt x="30" y="27"/>
                    </a:moveTo>
                    <a:lnTo>
                      <a:pt x="44" y="0"/>
                    </a:lnTo>
                    <a:lnTo>
                      <a:pt x="49" y="0"/>
                    </a:lnTo>
                    <a:lnTo>
                      <a:pt x="63" y="27"/>
                    </a:lnTo>
                    <a:lnTo>
                      <a:pt x="68" y="27"/>
                    </a:lnTo>
                    <a:lnTo>
                      <a:pt x="68" y="59"/>
                    </a:lnTo>
                    <a:lnTo>
                      <a:pt x="93" y="59"/>
                    </a:lnTo>
                    <a:lnTo>
                      <a:pt x="93" y="180"/>
                    </a:lnTo>
                    <a:lnTo>
                      <a:pt x="0" y="180"/>
                    </a:lnTo>
                    <a:lnTo>
                      <a:pt x="0" y="59"/>
                    </a:lnTo>
                    <a:lnTo>
                      <a:pt x="24" y="59"/>
                    </a:lnTo>
                    <a:lnTo>
                      <a:pt x="24" y="27"/>
                    </a:lnTo>
                    <a:lnTo>
                      <a:pt x="30" y="27"/>
                    </a:lnTo>
                    <a:lnTo>
                      <a:pt x="30" y="27"/>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89" name="í$lîdè"/>
              <p:cNvSpPr/>
              <p:nvPr/>
            </p:nvSpPr>
            <p:spPr bwMode="auto">
              <a:xfrm>
                <a:off x="2660808" y="5882292"/>
                <a:ext cx="117995" cy="171096"/>
              </a:xfrm>
              <a:custGeom>
                <a:avLst/>
                <a:gdLst>
                  <a:gd name="T0" fmla="*/ 0 w 40"/>
                  <a:gd name="T1" fmla="*/ 0 h 58"/>
                  <a:gd name="T2" fmla="*/ 40 w 40"/>
                  <a:gd name="T3" fmla="*/ 0 h 58"/>
                  <a:gd name="T4" fmla="*/ 40 w 40"/>
                  <a:gd name="T5" fmla="*/ 58 h 58"/>
                  <a:gd name="T6" fmla="*/ 0 w 40"/>
                  <a:gd name="T7" fmla="*/ 58 h 58"/>
                  <a:gd name="T8" fmla="*/ 0 w 40"/>
                  <a:gd name="T9" fmla="*/ 0 h 58"/>
                  <a:gd name="T10" fmla="*/ 0 w 40"/>
                  <a:gd name="T11" fmla="*/ 0 h 58"/>
                </a:gdLst>
                <a:ahLst/>
                <a:cxnLst>
                  <a:cxn ang="0">
                    <a:pos x="T0" y="T1"/>
                  </a:cxn>
                  <a:cxn ang="0">
                    <a:pos x="T2" y="T3"/>
                  </a:cxn>
                  <a:cxn ang="0">
                    <a:pos x="T4" y="T5"/>
                  </a:cxn>
                  <a:cxn ang="0">
                    <a:pos x="T6" y="T7"/>
                  </a:cxn>
                  <a:cxn ang="0">
                    <a:pos x="T8" y="T9"/>
                  </a:cxn>
                  <a:cxn ang="0">
                    <a:pos x="T10" y="T11"/>
                  </a:cxn>
                </a:cxnLst>
                <a:rect l="0" t="0" r="r" b="b"/>
                <a:pathLst>
                  <a:path w="40" h="58">
                    <a:moveTo>
                      <a:pt x="0" y="0"/>
                    </a:moveTo>
                    <a:lnTo>
                      <a:pt x="40" y="0"/>
                    </a:lnTo>
                    <a:lnTo>
                      <a:pt x="40" y="58"/>
                    </a:lnTo>
                    <a:lnTo>
                      <a:pt x="0" y="58"/>
                    </a:lnTo>
                    <a:lnTo>
                      <a:pt x="0" y="0"/>
                    </a:lnTo>
                    <a:lnTo>
                      <a:pt x="0"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32500" lnSpcReduction="20000"/>
              </a:bodyPr>
              <a:lstStyle/>
              <a:p>
                <a:endParaRPr lang="en-US"/>
              </a:p>
            </p:txBody>
          </p:sp>
          <p:sp>
            <p:nvSpPr>
              <p:cNvPr id="90" name="ïšḷíḑè"/>
              <p:cNvSpPr/>
              <p:nvPr/>
            </p:nvSpPr>
            <p:spPr bwMode="auto">
              <a:xfrm>
                <a:off x="2796502" y="5823294"/>
                <a:ext cx="112094" cy="230094"/>
              </a:xfrm>
              <a:custGeom>
                <a:avLst/>
                <a:gdLst>
                  <a:gd name="T0" fmla="*/ 0 w 38"/>
                  <a:gd name="T1" fmla="*/ 0 h 79"/>
                  <a:gd name="T2" fmla="*/ 38 w 38"/>
                  <a:gd name="T3" fmla="*/ 0 h 79"/>
                  <a:gd name="T4" fmla="*/ 38 w 38"/>
                  <a:gd name="T5" fmla="*/ 79 h 79"/>
                  <a:gd name="T6" fmla="*/ 0 w 38"/>
                  <a:gd name="T7" fmla="*/ 79 h 79"/>
                  <a:gd name="T8" fmla="*/ 0 w 38"/>
                  <a:gd name="T9" fmla="*/ 0 h 79"/>
                  <a:gd name="T10" fmla="*/ 0 w 38"/>
                  <a:gd name="T11" fmla="*/ 0 h 79"/>
                </a:gdLst>
                <a:ahLst/>
                <a:cxnLst>
                  <a:cxn ang="0">
                    <a:pos x="T0" y="T1"/>
                  </a:cxn>
                  <a:cxn ang="0">
                    <a:pos x="T2" y="T3"/>
                  </a:cxn>
                  <a:cxn ang="0">
                    <a:pos x="T4" y="T5"/>
                  </a:cxn>
                  <a:cxn ang="0">
                    <a:pos x="T6" y="T7"/>
                  </a:cxn>
                  <a:cxn ang="0">
                    <a:pos x="T8" y="T9"/>
                  </a:cxn>
                  <a:cxn ang="0">
                    <a:pos x="T10" y="T11"/>
                  </a:cxn>
                </a:cxnLst>
                <a:rect l="0" t="0" r="r" b="b"/>
                <a:pathLst>
                  <a:path w="38" h="79">
                    <a:moveTo>
                      <a:pt x="0" y="0"/>
                    </a:moveTo>
                    <a:lnTo>
                      <a:pt x="38" y="0"/>
                    </a:lnTo>
                    <a:lnTo>
                      <a:pt x="38" y="79"/>
                    </a:lnTo>
                    <a:lnTo>
                      <a:pt x="0" y="79"/>
                    </a:lnTo>
                    <a:lnTo>
                      <a:pt x="0" y="0"/>
                    </a:lnTo>
                    <a:lnTo>
                      <a:pt x="0"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62500" lnSpcReduction="20000"/>
              </a:bodyPr>
              <a:lstStyle/>
              <a:p>
                <a:endParaRPr lang="en-US"/>
              </a:p>
            </p:txBody>
          </p:sp>
          <p:sp>
            <p:nvSpPr>
              <p:cNvPr id="91" name="iş1iḍè"/>
              <p:cNvSpPr/>
              <p:nvPr/>
            </p:nvSpPr>
            <p:spPr bwMode="auto">
              <a:xfrm>
                <a:off x="3421880" y="5610901"/>
                <a:ext cx="147494" cy="442486"/>
              </a:xfrm>
              <a:custGeom>
                <a:avLst/>
                <a:gdLst>
                  <a:gd name="T0" fmla="*/ 9 w 50"/>
                  <a:gd name="T1" fmla="*/ 23 h 149"/>
                  <a:gd name="T2" fmla="*/ 13 w 50"/>
                  <a:gd name="T3" fmla="*/ 23 h 149"/>
                  <a:gd name="T4" fmla="*/ 23 w 50"/>
                  <a:gd name="T5" fmla="*/ 0 h 149"/>
                  <a:gd name="T6" fmla="*/ 29 w 50"/>
                  <a:gd name="T7" fmla="*/ 0 h 149"/>
                  <a:gd name="T8" fmla="*/ 36 w 50"/>
                  <a:gd name="T9" fmla="*/ 23 h 149"/>
                  <a:gd name="T10" fmla="*/ 42 w 50"/>
                  <a:gd name="T11" fmla="*/ 23 h 149"/>
                  <a:gd name="T12" fmla="*/ 42 w 50"/>
                  <a:gd name="T13" fmla="*/ 36 h 149"/>
                  <a:gd name="T14" fmla="*/ 44 w 50"/>
                  <a:gd name="T15" fmla="*/ 42 h 149"/>
                  <a:gd name="T16" fmla="*/ 50 w 50"/>
                  <a:gd name="T17" fmla="*/ 42 h 149"/>
                  <a:gd name="T18" fmla="*/ 50 w 50"/>
                  <a:gd name="T19" fmla="*/ 149 h 149"/>
                  <a:gd name="T20" fmla="*/ 0 w 50"/>
                  <a:gd name="T21" fmla="*/ 149 h 149"/>
                  <a:gd name="T22" fmla="*/ 0 w 50"/>
                  <a:gd name="T23" fmla="*/ 42 h 149"/>
                  <a:gd name="T24" fmla="*/ 8 w 50"/>
                  <a:gd name="T25" fmla="*/ 42 h 149"/>
                  <a:gd name="T26" fmla="*/ 9 w 50"/>
                  <a:gd name="T27" fmla="*/ 36 h 149"/>
                  <a:gd name="T28" fmla="*/ 9 w 50"/>
                  <a:gd name="T29" fmla="*/ 23 h 149"/>
                  <a:gd name="T30" fmla="*/ 9 w 50"/>
                  <a:gd name="T31" fmla="*/ 2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149">
                    <a:moveTo>
                      <a:pt x="9" y="23"/>
                    </a:moveTo>
                    <a:lnTo>
                      <a:pt x="13" y="23"/>
                    </a:lnTo>
                    <a:lnTo>
                      <a:pt x="23" y="0"/>
                    </a:lnTo>
                    <a:lnTo>
                      <a:pt x="29" y="0"/>
                    </a:lnTo>
                    <a:lnTo>
                      <a:pt x="36" y="23"/>
                    </a:lnTo>
                    <a:lnTo>
                      <a:pt x="42" y="23"/>
                    </a:lnTo>
                    <a:lnTo>
                      <a:pt x="42" y="36"/>
                    </a:lnTo>
                    <a:lnTo>
                      <a:pt x="44" y="42"/>
                    </a:lnTo>
                    <a:lnTo>
                      <a:pt x="50" y="42"/>
                    </a:lnTo>
                    <a:lnTo>
                      <a:pt x="50" y="149"/>
                    </a:lnTo>
                    <a:lnTo>
                      <a:pt x="0" y="149"/>
                    </a:lnTo>
                    <a:lnTo>
                      <a:pt x="0" y="42"/>
                    </a:lnTo>
                    <a:lnTo>
                      <a:pt x="8" y="42"/>
                    </a:lnTo>
                    <a:lnTo>
                      <a:pt x="9" y="36"/>
                    </a:lnTo>
                    <a:lnTo>
                      <a:pt x="9" y="23"/>
                    </a:lnTo>
                    <a:lnTo>
                      <a:pt x="9" y="23"/>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92" name="íṡlîḑé"/>
              <p:cNvSpPr/>
              <p:nvPr/>
            </p:nvSpPr>
            <p:spPr bwMode="auto">
              <a:xfrm>
                <a:off x="3646071" y="5964889"/>
                <a:ext cx="82597" cy="88498"/>
              </a:xfrm>
              <a:custGeom>
                <a:avLst/>
                <a:gdLst>
                  <a:gd name="T0" fmla="*/ 0 w 28"/>
                  <a:gd name="T1" fmla="*/ 0 h 31"/>
                  <a:gd name="T2" fmla="*/ 28 w 28"/>
                  <a:gd name="T3" fmla="*/ 0 h 31"/>
                  <a:gd name="T4" fmla="*/ 28 w 28"/>
                  <a:gd name="T5" fmla="*/ 31 h 31"/>
                  <a:gd name="T6" fmla="*/ 0 w 28"/>
                  <a:gd name="T7" fmla="*/ 31 h 31"/>
                  <a:gd name="T8" fmla="*/ 0 w 28"/>
                  <a:gd name="T9" fmla="*/ 0 h 31"/>
                  <a:gd name="T10" fmla="*/ 0 w 28"/>
                  <a:gd name="T11" fmla="*/ 0 h 31"/>
                </a:gdLst>
                <a:ahLst/>
                <a:cxnLst>
                  <a:cxn ang="0">
                    <a:pos x="T0" y="T1"/>
                  </a:cxn>
                  <a:cxn ang="0">
                    <a:pos x="T2" y="T3"/>
                  </a:cxn>
                  <a:cxn ang="0">
                    <a:pos x="T4" y="T5"/>
                  </a:cxn>
                  <a:cxn ang="0">
                    <a:pos x="T6" y="T7"/>
                  </a:cxn>
                  <a:cxn ang="0">
                    <a:pos x="T8" y="T9"/>
                  </a:cxn>
                  <a:cxn ang="0">
                    <a:pos x="T10" y="T11"/>
                  </a:cxn>
                </a:cxnLst>
                <a:rect l="0" t="0" r="r" b="b"/>
                <a:pathLst>
                  <a:path w="28" h="31">
                    <a:moveTo>
                      <a:pt x="0" y="0"/>
                    </a:moveTo>
                    <a:lnTo>
                      <a:pt x="28" y="0"/>
                    </a:lnTo>
                    <a:lnTo>
                      <a:pt x="28" y="31"/>
                    </a:lnTo>
                    <a:lnTo>
                      <a:pt x="0" y="31"/>
                    </a:lnTo>
                    <a:lnTo>
                      <a:pt x="0" y="0"/>
                    </a:lnTo>
                    <a:lnTo>
                      <a:pt x="0"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25000" lnSpcReduction="20000"/>
              </a:bodyPr>
              <a:lstStyle/>
              <a:p>
                <a:endParaRPr lang="en-US"/>
              </a:p>
            </p:txBody>
          </p:sp>
          <p:sp>
            <p:nvSpPr>
              <p:cNvPr id="93" name="î$lîḑé"/>
              <p:cNvSpPr/>
              <p:nvPr/>
            </p:nvSpPr>
            <p:spPr bwMode="auto">
              <a:xfrm>
                <a:off x="3675572" y="5021474"/>
                <a:ext cx="778773" cy="1031913"/>
              </a:xfrm>
              <a:custGeom>
                <a:avLst/>
                <a:gdLst>
                  <a:gd name="T0" fmla="*/ 124 w 266"/>
                  <a:gd name="T1" fmla="*/ 0 h 476"/>
                  <a:gd name="T2" fmla="*/ 203 w 266"/>
                  <a:gd name="T3" fmla="*/ 0 h 476"/>
                  <a:gd name="T4" fmla="*/ 203 w 266"/>
                  <a:gd name="T5" fmla="*/ 5 h 476"/>
                  <a:gd name="T6" fmla="*/ 209 w 266"/>
                  <a:gd name="T7" fmla="*/ 5 h 476"/>
                  <a:gd name="T8" fmla="*/ 209 w 266"/>
                  <a:gd name="T9" fmla="*/ 9 h 476"/>
                  <a:gd name="T10" fmla="*/ 214 w 266"/>
                  <a:gd name="T11" fmla="*/ 9 h 476"/>
                  <a:gd name="T12" fmla="*/ 214 w 266"/>
                  <a:gd name="T13" fmla="*/ 17 h 476"/>
                  <a:gd name="T14" fmla="*/ 222 w 266"/>
                  <a:gd name="T15" fmla="*/ 17 h 476"/>
                  <a:gd name="T16" fmla="*/ 222 w 266"/>
                  <a:gd name="T17" fmla="*/ 430 h 476"/>
                  <a:gd name="T18" fmla="*/ 230 w 266"/>
                  <a:gd name="T19" fmla="*/ 430 h 476"/>
                  <a:gd name="T20" fmla="*/ 230 w 266"/>
                  <a:gd name="T21" fmla="*/ 453 h 476"/>
                  <a:gd name="T22" fmla="*/ 230 w 266"/>
                  <a:gd name="T23" fmla="*/ 462 h 476"/>
                  <a:gd name="T24" fmla="*/ 266 w 266"/>
                  <a:gd name="T25" fmla="*/ 462 h 476"/>
                  <a:gd name="T26" fmla="*/ 266 w 266"/>
                  <a:gd name="T27" fmla="*/ 476 h 476"/>
                  <a:gd name="T28" fmla="*/ 230 w 266"/>
                  <a:gd name="T29" fmla="*/ 476 h 476"/>
                  <a:gd name="T30" fmla="*/ 222 w 266"/>
                  <a:gd name="T31" fmla="*/ 476 h 476"/>
                  <a:gd name="T32" fmla="*/ 199 w 266"/>
                  <a:gd name="T33" fmla="*/ 476 h 476"/>
                  <a:gd name="T34" fmla="*/ 124 w 266"/>
                  <a:gd name="T35" fmla="*/ 476 h 476"/>
                  <a:gd name="T36" fmla="*/ 48 w 266"/>
                  <a:gd name="T37" fmla="*/ 476 h 476"/>
                  <a:gd name="T38" fmla="*/ 0 w 266"/>
                  <a:gd name="T39" fmla="*/ 476 h 476"/>
                  <a:gd name="T40" fmla="*/ 0 w 266"/>
                  <a:gd name="T41" fmla="*/ 453 h 476"/>
                  <a:gd name="T42" fmla="*/ 0 w 266"/>
                  <a:gd name="T43" fmla="*/ 411 h 476"/>
                  <a:gd name="T44" fmla="*/ 10 w 266"/>
                  <a:gd name="T45" fmla="*/ 411 h 476"/>
                  <a:gd name="T46" fmla="*/ 10 w 266"/>
                  <a:gd name="T47" fmla="*/ 166 h 476"/>
                  <a:gd name="T48" fmla="*/ 17 w 266"/>
                  <a:gd name="T49" fmla="*/ 166 h 476"/>
                  <a:gd name="T50" fmla="*/ 17 w 266"/>
                  <a:gd name="T51" fmla="*/ 155 h 476"/>
                  <a:gd name="T52" fmla="*/ 23 w 266"/>
                  <a:gd name="T53" fmla="*/ 155 h 476"/>
                  <a:gd name="T54" fmla="*/ 23 w 266"/>
                  <a:gd name="T55" fmla="*/ 143 h 476"/>
                  <a:gd name="T56" fmla="*/ 25 w 266"/>
                  <a:gd name="T57" fmla="*/ 143 h 476"/>
                  <a:gd name="T58" fmla="*/ 44 w 266"/>
                  <a:gd name="T59" fmla="*/ 111 h 476"/>
                  <a:gd name="T60" fmla="*/ 46 w 266"/>
                  <a:gd name="T61" fmla="*/ 111 h 476"/>
                  <a:gd name="T62" fmla="*/ 48 w 266"/>
                  <a:gd name="T63" fmla="*/ 111 h 476"/>
                  <a:gd name="T64" fmla="*/ 48 w 266"/>
                  <a:gd name="T65" fmla="*/ 76 h 476"/>
                  <a:gd name="T66" fmla="*/ 50 w 266"/>
                  <a:gd name="T67" fmla="*/ 76 h 476"/>
                  <a:gd name="T68" fmla="*/ 50 w 266"/>
                  <a:gd name="T69" fmla="*/ 113 h 476"/>
                  <a:gd name="T70" fmla="*/ 69 w 266"/>
                  <a:gd name="T71" fmla="*/ 143 h 476"/>
                  <a:gd name="T72" fmla="*/ 71 w 266"/>
                  <a:gd name="T73" fmla="*/ 143 h 476"/>
                  <a:gd name="T74" fmla="*/ 71 w 266"/>
                  <a:gd name="T75" fmla="*/ 155 h 476"/>
                  <a:gd name="T76" fmla="*/ 75 w 266"/>
                  <a:gd name="T77" fmla="*/ 155 h 476"/>
                  <a:gd name="T78" fmla="*/ 75 w 266"/>
                  <a:gd name="T79" fmla="*/ 166 h 476"/>
                  <a:gd name="T80" fmla="*/ 82 w 266"/>
                  <a:gd name="T81" fmla="*/ 166 h 476"/>
                  <a:gd name="T82" fmla="*/ 82 w 266"/>
                  <a:gd name="T83" fmla="*/ 453 h 476"/>
                  <a:gd name="T84" fmla="*/ 124 w 266"/>
                  <a:gd name="T85" fmla="*/ 453 h 476"/>
                  <a:gd name="T86" fmla="*/ 124 w 266"/>
                  <a:gd name="T87" fmla="*/ 23 h 476"/>
                  <a:gd name="T88" fmla="*/ 124 w 266"/>
                  <a:gd name="T89" fmla="*/ 17 h 476"/>
                  <a:gd name="T90" fmla="*/ 124 w 266"/>
                  <a:gd name="T91" fmla="*/ 17 h 476"/>
                  <a:gd name="T92" fmla="*/ 124 w 266"/>
                  <a:gd name="T93" fmla="*/ 11 h 476"/>
                  <a:gd name="T94" fmla="*/ 124 w 266"/>
                  <a:gd name="T95" fmla="*/ 9 h 476"/>
                  <a:gd name="T96" fmla="*/ 124 w 266"/>
                  <a:gd name="T97" fmla="*/ 5 h 476"/>
                  <a:gd name="T98" fmla="*/ 124 w 266"/>
                  <a:gd name="T99" fmla="*/ 0 h 476"/>
                  <a:gd name="T100" fmla="*/ 124 w 266"/>
                  <a:gd name="T101" fmla="*/ 0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6" h="476">
                    <a:moveTo>
                      <a:pt x="124" y="0"/>
                    </a:moveTo>
                    <a:lnTo>
                      <a:pt x="203" y="0"/>
                    </a:lnTo>
                    <a:lnTo>
                      <a:pt x="203" y="5"/>
                    </a:lnTo>
                    <a:lnTo>
                      <a:pt x="209" y="5"/>
                    </a:lnTo>
                    <a:lnTo>
                      <a:pt x="209" y="9"/>
                    </a:lnTo>
                    <a:lnTo>
                      <a:pt x="214" y="9"/>
                    </a:lnTo>
                    <a:lnTo>
                      <a:pt x="214" y="17"/>
                    </a:lnTo>
                    <a:lnTo>
                      <a:pt x="222" y="17"/>
                    </a:lnTo>
                    <a:lnTo>
                      <a:pt x="222" y="430"/>
                    </a:lnTo>
                    <a:lnTo>
                      <a:pt x="230" y="430"/>
                    </a:lnTo>
                    <a:lnTo>
                      <a:pt x="230" y="453"/>
                    </a:lnTo>
                    <a:lnTo>
                      <a:pt x="230" y="462"/>
                    </a:lnTo>
                    <a:lnTo>
                      <a:pt x="266" y="462"/>
                    </a:lnTo>
                    <a:lnTo>
                      <a:pt x="266" y="476"/>
                    </a:lnTo>
                    <a:lnTo>
                      <a:pt x="230" y="476"/>
                    </a:lnTo>
                    <a:lnTo>
                      <a:pt x="222" y="476"/>
                    </a:lnTo>
                    <a:lnTo>
                      <a:pt x="199" y="476"/>
                    </a:lnTo>
                    <a:lnTo>
                      <a:pt x="124" y="476"/>
                    </a:lnTo>
                    <a:lnTo>
                      <a:pt x="48" y="476"/>
                    </a:lnTo>
                    <a:lnTo>
                      <a:pt x="0" y="476"/>
                    </a:lnTo>
                    <a:lnTo>
                      <a:pt x="0" y="453"/>
                    </a:lnTo>
                    <a:lnTo>
                      <a:pt x="0" y="411"/>
                    </a:lnTo>
                    <a:lnTo>
                      <a:pt x="10" y="411"/>
                    </a:lnTo>
                    <a:lnTo>
                      <a:pt x="10" y="166"/>
                    </a:lnTo>
                    <a:lnTo>
                      <a:pt x="17" y="166"/>
                    </a:lnTo>
                    <a:lnTo>
                      <a:pt x="17" y="155"/>
                    </a:lnTo>
                    <a:lnTo>
                      <a:pt x="23" y="155"/>
                    </a:lnTo>
                    <a:lnTo>
                      <a:pt x="23" y="143"/>
                    </a:lnTo>
                    <a:lnTo>
                      <a:pt x="25" y="143"/>
                    </a:lnTo>
                    <a:lnTo>
                      <a:pt x="44" y="111"/>
                    </a:lnTo>
                    <a:lnTo>
                      <a:pt x="46" y="111"/>
                    </a:lnTo>
                    <a:lnTo>
                      <a:pt x="48" y="111"/>
                    </a:lnTo>
                    <a:lnTo>
                      <a:pt x="48" y="76"/>
                    </a:lnTo>
                    <a:lnTo>
                      <a:pt x="50" y="76"/>
                    </a:lnTo>
                    <a:lnTo>
                      <a:pt x="50" y="113"/>
                    </a:lnTo>
                    <a:lnTo>
                      <a:pt x="69" y="143"/>
                    </a:lnTo>
                    <a:lnTo>
                      <a:pt x="71" y="143"/>
                    </a:lnTo>
                    <a:lnTo>
                      <a:pt x="71" y="155"/>
                    </a:lnTo>
                    <a:lnTo>
                      <a:pt x="75" y="155"/>
                    </a:lnTo>
                    <a:lnTo>
                      <a:pt x="75" y="166"/>
                    </a:lnTo>
                    <a:lnTo>
                      <a:pt x="82" y="166"/>
                    </a:lnTo>
                    <a:lnTo>
                      <a:pt x="82" y="453"/>
                    </a:lnTo>
                    <a:lnTo>
                      <a:pt x="124" y="453"/>
                    </a:lnTo>
                    <a:lnTo>
                      <a:pt x="124" y="23"/>
                    </a:lnTo>
                    <a:lnTo>
                      <a:pt x="124" y="17"/>
                    </a:lnTo>
                    <a:lnTo>
                      <a:pt x="124" y="17"/>
                    </a:lnTo>
                    <a:lnTo>
                      <a:pt x="124" y="11"/>
                    </a:lnTo>
                    <a:lnTo>
                      <a:pt x="124" y="9"/>
                    </a:lnTo>
                    <a:lnTo>
                      <a:pt x="124" y="5"/>
                    </a:lnTo>
                    <a:lnTo>
                      <a:pt x="124" y="0"/>
                    </a:lnTo>
                    <a:lnTo>
                      <a:pt x="124" y="0"/>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94" name="íSļïdè"/>
              <p:cNvSpPr/>
              <p:nvPr/>
            </p:nvSpPr>
            <p:spPr bwMode="auto">
              <a:xfrm>
                <a:off x="4383548" y="5622700"/>
                <a:ext cx="306789" cy="430687"/>
              </a:xfrm>
              <a:custGeom>
                <a:avLst/>
                <a:gdLst>
                  <a:gd name="T0" fmla="*/ 48 w 103"/>
                  <a:gd name="T1" fmla="*/ 112 h 145"/>
                  <a:gd name="T2" fmla="*/ 103 w 103"/>
                  <a:gd name="T3" fmla="*/ 112 h 145"/>
                  <a:gd name="T4" fmla="*/ 103 w 103"/>
                  <a:gd name="T5" fmla="*/ 145 h 145"/>
                  <a:gd name="T6" fmla="*/ 48 w 103"/>
                  <a:gd name="T7" fmla="*/ 145 h 145"/>
                  <a:gd name="T8" fmla="*/ 23 w 103"/>
                  <a:gd name="T9" fmla="*/ 145 h 145"/>
                  <a:gd name="T10" fmla="*/ 0 w 103"/>
                  <a:gd name="T11" fmla="*/ 145 h 145"/>
                  <a:gd name="T12" fmla="*/ 0 w 103"/>
                  <a:gd name="T13" fmla="*/ 11 h 145"/>
                  <a:gd name="T14" fmla="*/ 6 w 103"/>
                  <a:gd name="T15" fmla="*/ 11 h 145"/>
                  <a:gd name="T16" fmla="*/ 6 w 103"/>
                  <a:gd name="T17" fmla="*/ 0 h 145"/>
                  <a:gd name="T18" fmla="*/ 34 w 103"/>
                  <a:gd name="T19" fmla="*/ 0 h 145"/>
                  <a:gd name="T20" fmla="*/ 34 w 103"/>
                  <a:gd name="T21" fmla="*/ 11 h 145"/>
                  <a:gd name="T22" fmla="*/ 48 w 103"/>
                  <a:gd name="T23" fmla="*/ 11 h 145"/>
                  <a:gd name="T24" fmla="*/ 48 w 103"/>
                  <a:gd name="T25" fmla="*/ 112 h 145"/>
                  <a:gd name="T26" fmla="*/ 48 w 103"/>
                  <a:gd name="T27" fmla="*/ 1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145">
                    <a:moveTo>
                      <a:pt x="48" y="112"/>
                    </a:moveTo>
                    <a:lnTo>
                      <a:pt x="103" y="112"/>
                    </a:lnTo>
                    <a:lnTo>
                      <a:pt x="103" y="145"/>
                    </a:lnTo>
                    <a:lnTo>
                      <a:pt x="48" y="145"/>
                    </a:lnTo>
                    <a:lnTo>
                      <a:pt x="23" y="145"/>
                    </a:lnTo>
                    <a:lnTo>
                      <a:pt x="0" y="145"/>
                    </a:lnTo>
                    <a:lnTo>
                      <a:pt x="0" y="11"/>
                    </a:lnTo>
                    <a:lnTo>
                      <a:pt x="6" y="11"/>
                    </a:lnTo>
                    <a:lnTo>
                      <a:pt x="6" y="0"/>
                    </a:lnTo>
                    <a:lnTo>
                      <a:pt x="34" y="0"/>
                    </a:lnTo>
                    <a:lnTo>
                      <a:pt x="34" y="11"/>
                    </a:lnTo>
                    <a:lnTo>
                      <a:pt x="48" y="11"/>
                    </a:lnTo>
                    <a:lnTo>
                      <a:pt x="48" y="112"/>
                    </a:lnTo>
                    <a:lnTo>
                      <a:pt x="48" y="112"/>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95" name="işḻíḋé"/>
              <p:cNvSpPr/>
              <p:nvPr/>
            </p:nvSpPr>
            <p:spPr bwMode="auto">
              <a:xfrm>
                <a:off x="4908627" y="5634500"/>
                <a:ext cx="365788" cy="418888"/>
              </a:xfrm>
              <a:custGeom>
                <a:avLst/>
                <a:gdLst>
                  <a:gd name="T0" fmla="*/ 0 w 124"/>
                  <a:gd name="T1" fmla="*/ 0 h 142"/>
                  <a:gd name="T2" fmla="*/ 124 w 124"/>
                  <a:gd name="T3" fmla="*/ 0 h 142"/>
                  <a:gd name="T4" fmla="*/ 124 w 124"/>
                  <a:gd name="T5" fmla="*/ 142 h 142"/>
                  <a:gd name="T6" fmla="*/ 0 w 124"/>
                  <a:gd name="T7" fmla="*/ 142 h 142"/>
                  <a:gd name="T8" fmla="*/ 0 w 124"/>
                  <a:gd name="T9" fmla="*/ 0 h 142"/>
                  <a:gd name="T10" fmla="*/ 0 w 124"/>
                  <a:gd name="T11" fmla="*/ 0 h 142"/>
                </a:gdLst>
                <a:ahLst/>
                <a:cxnLst>
                  <a:cxn ang="0">
                    <a:pos x="T0" y="T1"/>
                  </a:cxn>
                  <a:cxn ang="0">
                    <a:pos x="T2" y="T3"/>
                  </a:cxn>
                  <a:cxn ang="0">
                    <a:pos x="T4" y="T5"/>
                  </a:cxn>
                  <a:cxn ang="0">
                    <a:pos x="T6" y="T7"/>
                  </a:cxn>
                  <a:cxn ang="0">
                    <a:pos x="T8" y="T9"/>
                  </a:cxn>
                  <a:cxn ang="0">
                    <a:pos x="T10" y="T11"/>
                  </a:cxn>
                </a:cxnLst>
                <a:rect l="0" t="0" r="r" b="b"/>
                <a:pathLst>
                  <a:path w="124" h="142">
                    <a:moveTo>
                      <a:pt x="0" y="0"/>
                    </a:moveTo>
                    <a:lnTo>
                      <a:pt x="124" y="0"/>
                    </a:lnTo>
                    <a:lnTo>
                      <a:pt x="124" y="142"/>
                    </a:lnTo>
                    <a:lnTo>
                      <a:pt x="0" y="142"/>
                    </a:lnTo>
                    <a:lnTo>
                      <a:pt x="0" y="0"/>
                    </a:lnTo>
                    <a:lnTo>
                      <a:pt x="0" y="0"/>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96" name="îṥḷîḑé"/>
              <p:cNvSpPr/>
              <p:nvPr/>
            </p:nvSpPr>
            <p:spPr bwMode="auto">
              <a:xfrm>
                <a:off x="5303915" y="5410309"/>
                <a:ext cx="873170" cy="643080"/>
              </a:xfrm>
              <a:custGeom>
                <a:avLst/>
                <a:gdLst>
                  <a:gd name="T0" fmla="*/ 84 w 296"/>
                  <a:gd name="T1" fmla="*/ 193 h 218"/>
                  <a:gd name="T2" fmla="*/ 94 w 296"/>
                  <a:gd name="T3" fmla="*/ 193 h 218"/>
                  <a:gd name="T4" fmla="*/ 94 w 296"/>
                  <a:gd name="T5" fmla="*/ 199 h 218"/>
                  <a:gd name="T6" fmla="*/ 113 w 296"/>
                  <a:gd name="T7" fmla="*/ 199 h 218"/>
                  <a:gd name="T8" fmla="*/ 113 w 296"/>
                  <a:gd name="T9" fmla="*/ 206 h 218"/>
                  <a:gd name="T10" fmla="*/ 160 w 296"/>
                  <a:gd name="T11" fmla="*/ 206 h 218"/>
                  <a:gd name="T12" fmla="*/ 160 w 296"/>
                  <a:gd name="T13" fmla="*/ 9 h 218"/>
                  <a:gd name="T14" fmla="*/ 178 w 296"/>
                  <a:gd name="T15" fmla="*/ 9 h 218"/>
                  <a:gd name="T16" fmla="*/ 178 w 296"/>
                  <a:gd name="T17" fmla="*/ 0 h 218"/>
                  <a:gd name="T18" fmla="*/ 218 w 296"/>
                  <a:gd name="T19" fmla="*/ 0 h 218"/>
                  <a:gd name="T20" fmla="*/ 218 w 296"/>
                  <a:gd name="T21" fmla="*/ 9 h 218"/>
                  <a:gd name="T22" fmla="*/ 231 w 296"/>
                  <a:gd name="T23" fmla="*/ 9 h 218"/>
                  <a:gd name="T24" fmla="*/ 231 w 296"/>
                  <a:gd name="T25" fmla="*/ 206 h 218"/>
                  <a:gd name="T26" fmla="*/ 245 w 296"/>
                  <a:gd name="T27" fmla="*/ 206 h 218"/>
                  <a:gd name="T28" fmla="*/ 245 w 296"/>
                  <a:gd name="T29" fmla="*/ 214 h 218"/>
                  <a:gd name="T30" fmla="*/ 296 w 296"/>
                  <a:gd name="T31" fmla="*/ 214 h 218"/>
                  <a:gd name="T32" fmla="*/ 296 w 296"/>
                  <a:gd name="T33" fmla="*/ 218 h 218"/>
                  <a:gd name="T34" fmla="*/ 245 w 296"/>
                  <a:gd name="T35" fmla="*/ 218 h 218"/>
                  <a:gd name="T36" fmla="*/ 231 w 296"/>
                  <a:gd name="T37" fmla="*/ 218 h 218"/>
                  <a:gd name="T38" fmla="*/ 160 w 296"/>
                  <a:gd name="T39" fmla="*/ 218 h 218"/>
                  <a:gd name="T40" fmla="*/ 130 w 296"/>
                  <a:gd name="T41" fmla="*/ 218 h 218"/>
                  <a:gd name="T42" fmla="*/ 84 w 296"/>
                  <a:gd name="T43" fmla="*/ 218 h 218"/>
                  <a:gd name="T44" fmla="*/ 80 w 296"/>
                  <a:gd name="T45" fmla="*/ 218 h 218"/>
                  <a:gd name="T46" fmla="*/ 50 w 296"/>
                  <a:gd name="T47" fmla="*/ 218 h 218"/>
                  <a:gd name="T48" fmla="*/ 0 w 296"/>
                  <a:gd name="T49" fmla="*/ 218 h 218"/>
                  <a:gd name="T50" fmla="*/ 0 w 296"/>
                  <a:gd name="T51" fmla="*/ 4 h 218"/>
                  <a:gd name="T52" fmla="*/ 50 w 296"/>
                  <a:gd name="T53" fmla="*/ 4 h 218"/>
                  <a:gd name="T54" fmla="*/ 50 w 296"/>
                  <a:gd name="T55" fmla="*/ 25 h 218"/>
                  <a:gd name="T56" fmla="*/ 84 w 296"/>
                  <a:gd name="T57" fmla="*/ 25 h 218"/>
                  <a:gd name="T58" fmla="*/ 84 w 296"/>
                  <a:gd name="T59" fmla="*/ 193 h 218"/>
                  <a:gd name="T60" fmla="*/ 84 w 296"/>
                  <a:gd name="T61" fmla="*/ 19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6" h="218">
                    <a:moveTo>
                      <a:pt x="84" y="193"/>
                    </a:moveTo>
                    <a:lnTo>
                      <a:pt x="94" y="193"/>
                    </a:lnTo>
                    <a:lnTo>
                      <a:pt x="94" y="199"/>
                    </a:lnTo>
                    <a:lnTo>
                      <a:pt x="113" y="199"/>
                    </a:lnTo>
                    <a:lnTo>
                      <a:pt x="113" y="206"/>
                    </a:lnTo>
                    <a:lnTo>
                      <a:pt x="160" y="206"/>
                    </a:lnTo>
                    <a:lnTo>
                      <a:pt x="160" y="9"/>
                    </a:lnTo>
                    <a:lnTo>
                      <a:pt x="178" y="9"/>
                    </a:lnTo>
                    <a:lnTo>
                      <a:pt x="178" y="0"/>
                    </a:lnTo>
                    <a:lnTo>
                      <a:pt x="218" y="0"/>
                    </a:lnTo>
                    <a:lnTo>
                      <a:pt x="218" y="9"/>
                    </a:lnTo>
                    <a:lnTo>
                      <a:pt x="231" y="9"/>
                    </a:lnTo>
                    <a:lnTo>
                      <a:pt x="231" y="206"/>
                    </a:lnTo>
                    <a:lnTo>
                      <a:pt x="245" y="206"/>
                    </a:lnTo>
                    <a:lnTo>
                      <a:pt x="245" y="214"/>
                    </a:lnTo>
                    <a:lnTo>
                      <a:pt x="296" y="214"/>
                    </a:lnTo>
                    <a:lnTo>
                      <a:pt x="296" y="218"/>
                    </a:lnTo>
                    <a:lnTo>
                      <a:pt x="245" y="218"/>
                    </a:lnTo>
                    <a:lnTo>
                      <a:pt x="231" y="218"/>
                    </a:lnTo>
                    <a:lnTo>
                      <a:pt x="160" y="218"/>
                    </a:lnTo>
                    <a:lnTo>
                      <a:pt x="130" y="218"/>
                    </a:lnTo>
                    <a:lnTo>
                      <a:pt x="84" y="218"/>
                    </a:lnTo>
                    <a:lnTo>
                      <a:pt x="80" y="218"/>
                    </a:lnTo>
                    <a:lnTo>
                      <a:pt x="50" y="218"/>
                    </a:lnTo>
                    <a:lnTo>
                      <a:pt x="0" y="218"/>
                    </a:lnTo>
                    <a:lnTo>
                      <a:pt x="0" y="4"/>
                    </a:lnTo>
                    <a:lnTo>
                      <a:pt x="50" y="4"/>
                    </a:lnTo>
                    <a:lnTo>
                      <a:pt x="50" y="25"/>
                    </a:lnTo>
                    <a:lnTo>
                      <a:pt x="84" y="25"/>
                    </a:lnTo>
                    <a:lnTo>
                      <a:pt x="84" y="193"/>
                    </a:lnTo>
                    <a:lnTo>
                      <a:pt x="84" y="193"/>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97" name="íṥľiḓè"/>
              <p:cNvSpPr/>
              <p:nvPr/>
            </p:nvSpPr>
            <p:spPr bwMode="auto">
              <a:xfrm>
                <a:off x="35399" y="5882292"/>
                <a:ext cx="377587" cy="171096"/>
              </a:xfrm>
              <a:custGeom>
                <a:avLst/>
                <a:gdLst>
                  <a:gd name="T0" fmla="*/ 0 w 129"/>
                  <a:gd name="T1" fmla="*/ 0 h 58"/>
                  <a:gd name="T2" fmla="*/ 129 w 129"/>
                  <a:gd name="T3" fmla="*/ 0 h 58"/>
                  <a:gd name="T4" fmla="*/ 129 w 129"/>
                  <a:gd name="T5" fmla="*/ 58 h 58"/>
                  <a:gd name="T6" fmla="*/ 0 w 129"/>
                  <a:gd name="T7" fmla="*/ 58 h 58"/>
                  <a:gd name="T8" fmla="*/ 0 w 129"/>
                  <a:gd name="T9" fmla="*/ 0 h 58"/>
                  <a:gd name="T10" fmla="*/ 0 w 129"/>
                  <a:gd name="T11" fmla="*/ 0 h 58"/>
                </a:gdLst>
                <a:ahLst/>
                <a:cxnLst>
                  <a:cxn ang="0">
                    <a:pos x="T0" y="T1"/>
                  </a:cxn>
                  <a:cxn ang="0">
                    <a:pos x="T2" y="T3"/>
                  </a:cxn>
                  <a:cxn ang="0">
                    <a:pos x="T4" y="T5"/>
                  </a:cxn>
                  <a:cxn ang="0">
                    <a:pos x="T6" y="T7"/>
                  </a:cxn>
                  <a:cxn ang="0">
                    <a:pos x="T8" y="T9"/>
                  </a:cxn>
                  <a:cxn ang="0">
                    <a:pos x="T10" y="T11"/>
                  </a:cxn>
                </a:cxnLst>
                <a:rect l="0" t="0" r="r" b="b"/>
                <a:pathLst>
                  <a:path w="129" h="58">
                    <a:moveTo>
                      <a:pt x="0" y="0"/>
                    </a:moveTo>
                    <a:lnTo>
                      <a:pt x="129" y="0"/>
                    </a:lnTo>
                    <a:lnTo>
                      <a:pt x="129" y="58"/>
                    </a:lnTo>
                    <a:lnTo>
                      <a:pt x="0" y="58"/>
                    </a:lnTo>
                    <a:lnTo>
                      <a:pt x="0" y="0"/>
                    </a:lnTo>
                    <a:lnTo>
                      <a:pt x="0"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32500" lnSpcReduction="20000"/>
              </a:bodyPr>
              <a:lstStyle/>
              <a:p>
                <a:endParaRPr lang="en-US"/>
              </a:p>
            </p:txBody>
          </p:sp>
          <p:sp>
            <p:nvSpPr>
              <p:cNvPr id="98" name="îŝļîdê"/>
              <p:cNvSpPr/>
              <p:nvPr/>
            </p:nvSpPr>
            <p:spPr bwMode="auto">
              <a:xfrm>
                <a:off x="2796502" y="4887064"/>
                <a:ext cx="595877" cy="1166323"/>
              </a:xfrm>
              <a:custGeom>
                <a:avLst/>
                <a:gdLst>
                  <a:gd name="T0" fmla="*/ 145 w 200"/>
                  <a:gd name="T1" fmla="*/ 446 h 538"/>
                  <a:gd name="T2" fmla="*/ 195 w 200"/>
                  <a:gd name="T3" fmla="*/ 446 h 538"/>
                  <a:gd name="T4" fmla="*/ 195 w 200"/>
                  <a:gd name="T5" fmla="*/ 456 h 538"/>
                  <a:gd name="T6" fmla="*/ 200 w 200"/>
                  <a:gd name="T7" fmla="*/ 456 h 538"/>
                  <a:gd name="T8" fmla="*/ 200 w 200"/>
                  <a:gd name="T9" fmla="*/ 538 h 538"/>
                  <a:gd name="T10" fmla="*/ 145 w 200"/>
                  <a:gd name="T11" fmla="*/ 538 h 538"/>
                  <a:gd name="T12" fmla="*/ 95 w 200"/>
                  <a:gd name="T13" fmla="*/ 538 h 538"/>
                  <a:gd name="T14" fmla="*/ 46 w 200"/>
                  <a:gd name="T15" fmla="*/ 538 h 538"/>
                  <a:gd name="T16" fmla="*/ 34 w 200"/>
                  <a:gd name="T17" fmla="*/ 538 h 538"/>
                  <a:gd name="T18" fmla="*/ 0 w 200"/>
                  <a:gd name="T19" fmla="*/ 538 h 538"/>
                  <a:gd name="T20" fmla="*/ 0 w 200"/>
                  <a:gd name="T21" fmla="*/ 482 h 538"/>
                  <a:gd name="T22" fmla="*/ 34 w 200"/>
                  <a:gd name="T23" fmla="*/ 482 h 538"/>
                  <a:gd name="T24" fmla="*/ 34 w 200"/>
                  <a:gd name="T25" fmla="*/ 287 h 538"/>
                  <a:gd name="T26" fmla="*/ 55 w 200"/>
                  <a:gd name="T27" fmla="*/ 287 h 538"/>
                  <a:gd name="T28" fmla="*/ 55 w 200"/>
                  <a:gd name="T29" fmla="*/ 152 h 538"/>
                  <a:gd name="T30" fmla="*/ 55 w 200"/>
                  <a:gd name="T31" fmla="*/ 146 h 538"/>
                  <a:gd name="T32" fmla="*/ 67 w 200"/>
                  <a:gd name="T33" fmla="*/ 146 h 538"/>
                  <a:gd name="T34" fmla="*/ 67 w 200"/>
                  <a:gd name="T35" fmla="*/ 64 h 538"/>
                  <a:gd name="T36" fmla="*/ 72 w 200"/>
                  <a:gd name="T37" fmla="*/ 64 h 538"/>
                  <a:gd name="T38" fmla="*/ 74 w 200"/>
                  <a:gd name="T39" fmla="*/ 31 h 538"/>
                  <a:gd name="T40" fmla="*/ 76 w 200"/>
                  <a:gd name="T41" fmla="*/ 64 h 538"/>
                  <a:gd name="T42" fmla="*/ 84 w 200"/>
                  <a:gd name="T43" fmla="*/ 64 h 538"/>
                  <a:gd name="T44" fmla="*/ 86 w 200"/>
                  <a:gd name="T45" fmla="*/ 0 h 538"/>
                  <a:gd name="T46" fmla="*/ 88 w 200"/>
                  <a:gd name="T47" fmla="*/ 64 h 538"/>
                  <a:gd name="T48" fmla="*/ 99 w 200"/>
                  <a:gd name="T49" fmla="*/ 64 h 538"/>
                  <a:gd name="T50" fmla="*/ 99 w 200"/>
                  <a:gd name="T51" fmla="*/ 64 h 538"/>
                  <a:gd name="T52" fmla="*/ 95 w 200"/>
                  <a:gd name="T53" fmla="*/ 64 h 538"/>
                  <a:gd name="T54" fmla="*/ 97 w 200"/>
                  <a:gd name="T55" fmla="*/ 23 h 538"/>
                  <a:gd name="T56" fmla="*/ 99 w 200"/>
                  <a:gd name="T57" fmla="*/ 60 h 538"/>
                  <a:gd name="T58" fmla="*/ 109 w 200"/>
                  <a:gd name="T59" fmla="*/ 60 h 538"/>
                  <a:gd name="T60" fmla="*/ 109 w 200"/>
                  <a:gd name="T61" fmla="*/ 52 h 538"/>
                  <a:gd name="T62" fmla="*/ 111 w 200"/>
                  <a:gd name="T63" fmla="*/ 64 h 538"/>
                  <a:gd name="T64" fmla="*/ 109 w 200"/>
                  <a:gd name="T65" fmla="*/ 64 h 538"/>
                  <a:gd name="T66" fmla="*/ 109 w 200"/>
                  <a:gd name="T67" fmla="*/ 64 h 538"/>
                  <a:gd name="T68" fmla="*/ 111 w 200"/>
                  <a:gd name="T69" fmla="*/ 64 h 538"/>
                  <a:gd name="T70" fmla="*/ 111 w 200"/>
                  <a:gd name="T71" fmla="*/ 146 h 538"/>
                  <a:gd name="T72" fmla="*/ 120 w 200"/>
                  <a:gd name="T73" fmla="*/ 146 h 538"/>
                  <a:gd name="T74" fmla="*/ 120 w 200"/>
                  <a:gd name="T75" fmla="*/ 152 h 538"/>
                  <a:gd name="T76" fmla="*/ 128 w 200"/>
                  <a:gd name="T77" fmla="*/ 152 h 538"/>
                  <a:gd name="T78" fmla="*/ 128 w 200"/>
                  <a:gd name="T79" fmla="*/ 287 h 538"/>
                  <a:gd name="T80" fmla="*/ 145 w 200"/>
                  <a:gd name="T81" fmla="*/ 287 h 538"/>
                  <a:gd name="T82" fmla="*/ 145 w 200"/>
                  <a:gd name="T83" fmla="*/ 446 h 538"/>
                  <a:gd name="T84" fmla="*/ 145 w 200"/>
                  <a:gd name="T85" fmla="*/ 446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0" h="538">
                    <a:moveTo>
                      <a:pt x="145" y="446"/>
                    </a:moveTo>
                    <a:lnTo>
                      <a:pt x="195" y="446"/>
                    </a:lnTo>
                    <a:lnTo>
                      <a:pt x="195" y="456"/>
                    </a:lnTo>
                    <a:lnTo>
                      <a:pt x="200" y="456"/>
                    </a:lnTo>
                    <a:lnTo>
                      <a:pt x="200" y="538"/>
                    </a:lnTo>
                    <a:lnTo>
                      <a:pt x="145" y="538"/>
                    </a:lnTo>
                    <a:lnTo>
                      <a:pt x="95" y="538"/>
                    </a:lnTo>
                    <a:lnTo>
                      <a:pt x="46" y="538"/>
                    </a:lnTo>
                    <a:lnTo>
                      <a:pt x="34" y="538"/>
                    </a:lnTo>
                    <a:lnTo>
                      <a:pt x="0" y="538"/>
                    </a:lnTo>
                    <a:lnTo>
                      <a:pt x="0" y="482"/>
                    </a:lnTo>
                    <a:lnTo>
                      <a:pt x="34" y="482"/>
                    </a:lnTo>
                    <a:lnTo>
                      <a:pt x="34" y="287"/>
                    </a:lnTo>
                    <a:lnTo>
                      <a:pt x="55" y="287"/>
                    </a:lnTo>
                    <a:lnTo>
                      <a:pt x="55" y="152"/>
                    </a:lnTo>
                    <a:lnTo>
                      <a:pt x="55" y="146"/>
                    </a:lnTo>
                    <a:lnTo>
                      <a:pt x="67" y="146"/>
                    </a:lnTo>
                    <a:lnTo>
                      <a:pt x="67" y="64"/>
                    </a:lnTo>
                    <a:lnTo>
                      <a:pt x="72" y="64"/>
                    </a:lnTo>
                    <a:lnTo>
                      <a:pt x="74" y="31"/>
                    </a:lnTo>
                    <a:lnTo>
                      <a:pt x="76" y="64"/>
                    </a:lnTo>
                    <a:lnTo>
                      <a:pt x="84" y="64"/>
                    </a:lnTo>
                    <a:lnTo>
                      <a:pt x="86" y="0"/>
                    </a:lnTo>
                    <a:lnTo>
                      <a:pt x="88" y="64"/>
                    </a:lnTo>
                    <a:lnTo>
                      <a:pt x="99" y="64"/>
                    </a:lnTo>
                    <a:lnTo>
                      <a:pt x="99" y="64"/>
                    </a:lnTo>
                    <a:lnTo>
                      <a:pt x="95" y="64"/>
                    </a:lnTo>
                    <a:lnTo>
                      <a:pt x="97" y="23"/>
                    </a:lnTo>
                    <a:lnTo>
                      <a:pt x="99" y="60"/>
                    </a:lnTo>
                    <a:lnTo>
                      <a:pt x="109" y="60"/>
                    </a:lnTo>
                    <a:lnTo>
                      <a:pt x="109" y="52"/>
                    </a:lnTo>
                    <a:lnTo>
                      <a:pt x="111" y="64"/>
                    </a:lnTo>
                    <a:lnTo>
                      <a:pt x="109" y="64"/>
                    </a:lnTo>
                    <a:lnTo>
                      <a:pt x="109" y="64"/>
                    </a:lnTo>
                    <a:lnTo>
                      <a:pt x="111" y="64"/>
                    </a:lnTo>
                    <a:lnTo>
                      <a:pt x="111" y="146"/>
                    </a:lnTo>
                    <a:lnTo>
                      <a:pt x="120" y="146"/>
                    </a:lnTo>
                    <a:lnTo>
                      <a:pt x="120" y="152"/>
                    </a:lnTo>
                    <a:lnTo>
                      <a:pt x="128" y="152"/>
                    </a:lnTo>
                    <a:lnTo>
                      <a:pt x="128" y="287"/>
                    </a:lnTo>
                    <a:lnTo>
                      <a:pt x="145" y="287"/>
                    </a:lnTo>
                    <a:lnTo>
                      <a:pt x="145" y="446"/>
                    </a:lnTo>
                    <a:lnTo>
                      <a:pt x="145" y="446"/>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99" name="iṩlïdé"/>
              <p:cNvSpPr/>
              <p:nvPr/>
            </p:nvSpPr>
            <p:spPr bwMode="auto">
              <a:xfrm>
                <a:off x="4708034" y="6006189"/>
                <a:ext cx="631276" cy="47199"/>
              </a:xfrm>
              <a:custGeom>
                <a:avLst/>
                <a:gdLst>
                  <a:gd name="T0" fmla="*/ 0 w 212"/>
                  <a:gd name="T1" fmla="*/ 0 h 15"/>
                  <a:gd name="T2" fmla="*/ 212 w 212"/>
                  <a:gd name="T3" fmla="*/ 0 h 15"/>
                  <a:gd name="T4" fmla="*/ 212 w 212"/>
                  <a:gd name="T5" fmla="*/ 15 h 15"/>
                  <a:gd name="T6" fmla="*/ 0 w 212"/>
                  <a:gd name="T7" fmla="*/ 15 h 15"/>
                  <a:gd name="T8" fmla="*/ 0 w 212"/>
                  <a:gd name="T9" fmla="*/ 0 h 15"/>
                  <a:gd name="T10" fmla="*/ 0 w 212"/>
                  <a:gd name="T11" fmla="*/ 0 h 15"/>
                </a:gdLst>
                <a:ahLst/>
                <a:cxnLst>
                  <a:cxn ang="0">
                    <a:pos x="T0" y="T1"/>
                  </a:cxn>
                  <a:cxn ang="0">
                    <a:pos x="T2" y="T3"/>
                  </a:cxn>
                  <a:cxn ang="0">
                    <a:pos x="T4" y="T5"/>
                  </a:cxn>
                  <a:cxn ang="0">
                    <a:pos x="T6" y="T7"/>
                  </a:cxn>
                  <a:cxn ang="0">
                    <a:pos x="T8" y="T9"/>
                  </a:cxn>
                  <a:cxn ang="0">
                    <a:pos x="T10" y="T11"/>
                  </a:cxn>
                </a:cxnLst>
                <a:rect l="0" t="0" r="r" b="b"/>
                <a:pathLst>
                  <a:path w="212" h="15">
                    <a:moveTo>
                      <a:pt x="0" y="0"/>
                    </a:moveTo>
                    <a:lnTo>
                      <a:pt x="212" y="0"/>
                    </a:lnTo>
                    <a:lnTo>
                      <a:pt x="212" y="15"/>
                    </a:lnTo>
                    <a:lnTo>
                      <a:pt x="0" y="15"/>
                    </a:lnTo>
                    <a:lnTo>
                      <a:pt x="0" y="0"/>
                    </a:lnTo>
                    <a:lnTo>
                      <a:pt x="0"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25000" lnSpcReduction="20000"/>
              </a:bodyPr>
              <a:lstStyle/>
              <a:p>
                <a:endParaRPr lang="en-US"/>
              </a:p>
            </p:txBody>
          </p:sp>
          <p:sp>
            <p:nvSpPr>
              <p:cNvPr id="100" name="ïśḷîdè"/>
              <p:cNvSpPr/>
              <p:nvPr/>
            </p:nvSpPr>
            <p:spPr bwMode="auto">
              <a:xfrm>
                <a:off x="0" y="5982589"/>
                <a:ext cx="9144000" cy="316525"/>
              </a:xfrm>
              <a:custGeom>
                <a:avLst/>
                <a:gdLst>
                  <a:gd name="T0" fmla="*/ 132 w 2098"/>
                  <a:gd name="T1" fmla="*/ 21 h 101"/>
                  <a:gd name="T2" fmla="*/ 138 w 2098"/>
                  <a:gd name="T3" fmla="*/ 0 h 101"/>
                  <a:gd name="T4" fmla="*/ 281 w 2098"/>
                  <a:gd name="T5" fmla="*/ 21 h 101"/>
                  <a:gd name="T6" fmla="*/ 289 w 2098"/>
                  <a:gd name="T7" fmla="*/ 0 h 101"/>
                  <a:gd name="T8" fmla="*/ 675 w 2098"/>
                  <a:gd name="T9" fmla="*/ 21 h 101"/>
                  <a:gd name="T10" fmla="*/ 685 w 2098"/>
                  <a:gd name="T11" fmla="*/ 0 h 101"/>
                  <a:gd name="T12" fmla="*/ 706 w 2098"/>
                  <a:gd name="T13" fmla="*/ 21 h 101"/>
                  <a:gd name="T14" fmla="*/ 710 w 2098"/>
                  <a:gd name="T15" fmla="*/ 0 h 101"/>
                  <a:gd name="T16" fmla="*/ 819 w 2098"/>
                  <a:gd name="T17" fmla="*/ 21 h 101"/>
                  <a:gd name="T18" fmla="*/ 824 w 2098"/>
                  <a:gd name="T19" fmla="*/ 0 h 101"/>
                  <a:gd name="T20" fmla="*/ 889 w 2098"/>
                  <a:gd name="T21" fmla="*/ 21 h 101"/>
                  <a:gd name="T22" fmla="*/ 895 w 2098"/>
                  <a:gd name="T23" fmla="*/ 0 h 101"/>
                  <a:gd name="T24" fmla="*/ 979 w 2098"/>
                  <a:gd name="T25" fmla="*/ 21 h 101"/>
                  <a:gd name="T26" fmla="*/ 987 w 2098"/>
                  <a:gd name="T27" fmla="*/ 0 h 101"/>
                  <a:gd name="T28" fmla="*/ 1222 w 2098"/>
                  <a:gd name="T29" fmla="*/ 21 h 101"/>
                  <a:gd name="T30" fmla="*/ 1228 w 2098"/>
                  <a:gd name="T31" fmla="*/ 0 h 101"/>
                  <a:gd name="T32" fmla="*/ 1257 w 2098"/>
                  <a:gd name="T33" fmla="*/ 21 h 101"/>
                  <a:gd name="T34" fmla="*/ 1260 w 2098"/>
                  <a:gd name="T35" fmla="*/ 4 h 101"/>
                  <a:gd name="T36" fmla="*/ 1352 w 2098"/>
                  <a:gd name="T37" fmla="*/ 0 h 101"/>
                  <a:gd name="T38" fmla="*/ 1362 w 2098"/>
                  <a:gd name="T39" fmla="*/ 4 h 101"/>
                  <a:gd name="T40" fmla="*/ 1446 w 2098"/>
                  <a:gd name="T41" fmla="*/ 0 h 101"/>
                  <a:gd name="T42" fmla="*/ 1446 w 2098"/>
                  <a:gd name="T43" fmla="*/ 11 h 101"/>
                  <a:gd name="T44" fmla="*/ 1477 w 2098"/>
                  <a:gd name="T45" fmla="*/ 21 h 101"/>
                  <a:gd name="T46" fmla="*/ 1478 w 2098"/>
                  <a:gd name="T47" fmla="*/ 0 h 101"/>
                  <a:gd name="T48" fmla="*/ 1582 w 2098"/>
                  <a:gd name="T49" fmla="*/ 21 h 101"/>
                  <a:gd name="T50" fmla="*/ 1610 w 2098"/>
                  <a:gd name="T51" fmla="*/ 0 h 101"/>
                  <a:gd name="T52" fmla="*/ 1783 w 2098"/>
                  <a:gd name="T53" fmla="*/ 21 h 101"/>
                  <a:gd name="T54" fmla="*/ 1792 w 2098"/>
                  <a:gd name="T55" fmla="*/ 0 h 101"/>
                  <a:gd name="T56" fmla="*/ 1884 w 2098"/>
                  <a:gd name="T57" fmla="*/ 4 h 101"/>
                  <a:gd name="T58" fmla="*/ 1903 w 2098"/>
                  <a:gd name="T59" fmla="*/ 11 h 101"/>
                  <a:gd name="T60" fmla="*/ 1928 w 2098"/>
                  <a:gd name="T61" fmla="*/ 0 h 101"/>
                  <a:gd name="T62" fmla="*/ 2029 w 2098"/>
                  <a:gd name="T63" fmla="*/ 11 h 101"/>
                  <a:gd name="T64" fmla="*/ 2037 w 2098"/>
                  <a:gd name="T65" fmla="*/ 19 h 101"/>
                  <a:gd name="T66" fmla="*/ 2046 w 2098"/>
                  <a:gd name="T67" fmla="*/ 4 h 101"/>
                  <a:gd name="T68" fmla="*/ 2081 w 2098"/>
                  <a:gd name="T69" fmla="*/ 19 h 101"/>
                  <a:gd name="T70" fmla="*/ 2087 w 2098"/>
                  <a:gd name="T71" fmla="*/ 21 h 101"/>
                  <a:gd name="T72" fmla="*/ 2098 w 2098"/>
                  <a:gd name="T73" fmla="*/ 57 h 101"/>
                  <a:gd name="T74" fmla="*/ 2098 w 2098"/>
                  <a:gd name="T75" fmla="*/ 101 h 101"/>
                  <a:gd name="T76" fmla="*/ 0 w 2098"/>
                  <a:gd name="T77" fmla="*/ 101 h 101"/>
                  <a:gd name="T78" fmla="*/ 0 w 2098"/>
                  <a:gd name="T79" fmla="*/ 57 h 101"/>
                  <a:gd name="T80" fmla="*/ 4 w 2098"/>
                  <a:gd name="T81" fmla="*/ 21 h 101"/>
                  <a:gd name="T82" fmla="*/ 132 w 2098"/>
                  <a:gd name="T8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98" h="101">
                    <a:moveTo>
                      <a:pt x="132" y="0"/>
                    </a:moveTo>
                    <a:lnTo>
                      <a:pt x="132" y="21"/>
                    </a:lnTo>
                    <a:lnTo>
                      <a:pt x="138" y="21"/>
                    </a:lnTo>
                    <a:lnTo>
                      <a:pt x="138" y="0"/>
                    </a:lnTo>
                    <a:lnTo>
                      <a:pt x="281" y="0"/>
                    </a:lnTo>
                    <a:lnTo>
                      <a:pt x="281" y="21"/>
                    </a:lnTo>
                    <a:lnTo>
                      <a:pt x="289" y="21"/>
                    </a:lnTo>
                    <a:lnTo>
                      <a:pt x="289" y="0"/>
                    </a:lnTo>
                    <a:lnTo>
                      <a:pt x="675" y="0"/>
                    </a:lnTo>
                    <a:lnTo>
                      <a:pt x="675" y="21"/>
                    </a:lnTo>
                    <a:lnTo>
                      <a:pt x="685" y="21"/>
                    </a:lnTo>
                    <a:lnTo>
                      <a:pt x="685" y="0"/>
                    </a:lnTo>
                    <a:lnTo>
                      <a:pt x="706" y="0"/>
                    </a:lnTo>
                    <a:lnTo>
                      <a:pt x="706" y="21"/>
                    </a:lnTo>
                    <a:lnTo>
                      <a:pt x="710" y="21"/>
                    </a:lnTo>
                    <a:lnTo>
                      <a:pt x="710" y="0"/>
                    </a:lnTo>
                    <a:lnTo>
                      <a:pt x="819" y="0"/>
                    </a:lnTo>
                    <a:lnTo>
                      <a:pt x="819" y="21"/>
                    </a:lnTo>
                    <a:lnTo>
                      <a:pt x="824" y="21"/>
                    </a:lnTo>
                    <a:lnTo>
                      <a:pt x="824" y="0"/>
                    </a:lnTo>
                    <a:lnTo>
                      <a:pt x="889" y="0"/>
                    </a:lnTo>
                    <a:lnTo>
                      <a:pt x="889" y="21"/>
                    </a:lnTo>
                    <a:lnTo>
                      <a:pt x="895" y="21"/>
                    </a:lnTo>
                    <a:lnTo>
                      <a:pt x="895" y="0"/>
                    </a:lnTo>
                    <a:lnTo>
                      <a:pt x="979" y="0"/>
                    </a:lnTo>
                    <a:lnTo>
                      <a:pt x="979" y="21"/>
                    </a:lnTo>
                    <a:lnTo>
                      <a:pt x="987" y="21"/>
                    </a:lnTo>
                    <a:lnTo>
                      <a:pt x="987" y="0"/>
                    </a:lnTo>
                    <a:lnTo>
                      <a:pt x="1222" y="0"/>
                    </a:lnTo>
                    <a:lnTo>
                      <a:pt x="1222" y="21"/>
                    </a:lnTo>
                    <a:lnTo>
                      <a:pt x="1228" y="21"/>
                    </a:lnTo>
                    <a:lnTo>
                      <a:pt x="1228" y="0"/>
                    </a:lnTo>
                    <a:lnTo>
                      <a:pt x="1257" y="0"/>
                    </a:lnTo>
                    <a:lnTo>
                      <a:pt x="1257" y="21"/>
                    </a:lnTo>
                    <a:lnTo>
                      <a:pt x="1260" y="21"/>
                    </a:lnTo>
                    <a:lnTo>
                      <a:pt x="1260" y="4"/>
                    </a:lnTo>
                    <a:lnTo>
                      <a:pt x="1260" y="0"/>
                    </a:lnTo>
                    <a:lnTo>
                      <a:pt x="1352" y="0"/>
                    </a:lnTo>
                    <a:lnTo>
                      <a:pt x="1352" y="4"/>
                    </a:lnTo>
                    <a:lnTo>
                      <a:pt x="1362" y="4"/>
                    </a:lnTo>
                    <a:lnTo>
                      <a:pt x="1362" y="0"/>
                    </a:lnTo>
                    <a:lnTo>
                      <a:pt x="1446" y="0"/>
                    </a:lnTo>
                    <a:lnTo>
                      <a:pt x="1446" y="4"/>
                    </a:lnTo>
                    <a:lnTo>
                      <a:pt x="1446" y="11"/>
                    </a:lnTo>
                    <a:lnTo>
                      <a:pt x="1477" y="11"/>
                    </a:lnTo>
                    <a:lnTo>
                      <a:pt x="1477" y="21"/>
                    </a:lnTo>
                    <a:lnTo>
                      <a:pt x="1478" y="21"/>
                    </a:lnTo>
                    <a:lnTo>
                      <a:pt x="1478" y="0"/>
                    </a:lnTo>
                    <a:lnTo>
                      <a:pt x="1582" y="0"/>
                    </a:lnTo>
                    <a:lnTo>
                      <a:pt x="1582" y="21"/>
                    </a:lnTo>
                    <a:lnTo>
                      <a:pt x="1610" y="21"/>
                    </a:lnTo>
                    <a:lnTo>
                      <a:pt x="1610" y="0"/>
                    </a:lnTo>
                    <a:lnTo>
                      <a:pt x="1783" y="0"/>
                    </a:lnTo>
                    <a:lnTo>
                      <a:pt x="1783" y="21"/>
                    </a:lnTo>
                    <a:lnTo>
                      <a:pt x="1792" y="21"/>
                    </a:lnTo>
                    <a:lnTo>
                      <a:pt x="1792" y="0"/>
                    </a:lnTo>
                    <a:lnTo>
                      <a:pt x="1884" y="0"/>
                    </a:lnTo>
                    <a:lnTo>
                      <a:pt x="1884" y="4"/>
                    </a:lnTo>
                    <a:lnTo>
                      <a:pt x="1903" y="4"/>
                    </a:lnTo>
                    <a:lnTo>
                      <a:pt x="1903" y="11"/>
                    </a:lnTo>
                    <a:lnTo>
                      <a:pt x="1928" y="11"/>
                    </a:lnTo>
                    <a:lnTo>
                      <a:pt x="1928" y="0"/>
                    </a:lnTo>
                    <a:lnTo>
                      <a:pt x="2029" y="0"/>
                    </a:lnTo>
                    <a:lnTo>
                      <a:pt x="2029" y="11"/>
                    </a:lnTo>
                    <a:lnTo>
                      <a:pt x="2037" y="11"/>
                    </a:lnTo>
                    <a:lnTo>
                      <a:pt x="2037" y="19"/>
                    </a:lnTo>
                    <a:lnTo>
                      <a:pt x="2046" y="19"/>
                    </a:lnTo>
                    <a:lnTo>
                      <a:pt x="2046" y="4"/>
                    </a:lnTo>
                    <a:lnTo>
                      <a:pt x="2081" y="4"/>
                    </a:lnTo>
                    <a:lnTo>
                      <a:pt x="2081" y="19"/>
                    </a:lnTo>
                    <a:lnTo>
                      <a:pt x="2087" y="19"/>
                    </a:lnTo>
                    <a:lnTo>
                      <a:pt x="2087" y="21"/>
                    </a:lnTo>
                    <a:lnTo>
                      <a:pt x="2098" y="21"/>
                    </a:lnTo>
                    <a:lnTo>
                      <a:pt x="2098" y="57"/>
                    </a:lnTo>
                    <a:lnTo>
                      <a:pt x="2098" y="57"/>
                    </a:lnTo>
                    <a:lnTo>
                      <a:pt x="2098" y="101"/>
                    </a:lnTo>
                    <a:lnTo>
                      <a:pt x="2098" y="101"/>
                    </a:lnTo>
                    <a:lnTo>
                      <a:pt x="0" y="101"/>
                    </a:lnTo>
                    <a:lnTo>
                      <a:pt x="0" y="57"/>
                    </a:lnTo>
                    <a:lnTo>
                      <a:pt x="0" y="57"/>
                    </a:lnTo>
                    <a:lnTo>
                      <a:pt x="0" y="21"/>
                    </a:lnTo>
                    <a:lnTo>
                      <a:pt x="4" y="21"/>
                    </a:lnTo>
                    <a:lnTo>
                      <a:pt x="4" y="0"/>
                    </a:lnTo>
                    <a:lnTo>
                      <a:pt x="132" y="0"/>
                    </a:lnTo>
                    <a:lnTo>
                      <a:pt x="132"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92500" lnSpcReduction="20000"/>
              </a:bodyPr>
              <a:lstStyle/>
              <a:p>
                <a:endParaRPr lang="en-US"/>
              </a:p>
            </p:txBody>
          </p:sp>
          <p:sp>
            <p:nvSpPr>
              <p:cNvPr id="101" name="íş1îde"/>
              <p:cNvSpPr/>
              <p:nvPr/>
            </p:nvSpPr>
            <p:spPr bwMode="auto">
              <a:xfrm>
                <a:off x="6503219" y="4891127"/>
                <a:ext cx="306789" cy="1162261"/>
              </a:xfrm>
              <a:custGeom>
                <a:avLst/>
                <a:gdLst>
                  <a:gd name="T0" fmla="*/ 42 w 105"/>
                  <a:gd name="T1" fmla="*/ 17 h 394"/>
                  <a:gd name="T2" fmla="*/ 92 w 105"/>
                  <a:gd name="T3" fmla="*/ 0 h 394"/>
                  <a:gd name="T4" fmla="*/ 102 w 105"/>
                  <a:gd name="T5" fmla="*/ 0 h 394"/>
                  <a:gd name="T6" fmla="*/ 102 w 105"/>
                  <a:gd name="T7" fmla="*/ 29 h 394"/>
                  <a:gd name="T8" fmla="*/ 105 w 105"/>
                  <a:gd name="T9" fmla="*/ 29 h 394"/>
                  <a:gd name="T10" fmla="*/ 105 w 105"/>
                  <a:gd name="T11" fmla="*/ 122 h 394"/>
                  <a:gd name="T12" fmla="*/ 105 w 105"/>
                  <a:gd name="T13" fmla="*/ 155 h 394"/>
                  <a:gd name="T14" fmla="*/ 105 w 105"/>
                  <a:gd name="T15" fmla="*/ 205 h 394"/>
                  <a:gd name="T16" fmla="*/ 105 w 105"/>
                  <a:gd name="T17" fmla="*/ 218 h 394"/>
                  <a:gd name="T18" fmla="*/ 105 w 105"/>
                  <a:gd name="T19" fmla="*/ 298 h 394"/>
                  <a:gd name="T20" fmla="*/ 105 w 105"/>
                  <a:gd name="T21" fmla="*/ 331 h 394"/>
                  <a:gd name="T22" fmla="*/ 105 w 105"/>
                  <a:gd name="T23" fmla="*/ 394 h 394"/>
                  <a:gd name="T24" fmla="*/ 0 w 105"/>
                  <a:gd name="T25" fmla="*/ 394 h 394"/>
                  <a:gd name="T26" fmla="*/ 0 w 105"/>
                  <a:gd name="T27" fmla="*/ 218 h 394"/>
                  <a:gd name="T28" fmla="*/ 10 w 105"/>
                  <a:gd name="T29" fmla="*/ 218 h 394"/>
                  <a:gd name="T30" fmla="*/ 10 w 105"/>
                  <a:gd name="T31" fmla="*/ 155 h 394"/>
                  <a:gd name="T32" fmla="*/ 21 w 105"/>
                  <a:gd name="T33" fmla="*/ 155 h 394"/>
                  <a:gd name="T34" fmla="*/ 21 w 105"/>
                  <a:gd name="T35" fmla="*/ 122 h 394"/>
                  <a:gd name="T36" fmla="*/ 39 w 105"/>
                  <a:gd name="T37" fmla="*/ 122 h 394"/>
                  <a:gd name="T38" fmla="*/ 39 w 105"/>
                  <a:gd name="T39" fmla="*/ 29 h 394"/>
                  <a:gd name="T40" fmla="*/ 42 w 105"/>
                  <a:gd name="T41" fmla="*/ 29 h 394"/>
                  <a:gd name="T42" fmla="*/ 42 w 105"/>
                  <a:gd name="T43" fmla="*/ 17 h 394"/>
                  <a:gd name="T44" fmla="*/ 42 w 105"/>
                  <a:gd name="T45" fmla="*/ 1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5" h="394">
                    <a:moveTo>
                      <a:pt x="42" y="17"/>
                    </a:moveTo>
                    <a:lnTo>
                      <a:pt x="92" y="0"/>
                    </a:lnTo>
                    <a:lnTo>
                      <a:pt x="102" y="0"/>
                    </a:lnTo>
                    <a:lnTo>
                      <a:pt x="102" y="29"/>
                    </a:lnTo>
                    <a:lnTo>
                      <a:pt x="105" y="29"/>
                    </a:lnTo>
                    <a:lnTo>
                      <a:pt x="105" y="122"/>
                    </a:lnTo>
                    <a:lnTo>
                      <a:pt x="105" y="155"/>
                    </a:lnTo>
                    <a:lnTo>
                      <a:pt x="105" y="205"/>
                    </a:lnTo>
                    <a:lnTo>
                      <a:pt x="105" y="218"/>
                    </a:lnTo>
                    <a:lnTo>
                      <a:pt x="105" y="298"/>
                    </a:lnTo>
                    <a:lnTo>
                      <a:pt x="105" y="331"/>
                    </a:lnTo>
                    <a:lnTo>
                      <a:pt x="105" y="394"/>
                    </a:lnTo>
                    <a:lnTo>
                      <a:pt x="0" y="394"/>
                    </a:lnTo>
                    <a:lnTo>
                      <a:pt x="0" y="218"/>
                    </a:lnTo>
                    <a:lnTo>
                      <a:pt x="10" y="218"/>
                    </a:lnTo>
                    <a:lnTo>
                      <a:pt x="10" y="155"/>
                    </a:lnTo>
                    <a:lnTo>
                      <a:pt x="21" y="155"/>
                    </a:lnTo>
                    <a:lnTo>
                      <a:pt x="21" y="122"/>
                    </a:lnTo>
                    <a:lnTo>
                      <a:pt x="39" y="122"/>
                    </a:lnTo>
                    <a:lnTo>
                      <a:pt x="39" y="29"/>
                    </a:lnTo>
                    <a:lnTo>
                      <a:pt x="42" y="29"/>
                    </a:lnTo>
                    <a:lnTo>
                      <a:pt x="42" y="17"/>
                    </a:lnTo>
                    <a:lnTo>
                      <a:pt x="42" y="17"/>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102" name="ïšḷîḋê"/>
              <p:cNvSpPr/>
              <p:nvPr/>
            </p:nvSpPr>
            <p:spPr bwMode="auto">
              <a:xfrm>
                <a:off x="6981101" y="5251015"/>
                <a:ext cx="1103260" cy="802372"/>
              </a:xfrm>
              <a:custGeom>
                <a:avLst/>
                <a:gdLst>
                  <a:gd name="T0" fmla="*/ 109 w 375"/>
                  <a:gd name="T1" fmla="*/ 163 h 272"/>
                  <a:gd name="T2" fmla="*/ 138 w 375"/>
                  <a:gd name="T3" fmla="*/ 151 h 272"/>
                  <a:gd name="T4" fmla="*/ 145 w 375"/>
                  <a:gd name="T5" fmla="*/ 140 h 272"/>
                  <a:gd name="T6" fmla="*/ 147 w 375"/>
                  <a:gd name="T7" fmla="*/ 140 h 272"/>
                  <a:gd name="T8" fmla="*/ 155 w 375"/>
                  <a:gd name="T9" fmla="*/ 151 h 272"/>
                  <a:gd name="T10" fmla="*/ 183 w 375"/>
                  <a:gd name="T11" fmla="*/ 163 h 272"/>
                  <a:gd name="T12" fmla="*/ 183 w 375"/>
                  <a:gd name="T13" fmla="*/ 169 h 272"/>
                  <a:gd name="T14" fmla="*/ 178 w 375"/>
                  <a:gd name="T15" fmla="*/ 169 h 272"/>
                  <a:gd name="T16" fmla="*/ 178 w 375"/>
                  <a:gd name="T17" fmla="*/ 190 h 272"/>
                  <a:gd name="T18" fmla="*/ 358 w 375"/>
                  <a:gd name="T19" fmla="*/ 190 h 272"/>
                  <a:gd name="T20" fmla="*/ 358 w 375"/>
                  <a:gd name="T21" fmla="*/ 199 h 272"/>
                  <a:gd name="T22" fmla="*/ 375 w 375"/>
                  <a:gd name="T23" fmla="*/ 199 h 272"/>
                  <a:gd name="T24" fmla="*/ 375 w 375"/>
                  <a:gd name="T25" fmla="*/ 272 h 272"/>
                  <a:gd name="T26" fmla="*/ 0 w 375"/>
                  <a:gd name="T27" fmla="*/ 272 h 272"/>
                  <a:gd name="T28" fmla="*/ 0 w 375"/>
                  <a:gd name="T29" fmla="*/ 199 h 272"/>
                  <a:gd name="T30" fmla="*/ 17 w 375"/>
                  <a:gd name="T31" fmla="*/ 199 h 272"/>
                  <a:gd name="T32" fmla="*/ 17 w 375"/>
                  <a:gd name="T33" fmla="*/ 190 h 272"/>
                  <a:gd name="T34" fmla="*/ 27 w 375"/>
                  <a:gd name="T35" fmla="*/ 190 h 272"/>
                  <a:gd name="T36" fmla="*/ 27 w 375"/>
                  <a:gd name="T37" fmla="*/ 71 h 272"/>
                  <a:gd name="T38" fmla="*/ 30 w 375"/>
                  <a:gd name="T39" fmla="*/ 71 h 272"/>
                  <a:gd name="T40" fmla="*/ 30 w 375"/>
                  <a:gd name="T41" fmla="*/ 50 h 272"/>
                  <a:gd name="T42" fmla="*/ 34 w 375"/>
                  <a:gd name="T43" fmla="*/ 50 h 272"/>
                  <a:gd name="T44" fmla="*/ 34 w 375"/>
                  <a:gd name="T45" fmla="*/ 27 h 272"/>
                  <a:gd name="T46" fmla="*/ 38 w 375"/>
                  <a:gd name="T47" fmla="*/ 27 h 272"/>
                  <a:gd name="T48" fmla="*/ 38 w 375"/>
                  <a:gd name="T49" fmla="*/ 18 h 272"/>
                  <a:gd name="T50" fmla="*/ 42 w 375"/>
                  <a:gd name="T51" fmla="*/ 18 h 272"/>
                  <a:gd name="T52" fmla="*/ 51 w 375"/>
                  <a:gd name="T53" fmla="*/ 0 h 272"/>
                  <a:gd name="T54" fmla="*/ 55 w 375"/>
                  <a:gd name="T55" fmla="*/ 0 h 272"/>
                  <a:gd name="T56" fmla="*/ 65 w 375"/>
                  <a:gd name="T57" fmla="*/ 18 h 272"/>
                  <a:gd name="T58" fmla="*/ 69 w 375"/>
                  <a:gd name="T59" fmla="*/ 18 h 272"/>
                  <a:gd name="T60" fmla="*/ 69 w 375"/>
                  <a:gd name="T61" fmla="*/ 27 h 272"/>
                  <a:gd name="T62" fmla="*/ 73 w 375"/>
                  <a:gd name="T63" fmla="*/ 27 h 272"/>
                  <a:gd name="T64" fmla="*/ 73 w 375"/>
                  <a:gd name="T65" fmla="*/ 50 h 272"/>
                  <a:gd name="T66" fmla="*/ 76 w 375"/>
                  <a:gd name="T67" fmla="*/ 50 h 272"/>
                  <a:gd name="T68" fmla="*/ 76 w 375"/>
                  <a:gd name="T69" fmla="*/ 71 h 272"/>
                  <a:gd name="T70" fmla="*/ 80 w 375"/>
                  <a:gd name="T71" fmla="*/ 71 h 272"/>
                  <a:gd name="T72" fmla="*/ 80 w 375"/>
                  <a:gd name="T73" fmla="*/ 190 h 272"/>
                  <a:gd name="T74" fmla="*/ 115 w 375"/>
                  <a:gd name="T75" fmla="*/ 190 h 272"/>
                  <a:gd name="T76" fmla="*/ 115 w 375"/>
                  <a:gd name="T77" fmla="*/ 169 h 272"/>
                  <a:gd name="T78" fmla="*/ 109 w 375"/>
                  <a:gd name="T79" fmla="*/ 169 h 272"/>
                  <a:gd name="T80" fmla="*/ 109 w 375"/>
                  <a:gd name="T81" fmla="*/ 163 h 272"/>
                  <a:gd name="T82" fmla="*/ 109 w 375"/>
                  <a:gd name="T83" fmla="*/ 16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5" h="272">
                    <a:moveTo>
                      <a:pt x="109" y="163"/>
                    </a:moveTo>
                    <a:lnTo>
                      <a:pt x="138" y="151"/>
                    </a:lnTo>
                    <a:lnTo>
                      <a:pt x="145" y="140"/>
                    </a:lnTo>
                    <a:lnTo>
                      <a:pt x="147" y="140"/>
                    </a:lnTo>
                    <a:lnTo>
                      <a:pt x="155" y="151"/>
                    </a:lnTo>
                    <a:lnTo>
                      <a:pt x="183" y="163"/>
                    </a:lnTo>
                    <a:lnTo>
                      <a:pt x="183" y="169"/>
                    </a:lnTo>
                    <a:lnTo>
                      <a:pt x="178" y="169"/>
                    </a:lnTo>
                    <a:lnTo>
                      <a:pt x="178" y="190"/>
                    </a:lnTo>
                    <a:lnTo>
                      <a:pt x="358" y="190"/>
                    </a:lnTo>
                    <a:lnTo>
                      <a:pt x="358" y="199"/>
                    </a:lnTo>
                    <a:lnTo>
                      <a:pt x="375" y="199"/>
                    </a:lnTo>
                    <a:lnTo>
                      <a:pt x="375" y="272"/>
                    </a:lnTo>
                    <a:lnTo>
                      <a:pt x="0" y="272"/>
                    </a:lnTo>
                    <a:lnTo>
                      <a:pt x="0" y="199"/>
                    </a:lnTo>
                    <a:lnTo>
                      <a:pt x="17" y="199"/>
                    </a:lnTo>
                    <a:lnTo>
                      <a:pt x="17" y="190"/>
                    </a:lnTo>
                    <a:lnTo>
                      <a:pt x="27" y="190"/>
                    </a:lnTo>
                    <a:lnTo>
                      <a:pt x="27" y="71"/>
                    </a:lnTo>
                    <a:lnTo>
                      <a:pt x="30" y="71"/>
                    </a:lnTo>
                    <a:lnTo>
                      <a:pt x="30" y="50"/>
                    </a:lnTo>
                    <a:lnTo>
                      <a:pt x="34" y="50"/>
                    </a:lnTo>
                    <a:lnTo>
                      <a:pt x="34" y="27"/>
                    </a:lnTo>
                    <a:lnTo>
                      <a:pt x="38" y="27"/>
                    </a:lnTo>
                    <a:lnTo>
                      <a:pt x="38" y="18"/>
                    </a:lnTo>
                    <a:lnTo>
                      <a:pt x="42" y="18"/>
                    </a:lnTo>
                    <a:lnTo>
                      <a:pt x="51" y="0"/>
                    </a:lnTo>
                    <a:lnTo>
                      <a:pt x="55" y="0"/>
                    </a:lnTo>
                    <a:lnTo>
                      <a:pt x="65" y="18"/>
                    </a:lnTo>
                    <a:lnTo>
                      <a:pt x="69" y="18"/>
                    </a:lnTo>
                    <a:lnTo>
                      <a:pt x="69" y="27"/>
                    </a:lnTo>
                    <a:lnTo>
                      <a:pt x="73" y="27"/>
                    </a:lnTo>
                    <a:lnTo>
                      <a:pt x="73" y="50"/>
                    </a:lnTo>
                    <a:lnTo>
                      <a:pt x="76" y="50"/>
                    </a:lnTo>
                    <a:lnTo>
                      <a:pt x="76" y="71"/>
                    </a:lnTo>
                    <a:lnTo>
                      <a:pt x="80" y="71"/>
                    </a:lnTo>
                    <a:lnTo>
                      <a:pt x="80" y="190"/>
                    </a:lnTo>
                    <a:lnTo>
                      <a:pt x="115" y="190"/>
                    </a:lnTo>
                    <a:lnTo>
                      <a:pt x="115" y="169"/>
                    </a:lnTo>
                    <a:lnTo>
                      <a:pt x="109" y="169"/>
                    </a:lnTo>
                    <a:lnTo>
                      <a:pt x="109" y="163"/>
                    </a:lnTo>
                    <a:lnTo>
                      <a:pt x="109" y="163"/>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103" name="íśliḋè"/>
              <p:cNvSpPr/>
              <p:nvPr/>
            </p:nvSpPr>
            <p:spPr bwMode="auto">
              <a:xfrm>
                <a:off x="8113861" y="5852794"/>
                <a:ext cx="106196" cy="200593"/>
              </a:xfrm>
              <a:custGeom>
                <a:avLst/>
                <a:gdLst>
                  <a:gd name="T0" fmla="*/ 0 w 37"/>
                  <a:gd name="T1" fmla="*/ 0 h 67"/>
                  <a:gd name="T2" fmla="*/ 37 w 37"/>
                  <a:gd name="T3" fmla="*/ 0 h 67"/>
                  <a:gd name="T4" fmla="*/ 37 w 37"/>
                  <a:gd name="T5" fmla="*/ 67 h 67"/>
                  <a:gd name="T6" fmla="*/ 0 w 37"/>
                  <a:gd name="T7" fmla="*/ 67 h 67"/>
                  <a:gd name="T8" fmla="*/ 0 w 37"/>
                  <a:gd name="T9" fmla="*/ 0 h 67"/>
                  <a:gd name="T10" fmla="*/ 0 w 37"/>
                  <a:gd name="T11" fmla="*/ 0 h 67"/>
                </a:gdLst>
                <a:ahLst/>
                <a:cxnLst>
                  <a:cxn ang="0">
                    <a:pos x="T0" y="T1"/>
                  </a:cxn>
                  <a:cxn ang="0">
                    <a:pos x="T2" y="T3"/>
                  </a:cxn>
                  <a:cxn ang="0">
                    <a:pos x="T4" y="T5"/>
                  </a:cxn>
                  <a:cxn ang="0">
                    <a:pos x="T6" y="T7"/>
                  </a:cxn>
                  <a:cxn ang="0">
                    <a:pos x="T8" y="T9"/>
                  </a:cxn>
                  <a:cxn ang="0">
                    <a:pos x="T10" y="T11"/>
                  </a:cxn>
                </a:cxnLst>
                <a:rect l="0" t="0" r="r" b="b"/>
                <a:pathLst>
                  <a:path w="37" h="67">
                    <a:moveTo>
                      <a:pt x="0" y="0"/>
                    </a:moveTo>
                    <a:lnTo>
                      <a:pt x="37" y="0"/>
                    </a:lnTo>
                    <a:lnTo>
                      <a:pt x="37" y="67"/>
                    </a:lnTo>
                    <a:lnTo>
                      <a:pt x="0" y="67"/>
                    </a:lnTo>
                    <a:lnTo>
                      <a:pt x="0" y="0"/>
                    </a:lnTo>
                    <a:lnTo>
                      <a:pt x="0"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40000" lnSpcReduction="20000"/>
              </a:bodyPr>
              <a:lstStyle/>
              <a:p>
                <a:endParaRPr lang="en-US"/>
              </a:p>
            </p:txBody>
          </p:sp>
          <p:sp>
            <p:nvSpPr>
              <p:cNvPr id="104" name="ïṥḻiḋé"/>
              <p:cNvSpPr/>
              <p:nvPr/>
            </p:nvSpPr>
            <p:spPr bwMode="auto">
              <a:xfrm>
                <a:off x="8190561" y="5905891"/>
                <a:ext cx="318589" cy="147496"/>
              </a:xfrm>
              <a:custGeom>
                <a:avLst/>
                <a:gdLst>
                  <a:gd name="T0" fmla="*/ 63 w 109"/>
                  <a:gd name="T1" fmla="*/ 0 h 50"/>
                  <a:gd name="T2" fmla="*/ 109 w 109"/>
                  <a:gd name="T3" fmla="*/ 0 h 50"/>
                  <a:gd name="T4" fmla="*/ 109 w 109"/>
                  <a:gd name="T5" fmla="*/ 25 h 50"/>
                  <a:gd name="T6" fmla="*/ 109 w 109"/>
                  <a:gd name="T7" fmla="*/ 50 h 50"/>
                  <a:gd name="T8" fmla="*/ 63 w 109"/>
                  <a:gd name="T9" fmla="*/ 50 h 50"/>
                  <a:gd name="T10" fmla="*/ 0 w 109"/>
                  <a:gd name="T11" fmla="*/ 50 h 50"/>
                  <a:gd name="T12" fmla="*/ 0 w 109"/>
                  <a:gd name="T13" fmla="*/ 25 h 50"/>
                  <a:gd name="T14" fmla="*/ 63 w 109"/>
                  <a:gd name="T15" fmla="*/ 25 h 50"/>
                  <a:gd name="T16" fmla="*/ 63 w 109"/>
                  <a:gd name="T17" fmla="*/ 0 h 50"/>
                  <a:gd name="T18" fmla="*/ 63 w 109"/>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50">
                    <a:moveTo>
                      <a:pt x="63" y="0"/>
                    </a:moveTo>
                    <a:lnTo>
                      <a:pt x="109" y="0"/>
                    </a:lnTo>
                    <a:lnTo>
                      <a:pt x="109" y="25"/>
                    </a:lnTo>
                    <a:lnTo>
                      <a:pt x="109" y="50"/>
                    </a:lnTo>
                    <a:lnTo>
                      <a:pt x="63" y="50"/>
                    </a:lnTo>
                    <a:lnTo>
                      <a:pt x="0" y="50"/>
                    </a:lnTo>
                    <a:lnTo>
                      <a:pt x="0" y="25"/>
                    </a:lnTo>
                    <a:lnTo>
                      <a:pt x="63" y="25"/>
                    </a:lnTo>
                    <a:lnTo>
                      <a:pt x="63" y="0"/>
                    </a:lnTo>
                    <a:lnTo>
                      <a:pt x="63"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25000" lnSpcReduction="20000"/>
              </a:bodyPr>
              <a:lstStyle/>
              <a:p>
                <a:endParaRPr lang="en-US"/>
              </a:p>
            </p:txBody>
          </p:sp>
          <p:sp>
            <p:nvSpPr>
              <p:cNvPr id="105" name="íṥľíďè"/>
              <p:cNvSpPr/>
              <p:nvPr/>
            </p:nvSpPr>
            <p:spPr bwMode="auto">
              <a:xfrm>
                <a:off x="8420651" y="5522406"/>
                <a:ext cx="277288" cy="530981"/>
              </a:xfrm>
              <a:custGeom>
                <a:avLst/>
                <a:gdLst>
                  <a:gd name="T0" fmla="*/ 30 w 93"/>
                  <a:gd name="T1" fmla="*/ 27 h 180"/>
                  <a:gd name="T2" fmla="*/ 44 w 93"/>
                  <a:gd name="T3" fmla="*/ 0 h 180"/>
                  <a:gd name="T4" fmla="*/ 49 w 93"/>
                  <a:gd name="T5" fmla="*/ 0 h 180"/>
                  <a:gd name="T6" fmla="*/ 63 w 93"/>
                  <a:gd name="T7" fmla="*/ 27 h 180"/>
                  <a:gd name="T8" fmla="*/ 68 w 93"/>
                  <a:gd name="T9" fmla="*/ 27 h 180"/>
                  <a:gd name="T10" fmla="*/ 68 w 93"/>
                  <a:gd name="T11" fmla="*/ 59 h 180"/>
                  <a:gd name="T12" fmla="*/ 93 w 93"/>
                  <a:gd name="T13" fmla="*/ 59 h 180"/>
                  <a:gd name="T14" fmla="*/ 93 w 93"/>
                  <a:gd name="T15" fmla="*/ 180 h 180"/>
                  <a:gd name="T16" fmla="*/ 0 w 93"/>
                  <a:gd name="T17" fmla="*/ 180 h 180"/>
                  <a:gd name="T18" fmla="*/ 0 w 93"/>
                  <a:gd name="T19" fmla="*/ 59 h 180"/>
                  <a:gd name="T20" fmla="*/ 24 w 93"/>
                  <a:gd name="T21" fmla="*/ 59 h 180"/>
                  <a:gd name="T22" fmla="*/ 24 w 93"/>
                  <a:gd name="T23" fmla="*/ 27 h 180"/>
                  <a:gd name="T24" fmla="*/ 30 w 93"/>
                  <a:gd name="T25" fmla="*/ 27 h 180"/>
                  <a:gd name="T26" fmla="*/ 30 w 93"/>
                  <a:gd name="T27" fmla="*/ 2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 h="180">
                    <a:moveTo>
                      <a:pt x="30" y="27"/>
                    </a:moveTo>
                    <a:lnTo>
                      <a:pt x="44" y="0"/>
                    </a:lnTo>
                    <a:lnTo>
                      <a:pt x="49" y="0"/>
                    </a:lnTo>
                    <a:lnTo>
                      <a:pt x="63" y="27"/>
                    </a:lnTo>
                    <a:lnTo>
                      <a:pt x="68" y="27"/>
                    </a:lnTo>
                    <a:lnTo>
                      <a:pt x="68" y="59"/>
                    </a:lnTo>
                    <a:lnTo>
                      <a:pt x="93" y="59"/>
                    </a:lnTo>
                    <a:lnTo>
                      <a:pt x="93" y="180"/>
                    </a:lnTo>
                    <a:lnTo>
                      <a:pt x="0" y="180"/>
                    </a:lnTo>
                    <a:lnTo>
                      <a:pt x="0" y="59"/>
                    </a:lnTo>
                    <a:lnTo>
                      <a:pt x="24" y="59"/>
                    </a:lnTo>
                    <a:lnTo>
                      <a:pt x="24" y="27"/>
                    </a:lnTo>
                    <a:lnTo>
                      <a:pt x="30" y="27"/>
                    </a:lnTo>
                    <a:lnTo>
                      <a:pt x="30" y="27"/>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106" name="îṣļiḓê"/>
              <p:cNvSpPr/>
              <p:nvPr/>
            </p:nvSpPr>
            <p:spPr bwMode="auto">
              <a:xfrm>
                <a:off x="8733341" y="5882292"/>
                <a:ext cx="117995" cy="171096"/>
              </a:xfrm>
              <a:custGeom>
                <a:avLst/>
                <a:gdLst>
                  <a:gd name="T0" fmla="*/ 0 w 40"/>
                  <a:gd name="T1" fmla="*/ 0 h 58"/>
                  <a:gd name="T2" fmla="*/ 40 w 40"/>
                  <a:gd name="T3" fmla="*/ 0 h 58"/>
                  <a:gd name="T4" fmla="*/ 40 w 40"/>
                  <a:gd name="T5" fmla="*/ 58 h 58"/>
                  <a:gd name="T6" fmla="*/ 0 w 40"/>
                  <a:gd name="T7" fmla="*/ 58 h 58"/>
                  <a:gd name="T8" fmla="*/ 0 w 40"/>
                  <a:gd name="T9" fmla="*/ 0 h 58"/>
                  <a:gd name="T10" fmla="*/ 0 w 40"/>
                  <a:gd name="T11" fmla="*/ 0 h 58"/>
                </a:gdLst>
                <a:ahLst/>
                <a:cxnLst>
                  <a:cxn ang="0">
                    <a:pos x="T0" y="T1"/>
                  </a:cxn>
                  <a:cxn ang="0">
                    <a:pos x="T2" y="T3"/>
                  </a:cxn>
                  <a:cxn ang="0">
                    <a:pos x="T4" y="T5"/>
                  </a:cxn>
                  <a:cxn ang="0">
                    <a:pos x="T6" y="T7"/>
                  </a:cxn>
                  <a:cxn ang="0">
                    <a:pos x="T8" y="T9"/>
                  </a:cxn>
                  <a:cxn ang="0">
                    <a:pos x="T10" y="T11"/>
                  </a:cxn>
                </a:cxnLst>
                <a:rect l="0" t="0" r="r" b="b"/>
                <a:pathLst>
                  <a:path w="40" h="58">
                    <a:moveTo>
                      <a:pt x="0" y="0"/>
                    </a:moveTo>
                    <a:lnTo>
                      <a:pt x="40" y="0"/>
                    </a:lnTo>
                    <a:lnTo>
                      <a:pt x="40" y="58"/>
                    </a:lnTo>
                    <a:lnTo>
                      <a:pt x="0" y="58"/>
                    </a:lnTo>
                    <a:lnTo>
                      <a:pt x="0" y="0"/>
                    </a:lnTo>
                    <a:lnTo>
                      <a:pt x="0"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32500" lnSpcReduction="20000"/>
              </a:bodyPr>
              <a:lstStyle/>
              <a:p>
                <a:endParaRPr lang="en-US"/>
              </a:p>
            </p:txBody>
          </p:sp>
          <p:sp>
            <p:nvSpPr>
              <p:cNvPr id="107" name="išļíḑe"/>
              <p:cNvSpPr/>
              <p:nvPr/>
            </p:nvSpPr>
            <p:spPr bwMode="auto">
              <a:xfrm>
                <a:off x="8869035" y="5823294"/>
                <a:ext cx="112094" cy="230094"/>
              </a:xfrm>
              <a:custGeom>
                <a:avLst/>
                <a:gdLst>
                  <a:gd name="T0" fmla="*/ 0 w 38"/>
                  <a:gd name="T1" fmla="*/ 0 h 79"/>
                  <a:gd name="T2" fmla="*/ 38 w 38"/>
                  <a:gd name="T3" fmla="*/ 0 h 79"/>
                  <a:gd name="T4" fmla="*/ 38 w 38"/>
                  <a:gd name="T5" fmla="*/ 79 h 79"/>
                  <a:gd name="T6" fmla="*/ 0 w 38"/>
                  <a:gd name="T7" fmla="*/ 79 h 79"/>
                  <a:gd name="T8" fmla="*/ 0 w 38"/>
                  <a:gd name="T9" fmla="*/ 0 h 79"/>
                  <a:gd name="T10" fmla="*/ 0 w 38"/>
                  <a:gd name="T11" fmla="*/ 0 h 79"/>
                </a:gdLst>
                <a:ahLst/>
                <a:cxnLst>
                  <a:cxn ang="0">
                    <a:pos x="T0" y="T1"/>
                  </a:cxn>
                  <a:cxn ang="0">
                    <a:pos x="T2" y="T3"/>
                  </a:cxn>
                  <a:cxn ang="0">
                    <a:pos x="T4" y="T5"/>
                  </a:cxn>
                  <a:cxn ang="0">
                    <a:pos x="T6" y="T7"/>
                  </a:cxn>
                  <a:cxn ang="0">
                    <a:pos x="T8" y="T9"/>
                  </a:cxn>
                  <a:cxn ang="0">
                    <a:pos x="T10" y="T11"/>
                  </a:cxn>
                </a:cxnLst>
                <a:rect l="0" t="0" r="r" b="b"/>
                <a:pathLst>
                  <a:path w="38" h="79">
                    <a:moveTo>
                      <a:pt x="0" y="0"/>
                    </a:moveTo>
                    <a:lnTo>
                      <a:pt x="38" y="0"/>
                    </a:lnTo>
                    <a:lnTo>
                      <a:pt x="38" y="79"/>
                    </a:lnTo>
                    <a:lnTo>
                      <a:pt x="0" y="79"/>
                    </a:lnTo>
                    <a:lnTo>
                      <a:pt x="0" y="0"/>
                    </a:lnTo>
                    <a:lnTo>
                      <a:pt x="0"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62500" lnSpcReduction="20000"/>
              </a:bodyPr>
              <a:lstStyle/>
              <a:p>
                <a:endParaRPr lang="en-US"/>
              </a:p>
            </p:txBody>
          </p:sp>
          <p:sp>
            <p:nvSpPr>
              <p:cNvPr id="108" name="iṡlíḓê"/>
              <p:cNvSpPr/>
              <p:nvPr/>
            </p:nvSpPr>
            <p:spPr bwMode="auto">
              <a:xfrm>
                <a:off x="6107932" y="5882292"/>
                <a:ext cx="377587" cy="171096"/>
              </a:xfrm>
              <a:custGeom>
                <a:avLst/>
                <a:gdLst>
                  <a:gd name="T0" fmla="*/ 0 w 129"/>
                  <a:gd name="T1" fmla="*/ 0 h 58"/>
                  <a:gd name="T2" fmla="*/ 129 w 129"/>
                  <a:gd name="T3" fmla="*/ 0 h 58"/>
                  <a:gd name="T4" fmla="*/ 129 w 129"/>
                  <a:gd name="T5" fmla="*/ 58 h 58"/>
                  <a:gd name="T6" fmla="*/ 0 w 129"/>
                  <a:gd name="T7" fmla="*/ 58 h 58"/>
                  <a:gd name="T8" fmla="*/ 0 w 129"/>
                  <a:gd name="T9" fmla="*/ 0 h 58"/>
                  <a:gd name="T10" fmla="*/ 0 w 129"/>
                  <a:gd name="T11" fmla="*/ 0 h 58"/>
                </a:gdLst>
                <a:ahLst/>
                <a:cxnLst>
                  <a:cxn ang="0">
                    <a:pos x="T0" y="T1"/>
                  </a:cxn>
                  <a:cxn ang="0">
                    <a:pos x="T2" y="T3"/>
                  </a:cxn>
                  <a:cxn ang="0">
                    <a:pos x="T4" y="T5"/>
                  </a:cxn>
                  <a:cxn ang="0">
                    <a:pos x="T6" y="T7"/>
                  </a:cxn>
                  <a:cxn ang="0">
                    <a:pos x="T8" y="T9"/>
                  </a:cxn>
                  <a:cxn ang="0">
                    <a:pos x="T10" y="T11"/>
                  </a:cxn>
                </a:cxnLst>
                <a:rect l="0" t="0" r="r" b="b"/>
                <a:pathLst>
                  <a:path w="129" h="58">
                    <a:moveTo>
                      <a:pt x="0" y="0"/>
                    </a:moveTo>
                    <a:lnTo>
                      <a:pt x="129" y="0"/>
                    </a:lnTo>
                    <a:lnTo>
                      <a:pt x="129" y="58"/>
                    </a:lnTo>
                    <a:lnTo>
                      <a:pt x="0" y="58"/>
                    </a:lnTo>
                    <a:lnTo>
                      <a:pt x="0" y="0"/>
                    </a:lnTo>
                    <a:lnTo>
                      <a:pt x="0"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32500" lnSpcReduction="20000"/>
              </a:bodyPr>
              <a:lstStyle/>
              <a:p>
                <a:endParaRPr lang="en-US"/>
              </a:p>
            </p:txBody>
          </p:sp>
          <p:sp>
            <p:nvSpPr>
              <p:cNvPr id="109" name="íṣ1íďé"/>
              <p:cNvSpPr/>
              <p:nvPr/>
            </p:nvSpPr>
            <p:spPr bwMode="auto">
              <a:xfrm>
                <a:off x="8454305" y="4466341"/>
                <a:ext cx="595877" cy="1587046"/>
              </a:xfrm>
              <a:custGeom>
                <a:avLst/>
                <a:gdLst>
                  <a:gd name="T0" fmla="*/ 145 w 200"/>
                  <a:gd name="T1" fmla="*/ 446 h 538"/>
                  <a:gd name="T2" fmla="*/ 195 w 200"/>
                  <a:gd name="T3" fmla="*/ 446 h 538"/>
                  <a:gd name="T4" fmla="*/ 195 w 200"/>
                  <a:gd name="T5" fmla="*/ 456 h 538"/>
                  <a:gd name="T6" fmla="*/ 200 w 200"/>
                  <a:gd name="T7" fmla="*/ 456 h 538"/>
                  <a:gd name="T8" fmla="*/ 200 w 200"/>
                  <a:gd name="T9" fmla="*/ 538 h 538"/>
                  <a:gd name="T10" fmla="*/ 145 w 200"/>
                  <a:gd name="T11" fmla="*/ 538 h 538"/>
                  <a:gd name="T12" fmla="*/ 95 w 200"/>
                  <a:gd name="T13" fmla="*/ 538 h 538"/>
                  <a:gd name="T14" fmla="*/ 46 w 200"/>
                  <a:gd name="T15" fmla="*/ 538 h 538"/>
                  <a:gd name="T16" fmla="*/ 34 w 200"/>
                  <a:gd name="T17" fmla="*/ 538 h 538"/>
                  <a:gd name="T18" fmla="*/ 0 w 200"/>
                  <a:gd name="T19" fmla="*/ 538 h 538"/>
                  <a:gd name="T20" fmla="*/ 0 w 200"/>
                  <a:gd name="T21" fmla="*/ 482 h 538"/>
                  <a:gd name="T22" fmla="*/ 34 w 200"/>
                  <a:gd name="T23" fmla="*/ 482 h 538"/>
                  <a:gd name="T24" fmla="*/ 34 w 200"/>
                  <a:gd name="T25" fmla="*/ 287 h 538"/>
                  <a:gd name="T26" fmla="*/ 55 w 200"/>
                  <a:gd name="T27" fmla="*/ 287 h 538"/>
                  <a:gd name="T28" fmla="*/ 55 w 200"/>
                  <a:gd name="T29" fmla="*/ 152 h 538"/>
                  <a:gd name="T30" fmla="*/ 55 w 200"/>
                  <a:gd name="T31" fmla="*/ 146 h 538"/>
                  <a:gd name="T32" fmla="*/ 67 w 200"/>
                  <a:gd name="T33" fmla="*/ 146 h 538"/>
                  <a:gd name="T34" fmla="*/ 67 w 200"/>
                  <a:gd name="T35" fmla="*/ 64 h 538"/>
                  <a:gd name="T36" fmla="*/ 72 w 200"/>
                  <a:gd name="T37" fmla="*/ 64 h 538"/>
                  <a:gd name="T38" fmla="*/ 74 w 200"/>
                  <a:gd name="T39" fmla="*/ 31 h 538"/>
                  <a:gd name="T40" fmla="*/ 76 w 200"/>
                  <a:gd name="T41" fmla="*/ 64 h 538"/>
                  <a:gd name="T42" fmla="*/ 84 w 200"/>
                  <a:gd name="T43" fmla="*/ 64 h 538"/>
                  <a:gd name="T44" fmla="*/ 86 w 200"/>
                  <a:gd name="T45" fmla="*/ 0 h 538"/>
                  <a:gd name="T46" fmla="*/ 88 w 200"/>
                  <a:gd name="T47" fmla="*/ 64 h 538"/>
                  <a:gd name="T48" fmla="*/ 99 w 200"/>
                  <a:gd name="T49" fmla="*/ 64 h 538"/>
                  <a:gd name="T50" fmla="*/ 99 w 200"/>
                  <a:gd name="T51" fmla="*/ 64 h 538"/>
                  <a:gd name="T52" fmla="*/ 95 w 200"/>
                  <a:gd name="T53" fmla="*/ 64 h 538"/>
                  <a:gd name="T54" fmla="*/ 97 w 200"/>
                  <a:gd name="T55" fmla="*/ 23 h 538"/>
                  <a:gd name="T56" fmla="*/ 99 w 200"/>
                  <a:gd name="T57" fmla="*/ 60 h 538"/>
                  <a:gd name="T58" fmla="*/ 109 w 200"/>
                  <a:gd name="T59" fmla="*/ 60 h 538"/>
                  <a:gd name="T60" fmla="*/ 109 w 200"/>
                  <a:gd name="T61" fmla="*/ 52 h 538"/>
                  <a:gd name="T62" fmla="*/ 111 w 200"/>
                  <a:gd name="T63" fmla="*/ 64 h 538"/>
                  <a:gd name="T64" fmla="*/ 109 w 200"/>
                  <a:gd name="T65" fmla="*/ 64 h 538"/>
                  <a:gd name="T66" fmla="*/ 109 w 200"/>
                  <a:gd name="T67" fmla="*/ 64 h 538"/>
                  <a:gd name="T68" fmla="*/ 111 w 200"/>
                  <a:gd name="T69" fmla="*/ 64 h 538"/>
                  <a:gd name="T70" fmla="*/ 111 w 200"/>
                  <a:gd name="T71" fmla="*/ 146 h 538"/>
                  <a:gd name="T72" fmla="*/ 120 w 200"/>
                  <a:gd name="T73" fmla="*/ 146 h 538"/>
                  <a:gd name="T74" fmla="*/ 120 w 200"/>
                  <a:gd name="T75" fmla="*/ 152 h 538"/>
                  <a:gd name="T76" fmla="*/ 128 w 200"/>
                  <a:gd name="T77" fmla="*/ 152 h 538"/>
                  <a:gd name="T78" fmla="*/ 128 w 200"/>
                  <a:gd name="T79" fmla="*/ 287 h 538"/>
                  <a:gd name="T80" fmla="*/ 145 w 200"/>
                  <a:gd name="T81" fmla="*/ 287 h 538"/>
                  <a:gd name="T82" fmla="*/ 145 w 200"/>
                  <a:gd name="T83" fmla="*/ 446 h 538"/>
                  <a:gd name="T84" fmla="*/ 145 w 200"/>
                  <a:gd name="T85" fmla="*/ 446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0" h="538">
                    <a:moveTo>
                      <a:pt x="145" y="446"/>
                    </a:moveTo>
                    <a:lnTo>
                      <a:pt x="195" y="446"/>
                    </a:lnTo>
                    <a:lnTo>
                      <a:pt x="195" y="456"/>
                    </a:lnTo>
                    <a:lnTo>
                      <a:pt x="200" y="456"/>
                    </a:lnTo>
                    <a:lnTo>
                      <a:pt x="200" y="538"/>
                    </a:lnTo>
                    <a:lnTo>
                      <a:pt x="145" y="538"/>
                    </a:lnTo>
                    <a:lnTo>
                      <a:pt x="95" y="538"/>
                    </a:lnTo>
                    <a:lnTo>
                      <a:pt x="46" y="538"/>
                    </a:lnTo>
                    <a:lnTo>
                      <a:pt x="34" y="538"/>
                    </a:lnTo>
                    <a:lnTo>
                      <a:pt x="0" y="538"/>
                    </a:lnTo>
                    <a:lnTo>
                      <a:pt x="0" y="482"/>
                    </a:lnTo>
                    <a:lnTo>
                      <a:pt x="34" y="482"/>
                    </a:lnTo>
                    <a:lnTo>
                      <a:pt x="34" y="287"/>
                    </a:lnTo>
                    <a:lnTo>
                      <a:pt x="55" y="287"/>
                    </a:lnTo>
                    <a:lnTo>
                      <a:pt x="55" y="152"/>
                    </a:lnTo>
                    <a:lnTo>
                      <a:pt x="55" y="146"/>
                    </a:lnTo>
                    <a:lnTo>
                      <a:pt x="67" y="146"/>
                    </a:lnTo>
                    <a:lnTo>
                      <a:pt x="67" y="64"/>
                    </a:lnTo>
                    <a:lnTo>
                      <a:pt x="72" y="64"/>
                    </a:lnTo>
                    <a:lnTo>
                      <a:pt x="74" y="31"/>
                    </a:lnTo>
                    <a:lnTo>
                      <a:pt x="76" y="64"/>
                    </a:lnTo>
                    <a:lnTo>
                      <a:pt x="84" y="64"/>
                    </a:lnTo>
                    <a:lnTo>
                      <a:pt x="86" y="0"/>
                    </a:lnTo>
                    <a:lnTo>
                      <a:pt x="88" y="64"/>
                    </a:lnTo>
                    <a:lnTo>
                      <a:pt x="99" y="64"/>
                    </a:lnTo>
                    <a:lnTo>
                      <a:pt x="99" y="64"/>
                    </a:lnTo>
                    <a:lnTo>
                      <a:pt x="95" y="64"/>
                    </a:lnTo>
                    <a:lnTo>
                      <a:pt x="97" y="23"/>
                    </a:lnTo>
                    <a:lnTo>
                      <a:pt x="99" y="60"/>
                    </a:lnTo>
                    <a:lnTo>
                      <a:pt x="109" y="60"/>
                    </a:lnTo>
                    <a:lnTo>
                      <a:pt x="109" y="52"/>
                    </a:lnTo>
                    <a:lnTo>
                      <a:pt x="111" y="64"/>
                    </a:lnTo>
                    <a:lnTo>
                      <a:pt x="109" y="64"/>
                    </a:lnTo>
                    <a:lnTo>
                      <a:pt x="109" y="64"/>
                    </a:lnTo>
                    <a:lnTo>
                      <a:pt x="111" y="64"/>
                    </a:lnTo>
                    <a:lnTo>
                      <a:pt x="111" y="146"/>
                    </a:lnTo>
                    <a:lnTo>
                      <a:pt x="120" y="146"/>
                    </a:lnTo>
                    <a:lnTo>
                      <a:pt x="120" y="152"/>
                    </a:lnTo>
                    <a:lnTo>
                      <a:pt x="128" y="152"/>
                    </a:lnTo>
                    <a:lnTo>
                      <a:pt x="128" y="287"/>
                    </a:lnTo>
                    <a:lnTo>
                      <a:pt x="145" y="287"/>
                    </a:lnTo>
                    <a:lnTo>
                      <a:pt x="145" y="446"/>
                    </a:lnTo>
                    <a:lnTo>
                      <a:pt x="145" y="446"/>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110" name="îśļíḍé"/>
              <p:cNvSpPr/>
              <p:nvPr/>
            </p:nvSpPr>
            <p:spPr bwMode="auto">
              <a:xfrm>
                <a:off x="3813013" y="5050424"/>
                <a:ext cx="5330987" cy="1020666"/>
              </a:xfrm>
              <a:custGeom>
                <a:avLst/>
                <a:gdLst>
                  <a:gd name="T0" fmla="*/ 2006 w 2031"/>
                  <a:gd name="T1" fmla="*/ 347 h 347"/>
                  <a:gd name="T2" fmla="*/ 2031 w 2031"/>
                  <a:gd name="T3" fmla="*/ 347 h 347"/>
                  <a:gd name="T4" fmla="*/ 2018 w 2031"/>
                  <a:gd name="T5" fmla="*/ 306 h 347"/>
                  <a:gd name="T6" fmla="*/ 2006 w 2031"/>
                  <a:gd name="T7" fmla="*/ 324 h 347"/>
                  <a:gd name="T8" fmla="*/ 1972 w 2031"/>
                  <a:gd name="T9" fmla="*/ 293 h 347"/>
                  <a:gd name="T10" fmla="*/ 1972 w 2031"/>
                  <a:gd name="T11" fmla="*/ 347 h 347"/>
                  <a:gd name="T12" fmla="*/ 13 w 2031"/>
                  <a:gd name="T13" fmla="*/ 176 h 347"/>
                  <a:gd name="T14" fmla="*/ 13 w 2031"/>
                  <a:gd name="T15" fmla="*/ 347 h 347"/>
                  <a:gd name="T16" fmla="*/ 73 w 2031"/>
                  <a:gd name="T17" fmla="*/ 176 h 347"/>
                  <a:gd name="T18" fmla="*/ 65 w 2031"/>
                  <a:gd name="T19" fmla="*/ 159 h 347"/>
                  <a:gd name="T20" fmla="*/ 8 w 2031"/>
                  <a:gd name="T21" fmla="*/ 159 h 347"/>
                  <a:gd name="T22" fmla="*/ 235 w 2031"/>
                  <a:gd name="T23" fmla="*/ 347 h 347"/>
                  <a:gd name="T24" fmla="*/ 174 w 2031"/>
                  <a:gd name="T25" fmla="*/ 347 h 347"/>
                  <a:gd name="T26" fmla="*/ 413 w 2031"/>
                  <a:gd name="T27" fmla="*/ 129 h 347"/>
                  <a:gd name="T28" fmla="*/ 388 w 2031"/>
                  <a:gd name="T29" fmla="*/ 134 h 347"/>
                  <a:gd name="T30" fmla="*/ 362 w 2031"/>
                  <a:gd name="T31" fmla="*/ 347 h 347"/>
                  <a:gd name="T32" fmla="*/ 442 w 2031"/>
                  <a:gd name="T33" fmla="*/ 347 h 347"/>
                  <a:gd name="T34" fmla="*/ 438 w 2031"/>
                  <a:gd name="T35" fmla="*/ 150 h 347"/>
                  <a:gd name="T36" fmla="*/ 413 w 2031"/>
                  <a:gd name="T37" fmla="*/ 134 h 347"/>
                  <a:gd name="T38" fmla="*/ 547 w 2031"/>
                  <a:gd name="T39" fmla="*/ 138 h 347"/>
                  <a:gd name="T40" fmla="*/ 484 w 2031"/>
                  <a:gd name="T41" fmla="*/ 347 h 347"/>
                  <a:gd name="T42" fmla="*/ 601 w 2031"/>
                  <a:gd name="T43" fmla="*/ 220 h 347"/>
                  <a:gd name="T44" fmla="*/ 559 w 2031"/>
                  <a:gd name="T45" fmla="*/ 205 h 347"/>
                  <a:gd name="T46" fmla="*/ 583 w 2031"/>
                  <a:gd name="T47" fmla="*/ 347 h 347"/>
                  <a:gd name="T48" fmla="*/ 666 w 2031"/>
                  <a:gd name="T49" fmla="*/ 347 h 347"/>
                  <a:gd name="T50" fmla="*/ 641 w 2031"/>
                  <a:gd name="T51" fmla="*/ 347 h 347"/>
                  <a:gd name="T52" fmla="*/ 719 w 2031"/>
                  <a:gd name="T53" fmla="*/ 347 h 347"/>
                  <a:gd name="T54" fmla="*/ 694 w 2031"/>
                  <a:gd name="T55" fmla="*/ 347 h 347"/>
                  <a:gd name="T56" fmla="*/ 763 w 2031"/>
                  <a:gd name="T57" fmla="*/ 347 h 347"/>
                  <a:gd name="T58" fmla="*/ 725 w 2031"/>
                  <a:gd name="T59" fmla="*/ 347 h 347"/>
                  <a:gd name="T60" fmla="*/ 876 w 2031"/>
                  <a:gd name="T61" fmla="*/ 347 h 347"/>
                  <a:gd name="T62" fmla="*/ 838 w 2031"/>
                  <a:gd name="T63" fmla="*/ 347 h 347"/>
                  <a:gd name="T64" fmla="*/ 972 w 2031"/>
                  <a:gd name="T65" fmla="*/ 347 h 347"/>
                  <a:gd name="T66" fmla="*/ 939 w 2031"/>
                  <a:gd name="T67" fmla="*/ 347 h 347"/>
                  <a:gd name="T68" fmla="*/ 1086 w 2031"/>
                  <a:gd name="T69" fmla="*/ 347 h 347"/>
                  <a:gd name="T70" fmla="*/ 1012 w 2031"/>
                  <a:gd name="T71" fmla="*/ 347 h 347"/>
                  <a:gd name="T72" fmla="*/ 1217 w 2031"/>
                  <a:gd name="T73" fmla="*/ 347 h 347"/>
                  <a:gd name="T74" fmla="*/ 1199 w 2031"/>
                  <a:gd name="T75" fmla="*/ 6 h 347"/>
                  <a:gd name="T76" fmla="*/ 1142 w 2031"/>
                  <a:gd name="T77" fmla="*/ 347 h 347"/>
                  <a:gd name="T78" fmla="*/ 1477 w 2031"/>
                  <a:gd name="T79" fmla="*/ 289 h 347"/>
                  <a:gd name="T80" fmla="*/ 1431 w 2031"/>
                  <a:gd name="T81" fmla="*/ 289 h 347"/>
                  <a:gd name="T82" fmla="*/ 1480 w 2031"/>
                  <a:gd name="T83" fmla="*/ 347 h 347"/>
                  <a:gd name="T84" fmla="*/ 1477 w 2031"/>
                  <a:gd name="T85" fmla="*/ 289 h 347"/>
                  <a:gd name="T86" fmla="*/ 1528 w 2031"/>
                  <a:gd name="T87" fmla="*/ 253 h 347"/>
                  <a:gd name="T88" fmla="*/ 1502 w 2031"/>
                  <a:gd name="T89" fmla="*/ 347 h 347"/>
                  <a:gd name="T90" fmla="*/ 1565 w 2031"/>
                  <a:gd name="T91" fmla="*/ 285 h 347"/>
                  <a:gd name="T92" fmla="*/ 1632 w 2031"/>
                  <a:gd name="T93" fmla="*/ 347 h 347"/>
                  <a:gd name="T94" fmla="*/ 1628 w 2031"/>
                  <a:gd name="T95" fmla="*/ 155 h 347"/>
                  <a:gd name="T96" fmla="*/ 1618 w 2031"/>
                  <a:gd name="T97" fmla="*/ 155 h 347"/>
                  <a:gd name="T98" fmla="*/ 1607 w 2031"/>
                  <a:gd name="T99" fmla="*/ 163 h 347"/>
                  <a:gd name="T100" fmla="*/ 1601 w 2031"/>
                  <a:gd name="T101" fmla="*/ 153 h 347"/>
                  <a:gd name="T102" fmla="*/ 1595 w 2031"/>
                  <a:gd name="T103" fmla="*/ 163 h 347"/>
                  <a:gd name="T104" fmla="*/ 1584 w 2031"/>
                  <a:gd name="T105" fmla="*/ 155 h 347"/>
                  <a:gd name="T106" fmla="*/ 1574 w 2031"/>
                  <a:gd name="T107" fmla="*/ 155 h 347"/>
                  <a:gd name="T108" fmla="*/ 1568 w 2031"/>
                  <a:gd name="T109" fmla="*/ 347 h 347"/>
                  <a:gd name="T110" fmla="*/ 1750 w 2031"/>
                  <a:gd name="T111" fmla="*/ 129 h 347"/>
                  <a:gd name="T112" fmla="*/ 1683 w 2031"/>
                  <a:gd name="T113" fmla="*/ 180 h 347"/>
                  <a:gd name="T114" fmla="*/ 1756 w 2031"/>
                  <a:gd name="T115" fmla="*/ 180 h 347"/>
                  <a:gd name="T116" fmla="*/ 1894 w 2031"/>
                  <a:gd name="T117" fmla="*/ 308 h 347"/>
                  <a:gd name="T118" fmla="*/ 1873 w 2031"/>
                  <a:gd name="T119" fmla="*/ 308 h 347"/>
                  <a:gd name="T120" fmla="*/ 1848 w 2031"/>
                  <a:gd name="T121" fmla="*/ 285 h 347"/>
                  <a:gd name="T122" fmla="*/ 1840 w 2031"/>
                  <a:gd name="T123" fmla="*/ 335 h 347"/>
                  <a:gd name="T124" fmla="*/ 1894 w 2031"/>
                  <a:gd name="T125" fmla="*/ 308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31" h="347">
                    <a:moveTo>
                      <a:pt x="1972" y="347"/>
                    </a:moveTo>
                    <a:lnTo>
                      <a:pt x="2001" y="347"/>
                    </a:lnTo>
                    <a:lnTo>
                      <a:pt x="2006" y="347"/>
                    </a:lnTo>
                    <a:lnTo>
                      <a:pt x="2018" y="347"/>
                    </a:lnTo>
                    <a:lnTo>
                      <a:pt x="2022" y="347"/>
                    </a:lnTo>
                    <a:lnTo>
                      <a:pt x="2031" y="347"/>
                    </a:lnTo>
                    <a:lnTo>
                      <a:pt x="2031" y="314"/>
                    </a:lnTo>
                    <a:lnTo>
                      <a:pt x="2018" y="314"/>
                    </a:lnTo>
                    <a:lnTo>
                      <a:pt x="2018" y="306"/>
                    </a:lnTo>
                    <a:lnTo>
                      <a:pt x="2006" y="306"/>
                    </a:lnTo>
                    <a:lnTo>
                      <a:pt x="2006" y="314"/>
                    </a:lnTo>
                    <a:lnTo>
                      <a:pt x="2006" y="324"/>
                    </a:lnTo>
                    <a:lnTo>
                      <a:pt x="2001" y="324"/>
                    </a:lnTo>
                    <a:lnTo>
                      <a:pt x="2001" y="293"/>
                    </a:lnTo>
                    <a:lnTo>
                      <a:pt x="1972" y="293"/>
                    </a:lnTo>
                    <a:lnTo>
                      <a:pt x="1972" y="324"/>
                    </a:lnTo>
                    <a:lnTo>
                      <a:pt x="1972" y="347"/>
                    </a:lnTo>
                    <a:lnTo>
                      <a:pt x="1972" y="347"/>
                    </a:lnTo>
                    <a:close/>
                    <a:moveTo>
                      <a:pt x="8" y="159"/>
                    </a:moveTo>
                    <a:lnTo>
                      <a:pt x="13" y="159"/>
                    </a:lnTo>
                    <a:lnTo>
                      <a:pt x="13" y="176"/>
                    </a:lnTo>
                    <a:lnTo>
                      <a:pt x="0" y="176"/>
                    </a:lnTo>
                    <a:lnTo>
                      <a:pt x="0" y="347"/>
                    </a:lnTo>
                    <a:lnTo>
                      <a:pt x="13" y="347"/>
                    </a:lnTo>
                    <a:lnTo>
                      <a:pt x="59" y="347"/>
                    </a:lnTo>
                    <a:lnTo>
                      <a:pt x="73" y="347"/>
                    </a:lnTo>
                    <a:lnTo>
                      <a:pt x="73" y="176"/>
                    </a:lnTo>
                    <a:lnTo>
                      <a:pt x="59" y="176"/>
                    </a:lnTo>
                    <a:lnTo>
                      <a:pt x="59" y="159"/>
                    </a:lnTo>
                    <a:lnTo>
                      <a:pt x="65" y="159"/>
                    </a:lnTo>
                    <a:lnTo>
                      <a:pt x="65" y="153"/>
                    </a:lnTo>
                    <a:lnTo>
                      <a:pt x="8" y="153"/>
                    </a:lnTo>
                    <a:lnTo>
                      <a:pt x="8" y="159"/>
                    </a:lnTo>
                    <a:lnTo>
                      <a:pt x="8" y="159"/>
                    </a:lnTo>
                    <a:close/>
                    <a:moveTo>
                      <a:pt x="174" y="347"/>
                    </a:moveTo>
                    <a:lnTo>
                      <a:pt x="235" y="347"/>
                    </a:lnTo>
                    <a:lnTo>
                      <a:pt x="235" y="79"/>
                    </a:lnTo>
                    <a:lnTo>
                      <a:pt x="174" y="79"/>
                    </a:lnTo>
                    <a:lnTo>
                      <a:pt x="174" y="347"/>
                    </a:lnTo>
                    <a:lnTo>
                      <a:pt x="174" y="347"/>
                    </a:lnTo>
                    <a:close/>
                    <a:moveTo>
                      <a:pt x="413" y="134"/>
                    </a:moveTo>
                    <a:lnTo>
                      <a:pt x="413" y="129"/>
                    </a:lnTo>
                    <a:lnTo>
                      <a:pt x="406" y="129"/>
                    </a:lnTo>
                    <a:lnTo>
                      <a:pt x="406" y="134"/>
                    </a:lnTo>
                    <a:lnTo>
                      <a:pt x="388" y="134"/>
                    </a:lnTo>
                    <a:lnTo>
                      <a:pt x="388" y="150"/>
                    </a:lnTo>
                    <a:lnTo>
                      <a:pt x="362" y="150"/>
                    </a:lnTo>
                    <a:lnTo>
                      <a:pt x="362" y="347"/>
                    </a:lnTo>
                    <a:lnTo>
                      <a:pt x="367" y="347"/>
                    </a:lnTo>
                    <a:lnTo>
                      <a:pt x="438" y="347"/>
                    </a:lnTo>
                    <a:lnTo>
                      <a:pt x="442" y="347"/>
                    </a:lnTo>
                    <a:lnTo>
                      <a:pt x="442" y="167"/>
                    </a:lnTo>
                    <a:lnTo>
                      <a:pt x="438" y="167"/>
                    </a:lnTo>
                    <a:lnTo>
                      <a:pt x="438" y="150"/>
                    </a:lnTo>
                    <a:lnTo>
                      <a:pt x="413" y="150"/>
                    </a:lnTo>
                    <a:lnTo>
                      <a:pt x="413" y="134"/>
                    </a:lnTo>
                    <a:lnTo>
                      <a:pt x="413" y="134"/>
                    </a:lnTo>
                    <a:close/>
                    <a:moveTo>
                      <a:pt x="484" y="347"/>
                    </a:moveTo>
                    <a:lnTo>
                      <a:pt x="547" y="347"/>
                    </a:lnTo>
                    <a:lnTo>
                      <a:pt x="547" y="138"/>
                    </a:lnTo>
                    <a:lnTo>
                      <a:pt x="484" y="138"/>
                    </a:lnTo>
                    <a:lnTo>
                      <a:pt x="484" y="347"/>
                    </a:lnTo>
                    <a:lnTo>
                      <a:pt x="484" y="347"/>
                    </a:lnTo>
                    <a:close/>
                    <a:moveTo>
                      <a:pt x="583" y="347"/>
                    </a:moveTo>
                    <a:lnTo>
                      <a:pt x="601" y="347"/>
                    </a:lnTo>
                    <a:lnTo>
                      <a:pt x="601" y="220"/>
                    </a:lnTo>
                    <a:lnTo>
                      <a:pt x="583" y="220"/>
                    </a:lnTo>
                    <a:lnTo>
                      <a:pt x="583" y="205"/>
                    </a:lnTo>
                    <a:lnTo>
                      <a:pt x="559" y="205"/>
                    </a:lnTo>
                    <a:lnTo>
                      <a:pt x="559" y="220"/>
                    </a:lnTo>
                    <a:lnTo>
                      <a:pt x="559" y="347"/>
                    </a:lnTo>
                    <a:lnTo>
                      <a:pt x="583" y="347"/>
                    </a:lnTo>
                    <a:lnTo>
                      <a:pt x="583" y="347"/>
                    </a:lnTo>
                    <a:close/>
                    <a:moveTo>
                      <a:pt x="641" y="347"/>
                    </a:moveTo>
                    <a:lnTo>
                      <a:pt x="666" y="347"/>
                    </a:lnTo>
                    <a:lnTo>
                      <a:pt x="666" y="236"/>
                    </a:lnTo>
                    <a:lnTo>
                      <a:pt x="641" y="236"/>
                    </a:lnTo>
                    <a:lnTo>
                      <a:pt x="641" y="347"/>
                    </a:lnTo>
                    <a:lnTo>
                      <a:pt x="641" y="347"/>
                    </a:lnTo>
                    <a:close/>
                    <a:moveTo>
                      <a:pt x="694" y="347"/>
                    </a:moveTo>
                    <a:lnTo>
                      <a:pt x="719" y="347"/>
                    </a:lnTo>
                    <a:lnTo>
                      <a:pt x="719" y="280"/>
                    </a:lnTo>
                    <a:lnTo>
                      <a:pt x="694" y="280"/>
                    </a:lnTo>
                    <a:lnTo>
                      <a:pt x="694" y="347"/>
                    </a:lnTo>
                    <a:lnTo>
                      <a:pt x="694" y="347"/>
                    </a:lnTo>
                    <a:close/>
                    <a:moveTo>
                      <a:pt x="725" y="347"/>
                    </a:moveTo>
                    <a:lnTo>
                      <a:pt x="763" y="347"/>
                    </a:lnTo>
                    <a:lnTo>
                      <a:pt x="763" y="92"/>
                    </a:lnTo>
                    <a:lnTo>
                      <a:pt x="725" y="92"/>
                    </a:lnTo>
                    <a:lnTo>
                      <a:pt x="725" y="347"/>
                    </a:lnTo>
                    <a:lnTo>
                      <a:pt x="725" y="347"/>
                    </a:lnTo>
                    <a:close/>
                    <a:moveTo>
                      <a:pt x="838" y="347"/>
                    </a:moveTo>
                    <a:lnTo>
                      <a:pt x="876" y="347"/>
                    </a:lnTo>
                    <a:lnTo>
                      <a:pt x="876" y="257"/>
                    </a:lnTo>
                    <a:lnTo>
                      <a:pt x="838" y="257"/>
                    </a:lnTo>
                    <a:lnTo>
                      <a:pt x="838" y="347"/>
                    </a:lnTo>
                    <a:lnTo>
                      <a:pt x="838" y="347"/>
                    </a:lnTo>
                    <a:close/>
                    <a:moveTo>
                      <a:pt x="939" y="347"/>
                    </a:moveTo>
                    <a:lnTo>
                      <a:pt x="972" y="347"/>
                    </a:lnTo>
                    <a:lnTo>
                      <a:pt x="972" y="236"/>
                    </a:lnTo>
                    <a:lnTo>
                      <a:pt x="939" y="236"/>
                    </a:lnTo>
                    <a:lnTo>
                      <a:pt x="939" y="347"/>
                    </a:lnTo>
                    <a:lnTo>
                      <a:pt x="939" y="347"/>
                    </a:lnTo>
                    <a:close/>
                    <a:moveTo>
                      <a:pt x="1012" y="347"/>
                    </a:moveTo>
                    <a:lnTo>
                      <a:pt x="1086" y="347"/>
                    </a:lnTo>
                    <a:lnTo>
                      <a:pt x="1086" y="0"/>
                    </a:lnTo>
                    <a:lnTo>
                      <a:pt x="1012" y="0"/>
                    </a:lnTo>
                    <a:lnTo>
                      <a:pt x="1012" y="347"/>
                    </a:lnTo>
                    <a:lnTo>
                      <a:pt x="1012" y="347"/>
                    </a:lnTo>
                    <a:close/>
                    <a:moveTo>
                      <a:pt x="1199" y="347"/>
                    </a:moveTo>
                    <a:lnTo>
                      <a:pt x="1217" y="347"/>
                    </a:lnTo>
                    <a:lnTo>
                      <a:pt x="1217" y="276"/>
                    </a:lnTo>
                    <a:lnTo>
                      <a:pt x="1199" y="276"/>
                    </a:lnTo>
                    <a:lnTo>
                      <a:pt x="1199" y="6"/>
                    </a:lnTo>
                    <a:lnTo>
                      <a:pt x="1125" y="6"/>
                    </a:lnTo>
                    <a:lnTo>
                      <a:pt x="1125" y="347"/>
                    </a:lnTo>
                    <a:lnTo>
                      <a:pt x="1142" y="347"/>
                    </a:lnTo>
                    <a:lnTo>
                      <a:pt x="1199" y="347"/>
                    </a:lnTo>
                    <a:lnTo>
                      <a:pt x="1199" y="347"/>
                    </a:lnTo>
                    <a:close/>
                    <a:moveTo>
                      <a:pt x="1477" y="289"/>
                    </a:moveTo>
                    <a:lnTo>
                      <a:pt x="1477" y="146"/>
                    </a:lnTo>
                    <a:lnTo>
                      <a:pt x="1431" y="146"/>
                    </a:lnTo>
                    <a:lnTo>
                      <a:pt x="1431" y="289"/>
                    </a:lnTo>
                    <a:lnTo>
                      <a:pt x="1417" y="289"/>
                    </a:lnTo>
                    <a:lnTo>
                      <a:pt x="1417" y="347"/>
                    </a:lnTo>
                    <a:lnTo>
                      <a:pt x="1480" y="347"/>
                    </a:lnTo>
                    <a:lnTo>
                      <a:pt x="1480" y="289"/>
                    </a:lnTo>
                    <a:lnTo>
                      <a:pt x="1477" y="289"/>
                    </a:lnTo>
                    <a:lnTo>
                      <a:pt x="1477" y="289"/>
                    </a:lnTo>
                    <a:close/>
                    <a:moveTo>
                      <a:pt x="1565" y="285"/>
                    </a:moveTo>
                    <a:lnTo>
                      <a:pt x="1565" y="253"/>
                    </a:lnTo>
                    <a:lnTo>
                      <a:pt x="1528" y="253"/>
                    </a:lnTo>
                    <a:lnTo>
                      <a:pt x="1528" y="285"/>
                    </a:lnTo>
                    <a:lnTo>
                      <a:pt x="1502" y="285"/>
                    </a:lnTo>
                    <a:lnTo>
                      <a:pt x="1502" y="347"/>
                    </a:lnTo>
                    <a:lnTo>
                      <a:pt x="1565" y="347"/>
                    </a:lnTo>
                    <a:lnTo>
                      <a:pt x="1565" y="314"/>
                    </a:lnTo>
                    <a:lnTo>
                      <a:pt x="1565" y="285"/>
                    </a:lnTo>
                    <a:lnTo>
                      <a:pt x="1565" y="285"/>
                    </a:lnTo>
                    <a:close/>
                    <a:moveTo>
                      <a:pt x="1568" y="347"/>
                    </a:moveTo>
                    <a:lnTo>
                      <a:pt x="1632" y="347"/>
                    </a:lnTo>
                    <a:lnTo>
                      <a:pt x="1632" y="163"/>
                    </a:lnTo>
                    <a:lnTo>
                      <a:pt x="1628" y="163"/>
                    </a:lnTo>
                    <a:lnTo>
                      <a:pt x="1628" y="155"/>
                    </a:lnTo>
                    <a:lnTo>
                      <a:pt x="1626" y="155"/>
                    </a:lnTo>
                    <a:lnTo>
                      <a:pt x="1622" y="153"/>
                    </a:lnTo>
                    <a:lnTo>
                      <a:pt x="1618" y="155"/>
                    </a:lnTo>
                    <a:lnTo>
                      <a:pt x="1616" y="155"/>
                    </a:lnTo>
                    <a:lnTo>
                      <a:pt x="1616" y="163"/>
                    </a:lnTo>
                    <a:lnTo>
                      <a:pt x="1607" y="163"/>
                    </a:lnTo>
                    <a:lnTo>
                      <a:pt x="1607" y="155"/>
                    </a:lnTo>
                    <a:lnTo>
                      <a:pt x="1605" y="155"/>
                    </a:lnTo>
                    <a:lnTo>
                      <a:pt x="1601" y="153"/>
                    </a:lnTo>
                    <a:lnTo>
                      <a:pt x="1597" y="155"/>
                    </a:lnTo>
                    <a:lnTo>
                      <a:pt x="1595" y="155"/>
                    </a:lnTo>
                    <a:lnTo>
                      <a:pt x="1595" y="163"/>
                    </a:lnTo>
                    <a:lnTo>
                      <a:pt x="1586" y="163"/>
                    </a:lnTo>
                    <a:lnTo>
                      <a:pt x="1586" y="155"/>
                    </a:lnTo>
                    <a:lnTo>
                      <a:pt x="1584" y="155"/>
                    </a:lnTo>
                    <a:lnTo>
                      <a:pt x="1580" y="153"/>
                    </a:lnTo>
                    <a:lnTo>
                      <a:pt x="1576" y="155"/>
                    </a:lnTo>
                    <a:lnTo>
                      <a:pt x="1574" y="155"/>
                    </a:lnTo>
                    <a:lnTo>
                      <a:pt x="1574" y="163"/>
                    </a:lnTo>
                    <a:lnTo>
                      <a:pt x="1568" y="163"/>
                    </a:lnTo>
                    <a:lnTo>
                      <a:pt x="1568" y="347"/>
                    </a:lnTo>
                    <a:lnTo>
                      <a:pt x="1568" y="347"/>
                    </a:lnTo>
                    <a:close/>
                    <a:moveTo>
                      <a:pt x="1750" y="180"/>
                    </a:moveTo>
                    <a:lnTo>
                      <a:pt x="1750" y="129"/>
                    </a:lnTo>
                    <a:lnTo>
                      <a:pt x="1704" y="129"/>
                    </a:lnTo>
                    <a:lnTo>
                      <a:pt x="1704" y="180"/>
                    </a:lnTo>
                    <a:lnTo>
                      <a:pt x="1683" y="180"/>
                    </a:lnTo>
                    <a:lnTo>
                      <a:pt x="1683" y="347"/>
                    </a:lnTo>
                    <a:lnTo>
                      <a:pt x="1756" y="347"/>
                    </a:lnTo>
                    <a:lnTo>
                      <a:pt x="1756" y="180"/>
                    </a:lnTo>
                    <a:lnTo>
                      <a:pt x="1750" y="180"/>
                    </a:lnTo>
                    <a:lnTo>
                      <a:pt x="1750" y="180"/>
                    </a:lnTo>
                    <a:close/>
                    <a:moveTo>
                      <a:pt x="1894" y="308"/>
                    </a:moveTo>
                    <a:lnTo>
                      <a:pt x="1894" y="278"/>
                    </a:lnTo>
                    <a:lnTo>
                      <a:pt x="1873" y="278"/>
                    </a:lnTo>
                    <a:lnTo>
                      <a:pt x="1873" y="308"/>
                    </a:lnTo>
                    <a:lnTo>
                      <a:pt x="1869" y="308"/>
                    </a:lnTo>
                    <a:lnTo>
                      <a:pt x="1869" y="285"/>
                    </a:lnTo>
                    <a:lnTo>
                      <a:pt x="1848" y="285"/>
                    </a:lnTo>
                    <a:lnTo>
                      <a:pt x="1848" y="308"/>
                    </a:lnTo>
                    <a:lnTo>
                      <a:pt x="1840" y="308"/>
                    </a:lnTo>
                    <a:lnTo>
                      <a:pt x="1840" y="335"/>
                    </a:lnTo>
                    <a:lnTo>
                      <a:pt x="1911" y="335"/>
                    </a:lnTo>
                    <a:lnTo>
                      <a:pt x="1911" y="308"/>
                    </a:lnTo>
                    <a:lnTo>
                      <a:pt x="1894" y="308"/>
                    </a:lnTo>
                    <a:lnTo>
                      <a:pt x="1894" y="308"/>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grpSp>
        <p:grpSp>
          <p:nvGrpSpPr>
            <p:cNvPr id="6" name="ïSlîḋé"/>
            <p:cNvGrpSpPr/>
            <p:nvPr/>
          </p:nvGrpSpPr>
          <p:grpSpPr>
            <a:xfrm>
              <a:off x="0" y="1309104"/>
              <a:ext cx="5143500" cy="4096406"/>
              <a:chOff x="14314" y="1576303"/>
              <a:chExt cx="4503546" cy="3586732"/>
            </a:xfrm>
          </p:grpSpPr>
          <p:sp>
            <p:nvSpPr>
              <p:cNvPr id="21" name="îŝ1íďé"/>
              <p:cNvSpPr/>
              <p:nvPr/>
            </p:nvSpPr>
            <p:spPr bwMode="auto">
              <a:xfrm>
                <a:off x="258353" y="1807497"/>
                <a:ext cx="3316997" cy="3050481"/>
              </a:xfrm>
              <a:custGeom>
                <a:avLst/>
                <a:gdLst>
                  <a:gd name="T0" fmla="*/ 373 w 2067"/>
                  <a:gd name="T1" fmla="*/ 16 h 1899"/>
                  <a:gd name="T2" fmla="*/ 1824 w 2067"/>
                  <a:gd name="T3" fmla="*/ 0 h 1899"/>
                  <a:gd name="T4" fmla="*/ 2067 w 2067"/>
                  <a:gd name="T5" fmla="*/ 1863 h 1899"/>
                  <a:gd name="T6" fmla="*/ 2067 w 2067"/>
                  <a:gd name="T7" fmla="*/ 1863 h 1899"/>
                  <a:gd name="T8" fmla="*/ 1873 w 2067"/>
                  <a:gd name="T9" fmla="*/ 1870 h 1899"/>
                  <a:gd name="T10" fmla="*/ 1655 w 2067"/>
                  <a:gd name="T11" fmla="*/ 1878 h 1899"/>
                  <a:gd name="T12" fmla="*/ 1378 w 2067"/>
                  <a:gd name="T13" fmla="*/ 1886 h 1899"/>
                  <a:gd name="T14" fmla="*/ 1058 w 2067"/>
                  <a:gd name="T15" fmla="*/ 1893 h 1899"/>
                  <a:gd name="T16" fmla="*/ 887 w 2067"/>
                  <a:gd name="T17" fmla="*/ 1896 h 1899"/>
                  <a:gd name="T18" fmla="*/ 712 w 2067"/>
                  <a:gd name="T19" fmla="*/ 1898 h 1899"/>
                  <a:gd name="T20" fmla="*/ 532 w 2067"/>
                  <a:gd name="T21" fmla="*/ 1899 h 1899"/>
                  <a:gd name="T22" fmla="*/ 353 w 2067"/>
                  <a:gd name="T23" fmla="*/ 1899 h 1899"/>
                  <a:gd name="T24" fmla="*/ 175 w 2067"/>
                  <a:gd name="T25" fmla="*/ 1897 h 1899"/>
                  <a:gd name="T26" fmla="*/ 0 w 2067"/>
                  <a:gd name="T27" fmla="*/ 1894 h 1899"/>
                  <a:gd name="T28" fmla="*/ 373 w 2067"/>
                  <a:gd name="T29" fmla="*/ 16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67" h="1899">
                    <a:moveTo>
                      <a:pt x="373" y="16"/>
                    </a:moveTo>
                    <a:lnTo>
                      <a:pt x="1824" y="0"/>
                    </a:lnTo>
                    <a:lnTo>
                      <a:pt x="2067" y="1863"/>
                    </a:lnTo>
                    <a:lnTo>
                      <a:pt x="2067" y="1863"/>
                    </a:lnTo>
                    <a:lnTo>
                      <a:pt x="1873" y="1870"/>
                    </a:lnTo>
                    <a:lnTo>
                      <a:pt x="1655" y="1878"/>
                    </a:lnTo>
                    <a:lnTo>
                      <a:pt x="1378" y="1886"/>
                    </a:lnTo>
                    <a:lnTo>
                      <a:pt x="1058" y="1893"/>
                    </a:lnTo>
                    <a:lnTo>
                      <a:pt x="887" y="1896"/>
                    </a:lnTo>
                    <a:lnTo>
                      <a:pt x="712" y="1898"/>
                    </a:lnTo>
                    <a:lnTo>
                      <a:pt x="532" y="1899"/>
                    </a:lnTo>
                    <a:lnTo>
                      <a:pt x="353" y="1899"/>
                    </a:lnTo>
                    <a:lnTo>
                      <a:pt x="175" y="1897"/>
                    </a:lnTo>
                    <a:lnTo>
                      <a:pt x="0" y="1894"/>
                    </a:lnTo>
                    <a:lnTo>
                      <a:pt x="373" y="16"/>
                    </a:lnTo>
                    <a:close/>
                  </a:path>
                </a:pathLst>
              </a:custGeom>
              <a:solidFill>
                <a:schemeClr val="tx2"/>
              </a:solidFill>
              <a:ln>
                <a:noFill/>
              </a:ln>
            </p:spPr>
            <p:txBody>
              <a:bodyPr vert="horz" wrap="square" lIns="91440" tIns="45720" rIns="91440" bIns="45720" numCol="1" anchor="t" anchorCtr="0" compatLnSpc="1">
                <a:normAutofit/>
              </a:bodyPr>
              <a:lstStyle/>
              <a:p>
                <a:endParaRPr lang="en-US"/>
              </a:p>
            </p:txBody>
          </p:sp>
          <p:sp>
            <p:nvSpPr>
              <p:cNvPr id="22" name="íśļíďè"/>
              <p:cNvSpPr/>
              <p:nvPr/>
            </p:nvSpPr>
            <p:spPr bwMode="auto">
              <a:xfrm>
                <a:off x="390006" y="1871718"/>
                <a:ext cx="3028005" cy="2870663"/>
              </a:xfrm>
              <a:custGeom>
                <a:avLst/>
                <a:gdLst>
                  <a:gd name="T0" fmla="*/ 437 w 1885"/>
                  <a:gd name="T1" fmla="*/ 12 h 1787"/>
                  <a:gd name="T2" fmla="*/ 322 w 1885"/>
                  <a:gd name="T3" fmla="*/ 18 h 1787"/>
                  <a:gd name="T4" fmla="*/ 0 w 1885"/>
                  <a:gd name="T5" fmla="*/ 1673 h 1787"/>
                  <a:gd name="T6" fmla="*/ 1885 w 1885"/>
                  <a:gd name="T7" fmla="*/ 1787 h 1787"/>
                  <a:gd name="T8" fmla="*/ 1727 w 1885"/>
                  <a:gd name="T9" fmla="*/ 405 h 1787"/>
                  <a:gd name="T10" fmla="*/ 1721 w 1885"/>
                  <a:gd name="T11" fmla="*/ 0 h 1787"/>
                  <a:gd name="T12" fmla="*/ 437 w 1885"/>
                  <a:gd name="T13" fmla="*/ 12 h 1787"/>
                </a:gdLst>
                <a:ahLst/>
                <a:cxnLst>
                  <a:cxn ang="0">
                    <a:pos x="T0" y="T1"/>
                  </a:cxn>
                  <a:cxn ang="0">
                    <a:pos x="T2" y="T3"/>
                  </a:cxn>
                  <a:cxn ang="0">
                    <a:pos x="T4" y="T5"/>
                  </a:cxn>
                  <a:cxn ang="0">
                    <a:pos x="T6" y="T7"/>
                  </a:cxn>
                  <a:cxn ang="0">
                    <a:pos x="T8" y="T9"/>
                  </a:cxn>
                  <a:cxn ang="0">
                    <a:pos x="T10" y="T11"/>
                  </a:cxn>
                  <a:cxn ang="0">
                    <a:pos x="T12" y="T13"/>
                  </a:cxn>
                </a:cxnLst>
                <a:rect l="0" t="0" r="r" b="b"/>
                <a:pathLst>
                  <a:path w="1885" h="1787">
                    <a:moveTo>
                      <a:pt x="437" y="12"/>
                    </a:moveTo>
                    <a:lnTo>
                      <a:pt x="322" y="18"/>
                    </a:lnTo>
                    <a:lnTo>
                      <a:pt x="0" y="1673"/>
                    </a:lnTo>
                    <a:lnTo>
                      <a:pt x="1885" y="1787"/>
                    </a:lnTo>
                    <a:lnTo>
                      <a:pt x="1727" y="405"/>
                    </a:lnTo>
                    <a:lnTo>
                      <a:pt x="1721" y="0"/>
                    </a:lnTo>
                    <a:lnTo>
                      <a:pt x="437" y="12"/>
                    </a:lnTo>
                    <a:close/>
                  </a:path>
                </a:pathLst>
              </a:custGeom>
              <a:solidFill>
                <a:schemeClr val="bg1">
                  <a:lumMod val="75000"/>
                </a:schemeClr>
              </a:solidFill>
              <a:ln>
                <a:noFill/>
              </a:ln>
            </p:spPr>
            <p:txBody>
              <a:bodyPr vert="horz" wrap="square" lIns="91440" tIns="45720" rIns="91440" bIns="45720" numCol="1" anchor="t" anchorCtr="0" compatLnSpc="1">
                <a:normAutofit/>
              </a:bodyPr>
              <a:lstStyle/>
              <a:p>
                <a:endParaRPr lang="en-US"/>
              </a:p>
            </p:txBody>
          </p:sp>
          <p:sp>
            <p:nvSpPr>
              <p:cNvPr id="23" name="ïśḻîďê"/>
              <p:cNvSpPr/>
              <p:nvPr/>
            </p:nvSpPr>
            <p:spPr bwMode="auto">
              <a:xfrm>
                <a:off x="434960" y="1897406"/>
                <a:ext cx="2941306" cy="2889929"/>
              </a:xfrm>
              <a:custGeom>
                <a:avLst/>
                <a:gdLst>
                  <a:gd name="T0" fmla="*/ 319 w 1832"/>
                  <a:gd name="T1" fmla="*/ 0 h 1800"/>
                  <a:gd name="T2" fmla="*/ 0 w 1832"/>
                  <a:gd name="T3" fmla="*/ 1629 h 1800"/>
                  <a:gd name="T4" fmla="*/ 85 w 1832"/>
                  <a:gd name="T5" fmla="*/ 1742 h 1800"/>
                  <a:gd name="T6" fmla="*/ 401 w 1832"/>
                  <a:gd name="T7" fmla="*/ 1778 h 1800"/>
                  <a:gd name="T8" fmla="*/ 401 w 1832"/>
                  <a:gd name="T9" fmla="*/ 1778 h 1800"/>
                  <a:gd name="T10" fmla="*/ 532 w 1832"/>
                  <a:gd name="T11" fmla="*/ 1777 h 1800"/>
                  <a:gd name="T12" fmla="*/ 672 w 1832"/>
                  <a:gd name="T13" fmla="*/ 1776 h 1800"/>
                  <a:gd name="T14" fmla="*/ 835 w 1832"/>
                  <a:gd name="T15" fmla="*/ 1775 h 1800"/>
                  <a:gd name="T16" fmla="*/ 1006 w 1832"/>
                  <a:gd name="T17" fmla="*/ 1775 h 1800"/>
                  <a:gd name="T18" fmla="*/ 1167 w 1832"/>
                  <a:gd name="T19" fmla="*/ 1777 h 1800"/>
                  <a:gd name="T20" fmla="*/ 1238 w 1832"/>
                  <a:gd name="T21" fmla="*/ 1778 h 1800"/>
                  <a:gd name="T22" fmla="*/ 1301 w 1832"/>
                  <a:gd name="T23" fmla="*/ 1781 h 1800"/>
                  <a:gd name="T24" fmla="*/ 1353 w 1832"/>
                  <a:gd name="T25" fmla="*/ 1783 h 1800"/>
                  <a:gd name="T26" fmla="*/ 1390 w 1832"/>
                  <a:gd name="T27" fmla="*/ 1787 h 1800"/>
                  <a:gd name="T28" fmla="*/ 1390 w 1832"/>
                  <a:gd name="T29" fmla="*/ 1787 h 1800"/>
                  <a:gd name="T30" fmla="*/ 1452 w 1832"/>
                  <a:gd name="T31" fmla="*/ 1793 h 1800"/>
                  <a:gd name="T32" fmla="*/ 1513 w 1832"/>
                  <a:gd name="T33" fmla="*/ 1797 h 1800"/>
                  <a:gd name="T34" fmla="*/ 1543 w 1832"/>
                  <a:gd name="T35" fmla="*/ 1799 h 1800"/>
                  <a:gd name="T36" fmla="*/ 1572 w 1832"/>
                  <a:gd name="T37" fmla="*/ 1800 h 1800"/>
                  <a:gd name="T38" fmla="*/ 1600 w 1832"/>
                  <a:gd name="T39" fmla="*/ 1799 h 1800"/>
                  <a:gd name="T40" fmla="*/ 1627 w 1832"/>
                  <a:gd name="T41" fmla="*/ 1796 h 1800"/>
                  <a:gd name="T42" fmla="*/ 1654 w 1832"/>
                  <a:gd name="T43" fmla="*/ 1794 h 1800"/>
                  <a:gd name="T44" fmla="*/ 1678 w 1832"/>
                  <a:gd name="T45" fmla="*/ 1789 h 1800"/>
                  <a:gd name="T46" fmla="*/ 1701 w 1832"/>
                  <a:gd name="T47" fmla="*/ 1783 h 1800"/>
                  <a:gd name="T48" fmla="*/ 1722 w 1832"/>
                  <a:gd name="T49" fmla="*/ 1776 h 1800"/>
                  <a:gd name="T50" fmla="*/ 1740 w 1832"/>
                  <a:gd name="T51" fmla="*/ 1766 h 1800"/>
                  <a:gd name="T52" fmla="*/ 1749 w 1832"/>
                  <a:gd name="T53" fmla="*/ 1760 h 1800"/>
                  <a:gd name="T54" fmla="*/ 1757 w 1832"/>
                  <a:gd name="T55" fmla="*/ 1754 h 1800"/>
                  <a:gd name="T56" fmla="*/ 1764 w 1832"/>
                  <a:gd name="T57" fmla="*/ 1748 h 1800"/>
                  <a:gd name="T58" fmla="*/ 1772 w 1832"/>
                  <a:gd name="T59" fmla="*/ 1741 h 1800"/>
                  <a:gd name="T60" fmla="*/ 1778 w 1832"/>
                  <a:gd name="T61" fmla="*/ 1734 h 1800"/>
                  <a:gd name="T62" fmla="*/ 1783 w 1832"/>
                  <a:gd name="T63" fmla="*/ 1725 h 1800"/>
                  <a:gd name="T64" fmla="*/ 1783 w 1832"/>
                  <a:gd name="T65" fmla="*/ 1725 h 1800"/>
                  <a:gd name="T66" fmla="*/ 1792 w 1832"/>
                  <a:gd name="T67" fmla="*/ 1710 h 1800"/>
                  <a:gd name="T68" fmla="*/ 1799 w 1832"/>
                  <a:gd name="T69" fmla="*/ 1693 h 1800"/>
                  <a:gd name="T70" fmla="*/ 1807 w 1832"/>
                  <a:gd name="T71" fmla="*/ 1677 h 1800"/>
                  <a:gd name="T72" fmla="*/ 1814 w 1832"/>
                  <a:gd name="T73" fmla="*/ 1661 h 1800"/>
                  <a:gd name="T74" fmla="*/ 1819 w 1832"/>
                  <a:gd name="T75" fmla="*/ 1646 h 1800"/>
                  <a:gd name="T76" fmla="*/ 1822 w 1832"/>
                  <a:gd name="T77" fmla="*/ 1631 h 1800"/>
                  <a:gd name="T78" fmla="*/ 1829 w 1832"/>
                  <a:gd name="T79" fmla="*/ 1602 h 1800"/>
                  <a:gd name="T80" fmla="*/ 1832 w 1832"/>
                  <a:gd name="T81" fmla="*/ 1576 h 1800"/>
                  <a:gd name="T82" fmla="*/ 1832 w 1832"/>
                  <a:gd name="T83" fmla="*/ 1551 h 1800"/>
                  <a:gd name="T84" fmla="*/ 1831 w 1832"/>
                  <a:gd name="T85" fmla="*/ 1528 h 1800"/>
                  <a:gd name="T86" fmla="*/ 1827 w 1832"/>
                  <a:gd name="T87" fmla="*/ 1507 h 1800"/>
                  <a:gd name="T88" fmla="*/ 1827 w 1832"/>
                  <a:gd name="T89" fmla="*/ 1507 h 1800"/>
                  <a:gd name="T90" fmla="*/ 1823 w 1832"/>
                  <a:gd name="T91" fmla="*/ 1482 h 1800"/>
                  <a:gd name="T92" fmla="*/ 1816 w 1832"/>
                  <a:gd name="T93" fmla="*/ 1429 h 1800"/>
                  <a:gd name="T94" fmla="*/ 1795 w 1832"/>
                  <a:gd name="T95" fmla="*/ 1253 h 1800"/>
                  <a:gd name="T96" fmla="*/ 1733 w 1832"/>
                  <a:gd name="T97" fmla="*/ 747 h 1800"/>
                  <a:gd name="T98" fmla="*/ 1649 w 1832"/>
                  <a:gd name="T99" fmla="*/ 25 h 1800"/>
                  <a:gd name="T100" fmla="*/ 319 w 1832"/>
                  <a:gd name="T101" fmla="*/ 0 h 1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32" h="1800">
                    <a:moveTo>
                      <a:pt x="319" y="0"/>
                    </a:moveTo>
                    <a:lnTo>
                      <a:pt x="0" y="1629"/>
                    </a:lnTo>
                    <a:lnTo>
                      <a:pt x="85" y="1742"/>
                    </a:lnTo>
                    <a:lnTo>
                      <a:pt x="401" y="1778"/>
                    </a:lnTo>
                    <a:lnTo>
                      <a:pt x="401" y="1778"/>
                    </a:lnTo>
                    <a:lnTo>
                      <a:pt x="532" y="1777"/>
                    </a:lnTo>
                    <a:lnTo>
                      <a:pt x="672" y="1776"/>
                    </a:lnTo>
                    <a:lnTo>
                      <a:pt x="835" y="1775"/>
                    </a:lnTo>
                    <a:lnTo>
                      <a:pt x="1006" y="1775"/>
                    </a:lnTo>
                    <a:lnTo>
                      <a:pt x="1167" y="1777"/>
                    </a:lnTo>
                    <a:lnTo>
                      <a:pt x="1238" y="1778"/>
                    </a:lnTo>
                    <a:lnTo>
                      <a:pt x="1301" y="1781"/>
                    </a:lnTo>
                    <a:lnTo>
                      <a:pt x="1353" y="1783"/>
                    </a:lnTo>
                    <a:lnTo>
                      <a:pt x="1390" y="1787"/>
                    </a:lnTo>
                    <a:lnTo>
                      <a:pt x="1390" y="1787"/>
                    </a:lnTo>
                    <a:lnTo>
                      <a:pt x="1452" y="1793"/>
                    </a:lnTo>
                    <a:lnTo>
                      <a:pt x="1513" y="1797"/>
                    </a:lnTo>
                    <a:lnTo>
                      <a:pt x="1543" y="1799"/>
                    </a:lnTo>
                    <a:lnTo>
                      <a:pt x="1572" y="1800"/>
                    </a:lnTo>
                    <a:lnTo>
                      <a:pt x="1600" y="1799"/>
                    </a:lnTo>
                    <a:lnTo>
                      <a:pt x="1627" y="1796"/>
                    </a:lnTo>
                    <a:lnTo>
                      <a:pt x="1654" y="1794"/>
                    </a:lnTo>
                    <a:lnTo>
                      <a:pt x="1678" y="1789"/>
                    </a:lnTo>
                    <a:lnTo>
                      <a:pt x="1701" y="1783"/>
                    </a:lnTo>
                    <a:lnTo>
                      <a:pt x="1722" y="1776"/>
                    </a:lnTo>
                    <a:lnTo>
                      <a:pt x="1740" y="1766"/>
                    </a:lnTo>
                    <a:lnTo>
                      <a:pt x="1749" y="1760"/>
                    </a:lnTo>
                    <a:lnTo>
                      <a:pt x="1757" y="1754"/>
                    </a:lnTo>
                    <a:lnTo>
                      <a:pt x="1764" y="1748"/>
                    </a:lnTo>
                    <a:lnTo>
                      <a:pt x="1772" y="1741"/>
                    </a:lnTo>
                    <a:lnTo>
                      <a:pt x="1778" y="1734"/>
                    </a:lnTo>
                    <a:lnTo>
                      <a:pt x="1783" y="1725"/>
                    </a:lnTo>
                    <a:lnTo>
                      <a:pt x="1783" y="1725"/>
                    </a:lnTo>
                    <a:lnTo>
                      <a:pt x="1792" y="1710"/>
                    </a:lnTo>
                    <a:lnTo>
                      <a:pt x="1799" y="1693"/>
                    </a:lnTo>
                    <a:lnTo>
                      <a:pt x="1807" y="1677"/>
                    </a:lnTo>
                    <a:lnTo>
                      <a:pt x="1814" y="1661"/>
                    </a:lnTo>
                    <a:lnTo>
                      <a:pt x="1819" y="1646"/>
                    </a:lnTo>
                    <a:lnTo>
                      <a:pt x="1822" y="1631"/>
                    </a:lnTo>
                    <a:lnTo>
                      <a:pt x="1829" y="1602"/>
                    </a:lnTo>
                    <a:lnTo>
                      <a:pt x="1832" y="1576"/>
                    </a:lnTo>
                    <a:lnTo>
                      <a:pt x="1832" y="1551"/>
                    </a:lnTo>
                    <a:lnTo>
                      <a:pt x="1831" y="1528"/>
                    </a:lnTo>
                    <a:lnTo>
                      <a:pt x="1827" y="1507"/>
                    </a:lnTo>
                    <a:lnTo>
                      <a:pt x="1827" y="1507"/>
                    </a:lnTo>
                    <a:lnTo>
                      <a:pt x="1823" y="1482"/>
                    </a:lnTo>
                    <a:lnTo>
                      <a:pt x="1816" y="1429"/>
                    </a:lnTo>
                    <a:lnTo>
                      <a:pt x="1795" y="1253"/>
                    </a:lnTo>
                    <a:lnTo>
                      <a:pt x="1733" y="747"/>
                    </a:lnTo>
                    <a:lnTo>
                      <a:pt x="1649" y="25"/>
                    </a:lnTo>
                    <a:lnTo>
                      <a:pt x="319" y="0"/>
                    </a:lnTo>
                    <a:close/>
                  </a:path>
                </a:pathLst>
              </a:custGeom>
              <a:solidFill>
                <a:srgbClr val="8082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p>
            </p:txBody>
          </p:sp>
          <p:sp>
            <p:nvSpPr>
              <p:cNvPr id="24" name="íşḻîďè"/>
              <p:cNvSpPr/>
              <p:nvPr/>
            </p:nvSpPr>
            <p:spPr bwMode="auto">
              <a:xfrm>
                <a:off x="428538" y="1833186"/>
                <a:ext cx="2973415" cy="2950940"/>
              </a:xfrm>
              <a:custGeom>
                <a:avLst/>
                <a:gdLst>
                  <a:gd name="T0" fmla="*/ 328 w 1851"/>
                  <a:gd name="T1" fmla="*/ 12 h 1839"/>
                  <a:gd name="T2" fmla="*/ 1667 w 1851"/>
                  <a:gd name="T3" fmla="*/ 0 h 1839"/>
                  <a:gd name="T4" fmla="*/ 1851 w 1851"/>
                  <a:gd name="T5" fmla="*/ 1588 h 1839"/>
                  <a:gd name="T6" fmla="*/ 1851 w 1851"/>
                  <a:gd name="T7" fmla="*/ 1588 h 1839"/>
                  <a:gd name="T8" fmla="*/ 1849 w 1851"/>
                  <a:gd name="T9" fmla="*/ 1597 h 1839"/>
                  <a:gd name="T10" fmla="*/ 1842 w 1851"/>
                  <a:gd name="T11" fmla="*/ 1620 h 1839"/>
                  <a:gd name="T12" fmla="*/ 1836 w 1851"/>
                  <a:gd name="T13" fmla="*/ 1635 h 1839"/>
                  <a:gd name="T14" fmla="*/ 1829 w 1851"/>
                  <a:gd name="T15" fmla="*/ 1653 h 1839"/>
                  <a:gd name="T16" fmla="*/ 1819 w 1851"/>
                  <a:gd name="T17" fmla="*/ 1674 h 1839"/>
                  <a:gd name="T18" fmla="*/ 1808 w 1851"/>
                  <a:gd name="T19" fmla="*/ 1694 h 1839"/>
                  <a:gd name="T20" fmla="*/ 1794 w 1851"/>
                  <a:gd name="T21" fmla="*/ 1715 h 1839"/>
                  <a:gd name="T22" fmla="*/ 1778 w 1851"/>
                  <a:gd name="T23" fmla="*/ 1736 h 1839"/>
                  <a:gd name="T24" fmla="*/ 1760 w 1851"/>
                  <a:gd name="T25" fmla="*/ 1757 h 1839"/>
                  <a:gd name="T26" fmla="*/ 1738 w 1851"/>
                  <a:gd name="T27" fmla="*/ 1777 h 1839"/>
                  <a:gd name="T28" fmla="*/ 1728 w 1851"/>
                  <a:gd name="T29" fmla="*/ 1787 h 1839"/>
                  <a:gd name="T30" fmla="*/ 1714 w 1851"/>
                  <a:gd name="T31" fmla="*/ 1795 h 1839"/>
                  <a:gd name="T32" fmla="*/ 1702 w 1851"/>
                  <a:gd name="T33" fmla="*/ 1804 h 1839"/>
                  <a:gd name="T34" fmla="*/ 1688 w 1851"/>
                  <a:gd name="T35" fmla="*/ 1812 h 1839"/>
                  <a:gd name="T36" fmla="*/ 1673 w 1851"/>
                  <a:gd name="T37" fmla="*/ 1819 h 1839"/>
                  <a:gd name="T38" fmla="*/ 1658 w 1851"/>
                  <a:gd name="T39" fmla="*/ 1825 h 1839"/>
                  <a:gd name="T40" fmla="*/ 1642 w 1851"/>
                  <a:gd name="T41" fmla="*/ 1831 h 1839"/>
                  <a:gd name="T42" fmla="*/ 1625 w 1851"/>
                  <a:gd name="T43" fmla="*/ 1836 h 1839"/>
                  <a:gd name="T44" fmla="*/ 1625 w 1851"/>
                  <a:gd name="T45" fmla="*/ 1836 h 1839"/>
                  <a:gd name="T46" fmla="*/ 1577 w 1851"/>
                  <a:gd name="T47" fmla="*/ 1839 h 1839"/>
                  <a:gd name="T48" fmla="*/ 1528 w 1851"/>
                  <a:gd name="T49" fmla="*/ 1839 h 1839"/>
                  <a:gd name="T50" fmla="*/ 1476 w 1851"/>
                  <a:gd name="T51" fmla="*/ 1837 h 1839"/>
                  <a:gd name="T52" fmla="*/ 1425 w 1851"/>
                  <a:gd name="T53" fmla="*/ 1835 h 1839"/>
                  <a:gd name="T54" fmla="*/ 1318 w 1851"/>
                  <a:gd name="T55" fmla="*/ 1829 h 1839"/>
                  <a:gd name="T56" fmla="*/ 1210 w 1851"/>
                  <a:gd name="T57" fmla="*/ 1822 h 1839"/>
                  <a:gd name="T58" fmla="*/ 1098 w 1851"/>
                  <a:gd name="T59" fmla="*/ 1813 h 1839"/>
                  <a:gd name="T60" fmla="*/ 986 w 1851"/>
                  <a:gd name="T61" fmla="*/ 1807 h 1839"/>
                  <a:gd name="T62" fmla="*/ 930 w 1851"/>
                  <a:gd name="T63" fmla="*/ 1806 h 1839"/>
                  <a:gd name="T64" fmla="*/ 872 w 1851"/>
                  <a:gd name="T65" fmla="*/ 1805 h 1839"/>
                  <a:gd name="T66" fmla="*/ 815 w 1851"/>
                  <a:gd name="T67" fmla="*/ 1805 h 1839"/>
                  <a:gd name="T68" fmla="*/ 759 w 1851"/>
                  <a:gd name="T69" fmla="*/ 1806 h 1839"/>
                  <a:gd name="T70" fmla="*/ 759 w 1851"/>
                  <a:gd name="T71" fmla="*/ 1806 h 1839"/>
                  <a:gd name="T72" fmla="*/ 700 w 1851"/>
                  <a:gd name="T73" fmla="*/ 1809 h 1839"/>
                  <a:gd name="T74" fmla="*/ 638 w 1851"/>
                  <a:gd name="T75" fmla="*/ 1809 h 1839"/>
                  <a:gd name="T76" fmla="*/ 576 w 1851"/>
                  <a:gd name="T77" fmla="*/ 1809 h 1839"/>
                  <a:gd name="T78" fmla="*/ 512 w 1851"/>
                  <a:gd name="T79" fmla="*/ 1807 h 1839"/>
                  <a:gd name="T80" fmla="*/ 386 w 1851"/>
                  <a:gd name="T81" fmla="*/ 1804 h 1839"/>
                  <a:gd name="T82" fmla="*/ 266 w 1851"/>
                  <a:gd name="T83" fmla="*/ 1799 h 1839"/>
                  <a:gd name="T84" fmla="*/ 160 w 1851"/>
                  <a:gd name="T85" fmla="*/ 1793 h 1839"/>
                  <a:gd name="T86" fmla="*/ 76 w 1851"/>
                  <a:gd name="T87" fmla="*/ 1788 h 1839"/>
                  <a:gd name="T88" fmla="*/ 0 w 1851"/>
                  <a:gd name="T89" fmla="*/ 1782 h 1839"/>
                  <a:gd name="T90" fmla="*/ 328 w 1851"/>
                  <a:gd name="T91" fmla="*/ 12 h 1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51" h="1839">
                    <a:moveTo>
                      <a:pt x="328" y="12"/>
                    </a:moveTo>
                    <a:lnTo>
                      <a:pt x="1667" y="0"/>
                    </a:lnTo>
                    <a:lnTo>
                      <a:pt x="1851" y="1588"/>
                    </a:lnTo>
                    <a:lnTo>
                      <a:pt x="1851" y="1588"/>
                    </a:lnTo>
                    <a:lnTo>
                      <a:pt x="1849" y="1597"/>
                    </a:lnTo>
                    <a:lnTo>
                      <a:pt x="1842" y="1620"/>
                    </a:lnTo>
                    <a:lnTo>
                      <a:pt x="1836" y="1635"/>
                    </a:lnTo>
                    <a:lnTo>
                      <a:pt x="1829" y="1653"/>
                    </a:lnTo>
                    <a:lnTo>
                      <a:pt x="1819" y="1674"/>
                    </a:lnTo>
                    <a:lnTo>
                      <a:pt x="1808" y="1694"/>
                    </a:lnTo>
                    <a:lnTo>
                      <a:pt x="1794" y="1715"/>
                    </a:lnTo>
                    <a:lnTo>
                      <a:pt x="1778" y="1736"/>
                    </a:lnTo>
                    <a:lnTo>
                      <a:pt x="1760" y="1757"/>
                    </a:lnTo>
                    <a:lnTo>
                      <a:pt x="1738" y="1777"/>
                    </a:lnTo>
                    <a:lnTo>
                      <a:pt x="1728" y="1787"/>
                    </a:lnTo>
                    <a:lnTo>
                      <a:pt x="1714" y="1795"/>
                    </a:lnTo>
                    <a:lnTo>
                      <a:pt x="1702" y="1804"/>
                    </a:lnTo>
                    <a:lnTo>
                      <a:pt x="1688" y="1812"/>
                    </a:lnTo>
                    <a:lnTo>
                      <a:pt x="1673" y="1819"/>
                    </a:lnTo>
                    <a:lnTo>
                      <a:pt x="1658" y="1825"/>
                    </a:lnTo>
                    <a:lnTo>
                      <a:pt x="1642" y="1831"/>
                    </a:lnTo>
                    <a:lnTo>
                      <a:pt x="1625" y="1836"/>
                    </a:lnTo>
                    <a:lnTo>
                      <a:pt x="1625" y="1836"/>
                    </a:lnTo>
                    <a:lnTo>
                      <a:pt x="1577" y="1839"/>
                    </a:lnTo>
                    <a:lnTo>
                      <a:pt x="1528" y="1839"/>
                    </a:lnTo>
                    <a:lnTo>
                      <a:pt x="1476" y="1837"/>
                    </a:lnTo>
                    <a:lnTo>
                      <a:pt x="1425" y="1835"/>
                    </a:lnTo>
                    <a:lnTo>
                      <a:pt x="1318" y="1829"/>
                    </a:lnTo>
                    <a:lnTo>
                      <a:pt x="1210" y="1822"/>
                    </a:lnTo>
                    <a:lnTo>
                      <a:pt x="1098" y="1813"/>
                    </a:lnTo>
                    <a:lnTo>
                      <a:pt x="986" y="1807"/>
                    </a:lnTo>
                    <a:lnTo>
                      <a:pt x="930" y="1806"/>
                    </a:lnTo>
                    <a:lnTo>
                      <a:pt x="872" y="1805"/>
                    </a:lnTo>
                    <a:lnTo>
                      <a:pt x="815" y="1805"/>
                    </a:lnTo>
                    <a:lnTo>
                      <a:pt x="759" y="1806"/>
                    </a:lnTo>
                    <a:lnTo>
                      <a:pt x="759" y="1806"/>
                    </a:lnTo>
                    <a:lnTo>
                      <a:pt x="700" y="1809"/>
                    </a:lnTo>
                    <a:lnTo>
                      <a:pt x="638" y="1809"/>
                    </a:lnTo>
                    <a:lnTo>
                      <a:pt x="576" y="1809"/>
                    </a:lnTo>
                    <a:lnTo>
                      <a:pt x="512" y="1807"/>
                    </a:lnTo>
                    <a:lnTo>
                      <a:pt x="386" y="1804"/>
                    </a:lnTo>
                    <a:lnTo>
                      <a:pt x="266" y="1799"/>
                    </a:lnTo>
                    <a:lnTo>
                      <a:pt x="160" y="1793"/>
                    </a:lnTo>
                    <a:lnTo>
                      <a:pt x="76" y="1788"/>
                    </a:lnTo>
                    <a:lnTo>
                      <a:pt x="0" y="1782"/>
                    </a:lnTo>
                    <a:lnTo>
                      <a:pt x="328" y="12"/>
                    </a:lnTo>
                    <a:close/>
                  </a:path>
                </a:pathLst>
              </a:custGeom>
              <a:solidFill>
                <a:schemeClr val="bg1">
                  <a:lumMod val="95000"/>
                </a:schemeClr>
              </a:solidFill>
              <a:ln>
                <a:noFill/>
              </a:ln>
            </p:spPr>
            <p:txBody>
              <a:bodyPr vert="horz" wrap="square" lIns="91440" tIns="45720" rIns="91440" bIns="45720" numCol="1" anchor="t" anchorCtr="0" compatLnSpc="1">
                <a:normAutofit/>
              </a:bodyPr>
              <a:lstStyle/>
              <a:p>
                <a:endParaRPr lang="en-US"/>
              </a:p>
            </p:txBody>
          </p:sp>
          <p:sp>
            <p:nvSpPr>
              <p:cNvPr id="25" name="íśḷïḍè"/>
              <p:cNvSpPr/>
              <p:nvPr/>
            </p:nvSpPr>
            <p:spPr bwMode="auto">
              <a:xfrm>
                <a:off x="1632674" y="1576303"/>
                <a:ext cx="761016" cy="324315"/>
              </a:xfrm>
              <a:custGeom>
                <a:avLst/>
                <a:gdLst>
                  <a:gd name="T0" fmla="*/ 365 w 475"/>
                  <a:gd name="T1" fmla="*/ 69 h 204"/>
                  <a:gd name="T2" fmla="*/ 306 w 475"/>
                  <a:gd name="T3" fmla="*/ 67 h 204"/>
                  <a:gd name="T4" fmla="*/ 291 w 475"/>
                  <a:gd name="T5" fmla="*/ 63 h 204"/>
                  <a:gd name="T6" fmla="*/ 285 w 475"/>
                  <a:gd name="T7" fmla="*/ 51 h 204"/>
                  <a:gd name="T8" fmla="*/ 280 w 475"/>
                  <a:gd name="T9" fmla="*/ 20 h 204"/>
                  <a:gd name="T10" fmla="*/ 267 w 475"/>
                  <a:gd name="T11" fmla="*/ 8 h 204"/>
                  <a:gd name="T12" fmla="*/ 252 w 475"/>
                  <a:gd name="T13" fmla="*/ 3 h 204"/>
                  <a:gd name="T14" fmla="*/ 226 w 475"/>
                  <a:gd name="T15" fmla="*/ 0 h 204"/>
                  <a:gd name="T16" fmla="*/ 197 w 475"/>
                  <a:gd name="T17" fmla="*/ 9 h 204"/>
                  <a:gd name="T18" fmla="*/ 183 w 475"/>
                  <a:gd name="T19" fmla="*/ 28 h 204"/>
                  <a:gd name="T20" fmla="*/ 182 w 475"/>
                  <a:gd name="T21" fmla="*/ 44 h 204"/>
                  <a:gd name="T22" fmla="*/ 179 w 475"/>
                  <a:gd name="T23" fmla="*/ 63 h 204"/>
                  <a:gd name="T24" fmla="*/ 167 w 475"/>
                  <a:gd name="T25" fmla="*/ 71 h 204"/>
                  <a:gd name="T26" fmla="*/ 119 w 475"/>
                  <a:gd name="T27" fmla="*/ 77 h 204"/>
                  <a:gd name="T28" fmla="*/ 75 w 475"/>
                  <a:gd name="T29" fmla="*/ 87 h 204"/>
                  <a:gd name="T30" fmla="*/ 63 w 475"/>
                  <a:gd name="T31" fmla="*/ 93 h 204"/>
                  <a:gd name="T32" fmla="*/ 23 w 475"/>
                  <a:gd name="T33" fmla="*/ 135 h 204"/>
                  <a:gd name="T34" fmla="*/ 1 w 475"/>
                  <a:gd name="T35" fmla="*/ 170 h 204"/>
                  <a:gd name="T36" fmla="*/ 0 w 475"/>
                  <a:gd name="T37" fmla="*/ 177 h 204"/>
                  <a:gd name="T38" fmla="*/ 8 w 475"/>
                  <a:gd name="T39" fmla="*/ 191 h 204"/>
                  <a:gd name="T40" fmla="*/ 31 w 475"/>
                  <a:gd name="T41" fmla="*/ 201 h 204"/>
                  <a:gd name="T42" fmla="*/ 99 w 475"/>
                  <a:gd name="T43" fmla="*/ 204 h 204"/>
                  <a:gd name="T44" fmla="*/ 420 w 475"/>
                  <a:gd name="T45" fmla="*/ 198 h 204"/>
                  <a:gd name="T46" fmla="*/ 444 w 475"/>
                  <a:gd name="T47" fmla="*/ 195 h 204"/>
                  <a:gd name="T48" fmla="*/ 465 w 475"/>
                  <a:gd name="T49" fmla="*/ 182 h 204"/>
                  <a:gd name="T50" fmla="*/ 474 w 475"/>
                  <a:gd name="T51" fmla="*/ 164 h 204"/>
                  <a:gd name="T52" fmla="*/ 473 w 475"/>
                  <a:gd name="T53" fmla="*/ 151 h 204"/>
                  <a:gd name="T54" fmla="*/ 447 w 475"/>
                  <a:gd name="T55" fmla="*/ 115 h 204"/>
                  <a:gd name="T56" fmla="*/ 409 w 475"/>
                  <a:gd name="T57" fmla="*/ 81 h 204"/>
                  <a:gd name="T58" fmla="*/ 383 w 475"/>
                  <a:gd name="T59" fmla="*/ 71 h 204"/>
                  <a:gd name="T60" fmla="*/ 236 w 475"/>
                  <a:gd name="T61" fmla="*/ 57 h 204"/>
                  <a:gd name="T62" fmla="*/ 221 w 475"/>
                  <a:gd name="T63" fmla="*/ 53 h 204"/>
                  <a:gd name="T64" fmla="*/ 212 w 475"/>
                  <a:gd name="T65" fmla="*/ 45 h 204"/>
                  <a:gd name="T66" fmla="*/ 209 w 475"/>
                  <a:gd name="T67" fmla="*/ 37 h 204"/>
                  <a:gd name="T68" fmla="*/ 214 w 475"/>
                  <a:gd name="T69" fmla="*/ 26 h 204"/>
                  <a:gd name="T70" fmla="*/ 225 w 475"/>
                  <a:gd name="T71" fmla="*/ 17 h 204"/>
                  <a:gd name="T72" fmla="*/ 236 w 475"/>
                  <a:gd name="T73" fmla="*/ 16 h 204"/>
                  <a:gd name="T74" fmla="*/ 250 w 475"/>
                  <a:gd name="T75" fmla="*/ 20 h 204"/>
                  <a:gd name="T76" fmla="*/ 260 w 475"/>
                  <a:gd name="T77" fmla="*/ 28 h 204"/>
                  <a:gd name="T78" fmla="*/ 262 w 475"/>
                  <a:gd name="T79" fmla="*/ 37 h 204"/>
                  <a:gd name="T80" fmla="*/ 258 w 475"/>
                  <a:gd name="T81" fmla="*/ 49 h 204"/>
                  <a:gd name="T82" fmla="*/ 246 w 475"/>
                  <a:gd name="T83" fmla="*/ 56 h 204"/>
                  <a:gd name="T84" fmla="*/ 236 w 475"/>
                  <a:gd name="T85" fmla="*/ 5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75" h="204">
                    <a:moveTo>
                      <a:pt x="383" y="71"/>
                    </a:moveTo>
                    <a:lnTo>
                      <a:pt x="383" y="71"/>
                    </a:lnTo>
                    <a:lnTo>
                      <a:pt x="365" y="69"/>
                    </a:lnTo>
                    <a:lnTo>
                      <a:pt x="350" y="68"/>
                    </a:lnTo>
                    <a:lnTo>
                      <a:pt x="325" y="67"/>
                    </a:lnTo>
                    <a:lnTo>
                      <a:pt x="306" y="67"/>
                    </a:lnTo>
                    <a:lnTo>
                      <a:pt x="299" y="65"/>
                    </a:lnTo>
                    <a:lnTo>
                      <a:pt x="291" y="63"/>
                    </a:lnTo>
                    <a:lnTo>
                      <a:pt x="291" y="63"/>
                    </a:lnTo>
                    <a:lnTo>
                      <a:pt x="289" y="61"/>
                    </a:lnTo>
                    <a:lnTo>
                      <a:pt x="286" y="58"/>
                    </a:lnTo>
                    <a:lnTo>
                      <a:pt x="285" y="51"/>
                    </a:lnTo>
                    <a:lnTo>
                      <a:pt x="284" y="34"/>
                    </a:lnTo>
                    <a:lnTo>
                      <a:pt x="282" y="25"/>
                    </a:lnTo>
                    <a:lnTo>
                      <a:pt x="280" y="20"/>
                    </a:lnTo>
                    <a:lnTo>
                      <a:pt x="277" y="15"/>
                    </a:lnTo>
                    <a:lnTo>
                      <a:pt x="273" y="11"/>
                    </a:lnTo>
                    <a:lnTo>
                      <a:pt x="267" y="8"/>
                    </a:lnTo>
                    <a:lnTo>
                      <a:pt x="260" y="5"/>
                    </a:lnTo>
                    <a:lnTo>
                      <a:pt x="252" y="3"/>
                    </a:lnTo>
                    <a:lnTo>
                      <a:pt x="252" y="3"/>
                    </a:lnTo>
                    <a:lnTo>
                      <a:pt x="243" y="0"/>
                    </a:lnTo>
                    <a:lnTo>
                      <a:pt x="235" y="0"/>
                    </a:lnTo>
                    <a:lnTo>
                      <a:pt x="226" y="0"/>
                    </a:lnTo>
                    <a:lnTo>
                      <a:pt x="220" y="0"/>
                    </a:lnTo>
                    <a:lnTo>
                      <a:pt x="207" y="4"/>
                    </a:lnTo>
                    <a:lnTo>
                      <a:pt x="197" y="9"/>
                    </a:lnTo>
                    <a:lnTo>
                      <a:pt x="190" y="15"/>
                    </a:lnTo>
                    <a:lnTo>
                      <a:pt x="185" y="22"/>
                    </a:lnTo>
                    <a:lnTo>
                      <a:pt x="183" y="28"/>
                    </a:lnTo>
                    <a:lnTo>
                      <a:pt x="181" y="34"/>
                    </a:lnTo>
                    <a:lnTo>
                      <a:pt x="181" y="34"/>
                    </a:lnTo>
                    <a:lnTo>
                      <a:pt x="182" y="44"/>
                    </a:lnTo>
                    <a:lnTo>
                      <a:pt x="183" y="53"/>
                    </a:lnTo>
                    <a:lnTo>
                      <a:pt x="182" y="58"/>
                    </a:lnTo>
                    <a:lnTo>
                      <a:pt x="179" y="63"/>
                    </a:lnTo>
                    <a:lnTo>
                      <a:pt x="175" y="67"/>
                    </a:lnTo>
                    <a:lnTo>
                      <a:pt x="167" y="71"/>
                    </a:lnTo>
                    <a:lnTo>
                      <a:pt x="167" y="71"/>
                    </a:lnTo>
                    <a:lnTo>
                      <a:pt x="159" y="74"/>
                    </a:lnTo>
                    <a:lnTo>
                      <a:pt x="148" y="75"/>
                    </a:lnTo>
                    <a:lnTo>
                      <a:pt x="119" y="77"/>
                    </a:lnTo>
                    <a:lnTo>
                      <a:pt x="104" y="80"/>
                    </a:lnTo>
                    <a:lnTo>
                      <a:pt x="88" y="83"/>
                    </a:lnTo>
                    <a:lnTo>
                      <a:pt x="75" y="87"/>
                    </a:lnTo>
                    <a:lnTo>
                      <a:pt x="69" y="91"/>
                    </a:lnTo>
                    <a:lnTo>
                      <a:pt x="63" y="93"/>
                    </a:lnTo>
                    <a:lnTo>
                      <a:pt x="63" y="93"/>
                    </a:lnTo>
                    <a:lnTo>
                      <a:pt x="48" y="105"/>
                    </a:lnTo>
                    <a:lnTo>
                      <a:pt x="35" y="120"/>
                    </a:lnTo>
                    <a:lnTo>
                      <a:pt x="23" y="135"/>
                    </a:lnTo>
                    <a:lnTo>
                      <a:pt x="12" y="151"/>
                    </a:lnTo>
                    <a:lnTo>
                      <a:pt x="12" y="151"/>
                    </a:lnTo>
                    <a:lnTo>
                      <a:pt x="1" y="170"/>
                    </a:lnTo>
                    <a:lnTo>
                      <a:pt x="1" y="170"/>
                    </a:lnTo>
                    <a:lnTo>
                      <a:pt x="0" y="174"/>
                    </a:lnTo>
                    <a:lnTo>
                      <a:pt x="0" y="177"/>
                    </a:lnTo>
                    <a:lnTo>
                      <a:pt x="0" y="181"/>
                    </a:lnTo>
                    <a:lnTo>
                      <a:pt x="2" y="185"/>
                    </a:lnTo>
                    <a:lnTo>
                      <a:pt x="8" y="191"/>
                    </a:lnTo>
                    <a:lnTo>
                      <a:pt x="16" y="195"/>
                    </a:lnTo>
                    <a:lnTo>
                      <a:pt x="24" y="199"/>
                    </a:lnTo>
                    <a:lnTo>
                      <a:pt x="31" y="201"/>
                    </a:lnTo>
                    <a:lnTo>
                      <a:pt x="39" y="204"/>
                    </a:lnTo>
                    <a:lnTo>
                      <a:pt x="39" y="204"/>
                    </a:lnTo>
                    <a:lnTo>
                      <a:pt x="99" y="204"/>
                    </a:lnTo>
                    <a:lnTo>
                      <a:pt x="232" y="203"/>
                    </a:lnTo>
                    <a:lnTo>
                      <a:pt x="371" y="200"/>
                    </a:lnTo>
                    <a:lnTo>
                      <a:pt x="420" y="198"/>
                    </a:lnTo>
                    <a:lnTo>
                      <a:pt x="436" y="197"/>
                    </a:lnTo>
                    <a:lnTo>
                      <a:pt x="444" y="195"/>
                    </a:lnTo>
                    <a:lnTo>
                      <a:pt x="444" y="195"/>
                    </a:lnTo>
                    <a:lnTo>
                      <a:pt x="453" y="192"/>
                    </a:lnTo>
                    <a:lnTo>
                      <a:pt x="460" y="187"/>
                    </a:lnTo>
                    <a:lnTo>
                      <a:pt x="465" y="182"/>
                    </a:lnTo>
                    <a:lnTo>
                      <a:pt x="469" y="176"/>
                    </a:lnTo>
                    <a:lnTo>
                      <a:pt x="472" y="170"/>
                    </a:lnTo>
                    <a:lnTo>
                      <a:pt x="474" y="164"/>
                    </a:lnTo>
                    <a:lnTo>
                      <a:pt x="475" y="157"/>
                    </a:lnTo>
                    <a:lnTo>
                      <a:pt x="475" y="157"/>
                    </a:lnTo>
                    <a:lnTo>
                      <a:pt x="473" y="151"/>
                    </a:lnTo>
                    <a:lnTo>
                      <a:pt x="468" y="141"/>
                    </a:lnTo>
                    <a:lnTo>
                      <a:pt x="459" y="129"/>
                    </a:lnTo>
                    <a:lnTo>
                      <a:pt x="447" y="115"/>
                    </a:lnTo>
                    <a:lnTo>
                      <a:pt x="433" y="100"/>
                    </a:lnTo>
                    <a:lnTo>
                      <a:pt x="418" y="87"/>
                    </a:lnTo>
                    <a:lnTo>
                      <a:pt x="409" y="81"/>
                    </a:lnTo>
                    <a:lnTo>
                      <a:pt x="401" y="77"/>
                    </a:lnTo>
                    <a:lnTo>
                      <a:pt x="391" y="74"/>
                    </a:lnTo>
                    <a:lnTo>
                      <a:pt x="383" y="71"/>
                    </a:lnTo>
                    <a:lnTo>
                      <a:pt x="383" y="71"/>
                    </a:lnTo>
                    <a:close/>
                    <a:moveTo>
                      <a:pt x="236" y="57"/>
                    </a:moveTo>
                    <a:lnTo>
                      <a:pt x="236" y="57"/>
                    </a:lnTo>
                    <a:lnTo>
                      <a:pt x="230" y="57"/>
                    </a:lnTo>
                    <a:lnTo>
                      <a:pt x="225" y="56"/>
                    </a:lnTo>
                    <a:lnTo>
                      <a:pt x="221" y="53"/>
                    </a:lnTo>
                    <a:lnTo>
                      <a:pt x="217" y="51"/>
                    </a:lnTo>
                    <a:lnTo>
                      <a:pt x="214" y="49"/>
                    </a:lnTo>
                    <a:lnTo>
                      <a:pt x="212" y="45"/>
                    </a:lnTo>
                    <a:lnTo>
                      <a:pt x="209" y="41"/>
                    </a:lnTo>
                    <a:lnTo>
                      <a:pt x="209" y="37"/>
                    </a:lnTo>
                    <a:lnTo>
                      <a:pt x="209" y="37"/>
                    </a:lnTo>
                    <a:lnTo>
                      <a:pt x="209" y="33"/>
                    </a:lnTo>
                    <a:lnTo>
                      <a:pt x="212" y="28"/>
                    </a:lnTo>
                    <a:lnTo>
                      <a:pt x="214" y="26"/>
                    </a:lnTo>
                    <a:lnTo>
                      <a:pt x="217" y="22"/>
                    </a:lnTo>
                    <a:lnTo>
                      <a:pt x="221" y="20"/>
                    </a:lnTo>
                    <a:lnTo>
                      <a:pt x="225" y="17"/>
                    </a:lnTo>
                    <a:lnTo>
                      <a:pt x="230" y="16"/>
                    </a:lnTo>
                    <a:lnTo>
                      <a:pt x="236" y="16"/>
                    </a:lnTo>
                    <a:lnTo>
                      <a:pt x="236" y="16"/>
                    </a:lnTo>
                    <a:lnTo>
                      <a:pt x="241" y="16"/>
                    </a:lnTo>
                    <a:lnTo>
                      <a:pt x="246" y="17"/>
                    </a:lnTo>
                    <a:lnTo>
                      <a:pt x="250" y="20"/>
                    </a:lnTo>
                    <a:lnTo>
                      <a:pt x="254" y="22"/>
                    </a:lnTo>
                    <a:lnTo>
                      <a:pt x="258" y="26"/>
                    </a:lnTo>
                    <a:lnTo>
                      <a:pt x="260" y="28"/>
                    </a:lnTo>
                    <a:lnTo>
                      <a:pt x="261" y="33"/>
                    </a:lnTo>
                    <a:lnTo>
                      <a:pt x="262" y="37"/>
                    </a:lnTo>
                    <a:lnTo>
                      <a:pt x="262" y="37"/>
                    </a:lnTo>
                    <a:lnTo>
                      <a:pt x="261" y="41"/>
                    </a:lnTo>
                    <a:lnTo>
                      <a:pt x="260" y="45"/>
                    </a:lnTo>
                    <a:lnTo>
                      <a:pt x="258" y="49"/>
                    </a:lnTo>
                    <a:lnTo>
                      <a:pt x="254" y="51"/>
                    </a:lnTo>
                    <a:lnTo>
                      <a:pt x="250" y="53"/>
                    </a:lnTo>
                    <a:lnTo>
                      <a:pt x="246" y="56"/>
                    </a:lnTo>
                    <a:lnTo>
                      <a:pt x="241" y="57"/>
                    </a:lnTo>
                    <a:lnTo>
                      <a:pt x="236" y="57"/>
                    </a:lnTo>
                    <a:lnTo>
                      <a:pt x="236" y="57"/>
                    </a:lnTo>
                    <a:close/>
                  </a:path>
                </a:pathLst>
              </a:custGeom>
              <a:solidFill>
                <a:schemeClr val="bg1">
                  <a:lumMod val="75000"/>
                </a:schemeClr>
              </a:solidFill>
              <a:ln>
                <a:noFill/>
              </a:ln>
            </p:spPr>
            <p:txBody>
              <a:bodyPr vert="horz" wrap="square" lIns="91440" tIns="45720" rIns="91440" bIns="45720" numCol="1" anchor="t" anchorCtr="0" compatLnSpc="1">
                <a:normAutofit fontScale="77500" lnSpcReduction="20000"/>
              </a:bodyPr>
              <a:lstStyle/>
              <a:p>
                <a:endParaRPr lang="en-US"/>
              </a:p>
            </p:txBody>
          </p:sp>
          <p:sp>
            <p:nvSpPr>
              <p:cNvPr id="26" name="iŝľiḓê"/>
              <p:cNvSpPr/>
              <p:nvPr/>
            </p:nvSpPr>
            <p:spPr bwMode="auto">
              <a:xfrm>
                <a:off x="3013418" y="4376323"/>
                <a:ext cx="388536" cy="407802"/>
              </a:xfrm>
              <a:custGeom>
                <a:avLst/>
                <a:gdLst>
                  <a:gd name="T0" fmla="*/ 87 w 241"/>
                  <a:gd name="T1" fmla="*/ 0 h 254"/>
                  <a:gd name="T2" fmla="*/ 87 w 241"/>
                  <a:gd name="T3" fmla="*/ 0 h 254"/>
                  <a:gd name="T4" fmla="*/ 89 w 241"/>
                  <a:gd name="T5" fmla="*/ 10 h 254"/>
                  <a:gd name="T6" fmla="*/ 89 w 241"/>
                  <a:gd name="T7" fmla="*/ 32 h 254"/>
                  <a:gd name="T8" fmla="*/ 89 w 241"/>
                  <a:gd name="T9" fmla="*/ 63 h 254"/>
                  <a:gd name="T10" fmla="*/ 86 w 241"/>
                  <a:gd name="T11" fmla="*/ 81 h 254"/>
                  <a:gd name="T12" fmla="*/ 84 w 241"/>
                  <a:gd name="T13" fmla="*/ 100 h 254"/>
                  <a:gd name="T14" fmla="*/ 80 w 241"/>
                  <a:gd name="T15" fmla="*/ 121 h 254"/>
                  <a:gd name="T16" fmla="*/ 75 w 241"/>
                  <a:gd name="T17" fmla="*/ 141 h 254"/>
                  <a:gd name="T18" fmla="*/ 68 w 241"/>
                  <a:gd name="T19" fmla="*/ 163 h 254"/>
                  <a:gd name="T20" fmla="*/ 59 w 241"/>
                  <a:gd name="T21" fmla="*/ 183 h 254"/>
                  <a:gd name="T22" fmla="*/ 48 w 241"/>
                  <a:gd name="T23" fmla="*/ 203 h 254"/>
                  <a:gd name="T24" fmla="*/ 34 w 241"/>
                  <a:gd name="T25" fmla="*/ 222 h 254"/>
                  <a:gd name="T26" fmla="*/ 26 w 241"/>
                  <a:gd name="T27" fmla="*/ 230 h 254"/>
                  <a:gd name="T28" fmla="*/ 18 w 241"/>
                  <a:gd name="T29" fmla="*/ 239 h 254"/>
                  <a:gd name="T30" fmla="*/ 9 w 241"/>
                  <a:gd name="T31" fmla="*/ 247 h 254"/>
                  <a:gd name="T32" fmla="*/ 0 w 241"/>
                  <a:gd name="T33" fmla="*/ 254 h 254"/>
                  <a:gd name="T34" fmla="*/ 0 w 241"/>
                  <a:gd name="T35" fmla="*/ 254 h 254"/>
                  <a:gd name="T36" fmla="*/ 15 w 241"/>
                  <a:gd name="T37" fmla="*/ 253 h 254"/>
                  <a:gd name="T38" fmla="*/ 15 w 241"/>
                  <a:gd name="T39" fmla="*/ 253 h 254"/>
                  <a:gd name="T40" fmla="*/ 32 w 241"/>
                  <a:gd name="T41" fmla="*/ 248 h 254"/>
                  <a:gd name="T42" fmla="*/ 48 w 241"/>
                  <a:gd name="T43" fmla="*/ 242 h 254"/>
                  <a:gd name="T44" fmla="*/ 63 w 241"/>
                  <a:gd name="T45" fmla="*/ 236 h 254"/>
                  <a:gd name="T46" fmla="*/ 78 w 241"/>
                  <a:gd name="T47" fmla="*/ 229 h 254"/>
                  <a:gd name="T48" fmla="*/ 92 w 241"/>
                  <a:gd name="T49" fmla="*/ 221 h 254"/>
                  <a:gd name="T50" fmla="*/ 104 w 241"/>
                  <a:gd name="T51" fmla="*/ 212 h 254"/>
                  <a:gd name="T52" fmla="*/ 118 w 241"/>
                  <a:gd name="T53" fmla="*/ 204 h 254"/>
                  <a:gd name="T54" fmla="*/ 128 w 241"/>
                  <a:gd name="T55" fmla="*/ 194 h 254"/>
                  <a:gd name="T56" fmla="*/ 150 w 241"/>
                  <a:gd name="T57" fmla="*/ 174 h 254"/>
                  <a:gd name="T58" fmla="*/ 168 w 241"/>
                  <a:gd name="T59" fmla="*/ 153 h 254"/>
                  <a:gd name="T60" fmla="*/ 184 w 241"/>
                  <a:gd name="T61" fmla="*/ 132 h 254"/>
                  <a:gd name="T62" fmla="*/ 198 w 241"/>
                  <a:gd name="T63" fmla="*/ 111 h 254"/>
                  <a:gd name="T64" fmla="*/ 209 w 241"/>
                  <a:gd name="T65" fmla="*/ 91 h 254"/>
                  <a:gd name="T66" fmla="*/ 219 w 241"/>
                  <a:gd name="T67" fmla="*/ 70 h 254"/>
                  <a:gd name="T68" fmla="*/ 226 w 241"/>
                  <a:gd name="T69" fmla="*/ 52 h 254"/>
                  <a:gd name="T70" fmla="*/ 232 w 241"/>
                  <a:gd name="T71" fmla="*/ 37 h 254"/>
                  <a:gd name="T72" fmla="*/ 239 w 241"/>
                  <a:gd name="T73" fmla="*/ 14 h 254"/>
                  <a:gd name="T74" fmla="*/ 241 w 241"/>
                  <a:gd name="T75" fmla="*/ 5 h 254"/>
                  <a:gd name="T76" fmla="*/ 241 w 241"/>
                  <a:gd name="T77" fmla="*/ 5 h 254"/>
                  <a:gd name="T78" fmla="*/ 233 w 241"/>
                  <a:gd name="T79" fmla="*/ 6 h 254"/>
                  <a:gd name="T80" fmla="*/ 223 w 241"/>
                  <a:gd name="T81" fmla="*/ 8 h 254"/>
                  <a:gd name="T82" fmla="*/ 208 w 241"/>
                  <a:gd name="T83" fmla="*/ 8 h 254"/>
                  <a:gd name="T84" fmla="*/ 186 w 241"/>
                  <a:gd name="T85" fmla="*/ 8 h 254"/>
                  <a:gd name="T86" fmla="*/ 160 w 241"/>
                  <a:gd name="T87" fmla="*/ 8 h 254"/>
                  <a:gd name="T88" fmla="*/ 127 w 241"/>
                  <a:gd name="T89" fmla="*/ 5 h 254"/>
                  <a:gd name="T90" fmla="*/ 87 w 241"/>
                  <a:gd name="T91" fmla="*/ 0 h 254"/>
                  <a:gd name="T92" fmla="*/ 87 w 241"/>
                  <a:gd name="T93"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1" h="254">
                    <a:moveTo>
                      <a:pt x="87" y="0"/>
                    </a:moveTo>
                    <a:lnTo>
                      <a:pt x="87" y="0"/>
                    </a:lnTo>
                    <a:lnTo>
                      <a:pt x="89" y="10"/>
                    </a:lnTo>
                    <a:lnTo>
                      <a:pt x="89" y="32"/>
                    </a:lnTo>
                    <a:lnTo>
                      <a:pt x="89" y="63"/>
                    </a:lnTo>
                    <a:lnTo>
                      <a:pt x="86" y="81"/>
                    </a:lnTo>
                    <a:lnTo>
                      <a:pt x="84" y="100"/>
                    </a:lnTo>
                    <a:lnTo>
                      <a:pt x="80" y="121"/>
                    </a:lnTo>
                    <a:lnTo>
                      <a:pt x="75" y="141"/>
                    </a:lnTo>
                    <a:lnTo>
                      <a:pt x="68" y="163"/>
                    </a:lnTo>
                    <a:lnTo>
                      <a:pt x="59" y="183"/>
                    </a:lnTo>
                    <a:lnTo>
                      <a:pt x="48" y="203"/>
                    </a:lnTo>
                    <a:lnTo>
                      <a:pt x="34" y="222"/>
                    </a:lnTo>
                    <a:lnTo>
                      <a:pt x="26" y="230"/>
                    </a:lnTo>
                    <a:lnTo>
                      <a:pt x="18" y="239"/>
                    </a:lnTo>
                    <a:lnTo>
                      <a:pt x="9" y="247"/>
                    </a:lnTo>
                    <a:lnTo>
                      <a:pt x="0" y="254"/>
                    </a:lnTo>
                    <a:lnTo>
                      <a:pt x="0" y="254"/>
                    </a:lnTo>
                    <a:lnTo>
                      <a:pt x="15" y="253"/>
                    </a:lnTo>
                    <a:lnTo>
                      <a:pt x="15" y="253"/>
                    </a:lnTo>
                    <a:lnTo>
                      <a:pt x="32" y="248"/>
                    </a:lnTo>
                    <a:lnTo>
                      <a:pt x="48" y="242"/>
                    </a:lnTo>
                    <a:lnTo>
                      <a:pt x="63" y="236"/>
                    </a:lnTo>
                    <a:lnTo>
                      <a:pt x="78" y="229"/>
                    </a:lnTo>
                    <a:lnTo>
                      <a:pt x="92" y="221"/>
                    </a:lnTo>
                    <a:lnTo>
                      <a:pt x="104" y="212"/>
                    </a:lnTo>
                    <a:lnTo>
                      <a:pt x="118" y="204"/>
                    </a:lnTo>
                    <a:lnTo>
                      <a:pt x="128" y="194"/>
                    </a:lnTo>
                    <a:lnTo>
                      <a:pt x="150" y="174"/>
                    </a:lnTo>
                    <a:lnTo>
                      <a:pt x="168" y="153"/>
                    </a:lnTo>
                    <a:lnTo>
                      <a:pt x="184" y="132"/>
                    </a:lnTo>
                    <a:lnTo>
                      <a:pt x="198" y="111"/>
                    </a:lnTo>
                    <a:lnTo>
                      <a:pt x="209" y="91"/>
                    </a:lnTo>
                    <a:lnTo>
                      <a:pt x="219" y="70"/>
                    </a:lnTo>
                    <a:lnTo>
                      <a:pt x="226" y="52"/>
                    </a:lnTo>
                    <a:lnTo>
                      <a:pt x="232" y="37"/>
                    </a:lnTo>
                    <a:lnTo>
                      <a:pt x="239" y="14"/>
                    </a:lnTo>
                    <a:lnTo>
                      <a:pt x="241" y="5"/>
                    </a:lnTo>
                    <a:lnTo>
                      <a:pt x="241" y="5"/>
                    </a:lnTo>
                    <a:lnTo>
                      <a:pt x="233" y="6"/>
                    </a:lnTo>
                    <a:lnTo>
                      <a:pt x="223" y="8"/>
                    </a:lnTo>
                    <a:lnTo>
                      <a:pt x="208" y="8"/>
                    </a:lnTo>
                    <a:lnTo>
                      <a:pt x="186" y="8"/>
                    </a:lnTo>
                    <a:lnTo>
                      <a:pt x="160" y="8"/>
                    </a:lnTo>
                    <a:lnTo>
                      <a:pt x="127" y="5"/>
                    </a:lnTo>
                    <a:lnTo>
                      <a:pt x="87" y="0"/>
                    </a:lnTo>
                    <a:lnTo>
                      <a:pt x="87" y="0"/>
                    </a:ln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lnSpcReduction="10000"/>
              </a:bodyPr>
              <a:lstStyle/>
              <a:p>
                <a:endParaRPr lang="en-US"/>
              </a:p>
            </p:txBody>
          </p:sp>
          <p:sp>
            <p:nvSpPr>
              <p:cNvPr id="27" name="iṧľîḓè"/>
              <p:cNvSpPr/>
              <p:nvPr/>
            </p:nvSpPr>
            <p:spPr bwMode="auto">
              <a:xfrm>
                <a:off x="1661575" y="1704744"/>
                <a:ext cx="706427" cy="163764"/>
              </a:xfrm>
              <a:custGeom>
                <a:avLst/>
                <a:gdLst>
                  <a:gd name="T0" fmla="*/ 0 w 442"/>
                  <a:gd name="T1" fmla="*/ 86 h 101"/>
                  <a:gd name="T2" fmla="*/ 18 w 442"/>
                  <a:gd name="T3" fmla="*/ 55 h 101"/>
                  <a:gd name="T4" fmla="*/ 30 w 442"/>
                  <a:gd name="T5" fmla="*/ 41 h 101"/>
                  <a:gd name="T6" fmla="*/ 46 w 442"/>
                  <a:gd name="T7" fmla="*/ 29 h 101"/>
                  <a:gd name="T8" fmla="*/ 65 w 442"/>
                  <a:gd name="T9" fmla="*/ 19 h 101"/>
                  <a:gd name="T10" fmla="*/ 92 w 442"/>
                  <a:gd name="T11" fmla="*/ 12 h 101"/>
                  <a:gd name="T12" fmla="*/ 124 w 442"/>
                  <a:gd name="T13" fmla="*/ 7 h 101"/>
                  <a:gd name="T14" fmla="*/ 164 w 442"/>
                  <a:gd name="T15" fmla="*/ 7 h 101"/>
                  <a:gd name="T16" fmla="*/ 207 w 442"/>
                  <a:gd name="T17" fmla="*/ 7 h 101"/>
                  <a:gd name="T18" fmla="*/ 309 w 442"/>
                  <a:gd name="T19" fmla="*/ 1 h 101"/>
                  <a:gd name="T20" fmla="*/ 359 w 442"/>
                  <a:gd name="T21" fmla="*/ 1 h 101"/>
                  <a:gd name="T22" fmla="*/ 377 w 442"/>
                  <a:gd name="T23" fmla="*/ 4 h 101"/>
                  <a:gd name="T24" fmla="*/ 391 w 442"/>
                  <a:gd name="T25" fmla="*/ 11 h 101"/>
                  <a:gd name="T26" fmla="*/ 404 w 442"/>
                  <a:gd name="T27" fmla="*/ 21 h 101"/>
                  <a:gd name="T28" fmla="*/ 426 w 442"/>
                  <a:gd name="T29" fmla="*/ 42 h 101"/>
                  <a:gd name="T30" fmla="*/ 439 w 442"/>
                  <a:gd name="T31" fmla="*/ 63 h 101"/>
                  <a:gd name="T32" fmla="*/ 442 w 442"/>
                  <a:gd name="T33" fmla="*/ 72 h 101"/>
                  <a:gd name="T34" fmla="*/ 441 w 442"/>
                  <a:gd name="T35" fmla="*/ 81 h 101"/>
                  <a:gd name="T36" fmla="*/ 435 w 442"/>
                  <a:gd name="T37" fmla="*/ 87 h 101"/>
                  <a:gd name="T38" fmla="*/ 431 w 442"/>
                  <a:gd name="T39" fmla="*/ 88 h 101"/>
                  <a:gd name="T40" fmla="*/ 414 w 442"/>
                  <a:gd name="T41" fmla="*/ 89 h 101"/>
                  <a:gd name="T42" fmla="*/ 378 w 442"/>
                  <a:gd name="T43" fmla="*/ 84 h 101"/>
                  <a:gd name="T44" fmla="*/ 325 w 442"/>
                  <a:gd name="T45" fmla="*/ 78 h 101"/>
                  <a:gd name="T46" fmla="*/ 252 w 442"/>
                  <a:gd name="T47" fmla="*/ 78 h 101"/>
                  <a:gd name="T48" fmla="*/ 211 w 442"/>
                  <a:gd name="T49" fmla="*/ 81 h 101"/>
                  <a:gd name="T50" fmla="*/ 110 w 442"/>
                  <a:gd name="T51" fmla="*/ 93 h 101"/>
                  <a:gd name="T52" fmla="*/ 42 w 442"/>
                  <a:gd name="T53" fmla="*/ 101 h 101"/>
                  <a:gd name="T54" fmla="*/ 29 w 442"/>
                  <a:gd name="T55" fmla="*/ 101 h 101"/>
                  <a:gd name="T56" fmla="*/ 12 w 442"/>
                  <a:gd name="T57" fmla="*/ 98 h 101"/>
                  <a:gd name="T58" fmla="*/ 4 w 442"/>
                  <a:gd name="T59" fmla="*/ 93 h 101"/>
                  <a:gd name="T60" fmla="*/ 0 w 442"/>
                  <a:gd name="T61" fmla="*/ 87 h 101"/>
                  <a:gd name="T62" fmla="*/ 0 w 442"/>
                  <a:gd name="T63" fmla="*/ 8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2" h="101">
                    <a:moveTo>
                      <a:pt x="0" y="86"/>
                    </a:moveTo>
                    <a:lnTo>
                      <a:pt x="0" y="86"/>
                    </a:lnTo>
                    <a:lnTo>
                      <a:pt x="9" y="70"/>
                    </a:lnTo>
                    <a:lnTo>
                      <a:pt x="18" y="55"/>
                    </a:lnTo>
                    <a:lnTo>
                      <a:pt x="24" y="48"/>
                    </a:lnTo>
                    <a:lnTo>
                      <a:pt x="30" y="41"/>
                    </a:lnTo>
                    <a:lnTo>
                      <a:pt x="37" y="35"/>
                    </a:lnTo>
                    <a:lnTo>
                      <a:pt x="46" y="29"/>
                    </a:lnTo>
                    <a:lnTo>
                      <a:pt x="54" y="24"/>
                    </a:lnTo>
                    <a:lnTo>
                      <a:pt x="65" y="19"/>
                    </a:lnTo>
                    <a:lnTo>
                      <a:pt x="77" y="15"/>
                    </a:lnTo>
                    <a:lnTo>
                      <a:pt x="92" y="12"/>
                    </a:lnTo>
                    <a:lnTo>
                      <a:pt x="106" y="9"/>
                    </a:lnTo>
                    <a:lnTo>
                      <a:pt x="124" y="7"/>
                    </a:lnTo>
                    <a:lnTo>
                      <a:pt x="143" y="6"/>
                    </a:lnTo>
                    <a:lnTo>
                      <a:pt x="164" y="7"/>
                    </a:lnTo>
                    <a:lnTo>
                      <a:pt x="164" y="7"/>
                    </a:lnTo>
                    <a:lnTo>
                      <a:pt x="207" y="7"/>
                    </a:lnTo>
                    <a:lnTo>
                      <a:pt x="246" y="6"/>
                    </a:lnTo>
                    <a:lnTo>
                      <a:pt x="309" y="1"/>
                    </a:lnTo>
                    <a:lnTo>
                      <a:pt x="336" y="0"/>
                    </a:lnTo>
                    <a:lnTo>
                      <a:pt x="359" y="1"/>
                    </a:lnTo>
                    <a:lnTo>
                      <a:pt x="368" y="2"/>
                    </a:lnTo>
                    <a:lnTo>
                      <a:pt x="377" y="4"/>
                    </a:lnTo>
                    <a:lnTo>
                      <a:pt x="385" y="7"/>
                    </a:lnTo>
                    <a:lnTo>
                      <a:pt x="391" y="11"/>
                    </a:lnTo>
                    <a:lnTo>
                      <a:pt x="391" y="11"/>
                    </a:lnTo>
                    <a:lnTo>
                      <a:pt x="404" y="21"/>
                    </a:lnTo>
                    <a:lnTo>
                      <a:pt x="417" y="30"/>
                    </a:lnTo>
                    <a:lnTo>
                      <a:pt x="426" y="42"/>
                    </a:lnTo>
                    <a:lnTo>
                      <a:pt x="435" y="53"/>
                    </a:lnTo>
                    <a:lnTo>
                      <a:pt x="439" y="63"/>
                    </a:lnTo>
                    <a:lnTo>
                      <a:pt x="441" y="67"/>
                    </a:lnTo>
                    <a:lnTo>
                      <a:pt x="442" y="72"/>
                    </a:lnTo>
                    <a:lnTo>
                      <a:pt x="442" y="77"/>
                    </a:lnTo>
                    <a:lnTo>
                      <a:pt x="441" y="81"/>
                    </a:lnTo>
                    <a:lnTo>
                      <a:pt x="438" y="83"/>
                    </a:lnTo>
                    <a:lnTo>
                      <a:pt x="435" y="87"/>
                    </a:lnTo>
                    <a:lnTo>
                      <a:pt x="435" y="87"/>
                    </a:lnTo>
                    <a:lnTo>
                      <a:pt x="431" y="88"/>
                    </a:lnTo>
                    <a:lnTo>
                      <a:pt x="426" y="89"/>
                    </a:lnTo>
                    <a:lnTo>
                      <a:pt x="414" y="89"/>
                    </a:lnTo>
                    <a:lnTo>
                      <a:pt x="397" y="87"/>
                    </a:lnTo>
                    <a:lnTo>
                      <a:pt x="378" y="84"/>
                    </a:lnTo>
                    <a:lnTo>
                      <a:pt x="354" y="81"/>
                    </a:lnTo>
                    <a:lnTo>
                      <a:pt x="325" y="78"/>
                    </a:lnTo>
                    <a:lnTo>
                      <a:pt x="291" y="77"/>
                    </a:lnTo>
                    <a:lnTo>
                      <a:pt x="252" y="78"/>
                    </a:lnTo>
                    <a:lnTo>
                      <a:pt x="252" y="78"/>
                    </a:lnTo>
                    <a:lnTo>
                      <a:pt x="211" y="81"/>
                    </a:lnTo>
                    <a:lnTo>
                      <a:pt x="173" y="84"/>
                    </a:lnTo>
                    <a:lnTo>
                      <a:pt x="110" y="93"/>
                    </a:lnTo>
                    <a:lnTo>
                      <a:pt x="60" y="99"/>
                    </a:lnTo>
                    <a:lnTo>
                      <a:pt x="42" y="101"/>
                    </a:lnTo>
                    <a:lnTo>
                      <a:pt x="29" y="101"/>
                    </a:lnTo>
                    <a:lnTo>
                      <a:pt x="29" y="101"/>
                    </a:lnTo>
                    <a:lnTo>
                      <a:pt x="19" y="100"/>
                    </a:lnTo>
                    <a:lnTo>
                      <a:pt x="12" y="98"/>
                    </a:lnTo>
                    <a:lnTo>
                      <a:pt x="7" y="95"/>
                    </a:lnTo>
                    <a:lnTo>
                      <a:pt x="4" y="93"/>
                    </a:lnTo>
                    <a:lnTo>
                      <a:pt x="1" y="89"/>
                    </a:lnTo>
                    <a:lnTo>
                      <a:pt x="0" y="87"/>
                    </a:lnTo>
                    <a:lnTo>
                      <a:pt x="0" y="86"/>
                    </a:lnTo>
                    <a:lnTo>
                      <a:pt x="0" y="86"/>
                    </a:lnTo>
                    <a:close/>
                  </a:path>
                </a:pathLst>
              </a:custGeom>
              <a:solidFill>
                <a:schemeClr val="bg1">
                  <a:lumMod val="65000"/>
                </a:schemeClr>
              </a:solidFill>
              <a:ln>
                <a:noFill/>
              </a:ln>
            </p:spPr>
            <p:txBody>
              <a:bodyPr vert="horz" wrap="square" lIns="91440" tIns="45720" rIns="91440" bIns="45720" numCol="1" anchor="t" anchorCtr="0" compatLnSpc="1">
                <a:normAutofit fontScale="25000" lnSpcReduction="20000"/>
              </a:bodyPr>
              <a:lstStyle/>
              <a:p>
                <a:endParaRPr lang="en-US"/>
              </a:p>
            </p:txBody>
          </p:sp>
          <p:sp>
            <p:nvSpPr>
              <p:cNvPr id="28" name="iṧļîḑé"/>
              <p:cNvSpPr/>
              <p:nvPr/>
            </p:nvSpPr>
            <p:spPr bwMode="auto">
              <a:xfrm>
                <a:off x="2290937" y="2738697"/>
                <a:ext cx="343581" cy="292205"/>
              </a:xfrm>
              <a:custGeom>
                <a:avLst/>
                <a:gdLst>
                  <a:gd name="T0" fmla="*/ 206 w 215"/>
                  <a:gd name="T1" fmla="*/ 183 h 183"/>
                  <a:gd name="T2" fmla="*/ 21 w 215"/>
                  <a:gd name="T3" fmla="*/ 183 h 183"/>
                  <a:gd name="T4" fmla="*/ 0 w 215"/>
                  <a:gd name="T5" fmla="*/ 0 h 183"/>
                  <a:gd name="T6" fmla="*/ 215 w 215"/>
                  <a:gd name="T7" fmla="*/ 0 h 183"/>
                  <a:gd name="T8" fmla="*/ 206 w 215"/>
                  <a:gd name="T9" fmla="*/ 183 h 183"/>
                  <a:gd name="T10" fmla="*/ 34 w 215"/>
                  <a:gd name="T11" fmla="*/ 169 h 183"/>
                  <a:gd name="T12" fmla="*/ 192 w 215"/>
                  <a:gd name="T13" fmla="*/ 169 h 183"/>
                  <a:gd name="T14" fmla="*/ 199 w 215"/>
                  <a:gd name="T15" fmla="*/ 16 h 183"/>
                  <a:gd name="T16" fmla="*/ 17 w 215"/>
                  <a:gd name="T17" fmla="*/ 16 h 183"/>
                  <a:gd name="T18" fmla="*/ 34 w 215"/>
                  <a:gd name="T19" fmla="*/ 16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 h="183">
                    <a:moveTo>
                      <a:pt x="206" y="183"/>
                    </a:moveTo>
                    <a:lnTo>
                      <a:pt x="21" y="183"/>
                    </a:lnTo>
                    <a:lnTo>
                      <a:pt x="0" y="0"/>
                    </a:lnTo>
                    <a:lnTo>
                      <a:pt x="215" y="0"/>
                    </a:lnTo>
                    <a:lnTo>
                      <a:pt x="206" y="183"/>
                    </a:lnTo>
                    <a:close/>
                    <a:moveTo>
                      <a:pt x="34" y="169"/>
                    </a:moveTo>
                    <a:lnTo>
                      <a:pt x="192" y="169"/>
                    </a:lnTo>
                    <a:lnTo>
                      <a:pt x="199" y="16"/>
                    </a:lnTo>
                    <a:lnTo>
                      <a:pt x="17" y="16"/>
                    </a:lnTo>
                    <a:lnTo>
                      <a:pt x="34" y="169"/>
                    </a:lnTo>
                    <a:close/>
                  </a:path>
                </a:pathLst>
              </a:custGeom>
              <a:solidFill>
                <a:schemeClr val="bg1">
                  <a:lumMod val="65000"/>
                </a:schemeClr>
              </a:solidFill>
              <a:ln>
                <a:noFill/>
              </a:ln>
            </p:spPr>
            <p:txBody>
              <a:bodyPr vert="horz" wrap="square" lIns="91440" tIns="45720" rIns="91440" bIns="45720" numCol="1" anchor="t" anchorCtr="0" compatLnSpc="1">
                <a:normAutofit fontScale="62500" lnSpcReduction="20000"/>
              </a:bodyPr>
              <a:lstStyle/>
              <a:p>
                <a:endParaRPr lang="en-US"/>
              </a:p>
            </p:txBody>
          </p:sp>
          <p:sp>
            <p:nvSpPr>
              <p:cNvPr id="29" name="îṧľîdè"/>
              <p:cNvSpPr/>
              <p:nvPr/>
            </p:nvSpPr>
            <p:spPr bwMode="auto">
              <a:xfrm>
                <a:off x="2303781" y="3175398"/>
                <a:ext cx="337159" cy="311471"/>
              </a:xfrm>
              <a:custGeom>
                <a:avLst/>
                <a:gdLst>
                  <a:gd name="T0" fmla="*/ 197 w 210"/>
                  <a:gd name="T1" fmla="*/ 194 h 194"/>
                  <a:gd name="T2" fmla="*/ 17 w 210"/>
                  <a:gd name="T3" fmla="*/ 194 h 194"/>
                  <a:gd name="T4" fmla="*/ 0 w 210"/>
                  <a:gd name="T5" fmla="*/ 13 h 194"/>
                  <a:gd name="T6" fmla="*/ 210 w 210"/>
                  <a:gd name="T7" fmla="*/ 0 h 194"/>
                  <a:gd name="T8" fmla="*/ 197 w 210"/>
                  <a:gd name="T9" fmla="*/ 194 h 194"/>
                  <a:gd name="T10" fmla="*/ 31 w 210"/>
                  <a:gd name="T11" fmla="*/ 178 h 194"/>
                  <a:gd name="T12" fmla="*/ 183 w 210"/>
                  <a:gd name="T13" fmla="*/ 178 h 194"/>
                  <a:gd name="T14" fmla="*/ 194 w 210"/>
                  <a:gd name="T15" fmla="*/ 17 h 194"/>
                  <a:gd name="T16" fmla="*/ 17 w 210"/>
                  <a:gd name="T17" fmla="*/ 28 h 194"/>
                  <a:gd name="T18" fmla="*/ 31 w 210"/>
                  <a:gd name="T19" fmla="*/ 17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194">
                    <a:moveTo>
                      <a:pt x="197" y="194"/>
                    </a:moveTo>
                    <a:lnTo>
                      <a:pt x="17" y="194"/>
                    </a:lnTo>
                    <a:lnTo>
                      <a:pt x="0" y="13"/>
                    </a:lnTo>
                    <a:lnTo>
                      <a:pt x="210" y="0"/>
                    </a:lnTo>
                    <a:lnTo>
                      <a:pt x="197" y="194"/>
                    </a:lnTo>
                    <a:close/>
                    <a:moveTo>
                      <a:pt x="31" y="178"/>
                    </a:moveTo>
                    <a:lnTo>
                      <a:pt x="183" y="178"/>
                    </a:lnTo>
                    <a:lnTo>
                      <a:pt x="194" y="17"/>
                    </a:lnTo>
                    <a:lnTo>
                      <a:pt x="17" y="28"/>
                    </a:lnTo>
                    <a:lnTo>
                      <a:pt x="31" y="178"/>
                    </a:lnTo>
                    <a:close/>
                  </a:path>
                </a:pathLst>
              </a:custGeom>
              <a:solidFill>
                <a:schemeClr val="bg1">
                  <a:lumMod val="65000"/>
                </a:schemeClr>
              </a:solidFill>
              <a:ln>
                <a:noFill/>
              </a:ln>
            </p:spPr>
            <p:txBody>
              <a:bodyPr vert="horz" wrap="square" lIns="91440" tIns="45720" rIns="91440" bIns="45720" numCol="1" anchor="t" anchorCtr="0" compatLnSpc="1">
                <a:normAutofit fontScale="77500" lnSpcReduction="20000"/>
              </a:bodyPr>
              <a:lstStyle/>
              <a:p>
                <a:endParaRPr lang="en-US"/>
              </a:p>
            </p:txBody>
          </p:sp>
          <p:sp>
            <p:nvSpPr>
              <p:cNvPr id="30" name="îşḷïdé"/>
              <p:cNvSpPr/>
              <p:nvPr/>
            </p:nvSpPr>
            <p:spPr bwMode="auto">
              <a:xfrm>
                <a:off x="2290937" y="2260254"/>
                <a:ext cx="343581" cy="295415"/>
              </a:xfrm>
              <a:custGeom>
                <a:avLst/>
                <a:gdLst>
                  <a:gd name="T0" fmla="*/ 206 w 215"/>
                  <a:gd name="T1" fmla="*/ 183 h 183"/>
                  <a:gd name="T2" fmla="*/ 21 w 215"/>
                  <a:gd name="T3" fmla="*/ 183 h 183"/>
                  <a:gd name="T4" fmla="*/ 0 w 215"/>
                  <a:gd name="T5" fmla="*/ 0 h 183"/>
                  <a:gd name="T6" fmla="*/ 215 w 215"/>
                  <a:gd name="T7" fmla="*/ 0 h 183"/>
                  <a:gd name="T8" fmla="*/ 206 w 215"/>
                  <a:gd name="T9" fmla="*/ 183 h 183"/>
                  <a:gd name="T10" fmla="*/ 34 w 215"/>
                  <a:gd name="T11" fmla="*/ 168 h 183"/>
                  <a:gd name="T12" fmla="*/ 192 w 215"/>
                  <a:gd name="T13" fmla="*/ 168 h 183"/>
                  <a:gd name="T14" fmla="*/ 199 w 215"/>
                  <a:gd name="T15" fmla="*/ 15 h 183"/>
                  <a:gd name="T16" fmla="*/ 17 w 215"/>
                  <a:gd name="T17" fmla="*/ 15 h 183"/>
                  <a:gd name="T18" fmla="*/ 34 w 215"/>
                  <a:gd name="T19" fmla="*/ 168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 h="183">
                    <a:moveTo>
                      <a:pt x="206" y="183"/>
                    </a:moveTo>
                    <a:lnTo>
                      <a:pt x="21" y="183"/>
                    </a:lnTo>
                    <a:lnTo>
                      <a:pt x="0" y="0"/>
                    </a:lnTo>
                    <a:lnTo>
                      <a:pt x="215" y="0"/>
                    </a:lnTo>
                    <a:lnTo>
                      <a:pt x="206" y="183"/>
                    </a:lnTo>
                    <a:close/>
                    <a:moveTo>
                      <a:pt x="34" y="168"/>
                    </a:moveTo>
                    <a:lnTo>
                      <a:pt x="192" y="168"/>
                    </a:lnTo>
                    <a:lnTo>
                      <a:pt x="199" y="15"/>
                    </a:lnTo>
                    <a:lnTo>
                      <a:pt x="17" y="15"/>
                    </a:lnTo>
                    <a:lnTo>
                      <a:pt x="34" y="168"/>
                    </a:lnTo>
                    <a:close/>
                  </a:path>
                </a:pathLst>
              </a:custGeom>
              <a:solidFill>
                <a:schemeClr val="bg1">
                  <a:lumMod val="65000"/>
                </a:schemeClr>
              </a:solidFill>
              <a:ln>
                <a:noFill/>
              </a:ln>
            </p:spPr>
            <p:txBody>
              <a:bodyPr vert="horz" wrap="square" lIns="91440" tIns="45720" rIns="91440" bIns="45720" numCol="1" anchor="t" anchorCtr="0" compatLnSpc="1">
                <a:normAutofit fontScale="62500" lnSpcReduction="20000"/>
              </a:bodyPr>
              <a:lstStyle/>
              <a:p>
                <a:endParaRPr lang="en-US"/>
              </a:p>
            </p:txBody>
          </p:sp>
          <p:sp>
            <p:nvSpPr>
              <p:cNvPr id="31" name="ïṥḷiḋe"/>
              <p:cNvSpPr/>
              <p:nvPr/>
            </p:nvSpPr>
            <p:spPr bwMode="auto">
              <a:xfrm>
                <a:off x="2387268" y="2179977"/>
                <a:ext cx="407803" cy="337159"/>
              </a:xfrm>
              <a:custGeom>
                <a:avLst/>
                <a:gdLst>
                  <a:gd name="T0" fmla="*/ 66 w 254"/>
                  <a:gd name="T1" fmla="*/ 211 h 211"/>
                  <a:gd name="T2" fmla="*/ 0 w 254"/>
                  <a:gd name="T3" fmla="*/ 136 h 211"/>
                  <a:gd name="T4" fmla="*/ 20 w 254"/>
                  <a:gd name="T5" fmla="*/ 124 h 211"/>
                  <a:gd name="T6" fmla="*/ 66 w 254"/>
                  <a:gd name="T7" fmla="*/ 188 h 211"/>
                  <a:gd name="T8" fmla="*/ 236 w 254"/>
                  <a:gd name="T9" fmla="*/ 0 h 211"/>
                  <a:gd name="T10" fmla="*/ 254 w 254"/>
                  <a:gd name="T11" fmla="*/ 17 h 211"/>
                  <a:gd name="T12" fmla="*/ 66 w 254"/>
                  <a:gd name="T13" fmla="*/ 211 h 211"/>
                </a:gdLst>
                <a:ahLst/>
                <a:cxnLst>
                  <a:cxn ang="0">
                    <a:pos x="T0" y="T1"/>
                  </a:cxn>
                  <a:cxn ang="0">
                    <a:pos x="T2" y="T3"/>
                  </a:cxn>
                  <a:cxn ang="0">
                    <a:pos x="T4" y="T5"/>
                  </a:cxn>
                  <a:cxn ang="0">
                    <a:pos x="T6" y="T7"/>
                  </a:cxn>
                  <a:cxn ang="0">
                    <a:pos x="T8" y="T9"/>
                  </a:cxn>
                  <a:cxn ang="0">
                    <a:pos x="T10" y="T11"/>
                  </a:cxn>
                  <a:cxn ang="0">
                    <a:pos x="T12" y="T13"/>
                  </a:cxn>
                </a:cxnLst>
                <a:rect l="0" t="0" r="r" b="b"/>
                <a:pathLst>
                  <a:path w="254" h="211">
                    <a:moveTo>
                      <a:pt x="66" y="211"/>
                    </a:moveTo>
                    <a:lnTo>
                      <a:pt x="0" y="136"/>
                    </a:lnTo>
                    <a:lnTo>
                      <a:pt x="20" y="124"/>
                    </a:lnTo>
                    <a:lnTo>
                      <a:pt x="66" y="188"/>
                    </a:lnTo>
                    <a:lnTo>
                      <a:pt x="236" y="0"/>
                    </a:lnTo>
                    <a:lnTo>
                      <a:pt x="254" y="17"/>
                    </a:lnTo>
                    <a:lnTo>
                      <a:pt x="66" y="211"/>
                    </a:lnTo>
                    <a:close/>
                  </a:path>
                </a:pathLst>
              </a:custGeom>
              <a:solidFill>
                <a:schemeClr val="tx1">
                  <a:lumMod val="50000"/>
                  <a:lumOff val="50000"/>
                </a:schemeClr>
              </a:solidFill>
              <a:ln>
                <a:noFill/>
              </a:ln>
            </p:spPr>
            <p:txBody>
              <a:bodyPr vert="horz" wrap="square" lIns="91440" tIns="45720" rIns="91440" bIns="45720" numCol="1" anchor="t" anchorCtr="0" compatLnSpc="1">
                <a:normAutofit fontScale="85000" lnSpcReduction="20000"/>
              </a:bodyPr>
              <a:lstStyle/>
              <a:p>
                <a:endParaRPr lang="en-US"/>
              </a:p>
            </p:txBody>
          </p:sp>
          <p:sp>
            <p:nvSpPr>
              <p:cNvPr id="32" name="ïṣļïḑe"/>
              <p:cNvSpPr/>
              <p:nvPr/>
            </p:nvSpPr>
            <p:spPr bwMode="auto">
              <a:xfrm>
                <a:off x="2844841" y="2495010"/>
                <a:ext cx="1130284" cy="1875242"/>
              </a:xfrm>
              <a:custGeom>
                <a:avLst/>
                <a:gdLst>
                  <a:gd name="T0" fmla="*/ 706 w 706"/>
                  <a:gd name="T1" fmla="*/ 666 h 1168"/>
                  <a:gd name="T2" fmla="*/ 628 w 706"/>
                  <a:gd name="T3" fmla="*/ 585 h 1168"/>
                  <a:gd name="T4" fmla="*/ 571 w 706"/>
                  <a:gd name="T5" fmla="*/ 518 h 1168"/>
                  <a:gd name="T6" fmla="*/ 537 w 706"/>
                  <a:gd name="T7" fmla="*/ 475 h 1168"/>
                  <a:gd name="T8" fmla="*/ 510 w 706"/>
                  <a:gd name="T9" fmla="*/ 432 h 1168"/>
                  <a:gd name="T10" fmla="*/ 488 w 706"/>
                  <a:gd name="T11" fmla="*/ 390 h 1168"/>
                  <a:gd name="T12" fmla="*/ 475 w 706"/>
                  <a:gd name="T13" fmla="*/ 351 h 1168"/>
                  <a:gd name="T14" fmla="*/ 471 w 706"/>
                  <a:gd name="T15" fmla="*/ 333 h 1168"/>
                  <a:gd name="T16" fmla="*/ 464 w 706"/>
                  <a:gd name="T17" fmla="*/ 273 h 1168"/>
                  <a:gd name="T18" fmla="*/ 452 w 706"/>
                  <a:gd name="T19" fmla="*/ 213 h 1168"/>
                  <a:gd name="T20" fmla="*/ 436 w 706"/>
                  <a:gd name="T21" fmla="*/ 156 h 1168"/>
                  <a:gd name="T22" fmla="*/ 416 w 706"/>
                  <a:gd name="T23" fmla="*/ 104 h 1168"/>
                  <a:gd name="T24" fmla="*/ 393 w 706"/>
                  <a:gd name="T25" fmla="*/ 61 h 1168"/>
                  <a:gd name="T26" fmla="*/ 366 w 706"/>
                  <a:gd name="T27" fmla="*/ 27 h 1168"/>
                  <a:gd name="T28" fmla="*/ 352 w 706"/>
                  <a:gd name="T29" fmla="*/ 15 h 1168"/>
                  <a:gd name="T30" fmla="*/ 337 w 706"/>
                  <a:gd name="T31" fmla="*/ 7 h 1168"/>
                  <a:gd name="T32" fmla="*/ 321 w 706"/>
                  <a:gd name="T33" fmla="*/ 1 h 1168"/>
                  <a:gd name="T34" fmla="*/ 304 w 706"/>
                  <a:gd name="T35" fmla="*/ 0 h 1168"/>
                  <a:gd name="T36" fmla="*/ 265 w 706"/>
                  <a:gd name="T37" fmla="*/ 1 h 1168"/>
                  <a:gd name="T38" fmla="*/ 117 w 706"/>
                  <a:gd name="T39" fmla="*/ 12 h 1168"/>
                  <a:gd name="T40" fmla="*/ 0 w 706"/>
                  <a:gd name="T41" fmla="*/ 23 h 1168"/>
                  <a:gd name="T42" fmla="*/ 3 w 706"/>
                  <a:gd name="T43" fmla="*/ 53 h 1168"/>
                  <a:gd name="T44" fmla="*/ 15 w 706"/>
                  <a:gd name="T45" fmla="*/ 94 h 1168"/>
                  <a:gd name="T46" fmla="*/ 37 w 706"/>
                  <a:gd name="T47" fmla="*/ 149 h 1168"/>
                  <a:gd name="T48" fmla="*/ 70 w 706"/>
                  <a:gd name="T49" fmla="*/ 218 h 1168"/>
                  <a:gd name="T50" fmla="*/ 80 w 706"/>
                  <a:gd name="T51" fmla="*/ 240 h 1168"/>
                  <a:gd name="T52" fmla="*/ 94 w 706"/>
                  <a:gd name="T53" fmla="*/ 289 h 1168"/>
                  <a:gd name="T54" fmla="*/ 109 w 706"/>
                  <a:gd name="T55" fmla="*/ 368 h 1168"/>
                  <a:gd name="T56" fmla="*/ 124 w 706"/>
                  <a:gd name="T57" fmla="*/ 449 h 1168"/>
                  <a:gd name="T58" fmla="*/ 141 w 706"/>
                  <a:gd name="T59" fmla="*/ 499 h 1168"/>
                  <a:gd name="T60" fmla="*/ 159 w 706"/>
                  <a:gd name="T61" fmla="*/ 533 h 1168"/>
                  <a:gd name="T62" fmla="*/ 175 w 706"/>
                  <a:gd name="T63" fmla="*/ 553 h 1168"/>
                  <a:gd name="T64" fmla="*/ 193 w 706"/>
                  <a:gd name="T65" fmla="*/ 573 h 1168"/>
                  <a:gd name="T66" fmla="*/ 214 w 706"/>
                  <a:gd name="T67" fmla="*/ 588 h 1168"/>
                  <a:gd name="T68" fmla="*/ 227 w 706"/>
                  <a:gd name="T69" fmla="*/ 595 h 1168"/>
                  <a:gd name="T70" fmla="*/ 265 w 706"/>
                  <a:gd name="T71" fmla="*/ 636 h 1168"/>
                  <a:gd name="T72" fmla="*/ 316 w 706"/>
                  <a:gd name="T73" fmla="*/ 698 h 1168"/>
                  <a:gd name="T74" fmla="*/ 342 w 706"/>
                  <a:gd name="T75" fmla="*/ 736 h 1168"/>
                  <a:gd name="T76" fmla="*/ 366 w 706"/>
                  <a:gd name="T77" fmla="*/ 776 h 1168"/>
                  <a:gd name="T78" fmla="*/ 386 w 706"/>
                  <a:gd name="T79" fmla="*/ 818 h 1168"/>
                  <a:gd name="T80" fmla="*/ 394 w 706"/>
                  <a:gd name="T81" fmla="*/ 837 h 1168"/>
                  <a:gd name="T82" fmla="*/ 412 w 706"/>
                  <a:gd name="T83" fmla="*/ 870 h 1168"/>
                  <a:gd name="T84" fmla="*/ 440 w 706"/>
                  <a:gd name="T85" fmla="*/ 911 h 1168"/>
                  <a:gd name="T86" fmla="*/ 490 w 706"/>
                  <a:gd name="T87" fmla="*/ 971 h 1168"/>
                  <a:gd name="T88" fmla="*/ 514 w 706"/>
                  <a:gd name="T89" fmla="*/ 1005 h 1168"/>
                  <a:gd name="T90" fmla="*/ 641 w 706"/>
                  <a:gd name="T91" fmla="*/ 1168 h 1168"/>
                  <a:gd name="T92" fmla="*/ 706 w 706"/>
                  <a:gd name="T93" fmla="*/ 666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06" h="1168">
                    <a:moveTo>
                      <a:pt x="706" y="666"/>
                    </a:moveTo>
                    <a:lnTo>
                      <a:pt x="706" y="666"/>
                    </a:lnTo>
                    <a:lnTo>
                      <a:pt x="667" y="627"/>
                    </a:lnTo>
                    <a:lnTo>
                      <a:pt x="628" y="585"/>
                    </a:lnTo>
                    <a:lnTo>
                      <a:pt x="589" y="541"/>
                    </a:lnTo>
                    <a:lnTo>
                      <a:pt x="571" y="518"/>
                    </a:lnTo>
                    <a:lnTo>
                      <a:pt x="554" y="497"/>
                    </a:lnTo>
                    <a:lnTo>
                      <a:pt x="537" y="475"/>
                    </a:lnTo>
                    <a:lnTo>
                      <a:pt x="523" y="453"/>
                    </a:lnTo>
                    <a:lnTo>
                      <a:pt x="510" y="432"/>
                    </a:lnTo>
                    <a:lnTo>
                      <a:pt x="498" y="410"/>
                    </a:lnTo>
                    <a:lnTo>
                      <a:pt x="488" y="390"/>
                    </a:lnTo>
                    <a:lnTo>
                      <a:pt x="480" y="370"/>
                    </a:lnTo>
                    <a:lnTo>
                      <a:pt x="475" y="351"/>
                    </a:lnTo>
                    <a:lnTo>
                      <a:pt x="471" y="333"/>
                    </a:lnTo>
                    <a:lnTo>
                      <a:pt x="471" y="333"/>
                    </a:lnTo>
                    <a:lnTo>
                      <a:pt x="467" y="303"/>
                    </a:lnTo>
                    <a:lnTo>
                      <a:pt x="464" y="273"/>
                    </a:lnTo>
                    <a:lnTo>
                      <a:pt x="458" y="243"/>
                    </a:lnTo>
                    <a:lnTo>
                      <a:pt x="452" y="213"/>
                    </a:lnTo>
                    <a:lnTo>
                      <a:pt x="443" y="184"/>
                    </a:lnTo>
                    <a:lnTo>
                      <a:pt x="436" y="156"/>
                    </a:lnTo>
                    <a:lnTo>
                      <a:pt x="427" y="130"/>
                    </a:lnTo>
                    <a:lnTo>
                      <a:pt x="416" y="104"/>
                    </a:lnTo>
                    <a:lnTo>
                      <a:pt x="405" y="82"/>
                    </a:lnTo>
                    <a:lnTo>
                      <a:pt x="393" y="61"/>
                    </a:lnTo>
                    <a:lnTo>
                      <a:pt x="381" y="43"/>
                    </a:lnTo>
                    <a:lnTo>
                      <a:pt x="366" y="27"/>
                    </a:lnTo>
                    <a:lnTo>
                      <a:pt x="359" y="21"/>
                    </a:lnTo>
                    <a:lnTo>
                      <a:pt x="352" y="15"/>
                    </a:lnTo>
                    <a:lnTo>
                      <a:pt x="345" y="10"/>
                    </a:lnTo>
                    <a:lnTo>
                      <a:pt x="337" y="7"/>
                    </a:lnTo>
                    <a:lnTo>
                      <a:pt x="329" y="3"/>
                    </a:lnTo>
                    <a:lnTo>
                      <a:pt x="321" y="1"/>
                    </a:lnTo>
                    <a:lnTo>
                      <a:pt x="313" y="0"/>
                    </a:lnTo>
                    <a:lnTo>
                      <a:pt x="304" y="0"/>
                    </a:lnTo>
                    <a:lnTo>
                      <a:pt x="304" y="0"/>
                    </a:lnTo>
                    <a:lnTo>
                      <a:pt x="265" y="1"/>
                    </a:lnTo>
                    <a:lnTo>
                      <a:pt x="218" y="4"/>
                    </a:lnTo>
                    <a:lnTo>
                      <a:pt x="117" y="12"/>
                    </a:lnTo>
                    <a:lnTo>
                      <a:pt x="0" y="23"/>
                    </a:lnTo>
                    <a:lnTo>
                      <a:pt x="0" y="23"/>
                    </a:lnTo>
                    <a:lnTo>
                      <a:pt x="0" y="36"/>
                    </a:lnTo>
                    <a:lnTo>
                      <a:pt x="3" y="53"/>
                    </a:lnTo>
                    <a:lnTo>
                      <a:pt x="8" y="72"/>
                    </a:lnTo>
                    <a:lnTo>
                      <a:pt x="15" y="94"/>
                    </a:lnTo>
                    <a:lnTo>
                      <a:pt x="25" y="120"/>
                    </a:lnTo>
                    <a:lnTo>
                      <a:pt x="37" y="149"/>
                    </a:lnTo>
                    <a:lnTo>
                      <a:pt x="52" y="181"/>
                    </a:lnTo>
                    <a:lnTo>
                      <a:pt x="70" y="218"/>
                    </a:lnTo>
                    <a:lnTo>
                      <a:pt x="70" y="218"/>
                    </a:lnTo>
                    <a:lnTo>
                      <a:pt x="80" y="240"/>
                    </a:lnTo>
                    <a:lnTo>
                      <a:pt x="87" y="263"/>
                    </a:lnTo>
                    <a:lnTo>
                      <a:pt x="94" y="289"/>
                    </a:lnTo>
                    <a:lnTo>
                      <a:pt x="99" y="315"/>
                    </a:lnTo>
                    <a:lnTo>
                      <a:pt x="109" y="368"/>
                    </a:lnTo>
                    <a:lnTo>
                      <a:pt x="118" y="422"/>
                    </a:lnTo>
                    <a:lnTo>
                      <a:pt x="124" y="449"/>
                    </a:lnTo>
                    <a:lnTo>
                      <a:pt x="133" y="475"/>
                    </a:lnTo>
                    <a:lnTo>
                      <a:pt x="141" y="499"/>
                    </a:lnTo>
                    <a:lnTo>
                      <a:pt x="153" y="522"/>
                    </a:lnTo>
                    <a:lnTo>
                      <a:pt x="159" y="533"/>
                    </a:lnTo>
                    <a:lnTo>
                      <a:pt x="167" y="544"/>
                    </a:lnTo>
                    <a:lnTo>
                      <a:pt x="175" y="553"/>
                    </a:lnTo>
                    <a:lnTo>
                      <a:pt x="183" y="563"/>
                    </a:lnTo>
                    <a:lnTo>
                      <a:pt x="193" y="573"/>
                    </a:lnTo>
                    <a:lnTo>
                      <a:pt x="203" y="581"/>
                    </a:lnTo>
                    <a:lnTo>
                      <a:pt x="214" y="588"/>
                    </a:lnTo>
                    <a:lnTo>
                      <a:pt x="227" y="595"/>
                    </a:lnTo>
                    <a:lnTo>
                      <a:pt x="227" y="595"/>
                    </a:lnTo>
                    <a:lnTo>
                      <a:pt x="245" y="614"/>
                    </a:lnTo>
                    <a:lnTo>
                      <a:pt x="265" y="636"/>
                    </a:lnTo>
                    <a:lnTo>
                      <a:pt x="289" y="664"/>
                    </a:lnTo>
                    <a:lnTo>
                      <a:pt x="316" y="698"/>
                    </a:lnTo>
                    <a:lnTo>
                      <a:pt x="329" y="717"/>
                    </a:lnTo>
                    <a:lnTo>
                      <a:pt x="342" y="736"/>
                    </a:lnTo>
                    <a:lnTo>
                      <a:pt x="354" y="756"/>
                    </a:lnTo>
                    <a:lnTo>
                      <a:pt x="366" y="776"/>
                    </a:lnTo>
                    <a:lnTo>
                      <a:pt x="376" y="798"/>
                    </a:lnTo>
                    <a:lnTo>
                      <a:pt x="386" y="818"/>
                    </a:lnTo>
                    <a:lnTo>
                      <a:pt x="386" y="818"/>
                    </a:lnTo>
                    <a:lnTo>
                      <a:pt x="394" y="837"/>
                    </a:lnTo>
                    <a:lnTo>
                      <a:pt x="402" y="854"/>
                    </a:lnTo>
                    <a:lnTo>
                      <a:pt x="412" y="870"/>
                    </a:lnTo>
                    <a:lnTo>
                      <a:pt x="422" y="884"/>
                    </a:lnTo>
                    <a:lnTo>
                      <a:pt x="440" y="911"/>
                    </a:lnTo>
                    <a:lnTo>
                      <a:pt x="458" y="932"/>
                    </a:lnTo>
                    <a:lnTo>
                      <a:pt x="490" y="971"/>
                    </a:lnTo>
                    <a:lnTo>
                      <a:pt x="504" y="988"/>
                    </a:lnTo>
                    <a:lnTo>
                      <a:pt x="514" y="1005"/>
                    </a:lnTo>
                    <a:lnTo>
                      <a:pt x="514" y="1005"/>
                    </a:lnTo>
                    <a:lnTo>
                      <a:pt x="641" y="1168"/>
                    </a:lnTo>
                    <a:lnTo>
                      <a:pt x="706" y="1168"/>
                    </a:lnTo>
                    <a:lnTo>
                      <a:pt x="706" y="666"/>
                    </a:lnTo>
                    <a:close/>
                  </a:path>
                </a:pathLst>
              </a:custGeom>
              <a:solidFill>
                <a:schemeClr val="tx2">
                  <a:lumMod val="75000"/>
                  <a:alpha val="56000"/>
                </a:schemeClr>
              </a:solidFill>
              <a:ln>
                <a:noFill/>
              </a:ln>
            </p:spPr>
            <p:txBody>
              <a:bodyPr vert="horz" wrap="square" lIns="91440" tIns="45720" rIns="91440" bIns="45720" numCol="1" anchor="t" anchorCtr="0" compatLnSpc="1">
                <a:normAutofit/>
              </a:bodyPr>
              <a:lstStyle/>
              <a:p>
                <a:endParaRPr lang="en-US"/>
              </a:p>
            </p:txBody>
          </p:sp>
          <p:grpSp>
            <p:nvGrpSpPr>
              <p:cNvPr id="33" name="iṡļïďê"/>
              <p:cNvGrpSpPr/>
              <p:nvPr/>
            </p:nvGrpSpPr>
            <p:grpSpPr>
              <a:xfrm>
                <a:off x="2761355" y="2135383"/>
                <a:ext cx="1756505" cy="2147077"/>
                <a:chOff x="3953338" y="2622140"/>
                <a:chExt cx="1962757" cy="2399180"/>
              </a:xfrm>
            </p:grpSpPr>
            <p:sp>
              <p:nvSpPr>
                <p:cNvPr id="63" name="íṧ1íḍe"/>
                <p:cNvSpPr/>
                <p:nvPr/>
              </p:nvSpPr>
              <p:spPr bwMode="auto">
                <a:xfrm>
                  <a:off x="4362379" y="3070648"/>
                  <a:ext cx="466450" cy="190169"/>
                </a:xfrm>
                <a:custGeom>
                  <a:avLst/>
                  <a:gdLst>
                    <a:gd name="T0" fmla="*/ 52 w 260"/>
                    <a:gd name="T1" fmla="*/ 5 h 106"/>
                    <a:gd name="T2" fmla="*/ 52 w 260"/>
                    <a:gd name="T3" fmla="*/ 5 h 106"/>
                    <a:gd name="T4" fmla="*/ 38 w 260"/>
                    <a:gd name="T5" fmla="*/ 7 h 106"/>
                    <a:gd name="T6" fmla="*/ 25 w 260"/>
                    <a:gd name="T7" fmla="*/ 11 h 106"/>
                    <a:gd name="T8" fmla="*/ 16 w 260"/>
                    <a:gd name="T9" fmla="*/ 17 h 106"/>
                    <a:gd name="T10" fmla="*/ 10 w 260"/>
                    <a:gd name="T11" fmla="*/ 23 h 106"/>
                    <a:gd name="T12" fmla="*/ 5 w 260"/>
                    <a:gd name="T13" fmla="*/ 28 h 106"/>
                    <a:gd name="T14" fmla="*/ 3 w 260"/>
                    <a:gd name="T15" fmla="*/ 34 h 106"/>
                    <a:gd name="T16" fmla="*/ 0 w 260"/>
                    <a:gd name="T17" fmla="*/ 39 h 106"/>
                    <a:gd name="T18" fmla="*/ 0 w 260"/>
                    <a:gd name="T19" fmla="*/ 39 h 106"/>
                    <a:gd name="T20" fmla="*/ 1 w 260"/>
                    <a:gd name="T21" fmla="*/ 40 h 106"/>
                    <a:gd name="T22" fmla="*/ 3 w 260"/>
                    <a:gd name="T23" fmla="*/ 47 h 106"/>
                    <a:gd name="T24" fmla="*/ 7 w 260"/>
                    <a:gd name="T25" fmla="*/ 56 h 106"/>
                    <a:gd name="T26" fmla="*/ 15 w 260"/>
                    <a:gd name="T27" fmla="*/ 66 h 106"/>
                    <a:gd name="T28" fmla="*/ 19 w 260"/>
                    <a:gd name="T29" fmla="*/ 72 h 106"/>
                    <a:gd name="T30" fmla="*/ 25 w 260"/>
                    <a:gd name="T31" fmla="*/ 77 h 106"/>
                    <a:gd name="T32" fmla="*/ 34 w 260"/>
                    <a:gd name="T33" fmla="*/ 83 h 106"/>
                    <a:gd name="T34" fmla="*/ 42 w 260"/>
                    <a:gd name="T35" fmla="*/ 88 h 106"/>
                    <a:gd name="T36" fmla="*/ 53 w 260"/>
                    <a:gd name="T37" fmla="*/ 93 h 106"/>
                    <a:gd name="T38" fmla="*/ 65 w 260"/>
                    <a:gd name="T39" fmla="*/ 98 h 106"/>
                    <a:gd name="T40" fmla="*/ 80 w 260"/>
                    <a:gd name="T41" fmla="*/ 101 h 106"/>
                    <a:gd name="T42" fmla="*/ 95 w 260"/>
                    <a:gd name="T43" fmla="*/ 104 h 106"/>
                    <a:gd name="T44" fmla="*/ 95 w 260"/>
                    <a:gd name="T45" fmla="*/ 104 h 106"/>
                    <a:gd name="T46" fmla="*/ 111 w 260"/>
                    <a:gd name="T47" fmla="*/ 105 h 106"/>
                    <a:gd name="T48" fmla="*/ 128 w 260"/>
                    <a:gd name="T49" fmla="*/ 106 h 106"/>
                    <a:gd name="T50" fmla="*/ 143 w 260"/>
                    <a:gd name="T51" fmla="*/ 106 h 106"/>
                    <a:gd name="T52" fmla="*/ 158 w 260"/>
                    <a:gd name="T53" fmla="*/ 106 h 106"/>
                    <a:gd name="T54" fmla="*/ 187 w 260"/>
                    <a:gd name="T55" fmla="*/ 104 h 106"/>
                    <a:gd name="T56" fmla="*/ 211 w 260"/>
                    <a:gd name="T57" fmla="*/ 99 h 106"/>
                    <a:gd name="T58" fmla="*/ 231 w 260"/>
                    <a:gd name="T59" fmla="*/ 94 h 106"/>
                    <a:gd name="T60" fmla="*/ 247 w 260"/>
                    <a:gd name="T61" fmla="*/ 90 h 106"/>
                    <a:gd name="T62" fmla="*/ 260 w 260"/>
                    <a:gd name="T63" fmla="*/ 86 h 106"/>
                    <a:gd name="T64" fmla="*/ 230 w 260"/>
                    <a:gd name="T65" fmla="*/ 0 h 106"/>
                    <a:gd name="T66" fmla="*/ 52 w 260"/>
                    <a:gd name="T67"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0" h="106">
                      <a:moveTo>
                        <a:pt x="52" y="5"/>
                      </a:moveTo>
                      <a:lnTo>
                        <a:pt x="52" y="5"/>
                      </a:lnTo>
                      <a:lnTo>
                        <a:pt x="38" y="7"/>
                      </a:lnTo>
                      <a:lnTo>
                        <a:pt x="25" y="11"/>
                      </a:lnTo>
                      <a:lnTo>
                        <a:pt x="16" y="17"/>
                      </a:lnTo>
                      <a:lnTo>
                        <a:pt x="10" y="23"/>
                      </a:lnTo>
                      <a:lnTo>
                        <a:pt x="5" y="28"/>
                      </a:lnTo>
                      <a:lnTo>
                        <a:pt x="3" y="34"/>
                      </a:lnTo>
                      <a:lnTo>
                        <a:pt x="0" y="39"/>
                      </a:lnTo>
                      <a:lnTo>
                        <a:pt x="0" y="39"/>
                      </a:lnTo>
                      <a:lnTo>
                        <a:pt x="1" y="40"/>
                      </a:lnTo>
                      <a:lnTo>
                        <a:pt x="3" y="47"/>
                      </a:lnTo>
                      <a:lnTo>
                        <a:pt x="7" y="56"/>
                      </a:lnTo>
                      <a:lnTo>
                        <a:pt x="15" y="66"/>
                      </a:lnTo>
                      <a:lnTo>
                        <a:pt x="19" y="72"/>
                      </a:lnTo>
                      <a:lnTo>
                        <a:pt x="25" y="77"/>
                      </a:lnTo>
                      <a:lnTo>
                        <a:pt x="34" y="83"/>
                      </a:lnTo>
                      <a:lnTo>
                        <a:pt x="42" y="88"/>
                      </a:lnTo>
                      <a:lnTo>
                        <a:pt x="53" y="93"/>
                      </a:lnTo>
                      <a:lnTo>
                        <a:pt x="65" y="98"/>
                      </a:lnTo>
                      <a:lnTo>
                        <a:pt x="80" y="101"/>
                      </a:lnTo>
                      <a:lnTo>
                        <a:pt x="95" y="104"/>
                      </a:lnTo>
                      <a:lnTo>
                        <a:pt x="95" y="104"/>
                      </a:lnTo>
                      <a:lnTo>
                        <a:pt x="111" y="105"/>
                      </a:lnTo>
                      <a:lnTo>
                        <a:pt x="128" y="106"/>
                      </a:lnTo>
                      <a:lnTo>
                        <a:pt x="143" y="106"/>
                      </a:lnTo>
                      <a:lnTo>
                        <a:pt x="158" y="106"/>
                      </a:lnTo>
                      <a:lnTo>
                        <a:pt x="187" y="104"/>
                      </a:lnTo>
                      <a:lnTo>
                        <a:pt x="211" y="99"/>
                      </a:lnTo>
                      <a:lnTo>
                        <a:pt x="231" y="94"/>
                      </a:lnTo>
                      <a:lnTo>
                        <a:pt x="247" y="90"/>
                      </a:lnTo>
                      <a:lnTo>
                        <a:pt x="260" y="86"/>
                      </a:lnTo>
                      <a:lnTo>
                        <a:pt x="230" y="0"/>
                      </a:lnTo>
                      <a:lnTo>
                        <a:pt x="52" y="5"/>
                      </a:lnTo>
                      <a:close/>
                    </a:path>
                  </a:pathLst>
                </a:custGeom>
                <a:solidFill>
                  <a:srgbClr val="DA7B46"/>
                </a:solidFill>
                <a:ln>
                  <a:noFill/>
                </a:ln>
              </p:spPr>
              <p:txBody>
                <a:bodyPr vert="horz" wrap="square" lIns="91440" tIns="45720" rIns="91440" bIns="45720" numCol="1" anchor="t" anchorCtr="0" compatLnSpc="1">
                  <a:normAutofit fontScale="25000" lnSpcReduction="20000"/>
                </a:bodyPr>
                <a:lstStyle/>
                <a:p>
                  <a:endParaRPr lang="en-US"/>
                </a:p>
              </p:txBody>
            </p:sp>
            <p:sp>
              <p:nvSpPr>
                <p:cNvPr id="64" name="îṣḷiḋé"/>
                <p:cNvSpPr/>
                <p:nvPr/>
              </p:nvSpPr>
              <p:spPr bwMode="auto">
                <a:xfrm>
                  <a:off x="4279852" y="2841011"/>
                  <a:ext cx="602797" cy="362397"/>
                </a:xfrm>
                <a:custGeom>
                  <a:avLst/>
                  <a:gdLst>
                    <a:gd name="T0" fmla="*/ 325 w 337"/>
                    <a:gd name="T1" fmla="*/ 83 h 201"/>
                    <a:gd name="T2" fmla="*/ 307 w 337"/>
                    <a:gd name="T3" fmla="*/ 54 h 201"/>
                    <a:gd name="T4" fmla="*/ 286 w 337"/>
                    <a:gd name="T5" fmla="*/ 27 h 201"/>
                    <a:gd name="T6" fmla="*/ 259 w 337"/>
                    <a:gd name="T7" fmla="*/ 1 h 201"/>
                    <a:gd name="T8" fmla="*/ 188 w 337"/>
                    <a:gd name="T9" fmla="*/ 0 h 201"/>
                    <a:gd name="T10" fmla="*/ 159 w 337"/>
                    <a:gd name="T11" fmla="*/ 26 h 201"/>
                    <a:gd name="T12" fmla="*/ 71 w 337"/>
                    <a:gd name="T13" fmla="*/ 103 h 201"/>
                    <a:gd name="T14" fmla="*/ 17 w 337"/>
                    <a:gd name="T15" fmla="*/ 145 h 201"/>
                    <a:gd name="T16" fmla="*/ 0 w 337"/>
                    <a:gd name="T17" fmla="*/ 155 h 201"/>
                    <a:gd name="T18" fmla="*/ 0 w 337"/>
                    <a:gd name="T19" fmla="*/ 162 h 201"/>
                    <a:gd name="T20" fmla="*/ 11 w 337"/>
                    <a:gd name="T21" fmla="*/ 175 h 201"/>
                    <a:gd name="T22" fmla="*/ 29 w 337"/>
                    <a:gd name="T23" fmla="*/ 186 h 201"/>
                    <a:gd name="T24" fmla="*/ 55 w 337"/>
                    <a:gd name="T25" fmla="*/ 193 h 201"/>
                    <a:gd name="T26" fmla="*/ 84 w 337"/>
                    <a:gd name="T27" fmla="*/ 196 h 201"/>
                    <a:gd name="T28" fmla="*/ 115 w 337"/>
                    <a:gd name="T29" fmla="*/ 191 h 201"/>
                    <a:gd name="T30" fmla="*/ 145 w 337"/>
                    <a:gd name="T31" fmla="*/ 178 h 201"/>
                    <a:gd name="T32" fmla="*/ 173 w 337"/>
                    <a:gd name="T33" fmla="*/ 155 h 201"/>
                    <a:gd name="T34" fmla="*/ 185 w 337"/>
                    <a:gd name="T35" fmla="*/ 139 h 201"/>
                    <a:gd name="T36" fmla="*/ 188 w 337"/>
                    <a:gd name="T37" fmla="*/ 136 h 201"/>
                    <a:gd name="T38" fmla="*/ 192 w 337"/>
                    <a:gd name="T39" fmla="*/ 132 h 201"/>
                    <a:gd name="T40" fmla="*/ 197 w 337"/>
                    <a:gd name="T41" fmla="*/ 131 h 201"/>
                    <a:gd name="T42" fmla="*/ 201 w 337"/>
                    <a:gd name="T43" fmla="*/ 127 h 201"/>
                    <a:gd name="T44" fmla="*/ 204 w 337"/>
                    <a:gd name="T45" fmla="*/ 134 h 201"/>
                    <a:gd name="T46" fmla="*/ 211 w 337"/>
                    <a:gd name="T47" fmla="*/ 155 h 201"/>
                    <a:gd name="T48" fmla="*/ 215 w 337"/>
                    <a:gd name="T49" fmla="*/ 173 h 201"/>
                    <a:gd name="T50" fmla="*/ 215 w 337"/>
                    <a:gd name="T51" fmla="*/ 201 h 201"/>
                    <a:gd name="T52" fmla="*/ 241 w 337"/>
                    <a:gd name="T53" fmla="*/ 198 h 201"/>
                    <a:gd name="T54" fmla="*/ 282 w 337"/>
                    <a:gd name="T55" fmla="*/ 189 h 201"/>
                    <a:gd name="T56" fmla="*/ 310 w 337"/>
                    <a:gd name="T57" fmla="*/ 175 h 201"/>
                    <a:gd name="T58" fmla="*/ 328 w 337"/>
                    <a:gd name="T59" fmla="*/ 160 h 201"/>
                    <a:gd name="T60" fmla="*/ 336 w 337"/>
                    <a:gd name="T61" fmla="*/ 143 h 201"/>
                    <a:gd name="T62" fmla="*/ 337 w 337"/>
                    <a:gd name="T63" fmla="*/ 125 h 201"/>
                    <a:gd name="T64" fmla="*/ 334 w 337"/>
                    <a:gd name="T65" fmla="*/ 107 h 201"/>
                    <a:gd name="T66" fmla="*/ 325 w 337"/>
                    <a:gd name="T67" fmla="*/ 8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7" h="201">
                      <a:moveTo>
                        <a:pt x="325" y="83"/>
                      </a:moveTo>
                      <a:lnTo>
                        <a:pt x="325" y="83"/>
                      </a:lnTo>
                      <a:lnTo>
                        <a:pt x="317" y="68"/>
                      </a:lnTo>
                      <a:lnTo>
                        <a:pt x="307" y="54"/>
                      </a:lnTo>
                      <a:lnTo>
                        <a:pt x="297" y="39"/>
                      </a:lnTo>
                      <a:lnTo>
                        <a:pt x="286" y="27"/>
                      </a:lnTo>
                      <a:lnTo>
                        <a:pt x="268" y="8"/>
                      </a:lnTo>
                      <a:lnTo>
                        <a:pt x="259" y="1"/>
                      </a:lnTo>
                      <a:lnTo>
                        <a:pt x="246" y="16"/>
                      </a:lnTo>
                      <a:lnTo>
                        <a:pt x="188" y="0"/>
                      </a:lnTo>
                      <a:lnTo>
                        <a:pt x="188" y="0"/>
                      </a:lnTo>
                      <a:lnTo>
                        <a:pt x="159" y="26"/>
                      </a:lnTo>
                      <a:lnTo>
                        <a:pt x="103" y="77"/>
                      </a:lnTo>
                      <a:lnTo>
                        <a:pt x="71" y="103"/>
                      </a:lnTo>
                      <a:lnTo>
                        <a:pt x="41" y="127"/>
                      </a:lnTo>
                      <a:lnTo>
                        <a:pt x="17" y="145"/>
                      </a:lnTo>
                      <a:lnTo>
                        <a:pt x="8" y="151"/>
                      </a:lnTo>
                      <a:lnTo>
                        <a:pt x="0" y="155"/>
                      </a:lnTo>
                      <a:lnTo>
                        <a:pt x="0" y="155"/>
                      </a:lnTo>
                      <a:lnTo>
                        <a:pt x="0" y="162"/>
                      </a:lnTo>
                      <a:lnTo>
                        <a:pt x="5" y="168"/>
                      </a:lnTo>
                      <a:lnTo>
                        <a:pt x="11" y="175"/>
                      </a:lnTo>
                      <a:lnTo>
                        <a:pt x="20" y="181"/>
                      </a:lnTo>
                      <a:lnTo>
                        <a:pt x="29" y="186"/>
                      </a:lnTo>
                      <a:lnTo>
                        <a:pt x="41" y="191"/>
                      </a:lnTo>
                      <a:lnTo>
                        <a:pt x="55" y="193"/>
                      </a:lnTo>
                      <a:lnTo>
                        <a:pt x="69" y="196"/>
                      </a:lnTo>
                      <a:lnTo>
                        <a:pt x="84" y="196"/>
                      </a:lnTo>
                      <a:lnTo>
                        <a:pt x="99" y="195"/>
                      </a:lnTo>
                      <a:lnTo>
                        <a:pt x="115" y="191"/>
                      </a:lnTo>
                      <a:lnTo>
                        <a:pt x="130" y="186"/>
                      </a:lnTo>
                      <a:lnTo>
                        <a:pt x="145" y="178"/>
                      </a:lnTo>
                      <a:lnTo>
                        <a:pt x="159" y="168"/>
                      </a:lnTo>
                      <a:lnTo>
                        <a:pt x="173" y="155"/>
                      </a:lnTo>
                      <a:lnTo>
                        <a:pt x="179" y="148"/>
                      </a:lnTo>
                      <a:lnTo>
                        <a:pt x="185" y="139"/>
                      </a:lnTo>
                      <a:lnTo>
                        <a:pt x="185" y="139"/>
                      </a:lnTo>
                      <a:lnTo>
                        <a:pt x="188" y="136"/>
                      </a:lnTo>
                      <a:lnTo>
                        <a:pt x="191" y="133"/>
                      </a:lnTo>
                      <a:lnTo>
                        <a:pt x="192" y="132"/>
                      </a:lnTo>
                      <a:lnTo>
                        <a:pt x="194" y="132"/>
                      </a:lnTo>
                      <a:lnTo>
                        <a:pt x="197" y="131"/>
                      </a:lnTo>
                      <a:lnTo>
                        <a:pt x="199" y="130"/>
                      </a:lnTo>
                      <a:lnTo>
                        <a:pt x="201" y="127"/>
                      </a:lnTo>
                      <a:lnTo>
                        <a:pt x="201" y="127"/>
                      </a:lnTo>
                      <a:lnTo>
                        <a:pt x="204" y="134"/>
                      </a:lnTo>
                      <a:lnTo>
                        <a:pt x="206" y="140"/>
                      </a:lnTo>
                      <a:lnTo>
                        <a:pt x="211" y="155"/>
                      </a:lnTo>
                      <a:lnTo>
                        <a:pt x="214" y="163"/>
                      </a:lnTo>
                      <a:lnTo>
                        <a:pt x="215" y="173"/>
                      </a:lnTo>
                      <a:lnTo>
                        <a:pt x="215" y="185"/>
                      </a:lnTo>
                      <a:lnTo>
                        <a:pt x="215" y="201"/>
                      </a:lnTo>
                      <a:lnTo>
                        <a:pt x="215" y="201"/>
                      </a:lnTo>
                      <a:lnTo>
                        <a:pt x="241" y="198"/>
                      </a:lnTo>
                      <a:lnTo>
                        <a:pt x="263" y="193"/>
                      </a:lnTo>
                      <a:lnTo>
                        <a:pt x="282" y="189"/>
                      </a:lnTo>
                      <a:lnTo>
                        <a:pt x="298" y="183"/>
                      </a:lnTo>
                      <a:lnTo>
                        <a:pt x="310" y="175"/>
                      </a:lnTo>
                      <a:lnTo>
                        <a:pt x="321" y="168"/>
                      </a:lnTo>
                      <a:lnTo>
                        <a:pt x="328" y="160"/>
                      </a:lnTo>
                      <a:lnTo>
                        <a:pt x="333" y="151"/>
                      </a:lnTo>
                      <a:lnTo>
                        <a:pt x="336" y="143"/>
                      </a:lnTo>
                      <a:lnTo>
                        <a:pt x="337" y="133"/>
                      </a:lnTo>
                      <a:lnTo>
                        <a:pt x="337" y="125"/>
                      </a:lnTo>
                      <a:lnTo>
                        <a:pt x="336" y="115"/>
                      </a:lnTo>
                      <a:lnTo>
                        <a:pt x="334" y="107"/>
                      </a:lnTo>
                      <a:lnTo>
                        <a:pt x="331" y="98"/>
                      </a:lnTo>
                      <a:lnTo>
                        <a:pt x="325" y="83"/>
                      </a:lnTo>
                      <a:lnTo>
                        <a:pt x="325" y="83"/>
                      </a:lnTo>
                      <a:close/>
                    </a:path>
                  </a:pathLst>
                </a:custGeom>
                <a:solidFill>
                  <a:srgbClr val="E19469"/>
                </a:solidFill>
                <a:ln>
                  <a:noFill/>
                </a:ln>
              </p:spPr>
              <p:txBody>
                <a:bodyPr vert="horz" wrap="square" lIns="91440" tIns="45720" rIns="91440" bIns="45720" numCol="1" anchor="t" anchorCtr="0" compatLnSpc="1">
                  <a:normAutofit fontScale="77500" lnSpcReduction="20000"/>
                </a:bodyPr>
                <a:lstStyle/>
                <a:p>
                  <a:endParaRPr lang="en-US"/>
                </a:p>
              </p:txBody>
            </p:sp>
            <p:sp>
              <p:nvSpPr>
                <p:cNvPr id="65" name="iṩḷïḍê"/>
                <p:cNvSpPr/>
                <p:nvPr/>
              </p:nvSpPr>
              <p:spPr bwMode="auto">
                <a:xfrm>
                  <a:off x="4193738" y="2812307"/>
                  <a:ext cx="498744" cy="322927"/>
                </a:xfrm>
                <a:custGeom>
                  <a:avLst/>
                  <a:gdLst>
                    <a:gd name="T0" fmla="*/ 210 w 278"/>
                    <a:gd name="T1" fmla="*/ 0 h 179"/>
                    <a:gd name="T2" fmla="*/ 210 w 278"/>
                    <a:gd name="T3" fmla="*/ 0 h 179"/>
                    <a:gd name="T4" fmla="*/ 177 w 278"/>
                    <a:gd name="T5" fmla="*/ 21 h 179"/>
                    <a:gd name="T6" fmla="*/ 113 w 278"/>
                    <a:gd name="T7" fmla="*/ 62 h 179"/>
                    <a:gd name="T8" fmla="*/ 79 w 278"/>
                    <a:gd name="T9" fmla="*/ 85 h 179"/>
                    <a:gd name="T10" fmla="*/ 46 w 278"/>
                    <a:gd name="T11" fmla="*/ 104 h 179"/>
                    <a:gd name="T12" fmla="*/ 18 w 278"/>
                    <a:gd name="T13" fmla="*/ 119 h 179"/>
                    <a:gd name="T14" fmla="*/ 9 w 278"/>
                    <a:gd name="T15" fmla="*/ 122 h 179"/>
                    <a:gd name="T16" fmla="*/ 0 w 278"/>
                    <a:gd name="T17" fmla="*/ 125 h 179"/>
                    <a:gd name="T18" fmla="*/ 0 w 278"/>
                    <a:gd name="T19" fmla="*/ 125 h 179"/>
                    <a:gd name="T20" fmla="*/ 0 w 278"/>
                    <a:gd name="T21" fmla="*/ 132 h 179"/>
                    <a:gd name="T22" fmla="*/ 4 w 278"/>
                    <a:gd name="T23" fmla="*/ 139 h 179"/>
                    <a:gd name="T24" fmla="*/ 9 w 278"/>
                    <a:gd name="T25" fmla="*/ 147 h 179"/>
                    <a:gd name="T26" fmla="*/ 16 w 278"/>
                    <a:gd name="T27" fmla="*/ 154 h 179"/>
                    <a:gd name="T28" fmla="*/ 26 w 278"/>
                    <a:gd name="T29" fmla="*/ 161 h 179"/>
                    <a:gd name="T30" fmla="*/ 36 w 278"/>
                    <a:gd name="T31" fmla="*/ 167 h 179"/>
                    <a:gd name="T32" fmla="*/ 48 w 278"/>
                    <a:gd name="T33" fmla="*/ 172 h 179"/>
                    <a:gd name="T34" fmla="*/ 63 w 278"/>
                    <a:gd name="T35" fmla="*/ 175 h 179"/>
                    <a:gd name="T36" fmla="*/ 77 w 278"/>
                    <a:gd name="T37" fmla="*/ 178 h 179"/>
                    <a:gd name="T38" fmla="*/ 93 w 278"/>
                    <a:gd name="T39" fmla="*/ 179 h 179"/>
                    <a:gd name="T40" fmla="*/ 109 w 278"/>
                    <a:gd name="T41" fmla="*/ 178 h 179"/>
                    <a:gd name="T42" fmla="*/ 124 w 278"/>
                    <a:gd name="T43" fmla="*/ 175 h 179"/>
                    <a:gd name="T44" fmla="*/ 141 w 278"/>
                    <a:gd name="T45" fmla="*/ 171 h 179"/>
                    <a:gd name="T46" fmla="*/ 157 w 278"/>
                    <a:gd name="T47" fmla="*/ 162 h 179"/>
                    <a:gd name="T48" fmla="*/ 171 w 278"/>
                    <a:gd name="T49" fmla="*/ 151 h 179"/>
                    <a:gd name="T50" fmla="*/ 178 w 278"/>
                    <a:gd name="T51" fmla="*/ 145 h 179"/>
                    <a:gd name="T52" fmla="*/ 186 w 278"/>
                    <a:gd name="T53" fmla="*/ 138 h 179"/>
                    <a:gd name="T54" fmla="*/ 186 w 278"/>
                    <a:gd name="T55" fmla="*/ 138 h 179"/>
                    <a:gd name="T56" fmla="*/ 231 w 278"/>
                    <a:gd name="T57" fmla="*/ 86 h 179"/>
                    <a:gd name="T58" fmla="*/ 260 w 278"/>
                    <a:gd name="T59" fmla="*/ 54 h 179"/>
                    <a:gd name="T60" fmla="*/ 278 w 278"/>
                    <a:gd name="T61" fmla="*/ 31 h 179"/>
                    <a:gd name="T62" fmla="*/ 210 w 278"/>
                    <a:gd name="T63"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8" h="179">
                      <a:moveTo>
                        <a:pt x="210" y="0"/>
                      </a:moveTo>
                      <a:lnTo>
                        <a:pt x="210" y="0"/>
                      </a:lnTo>
                      <a:lnTo>
                        <a:pt x="177" y="21"/>
                      </a:lnTo>
                      <a:lnTo>
                        <a:pt x="113" y="62"/>
                      </a:lnTo>
                      <a:lnTo>
                        <a:pt x="79" y="85"/>
                      </a:lnTo>
                      <a:lnTo>
                        <a:pt x="46" y="104"/>
                      </a:lnTo>
                      <a:lnTo>
                        <a:pt x="18" y="119"/>
                      </a:lnTo>
                      <a:lnTo>
                        <a:pt x="9" y="122"/>
                      </a:lnTo>
                      <a:lnTo>
                        <a:pt x="0" y="125"/>
                      </a:lnTo>
                      <a:lnTo>
                        <a:pt x="0" y="125"/>
                      </a:lnTo>
                      <a:lnTo>
                        <a:pt x="0" y="132"/>
                      </a:lnTo>
                      <a:lnTo>
                        <a:pt x="4" y="139"/>
                      </a:lnTo>
                      <a:lnTo>
                        <a:pt x="9" y="147"/>
                      </a:lnTo>
                      <a:lnTo>
                        <a:pt x="16" y="154"/>
                      </a:lnTo>
                      <a:lnTo>
                        <a:pt x="26" y="161"/>
                      </a:lnTo>
                      <a:lnTo>
                        <a:pt x="36" y="167"/>
                      </a:lnTo>
                      <a:lnTo>
                        <a:pt x="48" y="172"/>
                      </a:lnTo>
                      <a:lnTo>
                        <a:pt x="63" y="175"/>
                      </a:lnTo>
                      <a:lnTo>
                        <a:pt x="77" y="178"/>
                      </a:lnTo>
                      <a:lnTo>
                        <a:pt x="93" y="179"/>
                      </a:lnTo>
                      <a:lnTo>
                        <a:pt x="109" y="178"/>
                      </a:lnTo>
                      <a:lnTo>
                        <a:pt x="124" y="175"/>
                      </a:lnTo>
                      <a:lnTo>
                        <a:pt x="141" y="171"/>
                      </a:lnTo>
                      <a:lnTo>
                        <a:pt x="157" y="162"/>
                      </a:lnTo>
                      <a:lnTo>
                        <a:pt x="171" y="151"/>
                      </a:lnTo>
                      <a:lnTo>
                        <a:pt x="178" y="145"/>
                      </a:lnTo>
                      <a:lnTo>
                        <a:pt x="186" y="138"/>
                      </a:lnTo>
                      <a:lnTo>
                        <a:pt x="186" y="138"/>
                      </a:lnTo>
                      <a:lnTo>
                        <a:pt x="231" y="86"/>
                      </a:lnTo>
                      <a:lnTo>
                        <a:pt x="260" y="54"/>
                      </a:lnTo>
                      <a:lnTo>
                        <a:pt x="278" y="31"/>
                      </a:lnTo>
                      <a:lnTo>
                        <a:pt x="210" y="0"/>
                      </a:lnTo>
                      <a:close/>
                    </a:path>
                  </a:pathLst>
                </a:custGeom>
                <a:solidFill>
                  <a:srgbClr val="E19469"/>
                </a:solidFill>
                <a:ln>
                  <a:noFill/>
                </a:ln>
              </p:spPr>
              <p:txBody>
                <a:bodyPr vert="horz" wrap="square" lIns="91440" tIns="45720" rIns="91440" bIns="45720" numCol="1" anchor="t" anchorCtr="0" compatLnSpc="1">
                  <a:normAutofit fontScale="62500" lnSpcReduction="20000"/>
                </a:bodyPr>
                <a:lstStyle/>
                <a:p>
                  <a:endParaRPr lang="en-US"/>
                </a:p>
              </p:txBody>
            </p:sp>
            <p:sp>
              <p:nvSpPr>
                <p:cNvPr id="66" name="iśḷïďè"/>
                <p:cNvSpPr/>
                <p:nvPr/>
              </p:nvSpPr>
              <p:spPr bwMode="auto">
                <a:xfrm>
                  <a:off x="3999982" y="2622140"/>
                  <a:ext cx="1309649" cy="1851447"/>
                </a:xfrm>
                <a:custGeom>
                  <a:avLst/>
                  <a:gdLst>
                    <a:gd name="T0" fmla="*/ 722 w 732"/>
                    <a:gd name="T1" fmla="*/ 771 h 1031"/>
                    <a:gd name="T2" fmla="*/ 627 w 732"/>
                    <a:gd name="T3" fmla="*/ 694 h 1031"/>
                    <a:gd name="T4" fmla="*/ 598 w 732"/>
                    <a:gd name="T5" fmla="*/ 653 h 1031"/>
                    <a:gd name="T6" fmla="*/ 584 w 732"/>
                    <a:gd name="T7" fmla="*/ 612 h 1031"/>
                    <a:gd name="T8" fmla="*/ 569 w 732"/>
                    <a:gd name="T9" fmla="*/ 487 h 1031"/>
                    <a:gd name="T10" fmla="*/ 564 w 732"/>
                    <a:gd name="T11" fmla="*/ 237 h 1031"/>
                    <a:gd name="T12" fmla="*/ 490 w 732"/>
                    <a:gd name="T13" fmla="*/ 126 h 1031"/>
                    <a:gd name="T14" fmla="*/ 448 w 732"/>
                    <a:gd name="T15" fmla="*/ 59 h 1031"/>
                    <a:gd name="T16" fmla="*/ 407 w 732"/>
                    <a:gd name="T17" fmla="*/ 5 h 1031"/>
                    <a:gd name="T18" fmla="*/ 392 w 732"/>
                    <a:gd name="T19" fmla="*/ 0 h 1031"/>
                    <a:gd name="T20" fmla="*/ 366 w 732"/>
                    <a:gd name="T21" fmla="*/ 13 h 1031"/>
                    <a:gd name="T22" fmla="*/ 314 w 732"/>
                    <a:gd name="T23" fmla="*/ 54 h 1031"/>
                    <a:gd name="T24" fmla="*/ 282 w 732"/>
                    <a:gd name="T25" fmla="*/ 68 h 1031"/>
                    <a:gd name="T26" fmla="*/ 188 w 732"/>
                    <a:gd name="T27" fmla="*/ 85 h 1031"/>
                    <a:gd name="T28" fmla="*/ 94 w 732"/>
                    <a:gd name="T29" fmla="*/ 70 h 1031"/>
                    <a:gd name="T30" fmla="*/ 75 w 732"/>
                    <a:gd name="T31" fmla="*/ 78 h 1031"/>
                    <a:gd name="T32" fmla="*/ 69 w 732"/>
                    <a:gd name="T33" fmla="*/ 106 h 1031"/>
                    <a:gd name="T34" fmla="*/ 91 w 732"/>
                    <a:gd name="T35" fmla="*/ 163 h 1031"/>
                    <a:gd name="T36" fmla="*/ 116 w 732"/>
                    <a:gd name="T37" fmla="*/ 185 h 1031"/>
                    <a:gd name="T38" fmla="*/ 165 w 732"/>
                    <a:gd name="T39" fmla="*/ 202 h 1031"/>
                    <a:gd name="T40" fmla="*/ 236 w 732"/>
                    <a:gd name="T41" fmla="*/ 204 h 1031"/>
                    <a:gd name="T42" fmla="*/ 314 w 732"/>
                    <a:gd name="T43" fmla="*/ 179 h 1031"/>
                    <a:gd name="T44" fmla="*/ 360 w 732"/>
                    <a:gd name="T45" fmla="*/ 162 h 1031"/>
                    <a:gd name="T46" fmla="*/ 394 w 732"/>
                    <a:gd name="T47" fmla="*/ 251 h 1031"/>
                    <a:gd name="T48" fmla="*/ 357 w 732"/>
                    <a:gd name="T49" fmla="*/ 299 h 1031"/>
                    <a:gd name="T50" fmla="*/ 327 w 732"/>
                    <a:gd name="T51" fmla="*/ 368 h 1031"/>
                    <a:gd name="T52" fmla="*/ 314 w 732"/>
                    <a:gd name="T53" fmla="*/ 460 h 1031"/>
                    <a:gd name="T54" fmla="*/ 294 w 732"/>
                    <a:gd name="T55" fmla="*/ 466 h 1031"/>
                    <a:gd name="T56" fmla="*/ 250 w 732"/>
                    <a:gd name="T57" fmla="*/ 437 h 1031"/>
                    <a:gd name="T58" fmla="*/ 220 w 732"/>
                    <a:gd name="T59" fmla="*/ 396 h 1031"/>
                    <a:gd name="T60" fmla="*/ 187 w 732"/>
                    <a:gd name="T61" fmla="*/ 309 h 1031"/>
                    <a:gd name="T62" fmla="*/ 158 w 732"/>
                    <a:gd name="T63" fmla="*/ 259 h 1031"/>
                    <a:gd name="T64" fmla="*/ 108 w 732"/>
                    <a:gd name="T65" fmla="*/ 218 h 1031"/>
                    <a:gd name="T66" fmla="*/ 66 w 732"/>
                    <a:gd name="T67" fmla="*/ 201 h 1031"/>
                    <a:gd name="T68" fmla="*/ 29 w 732"/>
                    <a:gd name="T69" fmla="*/ 202 h 1031"/>
                    <a:gd name="T70" fmla="*/ 7 w 732"/>
                    <a:gd name="T71" fmla="*/ 218 h 1031"/>
                    <a:gd name="T72" fmla="*/ 0 w 732"/>
                    <a:gd name="T73" fmla="*/ 239 h 1031"/>
                    <a:gd name="T74" fmla="*/ 35 w 732"/>
                    <a:gd name="T75" fmla="*/ 287 h 1031"/>
                    <a:gd name="T76" fmla="*/ 107 w 732"/>
                    <a:gd name="T77" fmla="*/ 402 h 1031"/>
                    <a:gd name="T78" fmla="*/ 155 w 732"/>
                    <a:gd name="T79" fmla="*/ 514 h 1031"/>
                    <a:gd name="T80" fmla="*/ 211 w 732"/>
                    <a:gd name="T81" fmla="*/ 669 h 1031"/>
                    <a:gd name="T82" fmla="*/ 252 w 732"/>
                    <a:gd name="T83" fmla="*/ 752 h 1031"/>
                    <a:gd name="T84" fmla="*/ 290 w 732"/>
                    <a:gd name="T85" fmla="*/ 794 h 1031"/>
                    <a:gd name="T86" fmla="*/ 324 w 732"/>
                    <a:gd name="T87" fmla="*/ 813 h 1031"/>
                    <a:gd name="T88" fmla="*/ 391 w 732"/>
                    <a:gd name="T89" fmla="*/ 828 h 1031"/>
                    <a:gd name="T90" fmla="*/ 436 w 732"/>
                    <a:gd name="T91" fmla="*/ 851 h 1031"/>
                    <a:gd name="T92" fmla="*/ 539 w 732"/>
                    <a:gd name="T93" fmla="*/ 959 h 1031"/>
                    <a:gd name="T94" fmla="*/ 580 w 732"/>
                    <a:gd name="T95" fmla="*/ 1019 h 1031"/>
                    <a:gd name="T96" fmla="*/ 602 w 732"/>
                    <a:gd name="T97" fmla="*/ 1031 h 1031"/>
                    <a:gd name="T98" fmla="*/ 642 w 732"/>
                    <a:gd name="T99" fmla="*/ 1020 h 1031"/>
                    <a:gd name="T100" fmla="*/ 699 w 732"/>
                    <a:gd name="T101" fmla="*/ 972 h 1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32" h="1031">
                      <a:moveTo>
                        <a:pt x="732" y="776"/>
                      </a:moveTo>
                      <a:lnTo>
                        <a:pt x="732" y="776"/>
                      </a:lnTo>
                      <a:lnTo>
                        <a:pt x="722" y="771"/>
                      </a:lnTo>
                      <a:lnTo>
                        <a:pt x="722" y="771"/>
                      </a:lnTo>
                      <a:lnTo>
                        <a:pt x="682" y="742"/>
                      </a:lnTo>
                      <a:lnTo>
                        <a:pt x="663" y="727"/>
                      </a:lnTo>
                      <a:lnTo>
                        <a:pt x="644" y="711"/>
                      </a:lnTo>
                      <a:lnTo>
                        <a:pt x="627" y="694"/>
                      </a:lnTo>
                      <a:lnTo>
                        <a:pt x="619" y="685"/>
                      </a:lnTo>
                      <a:lnTo>
                        <a:pt x="611" y="675"/>
                      </a:lnTo>
                      <a:lnTo>
                        <a:pt x="604" y="664"/>
                      </a:lnTo>
                      <a:lnTo>
                        <a:pt x="598" y="653"/>
                      </a:lnTo>
                      <a:lnTo>
                        <a:pt x="592" y="641"/>
                      </a:lnTo>
                      <a:lnTo>
                        <a:pt x="587" y="628"/>
                      </a:lnTo>
                      <a:lnTo>
                        <a:pt x="587" y="628"/>
                      </a:lnTo>
                      <a:lnTo>
                        <a:pt x="584" y="612"/>
                      </a:lnTo>
                      <a:lnTo>
                        <a:pt x="579" y="593"/>
                      </a:lnTo>
                      <a:lnTo>
                        <a:pt x="577" y="570"/>
                      </a:lnTo>
                      <a:lnTo>
                        <a:pt x="573" y="545"/>
                      </a:lnTo>
                      <a:lnTo>
                        <a:pt x="569" y="487"/>
                      </a:lnTo>
                      <a:lnTo>
                        <a:pt x="567" y="427"/>
                      </a:lnTo>
                      <a:lnTo>
                        <a:pt x="564" y="367"/>
                      </a:lnTo>
                      <a:lnTo>
                        <a:pt x="564" y="312"/>
                      </a:lnTo>
                      <a:lnTo>
                        <a:pt x="564" y="237"/>
                      </a:lnTo>
                      <a:lnTo>
                        <a:pt x="564" y="237"/>
                      </a:lnTo>
                      <a:lnTo>
                        <a:pt x="536" y="192"/>
                      </a:lnTo>
                      <a:lnTo>
                        <a:pt x="512" y="157"/>
                      </a:lnTo>
                      <a:lnTo>
                        <a:pt x="490" y="126"/>
                      </a:lnTo>
                      <a:lnTo>
                        <a:pt x="468" y="94"/>
                      </a:lnTo>
                      <a:lnTo>
                        <a:pt x="468" y="94"/>
                      </a:lnTo>
                      <a:lnTo>
                        <a:pt x="457" y="76"/>
                      </a:lnTo>
                      <a:lnTo>
                        <a:pt x="448" y="59"/>
                      </a:lnTo>
                      <a:lnTo>
                        <a:pt x="432" y="31"/>
                      </a:lnTo>
                      <a:lnTo>
                        <a:pt x="424" y="20"/>
                      </a:lnTo>
                      <a:lnTo>
                        <a:pt x="416" y="11"/>
                      </a:lnTo>
                      <a:lnTo>
                        <a:pt x="407" y="5"/>
                      </a:lnTo>
                      <a:lnTo>
                        <a:pt x="403" y="2"/>
                      </a:lnTo>
                      <a:lnTo>
                        <a:pt x="397" y="0"/>
                      </a:lnTo>
                      <a:lnTo>
                        <a:pt x="397" y="0"/>
                      </a:lnTo>
                      <a:lnTo>
                        <a:pt x="392" y="0"/>
                      </a:lnTo>
                      <a:lnTo>
                        <a:pt x="388" y="0"/>
                      </a:lnTo>
                      <a:lnTo>
                        <a:pt x="382" y="2"/>
                      </a:lnTo>
                      <a:lnTo>
                        <a:pt x="377" y="5"/>
                      </a:lnTo>
                      <a:lnTo>
                        <a:pt x="366" y="13"/>
                      </a:lnTo>
                      <a:lnTo>
                        <a:pt x="354" y="24"/>
                      </a:lnTo>
                      <a:lnTo>
                        <a:pt x="339" y="36"/>
                      </a:lnTo>
                      <a:lnTo>
                        <a:pt x="324" y="48"/>
                      </a:lnTo>
                      <a:lnTo>
                        <a:pt x="314" y="54"/>
                      </a:lnTo>
                      <a:lnTo>
                        <a:pt x="305" y="60"/>
                      </a:lnTo>
                      <a:lnTo>
                        <a:pt x="294" y="64"/>
                      </a:lnTo>
                      <a:lnTo>
                        <a:pt x="282" y="68"/>
                      </a:lnTo>
                      <a:lnTo>
                        <a:pt x="282" y="68"/>
                      </a:lnTo>
                      <a:lnTo>
                        <a:pt x="259" y="74"/>
                      </a:lnTo>
                      <a:lnTo>
                        <a:pt x="235" y="80"/>
                      </a:lnTo>
                      <a:lnTo>
                        <a:pt x="212" y="84"/>
                      </a:lnTo>
                      <a:lnTo>
                        <a:pt x="188" y="85"/>
                      </a:lnTo>
                      <a:lnTo>
                        <a:pt x="165" y="85"/>
                      </a:lnTo>
                      <a:lnTo>
                        <a:pt x="141" y="83"/>
                      </a:lnTo>
                      <a:lnTo>
                        <a:pt x="118" y="77"/>
                      </a:lnTo>
                      <a:lnTo>
                        <a:pt x="94" y="70"/>
                      </a:lnTo>
                      <a:lnTo>
                        <a:pt x="94" y="70"/>
                      </a:lnTo>
                      <a:lnTo>
                        <a:pt x="85" y="71"/>
                      </a:lnTo>
                      <a:lnTo>
                        <a:pt x="79" y="73"/>
                      </a:lnTo>
                      <a:lnTo>
                        <a:pt x="75" y="78"/>
                      </a:lnTo>
                      <a:lnTo>
                        <a:pt x="71" y="84"/>
                      </a:lnTo>
                      <a:lnTo>
                        <a:pt x="69" y="90"/>
                      </a:lnTo>
                      <a:lnTo>
                        <a:pt x="69" y="97"/>
                      </a:lnTo>
                      <a:lnTo>
                        <a:pt x="69" y="106"/>
                      </a:lnTo>
                      <a:lnTo>
                        <a:pt x="70" y="114"/>
                      </a:lnTo>
                      <a:lnTo>
                        <a:pt x="75" y="131"/>
                      </a:lnTo>
                      <a:lnTo>
                        <a:pt x="82" y="148"/>
                      </a:lnTo>
                      <a:lnTo>
                        <a:pt x="91" y="163"/>
                      </a:lnTo>
                      <a:lnTo>
                        <a:pt x="101" y="176"/>
                      </a:lnTo>
                      <a:lnTo>
                        <a:pt x="101" y="176"/>
                      </a:lnTo>
                      <a:lnTo>
                        <a:pt x="107" y="180"/>
                      </a:lnTo>
                      <a:lnTo>
                        <a:pt x="116" y="185"/>
                      </a:lnTo>
                      <a:lnTo>
                        <a:pt x="125" y="190"/>
                      </a:lnTo>
                      <a:lnTo>
                        <a:pt x="137" y="195"/>
                      </a:lnTo>
                      <a:lnTo>
                        <a:pt x="150" y="198"/>
                      </a:lnTo>
                      <a:lnTo>
                        <a:pt x="165" y="202"/>
                      </a:lnTo>
                      <a:lnTo>
                        <a:pt x="182" y="204"/>
                      </a:lnTo>
                      <a:lnTo>
                        <a:pt x="199" y="207"/>
                      </a:lnTo>
                      <a:lnTo>
                        <a:pt x="217" y="207"/>
                      </a:lnTo>
                      <a:lnTo>
                        <a:pt x="236" y="204"/>
                      </a:lnTo>
                      <a:lnTo>
                        <a:pt x="255" y="202"/>
                      </a:lnTo>
                      <a:lnTo>
                        <a:pt x="274" y="196"/>
                      </a:lnTo>
                      <a:lnTo>
                        <a:pt x="295" y="189"/>
                      </a:lnTo>
                      <a:lnTo>
                        <a:pt x="314" y="179"/>
                      </a:lnTo>
                      <a:lnTo>
                        <a:pt x="335" y="167"/>
                      </a:lnTo>
                      <a:lnTo>
                        <a:pt x="354" y="151"/>
                      </a:lnTo>
                      <a:lnTo>
                        <a:pt x="354" y="151"/>
                      </a:lnTo>
                      <a:lnTo>
                        <a:pt x="360" y="162"/>
                      </a:lnTo>
                      <a:lnTo>
                        <a:pt x="366" y="177"/>
                      </a:lnTo>
                      <a:lnTo>
                        <a:pt x="379" y="210"/>
                      </a:lnTo>
                      <a:lnTo>
                        <a:pt x="394" y="251"/>
                      </a:lnTo>
                      <a:lnTo>
                        <a:pt x="394" y="251"/>
                      </a:lnTo>
                      <a:lnTo>
                        <a:pt x="390" y="255"/>
                      </a:lnTo>
                      <a:lnTo>
                        <a:pt x="379" y="267"/>
                      </a:lnTo>
                      <a:lnTo>
                        <a:pt x="365" y="287"/>
                      </a:lnTo>
                      <a:lnTo>
                        <a:pt x="357" y="299"/>
                      </a:lnTo>
                      <a:lnTo>
                        <a:pt x="349" y="314"/>
                      </a:lnTo>
                      <a:lnTo>
                        <a:pt x="341" y="331"/>
                      </a:lnTo>
                      <a:lnTo>
                        <a:pt x="333" y="349"/>
                      </a:lnTo>
                      <a:lnTo>
                        <a:pt x="327" y="368"/>
                      </a:lnTo>
                      <a:lnTo>
                        <a:pt x="321" y="389"/>
                      </a:lnTo>
                      <a:lnTo>
                        <a:pt x="317" y="411"/>
                      </a:lnTo>
                      <a:lnTo>
                        <a:pt x="314" y="434"/>
                      </a:lnTo>
                      <a:lnTo>
                        <a:pt x="314" y="460"/>
                      </a:lnTo>
                      <a:lnTo>
                        <a:pt x="315" y="486"/>
                      </a:lnTo>
                      <a:lnTo>
                        <a:pt x="315" y="486"/>
                      </a:lnTo>
                      <a:lnTo>
                        <a:pt x="305" y="475"/>
                      </a:lnTo>
                      <a:lnTo>
                        <a:pt x="294" y="466"/>
                      </a:lnTo>
                      <a:lnTo>
                        <a:pt x="284" y="460"/>
                      </a:lnTo>
                      <a:lnTo>
                        <a:pt x="273" y="452"/>
                      </a:lnTo>
                      <a:lnTo>
                        <a:pt x="262" y="445"/>
                      </a:lnTo>
                      <a:lnTo>
                        <a:pt x="250" y="437"/>
                      </a:lnTo>
                      <a:lnTo>
                        <a:pt x="240" y="423"/>
                      </a:lnTo>
                      <a:lnTo>
                        <a:pt x="226" y="407"/>
                      </a:lnTo>
                      <a:lnTo>
                        <a:pt x="226" y="407"/>
                      </a:lnTo>
                      <a:lnTo>
                        <a:pt x="220" y="396"/>
                      </a:lnTo>
                      <a:lnTo>
                        <a:pt x="215" y="385"/>
                      </a:lnTo>
                      <a:lnTo>
                        <a:pt x="206" y="361"/>
                      </a:lnTo>
                      <a:lnTo>
                        <a:pt x="196" y="336"/>
                      </a:lnTo>
                      <a:lnTo>
                        <a:pt x="187" y="309"/>
                      </a:lnTo>
                      <a:lnTo>
                        <a:pt x="181" y="296"/>
                      </a:lnTo>
                      <a:lnTo>
                        <a:pt x="175" y="284"/>
                      </a:lnTo>
                      <a:lnTo>
                        <a:pt x="166" y="271"/>
                      </a:lnTo>
                      <a:lnTo>
                        <a:pt x="158" y="259"/>
                      </a:lnTo>
                      <a:lnTo>
                        <a:pt x="148" y="248"/>
                      </a:lnTo>
                      <a:lnTo>
                        <a:pt x="136" y="237"/>
                      </a:lnTo>
                      <a:lnTo>
                        <a:pt x="123" y="226"/>
                      </a:lnTo>
                      <a:lnTo>
                        <a:pt x="108" y="218"/>
                      </a:lnTo>
                      <a:lnTo>
                        <a:pt x="108" y="218"/>
                      </a:lnTo>
                      <a:lnTo>
                        <a:pt x="93" y="209"/>
                      </a:lnTo>
                      <a:lnTo>
                        <a:pt x="79" y="204"/>
                      </a:lnTo>
                      <a:lnTo>
                        <a:pt x="66" y="201"/>
                      </a:lnTo>
                      <a:lnTo>
                        <a:pt x="55" y="198"/>
                      </a:lnTo>
                      <a:lnTo>
                        <a:pt x="46" y="198"/>
                      </a:lnTo>
                      <a:lnTo>
                        <a:pt x="36" y="200"/>
                      </a:lnTo>
                      <a:lnTo>
                        <a:pt x="29" y="202"/>
                      </a:lnTo>
                      <a:lnTo>
                        <a:pt x="22" y="206"/>
                      </a:lnTo>
                      <a:lnTo>
                        <a:pt x="16" y="209"/>
                      </a:lnTo>
                      <a:lnTo>
                        <a:pt x="11" y="213"/>
                      </a:lnTo>
                      <a:lnTo>
                        <a:pt x="7" y="218"/>
                      </a:lnTo>
                      <a:lnTo>
                        <a:pt x="4" y="222"/>
                      </a:lnTo>
                      <a:lnTo>
                        <a:pt x="0" y="232"/>
                      </a:lnTo>
                      <a:lnTo>
                        <a:pt x="0" y="239"/>
                      </a:lnTo>
                      <a:lnTo>
                        <a:pt x="0" y="239"/>
                      </a:lnTo>
                      <a:lnTo>
                        <a:pt x="1" y="243"/>
                      </a:lnTo>
                      <a:lnTo>
                        <a:pt x="5" y="248"/>
                      </a:lnTo>
                      <a:lnTo>
                        <a:pt x="17" y="265"/>
                      </a:lnTo>
                      <a:lnTo>
                        <a:pt x="35" y="287"/>
                      </a:lnTo>
                      <a:lnTo>
                        <a:pt x="57" y="319"/>
                      </a:lnTo>
                      <a:lnTo>
                        <a:pt x="82" y="356"/>
                      </a:lnTo>
                      <a:lnTo>
                        <a:pt x="94" y="378"/>
                      </a:lnTo>
                      <a:lnTo>
                        <a:pt x="107" y="402"/>
                      </a:lnTo>
                      <a:lnTo>
                        <a:pt x="120" y="427"/>
                      </a:lnTo>
                      <a:lnTo>
                        <a:pt x="132" y="454"/>
                      </a:lnTo>
                      <a:lnTo>
                        <a:pt x="144" y="482"/>
                      </a:lnTo>
                      <a:lnTo>
                        <a:pt x="155" y="514"/>
                      </a:lnTo>
                      <a:lnTo>
                        <a:pt x="155" y="514"/>
                      </a:lnTo>
                      <a:lnTo>
                        <a:pt x="176" y="573"/>
                      </a:lnTo>
                      <a:lnTo>
                        <a:pt x="194" y="624"/>
                      </a:lnTo>
                      <a:lnTo>
                        <a:pt x="211" y="669"/>
                      </a:lnTo>
                      <a:lnTo>
                        <a:pt x="227" y="708"/>
                      </a:lnTo>
                      <a:lnTo>
                        <a:pt x="235" y="723"/>
                      </a:lnTo>
                      <a:lnTo>
                        <a:pt x="243" y="739"/>
                      </a:lnTo>
                      <a:lnTo>
                        <a:pt x="252" y="752"/>
                      </a:lnTo>
                      <a:lnTo>
                        <a:pt x="261" y="764"/>
                      </a:lnTo>
                      <a:lnTo>
                        <a:pt x="270" y="776"/>
                      </a:lnTo>
                      <a:lnTo>
                        <a:pt x="280" y="786"/>
                      </a:lnTo>
                      <a:lnTo>
                        <a:pt x="290" y="794"/>
                      </a:lnTo>
                      <a:lnTo>
                        <a:pt x="302" y="801"/>
                      </a:lnTo>
                      <a:lnTo>
                        <a:pt x="302" y="801"/>
                      </a:lnTo>
                      <a:lnTo>
                        <a:pt x="313" y="809"/>
                      </a:lnTo>
                      <a:lnTo>
                        <a:pt x="324" y="813"/>
                      </a:lnTo>
                      <a:lnTo>
                        <a:pt x="344" y="821"/>
                      </a:lnTo>
                      <a:lnTo>
                        <a:pt x="362" y="825"/>
                      </a:lnTo>
                      <a:lnTo>
                        <a:pt x="379" y="828"/>
                      </a:lnTo>
                      <a:lnTo>
                        <a:pt x="391" y="828"/>
                      </a:lnTo>
                      <a:lnTo>
                        <a:pt x="402" y="828"/>
                      </a:lnTo>
                      <a:lnTo>
                        <a:pt x="409" y="825"/>
                      </a:lnTo>
                      <a:lnTo>
                        <a:pt x="409" y="825"/>
                      </a:lnTo>
                      <a:lnTo>
                        <a:pt x="436" y="851"/>
                      </a:lnTo>
                      <a:lnTo>
                        <a:pt x="462" y="876"/>
                      </a:lnTo>
                      <a:lnTo>
                        <a:pt x="493" y="909"/>
                      </a:lnTo>
                      <a:lnTo>
                        <a:pt x="525" y="942"/>
                      </a:lnTo>
                      <a:lnTo>
                        <a:pt x="539" y="959"/>
                      </a:lnTo>
                      <a:lnTo>
                        <a:pt x="552" y="976"/>
                      </a:lnTo>
                      <a:lnTo>
                        <a:pt x="564" y="992"/>
                      </a:lnTo>
                      <a:lnTo>
                        <a:pt x="574" y="1006"/>
                      </a:lnTo>
                      <a:lnTo>
                        <a:pt x="580" y="1019"/>
                      </a:lnTo>
                      <a:lnTo>
                        <a:pt x="584" y="1030"/>
                      </a:lnTo>
                      <a:lnTo>
                        <a:pt x="584" y="1030"/>
                      </a:lnTo>
                      <a:lnTo>
                        <a:pt x="592" y="1031"/>
                      </a:lnTo>
                      <a:lnTo>
                        <a:pt x="602" y="1031"/>
                      </a:lnTo>
                      <a:lnTo>
                        <a:pt x="611" y="1031"/>
                      </a:lnTo>
                      <a:lnTo>
                        <a:pt x="621" y="1029"/>
                      </a:lnTo>
                      <a:lnTo>
                        <a:pt x="631" y="1025"/>
                      </a:lnTo>
                      <a:lnTo>
                        <a:pt x="642" y="1020"/>
                      </a:lnTo>
                      <a:lnTo>
                        <a:pt x="651" y="1014"/>
                      </a:lnTo>
                      <a:lnTo>
                        <a:pt x="661" y="1007"/>
                      </a:lnTo>
                      <a:lnTo>
                        <a:pt x="680" y="992"/>
                      </a:lnTo>
                      <a:lnTo>
                        <a:pt x="699" y="972"/>
                      </a:lnTo>
                      <a:lnTo>
                        <a:pt x="716" y="952"/>
                      </a:lnTo>
                      <a:lnTo>
                        <a:pt x="732" y="930"/>
                      </a:lnTo>
                      <a:lnTo>
                        <a:pt x="732" y="776"/>
                      </a:lnTo>
                      <a:close/>
                    </a:path>
                  </a:pathLst>
                </a:custGeom>
                <a:solidFill>
                  <a:srgbClr val="E8AD8B"/>
                </a:solidFill>
                <a:ln>
                  <a:noFill/>
                </a:ln>
              </p:spPr>
              <p:txBody>
                <a:bodyPr vert="horz" wrap="square" lIns="91440" tIns="45720" rIns="91440" bIns="45720" numCol="1" anchor="t" anchorCtr="0" compatLnSpc="1">
                  <a:normAutofit/>
                </a:bodyPr>
                <a:lstStyle/>
                <a:p>
                  <a:endParaRPr lang="en-US"/>
                </a:p>
              </p:txBody>
            </p:sp>
            <p:sp>
              <p:nvSpPr>
                <p:cNvPr id="67" name="îsļíḓê"/>
                <p:cNvSpPr/>
                <p:nvPr/>
              </p:nvSpPr>
              <p:spPr bwMode="auto">
                <a:xfrm>
                  <a:off x="4563311" y="3088590"/>
                  <a:ext cx="269107" cy="398278"/>
                </a:xfrm>
                <a:custGeom>
                  <a:avLst/>
                  <a:gdLst>
                    <a:gd name="T0" fmla="*/ 71 w 151"/>
                    <a:gd name="T1" fmla="*/ 0 h 221"/>
                    <a:gd name="T2" fmla="*/ 71 w 151"/>
                    <a:gd name="T3" fmla="*/ 0 h 221"/>
                    <a:gd name="T4" fmla="*/ 62 w 151"/>
                    <a:gd name="T5" fmla="*/ 12 h 221"/>
                    <a:gd name="T6" fmla="*/ 49 w 151"/>
                    <a:gd name="T7" fmla="*/ 29 h 221"/>
                    <a:gd name="T8" fmla="*/ 37 w 151"/>
                    <a:gd name="T9" fmla="*/ 50 h 221"/>
                    <a:gd name="T10" fmla="*/ 24 w 151"/>
                    <a:gd name="T11" fmla="*/ 76 h 221"/>
                    <a:gd name="T12" fmla="*/ 18 w 151"/>
                    <a:gd name="T13" fmla="*/ 91 h 221"/>
                    <a:gd name="T14" fmla="*/ 13 w 151"/>
                    <a:gd name="T15" fmla="*/ 107 h 221"/>
                    <a:gd name="T16" fmla="*/ 9 w 151"/>
                    <a:gd name="T17" fmla="*/ 123 h 221"/>
                    <a:gd name="T18" fmla="*/ 5 w 151"/>
                    <a:gd name="T19" fmla="*/ 141 h 221"/>
                    <a:gd name="T20" fmla="*/ 3 w 151"/>
                    <a:gd name="T21" fmla="*/ 159 h 221"/>
                    <a:gd name="T22" fmla="*/ 0 w 151"/>
                    <a:gd name="T23" fmla="*/ 178 h 221"/>
                    <a:gd name="T24" fmla="*/ 0 w 151"/>
                    <a:gd name="T25" fmla="*/ 198 h 221"/>
                    <a:gd name="T26" fmla="*/ 1 w 151"/>
                    <a:gd name="T27" fmla="*/ 220 h 221"/>
                    <a:gd name="T28" fmla="*/ 1 w 151"/>
                    <a:gd name="T29" fmla="*/ 221 h 221"/>
                    <a:gd name="T30" fmla="*/ 1 w 151"/>
                    <a:gd name="T31" fmla="*/ 221 h 221"/>
                    <a:gd name="T32" fmla="*/ 4 w 151"/>
                    <a:gd name="T33" fmla="*/ 208 h 221"/>
                    <a:gd name="T34" fmla="*/ 6 w 151"/>
                    <a:gd name="T35" fmla="*/ 194 h 221"/>
                    <a:gd name="T36" fmla="*/ 10 w 151"/>
                    <a:gd name="T37" fmla="*/ 175 h 221"/>
                    <a:gd name="T38" fmla="*/ 17 w 151"/>
                    <a:gd name="T39" fmla="*/ 155 h 221"/>
                    <a:gd name="T40" fmla="*/ 22 w 151"/>
                    <a:gd name="T41" fmla="*/ 145 h 221"/>
                    <a:gd name="T42" fmla="*/ 27 w 151"/>
                    <a:gd name="T43" fmla="*/ 135 h 221"/>
                    <a:gd name="T44" fmla="*/ 33 w 151"/>
                    <a:gd name="T45" fmla="*/ 125 h 221"/>
                    <a:gd name="T46" fmla="*/ 40 w 151"/>
                    <a:gd name="T47" fmla="*/ 115 h 221"/>
                    <a:gd name="T48" fmla="*/ 48 w 151"/>
                    <a:gd name="T49" fmla="*/ 106 h 221"/>
                    <a:gd name="T50" fmla="*/ 58 w 151"/>
                    <a:gd name="T51" fmla="*/ 97 h 221"/>
                    <a:gd name="T52" fmla="*/ 58 w 151"/>
                    <a:gd name="T53" fmla="*/ 97 h 221"/>
                    <a:gd name="T54" fmla="*/ 76 w 151"/>
                    <a:gd name="T55" fmla="*/ 83 h 221"/>
                    <a:gd name="T56" fmla="*/ 94 w 151"/>
                    <a:gd name="T57" fmla="*/ 71 h 221"/>
                    <a:gd name="T58" fmla="*/ 124 w 151"/>
                    <a:gd name="T59" fmla="*/ 52 h 221"/>
                    <a:gd name="T60" fmla="*/ 143 w 151"/>
                    <a:gd name="T61" fmla="*/ 41 h 221"/>
                    <a:gd name="T62" fmla="*/ 151 w 151"/>
                    <a:gd name="T63" fmla="*/ 37 h 221"/>
                    <a:gd name="T64" fmla="*/ 71 w 151"/>
                    <a:gd name="T65"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1" h="221">
                      <a:moveTo>
                        <a:pt x="71" y="0"/>
                      </a:moveTo>
                      <a:lnTo>
                        <a:pt x="71" y="0"/>
                      </a:lnTo>
                      <a:lnTo>
                        <a:pt x="62" y="12"/>
                      </a:lnTo>
                      <a:lnTo>
                        <a:pt x="49" y="29"/>
                      </a:lnTo>
                      <a:lnTo>
                        <a:pt x="37" y="50"/>
                      </a:lnTo>
                      <a:lnTo>
                        <a:pt x="24" y="76"/>
                      </a:lnTo>
                      <a:lnTo>
                        <a:pt x="18" y="91"/>
                      </a:lnTo>
                      <a:lnTo>
                        <a:pt x="13" y="107"/>
                      </a:lnTo>
                      <a:lnTo>
                        <a:pt x="9" y="123"/>
                      </a:lnTo>
                      <a:lnTo>
                        <a:pt x="5" y="141"/>
                      </a:lnTo>
                      <a:lnTo>
                        <a:pt x="3" y="159"/>
                      </a:lnTo>
                      <a:lnTo>
                        <a:pt x="0" y="178"/>
                      </a:lnTo>
                      <a:lnTo>
                        <a:pt x="0" y="198"/>
                      </a:lnTo>
                      <a:lnTo>
                        <a:pt x="1" y="220"/>
                      </a:lnTo>
                      <a:lnTo>
                        <a:pt x="1" y="221"/>
                      </a:lnTo>
                      <a:lnTo>
                        <a:pt x="1" y="221"/>
                      </a:lnTo>
                      <a:lnTo>
                        <a:pt x="4" y="208"/>
                      </a:lnTo>
                      <a:lnTo>
                        <a:pt x="6" y="194"/>
                      </a:lnTo>
                      <a:lnTo>
                        <a:pt x="10" y="175"/>
                      </a:lnTo>
                      <a:lnTo>
                        <a:pt x="17" y="155"/>
                      </a:lnTo>
                      <a:lnTo>
                        <a:pt x="22" y="145"/>
                      </a:lnTo>
                      <a:lnTo>
                        <a:pt x="27" y="135"/>
                      </a:lnTo>
                      <a:lnTo>
                        <a:pt x="33" y="125"/>
                      </a:lnTo>
                      <a:lnTo>
                        <a:pt x="40" y="115"/>
                      </a:lnTo>
                      <a:lnTo>
                        <a:pt x="48" y="106"/>
                      </a:lnTo>
                      <a:lnTo>
                        <a:pt x="58" y="97"/>
                      </a:lnTo>
                      <a:lnTo>
                        <a:pt x="58" y="97"/>
                      </a:lnTo>
                      <a:lnTo>
                        <a:pt x="76" y="83"/>
                      </a:lnTo>
                      <a:lnTo>
                        <a:pt x="94" y="71"/>
                      </a:lnTo>
                      <a:lnTo>
                        <a:pt x="124" y="52"/>
                      </a:lnTo>
                      <a:lnTo>
                        <a:pt x="143" y="41"/>
                      </a:lnTo>
                      <a:lnTo>
                        <a:pt x="151" y="37"/>
                      </a:lnTo>
                      <a:lnTo>
                        <a:pt x="71" y="0"/>
                      </a:lnTo>
                      <a:close/>
                    </a:path>
                  </a:pathLst>
                </a:custGeom>
                <a:solidFill>
                  <a:srgbClr val="E19469"/>
                </a:solidFill>
                <a:ln>
                  <a:noFill/>
                </a:ln>
              </p:spPr>
              <p:txBody>
                <a:bodyPr vert="horz" wrap="square" lIns="91440" tIns="45720" rIns="91440" bIns="45720" numCol="1" anchor="t" anchorCtr="0" compatLnSpc="1">
                  <a:normAutofit fontScale="92500" lnSpcReduction="20000"/>
                </a:bodyPr>
                <a:lstStyle/>
                <a:p>
                  <a:endParaRPr lang="en-US"/>
                </a:p>
              </p:txBody>
            </p:sp>
            <p:sp>
              <p:nvSpPr>
                <p:cNvPr id="68" name="iŝlíḋè"/>
                <p:cNvSpPr/>
                <p:nvPr/>
              </p:nvSpPr>
              <p:spPr bwMode="auto">
                <a:xfrm>
                  <a:off x="4609955" y="3088590"/>
                  <a:ext cx="405454" cy="322927"/>
                </a:xfrm>
                <a:custGeom>
                  <a:avLst/>
                  <a:gdLst>
                    <a:gd name="T0" fmla="*/ 225 w 225"/>
                    <a:gd name="T1" fmla="*/ 179 h 179"/>
                    <a:gd name="T2" fmla="*/ 225 w 225"/>
                    <a:gd name="T3" fmla="*/ 179 h 179"/>
                    <a:gd name="T4" fmla="*/ 224 w 225"/>
                    <a:gd name="T5" fmla="*/ 119 h 179"/>
                    <a:gd name="T6" fmla="*/ 222 w 225"/>
                    <a:gd name="T7" fmla="*/ 64 h 179"/>
                    <a:gd name="T8" fmla="*/ 44 w 225"/>
                    <a:gd name="T9" fmla="*/ 0 h 179"/>
                    <a:gd name="T10" fmla="*/ 44 w 225"/>
                    <a:gd name="T11" fmla="*/ 0 h 179"/>
                    <a:gd name="T12" fmla="*/ 38 w 225"/>
                    <a:gd name="T13" fmla="*/ 6 h 179"/>
                    <a:gd name="T14" fmla="*/ 38 w 225"/>
                    <a:gd name="T15" fmla="*/ 6 h 179"/>
                    <a:gd name="T16" fmla="*/ 30 w 225"/>
                    <a:gd name="T17" fmla="*/ 17 h 179"/>
                    <a:gd name="T18" fmla="*/ 20 w 225"/>
                    <a:gd name="T19" fmla="*/ 31 h 179"/>
                    <a:gd name="T20" fmla="*/ 9 w 225"/>
                    <a:gd name="T21" fmla="*/ 49 h 179"/>
                    <a:gd name="T22" fmla="*/ 0 w 225"/>
                    <a:gd name="T23" fmla="*/ 68 h 179"/>
                    <a:gd name="T24" fmla="*/ 0 w 225"/>
                    <a:gd name="T25" fmla="*/ 68 h 179"/>
                    <a:gd name="T26" fmla="*/ 15 w 225"/>
                    <a:gd name="T27" fmla="*/ 65 h 179"/>
                    <a:gd name="T28" fmla="*/ 31 w 225"/>
                    <a:gd name="T29" fmla="*/ 64 h 179"/>
                    <a:gd name="T30" fmla="*/ 47 w 225"/>
                    <a:gd name="T31" fmla="*/ 64 h 179"/>
                    <a:gd name="T32" fmla="*/ 64 w 225"/>
                    <a:gd name="T33" fmla="*/ 66 h 179"/>
                    <a:gd name="T34" fmla="*/ 79 w 225"/>
                    <a:gd name="T35" fmla="*/ 71 h 179"/>
                    <a:gd name="T36" fmla="*/ 96 w 225"/>
                    <a:gd name="T37" fmla="*/ 76 h 179"/>
                    <a:gd name="T38" fmla="*/ 113 w 225"/>
                    <a:gd name="T39" fmla="*/ 83 h 179"/>
                    <a:gd name="T40" fmla="*/ 129 w 225"/>
                    <a:gd name="T41" fmla="*/ 91 h 179"/>
                    <a:gd name="T42" fmla="*/ 144 w 225"/>
                    <a:gd name="T43" fmla="*/ 101 h 179"/>
                    <a:gd name="T44" fmla="*/ 159 w 225"/>
                    <a:gd name="T45" fmla="*/ 111 h 179"/>
                    <a:gd name="T46" fmla="*/ 172 w 225"/>
                    <a:gd name="T47" fmla="*/ 121 h 179"/>
                    <a:gd name="T48" fmla="*/ 185 w 225"/>
                    <a:gd name="T49" fmla="*/ 133 h 179"/>
                    <a:gd name="T50" fmla="*/ 197 w 225"/>
                    <a:gd name="T51" fmla="*/ 144 h 179"/>
                    <a:gd name="T52" fmla="*/ 208 w 225"/>
                    <a:gd name="T53" fmla="*/ 156 h 179"/>
                    <a:gd name="T54" fmla="*/ 218 w 225"/>
                    <a:gd name="T55" fmla="*/ 168 h 179"/>
                    <a:gd name="T56" fmla="*/ 225 w 225"/>
                    <a:gd name="T57" fmla="*/ 179 h 179"/>
                    <a:gd name="T58" fmla="*/ 225 w 225"/>
                    <a:gd name="T59" fmla="*/ 17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5" h="179">
                      <a:moveTo>
                        <a:pt x="225" y="179"/>
                      </a:moveTo>
                      <a:lnTo>
                        <a:pt x="225" y="179"/>
                      </a:lnTo>
                      <a:lnTo>
                        <a:pt x="224" y="119"/>
                      </a:lnTo>
                      <a:lnTo>
                        <a:pt x="222" y="64"/>
                      </a:lnTo>
                      <a:lnTo>
                        <a:pt x="44" y="0"/>
                      </a:lnTo>
                      <a:lnTo>
                        <a:pt x="44" y="0"/>
                      </a:lnTo>
                      <a:lnTo>
                        <a:pt x="38" y="6"/>
                      </a:lnTo>
                      <a:lnTo>
                        <a:pt x="38" y="6"/>
                      </a:lnTo>
                      <a:lnTo>
                        <a:pt x="30" y="17"/>
                      </a:lnTo>
                      <a:lnTo>
                        <a:pt x="20" y="31"/>
                      </a:lnTo>
                      <a:lnTo>
                        <a:pt x="9" y="49"/>
                      </a:lnTo>
                      <a:lnTo>
                        <a:pt x="0" y="68"/>
                      </a:lnTo>
                      <a:lnTo>
                        <a:pt x="0" y="68"/>
                      </a:lnTo>
                      <a:lnTo>
                        <a:pt x="15" y="65"/>
                      </a:lnTo>
                      <a:lnTo>
                        <a:pt x="31" y="64"/>
                      </a:lnTo>
                      <a:lnTo>
                        <a:pt x="47" y="64"/>
                      </a:lnTo>
                      <a:lnTo>
                        <a:pt x="64" y="66"/>
                      </a:lnTo>
                      <a:lnTo>
                        <a:pt x="79" y="71"/>
                      </a:lnTo>
                      <a:lnTo>
                        <a:pt x="96" y="76"/>
                      </a:lnTo>
                      <a:lnTo>
                        <a:pt x="113" y="83"/>
                      </a:lnTo>
                      <a:lnTo>
                        <a:pt x="129" y="91"/>
                      </a:lnTo>
                      <a:lnTo>
                        <a:pt x="144" y="101"/>
                      </a:lnTo>
                      <a:lnTo>
                        <a:pt x="159" y="111"/>
                      </a:lnTo>
                      <a:lnTo>
                        <a:pt x="172" y="121"/>
                      </a:lnTo>
                      <a:lnTo>
                        <a:pt x="185" y="133"/>
                      </a:lnTo>
                      <a:lnTo>
                        <a:pt x="197" y="144"/>
                      </a:lnTo>
                      <a:lnTo>
                        <a:pt x="208" y="156"/>
                      </a:lnTo>
                      <a:lnTo>
                        <a:pt x="218" y="168"/>
                      </a:lnTo>
                      <a:lnTo>
                        <a:pt x="225" y="179"/>
                      </a:lnTo>
                      <a:lnTo>
                        <a:pt x="225" y="179"/>
                      </a:lnTo>
                      <a:close/>
                    </a:path>
                  </a:pathLst>
                </a:custGeom>
                <a:solidFill>
                  <a:srgbClr val="E19469"/>
                </a:solidFill>
                <a:ln>
                  <a:noFill/>
                </a:ln>
              </p:spPr>
              <p:txBody>
                <a:bodyPr vert="horz" wrap="square" lIns="91440" tIns="45720" rIns="91440" bIns="45720" numCol="1" anchor="t" anchorCtr="0" compatLnSpc="1">
                  <a:normAutofit fontScale="62500" lnSpcReduction="20000"/>
                </a:bodyPr>
                <a:lstStyle/>
                <a:p>
                  <a:endParaRPr lang="en-US"/>
                </a:p>
              </p:txBody>
            </p:sp>
            <p:sp>
              <p:nvSpPr>
                <p:cNvPr id="69" name="íśľîdè"/>
                <p:cNvSpPr/>
                <p:nvPr/>
              </p:nvSpPr>
              <p:spPr bwMode="auto">
                <a:xfrm>
                  <a:off x="3982042" y="2869716"/>
                  <a:ext cx="1148185" cy="430569"/>
                </a:xfrm>
                <a:custGeom>
                  <a:avLst/>
                  <a:gdLst>
                    <a:gd name="T0" fmla="*/ 0 w 639"/>
                    <a:gd name="T1" fmla="*/ 18 h 240"/>
                    <a:gd name="T2" fmla="*/ 28 w 639"/>
                    <a:gd name="T3" fmla="*/ 62 h 240"/>
                    <a:gd name="T4" fmla="*/ 607 w 639"/>
                    <a:gd name="T5" fmla="*/ 240 h 240"/>
                    <a:gd name="T6" fmla="*/ 639 w 639"/>
                    <a:gd name="T7" fmla="*/ 147 h 240"/>
                    <a:gd name="T8" fmla="*/ 49 w 639"/>
                    <a:gd name="T9" fmla="*/ 0 h 240"/>
                    <a:gd name="T10" fmla="*/ 0 w 639"/>
                    <a:gd name="T11" fmla="*/ 18 h 240"/>
                  </a:gdLst>
                  <a:ahLst/>
                  <a:cxnLst>
                    <a:cxn ang="0">
                      <a:pos x="T0" y="T1"/>
                    </a:cxn>
                    <a:cxn ang="0">
                      <a:pos x="T2" y="T3"/>
                    </a:cxn>
                    <a:cxn ang="0">
                      <a:pos x="T4" y="T5"/>
                    </a:cxn>
                    <a:cxn ang="0">
                      <a:pos x="T6" y="T7"/>
                    </a:cxn>
                    <a:cxn ang="0">
                      <a:pos x="T8" y="T9"/>
                    </a:cxn>
                    <a:cxn ang="0">
                      <a:pos x="T10" y="T11"/>
                    </a:cxn>
                  </a:cxnLst>
                  <a:rect l="0" t="0" r="r" b="b"/>
                  <a:pathLst>
                    <a:path w="639" h="240">
                      <a:moveTo>
                        <a:pt x="0" y="18"/>
                      </a:moveTo>
                      <a:lnTo>
                        <a:pt x="28" y="62"/>
                      </a:lnTo>
                      <a:lnTo>
                        <a:pt x="607" y="240"/>
                      </a:lnTo>
                      <a:lnTo>
                        <a:pt x="639" y="147"/>
                      </a:lnTo>
                      <a:lnTo>
                        <a:pt x="49" y="0"/>
                      </a:lnTo>
                      <a:lnTo>
                        <a:pt x="0" y="18"/>
                      </a:lnTo>
                      <a:close/>
                    </a:path>
                  </a:pathLst>
                </a:custGeom>
                <a:solidFill>
                  <a:schemeClr val="tx2"/>
                </a:solidFill>
                <a:ln>
                  <a:noFill/>
                </a:ln>
              </p:spPr>
              <p:txBody>
                <a:bodyPr vert="horz" wrap="square" lIns="91440" tIns="45720" rIns="91440" bIns="45720" numCol="1" anchor="t" anchorCtr="0" compatLnSpc="1">
                  <a:normAutofit fontScale="92500" lnSpcReduction="10000"/>
                </a:bodyPr>
                <a:lstStyle/>
                <a:p>
                  <a:endParaRPr lang="en-US"/>
                </a:p>
              </p:txBody>
            </p:sp>
            <p:sp>
              <p:nvSpPr>
                <p:cNvPr id="70" name="ïṥlidê"/>
                <p:cNvSpPr/>
                <p:nvPr/>
              </p:nvSpPr>
              <p:spPr bwMode="auto">
                <a:xfrm>
                  <a:off x="3992806" y="2912773"/>
                  <a:ext cx="1094365" cy="387512"/>
                </a:xfrm>
                <a:custGeom>
                  <a:avLst/>
                  <a:gdLst>
                    <a:gd name="T0" fmla="*/ 579 w 612"/>
                    <a:gd name="T1" fmla="*/ 169 h 216"/>
                    <a:gd name="T2" fmla="*/ 23 w 612"/>
                    <a:gd name="T3" fmla="*/ 12 h 216"/>
                    <a:gd name="T4" fmla="*/ 0 w 612"/>
                    <a:gd name="T5" fmla="*/ 0 h 216"/>
                    <a:gd name="T6" fmla="*/ 24 w 612"/>
                    <a:gd name="T7" fmla="*/ 38 h 216"/>
                    <a:gd name="T8" fmla="*/ 603 w 612"/>
                    <a:gd name="T9" fmla="*/ 216 h 216"/>
                    <a:gd name="T10" fmla="*/ 612 w 612"/>
                    <a:gd name="T11" fmla="*/ 189 h 216"/>
                    <a:gd name="T12" fmla="*/ 612 w 612"/>
                    <a:gd name="T13" fmla="*/ 189 h 216"/>
                    <a:gd name="T14" fmla="*/ 605 w 612"/>
                    <a:gd name="T15" fmla="*/ 188 h 216"/>
                    <a:gd name="T16" fmla="*/ 599 w 612"/>
                    <a:gd name="T17" fmla="*/ 186 h 216"/>
                    <a:gd name="T18" fmla="*/ 593 w 612"/>
                    <a:gd name="T19" fmla="*/ 182 h 216"/>
                    <a:gd name="T20" fmla="*/ 588 w 612"/>
                    <a:gd name="T21" fmla="*/ 180 h 216"/>
                    <a:gd name="T22" fmla="*/ 582 w 612"/>
                    <a:gd name="T23" fmla="*/ 172 h 216"/>
                    <a:gd name="T24" fmla="*/ 579 w 612"/>
                    <a:gd name="T25" fmla="*/ 169 h 216"/>
                    <a:gd name="T26" fmla="*/ 579 w 612"/>
                    <a:gd name="T27" fmla="*/ 16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2" h="216">
                      <a:moveTo>
                        <a:pt x="579" y="169"/>
                      </a:moveTo>
                      <a:lnTo>
                        <a:pt x="23" y="12"/>
                      </a:lnTo>
                      <a:lnTo>
                        <a:pt x="0" y="0"/>
                      </a:lnTo>
                      <a:lnTo>
                        <a:pt x="24" y="38"/>
                      </a:lnTo>
                      <a:lnTo>
                        <a:pt x="603" y="216"/>
                      </a:lnTo>
                      <a:lnTo>
                        <a:pt x="612" y="189"/>
                      </a:lnTo>
                      <a:lnTo>
                        <a:pt x="612" y="189"/>
                      </a:lnTo>
                      <a:lnTo>
                        <a:pt x="605" y="188"/>
                      </a:lnTo>
                      <a:lnTo>
                        <a:pt x="599" y="186"/>
                      </a:lnTo>
                      <a:lnTo>
                        <a:pt x="593" y="182"/>
                      </a:lnTo>
                      <a:lnTo>
                        <a:pt x="588" y="180"/>
                      </a:lnTo>
                      <a:lnTo>
                        <a:pt x="582" y="172"/>
                      </a:lnTo>
                      <a:lnTo>
                        <a:pt x="579" y="169"/>
                      </a:lnTo>
                      <a:lnTo>
                        <a:pt x="579" y="169"/>
                      </a:lnTo>
                      <a:close/>
                    </a:path>
                  </a:pathLst>
                </a:custGeom>
                <a:solidFill>
                  <a:schemeClr val="tx2">
                    <a:lumMod val="75000"/>
                  </a:schemeClr>
                </a:solidFill>
                <a:ln>
                  <a:noFill/>
                </a:ln>
              </p:spPr>
              <p:txBody>
                <a:bodyPr vert="horz" wrap="square" lIns="91440" tIns="45720" rIns="91440" bIns="45720" numCol="1" anchor="t" anchorCtr="0" compatLnSpc="1">
                  <a:normAutofit fontScale="85000" lnSpcReduction="20000"/>
                </a:bodyPr>
                <a:lstStyle/>
                <a:p>
                  <a:endParaRPr lang="en-US"/>
                </a:p>
              </p:txBody>
            </p:sp>
            <p:sp>
              <p:nvSpPr>
                <p:cNvPr id="71" name="îšlîḓè"/>
                <p:cNvSpPr/>
                <p:nvPr/>
              </p:nvSpPr>
              <p:spPr bwMode="auto">
                <a:xfrm>
                  <a:off x="3953338" y="2869716"/>
                  <a:ext cx="118407" cy="111232"/>
                </a:xfrm>
                <a:custGeom>
                  <a:avLst/>
                  <a:gdLst>
                    <a:gd name="connsiteX0" fmla="*/ 118407 w 118407"/>
                    <a:gd name="connsiteY0" fmla="*/ 0 h 111232"/>
                    <a:gd name="connsiteX1" fmla="*/ 104055 w 118407"/>
                    <a:gd name="connsiteY1" fmla="*/ 12558 h 111232"/>
                    <a:gd name="connsiteX2" fmla="*/ 91496 w 118407"/>
                    <a:gd name="connsiteY2" fmla="*/ 26911 h 111232"/>
                    <a:gd name="connsiteX3" fmla="*/ 86114 w 118407"/>
                    <a:gd name="connsiteY3" fmla="*/ 41263 h 111232"/>
                    <a:gd name="connsiteX4" fmla="*/ 80732 w 118407"/>
                    <a:gd name="connsiteY4" fmla="*/ 57410 h 111232"/>
                    <a:gd name="connsiteX5" fmla="*/ 79773 w 118407"/>
                    <a:gd name="connsiteY5" fmla="*/ 65078 h 111232"/>
                    <a:gd name="connsiteX6" fmla="*/ 80693 w 118407"/>
                    <a:gd name="connsiteY6" fmla="*/ 65539 h 111232"/>
                    <a:gd name="connsiteX7" fmla="*/ 80693 w 118407"/>
                    <a:gd name="connsiteY7" fmla="*/ 79598 h 111232"/>
                    <a:gd name="connsiteX8" fmla="*/ 80693 w 118407"/>
                    <a:gd name="connsiteY8" fmla="*/ 91900 h 111232"/>
                    <a:gd name="connsiteX9" fmla="*/ 82527 w 118407"/>
                    <a:gd name="connsiteY9" fmla="*/ 111232 h 111232"/>
                    <a:gd name="connsiteX10" fmla="*/ 80587 w 118407"/>
                    <a:gd name="connsiteY10" fmla="*/ 109208 h 111232"/>
                    <a:gd name="connsiteX11" fmla="*/ 80732 w 118407"/>
                    <a:gd name="connsiteY11" fmla="*/ 111231 h 111232"/>
                    <a:gd name="connsiteX12" fmla="*/ 56649 w 118407"/>
                    <a:gd name="connsiteY12" fmla="*/ 84229 h 111232"/>
                    <a:gd name="connsiteX13" fmla="*/ 0 w 118407"/>
                    <a:gd name="connsiteY13" fmla="*/ 25118 h 111232"/>
                    <a:gd name="connsiteX14" fmla="*/ 21528 w 118407"/>
                    <a:gd name="connsiteY14" fmla="*/ 35902 h 111232"/>
                    <a:gd name="connsiteX15" fmla="*/ 21528 w 118407"/>
                    <a:gd name="connsiteY15" fmla="*/ 32293 h 111232"/>
                    <a:gd name="connsiteX16" fmla="*/ 23322 w 118407"/>
                    <a:gd name="connsiteY16" fmla="*/ 19734 h 11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8407" h="111232">
                      <a:moveTo>
                        <a:pt x="118407" y="0"/>
                      </a:moveTo>
                      <a:lnTo>
                        <a:pt x="104055" y="12558"/>
                      </a:lnTo>
                      <a:lnTo>
                        <a:pt x="91496" y="26911"/>
                      </a:lnTo>
                      <a:lnTo>
                        <a:pt x="86114" y="41263"/>
                      </a:lnTo>
                      <a:lnTo>
                        <a:pt x="80732" y="57410"/>
                      </a:lnTo>
                      <a:lnTo>
                        <a:pt x="79773" y="65078"/>
                      </a:lnTo>
                      <a:lnTo>
                        <a:pt x="80693" y="65539"/>
                      </a:lnTo>
                      <a:lnTo>
                        <a:pt x="80693" y="79598"/>
                      </a:lnTo>
                      <a:lnTo>
                        <a:pt x="80693" y="91900"/>
                      </a:lnTo>
                      <a:lnTo>
                        <a:pt x="82527" y="111232"/>
                      </a:lnTo>
                      <a:lnTo>
                        <a:pt x="80587" y="109208"/>
                      </a:lnTo>
                      <a:lnTo>
                        <a:pt x="80732" y="111231"/>
                      </a:lnTo>
                      <a:lnTo>
                        <a:pt x="56649" y="84229"/>
                      </a:lnTo>
                      <a:lnTo>
                        <a:pt x="0" y="25118"/>
                      </a:lnTo>
                      <a:lnTo>
                        <a:pt x="21528" y="35902"/>
                      </a:lnTo>
                      <a:lnTo>
                        <a:pt x="21528" y="32293"/>
                      </a:lnTo>
                      <a:lnTo>
                        <a:pt x="23322" y="19734"/>
                      </a:lnTo>
                      <a:close/>
                    </a:path>
                  </a:pathLst>
                </a:custGeom>
                <a:solidFill>
                  <a:schemeClr val="bg1"/>
                </a:solidFill>
                <a:ln>
                  <a:noFill/>
                </a:ln>
              </p:spPr>
              <p:txBody>
                <a:bodyPr vert="horz" wrap="square" lIns="91440" tIns="45720" rIns="91440" bIns="45720" numCol="1" anchor="t" anchorCtr="0" compatLnSpc="1">
                  <a:normAutofit fontScale="25000" lnSpcReduction="20000"/>
                </a:bodyPr>
                <a:lstStyle/>
                <a:p>
                  <a:endParaRPr lang="en-US"/>
                </a:p>
              </p:txBody>
            </p:sp>
            <p:sp>
              <p:nvSpPr>
                <p:cNvPr id="72" name="íŝḻïḓè"/>
                <p:cNvSpPr/>
                <p:nvPr/>
              </p:nvSpPr>
              <p:spPr bwMode="auto">
                <a:xfrm>
                  <a:off x="5033348" y="3128057"/>
                  <a:ext cx="125584" cy="172228"/>
                </a:xfrm>
                <a:custGeom>
                  <a:avLst/>
                  <a:gdLst>
                    <a:gd name="T0" fmla="*/ 66 w 71"/>
                    <a:gd name="T1" fmla="*/ 60 h 95"/>
                    <a:gd name="T2" fmla="*/ 66 w 71"/>
                    <a:gd name="T3" fmla="*/ 60 h 95"/>
                    <a:gd name="T4" fmla="*/ 62 w 71"/>
                    <a:gd name="T5" fmla="*/ 68 h 95"/>
                    <a:gd name="T6" fmla="*/ 56 w 71"/>
                    <a:gd name="T7" fmla="*/ 77 h 95"/>
                    <a:gd name="T8" fmla="*/ 51 w 71"/>
                    <a:gd name="T9" fmla="*/ 83 h 95"/>
                    <a:gd name="T10" fmla="*/ 44 w 71"/>
                    <a:gd name="T11" fmla="*/ 89 h 95"/>
                    <a:gd name="T12" fmla="*/ 38 w 71"/>
                    <a:gd name="T13" fmla="*/ 92 h 95"/>
                    <a:gd name="T14" fmla="*/ 31 w 71"/>
                    <a:gd name="T15" fmla="*/ 95 h 95"/>
                    <a:gd name="T16" fmla="*/ 24 w 71"/>
                    <a:gd name="T17" fmla="*/ 95 h 95"/>
                    <a:gd name="T18" fmla="*/ 18 w 71"/>
                    <a:gd name="T19" fmla="*/ 94 h 95"/>
                    <a:gd name="T20" fmla="*/ 18 w 71"/>
                    <a:gd name="T21" fmla="*/ 94 h 95"/>
                    <a:gd name="T22" fmla="*/ 12 w 71"/>
                    <a:gd name="T23" fmla="*/ 90 h 95"/>
                    <a:gd name="T24" fmla="*/ 7 w 71"/>
                    <a:gd name="T25" fmla="*/ 85 h 95"/>
                    <a:gd name="T26" fmla="*/ 3 w 71"/>
                    <a:gd name="T27" fmla="*/ 79 h 95"/>
                    <a:gd name="T28" fmla="*/ 1 w 71"/>
                    <a:gd name="T29" fmla="*/ 71 h 95"/>
                    <a:gd name="T30" fmla="*/ 0 w 71"/>
                    <a:gd name="T31" fmla="*/ 63 h 95"/>
                    <a:gd name="T32" fmla="*/ 0 w 71"/>
                    <a:gd name="T33" fmla="*/ 54 h 95"/>
                    <a:gd name="T34" fmla="*/ 1 w 71"/>
                    <a:gd name="T35" fmla="*/ 44 h 95"/>
                    <a:gd name="T36" fmla="*/ 4 w 71"/>
                    <a:gd name="T37" fmla="*/ 36 h 95"/>
                    <a:gd name="T38" fmla="*/ 4 w 71"/>
                    <a:gd name="T39" fmla="*/ 36 h 95"/>
                    <a:gd name="T40" fmla="*/ 8 w 71"/>
                    <a:gd name="T41" fmla="*/ 26 h 95"/>
                    <a:gd name="T42" fmla="*/ 13 w 71"/>
                    <a:gd name="T43" fmla="*/ 19 h 95"/>
                    <a:gd name="T44" fmla="*/ 19 w 71"/>
                    <a:gd name="T45" fmla="*/ 12 h 95"/>
                    <a:gd name="T46" fmla="*/ 26 w 71"/>
                    <a:gd name="T47" fmla="*/ 7 h 95"/>
                    <a:gd name="T48" fmla="*/ 32 w 71"/>
                    <a:gd name="T49" fmla="*/ 2 h 95"/>
                    <a:gd name="T50" fmla="*/ 39 w 71"/>
                    <a:gd name="T51" fmla="*/ 1 h 95"/>
                    <a:gd name="T52" fmla="*/ 46 w 71"/>
                    <a:gd name="T53" fmla="*/ 0 h 95"/>
                    <a:gd name="T54" fmla="*/ 52 w 71"/>
                    <a:gd name="T55" fmla="*/ 2 h 95"/>
                    <a:gd name="T56" fmla="*/ 52 w 71"/>
                    <a:gd name="T57" fmla="*/ 2 h 95"/>
                    <a:gd name="T58" fmla="*/ 58 w 71"/>
                    <a:gd name="T59" fmla="*/ 4 h 95"/>
                    <a:gd name="T60" fmla="*/ 63 w 71"/>
                    <a:gd name="T61" fmla="*/ 10 h 95"/>
                    <a:gd name="T62" fmla="*/ 67 w 71"/>
                    <a:gd name="T63" fmla="*/ 16 h 95"/>
                    <a:gd name="T64" fmla="*/ 69 w 71"/>
                    <a:gd name="T65" fmla="*/ 24 h 95"/>
                    <a:gd name="T66" fmla="*/ 71 w 71"/>
                    <a:gd name="T67" fmla="*/ 32 h 95"/>
                    <a:gd name="T68" fmla="*/ 71 w 71"/>
                    <a:gd name="T69" fmla="*/ 41 h 95"/>
                    <a:gd name="T70" fmla="*/ 69 w 71"/>
                    <a:gd name="T71" fmla="*/ 50 h 95"/>
                    <a:gd name="T72" fmla="*/ 66 w 71"/>
                    <a:gd name="T73" fmla="*/ 60 h 95"/>
                    <a:gd name="T74" fmla="*/ 66 w 71"/>
                    <a:gd name="T75" fmla="*/ 6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 h="95">
                      <a:moveTo>
                        <a:pt x="66" y="60"/>
                      </a:moveTo>
                      <a:lnTo>
                        <a:pt x="66" y="60"/>
                      </a:lnTo>
                      <a:lnTo>
                        <a:pt x="62" y="68"/>
                      </a:lnTo>
                      <a:lnTo>
                        <a:pt x="56" y="77"/>
                      </a:lnTo>
                      <a:lnTo>
                        <a:pt x="51" y="83"/>
                      </a:lnTo>
                      <a:lnTo>
                        <a:pt x="44" y="89"/>
                      </a:lnTo>
                      <a:lnTo>
                        <a:pt x="38" y="92"/>
                      </a:lnTo>
                      <a:lnTo>
                        <a:pt x="31" y="95"/>
                      </a:lnTo>
                      <a:lnTo>
                        <a:pt x="24" y="95"/>
                      </a:lnTo>
                      <a:lnTo>
                        <a:pt x="18" y="94"/>
                      </a:lnTo>
                      <a:lnTo>
                        <a:pt x="18" y="94"/>
                      </a:lnTo>
                      <a:lnTo>
                        <a:pt x="12" y="90"/>
                      </a:lnTo>
                      <a:lnTo>
                        <a:pt x="7" y="85"/>
                      </a:lnTo>
                      <a:lnTo>
                        <a:pt x="3" y="79"/>
                      </a:lnTo>
                      <a:lnTo>
                        <a:pt x="1" y="71"/>
                      </a:lnTo>
                      <a:lnTo>
                        <a:pt x="0" y="63"/>
                      </a:lnTo>
                      <a:lnTo>
                        <a:pt x="0" y="54"/>
                      </a:lnTo>
                      <a:lnTo>
                        <a:pt x="1" y="44"/>
                      </a:lnTo>
                      <a:lnTo>
                        <a:pt x="4" y="36"/>
                      </a:lnTo>
                      <a:lnTo>
                        <a:pt x="4" y="36"/>
                      </a:lnTo>
                      <a:lnTo>
                        <a:pt x="8" y="26"/>
                      </a:lnTo>
                      <a:lnTo>
                        <a:pt x="13" y="19"/>
                      </a:lnTo>
                      <a:lnTo>
                        <a:pt x="19" y="12"/>
                      </a:lnTo>
                      <a:lnTo>
                        <a:pt x="26" y="7"/>
                      </a:lnTo>
                      <a:lnTo>
                        <a:pt x="32" y="2"/>
                      </a:lnTo>
                      <a:lnTo>
                        <a:pt x="39" y="1"/>
                      </a:lnTo>
                      <a:lnTo>
                        <a:pt x="46" y="0"/>
                      </a:lnTo>
                      <a:lnTo>
                        <a:pt x="52" y="2"/>
                      </a:lnTo>
                      <a:lnTo>
                        <a:pt x="52" y="2"/>
                      </a:lnTo>
                      <a:lnTo>
                        <a:pt x="58" y="4"/>
                      </a:lnTo>
                      <a:lnTo>
                        <a:pt x="63" y="10"/>
                      </a:lnTo>
                      <a:lnTo>
                        <a:pt x="67" y="16"/>
                      </a:lnTo>
                      <a:lnTo>
                        <a:pt x="69" y="24"/>
                      </a:lnTo>
                      <a:lnTo>
                        <a:pt x="71" y="32"/>
                      </a:lnTo>
                      <a:lnTo>
                        <a:pt x="71" y="41"/>
                      </a:lnTo>
                      <a:lnTo>
                        <a:pt x="69" y="50"/>
                      </a:lnTo>
                      <a:lnTo>
                        <a:pt x="66" y="60"/>
                      </a:lnTo>
                      <a:lnTo>
                        <a:pt x="66" y="60"/>
                      </a:lnTo>
                      <a:close/>
                    </a:path>
                  </a:pathLst>
                </a:custGeom>
                <a:solidFill>
                  <a:schemeClr val="tx2">
                    <a:lumMod val="75000"/>
                  </a:schemeClr>
                </a:solidFill>
                <a:ln>
                  <a:noFill/>
                </a:ln>
              </p:spPr>
              <p:txBody>
                <a:bodyPr vert="horz" wrap="square" lIns="91440" tIns="45720" rIns="91440" bIns="45720" numCol="1" anchor="t" anchorCtr="0" compatLnSpc="1">
                  <a:normAutofit fontScale="25000" lnSpcReduction="20000"/>
                </a:bodyPr>
                <a:lstStyle/>
                <a:p>
                  <a:endParaRPr lang="en-US"/>
                </a:p>
              </p:txBody>
            </p:sp>
            <p:sp>
              <p:nvSpPr>
                <p:cNvPr id="73" name="îśḷîḋé"/>
                <p:cNvSpPr/>
                <p:nvPr/>
              </p:nvSpPr>
              <p:spPr bwMode="auto">
                <a:xfrm>
                  <a:off x="5033348" y="3181880"/>
                  <a:ext cx="125584" cy="118408"/>
                </a:xfrm>
                <a:custGeom>
                  <a:avLst/>
                  <a:gdLst>
                    <a:gd name="T0" fmla="*/ 71 w 71"/>
                    <a:gd name="T1" fmla="*/ 0 h 66"/>
                    <a:gd name="T2" fmla="*/ 71 w 71"/>
                    <a:gd name="T3" fmla="*/ 0 h 66"/>
                    <a:gd name="T4" fmla="*/ 67 w 71"/>
                    <a:gd name="T5" fmla="*/ 10 h 66"/>
                    <a:gd name="T6" fmla="*/ 61 w 71"/>
                    <a:gd name="T7" fmla="*/ 21 h 66"/>
                    <a:gd name="T8" fmla="*/ 57 w 71"/>
                    <a:gd name="T9" fmla="*/ 26 h 66"/>
                    <a:gd name="T10" fmla="*/ 54 w 71"/>
                    <a:gd name="T11" fmla="*/ 31 h 66"/>
                    <a:gd name="T12" fmla="*/ 49 w 71"/>
                    <a:gd name="T13" fmla="*/ 34 h 66"/>
                    <a:gd name="T14" fmla="*/ 43 w 71"/>
                    <a:gd name="T15" fmla="*/ 37 h 66"/>
                    <a:gd name="T16" fmla="*/ 43 w 71"/>
                    <a:gd name="T17" fmla="*/ 37 h 66"/>
                    <a:gd name="T18" fmla="*/ 34 w 71"/>
                    <a:gd name="T19" fmla="*/ 39 h 66"/>
                    <a:gd name="T20" fmla="*/ 27 w 71"/>
                    <a:gd name="T21" fmla="*/ 38 h 66"/>
                    <a:gd name="T22" fmla="*/ 20 w 71"/>
                    <a:gd name="T23" fmla="*/ 37 h 66"/>
                    <a:gd name="T24" fmla="*/ 14 w 71"/>
                    <a:gd name="T25" fmla="*/ 34 h 66"/>
                    <a:gd name="T26" fmla="*/ 9 w 71"/>
                    <a:gd name="T27" fmla="*/ 31 h 66"/>
                    <a:gd name="T28" fmla="*/ 4 w 71"/>
                    <a:gd name="T29" fmla="*/ 27 h 66"/>
                    <a:gd name="T30" fmla="*/ 0 w 71"/>
                    <a:gd name="T31" fmla="*/ 21 h 66"/>
                    <a:gd name="T32" fmla="*/ 0 w 71"/>
                    <a:gd name="T33" fmla="*/ 21 h 66"/>
                    <a:gd name="T34" fmla="*/ 0 w 71"/>
                    <a:gd name="T35" fmla="*/ 28 h 66"/>
                    <a:gd name="T36" fmla="*/ 0 w 71"/>
                    <a:gd name="T37" fmla="*/ 36 h 66"/>
                    <a:gd name="T38" fmla="*/ 1 w 71"/>
                    <a:gd name="T39" fmla="*/ 42 h 66"/>
                    <a:gd name="T40" fmla="*/ 2 w 71"/>
                    <a:gd name="T41" fmla="*/ 48 h 66"/>
                    <a:gd name="T42" fmla="*/ 4 w 71"/>
                    <a:gd name="T43" fmla="*/ 54 h 66"/>
                    <a:gd name="T44" fmla="*/ 8 w 71"/>
                    <a:gd name="T45" fmla="*/ 59 h 66"/>
                    <a:gd name="T46" fmla="*/ 13 w 71"/>
                    <a:gd name="T47" fmla="*/ 62 h 66"/>
                    <a:gd name="T48" fmla="*/ 18 w 71"/>
                    <a:gd name="T49" fmla="*/ 65 h 66"/>
                    <a:gd name="T50" fmla="*/ 18 w 71"/>
                    <a:gd name="T51" fmla="*/ 65 h 66"/>
                    <a:gd name="T52" fmla="*/ 24 w 71"/>
                    <a:gd name="T53" fmla="*/ 66 h 66"/>
                    <a:gd name="T54" fmla="*/ 31 w 71"/>
                    <a:gd name="T55" fmla="*/ 66 h 66"/>
                    <a:gd name="T56" fmla="*/ 38 w 71"/>
                    <a:gd name="T57" fmla="*/ 63 h 66"/>
                    <a:gd name="T58" fmla="*/ 44 w 71"/>
                    <a:gd name="T59" fmla="*/ 60 h 66"/>
                    <a:gd name="T60" fmla="*/ 51 w 71"/>
                    <a:gd name="T61" fmla="*/ 54 h 66"/>
                    <a:gd name="T62" fmla="*/ 56 w 71"/>
                    <a:gd name="T63" fmla="*/ 48 h 66"/>
                    <a:gd name="T64" fmla="*/ 62 w 71"/>
                    <a:gd name="T65" fmla="*/ 39 h 66"/>
                    <a:gd name="T66" fmla="*/ 66 w 71"/>
                    <a:gd name="T67" fmla="*/ 31 h 66"/>
                    <a:gd name="T68" fmla="*/ 66 w 71"/>
                    <a:gd name="T69" fmla="*/ 31 h 66"/>
                    <a:gd name="T70" fmla="*/ 68 w 71"/>
                    <a:gd name="T71" fmla="*/ 22 h 66"/>
                    <a:gd name="T72" fmla="*/ 71 w 71"/>
                    <a:gd name="T73" fmla="*/ 14 h 66"/>
                    <a:gd name="T74" fmla="*/ 71 w 71"/>
                    <a:gd name="T75" fmla="*/ 7 h 66"/>
                    <a:gd name="T76" fmla="*/ 71 w 71"/>
                    <a:gd name="T77" fmla="*/ 0 h 66"/>
                    <a:gd name="T78" fmla="*/ 71 w 71"/>
                    <a:gd name="T7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 h="66">
                      <a:moveTo>
                        <a:pt x="71" y="0"/>
                      </a:moveTo>
                      <a:lnTo>
                        <a:pt x="71" y="0"/>
                      </a:lnTo>
                      <a:lnTo>
                        <a:pt x="67" y="10"/>
                      </a:lnTo>
                      <a:lnTo>
                        <a:pt x="61" y="21"/>
                      </a:lnTo>
                      <a:lnTo>
                        <a:pt x="57" y="26"/>
                      </a:lnTo>
                      <a:lnTo>
                        <a:pt x="54" y="31"/>
                      </a:lnTo>
                      <a:lnTo>
                        <a:pt x="49" y="34"/>
                      </a:lnTo>
                      <a:lnTo>
                        <a:pt x="43" y="37"/>
                      </a:lnTo>
                      <a:lnTo>
                        <a:pt x="43" y="37"/>
                      </a:lnTo>
                      <a:lnTo>
                        <a:pt x="34" y="39"/>
                      </a:lnTo>
                      <a:lnTo>
                        <a:pt x="27" y="38"/>
                      </a:lnTo>
                      <a:lnTo>
                        <a:pt x="20" y="37"/>
                      </a:lnTo>
                      <a:lnTo>
                        <a:pt x="14" y="34"/>
                      </a:lnTo>
                      <a:lnTo>
                        <a:pt x="9" y="31"/>
                      </a:lnTo>
                      <a:lnTo>
                        <a:pt x="4" y="27"/>
                      </a:lnTo>
                      <a:lnTo>
                        <a:pt x="0" y="21"/>
                      </a:lnTo>
                      <a:lnTo>
                        <a:pt x="0" y="21"/>
                      </a:lnTo>
                      <a:lnTo>
                        <a:pt x="0" y="28"/>
                      </a:lnTo>
                      <a:lnTo>
                        <a:pt x="0" y="36"/>
                      </a:lnTo>
                      <a:lnTo>
                        <a:pt x="1" y="42"/>
                      </a:lnTo>
                      <a:lnTo>
                        <a:pt x="2" y="48"/>
                      </a:lnTo>
                      <a:lnTo>
                        <a:pt x="4" y="54"/>
                      </a:lnTo>
                      <a:lnTo>
                        <a:pt x="8" y="59"/>
                      </a:lnTo>
                      <a:lnTo>
                        <a:pt x="13" y="62"/>
                      </a:lnTo>
                      <a:lnTo>
                        <a:pt x="18" y="65"/>
                      </a:lnTo>
                      <a:lnTo>
                        <a:pt x="18" y="65"/>
                      </a:lnTo>
                      <a:lnTo>
                        <a:pt x="24" y="66"/>
                      </a:lnTo>
                      <a:lnTo>
                        <a:pt x="31" y="66"/>
                      </a:lnTo>
                      <a:lnTo>
                        <a:pt x="38" y="63"/>
                      </a:lnTo>
                      <a:lnTo>
                        <a:pt x="44" y="60"/>
                      </a:lnTo>
                      <a:lnTo>
                        <a:pt x="51" y="54"/>
                      </a:lnTo>
                      <a:lnTo>
                        <a:pt x="56" y="48"/>
                      </a:lnTo>
                      <a:lnTo>
                        <a:pt x="62" y="39"/>
                      </a:lnTo>
                      <a:lnTo>
                        <a:pt x="66" y="31"/>
                      </a:lnTo>
                      <a:lnTo>
                        <a:pt x="66" y="31"/>
                      </a:lnTo>
                      <a:lnTo>
                        <a:pt x="68" y="22"/>
                      </a:lnTo>
                      <a:lnTo>
                        <a:pt x="71" y="14"/>
                      </a:lnTo>
                      <a:lnTo>
                        <a:pt x="71" y="7"/>
                      </a:lnTo>
                      <a:lnTo>
                        <a:pt x="71" y="0"/>
                      </a:lnTo>
                      <a:lnTo>
                        <a:pt x="71" y="0"/>
                      </a:lnTo>
                      <a:close/>
                    </a:path>
                  </a:pathLst>
                </a:custGeom>
                <a:solidFill>
                  <a:schemeClr val="tx2">
                    <a:lumMod val="75000"/>
                  </a:schemeClr>
                </a:solidFill>
                <a:ln>
                  <a:noFill/>
                </a:ln>
              </p:spPr>
              <p:txBody>
                <a:bodyPr vert="horz" wrap="square" lIns="91440" tIns="45720" rIns="91440" bIns="45720" numCol="1" anchor="t" anchorCtr="0" compatLnSpc="1">
                  <a:normAutofit fontScale="25000" lnSpcReduction="20000"/>
                </a:bodyPr>
                <a:lstStyle/>
                <a:p>
                  <a:endParaRPr lang="en-US"/>
                </a:p>
              </p:txBody>
            </p:sp>
            <p:sp>
              <p:nvSpPr>
                <p:cNvPr id="74" name="îṧlíḑe"/>
                <p:cNvSpPr/>
                <p:nvPr/>
              </p:nvSpPr>
              <p:spPr bwMode="auto">
                <a:xfrm>
                  <a:off x="5083581" y="3189056"/>
                  <a:ext cx="46646" cy="64585"/>
                </a:xfrm>
                <a:custGeom>
                  <a:avLst/>
                  <a:gdLst>
                    <a:gd name="T0" fmla="*/ 24 w 27"/>
                    <a:gd name="T1" fmla="*/ 23 h 35"/>
                    <a:gd name="T2" fmla="*/ 24 w 27"/>
                    <a:gd name="T3" fmla="*/ 23 h 35"/>
                    <a:gd name="T4" fmla="*/ 21 w 27"/>
                    <a:gd name="T5" fmla="*/ 29 h 35"/>
                    <a:gd name="T6" fmla="*/ 16 w 27"/>
                    <a:gd name="T7" fmla="*/ 34 h 35"/>
                    <a:gd name="T8" fmla="*/ 10 w 27"/>
                    <a:gd name="T9" fmla="*/ 35 h 35"/>
                    <a:gd name="T10" fmla="*/ 7 w 27"/>
                    <a:gd name="T11" fmla="*/ 35 h 35"/>
                    <a:gd name="T12" fmla="*/ 5 w 27"/>
                    <a:gd name="T13" fmla="*/ 35 h 35"/>
                    <a:gd name="T14" fmla="*/ 5 w 27"/>
                    <a:gd name="T15" fmla="*/ 35 h 35"/>
                    <a:gd name="T16" fmla="*/ 4 w 27"/>
                    <a:gd name="T17" fmla="*/ 34 h 35"/>
                    <a:gd name="T18" fmla="*/ 1 w 27"/>
                    <a:gd name="T19" fmla="*/ 32 h 35"/>
                    <a:gd name="T20" fmla="*/ 0 w 27"/>
                    <a:gd name="T21" fmla="*/ 27 h 35"/>
                    <a:gd name="T22" fmla="*/ 0 w 27"/>
                    <a:gd name="T23" fmla="*/ 20 h 35"/>
                    <a:gd name="T24" fmla="*/ 3 w 27"/>
                    <a:gd name="T25" fmla="*/ 12 h 35"/>
                    <a:gd name="T26" fmla="*/ 3 w 27"/>
                    <a:gd name="T27" fmla="*/ 12 h 35"/>
                    <a:gd name="T28" fmla="*/ 6 w 27"/>
                    <a:gd name="T29" fmla="*/ 6 h 35"/>
                    <a:gd name="T30" fmla="*/ 11 w 27"/>
                    <a:gd name="T31" fmla="*/ 3 h 35"/>
                    <a:gd name="T32" fmla="*/ 16 w 27"/>
                    <a:gd name="T33" fmla="*/ 0 h 35"/>
                    <a:gd name="T34" fmla="*/ 18 w 27"/>
                    <a:gd name="T35" fmla="*/ 0 h 35"/>
                    <a:gd name="T36" fmla="*/ 21 w 27"/>
                    <a:gd name="T37" fmla="*/ 2 h 35"/>
                    <a:gd name="T38" fmla="*/ 21 w 27"/>
                    <a:gd name="T39" fmla="*/ 2 h 35"/>
                    <a:gd name="T40" fmla="*/ 23 w 27"/>
                    <a:gd name="T41" fmla="*/ 3 h 35"/>
                    <a:gd name="T42" fmla="*/ 24 w 27"/>
                    <a:gd name="T43" fmla="*/ 4 h 35"/>
                    <a:gd name="T44" fmla="*/ 27 w 27"/>
                    <a:gd name="T45" fmla="*/ 10 h 35"/>
                    <a:gd name="T46" fmla="*/ 27 w 27"/>
                    <a:gd name="T47" fmla="*/ 16 h 35"/>
                    <a:gd name="T48" fmla="*/ 24 w 27"/>
                    <a:gd name="T49" fmla="*/ 23 h 35"/>
                    <a:gd name="T50" fmla="*/ 24 w 27"/>
                    <a:gd name="T51" fmla="*/ 2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 h="35">
                      <a:moveTo>
                        <a:pt x="24" y="23"/>
                      </a:moveTo>
                      <a:lnTo>
                        <a:pt x="24" y="23"/>
                      </a:lnTo>
                      <a:lnTo>
                        <a:pt x="21" y="29"/>
                      </a:lnTo>
                      <a:lnTo>
                        <a:pt x="16" y="34"/>
                      </a:lnTo>
                      <a:lnTo>
                        <a:pt x="10" y="35"/>
                      </a:lnTo>
                      <a:lnTo>
                        <a:pt x="7" y="35"/>
                      </a:lnTo>
                      <a:lnTo>
                        <a:pt x="5" y="35"/>
                      </a:lnTo>
                      <a:lnTo>
                        <a:pt x="5" y="35"/>
                      </a:lnTo>
                      <a:lnTo>
                        <a:pt x="4" y="34"/>
                      </a:lnTo>
                      <a:lnTo>
                        <a:pt x="1" y="32"/>
                      </a:lnTo>
                      <a:lnTo>
                        <a:pt x="0" y="27"/>
                      </a:lnTo>
                      <a:lnTo>
                        <a:pt x="0" y="20"/>
                      </a:lnTo>
                      <a:lnTo>
                        <a:pt x="3" y="12"/>
                      </a:lnTo>
                      <a:lnTo>
                        <a:pt x="3" y="12"/>
                      </a:lnTo>
                      <a:lnTo>
                        <a:pt x="6" y="6"/>
                      </a:lnTo>
                      <a:lnTo>
                        <a:pt x="11" y="3"/>
                      </a:lnTo>
                      <a:lnTo>
                        <a:pt x="16" y="0"/>
                      </a:lnTo>
                      <a:lnTo>
                        <a:pt x="18" y="0"/>
                      </a:lnTo>
                      <a:lnTo>
                        <a:pt x="21" y="2"/>
                      </a:lnTo>
                      <a:lnTo>
                        <a:pt x="21" y="2"/>
                      </a:lnTo>
                      <a:lnTo>
                        <a:pt x="23" y="3"/>
                      </a:lnTo>
                      <a:lnTo>
                        <a:pt x="24" y="4"/>
                      </a:lnTo>
                      <a:lnTo>
                        <a:pt x="27" y="10"/>
                      </a:lnTo>
                      <a:lnTo>
                        <a:pt x="27" y="16"/>
                      </a:lnTo>
                      <a:lnTo>
                        <a:pt x="24" y="23"/>
                      </a:lnTo>
                      <a:lnTo>
                        <a:pt x="24" y="23"/>
                      </a:lnTo>
                      <a:close/>
                    </a:path>
                  </a:pathLst>
                </a:custGeom>
                <a:solidFill>
                  <a:schemeClr val="bg1"/>
                </a:solidFill>
                <a:ln>
                  <a:noFill/>
                </a:ln>
              </p:spPr>
              <p:txBody>
                <a:bodyPr vert="horz" wrap="square" lIns="91440" tIns="45720" rIns="91440" bIns="45720" numCol="1" anchor="t" anchorCtr="0" compatLnSpc="1">
                  <a:normAutofit fontScale="25000" lnSpcReduction="20000"/>
                </a:bodyPr>
                <a:lstStyle/>
                <a:p>
                  <a:endParaRPr lang="en-US"/>
                </a:p>
              </p:txBody>
            </p:sp>
            <p:sp>
              <p:nvSpPr>
                <p:cNvPr id="75" name="íŝlíďè"/>
                <p:cNvSpPr/>
                <p:nvPr/>
              </p:nvSpPr>
              <p:spPr bwMode="auto">
                <a:xfrm>
                  <a:off x="3953338" y="2887657"/>
                  <a:ext cx="28705" cy="32294"/>
                </a:xfrm>
                <a:custGeom>
                  <a:avLst/>
                  <a:gdLst>
                    <a:gd name="T0" fmla="*/ 0 w 17"/>
                    <a:gd name="T1" fmla="*/ 3 h 18"/>
                    <a:gd name="T2" fmla="*/ 13 w 17"/>
                    <a:gd name="T3" fmla="*/ 18 h 18"/>
                    <a:gd name="T4" fmla="*/ 13 w 17"/>
                    <a:gd name="T5" fmla="*/ 18 h 18"/>
                    <a:gd name="T6" fmla="*/ 14 w 17"/>
                    <a:gd name="T7" fmla="*/ 11 h 18"/>
                    <a:gd name="T8" fmla="*/ 15 w 17"/>
                    <a:gd name="T9" fmla="*/ 5 h 18"/>
                    <a:gd name="T10" fmla="*/ 17 w 17"/>
                    <a:gd name="T11" fmla="*/ 0 h 18"/>
                    <a:gd name="T12" fmla="*/ 0 w 17"/>
                    <a:gd name="T13" fmla="*/ 3 h 18"/>
                  </a:gdLst>
                  <a:ahLst/>
                  <a:cxnLst>
                    <a:cxn ang="0">
                      <a:pos x="T0" y="T1"/>
                    </a:cxn>
                    <a:cxn ang="0">
                      <a:pos x="T2" y="T3"/>
                    </a:cxn>
                    <a:cxn ang="0">
                      <a:pos x="T4" y="T5"/>
                    </a:cxn>
                    <a:cxn ang="0">
                      <a:pos x="T6" y="T7"/>
                    </a:cxn>
                    <a:cxn ang="0">
                      <a:pos x="T8" y="T9"/>
                    </a:cxn>
                    <a:cxn ang="0">
                      <a:pos x="T10" y="T11"/>
                    </a:cxn>
                    <a:cxn ang="0">
                      <a:pos x="T12" y="T13"/>
                    </a:cxn>
                  </a:cxnLst>
                  <a:rect l="0" t="0" r="r" b="b"/>
                  <a:pathLst>
                    <a:path w="17" h="18">
                      <a:moveTo>
                        <a:pt x="0" y="3"/>
                      </a:moveTo>
                      <a:lnTo>
                        <a:pt x="13" y="18"/>
                      </a:lnTo>
                      <a:lnTo>
                        <a:pt x="13" y="18"/>
                      </a:lnTo>
                      <a:lnTo>
                        <a:pt x="14" y="11"/>
                      </a:lnTo>
                      <a:lnTo>
                        <a:pt x="15" y="5"/>
                      </a:lnTo>
                      <a:lnTo>
                        <a:pt x="17" y="0"/>
                      </a:lnTo>
                      <a:lnTo>
                        <a:pt x="0" y="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p>
              </p:txBody>
            </p:sp>
            <p:sp>
              <p:nvSpPr>
                <p:cNvPr id="76" name="iṥ1îďê"/>
                <p:cNvSpPr/>
                <p:nvPr/>
              </p:nvSpPr>
              <p:spPr bwMode="auto">
                <a:xfrm>
                  <a:off x="4165033" y="2747721"/>
                  <a:ext cx="233226" cy="104055"/>
                </a:xfrm>
                <a:custGeom>
                  <a:avLst/>
                  <a:gdLst>
                    <a:gd name="T0" fmla="*/ 40 w 129"/>
                    <a:gd name="T1" fmla="*/ 50 h 57"/>
                    <a:gd name="T2" fmla="*/ 40 w 129"/>
                    <a:gd name="T3" fmla="*/ 50 h 57"/>
                    <a:gd name="T4" fmla="*/ 53 w 129"/>
                    <a:gd name="T5" fmla="*/ 54 h 57"/>
                    <a:gd name="T6" fmla="*/ 66 w 129"/>
                    <a:gd name="T7" fmla="*/ 56 h 57"/>
                    <a:gd name="T8" fmla="*/ 81 w 129"/>
                    <a:gd name="T9" fmla="*/ 57 h 57"/>
                    <a:gd name="T10" fmla="*/ 94 w 129"/>
                    <a:gd name="T11" fmla="*/ 56 h 57"/>
                    <a:gd name="T12" fmla="*/ 106 w 129"/>
                    <a:gd name="T13" fmla="*/ 55 h 57"/>
                    <a:gd name="T14" fmla="*/ 115 w 129"/>
                    <a:gd name="T15" fmla="*/ 51 h 57"/>
                    <a:gd name="T16" fmla="*/ 120 w 129"/>
                    <a:gd name="T17" fmla="*/ 50 h 57"/>
                    <a:gd name="T18" fmla="*/ 124 w 129"/>
                    <a:gd name="T19" fmla="*/ 47 h 57"/>
                    <a:gd name="T20" fmla="*/ 126 w 129"/>
                    <a:gd name="T21" fmla="*/ 44 h 57"/>
                    <a:gd name="T22" fmla="*/ 127 w 129"/>
                    <a:gd name="T23" fmla="*/ 41 h 57"/>
                    <a:gd name="T24" fmla="*/ 127 w 129"/>
                    <a:gd name="T25" fmla="*/ 41 h 57"/>
                    <a:gd name="T26" fmla="*/ 129 w 129"/>
                    <a:gd name="T27" fmla="*/ 33 h 57"/>
                    <a:gd name="T28" fmla="*/ 127 w 129"/>
                    <a:gd name="T29" fmla="*/ 26 h 57"/>
                    <a:gd name="T30" fmla="*/ 126 w 129"/>
                    <a:gd name="T31" fmla="*/ 19 h 57"/>
                    <a:gd name="T32" fmla="*/ 124 w 129"/>
                    <a:gd name="T33" fmla="*/ 13 h 57"/>
                    <a:gd name="T34" fmla="*/ 124 w 129"/>
                    <a:gd name="T35" fmla="*/ 13 h 57"/>
                    <a:gd name="T36" fmla="*/ 108 w 129"/>
                    <a:gd name="T37" fmla="*/ 14 h 57"/>
                    <a:gd name="T38" fmla="*/ 93 w 129"/>
                    <a:gd name="T39" fmla="*/ 15 h 57"/>
                    <a:gd name="T40" fmla="*/ 78 w 129"/>
                    <a:gd name="T41" fmla="*/ 15 h 57"/>
                    <a:gd name="T42" fmla="*/ 62 w 129"/>
                    <a:gd name="T43" fmla="*/ 14 h 57"/>
                    <a:gd name="T44" fmla="*/ 47 w 129"/>
                    <a:gd name="T45" fmla="*/ 13 h 57"/>
                    <a:gd name="T46" fmla="*/ 31 w 129"/>
                    <a:gd name="T47" fmla="*/ 9 h 57"/>
                    <a:gd name="T48" fmla="*/ 16 w 129"/>
                    <a:gd name="T49" fmla="*/ 4 h 57"/>
                    <a:gd name="T50" fmla="*/ 0 w 129"/>
                    <a:gd name="T51" fmla="*/ 0 h 57"/>
                    <a:gd name="T52" fmla="*/ 0 w 129"/>
                    <a:gd name="T53" fmla="*/ 0 h 57"/>
                    <a:gd name="T54" fmla="*/ 0 w 129"/>
                    <a:gd name="T55" fmla="*/ 6 h 57"/>
                    <a:gd name="T56" fmla="*/ 1 w 129"/>
                    <a:gd name="T57" fmla="*/ 13 h 57"/>
                    <a:gd name="T58" fmla="*/ 2 w 129"/>
                    <a:gd name="T59" fmla="*/ 20 h 57"/>
                    <a:gd name="T60" fmla="*/ 6 w 129"/>
                    <a:gd name="T61" fmla="*/ 27 h 57"/>
                    <a:gd name="T62" fmla="*/ 11 w 129"/>
                    <a:gd name="T63" fmla="*/ 33 h 57"/>
                    <a:gd name="T64" fmla="*/ 18 w 129"/>
                    <a:gd name="T65" fmla="*/ 39 h 57"/>
                    <a:gd name="T66" fmla="*/ 28 w 129"/>
                    <a:gd name="T67" fmla="*/ 45 h 57"/>
                    <a:gd name="T68" fmla="*/ 40 w 129"/>
                    <a:gd name="T69" fmla="*/ 50 h 57"/>
                    <a:gd name="T70" fmla="*/ 40 w 129"/>
                    <a:gd name="T71" fmla="*/ 5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9" h="57">
                      <a:moveTo>
                        <a:pt x="40" y="50"/>
                      </a:moveTo>
                      <a:lnTo>
                        <a:pt x="40" y="50"/>
                      </a:lnTo>
                      <a:lnTo>
                        <a:pt x="53" y="54"/>
                      </a:lnTo>
                      <a:lnTo>
                        <a:pt x="66" y="56"/>
                      </a:lnTo>
                      <a:lnTo>
                        <a:pt x="81" y="57"/>
                      </a:lnTo>
                      <a:lnTo>
                        <a:pt x="94" y="56"/>
                      </a:lnTo>
                      <a:lnTo>
                        <a:pt x="106" y="55"/>
                      </a:lnTo>
                      <a:lnTo>
                        <a:pt x="115" y="51"/>
                      </a:lnTo>
                      <a:lnTo>
                        <a:pt x="120" y="50"/>
                      </a:lnTo>
                      <a:lnTo>
                        <a:pt x="124" y="47"/>
                      </a:lnTo>
                      <a:lnTo>
                        <a:pt x="126" y="44"/>
                      </a:lnTo>
                      <a:lnTo>
                        <a:pt x="127" y="41"/>
                      </a:lnTo>
                      <a:lnTo>
                        <a:pt x="127" y="41"/>
                      </a:lnTo>
                      <a:lnTo>
                        <a:pt x="129" y="33"/>
                      </a:lnTo>
                      <a:lnTo>
                        <a:pt x="127" y="26"/>
                      </a:lnTo>
                      <a:lnTo>
                        <a:pt x="126" y="19"/>
                      </a:lnTo>
                      <a:lnTo>
                        <a:pt x="124" y="13"/>
                      </a:lnTo>
                      <a:lnTo>
                        <a:pt x="124" y="13"/>
                      </a:lnTo>
                      <a:lnTo>
                        <a:pt x="108" y="14"/>
                      </a:lnTo>
                      <a:lnTo>
                        <a:pt x="93" y="15"/>
                      </a:lnTo>
                      <a:lnTo>
                        <a:pt x="78" y="15"/>
                      </a:lnTo>
                      <a:lnTo>
                        <a:pt x="62" y="14"/>
                      </a:lnTo>
                      <a:lnTo>
                        <a:pt x="47" y="13"/>
                      </a:lnTo>
                      <a:lnTo>
                        <a:pt x="31" y="9"/>
                      </a:lnTo>
                      <a:lnTo>
                        <a:pt x="16" y="4"/>
                      </a:lnTo>
                      <a:lnTo>
                        <a:pt x="0" y="0"/>
                      </a:lnTo>
                      <a:lnTo>
                        <a:pt x="0" y="0"/>
                      </a:lnTo>
                      <a:lnTo>
                        <a:pt x="0" y="6"/>
                      </a:lnTo>
                      <a:lnTo>
                        <a:pt x="1" y="13"/>
                      </a:lnTo>
                      <a:lnTo>
                        <a:pt x="2" y="20"/>
                      </a:lnTo>
                      <a:lnTo>
                        <a:pt x="6" y="27"/>
                      </a:lnTo>
                      <a:lnTo>
                        <a:pt x="11" y="33"/>
                      </a:lnTo>
                      <a:lnTo>
                        <a:pt x="18" y="39"/>
                      </a:lnTo>
                      <a:lnTo>
                        <a:pt x="28" y="45"/>
                      </a:lnTo>
                      <a:lnTo>
                        <a:pt x="40" y="50"/>
                      </a:lnTo>
                      <a:lnTo>
                        <a:pt x="40" y="50"/>
                      </a:lnTo>
                      <a:close/>
                    </a:path>
                  </a:pathLst>
                </a:custGeom>
                <a:solidFill>
                  <a:schemeClr val="bg1">
                    <a:lumMod val="85000"/>
                  </a:schemeClr>
                </a:solidFill>
                <a:ln>
                  <a:noFill/>
                </a:ln>
              </p:spPr>
              <p:txBody>
                <a:bodyPr vert="horz" wrap="square" lIns="91440" tIns="45720" rIns="91440" bIns="45720" numCol="1" anchor="t" anchorCtr="0" compatLnSpc="1">
                  <a:normAutofit fontScale="25000" lnSpcReduction="20000"/>
                </a:bodyPr>
                <a:lstStyle/>
                <a:p>
                  <a:endParaRPr lang="en-US"/>
                </a:p>
              </p:txBody>
            </p:sp>
            <p:sp>
              <p:nvSpPr>
                <p:cNvPr id="77" name="ïṩḻïďé"/>
                <p:cNvSpPr/>
                <p:nvPr/>
              </p:nvSpPr>
              <p:spPr bwMode="auto">
                <a:xfrm>
                  <a:off x="3999982" y="2977358"/>
                  <a:ext cx="814495" cy="1130245"/>
                </a:xfrm>
                <a:custGeom>
                  <a:avLst/>
                  <a:gdLst>
                    <a:gd name="T0" fmla="*/ 454 w 455"/>
                    <a:gd name="T1" fmla="*/ 525 h 630"/>
                    <a:gd name="T2" fmla="*/ 451 w 455"/>
                    <a:gd name="T3" fmla="*/ 495 h 630"/>
                    <a:gd name="T4" fmla="*/ 445 w 455"/>
                    <a:gd name="T5" fmla="*/ 465 h 630"/>
                    <a:gd name="T6" fmla="*/ 426 w 455"/>
                    <a:gd name="T7" fmla="*/ 411 h 630"/>
                    <a:gd name="T8" fmla="*/ 402 w 455"/>
                    <a:gd name="T9" fmla="*/ 365 h 630"/>
                    <a:gd name="T10" fmla="*/ 382 w 455"/>
                    <a:gd name="T11" fmla="*/ 342 h 630"/>
                    <a:gd name="T12" fmla="*/ 376 w 455"/>
                    <a:gd name="T13" fmla="*/ 336 h 630"/>
                    <a:gd name="T14" fmla="*/ 338 w 455"/>
                    <a:gd name="T15" fmla="*/ 304 h 630"/>
                    <a:gd name="T16" fmla="*/ 315 w 455"/>
                    <a:gd name="T17" fmla="*/ 281 h 630"/>
                    <a:gd name="T18" fmla="*/ 315 w 455"/>
                    <a:gd name="T19" fmla="*/ 283 h 630"/>
                    <a:gd name="T20" fmla="*/ 296 w 455"/>
                    <a:gd name="T21" fmla="*/ 268 h 630"/>
                    <a:gd name="T22" fmla="*/ 264 w 455"/>
                    <a:gd name="T23" fmla="*/ 248 h 630"/>
                    <a:gd name="T24" fmla="*/ 240 w 455"/>
                    <a:gd name="T25" fmla="*/ 225 h 630"/>
                    <a:gd name="T26" fmla="*/ 226 w 455"/>
                    <a:gd name="T27" fmla="*/ 209 h 630"/>
                    <a:gd name="T28" fmla="*/ 215 w 455"/>
                    <a:gd name="T29" fmla="*/ 187 h 630"/>
                    <a:gd name="T30" fmla="*/ 196 w 455"/>
                    <a:gd name="T31" fmla="*/ 138 h 630"/>
                    <a:gd name="T32" fmla="*/ 181 w 455"/>
                    <a:gd name="T33" fmla="*/ 98 h 630"/>
                    <a:gd name="T34" fmla="*/ 166 w 455"/>
                    <a:gd name="T35" fmla="*/ 73 h 630"/>
                    <a:gd name="T36" fmla="*/ 148 w 455"/>
                    <a:gd name="T37" fmla="*/ 50 h 630"/>
                    <a:gd name="T38" fmla="*/ 123 w 455"/>
                    <a:gd name="T39" fmla="*/ 28 h 630"/>
                    <a:gd name="T40" fmla="*/ 108 w 455"/>
                    <a:gd name="T41" fmla="*/ 20 h 630"/>
                    <a:gd name="T42" fmla="*/ 79 w 455"/>
                    <a:gd name="T43" fmla="*/ 6 h 630"/>
                    <a:gd name="T44" fmla="*/ 55 w 455"/>
                    <a:gd name="T45" fmla="*/ 0 h 630"/>
                    <a:gd name="T46" fmla="*/ 36 w 455"/>
                    <a:gd name="T47" fmla="*/ 2 h 630"/>
                    <a:gd name="T48" fmla="*/ 22 w 455"/>
                    <a:gd name="T49" fmla="*/ 8 h 630"/>
                    <a:gd name="T50" fmla="*/ 11 w 455"/>
                    <a:gd name="T51" fmla="*/ 15 h 630"/>
                    <a:gd name="T52" fmla="*/ 4 w 455"/>
                    <a:gd name="T53" fmla="*/ 24 h 630"/>
                    <a:gd name="T54" fmla="*/ 0 w 455"/>
                    <a:gd name="T55" fmla="*/ 41 h 630"/>
                    <a:gd name="T56" fmla="*/ 1 w 455"/>
                    <a:gd name="T57" fmla="*/ 45 h 630"/>
                    <a:gd name="T58" fmla="*/ 17 w 455"/>
                    <a:gd name="T59" fmla="*/ 67 h 630"/>
                    <a:gd name="T60" fmla="*/ 57 w 455"/>
                    <a:gd name="T61" fmla="*/ 121 h 630"/>
                    <a:gd name="T62" fmla="*/ 94 w 455"/>
                    <a:gd name="T63" fmla="*/ 180 h 630"/>
                    <a:gd name="T64" fmla="*/ 120 w 455"/>
                    <a:gd name="T65" fmla="*/ 229 h 630"/>
                    <a:gd name="T66" fmla="*/ 144 w 455"/>
                    <a:gd name="T67" fmla="*/ 284 h 630"/>
                    <a:gd name="T68" fmla="*/ 155 w 455"/>
                    <a:gd name="T69" fmla="*/ 316 h 630"/>
                    <a:gd name="T70" fmla="*/ 194 w 455"/>
                    <a:gd name="T71" fmla="*/ 426 h 630"/>
                    <a:gd name="T72" fmla="*/ 227 w 455"/>
                    <a:gd name="T73" fmla="*/ 510 h 630"/>
                    <a:gd name="T74" fmla="*/ 243 w 455"/>
                    <a:gd name="T75" fmla="*/ 541 h 630"/>
                    <a:gd name="T76" fmla="*/ 261 w 455"/>
                    <a:gd name="T77" fmla="*/ 566 h 630"/>
                    <a:gd name="T78" fmla="*/ 280 w 455"/>
                    <a:gd name="T79" fmla="*/ 588 h 630"/>
                    <a:gd name="T80" fmla="*/ 302 w 455"/>
                    <a:gd name="T81" fmla="*/ 603 h 630"/>
                    <a:gd name="T82" fmla="*/ 320 w 455"/>
                    <a:gd name="T83" fmla="*/ 614 h 630"/>
                    <a:gd name="T84" fmla="*/ 354 w 455"/>
                    <a:gd name="T85" fmla="*/ 626 h 630"/>
                    <a:gd name="T86" fmla="*/ 382 w 455"/>
                    <a:gd name="T87" fmla="*/ 630 h 630"/>
                    <a:gd name="T88" fmla="*/ 407 w 455"/>
                    <a:gd name="T89" fmla="*/ 629 h 630"/>
                    <a:gd name="T90" fmla="*/ 421 w 455"/>
                    <a:gd name="T91" fmla="*/ 621 h 630"/>
                    <a:gd name="T92" fmla="*/ 437 w 455"/>
                    <a:gd name="T93" fmla="*/ 608 h 630"/>
                    <a:gd name="T94" fmla="*/ 448 w 455"/>
                    <a:gd name="T95" fmla="*/ 591 h 630"/>
                    <a:gd name="T96" fmla="*/ 454 w 455"/>
                    <a:gd name="T97" fmla="*/ 562 h 630"/>
                    <a:gd name="T98" fmla="*/ 454 w 455"/>
                    <a:gd name="T99" fmla="*/ 525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5" h="630">
                      <a:moveTo>
                        <a:pt x="454" y="525"/>
                      </a:moveTo>
                      <a:lnTo>
                        <a:pt x="454" y="525"/>
                      </a:lnTo>
                      <a:lnTo>
                        <a:pt x="454" y="511"/>
                      </a:lnTo>
                      <a:lnTo>
                        <a:pt x="451" y="495"/>
                      </a:lnTo>
                      <a:lnTo>
                        <a:pt x="449" y="481"/>
                      </a:lnTo>
                      <a:lnTo>
                        <a:pt x="445" y="465"/>
                      </a:lnTo>
                      <a:lnTo>
                        <a:pt x="437" y="437"/>
                      </a:lnTo>
                      <a:lnTo>
                        <a:pt x="426" y="411"/>
                      </a:lnTo>
                      <a:lnTo>
                        <a:pt x="414" y="387"/>
                      </a:lnTo>
                      <a:lnTo>
                        <a:pt x="402" y="365"/>
                      </a:lnTo>
                      <a:lnTo>
                        <a:pt x="389" y="348"/>
                      </a:lnTo>
                      <a:lnTo>
                        <a:pt x="382" y="342"/>
                      </a:lnTo>
                      <a:lnTo>
                        <a:pt x="376" y="336"/>
                      </a:lnTo>
                      <a:lnTo>
                        <a:pt x="376" y="336"/>
                      </a:lnTo>
                      <a:lnTo>
                        <a:pt x="356" y="319"/>
                      </a:lnTo>
                      <a:lnTo>
                        <a:pt x="338" y="304"/>
                      </a:lnTo>
                      <a:lnTo>
                        <a:pt x="315" y="281"/>
                      </a:lnTo>
                      <a:lnTo>
                        <a:pt x="315" y="281"/>
                      </a:lnTo>
                      <a:lnTo>
                        <a:pt x="315" y="283"/>
                      </a:lnTo>
                      <a:lnTo>
                        <a:pt x="315" y="283"/>
                      </a:lnTo>
                      <a:lnTo>
                        <a:pt x="306" y="275"/>
                      </a:lnTo>
                      <a:lnTo>
                        <a:pt x="296" y="268"/>
                      </a:lnTo>
                      <a:lnTo>
                        <a:pt x="274" y="256"/>
                      </a:lnTo>
                      <a:lnTo>
                        <a:pt x="264" y="248"/>
                      </a:lnTo>
                      <a:lnTo>
                        <a:pt x="252" y="239"/>
                      </a:lnTo>
                      <a:lnTo>
                        <a:pt x="240" y="225"/>
                      </a:lnTo>
                      <a:lnTo>
                        <a:pt x="226" y="209"/>
                      </a:lnTo>
                      <a:lnTo>
                        <a:pt x="226" y="209"/>
                      </a:lnTo>
                      <a:lnTo>
                        <a:pt x="220" y="198"/>
                      </a:lnTo>
                      <a:lnTo>
                        <a:pt x="215" y="187"/>
                      </a:lnTo>
                      <a:lnTo>
                        <a:pt x="206" y="163"/>
                      </a:lnTo>
                      <a:lnTo>
                        <a:pt x="196" y="138"/>
                      </a:lnTo>
                      <a:lnTo>
                        <a:pt x="187" y="111"/>
                      </a:lnTo>
                      <a:lnTo>
                        <a:pt x="181" y="98"/>
                      </a:lnTo>
                      <a:lnTo>
                        <a:pt x="175" y="86"/>
                      </a:lnTo>
                      <a:lnTo>
                        <a:pt x="166" y="73"/>
                      </a:lnTo>
                      <a:lnTo>
                        <a:pt x="158" y="61"/>
                      </a:lnTo>
                      <a:lnTo>
                        <a:pt x="148" y="50"/>
                      </a:lnTo>
                      <a:lnTo>
                        <a:pt x="136" y="39"/>
                      </a:lnTo>
                      <a:lnTo>
                        <a:pt x="123" y="28"/>
                      </a:lnTo>
                      <a:lnTo>
                        <a:pt x="108" y="20"/>
                      </a:lnTo>
                      <a:lnTo>
                        <a:pt x="108" y="20"/>
                      </a:lnTo>
                      <a:lnTo>
                        <a:pt x="93" y="11"/>
                      </a:lnTo>
                      <a:lnTo>
                        <a:pt x="79" y="6"/>
                      </a:lnTo>
                      <a:lnTo>
                        <a:pt x="66" y="3"/>
                      </a:lnTo>
                      <a:lnTo>
                        <a:pt x="55" y="0"/>
                      </a:lnTo>
                      <a:lnTo>
                        <a:pt x="46" y="0"/>
                      </a:lnTo>
                      <a:lnTo>
                        <a:pt x="36" y="2"/>
                      </a:lnTo>
                      <a:lnTo>
                        <a:pt x="29" y="4"/>
                      </a:lnTo>
                      <a:lnTo>
                        <a:pt x="22" y="8"/>
                      </a:lnTo>
                      <a:lnTo>
                        <a:pt x="16" y="11"/>
                      </a:lnTo>
                      <a:lnTo>
                        <a:pt x="11" y="15"/>
                      </a:lnTo>
                      <a:lnTo>
                        <a:pt x="7" y="20"/>
                      </a:lnTo>
                      <a:lnTo>
                        <a:pt x="4" y="24"/>
                      </a:lnTo>
                      <a:lnTo>
                        <a:pt x="0" y="34"/>
                      </a:lnTo>
                      <a:lnTo>
                        <a:pt x="0" y="41"/>
                      </a:lnTo>
                      <a:lnTo>
                        <a:pt x="0" y="41"/>
                      </a:lnTo>
                      <a:lnTo>
                        <a:pt x="1" y="45"/>
                      </a:lnTo>
                      <a:lnTo>
                        <a:pt x="5" y="50"/>
                      </a:lnTo>
                      <a:lnTo>
                        <a:pt x="17" y="67"/>
                      </a:lnTo>
                      <a:lnTo>
                        <a:pt x="35" y="89"/>
                      </a:lnTo>
                      <a:lnTo>
                        <a:pt x="57" y="121"/>
                      </a:lnTo>
                      <a:lnTo>
                        <a:pt x="82" y="158"/>
                      </a:lnTo>
                      <a:lnTo>
                        <a:pt x="94" y="180"/>
                      </a:lnTo>
                      <a:lnTo>
                        <a:pt x="107" y="204"/>
                      </a:lnTo>
                      <a:lnTo>
                        <a:pt x="120" y="229"/>
                      </a:lnTo>
                      <a:lnTo>
                        <a:pt x="132" y="256"/>
                      </a:lnTo>
                      <a:lnTo>
                        <a:pt x="144" y="284"/>
                      </a:lnTo>
                      <a:lnTo>
                        <a:pt x="155" y="316"/>
                      </a:lnTo>
                      <a:lnTo>
                        <a:pt x="155" y="316"/>
                      </a:lnTo>
                      <a:lnTo>
                        <a:pt x="176" y="375"/>
                      </a:lnTo>
                      <a:lnTo>
                        <a:pt x="194" y="426"/>
                      </a:lnTo>
                      <a:lnTo>
                        <a:pt x="211" y="471"/>
                      </a:lnTo>
                      <a:lnTo>
                        <a:pt x="227" y="510"/>
                      </a:lnTo>
                      <a:lnTo>
                        <a:pt x="235" y="525"/>
                      </a:lnTo>
                      <a:lnTo>
                        <a:pt x="243" y="541"/>
                      </a:lnTo>
                      <a:lnTo>
                        <a:pt x="252" y="554"/>
                      </a:lnTo>
                      <a:lnTo>
                        <a:pt x="261" y="566"/>
                      </a:lnTo>
                      <a:lnTo>
                        <a:pt x="270" y="578"/>
                      </a:lnTo>
                      <a:lnTo>
                        <a:pt x="280" y="588"/>
                      </a:lnTo>
                      <a:lnTo>
                        <a:pt x="290" y="596"/>
                      </a:lnTo>
                      <a:lnTo>
                        <a:pt x="302" y="603"/>
                      </a:lnTo>
                      <a:lnTo>
                        <a:pt x="302" y="603"/>
                      </a:lnTo>
                      <a:lnTo>
                        <a:pt x="320" y="614"/>
                      </a:lnTo>
                      <a:lnTo>
                        <a:pt x="338" y="621"/>
                      </a:lnTo>
                      <a:lnTo>
                        <a:pt x="354" y="626"/>
                      </a:lnTo>
                      <a:lnTo>
                        <a:pt x="368" y="629"/>
                      </a:lnTo>
                      <a:lnTo>
                        <a:pt x="382" y="630"/>
                      </a:lnTo>
                      <a:lnTo>
                        <a:pt x="392" y="630"/>
                      </a:lnTo>
                      <a:lnTo>
                        <a:pt x="407" y="629"/>
                      </a:lnTo>
                      <a:lnTo>
                        <a:pt x="407" y="629"/>
                      </a:lnTo>
                      <a:lnTo>
                        <a:pt x="421" y="621"/>
                      </a:lnTo>
                      <a:lnTo>
                        <a:pt x="432" y="613"/>
                      </a:lnTo>
                      <a:lnTo>
                        <a:pt x="437" y="608"/>
                      </a:lnTo>
                      <a:lnTo>
                        <a:pt x="442" y="603"/>
                      </a:lnTo>
                      <a:lnTo>
                        <a:pt x="448" y="591"/>
                      </a:lnTo>
                      <a:lnTo>
                        <a:pt x="451" y="578"/>
                      </a:lnTo>
                      <a:lnTo>
                        <a:pt x="454" y="562"/>
                      </a:lnTo>
                      <a:lnTo>
                        <a:pt x="455" y="546"/>
                      </a:lnTo>
                      <a:lnTo>
                        <a:pt x="454" y="525"/>
                      </a:lnTo>
                      <a:lnTo>
                        <a:pt x="454" y="525"/>
                      </a:lnTo>
                      <a:close/>
                    </a:path>
                  </a:pathLst>
                </a:custGeom>
                <a:solidFill>
                  <a:srgbClr val="E8AD8B"/>
                </a:solidFill>
                <a:ln>
                  <a:noFill/>
                </a:ln>
              </p:spPr>
              <p:txBody>
                <a:bodyPr vert="horz" wrap="square" lIns="91440" tIns="45720" rIns="91440" bIns="45720" numCol="1" anchor="t" anchorCtr="0" compatLnSpc="1">
                  <a:normAutofit/>
                </a:bodyPr>
                <a:lstStyle/>
                <a:p>
                  <a:endParaRPr lang="en-US"/>
                </a:p>
              </p:txBody>
            </p:sp>
            <p:sp>
              <p:nvSpPr>
                <p:cNvPr id="78" name="íṥľiďê"/>
                <p:cNvSpPr/>
                <p:nvPr/>
              </p:nvSpPr>
              <p:spPr bwMode="auto">
                <a:xfrm>
                  <a:off x="4017923" y="3059885"/>
                  <a:ext cx="172228" cy="186580"/>
                </a:xfrm>
                <a:custGeom>
                  <a:avLst/>
                  <a:gdLst>
                    <a:gd name="T0" fmla="*/ 0 w 96"/>
                    <a:gd name="T1" fmla="*/ 12 h 105"/>
                    <a:gd name="T2" fmla="*/ 0 w 96"/>
                    <a:gd name="T3" fmla="*/ 12 h 105"/>
                    <a:gd name="T4" fmla="*/ 28 w 96"/>
                    <a:gd name="T5" fmla="*/ 49 h 105"/>
                    <a:gd name="T6" fmla="*/ 46 w 96"/>
                    <a:gd name="T7" fmla="*/ 75 h 105"/>
                    <a:gd name="T8" fmla="*/ 66 w 96"/>
                    <a:gd name="T9" fmla="*/ 105 h 105"/>
                    <a:gd name="T10" fmla="*/ 66 w 96"/>
                    <a:gd name="T11" fmla="*/ 105 h 105"/>
                    <a:gd name="T12" fmla="*/ 76 w 96"/>
                    <a:gd name="T13" fmla="*/ 101 h 105"/>
                    <a:gd name="T14" fmla="*/ 85 w 96"/>
                    <a:gd name="T15" fmla="*/ 96 h 105"/>
                    <a:gd name="T16" fmla="*/ 91 w 96"/>
                    <a:gd name="T17" fmla="*/ 92 h 105"/>
                    <a:gd name="T18" fmla="*/ 95 w 96"/>
                    <a:gd name="T19" fmla="*/ 88 h 105"/>
                    <a:gd name="T20" fmla="*/ 95 w 96"/>
                    <a:gd name="T21" fmla="*/ 88 h 105"/>
                    <a:gd name="T22" fmla="*/ 96 w 96"/>
                    <a:gd name="T23" fmla="*/ 83 h 105"/>
                    <a:gd name="T24" fmla="*/ 95 w 96"/>
                    <a:gd name="T25" fmla="*/ 77 h 105"/>
                    <a:gd name="T26" fmla="*/ 94 w 96"/>
                    <a:gd name="T27" fmla="*/ 68 h 105"/>
                    <a:gd name="T28" fmla="*/ 90 w 96"/>
                    <a:gd name="T29" fmla="*/ 58 h 105"/>
                    <a:gd name="T30" fmla="*/ 84 w 96"/>
                    <a:gd name="T31" fmla="*/ 46 h 105"/>
                    <a:gd name="T32" fmla="*/ 77 w 96"/>
                    <a:gd name="T33" fmla="*/ 34 h 105"/>
                    <a:gd name="T34" fmla="*/ 67 w 96"/>
                    <a:gd name="T35" fmla="*/ 23 h 105"/>
                    <a:gd name="T36" fmla="*/ 55 w 96"/>
                    <a:gd name="T37" fmla="*/ 12 h 105"/>
                    <a:gd name="T38" fmla="*/ 55 w 96"/>
                    <a:gd name="T39" fmla="*/ 12 h 105"/>
                    <a:gd name="T40" fmla="*/ 46 w 96"/>
                    <a:gd name="T41" fmla="*/ 5 h 105"/>
                    <a:gd name="T42" fmla="*/ 37 w 96"/>
                    <a:gd name="T43" fmla="*/ 1 h 105"/>
                    <a:gd name="T44" fmla="*/ 29 w 96"/>
                    <a:gd name="T45" fmla="*/ 0 h 105"/>
                    <a:gd name="T46" fmla="*/ 20 w 96"/>
                    <a:gd name="T47" fmla="*/ 1 h 105"/>
                    <a:gd name="T48" fmla="*/ 14 w 96"/>
                    <a:gd name="T49" fmla="*/ 3 h 105"/>
                    <a:gd name="T50" fmla="*/ 8 w 96"/>
                    <a:gd name="T51" fmla="*/ 6 h 105"/>
                    <a:gd name="T52" fmla="*/ 0 w 96"/>
                    <a:gd name="T53" fmla="*/ 12 h 105"/>
                    <a:gd name="T54" fmla="*/ 0 w 96"/>
                    <a:gd name="T55" fmla="*/ 1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6" h="105">
                      <a:moveTo>
                        <a:pt x="0" y="12"/>
                      </a:moveTo>
                      <a:lnTo>
                        <a:pt x="0" y="12"/>
                      </a:lnTo>
                      <a:lnTo>
                        <a:pt x="28" y="49"/>
                      </a:lnTo>
                      <a:lnTo>
                        <a:pt x="46" y="75"/>
                      </a:lnTo>
                      <a:lnTo>
                        <a:pt x="66" y="105"/>
                      </a:lnTo>
                      <a:lnTo>
                        <a:pt x="66" y="105"/>
                      </a:lnTo>
                      <a:lnTo>
                        <a:pt x="76" y="101"/>
                      </a:lnTo>
                      <a:lnTo>
                        <a:pt x="85" y="96"/>
                      </a:lnTo>
                      <a:lnTo>
                        <a:pt x="91" y="92"/>
                      </a:lnTo>
                      <a:lnTo>
                        <a:pt x="95" y="88"/>
                      </a:lnTo>
                      <a:lnTo>
                        <a:pt x="95" y="88"/>
                      </a:lnTo>
                      <a:lnTo>
                        <a:pt x="96" y="83"/>
                      </a:lnTo>
                      <a:lnTo>
                        <a:pt x="95" y="77"/>
                      </a:lnTo>
                      <a:lnTo>
                        <a:pt x="94" y="68"/>
                      </a:lnTo>
                      <a:lnTo>
                        <a:pt x="90" y="58"/>
                      </a:lnTo>
                      <a:lnTo>
                        <a:pt x="84" y="46"/>
                      </a:lnTo>
                      <a:lnTo>
                        <a:pt x="77" y="34"/>
                      </a:lnTo>
                      <a:lnTo>
                        <a:pt x="67" y="23"/>
                      </a:lnTo>
                      <a:lnTo>
                        <a:pt x="55" y="12"/>
                      </a:lnTo>
                      <a:lnTo>
                        <a:pt x="55" y="12"/>
                      </a:lnTo>
                      <a:lnTo>
                        <a:pt x="46" y="5"/>
                      </a:lnTo>
                      <a:lnTo>
                        <a:pt x="37" y="1"/>
                      </a:lnTo>
                      <a:lnTo>
                        <a:pt x="29" y="0"/>
                      </a:lnTo>
                      <a:lnTo>
                        <a:pt x="20" y="1"/>
                      </a:lnTo>
                      <a:lnTo>
                        <a:pt x="14" y="3"/>
                      </a:lnTo>
                      <a:lnTo>
                        <a:pt x="8" y="6"/>
                      </a:lnTo>
                      <a:lnTo>
                        <a:pt x="0" y="12"/>
                      </a:lnTo>
                      <a:lnTo>
                        <a:pt x="0" y="12"/>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p>
              </p:txBody>
            </p:sp>
            <p:sp>
              <p:nvSpPr>
                <p:cNvPr id="79" name="î$ľîḑe"/>
                <p:cNvSpPr/>
                <p:nvPr/>
              </p:nvSpPr>
              <p:spPr bwMode="auto">
                <a:xfrm>
                  <a:off x="4129152" y="3163938"/>
                  <a:ext cx="60998" cy="82527"/>
                </a:xfrm>
                <a:custGeom>
                  <a:avLst/>
                  <a:gdLst>
                    <a:gd name="T0" fmla="*/ 0 w 34"/>
                    <a:gd name="T1" fmla="*/ 42 h 47"/>
                    <a:gd name="T2" fmla="*/ 0 w 34"/>
                    <a:gd name="T3" fmla="*/ 42 h 47"/>
                    <a:gd name="T4" fmla="*/ 4 w 34"/>
                    <a:gd name="T5" fmla="*/ 47 h 47"/>
                    <a:gd name="T6" fmla="*/ 4 w 34"/>
                    <a:gd name="T7" fmla="*/ 47 h 47"/>
                    <a:gd name="T8" fmla="*/ 14 w 34"/>
                    <a:gd name="T9" fmla="*/ 43 h 47"/>
                    <a:gd name="T10" fmla="*/ 23 w 34"/>
                    <a:gd name="T11" fmla="*/ 38 h 47"/>
                    <a:gd name="T12" fmla="*/ 29 w 34"/>
                    <a:gd name="T13" fmla="*/ 34 h 47"/>
                    <a:gd name="T14" fmla="*/ 33 w 34"/>
                    <a:gd name="T15" fmla="*/ 30 h 47"/>
                    <a:gd name="T16" fmla="*/ 33 w 34"/>
                    <a:gd name="T17" fmla="*/ 30 h 47"/>
                    <a:gd name="T18" fmla="*/ 34 w 34"/>
                    <a:gd name="T19" fmla="*/ 25 h 47"/>
                    <a:gd name="T20" fmla="*/ 33 w 34"/>
                    <a:gd name="T21" fmla="*/ 19 h 47"/>
                    <a:gd name="T22" fmla="*/ 32 w 34"/>
                    <a:gd name="T23" fmla="*/ 10 h 47"/>
                    <a:gd name="T24" fmla="*/ 28 w 34"/>
                    <a:gd name="T25" fmla="*/ 0 h 47"/>
                    <a:gd name="T26" fmla="*/ 28 w 34"/>
                    <a:gd name="T27" fmla="*/ 0 h 47"/>
                    <a:gd name="T28" fmla="*/ 29 w 34"/>
                    <a:gd name="T29" fmla="*/ 10 h 47"/>
                    <a:gd name="T30" fmla="*/ 29 w 34"/>
                    <a:gd name="T31" fmla="*/ 19 h 47"/>
                    <a:gd name="T32" fmla="*/ 29 w 34"/>
                    <a:gd name="T33" fmla="*/ 19 h 47"/>
                    <a:gd name="T34" fmla="*/ 28 w 34"/>
                    <a:gd name="T35" fmla="*/ 23 h 47"/>
                    <a:gd name="T36" fmla="*/ 26 w 34"/>
                    <a:gd name="T37" fmla="*/ 25 h 47"/>
                    <a:gd name="T38" fmla="*/ 18 w 34"/>
                    <a:gd name="T39" fmla="*/ 31 h 47"/>
                    <a:gd name="T40" fmla="*/ 10 w 34"/>
                    <a:gd name="T41" fmla="*/ 37 h 47"/>
                    <a:gd name="T42" fmla="*/ 0 w 34"/>
                    <a:gd name="T43" fmla="*/ 42 h 47"/>
                    <a:gd name="T44" fmla="*/ 0 w 34"/>
                    <a:gd name="T45" fmla="*/ 4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47">
                      <a:moveTo>
                        <a:pt x="0" y="42"/>
                      </a:moveTo>
                      <a:lnTo>
                        <a:pt x="0" y="42"/>
                      </a:lnTo>
                      <a:lnTo>
                        <a:pt x="4" y="47"/>
                      </a:lnTo>
                      <a:lnTo>
                        <a:pt x="4" y="47"/>
                      </a:lnTo>
                      <a:lnTo>
                        <a:pt x="14" y="43"/>
                      </a:lnTo>
                      <a:lnTo>
                        <a:pt x="23" y="38"/>
                      </a:lnTo>
                      <a:lnTo>
                        <a:pt x="29" y="34"/>
                      </a:lnTo>
                      <a:lnTo>
                        <a:pt x="33" y="30"/>
                      </a:lnTo>
                      <a:lnTo>
                        <a:pt x="33" y="30"/>
                      </a:lnTo>
                      <a:lnTo>
                        <a:pt x="34" y="25"/>
                      </a:lnTo>
                      <a:lnTo>
                        <a:pt x="33" y="19"/>
                      </a:lnTo>
                      <a:lnTo>
                        <a:pt x="32" y="10"/>
                      </a:lnTo>
                      <a:lnTo>
                        <a:pt x="28" y="0"/>
                      </a:lnTo>
                      <a:lnTo>
                        <a:pt x="28" y="0"/>
                      </a:lnTo>
                      <a:lnTo>
                        <a:pt x="29" y="10"/>
                      </a:lnTo>
                      <a:lnTo>
                        <a:pt x="29" y="19"/>
                      </a:lnTo>
                      <a:lnTo>
                        <a:pt x="29" y="19"/>
                      </a:lnTo>
                      <a:lnTo>
                        <a:pt x="28" y="23"/>
                      </a:lnTo>
                      <a:lnTo>
                        <a:pt x="26" y="25"/>
                      </a:lnTo>
                      <a:lnTo>
                        <a:pt x="18" y="31"/>
                      </a:lnTo>
                      <a:lnTo>
                        <a:pt x="10" y="37"/>
                      </a:lnTo>
                      <a:lnTo>
                        <a:pt x="0" y="42"/>
                      </a:lnTo>
                      <a:lnTo>
                        <a:pt x="0" y="42"/>
                      </a:lnTo>
                      <a:close/>
                    </a:path>
                  </a:pathLst>
                </a:custGeom>
                <a:solidFill>
                  <a:srgbClr val="FCB3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p>
              </p:txBody>
            </p:sp>
            <p:sp>
              <p:nvSpPr>
                <p:cNvPr id="80" name="îsliḋe"/>
                <p:cNvSpPr/>
                <p:nvPr/>
              </p:nvSpPr>
              <p:spPr bwMode="auto">
                <a:xfrm>
                  <a:off x="4922119" y="3910258"/>
                  <a:ext cx="387512" cy="821671"/>
                </a:xfrm>
                <a:custGeom>
                  <a:avLst/>
                  <a:gdLst>
                    <a:gd name="T0" fmla="*/ 217 w 217"/>
                    <a:gd name="T1" fmla="*/ 23 h 459"/>
                    <a:gd name="T2" fmla="*/ 188 w 217"/>
                    <a:gd name="T3" fmla="*/ 0 h 459"/>
                    <a:gd name="T4" fmla="*/ 188 w 217"/>
                    <a:gd name="T5" fmla="*/ 0 h 459"/>
                    <a:gd name="T6" fmla="*/ 184 w 217"/>
                    <a:gd name="T7" fmla="*/ 3 h 459"/>
                    <a:gd name="T8" fmla="*/ 172 w 217"/>
                    <a:gd name="T9" fmla="*/ 10 h 459"/>
                    <a:gd name="T10" fmla="*/ 155 w 217"/>
                    <a:gd name="T11" fmla="*/ 23 h 459"/>
                    <a:gd name="T12" fmla="*/ 134 w 217"/>
                    <a:gd name="T13" fmla="*/ 43 h 459"/>
                    <a:gd name="T14" fmla="*/ 122 w 217"/>
                    <a:gd name="T15" fmla="*/ 57 h 459"/>
                    <a:gd name="T16" fmla="*/ 110 w 217"/>
                    <a:gd name="T17" fmla="*/ 71 h 459"/>
                    <a:gd name="T18" fmla="*/ 96 w 217"/>
                    <a:gd name="T19" fmla="*/ 87 h 459"/>
                    <a:gd name="T20" fmla="*/ 83 w 217"/>
                    <a:gd name="T21" fmla="*/ 105 h 459"/>
                    <a:gd name="T22" fmla="*/ 71 w 217"/>
                    <a:gd name="T23" fmla="*/ 125 h 459"/>
                    <a:gd name="T24" fmla="*/ 58 w 217"/>
                    <a:gd name="T25" fmla="*/ 148 h 459"/>
                    <a:gd name="T26" fmla="*/ 46 w 217"/>
                    <a:gd name="T27" fmla="*/ 173 h 459"/>
                    <a:gd name="T28" fmla="*/ 34 w 217"/>
                    <a:gd name="T29" fmla="*/ 200 h 459"/>
                    <a:gd name="T30" fmla="*/ 34 w 217"/>
                    <a:gd name="T31" fmla="*/ 200 h 459"/>
                    <a:gd name="T32" fmla="*/ 24 w 217"/>
                    <a:gd name="T33" fmla="*/ 226 h 459"/>
                    <a:gd name="T34" fmla="*/ 16 w 217"/>
                    <a:gd name="T35" fmla="*/ 252 h 459"/>
                    <a:gd name="T36" fmla="*/ 10 w 217"/>
                    <a:gd name="T37" fmla="*/ 273 h 459"/>
                    <a:gd name="T38" fmla="*/ 5 w 217"/>
                    <a:gd name="T39" fmla="*/ 293 h 459"/>
                    <a:gd name="T40" fmla="*/ 3 w 217"/>
                    <a:gd name="T41" fmla="*/ 311 h 459"/>
                    <a:gd name="T42" fmla="*/ 0 w 217"/>
                    <a:gd name="T43" fmla="*/ 326 h 459"/>
                    <a:gd name="T44" fmla="*/ 0 w 217"/>
                    <a:gd name="T45" fmla="*/ 340 h 459"/>
                    <a:gd name="T46" fmla="*/ 0 w 217"/>
                    <a:gd name="T47" fmla="*/ 352 h 459"/>
                    <a:gd name="T48" fmla="*/ 0 w 217"/>
                    <a:gd name="T49" fmla="*/ 361 h 459"/>
                    <a:gd name="T50" fmla="*/ 3 w 217"/>
                    <a:gd name="T51" fmla="*/ 370 h 459"/>
                    <a:gd name="T52" fmla="*/ 6 w 217"/>
                    <a:gd name="T53" fmla="*/ 382 h 459"/>
                    <a:gd name="T54" fmla="*/ 9 w 217"/>
                    <a:gd name="T55" fmla="*/ 388 h 459"/>
                    <a:gd name="T56" fmla="*/ 10 w 217"/>
                    <a:gd name="T57" fmla="*/ 390 h 459"/>
                    <a:gd name="T58" fmla="*/ 98 w 217"/>
                    <a:gd name="T59" fmla="*/ 459 h 459"/>
                    <a:gd name="T60" fmla="*/ 217 w 217"/>
                    <a:gd name="T61" fmla="*/ 177 h 459"/>
                    <a:gd name="T62" fmla="*/ 217 w 217"/>
                    <a:gd name="T63" fmla="*/ 23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7" h="459">
                      <a:moveTo>
                        <a:pt x="217" y="23"/>
                      </a:moveTo>
                      <a:lnTo>
                        <a:pt x="188" y="0"/>
                      </a:lnTo>
                      <a:lnTo>
                        <a:pt x="188" y="0"/>
                      </a:lnTo>
                      <a:lnTo>
                        <a:pt x="184" y="3"/>
                      </a:lnTo>
                      <a:lnTo>
                        <a:pt x="172" y="10"/>
                      </a:lnTo>
                      <a:lnTo>
                        <a:pt x="155" y="23"/>
                      </a:lnTo>
                      <a:lnTo>
                        <a:pt x="134" y="43"/>
                      </a:lnTo>
                      <a:lnTo>
                        <a:pt x="122" y="57"/>
                      </a:lnTo>
                      <a:lnTo>
                        <a:pt x="110" y="71"/>
                      </a:lnTo>
                      <a:lnTo>
                        <a:pt x="96" y="87"/>
                      </a:lnTo>
                      <a:lnTo>
                        <a:pt x="83" y="105"/>
                      </a:lnTo>
                      <a:lnTo>
                        <a:pt x="71" y="125"/>
                      </a:lnTo>
                      <a:lnTo>
                        <a:pt x="58" y="148"/>
                      </a:lnTo>
                      <a:lnTo>
                        <a:pt x="46" y="173"/>
                      </a:lnTo>
                      <a:lnTo>
                        <a:pt x="34" y="200"/>
                      </a:lnTo>
                      <a:lnTo>
                        <a:pt x="34" y="200"/>
                      </a:lnTo>
                      <a:lnTo>
                        <a:pt x="24" y="226"/>
                      </a:lnTo>
                      <a:lnTo>
                        <a:pt x="16" y="252"/>
                      </a:lnTo>
                      <a:lnTo>
                        <a:pt x="10" y="273"/>
                      </a:lnTo>
                      <a:lnTo>
                        <a:pt x="5" y="293"/>
                      </a:lnTo>
                      <a:lnTo>
                        <a:pt x="3" y="311"/>
                      </a:lnTo>
                      <a:lnTo>
                        <a:pt x="0" y="326"/>
                      </a:lnTo>
                      <a:lnTo>
                        <a:pt x="0" y="340"/>
                      </a:lnTo>
                      <a:lnTo>
                        <a:pt x="0" y="352"/>
                      </a:lnTo>
                      <a:lnTo>
                        <a:pt x="0" y="361"/>
                      </a:lnTo>
                      <a:lnTo>
                        <a:pt x="3" y="370"/>
                      </a:lnTo>
                      <a:lnTo>
                        <a:pt x="6" y="382"/>
                      </a:lnTo>
                      <a:lnTo>
                        <a:pt x="9" y="388"/>
                      </a:lnTo>
                      <a:lnTo>
                        <a:pt x="10" y="390"/>
                      </a:lnTo>
                      <a:lnTo>
                        <a:pt x="98" y="459"/>
                      </a:lnTo>
                      <a:lnTo>
                        <a:pt x="217" y="177"/>
                      </a:lnTo>
                      <a:lnTo>
                        <a:pt x="217" y="23"/>
                      </a:lnTo>
                      <a:close/>
                    </a:path>
                  </a:pathLst>
                </a:custGeom>
                <a:solidFill>
                  <a:schemeClr val="bg1"/>
                </a:solidFill>
                <a:ln>
                  <a:noFill/>
                </a:ln>
              </p:spPr>
              <p:txBody>
                <a:bodyPr vert="horz" wrap="square" lIns="91440" tIns="45720" rIns="91440" bIns="45720" numCol="1" anchor="t" anchorCtr="0" compatLnSpc="1">
                  <a:normAutofit/>
                </a:bodyPr>
                <a:lstStyle/>
                <a:p>
                  <a:endParaRPr lang="en-US"/>
                </a:p>
              </p:txBody>
            </p:sp>
            <p:sp>
              <p:nvSpPr>
                <p:cNvPr id="81" name="isḷîḓè"/>
                <p:cNvSpPr/>
                <p:nvPr/>
              </p:nvSpPr>
              <p:spPr bwMode="auto">
                <a:xfrm>
                  <a:off x="5011820" y="3992523"/>
                  <a:ext cx="904275" cy="1028797"/>
                </a:xfrm>
                <a:custGeom>
                  <a:avLst/>
                  <a:gdLst>
                    <a:gd name="connsiteX0" fmla="*/ 297812 w 297812"/>
                    <a:gd name="connsiteY0" fmla="*/ 0 h 904195"/>
                    <a:gd name="connsiteX1" fmla="*/ 297812 w 297812"/>
                    <a:gd name="connsiteY1" fmla="*/ 651236 h 904195"/>
                    <a:gd name="connsiteX2" fmla="*/ 297812 w 297812"/>
                    <a:gd name="connsiteY2" fmla="*/ 904195 h 904195"/>
                    <a:gd name="connsiteX3" fmla="*/ 5382 w 297812"/>
                    <a:gd name="connsiteY3" fmla="*/ 683966 h 904195"/>
                    <a:gd name="connsiteX4" fmla="*/ 5382 w 297812"/>
                    <a:gd name="connsiteY4" fmla="*/ 683529 h 904195"/>
                    <a:gd name="connsiteX5" fmla="*/ 5382 w 297812"/>
                    <a:gd name="connsiteY5" fmla="*/ 676804 h 904195"/>
                    <a:gd name="connsiteX6" fmla="*/ 1794 w 297812"/>
                    <a:gd name="connsiteY6" fmla="*/ 653527 h 904195"/>
                    <a:gd name="connsiteX7" fmla="*/ 0 w 297812"/>
                    <a:gd name="connsiteY7" fmla="*/ 617718 h 904195"/>
                    <a:gd name="connsiteX8" fmla="*/ 12 w 297812"/>
                    <a:gd name="connsiteY8" fmla="*/ 617386 h 904195"/>
                    <a:gd name="connsiteX9" fmla="*/ 0 w 297812"/>
                    <a:gd name="connsiteY9" fmla="*/ 617149 h 904195"/>
                    <a:gd name="connsiteX10" fmla="*/ 1794 w 297812"/>
                    <a:gd name="connsiteY10" fmla="*/ 566916 h 904195"/>
                    <a:gd name="connsiteX11" fmla="*/ 3588 w 297812"/>
                    <a:gd name="connsiteY11" fmla="*/ 536418 h 904195"/>
                    <a:gd name="connsiteX12" fmla="*/ 7176 w 297812"/>
                    <a:gd name="connsiteY12" fmla="*/ 504125 h 904195"/>
                    <a:gd name="connsiteX13" fmla="*/ 14353 w 297812"/>
                    <a:gd name="connsiteY13" fmla="*/ 470038 h 904195"/>
                    <a:gd name="connsiteX14" fmla="*/ 25117 w 297812"/>
                    <a:gd name="connsiteY14" fmla="*/ 432363 h 904195"/>
                    <a:gd name="connsiteX15" fmla="*/ 35881 w 297812"/>
                    <a:gd name="connsiteY15" fmla="*/ 391101 h 904195"/>
                    <a:gd name="connsiteX16" fmla="*/ 52028 w 297812"/>
                    <a:gd name="connsiteY16" fmla="*/ 351632 h 904195"/>
                    <a:gd name="connsiteX17" fmla="*/ 68174 w 297812"/>
                    <a:gd name="connsiteY17" fmla="*/ 304987 h 904195"/>
                    <a:gd name="connsiteX18" fmla="*/ 89703 w 297812"/>
                    <a:gd name="connsiteY18" fmla="*/ 260136 h 904195"/>
                    <a:gd name="connsiteX19" fmla="*/ 97527 w 297812"/>
                    <a:gd name="connsiteY19" fmla="*/ 246834 h 904195"/>
                    <a:gd name="connsiteX20" fmla="*/ 116613 w 297812"/>
                    <a:gd name="connsiteY20" fmla="*/ 211277 h 904195"/>
                    <a:gd name="connsiteX21" fmla="*/ 143524 w 297812"/>
                    <a:gd name="connsiteY21" fmla="*/ 168306 h 904195"/>
                    <a:gd name="connsiteX22" fmla="*/ 172229 w 297812"/>
                    <a:gd name="connsiteY22" fmla="*/ 130706 h 904195"/>
                    <a:gd name="connsiteX23" fmla="*/ 197346 w 297812"/>
                    <a:gd name="connsiteY23" fmla="*/ 94896 h 904195"/>
                    <a:gd name="connsiteX24" fmla="*/ 224256 w 297812"/>
                    <a:gd name="connsiteY24" fmla="*/ 64458 h 904195"/>
                    <a:gd name="connsiteX25" fmla="*/ 249373 w 297812"/>
                    <a:gd name="connsiteY25" fmla="*/ 39391 h 904195"/>
                    <a:gd name="connsiteX26" fmla="*/ 276284 w 297812"/>
                    <a:gd name="connsiteY26" fmla="*/ 17905 h 904195"/>
                    <a:gd name="connsiteX0-1" fmla="*/ 867584 w 867584"/>
                    <a:gd name="connsiteY0-2" fmla="*/ 356260 h 886362"/>
                    <a:gd name="connsiteX1-3" fmla="*/ 297812 w 867584"/>
                    <a:gd name="connsiteY1-4" fmla="*/ 633403 h 886362"/>
                    <a:gd name="connsiteX2-5" fmla="*/ 297812 w 867584"/>
                    <a:gd name="connsiteY2-6" fmla="*/ 886362 h 886362"/>
                    <a:gd name="connsiteX3-7" fmla="*/ 5382 w 867584"/>
                    <a:gd name="connsiteY3-8" fmla="*/ 666133 h 886362"/>
                    <a:gd name="connsiteX4-9" fmla="*/ 5382 w 867584"/>
                    <a:gd name="connsiteY4-10" fmla="*/ 665696 h 886362"/>
                    <a:gd name="connsiteX5-11" fmla="*/ 5382 w 867584"/>
                    <a:gd name="connsiteY5-12" fmla="*/ 658971 h 886362"/>
                    <a:gd name="connsiteX6-13" fmla="*/ 1794 w 867584"/>
                    <a:gd name="connsiteY6-14" fmla="*/ 635694 h 886362"/>
                    <a:gd name="connsiteX7-15" fmla="*/ 0 w 867584"/>
                    <a:gd name="connsiteY7-16" fmla="*/ 599885 h 886362"/>
                    <a:gd name="connsiteX8-17" fmla="*/ 12 w 867584"/>
                    <a:gd name="connsiteY8-18" fmla="*/ 599553 h 886362"/>
                    <a:gd name="connsiteX9-19" fmla="*/ 0 w 867584"/>
                    <a:gd name="connsiteY9-20" fmla="*/ 599316 h 886362"/>
                    <a:gd name="connsiteX10-21" fmla="*/ 1794 w 867584"/>
                    <a:gd name="connsiteY10-22" fmla="*/ 549083 h 886362"/>
                    <a:gd name="connsiteX11-23" fmla="*/ 3588 w 867584"/>
                    <a:gd name="connsiteY11-24" fmla="*/ 518585 h 886362"/>
                    <a:gd name="connsiteX12-25" fmla="*/ 7176 w 867584"/>
                    <a:gd name="connsiteY12-26" fmla="*/ 486292 h 886362"/>
                    <a:gd name="connsiteX13-27" fmla="*/ 14353 w 867584"/>
                    <a:gd name="connsiteY13-28" fmla="*/ 452205 h 886362"/>
                    <a:gd name="connsiteX14-29" fmla="*/ 25117 w 867584"/>
                    <a:gd name="connsiteY14-30" fmla="*/ 414530 h 886362"/>
                    <a:gd name="connsiteX15-31" fmla="*/ 35881 w 867584"/>
                    <a:gd name="connsiteY15-32" fmla="*/ 373268 h 886362"/>
                    <a:gd name="connsiteX16-33" fmla="*/ 52028 w 867584"/>
                    <a:gd name="connsiteY16-34" fmla="*/ 333799 h 886362"/>
                    <a:gd name="connsiteX17-35" fmla="*/ 68174 w 867584"/>
                    <a:gd name="connsiteY17-36" fmla="*/ 287154 h 886362"/>
                    <a:gd name="connsiteX18-37" fmla="*/ 89703 w 867584"/>
                    <a:gd name="connsiteY18-38" fmla="*/ 242303 h 886362"/>
                    <a:gd name="connsiteX19-39" fmla="*/ 97527 w 867584"/>
                    <a:gd name="connsiteY19-40" fmla="*/ 229001 h 886362"/>
                    <a:gd name="connsiteX20-41" fmla="*/ 116613 w 867584"/>
                    <a:gd name="connsiteY20-42" fmla="*/ 193444 h 886362"/>
                    <a:gd name="connsiteX21-43" fmla="*/ 143524 w 867584"/>
                    <a:gd name="connsiteY21-44" fmla="*/ 150473 h 886362"/>
                    <a:gd name="connsiteX22-45" fmla="*/ 172229 w 867584"/>
                    <a:gd name="connsiteY22-46" fmla="*/ 112873 h 886362"/>
                    <a:gd name="connsiteX23-47" fmla="*/ 197346 w 867584"/>
                    <a:gd name="connsiteY23-48" fmla="*/ 77063 h 886362"/>
                    <a:gd name="connsiteX24-49" fmla="*/ 224256 w 867584"/>
                    <a:gd name="connsiteY24-50" fmla="*/ 46625 h 886362"/>
                    <a:gd name="connsiteX25-51" fmla="*/ 249373 w 867584"/>
                    <a:gd name="connsiteY25-52" fmla="*/ 21558 h 886362"/>
                    <a:gd name="connsiteX26-53" fmla="*/ 276284 w 867584"/>
                    <a:gd name="connsiteY26-54" fmla="*/ 72 h 886362"/>
                    <a:gd name="connsiteX27" fmla="*/ 867584 w 867584"/>
                    <a:gd name="connsiteY27" fmla="*/ 356260 h 886362"/>
                    <a:gd name="connsiteX0-55" fmla="*/ 867584 w 867584"/>
                    <a:gd name="connsiteY0-56" fmla="*/ 356260 h 886362"/>
                    <a:gd name="connsiteX1-57" fmla="*/ 297812 w 867584"/>
                    <a:gd name="connsiteY1-58" fmla="*/ 886362 h 886362"/>
                    <a:gd name="connsiteX2-59" fmla="*/ 5382 w 867584"/>
                    <a:gd name="connsiteY2-60" fmla="*/ 666133 h 886362"/>
                    <a:gd name="connsiteX3-61" fmla="*/ 5382 w 867584"/>
                    <a:gd name="connsiteY3-62" fmla="*/ 665696 h 886362"/>
                    <a:gd name="connsiteX4-63" fmla="*/ 5382 w 867584"/>
                    <a:gd name="connsiteY4-64" fmla="*/ 658971 h 886362"/>
                    <a:gd name="connsiteX5-65" fmla="*/ 1794 w 867584"/>
                    <a:gd name="connsiteY5-66" fmla="*/ 635694 h 886362"/>
                    <a:gd name="connsiteX6-67" fmla="*/ 0 w 867584"/>
                    <a:gd name="connsiteY6-68" fmla="*/ 599885 h 886362"/>
                    <a:gd name="connsiteX7-69" fmla="*/ 12 w 867584"/>
                    <a:gd name="connsiteY7-70" fmla="*/ 599553 h 886362"/>
                    <a:gd name="connsiteX8-71" fmla="*/ 0 w 867584"/>
                    <a:gd name="connsiteY8-72" fmla="*/ 599316 h 886362"/>
                    <a:gd name="connsiteX9-73" fmla="*/ 1794 w 867584"/>
                    <a:gd name="connsiteY9-74" fmla="*/ 549083 h 886362"/>
                    <a:gd name="connsiteX10-75" fmla="*/ 3588 w 867584"/>
                    <a:gd name="connsiteY10-76" fmla="*/ 518585 h 886362"/>
                    <a:gd name="connsiteX11-77" fmla="*/ 7176 w 867584"/>
                    <a:gd name="connsiteY11-78" fmla="*/ 486292 h 886362"/>
                    <a:gd name="connsiteX12-79" fmla="*/ 14353 w 867584"/>
                    <a:gd name="connsiteY12-80" fmla="*/ 452205 h 886362"/>
                    <a:gd name="connsiteX13-81" fmla="*/ 25117 w 867584"/>
                    <a:gd name="connsiteY13-82" fmla="*/ 414530 h 886362"/>
                    <a:gd name="connsiteX14-83" fmla="*/ 35881 w 867584"/>
                    <a:gd name="connsiteY14-84" fmla="*/ 373268 h 886362"/>
                    <a:gd name="connsiteX15-85" fmla="*/ 52028 w 867584"/>
                    <a:gd name="connsiteY15-86" fmla="*/ 333799 h 886362"/>
                    <a:gd name="connsiteX16-87" fmla="*/ 68174 w 867584"/>
                    <a:gd name="connsiteY16-88" fmla="*/ 287154 h 886362"/>
                    <a:gd name="connsiteX17-89" fmla="*/ 89703 w 867584"/>
                    <a:gd name="connsiteY17-90" fmla="*/ 242303 h 886362"/>
                    <a:gd name="connsiteX18-91" fmla="*/ 97527 w 867584"/>
                    <a:gd name="connsiteY18-92" fmla="*/ 229001 h 886362"/>
                    <a:gd name="connsiteX19-93" fmla="*/ 116613 w 867584"/>
                    <a:gd name="connsiteY19-94" fmla="*/ 193444 h 886362"/>
                    <a:gd name="connsiteX20-95" fmla="*/ 143524 w 867584"/>
                    <a:gd name="connsiteY20-96" fmla="*/ 150473 h 886362"/>
                    <a:gd name="connsiteX21-97" fmla="*/ 172229 w 867584"/>
                    <a:gd name="connsiteY21-98" fmla="*/ 112873 h 886362"/>
                    <a:gd name="connsiteX22-99" fmla="*/ 197346 w 867584"/>
                    <a:gd name="connsiteY22-100" fmla="*/ 77063 h 886362"/>
                    <a:gd name="connsiteX23-101" fmla="*/ 224256 w 867584"/>
                    <a:gd name="connsiteY23-102" fmla="*/ 46625 h 886362"/>
                    <a:gd name="connsiteX24-103" fmla="*/ 249373 w 867584"/>
                    <a:gd name="connsiteY24-104" fmla="*/ 21558 h 886362"/>
                    <a:gd name="connsiteX25-105" fmla="*/ 276284 w 867584"/>
                    <a:gd name="connsiteY25-106" fmla="*/ 72 h 886362"/>
                    <a:gd name="connsiteX26-107" fmla="*/ 867584 w 867584"/>
                    <a:gd name="connsiteY26-108" fmla="*/ 356260 h 886362"/>
                    <a:gd name="connsiteX0-109" fmla="*/ 867584 w 867584"/>
                    <a:gd name="connsiteY0-110" fmla="*/ 420997 h 951099"/>
                    <a:gd name="connsiteX1-111" fmla="*/ 297812 w 867584"/>
                    <a:gd name="connsiteY1-112" fmla="*/ 951099 h 951099"/>
                    <a:gd name="connsiteX2-113" fmla="*/ 5382 w 867584"/>
                    <a:gd name="connsiteY2-114" fmla="*/ 730870 h 951099"/>
                    <a:gd name="connsiteX3-115" fmla="*/ 5382 w 867584"/>
                    <a:gd name="connsiteY3-116" fmla="*/ 730433 h 951099"/>
                    <a:gd name="connsiteX4-117" fmla="*/ 5382 w 867584"/>
                    <a:gd name="connsiteY4-118" fmla="*/ 723708 h 951099"/>
                    <a:gd name="connsiteX5-119" fmla="*/ 1794 w 867584"/>
                    <a:gd name="connsiteY5-120" fmla="*/ 700431 h 951099"/>
                    <a:gd name="connsiteX6-121" fmla="*/ 0 w 867584"/>
                    <a:gd name="connsiteY6-122" fmla="*/ 664622 h 951099"/>
                    <a:gd name="connsiteX7-123" fmla="*/ 12 w 867584"/>
                    <a:gd name="connsiteY7-124" fmla="*/ 664290 h 951099"/>
                    <a:gd name="connsiteX8-125" fmla="*/ 0 w 867584"/>
                    <a:gd name="connsiteY8-126" fmla="*/ 664053 h 951099"/>
                    <a:gd name="connsiteX9-127" fmla="*/ 1794 w 867584"/>
                    <a:gd name="connsiteY9-128" fmla="*/ 613820 h 951099"/>
                    <a:gd name="connsiteX10-129" fmla="*/ 3588 w 867584"/>
                    <a:gd name="connsiteY10-130" fmla="*/ 583322 h 951099"/>
                    <a:gd name="connsiteX11-131" fmla="*/ 7176 w 867584"/>
                    <a:gd name="connsiteY11-132" fmla="*/ 551029 h 951099"/>
                    <a:gd name="connsiteX12-133" fmla="*/ 14353 w 867584"/>
                    <a:gd name="connsiteY12-134" fmla="*/ 516942 h 951099"/>
                    <a:gd name="connsiteX13-135" fmla="*/ 25117 w 867584"/>
                    <a:gd name="connsiteY13-136" fmla="*/ 479267 h 951099"/>
                    <a:gd name="connsiteX14-137" fmla="*/ 35881 w 867584"/>
                    <a:gd name="connsiteY14-138" fmla="*/ 438005 h 951099"/>
                    <a:gd name="connsiteX15-139" fmla="*/ 52028 w 867584"/>
                    <a:gd name="connsiteY15-140" fmla="*/ 398536 h 951099"/>
                    <a:gd name="connsiteX16-141" fmla="*/ 68174 w 867584"/>
                    <a:gd name="connsiteY16-142" fmla="*/ 351891 h 951099"/>
                    <a:gd name="connsiteX17-143" fmla="*/ 89703 w 867584"/>
                    <a:gd name="connsiteY17-144" fmla="*/ 307040 h 951099"/>
                    <a:gd name="connsiteX18-145" fmla="*/ 97527 w 867584"/>
                    <a:gd name="connsiteY18-146" fmla="*/ 293738 h 951099"/>
                    <a:gd name="connsiteX19-147" fmla="*/ 116613 w 867584"/>
                    <a:gd name="connsiteY19-148" fmla="*/ 258181 h 951099"/>
                    <a:gd name="connsiteX20-149" fmla="*/ 143524 w 867584"/>
                    <a:gd name="connsiteY20-150" fmla="*/ 215210 h 951099"/>
                    <a:gd name="connsiteX21-151" fmla="*/ 172229 w 867584"/>
                    <a:gd name="connsiteY21-152" fmla="*/ 177610 h 951099"/>
                    <a:gd name="connsiteX22-153" fmla="*/ 197346 w 867584"/>
                    <a:gd name="connsiteY22-154" fmla="*/ 141800 h 951099"/>
                    <a:gd name="connsiteX23-155" fmla="*/ 224256 w 867584"/>
                    <a:gd name="connsiteY23-156" fmla="*/ 111362 h 951099"/>
                    <a:gd name="connsiteX24-157" fmla="*/ 249373 w 867584"/>
                    <a:gd name="connsiteY24-158" fmla="*/ 86295 h 951099"/>
                    <a:gd name="connsiteX25-159" fmla="*/ 330241 w 867584"/>
                    <a:gd name="connsiteY25-160" fmla="*/ 61 h 951099"/>
                    <a:gd name="connsiteX26-161" fmla="*/ 867584 w 867584"/>
                    <a:gd name="connsiteY26-162" fmla="*/ 420997 h 951099"/>
                    <a:gd name="connsiteX0-163" fmla="*/ 904274 w 904274"/>
                    <a:gd name="connsiteY0-164" fmla="*/ 410207 h 951100"/>
                    <a:gd name="connsiteX1-165" fmla="*/ 297812 w 904274"/>
                    <a:gd name="connsiteY1-166" fmla="*/ 951100 h 951100"/>
                    <a:gd name="connsiteX2-167" fmla="*/ 5382 w 904274"/>
                    <a:gd name="connsiteY2-168" fmla="*/ 730871 h 951100"/>
                    <a:gd name="connsiteX3-169" fmla="*/ 5382 w 904274"/>
                    <a:gd name="connsiteY3-170" fmla="*/ 730434 h 951100"/>
                    <a:gd name="connsiteX4-171" fmla="*/ 5382 w 904274"/>
                    <a:gd name="connsiteY4-172" fmla="*/ 723709 h 951100"/>
                    <a:gd name="connsiteX5-173" fmla="*/ 1794 w 904274"/>
                    <a:gd name="connsiteY5-174" fmla="*/ 700432 h 951100"/>
                    <a:gd name="connsiteX6-175" fmla="*/ 0 w 904274"/>
                    <a:gd name="connsiteY6-176" fmla="*/ 664623 h 951100"/>
                    <a:gd name="connsiteX7-177" fmla="*/ 12 w 904274"/>
                    <a:gd name="connsiteY7-178" fmla="*/ 664291 h 951100"/>
                    <a:gd name="connsiteX8-179" fmla="*/ 0 w 904274"/>
                    <a:gd name="connsiteY8-180" fmla="*/ 664054 h 951100"/>
                    <a:gd name="connsiteX9-181" fmla="*/ 1794 w 904274"/>
                    <a:gd name="connsiteY9-182" fmla="*/ 613821 h 951100"/>
                    <a:gd name="connsiteX10-183" fmla="*/ 3588 w 904274"/>
                    <a:gd name="connsiteY10-184" fmla="*/ 583323 h 951100"/>
                    <a:gd name="connsiteX11-185" fmla="*/ 7176 w 904274"/>
                    <a:gd name="connsiteY11-186" fmla="*/ 551030 h 951100"/>
                    <a:gd name="connsiteX12-187" fmla="*/ 14353 w 904274"/>
                    <a:gd name="connsiteY12-188" fmla="*/ 516943 h 951100"/>
                    <a:gd name="connsiteX13-189" fmla="*/ 25117 w 904274"/>
                    <a:gd name="connsiteY13-190" fmla="*/ 479268 h 951100"/>
                    <a:gd name="connsiteX14-191" fmla="*/ 35881 w 904274"/>
                    <a:gd name="connsiteY14-192" fmla="*/ 438006 h 951100"/>
                    <a:gd name="connsiteX15-193" fmla="*/ 52028 w 904274"/>
                    <a:gd name="connsiteY15-194" fmla="*/ 398537 h 951100"/>
                    <a:gd name="connsiteX16-195" fmla="*/ 68174 w 904274"/>
                    <a:gd name="connsiteY16-196" fmla="*/ 351892 h 951100"/>
                    <a:gd name="connsiteX17-197" fmla="*/ 89703 w 904274"/>
                    <a:gd name="connsiteY17-198" fmla="*/ 307041 h 951100"/>
                    <a:gd name="connsiteX18-199" fmla="*/ 97527 w 904274"/>
                    <a:gd name="connsiteY18-200" fmla="*/ 293739 h 951100"/>
                    <a:gd name="connsiteX19-201" fmla="*/ 116613 w 904274"/>
                    <a:gd name="connsiteY19-202" fmla="*/ 258182 h 951100"/>
                    <a:gd name="connsiteX20-203" fmla="*/ 143524 w 904274"/>
                    <a:gd name="connsiteY20-204" fmla="*/ 215211 h 951100"/>
                    <a:gd name="connsiteX21-205" fmla="*/ 172229 w 904274"/>
                    <a:gd name="connsiteY21-206" fmla="*/ 177611 h 951100"/>
                    <a:gd name="connsiteX22-207" fmla="*/ 197346 w 904274"/>
                    <a:gd name="connsiteY22-208" fmla="*/ 141801 h 951100"/>
                    <a:gd name="connsiteX23-209" fmla="*/ 224256 w 904274"/>
                    <a:gd name="connsiteY23-210" fmla="*/ 111363 h 951100"/>
                    <a:gd name="connsiteX24-211" fmla="*/ 249373 w 904274"/>
                    <a:gd name="connsiteY24-212" fmla="*/ 86296 h 951100"/>
                    <a:gd name="connsiteX25-213" fmla="*/ 330241 w 904274"/>
                    <a:gd name="connsiteY25-214" fmla="*/ 62 h 951100"/>
                    <a:gd name="connsiteX26-215" fmla="*/ 904274 w 904274"/>
                    <a:gd name="connsiteY26-216" fmla="*/ 410207 h 951100"/>
                    <a:gd name="connsiteX0-217" fmla="*/ 904274 w 904274"/>
                    <a:gd name="connsiteY0-218" fmla="*/ 410207 h 1028796"/>
                    <a:gd name="connsiteX1-219" fmla="*/ 496369 w 904274"/>
                    <a:gd name="connsiteY1-220" fmla="*/ 1028796 h 1028796"/>
                    <a:gd name="connsiteX2-221" fmla="*/ 5382 w 904274"/>
                    <a:gd name="connsiteY2-222" fmla="*/ 730871 h 1028796"/>
                    <a:gd name="connsiteX3-223" fmla="*/ 5382 w 904274"/>
                    <a:gd name="connsiteY3-224" fmla="*/ 730434 h 1028796"/>
                    <a:gd name="connsiteX4-225" fmla="*/ 5382 w 904274"/>
                    <a:gd name="connsiteY4-226" fmla="*/ 723709 h 1028796"/>
                    <a:gd name="connsiteX5-227" fmla="*/ 1794 w 904274"/>
                    <a:gd name="connsiteY5-228" fmla="*/ 700432 h 1028796"/>
                    <a:gd name="connsiteX6-229" fmla="*/ 0 w 904274"/>
                    <a:gd name="connsiteY6-230" fmla="*/ 664623 h 1028796"/>
                    <a:gd name="connsiteX7-231" fmla="*/ 12 w 904274"/>
                    <a:gd name="connsiteY7-232" fmla="*/ 664291 h 1028796"/>
                    <a:gd name="connsiteX8-233" fmla="*/ 0 w 904274"/>
                    <a:gd name="connsiteY8-234" fmla="*/ 664054 h 1028796"/>
                    <a:gd name="connsiteX9-235" fmla="*/ 1794 w 904274"/>
                    <a:gd name="connsiteY9-236" fmla="*/ 613821 h 1028796"/>
                    <a:gd name="connsiteX10-237" fmla="*/ 3588 w 904274"/>
                    <a:gd name="connsiteY10-238" fmla="*/ 583323 h 1028796"/>
                    <a:gd name="connsiteX11-239" fmla="*/ 7176 w 904274"/>
                    <a:gd name="connsiteY11-240" fmla="*/ 551030 h 1028796"/>
                    <a:gd name="connsiteX12-241" fmla="*/ 14353 w 904274"/>
                    <a:gd name="connsiteY12-242" fmla="*/ 516943 h 1028796"/>
                    <a:gd name="connsiteX13-243" fmla="*/ 25117 w 904274"/>
                    <a:gd name="connsiteY13-244" fmla="*/ 479268 h 1028796"/>
                    <a:gd name="connsiteX14-245" fmla="*/ 35881 w 904274"/>
                    <a:gd name="connsiteY14-246" fmla="*/ 438006 h 1028796"/>
                    <a:gd name="connsiteX15-247" fmla="*/ 52028 w 904274"/>
                    <a:gd name="connsiteY15-248" fmla="*/ 398537 h 1028796"/>
                    <a:gd name="connsiteX16-249" fmla="*/ 68174 w 904274"/>
                    <a:gd name="connsiteY16-250" fmla="*/ 351892 h 1028796"/>
                    <a:gd name="connsiteX17-251" fmla="*/ 89703 w 904274"/>
                    <a:gd name="connsiteY17-252" fmla="*/ 307041 h 1028796"/>
                    <a:gd name="connsiteX18-253" fmla="*/ 97527 w 904274"/>
                    <a:gd name="connsiteY18-254" fmla="*/ 293739 h 1028796"/>
                    <a:gd name="connsiteX19-255" fmla="*/ 116613 w 904274"/>
                    <a:gd name="connsiteY19-256" fmla="*/ 258182 h 1028796"/>
                    <a:gd name="connsiteX20-257" fmla="*/ 143524 w 904274"/>
                    <a:gd name="connsiteY20-258" fmla="*/ 215211 h 1028796"/>
                    <a:gd name="connsiteX21-259" fmla="*/ 172229 w 904274"/>
                    <a:gd name="connsiteY21-260" fmla="*/ 177611 h 1028796"/>
                    <a:gd name="connsiteX22-261" fmla="*/ 197346 w 904274"/>
                    <a:gd name="connsiteY22-262" fmla="*/ 141801 h 1028796"/>
                    <a:gd name="connsiteX23-263" fmla="*/ 224256 w 904274"/>
                    <a:gd name="connsiteY23-264" fmla="*/ 111363 h 1028796"/>
                    <a:gd name="connsiteX24-265" fmla="*/ 249373 w 904274"/>
                    <a:gd name="connsiteY24-266" fmla="*/ 86296 h 1028796"/>
                    <a:gd name="connsiteX25-267" fmla="*/ 330241 w 904274"/>
                    <a:gd name="connsiteY25-268" fmla="*/ 62 h 1028796"/>
                    <a:gd name="connsiteX26-269" fmla="*/ 904274 w 904274"/>
                    <a:gd name="connsiteY26-270" fmla="*/ 410207 h 102879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Lst>
                  <a:rect l="l" t="t" r="r" b="b"/>
                  <a:pathLst>
                    <a:path w="904274" h="1028796">
                      <a:moveTo>
                        <a:pt x="904274" y="410207"/>
                      </a:moveTo>
                      <a:lnTo>
                        <a:pt x="496369" y="1028796"/>
                      </a:lnTo>
                      <a:lnTo>
                        <a:pt x="5382" y="730871"/>
                      </a:lnTo>
                      <a:lnTo>
                        <a:pt x="5382" y="730434"/>
                      </a:lnTo>
                      <a:lnTo>
                        <a:pt x="5382" y="723709"/>
                      </a:lnTo>
                      <a:lnTo>
                        <a:pt x="1794" y="700432"/>
                      </a:lnTo>
                      <a:lnTo>
                        <a:pt x="0" y="664623"/>
                      </a:lnTo>
                      <a:cubicBezTo>
                        <a:pt x="4" y="664512"/>
                        <a:pt x="8" y="664402"/>
                        <a:pt x="12" y="664291"/>
                      </a:cubicBezTo>
                      <a:lnTo>
                        <a:pt x="0" y="664054"/>
                      </a:lnTo>
                      <a:lnTo>
                        <a:pt x="1794" y="613821"/>
                      </a:lnTo>
                      <a:lnTo>
                        <a:pt x="3588" y="583323"/>
                      </a:lnTo>
                      <a:lnTo>
                        <a:pt x="7176" y="551030"/>
                      </a:lnTo>
                      <a:lnTo>
                        <a:pt x="14353" y="516943"/>
                      </a:lnTo>
                      <a:lnTo>
                        <a:pt x="25117" y="479268"/>
                      </a:lnTo>
                      <a:lnTo>
                        <a:pt x="35881" y="438006"/>
                      </a:lnTo>
                      <a:lnTo>
                        <a:pt x="52028" y="398537"/>
                      </a:lnTo>
                      <a:lnTo>
                        <a:pt x="68174" y="351892"/>
                      </a:lnTo>
                      <a:lnTo>
                        <a:pt x="89703" y="307041"/>
                      </a:lnTo>
                      <a:lnTo>
                        <a:pt x="97527" y="293739"/>
                      </a:lnTo>
                      <a:lnTo>
                        <a:pt x="116613" y="258182"/>
                      </a:lnTo>
                      <a:lnTo>
                        <a:pt x="143524" y="215211"/>
                      </a:lnTo>
                      <a:lnTo>
                        <a:pt x="172229" y="177611"/>
                      </a:lnTo>
                      <a:lnTo>
                        <a:pt x="197346" y="141801"/>
                      </a:lnTo>
                      <a:lnTo>
                        <a:pt x="224256" y="111363"/>
                      </a:lnTo>
                      <a:lnTo>
                        <a:pt x="249373" y="86296"/>
                      </a:lnTo>
                      <a:lnTo>
                        <a:pt x="330241" y="62"/>
                      </a:lnTo>
                      <a:cubicBezTo>
                        <a:pt x="337417" y="-5906"/>
                        <a:pt x="897098" y="416175"/>
                        <a:pt x="904274" y="410207"/>
                      </a:cubicBezTo>
                      <a:close/>
                    </a:path>
                  </a:pathLst>
                </a:custGeom>
                <a:solidFill>
                  <a:schemeClr val="tx2"/>
                </a:solidFill>
                <a:ln>
                  <a:noFill/>
                </a:ln>
              </p:spPr>
              <p:txBody>
                <a:bodyPr vert="horz" wrap="square" lIns="91440" tIns="45720" rIns="91440" bIns="45720" numCol="1" anchor="t" anchorCtr="0" compatLnSpc="1">
                  <a:normAutofit/>
                </a:bodyPr>
                <a:lstStyle/>
                <a:p>
                  <a:endParaRPr lang="en-US"/>
                </a:p>
              </p:txBody>
            </p:sp>
          </p:grpSp>
          <p:sp>
            <p:nvSpPr>
              <p:cNvPr id="34" name="işľïďê"/>
              <p:cNvSpPr/>
              <p:nvPr/>
            </p:nvSpPr>
            <p:spPr bwMode="auto">
              <a:xfrm>
                <a:off x="1086799" y="2546035"/>
                <a:ext cx="1159184" cy="25688"/>
              </a:xfrm>
              <a:prstGeom prst="rect">
                <a:avLst/>
              </a:prstGeom>
              <a:solidFill>
                <a:schemeClr val="bg1">
                  <a:lumMod val="85000"/>
                </a:schemeClr>
              </a:solidFill>
              <a:ln>
                <a:noFill/>
              </a:ln>
            </p:spPr>
            <p:txBody>
              <a:bodyPr vert="horz" wrap="square" lIns="91440" tIns="45720" rIns="91440" bIns="45720" numCol="1" anchor="t" anchorCtr="0" compatLnSpc="1">
                <a:normAutofit fontScale="25000" lnSpcReduction="20000"/>
              </a:bodyPr>
              <a:lstStyle/>
              <a:p>
                <a:endParaRPr lang="en-US"/>
              </a:p>
            </p:txBody>
          </p:sp>
          <p:sp>
            <p:nvSpPr>
              <p:cNvPr id="35" name="îŝḻîde"/>
              <p:cNvSpPr/>
              <p:nvPr/>
            </p:nvSpPr>
            <p:spPr bwMode="auto">
              <a:xfrm>
                <a:off x="990467" y="2982735"/>
                <a:ext cx="1245881" cy="25688"/>
              </a:xfrm>
              <a:prstGeom prst="rect">
                <a:avLst/>
              </a:prstGeom>
              <a:solidFill>
                <a:schemeClr val="bg1">
                  <a:lumMod val="85000"/>
                </a:schemeClr>
              </a:solidFill>
              <a:ln>
                <a:noFill/>
              </a:ln>
            </p:spPr>
            <p:txBody>
              <a:bodyPr vert="horz" wrap="square" lIns="91440" tIns="45720" rIns="91440" bIns="45720" numCol="1" anchor="t" anchorCtr="0" compatLnSpc="1">
                <a:normAutofit fontScale="25000" lnSpcReduction="20000"/>
              </a:bodyPr>
              <a:lstStyle/>
              <a:p>
                <a:endParaRPr lang="en-US"/>
              </a:p>
            </p:txBody>
          </p:sp>
          <p:sp>
            <p:nvSpPr>
              <p:cNvPr id="36" name="î$ḻíḑé"/>
              <p:cNvSpPr/>
              <p:nvPr/>
            </p:nvSpPr>
            <p:spPr bwMode="auto">
              <a:xfrm>
                <a:off x="884503" y="3451545"/>
                <a:ext cx="1351846" cy="25688"/>
              </a:xfrm>
              <a:prstGeom prst="rect">
                <a:avLst/>
              </a:prstGeom>
              <a:solidFill>
                <a:schemeClr val="bg1">
                  <a:lumMod val="85000"/>
                </a:schemeClr>
              </a:solidFill>
              <a:ln>
                <a:noFill/>
              </a:ln>
            </p:spPr>
            <p:txBody>
              <a:bodyPr vert="horz" wrap="square" lIns="91440" tIns="45720" rIns="91440" bIns="45720" numCol="1" anchor="t" anchorCtr="0" compatLnSpc="1">
                <a:normAutofit fontScale="25000" lnSpcReduction="20000"/>
              </a:bodyPr>
              <a:lstStyle/>
              <a:p>
                <a:endParaRPr lang="en-US"/>
              </a:p>
            </p:txBody>
          </p:sp>
          <p:sp>
            <p:nvSpPr>
              <p:cNvPr id="37" name="iṡḻïdê"/>
              <p:cNvSpPr/>
              <p:nvPr/>
            </p:nvSpPr>
            <p:spPr bwMode="auto">
              <a:xfrm>
                <a:off x="2303779" y="3612097"/>
                <a:ext cx="337159" cy="314681"/>
              </a:xfrm>
              <a:custGeom>
                <a:avLst/>
                <a:gdLst>
                  <a:gd name="T0" fmla="*/ 197 w 210"/>
                  <a:gd name="T1" fmla="*/ 195 h 195"/>
                  <a:gd name="T2" fmla="*/ 17 w 210"/>
                  <a:gd name="T3" fmla="*/ 195 h 195"/>
                  <a:gd name="T4" fmla="*/ 0 w 210"/>
                  <a:gd name="T5" fmla="*/ 13 h 195"/>
                  <a:gd name="T6" fmla="*/ 210 w 210"/>
                  <a:gd name="T7" fmla="*/ 0 h 195"/>
                  <a:gd name="T8" fmla="*/ 197 w 210"/>
                  <a:gd name="T9" fmla="*/ 195 h 195"/>
                  <a:gd name="T10" fmla="*/ 31 w 210"/>
                  <a:gd name="T11" fmla="*/ 178 h 195"/>
                  <a:gd name="T12" fmla="*/ 183 w 210"/>
                  <a:gd name="T13" fmla="*/ 178 h 195"/>
                  <a:gd name="T14" fmla="*/ 194 w 210"/>
                  <a:gd name="T15" fmla="*/ 18 h 195"/>
                  <a:gd name="T16" fmla="*/ 17 w 210"/>
                  <a:gd name="T17" fmla="*/ 29 h 195"/>
                  <a:gd name="T18" fmla="*/ 31 w 210"/>
                  <a:gd name="T19" fmla="*/ 178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195">
                    <a:moveTo>
                      <a:pt x="197" y="195"/>
                    </a:moveTo>
                    <a:lnTo>
                      <a:pt x="17" y="195"/>
                    </a:lnTo>
                    <a:lnTo>
                      <a:pt x="0" y="13"/>
                    </a:lnTo>
                    <a:lnTo>
                      <a:pt x="210" y="0"/>
                    </a:lnTo>
                    <a:lnTo>
                      <a:pt x="197" y="195"/>
                    </a:lnTo>
                    <a:close/>
                    <a:moveTo>
                      <a:pt x="31" y="178"/>
                    </a:moveTo>
                    <a:lnTo>
                      <a:pt x="183" y="178"/>
                    </a:lnTo>
                    <a:lnTo>
                      <a:pt x="194" y="18"/>
                    </a:lnTo>
                    <a:lnTo>
                      <a:pt x="17" y="29"/>
                    </a:lnTo>
                    <a:lnTo>
                      <a:pt x="31" y="178"/>
                    </a:lnTo>
                    <a:close/>
                  </a:path>
                </a:pathLst>
              </a:custGeom>
              <a:solidFill>
                <a:schemeClr val="bg1">
                  <a:lumMod val="65000"/>
                </a:schemeClr>
              </a:solidFill>
              <a:ln>
                <a:noFill/>
              </a:ln>
            </p:spPr>
            <p:txBody>
              <a:bodyPr vert="horz" wrap="square" lIns="91440" tIns="45720" rIns="91440" bIns="45720" numCol="1" anchor="t" anchorCtr="0" compatLnSpc="1">
                <a:normAutofit fontScale="77500" lnSpcReduction="20000"/>
              </a:bodyPr>
              <a:lstStyle/>
              <a:p>
                <a:endParaRPr lang="en-US"/>
              </a:p>
            </p:txBody>
          </p:sp>
          <p:sp>
            <p:nvSpPr>
              <p:cNvPr id="38" name="îṧlïḓé"/>
              <p:cNvSpPr/>
              <p:nvPr/>
            </p:nvSpPr>
            <p:spPr bwMode="auto">
              <a:xfrm>
                <a:off x="807438" y="3888247"/>
                <a:ext cx="1428910" cy="28900"/>
              </a:xfrm>
              <a:prstGeom prst="rect">
                <a:avLst/>
              </a:prstGeom>
              <a:solidFill>
                <a:schemeClr val="bg1">
                  <a:lumMod val="85000"/>
                </a:schemeClr>
              </a:solidFill>
              <a:ln>
                <a:noFill/>
              </a:ln>
            </p:spPr>
            <p:txBody>
              <a:bodyPr vert="horz" wrap="square" lIns="91440" tIns="45720" rIns="91440" bIns="45720" numCol="1" anchor="t" anchorCtr="0" compatLnSpc="1">
                <a:normAutofit fontScale="25000" lnSpcReduction="20000"/>
              </a:bodyPr>
              <a:lstStyle/>
              <a:p>
                <a:endParaRPr lang="en-US"/>
              </a:p>
            </p:txBody>
          </p:sp>
          <p:grpSp>
            <p:nvGrpSpPr>
              <p:cNvPr id="39" name="íṩļiďê"/>
              <p:cNvGrpSpPr/>
              <p:nvPr/>
            </p:nvGrpSpPr>
            <p:grpSpPr>
              <a:xfrm>
                <a:off x="14314" y="4045595"/>
                <a:ext cx="2180292" cy="1117440"/>
                <a:chOff x="993173" y="3978433"/>
                <a:chExt cx="2436306" cy="1248650"/>
              </a:xfrm>
            </p:grpSpPr>
            <p:sp>
              <p:nvSpPr>
                <p:cNvPr id="45" name="ïšḷidê"/>
                <p:cNvSpPr/>
                <p:nvPr/>
              </p:nvSpPr>
              <p:spPr bwMode="auto">
                <a:xfrm>
                  <a:off x="2431993" y="3985609"/>
                  <a:ext cx="717615" cy="337279"/>
                </a:xfrm>
                <a:custGeom>
                  <a:avLst/>
                  <a:gdLst>
                    <a:gd name="T0" fmla="*/ 0 w 401"/>
                    <a:gd name="T1" fmla="*/ 4 h 189"/>
                    <a:gd name="T2" fmla="*/ 12 w 401"/>
                    <a:gd name="T3" fmla="*/ 0 h 189"/>
                    <a:gd name="T4" fmla="*/ 22 w 401"/>
                    <a:gd name="T5" fmla="*/ 3 h 189"/>
                    <a:gd name="T6" fmla="*/ 59 w 401"/>
                    <a:gd name="T7" fmla="*/ 22 h 189"/>
                    <a:gd name="T8" fmla="*/ 76 w 401"/>
                    <a:gd name="T9" fmla="*/ 29 h 189"/>
                    <a:gd name="T10" fmla="*/ 113 w 401"/>
                    <a:gd name="T11" fmla="*/ 42 h 189"/>
                    <a:gd name="T12" fmla="*/ 159 w 401"/>
                    <a:gd name="T13" fmla="*/ 53 h 189"/>
                    <a:gd name="T14" fmla="*/ 207 w 401"/>
                    <a:gd name="T15" fmla="*/ 57 h 189"/>
                    <a:gd name="T16" fmla="*/ 233 w 401"/>
                    <a:gd name="T17" fmla="*/ 56 h 189"/>
                    <a:gd name="T18" fmla="*/ 239 w 401"/>
                    <a:gd name="T19" fmla="*/ 57 h 189"/>
                    <a:gd name="T20" fmla="*/ 249 w 401"/>
                    <a:gd name="T21" fmla="*/ 66 h 189"/>
                    <a:gd name="T22" fmla="*/ 264 w 401"/>
                    <a:gd name="T23" fmla="*/ 82 h 189"/>
                    <a:gd name="T24" fmla="*/ 289 w 401"/>
                    <a:gd name="T25" fmla="*/ 103 h 189"/>
                    <a:gd name="T26" fmla="*/ 307 w 401"/>
                    <a:gd name="T27" fmla="*/ 112 h 189"/>
                    <a:gd name="T28" fmla="*/ 365 w 401"/>
                    <a:gd name="T29" fmla="*/ 137 h 189"/>
                    <a:gd name="T30" fmla="*/ 395 w 401"/>
                    <a:gd name="T31" fmla="*/ 144 h 189"/>
                    <a:gd name="T32" fmla="*/ 397 w 401"/>
                    <a:gd name="T33" fmla="*/ 146 h 189"/>
                    <a:gd name="T34" fmla="*/ 401 w 401"/>
                    <a:gd name="T35" fmla="*/ 152 h 189"/>
                    <a:gd name="T36" fmla="*/ 400 w 401"/>
                    <a:gd name="T37" fmla="*/ 160 h 189"/>
                    <a:gd name="T38" fmla="*/ 396 w 401"/>
                    <a:gd name="T39" fmla="*/ 170 h 189"/>
                    <a:gd name="T40" fmla="*/ 390 w 401"/>
                    <a:gd name="T41" fmla="*/ 177 h 189"/>
                    <a:gd name="T42" fmla="*/ 379 w 401"/>
                    <a:gd name="T43" fmla="*/ 184 h 189"/>
                    <a:gd name="T44" fmla="*/ 366 w 401"/>
                    <a:gd name="T45" fmla="*/ 188 h 189"/>
                    <a:gd name="T46" fmla="*/ 350 w 401"/>
                    <a:gd name="T47" fmla="*/ 188 h 189"/>
                    <a:gd name="T48" fmla="*/ 341 w 401"/>
                    <a:gd name="T49" fmla="*/ 187 h 189"/>
                    <a:gd name="T50" fmla="*/ 304 w 401"/>
                    <a:gd name="T51" fmla="*/ 177 h 189"/>
                    <a:gd name="T52" fmla="*/ 269 w 401"/>
                    <a:gd name="T53" fmla="*/ 163 h 189"/>
                    <a:gd name="T54" fmla="*/ 254 w 401"/>
                    <a:gd name="T55" fmla="*/ 153 h 189"/>
                    <a:gd name="T56" fmla="*/ 241 w 401"/>
                    <a:gd name="T57" fmla="*/ 141 h 189"/>
                    <a:gd name="T58" fmla="*/ 230 w 401"/>
                    <a:gd name="T59" fmla="*/ 124 h 189"/>
                    <a:gd name="T60" fmla="*/ 222 w 401"/>
                    <a:gd name="T61" fmla="*/ 105 h 189"/>
                    <a:gd name="T62" fmla="*/ 183 w 401"/>
                    <a:gd name="T63" fmla="*/ 109 h 189"/>
                    <a:gd name="T64" fmla="*/ 143 w 401"/>
                    <a:gd name="T65" fmla="*/ 109 h 189"/>
                    <a:gd name="T66" fmla="*/ 101 w 401"/>
                    <a:gd name="T67" fmla="*/ 103 h 189"/>
                    <a:gd name="T68" fmla="*/ 60 w 401"/>
                    <a:gd name="T69" fmla="*/ 89 h 189"/>
                    <a:gd name="T70" fmla="*/ 51 w 401"/>
                    <a:gd name="T71" fmla="*/ 85 h 189"/>
                    <a:gd name="T72" fmla="*/ 35 w 401"/>
                    <a:gd name="T73" fmla="*/ 72 h 189"/>
                    <a:gd name="T74" fmla="*/ 23 w 401"/>
                    <a:gd name="T75" fmla="*/ 59 h 189"/>
                    <a:gd name="T76" fmla="*/ 11 w 401"/>
                    <a:gd name="T77" fmla="*/ 38 h 189"/>
                    <a:gd name="T78" fmla="*/ 3 w 401"/>
                    <a:gd name="T79" fmla="*/ 14 h 189"/>
                    <a:gd name="T80" fmla="*/ 0 w 401"/>
                    <a:gd name="T81" fmla="*/ 4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1" h="189">
                      <a:moveTo>
                        <a:pt x="0" y="4"/>
                      </a:moveTo>
                      <a:lnTo>
                        <a:pt x="0" y="4"/>
                      </a:lnTo>
                      <a:lnTo>
                        <a:pt x="7" y="1"/>
                      </a:lnTo>
                      <a:lnTo>
                        <a:pt x="12" y="0"/>
                      </a:lnTo>
                      <a:lnTo>
                        <a:pt x="17" y="0"/>
                      </a:lnTo>
                      <a:lnTo>
                        <a:pt x="22" y="3"/>
                      </a:lnTo>
                      <a:lnTo>
                        <a:pt x="36" y="10"/>
                      </a:lnTo>
                      <a:lnTo>
                        <a:pt x="59" y="22"/>
                      </a:lnTo>
                      <a:lnTo>
                        <a:pt x="59" y="22"/>
                      </a:lnTo>
                      <a:lnTo>
                        <a:pt x="76" y="29"/>
                      </a:lnTo>
                      <a:lnTo>
                        <a:pt x="94" y="36"/>
                      </a:lnTo>
                      <a:lnTo>
                        <a:pt x="113" y="42"/>
                      </a:lnTo>
                      <a:lnTo>
                        <a:pt x="135" y="48"/>
                      </a:lnTo>
                      <a:lnTo>
                        <a:pt x="159" y="53"/>
                      </a:lnTo>
                      <a:lnTo>
                        <a:pt x="183" y="56"/>
                      </a:lnTo>
                      <a:lnTo>
                        <a:pt x="207" y="57"/>
                      </a:lnTo>
                      <a:lnTo>
                        <a:pt x="233" y="56"/>
                      </a:lnTo>
                      <a:lnTo>
                        <a:pt x="233" y="56"/>
                      </a:lnTo>
                      <a:lnTo>
                        <a:pt x="236" y="56"/>
                      </a:lnTo>
                      <a:lnTo>
                        <a:pt x="239" y="57"/>
                      </a:lnTo>
                      <a:lnTo>
                        <a:pt x="245" y="60"/>
                      </a:lnTo>
                      <a:lnTo>
                        <a:pt x="249" y="66"/>
                      </a:lnTo>
                      <a:lnTo>
                        <a:pt x="255" y="74"/>
                      </a:lnTo>
                      <a:lnTo>
                        <a:pt x="264" y="82"/>
                      </a:lnTo>
                      <a:lnTo>
                        <a:pt x="275" y="92"/>
                      </a:lnTo>
                      <a:lnTo>
                        <a:pt x="289" y="103"/>
                      </a:lnTo>
                      <a:lnTo>
                        <a:pt x="307" y="112"/>
                      </a:lnTo>
                      <a:lnTo>
                        <a:pt x="307" y="112"/>
                      </a:lnTo>
                      <a:lnTo>
                        <a:pt x="342" y="128"/>
                      </a:lnTo>
                      <a:lnTo>
                        <a:pt x="365" y="137"/>
                      </a:lnTo>
                      <a:lnTo>
                        <a:pt x="382" y="141"/>
                      </a:lnTo>
                      <a:lnTo>
                        <a:pt x="395" y="144"/>
                      </a:lnTo>
                      <a:lnTo>
                        <a:pt x="395" y="144"/>
                      </a:lnTo>
                      <a:lnTo>
                        <a:pt x="397" y="146"/>
                      </a:lnTo>
                      <a:lnTo>
                        <a:pt x="400" y="148"/>
                      </a:lnTo>
                      <a:lnTo>
                        <a:pt x="401" y="152"/>
                      </a:lnTo>
                      <a:lnTo>
                        <a:pt x="401" y="157"/>
                      </a:lnTo>
                      <a:lnTo>
                        <a:pt x="400" y="160"/>
                      </a:lnTo>
                      <a:lnTo>
                        <a:pt x="399" y="165"/>
                      </a:lnTo>
                      <a:lnTo>
                        <a:pt x="396" y="170"/>
                      </a:lnTo>
                      <a:lnTo>
                        <a:pt x="394" y="174"/>
                      </a:lnTo>
                      <a:lnTo>
                        <a:pt x="390" y="177"/>
                      </a:lnTo>
                      <a:lnTo>
                        <a:pt x="385" y="181"/>
                      </a:lnTo>
                      <a:lnTo>
                        <a:pt x="379" y="184"/>
                      </a:lnTo>
                      <a:lnTo>
                        <a:pt x="373" y="187"/>
                      </a:lnTo>
                      <a:lnTo>
                        <a:pt x="366" y="188"/>
                      </a:lnTo>
                      <a:lnTo>
                        <a:pt x="359" y="189"/>
                      </a:lnTo>
                      <a:lnTo>
                        <a:pt x="350" y="188"/>
                      </a:lnTo>
                      <a:lnTo>
                        <a:pt x="341" y="187"/>
                      </a:lnTo>
                      <a:lnTo>
                        <a:pt x="341" y="187"/>
                      </a:lnTo>
                      <a:lnTo>
                        <a:pt x="322" y="182"/>
                      </a:lnTo>
                      <a:lnTo>
                        <a:pt x="304" y="177"/>
                      </a:lnTo>
                      <a:lnTo>
                        <a:pt x="285" y="171"/>
                      </a:lnTo>
                      <a:lnTo>
                        <a:pt x="269" y="163"/>
                      </a:lnTo>
                      <a:lnTo>
                        <a:pt x="261" y="158"/>
                      </a:lnTo>
                      <a:lnTo>
                        <a:pt x="254" y="153"/>
                      </a:lnTo>
                      <a:lnTo>
                        <a:pt x="247" y="147"/>
                      </a:lnTo>
                      <a:lnTo>
                        <a:pt x="241" y="141"/>
                      </a:lnTo>
                      <a:lnTo>
                        <a:pt x="235" y="133"/>
                      </a:lnTo>
                      <a:lnTo>
                        <a:pt x="230" y="124"/>
                      </a:lnTo>
                      <a:lnTo>
                        <a:pt x="225" y="116"/>
                      </a:lnTo>
                      <a:lnTo>
                        <a:pt x="222" y="105"/>
                      </a:lnTo>
                      <a:lnTo>
                        <a:pt x="222" y="105"/>
                      </a:lnTo>
                      <a:lnTo>
                        <a:pt x="183" y="109"/>
                      </a:lnTo>
                      <a:lnTo>
                        <a:pt x="164" y="109"/>
                      </a:lnTo>
                      <a:lnTo>
                        <a:pt x="143" y="109"/>
                      </a:lnTo>
                      <a:lnTo>
                        <a:pt x="122" y="106"/>
                      </a:lnTo>
                      <a:lnTo>
                        <a:pt x="101" y="103"/>
                      </a:lnTo>
                      <a:lnTo>
                        <a:pt x="81" y="98"/>
                      </a:lnTo>
                      <a:lnTo>
                        <a:pt x="60" y="89"/>
                      </a:lnTo>
                      <a:lnTo>
                        <a:pt x="60" y="89"/>
                      </a:lnTo>
                      <a:lnTo>
                        <a:pt x="51" y="85"/>
                      </a:lnTo>
                      <a:lnTo>
                        <a:pt x="42" y="79"/>
                      </a:lnTo>
                      <a:lnTo>
                        <a:pt x="35" y="72"/>
                      </a:lnTo>
                      <a:lnTo>
                        <a:pt x="29" y="66"/>
                      </a:lnTo>
                      <a:lnTo>
                        <a:pt x="23" y="59"/>
                      </a:lnTo>
                      <a:lnTo>
                        <a:pt x="18" y="52"/>
                      </a:lnTo>
                      <a:lnTo>
                        <a:pt x="11" y="38"/>
                      </a:lnTo>
                      <a:lnTo>
                        <a:pt x="5" y="24"/>
                      </a:lnTo>
                      <a:lnTo>
                        <a:pt x="3" y="14"/>
                      </a:lnTo>
                      <a:lnTo>
                        <a:pt x="0" y="4"/>
                      </a:lnTo>
                      <a:lnTo>
                        <a:pt x="0" y="4"/>
                      </a:lnTo>
                      <a:close/>
                    </a:path>
                  </a:pathLst>
                </a:custGeom>
                <a:solidFill>
                  <a:srgbClr val="E8AD8B"/>
                </a:solidFill>
                <a:ln>
                  <a:noFill/>
                </a:ln>
              </p:spPr>
              <p:txBody>
                <a:bodyPr vert="horz" wrap="square" lIns="91440" tIns="45720" rIns="91440" bIns="45720" numCol="1" anchor="t" anchorCtr="0" compatLnSpc="1">
                  <a:normAutofit fontScale="70000" lnSpcReduction="20000"/>
                </a:bodyPr>
                <a:lstStyle/>
                <a:p>
                  <a:endParaRPr lang="en-US"/>
                </a:p>
              </p:txBody>
            </p:sp>
            <p:sp>
              <p:nvSpPr>
                <p:cNvPr id="46" name="íṧlîďê"/>
                <p:cNvSpPr/>
                <p:nvPr/>
              </p:nvSpPr>
              <p:spPr bwMode="auto">
                <a:xfrm>
                  <a:off x="993173" y="4287007"/>
                  <a:ext cx="2436306" cy="807318"/>
                </a:xfrm>
                <a:custGeom>
                  <a:avLst/>
                  <a:gdLst>
                    <a:gd name="T0" fmla="*/ 1336 w 1357"/>
                    <a:gd name="T1" fmla="*/ 189 h 450"/>
                    <a:gd name="T2" fmla="*/ 1322 w 1357"/>
                    <a:gd name="T3" fmla="*/ 155 h 450"/>
                    <a:gd name="T4" fmla="*/ 1307 w 1357"/>
                    <a:gd name="T5" fmla="*/ 136 h 450"/>
                    <a:gd name="T6" fmla="*/ 1297 w 1357"/>
                    <a:gd name="T7" fmla="*/ 131 h 450"/>
                    <a:gd name="T8" fmla="*/ 1284 w 1357"/>
                    <a:gd name="T9" fmla="*/ 121 h 450"/>
                    <a:gd name="T10" fmla="*/ 1272 w 1357"/>
                    <a:gd name="T11" fmla="*/ 94 h 450"/>
                    <a:gd name="T12" fmla="*/ 1255 w 1357"/>
                    <a:gd name="T13" fmla="*/ 62 h 450"/>
                    <a:gd name="T14" fmla="*/ 1238 w 1357"/>
                    <a:gd name="T15" fmla="*/ 47 h 450"/>
                    <a:gd name="T16" fmla="*/ 1212 w 1357"/>
                    <a:gd name="T17" fmla="*/ 38 h 450"/>
                    <a:gd name="T18" fmla="*/ 1137 w 1357"/>
                    <a:gd name="T19" fmla="*/ 23 h 450"/>
                    <a:gd name="T20" fmla="*/ 1032 w 1357"/>
                    <a:gd name="T21" fmla="*/ 8 h 450"/>
                    <a:gd name="T22" fmla="*/ 911 w 1357"/>
                    <a:gd name="T23" fmla="*/ 1 h 450"/>
                    <a:gd name="T24" fmla="*/ 786 w 1357"/>
                    <a:gd name="T25" fmla="*/ 2 h 450"/>
                    <a:gd name="T26" fmla="*/ 707 w 1357"/>
                    <a:gd name="T27" fmla="*/ 12 h 450"/>
                    <a:gd name="T28" fmla="*/ 571 w 1357"/>
                    <a:gd name="T29" fmla="*/ 42 h 450"/>
                    <a:gd name="T30" fmla="*/ 301 w 1357"/>
                    <a:gd name="T31" fmla="*/ 115 h 450"/>
                    <a:gd name="T32" fmla="*/ 38 w 1357"/>
                    <a:gd name="T33" fmla="*/ 192 h 450"/>
                    <a:gd name="T34" fmla="*/ 0 w 1357"/>
                    <a:gd name="T35" fmla="*/ 450 h 450"/>
                    <a:gd name="T36" fmla="*/ 130 w 1357"/>
                    <a:gd name="T37" fmla="*/ 438 h 450"/>
                    <a:gd name="T38" fmla="*/ 227 w 1357"/>
                    <a:gd name="T39" fmla="*/ 438 h 450"/>
                    <a:gd name="T40" fmla="*/ 258 w 1357"/>
                    <a:gd name="T41" fmla="*/ 429 h 450"/>
                    <a:gd name="T42" fmla="*/ 305 w 1357"/>
                    <a:gd name="T43" fmla="*/ 410 h 450"/>
                    <a:gd name="T44" fmla="*/ 351 w 1357"/>
                    <a:gd name="T45" fmla="*/ 387 h 450"/>
                    <a:gd name="T46" fmla="*/ 384 w 1357"/>
                    <a:gd name="T47" fmla="*/ 383 h 450"/>
                    <a:gd name="T48" fmla="*/ 410 w 1357"/>
                    <a:gd name="T49" fmla="*/ 384 h 450"/>
                    <a:gd name="T50" fmla="*/ 518 w 1357"/>
                    <a:gd name="T51" fmla="*/ 405 h 450"/>
                    <a:gd name="T52" fmla="*/ 600 w 1357"/>
                    <a:gd name="T53" fmla="*/ 419 h 450"/>
                    <a:gd name="T54" fmla="*/ 659 w 1357"/>
                    <a:gd name="T55" fmla="*/ 419 h 450"/>
                    <a:gd name="T56" fmla="*/ 712 w 1357"/>
                    <a:gd name="T57" fmla="*/ 405 h 450"/>
                    <a:gd name="T58" fmla="*/ 768 w 1357"/>
                    <a:gd name="T59" fmla="*/ 396 h 450"/>
                    <a:gd name="T60" fmla="*/ 964 w 1357"/>
                    <a:gd name="T61" fmla="*/ 370 h 450"/>
                    <a:gd name="T62" fmla="*/ 1008 w 1357"/>
                    <a:gd name="T63" fmla="*/ 356 h 450"/>
                    <a:gd name="T64" fmla="*/ 1023 w 1357"/>
                    <a:gd name="T65" fmla="*/ 344 h 450"/>
                    <a:gd name="T66" fmla="*/ 1025 w 1357"/>
                    <a:gd name="T67" fmla="*/ 336 h 450"/>
                    <a:gd name="T68" fmla="*/ 1031 w 1357"/>
                    <a:gd name="T69" fmla="*/ 324 h 450"/>
                    <a:gd name="T70" fmla="*/ 1067 w 1357"/>
                    <a:gd name="T71" fmla="*/ 310 h 450"/>
                    <a:gd name="T72" fmla="*/ 1165 w 1357"/>
                    <a:gd name="T73" fmla="*/ 296 h 450"/>
                    <a:gd name="T74" fmla="*/ 1273 w 1357"/>
                    <a:gd name="T75" fmla="*/ 280 h 450"/>
                    <a:gd name="T76" fmla="*/ 1333 w 1357"/>
                    <a:gd name="T77" fmla="*/ 261 h 450"/>
                    <a:gd name="T78" fmla="*/ 1345 w 1357"/>
                    <a:gd name="T79" fmla="*/ 253 h 450"/>
                    <a:gd name="T80" fmla="*/ 1356 w 1357"/>
                    <a:gd name="T81" fmla="*/ 234 h 450"/>
                    <a:gd name="T82" fmla="*/ 1357 w 1357"/>
                    <a:gd name="T83" fmla="*/ 220 h 450"/>
                    <a:gd name="T84" fmla="*/ 1343 w 1357"/>
                    <a:gd name="T85" fmla="*/ 202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57" h="450">
                      <a:moveTo>
                        <a:pt x="1337" y="198"/>
                      </a:moveTo>
                      <a:lnTo>
                        <a:pt x="1337" y="198"/>
                      </a:lnTo>
                      <a:lnTo>
                        <a:pt x="1336" y="189"/>
                      </a:lnTo>
                      <a:lnTo>
                        <a:pt x="1332" y="179"/>
                      </a:lnTo>
                      <a:lnTo>
                        <a:pt x="1328" y="167"/>
                      </a:lnTo>
                      <a:lnTo>
                        <a:pt x="1322" y="155"/>
                      </a:lnTo>
                      <a:lnTo>
                        <a:pt x="1315" y="144"/>
                      </a:lnTo>
                      <a:lnTo>
                        <a:pt x="1312" y="139"/>
                      </a:lnTo>
                      <a:lnTo>
                        <a:pt x="1307" y="136"/>
                      </a:lnTo>
                      <a:lnTo>
                        <a:pt x="1302" y="133"/>
                      </a:lnTo>
                      <a:lnTo>
                        <a:pt x="1297" y="131"/>
                      </a:lnTo>
                      <a:lnTo>
                        <a:pt x="1297" y="131"/>
                      </a:lnTo>
                      <a:lnTo>
                        <a:pt x="1292" y="129"/>
                      </a:lnTo>
                      <a:lnTo>
                        <a:pt x="1287" y="126"/>
                      </a:lnTo>
                      <a:lnTo>
                        <a:pt x="1284" y="121"/>
                      </a:lnTo>
                      <a:lnTo>
                        <a:pt x="1280" y="118"/>
                      </a:lnTo>
                      <a:lnTo>
                        <a:pt x="1275" y="107"/>
                      </a:lnTo>
                      <a:lnTo>
                        <a:pt x="1272" y="94"/>
                      </a:lnTo>
                      <a:lnTo>
                        <a:pt x="1266" y="80"/>
                      </a:lnTo>
                      <a:lnTo>
                        <a:pt x="1260" y="68"/>
                      </a:lnTo>
                      <a:lnTo>
                        <a:pt x="1255" y="62"/>
                      </a:lnTo>
                      <a:lnTo>
                        <a:pt x="1250" y="56"/>
                      </a:lnTo>
                      <a:lnTo>
                        <a:pt x="1244" y="52"/>
                      </a:lnTo>
                      <a:lnTo>
                        <a:pt x="1238" y="47"/>
                      </a:lnTo>
                      <a:lnTo>
                        <a:pt x="1238" y="47"/>
                      </a:lnTo>
                      <a:lnTo>
                        <a:pt x="1227" y="43"/>
                      </a:lnTo>
                      <a:lnTo>
                        <a:pt x="1212" y="38"/>
                      </a:lnTo>
                      <a:lnTo>
                        <a:pt x="1191" y="33"/>
                      </a:lnTo>
                      <a:lnTo>
                        <a:pt x="1166" y="27"/>
                      </a:lnTo>
                      <a:lnTo>
                        <a:pt x="1137" y="23"/>
                      </a:lnTo>
                      <a:lnTo>
                        <a:pt x="1106" y="18"/>
                      </a:lnTo>
                      <a:lnTo>
                        <a:pt x="1070" y="13"/>
                      </a:lnTo>
                      <a:lnTo>
                        <a:pt x="1032" y="8"/>
                      </a:lnTo>
                      <a:lnTo>
                        <a:pt x="994" y="5"/>
                      </a:lnTo>
                      <a:lnTo>
                        <a:pt x="953" y="2"/>
                      </a:lnTo>
                      <a:lnTo>
                        <a:pt x="911" y="1"/>
                      </a:lnTo>
                      <a:lnTo>
                        <a:pt x="870" y="0"/>
                      </a:lnTo>
                      <a:lnTo>
                        <a:pt x="828" y="1"/>
                      </a:lnTo>
                      <a:lnTo>
                        <a:pt x="786" y="2"/>
                      </a:lnTo>
                      <a:lnTo>
                        <a:pt x="746" y="7"/>
                      </a:lnTo>
                      <a:lnTo>
                        <a:pt x="707" y="12"/>
                      </a:lnTo>
                      <a:lnTo>
                        <a:pt x="707" y="12"/>
                      </a:lnTo>
                      <a:lnTo>
                        <a:pt x="666" y="20"/>
                      </a:lnTo>
                      <a:lnTo>
                        <a:pt x="621" y="30"/>
                      </a:lnTo>
                      <a:lnTo>
                        <a:pt x="571" y="42"/>
                      </a:lnTo>
                      <a:lnTo>
                        <a:pt x="518" y="55"/>
                      </a:lnTo>
                      <a:lnTo>
                        <a:pt x="410" y="85"/>
                      </a:lnTo>
                      <a:lnTo>
                        <a:pt x="301" y="115"/>
                      </a:lnTo>
                      <a:lnTo>
                        <a:pt x="119" y="169"/>
                      </a:lnTo>
                      <a:lnTo>
                        <a:pt x="62" y="186"/>
                      </a:lnTo>
                      <a:lnTo>
                        <a:pt x="38" y="192"/>
                      </a:lnTo>
                      <a:lnTo>
                        <a:pt x="38" y="192"/>
                      </a:lnTo>
                      <a:lnTo>
                        <a:pt x="0" y="198"/>
                      </a:lnTo>
                      <a:lnTo>
                        <a:pt x="0" y="450"/>
                      </a:lnTo>
                      <a:lnTo>
                        <a:pt x="0" y="450"/>
                      </a:lnTo>
                      <a:lnTo>
                        <a:pt x="66" y="443"/>
                      </a:lnTo>
                      <a:lnTo>
                        <a:pt x="130" y="438"/>
                      </a:lnTo>
                      <a:lnTo>
                        <a:pt x="185" y="437"/>
                      </a:lnTo>
                      <a:lnTo>
                        <a:pt x="208" y="437"/>
                      </a:lnTo>
                      <a:lnTo>
                        <a:pt x="227" y="438"/>
                      </a:lnTo>
                      <a:lnTo>
                        <a:pt x="227" y="438"/>
                      </a:lnTo>
                      <a:lnTo>
                        <a:pt x="244" y="434"/>
                      </a:lnTo>
                      <a:lnTo>
                        <a:pt x="258" y="429"/>
                      </a:lnTo>
                      <a:lnTo>
                        <a:pt x="273" y="425"/>
                      </a:lnTo>
                      <a:lnTo>
                        <a:pt x="285" y="420"/>
                      </a:lnTo>
                      <a:lnTo>
                        <a:pt x="305" y="410"/>
                      </a:lnTo>
                      <a:lnTo>
                        <a:pt x="323" y="399"/>
                      </a:lnTo>
                      <a:lnTo>
                        <a:pt x="341" y="391"/>
                      </a:lnTo>
                      <a:lnTo>
                        <a:pt x="351" y="387"/>
                      </a:lnTo>
                      <a:lnTo>
                        <a:pt x="361" y="385"/>
                      </a:lnTo>
                      <a:lnTo>
                        <a:pt x="372" y="384"/>
                      </a:lnTo>
                      <a:lnTo>
                        <a:pt x="384" y="383"/>
                      </a:lnTo>
                      <a:lnTo>
                        <a:pt x="396" y="383"/>
                      </a:lnTo>
                      <a:lnTo>
                        <a:pt x="410" y="384"/>
                      </a:lnTo>
                      <a:lnTo>
                        <a:pt x="410" y="384"/>
                      </a:lnTo>
                      <a:lnTo>
                        <a:pt x="443" y="390"/>
                      </a:lnTo>
                      <a:lnTo>
                        <a:pt x="480" y="397"/>
                      </a:lnTo>
                      <a:lnTo>
                        <a:pt x="518" y="405"/>
                      </a:lnTo>
                      <a:lnTo>
                        <a:pt x="559" y="413"/>
                      </a:lnTo>
                      <a:lnTo>
                        <a:pt x="580" y="416"/>
                      </a:lnTo>
                      <a:lnTo>
                        <a:pt x="600" y="419"/>
                      </a:lnTo>
                      <a:lnTo>
                        <a:pt x="621" y="420"/>
                      </a:lnTo>
                      <a:lnTo>
                        <a:pt x="640" y="420"/>
                      </a:lnTo>
                      <a:lnTo>
                        <a:pt x="659" y="419"/>
                      </a:lnTo>
                      <a:lnTo>
                        <a:pt x="677" y="416"/>
                      </a:lnTo>
                      <a:lnTo>
                        <a:pt x="695" y="411"/>
                      </a:lnTo>
                      <a:lnTo>
                        <a:pt x="712" y="405"/>
                      </a:lnTo>
                      <a:lnTo>
                        <a:pt x="712" y="405"/>
                      </a:lnTo>
                      <a:lnTo>
                        <a:pt x="740" y="401"/>
                      </a:lnTo>
                      <a:lnTo>
                        <a:pt x="768" y="396"/>
                      </a:lnTo>
                      <a:lnTo>
                        <a:pt x="823" y="389"/>
                      </a:lnTo>
                      <a:lnTo>
                        <a:pt x="923" y="377"/>
                      </a:lnTo>
                      <a:lnTo>
                        <a:pt x="964" y="370"/>
                      </a:lnTo>
                      <a:lnTo>
                        <a:pt x="982" y="366"/>
                      </a:lnTo>
                      <a:lnTo>
                        <a:pt x="996" y="362"/>
                      </a:lnTo>
                      <a:lnTo>
                        <a:pt x="1008" y="356"/>
                      </a:lnTo>
                      <a:lnTo>
                        <a:pt x="1018" y="350"/>
                      </a:lnTo>
                      <a:lnTo>
                        <a:pt x="1020" y="348"/>
                      </a:lnTo>
                      <a:lnTo>
                        <a:pt x="1023" y="344"/>
                      </a:lnTo>
                      <a:lnTo>
                        <a:pt x="1024" y="339"/>
                      </a:lnTo>
                      <a:lnTo>
                        <a:pt x="1025" y="336"/>
                      </a:lnTo>
                      <a:lnTo>
                        <a:pt x="1025" y="336"/>
                      </a:lnTo>
                      <a:lnTo>
                        <a:pt x="1025" y="331"/>
                      </a:lnTo>
                      <a:lnTo>
                        <a:pt x="1027" y="327"/>
                      </a:lnTo>
                      <a:lnTo>
                        <a:pt x="1031" y="324"/>
                      </a:lnTo>
                      <a:lnTo>
                        <a:pt x="1036" y="321"/>
                      </a:lnTo>
                      <a:lnTo>
                        <a:pt x="1049" y="315"/>
                      </a:lnTo>
                      <a:lnTo>
                        <a:pt x="1067" y="310"/>
                      </a:lnTo>
                      <a:lnTo>
                        <a:pt x="1088" y="307"/>
                      </a:lnTo>
                      <a:lnTo>
                        <a:pt x="1112" y="302"/>
                      </a:lnTo>
                      <a:lnTo>
                        <a:pt x="1165" y="296"/>
                      </a:lnTo>
                      <a:lnTo>
                        <a:pt x="1220" y="289"/>
                      </a:lnTo>
                      <a:lnTo>
                        <a:pt x="1247" y="285"/>
                      </a:lnTo>
                      <a:lnTo>
                        <a:pt x="1273" y="280"/>
                      </a:lnTo>
                      <a:lnTo>
                        <a:pt x="1296" y="274"/>
                      </a:lnTo>
                      <a:lnTo>
                        <a:pt x="1316" y="268"/>
                      </a:lnTo>
                      <a:lnTo>
                        <a:pt x="1333" y="261"/>
                      </a:lnTo>
                      <a:lnTo>
                        <a:pt x="1339" y="256"/>
                      </a:lnTo>
                      <a:lnTo>
                        <a:pt x="1345" y="253"/>
                      </a:lnTo>
                      <a:lnTo>
                        <a:pt x="1345" y="253"/>
                      </a:lnTo>
                      <a:lnTo>
                        <a:pt x="1350" y="245"/>
                      </a:lnTo>
                      <a:lnTo>
                        <a:pt x="1354" y="239"/>
                      </a:lnTo>
                      <a:lnTo>
                        <a:pt x="1356" y="234"/>
                      </a:lnTo>
                      <a:lnTo>
                        <a:pt x="1357" y="228"/>
                      </a:lnTo>
                      <a:lnTo>
                        <a:pt x="1357" y="224"/>
                      </a:lnTo>
                      <a:lnTo>
                        <a:pt x="1357" y="220"/>
                      </a:lnTo>
                      <a:lnTo>
                        <a:pt x="1354" y="212"/>
                      </a:lnTo>
                      <a:lnTo>
                        <a:pt x="1349" y="206"/>
                      </a:lnTo>
                      <a:lnTo>
                        <a:pt x="1343" y="202"/>
                      </a:lnTo>
                      <a:lnTo>
                        <a:pt x="1337" y="198"/>
                      </a:lnTo>
                      <a:lnTo>
                        <a:pt x="1337" y="198"/>
                      </a:lnTo>
                      <a:close/>
                    </a:path>
                  </a:pathLst>
                </a:custGeom>
                <a:solidFill>
                  <a:schemeClr val="tx2">
                    <a:lumMod val="75000"/>
                    <a:alpha val="56000"/>
                  </a:schemeClr>
                </a:solidFill>
                <a:ln>
                  <a:noFill/>
                </a:ln>
              </p:spPr>
              <p:txBody>
                <a:bodyPr vert="horz" wrap="square" lIns="91440" tIns="45720" rIns="91440" bIns="45720" numCol="1" anchor="t" anchorCtr="0" compatLnSpc="1">
                  <a:normAutofit/>
                </a:bodyPr>
                <a:lstStyle/>
                <a:p>
                  <a:endParaRPr lang="en-US"/>
                </a:p>
              </p:txBody>
            </p:sp>
            <p:sp>
              <p:nvSpPr>
                <p:cNvPr id="47" name="íS1iḋê"/>
                <p:cNvSpPr/>
                <p:nvPr/>
              </p:nvSpPr>
              <p:spPr bwMode="auto">
                <a:xfrm>
                  <a:off x="1255104" y="4333651"/>
                  <a:ext cx="211698" cy="692500"/>
                </a:xfrm>
                <a:custGeom>
                  <a:avLst/>
                  <a:gdLst>
                    <a:gd name="T0" fmla="*/ 82 w 118"/>
                    <a:gd name="T1" fmla="*/ 65 h 385"/>
                    <a:gd name="T2" fmla="*/ 82 w 118"/>
                    <a:gd name="T3" fmla="*/ 65 h 385"/>
                    <a:gd name="T4" fmla="*/ 74 w 118"/>
                    <a:gd name="T5" fmla="*/ 47 h 385"/>
                    <a:gd name="T6" fmla="*/ 65 w 118"/>
                    <a:gd name="T7" fmla="*/ 33 h 385"/>
                    <a:gd name="T8" fmla="*/ 57 w 118"/>
                    <a:gd name="T9" fmla="*/ 22 h 385"/>
                    <a:gd name="T10" fmla="*/ 48 w 118"/>
                    <a:gd name="T11" fmla="*/ 13 h 385"/>
                    <a:gd name="T12" fmla="*/ 42 w 118"/>
                    <a:gd name="T13" fmla="*/ 6 h 385"/>
                    <a:gd name="T14" fmla="*/ 36 w 118"/>
                    <a:gd name="T15" fmla="*/ 3 h 385"/>
                    <a:gd name="T16" fmla="*/ 32 w 118"/>
                    <a:gd name="T17" fmla="*/ 0 h 385"/>
                    <a:gd name="T18" fmla="*/ 32 w 118"/>
                    <a:gd name="T19" fmla="*/ 0 h 385"/>
                    <a:gd name="T20" fmla="*/ 28 w 118"/>
                    <a:gd name="T21" fmla="*/ 10 h 385"/>
                    <a:gd name="T22" fmla="*/ 18 w 118"/>
                    <a:gd name="T23" fmla="*/ 40 h 385"/>
                    <a:gd name="T24" fmla="*/ 14 w 118"/>
                    <a:gd name="T25" fmla="*/ 60 h 385"/>
                    <a:gd name="T26" fmla="*/ 9 w 118"/>
                    <a:gd name="T27" fmla="*/ 85 h 385"/>
                    <a:gd name="T28" fmla="*/ 4 w 118"/>
                    <a:gd name="T29" fmla="*/ 110 h 385"/>
                    <a:gd name="T30" fmla="*/ 1 w 118"/>
                    <a:gd name="T31" fmla="*/ 139 h 385"/>
                    <a:gd name="T32" fmla="*/ 0 w 118"/>
                    <a:gd name="T33" fmla="*/ 169 h 385"/>
                    <a:gd name="T34" fmla="*/ 0 w 118"/>
                    <a:gd name="T35" fmla="*/ 200 h 385"/>
                    <a:gd name="T36" fmla="*/ 1 w 118"/>
                    <a:gd name="T37" fmla="*/ 216 h 385"/>
                    <a:gd name="T38" fmla="*/ 4 w 118"/>
                    <a:gd name="T39" fmla="*/ 233 h 385"/>
                    <a:gd name="T40" fmla="*/ 7 w 118"/>
                    <a:gd name="T41" fmla="*/ 248 h 385"/>
                    <a:gd name="T42" fmla="*/ 11 w 118"/>
                    <a:gd name="T43" fmla="*/ 265 h 385"/>
                    <a:gd name="T44" fmla="*/ 15 w 118"/>
                    <a:gd name="T45" fmla="*/ 281 h 385"/>
                    <a:gd name="T46" fmla="*/ 21 w 118"/>
                    <a:gd name="T47" fmla="*/ 296 h 385"/>
                    <a:gd name="T48" fmla="*/ 28 w 118"/>
                    <a:gd name="T49" fmla="*/ 312 h 385"/>
                    <a:gd name="T50" fmla="*/ 35 w 118"/>
                    <a:gd name="T51" fmla="*/ 328 h 385"/>
                    <a:gd name="T52" fmla="*/ 44 w 118"/>
                    <a:gd name="T53" fmla="*/ 342 h 385"/>
                    <a:gd name="T54" fmla="*/ 54 w 118"/>
                    <a:gd name="T55" fmla="*/ 358 h 385"/>
                    <a:gd name="T56" fmla="*/ 65 w 118"/>
                    <a:gd name="T57" fmla="*/ 371 h 385"/>
                    <a:gd name="T58" fmla="*/ 78 w 118"/>
                    <a:gd name="T59" fmla="*/ 385 h 385"/>
                    <a:gd name="T60" fmla="*/ 78 w 118"/>
                    <a:gd name="T61" fmla="*/ 385 h 385"/>
                    <a:gd name="T62" fmla="*/ 83 w 118"/>
                    <a:gd name="T63" fmla="*/ 382 h 385"/>
                    <a:gd name="T64" fmla="*/ 89 w 118"/>
                    <a:gd name="T65" fmla="*/ 377 h 385"/>
                    <a:gd name="T66" fmla="*/ 93 w 118"/>
                    <a:gd name="T67" fmla="*/ 371 h 385"/>
                    <a:gd name="T68" fmla="*/ 98 w 118"/>
                    <a:gd name="T69" fmla="*/ 365 h 385"/>
                    <a:gd name="T70" fmla="*/ 105 w 118"/>
                    <a:gd name="T71" fmla="*/ 351 h 385"/>
                    <a:gd name="T72" fmla="*/ 111 w 118"/>
                    <a:gd name="T73" fmla="*/ 335 h 385"/>
                    <a:gd name="T74" fmla="*/ 115 w 118"/>
                    <a:gd name="T75" fmla="*/ 316 h 385"/>
                    <a:gd name="T76" fmla="*/ 117 w 118"/>
                    <a:gd name="T77" fmla="*/ 295 h 385"/>
                    <a:gd name="T78" fmla="*/ 118 w 118"/>
                    <a:gd name="T79" fmla="*/ 272 h 385"/>
                    <a:gd name="T80" fmla="*/ 118 w 118"/>
                    <a:gd name="T81" fmla="*/ 249 h 385"/>
                    <a:gd name="T82" fmla="*/ 117 w 118"/>
                    <a:gd name="T83" fmla="*/ 225 h 385"/>
                    <a:gd name="T84" fmla="*/ 115 w 118"/>
                    <a:gd name="T85" fmla="*/ 201 h 385"/>
                    <a:gd name="T86" fmla="*/ 112 w 118"/>
                    <a:gd name="T87" fmla="*/ 177 h 385"/>
                    <a:gd name="T88" fmla="*/ 107 w 118"/>
                    <a:gd name="T89" fmla="*/ 153 h 385"/>
                    <a:gd name="T90" fmla="*/ 103 w 118"/>
                    <a:gd name="T91" fmla="*/ 129 h 385"/>
                    <a:gd name="T92" fmla="*/ 97 w 118"/>
                    <a:gd name="T93" fmla="*/ 106 h 385"/>
                    <a:gd name="T94" fmla="*/ 89 w 118"/>
                    <a:gd name="T95" fmla="*/ 86 h 385"/>
                    <a:gd name="T96" fmla="*/ 82 w 118"/>
                    <a:gd name="T97" fmla="*/ 65 h 385"/>
                    <a:gd name="T98" fmla="*/ 82 w 118"/>
                    <a:gd name="T99" fmla="*/ 65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8" h="385">
                      <a:moveTo>
                        <a:pt x="82" y="65"/>
                      </a:moveTo>
                      <a:lnTo>
                        <a:pt x="82" y="65"/>
                      </a:lnTo>
                      <a:lnTo>
                        <a:pt x="74" y="47"/>
                      </a:lnTo>
                      <a:lnTo>
                        <a:pt x="65" y="33"/>
                      </a:lnTo>
                      <a:lnTo>
                        <a:pt x="57" y="22"/>
                      </a:lnTo>
                      <a:lnTo>
                        <a:pt x="48" y="13"/>
                      </a:lnTo>
                      <a:lnTo>
                        <a:pt x="42" y="6"/>
                      </a:lnTo>
                      <a:lnTo>
                        <a:pt x="36" y="3"/>
                      </a:lnTo>
                      <a:lnTo>
                        <a:pt x="32" y="0"/>
                      </a:lnTo>
                      <a:lnTo>
                        <a:pt x="32" y="0"/>
                      </a:lnTo>
                      <a:lnTo>
                        <a:pt x="28" y="10"/>
                      </a:lnTo>
                      <a:lnTo>
                        <a:pt x="18" y="40"/>
                      </a:lnTo>
                      <a:lnTo>
                        <a:pt x="14" y="60"/>
                      </a:lnTo>
                      <a:lnTo>
                        <a:pt x="9" y="85"/>
                      </a:lnTo>
                      <a:lnTo>
                        <a:pt x="4" y="110"/>
                      </a:lnTo>
                      <a:lnTo>
                        <a:pt x="1" y="139"/>
                      </a:lnTo>
                      <a:lnTo>
                        <a:pt x="0" y="169"/>
                      </a:lnTo>
                      <a:lnTo>
                        <a:pt x="0" y="200"/>
                      </a:lnTo>
                      <a:lnTo>
                        <a:pt x="1" y="216"/>
                      </a:lnTo>
                      <a:lnTo>
                        <a:pt x="4" y="233"/>
                      </a:lnTo>
                      <a:lnTo>
                        <a:pt x="7" y="248"/>
                      </a:lnTo>
                      <a:lnTo>
                        <a:pt x="11" y="265"/>
                      </a:lnTo>
                      <a:lnTo>
                        <a:pt x="15" y="281"/>
                      </a:lnTo>
                      <a:lnTo>
                        <a:pt x="21" y="296"/>
                      </a:lnTo>
                      <a:lnTo>
                        <a:pt x="28" y="312"/>
                      </a:lnTo>
                      <a:lnTo>
                        <a:pt x="35" y="328"/>
                      </a:lnTo>
                      <a:lnTo>
                        <a:pt x="44" y="342"/>
                      </a:lnTo>
                      <a:lnTo>
                        <a:pt x="54" y="358"/>
                      </a:lnTo>
                      <a:lnTo>
                        <a:pt x="65" y="371"/>
                      </a:lnTo>
                      <a:lnTo>
                        <a:pt x="78" y="385"/>
                      </a:lnTo>
                      <a:lnTo>
                        <a:pt x="78" y="385"/>
                      </a:lnTo>
                      <a:lnTo>
                        <a:pt x="83" y="382"/>
                      </a:lnTo>
                      <a:lnTo>
                        <a:pt x="89" y="377"/>
                      </a:lnTo>
                      <a:lnTo>
                        <a:pt x="93" y="371"/>
                      </a:lnTo>
                      <a:lnTo>
                        <a:pt x="98" y="365"/>
                      </a:lnTo>
                      <a:lnTo>
                        <a:pt x="105" y="351"/>
                      </a:lnTo>
                      <a:lnTo>
                        <a:pt x="111" y="335"/>
                      </a:lnTo>
                      <a:lnTo>
                        <a:pt x="115" y="316"/>
                      </a:lnTo>
                      <a:lnTo>
                        <a:pt x="117" y="295"/>
                      </a:lnTo>
                      <a:lnTo>
                        <a:pt x="118" y="272"/>
                      </a:lnTo>
                      <a:lnTo>
                        <a:pt x="118" y="249"/>
                      </a:lnTo>
                      <a:lnTo>
                        <a:pt x="117" y="225"/>
                      </a:lnTo>
                      <a:lnTo>
                        <a:pt x="115" y="201"/>
                      </a:lnTo>
                      <a:lnTo>
                        <a:pt x="112" y="177"/>
                      </a:lnTo>
                      <a:lnTo>
                        <a:pt x="107" y="153"/>
                      </a:lnTo>
                      <a:lnTo>
                        <a:pt x="103" y="129"/>
                      </a:lnTo>
                      <a:lnTo>
                        <a:pt x="97" y="106"/>
                      </a:lnTo>
                      <a:lnTo>
                        <a:pt x="89" y="86"/>
                      </a:lnTo>
                      <a:lnTo>
                        <a:pt x="82" y="65"/>
                      </a:lnTo>
                      <a:lnTo>
                        <a:pt x="82" y="65"/>
                      </a:lnTo>
                      <a:close/>
                    </a:path>
                  </a:pathLst>
                </a:custGeom>
                <a:solidFill>
                  <a:srgbClr val="1717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p>
              </p:txBody>
            </p:sp>
            <p:sp>
              <p:nvSpPr>
                <p:cNvPr id="48" name="išļiḑè"/>
                <p:cNvSpPr/>
                <p:nvPr/>
              </p:nvSpPr>
              <p:spPr bwMode="auto">
                <a:xfrm>
                  <a:off x="2435580" y="4017900"/>
                  <a:ext cx="789377" cy="412630"/>
                </a:xfrm>
                <a:custGeom>
                  <a:avLst/>
                  <a:gdLst>
                    <a:gd name="T0" fmla="*/ 29 w 440"/>
                    <a:gd name="T1" fmla="*/ 65 h 231"/>
                    <a:gd name="T2" fmla="*/ 9 w 440"/>
                    <a:gd name="T3" fmla="*/ 41 h 231"/>
                    <a:gd name="T4" fmla="*/ 1 w 440"/>
                    <a:gd name="T5" fmla="*/ 26 h 231"/>
                    <a:gd name="T6" fmla="*/ 0 w 440"/>
                    <a:gd name="T7" fmla="*/ 10 h 231"/>
                    <a:gd name="T8" fmla="*/ 3 w 440"/>
                    <a:gd name="T9" fmla="*/ 3 h 231"/>
                    <a:gd name="T10" fmla="*/ 7 w 440"/>
                    <a:gd name="T11" fmla="*/ 0 h 231"/>
                    <a:gd name="T12" fmla="*/ 20 w 440"/>
                    <a:gd name="T13" fmla="*/ 3 h 231"/>
                    <a:gd name="T14" fmla="*/ 54 w 440"/>
                    <a:gd name="T15" fmla="*/ 17 h 231"/>
                    <a:gd name="T16" fmla="*/ 116 w 440"/>
                    <a:gd name="T17" fmla="*/ 46 h 231"/>
                    <a:gd name="T18" fmla="*/ 168 w 440"/>
                    <a:gd name="T19" fmla="*/ 67 h 231"/>
                    <a:gd name="T20" fmla="*/ 202 w 440"/>
                    <a:gd name="T21" fmla="*/ 74 h 231"/>
                    <a:gd name="T22" fmla="*/ 217 w 440"/>
                    <a:gd name="T23" fmla="*/ 75 h 231"/>
                    <a:gd name="T24" fmla="*/ 291 w 440"/>
                    <a:gd name="T25" fmla="*/ 77 h 231"/>
                    <a:gd name="T26" fmla="*/ 302 w 440"/>
                    <a:gd name="T27" fmla="*/ 80 h 231"/>
                    <a:gd name="T28" fmla="*/ 308 w 440"/>
                    <a:gd name="T29" fmla="*/ 85 h 231"/>
                    <a:gd name="T30" fmla="*/ 317 w 440"/>
                    <a:gd name="T31" fmla="*/ 95 h 231"/>
                    <a:gd name="T32" fmla="*/ 343 w 440"/>
                    <a:gd name="T33" fmla="*/ 122 h 231"/>
                    <a:gd name="T34" fmla="*/ 367 w 440"/>
                    <a:gd name="T35" fmla="*/ 141 h 231"/>
                    <a:gd name="T36" fmla="*/ 380 w 440"/>
                    <a:gd name="T37" fmla="*/ 150 h 231"/>
                    <a:gd name="T38" fmla="*/ 418 w 440"/>
                    <a:gd name="T39" fmla="*/ 169 h 231"/>
                    <a:gd name="T40" fmla="*/ 437 w 440"/>
                    <a:gd name="T41" fmla="*/ 175 h 231"/>
                    <a:gd name="T42" fmla="*/ 438 w 440"/>
                    <a:gd name="T43" fmla="*/ 176 h 231"/>
                    <a:gd name="T44" fmla="*/ 440 w 440"/>
                    <a:gd name="T45" fmla="*/ 187 h 231"/>
                    <a:gd name="T46" fmla="*/ 437 w 440"/>
                    <a:gd name="T47" fmla="*/ 204 h 231"/>
                    <a:gd name="T48" fmla="*/ 430 w 440"/>
                    <a:gd name="T49" fmla="*/ 215 h 231"/>
                    <a:gd name="T50" fmla="*/ 421 w 440"/>
                    <a:gd name="T51" fmla="*/ 224 h 231"/>
                    <a:gd name="T52" fmla="*/ 405 w 440"/>
                    <a:gd name="T53" fmla="*/ 230 h 231"/>
                    <a:gd name="T54" fmla="*/ 385 w 440"/>
                    <a:gd name="T55" fmla="*/ 231 h 231"/>
                    <a:gd name="T56" fmla="*/ 373 w 440"/>
                    <a:gd name="T57" fmla="*/ 229 h 231"/>
                    <a:gd name="T58" fmla="*/ 349 w 440"/>
                    <a:gd name="T59" fmla="*/ 222 h 231"/>
                    <a:gd name="T60" fmla="*/ 328 w 440"/>
                    <a:gd name="T61" fmla="*/ 213 h 231"/>
                    <a:gd name="T62" fmla="*/ 313 w 440"/>
                    <a:gd name="T63" fmla="*/ 203 h 231"/>
                    <a:gd name="T64" fmla="*/ 291 w 440"/>
                    <a:gd name="T65" fmla="*/ 178 h 231"/>
                    <a:gd name="T66" fmla="*/ 279 w 440"/>
                    <a:gd name="T67" fmla="*/ 154 h 231"/>
                    <a:gd name="T68" fmla="*/ 274 w 440"/>
                    <a:gd name="T69" fmla="*/ 145 h 231"/>
                    <a:gd name="T70" fmla="*/ 269 w 440"/>
                    <a:gd name="T71" fmla="*/ 151 h 231"/>
                    <a:gd name="T72" fmla="*/ 256 w 440"/>
                    <a:gd name="T73" fmla="*/ 157 h 231"/>
                    <a:gd name="T74" fmla="*/ 240 w 440"/>
                    <a:gd name="T75" fmla="*/ 159 h 231"/>
                    <a:gd name="T76" fmla="*/ 220 w 440"/>
                    <a:gd name="T77" fmla="*/ 159 h 231"/>
                    <a:gd name="T78" fmla="*/ 192 w 440"/>
                    <a:gd name="T79" fmla="*/ 154 h 231"/>
                    <a:gd name="T80" fmla="*/ 157 w 440"/>
                    <a:gd name="T81" fmla="*/ 144 h 231"/>
                    <a:gd name="T82" fmla="*/ 137 w 440"/>
                    <a:gd name="T83" fmla="*/ 135 h 231"/>
                    <a:gd name="T84" fmla="*/ 71 w 440"/>
                    <a:gd name="T85" fmla="*/ 105 h 231"/>
                    <a:gd name="T86" fmla="*/ 39 w 440"/>
                    <a:gd name="T87" fmla="*/ 82 h 231"/>
                    <a:gd name="T88" fmla="*/ 29 w 440"/>
                    <a:gd name="T89" fmla="*/ 70 h 231"/>
                    <a:gd name="T90" fmla="*/ 29 w 440"/>
                    <a:gd name="T91" fmla="*/ 6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40" h="231">
                      <a:moveTo>
                        <a:pt x="29" y="65"/>
                      </a:moveTo>
                      <a:lnTo>
                        <a:pt x="29" y="65"/>
                      </a:lnTo>
                      <a:lnTo>
                        <a:pt x="15" y="50"/>
                      </a:lnTo>
                      <a:lnTo>
                        <a:pt x="9" y="41"/>
                      </a:lnTo>
                      <a:lnTo>
                        <a:pt x="4" y="33"/>
                      </a:lnTo>
                      <a:lnTo>
                        <a:pt x="1" y="26"/>
                      </a:lnTo>
                      <a:lnTo>
                        <a:pt x="0" y="17"/>
                      </a:lnTo>
                      <a:lnTo>
                        <a:pt x="0" y="10"/>
                      </a:lnTo>
                      <a:lnTo>
                        <a:pt x="3" y="3"/>
                      </a:lnTo>
                      <a:lnTo>
                        <a:pt x="3" y="3"/>
                      </a:lnTo>
                      <a:lnTo>
                        <a:pt x="4" y="2"/>
                      </a:lnTo>
                      <a:lnTo>
                        <a:pt x="7" y="0"/>
                      </a:lnTo>
                      <a:lnTo>
                        <a:pt x="13" y="0"/>
                      </a:lnTo>
                      <a:lnTo>
                        <a:pt x="20" y="3"/>
                      </a:lnTo>
                      <a:lnTo>
                        <a:pt x="30" y="6"/>
                      </a:lnTo>
                      <a:lnTo>
                        <a:pt x="54" y="17"/>
                      </a:lnTo>
                      <a:lnTo>
                        <a:pt x="84" y="32"/>
                      </a:lnTo>
                      <a:lnTo>
                        <a:pt x="116" y="46"/>
                      </a:lnTo>
                      <a:lnTo>
                        <a:pt x="150" y="61"/>
                      </a:lnTo>
                      <a:lnTo>
                        <a:pt x="168" y="67"/>
                      </a:lnTo>
                      <a:lnTo>
                        <a:pt x="185" y="70"/>
                      </a:lnTo>
                      <a:lnTo>
                        <a:pt x="202" y="74"/>
                      </a:lnTo>
                      <a:lnTo>
                        <a:pt x="217" y="75"/>
                      </a:lnTo>
                      <a:lnTo>
                        <a:pt x="217" y="75"/>
                      </a:lnTo>
                      <a:lnTo>
                        <a:pt x="266" y="76"/>
                      </a:lnTo>
                      <a:lnTo>
                        <a:pt x="291" y="77"/>
                      </a:lnTo>
                      <a:lnTo>
                        <a:pt x="297" y="79"/>
                      </a:lnTo>
                      <a:lnTo>
                        <a:pt x="302" y="80"/>
                      </a:lnTo>
                      <a:lnTo>
                        <a:pt x="304" y="82"/>
                      </a:lnTo>
                      <a:lnTo>
                        <a:pt x="308" y="85"/>
                      </a:lnTo>
                      <a:lnTo>
                        <a:pt x="308" y="85"/>
                      </a:lnTo>
                      <a:lnTo>
                        <a:pt x="317" y="95"/>
                      </a:lnTo>
                      <a:lnTo>
                        <a:pt x="333" y="112"/>
                      </a:lnTo>
                      <a:lnTo>
                        <a:pt x="343" y="122"/>
                      </a:lnTo>
                      <a:lnTo>
                        <a:pt x="353" y="132"/>
                      </a:lnTo>
                      <a:lnTo>
                        <a:pt x="367" y="141"/>
                      </a:lnTo>
                      <a:lnTo>
                        <a:pt x="380" y="150"/>
                      </a:lnTo>
                      <a:lnTo>
                        <a:pt x="380" y="150"/>
                      </a:lnTo>
                      <a:lnTo>
                        <a:pt x="403" y="162"/>
                      </a:lnTo>
                      <a:lnTo>
                        <a:pt x="418" y="169"/>
                      </a:lnTo>
                      <a:lnTo>
                        <a:pt x="428" y="172"/>
                      </a:lnTo>
                      <a:lnTo>
                        <a:pt x="437" y="175"/>
                      </a:lnTo>
                      <a:lnTo>
                        <a:pt x="437" y="175"/>
                      </a:lnTo>
                      <a:lnTo>
                        <a:pt x="438" y="176"/>
                      </a:lnTo>
                      <a:lnTo>
                        <a:pt x="439" y="178"/>
                      </a:lnTo>
                      <a:lnTo>
                        <a:pt x="440" y="187"/>
                      </a:lnTo>
                      <a:lnTo>
                        <a:pt x="439" y="198"/>
                      </a:lnTo>
                      <a:lnTo>
                        <a:pt x="437" y="204"/>
                      </a:lnTo>
                      <a:lnTo>
                        <a:pt x="434" y="209"/>
                      </a:lnTo>
                      <a:lnTo>
                        <a:pt x="430" y="215"/>
                      </a:lnTo>
                      <a:lnTo>
                        <a:pt x="426" y="219"/>
                      </a:lnTo>
                      <a:lnTo>
                        <a:pt x="421" y="224"/>
                      </a:lnTo>
                      <a:lnTo>
                        <a:pt x="414" y="228"/>
                      </a:lnTo>
                      <a:lnTo>
                        <a:pt x="405" y="230"/>
                      </a:lnTo>
                      <a:lnTo>
                        <a:pt x="396" y="231"/>
                      </a:lnTo>
                      <a:lnTo>
                        <a:pt x="385" y="231"/>
                      </a:lnTo>
                      <a:lnTo>
                        <a:pt x="373" y="229"/>
                      </a:lnTo>
                      <a:lnTo>
                        <a:pt x="373" y="229"/>
                      </a:lnTo>
                      <a:lnTo>
                        <a:pt x="359" y="225"/>
                      </a:lnTo>
                      <a:lnTo>
                        <a:pt x="349" y="222"/>
                      </a:lnTo>
                      <a:lnTo>
                        <a:pt x="338" y="218"/>
                      </a:lnTo>
                      <a:lnTo>
                        <a:pt x="328" y="213"/>
                      </a:lnTo>
                      <a:lnTo>
                        <a:pt x="320" y="207"/>
                      </a:lnTo>
                      <a:lnTo>
                        <a:pt x="313" y="203"/>
                      </a:lnTo>
                      <a:lnTo>
                        <a:pt x="301" y="190"/>
                      </a:lnTo>
                      <a:lnTo>
                        <a:pt x="291" y="178"/>
                      </a:lnTo>
                      <a:lnTo>
                        <a:pt x="284" y="166"/>
                      </a:lnTo>
                      <a:lnTo>
                        <a:pt x="279" y="154"/>
                      </a:lnTo>
                      <a:lnTo>
                        <a:pt x="274" y="145"/>
                      </a:lnTo>
                      <a:lnTo>
                        <a:pt x="274" y="145"/>
                      </a:lnTo>
                      <a:lnTo>
                        <a:pt x="273" y="146"/>
                      </a:lnTo>
                      <a:lnTo>
                        <a:pt x="269" y="151"/>
                      </a:lnTo>
                      <a:lnTo>
                        <a:pt x="262" y="154"/>
                      </a:lnTo>
                      <a:lnTo>
                        <a:pt x="256" y="157"/>
                      </a:lnTo>
                      <a:lnTo>
                        <a:pt x="249" y="158"/>
                      </a:lnTo>
                      <a:lnTo>
                        <a:pt x="240" y="159"/>
                      </a:lnTo>
                      <a:lnTo>
                        <a:pt x="231" y="159"/>
                      </a:lnTo>
                      <a:lnTo>
                        <a:pt x="220" y="159"/>
                      </a:lnTo>
                      <a:lnTo>
                        <a:pt x="207" y="157"/>
                      </a:lnTo>
                      <a:lnTo>
                        <a:pt x="192" y="154"/>
                      </a:lnTo>
                      <a:lnTo>
                        <a:pt x="175" y="150"/>
                      </a:lnTo>
                      <a:lnTo>
                        <a:pt x="157" y="144"/>
                      </a:lnTo>
                      <a:lnTo>
                        <a:pt x="137" y="135"/>
                      </a:lnTo>
                      <a:lnTo>
                        <a:pt x="137" y="135"/>
                      </a:lnTo>
                      <a:lnTo>
                        <a:pt x="98" y="118"/>
                      </a:lnTo>
                      <a:lnTo>
                        <a:pt x="71" y="105"/>
                      </a:lnTo>
                      <a:lnTo>
                        <a:pt x="51" y="92"/>
                      </a:lnTo>
                      <a:lnTo>
                        <a:pt x="39" y="82"/>
                      </a:lnTo>
                      <a:lnTo>
                        <a:pt x="32" y="75"/>
                      </a:lnTo>
                      <a:lnTo>
                        <a:pt x="29" y="70"/>
                      </a:lnTo>
                      <a:lnTo>
                        <a:pt x="29" y="67"/>
                      </a:lnTo>
                      <a:lnTo>
                        <a:pt x="29" y="65"/>
                      </a:lnTo>
                      <a:lnTo>
                        <a:pt x="29" y="65"/>
                      </a:lnTo>
                      <a:close/>
                    </a:path>
                  </a:pathLst>
                </a:custGeom>
                <a:solidFill>
                  <a:srgbClr val="E8AD8B"/>
                </a:solidFill>
                <a:ln>
                  <a:noFill/>
                </a:ln>
              </p:spPr>
              <p:txBody>
                <a:bodyPr vert="horz" wrap="square" lIns="91440" tIns="45720" rIns="91440" bIns="45720" numCol="1" anchor="t" anchorCtr="0" compatLnSpc="1">
                  <a:normAutofit fontScale="92500" lnSpcReduction="20000"/>
                </a:bodyPr>
                <a:lstStyle/>
                <a:p>
                  <a:endParaRPr lang="en-US"/>
                </a:p>
              </p:txBody>
            </p:sp>
            <p:sp>
              <p:nvSpPr>
                <p:cNvPr id="49" name="í$ḷîde"/>
                <p:cNvSpPr/>
                <p:nvPr/>
              </p:nvSpPr>
              <p:spPr bwMode="auto">
                <a:xfrm>
                  <a:off x="2435580" y="4017900"/>
                  <a:ext cx="785790" cy="340868"/>
                </a:xfrm>
                <a:custGeom>
                  <a:avLst/>
                  <a:gdLst>
                    <a:gd name="T0" fmla="*/ 439 w 439"/>
                    <a:gd name="T1" fmla="*/ 178 h 192"/>
                    <a:gd name="T2" fmla="*/ 437 w 439"/>
                    <a:gd name="T3" fmla="*/ 175 h 192"/>
                    <a:gd name="T4" fmla="*/ 428 w 439"/>
                    <a:gd name="T5" fmla="*/ 172 h 192"/>
                    <a:gd name="T6" fmla="*/ 403 w 439"/>
                    <a:gd name="T7" fmla="*/ 162 h 192"/>
                    <a:gd name="T8" fmla="*/ 380 w 439"/>
                    <a:gd name="T9" fmla="*/ 150 h 192"/>
                    <a:gd name="T10" fmla="*/ 353 w 439"/>
                    <a:gd name="T11" fmla="*/ 132 h 192"/>
                    <a:gd name="T12" fmla="*/ 333 w 439"/>
                    <a:gd name="T13" fmla="*/ 112 h 192"/>
                    <a:gd name="T14" fmla="*/ 308 w 439"/>
                    <a:gd name="T15" fmla="*/ 85 h 192"/>
                    <a:gd name="T16" fmla="*/ 304 w 439"/>
                    <a:gd name="T17" fmla="*/ 82 h 192"/>
                    <a:gd name="T18" fmla="*/ 297 w 439"/>
                    <a:gd name="T19" fmla="*/ 79 h 192"/>
                    <a:gd name="T20" fmla="*/ 266 w 439"/>
                    <a:gd name="T21" fmla="*/ 76 h 192"/>
                    <a:gd name="T22" fmla="*/ 217 w 439"/>
                    <a:gd name="T23" fmla="*/ 75 h 192"/>
                    <a:gd name="T24" fmla="*/ 185 w 439"/>
                    <a:gd name="T25" fmla="*/ 70 h 192"/>
                    <a:gd name="T26" fmla="*/ 150 w 439"/>
                    <a:gd name="T27" fmla="*/ 61 h 192"/>
                    <a:gd name="T28" fmla="*/ 84 w 439"/>
                    <a:gd name="T29" fmla="*/ 32 h 192"/>
                    <a:gd name="T30" fmla="*/ 30 w 439"/>
                    <a:gd name="T31" fmla="*/ 6 h 192"/>
                    <a:gd name="T32" fmla="*/ 13 w 439"/>
                    <a:gd name="T33" fmla="*/ 0 h 192"/>
                    <a:gd name="T34" fmla="*/ 4 w 439"/>
                    <a:gd name="T35" fmla="*/ 2 h 192"/>
                    <a:gd name="T36" fmla="*/ 3 w 439"/>
                    <a:gd name="T37" fmla="*/ 3 h 192"/>
                    <a:gd name="T38" fmla="*/ 0 w 439"/>
                    <a:gd name="T39" fmla="*/ 17 h 192"/>
                    <a:gd name="T40" fmla="*/ 4 w 439"/>
                    <a:gd name="T41" fmla="*/ 33 h 192"/>
                    <a:gd name="T42" fmla="*/ 15 w 439"/>
                    <a:gd name="T43" fmla="*/ 50 h 192"/>
                    <a:gd name="T44" fmla="*/ 29 w 439"/>
                    <a:gd name="T45" fmla="*/ 65 h 192"/>
                    <a:gd name="T46" fmla="*/ 29 w 439"/>
                    <a:gd name="T47" fmla="*/ 68 h 192"/>
                    <a:gd name="T48" fmla="*/ 65 w 439"/>
                    <a:gd name="T49" fmla="*/ 85 h 192"/>
                    <a:gd name="T50" fmla="*/ 107 w 439"/>
                    <a:gd name="T51" fmla="*/ 99 h 192"/>
                    <a:gd name="T52" fmla="*/ 126 w 439"/>
                    <a:gd name="T53" fmla="*/ 103 h 192"/>
                    <a:gd name="T54" fmla="*/ 162 w 439"/>
                    <a:gd name="T55" fmla="*/ 109 h 192"/>
                    <a:gd name="T56" fmla="*/ 208 w 439"/>
                    <a:gd name="T57" fmla="*/ 111 h 192"/>
                    <a:gd name="T58" fmla="*/ 254 w 439"/>
                    <a:gd name="T59" fmla="*/ 106 h 192"/>
                    <a:gd name="T60" fmla="*/ 280 w 439"/>
                    <a:gd name="T61" fmla="*/ 100 h 192"/>
                    <a:gd name="T62" fmla="*/ 281 w 439"/>
                    <a:gd name="T63" fmla="*/ 103 h 192"/>
                    <a:gd name="T64" fmla="*/ 290 w 439"/>
                    <a:gd name="T65" fmla="*/ 113 h 192"/>
                    <a:gd name="T66" fmla="*/ 311 w 439"/>
                    <a:gd name="T67" fmla="*/ 135 h 192"/>
                    <a:gd name="T68" fmla="*/ 352 w 439"/>
                    <a:gd name="T69" fmla="*/ 168 h 192"/>
                    <a:gd name="T70" fmla="*/ 370 w 439"/>
                    <a:gd name="T71" fmla="*/ 178 h 192"/>
                    <a:gd name="T72" fmla="*/ 399 w 439"/>
                    <a:gd name="T73" fmla="*/ 190 h 192"/>
                    <a:gd name="T74" fmla="*/ 420 w 439"/>
                    <a:gd name="T75" fmla="*/ 190 h 192"/>
                    <a:gd name="T76" fmla="*/ 434 w 439"/>
                    <a:gd name="T77" fmla="*/ 183 h 192"/>
                    <a:gd name="T78" fmla="*/ 439 w 439"/>
                    <a:gd name="T79" fmla="*/ 17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9" h="192">
                      <a:moveTo>
                        <a:pt x="439" y="178"/>
                      </a:moveTo>
                      <a:lnTo>
                        <a:pt x="439" y="178"/>
                      </a:lnTo>
                      <a:lnTo>
                        <a:pt x="438" y="176"/>
                      </a:lnTo>
                      <a:lnTo>
                        <a:pt x="437" y="175"/>
                      </a:lnTo>
                      <a:lnTo>
                        <a:pt x="437" y="175"/>
                      </a:lnTo>
                      <a:lnTo>
                        <a:pt x="428" y="172"/>
                      </a:lnTo>
                      <a:lnTo>
                        <a:pt x="418" y="169"/>
                      </a:lnTo>
                      <a:lnTo>
                        <a:pt x="403" y="162"/>
                      </a:lnTo>
                      <a:lnTo>
                        <a:pt x="380" y="150"/>
                      </a:lnTo>
                      <a:lnTo>
                        <a:pt x="380" y="150"/>
                      </a:lnTo>
                      <a:lnTo>
                        <a:pt x="367" y="141"/>
                      </a:lnTo>
                      <a:lnTo>
                        <a:pt x="353" y="132"/>
                      </a:lnTo>
                      <a:lnTo>
                        <a:pt x="343" y="122"/>
                      </a:lnTo>
                      <a:lnTo>
                        <a:pt x="333" y="112"/>
                      </a:lnTo>
                      <a:lnTo>
                        <a:pt x="317" y="95"/>
                      </a:lnTo>
                      <a:lnTo>
                        <a:pt x="308" y="85"/>
                      </a:lnTo>
                      <a:lnTo>
                        <a:pt x="308" y="85"/>
                      </a:lnTo>
                      <a:lnTo>
                        <a:pt x="304" y="82"/>
                      </a:lnTo>
                      <a:lnTo>
                        <a:pt x="302" y="80"/>
                      </a:lnTo>
                      <a:lnTo>
                        <a:pt x="297" y="79"/>
                      </a:lnTo>
                      <a:lnTo>
                        <a:pt x="291" y="77"/>
                      </a:lnTo>
                      <a:lnTo>
                        <a:pt x="266" y="76"/>
                      </a:lnTo>
                      <a:lnTo>
                        <a:pt x="217" y="75"/>
                      </a:lnTo>
                      <a:lnTo>
                        <a:pt x="217" y="75"/>
                      </a:lnTo>
                      <a:lnTo>
                        <a:pt x="202" y="74"/>
                      </a:lnTo>
                      <a:lnTo>
                        <a:pt x="185" y="70"/>
                      </a:lnTo>
                      <a:lnTo>
                        <a:pt x="168" y="67"/>
                      </a:lnTo>
                      <a:lnTo>
                        <a:pt x="150" y="61"/>
                      </a:lnTo>
                      <a:lnTo>
                        <a:pt x="116" y="46"/>
                      </a:lnTo>
                      <a:lnTo>
                        <a:pt x="84" y="32"/>
                      </a:lnTo>
                      <a:lnTo>
                        <a:pt x="54" y="17"/>
                      </a:lnTo>
                      <a:lnTo>
                        <a:pt x="30" y="6"/>
                      </a:lnTo>
                      <a:lnTo>
                        <a:pt x="20" y="3"/>
                      </a:lnTo>
                      <a:lnTo>
                        <a:pt x="13" y="0"/>
                      </a:lnTo>
                      <a:lnTo>
                        <a:pt x="7" y="0"/>
                      </a:lnTo>
                      <a:lnTo>
                        <a:pt x="4" y="2"/>
                      </a:lnTo>
                      <a:lnTo>
                        <a:pt x="3" y="3"/>
                      </a:lnTo>
                      <a:lnTo>
                        <a:pt x="3" y="3"/>
                      </a:lnTo>
                      <a:lnTo>
                        <a:pt x="0" y="10"/>
                      </a:lnTo>
                      <a:lnTo>
                        <a:pt x="0" y="17"/>
                      </a:lnTo>
                      <a:lnTo>
                        <a:pt x="1" y="26"/>
                      </a:lnTo>
                      <a:lnTo>
                        <a:pt x="4" y="33"/>
                      </a:lnTo>
                      <a:lnTo>
                        <a:pt x="9" y="41"/>
                      </a:lnTo>
                      <a:lnTo>
                        <a:pt x="15" y="50"/>
                      </a:lnTo>
                      <a:lnTo>
                        <a:pt x="29" y="65"/>
                      </a:lnTo>
                      <a:lnTo>
                        <a:pt x="29" y="65"/>
                      </a:lnTo>
                      <a:lnTo>
                        <a:pt x="29" y="68"/>
                      </a:lnTo>
                      <a:lnTo>
                        <a:pt x="29" y="68"/>
                      </a:lnTo>
                      <a:lnTo>
                        <a:pt x="45" y="76"/>
                      </a:lnTo>
                      <a:lnTo>
                        <a:pt x="65" y="85"/>
                      </a:lnTo>
                      <a:lnTo>
                        <a:pt x="85" y="92"/>
                      </a:lnTo>
                      <a:lnTo>
                        <a:pt x="107" y="99"/>
                      </a:lnTo>
                      <a:lnTo>
                        <a:pt x="107" y="99"/>
                      </a:lnTo>
                      <a:lnTo>
                        <a:pt x="126" y="103"/>
                      </a:lnTo>
                      <a:lnTo>
                        <a:pt x="144" y="106"/>
                      </a:lnTo>
                      <a:lnTo>
                        <a:pt x="162" y="109"/>
                      </a:lnTo>
                      <a:lnTo>
                        <a:pt x="178" y="110"/>
                      </a:lnTo>
                      <a:lnTo>
                        <a:pt x="208" y="111"/>
                      </a:lnTo>
                      <a:lnTo>
                        <a:pt x="233" y="110"/>
                      </a:lnTo>
                      <a:lnTo>
                        <a:pt x="254" y="106"/>
                      </a:lnTo>
                      <a:lnTo>
                        <a:pt x="268" y="104"/>
                      </a:lnTo>
                      <a:lnTo>
                        <a:pt x="280" y="100"/>
                      </a:lnTo>
                      <a:lnTo>
                        <a:pt x="280" y="100"/>
                      </a:lnTo>
                      <a:lnTo>
                        <a:pt x="281" y="103"/>
                      </a:lnTo>
                      <a:lnTo>
                        <a:pt x="285" y="107"/>
                      </a:lnTo>
                      <a:lnTo>
                        <a:pt x="290" y="113"/>
                      </a:lnTo>
                      <a:lnTo>
                        <a:pt x="299" y="123"/>
                      </a:lnTo>
                      <a:lnTo>
                        <a:pt x="311" y="135"/>
                      </a:lnTo>
                      <a:lnTo>
                        <a:pt x="329" y="150"/>
                      </a:lnTo>
                      <a:lnTo>
                        <a:pt x="352" y="168"/>
                      </a:lnTo>
                      <a:lnTo>
                        <a:pt x="352" y="168"/>
                      </a:lnTo>
                      <a:lnTo>
                        <a:pt x="370" y="178"/>
                      </a:lnTo>
                      <a:lnTo>
                        <a:pt x="386" y="187"/>
                      </a:lnTo>
                      <a:lnTo>
                        <a:pt x="399" y="190"/>
                      </a:lnTo>
                      <a:lnTo>
                        <a:pt x="410" y="192"/>
                      </a:lnTo>
                      <a:lnTo>
                        <a:pt x="420" y="190"/>
                      </a:lnTo>
                      <a:lnTo>
                        <a:pt x="428" y="187"/>
                      </a:lnTo>
                      <a:lnTo>
                        <a:pt x="434" y="183"/>
                      </a:lnTo>
                      <a:lnTo>
                        <a:pt x="439" y="178"/>
                      </a:lnTo>
                      <a:lnTo>
                        <a:pt x="439" y="178"/>
                      </a:lnTo>
                      <a:close/>
                    </a:path>
                  </a:pathLst>
                </a:custGeom>
                <a:solidFill>
                  <a:srgbClr val="E8AD8B"/>
                </a:solidFill>
                <a:ln>
                  <a:noFill/>
                </a:ln>
              </p:spPr>
              <p:txBody>
                <a:bodyPr vert="horz" wrap="square" lIns="91440" tIns="45720" rIns="91440" bIns="45720" numCol="1" anchor="t" anchorCtr="0" compatLnSpc="1">
                  <a:normAutofit fontScale="70000" lnSpcReduction="20000"/>
                </a:bodyPr>
                <a:lstStyle/>
                <a:p>
                  <a:endParaRPr lang="en-US"/>
                </a:p>
              </p:txBody>
            </p:sp>
            <p:sp>
              <p:nvSpPr>
                <p:cNvPr id="50" name="îŝḻiďe"/>
                <p:cNvSpPr/>
                <p:nvPr/>
              </p:nvSpPr>
              <p:spPr bwMode="auto">
                <a:xfrm>
                  <a:off x="3092199" y="4269066"/>
                  <a:ext cx="114818" cy="60998"/>
                </a:xfrm>
                <a:custGeom>
                  <a:avLst/>
                  <a:gdLst>
                    <a:gd name="T0" fmla="*/ 62 w 62"/>
                    <a:gd name="T1" fmla="*/ 33 h 34"/>
                    <a:gd name="T2" fmla="*/ 62 w 62"/>
                    <a:gd name="T3" fmla="*/ 33 h 34"/>
                    <a:gd name="T4" fmla="*/ 44 w 62"/>
                    <a:gd name="T5" fmla="*/ 25 h 34"/>
                    <a:gd name="T6" fmla="*/ 13 w 62"/>
                    <a:gd name="T7" fmla="*/ 9 h 34"/>
                    <a:gd name="T8" fmla="*/ 13 w 62"/>
                    <a:gd name="T9" fmla="*/ 9 h 34"/>
                    <a:gd name="T10" fmla="*/ 0 w 62"/>
                    <a:gd name="T11" fmla="*/ 0 h 34"/>
                    <a:gd name="T12" fmla="*/ 0 w 62"/>
                    <a:gd name="T13" fmla="*/ 0 h 34"/>
                    <a:gd name="T14" fmla="*/ 0 w 62"/>
                    <a:gd name="T15" fmla="*/ 4 h 34"/>
                    <a:gd name="T16" fmla="*/ 0 w 62"/>
                    <a:gd name="T17" fmla="*/ 7 h 34"/>
                    <a:gd name="T18" fmla="*/ 1 w 62"/>
                    <a:gd name="T19" fmla="*/ 11 h 34"/>
                    <a:gd name="T20" fmla="*/ 3 w 62"/>
                    <a:gd name="T21" fmla="*/ 15 h 34"/>
                    <a:gd name="T22" fmla="*/ 3 w 62"/>
                    <a:gd name="T23" fmla="*/ 15 h 34"/>
                    <a:gd name="T24" fmla="*/ 14 w 62"/>
                    <a:gd name="T25" fmla="*/ 22 h 34"/>
                    <a:gd name="T26" fmla="*/ 21 w 62"/>
                    <a:gd name="T27" fmla="*/ 25 h 34"/>
                    <a:gd name="T28" fmla="*/ 30 w 62"/>
                    <a:gd name="T29" fmla="*/ 29 h 34"/>
                    <a:gd name="T30" fmla="*/ 38 w 62"/>
                    <a:gd name="T31" fmla="*/ 33 h 34"/>
                    <a:gd name="T32" fmla="*/ 47 w 62"/>
                    <a:gd name="T33" fmla="*/ 34 h 34"/>
                    <a:gd name="T34" fmla="*/ 55 w 62"/>
                    <a:gd name="T35" fmla="*/ 34 h 34"/>
                    <a:gd name="T36" fmla="*/ 62 w 62"/>
                    <a:gd name="T37" fmla="*/ 33 h 34"/>
                    <a:gd name="T38" fmla="*/ 62 w 62"/>
                    <a:gd name="T39"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2" h="34">
                      <a:moveTo>
                        <a:pt x="62" y="33"/>
                      </a:moveTo>
                      <a:lnTo>
                        <a:pt x="62" y="33"/>
                      </a:lnTo>
                      <a:lnTo>
                        <a:pt x="44" y="25"/>
                      </a:lnTo>
                      <a:lnTo>
                        <a:pt x="13" y="9"/>
                      </a:lnTo>
                      <a:lnTo>
                        <a:pt x="13" y="9"/>
                      </a:lnTo>
                      <a:lnTo>
                        <a:pt x="0" y="0"/>
                      </a:lnTo>
                      <a:lnTo>
                        <a:pt x="0" y="0"/>
                      </a:lnTo>
                      <a:lnTo>
                        <a:pt x="0" y="4"/>
                      </a:lnTo>
                      <a:lnTo>
                        <a:pt x="0" y="7"/>
                      </a:lnTo>
                      <a:lnTo>
                        <a:pt x="1" y="11"/>
                      </a:lnTo>
                      <a:lnTo>
                        <a:pt x="3" y="15"/>
                      </a:lnTo>
                      <a:lnTo>
                        <a:pt x="3" y="15"/>
                      </a:lnTo>
                      <a:lnTo>
                        <a:pt x="14" y="22"/>
                      </a:lnTo>
                      <a:lnTo>
                        <a:pt x="21" y="25"/>
                      </a:lnTo>
                      <a:lnTo>
                        <a:pt x="30" y="29"/>
                      </a:lnTo>
                      <a:lnTo>
                        <a:pt x="38" y="33"/>
                      </a:lnTo>
                      <a:lnTo>
                        <a:pt x="47" y="34"/>
                      </a:lnTo>
                      <a:lnTo>
                        <a:pt x="55" y="34"/>
                      </a:lnTo>
                      <a:lnTo>
                        <a:pt x="62" y="33"/>
                      </a:lnTo>
                      <a:lnTo>
                        <a:pt x="62" y="33"/>
                      </a:lnTo>
                      <a:close/>
                    </a:path>
                  </a:pathLst>
                </a:custGeom>
                <a:solidFill>
                  <a:schemeClr val="bg1">
                    <a:lumMod val="85000"/>
                  </a:schemeClr>
                </a:solidFill>
                <a:ln>
                  <a:noFill/>
                </a:ln>
              </p:spPr>
              <p:txBody>
                <a:bodyPr vert="horz" wrap="square" lIns="91440" tIns="45720" rIns="91440" bIns="45720" numCol="1" anchor="t" anchorCtr="0" compatLnSpc="1">
                  <a:normAutofit fontScale="25000" lnSpcReduction="20000"/>
                </a:bodyPr>
                <a:lstStyle/>
                <a:p>
                  <a:endParaRPr lang="en-US"/>
                </a:p>
              </p:txBody>
            </p:sp>
            <p:sp>
              <p:nvSpPr>
                <p:cNvPr id="51" name="íṣlïḓê"/>
                <p:cNvSpPr/>
                <p:nvPr/>
              </p:nvSpPr>
              <p:spPr bwMode="auto">
                <a:xfrm>
                  <a:off x="2457108" y="4114779"/>
                  <a:ext cx="889843" cy="473626"/>
                </a:xfrm>
                <a:custGeom>
                  <a:avLst/>
                  <a:gdLst>
                    <a:gd name="T0" fmla="*/ 2 w 496"/>
                    <a:gd name="T1" fmla="*/ 4 h 265"/>
                    <a:gd name="T2" fmla="*/ 11 w 496"/>
                    <a:gd name="T3" fmla="*/ 0 h 265"/>
                    <a:gd name="T4" fmla="*/ 23 w 496"/>
                    <a:gd name="T5" fmla="*/ 0 h 265"/>
                    <a:gd name="T6" fmla="*/ 53 w 496"/>
                    <a:gd name="T7" fmla="*/ 14 h 265"/>
                    <a:gd name="T8" fmla="*/ 100 w 496"/>
                    <a:gd name="T9" fmla="*/ 34 h 265"/>
                    <a:gd name="T10" fmla="*/ 150 w 496"/>
                    <a:gd name="T11" fmla="*/ 50 h 265"/>
                    <a:gd name="T12" fmla="*/ 170 w 496"/>
                    <a:gd name="T13" fmla="*/ 53 h 265"/>
                    <a:gd name="T14" fmla="*/ 236 w 496"/>
                    <a:gd name="T15" fmla="*/ 65 h 265"/>
                    <a:gd name="T16" fmla="*/ 272 w 496"/>
                    <a:gd name="T17" fmla="*/ 69 h 265"/>
                    <a:gd name="T18" fmla="*/ 292 w 496"/>
                    <a:gd name="T19" fmla="*/ 68 h 265"/>
                    <a:gd name="T20" fmla="*/ 306 w 496"/>
                    <a:gd name="T21" fmla="*/ 65 h 265"/>
                    <a:gd name="T22" fmla="*/ 315 w 496"/>
                    <a:gd name="T23" fmla="*/ 72 h 265"/>
                    <a:gd name="T24" fmla="*/ 345 w 496"/>
                    <a:gd name="T25" fmla="*/ 105 h 265"/>
                    <a:gd name="T26" fmla="*/ 377 w 496"/>
                    <a:gd name="T27" fmla="*/ 141 h 265"/>
                    <a:gd name="T28" fmla="*/ 403 w 496"/>
                    <a:gd name="T29" fmla="*/ 164 h 265"/>
                    <a:gd name="T30" fmla="*/ 434 w 496"/>
                    <a:gd name="T31" fmla="*/ 185 h 265"/>
                    <a:gd name="T32" fmla="*/ 468 w 496"/>
                    <a:gd name="T33" fmla="*/ 198 h 265"/>
                    <a:gd name="T34" fmla="*/ 487 w 496"/>
                    <a:gd name="T35" fmla="*/ 201 h 265"/>
                    <a:gd name="T36" fmla="*/ 493 w 496"/>
                    <a:gd name="T37" fmla="*/ 210 h 265"/>
                    <a:gd name="T38" fmla="*/ 496 w 496"/>
                    <a:gd name="T39" fmla="*/ 221 h 265"/>
                    <a:gd name="T40" fmla="*/ 493 w 496"/>
                    <a:gd name="T41" fmla="*/ 234 h 265"/>
                    <a:gd name="T42" fmla="*/ 486 w 496"/>
                    <a:gd name="T43" fmla="*/ 246 h 265"/>
                    <a:gd name="T44" fmla="*/ 474 w 496"/>
                    <a:gd name="T45" fmla="*/ 256 h 265"/>
                    <a:gd name="T46" fmla="*/ 457 w 496"/>
                    <a:gd name="T47" fmla="*/ 263 h 265"/>
                    <a:gd name="T48" fmla="*/ 434 w 496"/>
                    <a:gd name="T49" fmla="*/ 265 h 265"/>
                    <a:gd name="T50" fmla="*/ 408 w 496"/>
                    <a:gd name="T51" fmla="*/ 262 h 265"/>
                    <a:gd name="T52" fmla="*/ 393 w 496"/>
                    <a:gd name="T53" fmla="*/ 257 h 265"/>
                    <a:gd name="T54" fmla="*/ 368 w 496"/>
                    <a:gd name="T55" fmla="*/ 247 h 265"/>
                    <a:gd name="T56" fmla="*/ 345 w 496"/>
                    <a:gd name="T57" fmla="*/ 236 h 265"/>
                    <a:gd name="T58" fmla="*/ 326 w 496"/>
                    <a:gd name="T59" fmla="*/ 222 h 265"/>
                    <a:gd name="T60" fmla="*/ 310 w 496"/>
                    <a:gd name="T61" fmla="*/ 208 h 265"/>
                    <a:gd name="T62" fmla="*/ 297 w 496"/>
                    <a:gd name="T63" fmla="*/ 189 h 265"/>
                    <a:gd name="T64" fmla="*/ 286 w 496"/>
                    <a:gd name="T65" fmla="*/ 171 h 265"/>
                    <a:gd name="T66" fmla="*/ 274 w 496"/>
                    <a:gd name="T67" fmla="*/ 140 h 265"/>
                    <a:gd name="T68" fmla="*/ 262 w 496"/>
                    <a:gd name="T69" fmla="*/ 144 h 265"/>
                    <a:gd name="T70" fmla="*/ 235 w 496"/>
                    <a:gd name="T71" fmla="*/ 149 h 265"/>
                    <a:gd name="T72" fmla="*/ 188 w 496"/>
                    <a:gd name="T73" fmla="*/ 152 h 265"/>
                    <a:gd name="T74" fmla="*/ 136 w 496"/>
                    <a:gd name="T75" fmla="*/ 150 h 265"/>
                    <a:gd name="T76" fmla="*/ 103 w 496"/>
                    <a:gd name="T77" fmla="*/ 144 h 265"/>
                    <a:gd name="T78" fmla="*/ 73 w 496"/>
                    <a:gd name="T79" fmla="*/ 135 h 265"/>
                    <a:gd name="T80" fmla="*/ 49 w 496"/>
                    <a:gd name="T81" fmla="*/ 123 h 265"/>
                    <a:gd name="T82" fmla="*/ 38 w 496"/>
                    <a:gd name="T83" fmla="*/ 116 h 265"/>
                    <a:gd name="T84" fmla="*/ 23 w 496"/>
                    <a:gd name="T85" fmla="*/ 100 h 265"/>
                    <a:gd name="T86" fmla="*/ 12 w 496"/>
                    <a:gd name="T87" fmla="*/ 82 h 265"/>
                    <a:gd name="T88" fmla="*/ 5 w 496"/>
                    <a:gd name="T89" fmla="*/ 64 h 265"/>
                    <a:gd name="T90" fmla="*/ 0 w 496"/>
                    <a:gd name="T91" fmla="*/ 29 h 265"/>
                    <a:gd name="T92" fmla="*/ 2 w 496"/>
                    <a:gd name="T93" fmla="*/ 4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96" h="265">
                      <a:moveTo>
                        <a:pt x="2" y="4"/>
                      </a:moveTo>
                      <a:lnTo>
                        <a:pt x="2" y="4"/>
                      </a:lnTo>
                      <a:lnTo>
                        <a:pt x="6" y="2"/>
                      </a:lnTo>
                      <a:lnTo>
                        <a:pt x="11" y="0"/>
                      </a:lnTo>
                      <a:lnTo>
                        <a:pt x="17" y="0"/>
                      </a:lnTo>
                      <a:lnTo>
                        <a:pt x="23" y="0"/>
                      </a:lnTo>
                      <a:lnTo>
                        <a:pt x="36" y="5"/>
                      </a:lnTo>
                      <a:lnTo>
                        <a:pt x="53" y="14"/>
                      </a:lnTo>
                      <a:lnTo>
                        <a:pt x="74" y="23"/>
                      </a:lnTo>
                      <a:lnTo>
                        <a:pt x="100" y="34"/>
                      </a:lnTo>
                      <a:lnTo>
                        <a:pt x="131" y="44"/>
                      </a:lnTo>
                      <a:lnTo>
                        <a:pt x="150" y="50"/>
                      </a:lnTo>
                      <a:lnTo>
                        <a:pt x="170" y="53"/>
                      </a:lnTo>
                      <a:lnTo>
                        <a:pt x="170" y="53"/>
                      </a:lnTo>
                      <a:lnTo>
                        <a:pt x="207" y="61"/>
                      </a:lnTo>
                      <a:lnTo>
                        <a:pt x="236" y="65"/>
                      </a:lnTo>
                      <a:lnTo>
                        <a:pt x="256" y="68"/>
                      </a:lnTo>
                      <a:lnTo>
                        <a:pt x="272" y="69"/>
                      </a:lnTo>
                      <a:lnTo>
                        <a:pt x="284" y="68"/>
                      </a:lnTo>
                      <a:lnTo>
                        <a:pt x="292" y="68"/>
                      </a:lnTo>
                      <a:lnTo>
                        <a:pt x="306" y="65"/>
                      </a:lnTo>
                      <a:lnTo>
                        <a:pt x="306" y="65"/>
                      </a:lnTo>
                      <a:lnTo>
                        <a:pt x="310" y="68"/>
                      </a:lnTo>
                      <a:lnTo>
                        <a:pt x="315" y="72"/>
                      </a:lnTo>
                      <a:lnTo>
                        <a:pt x="328" y="86"/>
                      </a:lnTo>
                      <a:lnTo>
                        <a:pt x="345" y="105"/>
                      </a:lnTo>
                      <a:lnTo>
                        <a:pt x="366" y="129"/>
                      </a:lnTo>
                      <a:lnTo>
                        <a:pt x="377" y="141"/>
                      </a:lnTo>
                      <a:lnTo>
                        <a:pt x="390" y="153"/>
                      </a:lnTo>
                      <a:lnTo>
                        <a:pt x="403" y="164"/>
                      </a:lnTo>
                      <a:lnTo>
                        <a:pt x="419" y="175"/>
                      </a:lnTo>
                      <a:lnTo>
                        <a:pt x="434" y="185"/>
                      </a:lnTo>
                      <a:lnTo>
                        <a:pt x="451" y="192"/>
                      </a:lnTo>
                      <a:lnTo>
                        <a:pt x="468" y="198"/>
                      </a:lnTo>
                      <a:lnTo>
                        <a:pt x="487" y="201"/>
                      </a:lnTo>
                      <a:lnTo>
                        <a:pt x="487" y="201"/>
                      </a:lnTo>
                      <a:lnTo>
                        <a:pt x="491" y="205"/>
                      </a:lnTo>
                      <a:lnTo>
                        <a:pt x="493" y="210"/>
                      </a:lnTo>
                      <a:lnTo>
                        <a:pt x="496" y="216"/>
                      </a:lnTo>
                      <a:lnTo>
                        <a:pt x="496" y="221"/>
                      </a:lnTo>
                      <a:lnTo>
                        <a:pt x="495" y="228"/>
                      </a:lnTo>
                      <a:lnTo>
                        <a:pt x="493" y="234"/>
                      </a:lnTo>
                      <a:lnTo>
                        <a:pt x="490" y="240"/>
                      </a:lnTo>
                      <a:lnTo>
                        <a:pt x="486" y="246"/>
                      </a:lnTo>
                      <a:lnTo>
                        <a:pt x="480" y="251"/>
                      </a:lnTo>
                      <a:lnTo>
                        <a:pt x="474" y="256"/>
                      </a:lnTo>
                      <a:lnTo>
                        <a:pt x="466" y="259"/>
                      </a:lnTo>
                      <a:lnTo>
                        <a:pt x="457" y="263"/>
                      </a:lnTo>
                      <a:lnTo>
                        <a:pt x="446" y="264"/>
                      </a:lnTo>
                      <a:lnTo>
                        <a:pt x="434" y="265"/>
                      </a:lnTo>
                      <a:lnTo>
                        <a:pt x="422" y="264"/>
                      </a:lnTo>
                      <a:lnTo>
                        <a:pt x="408" y="262"/>
                      </a:lnTo>
                      <a:lnTo>
                        <a:pt x="408" y="262"/>
                      </a:lnTo>
                      <a:lnTo>
                        <a:pt x="393" y="257"/>
                      </a:lnTo>
                      <a:lnTo>
                        <a:pt x="380" y="252"/>
                      </a:lnTo>
                      <a:lnTo>
                        <a:pt x="368" y="247"/>
                      </a:lnTo>
                      <a:lnTo>
                        <a:pt x="356" y="242"/>
                      </a:lnTo>
                      <a:lnTo>
                        <a:pt x="345" y="236"/>
                      </a:lnTo>
                      <a:lnTo>
                        <a:pt x="336" y="229"/>
                      </a:lnTo>
                      <a:lnTo>
                        <a:pt x="326" y="222"/>
                      </a:lnTo>
                      <a:lnTo>
                        <a:pt x="318" y="215"/>
                      </a:lnTo>
                      <a:lnTo>
                        <a:pt x="310" y="208"/>
                      </a:lnTo>
                      <a:lnTo>
                        <a:pt x="303" y="199"/>
                      </a:lnTo>
                      <a:lnTo>
                        <a:pt x="297" y="189"/>
                      </a:lnTo>
                      <a:lnTo>
                        <a:pt x="291" y="181"/>
                      </a:lnTo>
                      <a:lnTo>
                        <a:pt x="286" y="171"/>
                      </a:lnTo>
                      <a:lnTo>
                        <a:pt x="281" y="161"/>
                      </a:lnTo>
                      <a:lnTo>
                        <a:pt x="274" y="140"/>
                      </a:lnTo>
                      <a:lnTo>
                        <a:pt x="274" y="140"/>
                      </a:lnTo>
                      <a:lnTo>
                        <a:pt x="262" y="144"/>
                      </a:lnTo>
                      <a:lnTo>
                        <a:pt x="249" y="146"/>
                      </a:lnTo>
                      <a:lnTo>
                        <a:pt x="235" y="149"/>
                      </a:lnTo>
                      <a:lnTo>
                        <a:pt x="220" y="151"/>
                      </a:lnTo>
                      <a:lnTo>
                        <a:pt x="188" y="152"/>
                      </a:lnTo>
                      <a:lnTo>
                        <a:pt x="153" y="151"/>
                      </a:lnTo>
                      <a:lnTo>
                        <a:pt x="136" y="150"/>
                      </a:lnTo>
                      <a:lnTo>
                        <a:pt x="120" y="147"/>
                      </a:lnTo>
                      <a:lnTo>
                        <a:pt x="103" y="144"/>
                      </a:lnTo>
                      <a:lnTo>
                        <a:pt x="88" y="140"/>
                      </a:lnTo>
                      <a:lnTo>
                        <a:pt x="73" y="135"/>
                      </a:lnTo>
                      <a:lnTo>
                        <a:pt x="60" y="129"/>
                      </a:lnTo>
                      <a:lnTo>
                        <a:pt x="49" y="123"/>
                      </a:lnTo>
                      <a:lnTo>
                        <a:pt x="38" y="116"/>
                      </a:lnTo>
                      <a:lnTo>
                        <a:pt x="38" y="116"/>
                      </a:lnTo>
                      <a:lnTo>
                        <a:pt x="30" y="109"/>
                      </a:lnTo>
                      <a:lnTo>
                        <a:pt x="23" y="100"/>
                      </a:lnTo>
                      <a:lnTo>
                        <a:pt x="17" y="92"/>
                      </a:lnTo>
                      <a:lnTo>
                        <a:pt x="12" y="82"/>
                      </a:lnTo>
                      <a:lnTo>
                        <a:pt x="7" y="73"/>
                      </a:lnTo>
                      <a:lnTo>
                        <a:pt x="5" y="64"/>
                      </a:lnTo>
                      <a:lnTo>
                        <a:pt x="1" y="46"/>
                      </a:lnTo>
                      <a:lnTo>
                        <a:pt x="0" y="29"/>
                      </a:lnTo>
                      <a:lnTo>
                        <a:pt x="1" y="16"/>
                      </a:lnTo>
                      <a:lnTo>
                        <a:pt x="2" y="4"/>
                      </a:lnTo>
                      <a:lnTo>
                        <a:pt x="2" y="4"/>
                      </a:lnTo>
                      <a:close/>
                    </a:path>
                  </a:pathLst>
                </a:custGeom>
                <a:solidFill>
                  <a:srgbClr val="E8AD8B"/>
                </a:solidFill>
                <a:ln>
                  <a:noFill/>
                </a:ln>
              </p:spPr>
              <p:txBody>
                <a:bodyPr vert="horz" wrap="square" lIns="91440" tIns="45720" rIns="91440" bIns="45720" numCol="1" anchor="t" anchorCtr="0" compatLnSpc="1">
                  <a:normAutofit lnSpcReduction="10000"/>
                </a:bodyPr>
                <a:lstStyle/>
                <a:p>
                  <a:endParaRPr lang="en-US"/>
                </a:p>
              </p:txBody>
            </p:sp>
            <p:sp>
              <p:nvSpPr>
                <p:cNvPr id="52" name="íṩľiḓe"/>
                <p:cNvSpPr/>
                <p:nvPr/>
              </p:nvSpPr>
              <p:spPr bwMode="auto">
                <a:xfrm>
                  <a:off x="1172577" y="4340827"/>
                  <a:ext cx="337279" cy="627914"/>
                </a:xfrm>
                <a:custGeom>
                  <a:avLst/>
                  <a:gdLst>
                    <a:gd name="T0" fmla="*/ 58 w 186"/>
                    <a:gd name="T1" fmla="*/ 1 h 350"/>
                    <a:gd name="T2" fmla="*/ 136 w 186"/>
                    <a:gd name="T3" fmla="*/ 0 h 350"/>
                    <a:gd name="T4" fmla="*/ 136 w 186"/>
                    <a:gd name="T5" fmla="*/ 0 h 350"/>
                    <a:gd name="T6" fmla="*/ 139 w 186"/>
                    <a:gd name="T7" fmla="*/ 6 h 350"/>
                    <a:gd name="T8" fmla="*/ 148 w 186"/>
                    <a:gd name="T9" fmla="*/ 24 h 350"/>
                    <a:gd name="T10" fmla="*/ 153 w 186"/>
                    <a:gd name="T11" fmla="*/ 37 h 350"/>
                    <a:gd name="T12" fmla="*/ 159 w 186"/>
                    <a:gd name="T13" fmla="*/ 53 h 350"/>
                    <a:gd name="T14" fmla="*/ 165 w 186"/>
                    <a:gd name="T15" fmla="*/ 71 h 350"/>
                    <a:gd name="T16" fmla="*/ 171 w 186"/>
                    <a:gd name="T17" fmla="*/ 93 h 350"/>
                    <a:gd name="T18" fmla="*/ 177 w 186"/>
                    <a:gd name="T19" fmla="*/ 115 h 350"/>
                    <a:gd name="T20" fmla="*/ 180 w 186"/>
                    <a:gd name="T21" fmla="*/ 142 h 350"/>
                    <a:gd name="T22" fmla="*/ 184 w 186"/>
                    <a:gd name="T23" fmla="*/ 170 h 350"/>
                    <a:gd name="T24" fmla="*/ 186 w 186"/>
                    <a:gd name="T25" fmla="*/ 201 h 350"/>
                    <a:gd name="T26" fmla="*/ 186 w 186"/>
                    <a:gd name="T27" fmla="*/ 233 h 350"/>
                    <a:gd name="T28" fmla="*/ 184 w 186"/>
                    <a:gd name="T29" fmla="*/ 268 h 350"/>
                    <a:gd name="T30" fmla="*/ 180 w 186"/>
                    <a:gd name="T31" fmla="*/ 306 h 350"/>
                    <a:gd name="T32" fmla="*/ 173 w 186"/>
                    <a:gd name="T33" fmla="*/ 344 h 350"/>
                    <a:gd name="T34" fmla="*/ 173 w 186"/>
                    <a:gd name="T35" fmla="*/ 344 h 350"/>
                    <a:gd name="T36" fmla="*/ 132 w 186"/>
                    <a:gd name="T37" fmla="*/ 345 h 350"/>
                    <a:gd name="T38" fmla="*/ 91 w 186"/>
                    <a:gd name="T39" fmla="*/ 348 h 350"/>
                    <a:gd name="T40" fmla="*/ 48 w 186"/>
                    <a:gd name="T41" fmla="*/ 350 h 350"/>
                    <a:gd name="T42" fmla="*/ 48 w 186"/>
                    <a:gd name="T43" fmla="*/ 350 h 350"/>
                    <a:gd name="T44" fmla="*/ 45 w 186"/>
                    <a:gd name="T45" fmla="*/ 348 h 350"/>
                    <a:gd name="T46" fmla="*/ 38 w 186"/>
                    <a:gd name="T47" fmla="*/ 339 h 350"/>
                    <a:gd name="T48" fmla="*/ 30 w 186"/>
                    <a:gd name="T49" fmla="*/ 325 h 350"/>
                    <a:gd name="T50" fmla="*/ 19 w 186"/>
                    <a:gd name="T51" fmla="*/ 306 h 350"/>
                    <a:gd name="T52" fmla="*/ 14 w 186"/>
                    <a:gd name="T53" fmla="*/ 294 h 350"/>
                    <a:gd name="T54" fmla="*/ 11 w 186"/>
                    <a:gd name="T55" fmla="*/ 280 h 350"/>
                    <a:gd name="T56" fmla="*/ 6 w 186"/>
                    <a:gd name="T57" fmla="*/ 265 h 350"/>
                    <a:gd name="T58" fmla="*/ 3 w 186"/>
                    <a:gd name="T59" fmla="*/ 248 h 350"/>
                    <a:gd name="T60" fmla="*/ 1 w 186"/>
                    <a:gd name="T61" fmla="*/ 230 h 350"/>
                    <a:gd name="T62" fmla="*/ 0 w 186"/>
                    <a:gd name="T63" fmla="*/ 209 h 350"/>
                    <a:gd name="T64" fmla="*/ 0 w 186"/>
                    <a:gd name="T65" fmla="*/ 188 h 350"/>
                    <a:gd name="T66" fmla="*/ 2 w 186"/>
                    <a:gd name="T67" fmla="*/ 165 h 350"/>
                    <a:gd name="T68" fmla="*/ 2 w 186"/>
                    <a:gd name="T69" fmla="*/ 165 h 350"/>
                    <a:gd name="T70" fmla="*/ 5 w 186"/>
                    <a:gd name="T71" fmla="*/ 142 h 350"/>
                    <a:gd name="T72" fmla="*/ 8 w 186"/>
                    <a:gd name="T73" fmla="*/ 120 h 350"/>
                    <a:gd name="T74" fmla="*/ 12 w 186"/>
                    <a:gd name="T75" fmla="*/ 102 h 350"/>
                    <a:gd name="T76" fmla="*/ 17 w 186"/>
                    <a:gd name="T77" fmla="*/ 85 h 350"/>
                    <a:gd name="T78" fmla="*/ 26 w 186"/>
                    <a:gd name="T79" fmla="*/ 56 h 350"/>
                    <a:gd name="T80" fmla="*/ 35 w 186"/>
                    <a:gd name="T81" fmla="*/ 35 h 350"/>
                    <a:gd name="T82" fmla="*/ 43 w 186"/>
                    <a:gd name="T83" fmla="*/ 19 h 350"/>
                    <a:gd name="T84" fmla="*/ 50 w 186"/>
                    <a:gd name="T85" fmla="*/ 8 h 350"/>
                    <a:gd name="T86" fmla="*/ 58 w 186"/>
                    <a:gd name="T87" fmla="*/ 1 h 350"/>
                    <a:gd name="T88" fmla="*/ 58 w 186"/>
                    <a:gd name="T89" fmla="*/ 1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6" h="350">
                      <a:moveTo>
                        <a:pt x="58" y="1"/>
                      </a:moveTo>
                      <a:lnTo>
                        <a:pt x="136" y="0"/>
                      </a:lnTo>
                      <a:lnTo>
                        <a:pt x="136" y="0"/>
                      </a:lnTo>
                      <a:lnTo>
                        <a:pt x="139" y="6"/>
                      </a:lnTo>
                      <a:lnTo>
                        <a:pt x="148" y="24"/>
                      </a:lnTo>
                      <a:lnTo>
                        <a:pt x="153" y="37"/>
                      </a:lnTo>
                      <a:lnTo>
                        <a:pt x="159" y="53"/>
                      </a:lnTo>
                      <a:lnTo>
                        <a:pt x="165" y="71"/>
                      </a:lnTo>
                      <a:lnTo>
                        <a:pt x="171" y="93"/>
                      </a:lnTo>
                      <a:lnTo>
                        <a:pt x="177" y="115"/>
                      </a:lnTo>
                      <a:lnTo>
                        <a:pt x="180" y="142"/>
                      </a:lnTo>
                      <a:lnTo>
                        <a:pt x="184" y="170"/>
                      </a:lnTo>
                      <a:lnTo>
                        <a:pt x="186" y="201"/>
                      </a:lnTo>
                      <a:lnTo>
                        <a:pt x="186" y="233"/>
                      </a:lnTo>
                      <a:lnTo>
                        <a:pt x="184" y="268"/>
                      </a:lnTo>
                      <a:lnTo>
                        <a:pt x="180" y="306"/>
                      </a:lnTo>
                      <a:lnTo>
                        <a:pt x="173" y="344"/>
                      </a:lnTo>
                      <a:lnTo>
                        <a:pt x="173" y="344"/>
                      </a:lnTo>
                      <a:lnTo>
                        <a:pt x="132" y="345"/>
                      </a:lnTo>
                      <a:lnTo>
                        <a:pt x="91" y="348"/>
                      </a:lnTo>
                      <a:lnTo>
                        <a:pt x="48" y="350"/>
                      </a:lnTo>
                      <a:lnTo>
                        <a:pt x="48" y="350"/>
                      </a:lnTo>
                      <a:lnTo>
                        <a:pt x="45" y="348"/>
                      </a:lnTo>
                      <a:lnTo>
                        <a:pt x="38" y="339"/>
                      </a:lnTo>
                      <a:lnTo>
                        <a:pt x="30" y="325"/>
                      </a:lnTo>
                      <a:lnTo>
                        <a:pt x="19" y="306"/>
                      </a:lnTo>
                      <a:lnTo>
                        <a:pt x="14" y="294"/>
                      </a:lnTo>
                      <a:lnTo>
                        <a:pt x="11" y="280"/>
                      </a:lnTo>
                      <a:lnTo>
                        <a:pt x="6" y="265"/>
                      </a:lnTo>
                      <a:lnTo>
                        <a:pt x="3" y="248"/>
                      </a:lnTo>
                      <a:lnTo>
                        <a:pt x="1" y="230"/>
                      </a:lnTo>
                      <a:lnTo>
                        <a:pt x="0" y="209"/>
                      </a:lnTo>
                      <a:lnTo>
                        <a:pt x="0" y="188"/>
                      </a:lnTo>
                      <a:lnTo>
                        <a:pt x="2" y="165"/>
                      </a:lnTo>
                      <a:lnTo>
                        <a:pt x="2" y="165"/>
                      </a:lnTo>
                      <a:lnTo>
                        <a:pt x="5" y="142"/>
                      </a:lnTo>
                      <a:lnTo>
                        <a:pt x="8" y="120"/>
                      </a:lnTo>
                      <a:lnTo>
                        <a:pt x="12" y="102"/>
                      </a:lnTo>
                      <a:lnTo>
                        <a:pt x="17" y="85"/>
                      </a:lnTo>
                      <a:lnTo>
                        <a:pt x="26" y="56"/>
                      </a:lnTo>
                      <a:lnTo>
                        <a:pt x="35" y="35"/>
                      </a:lnTo>
                      <a:lnTo>
                        <a:pt x="43" y="19"/>
                      </a:lnTo>
                      <a:lnTo>
                        <a:pt x="50" y="8"/>
                      </a:lnTo>
                      <a:lnTo>
                        <a:pt x="58" y="1"/>
                      </a:lnTo>
                      <a:lnTo>
                        <a:pt x="58" y="1"/>
                      </a:lnTo>
                      <a:close/>
                    </a:path>
                  </a:pathLst>
                </a:custGeom>
                <a:solidFill>
                  <a:srgbClr val="C6A7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p>
              </p:txBody>
            </p:sp>
            <p:sp>
              <p:nvSpPr>
                <p:cNvPr id="53" name="îṥļiḓê"/>
                <p:cNvSpPr/>
                <p:nvPr/>
              </p:nvSpPr>
              <p:spPr bwMode="auto">
                <a:xfrm>
                  <a:off x="1269456" y="3978433"/>
                  <a:ext cx="1528521" cy="1015427"/>
                </a:xfrm>
                <a:custGeom>
                  <a:avLst/>
                  <a:gdLst>
                    <a:gd name="T0" fmla="*/ 783 w 852"/>
                    <a:gd name="T1" fmla="*/ 426 h 566"/>
                    <a:gd name="T2" fmla="*/ 742 w 852"/>
                    <a:gd name="T3" fmla="*/ 420 h 566"/>
                    <a:gd name="T4" fmla="*/ 686 w 852"/>
                    <a:gd name="T5" fmla="*/ 425 h 566"/>
                    <a:gd name="T6" fmla="*/ 612 w 852"/>
                    <a:gd name="T7" fmla="*/ 446 h 566"/>
                    <a:gd name="T8" fmla="*/ 588 w 852"/>
                    <a:gd name="T9" fmla="*/ 451 h 566"/>
                    <a:gd name="T10" fmla="*/ 561 w 852"/>
                    <a:gd name="T11" fmla="*/ 434 h 566"/>
                    <a:gd name="T12" fmla="*/ 535 w 852"/>
                    <a:gd name="T13" fmla="*/ 408 h 566"/>
                    <a:gd name="T14" fmla="*/ 558 w 852"/>
                    <a:gd name="T15" fmla="*/ 398 h 566"/>
                    <a:gd name="T16" fmla="*/ 618 w 852"/>
                    <a:gd name="T17" fmla="*/ 385 h 566"/>
                    <a:gd name="T18" fmla="*/ 666 w 852"/>
                    <a:gd name="T19" fmla="*/ 357 h 566"/>
                    <a:gd name="T20" fmla="*/ 686 w 852"/>
                    <a:gd name="T21" fmla="*/ 342 h 566"/>
                    <a:gd name="T22" fmla="*/ 703 w 852"/>
                    <a:gd name="T23" fmla="*/ 316 h 566"/>
                    <a:gd name="T24" fmla="*/ 707 w 852"/>
                    <a:gd name="T25" fmla="*/ 313 h 566"/>
                    <a:gd name="T26" fmla="*/ 725 w 852"/>
                    <a:gd name="T27" fmla="*/ 286 h 566"/>
                    <a:gd name="T28" fmla="*/ 745 w 852"/>
                    <a:gd name="T29" fmla="*/ 248 h 566"/>
                    <a:gd name="T30" fmla="*/ 748 w 852"/>
                    <a:gd name="T31" fmla="*/ 231 h 566"/>
                    <a:gd name="T32" fmla="*/ 747 w 852"/>
                    <a:gd name="T33" fmla="*/ 203 h 566"/>
                    <a:gd name="T34" fmla="*/ 731 w 852"/>
                    <a:gd name="T35" fmla="*/ 168 h 566"/>
                    <a:gd name="T36" fmla="*/ 717 w 852"/>
                    <a:gd name="T37" fmla="*/ 143 h 566"/>
                    <a:gd name="T38" fmla="*/ 709 w 852"/>
                    <a:gd name="T39" fmla="*/ 109 h 566"/>
                    <a:gd name="T40" fmla="*/ 697 w 852"/>
                    <a:gd name="T41" fmla="*/ 46 h 566"/>
                    <a:gd name="T42" fmla="*/ 683 w 852"/>
                    <a:gd name="T43" fmla="*/ 19 h 566"/>
                    <a:gd name="T44" fmla="*/ 660 w 852"/>
                    <a:gd name="T45" fmla="*/ 1 h 566"/>
                    <a:gd name="T46" fmla="*/ 646 w 852"/>
                    <a:gd name="T47" fmla="*/ 0 h 566"/>
                    <a:gd name="T48" fmla="*/ 627 w 852"/>
                    <a:gd name="T49" fmla="*/ 12 h 566"/>
                    <a:gd name="T50" fmla="*/ 567 w 852"/>
                    <a:gd name="T51" fmla="*/ 60 h 566"/>
                    <a:gd name="T52" fmla="*/ 508 w 852"/>
                    <a:gd name="T53" fmla="*/ 95 h 566"/>
                    <a:gd name="T54" fmla="*/ 397 w 852"/>
                    <a:gd name="T55" fmla="*/ 147 h 566"/>
                    <a:gd name="T56" fmla="*/ 262 w 852"/>
                    <a:gd name="T57" fmla="*/ 198 h 566"/>
                    <a:gd name="T58" fmla="*/ 195 w 852"/>
                    <a:gd name="T59" fmla="*/ 218 h 566"/>
                    <a:gd name="T60" fmla="*/ 141 w 852"/>
                    <a:gd name="T61" fmla="*/ 226 h 566"/>
                    <a:gd name="T62" fmla="*/ 69 w 852"/>
                    <a:gd name="T63" fmla="*/ 224 h 566"/>
                    <a:gd name="T64" fmla="*/ 53 w 852"/>
                    <a:gd name="T65" fmla="*/ 221 h 566"/>
                    <a:gd name="T66" fmla="*/ 33 w 852"/>
                    <a:gd name="T67" fmla="*/ 242 h 566"/>
                    <a:gd name="T68" fmla="*/ 18 w 852"/>
                    <a:gd name="T69" fmla="*/ 273 h 566"/>
                    <a:gd name="T70" fmla="*/ 6 w 852"/>
                    <a:gd name="T71" fmla="*/ 321 h 566"/>
                    <a:gd name="T72" fmla="*/ 0 w 852"/>
                    <a:gd name="T73" fmla="*/ 393 h 566"/>
                    <a:gd name="T74" fmla="*/ 2 w 852"/>
                    <a:gd name="T75" fmla="*/ 419 h 566"/>
                    <a:gd name="T76" fmla="*/ 13 w 852"/>
                    <a:gd name="T77" fmla="*/ 457 h 566"/>
                    <a:gd name="T78" fmla="*/ 35 w 852"/>
                    <a:gd name="T79" fmla="*/ 491 h 566"/>
                    <a:gd name="T80" fmla="*/ 43 w 852"/>
                    <a:gd name="T81" fmla="*/ 496 h 566"/>
                    <a:gd name="T82" fmla="*/ 98 w 852"/>
                    <a:gd name="T83" fmla="*/ 485 h 566"/>
                    <a:gd name="T84" fmla="*/ 202 w 852"/>
                    <a:gd name="T85" fmla="*/ 475 h 566"/>
                    <a:gd name="T86" fmla="*/ 246 w 852"/>
                    <a:gd name="T87" fmla="*/ 478 h 566"/>
                    <a:gd name="T88" fmla="*/ 267 w 852"/>
                    <a:gd name="T89" fmla="*/ 487 h 566"/>
                    <a:gd name="T90" fmla="*/ 311 w 852"/>
                    <a:gd name="T91" fmla="*/ 511 h 566"/>
                    <a:gd name="T92" fmla="*/ 372 w 852"/>
                    <a:gd name="T93" fmla="*/ 535 h 566"/>
                    <a:gd name="T94" fmla="*/ 441 w 852"/>
                    <a:gd name="T95" fmla="*/ 555 h 566"/>
                    <a:gd name="T96" fmla="*/ 510 w 852"/>
                    <a:gd name="T97" fmla="*/ 566 h 566"/>
                    <a:gd name="T98" fmla="*/ 570 w 852"/>
                    <a:gd name="T99" fmla="*/ 561 h 566"/>
                    <a:gd name="T100" fmla="*/ 603 w 852"/>
                    <a:gd name="T101" fmla="*/ 544 h 566"/>
                    <a:gd name="T102" fmla="*/ 665 w 852"/>
                    <a:gd name="T103" fmla="*/ 528 h 566"/>
                    <a:gd name="T104" fmla="*/ 775 w 852"/>
                    <a:gd name="T105" fmla="*/ 517 h 566"/>
                    <a:gd name="T106" fmla="*/ 841 w 852"/>
                    <a:gd name="T107" fmla="*/ 516 h 566"/>
                    <a:gd name="T108" fmla="*/ 851 w 852"/>
                    <a:gd name="T109" fmla="*/ 499 h 566"/>
                    <a:gd name="T110" fmla="*/ 851 w 852"/>
                    <a:gd name="T111" fmla="*/ 484 h 566"/>
                    <a:gd name="T112" fmla="*/ 842 w 852"/>
                    <a:gd name="T113" fmla="*/ 466 h 566"/>
                    <a:gd name="T114" fmla="*/ 825 w 852"/>
                    <a:gd name="T115" fmla="*/ 448 h 566"/>
                    <a:gd name="T116" fmla="*/ 795 w 852"/>
                    <a:gd name="T117" fmla="*/ 431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52" h="566">
                      <a:moveTo>
                        <a:pt x="795" y="431"/>
                      </a:moveTo>
                      <a:lnTo>
                        <a:pt x="795" y="431"/>
                      </a:lnTo>
                      <a:lnTo>
                        <a:pt x="783" y="426"/>
                      </a:lnTo>
                      <a:lnTo>
                        <a:pt x="770" y="424"/>
                      </a:lnTo>
                      <a:lnTo>
                        <a:pt x="757" y="421"/>
                      </a:lnTo>
                      <a:lnTo>
                        <a:pt x="742" y="420"/>
                      </a:lnTo>
                      <a:lnTo>
                        <a:pt x="728" y="420"/>
                      </a:lnTo>
                      <a:lnTo>
                        <a:pt x="713" y="421"/>
                      </a:lnTo>
                      <a:lnTo>
                        <a:pt x="686" y="425"/>
                      </a:lnTo>
                      <a:lnTo>
                        <a:pt x="658" y="431"/>
                      </a:lnTo>
                      <a:lnTo>
                        <a:pt x="634" y="439"/>
                      </a:lnTo>
                      <a:lnTo>
                        <a:pt x="612" y="446"/>
                      </a:lnTo>
                      <a:lnTo>
                        <a:pt x="595" y="455"/>
                      </a:lnTo>
                      <a:lnTo>
                        <a:pt x="595" y="455"/>
                      </a:lnTo>
                      <a:lnTo>
                        <a:pt x="588" y="451"/>
                      </a:lnTo>
                      <a:lnTo>
                        <a:pt x="580" y="448"/>
                      </a:lnTo>
                      <a:lnTo>
                        <a:pt x="570" y="442"/>
                      </a:lnTo>
                      <a:lnTo>
                        <a:pt x="561" y="434"/>
                      </a:lnTo>
                      <a:lnTo>
                        <a:pt x="552" y="426"/>
                      </a:lnTo>
                      <a:lnTo>
                        <a:pt x="543" y="418"/>
                      </a:lnTo>
                      <a:lnTo>
                        <a:pt x="535" y="408"/>
                      </a:lnTo>
                      <a:lnTo>
                        <a:pt x="529" y="399"/>
                      </a:lnTo>
                      <a:lnTo>
                        <a:pt x="529" y="399"/>
                      </a:lnTo>
                      <a:lnTo>
                        <a:pt x="558" y="398"/>
                      </a:lnTo>
                      <a:lnTo>
                        <a:pt x="582" y="395"/>
                      </a:lnTo>
                      <a:lnTo>
                        <a:pt x="601" y="391"/>
                      </a:lnTo>
                      <a:lnTo>
                        <a:pt x="618" y="385"/>
                      </a:lnTo>
                      <a:lnTo>
                        <a:pt x="632" y="379"/>
                      </a:lnTo>
                      <a:lnTo>
                        <a:pt x="644" y="372"/>
                      </a:lnTo>
                      <a:lnTo>
                        <a:pt x="666" y="357"/>
                      </a:lnTo>
                      <a:lnTo>
                        <a:pt x="666" y="357"/>
                      </a:lnTo>
                      <a:lnTo>
                        <a:pt x="677" y="349"/>
                      </a:lnTo>
                      <a:lnTo>
                        <a:pt x="686" y="342"/>
                      </a:lnTo>
                      <a:lnTo>
                        <a:pt x="692" y="333"/>
                      </a:lnTo>
                      <a:lnTo>
                        <a:pt x="697" y="327"/>
                      </a:lnTo>
                      <a:lnTo>
                        <a:pt x="703" y="316"/>
                      </a:lnTo>
                      <a:lnTo>
                        <a:pt x="704" y="312"/>
                      </a:lnTo>
                      <a:lnTo>
                        <a:pt x="704" y="312"/>
                      </a:lnTo>
                      <a:lnTo>
                        <a:pt x="707" y="313"/>
                      </a:lnTo>
                      <a:lnTo>
                        <a:pt x="707" y="313"/>
                      </a:lnTo>
                      <a:lnTo>
                        <a:pt x="716" y="300"/>
                      </a:lnTo>
                      <a:lnTo>
                        <a:pt x="725" y="286"/>
                      </a:lnTo>
                      <a:lnTo>
                        <a:pt x="735" y="271"/>
                      </a:lnTo>
                      <a:lnTo>
                        <a:pt x="740" y="260"/>
                      </a:lnTo>
                      <a:lnTo>
                        <a:pt x="745" y="248"/>
                      </a:lnTo>
                      <a:lnTo>
                        <a:pt x="745" y="248"/>
                      </a:lnTo>
                      <a:lnTo>
                        <a:pt x="747" y="239"/>
                      </a:lnTo>
                      <a:lnTo>
                        <a:pt x="748" y="231"/>
                      </a:lnTo>
                      <a:lnTo>
                        <a:pt x="750" y="224"/>
                      </a:lnTo>
                      <a:lnTo>
                        <a:pt x="750" y="217"/>
                      </a:lnTo>
                      <a:lnTo>
                        <a:pt x="747" y="203"/>
                      </a:lnTo>
                      <a:lnTo>
                        <a:pt x="743" y="191"/>
                      </a:lnTo>
                      <a:lnTo>
                        <a:pt x="737" y="179"/>
                      </a:lnTo>
                      <a:lnTo>
                        <a:pt x="731" y="168"/>
                      </a:lnTo>
                      <a:lnTo>
                        <a:pt x="724" y="156"/>
                      </a:lnTo>
                      <a:lnTo>
                        <a:pt x="717" y="143"/>
                      </a:lnTo>
                      <a:lnTo>
                        <a:pt x="717" y="143"/>
                      </a:lnTo>
                      <a:lnTo>
                        <a:pt x="715" y="136"/>
                      </a:lnTo>
                      <a:lnTo>
                        <a:pt x="712" y="127"/>
                      </a:lnTo>
                      <a:lnTo>
                        <a:pt x="709" y="109"/>
                      </a:lnTo>
                      <a:lnTo>
                        <a:pt x="705" y="88"/>
                      </a:lnTo>
                      <a:lnTo>
                        <a:pt x="701" y="66"/>
                      </a:lnTo>
                      <a:lnTo>
                        <a:pt x="697" y="46"/>
                      </a:lnTo>
                      <a:lnTo>
                        <a:pt x="693" y="36"/>
                      </a:lnTo>
                      <a:lnTo>
                        <a:pt x="689" y="26"/>
                      </a:lnTo>
                      <a:lnTo>
                        <a:pt x="683" y="19"/>
                      </a:lnTo>
                      <a:lnTo>
                        <a:pt x="677" y="12"/>
                      </a:lnTo>
                      <a:lnTo>
                        <a:pt x="670" y="6"/>
                      </a:lnTo>
                      <a:lnTo>
                        <a:pt x="660" y="1"/>
                      </a:lnTo>
                      <a:lnTo>
                        <a:pt x="660" y="1"/>
                      </a:lnTo>
                      <a:lnTo>
                        <a:pt x="651" y="0"/>
                      </a:lnTo>
                      <a:lnTo>
                        <a:pt x="646" y="0"/>
                      </a:lnTo>
                      <a:lnTo>
                        <a:pt x="642" y="1"/>
                      </a:lnTo>
                      <a:lnTo>
                        <a:pt x="635" y="5"/>
                      </a:lnTo>
                      <a:lnTo>
                        <a:pt x="627" y="12"/>
                      </a:lnTo>
                      <a:lnTo>
                        <a:pt x="604" y="32"/>
                      </a:lnTo>
                      <a:lnTo>
                        <a:pt x="587" y="46"/>
                      </a:lnTo>
                      <a:lnTo>
                        <a:pt x="567" y="60"/>
                      </a:lnTo>
                      <a:lnTo>
                        <a:pt x="567" y="60"/>
                      </a:lnTo>
                      <a:lnTo>
                        <a:pt x="539" y="77"/>
                      </a:lnTo>
                      <a:lnTo>
                        <a:pt x="508" y="95"/>
                      </a:lnTo>
                      <a:lnTo>
                        <a:pt x="474" y="112"/>
                      </a:lnTo>
                      <a:lnTo>
                        <a:pt x="437" y="129"/>
                      </a:lnTo>
                      <a:lnTo>
                        <a:pt x="397" y="147"/>
                      </a:lnTo>
                      <a:lnTo>
                        <a:pt x="355" y="164"/>
                      </a:lnTo>
                      <a:lnTo>
                        <a:pt x="262" y="198"/>
                      </a:lnTo>
                      <a:lnTo>
                        <a:pt x="262" y="198"/>
                      </a:lnTo>
                      <a:lnTo>
                        <a:pt x="238" y="207"/>
                      </a:lnTo>
                      <a:lnTo>
                        <a:pt x="216" y="213"/>
                      </a:lnTo>
                      <a:lnTo>
                        <a:pt x="195" y="218"/>
                      </a:lnTo>
                      <a:lnTo>
                        <a:pt x="175" y="221"/>
                      </a:lnTo>
                      <a:lnTo>
                        <a:pt x="157" y="224"/>
                      </a:lnTo>
                      <a:lnTo>
                        <a:pt x="141" y="226"/>
                      </a:lnTo>
                      <a:lnTo>
                        <a:pt x="110" y="227"/>
                      </a:lnTo>
                      <a:lnTo>
                        <a:pt x="86" y="225"/>
                      </a:lnTo>
                      <a:lnTo>
                        <a:pt x="69" y="224"/>
                      </a:lnTo>
                      <a:lnTo>
                        <a:pt x="55" y="220"/>
                      </a:lnTo>
                      <a:lnTo>
                        <a:pt x="55" y="220"/>
                      </a:lnTo>
                      <a:lnTo>
                        <a:pt x="53" y="221"/>
                      </a:lnTo>
                      <a:lnTo>
                        <a:pt x="47" y="226"/>
                      </a:lnTo>
                      <a:lnTo>
                        <a:pt x="38" y="236"/>
                      </a:lnTo>
                      <a:lnTo>
                        <a:pt x="33" y="242"/>
                      </a:lnTo>
                      <a:lnTo>
                        <a:pt x="29" y="250"/>
                      </a:lnTo>
                      <a:lnTo>
                        <a:pt x="23" y="261"/>
                      </a:lnTo>
                      <a:lnTo>
                        <a:pt x="18" y="273"/>
                      </a:lnTo>
                      <a:lnTo>
                        <a:pt x="13" y="286"/>
                      </a:lnTo>
                      <a:lnTo>
                        <a:pt x="9" y="303"/>
                      </a:lnTo>
                      <a:lnTo>
                        <a:pt x="6" y="321"/>
                      </a:lnTo>
                      <a:lnTo>
                        <a:pt x="3" y="343"/>
                      </a:lnTo>
                      <a:lnTo>
                        <a:pt x="1" y="367"/>
                      </a:lnTo>
                      <a:lnTo>
                        <a:pt x="0" y="393"/>
                      </a:lnTo>
                      <a:lnTo>
                        <a:pt x="0" y="393"/>
                      </a:lnTo>
                      <a:lnTo>
                        <a:pt x="1" y="407"/>
                      </a:lnTo>
                      <a:lnTo>
                        <a:pt x="2" y="419"/>
                      </a:lnTo>
                      <a:lnTo>
                        <a:pt x="3" y="430"/>
                      </a:lnTo>
                      <a:lnTo>
                        <a:pt x="6" y="439"/>
                      </a:lnTo>
                      <a:lnTo>
                        <a:pt x="13" y="457"/>
                      </a:lnTo>
                      <a:lnTo>
                        <a:pt x="20" y="472"/>
                      </a:lnTo>
                      <a:lnTo>
                        <a:pt x="27" y="483"/>
                      </a:lnTo>
                      <a:lnTo>
                        <a:pt x="35" y="491"/>
                      </a:lnTo>
                      <a:lnTo>
                        <a:pt x="39" y="495"/>
                      </a:lnTo>
                      <a:lnTo>
                        <a:pt x="43" y="496"/>
                      </a:lnTo>
                      <a:lnTo>
                        <a:pt x="43" y="496"/>
                      </a:lnTo>
                      <a:lnTo>
                        <a:pt x="50" y="493"/>
                      </a:lnTo>
                      <a:lnTo>
                        <a:pt x="69" y="490"/>
                      </a:lnTo>
                      <a:lnTo>
                        <a:pt x="98" y="485"/>
                      </a:lnTo>
                      <a:lnTo>
                        <a:pt x="131" y="481"/>
                      </a:lnTo>
                      <a:lnTo>
                        <a:pt x="167" y="478"/>
                      </a:lnTo>
                      <a:lnTo>
                        <a:pt x="202" y="475"/>
                      </a:lnTo>
                      <a:lnTo>
                        <a:pt x="218" y="475"/>
                      </a:lnTo>
                      <a:lnTo>
                        <a:pt x="233" y="476"/>
                      </a:lnTo>
                      <a:lnTo>
                        <a:pt x="246" y="478"/>
                      </a:lnTo>
                      <a:lnTo>
                        <a:pt x="257" y="480"/>
                      </a:lnTo>
                      <a:lnTo>
                        <a:pt x="257" y="480"/>
                      </a:lnTo>
                      <a:lnTo>
                        <a:pt x="267" y="487"/>
                      </a:lnTo>
                      <a:lnTo>
                        <a:pt x="280" y="495"/>
                      </a:lnTo>
                      <a:lnTo>
                        <a:pt x="295" y="503"/>
                      </a:lnTo>
                      <a:lnTo>
                        <a:pt x="311" y="511"/>
                      </a:lnTo>
                      <a:lnTo>
                        <a:pt x="331" y="520"/>
                      </a:lnTo>
                      <a:lnTo>
                        <a:pt x="351" y="527"/>
                      </a:lnTo>
                      <a:lnTo>
                        <a:pt x="372" y="535"/>
                      </a:lnTo>
                      <a:lnTo>
                        <a:pt x="394" y="543"/>
                      </a:lnTo>
                      <a:lnTo>
                        <a:pt x="417" y="549"/>
                      </a:lnTo>
                      <a:lnTo>
                        <a:pt x="441" y="555"/>
                      </a:lnTo>
                      <a:lnTo>
                        <a:pt x="464" y="560"/>
                      </a:lnTo>
                      <a:lnTo>
                        <a:pt x="488" y="563"/>
                      </a:lnTo>
                      <a:lnTo>
                        <a:pt x="510" y="566"/>
                      </a:lnTo>
                      <a:lnTo>
                        <a:pt x="532" y="566"/>
                      </a:lnTo>
                      <a:lnTo>
                        <a:pt x="552" y="564"/>
                      </a:lnTo>
                      <a:lnTo>
                        <a:pt x="570" y="561"/>
                      </a:lnTo>
                      <a:lnTo>
                        <a:pt x="570" y="561"/>
                      </a:lnTo>
                      <a:lnTo>
                        <a:pt x="586" y="552"/>
                      </a:lnTo>
                      <a:lnTo>
                        <a:pt x="603" y="544"/>
                      </a:lnTo>
                      <a:lnTo>
                        <a:pt x="622" y="538"/>
                      </a:lnTo>
                      <a:lnTo>
                        <a:pt x="644" y="533"/>
                      </a:lnTo>
                      <a:lnTo>
                        <a:pt x="665" y="528"/>
                      </a:lnTo>
                      <a:lnTo>
                        <a:pt x="688" y="525"/>
                      </a:lnTo>
                      <a:lnTo>
                        <a:pt x="733" y="520"/>
                      </a:lnTo>
                      <a:lnTo>
                        <a:pt x="775" y="517"/>
                      </a:lnTo>
                      <a:lnTo>
                        <a:pt x="810" y="516"/>
                      </a:lnTo>
                      <a:lnTo>
                        <a:pt x="841" y="516"/>
                      </a:lnTo>
                      <a:lnTo>
                        <a:pt x="841" y="516"/>
                      </a:lnTo>
                      <a:lnTo>
                        <a:pt x="847" y="509"/>
                      </a:lnTo>
                      <a:lnTo>
                        <a:pt x="849" y="504"/>
                      </a:lnTo>
                      <a:lnTo>
                        <a:pt x="851" y="499"/>
                      </a:lnTo>
                      <a:lnTo>
                        <a:pt x="852" y="495"/>
                      </a:lnTo>
                      <a:lnTo>
                        <a:pt x="852" y="490"/>
                      </a:lnTo>
                      <a:lnTo>
                        <a:pt x="851" y="484"/>
                      </a:lnTo>
                      <a:lnTo>
                        <a:pt x="849" y="478"/>
                      </a:lnTo>
                      <a:lnTo>
                        <a:pt x="847" y="472"/>
                      </a:lnTo>
                      <a:lnTo>
                        <a:pt x="842" y="466"/>
                      </a:lnTo>
                      <a:lnTo>
                        <a:pt x="837" y="460"/>
                      </a:lnTo>
                      <a:lnTo>
                        <a:pt x="831" y="454"/>
                      </a:lnTo>
                      <a:lnTo>
                        <a:pt x="825" y="448"/>
                      </a:lnTo>
                      <a:lnTo>
                        <a:pt x="816" y="442"/>
                      </a:lnTo>
                      <a:lnTo>
                        <a:pt x="806" y="437"/>
                      </a:lnTo>
                      <a:lnTo>
                        <a:pt x="795" y="431"/>
                      </a:lnTo>
                      <a:lnTo>
                        <a:pt x="795" y="431"/>
                      </a:lnTo>
                      <a:close/>
                    </a:path>
                  </a:pathLst>
                </a:custGeom>
                <a:solidFill>
                  <a:srgbClr val="E8AD8B"/>
                </a:solidFill>
                <a:ln>
                  <a:noFill/>
                </a:ln>
              </p:spPr>
              <p:txBody>
                <a:bodyPr vert="horz" wrap="square" lIns="91440" tIns="45720" rIns="91440" bIns="45720" numCol="1" anchor="t" anchorCtr="0" compatLnSpc="1">
                  <a:normAutofit/>
                </a:bodyPr>
                <a:lstStyle/>
                <a:p>
                  <a:endParaRPr lang="en-US"/>
                </a:p>
              </p:txBody>
            </p:sp>
            <p:sp>
              <p:nvSpPr>
                <p:cNvPr id="54" name="iṥľíḓê"/>
                <p:cNvSpPr/>
                <p:nvPr/>
              </p:nvSpPr>
              <p:spPr bwMode="auto">
                <a:xfrm>
                  <a:off x="1269456" y="4667343"/>
                  <a:ext cx="1080012" cy="326516"/>
                </a:xfrm>
                <a:custGeom>
                  <a:avLst/>
                  <a:gdLst>
                    <a:gd name="T0" fmla="*/ 600 w 600"/>
                    <a:gd name="T1" fmla="*/ 161 h 183"/>
                    <a:gd name="T2" fmla="*/ 561 w 600"/>
                    <a:gd name="T3" fmla="*/ 166 h 183"/>
                    <a:gd name="T4" fmla="*/ 523 w 600"/>
                    <a:gd name="T5" fmla="*/ 167 h 183"/>
                    <a:gd name="T6" fmla="*/ 489 w 600"/>
                    <a:gd name="T7" fmla="*/ 162 h 183"/>
                    <a:gd name="T8" fmla="*/ 457 w 600"/>
                    <a:gd name="T9" fmla="*/ 155 h 183"/>
                    <a:gd name="T10" fmla="*/ 427 w 600"/>
                    <a:gd name="T11" fmla="*/ 144 h 183"/>
                    <a:gd name="T12" fmla="*/ 401 w 600"/>
                    <a:gd name="T13" fmla="*/ 132 h 183"/>
                    <a:gd name="T14" fmla="*/ 354 w 600"/>
                    <a:gd name="T15" fmla="*/ 102 h 183"/>
                    <a:gd name="T16" fmla="*/ 314 w 600"/>
                    <a:gd name="T17" fmla="*/ 69 h 183"/>
                    <a:gd name="T18" fmla="*/ 268 w 600"/>
                    <a:gd name="T19" fmla="*/ 29 h 183"/>
                    <a:gd name="T20" fmla="*/ 243 w 600"/>
                    <a:gd name="T21" fmla="*/ 14 h 183"/>
                    <a:gd name="T22" fmla="*/ 232 w 600"/>
                    <a:gd name="T23" fmla="*/ 12 h 183"/>
                    <a:gd name="T24" fmla="*/ 186 w 600"/>
                    <a:gd name="T25" fmla="*/ 12 h 183"/>
                    <a:gd name="T26" fmla="*/ 114 w 600"/>
                    <a:gd name="T27" fmla="*/ 8 h 183"/>
                    <a:gd name="T28" fmla="*/ 54 w 600"/>
                    <a:gd name="T29" fmla="*/ 2 h 183"/>
                    <a:gd name="T30" fmla="*/ 0 w 600"/>
                    <a:gd name="T31" fmla="*/ 20 h 183"/>
                    <a:gd name="T32" fmla="*/ 0 w 600"/>
                    <a:gd name="T33" fmla="*/ 32 h 183"/>
                    <a:gd name="T34" fmla="*/ 7 w 600"/>
                    <a:gd name="T35" fmla="*/ 62 h 183"/>
                    <a:gd name="T36" fmla="*/ 20 w 600"/>
                    <a:gd name="T37" fmla="*/ 91 h 183"/>
                    <a:gd name="T38" fmla="*/ 35 w 600"/>
                    <a:gd name="T39" fmla="*/ 108 h 183"/>
                    <a:gd name="T40" fmla="*/ 42 w 600"/>
                    <a:gd name="T41" fmla="*/ 113 h 183"/>
                    <a:gd name="T42" fmla="*/ 49 w 600"/>
                    <a:gd name="T43" fmla="*/ 110 h 183"/>
                    <a:gd name="T44" fmla="*/ 97 w 600"/>
                    <a:gd name="T45" fmla="*/ 102 h 183"/>
                    <a:gd name="T46" fmla="*/ 166 w 600"/>
                    <a:gd name="T47" fmla="*/ 95 h 183"/>
                    <a:gd name="T48" fmla="*/ 217 w 600"/>
                    <a:gd name="T49" fmla="*/ 92 h 183"/>
                    <a:gd name="T50" fmla="*/ 245 w 600"/>
                    <a:gd name="T51" fmla="*/ 95 h 183"/>
                    <a:gd name="T52" fmla="*/ 256 w 600"/>
                    <a:gd name="T53" fmla="*/ 97 h 183"/>
                    <a:gd name="T54" fmla="*/ 279 w 600"/>
                    <a:gd name="T55" fmla="*/ 112 h 183"/>
                    <a:gd name="T56" fmla="*/ 310 w 600"/>
                    <a:gd name="T57" fmla="*/ 128 h 183"/>
                    <a:gd name="T58" fmla="*/ 350 w 600"/>
                    <a:gd name="T59" fmla="*/ 144 h 183"/>
                    <a:gd name="T60" fmla="*/ 393 w 600"/>
                    <a:gd name="T61" fmla="*/ 160 h 183"/>
                    <a:gd name="T62" fmla="*/ 440 w 600"/>
                    <a:gd name="T63" fmla="*/ 172 h 183"/>
                    <a:gd name="T64" fmla="*/ 487 w 600"/>
                    <a:gd name="T65" fmla="*/ 180 h 183"/>
                    <a:gd name="T66" fmla="*/ 531 w 600"/>
                    <a:gd name="T67" fmla="*/ 183 h 183"/>
                    <a:gd name="T68" fmla="*/ 569 w 600"/>
                    <a:gd name="T69" fmla="*/ 178 h 183"/>
                    <a:gd name="T70" fmla="*/ 584 w 600"/>
                    <a:gd name="T71" fmla="*/ 169 h 183"/>
                    <a:gd name="T72" fmla="*/ 600 w 600"/>
                    <a:gd name="T73" fmla="*/ 16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0" h="183">
                      <a:moveTo>
                        <a:pt x="600" y="161"/>
                      </a:moveTo>
                      <a:lnTo>
                        <a:pt x="600" y="161"/>
                      </a:lnTo>
                      <a:lnTo>
                        <a:pt x="580" y="165"/>
                      </a:lnTo>
                      <a:lnTo>
                        <a:pt x="561" y="166"/>
                      </a:lnTo>
                      <a:lnTo>
                        <a:pt x="542" y="167"/>
                      </a:lnTo>
                      <a:lnTo>
                        <a:pt x="523" y="167"/>
                      </a:lnTo>
                      <a:lnTo>
                        <a:pt x="505" y="165"/>
                      </a:lnTo>
                      <a:lnTo>
                        <a:pt x="489" y="162"/>
                      </a:lnTo>
                      <a:lnTo>
                        <a:pt x="473" y="158"/>
                      </a:lnTo>
                      <a:lnTo>
                        <a:pt x="457" y="155"/>
                      </a:lnTo>
                      <a:lnTo>
                        <a:pt x="442" y="150"/>
                      </a:lnTo>
                      <a:lnTo>
                        <a:pt x="427" y="144"/>
                      </a:lnTo>
                      <a:lnTo>
                        <a:pt x="414" y="138"/>
                      </a:lnTo>
                      <a:lnTo>
                        <a:pt x="401" y="132"/>
                      </a:lnTo>
                      <a:lnTo>
                        <a:pt x="377" y="118"/>
                      </a:lnTo>
                      <a:lnTo>
                        <a:pt x="354" y="102"/>
                      </a:lnTo>
                      <a:lnTo>
                        <a:pt x="333" y="85"/>
                      </a:lnTo>
                      <a:lnTo>
                        <a:pt x="314" y="69"/>
                      </a:lnTo>
                      <a:lnTo>
                        <a:pt x="282" y="41"/>
                      </a:lnTo>
                      <a:lnTo>
                        <a:pt x="268" y="29"/>
                      </a:lnTo>
                      <a:lnTo>
                        <a:pt x="255" y="20"/>
                      </a:lnTo>
                      <a:lnTo>
                        <a:pt x="243" y="14"/>
                      </a:lnTo>
                      <a:lnTo>
                        <a:pt x="238" y="12"/>
                      </a:lnTo>
                      <a:lnTo>
                        <a:pt x="232" y="12"/>
                      </a:lnTo>
                      <a:lnTo>
                        <a:pt x="232" y="12"/>
                      </a:lnTo>
                      <a:lnTo>
                        <a:pt x="186" y="12"/>
                      </a:lnTo>
                      <a:lnTo>
                        <a:pt x="147" y="9"/>
                      </a:lnTo>
                      <a:lnTo>
                        <a:pt x="114" y="8"/>
                      </a:lnTo>
                      <a:lnTo>
                        <a:pt x="88" y="6"/>
                      </a:lnTo>
                      <a:lnTo>
                        <a:pt x="54" y="2"/>
                      </a:lnTo>
                      <a:lnTo>
                        <a:pt x="43" y="0"/>
                      </a:lnTo>
                      <a:lnTo>
                        <a:pt x="0" y="20"/>
                      </a:lnTo>
                      <a:lnTo>
                        <a:pt x="0" y="20"/>
                      </a:lnTo>
                      <a:lnTo>
                        <a:pt x="0" y="32"/>
                      </a:lnTo>
                      <a:lnTo>
                        <a:pt x="2" y="43"/>
                      </a:lnTo>
                      <a:lnTo>
                        <a:pt x="7" y="62"/>
                      </a:lnTo>
                      <a:lnTo>
                        <a:pt x="13" y="79"/>
                      </a:lnTo>
                      <a:lnTo>
                        <a:pt x="20" y="91"/>
                      </a:lnTo>
                      <a:lnTo>
                        <a:pt x="28" y="101"/>
                      </a:lnTo>
                      <a:lnTo>
                        <a:pt x="35" y="108"/>
                      </a:lnTo>
                      <a:lnTo>
                        <a:pt x="40" y="112"/>
                      </a:lnTo>
                      <a:lnTo>
                        <a:pt x="42" y="113"/>
                      </a:lnTo>
                      <a:lnTo>
                        <a:pt x="42" y="113"/>
                      </a:lnTo>
                      <a:lnTo>
                        <a:pt x="49" y="110"/>
                      </a:lnTo>
                      <a:lnTo>
                        <a:pt x="68" y="107"/>
                      </a:lnTo>
                      <a:lnTo>
                        <a:pt x="97" y="102"/>
                      </a:lnTo>
                      <a:lnTo>
                        <a:pt x="130" y="98"/>
                      </a:lnTo>
                      <a:lnTo>
                        <a:pt x="166" y="95"/>
                      </a:lnTo>
                      <a:lnTo>
                        <a:pt x="201" y="92"/>
                      </a:lnTo>
                      <a:lnTo>
                        <a:pt x="217" y="92"/>
                      </a:lnTo>
                      <a:lnTo>
                        <a:pt x="232" y="93"/>
                      </a:lnTo>
                      <a:lnTo>
                        <a:pt x="245" y="95"/>
                      </a:lnTo>
                      <a:lnTo>
                        <a:pt x="256" y="97"/>
                      </a:lnTo>
                      <a:lnTo>
                        <a:pt x="256" y="97"/>
                      </a:lnTo>
                      <a:lnTo>
                        <a:pt x="266" y="104"/>
                      </a:lnTo>
                      <a:lnTo>
                        <a:pt x="279" y="112"/>
                      </a:lnTo>
                      <a:lnTo>
                        <a:pt x="294" y="120"/>
                      </a:lnTo>
                      <a:lnTo>
                        <a:pt x="310" y="128"/>
                      </a:lnTo>
                      <a:lnTo>
                        <a:pt x="330" y="137"/>
                      </a:lnTo>
                      <a:lnTo>
                        <a:pt x="350" y="144"/>
                      </a:lnTo>
                      <a:lnTo>
                        <a:pt x="371" y="152"/>
                      </a:lnTo>
                      <a:lnTo>
                        <a:pt x="393" y="160"/>
                      </a:lnTo>
                      <a:lnTo>
                        <a:pt x="416" y="166"/>
                      </a:lnTo>
                      <a:lnTo>
                        <a:pt x="440" y="172"/>
                      </a:lnTo>
                      <a:lnTo>
                        <a:pt x="463" y="177"/>
                      </a:lnTo>
                      <a:lnTo>
                        <a:pt x="487" y="180"/>
                      </a:lnTo>
                      <a:lnTo>
                        <a:pt x="509" y="183"/>
                      </a:lnTo>
                      <a:lnTo>
                        <a:pt x="531" y="183"/>
                      </a:lnTo>
                      <a:lnTo>
                        <a:pt x="551" y="181"/>
                      </a:lnTo>
                      <a:lnTo>
                        <a:pt x="569" y="178"/>
                      </a:lnTo>
                      <a:lnTo>
                        <a:pt x="569" y="178"/>
                      </a:lnTo>
                      <a:lnTo>
                        <a:pt x="584" y="169"/>
                      </a:lnTo>
                      <a:lnTo>
                        <a:pt x="600" y="162"/>
                      </a:lnTo>
                      <a:lnTo>
                        <a:pt x="600" y="161"/>
                      </a:lnTo>
                      <a:close/>
                    </a:path>
                  </a:pathLst>
                </a:custGeom>
                <a:solidFill>
                  <a:srgbClr val="E8AD8B"/>
                </a:solidFill>
                <a:ln>
                  <a:noFill/>
                </a:ln>
              </p:spPr>
              <p:txBody>
                <a:bodyPr vert="horz" wrap="square" lIns="91440" tIns="45720" rIns="91440" bIns="45720" numCol="1" anchor="t" anchorCtr="0" compatLnSpc="1">
                  <a:normAutofit fontScale="62500" lnSpcReduction="20000"/>
                </a:bodyPr>
                <a:lstStyle/>
                <a:p>
                  <a:endParaRPr lang="en-US"/>
                </a:p>
              </p:txBody>
            </p:sp>
            <p:sp>
              <p:nvSpPr>
                <p:cNvPr id="55" name="išḷiďè"/>
                <p:cNvSpPr/>
                <p:nvPr/>
              </p:nvSpPr>
              <p:spPr bwMode="auto">
                <a:xfrm>
                  <a:off x="2546812" y="4814453"/>
                  <a:ext cx="208108" cy="104055"/>
                </a:xfrm>
                <a:custGeom>
                  <a:avLst/>
                  <a:gdLst>
                    <a:gd name="T0" fmla="*/ 16 w 117"/>
                    <a:gd name="T1" fmla="*/ 4 h 56"/>
                    <a:gd name="T2" fmla="*/ 16 w 117"/>
                    <a:gd name="T3" fmla="*/ 4 h 56"/>
                    <a:gd name="T4" fmla="*/ 11 w 117"/>
                    <a:gd name="T5" fmla="*/ 9 h 56"/>
                    <a:gd name="T6" fmla="*/ 7 w 117"/>
                    <a:gd name="T7" fmla="*/ 15 h 56"/>
                    <a:gd name="T8" fmla="*/ 4 w 117"/>
                    <a:gd name="T9" fmla="*/ 21 h 56"/>
                    <a:gd name="T10" fmla="*/ 2 w 117"/>
                    <a:gd name="T11" fmla="*/ 29 h 56"/>
                    <a:gd name="T12" fmla="*/ 0 w 117"/>
                    <a:gd name="T13" fmla="*/ 43 h 56"/>
                    <a:gd name="T14" fmla="*/ 0 w 117"/>
                    <a:gd name="T15" fmla="*/ 56 h 56"/>
                    <a:gd name="T16" fmla="*/ 0 w 117"/>
                    <a:gd name="T17" fmla="*/ 56 h 56"/>
                    <a:gd name="T18" fmla="*/ 36 w 117"/>
                    <a:gd name="T19" fmla="*/ 53 h 56"/>
                    <a:gd name="T20" fmla="*/ 69 w 117"/>
                    <a:gd name="T21" fmla="*/ 51 h 56"/>
                    <a:gd name="T22" fmla="*/ 117 w 117"/>
                    <a:gd name="T23" fmla="*/ 50 h 56"/>
                    <a:gd name="T24" fmla="*/ 117 w 117"/>
                    <a:gd name="T25" fmla="*/ 50 h 56"/>
                    <a:gd name="T26" fmla="*/ 117 w 117"/>
                    <a:gd name="T27" fmla="*/ 43 h 56"/>
                    <a:gd name="T28" fmla="*/ 116 w 117"/>
                    <a:gd name="T29" fmla="*/ 37 h 56"/>
                    <a:gd name="T30" fmla="*/ 112 w 117"/>
                    <a:gd name="T31" fmla="*/ 31 h 56"/>
                    <a:gd name="T32" fmla="*/ 108 w 117"/>
                    <a:gd name="T33" fmla="*/ 26 h 56"/>
                    <a:gd name="T34" fmla="*/ 105 w 117"/>
                    <a:gd name="T35" fmla="*/ 21 h 56"/>
                    <a:gd name="T36" fmla="*/ 99 w 117"/>
                    <a:gd name="T37" fmla="*/ 17 h 56"/>
                    <a:gd name="T38" fmla="*/ 93 w 117"/>
                    <a:gd name="T39" fmla="*/ 12 h 56"/>
                    <a:gd name="T40" fmla="*/ 87 w 117"/>
                    <a:gd name="T41" fmla="*/ 8 h 56"/>
                    <a:gd name="T42" fmla="*/ 79 w 117"/>
                    <a:gd name="T43" fmla="*/ 6 h 56"/>
                    <a:gd name="T44" fmla="*/ 71 w 117"/>
                    <a:gd name="T45" fmla="*/ 3 h 56"/>
                    <a:gd name="T46" fmla="*/ 63 w 117"/>
                    <a:gd name="T47" fmla="*/ 1 h 56"/>
                    <a:gd name="T48" fmla="*/ 54 w 117"/>
                    <a:gd name="T49" fmla="*/ 1 h 56"/>
                    <a:gd name="T50" fmla="*/ 45 w 117"/>
                    <a:gd name="T51" fmla="*/ 0 h 56"/>
                    <a:gd name="T52" fmla="*/ 35 w 117"/>
                    <a:gd name="T53" fmla="*/ 1 h 56"/>
                    <a:gd name="T54" fmla="*/ 25 w 117"/>
                    <a:gd name="T55" fmla="*/ 2 h 56"/>
                    <a:gd name="T56" fmla="*/ 16 w 117"/>
                    <a:gd name="T57" fmla="*/ 4 h 56"/>
                    <a:gd name="T58" fmla="*/ 16 w 117"/>
                    <a:gd name="T59" fmla="*/ 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7" h="56">
                      <a:moveTo>
                        <a:pt x="16" y="4"/>
                      </a:moveTo>
                      <a:lnTo>
                        <a:pt x="16" y="4"/>
                      </a:lnTo>
                      <a:lnTo>
                        <a:pt x="11" y="9"/>
                      </a:lnTo>
                      <a:lnTo>
                        <a:pt x="7" y="15"/>
                      </a:lnTo>
                      <a:lnTo>
                        <a:pt x="4" y="21"/>
                      </a:lnTo>
                      <a:lnTo>
                        <a:pt x="2" y="29"/>
                      </a:lnTo>
                      <a:lnTo>
                        <a:pt x="0" y="43"/>
                      </a:lnTo>
                      <a:lnTo>
                        <a:pt x="0" y="56"/>
                      </a:lnTo>
                      <a:lnTo>
                        <a:pt x="0" y="56"/>
                      </a:lnTo>
                      <a:lnTo>
                        <a:pt x="36" y="53"/>
                      </a:lnTo>
                      <a:lnTo>
                        <a:pt x="69" y="51"/>
                      </a:lnTo>
                      <a:lnTo>
                        <a:pt x="117" y="50"/>
                      </a:lnTo>
                      <a:lnTo>
                        <a:pt x="117" y="50"/>
                      </a:lnTo>
                      <a:lnTo>
                        <a:pt x="117" y="43"/>
                      </a:lnTo>
                      <a:lnTo>
                        <a:pt x="116" y="37"/>
                      </a:lnTo>
                      <a:lnTo>
                        <a:pt x="112" y="31"/>
                      </a:lnTo>
                      <a:lnTo>
                        <a:pt x="108" y="26"/>
                      </a:lnTo>
                      <a:lnTo>
                        <a:pt x="105" y="21"/>
                      </a:lnTo>
                      <a:lnTo>
                        <a:pt x="99" y="17"/>
                      </a:lnTo>
                      <a:lnTo>
                        <a:pt x="93" y="12"/>
                      </a:lnTo>
                      <a:lnTo>
                        <a:pt x="87" y="8"/>
                      </a:lnTo>
                      <a:lnTo>
                        <a:pt x="79" y="6"/>
                      </a:lnTo>
                      <a:lnTo>
                        <a:pt x="71" y="3"/>
                      </a:lnTo>
                      <a:lnTo>
                        <a:pt x="63" y="1"/>
                      </a:lnTo>
                      <a:lnTo>
                        <a:pt x="54" y="1"/>
                      </a:lnTo>
                      <a:lnTo>
                        <a:pt x="45" y="0"/>
                      </a:lnTo>
                      <a:lnTo>
                        <a:pt x="35" y="1"/>
                      </a:lnTo>
                      <a:lnTo>
                        <a:pt x="25" y="2"/>
                      </a:lnTo>
                      <a:lnTo>
                        <a:pt x="16" y="4"/>
                      </a:lnTo>
                      <a:lnTo>
                        <a:pt x="16" y="4"/>
                      </a:lnTo>
                      <a:close/>
                    </a:path>
                  </a:pathLst>
                </a:custGeom>
                <a:solidFill>
                  <a:schemeClr val="bg1">
                    <a:lumMod val="85000"/>
                  </a:schemeClr>
                </a:solidFill>
                <a:ln>
                  <a:noFill/>
                </a:ln>
              </p:spPr>
              <p:txBody>
                <a:bodyPr vert="horz" wrap="square" lIns="91440" tIns="45720" rIns="91440" bIns="45720" numCol="1" anchor="t" anchorCtr="0" compatLnSpc="1">
                  <a:normAutofit fontScale="25000" lnSpcReduction="20000"/>
                </a:bodyPr>
                <a:lstStyle/>
                <a:p>
                  <a:endParaRPr lang="en-US"/>
                </a:p>
              </p:txBody>
            </p:sp>
            <p:sp>
              <p:nvSpPr>
                <p:cNvPr id="56" name="ïSlïḓé"/>
                <p:cNvSpPr/>
                <p:nvPr/>
              </p:nvSpPr>
              <p:spPr bwMode="auto">
                <a:xfrm>
                  <a:off x="1172577" y="4340827"/>
                  <a:ext cx="312164" cy="627914"/>
                </a:xfrm>
                <a:custGeom>
                  <a:avLst/>
                  <a:gdLst>
                    <a:gd name="T0" fmla="*/ 58 w 173"/>
                    <a:gd name="T1" fmla="*/ 1 h 350"/>
                    <a:gd name="T2" fmla="*/ 136 w 173"/>
                    <a:gd name="T3" fmla="*/ 0 h 350"/>
                    <a:gd name="T4" fmla="*/ 136 w 173"/>
                    <a:gd name="T5" fmla="*/ 0 h 350"/>
                    <a:gd name="T6" fmla="*/ 133 w 173"/>
                    <a:gd name="T7" fmla="*/ 8 h 350"/>
                    <a:gd name="T8" fmla="*/ 130 w 173"/>
                    <a:gd name="T9" fmla="*/ 32 h 350"/>
                    <a:gd name="T10" fmla="*/ 125 w 173"/>
                    <a:gd name="T11" fmla="*/ 70 h 350"/>
                    <a:gd name="T12" fmla="*/ 124 w 173"/>
                    <a:gd name="T13" fmla="*/ 91 h 350"/>
                    <a:gd name="T14" fmla="*/ 122 w 173"/>
                    <a:gd name="T15" fmla="*/ 115 h 350"/>
                    <a:gd name="T16" fmla="*/ 124 w 173"/>
                    <a:gd name="T17" fmla="*/ 142 h 350"/>
                    <a:gd name="T18" fmla="*/ 125 w 173"/>
                    <a:gd name="T19" fmla="*/ 170 h 350"/>
                    <a:gd name="T20" fmla="*/ 127 w 173"/>
                    <a:gd name="T21" fmla="*/ 198 h 350"/>
                    <a:gd name="T22" fmla="*/ 132 w 173"/>
                    <a:gd name="T23" fmla="*/ 227 h 350"/>
                    <a:gd name="T24" fmla="*/ 138 w 173"/>
                    <a:gd name="T25" fmla="*/ 257 h 350"/>
                    <a:gd name="T26" fmla="*/ 148 w 173"/>
                    <a:gd name="T27" fmla="*/ 286 h 350"/>
                    <a:gd name="T28" fmla="*/ 159 w 173"/>
                    <a:gd name="T29" fmla="*/ 316 h 350"/>
                    <a:gd name="T30" fmla="*/ 166 w 173"/>
                    <a:gd name="T31" fmla="*/ 331 h 350"/>
                    <a:gd name="T32" fmla="*/ 173 w 173"/>
                    <a:gd name="T33" fmla="*/ 344 h 350"/>
                    <a:gd name="T34" fmla="*/ 173 w 173"/>
                    <a:gd name="T35" fmla="*/ 344 h 350"/>
                    <a:gd name="T36" fmla="*/ 132 w 173"/>
                    <a:gd name="T37" fmla="*/ 345 h 350"/>
                    <a:gd name="T38" fmla="*/ 91 w 173"/>
                    <a:gd name="T39" fmla="*/ 348 h 350"/>
                    <a:gd name="T40" fmla="*/ 48 w 173"/>
                    <a:gd name="T41" fmla="*/ 350 h 350"/>
                    <a:gd name="T42" fmla="*/ 48 w 173"/>
                    <a:gd name="T43" fmla="*/ 350 h 350"/>
                    <a:gd name="T44" fmla="*/ 45 w 173"/>
                    <a:gd name="T45" fmla="*/ 348 h 350"/>
                    <a:gd name="T46" fmla="*/ 38 w 173"/>
                    <a:gd name="T47" fmla="*/ 339 h 350"/>
                    <a:gd name="T48" fmla="*/ 30 w 173"/>
                    <a:gd name="T49" fmla="*/ 325 h 350"/>
                    <a:gd name="T50" fmla="*/ 19 w 173"/>
                    <a:gd name="T51" fmla="*/ 306 h 350"/>
                    <a:gd name="T52" fmla="*/ 14 w 173"/>
                    <a:gd name="T53" fmla="*/ 294 h 350"/>
                    <a:gd name="T54" fmla="*/ 11 w 173"/>
                    <a:gd name="T55" fmla="*/ 280 h 350"/>
                    <a:gd name="T56" fmla="*/ 6 w 173"/>
                    <a:gd name="T57" fmla="*/ 265 h 350"/>
                    <a:gd name="T58" fmla="*/ 3 w 173"/>
                    <a:gd name="T59" fmla="*/ 248 h 350"/>
                    <a:gd name="T60" fmla="*/ 1 w 173"/>
                    <a:gd name="T61" fmla="*/ 230 h 350"/>
                    <a:gd name="T62" fmla="*/ 0 w 173"/>
                    <a:gd name="T63" fmla="*/ 209 h 350"/>
                    <a:gd name="T64" fmla="*/ 0 w 173"/>
                    <a:gd name="T65" fmla="*/ 188 h 350"/>
                    <a:gd name="T66" fmla="*/ 2 w 173"/>
                    <a:gd name="T67" fmla="*/ 165 h 350"/>
                    <a:gd name="T68" fmla="*/ 2 w 173"/>
                    <a:gd name="T69" fmla="*/ 165 h 350"/>
                    <a:gd name="T70" fmla="*/ 5 w 173"/>
                    <a:gd name="T71" fmla="*/ 142 h 350"/>
                    <a:gd name="T72" fmla="*/ 8 w 173"/>
                    <a:gd name="T73" fmla="*/ 120 h 350"/>
                    <a:gd name="T74" fmla="*/ 12 w 173"/>
                    <a:gd name="T75" fmla="*/ 102 h 350"/>
                    <a:gd name="T76" fmla="*/ 17 w 173"/>
                    <a:gd name="T77" fmla="*/ 85 h 350"/>
                    <a:gd name="T78" fmla="*/ 26 w 173"/>
                    <a:gd name="T79" fmla="*/ 56 h 350"/>
                    <a:gd name="T80" fmla="*/ 35 w 173"/>
                    <a:gd name="T81" fmla="*/ 35 h 350"/>
                    <a:gd name="T82" fmla="*/ 43 w 173"/>
                    <a:gd name="T83" fmla="*/ 19 h 350"/>
                    <a:gd name="T84" fmla="*/ 50 w 173"/>
                    <a:gd name="T85" fmla="*/ 8 h 350"/>
                    <a:gd name="T86" fmla="*/ 58 w 173"/>
                    <a:gd name="T87" fmla="*/ 1 h 350"/>
                    <a:gd name="T88" fmla="*/ 58 w 173"/>
                    <a:gd name="T89" fmla="*/ 1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3" h="350">
                      <a:moveTo>
                        <a:pt x="58" y="1"/>
                      </a:moveTo>
                      <a:lnTo>
                        <a:pt x="136" y="0"/>
                      </a:lnTo>
                      <a:lnTo>
                        <a:pt x="136" y="0"/>
                      </a:lnTo>
                      <a:lnTo>
                        <a:pt x="133" y="8"/>
                      </a:lnTo>
                      <a:lnTo>
                        <a:pt x="130" y="32"/>
                      </a:lnTo>
                      <a:lnTo>
                        <a:pt x="125" y="70"/>
                      </a:lnTo>
                      <a:lnTo>
                        <a:pt x="124" y="91"/>
                      </a:lnTo>
                      <a:lnTo>
                        <a:pt x="122" y="115"/>
                      </a:lnTo>
                      <a:lnTo>
                        <a:pt x="124" y="142"/>
                      </a:lnTo>
                      <a:lnTo>
                        <a:pt x="125" y="170"/>
                      </a:lnTo>
                      <a:lnTo>
                        <a:pt x="127" y="198"/>
                      </a:lnTo>
                      <a:lnTo>
                        <a:pt x="132" y="227"/>
                      </a:lnTo>
                      <a:lnTo>
                        <a:pt x="138" y="257"/>
                      </a:lnTo>
                      <a:lnTo>
                        <a:pt x="148" y="286"/>
                      </a:lnTo>
                      <a:lnTo>
                        <a:pt x="159" y="316"/>
                      </a:lnTo>
                      <a:lnTo>
                        <a:pt x="166" y="331"/>
                      </a:lnTo>
                      <a:lnTo>
                        <a:pt x="173" y="344"/>
                      </a:lnTo>
                      <a:lnTo>
                        <a:pt x="173" y="344"/>
                      </a:lnTo>
                      <a:lnTo>
                        <a:pt x="132" y="345"/>
                      </a:lnTo>
                      <a:lnTo>
                        <a:pt x="91" y="348"/>
                      </a:lnTo>
                      <a:lnTo>
                        <a:pt x="48" y="350"/>
                      </a:lnTo>
                      <a:lnTo>
                        <a:pt x="48" y="350"/>
                      </a:lnTo>
                      <a:lnTo>
                        <a:pt x="45" y="348"/>
                      </a:lnTo>
                      <a:lnTo>
                        <a:pt x="38" y="339"/>
                      </a:lnTo>
                      <a:lnTo>
                        <a:pt x="30" y="325"/>
                      </a:lnTo>
                      <a:lnTo>
                        <a:pt x="19" y="306"/>
                      </a:lnTo>
                      <a:lnTo>
                        <a:pt x="14" y="294"/>
                      </a:lnTo>
                      <a:lnTo>
                        <a:pt x="11" y="280"/>
                      </a:lnTo>
                      <a:lnTo>
                        <a:pt x="6" y="265"/>
                      </a:lnTo>
                      <a:lnTo>
                        <a:pt x="3" y="248"/>
                      </a:lnTo>
                      <a:lnTo>
                        <a:pt x="1" y="230"/>
                      </a:lnTo>
                      <a:lnTo>
                        <a:pt x="0" y="209"/>
                      </a:lnTo>
                      <a:lnTo>
                        <a:pt x="0" y="188"/>
                      </a:lnTo>
                      <a:lnTo>
                        <a:pt x="2" y="165"/>
                      </a:lnTo>
                      <a:lnTo>
                        <a:pt x="2" y="165"/>
                      </a:lnTo>
                      <a:lnTo>
                        <a:pt x="5" y="142"/>
                      </a:lnTo>
                      <a:lnTo>
                        <a:pt x="8" y="120"/>
                      </a:lnTo>
                      <a:lnTo>
                        <a:pt x="12" y="102"/>
                      </a:lnTo>
                      <a:lnTo>
                        <a:pt x="17" y="85"/>
                      </a:lnTo>
                      <a:lnTo>
                        <a:pt x="26" y="56"/>
                      </a:lnTo>
                      <a:lnTo>
                        <a:pt x="35" y="35"/>
                      </a:lnTo>
                      <a:lnTo>
                        <a:pt x="43" y="19"/>
                      </a:lnTo>
                      <a:lnTo>
                        <a:pt x="50" y="8"/>
                      </a:lnTo>
                      <a:lnTo>
                        <a:pt x="58" y="1"/>
                      </a:lnTo>
                      <a:lnTo>
                        <a:pt x="58" y="1"/>
                      </a:lnTo>
                      <a:close/>
                    </a:path>
                  </a:pathLst>
                </a:custGeom>
                <a:solidFill>
                  <a:srgbClr val="E5CF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p>
              </p:txBody>
            </p:sp>
            <p:sp>
              <p:nvSpPr>
                <p:cNvPr id="57" name="îś1ïďe"/>
                <p:cNvSpPr/>
                <p:nvPr/>
              </p:nvSpPr>
              <p:spPr bwMode="auto">
                <a:xfrm>
                  <a:off x="1172577" y="4340827"/>
                  <a:ext cx="243989" cy="405454"/>
                </a:xfrm>
                <a:custGeom>
                  <a:avLst/>
                  <a:gdLst>
                    <a:gd name="T0" fmla="*/ 132 w 136"/>
                    <a:gd name="T1" fmla="*/ 226 h 226"/>
                    <a:gd name="T2" fmla="*/ 132 w 136"/>
                    <a:gd name="T3" fmla="*/ 226 h 226"/>
                    <a:gd name="T4" fmla="*/ 129 w 136"/>
                    <a:gd name="T5" fmla="*/ 204 h 226"/>
                    <a:gd name="T6" fmla="*/ 126 w 136"/>
                    <a:gd name="T7" fmla="*/ 183 h 226"/>
                    <a:gd name="T8" fmla="*/ 124 w 136"/>
                    <a:gd name="T9" fmla="*/ 162 h 226"/>
                    <a:gd name="T10" fmla="*/ 124 w 136"/>
                    <a:gd name="T11" fmla="*/ 142 h 226"/>
                    <a:gd name="T12" fmla="*/ 124 w 136"/>
                    <a:gd name="T13" fmla="*/ 103 h 226"/>
                    <a:gd name="T14" fmla="*/ 125 w 136"/>
                    <a:gd name="T15" fmla="*/ 70 h 226"/>
                    <a:gd name="T16" fmla="*/ 129 w 136"/>
                    <a:gd name="T17" fmla="*/ 41 h 226"/>
                    <a:gd name="T18" fmla="*/ 132 w 136"/>
                    <a:gd name="T19" fmla="*/ 19 h 226"/>
                    <a:gd name="T20" fmla="*/ 136 w 136"/>
                    <a:gd name="T21" fmla="*/ 0 h 226"/>
                    <a:gd name="T22" fmla="*/ 58 w 136"/>
                    <a:gd name="T23" fmla="*/ 1 h 226"/>
                    <a:gd name="T24" fmla="*/ 58 w 136"/>
                    <a:gd name="T25" fmla="*/ 1 h 226"/>
                    <a:gd name="T26" fmla="*/ 50 w 136"/>
                    <a:gd name="T27" fmla="*/ 8 h 226"/>
                    <a:gd name="T28" fmla="*/ 43 w 136"/>
                    <a:gd name="T29" fmla="*/ 19 h 226"/>
                    <a:gd name="T30" fmla="*/ 35 w 136"/>
                    <a:gd name="T31" fmla="*/ 35 h 226"/>
                    <a:gd name="T32" fmla="*/ 26 w 136"/>
                    <a:gd name="T33" fmla="*/ 56 h 226"/>
                    <a:gd name="T34" fmla="*/ 17 w 136"/>
                    <a:gd name="T35" fmla="*/ 85 h 226"/>
                    <a:gd name="T36" fmla="*/ 12 w 136"/>
                    <a:gd name="T37" fmla="*/ 102 h 226"/>
                    <a:gd name="T38" fmla="*/ 8 w 136"/>
                    <a:gd name="T39" fmla="*/ 120 h 226"/>
                    <a:gd name="T40" fmla="*/ 5 w 136"/>
                    <a:gd name="T41" fmla="*/ 142 h 226"/>
                    <a:gd name="T42" fmla="*/ 2 w 136"/>
                    <a:gd name="T43" fmla="*/ 165 h 226"/>
                    <a:gd name="T44" fmla="*/ 2 w 136"/>
                    <a:gd name="T45" fmla="*/ 165 h 226"/>
                    <a:gd name="T46" fmla="*/ 0 w 136"/>
                    <a:gd name="T47" fmla="*/ 190 h 226"/>
                    <a:gd name="T48" fmla="*/ 0 w 136"/>
                    <a:gd name="T49" fmla="*/ 190 h 226"/>
                    <a:gd name="T50" fmla="*/ 29 w 136"/>
                    <a:gd name="T51" fmla="*/ 201 h 226"/>
                    <a:gd name="T52" fmla="*/ 61 w 136"/>
                    <a:gd name="T53" fmla="*/ 212 h 226"/>
                    <a:gd name="T54" fmla="*/ 96 w 136"/>
                    <a:gd name="T55" fmla="*/ 220 h 226"/>
                    <a:gd name="T56" fmla="*/ 114 w 136"/>
                    <a:gd name="T57" fmla="*/ 224 h 226"/>
                    <a:gd name="T58" fmla="*/ 132 w 136"/>
                    <a:gd name="T59" fmla="*/ 226 h 226"/>
                    <a:gd name="T60" fmla="*/ 132 w 136"/>
                    <a:gd name="T61" fmla="*/ 22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6" h="226">
                      <a:moveTo>
                        <a:pt x="132" y="226"/>
                      </a:moveTo>
                      <a:lnTo>
                        <a:pt x="132" y="226"/>
                      </a:lnTo>
                      <a:lnTo>
                        <a:pt x="129" y="204"/>
                      </a:lnTo>
                      <a:lnTo>
                        <a:pt x="126" y="183"/>
                      </a:lnTo>
                      <a:lnTo>
                        <a:pt x="124" y="162"/>
                      </a:lnTo>
                      <a:lnTo>
                        <a:pt x="124" y="142"/>
                      </a:lnTo>
                      <a:lnTo>
                        <a:pt x="124" y="103"/>
                      </a:lnTo>
                      <a:lnTo>
                        <a:pt x="125" y="70"/>
                      </a:lnTo>
                      <a:lnTo>
                        <a:pt x="129" y="41"/>
                      </a:lnTo>
                      <a:lnTo>
                        <a:pt x="132" y="19"/>
                      </a:lnTo>
                      <a:lnTo>
                        <a:pt x="136" y="0"/>
                      </a:lnTo>
                      <a:lnTo>
                        <a:pt x="58" y="1"/>
                      </a:lnTo>
                      <a:lnTo>
                        <a:pt x="58" y="1"/>
                      </a:lnTo>
                      <a:lnTo>
                        <a:pt x="50" y="8"/>
                      </a:lnTo>
                      <a:lnTo>
                        <a:pt x="43" y="19"/>
                      </a:lnTo>
                      <a:lnTo>
                        <a:pt x="35" y="35"/>
                      </a:lnTo>
                      <a:lnTo>
                        <a:pt x="26" y="56"/>
                      </a:lnTo>
                      <a:lnTo>
                        <a:pt x="17" y="85"/>
                      </a:lnTo>
                      <a:lnTo>
                        <a:pt x="12" y="102"/>
                      </a:lnTo>
                      <a:lnTo>
                        <a:pt x="8" y="120"/>
                      </a:lnTo>
                      <a:lnTo>
                        <a:pt x="5" y="142"/>
                      </a:lnTo>
                      <a:lnTo>
                        <a:pt x="2" y="165"/>
                      </a:lnTo>
                      <a:lnTo>
                        <a:pt x="2" y="165"/>
                      </a:lnTo>
                      <a:lnTo>
                        <a:pt x="0" y="190"/>
                      </a:lnTo>
                      <a:lnTo>
                        <a:pt x="0" y="190"/>
                      </a:lnTo>
                      <a:lnTo>
                        <a:pt x="29" y="201"/>
                      </a:lnTo>
                      <a:lnTo>
                        <a:pt x="61" y="212"/>
                      </a:lnTo>
                      <a:lnTo>
                        <a:pt x="96" y="220"/>
                      </a:lnTo>
                      <a:lnTo>
                        <a:pt x="114" y="224"/>
                      </a:lnTo>
                      <a:lnTo>
                        <a:pt x="132" y="226"/>
                      </a:lnTo>
                      <a:lnTo>
                        <a:pt x="132" y="226"/>
                      </a:lnTo>
                      <a:close/>
                    </a:path>
                  </a:pathLst>
                </a:custGeom>
                <a:solidFill>
                  <a:srgbClr val="F7E8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2500" lnSpcReduction="20000"/>
                </a:bodyPr>
                <a:lstStyle/>
                <a:p>
                  <a:endParaRPr lang="en-US"/>
                </a:p>
              </p:txBody>
            </p:sp>
            <p:sp>
              <p:nvSpPr>
                <p:cNvPr id="58" name="iśļïďé"/>
                <p:cNvSpPr/>
                <p:nvPr/>
              </p:nvSpPr>
              <p:spPr bwMode="auto">
                <a:xfrm>
                  <a:off x="993173" y="4333651"/>
                  <a:ext cx="401865" cy="692500"/>
                </a:xfrm>
                <a:custGeom>
                  <a:avLst/>
                  <a:gdLst>
                    <a:gd name="connsiteX0" fmla="*/ 318969 w 401865"/>
                    <a:gd name="connsiteY0" fmla="*/ 0 h 692500"/>
                    <a:gd name="connsiteX1" fmla="*/ 311761 w 401865"/>
                    <a:gd name="connsiteY1" fmla="*/ 17987 h 692500"/>
                    <a:gd name="connsiteX2" fmla="*/ 293740 w 401865"/>
                    <a:gd name="connsiteY2" fmla="*/ 71948 h 692500"/>
                    <a:gd name="connsiteX3" fmla="*/ 286532 w 401865"/>
                    <a:gd name="connsiteY3" fmla="*/ 107922 h 692500"/>
                    <a:gd name="connsiteX4" fmla="*/ 277521 w 401865"/>
                    <a:gd name="connsiteY4" fmla="*/ 152890 h 692500"/>
                    <a:gd name="connsiteX5" fmla="*/ 268511 w 401865"/>
                    <a:gd name="connsiteY5" fmla="*/ 197857 h 692500"/>
                    <a:gd name="connsiteX6" fmla="*/ 263105 w 401865"/>
                    <a:gd name="connsiteY6" fmla="*/ 250020 h 692500"/>
                    <a:gd name="connsiteX7" fmla="*/ 261302 w 401865"/>
                    <a:gd name="connsiteY7" fmla="*/ 303981 h 692500"/>
                    <a:gd name="connsiteX8" fmla="*/ 261302 w 401865"/>
                    <a:gd name="connsiteY8" fmla="*/ 359740 h 692500"/>
                    <a:gd name="connsiteX9" fmla="*/ 263105 w 401865"/>
                    <a:gd name="connsiteY9" fmla="*/ 388520 h 692500"/>
                    <a:gd name="connsiteX10" fmla="*/ 268511 w 401865"/>
                    <a:gd name="connsiteY10" fmla="*/ 419098 h 692500"/>
                    <a:gd name="connsiteX11" fmla="*/ 273917 w 401865"/>
                    <a:gd name="connsiteY11" fmla="*/ 446078 h 692500"/>
                    <a:gd name="connsiteX12" fmla="*/ 281125 w 401865"/>
                    <a:gd name="connsiteY12" fmla="*/ 476656 h 692500"/>
                    <a:gd name="connsiteX13" fmla="*/ 288334 w 401865"/>
                    <a:gd name="connsiteY13" fmla="*/ 505435 h 692500"/>
                    <a:gd name="connsiteX14" fmla="*/ 299146 w 401865"/>
                    <a:gd name="connsiteY14" fmla="*/ 532416 h 692500"/>
                    <a:gd name="connsiteX15" fmla="*/ 311761 w 401865"/>
                    <a:gd name="connsiteY15" fmla="*/ 561195 h 692500"/>
                    <a:gd name="connsiteX16" fmla="*/ 324375 w 401865"/>
                    <a:gd name="connsiteY16" fmla="*/ 589974 h 692500"/>
                    <a:gd name="connsiteX17" fmla="*/ 340594 w 401865"/>
                    <a:gd name="connsiteY17" fmla="*/ 615156 h 692500"/>
                    <a:gd name="connsiteX18" fmla="*/ 358615 w 401865"/>
                    <a:gd name="connsiteY18" fmla="*/ 643935 h 692500"/>
                    <a:gd name="connsiteX19" fmla="*/ 378438 w 401865"/>
                    <a:gd name="connsiteY19" fmla="*/ 667318 h 692500"/>
                    <a:gd name="connsiteX20" fmla="*/ 401865 w 401865"/>
                    <a:gd name="connsiteY20" fmla="*/ 692500 h 692500"/>
                    <a:gd name="connsiteX21" fmla="*/ 320771 w 401865"/>
                    <a:gd name="connsiteY21" fmla="*/ 688903 h 692500"/>
                    <a:gd name="connsiteX22" fmla="*/ 223459 w 401865"/>
                    <a:gd name="connsiteY22" fmla="*/ 687104 h 692500"/>
                    <a:gd name="connsiteX23" fmla="*/ 0 w 401865"/>
                    <a:gd name="connsiteY23" fmla="*/ 685305 h 692500"/>
                    <a:gd name="connsiteX24" fmla="*/ 0 w 401865"/>
                    <a:gd name="connsiteY24" fmla="*/ 554000 h 692500"/>
                    <a:gd name="connsiteX25" fmla="*/ 0 w 401865"/>
                    <a:gd name="connsiteY25" fmla="*/ 17987 h 69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01865" h="692500">
                      <a:moveTo>
                        <a:pt x="318969" y="0"/>
                      </a:moveTo>
                      <a:lnTo>
                        <a:pt x="311761" y="17987"/>
                      </a:lnTo>
                      <a:lnTo>
                        <a:pt x="293740" y="71948"/>
                      </a:lnTo>
                      <a:lnTo>
                        <a:pt x="286532" y="107922"/>
                      </a:lnTo>
                      <a:lnTo>
                        <a:pt x="277521" y="152890"/>
                      </a:lnTo>
                      <a:lnTo>
                        <a:pt x="268511" y="197857"/>
                      </a:lnTo>
                      <a:lnTo>
                        <a:pt x="263105" y="250020"/>
                      </a:lnTo>
                      <a:lnTo>
                        <a:pt x="261302" y="303981"/>
                      </a:lnTo>
                      <a:lnTo>
                        <a:pt x="261302" y="359740"/>
                      </a:lnTo>
                      <a:lnTo>
                        <a:pt x="263105" y="388520"/>
                      </a:lnTo>
                      <a:lnTo>
                        <a:pt x="268511" y="419098"/>
                      </a:lnTo>
                      <a:lnTo>
                        <a:pt x="273917" y="446078"/>
                      </a:lnTo>
                      <a:lnTo>
                        <a:pt x="281125" y="476656"/>
                      </a:lnTo>
                      <a:lnTo>
                        <a:pt x="288334" y="505435"/>
                      </a:lnTo>
                      <a:lnTo>
                        <a:pt x="299146" y="532416"/>
                      </a:lnTo>
                      <a:lnTo>
                        <a:pt x="311761" y="561195"/>
                      </a:lnTo>
                      <a:lnTo>
                        <a:pt x="324375" y="589974"/>
                      </a:lnTo>
                      <a:lnTo>
                        <a:pt x="340594" y="615156"/>
                      </a:lnTo>
                      <a:lnTo>
                        <a:pt x="358615" y="643935"/>
                      </a:lnTo>
                      <a:lnTo>
                        <a:pt x="378438" y="667318"/>
                      </a:lnTo>
                      <a:lnTo>
                        <a:pt x="401865" y="692500"/>
                      </a:lnTo>
                      <a:lnTo>
                        <a:pt x="320771" y="688903"/>
                      </a:lnTo>
                      <a:lnTo>
                        <a:pt x="223459" y="687104"/>
                      </a:lnTo>
                      <a:lnTo>
                        <a:pt x="0" y="685305"/>
                      </a:lnTo>
                      <a:lnTo>
                        <a:pt x="0" y="554000"/>
                      </a:lnTo>
                      <a:lnTo>
                        <a:pt x="0" y="17987"/>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p>
              </p:txBody>
            </p:sp>
            <p:sp>
              <p:nvSpPr>
                <p:cNvPr id="59" name="îṡḻidè"/>
                <p:cNvSpPr/>
                <p:nvPr/>
              </p:nvSpPr>
              <p:spPr bwMode="auto">
                <a:xfrm>
                  <a:off x="2485813" y="4222422"/>
                  <a:ext cx="932900" cy="527448"/>
                </a:xfrm>
                <a:custGeom>
                  <a:avLst/>
                  <a:gdLst>
                    <a:gd name="T0" fmla="*/ 441 w 521"/>
                    <a:gd name="T1" fmla="*/ 190 h 294"/>
                    <a:gd name="T2" fmla="*/ 428 w 521"/>
                    <a:gd name="T3" fmla="*/ 183 h 294"/>
                    <a:gd name="T4" fmla="*/ 402 w 521"/>
                    <a:gd name="T5" fmla="*/ 167 h 294"/>
                    <a:gd name="T6" fmla="*/ 371 w 521"/>
                    <a:gd name="T7" fmla="*/ 142 h 294"/>
                    <a:gd name="T8" fmla="*/ 339 w 521"/>
                    <a:gd name="T9" fmla="*/ 106 h 294"/>
                    <a:gd name="T10" fmla="*/ 306 w 521"/>
                    <a:gd name="T11" fmla="*/ 64 h 294"/>
                    <a:gd name="T12" fmla="*/ 301 w 521"/>
                    <a:gd name="T13" fmla="*/ 58 h 294"/>
                    <a:gd name="T14" fmla="*/ 289 w 521"/>
                    <a:gd name="T15" fmla="*/ 50 h 294"/>
                    <a:gd name="T16" fmla="*/ 276 w 521"/>
                    <a:gd name="T17" fmla="*/ 47 h 294"/>
                    <a:gd name="T18" fmla="*/ 254 w 521"/>
                    <a:gd name="T19" fmla="*/ 49 h 294"/>
                    <a:gd name="T20" fmla="*/ 218 w 521"/>
                    <a:gd name="T21" fmla="*/ 56 h 294"/>
                    <a:gd name="T22" fmla="*/ 183 w 521"/>
                    <a:gd name="T23" fmla="*/ 59 h 294"/>
                    <a:gd name="T24" fmla="*/ 171 w 521"/>
                    <a:gd name="T25" fmla="*/ 59 h 294"/>
                    <a:gd name="T26" fmla="*/ 145 w 521"/>
                    <a:gd name="T27" fmla="*/ 54 h 294"/>
                    <a:gd name="T28" fmla="*/ 121 w 521"/>
                    <a:gd name="T29" fmla="*/ 47 h 294"/>
                    <a:gd name="T30" fmla="*/ 80 w 521"/>
                    <a:gd name="T31" fmla="*/ 28 h 294"/>
                    <a:gd name="T32" fmla="*/ 52 w 521"/>
                    <a:gd name="T33" fmla="*/ 8 h 294"/>
                    <a:gd name="T34" fmla="*/ 41 w 521"/>
                    <a:gd name="T35" fmla="*/ 0 h 294"/>
                    <a:gd name="T36" fmla="*/ 30 w 521"/>
                    <a:gd name="T37" fmla="*/ 2 h 294"/>
                    <a:gd name="T38" fmla="*/ 21 w 521"/>
                    <a:gd name="T39" fmla="*/ 7 h 294"/>
                    <a:gd name="T40" fmla="*/ 11 w 521"/>
                    <a:gd name="T41" fmla="*/ 16 h 294"/>
                    <a:gd name="T42" fmla="*/ 3 w 521"/>
                    <a:gd name="T43" fmla="*/ 30 h 294"/>
                    <a:gd name="T44" fmla="*/ 0 w 521"/>
                    <a:gd name="T45" fmla="*/ 52 h 294"/>
                    <a:gd name="T46" fmla="*/ 3 w 521"/>
                    <a:gd name="T47" fmla="*/ 82 h 294"/>
                    <a:gd name="T48" fmla="*/ 15 w 521"/>
                    <a:gd name="T49" fmla="*/ 121 h 294"/>
                    <a:gd name="T50" fmla="*/ 18 w 521"/>
                    <a:gd name="T51" fmla="*/ 130 h 294"/>
                    <a:gd name="T52" fmla="*/ 22 w 521"/>
                    <a:gd name="T53" fmla="*/ 158 h 294"/>
                    <a:gd name="T54" fmla="*/ 24 w 521"/>
                    <a:gd name="T55" fmla="*/ 171 h 294"/>
                    <a:gd name="T56" fmla="*/ 28 w 521"/>
                    <a:gd name="T57" fmla="*/ 177 h 294"/>
                    <a:gd name="T58" fmla="*/ 30 w 521"/>
                    <a:gd name="T59" fmla="*/ 177 h 294"/>
                    <a:gd name="T60" fmla="*/ 50 w 521"/>
                    <a:gd name="T61" fmla="*/ 179 h 294"/>
                    <a:gd name="T62" fmla="*/ 68 w 521"/>
                    <a:gd name="T63" fmla="*/ 174 h 294"/>
                    <a:gd name="T64" fmla="*/ 87 w 521"/>
                    <a:gd name="T65" fmla="*/ 161 h 294"/>
                    <a:gd name="T66" fmla="*/ 95 w 521"/>
                    <a:gd name="T67" fmla="*/ 149 h 294"/>
                    <a:gd name="T68" fmla="*/ 98 w 521"/>
                    <a:gd name="T69" fmla="*/ 154 h 294"/>
                    <a:gd name="T70" fmla="*/ 117 w 521"/>
                    <a:gd name="T71" fmla="*/ 165 h 294"/>
                    <a:gd name="T72" fmla="*/ 154 w 521"/>
                    <a:gd name="T73" fmla="*/ 177 h 294"/>
                    <a:gd name="T74" fmla="*/ 189 w 521"/>
                    <a:gd name="T75" fmla="*/ 180 h 294"/>
                    <a:gd name="T76" fmla="*/ 212 w 521"/>
                    <a:gd name="T77" fmla="*/ 180 h 294"/>
                    <a:gd name="T78" fmla="*/ 235 w 521"/>
                    <a:gd name="T79" fmla="*/ 176 h 294"/>
                    <a:gd name="T80" fmla="*/ 246 w 521"/>
                    <a:gd name="T81" fmla="*/ 172 h 294"/>
                    <a:gd name="T82" fmla="*/ 260 w 521"/>
                    <a:gd name="T83" fmla="*/ 200 h 294"/>
                    <a:gd name="T84" fmla="*/ 280 w 521"/>
                    <a:gd name="T85" fmla="*/ 225 h 294"/>
                    <a:gd name="T86" fmla="*/ 302 w 521"/>
                    <a:gd name="T87" fmla="*/ 247 h 294"/>
                    <a:gd name="T88" fmla="*/ 329 w 521"/>
                    <a:gd name="T89" fmla="*/ 266 h 294"/>
                    <a:gd name="T90" fmla="*/ 358 w 521"/>
                    <a:gd name="T91" fmla="*/ 279 h 294"/>
                    <a:gd name="T92" fmla="*/ 389 w 521"/>
                    <a:gd name="T93" fmla="*/ 289 h 294"/>
                    <a:gd name="T94" fmla="*/ 422 w 521"/>
                    <a:gd name="T95" fmla="*/ 294 h 294"/>
                    <a:gd name="T96" fmla="*/ 454 w 521"/>
                    <a:gd name="T97" fmla="*/ 292 h 294"/>
                    <a:gd name="T98" fmla="*/ 470 w 521"/>
                    <a:gd name="T99" fmla="*/ 290 h 294"/>
                    <a:gd name="T100" fmla="*/ 493 w 521"/>
                    <a:gd name="T101" fmla="*/ 282 h 294"/>
                    <a:gd name="T102" fmla="*/ 508 w 521"/>
                    <a:gd name="T103" fmla="*/ 271 h 294"/>
                    <a:gd name="T104" fmla="*/ 517 w 521"/>
                    <a:gd name="T105" fmla="*/ 257 h 294"/>
                    <a:gd name="T106" fmla="*/ 520 w 521"/>
                    <a:gd name="T107" fmla="*/ 244 h 294"/>
                    <a:gd name="T108" fmla="*/ 520 w 521"/>
                    <a:gd name="T109" fmla="*/ 227 h 294"/>
                    <a:gd name="T110" fmla="*/ 518 w 521"/>
                    <a:gd name="T111" fmla="*/ 217 h 294"/>
                    <a:gd name="T112" fmla="*/ 503 w 521"/>
                    <a:gd name="T113" fmla="*/ 215 h 294"/>
                    <a:gd name="T114" fmla="*/ 476 w 521"/>
                    <a:gd name="T115" fmla="*/ 207 h 294"/>
                    <a:gd name="T116" fmla="*/ 448 w 521"/>
                    <a:gd name="T117" fmla="*/ 195 h 294"/>
                    <a:gd name="T118" fmla="*/ 442 w 521"/>
                    <a:gd name="T119" fmla="*/ 19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1" h="294">
                      <a:moveTo>
                        <a:pt x="442" y="191"/>
                      </a:moveTo>
                      <a:lnTo>
                        <a:pt x="441" y="190"/>
                      </a:lnTo>
                      <a:lnTo>
                        <a:pt x="441" y="190"/>
                      </a:lnTo>
                      <a:lnTo>
                        <a:pt x="428" y="183"/>
                      </a:lnTo>
                      <a:lnTo>
                        <a:pt x="414" y="176"/>
                      </a:lnTo>
                      <a:lnTo>
                        <a:pt x="402" y="167"/>
                      </a:lnTo>
                      <a:lnTo>
                        <a:pt x="391" y="159"/>
                      </a:lnTo>
                      <a:lnTo>
                        <a:pt x="371" y="142"/>
                      </a:lnTo>
                      <a:lnTo>
                        <a:pt x="354" y="124"/>
                      </a:lnTo>
                      <a:lnTo>
                        <a:pt x="339" y="106"/>
                      </a:lnTo>
                      <a:lnTo>
                        <a:pt x="326" y="90"/>
                      </a:lnTo>
                      <a:lnTo>
                        <a:pt x="306" y="64"/>
                      </a:lnTo>
                      <a:lnTo>
                        <a:pt x="306" y="64"/>
                      </a:lnTo>
                      <a:lnTo>
                        <a:pt x="301" y="58"/>
                      </a:lnTo>
                      <a:lnTo>
                        <a:pt x="295" y="53"/>
                      </a:lnTo>
                      <a:lnTo>
                        <a:pt x="289" y="50"/>
                      </a:lnTo>
                      <a:lnTo>
                        <a:pt x="283" y="48"/>
                      </a:lnTo>
                      <a:lnTo>
                        <a:pt x="276" y="47"/>
                      </a:lnTo>
                      <a:lnTo>
                        <a:pt x="270" y="48"/>
                      </a:lnTo>
                      <a:lnTo>
                        <a:pt x="254" y="49"/>
                      </a:lnTo>
                      <a:lnTo>
                        <a:pt x="237" y="53"/>
                      </a:lnTo>
                      <a:lnTo>
                        <a:pt x="218" y="56"/>
                      </a:lnTo>
                      <a:lnTo>
                        <a:pt x="195" y="59"/>
                      </a:lnTo>
                      <a:lnTo>
                        <a:pt x="183" y="59"/>
                      </a:lnTo>
                      <a:lnTo>
                        <a:pt x="171" y="59"/>
                      </a:lnTo>
                      <a:lnTo>
                        <a:pt x="171" y="59"/>
                      </a:lnTo>
                      <a:lnTo>
                        <a:pt x="158" y="56"/>
                      </a:lnTo>
                      <a:lnTo>
                        <a:pt x="145" y="54"/>
                      </a:lnTo>
                      <a:lnTo>
                        <a:pt x="133" y="50"/>
                      </a:lnTo>
                      <a:lnTo>
                        <a:pt x="121" y="47"/>
                      </a:lnTo>
                      <a:lnTo>
                        <a:pt x="99" y="37"/>
                      </a:lnTo>
                      <a:lnTo>
                        <a:pt x="80" y="28"/>
                      </a:lnTo>
                      <a:lnTo>
                        <a:pt x="64" y="17"/>
                      </a:lnTo>
                      <a:lnTo>
                        <a:pt x="52" y="8"/>
                      </a:lnTo>
                      <a:lnTo>
                        <a:pt x="41" y="0"/>
                      </a:lnTo>
                      <a:lnTo>
                        <a:pt x="41" y="0"/>
                      </a:lnTo>
                      <a:lnTo>
                        <a:pt x="39" y="0"/>
                      </a:lnTo>
                      <a:lnTo>
                        <a:pt x="30" y="2"/>
                      </a:lnTo>
                      <a:lnTo>
                        <a:pt x="26" y="5"/>
                      </a:lnTo>
                      <a:lnTo>
                        <a:pt x="21" y="7"/>
                      </a:lnTo>
                      <a:lnTo>
                        <a:pt x="16" y="11"/>
                      </a:lnTo>
                      <a:lnTo>
                        <a:pt x="11" y="16"/>
                      </a:lnTo>
                      <a:lnTo>
                        <a:pt x="6" y="23"/>
                      </a:lnTo>
                      <a:lnTo>
                        <a:pt x="3" y="30"/>
                      </a:lnTo>
                      <a:lnTo>
                        <a:pt x="0" y="41"/>
                      </a:lnTo>
                      <a:lnTo>
                        <a:pt x="0" y="52"/>
                      </a:lnTo>
                      <a:lnTo>
                        <a:pt x="0" y="66"/>
                      </a:lnTo>
                      <a:lnTo>
                        <a:pt x="3" y="82"/>
                      </a:lnTo>
                      <a:lnTo>
                        <a:pt x="8" y="100"/>
                      </a:lnTo>
                      <a:lnTo>
                        <a:pt x="15" y="121"/>
                      </a:lnTo>
                      <a:lnTo>
                        <a:pt x="15" y="121"/>
                      </a:lnTo>
                      <a:lnTo>
                        <a:pt x="18" y="130"/>
                      </a:lnTo>
                      <a:lnTo>
                        <a:pt x="20" y="139"/>
                      </a:lnTo>
                      <a:lnTo>
                        <a:pt x="22" y="158"/>
                      </a:lnTo>
                      <a:lnTo>
                        <a:pt x="22" y="165"/>
                      </a:lnTo>
                      <a:lnTo>
                        <a:pt x="24" y="171"/>
                      </a:lnTo>
                      <a:lnTo>
                        <a:pt x="27" y="176"/>
                      </a:lnTo>
                      <a:lnTo>
                        <a:pt x="28" y="177"/>
                      </a:lnTo>
                      <a:lnTo>
                        <a:pt x="30" y="177"/>
                      </a:lnTo>
                      <a:lnTo>
                        <a:pt x="30" y="177"/>
                      </a:lnTo>
                      <a:lnTo>
                        <a:pt x="41" y="179"/>
                      </a:lnTo>
                      <a:lnTo>
                        <a:pt x="50" y="179"/>
                      </a:lnTo>
                      <a:lnTo>
                        <a:pt x="58" y="178"/>
                      </a:lnTo>
                      <a:lnTo>
                        <a:pt x="68" y="174"/>
                      </a:lnTo>
                      <a:lnTo>
                        <a:pt x="77" y="170"/>
                      </a:lnTo>
                      <a:lnTo>
                        <a:pt x="87" y="161"/>
                      </a:lnTo>
                      <a:lnTo>
                        <a:pt x="91" y="156"/>
                      </a:lnTo>
                      <a:lnTo>
                        <a:pt x="95" y="149"/>
                      </a:lnTo>
                      <a:lnTo>
                        <a:pt x="95" y="149"/>
                      </a:lnTo>
                      <a:lnTo>
                        <a:pt x="98" y="154"/>
                      </a:lnTo>
                      <a:lnTo>
                        <a:pt x="103" y="158"/>
                      </a:lnTo>
                      <a:lnTo>
                        <a:pt x="117" y="165"/>
                      </a:lnTo>
                      <a:lnTo>
                        <a:pt x="134" y="172"/>
                      </a:lnTo>
                      <a:lnTo>
                        <a:pt x="154" y="177"/>
                      </a:lnTo>
                      <a:lnTo>
                        <a:pt x="177" y="180"/>
                      </a:lnTo>
                      <a:lnTo>
                        <a:pt x="189" y="180"/>
                      </a:lnTo>
                      <a:lnTo>
                        <a:pt x="201" y="180"/>
                      </a:lnTo>
                      <a:lnTo>
                        <a:pt x="212" y="180"/>
                      </a:lnTo>
                      <a:lnTo>
                        <a:pt x="224" y="178"/>
                      </a:lnTo>
                      <a:lnTo>
                        <a:pt x="235" y="176"/>
                      </a:lnTo>
                      <a:lnTo>
                        <a:pt x="246" y="172"/>
                      </a:lnTo>
                      <a:lnTo>
                        <a:pt x="246" y="172"/>
                      </a:lnTo>
                      <a:lnTo>
                        <a:pt x="252" y="186"/>
                      </a:lnTo>
                      <a:lnTo>
                        <a:pt x="260" y="200"/>
                      </a:lnTo>
                      <a:lnTo>
                        <a:pt x="269" y="213"/>
                      </a:lnTo>
                      <a:lnTo>
                        <a:pt x="280" y="225"/>
                      </a:lnTo>
                      <a:lnTo>
                        <a:pt x="290" y="237"/>
                      </a:lnTo>
                      <a:lnTo>
                        <a:pt x="302" y="247"/>
                      </a:lnTo>
                      <a:lnTo>
                        <a:pt x="316" y="256"/>
                      </a:lnTo>
                      <a:lnTo>
                        <a:pt x="329" y="266"/>
                      </a:lnTo>
                      <a:lnTo>
                        <a:pt x="343" y="273"/>
                      </a:lnTo>
                      <a:lnTo>
                        <a:pt x="358" y="279"/>
                      </a:lnTo>
                      <a:lnTo>
                        <a:pt x="373" y="285"/>
                      </a:lnTo>
                      <a:lnTo>
                        <a:pt x="389" y="289"/>
                      </a:lnTo>
                      <a:lnTo>
                        <a:pt x="406" y="292"/>
                      </a:lnTo>
                      <a:lnTo>
                        <a:pt x="422" y="294"/>
                      </a:lnTo>
                      <a:lnTo>
                        <a:pt x="438" y="294"/>
                      </a:lnTo>
                      <a:lnTo>
                        <a:pt x="454" y="292"/>
                      </a:lnTo>
                      <a:lnTo>
                        <a:pt x="454" y="292"/>
                      </a:lnTo>
                      <a:lnTo>
                        <a:pt x="470" y="290"/>
                      </a:lnTo>
                      <a:lnTo>
                        <a:pt x="482" y="286"/>
                      </a:lnTo>
                      <a:lnTo>
                        <a:pt x="493" y="282"/>
                      </a:lnTo>
                      <a:lnTo>
                        <a:pt x="501" y="277"/>
                      </a:lnTo>
                      <a:lnTo>
                        <a:pt x="508" y="271"/>
                      </a:lnTo>
                      <a:lnTo>
                        <a:pt x="513" y="263"/>
                      </a:lnTo>
                      <a:lnTo>
                        <a:pt x="517" y="257"/>
                      </a:lnTo>
                      <a:lnTo>
                        <a:pt x="519" y="250"/>
                      </a:lnTo>
                      <a:lnTo>
                        <a:pt x="520" y="244"/>
                      </a:lnTo>
                      <a:lnTo>
                        <a:pt x="521" y="238"/>
                      </a:lnTo>
                      <a:lnTo>
                        <a:pt x="520" y="227"/>
                      </a:lnTo>
                      <a:lnTo>
                        <a:pt x="519" y="220"/>
                      </a:lnTo>
                      <a:lnTo>
                        <a:pt x="518" y="217"/>
                      </a:lnTo>
                      <a:lnTo>
                        <a:pt x="518" y="217"/>
                      </a:lnTo>
                      <a:lnTo>
                        <a:pt x="503" y="215"/>
                      </a:lnTo>
                      <a:lnTo>
                        <a:pt x="489" y="212"/>
                      </a:lnTo>
                      <a:lnTo>
                        <a:pt x="476" y="207"/>
                      </a:lnTo>
                      <a:lnTo>
                        <a:pt x="465" y="203"/>
                      </a:lnTo>
                      <a:lnTo>
                        <a:pt x="448" y="195"/>
                      </a:lnTo>
                      <a:lnTo>
                        <a:pt x="442" y="191"/>
                      </a:lnTo>
                      <a:lnTo>
                        <a:pt x="442" y="191"/>
                      </a:lnTo>
                      <a:close/>
                    </a:path>
                  </a:pathLst>
                </a:custGeom>
                <a:solidFill>
                  <a:srgbClr val="E8AD8B"/>
                </a:solidFill>
                <a:ln>
                  <a:noFill/>
                </a:ln>
              </p:spPr>
              <p:txBody>
                <a:bodyPr vert="horz" wrap="square" lIns="91440" tIns="45720" rIns="91440" bIns="45720" numCol="1" anchor="t" anchorCtr="0" compatLnSpc="1">
                  <a:normAutofit/>
                </a:bodyPr>
                <a:lstStyle/>
                <a:p>
                  <a:endParaRPr lang="en-US"/>
                </a:p>
              </p:txBody>
            </p:sp>
            <p:sp>
              <p:nvSpPr>
                <p:cNvPr id="60" name="îSḷíḓê"/>
                <p:cNvSpPr/>
                <p:nvPr/>
              </p:nvSpPr>
              <p:spPr bwMode="auto">
                <a:xfrm>
                  <a:off x="3210605" y="4545349"/>
                  <a:ext cx="182993" cy="100466"/>
                </a:xfrm>
                <a:custGeom>
                  <a:avLst/>
                  <a:gdLst>
                    <a:gd name="T0" fmla="*/ 37 w 102"/>
                    <a:gd name="T1" fmla="*/ 12 h 57"/>
                    <a:gd name="T2" fmla="*/ 36 w 102"/>
                    <a:gd name="T3" fmla="*/ 11 h 57"/>
                    <a:gd name="T4" fmla="*/ 36 w 102"/>
                    <a:gd name="T5" fmla="*/ 11 h 57"/>
                    <a:gd name="T6" fmla="*/ 14 w 102"/>
                    <a:gd name="T7" fmla="*/ 0 h 57"/>
                    <a:gd name="T8" fmla="*/ 14 w 102"/>
                    <a:gd name="T9" fmla="*/ 0 h 57"/>
                    <a:gd name="T10" fmla="*/ 7 w 102"/>
                    <a:gd name="T11" fmla="*/ 6 h 57"/>
                    <a:gd name="T12" fmla="*/ 2 w 102"/>
                    <a:gd name="T13" fmla="*/ 13 h 57"/>
                    <a:gd name="T14" fmla="*/ 0 w 102"/>
                    <a:gd name="T15" fmla="*/ 17 h 57"/>
                    <a:gd name="T16" fmla="*/ 0 w 102"/>
                    <a:gd name="T17" fmla="*/ 22 h 57"/>
                    <a:gd name="T18" fmla="*/ 0 w 102"/>
                    <a:gd name="T19" fmla="*/ 25 h 57"/>
                    <a:gd name="T20" fmla="*/ 1 w 102"/>
                    <a:gd name="T21" fmla="*/ 30 h 57"/>
                    <a:gd name="T22" fmla="*/ 1 w 102"/>
                    <a:gd name="T23" fmla="*/ 30 h 57"/>
                    <a:gd name="T24" fmla="*/ 8 w 102"/>
                    <a:gd name="T25" fmla="*/ 36 h 57"/>
                    <a:gd name="T26" fmla="*/ 18 w 102"/>
                    <a:gd name="T27" fmla="*/ 44 h 57"/>
                    <a:gd name="T28" fmla="*/ 29 w 102"/>
                    <a:gd name="T29" fmla="*/ 48 h 57"/>
                    <a:gd name="T30" fmla="*/ 42 w 102"/>
                    <a:gd name="T31" fmla="*/ 53 h 57"/>
                    <a:gd name="T32" fmla="*/ 54 w 102"/>
                    <a:gd name="T33" fmla="*/ 56 h 57"/>
                    <a:gd name="T34" fmla="*/ 66 w 102"/>
                    <a:gd name="T35" fmla="*/ 57 h 57"/>
                    <a:gd name="T36" fmla="*/ 77 w 102"/>
                    <a:gd name="T37" fmla="*/ 57 h 57"/>
                    <a:gd name="T38" fmla="*/ 82 w 102"/>
                    <a:gd name="T39" fmla="*/ 56 h 57"/>
                    <a:gd name="T40" fmla="*/ 86 w 102"/>
                    <a:gd name="T41" fmla="*/ 53 h 57"/>
                    <a:gd name="T42" fmla="*/ 86 w 102"/>
                    <a:gd name="T43" fmla="*/ 53 h 57"/>
                    <a:gd name="T44" fmla="*/ 94 w 102"/>
                    <a:gd name="T45" fmla="*/ 48 h 57"/>
                    <a:gd name="T46" fmla="*/ 98 w 102"/>
                    <a:gd name="T47" fmla="*/ 45 h 57"/>
                    <a:gd name="T48" fmla="*/ 101 w 102"/>
                    <a:gd name="T49" fmla="*/ 41 h 57"/>
                    <a:gd name="T50" fmla="*/ 102 w 102"/>
                    <a:gd name="T51" fmla="*/ 36 h 57"/>
                    <a:gd name="T52" fmla="*/ 102 w 102"/>
                    <a:gd name="T53" fmla="*/ 36 h 57"/>
                    <a:gd name="T54" fmla="*/ 89 w 102"/>
                    <a:gd name="T55" fmla="*/ 34 h 57"/>
                    <a:gd name="T56" fmla="*/ 77 w 102"/>
                    <a:gd name="T57" fmla="*/ 30 h 57"/>
                    <a:gd name="T58" fmla="*/ 56 w 102"/>
                    <a:gd name="T59" fmla="*/ 22 h 57"/>
                    <a:gd name="T60" fmla="*/ 42 w 102"/>
                    <a:gd name="T61" fmla="*/ 15 h 57"/>
                    <a:gd name="T62" fmla="*/ 37 w 102"/>
                    <a:gd name="T63" fmla="*/ 12 h 57"/>
                    <a:gd name="T64" fmla="*/ 37 w 102"/>
                    <a:gd name="T65"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2" h="57">
                      <a:moveTo>
                        <a:pt x="37" y="12"/>
                      </a:moveTo>
                      <a:lnTo>
                        <a:pt x="36" y="11"/>
                      </a:lnTo>
                      <a:lnTo>
                        <a:pt x="36" y="11"/>
                      </a:lnTo>
                      <a:lnTo>
                        <a:pt x="14" y="0"/>
                      </a:lnTo>
                      <a:lnTo>
                        <a:pt x="14" y="0"/>
                      </a:lnTo>
                      <a:lnTo>
                        <a:pt x="7" y="6"/>
                      </a:lnTo>
                      <a:lnTo>
                        <a:pt x="2" y="13"/>
                      </a:lnTo>
                      <a:lnTo>
                        <a:pt x="0" y="17"/>
                      </a:lnTo>
                      <a:lnTo>
                        <a:pt x="0" y="22"/>
                      </a:lnTo>
                      <a:lnTo>
                        <a:pt x="0" y="25"/>
                      </a:lnTo>
                      <a:lnTo>
                        <a:pt x="1" y="30"/>
                      </a:lnTo>
                      <a:lnTo>
                        <a:pt x="1" y="30"/>
                      </a:lnTo>
                      <a:lnTo>
                        <a:pt x="8" y="36"/>
                      </a:lnTo>
                      <a:lnTo>
                        <a:pt x="18" y="44"/>
                      </a:lnTo>
                      <a:lnTo>
                        <a:pt x="29" y="48"/>
                      </a:lnTo>
                      <a:lnTo>
                        <a:pt x="42" y="53"/>
                      </a:lnTo>
                      <a:lnTo>
                        <a:pt x="54" y="56"/>
                      </a:lnTo>
                      <a:lnTo>
                        <a:pt x="66" y="57"/>
                      </a:lnTo>
                      <a:lnTo>
                        <a:pt x="77" y="57"/>
                      </a:lnTo>
                      <a:lnTo>
                        <a:pt x="82" y="56"/>
                      </a:lnTo>
                      <a:lnTo>
                        <a:pt x="86" y="53"/>
                      </a:lnTo>
                      <a:lnTo>
                        <a:pt x="86" y="53"/>
                      </a:lnTo>
                      <a:lnTo>
                        <a:pt x="94" y="48"/>
                      </a:lnTo>
                      <a:lnTo>
                        <a:pt x="98" y="45"/>
                      </a:lnTo>
                      <a:lnTo>
                        <a:pt x="101" y="41"/>
                      </a:lnTo>
                      <a:lnTo>
                        <a:pt x="102" y="36"/>
                      </a:lnTo>
                      <a:lnTo>
                        <a:pt x="102" y="36"/>
                      </a:lnTo>
                      <a:lnTo>
                        <a:pt x="89" y="34"/>
                      </a:lnTo>
                      <a:lnTo>
                        <a:pt x="77" y="30"/>
                      </a:lnTo>
                      <a:lnTo>
                        <a:pt x="56" y="22"/>
                      </a:lnTo>
                      <a:lnTo>
                        <a:pt x="42" y="15"/>
                      </a:lnTo>
                      <a:lnTo>
                        <a:pt x="37" y="12"/>
                      </a:lnTo>
                      <a:lnTo>
                        <a:pt x="37" y="12"/>
                      </a:lnTo>
                      <a:close/>
                    </a:path>
                  </a:pathLst>
                </a:custGeom>
                <a:solidFill>
                  <a:schemeClr val="bg1">
                    <a:lumMod val="85000"/>
                  </a:schemeClr>
                </a:solidFill>
                <a:ln>
                  <a:noFill/>
                </a:ln>
              </p:spPr>
              <p:txBody>
                <a:bodyPr vert="horz" wrap="square" lIns="91440" tIns="45720" rIns="91440" bIns="45720" numCol="1" anchor="t" anchorCtr="0" compatLnSpc="1">
                  <a:normAutofit fontScale="25000" lnSpcReduction="20000"/>
                </a:bodyPr>
                <a:lstStyle/>
                <a:p>
                  <a:endParaRPr lang="en-US"/>
                </a:p>
              </p:txBody>
            </p:sp>
            <p:sp>
              <p:nvSpPr>
                <p:cNvPr id="61" name="isľidé"/>
                <p:cNvSpPr/>
                <p:nvPr/>
              </p:nvSpPr>
              <p:spPr bwMode="auto">
                <a:xfrm>
                  <a:off x="3196252" y="4423354"/>
                  <a:ext cx="125584" cy="60998"/>
                </a:xfrm>
                <a:custGeom>
                  <a:avLst/>
                  <a:gdLst>
                    <a:gd name="T0" fmla="*/ 70 w 70"/>
                    <a:gd name="T1" fmla="*/ 26 h 34"/>
                    <a:gd name="T2" fmla="*/ 70 w 70"/>
                    <a:gd name="T3" fmla="*/ 26 h 34"/>
                    <a:gd name="T4" fmla="*/ 53 w 70"/>
                    <a:gd name="T5" fmla="*/ 23 h 34"/>
                    <a:gd name="T6" fmla="*/ 36 w 70"/>
                    <a:gd name="T7" fmla="*/ 17 h 34"/>
                    <a:gd name="T8" fmla="*/ 21 w 70"/>
                    <a:gd name="T9" fmla="*/ 8 h 34"/>
                    <a:gd name="T10" fmla="*/ 6 w 70"/>
                    <a:gd name="T11" fmla="*/ 0 h 34"/>
                    <a:gd name="T12" fmla="*/ 6 w 70"/>
                    <a:gd name="T13" fmla="*/ 0 h 34"/>
                    <a:gd name="T14" fmla="*/ 3 w 70"/>
                    <a:gd name="T15" fmla="*/ 3 h 34"/>
                    <a:gd name="T16" fmla="*/ 0 w 70"/>
                    <a:gd name="T17" fmla="*/ 8 h 34"/>
                    <a:gd name="T18" fmla="*/ 0 w 70"/>
                    <a:gd name="T19" fmla="*/ 12 h 34"/>
                    <a:gd name="T20" fmla="*/ 1 w 70"/>
                    <a:gd name="T21" fmla="*/ 17 h 34"/>
                    <a:gd name="T22" fmla="*/ 1 w 70"/>
                    <a:gd name="T23" fmla="*/ 17 h 34"/>
                    <a:gd name="T24" fmla="*/ 5 w 70"/>
                    <a:gd name="T25" fmla="*/ 20 h 34"/>
                    <a:gd name="T26" fmla="*/ 11 w 70"/>
                    <a:gd name="T27" fmla="*/ 24 h 34"/>
                    <a:gd name="T28" fmla="*/ 20 w 70"/>
                    <a:gd name="T29" fmla="*/ 27 h 34"/>
                    <a:gd name="T30" fmla="*/ 29 w 70"/>
                    <a:gd name="T31" fmla="*/ 31 h 34"/>
                    <a:gd name="T32" fmla="*/ 40 w 70"/>
                    <a:gd name="T33" fmla="*/ 32 h 34"/>
                    <a:gd name="T34" fmla="*/ 51 w 70"/>
                    <a:gd name="T35" fmla="*/ 34 h 34"/>
                    <a:gd name="T36" fmla="*/ 60 w 70"/>
                    <a:gd name="T37" fmla="*/ 31 h 34"/>
                    <a:gd name="T38" fmla="*/ 65 w 70"/>
                    <a:gd name="T39" fmla="*/ 29 h 34"/>
                    <a:gd name="T40" fmla="*/ 70 w 70"/>
                    <a:gd name="T41" fmla="*/ 26 h 34"/>
                    <a:gd name="T42" fmla="*/ 70 w 70"/>
                    <a:gd name="T43" fmla="*/ 2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0" h="34">
                      <a:moveTo>
                        <a:pt x="70" y="26"/>
                      </a:moveTo>
                      <a:lnTo>
                        <a:pt x="70" y="26"/>
                      </a:lnTo>
                      <a:lnTo>
                        <a:pt x="53" y="23"/>
                      </a:lnTo>
                      <a:lnTo>
                        <a:pt x="36" y="17"/>
                      </a:lnTo>
                      <a:lnTo>
                        <a:pt x="21" y="8"/>
                      </a:lnTo>
                      <a:lnTo>
                        <a:pt x="6" y="0"/>
                      </a:lnTo>
                      <a:lnTo>
                        <a:pt x="6" y="0"/>
                      </a:lnTo>
                      <a:lnTo>
                        <a:pt x="3" y="3"/>
                      </a:lnTo>
                      <a:lnTo>
                        <a:pt x="0" y="8"/>
                      </a:lnTo>
                      <a:lnTo>
                        <a:pt x="0" y="12"/>
                      </a:lnTo>
                      <a:lnTo>
                        <a:pt x="1" y="17"/>
                      </a:lnTo>
                      <a:lnTo>
                        <a:pt x="1" y="17"/>
                      </a:lnTo>
                      <a:lnTo>
                        <a:pt x="5" y="20"/>
                      </a:lnTo>
                      <a:lnTo>
                        <a:pt x="11" y="24"/>
                      </a:lnTo>
                      <a:lnTo>
                        <a:pt x="20" y="27"/>
                      </a:lnTo>
                      <a:lnTo>
                        <a:pt x="29" y="31"/>
                      </a:lnTo>
                      <a:lnTo>
                        <a:pt x="40" y="32"/>
                      </a:lnTo>
                      <a:lnTo>
                        <a:pt x="51" y="34"/>
                      </a:lnTo>
                      <a:lnTo>
                        <a:pt x="60" y="31"/>
                      </a:lnTo>
                      <a:lnTo>
                        <a:pt x="65" y="29"/>
                      </a:lnTo>
                      <a:lnTo>
                        <a:pt x="70" y="26"/>
                      </a:lnTo>
                      <a:lnTo>
                        <a:pt x="70" y="26"/>
                      </a:lnTo>
                      <a:close/>
                    </a:path>
                  </a:pathLst>
                </a:custGeom>
                <a:solidFill>
                  <a:schemeClr val="bg1">
                    <a:lumMod val="85000"/>
                  </a:schemeClr>
                </a:solidFill>
                <a:ln>
                  <a:noFill/>
                </a:ln>
              </p:spPr>
              <p:txBody>
                <a:bodyPr vert="horz" wrap="square" lIns="91440" tIns="45720" rIns="91440" bIns="45720" numCol="1" anchor="t" anchorCtr="0" compatLnSpc="1">
                  <a:normAutofit fontScale="25000" lnSpcReduction="20000"/>
                </a:bodyPr>
                <a:lstStyle/>
                <a:p>
                  <a:endParaRPr lang="en-US"/>
                </a:p>
              </p:txBody>
            </p:sp>
            <p:sp>
              <p:nvSpPr>
                <p:cNvPr id="62" name="ïŝḷïḍé"/>
                <p:cNvSpPr/>
                <p:nvPr/>
              </p:nvSpPr>
              <p:spPr bwMode="auto">
                <a:xfrm>
                  <a:off x="1029054" y="5216318"/>
                  <a:ext cx="0" cy="10765"/>
                </a:xfrm>
                <a:custGeom>
                  <a:avLst/>
                  <a:gdLst>
                    <a:gd name="T0" fmla="*/ 0 h 8"/>
                    <a:gd name="T1" fmla="*/ 8 h 8"/>
                    <a:gd name="T2" fmla="*/ 8 h 8"/>
                    <a:gd name="T3" fmla="*/ 0 h 8"/>
                  </a:gdLst>
                  <a:ahLst/>
                  <a:cxnLst>
                    <a:cxn ang="0">
                      <a:pos x="0" y="T0"/>
                    </a:cxn>
                    <a:cxn ang="0">
                      <a:pos x="0" y="T1"/>
                    </a:cxn>
                    <a:cxn ang="0">
                      <a:pos x="0" y="T2"/>
                    </a:cxn>
                    <a:cxn ang="0">
                      <a:pos x="0" y="T3"/>
                    </a:cxn>
                  </a:cxnLst>
                  <a:rect l="0" t="0" r="r" b="b"/>
                  <a:pathLst>
                    <a:path h="8">
                      <a:moveTo>
                        <a:pt x="0" y="0"/>
                      </a:moveTo>
                      <a:lnTo>
                        <a:pt x="0" y="8"/>
                      </a:lnTo>
                      <a:lnTo>
                        <a:pt x="0" y="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p>
              </p:txBody>
            </p:sp>
          </p:grpSp>
          <p:sp>
            <p:nvSpPr>
              <p:cNvPr id="40" name="ïṡḷíḋè"/>
              <p:cNvSpPr/>
              <p:nvPr/>
            </p:nvSpPr>
            <p:spPr bwMode="auto">
              <a:xfrm>
                <a:off x="2387268" y="3066222"/>
                <a:ext cx="407803" cy="337159"/>
              </a:xfrm>
              <a:custGeom>
                <a:avLst/>
                <a:gdLst>
                  <a:gd name="T0" fmla="*/ 66 w 254"/>
                  <a:gd name="T1" fmla="*/ 211 h 211"/>
                  <a:gd name="T2" fmla="*/ 0 w 254"/>
                  <a:gd name="T3" fmla="*/ 136 h 211"/>
                  <a:gd name="T4" fmla="*/ 20 w 254"/>
                  <a:gd name="T5" fmla="*/ 124 h 211"/>
                  <a:gd name="T6" fmla="*/ 66 w 254"/>
                  <a:gd name="T7" fmla="*/ 188 h 211"/>
                  <a:gd name="T8" fmla="*/ 236 w 254"/>
                  <a:gd name="T9" fmla="*/ 0 h 211"/>
                  <a:gd name="T10" fmla="*/ 254 w 254"/>
                  <a:gd name="T11" fmla="*/ 17 h 211"/>
                  <a:gd name="T12" fmla="*/ 66 w 254"/>
                  <a:gd name="T13" fmla="*/ 211 h 211"/>
                </a:gdLst>
                <a:ahLst/>
                <a:cxnLst>
                  <a:cxn ang="0">
                    <a:pos x="T0" y="T1"/>
                  </a:cxn>
                  <a:cxn ang="0">
                    <a:pos x="T2" y="T3"/>
                  </a:cxn>
                  <a:cxn ang="0">
                    <a:pos x="T4" y="T5"/>
                  </a:cxn>
                  <a:cxn ang="0">
                    <a:pos x="T6" y="T7"/>
                  </a:cxn>
                  <a:cxn ang="0">
                    <a:pos x="T8" y="T9"/>
                  </a:cxn>
                  <a:cxn ang="0">
                    <a:pos x="T10" y="T11"/>
                  </a:cxn>
                  <a:cxn ang="0">
                    <a:pos x="T12" y="T13"/>
                  </a:cxn>
                </a:cxnLst>
                <a:rect l="0" t="0" r="r" b="b"/>
                <a:pathLst>
                  <a:path w="254" h="211">
                    <a:moveTo>
                      <a:pt x="66" y="211"/>
                    </a:moveTo>
                    <a:lnTo>
                      <a:pt x="0" y="136"/>
                    </a:lnTo>
                    <a:lnTo>
                      <a:pt x="20" y="124"/>
                    </a:lnTo>
                    <a:lnTo>
                      <a:pt x="66" y="188"/>
                    </a:lnTo>
                    <a:lnTo>
                      <a:pt x="236" y="0"/>
                    </a:lnTo>
                    <a:lnTo>
                      <a:pt x="254" y="17"/>
                    </a:lnTo>
                    <a:lnTo>
                      <a:pt x="66" y="211"/>
                    </a:lnTo>
                    <a:close/>
                  </a:path>
                </a:pathLst>
              </a:custGeom>
              <a:solidFill>
                <a:schemeClr val="tx1">
                  <a:lumMod val="50000"/>
                  <a:lumOff val="50000"/>
                </a:schemeClr>
              </a:solidFill>
              <a:ln>
                <a:noFill/>
              </a:ln>
            </p:spPr>
            <p:txBody>
              <a:bodyPr vert="horz" wrap="square" lIns="91440" tIns="45720" rIns="91440" bIns="45720" numCol="1" anchor="t" anchorCtr="0" compatLnSpc="1">
                <a:normAutofit fontScale="85000" lnSpcReduction="20000"/>
              </a:bodyPr>
              <a:lstStyle/>
              <a:p>
                <a:endParaRPr lang="en-US"/>
              </a:p>
            </p:txBody>
          </p:sp>
          <p:sp>
            <p:nvSpPr>
              <p:cNvPr id="41" name="iṡḻiḑé"/>
              <p:cNvSpPr/>
              <p:nvPr/>
            </p:nvSpPr>
            <p:spPr>
              <a:xfrm>
                <a:off x="854092" y="2253830"/>
                <a:ext cx="1374643" cy="276999"/>
              </a:xfrm>
              <a:prstGeom prst="rect">
                <a:avLst/>
              </a:prstGeom>
            </p:spPr>
            <p:txBody>
              <a:bodyPr wrap="square" lIns="91440" tIns="45720" rIns="91440" bIns="45720">
                <a:normAutofit fontScale="92500" lnSpcReduction="20000"/>
              </a:bodyPr>
              <a:lstStyle/>
              <a:p>
                <a:pPr algn="ctr">
                  <a:spcBef>
                    <a:spcPts val="450"/>
                  </a:spcBef>
                  <a:buClr>
                    <a:srgbClr val="E24848"/>
                  </a:buClr>
                </a:pPr>
                <a:r>
                  <a:rPr lang="en-US" altLang="zh-CN" sz="1200" dirty="0"/>
                  <a:t>Text</a:t>
                </a:r>
                <a:endParaRPr lang="en-US" sz="1200" dirty="0"/>
              </a:p>
            </p:txBody>
          </p:sp>
          <p:sp>
            <p:nvSpPr>
              <p:cNvPr id="42" name="íṧḻïḋê"/>
              <p:cNvSpPr/>
              <p:nvPr/>
            </p:nvSpPr>
            <p:spPr>
              <a:xfrm>
                <a:off x="854092" y="2695882"/>
                <a:ext cx="1374643" cy="276999"/>
              </a:xfrm>
              <a:prstGeom prst="rect">
                <a:avLst/>
              </a:prstGeom>
            </p:spPr>
            <p:txBody>
              <a:bodyPr wrap="square" lIns="91440" tIns="45720" rIns="91440" bIns="45720">
                <a:normAutofit fontScale="92500" lnSpcReduction="20000"/>
              </a:bodyPr>
              <a:lstStyle/>
              <a:p>
                <a:pPr algn="ctr">
                  <a:spcBef>
                    <a:spcPts val="450"/>
                  </a:spcBef>
                  <a:buClr>
                    <a:srgbClr val="E24848"/>
                  </a:buClr>
                </a:pPr>
                <a:r>
                  <a:rPr lang="en-US" altLang="zh-CN" sz="1200" dirty="0"/>
                  <a:t>Text</a:t>
                </a:r>
                <a:endParaRPr lang="en-US" altLang="zh-CN" sz="1200" dirty="0"/>
              </a:p>
            </p:txBody>
          </p:sp>
          <p:sp>
            <p:nvSpPr>
              <p:cNvPr id="43" name="ïśľiḓê"/>
              <p:cNvSpPr/>
              <p:nvPr/>
            </p:nvSpPr>
            <p:spPr>
              <a:xfrm>
                <a:off x="854092" y="3137933"/>
                <a:ext cx="1374643" cy="276999"/>
              </a:xfrm>
              <a:prstGeom prst="rect">
                <a:avLst/>
              </a:prstGeom>
            </p:spPr>
            <p:txBody>
              <a:bodyPr wrap="square" lIns="91440" tIns="45720" rIns="91440" bIns="45720">
                <a:normAutofit fontScale="92500" lnSpcReduction="20000"/>
              </a:bodyPr>
              <a:lstStyle/>
              <a:p>
                <a:pPr algn="ctr">
                  <a:spcBef>
                    <a:spcPts val="450"/>
                  </a:spcBef>
                  <a:buClr>
                    <a:srgbClr val="E24848"/>
                  </a:buClr>
                </a:pPr>
                <a:r>
                  <a:rPr lang="en-US" altLang="zh-CN" sz="1200" dirty="0"/>
                  <a:t>Text</a:t>
                </a:r>
                <a:endParaRPr lang="en-US" altLang="zh-CN" sz="1200" dirty="0"/>
              </a:p>
            </p:txBody>
          </p:sp>
          <p:sp>
            <p:nvSpPr>
              <p:cNvPr id="44" name="îşlïďe"/>
              <p:cNvSpPr/>
              <p:nvPr/>
            </p:nvSpPr>
            <p:spPr>
              <a:xfrm>
                <a:off x="854092" y="3579986"/>
                <a:ext cx="1374643" cy="276999"/>
              </a:xfrm>
              <a:prstGeom prst="rect">
                <a:avLst/>
              </a:prstGeom>
            </p:spPr>
            <p:txBody>
              <a:bodyPr wrap="square" lIns="91440" tIns="45720" rIns="91440" bIns="45720">
                <a:normAutofit fontScale="92500" lnSpcReduction="20000"/>
              </a:bodyPr>
              <a:lstStyle/>
              <a:p>
                <a:pPr algn="ctr">
                  <a:spcBef>
                    <a:spcPts val="450"/>
                  </a:spcBef>
                  <a:buClr>
                    <a:srgbClr val="E24848"/>
                  </a:buClr>
                </a:pPr>
                <a:r>
                  <a:rPr lang="en-US" altLang="zh-CN" sz="1200" dirty="0"/>
                  <a:t>Text</a:t>
                </a:r>
                <a:endParaRPr lang="en-US" altLang="zh-CN" sz="1200" dirty="0"/>
              </a:p>
            </p:txBody>
          </p:sp>
        </p:grpSp>
        <p:sp>
          <p:nvSpPr>
            <p:cNvPr id="111" name="ïṧḻíḍé"/>
            <p:cNvSpPr/>
            <p:nvPr/>
          </p:nvSpPr>
          <p:spPr>
            <a:xfrm>
              <a:off x="6016537" y="2052656"/>
              <a:ext cx="275300" cy="231400"/>
            </a:xfrm>
            <a:custGeom>
              <a:avLst/>
              <a:gdLst>
                <a:gd name="connsiteX0" fmla="*/ 536415 w 607227"/>
                <a:gd name="connsiteY0" fmla="*/ 12631 h 510399"/>
                <a:gd name="connsiteX1" fmla="*/ 557192 w 607227"/>
                <a:gd name="connsiteY1" fmla="*/ 21221 h 510399"/>
                <a:gd name="connsiteX2" fmla="*/ 598584 w 607227"/>
                <a:gd name="connsiteY2" fmla="*/ 62633 h 510399"/>
                <a:gd name="connsiteX3" fmla="*/ 598584 w 607227"/>
                <a:gd name="connsiteY3" fmla="*/ 104044 h 510399"/>
                <a:gd name="connsiteX4" fmla="*/ 511175 w 607227"/>
                <a:gd name="connsiteY4" fmla="*/ 191324 h 510399"/>
                <a:gd name="connsiteX5" fmla="*/ 444948 w 607227"/>
                <a:gd name="connsiteY5" fmla="*/ 257453 h 510399"/>
                <a:gd name="connsiteX6" fmla="*/ 339441 w 607227"/>
                <a:gd name="connsiteY6" fmla="*/ 362805 h 510399"/>
                <a:gd name="connsiteX7" fmla="*/ 297968 w 607227"/>
                <a:gd name="connsiteY7" fmla="*/ 404217 h 510399"/>
                <a:gd name="connsiteX8" fmla="*/ 277191 w 607227"/>
                <a:gd name="connsiteY8" fmla="*/ 412807 h 510399"/>
                <a:gd name="connsiteX9" fmla="*/ 256495 w 607227"/>
                <a:gd name="connsiteY9" fmla="*/ 404217 h 510399"/>
                <a:gd name="connsiteX10" fmla="*/ 215023 w 607227"/>
                <a:gd name="connsiteY10" fmla="*/ 362805 h 510399"/>
                <a:gd name="connsiteX11" fmla="*/ 138814 w 607227"/>
                <a:gd name="connsiteY11" fmla="*/ 286790 h 510399"/>
                <a:gd name="connsiteX12" fmla="*/ 138814 w 607227"/>
                <a:gd name="connsiteY12" fmla="*/ 245378 h 510399"/>
                <a:gd name="connsiteX13" fmla="*/ 180286 w 607227"/>
                <a:gd name="connsiteY13" fmla="*/ 203967 h 510399"/>
                <a:gd name="connsiteX14" fmla="*/ 201063 w 607227"/>
                <a:gd name="connsiteY14" fmla="*/ 195376 h 510399"/>
                <a:gd name="connsiteX15" fmla="*/ 221759 w 607227"/>
                <a:gd name="connsiteY15" fmla="*/ 203967 h 510399"/>
                <a:gd name="connsiteX16" fmla="*/ 277191 w 607227"/>
                <a:gd name="connsiteY16" fmla="*/ 259317 h 510399"/>
                <a:gd name="connsiteX17" fmla="*/ 444948 w 607227"/>
                <a:gd name="connsiteY17" fmla="*/ 91807 h 510399"/>
                <a:gd name="connsiteX18" fmla="*/ 503951 w 607227"/>
                <a:gd name="connsiteY18" fmla="*/ 32891 h 510399"/>
                <a:gd name="connsiteX19" fmla="*/ 515719 w 607227"/>
                <a:gd name="connsiteY19" fmla="*/ 21221 h 510399"/>
                <a:gd name="connsiteX20" fmla="*/ 536415 w 607227"/>
                <a:gd name="connsiteY20" fmla="*/ 12631 h 510399"/>
                <a:gd name="connsiteX21" fmla="*/ 61847 w 607227"/>
                <a:gd name="connsiteY21" fmla="*/ 0 h 510399"/>
                <a:gd name="connsiteX22" fmla="*/ 449328 w 607227"/>
                <a:gd name="connsiteY22" fmla="*/ 0 h 510399"/>
                <a:gd name="connsiteX23" fmla="*/ 491858 w 607227"/>
                <a:gd name="connsiteY23" fmla="*/ 17019 h 510399"/>
                <a:gd name="connsiteX24" fmla="*/ 442591 w 607227"/>
                <a:gd name="connsiteY24" fmla="*/ 66130 h 510399"/>
                <a:gd name="connsiteX25" fmla="*/ 66230 w 607227"/>
                <a:gd name="connsiteY25" fmla="*/ 66130 h 510399"/>
                <a:gd name="connsiteX26" fmla="*/ 66230 w 607227"/>
                <a:gd name="connsiteY26" fmla="*/ 444269 h 510399"/>
                <a:gd name="connsiteX27" fmla="*/ 444945 w 607227"/>
                <a:gd name="connsiteY27" fmla="*/ 444269 h 510399"/>
                <a:gd name="connsiteX28" fmla="*/ 444945 w 607227"/>
                <a:gd name="connsiteY28" fmla="*/ 285590 h 510399"/>
                <a:gd name="connsiteX29" fmla="*/ 511175 w 607227"/>
                <a:gd name="connsiteY29" fmla="*/ 219460 h 510399"/>
                <a:gd name="connsiteX30" fmla="*/ 511175 w 607227"/>
                <a:gd name="connsiteY30" fmla="*/ 448645 h 510399"/>
                <a:gd name="connsiteX31" fmla="*/ 449328 w 607227"/>
                <a:gd name="connsiteY31" fmla="*/ 510399 h 510399"/>
                <a:gd name="connsiteX32" fmla="*/ 61847 w 607227"/>
                <a:gd name="connsiteY32" fmla="*/ 510399 h 510399"/>
                <a:gd name="connsiteX33" fmla="*/ 0 w 607227"/>
                <a:gd name="connsiteY33" fmla="*/ 448645 h 510399"/>
                <a:gd name="connsiteX34" fmla="*/ 0 w 607227"/>
                <a:gd name="connsiteY34" fmla="*/ 61673 h 510399"/>
                <a:gd name="connsiteX35" fmla="*/ 61847 w 607227"/>
                <a:gd name="connsiteY35" fmla="*/ 0 h 510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07227" h="510399">
                  <a:moveTo>
                    <a:pt x="536415" y="12631"/>
                  </a:moveTo>
                  <a:cubicBezTo>
                    <a:pt x="543882" y="12631"/>
                    <a:pt x="551430" y="15467"/>
                    <a:pt x="557192" y="21221"/>
                  </a:cubicBezTo>
                  <a:lnTo>
                    <a:pt x="598584" y="62633"/>
                  </a:lnTo>
                  <a:cubicBezTo>
                    <a:pt x="610108" y="74059"/>
                    <a:pt x="610108" y="92618"/>
                    <a:pt x="598584" y="104044"/>
                  </a:cubicBezTo>
                  <a:lnTo>
                    <a:pt x="511175" y="191324"/>
                  </a:lnTo>
                  <a:lnTo>
                    <a:pt x="444948" y="257453"/>
                  </a:lnTo>
                  <a:lnTo>
                    <a:pt x="339441" y="362805"/>
                  </a:lnTo>
                  <a:lnTo>
                    <a:pt x="297968" y="404217"/>
                  </a:lnTo>
                  <a:cubicBezTo>
                    <a:pt x="292206" y="409971"/>
                    <a:pt x="284739" y="412807"/>
                    <a:pt x="277191" y="412807"/>
                  </a:cubicBezTo>
                  <a:cubicBezTo>
                    <a:pt x="269724" y="412807"/>
                    <a:pt x="262177" y="409971"/>
                    <a:pt x="256495" y="404217"/>
                  </a:cubicBezTo>
                  <a:lnTo>
                    <a:pt x="215023" y="362805"/>
                  </a:lnTo>
                  <a:lnTo>
                    <a:pt x="138814" y="286790"/>
                  </a:lnTo>
                  <a:cubicBezTo>
                    <a:pt x="127370" y="275363"/>
                    <a:pt x="127370" y="256805"/>
                    <a:pt x="138814" y="245378"/>
                  </a:cubicBezTo>
                  <a:lnTo>
                    <a:pt x="180286" y="203967"/>
                  </a:lnTo>
                  <a:cubicBezTo>
                    <a:pt x="186049" y="198213"/>
                    <a:pt x="193515" y="195376"/>
                    <a:pt x="201063" y="195376"/>
                  </a:cubicBezTo>
                  <a:cubicBezTo>
                    <a:pt x="208530" y="195376"/>
                    <a:pt x="215997" y="198213"/>
                    <a:pt x="221759" y="203967"/>
                  </a:cubicBezTo>
                  <a:lnTo>
                    <a:pt x="277191" y="259317"/>
                  </a:lnTo>
                  <a:lnTo>
                    <a:pt x="444948" y="91807"/>
                  </a:lnTo>
                  <a:lnTo>
                    <a:pt x="503951" y="32891"/>
                  </a:lnTo>
                  <a:lnTo>
                    <a:pt x="515719" y="21221"/>
                  </a:lnTo>
                  <a:cubicBezTo>
                    <a:pt x="521401" y="15467"/>
                    <a:pt x="528949" y="12631"/>
                    <a:pt x="536415" y="12631"/>
                  </a:cubicBezTo>
                  <a:close/>
                  <a:moveTo>
                    <a:pt x="61847" y="0"/>
                  </a:moveTo>
                  <a:lnTo>
                    <a:pt x="449328" y="0"/>
                  </a:lnTo>
                  <a:cubicBezTo>
                    <a:pt x="465804" y="0"/>
                    <a:pt x="480738" y="6483"/>
                    <a:pt x="491858" y="17019"/>
                  </a:cubicBezTo>
                  <a:lnTo>
                    <a:pt x="442591" y="66130"/>
                  </a:lnTo>
                  <a:lnTo>
                    <a:pt x="66230" y="66130"/>
                  </a:lnTo>
                  <a:lnTo>
                    <a:pt x="66230" y="444269"/>
                  </a:lnTo>
                  <a:lnTo>
                    <a:pt x="444945" y="444269"/>
                  </a:lnTo>
                  <a:lnTo>
                    <a:pt x="444945" y="285590"/>
                  </a:lnTo>
                  <a:lnTo>
                    <a:pt x="511175" y="219460"/>
                  </a:lnTo>
                  <a:lnTo>
                    <a:pt x="511175" y="448645"/>
                  </a:lnTo>
                  <a:cubicBezTo>
                    <a:pt x="511175" y="482683"/>
                    <a:pt x="483417" y="510399"/>
                    <a:pt x="449328" y="510399"/>
                  </a:cubicBezTo>
                  <a:lnTo>
                    <a:pt x="61847" y="510399"/>
                  </a:lnTo>
                  <a:cubicBezTo>
                    <a:pt x="27758" y="510399"/>
                    <a:pt x="0" y="482683"/>
                    <a:pt x="0" y="448645"/>
                  </a:cubicBezTo>
                  <a:lnTo>
                    <a:pt x="0" y="61673"/>
                  </a:lnTo>
                  <a:cubicBezTo>
                    <a:pt x="0" y="27635"/>
                    <a:pt x="27758" y="0"/>
                    <a:pt x="61847" y="0"/>
                  </a:cubicBezTo>
                  <a:close/>
                </a:path>
              </a:pathLst>
            </a:cu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sz="2000" b="1" i="1" dirty="0"/>
            </a:p>
          </p:txBody>
        </p:sp>
        <p:sp>
          <p:nvSpPr>
            <p:cNvPr id="113" name="išļïďè"/>
            <p:cNvSpPr/>
            <p:nvPr/>
          </p:nvSpPr>
          <p:spPr>
            <a:xfrm>
              <a:off x="6016537" y="2542721"/>
              <a:ext cx="275300" cy="231400"/>
            </a:xfrm>
            <a:custGeom>
              <a:avLst/>
              <a:gdLst>
                <a:gd name="connsiteX0" fmla="*/ 536415 w 607227"/>
                <a:gd name="connsiteY0" fmla="*/ 12631 h 510399"/>
                <a:gd name="connsiteX1" fmla="*/ 557192 w 607227"/>
                <a:gd name="connsiteY1" fmla="*/ 21221 h 510399"/>
                <a:gd name="connsiteX2" fmla="*/ 598584 w 607227"/>
                <a:gd name="connsiteY2" fmla="*/ 62633 h 510399"/>
                <a:gd name="connsiteX3" fmla="*/ 598584 w 607227"/>
                <a:gd name="connsiteY3" fmla="*/ 104044 h 510399"/>
                <a:gd name="connsiteX4" fmla="*/ 511175 w 607227"/>
                <a:gd name="connsiteY4" fmla="*/ 191324 h 510399"/>
                <a:gd name="connsiteX5" fmla="*/ 444948 w 607227"/>
                <a:gd name="connsiteY5" fmla="*/ 257453 h 510399"/>
                <a:gd name="connsiteX6" fmla="*/ 339441 w 607227"/>
                <a:gd name="connsiteY6" fmla="*/ 362805 h 510399"/>
                <a:gd name="connsiteX7" fmla="*/ 297968 w 607227"/>
                <a:gd name="connsiteY7" fmla="*/ 404217 h 510399"/>
                <a:gd name="connsiteX8" fmla="*/ 277191 w 607227"/>
                <a:gd name="connsiteY8" fmla="*/ 412807 h 510399"/>
                <a:gd name="connsiteX9" fmla="*/ 256495 w 607227"/>
                <a:gd name="connsiteY9" fmla="*/ 404217 h 510399"/>
                <a:gd name="connsiteX10" fmla="*/ 215023 w 607227"/>
                <a:gd name="connsiteY10" fmla="*/ 362805 h 510399"/>
                <a:gd name="connsiteX11" fmla="*/ 138814 w 607227"/>
                <a:gd name="connsiteY11" fmla="*/ 286790 h 510399"/>
                <a:gd name="connsiteX12" fmla="*/ 138814 w 607227"/>
                <a:gd name="connsiteY12" fmla="*/ 245378 h 510399"/>
                <a:gd name="connsiteX13" fmla="*/ 180286 w 607227"/>
                <a:gd name="connsiteY13" fmla="*/ 203967 h 510399"/>
                <a:gd name="connsiteX14" fmla="*/ 201063 w 607227"/>
                <a:gd name="connsiteY14" fmla="*/ 195376 h 510399"/>
                <a:gd name="connsiteX15" fmla="*/ 221759 w 607227"/>
                <a:gd name="connsiteY15" fmla="*/ 203967 h 510399"/>
                <a:gd name="connsiteX16" fmla="*/ 277191 w 607227"/>
                <a:gd name="connsiteY16" fmla="*/ 259317 h 510399"/>
                <a:gd name="connsiteX17" fmla="*/ 444948 w 607227"/>
                <a:gd name="connsiteY17" fmla="*/ 91807 h 510399"/>
                <a:gd name="connsiteX18" fmla="*/ 503951 w 607227"/>
                <a:gd name="connsiteY18" fmla="*/ 32891 h 510399"/>
                <a:gd name="connsiteX19" fmla="*/ 515719 w 607227"/>
                <a:gd name="connsiteY19" fmla="*/ 21221 h 510399"/>
                <a:gd name="connsiteX20" fmla="*/ 536415 w 607227"/>
                <a:gd name="connsiteY20" fmla="*/ 12631 h 510399"/>
                <a:gd name="connsiteX21" fmla="*/ 61847 w 607227"/>
                <a:gd name="connsiteY21" fmla="*/ 0 h 510399"/>
                <a:gd name="connsiteX22" fmla="*/ 449328 w 607227"/>
                <a:gd name="connsiteY22" fmla="*/ 0 h 510399"/>
                <a:gd name="connsiteX23" fmla="*/ 491858 w 607227"/>
                <a:gd name="connsiteY23" fmla="*/ 17019 h 510399"/>
                <a:gd name="connsiteX24" fmla="*/ 442591 w 607227"/>
                <a:gd name="connsiteY24" fmla="*/ 66130 h 510399"/>
                <a:gd name="connsiteX25" fmla="*/ 66230 w 607227"/>
                <a:gd name="connsiteY25" fmla="*/ 66130 h 510399"/>
                <a:gd name="connsiteX26" fmla="*/ 66230 w 607227"/>
                <a:gd name="connsiteY26" fmla="*/ 444269 h 510399"/>
                <a:gd name="connsiteX27" fmla="*/ 444945 w 607227"/>
                <a:gd name="connsiteY27" fmla="*/ 444269 h 510399"/>
                <a:gd name="connsiteX28" fmla="*/ 444945 w 607227"/>
                <a:gd name="connsiteY28" fmla="*/ 285590 h 510399"/>
                <a:gd name="connsiteX29" fmla="*/ 511175 w 607227"/>
                <a:gd name="connsiteY29" fmla="*/ 219460 h 510399"/>
                <a:gd name="connsiteX30" fmla="*/ 511175 w 607227"/>
                <a:gd name="connsiteY30" fmla="*/ 448645 h 510399"/>
                <a:gd name="connsiteX31" fmla="*/ 449328 w 607227"/>
                <a:gd name="connsiteY31" fmla="*/ 510399 h 510399"/>
                <a:gd name="connsiteX32" fmla="*/ 61847 w 607227"/>
                <a:gd name="connsiteY32" fmla="*/ 510399 h 510399"/>
                <a:gd name="connsiteX33" fmla="*/ 0 w 607227"/>
                <a:gd name="connsiteY33" fmla="*/ 448645 h 510399"/>
                <a:gd name="connsiteX34" fmla="*/ 0 w 607227"/>
                <a:gd name="connsiteY34" fmla="*/ 61673 h 510399"/>
                <a:gd name="connsiteX35" fmla="*/ 61847 w 607227"/>
                <a:gd name="connsiteY35" fmla="*/ 0 h 510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07227" h="510399">
                  <a:moveTo>
                    <a:pt x="536415" y="12631"/>
                  </a:moveTo>
                  <a:cubicBezTo>
                    <a:pt x="543882" y="12631"/>
                    <a:pt x="551430" y="15467"/>
                    <a:pt x="557192" y="21221"/>
                  </a:cubicBezTo>
                  <a:lnTo>
                    <a:pt x="598584" y="62633"/>
                  </a:lnTo>
                  <a:cubicBezTo>
                    <a:pt x="610108" y="74059"/>
                    <a:pt x="610108" y="92618"/>
                    <a:pt x="598584" y="104044"/>
                  </a:cubicBezTo>
                  <a:lnTo>
                    <a:pt x="511175" y="191324"/>
                  </a:lnTo>
                  <a:lnTo>
                    <a:pt x="444948" y="257453"/>
                  </a:lnTo>
                  <a:lnTo>
                    <a:pt x="339441" y="362805"/>
                  </a:lnTo>
                  <a:lnTo>
                    <a:pt x="297968" y="404217"/>
                  </a:lnTo>
                  <a:cubicBezTo>
                    <a:pt x="292206" y="409971"/>
                    <a:pt x="284739" y="412807"/>
                    <a:pt x="277191" y="412807"/>
                  </a:cubicBezTo>
                  <a:cubicBezTo>
                    <a:pt x="269724" y="412807"/>
                    <a:pt x="262177" y="409971"/>
                    <a:pt x="256495" y="404217"/>
                  </a:cubicBezTo>
                  <a:lnTo>
                    <a:pt x="215023" y="362805"/>
                  </a:lnTo>
                  <a:lnTo>
                    <a:pt x="138814" y="286790"/>
                  </a:lnTo>
                  <a:cubicBezTo>
                    <a:pt x="127370" y="275363"/>
                    <a:pt x="127370" y="256805"/>
                    <a:pt x="138814" y="245378"/>
                  </a:cubicBezTo>
                  <a:lnTo>
                    <a:pt x="180286" y="203967"/>
                  </a:lnTo>
                  <a:cubicBezTo>
                    <a:pt x="186049" y="198213"/>
                    <a:pt x="193515" y="195376"/>
                    <a:pt x="201063" y="195376"/>
                  </a:cubicBezTo>
                  <a:cubicBezTo>
                    <a:pt x="208530" y="195376"/>
                    <a:pt x="215997" y="198213"/>
                    <a:pt x="221759" y="203967"/>
                  </a:cubicBezTo>
                  <a:lnTo>
                    <a:pt x="277191" y="259317"/>
                  </a:lnTo>
                  <a:lnTo>
                    <a:pt x="444948" y="91807"/>
                  </a:lnTo>
                  <a:lnTo>
                    <a:pt x="503951" y="32891"/>
                  </a:lnTo>
                  <a:lnTo>
                    <a:pt x="515719" y="21221"/>
                  </a:lnTo>
                  <a:cubicBezTo>
                    <a:pt x="521401" y="15467"/>
                    <a:pt x="528949" y="12631"/>
                    <a:pt x="536415" y="12631"/>
                  </a:cubicBezTo>
                  <a:close/>
                  <a:moveTo>
                    <a:pt x="61847" y="0"/>
                  </a:moveTo>
                  <a:lnTo>
                    <a:pt x="449328" y="0"/>
                  </a:lnTo>
                  <a:cubicBezTo>
                    <a:pt x="465804" y="0"/>
                    <a:pt x="480738" y="6483"/>
                    <a:pt x="491858" y="17019"/>
                  </a:cubicBezTo>
                  <a:lnTo>
                    <a:pt x="442591" y="66130"/>
                  </a:lnTo>
                  <a:lnTo>
                    <a:pt x="66230" y="66130"/>
                  </a:lnTo>
                  <a:lnTo>
                    <a:pt x="66230" y="444269"/>
                  </a:lnTo>
                  <a:lnTo>
                    <a:pt x="444945" y="444269"/>
                  </a:lnTo>
                  <a:lnTo>
                    <a:pt x="444945" y="285590"/>
                  </a:lnTo>
                  <a:lnTo>
                    <a:pt x="511175" y="219460"/>
                  </a:lnTo>
                  <a:lnTo>
                    <a:pt x="511175" y="448645"/>
                  </a:lnTo>
                  <a:cubicBezTo>
                    <a:pt x="511175" y="482683"/>
                    <a:pt x="483417" y="510399"/>
                    <a:pt x="449328" y="510399"/>
                  </a:cubicBezTo>
                  <a:lnTo>
                    <a:pt x="61847" y="510399"/>
                  </a:lnTo>
                  <a:cubicBezTo>
                    <a:pt x="27758" y="510399"/>
                    <a:pt x="0" y="482683"/>
                    <a:pt x="0" y="448645"/>
                  </a:cubicBezTo>
                  <a:lnTo>
                    <a:pt x="0" y="61673"/>
                  </a:lnTo>
                  <a:cubicBezTo>
                    <a:pt x="0" y="27635"/>
                    <a:pt x="27758" y="0"/>
                    <a:pt x="61847" y="0"/>
                  </a:cubicBezTo>
                  <a:close/>
                </a:path>
              </a:pathLst>
            </a:cu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sz="2000" b="1" i="1" dirty="0"/>
            </a:p>
          </p:txBody>
        </p:sp>
        <p:sp>
          <p:nvSpPr>
            <p:cNvPr id="115" name="iṣļïḓè"/>
            <p:cNvSpPr/>
            <p:nvPr/>
          </p:nvSpPr>
          <p:spPr>
            <a:xfrm>
              <a:off x="6016537" y="3032786"/>
              <a:ext cx="275300" cy="231400"/>
            </a:xfrm>
            <a:custGeom>
              <a:avLst/>
              <a:gdLst>
                <a:gd name="connsiteX0" fmla="*/ 536415 w 607227"/>
                <a:gd name="connsiteY0" fmla="*/ 12631 h 510399"/>
                <a:gd name="connsiteX1" fmla="*/ 557192 w 607227"/>
                <a:gd name="connsiteY1" fmla="*/ 21221 h 510399"/>
                <a:gd name="connsiteX2" fmla="*/ 598584 w 607227"/>
                <a:gd name="connsiteY2" fmla="*/ 62633 h 510399"/>
                <a:gd name="connsiteX3" fmla="*/ 598584 w 607227"/>
                <a:gd name="connsiteY3" fmla="*/ 104044 h 510399"/>
                <a:gd name="connsiteX4" fmla="*/ 511175 w 607227"/>
                <a:gd name="connsiteY4" fmla="*/ 191324 h 510399"/>
                <a:gd name="connsiteX5" fmla="*/ 444948 w 607227"/>
                <a:gd name="connsiteY5" fmla="*/ 257453 h 510399"/>
                <a:gd name="connsiteX6" fmla="*/ 339441 w 607227"/>
                <a:gd name="connsiteY6" fmla="*/ 362805 h 510399"/>
                <a:gd name="connsiteX7" fmla="*/ 297968 w 607227"/>
                <a:gd name="connsiteY7" fmla="*/ 404217 h 510399"/>
                <a:gd name="connsiteX8" fmla="*/ 277191 w 607227"/>
                <a:gd name="connsiteY8" fmla="*/ 412807 h 510399"/>
                <a:gd name="connsiteX9" fmla="*/ 256495 w 607227"/>
                <a:gd name="connsiteY9" fmla="*/ 404217 h 510399"/>
                <a:gd name="connsiteX10" fmla="*/ 215023 w 607227"/>
                <a:gd name="connsiteY10" fmla="*/ 362805 h 510399"/>
                <a:gd name="connsiteX11" fmla="*/ 138814 w 607227"/>
                <a:gd name="connsiteY11" fmla="*/ 286790 h 510399"/>
                <a:gd name="connsiteX12" fmla="*/ 138814 w 607227"/>
                <a:gd name="connsiteY12" fmla="*/ 245378 h 510399"/>
                <a:gd name="connsiteX13" fmla="*/ 180286 w 607227"/>
                <a:gd name="connsiteY13" fmla="*/ 203967 h 510399"/>
                <a:gd name="connsiteX14" fmla="*/ 201063 w 607227"/>
                <a:gd name="connsiteY14" fmla="*/ 195376 h 510399"/>
                <a:gd name="connsiteX15" fmla="*/ 221759 w 607227"/>
                <a:gd name="connsiteY15" fmla="*/ 203967 h 510399"/>
                <a:gd name="connsiteX16" fmla="*/ 277191 w 607227"/>
                <a:gd name="connsiteY16" fmla="*/ 259317 h 510399"/>
                <a:gd name="connsiteX17" fmla="*/ 444948 w 607227"/>
                <a:gd name="connsiteY17" fmla="*/ 91807 h 510399"/>
                <a:gd name="connsiteX18" fmla="*/ 503951 w 607227"/>
                <a:gd name="connsiteY18" fmla="*/ 32891 h 510399"/>
                <a:gd name="connsiteX19" fmla="*/ 515719 w 607227"/>
                <a:gd name="connsiteY19" fmla="*/ 21221 h 510399"/>
                <a:gd name="connsiteX20" fmla="*/ 536415 w 607227"/>
                <a:gd name="connsiteY20" fmla="*/ 12631 h 510399"/>
                <a:gd name="connsiteX21" fmla="*/ 61847 w 607227"/>
                <a:gd name="connsiteY21" fmla="*/ 0 h 510399"/>
                <a:gd name="connsiteX22" fmla="*/ 449328 w 607227"/>
                <a:gd name="connsiteY22" fmla="*/ 0 h 510399"/>
                <a:gd name="connsiteX23" fmla="*/ 491858 w 607227"/>
                <a:gd name="connsiteY23" fmla="*/ 17019 h 510399"/>
                <a:gd name="connsiteX24" fmla="*/ 442591 w 607227"/>
                <a:gd name="connsiteY24" fmla="*/ 66130 h 510399"/>
                <a:gd name="connsiteX25" fmla="*/ 66230 w 607227"/>
                <a:gd name="connsiteY25" fmla="*/ 66130 h 510399"/>
                <a:gd name="connsiteX26" fmla="*/ 66230 w 607227"/>
                <a:gd name="connsiteY26" fmla="*/ 444269 h 510399"/>
                <a:gd name="connsiteX27" fmla="*/ 444945 w 607227"/>
                <a:gd name="connsiteY27" fmla="*/ 444269 h 510399"/>
                <a:gd name="connsiteX28" fmla="*/ 444945 w 607227"/>
                <a:gd name="connsiteY28" fmla="*/ 285590 h 510399"/>
                <a:gd name="connsiteX29" fmla="*/ 511175 w 607227"/>
                <a:gd name="connsiteY29" fmla="*/ 219460 h 510399"/>
                <a:gd name="connsiteX30" fmla="*/ 511175 w 607227"/>
                <a:gd name="connsiteY30" fmla="*/ 448645 h 510399"/>
                <a:gd name="connsiteX31" fmla="*/ 449328 w 607227"/>
                <a:gd name="connsiteY31" fmla="*/ 510399 h 510399"/>
                <a:gd name="connsiteX32" fmla="*/ 61847 w 607227"/>
                <a:gd name="connsiteY32" fmla="*/ 510399 h 510399"/>
                <a:gd name="connsiteX33" fmla="*/ 0 w 607227"/>
                <a:gd name="connsiteY33" fmla="*/ 448645 h 510399"/>
                <a:gd name="connsiteX34" fmla="*/ 0 w 607227"/>
                <a:gd name="connsiteY34" fmla="*/ 61673 h 510399"/>
                <a:gd name="connsiteX35" fmla="*/ 61847 w 607227"/>
                <a:gd name="connsiteY35" fmla="*/ 0 h 510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07227" h="510399">
                  <a:moveTo>
                    <a:pt x="536415" y="12631"/>
                  </a:moveTo>
                  <a:cubicBezTo>
                    <a:pt x="543882" y="12631"/>
                    <a:pt x="551430" y="15467"/>
                    <a:pt x="557192" y="21221"/>
                  </a:cubicBezTo>
                  <a:lnTo>
                    <a:pt x="598584" y="62633"/>
                  </a:lnTo>
                  <a:cubicBezTo>
                    <a:pt x="610108" y="74059"/>
                    <a:pt x="610108" y="92618"/>
                    <a:pt x="598584" y="104044"/>
                  </a:cubicBezTo>
                  <a:lnTo>
                    <a:pt x="511175" y="191324"/>
                  </a:lnTo>
                  <a:lnTo>
                    <a:pt x="444948" y="257453"/>
                  </a:lnTo>
                  <a:lnTo>
                    <a:pt x="339441" y="362805"/>
                  </a:lnTo>
                  <a:lnTo>
                    <a:pt x="297968" y="404217"/>
                  </a:lnTo>
                  <a:cubicBezTo>
                    <a:pt x="292206" y="409971"/>
                    <a:pt x="284739" y="412807"/>
                    <a:pt x="277191" y="412807"/>
                  </a:cubicBezTo>
                  <a:cubicBezTo>
                    <a:pt x="269724" y="412807"/>
                    <a:pt x="262177" y="409971"/>
                    <a:pt x="256495" y="404217"/>
                  </a:cubicBezTo>
                  <a:lnTo>
                    <a:pt x="215023" y="362805"/>
                  </a:lnTo>
                  <a:lnTo>
                    <a:pt x="138814" y="286790"/>
                  </a:lnTo>
                  <a:cubicBezTo>
                    <a:pt x="127370" y="275363"/>
                    <a:pt x="127370" y="256805"/>
                    <a:pt x="138814" y="245378"/>
                  </a:cubicBezTo>
                  <a:lnTo>
                    <a:pt x="180286" y="203967"/>
                  </a:lnTo>
                  <a:cubicBezTo>
                    <a:pt x="186049" y="198213"/>
                    <a:pt x="193515" y="195376"/>
                    <a:pt x="201063" y="195376"/>
                  </a:cubicBezTo>
                  <a:cubicBezTo>
                    <a:pt x="208530" y="195376"/>
                    <a:pt x="215997" y="198213"/>
                    <a:pt x="221759" y="203967"/>
                  </a:cubicBezTo>
                  <a:lnTo>
                    <a:pt x="277191" y="259317"/>
                  </a:lnTo>
                  <a:lnTo>
                    <a:pt x="444948" y="91807"/>
                  </a:lnTo>
                  <a:lnTo>
                    <a:pt x="503951" y="32891"/>
                  </a:lnTo>
                  <a:lnTo>
                    <a:pt x="515719" y="21221"/>
                  </a:lnTo>
                  <a:cubicBezTo>
                    <a:pt x="521401" y="15467"/>
                    <a:pt x="528949" y="12631"/>
                    <a:pt x="536415" y="12631"/>
                  </a:cubicBezTo>
                  <a:close/>
                  <a:moveTo>
                    <a:pt x="61847" y="0"/>
                  </a:moveTo>
                  <a:lnTo>
                    <a:pt x="449328" y="0"/>
                  </a:lnTo>
                  <a:cubicBezTo>
                    <a:pt x="465804" y="0"/>
                    <a:pt x="480738" y="6483"/>
                    <a:pt x="491858" y="17019"/>
                  </a:cubicBezTo>
                  <a:lnTo>
                    <a:pt x="442591" y="66130"/>
                  </a:lnTo>
                  <a:lnTo>
                    <a:pt x="66230" y="66130"/>
                  </a:lnTo>
                  <a:lnTo>
                    <a:pt x="66230" y="444269"/>
                  </a:lnTo>
                  <a:lnTo>
                    <a:pt x="444945" y="444269"/>
                  </a:lnTo>
                  <a:lnTo>
                    <a:pt x="444945" y="285590"/>
                  </a:lnTo>
                  <a:lnTo>
                    <a:pt x="511175" y="219460"/>
                  </a:lnTo>
                  <a:lnTo>
                    <a:pt x="511175" y="448645"/>
                  </a:lnTo>
                  <a:cubicBezTo>
                    <a:pt x="511175" y="482683"/>
                    <a:pt x="483417" y="510399"/>
                    <a:pt x="449328" y="510399"/>
                  </a:cubicBezTo>
                  <a:lnTo>
                    <a:pt x="61847" y="510399"/>
                  </a:lnTo>
                  <a:cubicBezTo>
                    <a:pt x="27758" y="510399"/>
                    <a:pt x="0" y="482683"/>
                    <a:pt x="0" y="448645"/>
                  </a:cubicBezTo>
                  <a:lnTo>
                    <a:pt x="0" y="61673"/>
                  </a:lnTo>
                  <a:cubicBezTo>
                    <a:pt x="0" y="27635"/>
                    <a:pt x="27758" y="0"/>
                    <a:pt x="61847" y="0"/>
                  </a:cubicBezTo>
                  <a:close/>
                </a:path>
              </a:pathLst>
            </a:cu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sz="2000" b="1" i="1" dirty="0"/>
            </a:p>
          </p:txBody>
        </p:sp>
        <p:sp>
          <p:nvSpPr>
            <p:cNvPr id="117" name="îṧľíḋê"/>
            <p:cNvSpPr/>
            <p:nvPr/>
          </p:nvSpPr>
          <p:spPr>
            <a:xfrm>
              <a:off x="6016537" y="3522851"/>
              <a:ext cx="275300" cy="231400"/>
            </a:xfrm>
            <a:custGeom>
              <a:avLst/>
              <a:gdLst>
                <a:gd name="connsiteX0" fmla="*/ 536415 w 607227"/>
                <a:gd name="connsiteY0" fmla="*/ 12631 h 510399"/>
                <a:gd name="connsiteX1" fmla="*/ 557192 w 607227"/>
                <a:gd name="connsiteY1" fmla="*/ 21221 h 510399"/>
                <a:gd name="connsiteX2" fmla="*/ 598584 w 607227"/>
                <a:gd name="connsiteY2" fmla="*/ 62633 h 510399"/>
                <a:gd name="connsiteX3" fmla="*/ 598584 w 607227"/>
                <a:gd name="connsiteY3" fmla="*/ 104044 h 510399"/>
                <a:gd name="connsiteX4" fmla="*/ 511175 w 607227"/>
                <a:gd name="connsiteY4" fmla="*/ 191324 h 510399"/>
                <a:gd name="connsiteX5" fmla="*/ 444948 w 607227"/>
                <a:gd name="connsiteY5" fmla="*/ 257453 h 510399"/>
                <a:gd name="connsiteX6" fmla="*/ 339441 w 607227"/>
                <a:gd name="connsiteY6" fmla="*/ 362805 h 510399"/>
                <a:gd name="connsiteX7" fmla="*/ 297968 w 607227"/>
                <a:gd name="connsiteY7" fmla="*/ 404217 h 510399"/>
                <a:gd name="connsiteX8" fmla="*/ 277191 w 607227"/>
                <a:gd name="connsiteY8" fmla="*/ 412807 h 510399"/>
                <a:gd name="connsiteX9" fmla="*/ 256495 w 607227"/>
                <a:gd name="connsiteY9" fmla="*/ 404217 h 510399"/>
                <a:gd name="connsiteX10" fmla="*/ 215023 w 607227"/>
                <a:gd name="connsiteY10" fmla="*/ 362805 h 510399"/>
                <a:gd name="connsiteX11" fmla="*/ 138814 w 607227"/>
                <a:gd name="connsiteY11" fmla="*/ 286790 h 510399"/>
                <a:gd name="connsiteX12" fmla="*/ 138814 w 607227"/>
                <a:gd name="connsiteY12" fmla="*/ 245378 h 510399"/>
                <a:gd name="connsiteX13" fmla="*/ 180286 w 607227"/>
                <a:gd name="connsiteY13" fmla="*/ 203967 h 510399"/>
                <a:gd name="connsiteX14" fmla="*/ 201063 w 607227"/>
                <a:gd name="connsiteY14" fmla="*/ 195376 h 510399"/>
                <a:gd name="connsiteX15" fmla="*/ 221759 w 607227"/>
                <a:gd name="connsiteY15" fmla="*/ 203967 h 510399"/>
                <a:gd name="connsiteX16" fmla="*/ 277191 w 607227"/>
                <a:gd name="connsiteY16" fmla="*/ 259317 h 510399"/>
                <a:gd name="connsiteX17" fmla="*/ 444948 w 607227"/>
                <a:gd name="connsiteY17" fmla="*/ 91807 h 510399"/>
                <a:gd name="connsiteX18" fmla="*/ 503951 w 607227"/>
                <a:gd name="connsiteY18" fmla="*/ 32891 h 510399"/>
                <a:gd name="connsiteX19" fmla="*/ 515719 w 607227"/>
                <a:gd name="connsiteY19" fmla="*/ 21221 h 510399"/>
                <a:gd name="connsiteX20" fmla="*/ 536415 w 607227"/>
                <a:gd name="connsiteY20" fmla="*/ 12631 h 510399"/>
                <a:gd name="connsiteX21" fmla="*/ 61847 w 607227"/>
                <a:gd name="connsiteY21" fmla="*/ 0 h 510399"/>
                <a:gd name="connsiteX22" fmla="*/ 449328 w 607227"/>
                <a:gd name="connsiteY22" fmla="*/ 0 h 510399"/>
                <a:gd name="connsiteX23" fmla="*/ 491858 w 607227"/>
                <a:gd name="connsiteY23" fmla="*/ 17019 h 510399"/>
                <a:gd name="connsiteX24" fmla="*/ 442591 w 607227"/>
                <a:gd name="connsiteY24" fmla="*/ 66130 h 510399"/>
                <a:gd name="connsiteX25" fmla="*/ 66230 w 607227"/>
                <a:gd name="connsiteY25" fmla="*/ 66130 h 510399"/>
                <a:gd name="connsiteX26" fmla="*/ 66230 w 607227"/>
                <a:gd name="connsiteY26" fmla="*/ 444269 h 510399"/>
                <a:gd name="connsiteX27" fmla="*/ 444945 w 607227"/>
                <a:gd name="connsiteY27" fmla="*/ 444269 h 510399"/>
                <a:gd name="connsiteX28" fmla="*/ 444945 w 607227"/>
                <a:gd name="connsiteY28" fmla="*/ 285590 h 510399"/>
                <a:gd name="connsiteX29" fmla="*/ 511175 w 607227"/>
                <a:gd name="connsiteY29" fmla="*/ 219460 h 510399"/>
                <a:gd name="connsiteX30" fmla="*/ 511175 w 607227"/>
                <a:gd name="connsiteY30" fmla="*/ 448645 h 510399"/>
                <a:gd name="connsiteX31" fmla="*/ 449328 w 607227"/>
                <a:gd name="connsiteY31" fmla="*/ 510399 h 510399"/>
                <a:gd name="connsiteX32" fmla="*/ 61847 w 607227"/>
                <a:gd name="connsiteY32" fmla="*/ 510399 h 510399"/>
                <a:gd name="connsiteX33" fmla="*/ 0 w 607227"/>
                <a:gd name="connsiteY33" fmla="*/ 448645 h 510399"/>
                <a:gd name="connsiteX34" fmla="*/ 0 w 607227"/>
                <a:gd name="connsiteY34" fmla="*/ 61673 h 510399"/>
                <a:gd name="connsiteX35" fmla="*/ 61847 w 607227"/>
                <a:gd name="connsiteY35" fmla="*/ 0 h 510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07227" h="510399">
                  <a:moveTo>
                    <a:pt x="536415" y="12631"/>
                  </a:moveTo>
                  <a:cubicBezTo>
                    <a:pt x="543882" y="12631"/>
                    <a:pt x="551430" y="15467"/>
                    <a:pt x="557192" y="21221"/>
                  </a:cubicBezTo>
                  <a:lnTo>
                    <a:pt x="598584" y="62633"/>
                  </a:lnTo>
                  <a:cubicBezTo>
                    <a:pt x="610108" y="74059"/>
                    <a:pt x="610108" y="92618"/>
                    <a:pt x="598584" y="104044"/>
                  </a:cubicBezTo>
                  <a:lnTo>
                    <a:pt x="511175" y="191324"/>
                  </a:lnTo>
                  <a:lnTo>
                    <a:pt x="444948" y="257453"/>
                  </a:lnTo>
                  <a:lnTo>
                    <a:pt x="339441" y="362805"/>
                  </a:lnTo>
                  <a:lnTo>
                    <a:pt x="297968" y="404217"/>
                  </a:lnTo>
                  <a:cubicBezTo>
                    <a:pt x="292206" y="409971"/>
                    <a:pt x="284739" y="412807"/>
                    <a:pt x="277191" y="412807"/>
                  </a:cubicBezTo>
                  <a:cubicBezTo>
                    <a:pt x="269724" y="412807"/>
                    <a:pt x="262177" y="409971"/>
                    <a:pt x="256495" y="404217"/>
                  </a:cubicBezTo>
                  <a:lnTo>
                    <a:pt x="215023" y="362805"/>
                  </a:lnTo>
                  <a:lnTo>
                    <a:pt x="138814" y="286790"/>
                  </a:lnTo>
                  <a:cubicBezTo>
                    <a:pt x="127370" y="275363"/>
                    <a:pt x="127370" y="256805"/>
                    <a:pt x="138814" y="245378"/>
                  </a:cubicBezTo>
                  <a:lnTo>
                    <a:pt x="180286" y="203967"/>
                  </a:lnTo>
                  <a:cubicBezTo>
                    <a:pt x="186049" y="198213"/>
                    <a:pt x="193515" y="195376"/>
                    <a:pt x="201063" y="195376"/>
                  </a:cubicBezTo>
                  <a:cubicBezTo>
                    <a:pt x="208530" y="195376"/>
                    <a:pt x="215997" y="198213"/>
                    <a:pt x="221759" y="203967"/>
                  </a:cubicBezTo>
                  <a:lnTo>
                    <a:pt x="277191" y="259317"/>
                  </a:lnTo>
                  <a:lnTo>
                    <a:pt x="444948" y="91807"/>
                  </a:lnTo>
                  <a:lnTo>
                    <a:pt x="503951" y="32891"/>
                  </a:lnTo>
                  <a:lnTo>
                    <a:pt x="515719" y="21221"/>
                  </a:lnTo>
                  <a:cubicBezTo>
                    <a:pt x="521401" y="15467"/>
                    <a:pt x="528949" y="12631"/>
                    <a:pt x="536415" y="12631"/>
                  </a:cubicBezTo>
                  <a:close/>
                  <a:moveTo>
                    <a:pt x="61847" y="0"/>
                  </a:moveTo>
                  <a:lnTo>
                    <a:pt x="449328" y="0"/>
                  </a:lnTo>
                  <a:cubicBezTo>
                    <a:pt x="465804" y="0"/>
                    <a:pt x="480738" y="6483"/>
                    <a:pt x="491858" y="17019"/>
                  </a:cubicBezTo>
                  <a:lnTo>
                    <a:pt x="442591" y="66130"/>
                  </a:lnTo>
                  <a:lnTo>
                    <a:pt x="66230" y="66130"/>
                  </a:lnTo>
                  <a:lnTo>
                    <a:pt x="66230" y="444269"/>
                  </a:lnTo>
                  <a:lnTo>
                    <a:pt x="444945" y="444269"/>
                  </a:lnTo>
                  <a:lnTo>
                    <a:pt x="444945" y="285590"/>
                  </a:lnTo>
                  <a:lnTo>
                    <a:pt x="511175" y="219460"/>
                  </a:lnTo>
                  <a:lnTo>
                    <a:pt x="511175" y="448645"/>
                  </a:lnTo>
                  <a:cubicBezTo>
                    <a:pt x="511175" y="482683"/>
                    <a:pt x="483417" y="510399"/>
                    <a:pt x="449328" y="510399"/>
                  </a:cubicBezTo>
                  <a:lnTo>
                    <a:pt x="61847" y="510399"/>
                  </a:lnTo>
                  <a:cubicBezTo>
                    <a:pt x="27758" y="510399"/>
                    <a:pt x="0" y="482683"/>
                    <a:pt x="0" y="448645"/>
                  </a:cubicBezTo>
                  <a:lnTo>
                    <a:pt x="0" y="61673"/>
                  </a:lnTo>
                  <a:cubicBezTo>
                    <a:pt x="0" y="27635"/>
                    <a:pt x="27758" y="0"/>
                    <a:pt x="61847" y="0"/>
                  </a:cubicBezTo>
                  <a:close/>
                </a:path>
              </a:pathLst>
            </a:cu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sz="2000" b="1" i="1" dirty="0"/>
            </a:p>
          </p:txBody>
        </p:sp>
        <p:sp>
          <p:nvSpPr>
            <p:cNvPr id="119" name="iṧ1ïḋê"/>
            <p:cNvSpPr/>
            <p:nvPr/>
          </p:nvSpPr>
          <p:spPr>
            <a:xfrm>
              <a:off x="6016537" y="4012916"/>
              <a:ext cx="275300" cy="231400"/>
            </a:xfrm>
            <a:custGeom>
              <a:avLst/>
              <a:gdLst>
                <a:gd name="connsiteX0" fmla="*/ 536415 w 607227"/>
                <a:gd name="connsiteY0" fmla="*/ 12631 h 510399"/>
                <a:gd name="connsiteX1" fmla="*/ 557192 w 607227"/>
                <a:gd name="connsiteY1" fmla="*/ 21221 h 510399"/>
                <a:gd name="connsiteX2" fmla="*/ 598584 w 607227"/>
                <a:gd name="connsiteY2" fmla="*/ 62633 h 510399"/>
                <a:gd name="connsiteX3" fmla="*/ 598584 w 607227"/>
                <a:gd name="connsiteY3" fmla="*/ 104044 h 510399"/>
                <a:gd name="connsiteX4" fmla="*/ 511175 w 607227"/>
                <a:gd name="connsiteY4" fmla="*/ 191324 h 510399"/>
                <a:gd name="connsiteX5" fmla="*/ 444948 w 607227"/>
                <a:gd name="connsiteY5" fmla="*/ 257453 h 510399"/>
                <a:gd name="connsiteX6" fmla="*/ 339441 w 607227"/>
                <a:gd name="connsiteY6" fmla="*/ 362805 h 510399"/>
                <a:gd name="connsiteX7" fmla="*/ 297968 w 607227"/>
                <a:gd name="connsiteY7" fmla="*/ 404217 h 510399"/>
                <a:gd name="connsiteX8" fmla="*/ 277191 w 607227"/>
                <a:gd name="connsiteY8" fmla="*/ 412807 h 510399"/>
                <a:gd name="connsiteX9" fmla="*/ 256495 w 607227"/>
                <a:gd name="connsiteY9" fmla="*/ 404217 h 510399"/>
                <a:gd name="connsiteX10" fmla="*/ 215023 w 607227"/>
                <a:gd name="connsiteY10" fmla="*/ 362805 h 510399"/>
                <a:gd name="connsiteX11" fmla="*/ 138814 w 607227"/>
                <a:gd name="connsiteY11" fmla="*/ 286790 h 510399"/>
                <a:gd name="connsiteX12" fmla="*/ 138814 w 607227"/>
                <a:gd name="connsiteY12" fmla="*/ 245378 h 510399"/>
                <a:gd name="connsiteX13" fmla="*/ 180286 w 607227"/>
                <a:gd name="connsiteY13" fmla="*/ 203967 h 510399"/>
                <a:gd name="connsiteX14" fmla="*/ 201063 w 607227"/>
                <a:gd name="connsiteY14" fmla="*/ 195376 h 510399"/>
                <a:gd name="connsiteX15" fmla="*/ 221759 w 607227"/>
                <a:gd name="connsiteY15" fmla="*/ 203967 h 510399"/>
                <a:gd name="connsiteX16" fmla="*/ 277191 w 607227"/>
                <a:gd name="connsiteY16" fmla="*/ 259317 h 510399"/>
                <a:gd name="connsiteX17" fmla="*/ 444948 w 607227"/>
                <a:gd name="connsiteY17" fmla="*/ 91807 h 510399"/>
                <a:gd name="connsiteX18" fmla="*/ 503951 w 607227"/>
                <a:gd name="connsiteY18" fmla="*/ 32891 h 510399"/>
                <a:gd name="connsiteX19" fmla="*/ 515719 w 607227"/>
                <a:gd name="connsiteY19" fmla="*/ 21221 h 510399"/>
                <a:gd name="connsiteX20" fmla="*/ 536415 w 607227"/>
                <a:gd name="connsiteY20" fmla="*/ 12631 h 510399"/>
                <a:gd name="connsiteX21" fmla="*/ 61847 w 607227"/>
                <a:gd name="connsiteY21" fmla="*/ 0 h 510399"/>
                <a:gd name="connsiteX22" fmla="*/ 449328 w 607227"/>
                <a:gd name="connsiteY22" fmla="*/ 0 h 510399"/>
                <a:gd name="connsiteX23" fmla="*/ 491858 w 607227"/>
                <a:gd name="connsiteY23" fmla="*/ 17019 h 510399"/>
                <a:gd name="connsiteX24" fmla="*/ 442591 w 607227"/>
                <a:gd name="connsiteY24" fmla="*/ 66130 h 510399"/>
                <a:gd name="connsiteX25" fmla="*/ 66230 w 607227"/>
                <a:gd name="connsiteY25" fmla="*/ 66130 h 510399"/>
                <a:gd name="connsiteX26" fmla="*/ 66230 w 607227"/>
                <a:gd name="connsiteY26" fmla="*/ 444269 h 510399"/>
                <a:gd name="connsiteX27" fmla="*/ 444945 w 607227"/>
                <a:gd name="connsiteY27" fmla="*/ 444269 h 510399"/>
                <a:gd name="connsiteX28" fmla="*/ 444945 w 607227"/>
                <a:gd name="connsiteY28" fmla="*/ 285590 h 510399"/>
                <a:gd name="connsiteX29" fmla="*/ 511175 w 607227"/>
                <a:gd name="connsiteY29" fmla="*/ 219460 h 510399"/>
                <a:gd name="connsiteX30" fmla="*/ 511175 w 607227"/>
                <a:gd name="connsiteY30" fmla="*/ 448645 h 510399"/>
                <a:gd name="connsiteX31" fmla="*/ 449328 w 607227"/>
                <a:gd name="connsiteY31" fmla="*/ 510399 h 510399"/>
                <a:gd name="connsiteX32" fmla="*/ 61847 w 607227"/>
                <a:gd name="connsiteY32" fmla="*/ 510399 h 510399"/>
                <a:gd name="connsiteX33" fmla="*/ 0 w 607227"/>
                <a:gd name="connsiteY33" fmla="*/ 448645 h 510399"/>
                <a:gd name="connsiteX34" fmla="*/ 0 w 607227"/>
                <a:gd name="connsiteY34" fmla="*/ 61673 h 510399"/>
                <a:gd name="connsiteX35" fmla="*/ 61847 w 607227"/>
                <a:gd name="connsiteY35" fmla="*/ 0 h 510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07227" h="510399">
                  <a:moveTo>
                    <a:pt x="536415" y="12631"/>
                  </a:moveTo>
                  <a:cubicBezTo>
                    <a:pt x="543882" y="12631"/>
                    <a:pt x="551430" y="15467"/>
                    <a:pt x="557192" y="21221"/>
                  </a:cubicBezTo>
                  <a:lnTo>
                    <a:pt x="598584" y="62633"/>
                  </a:lnTo>
                  <a:cubicBezTo>
                    <a:pt x="610108" y="74059"/>
                    <a:pt x="610108" y="92618"/>
                    <a:pt x="598584" y="104044"/>
                  </a:cubicBezTo>
                  <a:lnTo>
                    <a:pt x="511175" y="191324"/>
                  </a:lnTo>
                  <a:lnTo>
                    <a:pt x="444948" y="257453"/>
                  </a:lnTo>
                  <a:lnTo>
                    <a:pt x="339441" y="362805"/>
                  </a:lnTo>
                  <a:lnTo>
                    <a:pt x="297968" y="404217"/>
                  </a:lnTo>
                  <a:cubicBezTo>
                    <a:pt x="292206" y="409971"/>
                    <a:pt x="284739" y="412807"/>
                    <a:pt x="277191" y="412807"/>
                  </a:cubicBezTo>
                  <a:cubicBezTo>
                    <a:pt x="269724" y="412807"/>
                    <a:pt x="262177" y="409971"/>
                    <a:pt x="256495" y="404217"/>
                  </a:cubicBezTo>
                  <a:lnTo>
                    <a:pt x="215023" y="362805"/>
                  </a:lnTo>
                  <a:lnTo>
                    <a:pt x="138814" y="286790"/>
                  </a:lnTo>
                  <a:cubicBezTo>
                    <a:pt x="127370" y="275363"/>
                    <a:pt x="127370" y="256805"/>
                    <a:pt x="138814" y="245378"/>
                  </a:cubicBezTo>
                  <a:lnTo>
                    <a:pt x="180286" y="203967"/>
                  </a:lnTo>
                  <a:cubicBezTo>
                    <a:pt x="186049" y="198213"/>
                    <a:pt x="193515" y="195376"/>
                    <a:pt x="201063" y="195376"/>
                  </a:cubicBezTo>
                  <a:cubicBezTo>
                    <a:pt x="208530" y="195376"/>
                    <a:pt x="215997" y="198213"/>
                    <a:pt x="221759" y="203967"/>
                  </a:cubicBezTo>
                  <a:lnTo>
                    <a:pt x="277191" y="259317"/>
                  </a:lnTo>
                  <a:lnTo>
                    <a:pt x="444948" y="91807"/>
                  </a:lnTo>
                  <a:lnTo>
                    <a:pt x="503951" y="32891"/>
                  </a:lnTo>
                  <a:lnTo>
                    <a:pt x="515719" y="21221"/>
                  </a:lnTo>
                  <a:cubicBezTo>
                    <a:pt x="521401" y="15467"/>
                    <a:pt x="528949" y="12631"/>
                    <a:pt x="536415" y="12631"/>
                  </a:cubicBezTo>
                  <a:close/>
                  <a:moveTo>
                    <a:pt x="61847" y="0"/>
                  </a:moveTo>
                  <a:lnTo>
                    <a:pt x="449328" y="0"/>
                  </a:lnTo>
                  <a:cubicBezTo>
                    <a:pt x="465804" y="0"/>
                    <a:pt x="480738" y="6483"/>
                    <a:pt x="491858" y="17019"/>
                  </a:cubicBezTo>
                  <a:lnTo>
                    <a:pt x="442591" y="66130"/>
                  </a:lnTo>
                  <a:lnTo>
                    <a:pt x="66230" y="66130"/>
                  </a:lnTo>
                  <a:lnTo>
                    <a:pt x="66230" y="444269"/>
                  </a:lnTo>
                  <a:lnTo>
                    <a:pt x="444945" y="444269"/>
                  </a:lnTo>
                  <a:lnTo>
                    <a:pt x="444945" y="285590"/>
                  </a:lnTo>
                  <a:lnTo>
                    <a:pt x="511175" y="219460"/>
                  </a:lnTo>
                  <a:lnTo>
                    <a:pt x="511175" y="448645"/>
                  </a:lnTo>
                  <a:cubicBezTo>
                    <a:pt x="511175" y="482683"/>
                    <a:pt x="483417" y="510399"/>
                    <a:pt x="449328" y="510399"/>
                  </a:cubicBezTo>
                  <a:lnTo>
                    <a:pt x="61847" y="510399"/>
                  </a:lnTo>
                  <a:cubicBezTo>
                    <a:pt x="27758" y="510399"/>
                    <a:pt x="0" y="482683"/>
                    <a:pt x="0" y="448645"/>
                  </a:cubicBezTo>
                  <a:lnTo>
                    <a:pt x="0" y="61673"/>
                  </a:lnTo>
                  <a:cubicBezTo>
                    <a:pt x="0" y="27635"/>
                    <a:pt x="27758" y="0"/>
                    <a:pt x="61847" y="0"/>
                  </a:cubicBezTo>
                  <a:close/>
                </a:path>
              </a:pathLst>
            </a:cu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sz="2000" b="1" i="1" dirty="0"/>
            </a:p>
          </p:txBody>
        </p:sp>
        <p:sp>
          <p:nvSpPr>
            <p:cNvPr id="121" name="iŝḷîde"/>
            <p:cNvSpPr/>
            <p:nvPr/>
          </p:nvSpPr>
          <p:spPr>
            <a:xfrm>
              <a:off x="6016537" y="4502981"/>
              <a:ext cx="275300" cy="231400"/>
            </a:xfrm>
            <a:custGeom>
              <a:avLst/>
              <a:gdLst>
                <a:gd name="connsiteX0" fmla="*/ 536415 w 607227"/>
                <a:gd name="connsiteY0" fmla="*/ 12631 h 510399"/>
                <a:gd name="connsiteX1" fmla="*/ 557192 w 607227"/>
                <a:gd name="connsiteY1" fmla="*/ 21221 h 510399"/>
                <a:gd name="connsiteX2" fmla="*/ 598584 w 607227"/>
                <a:gd name="connsiteY2" fmla="*/ 62633 h 510399"/>
                <a:gd name="connsiteX3" fmla="*/ 598584 w 607227"/>
                <a:gd name="connsiteY3" fmla="*/ 104044 h 510399"/>
                <a:gd name="connsiteX4" fmla="*/ 511175 w 607227"/>
                <a:gd name="connsiteY4" fmla="*/ 191324 h 510399"/>
                <a:gd name="connsiteX5" fmla="*/ 444948 w 607227"/>
                <a:gd name="connsiteY5" fmla="*/ 257453 h 510399"/>
                <a:gd name="connsiteX6" fmla="*/ 339441 w 607227"/>
                <a:gd name="connsiteY6" fmla="*/ 362805 h 510399"/>
                <a:gd name="connsiteX7" fmla="*/ 297968 w 607227"/>
                <a:gd name="connsiteY7" fmla="*/ 404217 h 510399"/>
                <a:gd name="connsiteX8" fmla="*/ 277191 w 607227"/>
                <a:gd name="connsiteY8" fmla="*/ 412807 h 510399"/>
                <a:gd name="connsiteX9" fmla="*/ 256495 w 607227"/>
                <a:gd name="connsiteY9" fmla="*/ 404217 h 510399"/>
                <a:gd name="connsiteX10" fmla="*/ 215023 w 607227"/>
                <a:gd name="connsiteY10" fmla="*/ 362805 h 510399"/>
                <a:gd name="connsiteX11" fmla="*/ 138814 w 607227"/>
                <a:gd name="connsiteY11" fmla="*/ 286790 h 510399"/>
                <a:gd name="connsiteX12" fmla="*/ 138814 w 607227"/>
                <a:gd name="connsiteY12" fmla="*/ 245378 h 510399"/>
                <a:gd name="connsiteX13" fmla="*/ 180286 w 607227"/>
                <a:gd name="connsiteY13" fmla="*/ 203967 h 510399"/>
                <a:gd name="connsiteX14" fmla="*/ 201063 w 607227"/>
                <a:gd name="connsiteY14" fmla="*/ 195376 h 510399"/>
                <a:gd name="connsiteX15" fmla="*/ 221759 w 607227"/>
                <a:gd name="connsiteY15" fmla="*/ 203967 h 510399"/>
                <a:gd name="connsiteX16" fmla="*/ 277191 w 607227"/>
                <a:gd name="connsiteY16" fmla="*/ 259317 h 510399"/>
                <a:gd name="connsiteX17" fmla="*/ 444948 w 607227"/>
                <a:gd name="connsiteY17" fmla="*/ 91807 h 510399"/>
                <a:gd name="connsiteX18" fmla="*/ 503951 w 607227"/>
                <a:gd name="connsiteY18" fmla="*/ 32891 h 510399"/>
                <a:gd name="connsiteX19" fmla="*/ 515719 w 607227"/>
                <a:gd name="connsiteY19" fmla="*/ 21221 h 510399"/>
                <a:gd name="connsiteX20" fmla="*/ 536415 w 607227"/>
                <a:gd name="connsiteY20" fmla="*/ 12631 h 510399"/>
                <a:gd name="connsiteX21" fmla="*/ 61847 w 607227"/>
                <a:gd name="connsiteY21" fmla="*/ 0 h 510399"/>
                <a:gd name="connsiteX22" fmla="*/ 449328 w 607227"/>
                <a:gd name="connsiteY22" fmla="*/ 0 h 510399"/>
                <a:gd name="connsiteX23" fmla="*/ 491858 w 607227"/>
                <a:gd name="connsiteY23" fmla="*/ 17019 h 510399"/>
                <a:gd name="connsiteX24" fmla="*/ 442591 w 607227"/>
                <a:gd name="connsiteY24" fmla="*/ 66130 h 510399"/>
                <a:gd name="connsiteX25" fmla="*/ 66230 w 607227"/>
                <a:gd name="connsiteY25" fmla="*/ 66130 h 510399"/>
                <a:gd name="connsiteX26" fmla="*/ 66230 w 607227"/>
                <a:gd name="connsiteY26" fmla="*/ 444269 h 510399"/>
                <a:gd name="connsiteX27" fmla="*/ 444945 w 607227"/>
                <a:gd name="connsiteY27" fmla="*/ 444269 h 510399"/>
                <a:gd name="connsiteX28" fmla="*/ 444945 w 607227"/>
                <a:gd name="connsiteY28" fmla="*/ 285590 h 510399"/>
                <a:gd name="connsiteX29" fmla="*/ 511175 w 607227"/>
                <a:gd name="connsiteY29" fmla="*/ 219460 h 510399"/>
                <a:gd name="connsiteX30" fmla="*/ 511175 w 607227"/>
                <a:gd name="connsiteY30" fmla="*/ 448645 h 510399"/>
                <a:gd name="connsiteX31" fmla="*/ 449328 w 607227"/>
                <a:gd name="connsiteY31" fmla="*/ 510399 h 510399"/>
                <a:gd name="connsiteX32" fmla="*/ 61847 w 607227"/>
                <a:gd name="connsiteY32" fmla="*/ 510399 h 510399"/>
                <a:gd name="connsiteX33" fmla="*/ 0 w 607227"/>
                <a:gd name="connsiteY33" fmla="*/ 448645 h 510399"/>
                <a:gd name="connsiteX34" fmla="*/ 0 w 607227"/>
                <a:gd name="connsiteY34" fmla="*/ 61673 h 510399"/>
                <a:gd name="connsiteX35" fmla="*/ 61847 w 607227"/>
                <a:gd name="connsiteY35" fmla="*/ 0 h 510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07227" h="510399">
                  <a:moveTo>
                    <a:pt x="536415" y="12631"/>
                  </a:moveTo>
                  <a:cubicBezTo>
                    <a:pt x="543882" y="12631"/>
                    <a:pt x="551430" y="15467"/>
                    <a:pt x="557192" y="21221"/>
                  </a:cubicBezTo>
                  <a:lnTo>
                    <a:pt x="598584" y="62633"/>
                  </a:lnTo>
                  <a:cubicBezTo>
                    <a:pt x="610108" y="74059"/>
                    <a:pt x="610108" y="92618"/>
                    <a:pt x="598584" y="104044"/>
                  </a:cubicBezTo>
                  <a:lnTo>
                    <a:pt x="511175" y="191324"/>
                  </a:lnTo>
                  <a:lnTo>
                    <a:pt x="444948" y="257453"/>
                  </a:lnTo>
                  <a:lnTo>
                    <a:pt x="339441" y="362805"/>
                  </a:lnTo>
                  <a:lnTo>
                    <a:pt x="297968" y="404217"/>
                  </a:lnTo>
                  <a:cubicBezTo>
                    <a:pt x="292206" y="409971"/>
                    <a:pt x="284739" y="412807"/>
                    <a:pt x="277191" y="412807"/>
                  </a:cubicBezTo>
                  <a:cubicBezTo>
                    <a:pt x="269724" y="412807"/>
                    <a:pt x="262177" y="409971"/>
                    <a:pt x="256495" y="404217"/>
                  </a:cubicBezTo>
                  <a:lnTo>
                    <a:pt x="215023" y="362805"/>
                  </a:lnTo>
                  <a:lnTo>
                    <a:pt x="138814" y="286790"/>
                  </a:lnTo>
                  <a:cubicBezTo>
                    <a:pt x="127370" y="275363"/>
                    <a:pt x="127370" y="256805"/>
                    <a:pt x="138814" y="245378"/>
                  </a:cubicBezTo>
                  <a:lnTo>
                    <a:pt x="180286" y="203967"/>
                  </a:lnTo>
                  <a:cubicBezTo>
                    <a:pt x="186049" y="198213"/>
                    <a:pt x="193515" y="195376"/>
                    <a:pt x="201063" y="195376"/>
                  </a:cubicBezTo>
                  <a:cubicBezTo>
                    <a:pt x="208530" y="195376"/>
                    <a:pt x="215997" y="198213"/>
                    <a:pt x="221759" y="203967"/>
                  </a:cubicBezTo>
                  <a:lnTo>
                    <a:pt x="277191" y="259317"/>
                  </a:lnTo>
                  <a:lnTo>
                    <a:pt x="444948" y="91807"/>
                  </a:lnTo>
                  <a:lnTo>
                    <a:pt x="503951" y="32891"/>
                  </a:lnTo>
                  <a:lnTo>
                    <a:pt x="515719" y="21221"/>
                  </a:lnTo>
                  <a:cubicBezTo>
                    <a:pt x="521401" y="15467"/>
                    <a:pt x="528949" y="12631"/>
                    <a:pt x="536415" y="12631"/>
                  </a:cubicBezTo>
                  <a:close/>
                  <a:moveTo>
                    <a:pt x="61847" y="0"/>
                  </a:moveTo>
                  <a:lnTo>
                    <a:pt x="449328" y="0"/>
                  </a:lnTo>
                  <a:cubicBezTo>
                    <a:pt x="465804" y="0"/>
                    <a:pt x="480738" y="6483"/>
                    <a:pt x="491858" y="17019"/>
                  </a:cubicBezTo>
                  <a:lnTo>
                    <a:pt x="442591" y="66130"/>
                  </a:lnTo>
                  <a:lnTo>
                    <a:pt x="66230" y="66130"/>
                  </a:lnTo>
                  <a:lnTo>
                    <a:pt x="66230" y="444269"/>
                  </a:lnTo>
                  <a:lnTo>
                    <a:pt x="444945" y="444269"/>
                  </a:lnTo>
                  <a:lnTo>
                    <a:pt x="444945" y="285590"/>
                  </a:lnTo>
                  <a:lnTo>
                    <a:pt x="511175" y="219460"/>
                  </a:lnTo>
                  <a:lnTo>
                    <a:pt x="511175" y="448645"/>
                  </a:lnTo>
                  <a:cubicBezTo>
                    <a:pt x="511175" y="482683"/>
                    <a:pt x="483417" y="510399"/>
                    <a:pt x="449328" y="510399"/>
                  </a:cubicBezTo>
                  <a:lnTo>
                    <a:pt x="61847" y="510399"/>
                  </a:lnTo>
                  <a:cubicBezTo>
                    <a:pt x="27758" y="510399"/>
                    <a:pt x="0" y="482683"/>
                    <a:pt x="0" y="448645"/>
                  </a:cubicBezTo>
                  <a:lnTo>
                    <a:pt x="0" y="61673"/>
                  </a:lnTo>
                  <a:cubicBezTo>
                    <a:pt x="0" y="27635"/>
                    <a:pt x="27758" y="0"/>
                    <a:pt x="61847" y="0"/>
                  </a:cubicBezTo>
                  <a:close/>
                </a:path>
              </a:pathLst>
            </a:cu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sz="2000" b="1" i="1" dirty="0"/>
            </a:p>
          </p:txBody>
        </p:sp>
        <p:sp>
          <p:nvSpPr>
            <p:cNvPr id="123" name="ïśḷîdè"/>
            <p:cNvSpPr/>
            <p:nvPr/>
          </p:nvSpPr>
          <p:spPr>
            <a:xfrm>
              <a:off x="6016537" y="4993042"/>
              <a:ext cx="275300" cy="231400"/>
            </a:xfrm>
            <a:custGeom>
              <a:avLst/>
              <a:gdLst>
                <a:gd name="connsiteX0" fmla="*/ 536415 w 607227"/>
                <a:gd name="connsiteY0" fmla="*/ 12631 h 510399"/>
                <a:gd name="connsiteX1" fmla="*/ 557192 w 607227"/>
                <a:gd name="connsiteY1" fmla="*/ 21221 h 510399"/>
                <a:gd name="connsiteX2" fmla="*/ 598584 w 607227"/>
                <a:gd name="connsiteY2" fmla="*/ 62633 h 510399"/>
                <a:gd name="connsiteX3" fmla="*/ 598584 w 607227"/>
                <a:gd name="connsiteY3" fmla="*/ 104044 h 510399"/>
                <a:gd name="connsiteX4" fmla="*/ 511175 w 607227"/>
                <a:gd name="connsiteY4" fmla="*/ 191324 h 510399"/>
                <a:gd name="connsiteX5" fmla="*/ 444948 w 607227"/>
                <a:gd name="connsiteY5" fmla="*/ 257453 h 510399"/>
                <a:gd name="connsiteX6" fmla="*/ 339441 w 607227"/>
                <a:gd name="connsiteY6" fmla="*/ 362805 h 510399"/>
                <a:gd name="connsiteX7" fmla="*/ 297968 w 607227"/>
                <a:gd name="connsiteY7" fmla="*/ 404217 h 510399"/>
                <a:gd name="connsiteX8" fmla="*/ 277191 w 607227"/>
                <a:gd name="connsiteY8" fmla="*/ 412807 h 510399"/>
                <a:gd name="connsiteX9" fmla="*/ 256495 w 607227"/>
                <a:gd name="connsiteY9" fmla="*/ 404217 h 510399"/>
                <a:gd name="connsiteX10" fmla="*/ 215023 w 607227"/>
                <a:gd name="connsiteY10" fmla="*/ 362805 h 510399"/>
                <a:gd name="connsiteX11" fmla="*/ 138814 w 607227"/>
                <a:gd name="connsiteY11" fmla="*/ 286790 h 510399"/>
                <a:gd name="connsiteX12" fmla="*/ 138814 w 607227"/>
                <a:gd name="connsiteY12" fmla="*/ 245378 h 510399"/>
                <a:gd name="connsiteX13" fmla="*/ 180286 w 607227"/>
                <a:gd name="connsiteY13" fmla="*/ 203967 h 510399"/>
                <a:gd name="connsiteX14" fmla="*/ 201063 w 607227"/>
                <a:gd name="connsiteY14" fmla="*/ 195376 h 510399"/>
                <a:gd name="connsiteX15" fmla="*/ 221759 w 607227"/>
                <a:gd name="connsiteY15" fmla="*/ 203967 h 510399"/>
                <a:gd name="connsiteX16" fmla="*/ 277191 w 607227"/>
                <a:gd name="connsiteY16" fmla="*/ 259317 h 510399"/>
                <a:gd name="connsiteX17" fmla="*/ 444948 w 607227"/>
                <a:gd name="connsiteY17" fmla="*/ 91807 h 510399"/>
                <a:gd name="connsiteX18" fmla="*/ 503951 w 607227"/>
                <a:gd name="connsiteY18" fmla="*/ 32891 h 510399"/>
                <a:gd name="connsiteX19" fmla="*/ 515719 w 607227"/>
                <a:gd name="connsiteY19" fmla="*/ 21221 h 510399"/>
                <a:gd name="connsiteX20" fmla="*/ 536415 w 607227"/>
                <a:gd name="connsiteY20" fmla="*/ 12631 h 510399"/>
                <a:gd name="connsiteX21" fmla="*/ 61847 w 607227"/>
                <a:gd name="connsiteY21" fmla="*/ 0 h 510399"/>
                <a:gd name="connsiteX22" fmla="*/ 449328 w 607227"/>
                <a:gd name="connsiteY22" fmla="*/ 0 h 510399"/>
                <a:gd name="connsiteX23" fmla="*/ 491858 w 607227"/>
                <a:gd name="connsiteY23" fmla="*/ 17019 h 510399"/>
                <a:gd name="connsiteX24" fmla="*/ 442591 w 607227"/>
                <a:gd name="connsiteY24" fmla="*/ 66130 h 510399"/>
                <a:gd name="connsiteX25" fmla="*/ 66230 w 607227"/>
                <a:gd name="connsiteY25" fmla="*/ 66130 h 510399"/>
                <a:gd name="connsiteX26" fmla="*/ 66230 w 607227"/>
                <a:gd name="connsiteY26" fmla="*/ 444269 h 510399"/>
                <a:gd name="connsiteX27" fmla="*/ 444945 w 607227"/>
                <a:gd name="connsiteY27" fmla="*/ 444269 h 510399"/>
                <a:gd name="connsiteX28" fmla="*/ 444945 w 607227"/>
                <a:gd name="connsiteY28" fmla="*/ 285590 h 510399"/>
                <a:gd name="connsiteX29" fmla="*/ 511175 w 607227"/>
                <a:gd name="connsiteY29" fmla="*/ 219460 h 510399"/>
                <a:gd name="connsiteX30" fmla="*/ 511175 w 607227"/>
                <a:gd name="connsiteY30" fmla="*/ 448645 h 510399"/>
                <a:gd name="connsiteX31" fmla="*/ 449328 w 607227"/>
                <a:gd name="connsiteY31" fmla="*/ 510399 h 510399"/>
                <a:gd name="connsiteX32" fmla="*/ 61847 w 607227"/>
                <a:gd name="connsiteY32" fmla="*/ 510399 h 510399"/>
                <a:gd name="connsiteX33" fmla="*/ 0 w 607227"/>
                <a:gd name="connsiteY33" fmla="*/ 448645 h 510399"/>
                <a:gd name="connsiteX34" fmla="*/ 0 w 607227"/>
                <a:gd name="connsiteY34" fmla="*/ 61673 h 510399"/>
                <a:gd name="connsiteX35" fmla="*/ 61847 w 607227"/>
                <a:gd name="connsiteY35" fmla="*/ 0 h 510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07227" h="510399">
                  <a:moveTo>
                    <a:pt x="536415" y="12631"/>
                  </a:moveTo>
                  <a:cubicBezTo>
                    <a:pt x="543882" y="12631"/>
                    <a:pt x="551430" y="15467"/>
                    <a:pt x="557192" y="21221"/>
                  </a:cubicBezTo>
                  <a:lnTo>
                    <a:pt x="598584" y="62633"/>
                  </a:lnTo>
                  <a:cubicBezTo>
                    <a:pt x="610108" y="74059"/>
                    <a:pt x="610108" y="92618"/>
                    <a:pt x="598584" y="104044"/>
                  </a:cubicBezTo>
                  <a:lnTo>
                    <a:pt x="511175" y="191324"/>
                  </a:lnTo>
                  <a:lnTo>
                    <a:pt x="444948" y="257453"/>
                  </a:lnTo>
                  <a:lnTo>
                    <a:pt x="339441" y="362805"/>
                  </a:lnTo>
                  <a:lnTo>
                    <a:pt x="297968" y="404217"/>
                  </a:lnTo>
                  <a:cubicBezTo>
                    <a:pt x="292206" y="409971"/>
                    <a:pt x="284739" y="412807"/>
                    <a:pt x="277191" y="412807"/>
                  </a:cubicBezTo>
                  <a:cubicBezTo>
                    <a:pt x="269724" y="412807"/>
                    <a:pt x="262177" y="409971"/>
                    <a:pt x="256495" y="404217"/>
                  </a:cubicBezTo>
                  <a:lnTo>
                    <a:pt x="215023" y="362805"/>
                  </a:lnTo>
                  <a:lnTo>
                    <a:pt x="138814" y="286790"/>
                  </a:lnTo>
                  <a:cubicBezTo>
                    <a:pt x="127370" y="275363"/>
                    <a:pt x="127370" y="256805"/>
                    <a:pt x="138814" y="245378"/>
                  </a:cubicBezTo>
                  <a:lnTo>
                    <a:pt x="180286" y="203967"/>
                  </a:lnTo>
                  <a:cubicBezTo>
                    <a:pt x="186049" y="198213"/>
                    <a:pt x="193515" y="195376"/>
                    <a:pt x="201063" y="195376"/>
                  </a:cubicBezTo>
                  <a:cubicBezTo>
                    <a:pt x="208530" y="195376"/>
                    <a:pt x="215997" y="198213"/>
                    <a:pt x="221759" y="203967"/>
                  </a:cubicBezTo>
                  <a:lnTo>
                    <a:pt x="277191" y="259317"/>
                  </a:lnTo>
                  <a:lnTo>
                    <a:pt x="444948" y="91807"/>
                  </a:lnTo>
                  <a:lnTo>
                    <a:pt x="503951" y="32891"/>
                  </a:lnTo>
                  <a:lnTo>
                    <a:pt x="515719" y="21221"/>
                  </a:lnTo>
                  <a:cubicBezTo>
                    <a:pt x="521401" y="15467"/>
                    <a:pt x="528949" y="12631"/>
                    <a:pt x="536415" y="12631"/>
                  </a:cubicBezTo>
                  <a:close/>
                  <a:moveTo>
                    <a:pt x="61847" y="0"/>
                  </a:moveTo>
                  <a:lnTo>
                    <a:pt x="449328" y="0"/>
                  </a:lnTo>
                  <a:cubicBezTo>
                    <a:pt x="465804" y="0"/>
                    <a:pt x="480738" y="6483"/>
                    <a:pt x="491858" y="17019"/>
                  </a:cubicBezTo>
                  <a:lnTo>
                    <a:pt x="442591" y="66130"/>
                  </a:lnTo>
                  <a:lnTo>
                    <a:pt x="66230" y="66130"/>
                  </a:lnTo>
                  <a:lnTo>
                    <a:pt x="66230" y="444269"/>
                  </a:lnTo>
                  <a:lnTo>
                    <a:pt x="444945" y="444269"/>
                  </a:lnTo>
                  <a:lnTo>
                    <a:pt x="444945" y="285590"/>
                  </a:lnTo>
                  <a:lnTo>
                    <a:pt x="511175" y="219460"/>
                  </a:lnTo>
                  <a:lnTo>
                    <a:pt x="511175" y="448645"/>
                  </a:lnTo>
                  <a:cubicBezTo>
                    <a:pt x="511175" y="482683"/>
                    <a:pt x="483417" y="510399"/>
                    <a:pt x="449328" y="510399"/>
                  </a:cubicBezTo>
                  <a:lnTo>
                    <a:pt x="61847" y="510399"/>
                  </a:lnTo>
                  <a:cubicBezTo>
                    <a:pt x="27758" y="510399"/>
                    <a:pt x="0" y="482683"/>
                    <a:pt x="0" y="448645"/>
                  </a:cubicBezTo>
                  <a:lnTo>
                    <a:pt x="0" y="61673"/>
                  </a:lnTo>
                  <a:cubicBezTo>
                    <a:pt x="0" y="27635"/>
                    <a:pt x="27758" y="0"/>
                    <a:pt x="61847" y="0"/>
                  </a:cubicBezTo>
                  <a:close/>
                </a:path>
              </a:pathLst>
            </a:cu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sz="2000" b="1" i="1" dirty="0"/>
            </a:p>
          </p:txBody>
        </p:sp>
        <p:cxnSp>
          <p:nvCxnSpPr>
            <p:cNvPr id="125" name="直接连接符 124"/>
            <p:cNvCxnSpPr/>
            <p:nvPr/>
          </p:nvCxnSpPr>
          <p:spPr>
            <a:xfrm>
              <a:off x="6672404" y="2377177"/>
              <a:ext cx="4846496"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26" name="直接连接符 125"/>
            <p:cNvCxnSpPr/>
            <p:nvPr/>
          </p:nvCxnSpPr>
          <p:spPr>
            <a:xfrm>
              <a:off x="6672404" y="2867242"/>
              <a:ext cx="4846496"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27" name="直接连接符 126"/>
            <p:cNvCxnSpPr/>
            <p:nvPr/>
          </p:nvCxnSpPr>
          <p:spPr>
            <a:xfrm>
              <a:off x="6672404" y="3357307"/>
              <a:ext cx="4846496"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28" name="直接连接符 127"/>
            <p:cNvCxnSpPr/>
            <p:nvPr/>
          </p:nvCxnSpPr>
          <p:spPr>
            <a:xfrm>
              <a:off x="6672404" y="3847372"/>
              <a:ext cx="4846496"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29" name="直接连接符 128"/>
            <p:cNvCxnSpPr/>
            <p:nvPr/>
          </p:nvCxnSpPr>
          <p:spPr>
            <a:xfrm>
              <a:off x="6672404" y="4337437"/>
              <a:ext cx="4846496"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a:off x="6672404" y="4827502"/>
              <a:ext cx="4846496"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sp>
        <p:nvSpPr>
          <p:cNvPr id="2" name="标题 1"/>
          <p:cNvSpPr>
            <a:spLocks noGrp="1"/>
          </p:cNvSpPr>
          <p:nvPr>
            <p:ph type="title"/>
          </p:nvPr>
        </p:nvSpPr>
        <p:spPr/>
        <p:txBody>
          <a:bodyPr>
            <a:normAutofit/>
          </a:bodyPr>
          <a:lstStyle/>
          <a:p>
            <a:r>
              <a:rPr lang="zh-CN" altLang="en-US" dirty="0"/>
              <a:t>安全事故应急管理要点</a:t>
            </a:r>
            <a:endParaRPr lang="zh-CN" altLang="en-US" dirty="0"/>
          </a:p>
        </p:txBody>
      </p:sp>
      <p:sp>
        <p:nvSpPr>
          <p:cNvPr id="7" name="文本框 6"/>
          <p:cNvSpPr txBox="1"/>
          <p:nvPr/>
        </p:nvSpPr>
        <p:spPr>
          <a:xfrm>
            <a:off x="4538345" y="1376680"/>
            <a:ext cx="2381250" cy="368300"/>
          </a:xfrm>
          <a:prstGeom prst="rect">
            <a:avLst/>
          </a:prstGeom>
          <a:noFill/>
        </p:spPr>
        <p:txBody>
          <a:bodyPr wrap="none" rtlCol="0" anchor="t">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rPr>
              <a:t>（</a:t>
            </a:r>
            <a:r>
              <a:rPr lang="en-US" altLang="zh-CN"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rPr>
              <a:t>2</a:t>
            </a: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rPr>
              <a:t>）危机公关的特点</a:t>
            </a:r>
            <a:endParaRPr lang="zh-CN" altLang="en-US"/>
          </a:p>
        </p:txBody>
      </p:sp>
      <p:sp>
        <p:nvSpPr>
          <p:cNvPr id="8" name="文本框 7"/>
          <p:cNvSpPr txBox="1"/>
          <p:nvPr/>
        </p:nvSpPr>
        <p:spPr>
          <a:xfrm>
            <a:off x="4899660" y="1735455"/>
            <a:ext cx="4094480" cy="306705"/>
          </a:xfrm>
          <a:prstGeom prst="rect">
            <a:avLst/>
          </a:prstGeom>
          <a:noFill/>
        </p:spPr>
        <p:txBody>
          <a:bodyPr wrap="none" rtlCol="0" anchor="t">
            <a:spAutoFit/>
          </a:bodyPr>
          <a:lstStyle/>
          <a:p>
            <a:pPr>
              <a:buFont typeface="Arial" panose="020B0604020202020204" pitchFamily="34" charset="0"/>
              <a:buNone/>
              <a:defRPr/>
            </a:pPr>
            <a:r>
              <a:rPr lang="zh-CN" altLang="en-US" sz="1400" b="1" dirty="0">
                <a:solidFill>
                  <a:srgbClr val="6B788B"/>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rPr>
              <a:t>危机公关难度大、动用资源层次高、涉及媒体</a:t>
            </a:r>
            <a:r>
              <a:rPr lang="en-US" altLang="zh-CN" sz="1400" b="1" dirty="0">
                <a:solidFill>
                  <a:srgbClr val="6B788B"/>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rPr>
              <a:t>多；</a:t>
            </a:r>
            <a:endParaRPr lang="en-US" altLang="zh-CN" sz="1400" b="1" dirty="0">
              <a:solidFill>
                <a:srgbClr val="6B788B"/>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endParaRPr>
          </a:p>
        </p:txBody>
      </p:sp>
      <p:sp>
        <p:nvSpPr>
          <p:cNvPr id="9" name="文本框 8"/>
          <p:cNvSpPr txBox="1"/>
          <p:nvPr/>
        </p:nvSpPr>
        <p:spPr>
          <a:xfrm>
            <a:off x="4899660" y="2067560"/>
            <a:ext cx="2494280" cy="306705"/>
          </a:xfrm>
          <a:prstGeom prst="rect">
            <a:avLst/>
          </a:prstGeom>
          <a:noFill/>
        </p:spPr>
        <p:txBody>
          <a:bodyPr wrap="none" rtlCol="0" anchor="t">
            <a:spAutoFit/>
          </a:bodyPr>
          <a:lstStyle/>
          <a:p>
            <a:pPr>
              <a:buFont typeface="Arial" panose="020B0604020202020204" pitchFamily="34" charset="0"/>
              <a:buNone/>
              <a:defRPr/>
            </a:pPr>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rPr>
              <a:t>在第一时间行动，以快取胜；</a:t>
            </a:r>
            <a:endPar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endParaRPr>
          </a:p>
        </p:txBody>
      </p:sp>
      <p:sp>
        <p:nvSpPr>
          <p:cNvPr id="10" name="文本框 9"/>
          <p:cNvSpPr txBox="1"/>
          <p:nvPr/>
        </p:nvSpPr>
        <p:spPr>
          <a:xfrm>
            <a:off x="4899660" y="2463165"/>
            <a:ext cx="2849880" cy="306705"/>
          </a:xfrm>
          <a:prstGeom prst="rect">
            <a:avLst/>
          </a:prstGeom>
          <a:noFill/>
        </p:spPr>
        <p:txBody>
          <a:bodyPr wrap="none" rtlCol="0" anchor="t">
            <a:spAutoFit/>
          </a:bodyPr>
          <a:lstStyle/>
          <a:p>
            <a:pPr>
              <a:buFont typeface="Arial" panose="020B0604020202020204" pitchFamily="34" charset="0"/>
              <a:buNone/>
              <a:defRPr/>
            </a:pPr>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rPr>
              <a:t>纵向联动、横向互动、资源共享；</a:t>
            </a:r>
            <a:endPar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endParaRPr>
          </a:p>
        </p:txBody>
      </p:sp>
      <p:sp>
        <p:nvSpPr>
          <p:cNvPr id="11" name="文本框 10"/>
          <p:cNvSpPr txBox="1"/>
          <p:nvPr/>
        </p:nvSpPr>
        <p:spPr>
          <a:xfrm>
            <a:off x="4899660" y="2796540"/>
            <a:ext cx="2849880" cy="306705"/>
          </a:xfrm>
          <a:prstGeom prst="rect">
            <a:avLst/>
          </a:prstGeom>
          <a:noFill/>
        </p:spPr>
        <p:txBody>
          <a:bodyPr wrap="none" rtlCol="0" anchor="t">
            <a:spAutoFit/>
          </a:bodyPr>
          <a:lstStyle/>
          <a:p>
            <a:pPr>
              <a:buFont typeface="Arial" panose="020B0604020202020204" pitchFamily="34" charset="0"/>
              <a:buNone/>
              <a:defRPr/>
            </a:pPr>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rPr>
              <a:t>危机公关、坚忍不拔、不懈努力；</a:t>
            </a:r>
            <a:endPar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endParaRPr>
          </a:p>
        </p:txBody>
      </p:sp>
      <p:sp>
        <p:nvSpPr>
          <p:cNvPr id="12" name="文本框 11"/>
          <p:cNvSpPr txBox="1"/>
          <p:nvPr/>
        </p:nvSpPr>
        <p:spPr>
          <a:xfrm>
            <a:off x="4899660" y="3170555"/>
            <a:ext cx="1960880" cy="306705"/>
          </a:xfrm>
          <a:prstGeom prst="rect">
            <a:avLst/>
          </a:prstGeom>
          <a:noFill/>
        </p:spPr>
        <p:txBody>
          <a:bodyPr wrap="none" rtlCol="0" anchor="t">
            <a:spAutoFit/>
          </a:bodyPr>
          <a:lstStyle/>
          <a:p>
            <a:pPr>
              <a:buFont typeface="Arial" panose="020B0604020202020204" pitchFamily="34" charset="0"/>
              <a:buNone/>
              <a:defRPr/>
            </a:pPr>
            <a:r>
              <a:rPr lang="zh-CN" altLang="en-US" sz="1400" b="1" dirty="0">
                <a:solidFill>
                  <a:srgbClr val="6B788B"/>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rPr>
              <a:t>需要必要的资源支持；</a:t>
            </a:r>
            <a:endParaRPr lang="zh-CN" altLang="en-US" sz="1400" b="1" dirty="0">
              <a:solidFill>
                <a:srgbClr val="6B788B"/>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endParaRPr>
          </a:p>
        </p:txBody>
      </p:sp>
      <p:sp>
        <p:nvSpPr>
          <p:cNvPr id="13" name="文本框 12"/>
          <p:cNvSpPr txBox="1"/>
          <p:nvPr/>
        </p:nvSpPr>
        <p:spPr>
          <a:xfrm>
            <a:off x="4899660" y="3524885"/>
            <a:ext cx="3205480" cy="306705"/>
          </a:xfrm>
          <a:prstGeom prst="rect">
            <a:avLst/>
          </a:prstGeom>
          <a:noFill/>
        </p:spPr>
        <p:txBody>
          <a:bodyPr wrap="none" rtlCol="0" anchor="t">
            <a:spAutoFit/>
          </a:bodyPr>
          <a:lstStyle/>
          <a:p>
            <a:pPr>
              <a:buFont typeface="Arial" panose="020B0604020202020204" pitchFamily="34" charset="0"/>
              <a:buNone/>
              <a:defRPr/>
            </a:pPr>
            <a:r>
              <a:rPr lang="zh-CN" altLang="en-US" sz="1400" b="1" dirty="0">
                <a:solidFill>
                  <a:srgbClr val="6B788B"/>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rPr>
              <a:t>需保持、维护良好的媒体资源和关系</a:t>
            </a:r>
            <a:r>
              <a:rPr lang="en-US" altLang="zh-CN" sz="1400" b="1" dirty="0">
                <a:solidFill>
                  <a:srgbClr val="6B788B"/>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rPr>
              <a:t>；</a:t>
            </a:r>
            <a:endParaRPr lang="en-US" altLang="zh-CN" sz="1400" b="1" dirty="0">
              <a:solidFill>
                <a:srgbClr val="6B788B"/>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endParaRPr>
          </a:p>
        </p:txBody>
      </p:sp>
      <p:sp>
        <p:nvSpPr>
          <p:cNvPr id="14" name="文本框 13"/>
          <p:cNvSpPr txBox="1"/>
          <p:nvPr/>
        </p:nvSpPr>
        <p:spPr>
          <a:xfrm>
            <a:off x="4899660" y="3962400"/>
            <a:ext cx="2316480" cy="306705"/>
          </a:xfrm>
          <a:prstGeom prst="rect">
            <a:avLst/>
          </a:prstGeom>
          <a:noFill/>
        </p:spPr>
        <p:txBody>
          <a:bodyPr wrap="none" rtlCol="0" anchor="t">
            <a:spAutoFit/>
          </a:bodyPr>
          <a:lstStyle/>
          <a:p>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rPr>
              <a:t>需建立危机处理应急机制。</a:t>
            </a:r>
            <a:endPar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安全事故应急管理要点</a:t>
            </a:r>
            <a:endParaRPr lang="zh-CN" altLang="en-US" dirty="0"/>
          </a:p>
        </p:txBody>
      </p:sp>
      <p:graphicFrame>
        <p:nvGraphicFramePr>
          <p:cNvPr id="39" name="表格 3"/>
          <p:cNvGraphicFramePr>
            <a:graphicFrameLocks noGrp="1"/>
          </p:cNvGraphicFramePr>
          <p:nvPr/>
        </p:nvGraphicFramePr>
        <p:xfrm>
          <a:off x="1317625" y="1658620"/>
          <a:ext cx="6509385" cy="2954655"/>
        </p:xfrm>
        <a:graphic>
          <a:graphicData uri="http://schemas.openxmlformats.org/drawingml/2006/table">
            <a:tbl>
              <a:tblPr/>
              <a:tblGrid>
                <a:gridCol w="1121410"/>
                <a:gridCol w="5387975"/>
              </a:tblGrid>
              <a:tr h="267970">
                <a:tc>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一</a:t>
                      </a:r>
                      <a:endParaRPr kumimoji="0" lang="zh-CN"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7038" marR="47038"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sz="14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现场救援与通知家属</a:t>
                      </a:r>
                      <a:endParaRPr kumimoji="0" lang="zh-CN" sz="14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7038" marR="47038"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tx2">
                        <a:lumMod val="40000"/>
                        <a:lumOff val="60000"/>
                      </a:schemeClr>
                    </a:solidFill>
                  </a:tcPr>
                </a:tc>
              </a:tr>
              <a:tr h="263525">
                <a:tc>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sz="14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二</a:t>
                      </a:r>
                      <a:endParaRPr kumimoji="0" lang="zh-CN" sz="14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7038" marR="47038"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sz="14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rPr>
                        <a:t>事故汇报</a:t>
                      </a:r>
                      <a:endParaRPr kumimoji="0" lang="zh-CN" sz="14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endParaRPr>
                    </a:p>
                  </a:txBody>
                  <a:tcPr marL="47038" marR="47038"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r>
              <a:tr h="283210">
                <a:tc>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sz="14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三</a:t>
                      </a:r>
                      <a:endParaRPr kumimoji="0" lang="zh-CN" sz="14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7038" marR="47038"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altLang="en-US" sz="14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安抚工人</a:t>
                      </a:r>
                      <a:endParaRPr kumimoji="0" lang="zh-CN" altLang="en-US" sz="14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7038" marR="47038"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tx2">
                        <a:lumMod val="40000"/>
                        <a:lumOff val="60000"/>
                      </a:schemeClr>
                    </a:solidFill>
                  </a:tcPr>
                </a:tc>
              </a:tr>
              <a:tr h="263525">
                <a:tc>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sz="14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四</a:t>
                      </a:r>
                      <a:endParaRPr kumimoji="0" lang="zh-CN" sz="14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7038" marR="47038"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sz="14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媒体应对</a:t>
                      </a:r>
                      <a:endParaRPr kumimoji="0" lang="zh-CN" sz="14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7038" marR="47038"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r>
              <a:tr h="262890">
                <a:tc>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sz="14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五</a:t>
                      </a:r>
                      <a:endParaRPr kumimoji="0" lang="zh-CN" sz="14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7038" marR="47038"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医院 抢救</a:t>
                      </a:r>
                      <a:endParaRPr kumimoji="0" lang="zh-CN"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7038" marR="47038"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tx2">
                        <a:lumMod val="40000"/>
                        <a:lumOff val="60000"/>
                      </a:schemeClr>
                    </a:solidFill>
                  </a:tcPr>
                </a:tc>
              </a:tr>
              <a:tr h="267335">
                <a:tc>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sz="14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六</a:t>
                      </a:r>
                      <a:endParaRPr kumimoji="0" lang="zh-CN" sz="14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7038" marR="47038"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sz="14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派出所介入的初步调查</a:t>
                      </a:r>
                      <a:endParaRPr kumimoji="0" lang="zh-CN" sz="14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7038" marR="47038"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r>
              <a:tr h="276860">
                <a:tc>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sz="14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七</a:t>
                      </a:r>
                      <a:endParaRPr kumimoji="0" lang="zh-CN" sz="14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7038" marR="47038"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sz="14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政府主管部门到现场调查</a:t>
                      </a:r>
                      <a:endParaRPr kumimoji="0" lang="zh-CN" sz="14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7038" marR="47038"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tx2">
                        <a:lumMod val="40000"/>
                        <a:lumOff val="60000"/>
                      </a:schemeClr>
                    </a:solidFill>
                  </a:tcPr>
                </a:tc>
              </a:tr>
              <a:tr h="266700">
                <a:tc>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sz="14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八</a:t>
                      </a:r>
                      <a:endParaRPr kumimoji="0" lang="zh-CN" sz="14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7038" marR="47038"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sz="14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赔偿谈判</a:t>
                      </a:r>
                      <a:endParaRPr kumimoji="0" lang="zh-CN" sz="14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7038" marR="47038"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r>
              <a:tr h="267335">
                <a:tc>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sz="14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九</a:t>
                      </a:r>
                      <a:endParaRPr kumimoji="0" lang="zh-CN" sz="14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7038" marR="47038"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sz="14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rPr>
                        <a:t>赔偿协议</a:t>
                      </a:r>
                      <a:endParaRPr kumimoji="0" lang="zh-CN" sz="14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endParaRPr>
                    </a:p>
                  </a:txBody>
                  <a:tcPr marL="47038" marR="47038"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tx2">
                        <a:lumMod val="40000"/>
                        <a:lumOff val="60000"/>
                      </a:schemeClr>
                    </a:solidFill>
                  </a:tcPr>
                </a:tc>
              </a:tr>
              <a:tr h="267335">
                <a:tc>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sz="14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十</a:t>
                      </a:r>
                      <a:endParaRPr kumimoji="0" lang="zh-CN" sz="14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7038" marR="47038"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altLang="en-US"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法医鉴定、火化，送家属离开</a:t>
                      </a:r>
                      <a:endParaRPr kumimoji="0" lang="zh-CN" altLang="en-US"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7038" marR="47038"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r>
              <a:tr h="267970">
                <a:tc>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sz="14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rPr>
                        <a:t>十一</a:t>
                      </a:r>
                      <a:endParaRPr kumimoji="0" lang="zh-CN" sz="14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endParaRPr>
                    </a:p>
                  </a:txBody>
                  <a:tcPr marL="47038" marR="47038"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rPr>
                        <a:t>后勤、资金等保障</a:t>
                      </a:r>
                      <a:endParaRPr kumimoji="0" lang="zh-CN"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endParaRPr>
                    </a:p>
                  </a:txBody>
                  <a:tcPr marL="47038" marR="47038"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tx2">
                        <a:lumMod val="40000"/>
                        <a:lumOff val="60000"/>
                      </a:schemeClr>
                    </a:solidFill>
                  </a:tcPr>
                </a:tc>
              </a:tr>
            </a:tbl>
          </a:graphicData>
        </a:graphic>
      </p:graphicFrame>
      <p:sp>
        <p:nvSpPr>
          <p:cNvPr id="3" name="文本框 2"/>
          <p:cNvSpPr txBox="1"/>
          <p:nvPr/>
        </p:nvSpPr>
        <p:spPr>
          <a:xfrm>
            <a:off x="3111500" y="1086485"/>
            <a:ext cx="4364990" cy="368300"/>
          </a:xfrm>
          <a:prstGeom prst="rect">
            <a:avLst/>
          </a:prstGeom>
          <a:noFill/>
        </p:spPr>
        <p:txBody>
          <a:bodyPr wrap="square" rtlCol="0" anchor="t">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项目安全事故应急管理要点</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安全事故应急管理要点</a:t>
            </a:r>
            <a:endParaRPr lang="zh-CN" altLang="en-US" dirty="0"/>
          </a:p>
        </p:txBody>
      </p:sp>
      <p:sp>
        <p:nvSpPr>
          <p:cNvPr id="3" name="文本框 2"/>
          <p:cNvSpPr txBox="1"/>
          <p:nvPr/>
        </p:nvSpPr>
        <p:spPr>
          <a:xfrm>
            <a:off x="3111500" y="981710"/>
            <a:ext cx="3203575" cy="368300"/>
          </a:xfrm>
          <a:prstGeom prst="rect">
            <a:avLst/>
          </a:prstGeom>
          <a:noFill/>
        </p:spPr>
        <p:txBody>
          <a:bodyPr wrap="square" rtlCol="0" anchor="t">
            <a:spAutoFit/>
          </a:bodyPr>
          <a:lstStyle/>
          <a:p>
            <a:r>
              <a:rPr lang="zh-CN" altLang="en-US" b="1" dirty="0">
                <a:solidFill>
                  <a:srgbClr val="6FA0B7"/>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一、现场救援、通知家属</a:t>
            </a:r>
            <a:r>
              <a:rPr lang="en-US" altLang="zh-CN" b="1" dirty="0">
                <a:solidFill>
                  <a:srgbClr val="6FA0B7"/>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charset="0"/>
              </a:rPr>
              <a:t>-1</a:t>
            </a:r>
            <a:endParaRPr lang="en-US" altLang="zh-CN" b="1" dirty="0">
              <a:solidFill>
                <a:srgbClr val="6FA0B7"/>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charset="0"/>
            </a:endParaRPr>
          </a:p>
        </p:txBody>
      </p:sp>
      <p:graphicFrame>
        <p:nvGraphicFramePr>
          <p:cNvPr id="4" name="表格 4"/>
          <p:cNvGraphicFramePr>
            <a:graphicFrameLocks noGrp="1"/>
          </p:cNvGraphicFramePr>
          <p:nvPr/>
        </p:nvGraphicFramePr>
        <p:xfrm>
          <a:off x="459740" y="1454785"/>
          <a:ext cx="8277225" cy="3295015"/>
        </p:xfrm>
        <a:graphic>
          <a:graphicData uri="http://schemas.openxmlformats.org/drawingml/2006/table">
            <a:tbl>
              <a:tblPr/>
              <a:tblGrid>
                <a:gridCol w="495300"/>
                <a:gridCol w="684530"/>
                <a:gridCol w="1125220"/>
                <a:gridCol w="1500505"/>
                <a:gridCol w="2633345"/>
                <a:gridCol w="1176655"/>
                <a:gridCol w="661670"/>
              </a:tblGrid>
              <a:tr h="508000">
                <a:tc>
                  <a:txBody>
                    <a:bodyPr/>
                    <a:lstStyle/>
                    <a:p>
                      <a:pPr marL="0" marR="0" lvl="0" indent="0" algn="l" defTabSz="0" rtl="0" fontAlgn="base">
                        <a:lnSpc>
                          <a:spcPct val="100000"/>
                        </a:lnSpc>
                        <a:spcBef>
                          <a:spcPts val="475"/>
                        </a:spcBef>
                        <a:spcAft>
                          <a:spcPct val="0"/>
                        </a:spcAft>
                        <a:buClrTx/>
                        <a:buSzTx/>
                        <a:buFontTx/>
                        <a:buNone/>
                      </a:pPr>
                      <a:r>
                        <a:rPr kumimoji="0" lang="zh-CN" sz="12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事项</a:t>
                      </a:r>
                      <a:endParaRPr kumimoji="0" lang="zh-CN" sz="12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l" defTabSz="0" rtl="0" fontAlgn="base">
                        <a:lnSpc>
                          <a:spcPct val="100000"/>
                        </a:lnSpc>
                        <a:spcBef>
                          <a:spcPts val="475"/>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相关方</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l" defTabSz="0" rtl="0" fontAlgn="base">
                        <a:lnSpc>
                          <a:spcPct val="100000"/>
                        </a:lnSpc>
                        <a:spcBef>
                          <a:spcPts val="0"/>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采取的动作</a:t>
                      </a:r>
                      <a:endParaRPr kumimoji="0" lang="zh-CN" sz="12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endParaRPr>
                    </a:p>
                    <a:p>
                      <a:pPr marL="0" marR="0" lvl="0" indent="0" algn="l" defTabSz="0" rtl="0" fontAlgn="base">
                        <a:lnSpc>
                          <a:spcPct val="100000"/>
                        </a:lnSpc>
                        <a:spcBef>
                          <a:spcPts val="0"/>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及指导原则</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l" defTabSz="0" rtl="0" fontAlgn="base">
                        <a:lnSpc>
                          <a:spcPct val="100000"/>
                        </a:lnSpc>
                        <a:spcBef>
                          <a:spcPts val="0"/>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可能发生的状况</a:t>
                      </a:r>
                      <a:endParaRPr kumimoji="0" lang="zh-CN" sz="12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endParaRPr>
                    </a:p>
                    <a:p>
                      <a:pPr marL="0" marR="0" lvl="0" indent="0" algn="l" defTabSz="0" rtl="0" fontAlgn="base">
                        <a:lnSpc>
                          <a:spcPct val="100000"/>
                        </a:lnSpc>
                        <a:spcBef>
                          <a:spcPts val="0"/>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及造成影响</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l" defTabSz="0" rtl="0" fontAlgn="base">
                        <a:lnSpc>
                          <a:spcPct val="100000"/>
                        </a:lnSpc>
                        <a:spcBef>
                          <a:spcPts val="475"/>
                        </a:spcBef>
                        <a:spcAft>
                          <a:spcPct val="0"/>
                        </a:spcAft>
                        <a:buClrTx/>
                        <a:buSzTx/>
                        <a:buFontTx/>
                        <a:buNone/>
                      </a:pPr>
                      <a:r>
                        <a:rPr kumimoji="0" lang="zh-CN" sz="12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紧急处理措施</a:t>
                      </a:r>
                      <a:endParaRPr kumimoji="0" lang="zh-CN" sz="12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ctr" defTabSz="0" rtl="0" fontAlgn="base">
                        <a:lnSpc>
                          <a:spcPct val="100000"/>
                        </a:lnSpc>
                        <a:spcBef>
                          <a:spcPts val="475"/>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预控措施</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l" defTabSz="0" rtl="0" fontAlgn="base">
                        <a:lnSpc>
                          <a:spcPct val="100000"/>
                        </a:lnSpc>
                        <a:spcBef>
                          <a:spcPts val="475"/>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责任人</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r>
              <a:tr h="1133475">
                <a:tc rowSpan="3">
                  <a:txBody>
                    <a:bodyPr/>
                    <a:lstStyle/>
                    <a:p>
                      <a:pPr marL="0" marR="0" lvl="0" indent="0" algn="l" defTabSz="0" rtl="0" fontAlgn="base">
                        <a:lnSpc>
                          <a:spcPct val="100000"/>
                        </a:lnSpc>
                        <a:spcBef>
                          <a:spcPts val="475"/>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救援</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rowSpan="3">
                  <a:txBody>
                    <a:bodyPr/>
                    <a:lstStyle/>
                    <a:p>
                      <a:pPr marL="0" marR="0" lvl="0" indent="0" algn="l" defTabSz="0" rtl="0" fontAlgn="base">
                        <a:lnSpc>
                          <a:spcPct val="100000"/>
                        </a:lnSpc>
                        <a:spcBef>
                          <a:spcPts val="475"/>
                        </a:spcBef>
                        <a:spcAft>
                          <a:spcPct val="0"/>
                        </a:spcAft>
                        <a:buClrTx/>
                        <a:buSzTx/>
                        <a:buFontTx/>
                        <a:buNone/>
                      </a:pPr>
                      <a:r>
                        <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项目部</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p>
                      <a:pPr marL="0" marR="0" lvl="0" indent="0" algn="l" defTabSz="0" rtl="0" fontAlgn="base">
                        <a:lnSpc>
                          <a:spcPct val="100000"/>
                        </a:lnSpc>
                        <a:spcBef>
                          <a:spcPts val="475"/>
                        </a:spcBef>
                        <a:spcAft>
                          <a:spcPct val="0"/>
                        </a:spcAft>
                        <a:buClrTx/>
                        <a:buSzTx/>
                        <a:buFontTx/>
                        <a:buNone/>
                      </a:pPr>
                      <a:r>
                        <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班组</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rowSpan="3">
                  <a:txBody>
                    <a:bodyPr/>
                    <a:lstStyle/>
                    <a:p>
                      <a:pPr marL="0" marR="0" lvl="0" indent="0" algn="l" defTabSz="0" rtl="0" fontAlgn="base">
                        <a:lnSpc>
                          <a:spcPct val="100000"/>
                        </a:lnSpc>
                        <a:spcBef>
                          <a:spcPts val="475"/>
                        </a:spcBef>
                        <a:spcAft>
                          <a:spcPct val="0"/>
                        </a:spcAft>
                        <a:buClrTx/>
                        <a:buSzTx/>
                        <a:buFontTx/>
                        <a:buNone/>
                      </a:pPr>
                      <a:r>
                        <a:rPr kumimoji="0" lang="zh-CN"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第一时间组织人员最快速度将“伤者”，送出工地，送到医院。</a:t>
                      </a:r>
                      <a:endParaRPr kumimoji="0" lang="zh-CN"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p>
                      <a:pPr marL="0" marR="0" lvl="0" indent="0" algn="l" defTabSz="0" rtl="0" fontAlgn="base">
                        <a:lnSpc>
                          <a:spcPct val="100000"/>
                        </a:lnSpc>
                        <a:spcBef>
                          <a:spcPts val="475"/>
                        </a:spcBef>
                        <a:spcAft>
                          <a:spcPct val="0"/>
                        </a:spcAft>
                        <a:buClrTx/>
                        <a:buSzTx/>
                        <a:buFontTx/>
                        <a:buNone/>
                      </a:pPr>
                      <a:r>
                        <a:rPr kumimoji="0" lang="zh-CN"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现场无车辆，无法送医院</a:t>
                      </a:r>
                      <a:endParaRPr kumimoji="0" lang="zh-CN"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p>
                      <a:pPr marL="0" marR="0" lvl="0" indent="0" algn="l" defTabSz="0" rtl="0" fontAlgn="base">
                        <a:lnSpc>
                          <a:spcPct val="100000"/>
                        </a:lnSpc>
                        <a:spcBef>
                          <a:spcPts val="475"/>
                        </a:spcBef>
                        <a:spcAft>
                          <a:spcPct val="0"/>
                        </a:spcAft>
                        <a:buClrTx/>
                        <a:buSzTx/>
                        <a:buFontTx/>
                        <a:buNone/>
                      </a:pPr>
                      <a:r>
                        <a:rPr kumimoji="0" 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1</a:t>
                      </a:r>
                      <a:r>
                        <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、日常施工中，现场必须有一辆应急车辆。</a:t>
                      </a:r>
                      <a:endParaRPr kumimoji="0" 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p>
                      <a:pPr marL="0" marR="0" lvl="0" indent="0" algn="l" defTabSz="0" rtl="0" fontAlgn="base">
                        <a:lnSpc>
                          <a:spcPct val="100000"/>
                        </a:lnSpc>
                        <a:spcBef>
                          <a:spcPts val="475"/>
                        </a:spcBef>
                        <a:spcAft>
                          <a:spcPct val="0"/>
                        </a:spcAft>
                        <a:buClrTx/>
                        <a:buSzTx/>
                        <a:buFontTx/>
                        <a:buNone/>
                      </a:pPr>
                      <a:r>
                        <a:rPr kumimoji="0" 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2</a:t>
                      </a:r>
                      <a:r>
                        <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、动员职工车辆；</a:t>
                      </a:r>
                      <a:endParaRPr kumimoji="0" 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p>
                      <a:pPr marL="0" marR="0" lvl="0" indent="0" algn="l" defTabSz="0" rtl="0" fontAlgn="base">
                        <a:lnSpc>
                          <a:spcPct val="100000"/>
                        </a:lnSpc>
                        <a:spcBef>
                          <a:spcPts val="475"/>
                        </a:spcBef>
                        <a:spcAft>
                          <a:spcPct val="0"/>
                        </a:spcAft>
                        <a:buClrTx/>
                        <a:buSzTx/>
                        <a:buFontTx/>
                        <a:buNone/>
                      </a:pPr>
                      <a:r>
                        <a:rPr kumimoji="0" 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3</a:t>
                      </a:r>
                      <a:r>
                        <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、不得已情况下，使用的士或租车。（注意保密）</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rowSpan="3">
                  <a:txBody>
                    <a:bodyPr/>
                    <a:lstStyle/>
                    <a:p>
                      <a:pPr marL="0" marR="0" lvl="0" indent="0" algn="l" defTabSz="0" rtl="0" fontAlgn="base">
                        <a:lnSpc>
                          <a:spcPct val="100000"/>
                        </a:lnSpc>
                        <a:spcBef>
                          <a:spcPts val="475"/>
                        </a:spcBef>
                        <a:spcAft>
                          <a:spcPct val="0"/>
                        </a:spcAft>
                        <a:buClrTx/>
                        <a:buSzTx/>
                        <a:buFontTx/>
                        <a:buNone/>
                      </a:pPr>
                      <a:r>
                        <a:rPr kumimoji="0" lang="zh-CN"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项目部应建立应急救援预案，加强演练，一旦发生事故，能及时联系到各项资源。</a:t>
                      </a:r>
                      <a:endParaRPr kumimoji="0" lang="zh-CN"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rowSpan="3">
                  <a:txBody>
                    <a:bodyPr/>
                    <a:lstStyle/>
                    <a:p>
                      <a:pPr marL="0" marR="0" lvl="0" indent="0" algn="l" defTabSz="0" rtl="0" fontAlgn="base">
                        <a:lnSpc>
                          <a:spcPct val="100000"/>
                        </a:lnSpc>
                        <a:spcBef>
                          <a:spcPts val="475"/>
                        </a:spcBef>
                        <a:spcAft>
                          <a:spcPct val="0"/>
                        </a:spcAft>
                        <a:buClrTx/>
                        <a:buSzTx/>
                        <a:buFontTx/>
                        <a:buNone/>
                      </a:pPr>
                      <a:r>
                        <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项目</a:t>
                      </a:r>
                      <a:endParaRPr kumimoji="0" 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p>
                      <a:pPr marL="0" marR="0" lvl="0" indent="0" algn="l" defTabSz="0" rtl="0" fontAlgn="base">
                        <a:lnSpc>
                          <a:spcPct val="100000"/>
                        </a:lnSpc>
                        <a:spcBef>
                          <a:spcPts val="475"/>
                        </a:spcBef>
                        <a:spcAft>
                          <a:spcPct val="0"/>
                        </a:spcAft>
                        <a:buClrTx/>
                        <a:buSzTx/>
                        <a:buFontTx/>
                        <a:buNone/>
                      </a:pPr>
                      <a:r>
                        <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经理</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r>
              <a:tr h="943610">
                <a:tc vMerge="1">
                  <a:tcPr/>
                </a:tc>
                <a:tc vMerge="1">
                  <a:tcPr/>
                </a:tc>
                <a:tc vMerge="1">
                  <a:tcPr/>
                </a:tc>
                <a:tc>
                  <a:txBody>
                    <a:bodyPr/>
                    <a:lstStyle/>
                    <a:p>
                      <a:pPr marL="0" marR="0" lvl="0" indent="0" algn="l" defTabSz="0" rtl="0" fontAlgn="base">
                        <a:lnSpc>
                          <a:spcPct val="100000"/>
                        </a:lnSpc>
                        <a:spcBef>
                          <a:spcPts val="475"/>
                        </a:spcBef>
                        <a:spcAft>
                          <a:spcPct val="0"/>
                        </a:spcAft>
                        <a:buClrTx/>
                        <a:buSzTx/>
                        <a:buFontTx/>
                        <a:buNone/>
                      </a:pPr>
                      <a:r>
                        <a:rPr kumimoji="0" lang="zh-CN"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已死亡，无人愿意将“伤者”抬下，停留在现场。</a:t>
                      </a:r>
                      <a:endParaRPr kumimoji="0" lang="zh-CN"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p>
                      <a:pPr marL="0" marR="0" lvl="0" indent="0" algn="l" defTabSz="0" rtl="0" fontAlgn="base">
                        <a:lnSpc>
                          <a:spcPct val="100000"/>
                        </a:lnSpc>
                        <a:spcBef>
                          <a:spcPts val="475"/>
                        </a:spcBef>
                        <a:spcAft>
                          <a:spcPct val="0"/>
                        </a:spcAft>
                        <a:buClrTx/>
                        <a:buSzTx/>
                        <a:buFontTx/>
                        <a:buNone/>
                      </a:pPr>
                      <a:r>
                        <a:rPr kumimoji="0" 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1</a:t>
                      </a:r>
                      <a:r>
                        <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、“重赏”：立即同工人沟通，发放辛苦费，将人员抬下。</a:t>
                      </a:r>
                      <a:endParaRPr kumimoji="0" 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p>
                      <a:pPr marL="0" marR="0" lvl="0" indent="0" algn="l" defTabSz="0" rtl="0" fontAlgn="base">
                        <a:lnSpc>
                          <a:spcPct val="100000"/>
                        </a:lnSpc>
                        <a:spcBef>
                          <a:spcPts val="475"/>
                        </a:spcBef>
                        <a:spcAft>
                          <a:spcPct val="0"/>
                        </a:spcAft>
                        <a:buClrTx/>
                        <a:buSzTx/>
                        <a:buFontTx/>
                        <a:buNone/>
                      </a:pPr>
                      <a:r>
                        <a:rPr kumimoji="0" 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2</a:t>
                      </a:r>
                      <a:r>
                        <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、“已情动人”：善有善报</a:t>
                      </a:r>
                      <a:endParaRPr kumimoji="0" 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p>
                      <a:pPr marL="0" marR="0" lvl="0" indent="0" algn="l" defTabSz="0" rtl="0" fontAlgn="base">
                        <a:lnSpc>
                          <a:spcPct val="100000"/>
                        </a:lnSpc>
                        <a:spcBef>
                          <a:spcPts val="475"/>
                        </a:spcBef>
                        <a:spcAft>
                          <a:spcPct val="0"/>
                        </a:spcAft>
                        <a:buClrTx/>
                        <a:buSzTx/>
                        <a:buFontTx/>
                        <a:buNone/>
                      </a:pPr>
                      <a:r>
                        <a:rPr kumimoji="0" 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3</a:t>
                      </a:r>
                      <a:r>
                        <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、自己动手：“打虎亲兄弟”</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vMerge="1">
                  <a:tcPr/>
                </a:tc>
                <a:tc vMerge="1">
                  <a:tcPr/>
                </a:tc>
              </a:tr>
              <a:tr h="701040">
                <a:tc vMerge="1">
                  <a:tcPr/>
                </a:tc>
                <a:tc vMerge="1">
                  <a:tcPr/>
                </a:tc>
                <a:tc vMerge="1">
                  <a:tcPr/>
                </a:tc>
                <a:tc>
                  <a:txBody>
                    <a:bodyPr/>
                    <a:lstStyle/>
                    <a:p>
                      <a:pPr marL="0" marR="0" lvl="0" indent="0" algn="l" defTabSz="0" rtl="0" fontAlgn="base">
                        <a:lnSpc>
                          <a:spcPct val="100000"/>
                        </a:lnSpc>
                        <a:spcBef>
                          <a:spcPts val="475"/>
                        </a:spcBef>
                        <a:spcAft>
                          <a:spcPct val="0"/>
                        </a:spcAft>
                        <a:buClrTx/>
                        <a:buSzTx/>
                        <a:buFontTx/>
                        <a:buNone/>
                      </a:pPr>
                      <a:r>
                        <a:rPr kumimoji="0" lang="zh-CN"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现场处理不当，影响继续</a:t>
                      </a:r>
                      <a:endParaRPr kumimoji="0" lang="zh-CN"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p>
                      <a:pPr marL="0" marR="0" lvl="0" indent="0" algn="l" defTabSz="0" rtl="0" fontAlgn="base">
                        <a:lnSpc>
                          <a:spcPct val="100000"/>
                        </a:lnSpc>
                        <a:spcBef>
                          <a:spcPts val="475"/>
                        </a:spcBef>
                        <a:spcAft>
                          <a:spcPct val="0"/>
                        </a:spcAft>
                        <a:buClrTx/>
                        <a:buSzTx/>
                        <a:buFontTx/>
                        <a:buNone/>
                      </a:pPr>
                      <a:r>
                        <a:rPr kumimoji="0" 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1</a:t>
                      </a: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、拍照，留存事故原始场景照片</a:t>
                      </a:r>
                      <a:endParaRPr kumimoji="0" 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p>
                      <a:pPr marL="0" marR="0" lvl="0" indent="0" algn="l" defTabSz="0" rtl="0" fontAlgn="base">
                        <a:lnSpc>
                          <a:spcPct val="100000"/>
                        </a:lnSpc>
                        <a:spcBef>
                          <a:spcPts val="475"/>
                        </a:spcBef>
                        <a:spcAft>
                          <a:spcPct val="0"/>
                        </a:spcAft>
                        <a:buClrTx/>
                        <a:buSzTx/>
                        <a:buFontTx/>
                        <a:buNone/>
                      </a:pPr>
                      <a:r>
                        <a:rPr kumimoji="0" 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2</a:t>
                      </a: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、清理现场，消除血腥现场的不利影响</a:t>
                      </a:r>
                      <a:endPar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vMerge="1">
                  <a:tcPr/>
                </a:tc>
                <a:tc vMerge="1">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安全事故应急管理要点</a:t>
            </a:r>
            <a:endParaRPr lang="zh-CN" altLang="en-US" dirty="0"/>
          </a:p>
        </p:txBody>
      </p:sp>
      <p:sp>
        <p:nvSpPr>
          <p:cNvPr id="3" name="文本框 2"/>
          <p:cNvSpPr txBox="1"/>
          <p:nvPr/>
        </p:nvSpPr>
        <p:spPr>
          <a:xfrm>
            <a:off x="3111500" y="981710"/>
            <a:ext cx="3203575" cy="368300"/>
          </a:xfrm>
          <a:prstGeom prst="rect">
            <a:avLst/>
          </a:prstGeom>
          <a:noFill/>
        </p:spPr>
        <p:txBody>
          <a:bodyPr wrap="square" rtlCol="0" anchor="t">
            <a:spAutoFit/>
          </a:bodyPr>
          <a:lstStyle/>
          <a:p>
            <a:r>
              <a:rPr lang="zh-CN" altLang="en-US" b="1" dirty="0">
                <a:solidFill>
                  <a:srgbClr val="6FA0B7"/>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一、现场救援、通知家属</a:t>
            </a:r>
            <a:r>
              <a:rPr lang="en-US" altLang="zh-CN" b="1" dirty="0">
                <a:solidFill>
                  <a:srgbClr val="6FA0B7"/>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charset="0"/>
              </a:rPr>
              <a:t>-2</a:t>
            </a:r>
            <a:endParaRPr lang="en-US" altLang="zh-CN" b="1" dirty="0">
              <a:solidFill>
                <a:srgbClr val="6FA0B7"/>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charset="0"/>
            </a:endParaRPr>
          </a:p>
        </p:txBody>
      </p:sp>
      <p:graphicFrame>
        <p:nvGraphicFramePr>
          <p:cNvPr id="4" name="表格 4"/>
          <p:cNvGraphicFramePr>
            <a:graphicFrameLocks noGrp="1"/>
          </p:cNvGraphicFramePr>
          <p:nvPr/>
        </p:nvGraphicFramePr>
        <p:xfrm>
          <a:off x="459740" y="1454785"/>
          <a:ext cx="8277225" cy="3286125"/>
        </p:xfrm>
        <a:graphic>
          <a:graphicData uri="http://schemas.openxmlformats.org/drawingml/2006/table">
            <a:tbl>
              <a:tblPr/>
              <a:tblGrid>
                <a:gridCol w="495300"/>
                <a:gridCol w="684530"/>
                <a:gridCol w="1273175"/>
                <a:gridCol w="1426845"/>
                <a:gridCol w="2921635"/>
                <a:gridCol w="814070"/>
                <a:gridCol w="661670"/>
              </a:tblGrid>
              <a:tr h="508000">
                <a:tc>
                  <a:txBody>
                    <a:bodyPr/>
                    <a:lstStyle/>
                    <a:p>
                      <a:pPr marL="0" marR="0" lvl="0" indent="0" algn="l" defTabSz="0" rtl="0" fontAlgn="base">
                        <a:lnSpc>
                          <a:spcPct val="100000"/>
                        </a:lnSpc>
                        <a:spcBef>
                          <a:spcPts val="475"/>
                        </a:spcBef>
                        <a:spcAft>
                          <a:spcPct val="0"/>
                        </a:spcAft>
                        <a:buClrTx/>
                        <a:buSzTx/>
                        <a:buFontTx/>
                        <a:buNone/>
                      </a:pPr>
                      <a:r>
                        <a:rPr kumimoji="0" lang="zh-CN" sz="12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事项</a:t>
                      </a:r>
                      <a:endParaRPr kumimoji="0" lang="zh-CN" sz="12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l" defTabSz="0" rtl="0" fontAlgn="base">
                        <a:lnSpc>
                          <a:spcPct val="100000"/>
                        </a:lnSpc>
                        <a:spcBef>
                          <a:spcPts val="475"/>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相关方</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l" defTabSz="0" rtl="0" fontAlgn="base">
                        <a:lnSpc>
                          <a:spcPct val="100000"/>
                        </a:lnSpc>
                        <a:spcBef>
                          <a:spcPts val="0"/>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采取的动作</a:t>
                      </a:r>
                      <a:endParaRPr kumimoji="0" lang="zh-CN" sz="12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endParaRPr>
                    </a:p>
                    <a:p>
                      <a:pPr marL="0" marR="0" lvl="0" indent="0" algn="l" defTabSz="0" rtl="0" fontAlgn="base">
                        <a:lnSpc>
                          <a:spcPct val="100000"/>
                        </a:lnSpc>
                        <a:spcBef>
                          <a:spcPts val="0"/>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及指导原则</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l" defTabSz="0" rtl="0" fontAlgn="base">
                        <a:lnSpc>
                          <a:spcPct val="100000"/>
                        </a:lnSpc>
                        <a:spcBef>
                          <a:spcPts val="0"/>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可能发生的状况</a:t>
                      </a:r>
                      <a:endParaRPr kumimoji="0" lang="zh-CN" sz="12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endParaRPr>
                    </a:p>
                    <a:p>
                      <a:pPr marL="0" marR="0" lvl="0" indent="0" algn="l" defTabSz="0" rtl="0" fontAlgn="base">
                        <a:lnSpc>
                          <a:spcPct val="100000"/>
                        </a:lnSpc>
                        <a:spcBef>
                          <a:spcPts val="0"/>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及造成影响</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l" defTabSz="0" rtl="0" fontAlgn="base">
                        <a:lnSpc>
                          <a:spcPct val="100000"/>
                        </a:lnSpc>
                        <a:spcBef>
                          <a:spcPts val="475"/>
                        </a:spcBef>
                        <a:spcAft>
                          <a:spcPct val="0"/>
                        </a:spcAft>
                        <a:buClrTx/>
                        <a:buSzTx/>
                        <a:buFontTx/>
                        <a:buNone/>
                      </a:pPr>
                      <a:r>
                        <a:rPr kumimoji="0" lang="zh-CN" sz="12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紧急处理措施</a:t>
                      </a:r>
                      <a:endParaRPr kumimoji="0" lang="zh-CN" sz="12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ctr" defTabSz="0" rtl="0" fontAlgn="base">
                        <a:lnSpc>
                          <a:spcPct val="100000"/>
                        </a:lnSpc>
                        <a:spcBef>
                          <a:spcPts val="475"/>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预控措施</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l" defTabSz="0" rtl="0" fontAlgn="base">
                        <a:lnSpc>
                          <a:spcPct val="100000"/>
                        </a:lnSpc>
                        <a:spcBef>
                          <a:spcPts val="475"/>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责任人</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r>
              <a:tr h="2778125">
                <a:tc>
                  <a:txBody>
                    <a:bodyPr/>
                    <a:lstStyle/>
                    <a:p>
                      <a:pPr marL="0" marR="0" lvl="0" indent="0" algn="l" defTabSz="0" rtl="0" fontAlgn="base">
                        <a:lnSpc>
                          <a:spcPct val="100000"/>
                        </a:lnSpc>
                        <a:spcBef>
                          <a:spcPts val="475"/>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通知家属</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ctr" defTabSz="0" rtl="0" eaLnBrk="1" fontAlgn="base" latinLnBrk="0" hangingPunct="1">
                        <a:lnSpc>
                          <a:spcPct val="120000"/>
                        </a:lnSpc>
                        <a:spcBef>
                          <a:spcPts val="475"/>
                        </a:spcBef>
                        <a:spcAft>
                          <a:spcPct val="0"/>
                        </a:spcAft>
                        <a:buClrTx/>
                        <a:buSzTx/>
                        <a:buFontTx/>
                        <a:buNone/>
                      </a:pPr>
                      <a:r>
                        <a:rPr lang="zh-CN" altLang="en-US" sz="1200">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项目部</a:t>
                      </a:r>
                      <a:endParaRPr kumimoji="0" 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p>
                      <a:pPr marL="0" marR="0" lvl="0" indent="0" algn="ctr" defTabSz="0" rtl="0" eaLnBrk="1" fontAlgn="base" latinLnBrk="0" hangingPunct="1">
                        <a:lnSpc>
                          <a:spcPct val="120000"/>
                        </a:lnSpc>
                        <a:spcBef>
                          <a:spcPts val="475"/>
                        </a:spcBef>
                        <a:spcAft>
                          <a:spcPct val="0"/>
                        </a:spcAft>
                        <a:buClrTx/>
                        <a:buSzTx/>
                        <a:buFontTx/>
                        <a:buNone/>
                      </a:pP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p>
                      <a:pPr marL="0" marR="0" lvl="0" indent="0" algn="ctr" defTabSz="0" rtl="0" eaLnBrk="1" fontAlgn="base" latinLnBrk="0" hangingPunct="1">
                        <a:lnSpc>
                          <a:spcPct val="120000"/>
                        </a:lnSpc>
                        <a:spcBef>
                          <a:spcPts val="475"/>
                        </a:spcBef>
                        <a:spcAft>
                          <a:spcPct val="0"/>
                        </a:spcAft>
                        <a:buClrTx/>
                        <a:buSzTx/>
                        <a:buFontTx/>
                        <a:buNone/>
                      </a:pPr>
                      <a:r>
                        <a:rPr lang="zh-CN" altLang="en-US" sz="1200">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班组</a:t>
                      </a:r>
                      <a:endParaRPr kumimoji="0" 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p>
                      <a:pPr marL="0" marR="0" lvl="0" indent="0" algn="ctr" defTabSz="0" rtl="0" eaLnBrk="1" fontAlgn="base" latinLnBrk="0" hangingPunct="1">
                        <a:lnSpc>
                          <a:spcPct val="120000"/>
                        </a:lnSpc>
                        <a:spcBef>
                          <a:spcPts val="475"/>
                        </a:spcBef>
                        <a:spcAft>
                          <a:spcPct val="0"/>
                        </a:spcAft>
                        <a:buClrTx/>
                        <a:buSzTx/>
                        <a:buFontTx/>
                        <a:buNone/>
                      </a:pP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p>
                      <a:pPr marL="0" marR="0" lvl="0" indent="0" algn="ctr" defTabSz="0" rtl="0" eaLnBrk="1" fontAlgn="base" latinLnBrk="0" hangingPunct="1">
                        <a:lnSpc>
                          <a:spcPct val="120000"/>
                        </a:lnSpc>
                        <a:spcBef>
                          <a:spcPts val="475"/>
                        </a:spcBef>
                        <a:spcAft>
                          <a:spcPct val="0"/>
                        </a:spcAft>
                        <a:buClrTx/>
                        <a:buSzTx/>
                        <a:buFontTx/>
                        <a:buNone/>
                      </a:pPr>
                      <a:r>
                        <a:rPr lang="zh-CN" altLang="en-US" sz="1200">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家属</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p>
                      <a:pPr marL="0" marR="0" lvl="0" indent="0" algn="ctr" defTabSz="0" rtl="0" eaLnBrk="1" fontAlgn="base" latinLnBrk="0" hangingPunct="1">
                        <a:lnSpc>
                          <a:spcPct val="120000"/>
                        </a:lnSpc>
                        <a:spcBef>
                          <a:spcPts val="475"/>
                        </a:spcBef>
                        <a:spcAft>
                          <a:spcPct val="0"/>
                        </a:spcAft>
                        <a:buClrTx/>
                        <a:buSzTx/>
                        <a:buFontTx/>
                        <a:buNone/>
                      </a:pPr>
                      <a:r>
                        <a:rPr lang="zh-CN" sz="1200" b="1">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便于事态的控制</a:t>
                      </a:r>
                      <a:endParaRPr kumimoji="0" lang="zh-CN"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p>
                      <a:pPr marL="0" marR="0" lvl="0" indent="0" algn="l" defTabSz="0" rtl="0" eaLnBrk="1" fontAlgn="base" latinLnBrk="0" hangingPunct="1">
                        <a:lnSpc>
                          <a:spcPct val="120000"/>
                        </a:lnSpc>
                        <a:spcBef>
                          <a:spcPts val="475"/>
                        </a:spcBef>
                        <a:spcAft>
                          <a:spcPct val="0"/>
                        </a:spcAft>
                        <a:buClrTx/>
                        <a:buSzTx/>
                        <a:buFontTx/>
                        <a:buNone/>
                      </a:pPr>
                      <a:r>
                        <a:rPr lang="zh-CN" sz="1200">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通知家属时机把握不好，家属激动吵闹，事态失控</a:t>
                      </a:r>
                      <a:endParaRPr kumimoji="0" lang="zh-CN"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p>
                      <a:pPr marL="0" marR="0" lvl="0" indent="0" algn="l" defTabSz="0" rtl="0" eaLnBrk="1" fontAlgn="base" latinLnBrk="0" hangingPunct="1">
                        <a:lnSpc>
                          <a:spcPct val="130000"/>
                        </a:lnSpc>
                        <a:spcBef>
                          <a:spcPts val="475"/>
                        </a:spcBef>
                        <a:spcAft>
                          <a:spcPct val="0"/>
                        </a:spcAft>
                        <a:buClrTx/>
                        <a:buSzTx/>
                        <a:buFontTx/>
                        <a:buNone/>
                      </a:pPr>
                      <a:r>
                        <a:rPr lang="en-US" sz="1200" dirty="0">
                          <a:ln>
                            <a:noFill/>
                          </a:ln>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1</a:t>
                      </a:r>
                      <a:r>
                        <a:rPr lang="zh-CN" altLang="en-US" sz="1200" dirty="0">
                          <a:ln>
                            <a:noFill/>
                          </a:ln>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、若能够确认知情工友不会联系伤者家属时，应送往就近医院抢救，待医院诊断结果出来后，再确定通知家属时间。（若伤情稳定，可通知家属；若宣布死亡，应送往殡仪馆后再通知家属）</a:t>
                      </a:r>
                      <a:endParaRPr kumimoji="0" 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a:p>
                      <a:pPr marL="0" marR="0" lvl="0" indent="0" algn="l" defTabSz="0" rtl="0" eaLnBrk="1" fontAlgn="base" latinLnBrk="0" hangingPunct="1">
                        <a:lnSpc>
                          <a:spcPct val="130000"/>
                        </a:lnSpc>
                        <a:spcBef>
                          <a:spcPts val="800"/>
                        </a:spcBef>
                        <a:spcAft>
                          <a:spcPct val="0"/>
                        </a:spcAft>
                        <a:buClrTx/>
                        <a:buSzTx/>
                        <a:buFontTx/>
                        <a:buNone/>
                      </a:pPr>
                      <a:r>
                        <a:rPr lang="en-US" sz="1200" dirty="0">
                          <a:ln>
                            <a:noFill/>
                          </a:ln>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2</a:t>
                      </a:r>
                      <a:r>
                        <a:rPr lang="zh-CN" altLang="en-US" sz="1200" dirty="0">
                          <a:ln>
                            <a:noFill/>
                          </a:ln>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、若现场初步现场工友可能与其家属联系的，建议送往局医院（防止在其他医院发生不可控制的事态）。</a:t>
                      </a:r>
                      <a:endPar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p>
                      <a:pPr marL="0" marR="0" lvl="0" indent="0" algn="l" defTabSz="0" rtl="0" fontAlgn="base">
                        <a:lnSpc>
                          <a:spcPct val="100000"/>
                        </a:lnSpc>
                        <a:spcBef>
                          <a:spcPts val="475"/>
                        </a:spcBef>
                        <a:spcAft>
                          <a:spcPct val="0"/>
                        </a:spcAft>
                        <a:buClrTx/>
                        <a:buSzTx/>
                        <a:buFontTx/>
                        <a:buNone/>
                      </a:pPr>
                      <a:endParaRPr kumimoji="0" lang="zh-CN"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p>
                      <a:pPr marL="0" marR="0" lvl="0" indent="0" algn="l" defTabSz="0" rtl="0" fontAlgn="base">
                        <a:lnSpc>
                          <a:spcPct val="100000"/>
                        </a:lnSpc>
                        <a:spcBef>
                          <a:spcPts val="475"/>
                        </a:spcBef>
                        <a:spcAft>
                          <a:spcPct val="0"/>
                        </a:spcAft>
                        <a:buClrTx/>
                        <a:buSzTx/>
                        <a:buFontTx/>
                        <a:buNone/>
                      </a:pPr>
                      <a:r>
                        <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项目</a:t>
                      </a:r>
                      <a:endParaRPr kumimoji="0" 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p>
                      <a:pPr marL="0" marR="0" lvl="0" indent="0" algn="l" defTabSz="0" rtl="0" fontAlgn="base">
                        <a:lnSpc>
                          <a:spcPct val="100000"/>
                        </a:lnSpc>
                        <a:spcBef>
                          <a:spcPts val="475"/>
                        </a:spcBef>
                        <a:spcAft>
                          <a:spcPct val="0"/>
                        </a:spcAft>
                        <a:buClrTx/>
                        <a:buSzTx/>
                        <a:buFontTx/>
                        <a:buNone/>
                      </a:pPr>
                      <a:r>
                        <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经理</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安全事故应急管理要点</a:t>
            </a:r>
            <a:endParaRPr lang="zh-CN" altLang="en-US" dirty="0"/>
          </a:p>
        </p:txBody>
      </p:sp>
      <p:sp>
        <p:nvSpPr>
          <p:cNvPr id="3" name="文本框 2"/>
          <p:cNvSpPr txBox="1"/>
          <p:nvPr/>
        </p:nvSpPr>
        <p:spPr>
          <a:xfrm>
            <a:off x="3111500" y="981710"/>
            <a:ext cx="3203575" cy="368300"/>
          </a:xfrm>
          <a:prstGeom prst="rect">
            <a:avLst/>
          </a:prstGeom>
          <a:noFill/>
        </p:spPr>
        <p:txBody>
          <a:bodyPr wrap="square" rtlCol="0" anchor="t">
            <a:spAutoFit/>
          </a:bodyPr>
          <a:lstStyle/>
          <a:p>
            <a:r>
              <a:rPr lang="zh-CN" altLang="en-US" b="1" dirty="0">
                <a:solidFill>
                  <a:srgbClr val="6FA0B7"/>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二、紧急汇报</a:t>
            </a:r>
            <a:endParaRPr lang="zh-CN" altLang="en-US" b="1" dirty="0">
              <a:solidFill>
                <a:srgbClr val="6FA0B7"/>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graphicFrame>
        <p:nvGraphicFramePr>
          <p:cNvPr id="4" name="表格 4"/>
          <p:cNvGraphicFramePr>
            <a:graphicFrameLocks noGrp="1"/>
          </p:cNvGraphicFramePr>
          <p:nvPr/>
        </p:nvGraphicFramePr>
        <p:xfrm>
          <a:off x="459740" y="1454785"/>
          <a:ext cx="8277225" cy="3322799"/>
        </p:xfrm>
        <a:graphic>
          <a:graphicData uri="http://schemas.openxmlformats.org/drawingml/2006/table">
            <a:tbl>
              <a:tblPr/>
              <a:tblGrid>
                <a:gridCol w="495300"/>
                <a:gridCol w="684530"/>
                <a:gridCol w="1009015"/>
                <a:gridCol w="1810385"/>
                <a:gridCol w="2323465"/>
                <a:gridCol w="1292860"/>
                <a:gridCol w="661670"/>
              </a:tblGrid>
              <a:tr h="508000">
                <a:tc>
                  <a:txBody>
                    <a:bodyPr/>
                    <a:lstStyle/>
                    <a:p>
                      <a:pPr marL="0" marR="0" lvl="0" indent="0" algn="l" defTabSz="0" rtl="0" fontAlgn="base">
                        <a:lnSpc>
                          <a:spcPct val="100000"/>
                        </a:lnSpc>
                        <a:spcBef>
                          <a:spcPts val="475"/>
                        </a:spcBef>
                        <a:spcAft>
                          <a:spcPct val="0"/>
                        </a:spcAft>
                        <a:buClrTx/>
                        <a:buSzTx/>
                        <a:buFontTx/>
                        <a:buNone/>
                      </a:pPr>
                      <a:r>
                        <a:rPr kumimoji="0" lang="zh-CN" sz="12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事项</a:t>
                      </a:r>
                      <a:endParaRPr kumimoji="0" lang="zh-CN" sz="12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l" defTabSz="0" rtl="0" fontAlgn="base">
                        <a:lnSpc>
                          <a:spcPct val="100000"/>
                        </a:lnSpc>
                        <a:spcBef>
                          <a:spcPts val="475"/>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相关方</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l" defTabSz="0" rtl="0" fontAlgn="base">
                        <a:lnSpc>
                          <a:spcPct val="100000"/>
                        </a:lnSpc>
                        <a:spcBef>
                          <a:spcPts val="0"/>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采取的动作</a:t>
                      </a:r>
                      <a:endParaRPr kumimoji="0" lang="zh-CN" sz="12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endParaRPr>
                    </a:p>
                    <a:p>
                      <a:pPr marL="0" marR="0" lvl="0" indent="0" algn="l" defTabSz="0" rtl="0" fontAlgn="base">
                        <a:lnSpc>
                          <a:spcPct val="100000"/>
                        </a:lnSpc>
                        <a:spcBef>
                          <a:spcPts val="0"/>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及指导原则</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l" defTabSz="0" rtl="0" fontAlgn="base">
                        <a:lnSpc>
                          <a:spcPct val="100000"/>
                        </a:lnSpc>
                        <a:spcBef>
                          <a:spcPts val="0"/>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可能发生的状况及造成影响</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l" defTabSz="0" rtl="0" fontAlgn="base">
                        <a:lnSpc>
                          <a:spcPct val="100000"/>
                        </a:lnSpc>
                        <a:spcBef>
                          <a:spcPts val="475"/>
                        </a:spcBef>
                        <a:spcAft>
                          <a:spcPct val="0"/>
                        </a:spcAft>
                        <a:buClrTx/>
                        <a:buSzTx/>
                        <a:buFontTx/>
                        <a:buNone/>
                      </a:pPr>
                      <a:r>
                        <a:rPr kumimoji="0" lang="zh-CN" sz="12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紧急处理措施</a:t>
                      </a:r>
                      <a:endParaRPr kumimoji="0" lang="zh-CN" sz="12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ctr" defTabSz="0" rtl="0" fontAlgn="base">
                        <a:lnSpc>
                          <a:spcPct val="100000"/>
                        </a:lnSpc>
                        <a:spcBef>
                          <a:spcPts val="475"/>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预控措施</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l" defTabSz="0" rtl="0" fontAlgn="base">
                        <a:lnSpc>
                          <a:spcPct val="100000"/>
                        </a:lnSpc>
                        <a:spcBef>
                          <a:spcPts val="475"/>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责任人</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r>
              <a:tr h="694532">
                <a:tc rowSpan="4">
                  <a:txBody>
                    <a:bodyPr/>
                    <a:lstStyle/>
                    <a:p>
                      <a:pPr marL="0" marR="0" lvl="0" indent="0" algn="l" defTabSz="0" rtl="0" fontAlgn="base">
                        <a:lnSpc>
                          <a:spcPct val="100000"/>
                        </a:lnSpc>
                        <a:spcBef>
                          <a:spcPts val="475"/>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汇报</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rowSpan="4">
                  <a:txBody>
                    <a:bodyPr/>
                    <a:lstStyle/>
                    <a:p>
                      <a:pPr marL="0" marR="0" lvl="0" indent="0" algn="ctr" defTabSz="0" rtl="0" eaLnBrk="1" fontAlgn="base" latinLnBrk="0" hangingPunct="1">
                        <a:lnSpc>
                          <a:spcPct val="100000"/>
                        </a:lnSpc>
                        <a:spcBef>
                          <a:spcPts val="475"/>
                        </a:spcBef>
                        <a:spcAft>
                          <a:spcPct val="0"/>
                        </a:spcAft>
                        <a:buClrTx/>
                        <a:buSzTx/>
                        <a:buFontTx/>
                        <a:buNone/>
                      </a:pPr>
                      <a:r>
                        <a:rPr lang="zh-CN" altLang="en-US" sz="120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rPr>
                        <a:t>分公司领导</a:t>
                      </a:r>
                      <a:endParaRPr kumimoji="0" lang="en-US"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endParaRPr>
                    </a:p>
                    <a:p>
                      <a:pPr marL="0" marR="0" lvl="0" indent="0" algn="ctr" defTabSz="0" rtl="0" eaLnBrk="1" fontAlgn="base" latinLnBrk="0" hangingPunct="1">
                        <a:lnSpc>
                          <a:spcPct val="100000"/>
                        </a:lnSpc>
                        <a:spcBef>
                          <a:spcPts val="475"/>
                        </a:spcBef>
                        <a:spcAft>
                          <a:spcPct val="0"/>
                        </a:spcAft>
                        <a:buClrTx/>
                        <a:buSzTx/>
                        <a:buFontTx/>
                        <a:buNone/>
                      </a:pPr>
                      <a:endParaRPr kumimoji="0" lang="zh-CN" altLang="en-US"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endParaRPr>
                    </a:p>
                    <a:p>
                      <a:pPr marL="0" marR="0" lvl="0" indent="0" algn="ctr" defTabSz="0" rtl="0" eaLnBrk="1" fontAlgn="base" latinLnBrk="0" hangingPunct="1">
                        <a:lnSpc>
                          <a:spcPct val="100000"/>
                        </a:lnSpc>
                        <a:spcBef>
                          <a:spcPts val="475"/>
                        </a:spcBef>
                        <a:spcAft>
                          <a:spcPct val="0"/>
                        </a:spcAft>
                        <a:buClrTx/>
                        <a:buSzTx/>
                        <a:buFontTx/>
                        <a:buNone/>
                      </a:pPr>
                      <a:endParaRPr kumimoji="0" lang="zh-CN" altLang="en-US"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endParaRPr>
                    </a:p>
                    <a:p>
                      <a:pPr marL="0" marR="0" lvl="0" indent="0" algn="ctr" defTabSz="0" rtl="0" eaLnBrk="1" fontAlgn="base" latinLnBrk="0" hangingPunct="1">
                        <a:lnSpc>
                          <a:spcPct val="100000"/>
                        </a:lnSpc>
                        <a:spcBef>
                          <a:spcPts val="475"/>
                        </a:spcBef>
                        <a:spcAft>
                          <a:spcPct val="0"/>
                        </a:spcAft>
                        <a:buClrTx/>
                        <a:buSzTx/>
                        <a:buFontTx/>
                        <a:buNone/>
                      </a:pPr>
                      <a:r>
                        <a:rPr lang="zh-CN" altLang="en-US" sz="120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rPr>
                        <a:t>各职能部门</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rowSpan="4">
                  <a:txBody>
                    <a:bodyPr/>
                    <a:lstStyle/>
                    <a:p>
                      <a:pPr marL="0" marR="0" lvl="0" indent="0" algn="ctr" defTabSz="0" rtl="0" eaLnBrk="1" fontAlgn="base" latinLnBrk="0" hangingPunct="1">
                        <a:lnSpc>
                          <a:spcPct val="120000"/>
                        </a:lnSpc>
                        <a:spcBef>
                          <a:spcPts val="475"/>
                        </a:spcBef>
                        <a:spcAft>
                          <a:spcPct val="0"/>
                        </a:spcAft>
                        <a:buClrTx/>
                        <a:buSzTx/>
                        <a:buFontTx/>
                        <a:buNone/>
                      </a:pPr>
                      <a:r>
                        <a:rPr lang="zh-CN" sz="1200" b="0">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第一时间</a:t>
                      </a:r>
                      <a:endParaRPr lang="zh-CN" sz="1200" b="0">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p>
                      <a:pPr marL="0" marR="0" lvl="0" indent="0" algn="just" defTabSz="0" rtl="0" eaLnBrk="1" fontAlgn="base" latinLnBrk="0" hangingPunct="1">
                        <a:lnSpc>
                          <a:spcPct val="120000"/>
                        </a:lnSpc>
                        <a:spcBef>
                          <a:spcPts val="475"/>
                        </a:spcBef>
                        <a:spcAft>
                          <a:spcPct val="0"/>
                        </a:spcAft>
                        <a:buClrTx/>
                        <a:buSzTx/>
                        <a:buFontTx/>
                        <a:buNone/>
                      </a:pPr>
                      <a:r>
                        <a:rPr lang="zh-CN" sz="1200" b="1">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害怕事故后果，怕挨批评挨处分，不敢报告！</a:t>
                      </a:r>
                      <a:endParaRPr kumimoji="0" lang="zh-CN"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rowSpan="4">
                  <a:txBody>
                    <a:bodyPr/>
                    <a:lstStyle/>
                    <a:p>
                      <a:pPr marL="0" marR="0" lvl="0" indent="0" algn="l" defTabSz="0" rtl="0" eaLnBrk="1" fontAlgn="base" latinLnBrk="0" hangingPunct="1">
                        <a:lnSpc>
                          <a:spcPct val="125000"/>
                        </a:lnSpc>
                        <a:spcBef>
                          <a:spcPts val="475"/>
                        </a:spcBef>
                        <a:spcAft>
                          <a:spcPct val="0"/>
                        </a:spcAft>
                        <a:buClrTx/>
                        <a:buSzTx/>
                        <a:buFontTx/>
                        <a:buNone/>
                      </a:pPr>
                      <a:r>
                        <a:rPr lang="zh-CN" altLang="en-US" sz="1200" dirty="0">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进行现场紧急处置后的第一时间，应该向分公司应急总指挥（分公司总经理、片区经理）、安监部经理汇报，启动分公司应急预案，有计划有部署的进行各项救助与处置行动。</a:t>
                      </a:r>
                      <a:endParaRPr kumimoji="0" 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p>
                      <a:pPr marL="0" marR="0" lvl="0" indent="0" algn="l" defTabSz="0" rtl="0" eaLnBrk="1" fontAlgn="base" latinLnBrk="0" hangingPunct="1">
                        <a:lnSpc>
                          <a:spcPct val="125000"/>
                        </a:lnSpc>
                        <a:spcBef>
                          <a:spcPts val="475"/>
                        </a:spcBef>
                        <a:spcAft>
                          <a:spcPct val="0"/>
                        </a:spcAft>
                        <a:buClrTx/>
                        <a:buSzTx/>
                        <a:buFontTx/>
                        <a:buNone/>
                      </a:pPr>
                      <a:r>
                        <a:rPr lang="en-US" sz="1200" dirty="0">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a:t>
                      </a:r>
                      <a:r>
                        <a:rPr lang="zh-CN" altLang="en-US" sz="1200" dirty="0">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总包项目经理、书记</a:t>
                      </a:r>
                      <a:r>
                        <a:rPr lang="en-US" sz="1200" dirty="0">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a:t>
                      </a:r>
                      <a:endPar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rowSpan="4">
                  <a:txBody>
                    <a:bodyPr/>
                    <a:lstStyle/>
                    <a:p>
                      <a:pPr marL="0" marR="0" lvl="0" indent="0" algn="l" defTabSz="0" rtl="0" fontAlgn="base">
                        <a:lnSpc>
                          <a:spcPct val="100000"/>
                        </a:lnSpc>
                        <a:spcBef>
                          <a:spcPts val="475"/>
                        </a:spcBef>
                        <a:spcAft>
                          <a:spcPct val="0"/>
                        </a:spcAft>
                        <a:buClrTx/>
                        <a:buSzTx/>
                        <a:buFontTx/>
                        <a:buNone/>
                      </a:pPr>
                      <a:r>
                        <a:rPr lang="zh-CN" sz="1200">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项目部应建立应急救援预案，加强演练，一旦发生事故，能及时联系到各项资源。</a:t>
                      </a:r>
                      <a:endParaRPr kumimoji="0" lang="zh-CN"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charset="0"/>
                      </a:endParaRPr>
                    </a:p>
                    <a:p>
                      <a:pPr marL="0" marR="0" lvl="0" indent="0" algn="l" defTabSz="0" rtl="0" fontAlgn="base">
                        <a:lnSpc>
                          <a:spcPct val="100000"/>
                        </a:lnSpc>
                        <a:spcBef>
                          <a:spcPts val="475"/>
                        </a:spcBef>
                        <a:spcAft>
                          <a:spcPct val="0"/>
                        </a:spcAft>
                        <a:buClrTx/>
                        <a:buSzTx/>
                        <a:buFontTx/>
                        <a:buNone/>
                      </a:pPr>
                      <a:endParaRPr kumimoji="0" lang="zh-CN"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rowSpan="4">
                  <a:txBody>
                    <a:bodyPr/>
                    <a:lstStyle/>
                    <a:p>
                      <a:pPr marL="0" marR="0" lvl="0" indent="0" algn="l" defTabSz="0" rtl="0" fontAlgn="base">
                        <a:lnSpc>
                          <a:spcPct val="100000"/>
                        </a:lnSpc>
                        <a:spcBef>
                          <a:spcPts val="475"/>
                        </a:spcBef>
                        <a:spcAft>
                          <a:spcPct val="0"/>
                        </a:spcAft>
                        <a:buClrTx/>
                        <a:buSzTx/>
                        <a:buFontTx/>
                        <a:buNone/>
                      </a:pPr>
                      <a:r>
                        <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项目</a:t>
                      </a:r>
                      <a:endParaRPr kumimoji="0" 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p>
                      <a:pPr marL="0" marR="0" lvl="0" indent="0" algn="l" defTabSz="0" rtl="0" fontAlgn="base">
                        <a:lnSpc>
                          <a:spcPct val="100000"/>
                        </a:lnSpc>
                        <a:spcBef>
                          <a:spcPts val="475"/>
                        </a:spcBef>
                        <a:spcAft>
                          <a:spcPct val="0"/>
                        </a:spcAft>
                        <a:buClrTx/>
                        <a:buSzTx/>
                        <a:buFontTx/>
                        <a:buNone/>
                      </a:pPr>
                      <a:r>
                        <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经理</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r>
              <a:tr h="694532">
                <a:tc vMerge="1">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vMerge="1">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vMerge="1">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p>
                      <a:pPr marL="0" marR="0" lvl="0" indent="0" algn="just" defTabSz="0" rtl="0" eaLnBrk="1" fontAlgn="base" latinLnBrk="0" hangingPunct="1">
                        <a:lnSpc>
                          <a:spcPct val="120000"/>
                        </a:lnSpc>
                        <a:spcBef>
                          <a:spcPts val="475"/>
                        </a:spcBef>
                        <a:spcAft>
                          <a:spcPct val="0"/>
                        </a:spcAft>
                        <a:buClrTx/>
                        <a:buSzTx/>
                        <a:buFontTx/>
                        <a:buNone/>
                      </a:pPr>
                      <a:r>
                        <a:rPr lang="zh-CN" sz="1200" b="1">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抱有侥幸心理，以为自己能搞定，不及时报告！</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vMerge="1">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vMerge="1">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vMerge="1">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r>
              <a:tr h="694532">
                <a:tc vMerge="1">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vMerge="1">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vMerge="1">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p>
                      <a:pPr marL="0" marR="0" lvl="0" indent="0" algn="just" defTabSz="0" rtl="0" eaLnBrk="1" fontAlgn="base" latinLnBrk="0" hangingPunct="1">
                        <a:lnSpc>
                          <a:spcPct val="120000"/>
                        </a:lnSpc>
                        <a:spcBef>
                          <a:spcPts val="475"/>
                        </a:spcBef>
                        <a:spcAft>
                          <a:spcPct val="0"/>
                        </a:spcAft>
                        <a:buClrTx/>
                        <a:buSzTx/>
                        <a:buFontTx/>
                        <a:buNone/>
                      </a:pPr>
                      <a:r>
                        <a:rPr lang="zh-CN" sz="1200" b="1">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心慌意乱，手足无措，忘记或延迟了汇报！</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vMerge="1">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vMerge="1">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vMerge="1">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r>
              <a:tr h="694532">
                <a:tc vMerge="1">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vMerge="1">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vMerge="1">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p>
                      <a:pPr marL="0" marR="0" lvl="0" indent="0" algn="just" defTabSz="0" rtl="0" eaLnBrk="1" fontAlgn="base" latinLnBrk="0" hangingPunct="1">
                        <a:lnSpc>
                          <a:spcPct val="120000"/>
                        </a:lnSpc>
                        <a:spcBef>
                          <a:spcPts val="475"/>
                        </a:spcBef>
                        <a:spcAft>
                          <a:spcPct val="0"/>
                        </a:spcAft>
                        <a:buClrTx/>
                        <a:buSzTx/>
                        <a:buFontTx/>
                        <a:buNone/>
                      </a:pPr>
                      <a:r>
                        <a:rPr lang="zh-CN" sz="1200" b="1" dirty="0">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向错误的人汇报（甲方、监理、政府主管或媒体））</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vMerge="1">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vMerge="1">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vMerge="1">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安全事故应急管理要点</a:t>
            </a:r>
            <a:endParaRPr lang="zh-CN" altLang="en-US" dirty="0"/>
          </a:p>
        </p:txBody>
      </p:sp>
      <p:sp>
        <p:nvSpPr>
          <p:cNvPr id="3" name="文本框 2"/>
          <p:cNvSpPr txBox="1"/>
          <p:nvPr/>
        </p:nvSpPr>
        <p:spPr>
          <a:xfrm>
            <a:off x="3111500" y="981710"/>
            <a:ext cx="3203575" cy="368300"/>
          </a:xfrm>
          <a:prstGeom prst="rect">
            <a:avLst/>
          </a:prstGeom>
          <a:noFill/>
        </p:spPr>
        <p:txBody>
          <a:bodyPr wrap="square" rtlCol="0" anchor="t">
            <a:spAutoFit/>
          </a:bodyPr>
          <a:lstStyle/>
          <a:p>
            <a:r>
              <a:rPr lang="zh-CN" altLang="en-US" b="1" dirty="0">
                <a:solidFill>
                  <a:srgbClr val="6FA0B7"/>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三、安抚工人</a:t>
            </a:r>
            <a:endParaRPr lang="zh-CN" altLang="en-US" b="1" dirty="0">
              <a:solidFill>
                <a:srgbClr val="6FA0B7"/>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graphicFrame>
        <p:nvGraphicFramePr>
          <p:cNvPr id="4" name="表格 4"/>
          <p:cNvGraphicFramePr>
            <a:graphicFrameLocks noGrp="1"/>
          </p:cNvGraphicFramePr>
          <p:nvPr/>
        </p:nvGraphicFramePr>
        <p:xfrm>
          <a:off x="574675" y="1485900"/>
          <a:ext cx="8087360" cy="3370580"/>
        </p:xfrm>
        <a:graphic>
          <a:graphicData uri="http://schemas.openxmlformats.org/drawingml/2006/table">
            <a:tbl>
              <a:tblPr/>
              <a:tblGrid>
                <a:gridCol w="388620"/>
                <a:gridCol w="652145"/>
                <a:gridCol w="1009650"/>
                <a:gridCol w="1599565"/>
                <a:gridCol w="2931795"/>
                <a:gridCol w="858520"/>
                <a:gridCol w="647065"/>
              </a:tblGrid>
              <a:tr h="508000">
                <a:tc>
                  <a:txBody>
                    <a:bodyPr/>
                    <a:lstStyle/>
                    <a:p>
                      <a:pPr marL="0" marR="0" lvl="0" indent="0" algn="l" defTabSz="0" rtl="0" fontAlgn="base">
                        <a:lnSpc>
                          <a:spcPct val="100000"/>
                        </a:lnSpc>
                        <a:spcBef>
                          <a:spcPts val="475"/>
                        </a:spcBef>
                        <a:spcAft>
                          <a:spcPct val="0"/>
                        </a:spcAft>
                        <a:buClrTx/>
                        <a:buSzTx/>
                        <a:buFontTx/>
                        <a:buNone/>
                      </a:pPr>
                      <a:r>
                        <a:rPr kumimoji="0" lang="zh-CN" sz="12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事项</a:t>
                      </a:r>
                      <a:endParaRPr kumimoji="0" lang="zh-CN" sz="12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l" defTabSz="0" rtl="0" fontAlgn="base">
                        <a:lnSpc>
                          <a:spcPct val="100000"/>
                        </a:lnSpc>
                        <a:spcBef>
                          <a:spcPts val="475"/>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相关方</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l" defTabSz="0" rtl="0" fontAlgn="base">
                        <a:lnSpc>
                          <a:spcPct val="100000"/>
                        </a:lnSpc>
                        <a:spcBef>
                          <a:spcPts val="0"/>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采取的动作</a:t>
                      </a:r>
                      <a:endParaRPr kumimoji="0" lang="zh-CN" sz="12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endParaRPr>
                    </a:p>
                    <a:p>
                      <a:pPr marL="0" marR="0" lvl="0" indent="0" algn="l" defTabSz="0" rtl="0" fontAlgn="base">
                        <a:lnSpc>
                          <a:spcPct val="100000"/>
                        </a:lnSpc>
                        <a:spcBef>
                          <a:spcPts val="0"/>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及指导原则</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l" defTabSz="0" rtl="0" fontAlgn="base">
                        <a:lnSpc>
                          <a:spcPct val="100000"/>
                        </a:lnSpc>
                        <a:spcBef>
                          <a:spcPts val="0"/>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可能发生的状况及造成影响</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l" defTabSz="0" rtl="0" fontAlgn="base">
                        <a:lnSpc>
                          <a:spcPct val="100000"/>
                        </a:lnSpc>
                        <a:spcBef>
                          <a:spcPts val="475"/>
                        </a:spcBef>
                        <a:spcAft>
                          <a:spcPct val="0"/>
                        </a:spcAft>
                        <a:buClrTx/>
                        <a:buSzTx/>
                        <a:buFontTx/>
                        <a:buNone/>
                      </a:pPr>
                      <a:r>
                        <a:rPr kumimoji="0" lang="zh-CN" sz="12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紧急处理措施</a:t>
                      </a:r>
                      <a:endParaRPr kumimoji="0" lang="zh-CN" sz="12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ctr" defTabSz="0" rtl="0" fontAlgn="base">
                        <a:lnSpc>
                          <a:spcPct val="100000"/>
                        </a:lnSpc>
                        <a:spcBef>
                          <a:spcPts val="475"/>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预控措施</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l" defTabSz="0" rtl="0" fontAlgn="base">
                        <a:lnSpc>
                          <a:spcPct val="100000"/>
                        </a:lnSpc>
                        <a:spcBef>
                          <a:spcPts val="475"/>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责任人</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r>
              <a:tr h="693420">
                <a:tc rowSpan="6">
                  <a:txBody>
                    <a:bodyPr/>
                    <a:lstStyle/>
                    <a:p>
                      <a:pPr marL="0" marR="0" lvl="0" indent="0" algn="l" defTabSz="0" rtl="0" fontAlgn="base">
                        <a:lnSpc>
                          <a:spcPct val="100000"/>
                        </a:lnSpc>
                        <a:spcBef>
                          <a:spcPts val="475"/>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现场工人安抚</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rowSpan="6">
                  <a:txBody>
                    <a:bodyPr/>
                    <a:lstStyle/>
                    <a:p>
                      <a:pPr marL="0" marR="0" lvl="0" indent="0" algn="ctr" defTabSz="0" rtl="0" eaLnBrk="1" fontAlgn="base" latinLnBrk="0" hangingPunct="1">
                        <a:lnSpc>
                          <a:spcPct val="100000"/>
                        </a:lnSpc>
                        <a:spcBef>
                          <a:spcPts val="475"/>
                        </a:spcBef>
                        <a:spcAft>
                          <a:spcPct val="0"/>
                        </a:spcAft>
                        <a:buClrTx/>
                        <a:buSzTx/>
                        <a:buFontTx/>
                        <a:buNone/>
                      </a:pPr>
                      <a:r>
                        <a:rPr lang="zh-CN" altLang="en-US" sz="120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劳务方</a:t>
                      </a:r>
                      <a:endParaRPr kumimoji="0" lang="en-US"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p>
                      <a:pPr marL="0" marR="0" lvl="0" indent="0" algn="ctr" defTabSz="0" rtl="0" eaLnBrk="1" fontAlgn="base" latinLnBrk="0" hangingPunct="1">
                        <a:lnSpc>
                          <a:spcPct val="100000"/>
                        </a:lnSpc>
                        <a:spcBef>
                          <a:spcPts val="475"/>
                        </a:spcBef>
                        <a:spcAft>
                          <a:spcPct val="0"/>
                        </a:spcAft>
                        <a:buClrTx/>
                        <a:buSzTx/>
                        <a:buFontTx/>
                        <a:buNone/>
                      </a:pPr>
                      <a:endParaRPr kumimoji="0" lang="zh-CN" altLang="en-US"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endParaRPr>
                    </a:p>
                    <a:p>
                      <a:pPr marL="0" marR="0" lvl="0" indent="0" algn="ctr" defTabSz="0" rtl="0" eaLnBrk="1" fontAlgn="base" latinLnBrk="0" hangingPunct="1">
                        <a:lnSpc>
                          <a:spcPct val="100000"/>
                        </a:lnSpc>
                        <a:spcBef>
                          <a:spcPts val="475"/>
                        </a:spcBef>
                        <a:spcAft>
                          <a:spcPct val="0"/>
                        </a:spcAft>
                        <a:buClrTx/>
                        <a:buSzTx/>
                        <a:buFontTx/>
                        <a:buNone/>
                      </a:pPr>
                      <a:r>
                        <a:rPr lang="zh-CN" altLang="en-US" sz="120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rPr>
                        <a:t>围观者</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rowSpan="6">
                  <a:txBody>
                    <a:bodyPr/>
                    <a:lstStyle/>
                    <a:p>
                      <a:pPr marL="0" marR="0" lvl="0" indent="0" algn="just" defTabSz="0" rtl="0" eaLnBrk="1" fontAlgn="base" latinLnBrk="0" hangingPunct="1">
                        <a:lnSpc>
                          <a:spcPct val="125000"/>
                        </a:lnSpc>
                        <a:spcBef>
                          <a:spcPts val="475"/>
                        </a:spcBef>
                        <a:spcAft>
                          <a:spcPct val="0"/>
                        </a:spcAft>
                        <a:buClrTx/>
                        <a:buSzTx/>
                        <a:buFontTx/>
                        <a:buNone/>
                      </a:pPr>
                      <a:r>
                        <a:rPr lang="zh-CN" sz="120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安抚工人情绪，宣传会妥善处理，平息众怒，最快 时间报告公司。</a:t>
                      </a:r>
                      <a:endParaRPr lang="zh-CN" sz="1200" b="1">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rowSpan="2">
                  <a:txBody>
                    <a:bodyPr/>
                    <a:lstStyle/>
                    <a:p>
                      <a:pPr marL="0" marR="0" lvl="0" indent="0" algn="just" defTabSz="0" rtl="0" eaLnBrk="1" fontAlgn="base" latinLnBrk="0" hangingPunct="1">
                        <a:lnSpc>
                          <a:spcPct val="125000"/>
                        </a:lnSpc>
                        <a:spcBef>
                          <a:spcPts val="475"/>
                        </a:spcBef>
                        <a:spcAft>
                          <a:spcPct val="0"/>
                        </a:spcAft>
                        <a:buClrTx/>
                        <a:buSzTx/>
                        <a:buFontTx/>
                        <a:buNone/>
                      </a:pPr>
                      <a:r>
                        <a:rPr lang="en-US" sz="1200">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1</a:t>
                      </a:r>
                      <a:r>
                        <a:rPr lang="zh-CN" altLang="en-US" sz="1200">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、工人拨打</a:t>
                      </a:r>
                      <a:r>
                        <a:rPr lang="en-US" sz="1200">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110</a:t>
                      </a:r>
                      <a:r>
                        <a:rPr lang="zh-CN" altLang="en-US" sz="1200">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a:t>
                      </a:r>
                      <a:r>
                        <a:rPr lang="en-US" sz="1200">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120 </a:t>
                      </a:r>
                      <a:r>
                        <a:rPr lang="zh-CN" altLang="en-US" sz="1200">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等电 话。</a:t>
                      </a:r>
                      <a:endParaRPr kumimoji="0" lang="zh-CN"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p>
                      <a:pPr marL="0" marR="0" lvl="0" indent="0" algn="l" defTabSz="0" rtl="0" fontAlgn="base">
                        <a:lnSpc>
                          <a:spcPct val="110000"/>
                        </a:lnSpc>
                        <a:spcBef>
                          <a:spcPts val="400"/>
                        </a:spcBef>
                        <a:spcAft>
                          <a:spcPct val="0"/>
                        </a:spcAft>
                        <a:buClrTx/>
                        <a:buSzTx/>
                        <a:buFontTx/>
                        <a:buNone/>
                      </a:pPr>
                      <a:r>
                        <a:rPr lang="en-US" sz="1200">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1</a:t>
                      </a:r>
                      <a:r>
                        <a:rPr lang="zh-CN" altLang="en-US" sz="1200">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、日常交底要求先通知项目部，而不是</a:t>
                      </a:r>
                      <a:r>
                        <a:rPr lang="en-US" sz="1200">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110</a:t>
                      </a:r>
                      <a:r>
                        <a:rPr lang="zh-CN" altLang="en-US" sz="1200">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a:t>
                      </a:r>
                      <a:r>
                        <a:rPr lang="en-US" sz="1200">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120</a:t>
                      </a:r>
                      <a:r>
                        <a:rPr lang="zh-CN" altLang="en-US" sz="1200">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，第一个通知项目部者奖励</a:t>
                      </a:r>
                      <a:r>
                        <a:rPr lang="en-US" sz="1200">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 500 -1000</a:t>
                      </a:r>
                      <a:r>
                        <a:rPr lang="zh-CN" altLang="en-US" sz="1200">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元，拨打</a:t>
                      </a:r>
                      <a:r>
                        <a:rPr lang="en-US" sz="1200">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 110 </a:t>
                      </a:r>
                      <a:r>
                        <a:rPr lang="zh-CN" altLang="en-US" sz="1200">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则取消奖励。</a:t>
                      </a:r>
                      <a:endPar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rowSpan="6">
                  <a:txBody>
                    <a:bodyPr/>
                    <a:lstStyle/>
                    <a:p>
                      <a:pPr marL="0" marR="0" lvl="0" indent="0" algn="l" defTabSz="0" rtl="0" fontAlgn="base">
                        <a:lnSpc>
                          <a:spcPct val="100000"/>
                        </a:lnSpc>
                        <a:spcBef>
                          <a:spcPts val="475"/>
                        </a:spcBef>
                        <a:spcAft>
                          <a:spcPct val="0"/>
                        </a:spcAft>
                        <a:buClrTx/>
                        <a:buSzTx/>
                        <a:buFontTx/>
                        <a:buNone/>
                      </a:pPr>
                      <a:r>
                        <a:rPr lang="zh-CN" sz="1200" dirty="0">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项目部须在醒目位置公布应急联系人、 电话，正确举报有奖 等措施</a:t>
                      </a:r>
                      <a:endParaRPr kumimoji="0" lang="zh-CN"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charset="0"/>
                      </a:endParaRPr>
                    </a:p>
                    <a:p>
                      <a:pPr marL="0" marR="0" lvl="0" indent="0" algn="l" defTabSz="0" rtl="0" fontAlgn="base">
                        <a:lnSpc>
                          <a:spcPct val="100000"/>
                        </a:lnSpc>
                        <a:spcBef>
                          <a:spcPts val="475"/>
                        </a:spcBef>
                        <a:spcAft>
                          <a:spcPct val="0"/>
                        </a:spcAft>
                        <a:buClrTx/>
                        <a:buSzTx/>
                        <a:buFontTx/>
                        <a:buNone/>
                      </a:pPr>
                      <a:endParaRPr kumimoji="0" lang="zh-CN"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rowSpan="6">
                  <a:txBody>
                    <a:bodyPr/>
                    <a:lstStyle/>
                    <a:p>
                      <a:pPr marL="0" marR="0" lvl="0" indent="0" algn="l" defTabSz="0" rtl="0" eaLnBrk="1" fontAlgn="base" latinLnBrk="0" hangingPunct="1">
                        <a:lnSpc>
                          <a:spcPct val="100000"/>
                        </a:lnSpc>
                        <a:spcBef>
                          <a:spcPct val="0"/>
                        </a:spcBef>
                        <a:spcAft>
                          <a:spcPct val="0"/>
                        </a:spcAft>
                        <a:buClrTx/>
                        <a:buSzTx/>
                        <a:buFontTx/>
                        <a:buNone/>
                      </a:pPr>
                      <a:r>
                        <a:rPr lang="zh-CN" altLang="en-US" sz="1200">
                          <a:ln>
                            <a:noFill/>
                          </a:ln>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工程部技术部</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r>
              <a:tr h="0">
                <a:tc vMerge="1">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vMerge="1">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vMerge="1">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vMerge="1">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rowSpan="2">
                  <a:txBody>
                    <a:bodyPr/>
                    <a:lstStyle/>
                    <a:p>
                      <a:pPr marL="0" marR="0" lvl="0" indent="0" algn="l" defTabSz="0" rtl="0" fontAlgn="base">
                        <a:lnSpc>
                          <a:spcPct val="110000"/>
                        </a:lnSpc>
                        <a:spcBef>
                          <a:spcPts val="400"/>
                        </a:spcBef>
                        <a:spcAft>
                          <a:spcPct val="0"/>
                        </a:spcAft>
                        <a:buClrTx/>
                        <a:buSzTx/>
                        <a:buFontTx/>
                        <a:buNone/>
                      </a:pPr>
                      <a:r>
                        <a:rPr lang="en-US" sz="1200">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2</a:t>
                      </a:r>
                      <a:r>
                        <a:rPr lang="zh-CN" altLang="en-US" sz="1200">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、向工人宣传会妥善处理，严禁报料，停止事发场所作业，与所在班组沟通，避免 消息扩大。</a:t>
                      </a:r>
                      <a:endPar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vMerge="1">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vMerge="1">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r>
              <a:tr h="693420">
                <a:tc vMerge="1">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vMerge="1">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vMerge="1">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rowSpan="2">
                  <a:txBody>
                    <a:bodyPr/>
                    <a:lstStyle/>
                    <a:p>
                      <a:pPr marL="0" marR="0" lvl="0" indent="0" algn="just" defTabSz="0" rtl="0" eaLnBrk="1" fontAlgn="base" latinLnBrk="0" hangingPunct="1">
                        <a:lnSpc>
                          <a:spcPct val="125000"/>
                        </a:lnSpc>
                        <a:spcBef>
                          <a:spcPts val="475"/>
                        </a:spcBef>
                        <a:spcAft>
                          <a:spcPct val="0"/>
                        </a:spcAft>
                        <a:buClrTx/>
                        <a:buSzTx/>
                        <a:buFontTx/>
                        <a:buNone/>
                      </a:pPr>
                      <a:r>
                        <a:rPr lang="en-US" sz="1200">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2</a:t>
                      </a:r>
                      <a:r>
                        <a:rPr lang="zh-CN" altLang="en-US" sz="1200">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、工人向报纸、电视报料领取奖励</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vMerge="1">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vMerge="1">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vMerge="1">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r>
              <a:tr h="0">
                <a:tc vMerge="1">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vMerge="1">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vMerge="1">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vMerge="1">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rowSpan="2">
                  <a:txBody>
                    <a:bodyPr/>
                    <a:lstStyle/>
                    <a:p>
                      <a:pPr marL="0" marR="0" lvl="0" indent="0" algn="l" defTabSz="0" rtl="0" fontAlgn="base">
                        <a:lnSpc>
                          <a:spcPct val="110000"/>
                        </a:lnSpc>
                        <a:spcBef>
                          <a:spcPts val="400"/>
                        </a:spcBef>
                        <a:spcAft>
                          <a:spcPct val="0"/>
                        </a:spcAft>
                        <a:buClrTx/>
                        <a:buSzTx/>
                        <a:buFontTx/>
                        <a:buNone/>
                      </a:pPr>
                      <a:r>
                        <a:rPr lang="en-US" sz="1200">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3</a:t>
                      </a:r>
                      <a:r>
                        <a:rPr lang="zh-CN" altLang="en-US" sz="1200">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a:t>
                      </a:r>
                      <a:r>
                        <a:rPr lang="en-US" sz="1200">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  </a:t>
                      </a:r>
                      <a:r>
                        <a:rPr lang="zh-CN" altLang="en-US" sz="1200">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停止所有班组作业，工资照发，回宿 舍休息，由班组长看管。 向工人宣传会妥善处理，严禁报料。</a:t>
                      </a:r>
                      <a:endPar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vMerge="1">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vMerge="1">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r>
              <a:tr h="693420">
                <a:tc vMerge="1">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vMerge="1">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vMerge="1">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p>
                      <a:pPr marL="0" marR="0" lvl="0" indent="0" algn="just" defTabSz="0" rtl="0" eaLnBrk="1" fontAlgn="base" latinLnBrk="0" hangingPunct="1">
                        <a:lnSpc>
                          <a:spcPct val="125000"/>
                        </a:lnSpc>
                        <a:spcBef>
                          <a:spcPts val="475"/>
                        </a:spcBef>
                        <a:spcAft>
                          <a:spcPct val="0"/>
                        </a:spcAft>
                        <a:buClrTx/>
                        <a:buSzTx/>
                        <a:buFontTx/>
                        <a:buNone/>
                      </a:pPr>
                      <a:r>
                        <a:rPr lang="en-US" sz="1200">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3</a:t>
                      </a:r>
                      <a:r>
                        <a:rPr lang="zh-CN" altLang="en-US" sz="1200">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、工人因事故造成反面情绪</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vMerge="1">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vMerge="1">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vMerge="1">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r>
              <a:tr h="640080">
                <a:tc vMerge="1">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vMerge="1">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vMerge="1">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p>
                      <a:pPr marL="0" marR="0" lvl="0" indent="0" algn="just" defTabSz="0" rtl="0" eaLnBrk="1" fontAlgn="base" latinLnBrk="0" hangingPunct="1">
                        <a:lnSpc>
                          <a:spcPct val="100000"/>
                        </a:lnSpc>
                        <a:spcBef>
                          <a:spcPts val="475"/>
                        </a:spcBef>
                        <a:spcAft>
                          <a:spcPct val="0"/>
                        </a:spcAft>
                        <a:buClrTx/>
                        <a:buSzTx/>
                        <a:buFontTx/>
                        <a:buNone/>
                      </a:pPr>
                      <a:r>
                        <a:rPr lang="en-US" sz="1200">
                          <a:ln>
                            <a:noFill/>
                          </a:ln>
                          <a:effectLst/>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charset="0"/>
                        </a:rPr>
                        <a:t>4</a:t>
                      </a:r>
                      <a:r>
                        <a:rPr lang="zh-CN" altLang="en-US" sz="1200">
                          <a:ln>
                            <a:noFill/>
                          </a:ln>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、部分工人</a:t>
                      </a:r>
                      <a:r>
                        <a:rPr lang="en-US" sz="1200">
                          <a:ln>
                            <a:noFill/>
                          </a:ln>
                          <a:effectLst/>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charset="0"/>
                        </a:rPr>
                        <a:t>:</a:t>
                      </a:r>
                      <a:r>
                        <a:rPr lang="zh-CN" altLang="en-US" sz="1200">
                          <a:ln>
                            <a:noFill/>
                          </a:ln>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“正义感”、“好事者”、“情绪激动者”</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p>
                      <a:pPr marL="0" marR="0" lvl="0" indent="0" algn="l" defTabSz="0" rtl="0" fontAlgn="base">
                        <a:lnSpc>
                          <a:spcPct val="110000"/>
                        </a:lnSpc>
                        <a:spcBef>
                          <a:spcPts val="400"/>
                        </a:spcBef>
                        <a:spcAft>
                          <a:spcPct val="0"/>
                        </a:spcAft>
                        <a:buClrTx/>
                        <a:buSzTx/>
                        <a:buFontTx/>
                        <a:buNone/>
                      </a:pPr>
                      <a:r>
                        <a:rPr lang="en-US" sz="120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rPr>
                        <a:t>4</a:t>
                      </a:r>
                      <a:r>
                        <a:rPr lang="zh-CN" altLang="en-US" sz="120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rPr>
                        <a:t>、要密切关注现场相关人员，发现异常人群，要一对一进行安抚与疏导。</a:t>
                      </a:r>
                      <a:endPar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vMerge="1">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vMerge="1">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安全事故应急管理要点</a:t>
            </a:r>
            <a:endParaRPr lang="zh-CN" altLang="en-US" dirty="0"/>
          </a:p>
        </p:txBody>
      </p:sp>
      <p:sp>
        <p:nvSpPr>
          <p:cNvPr id="5" name="文本框 4"/>
          <p:cNvSpPr txBox="1"/>
          <p:nvPr/>
        </p:nvSpPr>
        <p:spPr>
          <a:xfrm>
            <a:off x="3932555" y="929005"/>
            <a:ext cx="1616075" cy="368300"/>
          </a:xfrm>
          <a:prstGeom prst="rect">
            <a:avLst/>
          </a:prstGeom>
          <a:noFill/>
        </p:spPr>
        <p:txBody>
          <a:bodyPr wrap="square" rtlCol="0" anchor="t">
            <a:spAutoFit/>
          </a:bodyPr>
          <a:lstStyle/>
          <a:p>
            <a:r>
              <a:rPr lang="zh-CN" altLang="en-US" b="1" dirty="0">
                <a:solidFill>
                  <a:srgbClr val="6FA0B7"/>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四、媒体应对</a:t>
            </a:r>
            <a:endParaRPr lang="zh-CN" altLang="en-US" b="1" dirty="0">
              <a:solidFill>
                <a:srgbClr val="6FA0B7"/>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6" name="矩形 13"/>
          <p:cNvSpPr>
            <a:spLocks noChangeArrowheads="1"/>
          </p:cNvSpPr>
          <p:nvPr/>
        </p:nvSpPr>
        <p:spPr bwMode="auto">
          <a:xfrm>
            <a:off x="524510" y="4420235"/>
            <a:ext cx="7981950" cy="357505"/>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zh-CN" altLang="en-US" sz="1600" dirty="0">
                <a:solidFill>
                  <a:srgbClr val="6FA0B7"/>
                </a:solidFill>
                <a:latin typeface="微软雅黑" panose="020B0503020204020204" pitchFamily="34" charset="-122"/>
                <a:ea typeface="微软雅黑" panose="020B0503020204020204" pitchFamily="34" charset="-122"/>
                <a:cs typeface="微软雅黑" panose="020B0503020204020204" pitchFamily="34" charset="-122"/>
              </a:rPr>
              <a:t>坦诚沟通！灵活变通！引导舆论！任何一次与媒体的沟通都是一次机会，而不是威胁！</a:t>
            </a:r>
            <a:endParaRPr lang="zh-CN" altLang="en-US" sz="1600" dirty="0">
              <a:solidFill>
                <a:srgbClr val="6FA0B7"/>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7" name="组合 26"/>
          <p:cNvGrpSpPr/>
          <p:nvPr/>
        </p:nvGrpSpPr>
        <p:grpSpPr bwMode="auto">
          <a:xfrm>
            <a:off x="591820" y="1391908"/>
            <a:ext cx="948055" cy="1071562"/>
            <a:chOff x="1260932" y="928677"/>
            <a:chExt cx="947405" cy="1071570"/>
          </a:xfrm>
        </p:grpSpPr>
        <p:sp>
          <p:nvSpPr>
            <p:cNvPr id="8" name="圆角矩形 7"/>
            <p:cNvSpPr/>
            <p:nvPr/>
          </p:nvSpPr>
          <p:spPr>
            <a:xfrm>
              <a:off x="1260932" y="928677"/>
              <a:ext cx="947405" cy="756006"/>
            </a:xfrm>
            <a:prstGeom prst="roundRect">
              <a:avLst>
                <a:gd name="adj" fmla="val 43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流程图: 过程 8"/>
            <p:cNvSpPr/>
            <p:nvPr/>
          </p:nvSpPr>
          <p:spPr>
            <a:xfrm>
              <a:off x="1286315" y="1000115"/>
              <a:ext cx="921705" cy="1000132"/>
            </a:xfrm>
            <a:prstGeom prst="flowChartProcess">
              <a:avLst/>
            </a:prstGeom>
            <a:noFill/>
            <a:ln w="9525" cap="rnd">
              <a:noFill/>
              <a:prstDash val="solid"/>
              <a:round/>
            </a:ln>
          </p:spPr>
          <p:txBody>
            <a:bodyPr/>
            <a:lstStyle/>
            <a:p>
              <a:pPr algn="ctr">
                <a:lnSpc>
                  <a:spcPct val="120000"/>
                </a:lnSpc>
                <a:buFont typeface="Arial" panose="020B0604020202020204" pitchFamily="34" charset="0"/>
                <a:buNone/>
                <a:defRPr/>
              </a:pPr>
              <a:r>
                <a:rPr lang="zh-CN" altLang="en-US" b="1" kern="0" dirty="0">
                  <a:solidFill>
                    <a:sysClr val="window" lastClr="FFFFFF">
                      <a:lumMod val="95000"/>
                    </a:sysClr>
                  </a:solidFill>
                  <a:latin typeface="微软雅黑" panose="020B0503020204020204" pitchFamily="34" charset="-122"/>
                  <a:ea typeface="微软雅黑" panose="020B0503020204020204" pitchFamily="34" charset="-122"/>
                  <a:cs typeface="微软雅黑" panose="020B0503020204020204" pitchFamily="34" charset="-122"/>
                </a:rPr>
                <a:t>发言人</a:t>
              </a:r>
              <a:endParaRPr lang="zh-CN" altLang="en-US" b="1" kern="0" dirty="0">
                <a:solidFill>
                  <a:sysClr val="window" lastClr="FFFFFF">
                    <a:lumMod val="95000"/>
                  </a:sys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0" name="组合 32"/>
          <p:cNvGrpSpPr/>
          <p:nvPr/>
        </p:nvGrpSpPr>
        <p:grpSpPr bwMode="auto">
          <a:xfrm>
            <a:off x="3889059" y="1391908"/>
            <a:ext cx="1142365" cy="756000"/>
            <a:chOff x="6116061" y="928677"/>
            <a:chExt cx="1142373" cy="756006"/>
          </a:xfrm>
        </p:grpSpPr>
        <p:sp>
          <p:nvSpPr>
            <p:cNvPr id="11" name="圆角矩形 10"/>
            <p:cNvSpPr/>
            <p:nvPr/>
          </p:nvSpPr>
          <p:spPr>
            <a:xfrm>
              <a:off x="6195436" y="928677"/>
              <a:ext cx="1000132" cy="756006"/>
            </a:xfrm>
            <a:prstGeom prst="roundRect">
              <a:avLst>
                <a:gd name="adj" fmla="val 4357"/>
              </a:avLst>
            </a:prstGeom>
            <a:solidFill>
              <a:srgbClr val="6FA0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流程图: 过程 11"/>
            <p:cNvSpPr/>
            <p:nvPr/>
          </p:nvSpPr>
          <p:spPr>
            <a:xfrm>
              <a:off x="6116061" y="999798"/>
              <a:ext cx="1142373" cy="650880"/>
            </a:xfrm>
            <a:prstGeom prst="flowChartProcess">
              <a:avLst/>
            </a:prstGeom>
            <a:noFill/>
            <a:ln w="9525" cap="rnd">
              <a:noFill/>
              <a:prstDash val="solid"/>
              <a:round/>
            </a:ln>
          </p:spPr>
          <p:txBody>
            <a:bodyPr/>
            <a:lstStyle/>
            <a:p>
              <a:pPr algn="ctr">
                <a:lnSpc>
                  <a:spcPct val="120000"/>
                </a:lnSpc>
                <a:buFont typeface="Arial" panose="020B0604020202020204" pitchFamily="34" charset="0"/>
                <a:buNone/>
                <a:defRPr/>
              </a:pPr>
              <a:r>
                <a:rPr lang="zh-CN" altLang="en-US" sz="1800" b="1" kern="0" dirty="0">
                  <a:solidFill>
                    <a:sysClr val="window" lastClr="FFFFFF">
                      <a:lumMod val="95000"/>
                    </a:sysClr>
                  </a:solidFill>
                  <a:latin typeface="微软雅黑" panose="020B0503020204020204" pitchFamily="34" charset="-122"/>
                  <a:ea typeface="微软雅黑" panose="020B0503020204020204" pitchFamily="34" charset="-122"/>
                  <a:cs typeface="微软雅黑" panose="020B0503020204020204" pitchFamily="34" charset="-122"/>
                </a:rPr>
                <a:t>新闻媒体</a:t>
              </a:r>
              <a:endParaRPr lang="zh-CN" altLang="en-US" sz="1800" b="1" kern="0" dirty="0">
                <a:solidFill>
                  <a:sysClr val="window" lastClr="FFFFFF">
                    <a:lumMod val="95000"/>
                  </a:sys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3" name="组合 28"/>
          <p:cNvGrpSpPr/>
          <p:nvPr/>
        </p:nvGrpSpPr>
        <p:grpSpPr bwMode="auto">
          <a:xfrm>
            <a:off x="1969134" y="1506208"/>
            <a:ext cx="1697990" cy="814070"/>
            <a:chOff x="4449127" y="1185647"/>
            <a:chExt cx="1698001" cy="814282"/>
          </a:xfrm>
        </p:grpSpPr>
        <p:sp>
          <p:nvSpPr>
            <p:cNvPr id="14" name="文本框 19"/>
            <p:cNvSpPr txBox="1"/>
            <p:nvPr/>
          </p:nvSpPr>
          <p:spPr>
            <a:xfrm>
              <a:off x="4449127" y="1758566"/>
              <a:ext cx="1698001" cy="24136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none" lIns="18000" tIns="3600" rIns="10800" bIns="3600"/>
            <a:lstStyle/>
            <a:p>
              <a:pPr algn="just">
                <a:buFont typeface="Arial" panose="020B0604020202020204" pitchFamily="34" charset="0"/>
                <a:buNone/>
                <a:defRPr/>
              </a:pPr>
              <a:r>
                <a:rPr lang="zh-CN" altLang="en-US" sz="1200" b="1" kern="100" dirty="0">
                  <a:solidFill>
                    <a:srgbClr val="6FA0B7"/>
                  </a:solidFill>
                  <a:latin typeface="微软雅黑" panose="020B0503020204020204" pitchFamily="34" charset="-122"/>
                  <a:ea typeface="微软雅黑" panose="020B0503020204020204" pitchFamily="34" charset="-122"/>
                  <a:cs typeface="微软雅黑" panose="020B0503020204020204" pitchFamily="34" charset="-122"/>
                </a:rPr>
                <a:t>善待、善见、善用记者</a:t>
              </a:r>
              <a:endParaRPr lang="zh-CN" altLang="en-US" sz="1200" b="1" kern="100" dirty="0">
                <a:solidFill>
                  <a:srgbClr val="6FA0B7"/>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文本框 20"/>
            <p:cNvSpPr txBox="1"/>
            <p:nvPr/>
          </p:nvSpPr>
          <p:spPr>
            <a:xfrm>
              <a:off x="4500563" y="1185647"/>
              <a:ext cx="1357322" cy="31440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none" lIns="18000" tIns="3600" rIns="10800" bIns="3600" anchor="ctr"/>
            <a:lstStyle/>
            <a:p>
              <a:pPr algn="ctr">
                <a:defRPr/>
              </a:pPr>
              <a:r>
                <a:rPr lang="en-US" altLang="zh-CN" sz="1600" b="1">
                  <a:solidFill>
                    <a:srgbClr val="6FA0B7"/>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b="1">
                  <a:solidFill>
                    <a:srgbClr val="6FA0B7"/>
                  </a:solidFill>
                  <a:latin typeface="微软雅黑" panose="020B0503020204020204" pitchFamily="34" charset="-122"/>
                  <a:ea typeface="微软雅黑" panose="020B0503020204020204" pitchFamily="34" charset="-122"/>
                  <a:cs typeface="微软雅黑" panose="020B0503020204020204" pitchFamily="34" charset="-122"/>
                </a:rPr>
                <a:t>持续沟通</a:t>
              </a:r>
              <a:r>
                <a:rPr lang="en-US" altLang="zh-CN" sz="1600" b="1">
                  <a:solidFill>
                    <a:srgbClr val="6FA0B7"/>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600" b="1">
                <a:solidFill>
                  <a:srgbClr val="6FA0B7"/>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6" name="组合 31"/>
          <p:cNvGrpSpPr/>
          <p:nvPr/>
        </p:nvGrpSpPr>
        <p:grpSpPr bwMode="auto">
          <a:xfrm>
            <a:off x="5092383" y="1506208"/>
            <a:ext cx="2357437" cy="814387"/>
            <a:chOff x="2751002" y="1971465"/>
            <a:chExt cx="2357454" cy="814599"/>
          </a:xfrm>
        </p:grpSpPr>
        <p:sp>
          <p:nvSpPr>
            <p:cNvPr id="17" name="文本框 6"/>
            <p:cNvSpPr txBox="1"/>
            <p:nvPr/>
          </p:nvSpPr>
          <p:spPr>
            <a:xfrm>
              <a:off x="2751002" y="2544701"/>
              <a:ext cx="2357454" cy="24136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none" lIns="18000" tIns="3600" rIns="10800" bIns="3600"/>
            <a:lstStyle/>
            <a:p>
              <a:pPr algn="ctr">
                <a:buFont typeface="Arial" panose="020B0604020202020204" pitchFamily="34" charset="0"/>
                <a:buNone/>
                <a:defRPr/>
              </a:pPr>
              <a:r>
                <a:rPr lang="zh-CN" altLang="en-US" sz="1200" b="1" kern="100" dirty="0">
                  <a:solidFill>
                    <a:srgbClr val="6FA0B7"/>
                  </a:solidFill>
                  <a:latin typeface="微软雅黑" panose="020B0503020204020204" pitchFamily="34" charset="-122"/>
                  <a:ea typeface="微软雅黑" panose="020B0503020204020204" pitchFamily="34" charset="-122"/>
                  <a:cs typeface="微软雅黑" panose="020B0503020204020204" pitchFamily="34" charset="-122"/>
                </a:rPr>
                <a:t>善待记者、持续沟通、引导舆论</a:t>
              </a:r>
              <a:endParaRPr lang="zh-CN" altLang="en-US" sz="1200" b="1" kern="100" dirty="0">
                <a:solidFill>
                  <a:srgbClr val="6FA0B7"/>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 name="文本框 20"/>
            <p:cNvSpPr txBox="1"/>
            <p:nvPr/>
          </p:nvSpPr>
          <p:spPr>
            <a:xfrm>
              <a:off x="3179630" y="1971465"/>
              <a:ext cx="1428760" cy="31440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none" lIns="18000" tIns="3600" rIns="10800" bIns="3600" anchor="ctr"/>
            <a:lstStyle/>
            <a:p>
              <a:pPr algn="ctr">
                <a:defRPr/>
              </a:pPr>
              <a:r>
                <a:rPr lang="en-US" altLang="zh-CN" sz="1600" b="1">
                  <a:solidFill>
                    <a:srgbClr val="6FA0B7"/>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b="1">
                  <a:solidFill>
                    <a:srgbClr val="6FA0B7"/>
                  </a:solidFill>
                  <a:latin typeface="微软雅黑" panose="020B0503020204020204" pitchFamily="34" charset="-122"/>
                  <a:ea typeface="微软雅黑" panose="020B0503020204020204" pitchFamily="34" charset="-122"/>
                  <a:cs typeface="微软雅黑" panose="020B0503020204020204" pitchFamily="34" charset="-122"/>
                </a:rPr>
                <a:t>传播渠道</a:t>
              </a:r>
              <a:r>
                <a:rPr lang="en-US" altLang="zh-CN" sz="1600" b="1">
                  <a:solidFill>
                    <a:srgbClr val="6FA0B7"/>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600" b="1">
                <a:solidFill>
                  <a:srgbClr val="6FA0B7"/>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9" name="组合 33"/>
          <p:cNvGrpSpPr/>
          <p:nvPr/>
        </p:nvGrpSpPr>
        <p:grpSpPr bwMode="auto">
          <a:xfrm>
            <a:off x="7392985" y="1391908"/>
            <a:ext cx="1156970" cy="1071245"/>
            <a:chOff x="1133464" y="928677"/>
            <a:chExt cx="1155406" cy="1071253"/>
          </a:xfrm>
        </p:grpSpPr>
        <p:sp>
          <p:nvSpPr>
            <p:cNvPr id="20" name="圆角矩形 19"/>
            <p:cNvSpPr/>
            <p:nvPr/>
          </p:nvSpPr>
          <p:spPr>
            <a:xfrm>
              <a:off x="1242539" y="928677"/>
              <a:ext cx="946456" cy="756006"/>
            </a:xfrm>
            <a:prstGeom prst="roundRect">
              <a:avLst>
                <a:gd name="adj" fmla="val 4357"/>
              </a:avLst>
            </a:prstGeom>
            <a:solidFill>
              <a:srgbClr val="A3A4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 name="流程图: 过程 20"/>
            <p:cNvSpPr/>
            <p:nvPr/>
          </p:nvSpPr>
          <p:spPr>
            <a:xfrm>
              <a:off x="1133464" y="999798"/>
              <a:ext cx="1155406" cy="1000132"/>
            </a:xfrm>
            <a:prstGeom prst="flowChartProcess">
              <a:avLst/>
            </a:prstGeom>
            <a:noFill/>
            <a:ln w="9525" cap="rnd">
              <a:noFill/>
              <a:prstDash val="solid"/>
              <a:round/>
            </a:ln>
          </p:spPr>
          <p:txBody>
            <a:bodyPr/>
            <a:lstStyle/>
            <a:p>
              <a:pPr algn="ctr">
                <a:lnSpc>
                  <a:spcPct val="120000"/>
                </a:lnSpc>
                <a:buClrTx/>
                <a:buSzTx/>
                <a:buFont typeface="Arial" panose="020B0604020202020204" pitchFamily="34" charset="0"/>
                <a:buNone/>
                <a:defRPr/>
              </a:pPr>
              <a:r>
                <a:rPr lang="zh-CN" altLang="en-US" sz="1800" b="1" kern="0" dirty="0">
                  <a:solidFill>
                    <a:sysClr val="window" lastClr="FFFFFF">
                      <a:lumMod val="95000"/>
                    </a:sysClr>
                  </a:solidFill>
                  <a:latin typeface="微软雅黑" panose="020B0503020204020204" pitchFamily="34" charset="-122"/>
                  <a:ea typeface="微软雅黑" panose="020B0503020204020204" pitchFamily="34" charset="-122"/>
                  <a:cs typeface="微软雅黑" panose="020B0503020204020204" pitchFamily="34" charset="-122"/>
                </a:rPr>
                <a:t>社会群体</a:t>
              </a:r>
              <a:endParaRPr lang="zh-CN" altLang="en-US" sz="1800" b="1" kern="0" dirty="0">
                <a:solidFill>
                  <a:sysClr val="window" lastClr="FFFFFF">
                    <a:lumMod val="95000"/>
                  </a:sys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22" name="Rectangle 2"/>
          <p:cNvSpPr txBox="1">
            <a:spLocks noRot="1" noChangeArrowheads="1"/>
          </p:cNvSpPr>
          <p:nvPr/>
        </p:nvSpPr>
        <p:spPr>
          <a:xfrm>
            <a:off x="5163820" y="2427593"/>
            <a:ext cx="3429000" cy="1907540"/>
          </a:xfrm>
          <a:prstGeom prst="rect">
            <a:avLst/>
          </a:prstGeom>
          <a:noFill/>
        </p:spPr>
        <p:txBody>
          <a:bodyPr/>
          <a:lstStyle/>
          <a:p>
            <a:pPr marL="0" lvl="1" eaLnBrk="0" hangingPunct="0">
              <a:lnSpc>
                <a:spcPct val="125000"/>
              </a:lnSpc>
              <a:defRPr/>
            </a:pPr>
            <a:r>
              <a:rPr lang="zh-CN" altLang="en-US" sz="1200" b="1" kern="0" dirty="0">
                <a:solidFill>
                  <a:srgbClr val="6B788B"/>
                </a:solidFill>
                <a:latin typeface="微软雅黑" panose="020B0503020204020204" pitchFamily="34" charset="-122"/>
                <a:ea typeface="微软雅黑" panose="020B0503020204020204" pitchFamily="34" charset="-122"/>
                <a:cs typeface="微软雅黑" panose="020B0503020204020204" pitchFamily="34" charset="-122"/>
              </a:rPr>
              <a:t>态度、速度、尺度、梯度</a:t>
            </a:r>
            <a:endParaRPr lang="zh-CN" altLang="en-US" sz="1200" b="1" kern="0" dirty="0">
              <a:solidFill>
                <a:srgbClr val="6B788B"/>
              </a:solidFill>
              <a:latin typeface="微软雅黑" panose="020B0503020204020204" pitchFamily="34" charset="-122"/>
              <a:ea typeface="微软雅黑" panose="020B0503020204020204" pitchFamily="34" charset="-122"/>
              <a:cs typeface="微软雅黑" panose="020B0503020204020204" pitchFamily="34" charset="-122"/>
            </a:endParaRPr>
          </a:p>
          <a:p>
            <a:pPr eaLnBrk="0" hangingPunct="0">
              <a:lnSpc>
                <a:spcPct val="125000"/>
              </a:lnSpc>
              <a:buFontTx/>
              <a:buNone/>
              <a:defRPr/>
            </a:pPr>
            <a:r>
              <a:rPr lang="zh-CN" altLang="en-US" sz="1400" b="1" kern="0" dirty="0">
                <a:solidFill>
                  <a:srgbClr val="6B788B"/>
                </a:solidFill>
                <a:latin typeface="微软雅黑" panose="020B0503020204020204" pitchFamily="34" charset="-122"/>
                <a:ea typeface="微软雅黑" panose="020B0503020204020204" pitchFamily="34" charset="-122"/>
                <a:cs typeface="微软雅黑" panose="020B0503020204020204" pitchFamily="34" charset="-122"/>
              </a:rPr>
              <a:t>媒体为何专盯负面新闻？</a:t>
            </a:r>
            <a:endParaRPr lang="en-US" altLang="zh-CN" sz="1400" b="1" kern="0" dirty="0">
              <a:solidFill>
                <a:srgbClr val="6B788B"/>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25000"/>
              </a:lnSpc>
              <a:buFont typeface="Wingdings" panose="05000000000000000000" pitchFamily="2" charset="2"/>
              <a:buNone/>
              <a:defRPr/>
            </a:pPr>
            <a:r>
              <a:rPr lang="zh-CN" altLang="en-US" sz="1400" b="1" dirty="0">
                <a:solidFill>
                  <a:srgbClr val="6B788B"/>
                </a:solidFill>
                <a:latin typeface="微软雅黑" panose="020B0503020204020204" pitchFamily="34" charset="-122"/>
                <a:ea typeface="微软雅黑" panose="020B0503020204020204" pitchFamily="34" charset="-122"/>
                <a:cs typeface="微软雅黑" panose="020B0503020204020204" pitchFamily="34" charset="-122"/>
              </a:rPr>
              <a:t>媒体的市场原则：越负面越有人看、爆炸性新闻最有市场。</a:t>
            </a:r>
            <a:endParaRPr lang="en-US" altLang="zh-CN" sz="1400" b="1" dirty="0">
              <a:solidFill>
                <a:srgbClr val="6B788B"/>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25000"/>
              </a:lnSpc>
              <a:buFont typeface="Arial" panose="020B0604020202020204" pitchFamily="34" charset="0"/>
              <a:buNone/>
              <a:defRPr/>
            </a:pPr>
            <a:r>
              <a:rPr lang="zh-CN" altLang="en-US" sz="1400" b="1" dirty="0">
                <a:solidFill>
                  <a:srgbClr val="6B788B"/>
                </a:solidFill>
                <a:latin typeface="微软雅黑" panose="020B0503020204020204" pitchFamily="34" charset="-122"/>
                <a:ea typeface="微软雅黑" panose="020B0503020204020204" pitchFamily="34" charset="-122"/>
                <a:cs typeface="微软雅黑" panose="020B0503020204020204" pitchFamily="34" charset="-122"/>
              </a:rPr>
              <a:t>上下互动、左右策应、内外联动</a:t>
            </a:r>
            <a:endParaRPr lang="en-US" altLang="zh-CN" sz="1400" b="1" dirty="0">
              <a:solidFill>
                <a:srgbClr val="6B788B"/>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25000"/>
              </a:lnSpc>
              <a:buFont typeface="Arial" panose="020B0604020202020204" pitchFamily="34" charset="0"/>
              <a:buNone/>
              <a:defRPr/>
            </a:pPr>
            <a:r>
              <a:rPr lang="zh-CN" altLang="en-US" sz="1400" b="1" dirty="0">
                <a:solidFill>
                  <a:srgbClr val="6B788B"/>
                </a:solidFill>
                <a:latin typeface="微软雅黑" panose="020B0503020204020204" pitchFamily="34" charset="-122"/>
                <a:ea typeface="微软雅黑" panose="020B0503020204020204" pitchFamily="34" charset="-122"/>
                <a:cs typeface="微软雅黑" panose="020B0503020204020204" pitchFamily="34" charset="-122"/>
              </a:rPr>
              <a:t>不激化与记者的矛盾、不拒绝采访、不打断记者提问、不与记者当面争执</a:t>
            </a:r>
            <a:endParaRPr lang="en-US" altLang="zh-CN" sz="1400" b="1" dirty="0">
              <a:solidFill>
                <a:srgbClr val="00B05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25000"/>
              </a:lnSpc>
              <a:buFont typeface="Arial" panose="020B0604020202020204" pitchFamily="34" charset="0"/>
              <a:buNone/>
              <a:defRPr/>
            </a:pPr>
            <a:endParaRPr lang="zh-CN" altLang="en-US" sz="1400" b="1" dirty="0">
              <a:solidFill>
                <a:srgbClr val="00B050"/>
              </a:solidFill>
              <a:latin typeface="微软雅黑" panose="020B0503020204020204" pitchFamily="34" charset="-122"/>
              <a:ea typeface="微软雅黑" panose="020B0503020204020204" pitchFamily="34" charset="-122"/>
              <a:cs typeface="微软雅黑" panose="020B0503020204020204" pitchFamily="34" charset="-122"/>
            </a:endParaRPr>
          </a:p>
          <a:p>
            <a:pPr eaLnBrk="0" hangingPunct="0">
              <a:lnSpc>
                <a:spcPct val="125000"/>
              </a:lnSpc>
              <a:buFontTx/>
              <a:buNone/>
              <a:defRPr/>
            </a:pPr>
            <a:endParaRPr lang="zh-CN" altLang="en-US" sz="1400" b="1" kern="0" dirty="0">
              <a:solidFill>
                <a:srgbClr val="00B05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3" name="Rectangle 2"/>
          <p:cNvSpPr txBox="1">
            <a:spLocks noRot="1" noChangeArrowheads="1"/>
          </p:cNvSpPr>
          <p:nvPr/>
        </p:nvSpPr>
        <p:spPr>
          <a:xfrm>
            <a:off x="556260" y="2427605"/>
            <a:ext cx="4286250" cy="1992630"/>
          </a:xfrm>
          <a:prstGeom prst="rect">
            <a:avLst/>
          </a:prstGeom>
          <a:noFill/>
        </p:spPr>
        <p:txBody>
          <a:bodyPr/>
          <a:lstStyle/>
          <a:p>
            <a:pPr marL="342900" indent="-342900" algn="just" eaLnBrk="0" fontAlgn="auto" hangingPunct="0">
              <a:lnSpc>
                <a:spcPct val="121000"/>
              </a:lnSpc>
              <a:spcBef>
                <a:spcPts val="0"/>
              </a:spcBef>
              <a:buFont typeface="Arial" panose="020B0604020202020204" pitchFamily="34" charset="0"/>
              <a:buNone/>
              <a:defRPr/>
            </a:pPr>
            <a:r>
              <a:rPr lang="zh-CN" altLang="en-US" sz="1200" b="1" kern="0" dirty="0">
                <a:solidFill>
                  <a:srgbClr val="6B788B"/>
                </a:solidFill>
                <a:latin typeface="微软雅黑" panose="020B0503020204020204" pitchFamily="34" charset="-122"/>
                <a:ea typeface="微软雅黑" panose="020B0503020204020204" pitchFamily="34" charset="-122"/>
                <a:cs typeface="微软雅黑" panose="020B0503020204020204" pitchFamily="34" charset="-122"/>
              </a:rPr>
              <a:t>以快取胜（</a:t>
            </a:r>
            <a:r>
              <a:rPr lang="en-US" altLang="zh-CN" sz="1200" b="1" kern="0" dirty="0">
                <a:solidFill>
                  <a:srgbClr val="6B788B"/>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200" b="1" kern="0" dirty="0">
                <a:solidFill>
                  <a:srgbClr val="6B788B"/>
                </a:solidFill>
                <a:latin typeface="微软雅黑" panose="020B0503020204020204" pitchFamily="34" charset="-122"/>
                <a:ea typeface="微软雅黑" panose="020B0503020204020204" pitchFamily="34" charset="-122"/>
                <a:cs typeface="微软雅黑" panose="020B0503020204020204" pitchFamily="34" charset="-122"/>
              </a:rPr>
              <a:t>小时决定胜负，接受记者采访应事先报告）</a:t>
            </a:r>
            <a:endParaRPr lang="zh-CN" altLang="en-US" sz="1200" b="1" kern="0" dirty="0">
              <a:solidFill>
                <a:srgbClr val="6B788B"/>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gn="just" eaLnBrk="0" fontAlgn="auto" hangingPunct="0">
              <a:lnSpc>
                <a:spcPct val="121000"/>
              </a:lnSpc>
              <a:spcBef>
                <a:spcPts val="0"/>
              </a:spcBef>
              <a:buFont typeface="Arial" panose="020B0604020202020204" pitchFamily="34" charset="0"/>
              <a:buNone/>
              <a:defRPr/>
            </a:pPr>
            <a:r>
              <a:rPr lang="zh-CN" altLang="en-US" sz="1200" b="1" kern="0" dirty="0">
                <a:solidFill>
                  <a:srgbClr val="6B788B"/>
                </a:solidFill>
                <a:latin typeface="微软雅黑" panose="020B0503020204020204" pitchFamily="34" charset="-122"/>
                <a:ea typeface="微软雅黑" panose="020B0503020204020204" pitchFamily="34" charset="-122"/>
                <a:cs typeface="微软雅黑" panose="020B0503020204020204" pitchFamily="34" charset="-122"/>
              </a:rPr>
              <a:t>新闻发布（要素、流程、形式，掌控采访方向的关键。）</a:t>
            </a:r>
            <a:endParaRPr lang="zh-CN" altLang="en-US" sz="1200" b="1" kern="0" dirty="0">
              <a:solidFill>
                <a:srgbClr val="6B788B"/>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gn="just" eaLnBrk="0" fontAlgn="auto" hangingPunct="0">
              <a:lnSpc>
                <a:spcPct val="121000"/>
              </a:lnSpc>
              <a:spcBef>
                <a:spcPts val="0"/>
              </a:spcBef>
              <a:buFont typeface="Arial" panose="020B0604020202020204" pitchFamily="34" charset="0"/>
              <a:buNone/>
              <a:defRPr/>
            </a:pPr>
            <a:r>
              <a:rPr lang="zh-CN" altLang="en-US" sz="1200" b="1" kern="0" dirty="0">
                <a:solidFill>
                  <a:srgbClr val="6B788B"/>
                </a:solidFill>
                <a:latin typeface="微软雅黑" panose="020B0503020204020204" pitchFamily="34" charset="-122"/>
                <a:ea typeface="微软雅黑" panose="020B0503020204020204" pitchFamily="34" charset="-122"/>
                <a:cs typeface="微软雅黑" panose="020B0503020204020204" pitchFamily="34" charset="-122"/>
              </a:rPr>
              <a:t>能说会道（实话巧说、按照统一口径、依据顺序做出回应）</a:t>
            </a:r>
            <a:endParaRPr lang="zh-CN" altLang="en-US" sz="1200" b="1" kern="0" dirty="0">
              <a:solidFill>
                <a:srgbClr val="6B788B"/>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gn="just" eaLnBrk="0" fontAlgn="auto" hangingPunct="0">
              <a:lnSpc>
                <a:spcPct val="121000"/>
              </a:lnSpc>
              <a:spcBef>
                <a:spcPts val="0"/>
              </a:spcBef>
              <a:buFont typeface="Arial" panose="020B0604020202020204" pitchFamily="34" charset="0"/>
              <a:buNone/>
              <a:defRPr/>
            </a:pPr>
            <a:r>
              <a:rPr lang="zh-CN" altLang="en-US" sz="1200" b="1" kern="0" dirty="0">
                <a:solidFill>
                  <a:srgbClr val="6B788B"/>
                </a:solidFill>
                <a:latin typeface="微软雅黑" panose="020B0503020204020204" pitchFamily="34" charset="-122"/>
                <a:ea typeface="微软雅黑" panose="020B0503020204020204" pitchFamily="34" charset="-122"/>
                <a:cs typeface="微软雅黑" panose="020B0503020204020204" pitchFamily="34" charset="-122"/>
              </a:rPr>
              <a:t>架桥引渡（引导舆论，掌握把负面提问转为证明正面回答）</a:t>
            </a:r>
            <a:endParaRPr lang="zh-CN" altLang="en-US" sz="1200" b="1" kern="0" dirty="0">
              <a:solidFill>
                <a:srgbClr val="6B788B"/>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gn="just" eaLnBrk="0" fontAlgn="auto" hangingPunct="0">
              <a:lnSpc>
                <a:spcPct val="121000"/>
              </a:lnSpc>
              <a:spcBef>
                <a:spcPts val="0"/>
              </a:spcBef>
              <a:buFont typeface="Arial" panose="020B0604020202020204" pitchFamily="34" charset="0"/>
              <a:buNone/>
              <a:defRPr/>
            </a:pPr>
            <a:r>
              <a:rPr lang="zh-CN" altLang="en-US" sz="1200" b="1" kern="0" dirty="0">
                <a:solidFill>
                  <a:srgbClr val="6B788B"/>
                </a:solidFill>
                <a:latin typeface="微软雅黑" panose="020B0503020204020204" pitchFamily="34" charset="-122"/>
                <a:ea typeface="微软雅黑" panose="020B0503020204020204" pitchFamily="34" charset="-122"/>
                <a:cs typeface="微软雅黑" panose="020B0503020204020204" pitchFamily="34" charset="-122"/>
              </a:rPr>
              <a:t>釜底抽薪（控制消息来源）</a:t>
            </a:r>
            <a:endParaRPr lang="zh-CN" altLang="en-US" sz="1200" b="1" kern="0" dirty="0">
              <a:solidFill>
                <a:srgbClr val="6B788B"/>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eaLnBrk="0" fontAlgn="auto" hangingPunct="0">
              <a:lnSpc>
                <a:spcPct val="121000"/>
              </a:lnSpc>
              <a:spcBef>
                <a:spcPts val="0"/>
              </a:spcBef>
              <a:buFont typeface="Arial" panose="020B0604020202020204" pitchFamily="34" charset="0"/>
              <a:buNone/>
              <a:defRPr/>
            </a:pPr>
            <a:r>
              <a:rPr lang="zh-CN" altLang="en-US" sz="1200" b="1" kern="0" dirty="0">
                <a:solidFill>
                  <a:srgbClr val="6B788B"/>
                </a:solidFill>
                <a:latin typeface="微软雅黑" panose="020B0503020204020204" pitchFamily="34" charset="-122"/>
                <a:ea typeface="微软雅黑" panose="020B0503020204020204" pitchFamily="34" charset="-122"/>
                <a:cs typeface="微软雅黑" panose="020B0503020204020204" pitchFamily="34" charset="-122"/>
              </a:rPr>
              <a:t>受众利益（关注受众的切身利益）</a:t>
            </a:r>
            <a:endParaRPr lang="zh-CN" altLang="en-US" sz="1200" b="1" kern="0" dirty="0">
              <a:solidFill>
                <a:srgbClr val="6B788B"/>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gn="just" eaLnBrk="0" fontAlgn="auto" hangingPunct="0">
              <a:lnSpc>
                <a:spcPct val="121000"/>
              </a:lnSpc>
              <a:spcBef>
                <a:spcPts val="0"/>
              </a:spcBef>
              <a:buFont typeface="Arial" panose="020B0604020202020204" pitchFamily="34" charset="0"/>
              <a:buNone/>
              <a:defRPr/>
            </a:pPr>
            <a:r>
              <a:rPr lang="zh-CN" altLang="en-US" sz="1200" b="1" kern="0" dirty="0">
                <a:solidFill>
                  <a:srgbClr val="6B788B"/>
                </a:solidFill>
                <a:latin typeface="微软雅黑" panose="020B0503020204020204" pitchFamily="34" charset="-122"/>
                <a:ea typeface="微软雅黑" panose="020B0503020204020204" pitchFamily="34" charset="-122"/>
                <a:cs typeface="微软雅黑" panose="020B0503020204020204" pitchFamily="34" charset="-122"/>
              </a:rPr>
              <a:t>权威实证（找政府、律师、司法、劳务、班组、受害人）</a:t>
            </a:r>
            <a:endParaRPr lang="zh-CN" altLang="en-US" sz="1200" b="1" kern="0" dirty="0">
              <a:solidFill>
                <a:srgbClr val="6B788B"/>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gn="just" eaLnBrk="0" fontAlgn="auto" hangingPunct="0">
              <a:lnSpc>
                <a:spcPct val="121000"/>
              </a:lnSpc>
              <a:spcBef>
                <a:spcPts val="0"/>
              </a:spcBef>
              <a:buFont typeface="Arial" panose="020B0604020202020204" pitchFamily="34" charset="0"/>
              <a:buNone/>
              <a:defRPr/>
            </a:pPr>
            <a:r>
              <a:rPr lang="zh-CN" altLang="en-US" sz="1200" b="1" kern="0" dirty="0">
                <a:solidFill>
                  <a:srgbClr val="6B788B"/>
                </a:solidFill>
                <a:latin typeface="微软雅黑" panose="020B0503020204020204" pitchFamily="34" charset="-122"/>
                <a:ea typeface="微软雅黑" panose="020B0503020204020204" pitchFamily="34" charset="-122"/>
                <a:cs typeface="微软雅黑" panose="020B0503020204020204" pitchFamily="34" charset="-122"/>
              </a:rPr>
              <a:t>网战求生（网络危机特点、对策等）</a:t>
            </a:r>
            <a:endParaRPr lang="zh-CN" altLang="en-US" sz="1200" b="1" kern="0" dirty="0">
              <a:solidFill>
                <a:srgbClr val="00B0F0"/>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24" name="直接箭头连接符 41"/>
          <p:cNvCxnSpPr>
            <a:cxnSpLocks noChangeShapeType="1"/>
          </p:cNvCxnSpPr>
          <p:nvPr/>
        </p:nvCxnSpPr>
        <p:spPr bwMode="auto">
          <a:xfrm>
            <a:off x="1591945" y="1891970"/>
            <a:ext cx="2286000" cy="1588"/>
          </a:xfrm>
          <a:prstGeom prst="straightConnector1">
            <a:avLst/>
          </a:prstGeom>
          <a:noFill/>
          <a:ln w="76200" algn="ctr">
            <a:solidFill>
              <a:schemeClr val="accent1"/>
            </a:solidFill>
            <a:round/>
            <a:headEnd type="arrow" w="med" len="med"/>
            <a:tailEnd type="arrow" w="med" len="med"/>
          </a:ln>
        </p:spPr>
      </p:cxnSp>
      <p:cxnSp>
        <p:nvCxnSpPr>
          <p:cNvPr id="25" name="直接箭头连接符 42"/>
          <p:cNvCxnSpPr>
            <a:cxnSpLocks noChangeShapeType="1"/>
          </p:cNvCxnSpPr>
          <p:nvPr/>
        </p:nvCxnSpPr>
        <p:spPr bwMode="auto">
          <a:xfrm>
            <a:off x="5092383" y="1891970"/>
            <a:ext cx="2286000" cy="1588"/>
          </a:xfrm>
          <a:prstGeom prst="straightConnector1">
            <a:avLst/>
          </a:prstGeom>
          <a:noFill/>
          <a:ln w="76200" algn="ctr">
            <a:solidFill>
              <a:schemeClr val="accent1"/>
            </a:solidFill>
            <a:round/>
            <a:headEnd type="arrow" w="med" len="med"/>
            <a:tailEnd type="arrow" w="med" len="med"/>
          </a:ln>
        </p:spPr>
      </p:cxn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5268" y="857250"/>
            <a:ext cx="5566410" cy="2124710"/>
          </a:xfrm>
          <a:prstGeom prst="rect">
            <a:avLst/>
          </a:prstGeom>
          <a:noFill/>
        </p:spPr>
        <p:txBody>
          <a:bodyPr wrap="square" rtlCol="0" anchor="t">
            <a:spAutoFit/>
          </a:bodyPr>
          <a:lstStyle/>
          <a:p>
            <a:pPr indent="304800" algn="just">
              <a:lnSpc>
                <a:spcPct val="140000"/>
              </a:lnSpc>
            </a:pP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3429000" y="3257550"/>
            <a:ext cx="5148739" cy="1129665"/>
          </a:xfrm>
          <a:prstGeom prst="rect">
            <a:avLst/>
          </a:prstGeom>
          <a:noFill/>
        </p:spPr>
        <p:txBody>
          <a:bodyPr wrap="square" rtlCol="0" anchor="t">
            <a:spAutoFit/>
          </a:bodyPr>
          <a:lstStyle/>
          <a:p>
            <a:pPr>
              <a:lnSpc>
                <a:spcPct val="150000"/>
              </a:lnSpc>
            </a:pPr>
            <a:r>
              <a:rPr lang="en-US" altLang="zh-CN" sz="135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297180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857250"/>
            <a:ext cx="2809399" cy="1872615"/>
          </a:xfrm>
          <a:prstGeom prst="rect">
            <a:avLst/>
          </a:prstGeom>
        </p:spPr>
      </p:pic>
      <p:sp>
        <p:nvSpPr>
          <p:cNvPr id="6" name="标题 3"/>
          <p:cNvSpPr txBox="1"/>
          <p:nvPr/>
        </p:nvSpPr>
        <p:spPr>
          <a:xfrm>
            <a:off x="89535" y="14144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1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安全事故应急管理要点</a:t>
            </a:r>
            <a:endParaRPr lang="zh-CN" altLang="en-US" dirty="0"/>
          </a:p>
        </p:txBody>
      </p:sp>
      <p:sp>
        <p:nvSpPr>
          <p:cNvPr id="3" name="文本框 2"/>
          <p:cNvSpPr txBox="1"/>
          <p:nvPr/>
        </p:nvSpPr>
        <p:spPr>
          <a:xfrm>
            <a:off x="3800793" y="981710"/>
            <a:ext cx="1595120" cy="368300"/>
          </a:xfrm>
          <a:prstGeom prst="rect">
            <a:avLst/>
          </a:prstGeom>
          <a:noFill/>
        </p:spPr>
        <p:txBody>
          <a:bodyPr wrap="square" rtlCol="0" anchor="t">
            <a:spAutoFit/>
          </a:bodyPr>
          <a:lstStyle/>
          <a:p>
            <a:r>
              <a:rPr lang="zh-CN" altLang="en-US" b="1" dirty="0">
                <a:solidFill>
                  <a:srgbClr val="6FA0B7"/>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五、医院抢救</a:t>
            </a:r>
            <a:endParaRPr lang="zh-CN" altLang="en-US" b="1" dirty="0">
              <a:solidFill>
                <a:srgbClr val="6FA0B7"/>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graphicFrame>
        <p:nvGraphicFramePr>
          <p:cNvPr id="4" name="表格 4"/>
          <p:cNvGraphicFramePr>
            <a:graphicFrameLocks noGrp="1"/>
          </p:cNvGraphicFramePr>
          <p:nvPr/>
        </p:nvGraphicFramePr>
        <p:xfrm>
          <a:off x="459740" y="1454785"/>
          <a:ext cx="8277225" cy="3286125"/>
        </p:xfrm>
        <a:graphic>
          <a:graphicData uri="http://schemas.openxmlformats.org/drawingml/2006/table">
            <a:tbl>
              <a:tblPr/>
              <a:tblGrid>
                <a:gridCol w="495300"/>
                <a:gridCol w="684530"/>
                <a:gridCol w="1125220"/>
                <a:gridCol w="1500505"/>
                <a:gridCol w="2943225"/>
                <a:gridCol w="866775"/>
                <a:gridCol w="661670"/>
              </a:tblGrid>
              <a:tr h="508000">
                <a:tc>
                  <a:txBody>
                    <a:bodyPr/>
                    <a:lstStyle/>
                    <a:p>
                      <a:pPr marL="0" marR="0" lvl="0" indent="0" algn="l" defTabSz="0" rtl="0" fontAlgn="base">
                        <a:lnSpc>
                          <a:spcPct val="100000"/>
                        </a:lnSpc>
                        <a:spcBef>
                          <a:spcPts val="475"/>
                        </a:spcBef>
                        <a:spcAft>
                          <a:spcPct val="0"/>
                        </a:spcAft>
                        <a:buClrTx/>
                        <a:buSzTx/>
                        <a:buFontTx/>
                        <a:buNone/>
                      </a:pPr>
                      <a:r>
                        <a:rPr kumimoji="0" lang="zh-CN" sz="12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事项</a:t>
                      </a:r>
                      <a:endParaRPr kumimoji="0" lang="zh-CN" sz="12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l" defTabSz="0" rtl="0" fontAlgn="base">
                        <a:lnSpc>
                          <a:spcPct val="100000"/>
                        </a:lnSpc>
                        <a:spcBef>
                          <a:spcPts val="475"/>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相关方</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l" defTabSz="0" rtl="0" fontAlgn="base">
                        <a:lnSpc>
                          <a:spcPct val="100000"/>
                        </a:lnSpc>
                        <a:spcBef>
                          <a:spcPts val="0"/>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采取的动作</a:t>
                      </a:r>
                      <a:endParaRPr kumimoji="0" lang="zh-CN" sz="12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endParaRPr>
                    </a:p>
                    <a:p>
                      <a:pPr marL="0" marR="0" lvl="0" indent="0" algn="l" defTabSz="0" rtl="0" fontAlgn="base">
                        <a:lnSpc>
                          <a:spcPct val="100000"/>
                        </a:lnSpc>
                        <a:spcBef>
                          <a:spcPts val="0"/>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及指导原则</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l" defTabSz="0" rtl="0" fontAlgn="base">
                        <a:lnSpc>
                          <a:spcPct val="100000"/>
                        </a:lnSpc>
                        <a:spcBef>
                          <a:spcPts val="0"/>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可能发生的状况</a:t>
                      </a:r>
                      <a:endParaRPr kumimoji="0" lang="zh-CN" sz="12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endParaRPr>
                    </a:p>
                    <a:p>
                      <a:pPr marL="0" marR="0" lvl="0" indent="0" algn="l" defTabSz="0" rtl="0" fontAlgn="base">
                        <a:lnSpc>
                          <a:spcPct val="100000"/>
                        </a:lnSpc>
                        <a:spcBef>
                          <a:spcPts val="0"/>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及造成影响</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l" defTabSz="0" rtl="0" fontAlgn="base">
                        <a:lnSpc>
                          <a:spcPct val="100000"/>
                        </a:lnSpc>
                        <a:spcBef>
                          <a:spcPts val="475"/>
                        </a:spcBef>
                        <a:spcAft>
                          <a:spcPct val="0"/>
                        </a:spcAft>
                        <a:buClrTx/>
                        <a:buSzTx/>
                        <a:buFontTx/>
                        <a:buNone/>
                      </a:pPr>
                      <a:r>
                        <a:rPr kumimoji="0" lang="zh-CN" sz="12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紧急处理措施</a:t>
                      </a:r>
                      <a:endParaRPr kumimoji="0" lang="zh-CN" sz="12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ctr" defTabSz="0" rtl="0" fontAlgn="base">
                        <a:lnSpc>
                          <a:spcPct val="100000"/>
                        </a:lnSpc>
                        <a:spcBef>
                          <a:spcPts val="475"/>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预控措施</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l" defTabSz="0" rtl="0" fontAlgn="base">
                        <a:lnSpc>
                          <a:spcPct val="100000"/>
                        </a:lnSpc>
                        <a:spcBef>
                          <a:spcPts val="475"/>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责任人</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r>
              <a:tr h="2778125">
                <a:tc>
                  <a:txBody>
                    <a:bodyPr/>
                    <a:lstStyle/>
                    <a:p>
                      <a:pPr marL="0" marR="0" lvl="0" indent="0" algn="l" defTabSz="0" rtl="0" fontAlgn="base">
                        <a:lnSpc>
                          <a:spcPct val="100000"/>
                        </a:lnSpc>
                        <a:spcBef>
                          <a:spcPts val="475"/>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医院抢救</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ctr" defTabSz="0" rtl="0" eaLnBrk="1" fontAlgn="base" latinLnBrk="0" hangingPunct="1">
                        <a:lnSpc>
                          <a:spcPct val="100000"/>
                        </a:lnSpc>
                        <a:spcBef>
                          <a:spcPts val="475"/>
                        </a:spcBef>
                        <a:spcAft>
                          <a:spcPct val="0"/>
                        </a:spcAft>
                        <a:buClrTx/>
                        <a:buSzTx/>
                        <a:buFontTx/>
                        <a:buNone/>
                      </a:pPr>
                      <a:r>
                        <a:rPr lang="zh-CN" altLang="en-US" sz="120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医院相关人员</a:t>
                      </a:r>
                      <a:endParaRPr kumimoji="0" lang="en-US"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p>
                      <a:pPr marL="0" marR="0" lvl="0" indent="0" algn="ctr" defTabSz="0" rtl="0" eaLnBrk="1" fontAlgn="base" latinLnBrk="0" hangingPunct="1">
                        <a:lnSpc>
                          <a:spcPct val="100000"/>
                        </a:lnSpc>
                        <a:spcBef>
                          <a:spcPts val="475"/>
                        </a:spcBef>
                        <a:spcAft>
                          <a:spcPct val="0"/>
                        </a:spcAft>
                        <a:buClrTx/>
                        <a:buSzTx/>
                        <a:buFontTx/>
                        <a:buNone/>
                      </a:pPr>
                      <a:endParaRPr kumimoji="0" lang="zh-CN" altLang="en-US"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p>
                      <a:pPr marL="0" marR="0" lvl="0" indent="0" algn="ctr" defTabSz="0" rtl="0" eaLnBrk="1" fontAlgn="base" latinLnBrk="0" hangingPunct="1">
                        <a:lnSpc>
                          <a:spcPct val="100000"/>
                        </a:lnSpc>
                        <a:spcBef>
                          <a:spcPts val="475"/>
                        </a:spcBef>
                        <a:spcAft>
                          <a:spcPct val="0"/>
                        </a:spcAft>
                        <a:buClrTx/>
                        <a:buSzTx/>
                        <a:buFontTx/>
                        <a:buNone/>
                      </a:pPr>
                      <a:r>
                        <a:rPr lang="zh-CN" altLang="en-US" sz="120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媒体</a:t>
                      </a:r>
                      <a:endParaRPr kumimoji="0" lang="en-US"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p>
                      <a:pPr marL="0" marR="0" lvl="0" indent="0" algn="ctr" defTabSz="0" rtl="0" eaLnBrk="1" fontAlgn="base" latinLnBrk="0" hangingPunct="1">
                        <a:lnSpc>
                          <a:spcPct val="100000"/>
                        </a:lnSpc>
                        <a:spcBef>
                          <a:spcPts val="475"/>
                        </a:spcBef>
                        <a:spcAft>
                          <a:spcPct val="0"/>
                        </a:spcAft>
                        <a:buClrTx/>
                        <a:buSzTx/>
                        <a:buFontTx/>
                        <a:buNone/>
                      </a:pPr>
                      <a:endParaRPr kumimoji="0" lang="zh-CN" altLang="en-US"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p>
                      <a:pPr marL="0" marR="0" lvl="0" indent="0" algn="ctr" defTabSz="0" rtl="0" eaLnBrk="1" fontAlgn="base" latinLnBrk="0" hangingPunct="1">
                        <a:lnSpc>
                          <a:spcPct val="100000"/>
                        </a:lnSpc>
                        <a:spcBef>
                          <a:spcPts val="475"/>
                        </a:spcBef>
                        <a:spcAft>
                          <a:spcPct val="0"/>
                        </a:spcAft>
                        <a:buClrTx/>
                        <a:buSzTx/>
                        <a:buFontTx/>
                        <a:buNone/>
                      </a:pPr>
                      <a:r>
                        <a:rPr lang="zh-CN" altLang="en-US" sz="120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应急指挥中心</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p>
                      <a:pPr marL="0" marR="0" lvl="0" indent="0" algn="ctr" defTabSz="0" rtl="0" eaLnBrk="1" fontAlgn="base" latinLnBrk="0" hangingPunct="1">
                        <a:lnSpc>
                          <a:spcPct val="100000"/>
                        </a:lnSpc>
                        <a:spcBef>
                          <a:spcPts val="475"/>
                        </a:spcBef>
                        <a:spcAft>
                          <a:spcPct val="0"/>
                        </a:spcAft>
                        <a:buClrTx/>
                        <a:buSzTx/>
                        <a:buFontTx/>
                        <a:buNone/>
                      </a:pPr>
                      <a:r>
                        <a:rPr lang="zh-CN" altLang="en-US" sz="120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立即抢救</a:t>
                      </a:r>
                      <a:endParaRPr kumimoji="0" lang="en-US"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p>
                      <a:pPr marL="0" marR="0" lvl="0" indent="0" algn="ctr" defTabSz="0" rtl="0" eaLnBrk="1" fontAlgn="base" latinLnBrk="0" hangingPunct="1">
                        <a:lnSpc>
                          <a:spcPct val="100000"/>
                        </a:lnSpc>
                        <a:spcBef>
                          <a:spcPts val="475"/>
                        </a:spcBef>
                        <a:spcAft>
                          <a:spcPct val="0"/>
                        </a:spcAft>
                        <a:buClrTx/>
                        <a:buSzTx/>
                        <a:buFontTx/>
                        <a:buNone/>
                      </a:pPr>
                      <a:endParaRPr kumimoji="0" lang="zh-CN" altLang="en-US"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endParaRPr>
                    </a:p>
                    <a:p>
                      <a:pPr marL="0" marR="0" lvl="0" indent="0" algn="ctr" defTabSz="0" rtl="0" eaLnBrk="1" fontAlgn="base" latinLnBrk="0" hangingPunct="1">
                        <a:lnSpc>
                          <a:spcPct val="100000"/>
                        </a:lnSpc>
                        <a:spcBef>
                          <a:spcPts val="475"/>
                        </a:spcBef>
                        <a:spcAft>
                          <a:spcPct val="0"/>
                        </a:spcAft>
                        <a:buClrTx/>
                        <a:buSzTx/>
                        <a:buFontTx/>
                        <a:buNone/>
                      </a:pPr>
                      <a:r>
                        <a:rPr lang="zh-CN" altLang="en-US" sz="120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rPr>
                        <a:t>避免影响</a:t>
                      </a:r>
                      <a:endParaRPr kumimoji="0" lang="zh-CN"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p>
                      <a:pPr marL="0" marR="0" lvl="0" indent="0" algn="l" defTabSz="0" rtl="0" eaLnBrk="1" fontAlgn="base" latinLnBrk="0" hangingPunct="1">
                        <a:lnSpc>
                          <a:spcPct val="130000"/>
                        </a:lnSpc>
                        <a:spcBef>
                          <a:spcPts val="475"/>
                        </a:spcBef>
                        <a:spcAft>
                          <a:spcPct val="0"/>
                        </a:spcAft>
                        <a:buClrTx/>
                        <a:buSzTx/>
                        <a:buFontTx/>
                        <a:buNone/>
                      </a:pPr>
                      <a:r>
                        <a:rPr lang="zh-CN" altLang="en-US" sz="120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伤者送到医院后，</a:t>
                      </a:r>
                      <a:endParaRPr kumimoji="0" lang="en-US"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p>
                      <a:pPr marL="0" marR="0" lvl="0" indent="0" algn="l" defTabSz="0" rtl="0" eaLnBrk="1" fontAlgn="base" latinLnBrk="0" hangingPunct="1">
                        <a:lnSpc>
                          <a:spcPct val="130000"/>
                        </a:lnSpc>
                        <a:spcBef>
                          <a:spcPts val="475"/>
                        </a:spcBef>
                        <a:spcAft>
                          <a:spcPct val="0"/>
                        </a:spcAft>
                        <a:buClrTx/>
                        <a:buSzTx/>
                        <a:buFontTx/>
                        <a:buNone/>
                      </a:pPr>
                      <a:endParaRPr kumimoji="0" lang="zh-CN" altLang="en-US"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p>
                      <a:pPr marL="0" marR="0" lvl="0" indent="0" algn="l" defTabSz="0" rtl="0" eaLnBrk="1" fontAlgn="base" latinLnBrk="0" hangingPunct="1">
                        <a:lnSpc>
                          <a:spcPct val="130000"/>
                        </a:lnSpc>
                        <a:spcBef>
                          <a:spcPts val="475"/>
                        </a:spcBef>
                        <a:spcAft>
                          <a:spcPct val="0"/>
                        </a:spcAft>
                        <a:buClrTx/>
                        <a:buSzTx/>
                        <a:buFontTx/>
                        <a:buNone/>
                      </a:pPr>
                      <a:r>
                        <a:rPr lang="zh-CN" altLang="en-US" sz="120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院方急救中心可能有媒体的驻点记者等人员；</a:t>
                      </a:r>
                      <a:endParaRPr kumimoji="0" lang="en-US"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p>
                      <a:pPr marL="0" marR="0" lvl="0" indent="0" algn="l" defTabSz="0" rtl="0" eaLnBrk="1" fontAlgn="base" latinLnBrk="0" hangingPunct="1">
                        <a:lnSpc>
                          <a:spcPct val="130000"/>
                        </a:lnSpc>
                        <a:spcBef>
                          <a:spcPts val="475"/>
                        </a:spcBef>
                        <a:spcAft>
                          <a:spcPct val="0"/>
                        </a:spcAft>
                        <a:buClrTx/>
                        <a:buSzTx/>
                        <a:buFontTx/>
                        <a:buNone/>
                      </a:pPr>
                      <a:endParaRPr kumimoji="0" lang="zh-CN" altLang="en-US" sz="9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p>
                      <a:pPr marL="0" marR="0" lvl="0" indent="0" algn="l" defTabSz="0" rtl="0" eaLnBrk="1" fontAlgn="base" latinLnBrk="0" hangingPunct="1">
                        <a:lnSpc>
                          <a:spcPct val="130000"/>
                        </a:lnSpc>
                        <a:spcBef>
                          <a:spcPts val="475"/>
                        </a:spcBef>
                        <a:spcAft>
                          <a:spcPct val="0"/>
                        </a:spcAft>
                        <a:buClrTx/>
                        <a:buSzTx/>
                        <a:buFontTx/>
                        <a:buNone/>
                      </a:pPr>
                      <a:r>
                        <a:rPr lang="zh-CN" altLang="en-US" sz="120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院方可能将将联动报告市应急指挥中心。</a:t>
                      </a:r>
                      <a:endParaRPr kumimoji="0" lang="zh-CN"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p>
                      <a:pPr marL="0" marR="0" lvl="0" indent="0" algn="l" defTabSz="0" rtl="0" eaLnBrk="1" fontAlgn="base" latinLnBrk="0" hangingPunct="1">
                        <a:lnSpc>
                          <a:spcPct val="130000"/>
                        </a:lnSpc>
                        <a:spcBef>
                          <a:spcPts val="475"/>
                        </a:spcBef>
                        <a:spcAft>
                          <a:spcPct val="0"/>
                        </a:spcAft>
                        <a:buClrTx/>
                        <a:buSzTx/>
                        <a:buFontTx/>
                        <a:buNone/>
                      </a:pPr>
                      <a:r>
                        <a:rPr lang="en-US" sz="1200">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1</a:t>
                      </a:r>
                      <a:r>
                        <a:rPr lang="zh-CN" altLang="en-US" sz="1200">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、提前联系好对口医院。无对口医院的，直接到三局医院。</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p>
                      <a:pPr marL="0" marR="0" lvl="0" indent="0" algn="l" defTabSz="0" rtl="0" eaLnBrk="1" fontAlgn="base" latinLnBrk="0" hangingPunct="1">
                        <a:lnSpc>
                          <a:spcPct val="130000"/>
                        </a:lnSpc>
                        <a:spcBef>
                          <a:spcPts val="475"/>
                        </a:spcBef>
                        <a:spcAft>
                          <a:spcPct val="0"/>
                        </a:spcAft>
                        <a:buClrTx/>
                        <a:buSzTx/>
                        <a:buFontTx/>
                        <a:buNone/>
                      </a:pPr>
                      <a:r>
                        <a:rPr lang="en-US" sz="1200">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2</a:t>
                      </a:r>
                      <a:r>
                        <a:rPr lang="zh-CN" altLang="en-US" sz="1200">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、出具 医学证明注意措词。</a:t>
                      </a:r>
                      <a:r>
                        <a:rPr lang="en-US" sz="1200">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a:t>
                      </a:r>
                      <a:r>
                        <a:rPr lang="zh-CN" altLang="en-US" sz="1200">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因</a:t>
                      </a:r>
                      <a:r>
                        <a:rPr lang="en-US" sz="1200">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a:t>
                      </a:r>
                      <a:r>
                        <a:rPr lang="zh-CN" altLang="en-US" sz="1200">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原因死亡：高坠等安全事故死亡，交通意外、溺亡、意外死亡</a:t>
                      </a:r>
                      <a:r>
                        <a:rPr lang="en-US" sz="1200">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a:t>
                      </a:r>
                      <a:r>
                        <a:rPr lang="zh-CN" altLang="en-US" sz="1200">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a:t>
                      </a:r>
                      <a:r>
                        <a:rPr lang="en-US" sz="1200">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a:t>
                      </a:r>
                      <a:r>
                        <a:rPr lang="zh-CN" altLang="en-US" sz="1200">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经过</a:t>
                      </a:r>
                      <a:r>
                        <a:rPr lang="en-US" sz="1200">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a:t>
                      </a:r>
                      <a:r>
                        <a:rPr lang="zh-CN" altLang="en-US" sz="1200">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小时，</a:t>
                      </a:r>
                      <a:r>
                        <a:rPr lang="en-US" sz="1200">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a:t>
                      </a:r>
                      <a:r>
                        <a:rPr lang="zh-CN" altLang="en-US" sz="1200">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紧急抢救无效，死亡。</a:t>
                      </a:r>
                      <a:r>
                        <a:rPr lang="en-US" sz="1200">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p>
                      <a:pPr marL="0" marR="0" lvl="0" indent="0" algn="l" defTabSz="0" rtl="0" eaLnBrk="1" fontAlgn="base" latinLnBrk="0" hangingPunct="1">
                        <a:lnSpc>
                          <a:spcPct val="130000"/>
                        </a:lnSpc>
                        <a:spcBef>
                          <a:spcPts val="475"/>
                        </a:spcBef>
                        <a:spcAft>
                          <a:spcPct val="0"/>
                        </a:spcAft>
                        <a:buClrTx/>
                        <a:buSzTx/>
                        <a:buFontTx/>
                        <a:buNone/>
                      </a:pPr>
                      <a:r>
                        <a:rPr lang="en-US" sz="1200">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3</a:t>
                      </a:r>
                      <a:r>
                        <a:rPr lang="zh-CN" altLang="en-US" sz="1200">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、采用专用紧急通道，避免惊动媒体等其他敏感人群。</a:t>
                      </a:r>
                      <a:endPar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p>
                      <a:pPr marL="0" marR="0" lvl="0" indent="0" algn="just" defTabSz="0" rtl="0" fontAlgn="base">
                        <a:lnSpc>
                          <a:spcPct val="100000"/>
                        </a:lnSpc>
                        <a:spcBef>
                          <a:spcPts val="475"/>
                        </a:spcBef>
                        <a:spcAft>
                          <a:spcPct val="0"/>
                        </a:spcAft>
                        <a:buClrTx/>
                        <a:buSzTx/>
                        <a:buFontTx/>
                        <a:buNone/>
                      </a:pPr>
                      <a:r>
                        <a:rPr lang="zh-CN" altLang="en-US" sz="1200">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提前与周边医院或可靠医院建立良好的互动关系（联谊、送温暖、送清凉、水电维修等活动），取得关键时刻的支持！</a:t>
                      </a:r>
                      <a:endParaRPr kumimoji="0" lang="zh-CN"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p>
                      <a:pPr marL="0" marR="0" lvl="0" indent="0" algn="l" defTabSz="0" rtl="0" fontAlgn="base">
                        <a:lnSpc>
                          <a:spcPct val="100000"/>
                        </a:lnSpc>
                        <a:spcBef>
                          <a:spcPts val="475"/>
                        </a:spcBef>
                        <a:spcAft>
                          <a:spcPct val="0"/>
                        </a:spcAft>
                        <a:buClrTx/>
                        <a:buSzTx/>
                        <a:buFontTx/>
                        <a:buNone/>
                      </a:pPr>
                      <a:r>
                        <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工程部</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安全事故应急管理要点</a:t>
            </a:r>
            <a:endParaRPr lang="zh-CN" altLang="en-US" dirty="0"/>
          </a:p>
        </p:txBody>
      </p:sp>
      <p:sp>
        <p:nvSpPr>
          <p:cNvPr id="3" name="文本框 2"/>
          <p:cNvSpPr txBox="1"/>
          <p:nvPr/>
        </p:nvSpPr>
        <p:spPr>
          <a:xfrm>
            <a:off x="3440748" y="981710"/>
            <a:ext cx="2315210" cy="368300"/>
          </a:xfrm>
          <a:prstGeom prst="rect">
            <a:avLst/>
          </a:prstGeom>
          <a:noFill/>
        </p:spPr>
        <p:txBody>
          <a:bodyPr wrap="square" rtlCol="0" anchor="t">
            <a:spAutoFit/>
          </a:bodyPr>
          <a:lstStyle/>
          <a:p>
            <a:r>
              <a:rPr lang="zh-CN" altLang="en-US" b="1" dirty="0">
                <a:solidFill>
                  <a:srgbClr val="6FA0B7"/>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六、派出所初步调查</a:t>
            </a:r>
            <a:endParaRPr lang="zh-CN" altLang="en-US" b="1" dirty="0">
              <a:solidFill>
                <a:srgbClr val="6FA0B7"/>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graphicFrame>
        <p:nvGraphicFramePr>
          <p:cNvPr id="4" name="表格 4"/>
          <p:cNvGraphicFramePr>
            <a:graphicFrameLocks noGrp="1"/>
          </p:cNvGraphicFramePr>
          <p:nvPr/>
        </p:nvGraphicFramePr>
        <p:xfrm>
          <a:off x="459740" y="1454785"/>
          <a:ext cx="8277225" cy="3427730"/>
        </p:xfrm>
        <a:graphic>
          <a:graphicData uri="http://schemas.openxmlformats.org/drawingml/2006/table">
            <a:tbl>
              <a:tblPr/>
              <a:tblGrid>
                <a:gridCol w="495300"/>
                <a:gridCol w="684530"/>
                <a:gridCol w="1442085"/>
                <a:gridCol w="1421765"/>
                <a:gridCol w="2705100"/>
                <a:gridCol w="866775"/>
                <a:gridCol w="661670"/>
              </a:tblGrid>
              <a:tr h="508000">
                <a:tc>
                  <a:txBody>
                    <a:bodyPr/>
                    <a:lstStyle/>
                    <a:p>
                      <a:pPr marL="0" marR="0" lvl="0" indent="0" algn="l" defTabSz="0" rtl="0" fontAlgn="base">
                        <a:lnSpc>
                          <a:spcPct val="100000"/>
                        </a:lnSpc>
                        <a:spcBef>
                          <a:spcPts val="475"/>
                        </a:spcBef>
                        <a:spcAft>
                          <a:spcPct val="0"/>
                        </a:spcAft>
                        <a:buClrTx/>
                        <a:buSzTx/>
                        <a:buFontTx/>
                        <a:buNone/>
                      </a:pPr>
                      <a:r>
                        <a:rPr kumimoji="0" lang="zh-CN" sz="12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事项</a:t>
                      </a:r>
                      <a:endParaRPr kumimoji="0" lang="zh-CN" sz="12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l" defTabSz="0" rtl="0" fontAlgn="base">
                        <a:lnSpc>
                          <a:spcPct val="100000"/>
                        </a:lnSpc>
                        <a:spcBef>
                          <a:spcPts val="475"/>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相关方</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l" defTabSz="0" rtl="0" fontAlgn="base">
                        <a:lnSpc>
                          <a:spcPct val="100000"/>
                        </a:lnSpc>
                        <a:spcBef>
                          <a:spcPts val="0"/>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采取的动作</a:t>
                      </a:r>
                      <a:endParaRPr kumimoji="0" lang="zh-CN" sz="12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endParaRPr>
                    </a:p>
                    <a:p>
                      <a:pPr marL="0" marR="0" lvl="0" indent="0" algn="l" defTabSz="0" rtl="0" fontAlgn="base">
                        <a:lnSpc>
                          <a:spcPct val="100000"/>
                        </a:lnSpc>
                        <a:spcBef>
                          <a:spcPts val="0"/>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及指导原则</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l" defTabSz="0" rtl="0" fontAlgn="base">
                        <a:lnSpc>
                          <a:spcPct val="100000"/>
                        </a:lnSpc>
                        <a:spcBef>
                          <a:spcPts val="0"/>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可能发生的状况</a:t>
                      </a:r>
                      <a:endParaRPr kumimoji="0" lang="zh-CN" sz="12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endParaRPr>
                    </a:p>
                    <a:p>
                      <a:pPr marL="0" marR="0" lvl="0" indent="0" algn="l" defTabSz="0" rtl="0" fontAlgn="base">
                        <a:lnSpc>
                          <a:spcPct val="100000"/>
                        </a:lnSpc>
                        <a:spcBef>
                          <a:spcPts val="0"/>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及造成影响</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l" defTabSz="0" rtl="0" fontAlgn="base">
                        <a:lnSpc>
                          <a:spcPct val="100000"/>
                        </a:lnSpc>
                        <a:spcBef>
                          <a:spcPts val="475"/>
                        </a:spcBef>
                        <a:spcAft>
                          <a:spcPct val="0"/>
                        </a:spcAft>
                        <a:buClrTx/>
                        <a:buSzTx/>
                        <a:buFontTx/>
                        <a:buNone/>
                      </a:pPr>
                      <a:r>
                        <a:rPr kumimoji="0" lang="zh-CN" sz="12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紧急处理措施</a:t>
                      </a:r>
                      <a:endParaRPr kumimoji="0" lang="zh-CN" sz="12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ctr" defTabSz="0" rtl="0" fontAlgn="base">
                        <a:lnSpc>
                          <a:spcPct val="100000"/>
                        </a:lnSpc>
                        <a:spcBef>
                          <a:spcPts val="475"/>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预控措施</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l" defTabSz="0" rtl="0" fontAlgn="base">
                        <a:lnSpc>
                          <a:spcPct val="100000"/>
                        </a:lnSpc>
                        <a:spcBef>
                          <a:spcPts val="475"/>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责任人</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r>
              <a:tr h="1388745">
                <a:tc rowSpan="4">
                  <a:txBody>
                    <a:bodyPr/>
                    <a:lstStyle/>
                    <a:p>
                      <a:pPr marL="0" marR="0" lvl="0" indent="0" algn="l" defTabSz="0" rtl="0" fontAlgn="base">
                        <a:lnSpc>
                          <a:spcPct val="100000"/>
                        </a:lnSpc>
                        <a:spcBef>
                          <a:spcPts val="475"/>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初步调查</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rowSpan="4">
                  <a:txBody>
                    <a:bodyPr/>
                    <a:lstStyle/>
                    <a:p>
                      <a:pPr marL="0" marR="0" lvl="0" indent="0" algn="ctr" defTabSz="0" rtl="0" eaLnBrk="1" fontAlgn="base" latinLnBrk="0" hangingPunct="1">
                        <a:lnSpc>
                          <a:spcPct val="100000"/>
                        </a:lnSpc>
                        <a:spcBef>
                          <a:spcPts val="475"/>
                        </a:spcBef>
                        <a:spcAft>
                          <a:spcPct val="0"/>
                        </a:spcAft>
                        <a:buClrTx/>
                        <a:buSzTx/>
                        <a:buFontTx/>
                        <a:buNone/>
                      </a:pPr>
                      <a:r>
                        <a:rPr lang="zh-CN" altLang="en-US" sz="120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派出所</a:t>
                      </a:r>
                      <a:endParaRPr kumimoji="0" lang="en-US"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p>
                      <a:pPr marL="0" marR="0" lvl="0" indent="0" algn="ctr" defTabSz="0" rtl="0" eaLnBrk="1" fontAlgn="base" latinLnBrk="0" hangingPunct="1">
                        <a:lnSpc>
                          <a:spcPct val="100000"/>
                        </a:lnSpc>
                        <a:spcBef>
                          <a:spcPts val="475"/>
                        </a:spcBef>
                        <a:spcAft>
                          <a:spcPct val="0"/>
                        </a:spcAft>
                        <a:buClrTx/>
                        <a:buSzTx/>
                        <a:buFontTx/>
                        <a:buNone/>
                      </a:pPr>
                      <a:endParaRPr kumimoji="0" lang="zh-CN" altLang="en-US"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endParaRPr>
                    </a:p>
                    <a:p>
                      <a:pPr marL="0" marR="0" lvl="0" indent="0" algn="ctr" defTabSz="0" rtl="0" eaLnBrk="1" fontAlgn="base" latinLnBrk="0" hangingPunct="1">
                        <a:lnSpc>
                          <a:spcPct val="100000"/>
                        </a:lnSpc>
                        <a:spcBef>
                          <a:spcPts val="475"/>
                        </a:spcBef>
                        <a:spcAft>
                          <a:spcPct val="0"/>
                        </a:spcAft>
                        <a:buClrTx/>
                        <a:buSzTx/>
                        <a:buFontTx/>
                        <a:buNone/>
                      </a:pPr>
                      <a:endParaRPr kumimoji="0" lang="zh-CN" altLang="en-US"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endParaRPr>
                    </a:p>
                    <a:p>
                      <a:pPr marL="0" marR="0" lvl="0" indent="0" algn="ctr" defTabSz="0" rtl="0" eaLnBrk="1" fontAlgn="base" latinLnBrk="0" hangingPunct="1">
                        <a:lnSpc>
                          <a:spcPct val="100000"/>
                        </a:lnSpc>
                        <a:spcBef>
                          <a:spcPts val="475"/>
                        </a:spcBef>
                        <a:spcAft>
                          <a:spcPct val="0"/>
                        </a:spcAft>
                        <a:buClrTx/>
                        <a:buSzTx/>
                        <a:buFontTx/>
                        <a:buNone/>
                      </a:pPr>
                      <a:r>
                        <a:rPr lang="zh-CN" altLang="en-US" sz="120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rPr>
                        <a:t>现场</a:t>
                      </a:r>
                      <a:endParaRPr kumimoji="0" lang="en-US"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endParaRPr>
                    </a:p>
                    <a:p>
                      <a:pPr marL="0" marR="0" lvl="0" indent="0" algn="ctr" defTabSz="0" rtl="0" eaLnBrk="1" fontAlgn="base" latinLnBrk="0" hangingPunct="1">
                        <a:lnSpc>
                          <a:spcPct val="100000"/>
                        </a:lnSpc>
                        <a:spcBef>
                          <a:spcPts val="475"/>
                        </a:spcBef>
                        <a:spcAft>
                          <a:spcPct val="0"/>
                        </a:spcAft>
                        <a:buClrTx/>
                        <a:buSzTx/>
                        <a:buFontTx/>
                        <a:buNone/>
                      </a:pPr>
                      <a:r>
                        <a:rPr lang="zh-CN" altLang="en-US" sz="120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rPr>
                        <a:t>相关</a:t>
                      </a:r>
                      <a:endParaRPr kumimoji="0" lang="en-US"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endParaRPr>
                    </a:p>
                    <a:p>
                      <a:pPr marL="0" marR="0" lvl="0" indent="0" algn="ctr" defTabSz="0" rtl="0" eaLnBrk="1" fontAlgn="base" latinLnBrk="0" hangingPunct="1">
                        <a:lnSpc>
                          <a:spcPct val="100000"/>
                        </a:lnSpc>
                        <a:spcBef>
                          <a:spcPts val="475"/>
                        </a:spcBef>
                        <a:spcAft>
                          <a:spcPct val="0"/>
                        </a:spcAft>
                        <a:buClrTx/>
                        <a:buSzTx/>
                        <a:buFontTx/>
                        <a:buNone/>
                      </a:pPr>
                      <a:r>
                        <a:rPr lang="zh-CN" altLang="en-US" sz="120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rPr>
                        <a:t>人员</a:t>
                      </a:r>
                      <a:endParaRPr kumimoji="0" lang="zh-CN" altLang="en-US"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endParaRPr>
                    </a:p>
                    <a:p>
                      <a:pPr marL="0" marR="0" lvl="0" indent="0" algn="ctr" defTabSz="0" rtl="0" eaLnBrk="1" fontAlgn="base" latinLnBrk="0" hangingPunct="1">
                        <a:lnSpc>
                          <a:spcPct val="100000"/>
                        </a:lnSpc>
                        <a:spcBef>
                          <a:spcPts val="475"/>
                        </a:spcBef>
                        <a:spcAft>
                          <a:spcPct val="0"/>
                        </a:spcAft>
                        <a:buClrTx/>
                        <a:buSzTx/>
                        <a:buFontTx/>
                        <a:buNone/>
                      </a:pP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rowSpan="4">
                  <a:txBody>
                    <a:bodyPr/>
                    <a:lstStyle/>
                    <a:p>
                      <a:pPr marL="0" marR="0" lvl="0" indent="0" algn="just" defTabSz="0" rtl="0" eaLnBrk="1" fontAlgn="base" latinLnBrk="0" hangingPunct="1">
                        <a:lnSpc>
                          <a:spcPct val="100000"/>
                        </a:lnSpc>
                        <a:spcBef>
                          <a:spcPts val="475"/>
                        </a:spcBef>
                        <a:spcAft>
                          <a:spcPct val="0"/>
                        </a:spcAft>
                        <a:buClrTx/>
                        <a:buSzTx/>
                        <a:buFontTx/>
                        <a:buNone/>
                      </a:pPr>
                      <a:r>
                        <a:rPr lang="zh-CN" sz="120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立即至现场查看情况，会将相关目击者、班组其他工友（老乡）、班组长、项目工长、项目经理等有关人员带至派出所录</a:t>
                      </a:r>
                      <a:r>
                        <a:rPr lang="zh-CN" sz="1200" b="1">
                          <a:ln>
                            <a:noFill/>
                          </a:ln>
                          <a:solidFill>
                            <a:srgbClr val="6B788B"/>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口供（一经录下，不能更改）</a:t>
                      </a:r>
                      <a:r>
                        <a:rPr lang="zh-CN" sz="120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 确定事故是否为刑事案 件，并为非责任事故提供相关依据。</a:t>
                      </a:r>
                      <a:endParaRPr kumimoji="0" lang="zh-CN"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p>
                      <a:pPr marL="0" marR="0" lvl="0" indent="0" algn="l" defTabSz="0" rtl="0" eaLnBrk="1" fontAlgn="base" latinLnBrk="0" hangingPunct="1">
                        <a:lnSpc>
                          <a:spcPct val="130000"/>
                        </a:lnSpc>
                        <a:spcBef>
                          <a:spcPts val="475"/>
                        </a:spcBef>
                        <a:spcAft>
                          <a:spcPct val="0"/>
                        </a:spcAft>
                        <a:buClrTx/>
                        <a:buSzTx/>
                        <a:buFontTx/>
                        <a:buNone/>
                      </a:pPr>
                      <a:r>
                        <a:rPr lang="zh-CN" sz="1200">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各方口供对我方形成极不利影响</a:t>
                      </a:r>
                      <a:endParaRPr kumimoji="0" lang="zh-CN" altLang="en-US"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p>
                      <a:pPr marL="0" marR="0" lvl="0" indent="0" algn="l" defTabSz="0" rtl="0" eaLnBrk="1" fontAlgn="base" latinLnBrk="0" hangingPunct="1">
                        <a:lnSpc>
                          <a:spcPct val="130000"/>
                        </a:lnSpc>
                        <a:spcBef>
                          <a:spcPts val="475"/>
                        </a:spcBef>
                        <a:spcAft>
                          <a:spcPct val="0"/>
                        </a:spcAft>
                        <a:buClrTx/>
                        <a:buSzTx/>
                        <a:buFontTx/>
                        <a:buNone/>
                      </a:pPr>
                      <a:endParaRPr kumimoji="0" lang="zh-CN"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rowSpan="3">
                  <a:txBody>
                    <a:bodyPr/>
                    <a:lstStyle/>
                    <a:p>
                      <a:pPr marL="0" marR="0" lvl="0" indent="0" algn="l" defTabSz="0" rtl="0" eaLnBrk="1" fontAlgn="base" latinLnBrk="0" hangingPunct="1">
                        <a:lnSpc>
                          <a:spcPct val="130000"/>
                        </a:lnSpc>
                        <a:spcBef>
                          <a:spcPts val="475"/>
                        </a:spcBef>
                        <a:spcAft>
                          <a:spcPct val="0"/>
                        </a:spcAft>
                        <a:buClrTx/>
                        <a:buSzTx/>
                        <a:buFontTx/>
                        <a:buNone/>
                      </a:pPr>
                      <a:r>
                        <a:rPr lang="zh-CN" sz="120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事故发生后，组织相关目击者、班组工项目工长、项目经理统一事故经过，初步描述出“事故原因”， 并为非责任事故提供 相关依据。</a:t>
                      </a:r>
                      <a:endPar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rowSpan="4">
                  <a:txBody>
                    <a:bodyPr/>
                    <a:lstStyle/>
                    <a:p>
                      <a:pPr marL="0" marR="0" lvl="0" indent="0" algn="ctr" defTabSz="0" rtl="0" eaLnBrk="1" fontAlgn="base" latinLnBrk="0" hangingPunct="1">
                        <a:lnSpc>
                          <a:spcPct val="100000"/>
                        </a:lnSpc>
                        <a:spcBef>
                          <a:spcPts val="475"/>
                        </a:spcBef>
                        <a:spcAft>
                          <a:spcPct val="0"/>
                        </a:spcAft>
                        <a:buClrTx/>
                        <a:buSzTx/>
                        <a:buFontTx/>
                        <a:buNone/>
                      </a:pPr>
                      <a:r>
                        <a:rPr lang="zh-CN" sz="120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平日保持与片警和所长的沟通，取得关键时刻的支持！</a:t>
                      </a:r>
                      <a:endParaRPr kumimoji="0" lang="zh-CN"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rowSpan="2">
                  <a:txBody>
                    <a:bodyPr/>
                    <a:lstStyle/>
                    <a:p>
                      <a:pPr marL="0" marR="0" lvl="0" indent="0" algn="l" defTabSz="0" rtl="0" fontAlgn="base">
                        <a:lnSpc>
                          <a:spcPct val="100000"/>
                        </a:lnSpc>
                        <a:spcBef>
                          <a:spcPts val="475"/>
                        </a:spcBef>
                        <a:spcAft>
                          <a:spcPct val="0"/>
                        </a:spcAft>
                        <a:buClrTx/>
                        <a:buSzTx/>
                        <a:buFontTx/>
                        <a:buNone/>
                      </a:pPr>
                      <a:r>
                        <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办公室</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r>
              <a:tr h="0">
                <a:tc vMerge="1">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vMerge="1">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vMerge="1">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rowSpan="3">
                  <a:txBody>
                    <a:bodyPr/>
                    <a:lstStyle/>
                    <a:p>
                      <a:pPr marL="0" marR="0" lvl="0" indent="0" algn="ctr" defTabSz="0" rtl="0" eaLnBrk="1" fontAlgn="base" latinLnBrk="0" hangingPunct="1">
                        <a:lnSpc>
                          <a:spcPct val="100000"/>
                        </a:lnSpc>
                        <a:spcBef>
                          <a:spcPts val="475"/>
                        </a:spcBef>
                        <a:spcAft>
                          <a:spcPct val="0"/>
                        </a:spcAft>
                        <a:buClrTx/>
                        <a:buSzTx/>
                        <a:buFontTx/>
                        <a:buNone/>
                      </a:pPr>
                      <a:r>
                        <a:rPr lang="zh-CN" altLang="en-US" sz="120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个别人员“不支持”</a:t>
                      </a:r>
                      <a:endParaRPr kumimoji="0" lang="zh-CN" altLang="en-US"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endParaRPr>
                    </a:p>
                    <a:p>
                      <a:pPr marL="0" marR="0" lvl="0" indent="0" algn="l" defTabSz="0" rtl="0" eaLnBrk="1" fontAlgn="base" latinLnBrk="0" hangingPunct="1">
                        <a:lnSpc>
                          <a:spcPct val="130000"/>
                        </a:lnSpc>
                        <a:spcBef>
                          <a:spcPts val="475"/>
                        </a:spcBef>
                        <a:spcAft>
                          <a:spcPct val="0"/>
                        </a:spcAft>
                        <a:buClrTx/>
                        <a:buSzTx/>
                        <a:buFontTx/>
                        <a:buNone/>
                      </a:pP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vMerge="1">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vMerge="1">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vMerge="1">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r>
              <a:tr h="0">
                <a:tc vMerge="1">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vMerge="1">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vMerge="1">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vMerge="1">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vMerge="1">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vMerge="1">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rowSpan="2">
                  <a:txBody>
                    <a:bodyPr/>
                    <a:lstStyle/>
                    <a:p>
                      <a:pPr marL="0" marR="0" lvl="0" indent="0" algn="l" defTabSz="0" rtl="0" fontAlgn="base">
                        <a:lnSpc>
                          <a:spcPct val="100000"/>
                        </a:lnSpc>
                        <a:spcBef>
                          <a:spcPts val="475"/>
                        </a:spcBef>
                        <a:spcAft>
                          <a:spcPct val="0"/>
                        </a:spcAft>
                        <a:buClrTx/>
                        <a:buSzTx/>
                        <a:buFontTx/>
                        <a:buNone/>
                      </a:pPr>
                      <a:r>
                        <a:rPr lang="zh-CN" altLang="en-US" sz="1200">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工程部</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r>
              <a:tr h="1388745">
                <a:tc vMerge="1">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vMerge="1">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vMerge="1">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vMerge="1">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p>
                      <a:pPr marL="0" marR="0" lvl="0" indent="0" algn="l" defTabSz="0" rtl="0" eaLnBrk="1" fontAlgn="base" latinLnBrk="0" hangingPunct="1">
                        <a:lnSpc>
                          <a:spcPct val="130000"/>
                        </a:lnSpc>
                        <a:spcBef>
                          <a:spcPts val="475"/>
                        </a:spcBef>
                        <a:spcAft>
                          <a:spcPct val="0"/>
                        </a:spcAft>
                        <a:buClrTx/>
                        <a:buSzTx/>
                        <a:buFontTx/>
                        <a:buNone/>
                      </a:pPr>
                      <a:r>
                        <a:rPr lang="zh-CN" sz="120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关键人员必须沟通，取得联系。</a:t>
                      </a:r>
                      <a:endParaRPr kumimoji="0" lang="zh-CN"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endParaRPr>
                    </a:p>
                    <a:p>
                      <a:pPr marL="0" marR="0" lvl="0" indent="0" algn="l" defTabSz="0" rtl="0" eaLnBrk="1" fontAlgn="base" latinLnBrk="0" hangingPunct="1">
                        <a:lnSpc>
                          <a:spcPct val="130000"/>
                        </a:lnSpc>
                        <a:spcBef>
                          <a:spcPts val="475"/>
                        </a:spcBef>
                        <a:spcAft>
                          <a:spcPct val="0"/>
                        </a:spcAft>
                        <a:buClrTx/>
                        <a:buSzTx/>
                        <a:buFontTx/>
                        <a:buNone/>
                      </a:pPr>
                      <a:endParaRPr kumimoji="0" lang="zh-CN" altLang="en-US"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vMerge="1">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vMerge="1">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安全事故应急管理要点</a:t>
            </a:r>
            <a:endParaRPr lang="zh-CN" altLang="en-US" dirty="0"/>
          </a:p>
        </p:txBody>
      </p:sp>
      <p:sp>
        <p:nvSpPr>
          <p:cNvPr id="3" name="文本框 2"/>
          <p:cNvSpPr txBox="1"/>
          <p:nvPr/>
        </p:nvSpPr>
        <p:spPr>
          <a:xfrm>
            <a:off x="3111500" y="981710"/>
            <a:ext cx="3203575" cy="368300"/>
          </a:xfrm>
          <a:prstGeom prst="rect">
            <a:avLst/>
          </a:prstGeom>
          <a:noFill/>
        </p:spPr>
        <p:txBody>
          <a:bodyPr wrap="square" rtlCol="0" anchor="t">
            <a:spAutoFit/>
          </a:bodyPr>
          <a:lstStyle/>
          <a:p>
            <a:r>
              <a:rPr lang="zh-CN" altLang="en-US" b="1" dirty="0">
                <a:solidFill>
                  <a:srgbClr val="6FA0B7"/>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七、政府主管部门现场调查</a:t>
            </a:r>
            <a:endParaRPr lang="zh-CN" altLang="en-US" b="1" dirty="0">
              <a:solidFill>
                <a:srgbClr val="6FA0B7"/>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graphicFrame>
        <p:nvGraphicFramePr>
          <p:cNvPr id="5" name="表格 4"/>
          <p:cNvGraphicFramePr>
            <a:graphicFrameLocks noGrp="1"/>
          </p:cNvGraphicFramePr>
          <p:nvPr/>
        </p:nvGraphicFramePr>
        <p:xfrm>
          <a:off x="410845" y="1457325"/>
          <a:ext cx="8479155" cy="3299460"/>
        </p:xfrm>
        <a:graphic>
          <a:graphicData uri="http://schemas.openxmlformats.org/drawingml/2006/table">
            <a:tbl>
              <a:tblPr/>
              <a:tblGrid>
                <a:gridCol w="303530"/>
                <a:gridCol w="672465"/>
                <a:gridCol w="2408555"/>
                <a:gridCol w="1623060"/>
                <a:gridCol w="1950720"/>
                <a:gridCol w="657225"/>
                <a:gridCol w="863600"/>
              </a:tblGrid>
              <a:tr h="400050">
                <a:tc>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sz="12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事项</a:t>
                      </a:r>
                      <a:endParaRPr kumimoji="0" lang="zh-CN" sz="12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2563" marR="42563"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相关方</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2563" marR="42563"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ctr" defTabSz="0" rtl="0" fontAlgn="base">
                        <a:lnSpc>
                          <a:spcPct val="100000"/>
                        </a:lnSpc>
                        <a:spcBef>
                          <a:spcPts val="0"/>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采取的动作</a:t>
                      </a:r>
                      <a:endParaRPr kumimoji="0" lang="zh-CN" sz="12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endParaRPr>
                    </a:p>
                    <a:p>
                      <a:pPr marL="0" marR="0" lvl="0" indent="0" algn="ctr" defTabSz="0" rtl="0" fontAlgn="base">
                        <a:lnSpc>
                          <a:spcPct val="100000"/>
                        </a:lnSpc>
                        <a:spcBef>
                          <a:spcPts val="0"/>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及指导原则</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2563" marR="42563"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ctr" defTabSz="0" rtl="0" fontAlgn="base">
                        <a:lnSpc>
                          <a:spcPct val="100000"/>
                        </a:lnSpc>
                        <a:spcBef>
                          <a:spcPts val="0"/>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可能发生的状况</a:t>
                      </a:r>
                      <a:endParaRPr kumimoji="0" lang="zh-CN" sz="12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endParaRPr>
                    </a:p>
                    <a:p>
                      <a:pPr marL="0" marR="0" lvl="0" indent="0" algn="ctr" defTabSz="0" rtl="0" fontAlgn="base">
                        <a:lnSpc>
                          <a:spcPct val="100000"/>
                        </a:lnSpc>
                        <a:spcBef>
                          <a:spcPts val="0"/>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及造成影响</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2563" marR="42563"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紧急处理措施</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2563" marR="42563"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预控措施</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2563" marR="42563"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责任人</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2563" marR="42563"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r>
              <a:tr h="1012190">
                <a:tc rowSpan="5">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主管部门到现场</a:t>
                      </a: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rPr>
                        <a:t>调查</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endParaRPr>
                    </a:p>
                  </a:txBody>
                  <a:tcPr marL="42563" marR="42563"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建设局</a:t>
                      </a:r>
                      <a:endParaRPr kumimoji="0" lang="zh-CN"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2563" marR="42563"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rowSpan="2">
                  <a:txBody>
                    <a:bodyPr/>
                    <a:lstStyle/>
                    <a:p>
                      <a:pPr marL="0" marR="0" lvl="0" indent="0" algn="l" defTabSz="0" rtl="0" eaLnBrk="1" fontAlgn="base" latinLnBrk="0" hangingPunct="1">
                        <a:lnSpc>
                          <a:spcPct val="100000"/>
                        </a:lnSpc>
                        <a:spcBef>
                          <a:spcPts val="475"/>
                        </a:spcBef>
                        <a:spcAft>
                          <a:spcPct val="0"/>
                        </a:spcAft>
                        <a:buClrTx/>
                        <a:buSzTx/>
                        <a:buFontTx/>
                        <a:buNone/>
                      </a:pPr>
                      <a:r>
                        <a:rPr kumimoji="0" lang="zh-CN"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市应急中心接到事故举报后：立即指派副站长带队，科长、监督员到现场查看事故情况，并开展建设行业的事故调查分析，并报安全监督管理局。</a:t>
                      </a:r>
                      <a:endParaRPr kumimoji="0" lang="zh-CN"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2563" marR="42563"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p>
                      <a:pPr marL="0" marR="0" lvl="0" indent="0" algn="l" defTabSz="0" rtl="0" eaLnBrk="1" fontAlgn="base" latinLnBrk="0" hangingPunct="1">
                        <a:lnSpc>
                          <a:spcPct val="100000"/>
                        </a:lnSpc>
                        <a:spcBef>
                          <a:spcPts val="475"/>
                        </a:spcBef>
                        <a:spcAft>
                          <a:spcPct val="0"/>
                        </a:spcAft>
                        <a:buClrTx/>
                        <a:buSzTx/>
                        <a:buFontTx/>
                        <a:buNone/>
                      </a:pPr>
                      <a:r>
                        <a:rPr kumimoji="0" lang="zh-CN"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红黄警示、停牌等行业行政处罚</a:t>
                      </a:r>
                      <a:endParaRPr kumimoji="0" lang="zh-CN"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2563" marR="42563"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p>
                      <a:pPr marL="0" marR="0" lvl="0" indent="0" algn="l" defTabSz="0" rtl="0" eaLnBrk="1" fontAlgn="base" latinLnBrk="0" hangingPunct="1">
                        <a:lnSpc>
                          <a:spcPct val="100000"/>
                        </a:lnSpc>
                        <a:spcBef>
                          <a:spcPts val="475"/>
                        </a:spcBef>
                        <a:spcAft>
                          <a:spcPct val="0"/>
                        </a:spcAft>
                        <a:buClrTx/>
                        <a:buSzTx/>
                        <a:buFontTx/>
                        <a:buNone/>
                      </a:pPr>
                      <a:r>
                        <a:rPr kumimoji="0" lang="zh-CN"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视情况主动同安全监督员联系，寻求预防措施</a:t>
                      </a:r>
                      <a:endParaRPr kumimoji="0" lang="zh-CN"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endParaRPr>
                    </a:p>
                    <a:p>
                      <a:pPr marL="0" marR="0" lvl="0" indent="0" algn="l" defTabSz="0" rtl="0" eaLnBrk="1" fontAlgn="base" latinLnBrk="0" hangingPunct="1">
                        <a:lnSpc>
                          <a:spcPct val="100000"/>
                        </a:lnSpc>
                        <a:spcBef>
                          <a:spcPts val="475"/>
                        </a:spcBef>
                        <a:spcAft>
                          <a:spcPct val="0"/>
                        </a:spcAft>
                        <a:buClrTx/>
                        <a:buSzTx/>
                        <a:buFontTx/>
                        <a:buNone/>
                      </a:pPr>
                      <a:r>
                        <a:rPr kumimoji="0" lang="zh-CN"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同安监站科长、站长沟通。主动汇报处理情况。</a:t>
                      </a:r>
                      <a:endParaRPr kumimoji="0" lang="zh-CN"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2563" marR="42563"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rowSpan="5">
                  <a:txBody>
                    <a:bodyPr/>
                    <a:lstStyle/>
                    <a:p>
                      <a:pPr marL="0" marR="0" lvl="0" indent="0" algn="just" defTabSz="0" rtl="0" eaLnBrk="1" fontAlgn="base" latinLnBrk="0" hangingPunct="1">
                        <a:lnSpc>
                          <a:spcPct val="100000"/>
                        </a:lnSpc>
                        <a:spcBef>
                          <a:spcPts val="475"/>
                        </a:spcBef>
                        <a:spcAft>
                          <a:spcPct val="0"/>
                        </a:spcAft>
                        <a:buClrTx/>
                        <a:buSzTx/>
                        <a:buFontTx/>
                        <a:buNone/>
                      </a:pPr>
                      <a:r>
                        <a:rPr kumimoji="0" lang="zh-CN" altLang="en-US"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日常与相关部门、单位建立良好互信关系，取得关键时刻的谅解与支持</a:t>
                      </a:r>
                      <a:endParaRPr kumimoji="0" lang="zh-CN" altLang="en-US"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2563" marR="42563"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安监部</a:t>
                      </a:r>
                      <a:endParaRPr kumimoji="0" lang="zh-CN"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endParaRPr>
                    </a:p>
                    <a:p>
                      <a:pPr marL="0" marR="0" lvl="0" indent="0" algn="ctr" defTabSz="0" rtl="0" eaLnBrk="1" fontAlgn="base" latinLnBrk="0" hangingPunct="1">
                        <a:lnSpc>
                          <a:spcPct val="100000"/>
                        </a:lnSpc>
                        <a:spcBef>
                          <a:spcPts val="475"/>
                        </a:spcBef>
                        <a:spcAft>
                          <a:spcPct val="0"/>
                        </a:spcAft>
                        <a:buClrTx/>
                        <a:buSzTx/>
                        <a:buFontTx/>
                        <a:buNone/>
                      </a:pPr>
                      <a:r>
                        <a:rPr kumimoji="0" lang="zh-CN"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技术部</a:t>
                      </a:r>
                      <a:endParaRPr kumimoji="0" lang="zh-CN"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2563" marR="42563"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r>
              <a:tr h="182880">
                <a:tc vMerge="1">
                  <a:tcPr/>
                </a:tc>
                <a:tc>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安监站</a:t>
                      </a:r>
                      <a:endParaRPr kumimoji="0" lang="zh-CN"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2563" marR="42563"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vMerge="1">
                  <a:tcPr/>
                </a:tc>
                <a:tc>
                  <a:txBody>
                    <a:bodyPr/>
                    <a:lstStyle/>
                    <a:p>
                      <a:pPr marL="0" marR="0" lvl="0" indent="0" algn="l" defTabSz="0" rtl="0" eaLnBrk="1" fontAlgn="base" latinLnBrk="0" hangingPunct="1">
                        <a:lnSpc>
                          <a:spcPct val="100000"/>
                        </a:lnSpc>
                        <a:spcBef>
                          <a:spcPts val="475"/>
                        </a:spcBef>
                        <a:spcAft>
                          <a:spcPct val="0"/>
                        </a:spcAft>
                        <a:buClrTx/>
                        <a:buSzTx/>
                        <a:buFontTx/>
                        <a:buNone/>
                      </a:pPr>
                      <a:endParaRPr kumimoji="0" lang="zh-CN" altLang="zh-CN"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2563" marR="42563"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p>
                      <a:pPr marL="0" marR="0" lvl="0" indent="0" algn="l" defTabSz="0" rtl="0" eaLnBrk="1" fontAlgn="base" latinLnBrk="0" hangingPunct="1">
                        <a:lnSpc>
                          <a:spcPct val="100000"/>
                        </a:lnSpc>
                        <a:spcBef>
                          <a:spcPts val="475"/>
                        </a:spcBef>
                        <a:spcAft>
                          <a:spcPct val="0"/>
                        </a:spcAft>
                        <a:buClrTx/>
                        <a:buSzTx/>
                        <a:buFontTx/>
                        <a:buNone/>
                      </a:pPr>
                      <a:endParaRPr kumimoji="0" lang="zh-CN" altLang="zh-CN"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2563" marR="42563"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vMerge="1">
                  <a:tcPr/>
                </a:tc>
                <a:tc rowSpan="2">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安监部</a:t>
                      </a:r>
                      <a:endParaRPr kumimoji="0" lang="zh-CN"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2563" marR="42563"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r>
              <a:tr h="972820">
                <a:tc vMerge="1">
                  <a:tcPr/>
                </a:tc>
                <a:tc>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安全监</a:t>
                      </a:r>
                      <a:endParaRPr kumimoji="0" lang="zh-CN"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endParaRPr>
                    </a:p>
                    <a:p>
                      <a:pPr marL="0" marR="0" lvl="0" indent="0" algn="ctr" defTabSz="0" rtl="0" eaLnBrk="1" fontAlgn="base" latinLnBrk="0" hangingPunct="1">
                        <a:lnSpc>
                          <a:spcPct val="100000"/>
                        </a:lnSpc>
                        <a:spcBef>
                          <a:spcPts val="475"/>
                        </a:spcBef>
                        <a:spcAft>
                          <a:spcPct val="0"/>
                        </a:spcAft>
                        <a:buClrTx/>
                        <a:buSzTx/>
                        <a:buFontTx/>
                        <a:buNone/>
                      </a:pPr>
                      <a:r>
                        <a:rPr kumimoji="0" lang="zh-CN"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督管理局</a:t>
                      </a:r>
                      <a:endParaRPr kumimoji="0" lang="zh-CN"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2563" marR="42563"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p>
                      <a:pPr marL="0" marR="0" lvl="0" indent="0" algn="l" defTabSz="0" rtl="0" eaLnBrk="1" fontAlgn="base" latinLnBrk="0" hangingPunct="1">
                        <a:lnSpc>
                          <a:spcPct val="100000"/>
                        </a:lnSpc>
                        <a:spcBef>
                          <a:spcPts val="475"/>
                        </a:spcBef>
                        <a:spcAft>
                          <a:spcPct val="0"/>
                        </a:spcAft>
                        <a:buClrTx/>
                        <a:buSzTx/>
                        <a:buFontTx/>
                        <a:buNone/>
                      </a:pPr>
                      <a:r>
                        <a:rPr kumimoji="0" lang="zh-CN"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市应急中心接到事故举报后：立即开展事故调查分析，确定事故原因，并结案。</a:t>
                      </a:r>
                      <a:endParaRPr kumimoji="0" lang="zh-CN"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2563" marR="42563"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p>
                      <a:pPr marL="0" marR="0" lvl="0" indent="0" algn="l" defTabSz="0" rtl="0" eaLnBrk="1" fontAlgn="base" latinLnBrk="0" hangingPunct="1">
                        <a:lnSpc>
                          <a:spcPct val="100000"/>
                        </a:lnSpc>
                        <a:spcBef>
                          <a:spcPts val="475"/>
                        </a:spcBef>
                        <a:spcAft>
                          <a:spcPct val="0"/>
                        </a:spcAft>
                        <a:buClrTx/>
                        <a:buSzTx/>
                        <a:buFontTx/>
                        <a:buNone/>
                      </a:pPr>
                      <a:r>
                        <a:rPr kumimoji="0" lang="zh-CN"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重大事故暂时确定主要责任人（可能扣押），暂停施工，吊销安全生产许可证，可责令行业机构进行处罚。</a:t>
                      </a:r>
                      <a:endParaRPr kumimoji="0" lang="zh-CN"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2563" marR="42563"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p>
                      <a:pPr marL="0" marR="0" lvl="0" indent="0" algn="l" defTabSz="0" rtl="0" eaLnBrk="1" fontAlgn="base" latinLnBrk="0" hangingPunct="1">
                        <a:lnSpc>
                          <a:spcPct val="100000"/>
                        </a:lnSpc>
                        <a:spcBef>
                          <a:spcPts val="475"/>
                        </a:spcBef>
                        <a:spcAft>
                          <a:spcPct val="0"/>
                        </a:spcAft>
                        <a:buClrTx/>
                        <a:buSzTx/>
                        <a:buFontTx/>
                        <a:buNone/>
                      </a:pPr>
                      <a:r>
                        <a:rPr kumimoji="0" lang="zh-CN"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同相关人员沟通，取得支持。</a:t>
                      </a:r>
                      <a:endParaRPr kumimoji="0" lang="zh-CN"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2563" marR="42563"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vMerge="1">
                  <a:tcPr/>
                </a:tc>
                <a:tc vMerge="1">
                  <a:tcPr/>
                </a:tc>
              </a:tr>
              <a:tr h="365760">
                <a:tc vMerge="1">
                  <a:tcPr/>
                </a:tc>
                <a:tc>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劳动局</a:t>
                      </a:r>
                      <a:endParaRPr kumimoji="0" lang="zh-CN"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2563" marR="42563"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p>
                      <a:pPr marL="0" marR="0" lvl="0" indent="0" algn="l" defTabSz="0" rtl="0" eaLnBrk="1" fontAlgn="base" latinLnBrk="0" hangingPunct="1">
                        <a:lnSpc>
                          <a:spcPct val="100000"/>
                        </a:lnSpc>
                        <a:spcBef>
                          <a:spcPts val="475"/>
                        </a:spcBef>
                        <a:spcAft>
                          <a:spcPct val="0"/>
                        </a:spcAft>
                        <a:buClrTx/>
                        <a:buSzTx/>
                        <a:buFontTx/>
                        <a:buNone/>
                      </a:pPr>
                      <a:r>
                        <a:rPr kumimoji="0" lang="zh-CN"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到现场了解情况，协助事故调查</a:t>
                      </a:r>
                      <a:endParaRPr kumimoji="0" lang="zh-CN"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2563" marR="42563"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p>
                      <a:pPr marL="0" marR="0" lvl="0" indent="0" algn="l" defTabSz="0" rtl="0" eaLnBrk="1" fontAlgn="base" latinLnBrk="0" hangingPunct="1">
                        <a:lnSpc>
                          <a:spcPct val="100000"/>
                        </a:lnSpc>
                        <a:spcBef>
                          <a:spcPts val="475"/>
                        </a:spcBef>
                        <a:spcAft>
                          <a:spcPct val="0"/>
                        </a:spcAft>
                        <a:buClrTx/>
                        <a:buSzTx/>
                        <a:buFontTx/>
                        <a:buNone/>
                      </a:pPr>
                      <a:endParaRPr kumimoji="0" lang="zh-CN" altLang="zh-CN"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2563" marR="42563"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p>
                      <a:pPr marL="0" marR="0" lvl="0" indent="0" algn="l" defTabSz="0" rtl="0" eaLnBrk="1" fontAlgn="base" latinLnBrk="0" hangingPunct="1">
                        <a:lnSpc>
                          <a:spcPct val="100000"/>
                        </a:lnSpc>
                        <a:spcBef>
                          <a:spcPts val="475"/>
                        </a:spcBef>
                        <a:spcAft>
                          <a:spcPct val="0"/>
                        </a:spcAft>
                        <a:buClrTx/>
                        <a:buSzTx/>
                        <a:buFontTx/>
                        <a:buNone/>
                      </a:pPr>
                      <a:r>
                        <a:rPr kumimoji="0" lang="zh-CN"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同相关人员沟通，取得支持。</a:t>
                      </a:r>
                      <a:endParaRPr kumimoji="0" lang="zh-CN"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2563" marR="42563"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vMerge="1">
                  <a:tcPr/>
                </a:tc>
                <a:tc>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办公室</a:t>
                      </a:r>
                      <a:endParaRPr kumimoji="0" lang="zh-CN"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2563" marR="42563"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r>
              <a:tr h="365760">
                <a:tc vMerge="1">
                  <a:tcPr/>
                </a:tc>
                <a:tc>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街道办</a:t>
                      </a:r>
                      <a:endParaRPr kumimoji="0" lang="zh-CN"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2563" marR="42563"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p>
                      <a:pPr marL="0" marR="0" lvl="0" indent="0" algn="l" defTabSz="0" rtl="0" eaLnBrk="1" fontAlgn="base" latinLnBrk="0" hangingPunct="1">
                        <a:lnSpc>
                          <a:spcPct val="100000"/>
                        </a:lnSpc>
                        <a:spcBef>
                          <a:spcPts val="475"/>
                        </a:spcBef>
                        <a:spcAft>
                          <a:spcPct val="0"/>
                        </a:spcAft>
                        <a:buClrTx/>
                        <a:buSzTx/>
                        <a:buFontTx/>
                        <a:buNone/>
                      </a:pPr>
                      <a:r>
                        <a:rPr kumimoji="0" lang="zh-CN"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到现场了解情况，协助事故调查</a:t>
                      </a:r>
                      <a:endParaRPr kumimoji="0" lang="zh-CN"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2563" marR="42563"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p>
                      <a:pPr marL="0" marR="0" lvl="0" indent="0" algn="l" defTabSz="0" rtl="0" eaLnBrk="1" fontAlgn="base" latinLnBrk="0" hangingPunct="1">
                        <a:lnSpc>
                          <a:spcPct val="100000"/>
                        </a:lnSpc>
                        <a:spcBef>
                          <a:spcPts val="475"/>
                        </a:spcBef>
                        <a:spcAft>
                          <a:spcPct val="0"/>
                        </a:spcAft>
                        <a:buClrTx/>
                        <a:buSzTx/>
                        <a:buFontTx/>
                        <a:buNone/>
                      </a:pPr>
                      <a:endParaRPr kumimoji="0" lang="zh-CN" altLang="zh-CN" sz="12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2563" marR="42563"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p>
                      <a:pPr marL="0" marR="0" lvl="0" indent="0" algn="l" defTabSz="0" rtl="0" eaLnBrk="1" fontAlgn="base" latinLnBrk="0" hangingPunct="1">
                        <a:lnSpc>
                          <a:spcPct val="100000"/>
                        </a:lnSpc>
                        <a:spcBef>
                          <a:spcPts val="475"/>
                        </a:spcBef>
                        <a:spcAft>
                          <a:spcPct val="0"/>
                        </a:spcAft>
                        <a:buClrTx/>
                        <a:buSzTx/>
                        <a:buFontTx/>
                        <a:buNone/>
                      </a:pPr>
                      <a:r>
                        <a:rPr kumimoji="0" lang="zh-CN"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同相关人员沟通，取得支持。</a:t>
                      </a:r>
                      <a:endParaRPr kumimoji="0" lang="zh-CN"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2563" marR="42563"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vMerge="1">
                  <a:tcPr/>
                </a:tc>
                <a:tc>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办公室</a:t>
                      </a:r>
                      <a:endParaRPr kumimoji="0" lang="zh-CN"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2563" marR="42563"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安全事故应急管理要点</a:t>
            </a:r>
            <a:endParaRPr lang="zh-CN" altLang="en-US" dirty="0"/>
          </a:p>
        </p:txBody>
      </p:sp>
      <p:sp>
        <p:nvSpPr>
          <p:cNvPr id="3" name="文本框 2"/>
          <p:cNvSpPr txBox="1"/>
          <p:nvPr/>
        </p:nvSpPr>
        <p:spPr>
          <a:xfrm>
            <a:off x="3111500" y="981710"/>
            <a:ext cx="3203575" cy="368300"/>
          </a:xfrm>
          <a:prstGeom prst="rect">
            <a:avLst/>
          </a:prstGeom>
          <a:noFill/>
        </p:spPr>
        <p:txBody>
          <a:bodyPr wrap="square" rtlCol="0" anchor="t">
            <a:spAutoFit/>
          </a:bodyPr>
          <a:lstStyle/>
          <a:p>
            <a:r>
              <a:rPr lang="zh-CN" altLang="en-US" b="1" dirty="0">
                <a:solidFill>
                  <a:srgbClr val="6FA0B7"/>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八、事故赔偿谈判（一）</a:t>
            </a:r>
            <a:endParaRPr lang="zh-CN" altLang="en-US" b="1" dirty="0">
              <a:solidFill>
                <a:srgbClr val="6FA0B7"/>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graphicFrame>
        <p:nvGraphicFramePr>
          <p:cNvPr id="5" name="表格 4"/>
          <p:cNvGraphicFramePr>
            <a:graphicFrameLocks noGrp="1"/>
          </p:cNvGraphicFramePr>
          <p:nvPr/>
        </p:nvGraphicFramePr>
        <p:xfrm>
          <a:off x="587375" y="1476375"/>
          <a:ext cx="7877175" cy="3063875"/>
        </p:xfrm>
        <a:graphic>
          <a:graphicData uri="http://schemas.openxmlformats.org/drawingml/2006/table">
            <a:tbl>
              <a:tblPr/>
              <a:tblGrid>
                <a:gridCol w="360045"/>
                <a:gridCol w="611505"/>
                <a:gridCol w="954405"/>
                <a:gridCol w="767080"/>
                <a:gridCol w="5184140"/>
              </a:tblGrid>
              <a:tr h="460375">
                <a:tc>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sz="12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事项</a:t>
                      </a:r>
                      <a:endParaRPr kumimoji="0" lang="zh-CN" sz="12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6557" marR="46557"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相关方</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6557" marR="46557"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采取的动作及指导原则</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6557" marR="46557"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可能状况及影响</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6557" marR="46557"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紧急处理措施</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6557" marR="46557"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r>
              <a:tr h="2603500">
                <a:tc>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事故赔偿谈判</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a:txBody>
                  <a:tcPr marL="46557" marR="46557"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l" defTabSz="0" rtl="0" eaLnBrk="1" fontAlgn="base" latinLnBrk="0" hangingPunct="1">
                        <a:lnSpc>
                          <a:spcPct val="130000"/>
                        </a:lnSpc>
                        <a:spcBef>
                          <a:spcPts val="475"/>
                        </a:spcBef>
                        <a:spcAft>
                          <a:spcPct val="0"/>
                        </a:spcAft>
                        <a:buClrTx/>
                        <a:buSzTx/>
                        <a:buFontTx/>
                        <a:buNone/>
                      </a:pPr>
                      <a:r>
                        <a:rPr kumimoji="0" lang="zh-CN" alt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“伤者”家属及其代理人</a:t>
                      </a:r>
                      <a:endParaRPr kumimoji="0" lang="zh-CN" alt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6557" marR="46557"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p>
                      <a:pPr marL="0" marR="0" lvl="0" indent="0" algn="just" defTabSz="0" rtl="0" eaLnBrk="1" fontAlgn="base" latinLnBrk="0" hangingPunct="1">
                        <a:lnSpc>
                          <a:spcPct val="100000"/>
                        </a:lnSpc>
                        <a:spcBef>
                          <a:spcPct val="0"/>
                        </a:spcBef>
                        <a:spcAft>
                          <a:spcPct val="0"/>
                        </a:spcAft>
                        <a:buClrTx/>
                        <a:buSzTx/>
                        <a:buFontTx/>
                        <a:buNone/>
                      </a:pPr>
                      <a:r>
                        <a:rPr kumimoji="0" lang="zh-CN" alt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避免意外，</a:t>
                      </a:r>
                      <a:endParaRPr kumimoji="0" 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charset="0"/>
                      </a:endParaRPr>
                    </a:p>
                    <a:p>
                      <a:pPr marL="0" marR="0" lvl="0" indent="0" algn="just" defTabSz="0" rtl="0" eaLnBrk="1" fontAlgn="base" latinLnBrk="0" hangingPunct="1">
                        <a:lnSpc>
                          <a:spcPct val="100000"/>
                        </a:lnSpc>
                        <a:spcBef>
                          <a:spcPct val="0"/>
                        </a:spcBef>
                        <a:spcAft>
                          <a:spcPct val="0"/>
                        </a:spcAft>
                        <a:buClrTx/>
                        <a:buSzTx/>
                        <a:buFontTx/>
                        <a:buNone/>
                      </a:pPr>
                      <a:r>
                        <a:rPr kumimoji="0" lang="zh-CN" alt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便于谈判</a:t>
                      </a:r>
                      <a:endParaRPr kumimoji="0" lang="zh-CN" alt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a:txBody>
                  <a:tcPr marL="46557" marR="46557"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p>
                      <a:pPr marL="0" marR="0" lvl="0" indent="0" algn="just" defTabSz="0" rtl="0" fontAlgn="base">
                        <a:lnSpc>
                          <a:spcPct val="110000"/>
                        </a:lnSpc>
                        <a:spcBef>
                          <a:spcPct val="0"/>
                        </a:spcBef>
                        <a:spcAft>
                          <a:spcPct val="0"/>
                        </a:spcAft>
                        <a:buClrTx/>
                        <a:buSzTx/>
                        <a:buFontTx/>
                        <a:buNone/>
                      </a:pPr>
                      <a:r>
                        <a:rPr kumimoji="0" lang="en-US"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charset="0"/>
                        </a:rPr>
                        <a:t>1</a:t>
                      </a:r>
                      <a:r>
                        <a:rPr kumimoji="0" lang="zh-CN" altLang="en-US"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、谈判地点选择错误，造成事态不可控或造成家属不合理的预期</a:t>
                      </a:r>
                      <a:endParaRPr kumimoji="0" lang="zh-CN" altLang="en-US"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a:txBody>
                  <a:tcPr marL="46557" marR="46557"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p>
                      <a:pPr marL="0" marR="0" lvl="0" indent="0" algn="just" defTabSz="0" rtl="0" fontAlgn="base">
                        <a:lnSpc>
                          <a:spcPct val="110000"/>
                        </a:lnSpc>
                        <a:spcBef>
                          <a:spcPct val="0"/>
                        </a:spcBef>
                        <a:spcAft>
                          <a:spcPct val="0"/>
                        </a:spcAft>
                        <a:buClrTx/>
                        <a:buSzTx/>
                        <a:buFontTx/>
                        <a:buNone/>
                      </a:pPr>
                      <a:r>
                        <a:rPr kumimoji="0" lang="en-US" sz="12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charset="0"/>
                        </a:rPr>
                        <a:t>A</a:t>
                      </a:r>
                      <a:r>
                        <a:rPr kumimoji="0" lang="zh-CN" altLang="en-US" sz="12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a:t>
                      </a:r>
                      <a:r>
                        <a:rPr kumimoji="0" lang="zh-CN" altLang="en-US"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家属住宿应安排在距工地、距医院远，靠火化场的比较偏僻的位置的经济快捷酒店，</a:t>
                      </a: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不宜条件太高也不宜太差。家属来汉第一天情绪较为激动应尽量安排社会阅历丰富的人员进行安抚，一定要有耐心，尽可能满足家属生活上的条件，避免激化矛盾。</a:t>
                      </a:r>
                      <a:endPar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a:p>
                      <a:pPr marL="0" marR="0" lvl="0" indent="0" algn="just" defTabSz="0" rtl="0" fontAlgn="base">
                        <a:lnSpc>
                          <a:spcPct val="110000"/>
                        </a:lnSpc>
                        <a:spcBef>
                          <a:spcPts val="600"/>
                        </a:spcBef>
                        <a:spcAft>
                          <a:spcPct val="0"/>
                        </a:spcAft>
                        <a:buClrTx/>
                        <a:buSzTx/>
                        <a:buFontTx/>
                        <a:buNone/>
                      </a:pPr>
                      <a:r>
                        <a:rPr kumimoji="0" lang="en-US" sz="12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charset="0"/>
                        </a:rPr>
                        <a:t>B</a:t>
                      </a:r>
                      <a:r>
                        <a:rPr kumimoji="0" lang="zh-CN" altLang="en-US" sz="12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房间摆设：尽量简单，房间内多余的物品，要吩咐宾馆提前撤掉，避免让家属认为有钱，</a:t>
                      </a:r>
                      <a:r>
                        <a:rPr kumimoji="0" lang="zh-CN" altLang="en-US" sz="12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可以多要，也避免浪费。</a:t>
                      </a:r>
                      <a:endParaRPr kumimoji="0" lang="en-US" sz="12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charset="0"/>
                      </a:endParaRPr>
                    </a:p>
                    <a:p>
                      <a:pPr marL="0" marR="0" lvl="0" indent="0" algn="just" defTabSz="0" rtl="0" fontAlgn="base">
                        <a:lnSpc>
                          <a:spcPct val="110000"/>
                        </a:lnSpc>
                        <a:spcBef>
                          <a:spcPts val="600"/>
                        </a:spcBef>
                        <a:spcAft>
                          <a:spcPct val="0"/>
                        </a:spcAft>
                        <a:buClrTx/>
                        <a:buSzTx/>
                        <a:buFontTx/>
                        <a:buNone/>
                      </a:pPr>
                      <a:r>
                        <a:rPr kumimoji="0" lang="en-US" sz="12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charset="0"/>
                        </a:rPr>
                        <a:t>C</a:t>
                      </a:r>
                      <a:r>
                        <a:rPr kumimoji="0" lang="zh-CN" altLang="en-US" sz="12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、出行：清车简行，最好租用面包车，好车不要来。避免家属高预期。</a:t>
                      </a:r>
                      <a:endParaRPr kumimoji="0" lang="en-US" sz="12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charset="0"/>
                      </a:endParaRPr>
                    </a:p>
                    <a:p>
                      <a:pPr marL="0" marR="0" lvl="0" indent="0" algn="just" defTabSz="0" rtl="0" fontAlgn="base">
                        <a:lnSpc>
                          <a:spcPct val="110000"/>
                        </a:lnSpc>
                        <a:spcBef>
                          <a:spcPts val="600"/>
                        </a:spcBef>
                        <a:spcAft>
                          <a:spcPct val="0"/>
                        </a:spcAft>
                        <a:buClrTx/>
                        <a:buSzTx/>
                        <a:buFontTx/>
                        <a:buNone/>
                      </a:pPr>
                      <a:r>
                        <a:rPr kumimoji="0" lang="en-US" sz="12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charset="0"/>
                        </a:rPr>
                        <a:t>D</a:t>
                      </a:r>
                      <a:r>
                        <a:rPr kumimoji="0" lang="zh-CN" altLang="en-US" sz="12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、房间安排：队伍</a:t>
                      </a:r>
                      <a:r>
                        <a:rPr kumimoji="0" lang="en-US" sz="12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charset="0"/>
                        </a:rPr>
                        <a:t>2-3</a:t>
                      </a:r>
                      <a:r>
                        <a:rPr kumimoji="0" lang="zh-CN" altLang="en-US" sz="12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间，公司</a:t>
                      </a:r>
                      <a:r>
                        <a:rPr kumimoji="0" lang="en-US" sz="12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charset="0"/>
                        </a:rPr>
                        <a:t>1-2</a:t>
                      </a:r>
                      <a:r>
                        <a:rPr kumimoji="0" lang="zh-CN" altLang="en-US" sz="12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间，家属预备</a:t>
                      </a:r>
                      <a:r>
                        <a:rPr kumimoji="0" lang="en-US" sz="12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charset="0"/>
                        </a:rPr>
                        <a:t>2-15</a:t>
                      </a:r>
                      <a:r>
                        <a:rPr kumimoji="0" lang="zh-CN" altLang="en-US" sz="12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间；公司司机单独</a:t>
                      </a:r>
                      <a:r>
                        <a:rPr kumimoji="0" lang="en-US" sz="12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charset="0"/>
                        </a:rPr>
                        <a:t>1</a:t>
                      </a:r>
                      <a:r>
                        <a:rPr kumimoji="0" lang="zh-CN" altLang="en-US" sz="12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间，避免信息无序扩散；公司房间与队伍房间宜布置在同一层（最好布置在有后门便于出入的一层），间隔</a:t>
                      </a:r>
                      <a:r>
                        <a:rPr kumimoji="0" lang="en-US" sz="12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charset="0"/>
                        </a:rPr>
                        <a:t>2</a:t>
                      </a:r>
                      <a:r>
                        <a:rPr kumimoji="0" lang="zh-CN" altLang="en-US" sz="12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个房间，既便于保密，又便于及时沟通；家属房间宜布置在间隔两层的楼上。</a:t>
                      </a:r>
                      <a:endParaRPr kumimoji="0" lang="zh-CN" altLang="en-US" sz="12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a:txBody>
                  <a:tcPr marL="46557" marR="46557"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安全事故应急管理要点</a:t>
            </a:r>
            <a:endParaRPr lang="zh-CN" altLang="en-US" dirty="0"/>
          </a:p>
        </p:txBody>
      </p:sp>
      <p:sp>
        <p:nvSpPr>
          <p:cNvPr id="3" name="文本框 2"/>
          <p:cNvSpPr txBox="1"/>
          <p:nvPr/>
        </p:nvSpPr>
        <p:spPr>
          <a:xfrm>
            <a:off x="3111500" y="981710"/>
            <a:ext cx="3203575" cy="368300"/>
          </a:xfrm>
          <a:prstGeom prst="rect">
            <a:avLst/>
          </a:prstGeom>
          <a:noFill/>
        </p:spPr>
        <p:txBody>
          <a:bodyPr wrap="square" rtlCol="0" anchor="t">
            <a:spAutoFit/>
          </a:bodyPr>
          <a:lstStyle/>
          <a:p>
            <a:r>
              <a:rPr lang="zh-CN" altLang="en-US" b="1" dirty="0">
                <a:solidFill>
                  <a:srgbClr val="6FA0B7"/>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八、事故赔偿谈判（二）</a:t>
            </a:r>
            <a:endParaRPr lang="zh-CN" altLang="en-US" b="1" dirty="0">
              <a:solidFill>
                <a:srgbClr val="6FA0B7"/>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graphicFrame>
        <p:nvGraphicFramePr>
          <p:cNvPr id="5" name="表格 4"/>
          <p:cNvGraphicFramePr>
            <a:graphicFrameLocks noGrp="1"/>
          </p:cNvGraphicFramePr>
          <p:nvPr/>
        </p:nvGraphicFramePr>
        <p:xfrm>
          <a:off x="587375" y="1476375"/>
          <a:ext cx="7877175" cy="3376930"/>
        </p:xfrm>
        <a:graphic>
          <a:graphicData uri="http://schemas.openxmlformats.org/drawingml/2006/table">
            <a:tbl>
              <a:tblPr/>
              <a:tblGrid>
                <a:gridCol w="360045"/>
                <a:gridCol w="611505"/>
                <a:gridCol w="890905"/>
                <a:gridCol w="751205"/>
                <a:gridCol w="5263515"/>
              </a:tblGrid>
              <a:tr h="548640">
                <a:tc>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事项</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6557" marR="46557"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相关方</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6557" marR="46557"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ctr" defTabSz="0" rtl="0" fontAlgn="base">
                        <a:lnSpc>
                          <a:spcPct val="100000"/>
                        </a:lnSpc>
                        <a:spcBef>
                          <a:spcPts val="0"/>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采取的动作及指导原则</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6557" marR="46557"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ctr" defTabSz="0" rtl="0" fontAlgn="base">
                        <a:lnSpc>
                          <a:spcPct val="100000"/>
                        </a:lnSpc>
                        <a:spcBef>
                          <a:spcPts val="0"/>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可能状况及影响</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6557" marR="46557"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紧急处理措施</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6557" marR="46557"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r>
              <a:tr h="2828290">
                <a:tc>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赔偿</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a:txBody>
                  <a:tcPr marL="46557" marR="46557"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l" defTabSz="0" rtl="0" eaLnBrk="1" fontAlgn="base" latinLnBrk="0" hangingPunct="1">
                        <a:lnSpc>
                          <a:spcPct val="130000"/>
                        </a:lnSpc>
                        <a:spcBef>
                          <a:spcPts val="475"/>
                        </a:spcBef>
                        <a:spcAft>
                          <a:spcPct val="0"/>
                        </a:spcAft>
                        <a:buClrTx/>
                        <a:buSzTx/>
                        <a:buFontTx/>
                        <a:buNone/>
                      </a:pPr>
                      <a:r>
                        <a:rPr kumimoji="0" lang="zh-CN" alt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“伤者”家属及其代理人</a:t>
                      </a:r>
                      <a:endParaRPr kumimoji="0" lang="zh-CN" alt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6557" marR="46557"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p>
                      <a:pPr marL="0" marR="0" lvl="0" indent="0" algn="l" defTabSz="0" rtl="0" eaLnBrk="1" fontAlgn="base" latinLnBrk="0" hangingPunct="1">
                        <a:lnSpc>
                          <a:spcPct val="100000"/>
                        </a:lnSpc>
                        <a:spcBef>
                          <a:spcPct val="0"/>
                        </a:spcBef>
                        <a:spcAft>
                          <a:spcPct val="0"/>
                        </a:spcAft>
                        <a:buClrTx/>
                        <a:buSzTx/>
                        <a:buFontTx/>
                        <a:buNone/>
                      </a:pPr>
                      <a:r>
                        <a:rPr kumimoji="0" lang="zh-CN" alt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合理适度</a:t>
                      </a:r>
                      <a:endParaRPr kumimoji="0" lang="zh-CN" alt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a:txBody>
                  <a:tcPr marL="46557" marR="46557"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p>
                      <a:pPr marL="0" marR="0" lvl="0" indent="0" algn="just" defTabSz="0" rtl="0" eaLnBrk="1" fontAlgn="base" latinLnBrk="0" hangingPunct="1">
                        <a:lnSpc>
                          <a:spcPct val="130000"/>
                        </a:lnSpc>
                        <a:spcBef>
                          <a:spcPts val="475"/>
                        </a:spcBef>
                        <a:spcAft>
                          <a:spcPct val="0"/>
                        </a:spcAft>
                        <a:buClrTx/>
                        <a:buSzTx/>
                        <a:buFontTx/>
                        <a:buNone/>
                      </a:pPr>
                      <a:r>
                        <a:rPr lang="en-US" sz="1200" b="1">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2</a:t>
                      </a:r>
                      <a:r>
                        <a:rPr lang="zh-CN" altLang="en-US" sz="1200" b="1">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、家属漫天要价。或在了解市场行情基础上拔高价格。</a:t>
                      </a:r>
                      <a:endParaRPr kumimoji="0" lang="zh-CN" altLang="en-US"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a:txBody>
                  <a:tcPr marL="46557" marR="46557"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p>
                      <a:pPr marL="0" marR="0" lvl="0" indent="0" algn="just" defTabSz="0" rtl="0" fontAlgn="base">
                        <a:lnSpc>
                          <a:spcPct val="100000"/>
                        </a:lnSpc>
                        <a:spcBef>
                          <a:spcPts val="475"/>
                        </a:spcBef>
                        <a:spcAft>
                          <a:spcPct val="0"/>
                        </a:spcAft>
                        <a:buClrTx/>
                        <a:buSzTx/>
                        <a:buFontTx/>
                        <a:buNone/>
                      </a:pPr>
                      <a:r>
                        <a:rPr lang="en-US" sz="1200" b="1">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A</a:t>
                      </a:r>
                      <a:r>
                        <a:rPr lang="zh-CN" altLang="en-US" sz="1200" b="1">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谈判时赔偿金额最好按法定赔偿金额作为起点谈判，在此基础上适当增加赔偿。谈判双方的赔偿金额开始时差距会很大且家属初期情绪易激动，谈判时态度要好，告诉家属在尽力筹钱。谈判过程中分析家属动态，找出亡者家属谈判的主要负责人，尽量与其单独谈判。，告知家属，如事件影响扩大，只能按正常情况赔偿（赔偿额度将大大降低）。</a:t>
                      </a:r>
                      <a:endParaRPr kumimoji="0" 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p>
                      <a:pPr marL="0" marR="0" lvl="0" indent="0" algn="just" defTabSz="0" rtl="0" fontAlgn="base">
                        <a:lnSpc>
                          <a:spcPct val="100000"/>
                        </a:lnSpc>
                        <a:spcBef>
                          <a:spcPts val="600"/>
                        </a:spcBef>
                        <a:spcAft>
                          <a:spcPct val="0"/>
                        </a:spcAft>
                        <a:buClrTx/>
                        <a:buSzTx/>
                        <a:buFontTx/>
                        <a:buNone/>
                      </a:pPr>
                      <a:r>
                        <a:rPr lang="en-US" sz="1200" b="1">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B</a:t>
                      </a:r>
                      <a:r>
                        <a:rPr lang="zh-CN" altLang="en-US" sz="1200" b="1">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、中间人：谈判前如有可能最好由劳务队出面寻找</a:t>
                      </a:r>
                      <a:r>
                        <a:rPr lang="en-US" sz="1200" b="1">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1-2</a:t>
                      </a:r>
                      <a:r>
                        <a:rPr lang="zh-CN" altLang="en-US" sz="1200" b="1">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位与亡者家属同一村或地方，亡者家属信任的人员作为调解人参与谈判（这个工作在家属来汉第一晚时完成），以类似事故处理的额度，说服家属。</a:t>
                      </a:r>
                      <a:endParaRPr kumimoji="0" 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p>
                      <a:pPr marL="0" marR="0" lvl="0" indent="0" algn="just" defTabSz="0" rtl="0" fontAlgn="base">
                        <a:lnSpc>
                          <a:spcPct val="100000"/>
                        </a:lnSpc>
                        <a:spcBef>
                          <a:spcPts val="600"/>
                        </a:spcBef>
                        <a:spcAft>
                          <a:spcPct val="0"/>
                        </a:spcAft>
                        <a:buClrTx/>
                        <a:buSzTx/>
                        <a:buFontTx/>
                        <a:buNone/>
                      </a:pPr>
                      <a:r>
                        <a:rPr lang="en-US" sz="1200" b="1">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C</a:t>
                      </a:r>
                      <a:r>
                        <a:rPr lang="zh-CN" altLang="en-US" sz="1200" b="1">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、分析谈判对手，告知其代理行为可能导致最终家属少拿钱，引导其按照我方的思路解决问题。</a:t>
                      </a:r>
                      <a:endParaRPr kumimoji="0" 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p>
                      <a:pPr marL="0" marR="0" lvl="0" indent="0" algn="just" defTabSz="0" rtl="0" fontAlgn="base">
                        <a:lnSpc>
                          <a:spcPct val="100000"/>
                        </a:lnSpc>
                        <a:spcBef>
                          <a:spcPts val="600"/>
                        </a:spcBef>
                        <a:spcAft>
                          <a:spcPct val="0"/>
                        </a:spcAft>
                        <a:buClrTx/>
                        <a:buSzTx/>
                        <a:buFontTx/>
                        <a:buNone/>
                      </a:pPr>
                      <a:r>
                        <a:rPr lang="en-US" sz="1200" b="1">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D</a:t>
                      </a:r>
                      <a:r>
                        <a:rPr lang="zh-CN" altLang="en-US" sz="1200" b="1">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、红黑脸策略：一边强硬引导家属理性谈判，一边派人以足够的耐心与诚意与家属接触周旋</a:t>
                      </a:r>
                      <a:endParaRPr kumimoji="0" 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p>
                      <a:pPr marL="0" marR="0" lvl="0" indent="0" algn="just" defTabSz="0" rtl="0" fontAlgn="base">
                        <a:lnSpc>
                          <a:spcPct val="100000"/>
                        </a:lnSpc>
                        <a:spcBef>
                          <a:spcPts val="600"/>
                        </a:spcBef>
                        <a:spcAft>
                          <a:spcPct val="0"/>
                        </a:spcAft>
                        <a:buClrTx/>
                        <a:buSzTx/>
                        <a:buFontTx/>
                        <a:buNone/>
                      </a:pPr>
                      <a:r>
                        <a:rPr lang="en-US" sz="1200" b="1">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E</a:t>
                      </a:r>
                      <a:r>
                        <a:rPr lang="zh-CN" altLang="en-US" sz="1200" b="1">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、哭穷装可怜：到处装可怜借钱，装快破产，装着抵押房子、借高利贷。</a:t>
                      </a:r>
                      <a:endParaRPr kumimoji="0" lang="zh-CN" altLang="en-US" sz="12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a:txBody>
                  <a:tcPr marL="46557" marR="46557"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安全事故应急管理要点</a:t>
            </a:r>
            <a:endParaRPr lang="zh-CN" altLang="en-US" dirty="0"/>
          </a:p>
        </p:txBody>
      </p:sp>
      <p:sp>
        <p:nvSpPr>
          <p:cNvPr id="3" name="文本框 2"/>
          <p:cNvSpPr txBox="1"/>
          <p:nvPr/>
        </p:nvSpPr>
        <p:spPr>
          <a:xfrm>
            <a:off x="3111500" y="981710"/>
            <a:ext cx="3203575" cy="368300"/>
          </a:xfrm>
          <a:prstGeom prst="rect">
            <a:avLst/>
          </a:prstGeom>
          <a:noFill/>
        </p:spPr>
        <p:txBody>
          <a:bodyPr wrap="square" rtlCol="0" anchor="t">
            <a:spAutoFit/>
          </a:bodyPr>
          <a:lstStyle/>
          <a:p>
            <a:r>
              <a:rPr lang="zh-CN" altLang="en-US" b="1" dirty="0">
                <a:solidFill>
                  <a:srgbClr val="6FA0B7"/>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八、事故赔偿谈判（三）</a:t>
            </a:r>
            <a:endParaRPr lang="zh-CN" altLang="en-US" b="1" dirty="0">
              <a:solidFill>
                <a:srgbClr val="6FA0B7"/>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graphicFrame>
        <p:nvGraphicFramePr>
          <p:cNvPr id="5" name="表格 4"/>
          <p:cNvGraphicFramePr>
            <a:graphicFrameLocks noGrp="1"/>
          </p:cNvGraphicFramePr>
          <p:nvPr/>
        </p:nvGraphicFramePr>
        <p:xfrm>
          <a:off x="587375" y="1476375"/>
          <a:ext cx="7877175" cy="3081020"/>
        </p:xfrm>
        <a:graphic>
          <a:graphicData uri="http://schemas.openxmlformats.org/drawingml/2006/table">
            <a:tbl>
              <a:tblPr/>
              <a:tblGrid>
                <a:gridCol w="360045"/>
                <a:gridCol w="611505"/>
                <a:gridCol w="880110"/>
                <a:gridCol w="762000"/>
                <a:gridCol w="5263515"/>
              </a:tblGrid>
              <a:tr h="548640">
                <a:tc>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事项</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6557" marR="46557"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相关方</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6557" marR="46557"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ctr" defTabSz="0" rtl="0" fontAlgn="base">
                        <a:lnSpc>
                          <a:spcPct val="100000"/>
                        </a:lnSpc>
                        <a:spcBef>
                          <a:spcPts val="0"/>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采取的动作及指导原则</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6557" marR="46557"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ctr" defTabSz="0" rtl="0" fontAlgn="base">
                        <a:lnSpc>
                          <a:spcPct val="100000"/>
                        </a:lnSpc>
                        <a:spcBef>
                          <a:spcPts val="0"/>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可能状况及影响</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6557" marR="46557"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紧急处理措施</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6557" marR="46557"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r>
              <a:tr h="2532380">
                <a:tc>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赔偿</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a:txBody>
                  <a:tcPr marL="46557" marR="46557"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l" defTabSz="0" rtl="0" eaLnBrk="1" fontAlgn="base" latinLnBrk="0" hangingPunct="1">
                        <a:lnSpc>
                          <a:spcPct val="130000"/>
                        </a:lnSpc>
                        <a:spcBef>
                          <a:spcPts val="475"/>
                        </a:spcBef>
                        <a:spcAft>
                          <a:spcPct val="0"/>
                        </a:spcAft>
                        <a:buClrTx/>
                        <a:buSzTx/>
                        <a:buFontTx/>
                        <a:buNone/>
                      </a:pPr>
                      <a:r>
                        <a:rPr kumimoji="0" lang="zh-CN" alt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“伤者”家属及其代理人</a:t>
                      </a:r>
                      <a:endParaRPr kumimoji="0" lang="zh-CN" alt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6557" marR="46557"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p>
                      <a:pPr marL="0" marR="0" lvl="0" indent="0" algn="l" defTabSz="0" rtl="0" eaLnBrk="1" fontAlgn="base" latinLnBrk="0" hangingPunct="1">
                        <a:lnSpc>
                          <a:spcPct val="100000"/>
                        </a:lnSpc>
                        <a:spcBef>
                          <a:spcPct val="0"/>
                        </a:spcBef>
                        <a:spcAft>
                          <a:spcPct val="0"/>
                        </a:spcAft>
                        <a:buClrTx/>
                        <a:buSzTx/>
                        <a:buFontTx/>
                        <a:buNone/>
                      </a:pPr>
                      <a:r>
                        <a:rPr lang="zh-CN" altLang="en-US" sz="1200" b="1">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提前安排，</a:t>
                      </a:r>
                      <a:endParaRPr kumimoji="0" 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charset="0"/>
                      </a:endParaRPr>
                    </a:p>
                    <a:p>
                      <a:pPr marL="0" marR="0" lvl="0" indent="0" algn="l" defTabSz="0" rtl="0" eaLnBrk="1" fontAlgn="base" latinLnBrk="0" hangingPunct="1">
                        <a:lnSpc>
                          <a:spcPct val="100000"/>
                        </a:lnSpc>
                        <a:spcBef>
                          <a:spcPct val="0"/>
                        </a:spcBef>
                        <a:spcAft>
                          <a:spcPct val="0"/>
                        </a:spcAft>
                        <a:buClrTx/>
                        <a:buSzTx/>
                        <a:buFontTx/>
                        <a:buNone/>
                      </a:pPr>
                      <a:r>
                        <a:rPr lang="zh-CN" altLang="en-US" sz="1200" b="1">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严格纪律</a:t>
                      </a:r>
                      <a:endParaRPr kumimoji="0" lang="zh-CN" alt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a:txBody>
                  <a:tcPr marL="46557" marR="46557"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p>
                      <a:pPr marL="0" marR="0" lvl="0" indent="0" algn="just" defTabSz="0" rtl="0" eaLnBrk="1" fontAlgn="base" latinLnBrk="0" hangingPunct="1">
                        <a:lnSpc>
                          <a:spcPct val="100000"/>
                        </a:lnSpc>
                        <a:spcBef>
                          <a:spcPct val="0"/>
                        </a:spcBef>
                        <a:spcAft>
                          <a:spcPct val="0"/>
                        </a:spcAft>
                        <a:buClrTx/>
                        <a:buSzTx/>
                        <a:buFontTx/>
                        <a:buNone/>
                      </a:pPr>
                      <a:r>
                        <a:rPr lang="en-US" sz="120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charset="0"/>
                        </a:rPr>
                        <a:t>3</a:t>
                      </a:r>
                      <a:r>
                        <a:rPr lang="zh-CN" altLang="en-US" sz="120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、“我方”人员有意无意，泄露“标底”造成家属不合理预期。</a:t>
                      </a:r>
                      <a:endParaRPr kumimoji="0" lang="zh-CN" altLang="en-US"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a:txBody>
                  <a:tcPr marL="46557" marR="46557"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p>
                      <a:pPr marL="0" marR="0" lvl="0" indent="0" algn="l" defTabSz="0" rtl="0" eaLnBrk="1" fontAlgn="base" latinLnBrk="0" hangingPunct="1">
                        <a:lnSpc>
                          <a:spcPct val="120000"/>
                        </a:lnSpc>
                        <a:spcBef>
                          <a:spcPts val="475"/>
                        </a:spcBef>
                        <a:spcAft>
                          <a:spcPct val="0"/>
                        </a:spcAft>
                        <a:buClrTx/>
                        <a:buSzTx/>
                        <a:buFontTx/>
                        <a:buNone/>
                      </a:pPr>
                      <a:r>
                        <a:rPr lang="en-US" sz="1200" b="1" dirty="0">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A</a:t>
                      </a:r>
                      <a:r>
                        <a:rPr lang="zh-CN" altLang="en-US" sz="1200" b="1" dirty="0">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、及时成立以分公司经理为组长的应急处理领导小组，进行统一部署，统一分工，明确各自的岗位职责。</a:t>
                      </a:r>
                      <a:endParaRPr kumimoji="0" lang="en-US"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p>
                      <a:pPr marL="0" marR="0" lvl="0" indent="0" algn="l" defTabSz="0" rtl="0" eaLnBrk="1" fontAlgn="base" latinLnBrk="0" hangingPunct="1">
                        <a:lnSpc>
                          <a:spcPct val="120000"/>
                        </a:lnSpc>
                        <a:spcBef>
                          <a:spcPts val="475"/>
                        </a:spcBef>
                        <a:spcAft>
                          <a:spcPct val="0"/>
                        </a:spcAft>
                        <a:buClrTx/>
                        <a:buSzTx/>
                        <a:buFontTx/>
                        <a:buNone/>
                      </a:pPr>
                      <a:r>
                        <a:rPr lang="en-US" sz="1200" b="1" dirty="0">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B</a:t>
                      </a:r>
                      <a:r>
                        <a:rPr lang="zh-CN" altLang="en-US" sz="1200" b="1" dirty="0">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、对主谈人员要进行明确的交底（预期价格、上限价格、预期价格）；所有价格的抛出，必须先征得应急组长或现场小组长的同意。</a:t>
                      </a:r>
                      <a:endParaRPr kumimoji="0" lang="en-US"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p>
                      <a:pPr marL="0" marR="0" lvl="0" indent="0" algn="l" defTabSz="0" rtl="0" eaLnBrk="1" fontAlgn="base" latinLnBrk="0" hangingPunct="1">
                        <a:lnSpc>
                          <a:spcPct val="120000"/>
                        </a:lnSpc>
                        <a:spcBef>
                          <a:spcPts val="475"/>
                        </a:spcBef>
                        <a:spcAft>
                          <a:spcPct val="0"/>
                        </a:spcAft>
                        <a:buClrTx/>
                        <a:buSzTx/>
                        <a:buFontTx/>
                        <a:buNone/>
                      </a:pPr>
                      <a:r>
                        <a:rPr lang="en-US" sz="1200" b="1" dirty="0">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C</a:t>
                      </a:r>
                      <a:r>
                        <a:rPr lang="zh-CN" altLang="en-US" sz="1200" b="1" dirty="0">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、对非主谈人员要明确纪律，严禁在相关场所谈论赔偿价格。最多使用模糊用语，按照国家规范，适当补偿</a:t>
                      </a:r>
                      <a:r>
                        <a:rPr lang="en-US" sz="1200" b="1" dirty="0">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1-3</a:t>
                      </a:r>
                      <a:r>
                        <a:rPr lang="zh-CN" altLang="en-US" sz="1200" b="1" dirty="0">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万。</a:t>
                      </a:r>
                      <a:endParaRPr kumimoji="0" lang="en-US"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p>
                      <a:pPr marL="0" marR="0" lvl="0" indent="0" algn="l" defTabSz="0" rtl="0" eaLnBrk="1" fontAlgn="base" latinLnBrk="0" hangingPunct="1">
                        <a:lnSpc>
                          <a:spcPct val="120000"/>
                        </a:lnSpc>
                        <a:spcBef>
                          <a:spcPts val="475"/>
                        </a:spcBef>
                        <a:spcAft>
                          <a:spcPct val="0"/>
                        </a:spcAft>
                        <a:buClrTx/>
                        <a:buSzTx/>
                        <a:buFontTx/>
                        <a:buNone/>
                      </a:pPr>
                      <a:r>
                        <a:rPr lang="en-US" sz="1200" b="1" dirty="0">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D</a:t>
                      </a:r>
                      <a:r>
                        <a:rPr lang="zh-CN" altLang="en-US" sz="1200" b="1" dirty="0">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、对队伍主谈人员，必须随时监控监督，防止队伍不堪忍受谈判的折磨，随意向家属妥协，随意抛出价格。</a:t>
                      </a:r>
                      <a:endParaRPr kumimoji="0" lang="en-US"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p>
                      <a:pPr marL="0" marR="0" lvl="0" indent="0" algn="l" defTabSz="0" rtl="0" eaLnBrk="1" fontAlgn="base" latinLnBrk="0" hangingPunct="1">
                        <a:lnSpc>
                          <a:spcPct val="120000"/>
                        </a:lnSpc>
                        <a:spcBef>
                          <a:spcPts val="475"/>
                        </a:spcBef>
                        <a:spcAft>
                          <a:spcPct val="0"/>
                        </a:spcAft>
                        <a:buClrTx/>
                        <a:buSzTx/>
                        <a:buFontTx/>
                        <a:buNone/>
                      </a:pPr>
                      <a:r>
                        <a:rPr lang="en-US" sz="1200" b="1" dirty="0">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E</a:t>
                      </a:r>
                      <a:r>
                        <a:rPr lang="zh-CN" altLang="en-US" sz="1200" b="1" dirty="0">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、依照责任轻重，要提前对队伍负责人必须进行明确交底，超出部分，必须由队伍承担。</a:t>
                      </a:r>
                      <a:endParaRPr kumimoji="0" lang="zh-CN" altLang="en-US" sz="12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a:txBody>
                  <a:tcPr marL="46557" marR="46557"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安全事故应急管理要点</a:t>
            </a:r>
            <a:endParaRPr lang="zh-CN" altLang="en-US" dirty="0"/>
          </a:p>
        </p:txBody>
      </p:sp>
      <p:sp>
        <p:nvSpPr>
          <p:cNvPr id="3" name="文本框 2"/>
          <p:cNvSpPr txBox="1"/>
          <p:nvPr/>
        </p:nvSpPr>
        <p:spPr>
          <a:xfrm>
            <a:off x="3111500" y="981710"/>
            <a:ext cx="3203575" cy="368300"/>
          </a:xfrm>
          <a:prstGeom prst="rect">
            <a:avLst/>
          </a:prstGeom>
          <a:noFill/>
        </p:spPr>
        <p:txBody>
          <a:bodyPr wrap="square" rtlCol="0" anchor="t">
            <a:spAutoFit/>
          </a:bodyPr>
          <a:lstStyle/>
          <a:p>
            <a:r>
              <a:rPr lang="zh-CN" altLang="en-US" b="1" dirty="0">
                <a:solidFill>
                  <a:srgbClr val="6FA0B7"/>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八、事故赔偿谈判（四）</a:t>
            </a:r>
            <a:endParaRPr lang="zh-CN" altLang="en-US" b="1" dirty="0">
              <a:solidFill>
                <a:srgbClr val="6FA0B7"/>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graphicFrame>
        <p:nvGraphicFramePr>
          <p:cNvPr id="5" name="表格 4"/>
          <p:cNvGraphicFramePr>
            <a:graphicFrameLocks noGrp="1"/>
          </p:cNvGraphicFramePr>
          <p:nvPr/>
        </p:nvGraphicFramePr>
        <p:xfrm>
          <a:off x="530225" y="1410970"/>
          <a:ext cx="8083551" cy="3270885"/>
        </p:xfrm>
        <a:graphic>
          <a:graphicData uri="http://schemas.openxmlformats.org/drawingml/2006/table">
            <a:tbl>
              <a:tblPr/>
              <a:tblGrid>
                <a:gridCol w="360045"/>
                <a:gridCol w="579755"/>
                <a:gridCol w="859155"/>
                <a:gridCol w="703580"/>
                <a:gridCol w="5250815"/>
                <a:gridCol w="330201"/>
              </a:tblGrid>
              <a:tr h="548640">
                <a:tc>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事项</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6557" marR="46557"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相关方</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6557" marR="46557"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采取的动作及指导原则</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6557" marR="46557"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可能状况及影响</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6557" marR="46557"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紧急处理措施</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6557" marR="46557"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altLang="en-US"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责任人</a:t>
                      </a:r>
                      <a:endParaRPr kumimoji="0" lang="zh-CN" altLang="en-US"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6557" marR="46557"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r>
              <a:tr h="2722245">
                <a:tc>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赔偿</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a:txBody>
                  <a:tcPr marL="46557" marR="46557"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l" defTabSz="0" rtl="0" eaLnBrk="1" fontAlgn="base" latinLnBrk="0" hangingPunct="1">
                        <a:lnSpc>
                          <a:spcPct val="130000"/>
                        </a:lnSpc>
                        <a:spcBef>
                          <a:spcPts val="475"/>
                        </a:spcBef>
                        <a:spcAft>
                          <a:spcPct val="0"/>
                        </a:spcAft>
                        <a:buClrTx/>
                        <a:buSzTx/>
                        <a:buFontTx/>
                        <a:buNone/>
                      </a:pPr>
                      <a:r>
                        <a:rPr kumimoji="0" lang="zh-CN" alt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“伤者”家属及其代理人</a:t>
                      </a:r>
                      <a:endParaRPr kumimoji="0" lang="zh-CN" alt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6557" marR="46557"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p>
                      <a:pPr marL="0" marR="0" lvl="0" indent="0" algn="ctr" defTabSz="0" rtl="0" eaLnBrk="1" fontAlgn="base" latinLnBrk="0" hangingPunct="1">
                        <a:lnSpc>
                          <a:spcPct val="100000"/>
                        </a:lnSpc>
                        <a:spcBef>
                          <a:spcPct val="0"/>
                        </a:spcBef>
                        <a:spcAft>
                          <a:spcPct val="0"/>
                        </a:spcAft>
                        <a:buClrTx/>
                        <a:buSzTx/>
                        <a:buFontTx/>
                        <a:buNone/>
                      </a:pPr>
                      <a:r>
                        <a:rPr lang="zh-CN" altLang="en-US" sz="1200" b="1">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恩威并举，</a:t>
                      </a:r>
                      <a:endParaRPr kumimoji="0" 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charset="0"/>
                      </a:endParaRPr>
                    </a:p>
                    <a:p>
                      <a:pPr marL="0" marR="0" lvl="0" indent="0" algn="ctr" defTabSz="0" rtl="0" eaLnBrk="1" fontAlgn="base" latinLnBrk="0" hangingPunct="1">
                        <a:lnSpc>
                          <a:spcPct val="100000"/>
                        </a:lnSpc>
                        <a:spcBef>
                          <a:spcPct val="0"/>
                        </a:spcBef>
                        <a:spcAft>
                          <a:spcPct val="0"/>
                        </a:spcAft>
                        <a:buClrTx/>
                        <a:buSzTx/>
                        <a:buFontTx/>
                        <a:buNone/>
                      </a:pPr>
                      <a:endParaRPr kumimoji="0" lang="zh-CN" alt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charset="0"/>
                      </a:endParaRPr>
                    </a:p>
                    <a:p>
                      <a:pPr marL="0" marR="0" lvl="0" indent="0" algn="ctr" defTabSz="0" rtl="0" eaLnBrk="1" fontAlgn="base" latinLnBrk="0" hangingPunct="1">
                        <a:lnSpc>
                          <a:spcPct val="100000"/>
                        </a:lnSpc>
                        <a:spcBef>
                          <a:spcPct val="0"/>
                        </a:spcBef>
                        <a:spcAft>
                          <a:spcPct val="0"/>
                        </a:spcAft>
                        <a:buClrTx/>
                        <a:buSzTx/>
                        <a:buFontTx/>
                        <a:buNone/>
                      </a:pPr>
                      <a:r>
                        <a:rPr lang="zh-CN" altLang="en-US" sz="1200" b="1">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坚定其信心</a:t>
                      </a:r>
                      <a:endParaRPr kumimoji="0" lang="zh-CN" alt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a:txBody>
                  <a:tcPr marL="46557" marR="46557"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p>
                      <a:pPr marL="0" marR="0" lvl="0" indent="0" algn="l" defTabSz="0" rtl="0" eaLnBrk="1" fontAlgn="base" latinLnBrk="0" hangingPunct="1">
                        <a:lnSpc>
                          <a:spcPct val="100000"/>
                        </a:lnSpc>
                        <a:spcBef>
                          <a:spcPct val="0"/>
                        </a:spcBef>
                        <a:spcAft>
                          <a:spcPct val="0"/>
                        </a:spcAft>
                        <a:buClrTx/>
                        <a:buSzTx/>
                        <a:buFontTx/>
                        <a:buNone/>
                      </a:pPr>
                      <a:r>
                        <a:rPr lang="en-US" sz="120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charset="0"/>
                        </a:rPr>
                        <a:t>4</a:t>
                      </a:r>
                      <a:r>
                        <a:rPr lang="zh-CN" altLang="en-US" sz="120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、队伍中途掉链子，消极处理。</a:t>
                      </a:r>
                      <a:endParaRPr kumimoji="0" lang="zh-CN" altLang="en-US"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a:txBody>
                  <a:tcPr marL="46557" marR="46557"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p>
                      <a:pPr marL="0" marR="0" lvl="0" indent="0" algn="just" defTabSz="0" rtl="0" fontAlgn="base">
                        <a:lnSpc>
                          <a:spcPct val="100000"/>
                        </a:lnSpc>
                        <a:spcBef>
                          <a:spcPts val="0"/>
                        </a:spcBef>
                        <a:spcAft>
                          <a:spcPct val="0"/>
                        </a:spcAft>
                        <a:buClrTx/>
                        <a:buSzTx/>
                        <a:buFontTx/>
                        <a:buNone/>
                      </a:pPr>
                      <a:r>
                        <a:rPr lang="en-US" sz="1200" b="1">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A</a:t>
                      </a:r>
                      <a:r>
                        <a:rPr lang="zh-CN" altLang="en-US" sz="1200" b="1">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、家属探视遗体后第二天，一般会进入赔偿谈判阶段。谈判人员最好由劳务队伍</a:t>
                      </a:r>
                      <a:r>
                        <a:rPr lang="en-US" sz="1200" b="1">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1-2</a:t>
                      </a:r>
                      <a:r>
                        <a:rPr lang="zh-CN" altLang="en-US" sz="1200" b="1">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人，我方</a:t>
                      </a:r>
                      <a:r>
                        <a:rPr lang="en-US" sz="1200" b="1">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1</a:t>
                      </a:r>
                      <a:r>
                        <a:rPr lang="zh-CN" altLang="en-US" sz="1200" b="1">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人组成（我方人员以劳务队伍老板朋友或合伙人身份出现）。不论原因，事故必须以队伍为主体主谈，三局人员不能进入前台，只能在幕后决策推动，不能暴露身份，</a:t>
                      </a:r>
                      <a:r>
                        <a:rPr lang="en-US" sz="1200" b="1">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LOGO</a:t>
                      </a:r>
                      <a:r>
                        <a:rPr lang="zh-CN" altLang="en-US" sz="1200" b="1">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必须撤掉，便装。避免企业信誉损失，避免家属“抱粗腿”。</a:t>
                      </a:r>
                      <a:endParaRPr kumimoji="0" 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p>
                      <a:pPr marL="0" marR="0" lvl="0" indent="0" algn="just" defTabSz="0" rtl="0" fontAlgn="base">
                        <a:lnSpc>
                          <a:spcPct val="100000"/>
                        </a:lnSpc>
                        <a:spcBef>
                          <a:spcPts val="0"/>
                        </a:spcBef>
                        <a:spcAft>
                          <a:spcPct val="0"/>
                        </a:spcAft>
                        <a:buClrTx/>
                        <a:buSzTx/>
                        <a:buFontTx/>
                        <a:buNone/>
                      </a:pPr>
                      <a:r>
                        <a:rPr lang="en-US" sz="1200" b="1">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B</a:t>
                      </a:r>
                      <a:r>
                        <a:rPr lang="zh-CN" altLang="en-US" sz="1200" b="1">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、谈判前应先和队伍交底，告知双方都有赔偿义务（比例建议可以按法定赔偿金额为依据，超出部分由队伍承担），避免其谈判过程中一味无原则退让，也避免其因巨额赔偿金而逃避。</a:t>
                      </a:r>
                      <a:endParaRPr kumimoji="0" 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p>
                      <a:pPr marL="0" marR="0" lvl="0" indent="0" algn="just" defTabSz="0" rtl="0" fontAlgn="base">
                        <a:lnSpc>
                          <a:spcPct val="100000"/>
                        </a:lnSpc>
                        <a:spcBef>
                          <a:spcPts val="0"/>
                        </a:spcBef>
                        <a:spcAft>
                          <a:spcPct val="0"/>
                        </a:spcAft>
                        <a:buClrTx/>
                        <a:buSzTx/>
                        <a:buFontTx/>
                        <a:buNone/>
                      </a:pPr>
                      <a:r>
                        <a:rPr lang="en-US" sz="1200" b="1">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C</a:t>
                      </a:r>
                      <a:r>
                        <a:rPr lang="zh-CN" altLang="en-US" sz="1200" b="1">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、劳务主管及公司主管要及时出面，强调处理好事故的重要性和必要性及处理不好的严重后果，坚定队伍处理的决心。必要时要许诺，处理得体，可以在工程承揽上给予照顾。</a:t>
                      </a:r>
                      <a:endParaRPr kumimoji="0" 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p>
                      <a:pPr marL="0" marR="0" lvl="0" indent="0" algn="just" defTabSz="0" rtl="0" fontAlgn="base">
                        <a:lnSpc>
                          <a:spcPct val="100000"/>
                        </a:lnSpc>
                        <a:spcBef>
                          <a:spcPts val="0"/>
                        </a:spcBef>
                        <a:spcAft>
                          <a:spcPct val="0"/>
                        </a:spcAft>
                        <a:buClrTx/>
                        <a:buSzTx/>
                        <a:buFontTx/>
                        <a:buNone/>
                      </a:pPr>
                      <a:r>
                        <a:rPr lang="en-US" sz="1200" b="1">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D</a:t>
                      </a:r>
                      <a:r>
                        <a:rPr lang="zh-CN" altLang="en-US" sz="1200" b="1">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、团队意识：对队伍主办人员过程中遭受的攻击、羞辱、以及精神的巨大压力，要给予安慰和开导，让其感到有后盾，坚定其处理事情的决心。</a:t>
                      </a:r>
                      <a:endParaRPr kumimoji="0" 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p>
                      <a:pPr marL="0" marR="0" lvl="0" indent="0" algn="just" defTabSz="0" rtl="0" fontAlgn="base">
                        <a:lnSpc>
                          <a:spcPct val="100000"/>
                        </a:lnSpc>
                        <a:spcBef>
                          <a:spcPts val="0"/>
                        </a:spcBef>
                        <a:spcAft>
                          <a:spcPct val="0"/>
                        </a:spcAft>
                        <a:buClrTx/>
                        <a:buSzTx/>
                        <a:buFontTx/>
                        <a:buNone/>
                      </a:pPr>
                      <a:r>
                        <a:rPr lang="en-US" sz="1200" b="1">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E</a:t>
                      </a:r>
                      <a:r>
                        <a:rPr lang="zh-CN" altLang="en-US" sz="1200" b="1">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、告诫队伍不要因小失大，不要吝惜谈判期间的日常开销。</a:t>
                      </a:r>
                      <a:endParaRPr kumimoji="0" lang="zh-CN" altLang="en-US" sz="12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a:txBody>
                  <a:tcPr marL="46557" marR="46557"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p>
                      <a:pPr marL="0" marR="0" lvl="0" indent="0" algn="l" defTabSz="0" rtl="0" fontAlgn="base">
                        <a:lnSpc>
                          <a:spcPct val="100000"/>
                        </a:lnSpc>
                        <a:spcBef>
                          <a:spcPts val="600"/>
                        </a:spcBef>
                        <a:spcAft>
                          <a:spcPct val="0"/>
                        </a:spcAft>
                        <a:buClrTx/>
                        <a:buSzTx/>
                        <a:buFontTx/>
                        <a:buNone/>
                      </a:pPr>
                      <a:endParaRPr kumimoji="0" lang="zh-CN" altLang="en-US" sz="12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a:txBody>
                  <a:tcPr marL="46557" marR="46557"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安全事故应急管理要点</a:t>
            </a:r>
            <a:endParaRPr lang="zh-CN" altLang="en-US" dirty="0"/>
          </a:p>
        </p:txBody>
      </p:sp>
      <p:sp>
        <p:nvSpPr>
          <p:cNvPr id="3" name="文本框 2"/>
          <p:cNvSpPr txBox="1"/>
          <p:nvPr/>
        </p:nvSpPr>
        <p:spPr>
          <a:xfrm>
            <a:off x="3111500" y="981710"/>
            <a:ext cx="3203575" cy="368300"/>
          </a:xfrm>
          <a:prstGeom prst="rect">
            <a:avLst/>
          </a:prstGeom>
          <a:noFill/>
        </p:spPr>
        <p:txBody>
          <a:bodyPr wrap="square" rtlCol="0" anchor="t">
            <a:spAutoFit/>
          </a:bodyPr>
          <a:lstStyle/>
          <a:p>
            <a:r>
              <a:rPr lang="zh-CN" altLang="en-US" b="1" dirty="0">
                <a:solidFill>
                  <a:srgbClr val="6FA0B7"/>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八、事故赔偿谈判（五</a:t>
            </a:r>
            <a:r>
              <a:rPr lang="en-US" altLang="zh-CN" b="1" dirty="0">
                <a:solidFill>
                  <a:srgbClr val="6FA0B7"/>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—1</a:t>
            </a:r>
            <a:r>
              <a:rPr lang="zh-CN" altLang="en-US" b="1" dirty="0">
                <a:solidFill>
                  <a:srgbClr val="6FA0B7"/>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a:t>
            </a:r>
            <a:endParaRPr lang="zh-CN" altLang="en-US" b="1" dirty="0">
              <a:solidFill>
                <a:srgbClr val="6FA0B7"/>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graphicFrame>
        <p:nvGraphicFramePr>
          <p:cNvPr id="6" name="表格 5"/>
          <p:cNvGraphicFramePr>
            <a:graphicFrameLocks noGrp="1"/>
          </p:cNvGraphicFramePr>
          <p:nvPr/>
        </p:nvGraphicFramePr>
        <p:xfrm>
          <a:off x="587375" y="1476375"/>
          <a:ext cx="7877175" cy="3398520"/>
        </p:xfrm>
        <a:graphic>
          <a:graphicData uri="http://schemas.openxmlformats.org/drawingml/2006/table">
            <a:tbl>
              <a:tblPr/>
              <a:tblGrid>
                <a:gridCol w="360045"/>
                <a:gridCol w="611505"/>
                <a:gridCol w="922655"/>
                <a:gridCol w="719455"/>
                <a:gridCol w="5263515"/>
              </a:tblGrid>
              <a:tr h="485140">
                <a:tc>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事项</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6557" marR="46557"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相关方</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6557" marR="46557"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采取的动作及指导原则</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6557" marR="46557"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可能状况及影响</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6557" marR="46557"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紧急处理措施</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6557" marR="46557"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r>
              <a:tr h="2913380">
                <a:tc>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事故赔偿谈判</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a:txBody>
                  <a:tcPr marL="46557" marR="46557"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l" defTabSz="0" rtl="0" eaLnBrk="1" fontAlgn="base" latinLnBrk="0" hangingPunct="1">
                        <a:lnSpc>
                          <a:spcPct val="130000"/>
                        </a:lnSpc>
                        <a:spcBef>
                          <a:spcPts val="475"/>
                        </a:spcBef>
                        <a:spcAft>
                          <a:spcPct val="0"/>
                        </a:spcAft>
                        <a:buClrTx/>
                        <a:buSzTx/>
                        <a:buFontTx/>
                        <a:buNone/>
                      </a:pPr>
                      <a:r>
                        <a:rPr kumimoji="0" lang="zh-CN" alt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“伤者”家属及其代理人</a:t>
                      </a:r>
                      <a:endParaRPr kumimoji="0" lang="zh-CN" alt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6557" marR="46557"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p>
                      <a:pPr marL="0" marR="0" lvl="0" indent="0" algn="l" defTabSz="0" rtl="0" eaLnBrk="1" fontAlgn="base" latinLnBrk="0" hangingPunct="1">
                        <a:lnSpc>
                          <a:spcPct val="100000"/>
                        </a:lnSpc>
                        <a:spcBef>
                          <a:spcPct val="0"/>
                        </a:spcBef>
                        <a:spcAft>
                          <a:spcPct val="0"/>
                        </a:spcAft>
                        <a:buClrTx/>
                        <a:buSzTx/>
                        <a:buFontTx/>
                        <a:buNone/>
                      </a:pPr>
                      <a:r>
                        <a:rPr lang="zh-CN" altLang="en-US" sz="1200" b="1">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做好预案</a:t>
                      </a:r>
                      <a:endParaRPr kumimoji="0" 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charset="0"/>
                      </a:endParaRPr>
                    </a:p>
                    <a:p>
                      <a:pPr marL="0" marR="0" lvl="0" indent="0" algn="l" defTabSz="0" rtl="0" eaLnBrk="1" fontAlgn="base" latinLnBrk="0" hangingPunct="1">
                        <a:lnSpc>
                          <a:spcPct val="100000"/>
                        </a:lnSpc>
                        <a:spcBef>
                          <a:spcPct val="0"/>
                        </a:spcBef>
                        <a:spcAft>
                          <a:spcPct val="0"/>
                        </a:spcAft>
                        <a:buClrTx/>
                        <a:buSzTx/>
                        <a:buFontTx/>
                        <a:buNone/>
                      </a:pPr>
                      <a:endParaRPr kumimoji="0" lang="zh-CN" alt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charset="0"/>
                      </a:endParaRPr>
                    </a:p>
                    <a:p>
                      <a:pPr marL="0" marR="0" lvl="0" indent="0" algn="l" defTabSz="0" rtl="0" eaLnBrk="1" fontAlgn="base" latinLnBrk="0" hangingPunct="1">
                        <a:lnSpc>
                          <a:spcPct val="100000"/>
                        </a:lnSpc>
                        <a:spcBef>
                          <a:spcPct val="0"/>
                        </a:spcBef>
                        <a:spcAft>
                          <a:spcPct val="0"/>
                        </a:spcAft>
                        <a:buClrTx/>
                        <a:buSzTx/>
                        <a:buFontTx/>
                        <a:buNone/>
                      </a:pPr>
                      <a:r>
                        <a:rPr lang="zh-CN" altLang="en-US" sz="1200" b="1">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绵里藏针</a:t>
                      </a:r>
                      <a:endParaRPr kumimoji="0" lang="zh-CN" alt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a:txBody>
                  <a:tcPr marL="46557" marR="46557"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p>
                      <a:pPr marL="0" marR="0" lvl="0" indent="0" algn="l" defTabSz="0" rtl="0" eaLnBrk="1" fontAlgn="base" latinLnBrk="0" hangingPunct="1">
                        <a:lnSpc>
                          <a:spcPct val="100000"/>
                        </a:lnSpc>
                        <a:spcBef>
                          <a:spcPct val="0"/>
                        </a:spcBef>
                        <a:spcAft>
                          <a:spcPct val="0"/>
                        </a:spcAft>
                        <a:buClrTx/>
                        <a:buSzTx/>
                        <a:buFontTx/>
                        <a:buNone/>
                      </a:pPr>
                      <a:r>
                        <a:rPr lang="en-US" sz="1200" b="1">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5</a:t>
                      </a:r>
                      <a:r>
                        <a:rPr lang="zh-CN" altLang="en-US" sz="1200" b="1">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、家属熟知我方害怕扩大影响的软肋，以抢尸扯横幅，围三局总部、或围工地或围政府部门闹事相威胁</a:t>
                      </a:r>
                      <a:r>
                        <a:rPr lang="zh-CN" altLang="en-US" sz="120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a:t>
                      </a:r>
                      <a:endParaRPr kumimoji="0" lang="zh-CN" altLang="en-US"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a:txBody>
                  <a:tcPr marL="46557" marR="46557"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p>
                      <a:pPr marL="0" marR="0" lvl="0" indent="0" algn="l" defTabSz="0" rtl="0" fontAlgn="base">
                        <a:lnSpc>
                          <a:spcPct val="110000"/>
                        </a:lnSpc>
                        <a:spcBef>
                          <a:spcPts val="0"/>
                        </a:spcBef>
                        <a:spcAft>
                          <a:spcPct val="0"/>
                        </a:spcAft>
                        <a:buClrTx/>
                        <a:buSzTx/>
                        <a:buFontTx/>
                        <a:buNone/>
                      </a:pPr>
                      <a:r>
                        <a:rPr lang="en-US" sz="1200" b="1" dirty="0">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A</a:t>
                      </a:r>
                      <a:r>
                        <a:rPr lang="zh-CN" altLang="en-US" sz="1200" b="1" dirty="0">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、派专人及时监控掌握对方状况，保持合理接触，有异动要及时汇报，果断采取应对措施。</a:t>
                      </a:r>
                      <a:endParaRPr kumimoji="0" lang="en-US"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p>
                      <a:pPr marL="0" marR="0" lvl="0" indent="0" algn="l" defTabSz="0" rtl="0" fontAlgn="base">
                        <a:lnSpc>
                          <a:spcPct val="110000"/>
                        </a:lnSpc>
                        <a:spcBef>
                          <a:spcPts val="0"/>
                        </a:spcBef>
                        <a:spcAft>
                          <a:spcPct val="0"/>
                        </a:spcAft>
                        <a:buClrTx/>
                        <a:buSzTx/>
                        <a:buFontTx/>
                        <a:buNone/>
                      </a:pPr>
                      <a:r>
                        <a:rPr lang="en-US" sz="1200" b="1" dirty="0">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B</a:t>
                      </a:r>
                      <a:r>
                        <a:rPr lang="zh-CN" altLang="en-US" sz="1200" b="1" dirty="0">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、与殡仪馆要进行有效沟通，没有我方许可，不容许随便放人探视，探视要有我方人员陪同，要控制单次探视人员数量，证件在协议签订之前必须掌握在我方手中。</a:t>
                      </a:r>
                      <a:endParaRPr kumimoji="0" lang="en-US"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p>
                      <a:pPr marL="0" marR="0" lvl="0" indent="0" algn="l" defTabSz="0" rtl="0" fontAlgn="base">
                        <a:lnSpc>
                          <a:spcPct val="110000"/>
                        </a:lnSpc>
                        <a:spcBef>
                          <a:spcPts val="0"/>
                        </a:spcBef>
                        <a:spcAft>
                          <a:spcPct val="0"/>
                        </a:spcAft>
                        <a:buClrTx/>
                        <a:buSzTx/>
                        <a:buFontTx/>
                        <a:buNone/>
                      </a:pPr>
                      <a:r>
                        <a:rPr lang="en-US" sz="1200" b="1" dirty="0">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       </a:t>
                      </a:r>
                      <a:r>
                        <a:rPr lang="zh-CN" altLang="en-US" sz="1200" b="1" dirty="0">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关于发生死亡事故后送往殡仪馆及家属第一次看遗体期间应做的事情：遗体送往殡仪馆后，应要求殡仪馆工作人员对遗体进行遗容整理（包括擦干血迹，更换衣服，创伤处的整理），并要求将遗体存放在单独的水晶棺内，尽量让亡者家属感觉到我们处理事故的诚意。</a:t>
                      </a:r>
                      <a:endParaRPr kumimoji="0" lang="en-US"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p>
                      <a:pPr marL="0" marR="0" lvl="0" indent="0" algn="l" defTabSz="0" rtl="0" fontAlgn="base">
                        <a:lnSpc>
                          <a:spcPct val="110000"/>
                        </a:lnSpc>
                        <a:spcBef>
                          <a:spcPts val="0"/>
                        </a:spcBef>
                        <a:spcAft>
                          <a:spcPct val="0"/>
                        </a:spcAft>
                        <a:buClrTx/>
                        <a:buSzTx/>
                        <a:buFontTx/>
                        <a:buNone/>
                      </a:pPr>
                      <a:r>
                        <a:rPr lang="en-US" sz="1200" b="1" dirty="0">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        </a:t>
                      </a:r>
                      <a:r>
                        <a:rPr lang="zh-CN" altLang="en-US" sz="1200" b="1" dirty="0">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家属第一次探视遗体时，应尽量控制人数（可能的话最好分批前往），探视前与殡仪馆工作人员提前沟通，由殡仪馆人员控制探视时间（时间不宜过长，防止家属情绪过激）。在探视前，应对前往探视的家属是否有心脏病等疾病进行摸底，并准备好相应的急救药品。对探视的老年人及妇女最好安排专人看护。</a:t>
                      </a:r>
                      <a:endParaRPr kumimoji="0" lang="zh-CN" altLang="en-US" sz="12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a:txBody>
                  <a:tcPr marL="46557" marR="46557"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安全事故应急管理要点</a:t>
            </a:r>
            <a:endParaRPr lang="zh-CN" altLang="en-US" dirty="0"/>
          </a:p>
        </p:txBody>
      </p:sp>
      <p:sp>
        <p:nvSpPr>
          <p:cNvPr id="3" name="文本框 2"/>
          <p:cNvSpPr txBox="1"/>
          <p:nvPr/>
        </p:nvSpPr>
        <p:spPr>
          <a:xfrm>
            <a:off x="3111500" y="981710"/>
            <a:ext cx="3203575" cy="368300"/>
          </a:xfrm>
          <a:prstGeom prst="rect">
            <a:avLst/>
          </a:prstGeom>
          <a:noFill/>
        </p:spPr>
        <p:txBody>
          <a:bodyPr wrap="square" rtlCol="0" anchor="t">
            <a:spAutoFit/>
          </a:bodyPr>
          <a:lstStyle/>
          <a:p>
            <a:r>
              <a:rPr lang="zh-CN" altLang="en-US" b="1" dirty="0">
                <a:solidFill>
                  <a:srgbClr val="6FA0B7"/>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八、事故赔偿谈判（五</a:t>
            </a:r>
            <a:r>
              <a:rPr lang="en-US" altLang="zh-CN" b="1" dirty="0">
                <a:solidFill>
                  <a:srgbClr val="6FA0B7"/>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—2</a:t>
            </a:r>
            <a:r>
              <a:rPr lang="zh-CN" altLang="en-US" b="1" dirty="0">
                <a:solidFill>
                  <a:srgbClr val="6FA0B7"/>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a:t>
            </a:r>
            <a:endParaRPr lang="zh-CN" altLang="en-US" b="1" dirty="0">
              <a:solidFill>
                <a:srgbClr val="6FA0B7"/>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graphicFrame>
        <p:nvGraphicFramePr>
          <p:cNvPr id="6" name="表格 5"/>
          <p:cNvGraphicFramePr>
            <a:graphicFrameLocks noGrp="1"/>
          </p:cNvGraphicFramePr>
          <p:nvPr/>
        </p:nvGraphicFramePr>
        <p:xfrm>
          <a:off x="587375" y="1476375"/>
          <a:ext cx="7877175" cy="3080385"/>
        </p:xfrm>
        <a:graphic>
          <a:graphicData uri="http://schemas.openxmlformats.org/drawingml/2006/table">
            <a:tbl>
              <a:tblPr/>
              <a:tblGrid>
                <a:gridCol w="360045"/>
                <a:gridCol w="611505"/>
                <a:gridCol w="922655"/>
                <a:gridCol w="719455"/>
                <a:gridCol w="5263515"/>
              </a:tblGrid>
              <a:tr h="548640">
                <a:tc>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sz="12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事项</a:t>
                      </a:r>
                      <a:endParaRPr kumimoji="0" lang="zh-CN" sz="12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6557" marR="46557"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相关方</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6557" marR="46557"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采取的动作及指导原则</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6557" marR="46557"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可能状况及影响</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6557" marR="46557"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紧急处理措施</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6557" marR="46557"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r>
              <a:tr h="2531745">
                <a:tc>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事故赔偿谈判</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a:txBody>
                  <a:tcPr marL="46557" marR="46557"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l" defTabSz="0" rtl="0" eaLnBrk="1" fontAlgn="base" latinLnBrk="0" hangingPunct="1">
                        <a:lnSpc>
                          <a:spcPct val="130000"/>
                        </a:lnSpc>
                        <a:spcBef>
                          <a:spcPts val="475"/>
                        </a:spcBef>
                        <a:spcAft>
                          <a:spcPct val="0"/>
                        </a:spcAft>
                        <a:buClrTx/>
                        <a:buSzTx/>
                        <a:buFontTx/>
                        <a:buNone/>
                      </a:pPr>
                      <a:r>
                        <a:rPr kumimoji="0" lang="zh-CN" alt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“伤者”家属及其代理人</a:t>
                      </a:r>
                      <a:endParaRPr kumimoji="0" lang="zh-CN" alt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6557" marR="46557"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p>
                      <a:pPr marL="0" marR="0" lvl="0" indent="0" algn="l" defTabSz="0" rtl="0" eaLnBrk="1" fontAlgn="base" latinLnBrk="0" hangingPunct="1">
                        <a:lnSpc>
                          <a:spcPct val="100000"/>
                        </a:lnSpc>
                        <a:spcBef>
                          <a:spcPct val="0"/>
                        </a:spcBef>
                        <a:spcAft>
                          <a:spcPct val="0"/>
                        </a:spcAft>
                        <a:buClrTx/>
                        <a:buSzTx/>
                        <a:buFontTx/>
                        <a:buNone/>
                      </a:pPr>
                      <a:r>
                        <a:rPr lang="zh-CN" altLang="en-US" sz="1200" b="1">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做好预案</a:t>
                      </a:r>
                      <a:endParaRPr kumimoji="0" 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charset="0"/>
                      </a:endParaRPr>
                    </a:p>
                    <a:p>
                      <a:pPr marL="0" marR="0" lvl="0" indent="0" algn="l" defTabSz="0" rtl="0" eaLnBrk="1" fontAlgn="base" latinLnBrk="0" hangingPunct="1">
                        <a:lnSpc>
                          <a:spcPct val="100000"/>
                        </a:lnSpc>
                        <a:spcBef>
                          <a:spcPct val="0"/>
                        </a:spcBef>
                        <a:spcAft>
                          <a:spcPct val="0"/>
                        </a:spcAft>
                        <a:buClrTx/>
                        <a:buSzTx/>
                        <a:buFontTx/>
                        <a:buNone/>
                      </a:pPr>
                      <a:endParaRPr kumimoji="0" lang="zh-CN" alt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charset="0"/>
                      </a:endParaRPr>
                    </a:p>
                    <a:p>
                      <a:pPr marL="0" marR="0" lvl="0" indent="0" algn="l" defTabSz="0" rtl="0" eaLnBrk="1" fontAlgn="base" latinLnBrk="0" hangingPunct="1">
                        <a:lnSpc>
                          <a:spcPct val="100000"/>
                        </a:lnSpc>
                        <a:spcBef>
                          <a:spcPct val="0"/>
                        </a:spcBef>
                        <a:spcAft>
                          <a:spcPct val="0"/>
                        </a:spcAft>
                        <a:buClrTx/>
                        <a:buSzTx/>
                        <a:buFontTx/>
                        <a:buNone/>
                      </a:pPr>
                      <a:r>
                        <a:rPr lang="zh-CN" altLang="en-US" sz="1200" b="1">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绵里藏针</a:t>
                      </a:r>
                      <a:endParaRPr kumimoji="0" lang="zh-CN" alt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a:txBody>
                  <a:tcPr marL="46557" marR="46557"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p>
                      <a:pPr marL="0" marR="0" lvl="0" indent="0" algn="l" defTabSz="0" rtl="0" eaLnBrk="1" fontAlgn="base" latinLnBrk="0" hangingPunct="1">
                        <a:lnSpc>
                          <a:spcPct val="100000"/>
                        </a:lnSpc>
                        <a:spcBef>
                          <a:spcPct val="0"/>
                        </a:spcBef>
                        <a:spcAft>
                          <a:spcPct val="0"/>
                        </a:spcAft>
                        <a:buClrTx/>
                        <a:buSzTx/>
                        <a:buFontTx/>
                        <a:buNone/>
                      </a:pPr>
                      <a:r>
                        <a:rPr lang="en-US" sz="1200" b="1">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5</a:t>
                      </a:r>
                      <a:r>
                        <a:rPr lang="zh-CN" altLang="en-US" sz="1200" b="1">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、家属熟知我方害怕扩大影响的软肋，以抢尸扯横幅，围三局总部、或围工地或围政府部门闹事相威胁</a:t>
                      </a:r>
                      <a:r>
                        <a:rPr lang="zh-CN" altLang="en-US" sz="120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a:t>
                      </a:r>
                      <a:endParaRPr kumimoji="0" lang="zh-CN" altLang="en-US"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a:txBody>
                  <a:tcPr marL="46557" marR="46557"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p>
                      <a:pPr marL="0" marR="0" lvl="0" indent="0" algn="l" defTabSz="0" rtl="0" eaLnBrk="1" fontAlgn="base" latinLnBrk="0" hangingPunct="1">
                        <a:lnSpc>
                          <a:spcPct val="120000"/>
                        </a:lnSpc>
                        <a:spcBef>
                          <a:spcPts val="800"/>
                        </a:spcBef>
                        <a:spcAft>
                          <a:spcPct val="0"/>
                        </a:spcAft>
                        <a:buClrTx/>
                        <a:buSzTx/>
                        <a:buFontTx/>
                        <a:buNone/>
                      </a:pPr>
                      <a:r>
                        <a:rPr lang="en-US" sz="1200" b="1" dirty="0">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C</a:t>
                      </a:r>
                      <a:r>
                        <a:rPr lang="zh-CN" altLang="en-US" sz="1200" b="1" dirty="0">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、工地要联动，进入警戒状态，防止陌生可疑人员进入。遇事要巧妙疏导，避免上下班高峰期、要避开业主监理。</a:t>
                      </a:r>
                      <a:endParaRPr kumimoji="0" lang="en-US"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p>
                      <a:pPr marL="0" marR="0" lvl="0" indent="0" algn="l" defTabSz="0" rtl="0" eaLnBrk="1" fontAlgn="base" latinLnBrk="0" hangingPunct="1">
                        <a:lnSpc>
                          <a:spcPct val="120000"/>
                        </a:lnSpc>
                        <a:spcBef>
                          <a:spcPts val="800"/>
                        </a:spcBef>
                        <a:spcAft>
                          <a:spcPct val="0"/>
                        </a:spcAft>
                        <a:buClrTx/>
                        <a:buSzTx/>
                        <a:buFontTx/>
                        <a:buNone/>
                      </a:pPr>
                      <a:endParaRPr kumimoji="0" lang="zh-CN" altLang="en-US"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p>
                      <a:pPr marL="0" marR="0" lvl="0" indent="0" algn="l" defTabSz="0" rtl="0" eaLnBrk="1" fontAlgn="base" latinLnBrk="0" hangingPunct="1">
                        <a:lnSpc>
                          <a:spcPct val="120000"/>
                        </a:lnSpc>
                        <a:spcBef>
                          <a:spcPts val="800"/>
                        </a:spcBef>
                        <a:spcAft>
                          <a:spcPct val="0"/>
                        </a:spcAft>
                        <a:buClrTx/>
                        <a:buSzTx/>
                        <a:buFontTx/>
                        <a:buNone/>
                      </a:pPr>
                      <a:r>
                        <a:rPr lang="en-US" sz="1200" b="1" dirty="0">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D</a:t>
                      </a:r>
                      <a:r>
                        <a:rPr lang="zh-CN" altLang="en-US" sz="1200" b="1" dirty="0">
                          <a:ln>
                            <a:noFill/>
                          </a:ln>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、引导对方进行冷静思考，一旦此事失控，影响扩大，只有走正常法律程序，对方将只能得到法律规定的赔偿。并且法院判定，要根据责任大小，分担给相关单位和个人，执行难度非常大。</a:t>
                      </a:r>
                      <a:endParaRPr kumimoji="0" lang="zh-CN" altLang="en-US" sz="12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a:txBody>
                  <a:tcPr marL="46557" marR="46557"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安全事故应急管理要点</a:t>
            </a:r>
            <a:endParaRPr lang="zh-CN" altLang="en-US" dirty="0"/>
          </a:p>
        </p:txBody>
      </p:sp>
      <p:sp>
        <p:nvSpPr>
          <p:cNvPr id="3" name="文本框 2"/>
          <p:cNvSpPr txBox="1"/>
          <p:nvPr/>
        </p:nvSpPr>
        <p:spPr>
          <a:xfrm>
            <a:off x="3111500" y="981710"/>
            <a:ext cx="3203575" cy="368300"/>
          </a:xfrm>
          <a:prstGeom prst="rect">
            <a:avLst/>
          </a:prstGeom>
          <a:noFill/>
        </p:spPr>
        <p:txBody>
          <a:bodyPr wrap="square" rtlCol="0" anchor="t">
            <a:spAutoFit/>
          </a:bodyPr>
          <a:lstStyle/>
          <a:p>
            <a:r>
              <a:rPr lang="zh-CN" altLang="en-US" b="1" dirty="0">
                <a:solidFill>
                  <a:srgbClr val="6FA0B7"/>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八、事故赔偿谈判（六）</a:t>
            </a:r>
            <a:endParaRPr lang="zh-CN" altLang="en-US" b="1" dirty="0">
              <a:solidFill>
                <a:srgbClr val="6FA0B7"/>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graphicFrame>
        <p:nvGraphicFramePr>
          <p:cNvPr id="4" name="表格 3"/>
          <p:cNvGraphicFramePr>
            <a:graphicFrameLocks noGrp="1"/>
          </p:cNvGraphicFramePr>
          <p:nvPr/>
        </p:nvGraphicFramePr>
        <p:xfrm>
          <a:off x="523875" y="1601470"/>
          <a:ext cx="8064500" cy="3054350"/>
        </p:xfrm>
        <a:graphic>
          <a:graphicData uri="http://schemas.openxmlformats.org/drawingml/2006/table">
            <a:tbl>
              <a:tblPr/>
              <a:tblGrid>
                <a:gridCol w="431800"/>
                <a:gridCol w="577850"/>
                <a:gridCol w="781050"/>
                <a:gridCol w="726440"/>
                <a:gridCol w="4055110"/>
                <a:gridCol w="762000"/>
                <a:gridCol w="730250"/>
              </a:tblGrid>
              <a:tr h="593725">
                <a:tc>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事项</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6557" marR="46557"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相关方</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6557" marR="46557"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ctr" defTabSz="0" rtl="0" fontAlgn="base">
                        <a:lnSpc>
                          <a:spcPct val="100000"/>
                        </a:lnSpc>
                        <a:spcBef>
                          <a:spcPts val="0"/>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采取的动作及指导原则</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6557" marR="46557"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ctr" defTabSz="0" rtl="0" fontAlgn="base">
                        <a:lnSpc>
                          <a:spcPct val="100000"/>
                        </a:lnSpc>
                        <a:spcBef>
                          <a:spcPts val="0"/>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可能状况</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endParaRPr>
                    </a:p>
                    <a:p>
                      <a:pPr marL="0" marR="0" lvl="0" indent="0" algn="ctr" defTabSz="0" rtl="0" fontAlgn="base">
                        <a:lnSpc>
                          <a:spcPct val="100000"/>
                        </a:lnSpc>
                        <a:spcBef>
                          <a:spcPts val="0"/>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及影响</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6557" marR="46557"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紧急处理措施</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6557" marR="46557"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预控措施</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6557" marR="46557"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责任人</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68580" marR="68580"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r>
              <a:tr h="2460625">
                <a:tc>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altLang="en-US"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赔</a:t>
                      </a:r>
                      <a:endParaRPr kumimoji="0" lang="en-US"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p>
                      <a:pPr marL="0" marR="0" lvl="0" indent="0" algn="ctr" defTabSz="0" rtl="0" eaLnBrk="1" fontAlgn="base" latinLnBrk="0" hangingPunct="1">
                        <a:lnSpc>
                          <a:spcPct val="100000"/>
                        </a:lnSpc>
                        <a:spcBef>
                          <a:spcPts val="475"/>
                        </a:spcBef>
                        <a:spcAft>
                          <a:spcPct val="0"/>
                        </a:spcAft>
                        <a:buClrTx/>
                        <a:buSzTx/>
                        <a:buFontTx/>
                        <a:buNone/>
                      </a:pPr>
                      <a:endParaRPr kumimoji="0" lang="zh-CN" altLang="en-US"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p>
                      <a:pPr marL="0" marR="0" lvl="0" indent="0" algn="ctr" defTabSz="0" rtl="0" eaLnBrk="1" fontAlgn="base" latinLnBrk="0" hangingPunct="1">
                        <a:lnSpc>
                          <a:spcPct val="100000"/>
                        </a:lnSpc>
                        <a:spcBef>
                          <a:spcPts val="475"/>
                        </a:spcBef>
                        <a:spcAft>
                          <a:spcPct val="0"/>
                        </a:spcAft>
                        <a:buClrTx/>
                        <a:buSzTx/>
                        <a:buFontTx/>
                        <a:buNone/>
                      </a:pPr>
                      <a:r>
                        <a:rPr kumimoji="0" lang="zh-CN" altLang="en-US"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偿</a:t>
                      </a:r>
                      <a:endParaRPr kumimoji="0" lang="zh-CN" altLang="en-US"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6557" marR="46557"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l" defTabSz="0" rtl="0" eaLnBrk="1" fontAlgn="base" latinLnBrk="0" hangingPunct="1">
                        <a:lnSpc>
                          <a:spcPct val="130000"/>
                        </a:lnSpc>
                        <a:spcBef>
                          <a:spcPts val="475"/>
                        </a:spcBef>
                        <a:spcAft>
                          <a:spcPct val="0"/>
                        </a:spcAft>
                        <a:buClrTx/>
                        <a:buSzTx/>
                        <a:buFontTx/>
                        <a:buNone/>
                      </a:pPr>
                      <a:r>
                        <a:rPr kumimoji="0" lang="zh-CN" alt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“伤者”家属及其代理人</a:t>
                      </a:r>
                      <a:endParaRPr kumimoji="0" lang="zh-CN" alt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6557" marR="46557"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p>
                      <a:pPr marL="0" marR="0" lvl="0" indent="0" algn="ctr" defTabSz="0" rtl="0" eaLnBrk="1" fontAlgn="base" latinLnBrk="0" hangingPunct="1">
                        <a:lnSpc>
                          <a:spcPct val="100000"/>
                        </a:lnSpc>
                        <a:spcBef>
                          <a:spcPct val="0"/>
                        </a:spcBef>
                        <a:spcAft>
                          <a:spcPct val="0"/>
                        </a:spcAft>
                        <a:buClrTx/>
                        <a:buSzTx/>
                        <a:buFontTx/>
                        <a:buNone/>
                      </a:pPr>
                      <a:r>
                        <a:rPr kumimoji="0" lang="zh-CN" alt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准确判断</a:t>
                      </a:r>
                      <a:endParaRPr kumimoji="0" 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charset="0"/>
                      </a:endParaRPr>
                    </a:p>
                    <a:p>
                      <a:pPr marL="0" marR="0" lvl="0" indent="0" algn="ctr" defTabSz="0" rtl="0" eaLnBrk="1" fontAlgn="base" latinLnBrk="0" hangingPunct="1">
                        <a:lnSpc>
                          <a:spcPct val="100000"/>
                        </a:lnSpc>
                        <a:spcBef>
                          <a:spcPct val="0"/>
                        </a:spcBef>
                        <a:spcAft>
                          <a:spcPct val="0"/>
                        </a:spcAft>
                        <a:buClrTx/>
                        <a:buSzTx/>
                        <a:buFontTx/>
                        <a:buNone/>
                      </a:pPr>
                      <a:endParaRPr kumimoji="0" lang="zh-CN" alt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charset="0"/>
                      </a:endParaRPr>
                    </a:p>
                    <a:p>
                      <a:pPr marL="0" marR="0" lvl="0" indent="0" algn="ctr" defTabSz="0" rtl="0" eaLnBrk="1" fontAlgn="base" latinLnBrk="0" hangingPunct="1">
                        <a:lnSpc>
                          <a:spcPct val="100000"/>
                        </a:lnSpc>
                        <a:spcBef>
                          <a:spcPct val="0"/>
                        </a:spcBef>
                        <a:spcAft>
                          <a:spcPct val="0"/>
                        </a:spcAft>
                        <a:buClrTx/>
                        <a:buSzTx/>
                        <a:buFontTx/>
                        <a:buNone/>
                      </a:pPr>
                      <a:r>
                        <a:rPr kumimoji="0" lang="zh-CN" alt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狭路相逢勇者胜！</a:t>
                      </a:r>
                      <a:endParaRPr kumimoji="0" lang="zh-CN" alt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a:txBody>
                  <a:tcPr marL="46557" marR="46557"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6</a:t>
                      </a:r>
                      <a:r>
                        <a:rPr kumimoji="0" lang="zh-CN" alt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、家属拖延时间。</a:t>
                      </a:r>
                      <a:endParaRPr kumimoji="0" lang="zh-CN" alt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p>
                      <a:pPr marL="0" marR="0" lvl="0" indent="0" algn="just" defTabSz="0" rtl="0" fontAlgn="base">
                        <a:lnSpc>
                          <a:spcPct val="100000"/>
                        </a:lnSpc>
                        <a:spcBef>
                          <a:spcPts val="0"/>
                        </a:spcBef>
                        <a:spcAft>
                          <a:spcPct val="0"/>
                        </a:spcAft>
                        <a:buClrTx/>
                        <a:buSzTx/>
                        <a:buFontTx/>
                        <a:buNone/>
                      </a:pPr>
                      <a:r>
                        <a:rPr kumimoji="0" 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A</a:t>
                      </a:r>
                      <a:r>
                        <a:rPr kumimoji="0" lang="zh-CN" alt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、密切关注事态发展，掌握家属真实意图，及时采取对策。</a:t>
                      </a:r>
                      <a:endParaRPr kumimoji="0" 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p>
                      <a:pPr marL="0" marR="0" lvl="0" indent="0" algn="just" defTabSz="0" rtl="0" fontAlgn="base">
                        <a:lnSpc>
                          <a:spcPct val="100000"/>
                        </a:lnSpc>
                        <a:spcBef>
                          <a:spcPts val="0"/>
                        </a:spcBef>
                        <a:spcAft>
                          <a:spcPct val="0"/>
                        </a:spcAft>
                        <a:buClrTx/>
                        <a:buSzTx/>
                        <a:buFontTx/>
                        <a:buNone/>
                      </a:pPr>
                      <a:r>
                        <a:rPr kumimoji="0" 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B</a:t>
                      </a:r>
                      <a:r>
                        <a:rPr kumimoji="0" lang="zh-CN" alt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、劝解沟通。让中间人游说其直系亲属，亲人去世要尽快入土为安，不能久呆，一般不能超过</a:t>
                      </a:r>
                      <a:r>
                        <a:rPr kumimoji="0" 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5</a:t>
                      </a:r>
                      <a:r>
                        <a:rPr kumimoji="0" lang="zh-CN" alt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天，否则影响转世投胎。</a:t>
                      </a:r>
                      <a:r>
                        <a:rPr kumimoji="0" 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12:00</a:t>
                      </a:r>
                      <a:r>
                        <a:rPr kumimoji="0" lang="zh-CN" alt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前必须将骨灰“回家”。</a:t>
                      </a:r>
                      <a:endParaRPr kumimoji="0" 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p>
                      <a:pPr marL="0" marR="0" lvl="0" indent="0" algn="just" defTabSz="0" rtl="0" fontAlgn="base">
                        <a:lnSpc>
                          <a:spcPct val="100000"/>
                        </a:lnSpc>
                        <a:spcBef>
                          <a:spcPts val="0"/>
                        </a:spcBef>
                        <a:spcAft>
                          <a:spcPct val="0"/>
                        </a:spcAft>
                        <a:buClrTx/>
                        <a:buSzTx/>
                        <a:buFontTx/>
                        <a:buNone/>
                      </a:pPr>
                      <a:r>
                        <a:rPr kumimoji="0" 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C</a:t>
                      </a:r>
                      <a:r>
                        <a:rPr kumimoji="0" lang="zh-CN" alt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、以退为进。让中间人透露给家属，由于家属主张的赔偿额度过大，已经队伍老板的承受能力，队伍老板准备放弃，走法律程序，承担自己应有的责任，逼迫家属及时表态。</a:t>
                      </a:r>
                      <a:endParaRPr kumimoji="0" 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p>
                      <a:pPr marL="0" marR="0" lvl="0" indent="0" algn="just" defTabSz="0" rtl="0" fontAlgn="base">
                        <a:lnSpc>
                          <a:spcPct val="100000"/>
                        </a:lnSpc>
                        <a:spcBef>
                          <a:spcPts val="0"/>
                        </a:spcBef>
                        <a:spcAft>
                          <a:spcPct val="0"/>
                        </a:spcAft>
                        <a:buClrTx/>
                        <a:buSzTx/>
                        <a:buFontTx/>
                        <a:buNone/>
                      </a:pPr>
                      <a:r>
                        <a:rPr kumimoji="0" 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D</a:t>
                      </a:r>
                      <a:r>
                        <a:rPr kumimoji="0" lang="zh-CN" alt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、静观其变。比耐心。旁系家属来的人太多，呆的太久，会让直系家属欠下庞大的“人情债”。久了，直系家属会呆不住，会主动协商解决。</a:t>
                      </a:r>
                      <a:endParaRPr kumimoji="0" 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p>
                      <a:pPr marL="0" marR="0" lvl="0" indent="0" algn="just" defTabSz="0" rtl="0" fontAlgn="base">
                        <a:lnSpc>
                          <a:spcPct val="100000"/>
                        </a:lnSpc>
                        <a:spcBef>
                          <a:spcPts val="0"/>
                        </a:spcBef>
                        <a:spcAft>
                          <a:spcPct val="0"/>
                        </a:spcAft>
                        <a:buClrTx/>
                        <a:buSzTx/>
                        <a:buFontTx/>
                        <a:buNone/>
                      </a:pPr>
                      <a:r>
                        <a:rPr kumimoji="0" 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E</a:t>
                      </a:r>
                      <a:r>
                        <a:rPr kumimoji="0" lang="zh-CN" alt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、逝者已逝，安慰。</a:t>
                      </a:r>
                      <a:endParaRPr kumimoji="0" 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6557" marR="46557"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p>
                      <a:pPr marL="0" marR="0" lvl="0" indent="0" algn="ctr" defTabSz="0" rtl="0" eaLnBrk="1" fontAlgn="base" latinLnBrk="0" hangingPunct="1">
                        <a:lnSpc>
                          <a:spcPct val="100000"/>
                        </a:lnSpc>
                        <a:spcBef>
                          <a:spcPts val="475"/>
                        </a:spcBef>
                        <a:spcAft>
                          <a:spcPct val="0"/>
                        </a:spcAft>
                        <a:buClrTx/>
                        <a:buSzTx/>
                        <a:buFontTx/>
                        <a:buNone/>
                      </a:pPr>
                      <a:endParaRPr kumimoji="0" lang="zh-CN" altLang="zh-CN"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6557" marR="46557"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p>
                      <a:pPr marL="0" marR="0" lvl="0" indent="0" algn="ctr" defTabSz="0" rtl="0" eaLnBrk="1" fontAlgn="base" latinLnBrk="0" hangingPunct="1">
                        <a:lnSpc>
                          <a:spcPct val="100000"/>
                        </a:lnSpc>
                        <a:spcBef>
                          <a:spcPts val="475"/>
                        </a:spcBef>
                        <a:spcAft>
                          <a:spcPct val="0"/>
                        </a:spcAft>
                        <a:buClrTx/>
                        <a:buSzTx/>
                        <a:buFontTx/>
                        <a:buNone/>
                      </a:pPr>
                      <a:endParaRPr kumimoji="0" lang="zh-CN" altLang="zh-CN"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6557" marR="46557"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4149" y="924774"/>
            <a:ext cx="3726180" cy="714375"/>
          </a:xfrm>
          <a:prstGeom prst="rect">
            <a:avLst/>
          </a:prstGeom>
          <a:noFill/>
        </p:spPr>
        <p:txBody>
          <a:bodyPr wrap="square" rtlCol="0">
            <a:spAutoFit/>
          </a:bodyPr>
          <a:lstStyle>
            <a:defPPr>
              <a:defRPr lang="zh-CN"/>
            </a:defPPr>
            <a:lvl1pPr>
              <a:defRPr kumimoji="1" sz="7200" b="1">
                <a:ln>
                  <a:solidFill>
                    <a:schemeClr val="bg1"/>
                  </a:solidFill>
                </a:ln>
                <a:solidFill>
                  <a:srgbClr val="A3A4A9"/>
                </a:solidFill>
                <a:latin typeface="微软雅黑" panose="020B0503020204020204" pitchFamily="34" charset="-122"/>
                <a:ea typeface="微软雅黑" panose="020B0503020204020204" pitchFamily="34" charset="-122"/>
                <a:cs typeface="Yuanti SC" charset="-122"/>
              </a:defRPr>
            </a:lvl1pPr>
          </a:lstStyle>
          <a:p>
            <a:r>
              <a:rPr lang="en-US" altLang="zh-CN" sz="4050" dirty="0"/>
              <a:t>CONTENTS</a:t>
            </a:r>
            <a:endParaRPr lang="zh-CN" altLang="en-US" sz="4050" dirty="0"/>
          </a:p>
        </p:txBody>
      </p:sp>
      <p:sp>
        <p:nvSpPr>
          <p:cNvPr id="3" name="文本框 2"/>
          <p:cNvSpPr txBox="1"/>
          <p:nvPr/>
        </p:nvSpPr>
        <p:spPr>
          <a:xfrm>
            <a:off x="192124" y="232799"/>
            <a:ext cx="1667435" cy="783590"/>
          </a:xfrm>
          <a:prstGeom prst="rect">
            <a:avLst/>
          </a:prstGeom>
          <a:noFill/>
        </p:spPr>
        <p:txBody>
          <a:bodyPr wrap="square" rtlCol="0">
            <a:spAutoFit/>
          </a:bodyPr>
          <a:lstStyle>
            <a:defPPr>
              <a:defRPr lang="zh-CN"/>
            </a:defPPr>
            <a:lvl1pPr>
              <a:defRPr kumimoji="1" sz="7200" b="1">
                <a:ln>
                  <a:solidFill>
                    <a:schemeClr val="bg1"/>
                  </a:solidFill>
                </a:ln>
                <a:solidFill>
                  <a:srgbClr val="A3A4A9"/>
                </a:solidFill>
                <a:latin typeface="微软雅黑" panose="020B0503020204020204" pitchFamily="34" charset="-122"/>
                <a:ea typeface="微软雅黑" panose="020B0503020204020204" pitchFamily="34" charset="-122"/>
                <a:cs typeface="Yuanti SC" charset="-122"/>
              </a:defRPr>
            </a:lvl1pPr>
          </a:lstStyle>
          <a:p>
            <a:r>
              <a:rPr lang="zh-CN" altLang="en-US" sz="4500" dirty="0"/>
              <a:t>目录</a:t>
            </a:r>
            <a:endParaRPr lang="zh-CN" altLang="en-US" sz="4500" dirty="0"/>
          </a:p>
        </p:txBody>
      </p:sp>
      <p:sp>
        <p:nvSpPr>
          <p:cNvPr id="16" name="文本框 15"/>
          <p:cNvSpPr txBox="1"/>
          <p:nvPr/>
        </p:nvSpPr>
        <p:spPr>
          <a:xfrm>
            <a:off x="2402277" y="2284389"/>
            <a:ext cx="2616869" cy="368300"/>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事故应急背景</a:t>
            </a:r>
            <a:endPar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3" name="文本框 22"/>
          <p:cNvSpPr txBox="1"/>
          <p:nvPr/>
        </p:nvSpPr>
        <p:spPr>
          <a:xfrm>
            <a:off x="3428492" y="3263924"/>
            <a:ext cx="2616869" cy="368300"/>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安全生产事故管理要点</a:t>
            </a:r>
            <a:endPar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2" name="文本框 31"/>
          <p:cNvSpPr txBox="1"/>
          <p:nvPr/>
        </p:nvSpPr>
        <p:spPr>
          <a:xfrm>
            <a:off x="1277982" y="2171556"/>
            <a:ext cx="1155807" cy="714375"/>
          </a:xfrm>
          <a:prstGeom prst="rect">
            <a:avLst/>
          </a:prstGeom>
          <a:noFill/>
        </p:spPr>
        <p:txBody>
          <a:bodyPr wrap="square" rtlCol="0">
            <a:spAutoFit/>
          </a:bodyPr>
          <a:lstStyle>
            <a:defPPr>
              <a:defRPr lang="zh-CN"/>
            </a:defPPr>
            <a:lvl1pPr>
              <a:defRPr kumimoji="1" sz="7200" b="1">
                <a:ln>
                  <a:solidFill>
                    <a:schemeClr val="bg1"/>
                  </a:solidFill>
                </a:ln>
                <a:solidFill>
                  <a:srgbClr val="A3A4A9"/>
                </a:solidFill>
                <a:latin typeface="微软雅黑" panose="020B0503020204020204" pitchFamily="34" charset="-122"/>
                <a:ea typeface="微软雅黑" panose="020B0503020204020204" pitchFamily="34" charset="-122"/>
                <a:cs typeface="Yuanti SC" charset="-122"/>
              </a:defRPr>
            </a:lvl1pPr>
          </a:lstStyle>
          <a:p>
            <a:pPr algn="r"/>
            <a:r>
              <a:rPr lang="en-US" altLang="zh-CN" sz="4050" dirty="0">
                <a:ln>
                  <a:noFill/>
                </a:ln>
                <a:solidFill>
                  <a:schemeClr val="bg1"/>
                </a:solidFill>
              </a:rPr>
              <a:t>01</a:t>
            </a:r>
            <a:endParaRPr lang="zh-CN" altLang="en-US" sz="4050" dirty="0">
              <a:ln>
                <a:noFill/>
              </a:ln>
              <a:solidFill>
                <a:schemeClr val="bg1"/>
              </a:solidFill>
            </a:endParaRPr>
          </a:p>
        </p:txBody>
      </p:sp>
      <p:sp>
        <p:nvSpPr>
          <p:cNvPr id="33" name="文本框 32"/>
          <p:cNvSpPr txBox="1"/>
          <p:nvPr/>
        </p:nvSpPr>
        <p:spPr>
          <a:xfrm>
            <a:off x="2292327" y="3160049"/>
            <a:ext cx="1155807" cy="714375"/>
          </a:xfrm>
          <a:prstGeom prst="rect">
            <a:avLst/>
          </a:prstGeom>
          <a:noFill/>
        </p:spPr>
        <p:txBody>
          <a:bodyPr wrap="square" rtlCol="0">
            <a:spAutoFit/>
          </a:bodyPr>
          <a:lstStyle>
            <a:defPPr>
              <a:defRPr lang="zh-CN"/>
            </a:defPPr>
            <a:lvl1pPr>
              <a:defRPr kumimoji="1" sz="7200" b="1">
                <a:ln>
                  <a:solidFill>
                    <a:schemeClr val="bg1"/>
                  </a:solidFill>
                </a:ln>
                <a:solidFill>
                  <a:srgbClr val="A3A4A9"/>
                </a:solidFill>
                <a:latin typeface="微软雅黑" panose="020B0503020204020204" pitchFamily="34" charset="-122"/>
                <a:ea typeface="微软雅黑" panose="020B0503020204020204" pitchFamily="34" charset="-122"/>
                <a:cs typeface="Yuanti SC" charset="-122"/>
              </a:defRPr>
            </a:lvl1pPr>
          </a:lstStyle>
          <a:p>
            <a:pPr algn="r"/>
            <a:r>
              <a:rPr lang="en-US" altLang="zh-CN" sz="4050" dirty="0">
                <a:ln>
                  <a:noFill/>
                </a:ln>
                <a:solidFill>
                  <a:schemeClr val="bg1"/>
                </a:solidFill>
              </a:rPr>
              <a:t>02</a:t>
            </a:r>
            <a:endParaRPr lang="zh-CN" altLang="en-US" sz="4050" dirty="0">
              <a:ln>
                <a:noFill/>
              </a:ln>
              <a:solidFill>
                <a:schemeClr val="bg1"/>
              </a:solidFill>
            </a:endParaRPr>
          </a:p>
        </p:txBody>
      </p:sp>
      <p:sp>
        <p:nvSpPr>
          <p:cNvPr id="36" name="等腰三角形 35"/>
          <p:cNvSpPr/>
          <p:nvPr/>
        </p:nvSpPr>
        <p:spPr>
          <a:xfrm>
            <a:off x="7235361" y="3504568"/>
            <a:ext cx="1743840" cy="1503311"/>
          </a:xfrm>
          <a:prstGeom prst="triangle">
            <a:avLst>
              <a:gd name="adj" fmla="val 10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7" name="等腰三角形 36"/>
          <p:cNvSpPr/>
          <p:nvPr/>
        </p:nvSpPr>
        <p:spPr>
          <a:xfrm>
            <a:off x="7125677" y="3396667"/>
            <a:ext cx="1743840" cy="1503311"/>
          </a:xfrm>
          <a:prstGeom prst="triangle">
            <a:avLst>
              <a:gd name="adj" fmla="val 10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安全事故应急管理要点</a:t>
            </a:r>
            <a:endParaRPr lang="zh-CN" altLang="en-US" dirty="0"/>
          </a:p>
        </p:txBody>
      </p:sp>
      <p:sp>
        <p:nvSpPr>
          <p:cNvPr id="3" name="文本框 2"/>
          <p:cNvSpPr txBox="1"/>
          <p:nvPr/>
        </p:nvSpPr>
        <p:spPr>
          <a:xfrm>
            <a:off x="3111500" y="981710"/>
            <a:ext cx="3203575" cy="368300"/>
          </a:xfrm>
          <a:prstGeom prst="rect">
            <a:avLst/>
          </a:prstGeom>
          <a:noFill/>
        </p:spPr>
        <p:txBody>
          <a:bodyPr wrap="square" rtlCol="0" anchor="t">
            <a:spAutoFit/>
          </a:bodyPr>
          <a:lstStyle/>
          <a:p>
            <a:r>
              <a:rPr lang="zh-CN" altLang="en-US" b="1" dirty="0">
                <a:solidFill>
                  <a:srgbClr val="6FA0B7"/>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八、事故赔偿谈判（七）</a:t>
            </a:r>
            <a:endParaRPr lang="zh-CN" altLang="en-US" b="1" dirty="0">
              <a:solidFill>
                <a:srgbClr val="6FA0B7"/>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graphicFrame>
        <p:nvGraphicFramePr>
          <p:cNvPr id="5" name="表格 4"/>
          <p:cNvGraphicFramePr>
            <a:graphicFrameLocks noGrp="1"/>
          </p:cNvGraphicFramePr>
          <p:nvPr/>
        </p:nvGraphicFramePr>
        <p:xfrm>
          <a:off x="531495" y="1555750"/>
          <a:ext cx="8205470" cy="2816860"/>
        </p:xfrm>
        <a:graphic>
          <a:graphicData uri="http://schemas.openxmlformats.org/drawingml/2006/table">
            <a:tbl>
              <a:tblPr/>
              <a:tblGrid>
                <a:gridCol w="431800"/>
                <a:gridCol w="720725"/>
                <a:gridCol w="775970"/>
                <a:gridCol w="802640"/>
                <a:gridCol w="4088765"/>
                <a:gridCol w="731520"/>
                <a:gridCol w="654050"/>
              </a:tblGrid>
              <a:tr h="625475">
                <a:tc>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事项</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6557" marR="46557"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相关方</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6557" marR="46557"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采取的动作及指导原则</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6557" marR="46557"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可能状况</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endParaRPr>
                    </a:p>
                    <a:p>
                      <a:pPr marL="0" marR="0" lvl="0" indent="0" algn="ctr" defTabSz="0" rtl="0" eaLnBrk="1" fontAlgn="base" latinLnBrk="0" hangingPunct="1">
                        <a:lnSpc>
                          <a:spcPct val="100000"/>
                        </a:lnSpc>
                        <a:spcBef>
                          <a:spcPts val="475"/>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及影响</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6557" marR="46557"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紧急处理措施</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6557" marR="46557"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预控措施</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6557" marR="46557"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责任人</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68580" marR="68580"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r>
              <a:tr h="2191385">
                <a:tc>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altLang="en-US"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赔</a:t>
                      </a:r>
                      <a:endParaRPr kumimoji="0" lang="en-US"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p>
                      <a:pPr marL="0" marR="0" lvl="0" indent="0" algn="ctr" defTabSz="0" rtl="0" eaLnBrk="1" fontAlgn="base" latinLnBrk="0" hangingPunct="1">
                        <a:lnSpc>
                          <a:spcPct val="100000"/>
                        </a:lnSpc>
                        <a:spcBef>
                          <a:spcPts val="475"/>
                        </a:spcBef>
                        <a:spcAft>
                          <a:spcPct val="0"/>
                        </a:spcAft>
                        <a:buClrTx/>
                        <a:buSzTx/>
                        <a:buFontTx/>
                        <a:buNone/>
                      </a:pPr>
                      <a:endParaRPr kumimoji="0" lang="zh-CN" altLang="en-US"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p>
                      <a:pPr marL="0" marR="0" lvl="0" indent="0" algn="ctr" defTabSz="0" rtl="0" eaLnBrk="1" fontAlgn="base" latinLnBrk="0" hangingPunct="1">
                        <a:lnSpc>
                          <a:spcPct val="100000"/>
                        </a:lnSpc>
                        <a:spcBef>
                          <a:spcPts val="475"/>
                        </a:spcBef>
                        <a:spcAft>
                          <a:spcPct val="0"/>
                        </a:spcAft>
                        <a:buClrTx/>
                        <a:buSzTx/>
                        <a:buFontTx/>
                        <a:buNone/>
                      </a:pPr>
                      <a:r>
                        <a:rPr kumimoji="0" lang="zh-CN" altLang="en-US"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偿</a:t>
                      </a:r>
                      <a:endParaRPr kumimoji="0" lang="zh-CN" altLang="en-US"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6557" marR="46557"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l" defTabSz="0" rtl="0" eaLnBrk="1" fontAlgn="base" latinLnBrk="0" hangingPunct="1">
                        <a:lnSpc>
                          <a:spcPct val="130000"/>
                        </a:lnSpc>
                        <a:spcBef>
                          <a:spcPts val="475"/>
                        </a:spcBef>
                        <a:spcAft>
                          <a:spcPct val="0"/>
                        </a:spcAft>
                        <a:buClrTx/>
                        <a:buSzTx/>
                        <a:buFontTx/>
                        <a:buNone/>
                      </a:pPr>
                      <a:r>
                        <a:rPr kumimoji="0" lang="zh-CN" alt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“伤者”家属及其代理人</a:t>
                      </a:r>
                      <a:endParaRPr kumimoji="0" lang="zh-CN" alt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6557" marR="46557"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p>
                      <a:pPr marL="0" marR="0" lvl="0" indent="0" algn="l" defTabSz="0" rtl="0" eaLnBrk="1" fontAlgn="base" latinLnBrk="0" hangingPunct="1">
                        <a:lnSpc>
                          <a:spcPct val="100000"/>
                        </a:lnSpc>
                        <a:spcBef>
                          <a:spcPct val="0"/>
                        </a:spcBef>
                        <a:spcAft>
                          <a:spcPct val="0"/>
                        </a:spcAft>
                        <a:buClrTx/>
                        <a:buSzTx/>
                        <a:buFontTx/>
                        <a:buNone/>
                      </a:pPr>
                      <a:r>
                        <a:rPr kumimoji="0" lang="zh-CN" alt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把握时机，</a:t>
                      </a:r>
                      <a:endParaRPr kumimoji="0" 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charset="0"/>
                      </a:endParaRPr>
                    </a:p>
                    <a:p>
                      <a:pPr marL="0" marR="0" lvl="0" indent="0" algn="l" defTabSz="0" rtl="0" eaLnBrk="1" fontAlgn="base" latinLnBrk="0" hangingPunct="1">
                        <a:lnSpc>
                          <a:spcPct val="100000"/>
                        </a:lnSpc>
                        <a:spcBef>
                          <a:spcPct val="0"/>
                        </a:spcBef>
                        <a:spcAft>
                          <a:spcPct val="0"/>
                        </a:spcAft>
                        <a:buClrTx/>
                        <a:buSzTx/>
                        <a:buFontTx/>
                        <a:buNone/>
                      </a:pPr>
                      <a:r>
                        <a:rPr kumimoji="0" lang="zh-CN" alt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及时解决，</a:t>
                      </a:r>
                      <a:endParaRPr kumimoji="0" 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charset="0"/>
                      </a:endParaRPr>
                    </a:p>
                    <a:p>
                      <a:pPr marL="0" marR="0" lvl="0" indent="0" algn="l" defTabSz="0" rtl="0" eaLnBrk="1" fontAlgn="base" latinLnBrk="0" hangingPunct="1">
                        <a:lnSpc>
                          <a:spcPct val="100000"/>
                        </a:lnSpc>
                        <a:spcBef>
                          <a:spcPct val="0"/>
                        </a:spcBef>
                        <a:spcAft>
                          <a:spcPct val="0"/>
                        </a:spcAft>
                        <a:buClrTx/>
                        <a:buSzTx/>
                        <a:buFontTx/>
                        <a:buNone/>
                      </a:pPr>
                      <a:r>
                        <a:rPr kumimoji="0" lang="zh-CN" alt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避免意外</a:t>
                      </a:r>
                      <a:endParaRPr kumimoji="0" 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charset="0"/>
                      </a:endParaRPr>
                    </a:p>
                    <a:p>
                      <a:pPr marL="0" marR="0" lvl="0" indent="0" algn="l" defTabSz="0" rtl="0" eaLnBrk="1" fontAlgn="base" latinLnBrk="0" hangingPunct="1">
                        <a:lnSpc>
                          <a:spcPct val="100000"/>
                        </a:lnSpc>
                        <a:spcBef>
                          <a:spcPct val="0"/>
                        </a:spcBef>
                        <a:spcAft>
                          <a:spcPct val="0"/>
                        </a:spcAft>
                        <a:buClrTx/>
                        <a:buSzTx/>
                        <a:buFontTx/>
                        <a:buNone/>
                      </a:pPr>
                      <a:endParaRPr kumimoji="0" lang="zh-CN" alt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charset="0"/>
                      </a:endParaRPr>
                    </a:p>
                    <a:p>
                      <a:pPr marL="0" marR="0" lvl="0" indent="0" algn="l" defTabSz="0" rtl="0" eaLnBrk="1" fontAlgn="base" latinLnBrk="0" hangingPunct="1">
                        <a:lnSpc>
                          <a:spcPct val="100000"/>
                        </a:lnSpc>
                        <a:spcBef>
                          <a:spcPct val="0"/>
                        </a:spcBef>
                        <a:spcAft>
                          <a:spcPct val="0"/>
                        </a:spcAft>
                        <a:buClrTx/>
                        <a:buSzTx/>
                        <a:buFontTx/>
                        <a:buNone/>
                      </a:pPr>
                      <a:endParaRPr kumimoji="0" lang="zh-CN" alt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charset="0"/>
                      </a:endParaRPr>
                    </a:p>
                  </a:txBody>
                  <a:tcPr marL="46557" marR="46557"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p>
                      <a:pPr marL="0" marR="0" lvl="0" indent="0" algn="just" defTabSz="0" rtl="0" eaLnBrk="1" fontAlgn="base" latinLnBrk="0" hangingPunct="1">
                        <a:lnSpc>
                          <a:spcPct val="100000"/>
                        </a:lnSpc>
                        <a:spcBef>
                          <a:spcPts val="475"/>
                        </a:spcBef>
                        <a:spcAft>
                          <a:spcPct val="0"/>
                        </a:spcAft>
                        <a:buClrTx/>
                        <a:buSzTx/>
                        <a:buFontTx/>
                        <a:buNone/>
                      </a:pPr>
                      <a:r>
                        <a:rPr kumimoji="0" 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7</a:t>
                      </a:r>
                      <a:r>
                        <a:rPr kumimoji="0" lang="zh-CN" alt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、纠缠细节，错过时机错误，导致节外生枝</a:t>
                      </a:r>
                      <a:endParaRPr kumimoji="0" lang="zh-CN" alt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6557" marR="46557"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p>
                      <a:pPr marL="0" marR="0" lvl="0" indent="0" algn="just" defTabSz="0" rtl="0" fontAlgn="base">
                        <a:lnSpc>
                          <a:spcPct val="130000"/>
                        </a:lnSpc>
                        <a:spcBef>
                          <a:spcPts val="0"/>
                        </a:spcBef>
                        <a:spcAft>
                          <a:spcPct val="0"/>
                        </a:spcAft>
                        <a:buClrTx/>
                        <a:buSzTx/>
                        <a:buFontTx/>
                        <a:buNone/>
                      </a:pPr>
                      <a:r>
                        <a:rPr kumimoji="0" 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   1</a:t>
                      </a:r>
                      <a:r>
                        <a:rPr kumimoji="0" lang="zh-CN" alt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、快刀斩乱麻，切勿纠缠于小问题，切勿因小失大。对事故造成的影响而言，多</a:t>
                      </a:r>
                      <a:r>
                        <a:rPr kumimoji="0" 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1-2</a:t>
                      </a:r>
                      <a:r>
                        <a:rPr kumimoji="0" lang="zh-CN" alt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万不是什么大问题。当然前提是决定前要先请示，或提前取得授权，以便与临机决断。</a:t>
                      </a:r>
                      <a:endParaRPr kumimoji="0" 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p>
                      <a:pPr marL="0" marR="0" lvl="0" indent="0" algn="just" defTabSz="0" rtl="0" fontAlgn="base">
                        <a:lnSpc>
                          <a:spcPct val="130000"/>
                        </a:lnSpc>
                        <a:spcBef>
                          <a:spcPts val="0"/>
                        </a:spcBef>
                        <a:spcAft>
                          <a:spcPct val="0"/>
                        </a:spcAft>
                        <a:buClrTx/>
                        <a:buSzTx/>
                        <a:buFontTx/>
                        <a:buNone/>
                      </a:pPr>
                      <a:r>
                        <a:rPr kumimoji="0" 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    2</a:t>
                      </a:r>
                      <a:r>
                        <a:rPr kumimoji="0" lang="zh-CN" alt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、原则问题坚决不能让步，否则很可能横生枝节。</a:t>
                      </a:r>
                      <a:endParaRPr kumimoji="0" 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p>
                      <a:pPr marL="0" marR="0" lvl="0" indent="0" algn="just" defTabSz="0" rtl="0" fontAlgn="base">
                        <a:lnSpc>
                          <a:spcPct val="130000"/>
                        </a:lnSpc>
                        <a:spcBef>
                          <a:spcPts val="0"/>
                        </a:spcBef>
                        <a:spcAft>
                          <a:spcPct val="0"/>
                        </a:spcAft>
                        <a:buClrTx/>
                        <a:buSzTx/>
                        <a:buFontTx/>
                        <a:buNone/>
                      </a:pPr>
                      <a:r>
                        <a:rPr kumimoji="0" lang="zh-CN" alt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  （</a:t>
                      </a:r>
                      <a:r>
                        <a:rPr kumimoji="0" 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1</a:t>
                      </a:r>
                      <a:r>
                        <a:rPr kumimoji="0" lang="zh-CN" alt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）费用必须是包干形式；</a:t>
                      </a:r>
                      <a:endParaRPr kumimoji="0" 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p>
                      <a:pPr marL="0" marR="0" lvl="0" indent="0" algn="just" defTabSz="0" rtl="0" fontAlgn="base">
                        <a:lnSpc>
                          <a:spcPct val="130000"/>
                        </a:lnSpc>
                        <a:spcBef>
                          <a:spcPts val="0"/>
                        </a:spcBef>
                        <a:spcAft>
                          <a:spcPct val="0"/>
                        </a:spcAft>
                        <a:buClrTx/>
                        <a:buSzTx/>
                        <a:buFontTx/>
                        <a:buNone/>
                      </a:pPr>
                      <a:r>
                        <a:rPr kumimoji="0" lang="zh-CN" alt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  （</a:t>
                      </a:r>
                      <a:r>
                        <a:rPr kumimoji="0" 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2</a:t>
                      </a:r>
                      <a:r>
                        <a:rPr kumimoji="0" lang="zh-CN" alt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）必须是先火化后付款；</a:t>
                      </a:r>
                      <a:endParaRPr kumimoji="0" 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p>
                      <a:pPr marL="0" marR="0" lvl="0" indent="0" algn="just" defTabSz="0" rtl="0" fontAlgn="base">
                        <a:lnSpc>
                          <a:spcPct val="130000"/>
                        </a:lnSpc>
                        <a:spcBef>
                          <a:spcPts val="0"/>
                        </a:spcBef>
                        <a:spcAft>
                          <a:spcPct val="0"/>
                        </a:spcAft>
                        <a:buClrTx/>
                        <a:buSzTx/>
                        <a:buFontTx/>
                        <a:buNone/>
                      </a:pPr>
                      <a:r>
                        <a:rPr kumimoji="0" lang="zh-CN" alt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  （</a:t>
                      </a:r>
                      <a:r>
                        <a:rPr kumimoji="0" 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3</a:t>
                      </a:r>
                      <a:r>
                        <a:rPr kumimoji="0" lang="zh-CN" alt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）协议条款中表述死亡原因必须按照我方要求填写。</a:t>
                      </a:r>
                      <a:endParaRPr kumimoji="0" lang="zh-CN" alt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p>
                      <a:pPr marL="0" marR="0" lvl="0" indent="0" algn="ctr" defTabSz="0" rtl="0" fontAlgn="base">
                        <a:lnSpc>
                          <a:spcPct val="100000"/>
                        </a:lnSpc>
                        <a:spcBef>
                          <a:spcPts val="0"/>
                        </a:spcBef>
                        <a:spcAft>
                          <a:spcPct val="0"/>
                        </a:spcAft>
                        <a:buClrTx/>
                        <a:buSzTx/>
                        <a:buFontTx/>
                        <a:buNone/>
                      </a:pPr>
                      <a:endParaRPr kumimoji="0" lang="zh-CN" altLang="zh-CN"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6557" marR="46557"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p>
                      <a:pPr marL="0" marR="0" lvl="0" indent="0" algn="ctr" defTabSz="0" rtl="0" eaLnBrk="1" fontAlgn="base" latinLnBrk="0" hangingPunct="1">
                        <a:lnSpc>
                          <a:spcPct val="100000"/>
                        </a:lnSpc>
                        <a:spcBef>
                          <a:spcPts val="475"/>
                        </a:spcBef>
                        <a:spcAft>
                          <a:spcPct val="0"/>
                        </a:spcAft>
                        <a:buClrTx/>
                        <a:buSzTx/>
                        <a:buFontTx/>
                        <a:buNone/>
                      </a:pPr>
                      <a:endParaRPr kumimoji="0" lang="zh-CN" altLang="zh-CN"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6557" marR="46557"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445" y="1356995"/>
            <a:ext cx="9142730" cy="339534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p:txBody>
          <a:bodyPr>
            <a:normAutofit/>
          </a:bodyPr>
          <a:lstStyle/>
          <a:p>
            <a:r>
              <a:rPr lang="zh-CN" altLang="en-US" dirty="0"/>
              <a:t>安全事故应急管理要点</a:t>
            </a:r>
            <a:endParaRPr lang="zh-CN" altLang="en-US" dirty="0"/>
          </a:p>
        </p:txBody>
      </p:sp>
      <p:sp>
        <p:nvSpPr>
          <p:cNvPr id="3" name="文本框 2"/>
          <p:cNvSpPr txBox="1"/>
          <p:nvPr/>
        </p:nvSpPr>
        <p:spPr>
          <a:xfrm>
            <a:off x="3111500" y="981710"/>
            <a:ext cx="3203575" cy="368300"/>
          </a:xfrm>
          <a:prstGeom prst="rect">
            <a:avLst/>
          </a:prstGeom>
          <a:noFill/>
        </p:spPr>
        <p:txBody>
          <a:bodyPr wrap="square" rtlCol="0" anchor="t">
            <a:spAutoFit/>
          </a:bodyPr>
          <a:lstStyle/>
          <a:p>
            <a:r>
              <a:rPr lang="zh-CN" altLang="en-US" b="1" dirty="0">
                <a:solidFill>
                  <a:srgbClr val="6FA0B7"/>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九、事故赔偿协议</a:t>
            </a:r>
            <a:r>
              <a:rPr lang="en-US" altLang="zh-CN" b="1" dirty="0">
                <a:solidFill>
                  <a:srgbClr val="6FA0B7"/>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-1</a:t>
            </a:r>
            <a:endParaRPr lang="en-US" altLang="zh-CN" b="1" dirty="0">
              <a:solidFill>
                <a:srgbClr val="6FA0B7"/>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4" name="Rectangle 2"/>
          <p:cNvSpPr>
            <a:spLocks noChangeArrowheads="1"/>
          </p:cNvSpPr>
          <p:nvPr/>
        </p:nvSpPr>
        <p:spPr bwMode="auto">
          <a:xfrm>
            <a:off x="639445" y="1450340"/>
            <a:ext cx="7872095" cy="3172460"/>
          </a:xfrm>
          <a:prstGeom prst="rect">
            <a:avLst/>
          </a:prstGeom>
          <a:noFill/>
          <a:ln w="9525">
            <a:noFill/>
            <a:miter lim="800000"/>
          </a:ln>
        </p:spPr>
        <p:txBody>
          <a:bodyPr wrap="square" lIns="0" tIns="0" rIns="0" bIns="0">
            <a:spAutoFit/>
          </a:bodyPr>
          <a:lstStyle/>
          <a:p>
            <a:pPr indent="406400" algn="ctr" eaLnBrk="1" hangingPunct="1">
              <a:lnSpc>
                <a:spcPct val="120000"/>
              </a:lnSpc>
            </a:pPr>
            <a:r>
              <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rPr>
              <a:t>工 亡 补 偿 协 议</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a:p>
            <a:pPr indent="406400" fontAlgn="auto">
              <a:lnSpc>
                <a:spcPct val="130000"/>
              </a:lnSpc>
            </a:pPr>
            <a:r>
              <a:rPr lang="zh-CN" altLang="en-US" sz="1200" b="1">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rPr>
              <a:t>甲方（用人单位）：</a:t>
            </a:r>
            <a:r>
              <a:rPr lang="zh-CN" altLang="en-US" sz="1200" b="1">
                <a:solidFill>
                  <a:srgbClr val="6B788B"/>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rPr>
              <a:t>队伍名称</a:t>
            </a:r>
            <a:r>
              <a:rPr lang="zh-CN" altLang="en-US"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rPr>
              <a:t>    </a:t>
            </a:r>
            <a:r>
              <a:rPr lang="zh-CN" altLang="en-US" sz="1200" b="1">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rPr>
              <a:t>    住所地：</a:t>
            </a:r>
            <a:r>
              <a:rPr lang="zh-CN" altLang="en-US" sz="12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rPr>
              <a:t>乙方</a:t>
            </a:r>
            <a:r>
              <a:rPr lang="zh-CN" alt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rPr>
              <a:t>：     身份证号：住所地：</a:t>
            </a:r>
            <a:endParaRPr lang="zh-CN" altLang="en-US" sz="1200" b="1">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a:p>
            <a:pPr indent="406400" fontAlgn="auto">
              <a:lnSpc>
                <a:spcPct val="130000"/>
              </a:lnSpc>
            </a:pPr>
            <a:r>
              <a:rPr lang="zh-CN" altLang="en-US" sz="1200" b="1">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rPr>
              <a:t>法定代表人：                     委托代理人：</a:t>
            </a:r>
            <a:endParaRPr lang="zh-CN" altLang="en-US" sz="1200" b="1">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a:p>
            <a:pPr indent="406400" fontAlgn="auto">
              <a:lnSpc>
                <a:spcPct val="130000"/>
              </a:lnSpc>
            </a:pPr>
            <a:r>
              <a:rPr lang="zh-CN" altLang="en-US" sz="1200" b="1" u="sng">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rPr>
              <a:t>       </a:t>
            </a:r>
            <a:r>
              <a:rPr lang="zh-CN" altLang="en-US" sz="1200" b="1">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rPr>
              <a:t> 系</a:t>
            </a:r>
            <a:r>
              <a:rPr lang="zh-CN" altLang="en-US" sz="1200" b="1" u="sng">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rPr>
              <a:t>     </a:t>
            </a:r>
            <a:r>
              <a:rPr lang="zh-CN" altLang="en-US" sz="1200" b="1">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rPr>
              <a:t>工人，</a:t>
            </a:r>
            <a:r>
              <a:rPr lang="zh-CN" altLang="en-US" sz="1200" b="1" u="sng">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rPr>
              <a:t>   </a:t>
            </a:r>
            <a:r>
              <a:rPr lang="zh-CN" altLang="en-US" sz="1200" b="1">
                <a:solidFill>
                  <a:srgbClr val="6B788B"/>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rPr>
              <a:t>在</a:t>
            </a:r>
            <a:r>
              <a:rPr lang="zh-CN" altLang="en-US" sz="1200" b="1" u="sng">
                <a:solidFill>
                  <a:srgbClr val="6B788B"/>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rPr>
              <a:t>   </a:t>
            </a:r>
            <a:r>
              <a:rPr lang="zh-CN" altLang="en-US" sz="1200" b="1">
                <a:solidFill>
                  <a:srgbClr val="6B788B"/>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rPr>
              <a:t>项目工作</a:t>
            </a:r>
            <a:r>
              <a:rPr lang="zh-CN" altLang="en-US" sz="1200" b="1">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rPr>
              <a:t>时，因</a:t>
            </a:r>
            <a:r>
              <a:rPr lang="zh-CN" altLang="en-US" sz="1200" b="1" u="sng">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rPr>
              <a:t> </a:t>
            </a:r>
            <a:r>
              <a:rPr lang="zh-CN" altLang="en-US" sz="1200" b="1" u="sng">
                <a:solidFill>
                  <a:srgbClr val="6B788B"/>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rPr>
              <a:t>意外死亡</a:t>
            </a:r>
            <a:r>
              <a:rPr lang="zh-CN" altLang="en-US" sz="1200" b="1">
                <a:solidFill>
                  <a:srgbClr val="6B788B"/>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rPr>
              <a:t> </a:t>
            </a:r>
            <a:r>
              <a:rPr lang="zh-CN" altLang="en-US" sz="1200" b="1">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rPr>
              <a:t>，</a:t>
            </a:r>
            <a:r>
              <a:rPr lang="zh-CN" altLang="en-US" sz="1200" b="1">
                <a:solidFill>
                  <a:srgbClr val="6B788B"/>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rPr>
              <a:t>项目</a:t>
            </a:r>
            <a:r>
              <a:rPr lang="zh-CN" altLang="en-US" sz="1200" b="1">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rPr>
              <a:t>人员将其紧急送往医院进行抢救，经抢救无效于当日死亡，为解决</a:t>
            </a:r>
            <a:r>
              <a:rPr lang="zh-CN" altLang="en-US" sz="1200" b="1" u="sng">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rPr>
              <a:t>      </a:t>
            </a:r>
            <a:r>
              <a:rPr lang="zh-CN" altLang="en-US" sz="1200" b="1">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rPr>
              <a:t> 工亡后续事宜，甲乙双方本着平等、自愿及诚实守信的原则，经过充分协商，根据</a:t>
            </a:r>
            <a:r>
              <a:rPr lang="en-US" altLang="zh-CN" sz="1200" b="1">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rPr>
              <a:t>《</a:t>
            </a:r>
            <a:r>
              <a:rPr lang="zh-CN" altLang="en-US" sz="1200" b="1">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rPr>
              <a:t>工伤保险条例</a:t>
            </a:r>
            <a:r>
              <a:rPr lang="en-US" altLang="zh-CN" sz="1200" b="1">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rPr>
              <a:t>》</a:t>
            </a:r>
            <a:r>
              <a:rPr lang="zh-CN" altLang="en-US" sz="1200" b="1">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rPr>
              <a:t>等法律法规，达成如下协议：</a:t>
            </a:r>
            <a:endParaRPr lang="zh-CN" altLang="en-US" sz="1200" b="1">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a:p>
            <a:pPr indent="406400" fontAlgn="auto">
              <a:lnSpc>
                <a:spcPct val="130000"/>
              </a:lnSpc>
            </a:pPr>
            <a:r>
              <a:rPr lang="zh-CN" altLang="en-US" sz="1200" b="1">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rPr>
              <a:t>第一条  赔偿对象</a:t>
            </a:r>
            <a:endParaRPr lang="zh-CN" altLang="en-US" sz="1200" b="1">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a:p>
            <a:pPr indent="406400" fontAlgn="auto">
              <a:lnSpc>
                <a:spcPct val="130000"/>
              </a:lnSpc>
            </a:pPr>
            <a:r>
              <a:rPr lang="en-US" altLang="zh-CN" sz="1200" b="1">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rPr>
              <a:t>1</a:t>
            </a:r>
            <a:r>
              <a:rPr lang="zh-CN" altLang="en-US" sz="1200" b="1">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rPr>
              <a:t>、赔偿权利主体人员范围</a:t>
            </a:r>
            <a:r>
              <a:rPr lang="zh-CN" altLang="en-US" sz="1200" b="1">
                <a:solidFill>
                  <a:srgbClr val="6B788B"/>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rPr>
              <a:t>（直系亲属</a:t>
            </a:r>
            <a:r>
              <a:rPr lang="en-US" altLang="zh-CN" sz="1200" b="1">
                <a:solidFill>
                  <a:srgbClr val="6B788B"/>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rPr>
              <a:t>-</a:t>
            </a:r>
            <a:r>
              <a:rPr lang="zh-CN" altLang="en-US" sz="1200" b="1">
                <a:solidFill>
                  <a:srgbClr val="6B788B"/>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rPr>
              <a:t>要户口本与身份证对照确认）</a:t>
            </a:r>
            <a:endParaRPr lang="zh-CN" altLang="en-US" sz="1200" b="1">
              <a:solidFill>
                <a:srgbClr val="6B788B"/>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a:p>
            <a:pPr indent="406400" fontAlgn="auto">
              <a:lnSpc>
                <a:spcPct val="130000"/>
              </a:lnSpc>
            </a:pPr>
            <a:r>
              <a:rPr lang="zh-CN" altLang="en-US" sz="1200" b="1">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rPr>
              <a:t>父母</a:t>
            </a:r>
            <a:r>
              <a:rPr lang="zh-CN" altLang="en-US" sz="1200" b="1" u="sng">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rPr>
              <a:t>         </a:t>
            </a:r>
            <a:r>
              <a:rPr lang="zh-CN" altLang="en-US" sz="1200" b="1">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rPr>
              <a:t>：身份证号码：配偶</a:t>
            </a:r>
            <a:r>
              <a:rPr lang="zh-CN" altLang="en-US" sz="1200" b="1" u="sng">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rPr>
              <a:t>         </a:t>
            </a:r>
            <a:r>
              <a:rPr lang="zh-CN" altLang="en-US" sz="1200" b="1">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rPr>
              <a:t>：身份证号码：子女</a:t>
            </a:r>
            <a:r>
              <a:rPr lang="zh-CN" altLang="en-US" sz="1200" b="1" u="sng">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rPr>
              <a:t>         </a:t>
            </a:r>
            <a:r>
              <a:rPr lang="zh-CN" altLang="en-US" sz="1200" b="1">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rPr>
              <a:t>：身份证号码：</a:t>
            </a:r>
            <a:endParaRPr lang="zh-CN" altLang="en-US" sz="1200" b="1">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a:p>
            <a:pPr indent="406400" fontAlgn="auto">
              <a:lnSpc>
                <a:spcPct val="130000"/>
              </a:lnSpc>
            </a:pPr>
            <a:r>
              <a:rPr lang="en-US" altLang="zh-CN" sz="1200" b="1">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rPr>
              <a:t>2</a:t>
            </a:r>
            <a:r>
              <a:rPr lang="zh-CN" altLang="en-US" sz="1200" b="1">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rPr>
              <a:t>、乙方承诺已经得到以上所有近亲属的特别授权及认可，保证具有代表</a:t>
            </a:r>
            <a:r>
              <a:rPr lang="zh-CN" altLang="en-US" sz="1200" b="1" u="sng">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rPr>
              <a:t>   </a:t>
            </a:r>
            <a:r>
              <a:rPr lang="zh-CN" altLang="en-US" sz="1200" b="1">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rPr>
              <a:t>工亡所有赔偿权利主体的资格签订本协议。乙方已经清楚了解自己在协议中的权利义务，甲乙双方在自愿的基础上签订本协议，是真实意思的表示，不存在欺诈、胁迫、重大误解、显失公平等因素。</a:t>
            </a:r>
            <a:endParaRPr lang="zh-CN" altLang="en-US" sz="1200" b="1">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a:p>
            <a:pPr indent="406400" fontAlgn="auto">
              <a:lnSpc>
                <a:spcPct val="130000"/>
              </a:lnSpc>
            </a:pPr>
            <a:r>
              <a:rPr lang="en-US" altLang="zh-CN" sz="1200" b="1">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rPr>
              <a:t>3</a:t>
            </a:r>
            <a:r>
              <a:rPr lang="zh-CN" altLang="en-US" sz="1200" b="1">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rPr>
              <a:t>、在签订本协议后，乙方应保证</a:t>
            </a:r>
            <a:r>
              <a:rPr lang="zh-CN" altLang="en-US" sz="1200" b="1" u="sng">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rPr>
              <a:t>    </a:t>
            </a:r>
            <a:r>
              <a:rPr lang="zh-CN" altLang="en-US" sz="1200" b="1">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rPr>
              <a:t>的其他亲属不得再以相同理由主张任何赔偿。</a:t>
            </a:r>
            <a:endParaRPr lang="zh-CN" altLang="en-US" sz="1200" b="1">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445" y="1356995"/>
            <a:ext cx="9142730" cy="339534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p:txBody>
          <a:bodyPr>
            <a:normAutofit/>
          </a:bodyPr>
          <a:lstStyle/>
          <a:p>
            <a:r>
              <a:rPr lang="zh-CN" altLang="en-US" dirty="0"/>
              <a:t>安全事故应急管理要点</a:t>
            </a:r>
            <a:endParaRPr lang="zh-CN" altLang="en-US" dirty="0"/>
          </a:p>
        </p:txBody>
      </p:sp>
      <p:sp>
        <p:nvSpPr>
          <p:cNvPr id="3" name="文本框 2"/>
          <p:cNvSpPr txBox="1"/>
          <p:nvPr/>
        </p:nvSpPr>
        <p:spPr>
          <a:xfrm>
            <a:off x="3111500" y="981710"/>
            <a:ext cx="3203575" cy="368300"/>
          </a:xfrm>
          <a:prstGeom prst="rect">
            <a:avLst/>
          </a:prstGeom>
          <a:noFill/>
        </p:spPr>
        <p:txBody>
          <a:bodyPr wrap="square" rtlCol="0" anchor="t">
            <a:spAutoFit/>
          </a:bodyPr>
          <a:lstStyle/>
          <a:p>
            <a:r>
              <a:rPr lang="zh-CN" altLang="en-US" b="1" dirty="0">
                <a:solidFill>
                  <a:srgbClr val="6FA0B7"/>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九、事故赔偿协议</a:t>
            </a:r>
            <a:r>
              <a:rPr lang="en-US" altLang="zh-CN" b="1" dirty="0">
                <a:solidFill>
                  <a:srgbClr val="6FA0B7"/>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-2</a:t>
            </a:r>
            <a:endParaRPr lang="en-US" altLang="zh-CN" b="1" dirty="0">
              <a:solidFill>
                <a:srgbClr val="6FA0B7"/>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4" name="Rectangle 2"/>
          <p:cNvSpPr>
            <a:spLocks noChangeArrowheads="1"/>
          </p:cNvSpPr>
          <p:nvPr/>
        </p:nvSpPr>
        <p:spPr bwMode="auto">
          <a:xfrm>
            <a:off x="639445" y="1450340"/>
            <a:ext cx="7872095" cy="2949575"/>
          </a:xfrm>
          <a:prstGeom prst="rect">
            <a:avLst/>
          </a:prstGeom>
          <a:noFill/>
          <a:ln w="9525">
            <a:noFill/>
            <a:miter lim="800000"/>
          </a:ln>
        </p:spPr>
        <p:txBody>
          <a:bodyPr wrap="square" lIns="0" tIns="0" rIns="0" bIns="0">
            <a:spAutoFit/>
          </a:bodyPr>
          <a:lstStyle/>
          <a:p>
            <a:pPr indent="406400" algn="ctr" fontAlgn="auto">
              <a:lnSpc>
                <a:spcPts val="2300"/>
              </a:lnSpc>
            </a:pPr>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rPr>
              <a:t>工 亡 补 偿 协 议</a:t>
            </a:r>
            <a:endPar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a:p>
            <a:pPr indent="406400" algn="l" fontAlgn="auto">
              <a:lnSpc>
                <a:spcPts val="2300"/>
              </a:lnSpc>
              <a:buClrTx/>
              <a:buSzTx/>
              <a:buNone/>
            </a:pP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rPr>
              <a:t>第二条  赔偿金额</a:t>
            </a:r>
            <a:endParaRPr lang="zh-CN" altLang="en-US" sz="1200" b="1" dirty="0">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a:p>
            <a:pPr indent="406400" algn="l" fontAlgn="auto">
              <a:lnSpc>
                <a:spcPts val="2300"/>
              </a:lnSpc>
              <a:buClrTx/>
              <a:buSzTx/>
              <a:buNone/>
            </a:pP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rPr>
              <a:t>1、根据双方平等协商，甲方向乙方赔偿金额累计   元（大写：    ）</a:t>
            </a:r>
            <a:r>
              <a:rPr lang="zh-CN" altLang="en-US" sz="1200" b="1" dirty="0">
                <a:solidFill>
                  <a:srgbClr val="6B788B"/>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rPr>
              <a:t>【包括一次性工亡补助、丧葬补助金（包括亡者在殡仪馆停放保管费用、火化费用、火化棺材费用、骨灰盒费用、追悼仪式等一切与丧葬有关的费用）、被供养直系亲属抚恤金等所有相关赔偿费用、所有亲属的差旅生活费用。】</a:t>
            </a:r>
            <a:endParaRPr lang="zh-CN" altLang="en-US" sz="1200" b="1" dirty="0">
              <a:solidFill>
                <a:srgbClr val="6B788B"/>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a:p>
            <a:pPr indent="406400" algn="l" fontAlgn="auto">
              <a:lnSpc>
                <a:spcPts val="2300"/>
              </a:lnSpc>
              <a:buClrTx/>
              <a:buSzTx/>
              <a:buNone/>
            </a:pP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rPr>
              <a:t>备注：甲方已支付的乙方家属的差旅费、住宿生活费、租车费等费用约30000元，由甲方支付，不含于上述赔偿金额内。 </a:t>
            </a:r>
            <a:endParaRPr lang="zh-CN" altLang="en-US" sz="1200" b="1" dirty="0">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a:p>
            <a:pPr indent="406400">
              <a:lnSpc>
                <a:spcPts val="2300"/>
              </a:lnSpc>
            </a:pP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rPr>
              <a:t>2、甲乙双方签订协议后，甲方与亡者及其近亲属之间的一切法律关系全部消灭，双方之间因为工亡引起的所有争议即告终结，乙方不得以任何理由和任何方式向甲方及其他任何主体提出任何赔偿或主张任何权利；不得向有关政府部门投诉本事件或有任何异议。</a:t>
            </a:r>
            <a:endParaRPr lang="zh-CN" altLang="en-US" sz="1200" b="1" dirty="0">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445" y="1356995"/>
            <a:ext cx="9142730" cy="339534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p:txBody>
          <a:bodyPr>
            <a:normAutofit/>
          </a:bodyPr>
          <a:lstStyle/>
          <a:p>
            <a:r>
              <a:rPr lang="zh-CN" altLang="en-US" dirty="0"/>
              <a:t>安全事故应急管理要点</a:t>
            </a:r>
            <a:endParaRPr lang="zh-CN" altLang="en-US" dirty="0"/>
          </a:p>
        </p:txBody>
      </p:sp>
      <p:sp>
        <p:nvSpPr>
          <p:cNvPr id="3" name="文本框 2"/>
          <p:cNvSpPr txBox="1"/>
          <p:nvPr/>
        </p:nvSpPr>
        <p:spPr>
          <a:xfrm>
            <a:off x="3111500" y="981710"/>
            <a:ext cx="3203575" cy="368300"/>
          </a:xfrm>
          <a:prstGeom prst="rect">
            <a:avLst/>
          </a:prstGeom>
          <a:noFill/>
        </p:spPr>
        <p:txBody>
          <a:bodyPr wrap="square" rtlCol="0" anchor="t">
            <a:spAutoFit/>
          </a:bodyPr>
          <a:lstStyle/>
          <a:p>
            <a:r>
              <a:rPr lang="zh-CN" altLang="en-US" b="1" dirty="0">
                <a:solidFill>
                  <a:srgbClr val="6FA0B7"/>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九、事故赔偿协议</a:t>
            </a:r>
            <a:r>
              <a:rPr lang="en-US" altLang="zh-CN" b="1" dirty="0">
                <a:solidFill>
                  <a:srgbClr val="6FA0B7"/>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-3</a:t>
            </a:r>
            <a:endParaRPr lang="en-US" altLang="zh-CN" b="1" dirty="0">
              <a:solidFill>
                <a:srgbClr val="6FA0B7"/>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4" name="Rectangle 2"/>
          <p:cNvSpPr>
            <a:spLocks noChangeArrowheads="1"/>
          </p:cNvSpPr>
          <p:nvPr/>
        </p:nvSpPr>
        <p:spPr bwMode="auto">
          <a:xfrm>
            <a:off x="639445" y="1450340"/>
            <a:ext cx="7872095" cy="3101975"/>
          </a:xfrm>
          <a:prstGeom prst="rect">
            <a:avLst/>
          </a:prstGeom>
          <a:noFill/>
          <a:ln w="9525">
            <a:noFill/>
            <a:miter lim="800000"/>
          </a:ln>
        </p:spPr>
        <p:txBody>
          <a:bodyPr wrap="square" lIns="0" tIns="0" rIns="0" bIns="0">
            <a:spAutoFit/>
          </a:bodyPr>
          <a:lstStyle/>
          <a:p>
            <a:pPr indent="406400" algn="ctr" eaLnBrk="1" hangingPunct="1">
              <a:lnSpc>
                <a:spcPct val="120000"/>
              </a:lnSpc>
            </a:pPr>
            <a:r>
              <a:rPr lang="zh-CN" altLang="en-US" b="1">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rPr>
              <a:t>工 亡 补 偿 协 议</a:t>
            </a:r>
            <a:endParaRPr lang="zh-CN" altLang="en-US" b="1">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a:p>
            <a:pPr indent="406400" algn="just" fontAlgn="auto">
              <a:lnSpc>
                <a:spcPts val="1800"/>
              </a:lnSpc>
              <a:buClrTx/>
              <a:buSzTx/>
              <a:buFontTx/>
            </a:pPr>
            <a:r>
              <a:rPr lang="zh-CN" altLang="en-US" sz="1200" b="1">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rPr>
              <a:t>第三条  赔偿方式 </a:t>
            </a:r>
            <a:endParaRPr lang="zh-CN" altLang="en-US" sz="1200" b="1">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a:p>
            <a:pPr indent="406400" algn="just" fontAlgn="auto">
              <a:lnSpc>
                <a:spcPts val="1800"/>
              </a:lnSpc>
              <a:buClrTx/>
              <a:buSzTx/>
              <a:buFontTx/>
            </a:pPr>
            <a:r>
              <a:rPr lang="zh-CN" altLang="en-US" sz="1200" b="1">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rPr>
              <a:t>经甲乙双方协商，具体赔偿方式为：</a:t>
            </a:r>
            <a:r>
              <a:rPr lang="zh-CN" altLang="en-US" sz="1200" b="1">
                <a:solidFill>
                  <a:srgbClr val="6B788B"/>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rPr>
              <a:t>分两部分支付：（1）其中1万元现金，由甲乙双方共同在殡仪火化现场使用，如有结余，结余部分交由乙方，如不足从转账部分扣除；（2）另 ***万在亡者火化后由甲方转账至乙方指定的银行卡上（户名：*** 卡号：***） </a:t>
            </a:r>
            <a:endParaRPr lang="zh-CN" altLang="en-US" sz="1200" b="1">
              <a:solidFill>
                <a:srgbClr val="6B788B"/>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a:p>
            <a:pPr indent="406400" algn="just" fontAlgn="auto">
              <a:lnSpc>
                <a:spcPts val="1800"/>
              </a:lnSpc>
              <a:buClrTx/>
              <a:buSzTx/>
              <a:buFontTx/>
            </a:pPr>
            <a:r>
              <a:rPr lang="zh-CN" altLang="en-US" sz="1200" b="1">
                <a:solidFill>
                  <a:srgbClr val="6B788B"/>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rPr>
              <a:t>【备注：洽谈到快签约前，要提醒家属直系亲属办理相关银行卡】</a:t>
            </a:r>
            <a:endParaRPr lang="zh-CN" altLang="en-US" sz="1200" b="1">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a:p>
            <a:pPr indent="406400" algn="just" fontAlgn="auto">
              <a:lnSpc>
                <a:spcPts val="1800"/>
              </a:lnSpc>
              <a:buClrTx/>
              <a:buSzTx/>
              <a:buFontTx/>
            </a:pPr>
            <a:r>
              <a:rPr lang="zh-CN" altLang="en-US" sz="1200" b="1">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rPr>
              <a:t>第四条  乙方自行负责赔偿款项在供养亲属之间依法进行合法分配，若由此引发任何争议，概由乙方负责，与甲方无关。</a:t>
            </a:r>
            <a:endParaRPr lang="zh-CN" altLang="en-US" sz="1200" b="1">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a:p>
            <a:pPr indent="406400" algn="just" fontAlgn="auto">
              <a:lnSpc>
                <a:spcPts val="1800"/>
              </a:lnSpc>
              <a:buClrTx/>
              <a:buSzTx/>
              <a:buFontTx/>
            </a:pPr>
            <a:r>
              <a:rPr lang="zh-CN" altLang="en-US" sz="1200" b="1">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rPr>
              <a:t>第五条  本协议经双方签字或盖章之后生效，任何一方均不得以任何理由反悔，本协议一式四份，甲方执三份，乙方执一份。</a:t>
            </a:r>
            <a:endParaRPr lang="zh-CN" altLang="en-US" sz="1200" b="1">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a:p>
            <a:pPr indent="406400" algn="just" fontAlgn="auto">
              <a:lnSpc>
                <a:spcPts val="1800"/>
              </a:lnSpc>
              <a:buClrTx/>
              <a:buSzTx/>
              <a:buFontTx/>
            </a:pPr>
            <a:r>
              <a:rPr lang="zh-CN" altLang="en-US" sz="1200" b="1">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rPr>
              <a:t>甲方（签章或手印）：                           乙方（签或手印）：</a:t>
            </a:r>
            <a:endParaRPr lang="zh-CN" altLang="en-US" sz="1200" b="1">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a:p>
            <a:pPr indent="406400" algn="just" fontAlgn="auto">
              <a:lnSpc>
                <a:spcPts val="1800"/>
              </a:lnSpc>
              <a:buClrTx/>
              <a:buSzTx/>
              <a:buFontTx/>
            </a:pPr>
            <a:r>
              <a:rPr lang="zh-CN" altLang="en-US" sz="1200" b="1">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rPr>
              <a:t>时间：                                                        时间：</a:t>
            </a:r>
            <a:endParaRPr lang="zh-CN" altLang="en-US" sz="1200" b="1">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a:p>
            <a:pPr indent="406400" algn="just" fontAlgn="auto">
              <a:lnSpc>
                <a:spcPts val="1800"/>
              </a:lnSpc>
              <a:buClrTx/>
              <a:buSzTx/>
              <a:buFontTx/>
            </a:pPr>
            <a:r>
              <a:rPr lang="zh-CN" altLang="en-US" sz="1200" b="1">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rPr>
              <a:t>附件：相关户口本及身份件复印件</a:t>
            </a:r>
            <a:endParaRPr lang="zh-CN" altLang="en-US" sz="1200" b="1">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安全事故应急管理要点</a:t>
            </a:r>
            <a:endParaRPr lang="zh-CN" altLang="en-US" dirty="0"/>
          </a:p>
        </p:txBody>
      </p:sp>
      <p:sp>
        <p:nvSpPr>
          <p:cNvPr id="3" name="文本框 2"/>
          <p:cNvSpPr txBox="1"/>
          <p:nvPr/>
        </p:nvSpPr>
        <p:spPr>
          <a:xfrm>
            <a:off x="3111500" y="981710"/>
            <a:ext cx="3203575" cy="368300"/>
          </a:xfrm>
          <a:prstGeom prst="rect">
            <a:avLst/>
          </a:prstGeom>
          <a:noFill/>
        </p:spPr>
        <p:txBody>
          <a:bodyPr wrap="square" rtlCol="0" anchor="t">
            <a:spAutoFit/>
          </a:bodyPr>
          <a:lstStyle/>
          <a:p>
            <a:r>
              <a:rPr lang="zh-CN" altLang="en-US" b="1" dirty="0">
                <a:solidFill>
                  <a:srgbClr val="6FA0B7"/>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十、火化及送别</a:t>
            </a:r>
            <a:endParaRPr lang="zh-CN" altLang="en-US" b="1" dirty="0">
              <a:solidFill>
                <a:srgbClr val="6FA0B7"/>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graphicFrame>
        <p:nvGraphicFramePr>
          <p:cNvPr id="4" name="表格 3"/>
          <p:cNvGraphicFramePr>
            <a:graphicFrameLocks noGrp="1"/>
          </p:cNvGraphicFramePr>
          <p:nvPr/>
        </p:nvGraphicFramePr>
        <p:xfrm>
          <a:off x="523875" y="1472565"/>
          <a:ext cx="8169910" cy="3211830"/>
        </p:xfrm>
        <a:graphic>
          <a:graphicData uri="http://schemas.openxmlformats.org/drawingml/2006/table">
            <a:tbl>
              <a:tblPr/>
              <a:tblGrid>
                <a:gridCol w="796925"/>
                <a:gridCol w="730885"/>
                <a:gridCol w="1555115"/>
                <a:gridCol w="1763395"/>
                <a:gridCol w="1858010"/>
                <a:gridCol w="812165"/>
                <a:gridCol w="653415"/>
              </a:tblGrid>
              <a:tr h="427990">
                <a:tc>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事项</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6557" marR="46557"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相关方</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6557" marR="46557"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ctr" defTabSz="0" rtl="0" fontAlgn="base">
                        <a:lnSpc>
                          <a:spcPct val="100000"/>
                        </a:lnSpc>
                        <a:spcBef>
                          <a:spcPts val="0"/>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采取的动作</a:t>
                      </a:r>
                      <a:endParaRPr kumimoji="0" lang="zh-CN" sz="12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endParaRPr>
                    </a:p>
                    <a:p>
                      <a:pPr marL="0" marR="0" lvl="0" indent="0" algn="ctr" defTabSz="0" rtl="0" fontAlgn="base">
                        <a:lnSpc>
                          <a:spcPct val="100000"/>
                        </a:lnSpc>
                        <a:spcBef>
                          <a:spcPts val="0"/>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及指导原则</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6557" marR="46557"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ctr" defTabSz="0" rtl="0" fontAlgn="base">
                        <a:lnSpc>
                          <a:spcPct val="100000"/>
                        </a:lnSpc>
                        <a:spcBef>
                          <a:spcPts val="0"/>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可能发生的状况</a:t>
                      </a:r>
                      <a:endParaRPr kumimoji="0" lang="zh-CN" sz="12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endParaRPr>
                    </a:p>
                    <a:p>
                      <a:pPr marL="0" marR="0" lvl="0" indent="0" algn="ctr" defTabSz="0" rtl="0" fontAlgn="base">
                        <a:lnSpc>
                          <a:spcPct val="100000"/>
                        </a:lnSpc>
                        <a:spcBef>
                          <a:spcPts val="0"/>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及造成影响</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6557" marR="46557"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紧急处理措施</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6557" marR="46557"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预控措施</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6557" marR="46557"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责任人</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68580" marR="68580"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r>
              <a:tr h="1405255">
                <a:tc>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鉴定</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6557" marR="46557"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法医</a:t>
                      </a:r>
                      <a:endParaRPr kumimoji="0" lang="zh-CN"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6557" marR="46557"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出具死亡鉴定书</a:t>
                      </a:r>
                      <a:endParaRPr kumimoji="0" lang="zh-CN"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6557" marR="46557"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p>
                      <a:pPr marL="0" marR="0" lvl="0" indent="0" algn="l" defTabSz="0" rtl="0" eaLnBrk="1" fontAlgn="base" latinLnBrk="0" hangingPunct="1">
                        <a:lnSpc>
                          <a:spcPct val="100000"/>
                        </a:lnSpc>
                        <a:spcBef>
                          <a:spcPts val="475"/>
                        </a:spcBef>
                        <a:spcAft>
                          <a:spcPct val="0"/>
                        </a:spcAft>
                        <a:buClrTx/>
                        <a:buSzTx/>
                        <a:buFontTx/>
                        <a:buNone/>
                      </a:pPr>
                      <a:r>
                        <a:rPr kumimoji="0" lang="zh-CN"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鉴定书对事故原因分析不利或引导。</a:t>
                      </a:r>
                      <a:endParaRPr kumimoji="0" lang="zh-CN"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6557" marR="46557"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p>
                      <a:pPr marL="0" marR="0" lvl="0" indent="0" algn="l" defTabSz="0" rtl="0" eaLnBrk="1" fontAlgn="base" latinLnBrk="0" hangingPunct="1">
                        <a:lnSpc>
                          <a:spcPct val="100000"/>
                        </a:lnSpc>
                        <a:spcBef>
                          <a:spcPts val="475"/>
                        </a:spcBef>
                        <a:spcAft>
                          <a:spcPct val="0"/>
                        </a:spcAft>
                        <a:buClrTx/>
                        <a:buSzTx/>
                        <a:buFontTx/>
                        <a:buNone/>
                      </a:pPr>
                      <a:r>
                        <a:rPr kumimoji="0" lang="zh-CN"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如被曝光，法医将是确定“事故原因”的关键者，法医死亡鉴定书中的措词相当注意。</a:t>
                      </a:r>
                      <a:endParaRPr kumimoji="0" lang="zh-CN"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endParaRPr>
                    </a:p>
                    <a:p>
                      <a:pPr marL="0" marR="0" lvl="0" indent="0" algn="l" defTabSz="0" rtl="0" eaLnBrk="1" fontAlgn="base" latinLnBrk="0" hangingPunct="1">
                        <a:lnSpc>
                          <a:spcPct val="100000"/>
                        </a:lnSpc>
                        <a:spcBef>
                          <a:spcPts val="475"/>
                        </a:spcBef>
                        <a:spcAft>
                          <a:spcPct val="0"/>
                        </a:spcAft>
                        <a:buClrTx/>
                        <a:buSzTx/>
                        <a:buFontTx/>
                        <a:buNone/>
                      </a:pPr>
                      <a:r>
                        <a:rPr kumimoji="0" lang="zh-CN"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法医为派出所指派</a:t>
                      </a:r>
                      <a:endParaRPr kumimoji="0" lang="zh-CN"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p>
                      <a:pPr marL="0" marR="0" lvl="0" indent="0" algn="l" defTabSz="0" rtl="0" eaLnBrk="1" fontAlgn="base" latinLnBrk="0" hangingPunct="1">
                        <a:lnSpc>
                          <a:spcPct val="100000"/>
                        </a:lnSpc>
                        <a:spcBef>
                          <a:spcPts val="475"/>
                        </a:spcBef>
                        <a:spcAft>
                          <a:spcPct val="0"/>
                        </a:spcAft>
                        <a:buClrTx/>
                        <a:buSzTx/>
                        <a:buFontTx/>
                        <a:buNone/>
                      </a:pPr>
                      <a:endParaRPr kumimoji="0" lang="zh-CN" altLang="en-US"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p>
                      <a:pPr marL="0" marR="0" lvl="0" indent="0" algn="l" defTabSz="0" rtl="0" eaLnBrk="1" fontAlgn="base" latinLnBrk="0" hangingPunct="1">
                        <a:lnSpc>
                          <a:spcPct val="100000"/>
                        </a:lnSpc>
                        <a:spcBef>
                          <a:spcPts val="475"/>
                        </a:spcBef>
                        <a:spcAft>
                          <a:spcPct val="0"/>
                        </a:spcAft>
                        <a:buClrTx/>
                        <a:buSzTx/>
                        <a:buFontTx/>
                        <a:buNone/>
                      </a:pPr>
                      <a:r>
                        <a:rPr kumimoji="0" lang="zh-CN" altLang="en-US"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提前与项目辖区派出所进行沟通</a:t>
                      </a:r>
                      <a:endParaRPr kumimoji="0" lang="zh-CN" altLang="en-US"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6557" marR="46557" marT="0" marB="0"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altLang="en-US"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rPr>
                        <a:t>办公室</a:t>
                      </a:r>
                      <a:endParaRPr kumimoji="0" lang="en-US"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endParaRPr>
                    </a:p>
                    <a:p>
                      <a:pPr marL="0" marR="0" lvl="0" indent="0" algn="ctr" defTabSz="0" rtl="0" eaLnBrk="1" fontAlgn="base" latinLnBrk="0" hangingPunct="1">
                        <a:lnSpc>
                          <a:spcPct val="100000"/>
                        </a:lnSpc>
                        <a:spcBef>
                          <a:spcPts val="475"/>
                        </a:spcBef>
                        <a:spcAft>
                          <a:spcPct val="0"/>
                        </a:spcAft>
                        <a:buClrTx/>
                        <a:buSzTx/>
                        <a:buFontTx/>
                        <a:buNone/>
                      </a:pPr>
                      <a:endParaRPr kumimoji="0" lang="zh-CN" altLang="en-US"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endParaRPr>
                    </a:p>
                    <a:p>
                      <a:pPr marL="0" marR="0" lvl="0" indent="0" algn="ctr" defTabSz="0" rtl="0" eaLnBrk="1" fontAlgn="base" latinLnBrk="0" hangingPunct="1">
                        <a:lnSpc>
                          <a:spcPct val="100000"/>
                        </a:lnSpc>
                        <a:spcBef>
                          <a:spcPts val="475"/>
                        </a:spcBef>
                        <a:spcAft>
                          <a:spcPct val="0"/>
                        </a:spcAft>
                        <a:buClrTx/>
                        <a:buSzTx/>
                        <a:buFontTx/>
                        <a:buNone/>
                      </a:pPr>
                      <a:r>
                        <a:rPr kumimoji="0" lang="zh-CN" altLang="en-US"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rPr>
                        <a:t>项目经理</a:t>
                      </a:r>
                      <a:endParaRPr kumimoji="0" lang="zh-CN" altLang="en-US"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endParaRPr>
                    </a:p>
                  </a:txBody>
                  <a:tcPr marL="68580" marR="68580"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r>
              <a:tr h="566420">
                <a:tc rowSpan="3">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火化</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6557" marR="46557"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rowSpan="3">
                  <a:txBody>
                    <a:bodyPr/>
                    <a:lstStyle/>
                    <a:p>
                      <a:pPr marL="0" marR="0" lvl="0" indent="0" algn="l" defTabSz="0" rtl="0" eaLnBrk="1" fontAlgn="base" latinLnBrk="0" hangingPunct="1">
                        <a:lnSpc>
                          <a:spcPct val="100000"/>
                        </a:lnSpc>
                        <a:spcBef>
                          <a:spcPts val="475"/>
                        </a:spcBef>
                        <a:spcAft>
                          <a:spcPct val="0"/>
                        </a:spcAft>
                        <a:buClrTx/>
                        <a:buSzTx/>
                        <a:buFontTx/>
                        <a:buNone/>
                      </a:pPr>
                      <a:r>
                        <a:rPr kumimoji="0" lang="zh-CN"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火化并出具火化证明。</a:t>
                      </a:r>
                      <a:endParaRPr kumimoji="0" lang="zh-CN"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6557" marR="46557"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rowSpan="3">
                  <a:txBody>
                    <a:bodyPr/>
                    <a:lstStyle/>
                    <a:p>
                      <a:pPr marL="0" marR="0" lvl="0" indent="0" algn="just" defTabSz="0" rtl="0" eaLnBrk="1" fontAlgn="base" latinLnBrk="0" hangingPunct="1">
                        <a:lnSpc>
                          <a:spcPct val="100000"/>
                        </a:lnSpc>
                        <a:spcBef>
                          <a:spcPts val="475"/>
                        </a:spcBef>
                        <a:spcAft>
                          <a:spcPct val="0"/>
                        </a:spcAft>
                        <a:buClrTx/>
                        <a:buSzTx/>
                        <a:buFontTx/>
                        <a:buNone/>
                      </a:pPr>
                      <a:r>
                        <a:rPr kumimoji="0" lang="zh-CN"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根据医院的“医学死亡证明”、法医的“法医死亡鉴定”（部门地方须加盖派出所章），殡仪馆进行火化，并出具火化证明</a:t>
                      </a:r>
                      <a:endParaRPr kumimoji="0" lang="zh-CN"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6557" marR="46557"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p>
                      <a:pPr marL="0" marR="0" lvl="0" indent="0" algn="l" defTabSz="0" rtl="0" eaLnBrk="1" fontAlgn="base" latinLnBrk="0" hangingPunct="1">
                        <a:lnSpc>
                          <a:spcPct val="100000"/>
                        </a:lnSpc>
                        <a:spcBef>
                          <a:spcPts val="475"/>
                        </a:spcBef>
                        <a:spcAft>
                          <a:spcPct val="0"/>
                        </a:spcAft>
                        <a:buClrTx/>
                        <a:buSzTx/>
                        <a:buFontTx/>
                        <a:buNone/>
                      </a:pPr>
                      <a:r>
                        <a:rPr kumimoji="0" lang="zh-CN"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家属不签字或派出所命令，无法从医院转到火化点。</a:t>
                      </a:r>
                      <a:endParaRPr kumimoji="0" lang="zh-CN"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6557" marR="46557"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安抚情况，进一步沟通。</a:t>
                      </a:r>
                      <a:endParaRPr kumimoji="0" lang="zh-CN"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p>
                      <a:pPr marL="0" marR="0" lvl="0" indent="0" algn="ctr" defTabSz="0" rtl="0" eaLnBrk="1" fontAlgn="base" latinLnBrk="0" hangingPunct="1">
                        <a:lnSpc>
                          <a:spcPct val="100000"/>
                        </a:lnSpc>
                        <a:spcBef>
                          <a:spcPts val="475"/>
                        </a:spcBef>
                        <a:spcAft>
                          <a:spcPct val="0"/>
                        </a:spcAft>
                        <a:buClrTx/>
                        <a:buSzTx/>
                        <a:buFontTx/>
                        <a:buNone/>
                      </a:pPr>
                      <a:endParaRPr kumimoji="0" lang="zh-CN" altLang="zh-CN"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6557" marR="46557" marT="0" marB="0"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rowSpan="3">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altLang="en-US"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安</a:t>
                      </a:r>
                      <a:endParaRPr kumimoji="0" lang="en-US"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p>
                      <a:pPr marL="0" marR="0" lvl="0" indent="0" algn="ctr" defTabSz="0" rtl="0" eaLnBrk="1" fontAlgn="base" latinLnBrk="0" hangingPunct="1">
                        <a:lnSpc>
                          <a:spcPct val="100000"/>
                        </a:lnSpc>
                        <a:spcBef>
                          <a:spcPts val="475"/>
                        </a:spcBef>
                        <a:spcAft>
                          <a:spcPct val="0"/>
                        </a:spcAft>
                        <a:buClrTx/>
                        <a:buSzTx/>
                        <a:buFontTx/>
                        <a:buNone/>
                      </a:pPr>
                      <a:r>
                        <a:rPr kumimoji="0" lang="zh-CN" altLang="en-US"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监</a:t>
                      </a:r>
                      <a:endParaRPr kumimoji="0" lang="en-US"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p>
                      <a:pPr marL="0" marR="0" lvl="0" indent="0" algn="ctr" defTabSz="0" rtl="0" eaLnBrk="1" fontAlgn="base" latinLnBrk="0" hangingPunct="1">
                        <a:lnSpc>
                          <a:spcPct val="100000"/>
                        </a:lnSpc>
                        <a:spcBef>
                          <a:spcPts val="475"/>
                        </a:spcBef>
                        <a:spcAft>
                          <a:spcPct val="0"/>
                        </a:spcAft>
                        <a:buClrTx/>
                        <a:buSzTx/>
                        <a:buFontTx/>
                        <a:buNone/>
                      </a:pPr>
                      <a:r>
                        <a:rPr kumimoji="0" lang="zh-CN" altLang="en-US"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部</a:t>
                      </a:r>
                      <a:endParaRPr kumimoji="0" lang="zh-CN" altLang="en-US"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68580" marR="68580"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r>
              <a:tr h="354965">
                <a:tc vMerge="1">
                  <a:tcPr/>
                </a:tc>
                <a:tc vMerge="1">
                  <a:tcPr/>
                </a:tc>
                <a:tc vMerge="1">
                  <a:tcPr/>
                </a:tc>
                <a:tc>
                  <a:txBody>
                    <a:bodyPr/>
                    <a:lstStyle/>
                    <a:p>
                      <a:pPr marL="0" marR="0" lvl="0" indent="0" algn="l" defTabSz="0" rtl="0" eaLnBrk="1" fontAlgn="base" latinLnBrk="0" hangingPunct="1">
                        <a:lnSpc>
                          <a:spcPct val="100000"/>
                        </a:lnSpc>
                        <a:spcBef>
                          <a:spcPts val="475"/>
                        </a:spcBef>
                        <a:spcAft>
                          <a:spcPct val="0"/>
                        </a:spcAft>
                        <a:buClrTx/>
                        <a:buSzTx/>
                        <a:buFontTx/>
                        <a:buNone/>
                      </a:pPr>
                      <a:r>
                        <a:rPr kumimoji="0" lang="zh-CN"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殡仪馆繁忙，无法火化</a:t>
                      </a:r>
                      <a:endParaRPr kumimoji="0" lang="zh-CN"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6557" marR="46557"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p>
                      <a:pPr marL="0" marR="0" lvl="0" indent="0" algn="l" defTabSz="0" rtl="0" eaLnBrk="1" fontAlgn="base" latinLnBrk="0" hangingPunct="1">
                        <a:lnSpc>
                          <a:spcPct val="100000"/>
                        </a:lnSpc>
                        <a:spcBef>
                          <a:spcPts val="475"/>
                        </a:spcBef>
                        <a:spcAft>
                          <a:spcPct val="0"/>
                        </a:spcAft>
                        <a:buClrTx/>
                        <a:buSzTx/>
                        <a:buFontTx/>
                        <a:buNone/>
                      </a:pPr>
                      <a:r>
                        <a:rPr kumimoji="0" lang="zh-CN"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沟通</a:t>
                      </a:r>
                      <a:endParaRPr kumimoji="0" lang="zh-CN"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p>
                      <a:pPr marL="0" marR="0" lvl="0" indent="0" algn="ctr" defTabSz="0" rtl="0" eaLnBrk="1" fontAlgn="base" latinLnBrk="0" hangingPunct="1">
                        <a:lnSpc>
                          <a:spcPct val="100000"/>
                        </a:lnSpc>
                        <a:spcBef>
                          <a:spcPts val="475"/>
                        </a:spcBef>
                        <a:spcAft>
                          <a:spcPct val="0"/>
                        </a:spcAft>
                        <a:buClrTx/>
                        <a:buSzTx/>
                        <a:buFontTx/>
                        <a:buNone/>
                      </a:pPr>
                      <a:endParaRPr kumimoji="0" lang="zh-CN" altLang="zh-CN"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6557" marR="46557" marT="0" marB="0"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vMerge="1">
                  <a:tcPr/>
                </a:tc>
              </a:tr>
              <a:tr h="429260">
                <a:tc vMerge="1">
                  <a:tcPr/>
                </a:tc>
                <a:tc vMerge="1">
                  <a:tcPr/>
                </a:tc>
                <a:tc vMerge="1">
                  <a:tcPr/>
                </a:tc>
                <a:tc>
                  <a:txBody>
                    <a:bodyPr/>
                    <a:lstStyle/>
                    <a:p>
                      <a:pPr marL="0" marR="0" lvl="0" indent="0" algn="l" defTabSz="0" rtl="0" eaLnBrk="1" fontAlgn="base" latinLnBrk="0" hangingPunct="1">
                        <a:lnSpc>
                          <a:spcPct val="100000"/>
                        </a:lnSpc>
                        <a:spcBef>
                          <a:spcPts val="475"/>
                        </a:spcBef>
                        <a:spcAft>
                          <a:spcPct val="0"/>
                        </a:spcAft>
                        <a:buClrTx/>
                        <a:buSzTx/>
                        <a:buFontTx/>
                        <a:buNone/>
                      </a:pPr>
                      <a:endParaRPr kumimoji="0" lang="zh-CN" altLang="zh-CN"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6557" marR="46557"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p>
                      <a:pPr marL="0" marR="0" lvl="0" indent="0" algn="l" defTabSz="0" rtl="0" eaLnBrk="1" fontAlgn="base" latinLnBrk="0" hangingPunct="1">
                        <a:lnSpc>
                          <a:spcPct val="100000"/>
                        </a:lnSpc>
                        <a:spcBef>
                          <a:spcPts val="475"/>
                        </a:spcBef>
                        <a:spcAft>
                          <a:spcPct val="0"/>
                        </a:spcAft>
                        <a:buClrTx/>
                        <a:buSzTx/>
                        <a:buFontTx/>
                        <a:buNone/>
                      </a:pPr>
                      <a:r>
                        <a:rPr kumimoji="0" lang="zh-CN"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以最快速度送亲属离开本市</a:t>
                      </a:r>
                      <a:endParaRPr kumimoji="0" lang="zh-CN"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p>
                      <a:pPr marL="0" marR="0" lvl="0" indent="0" algn="ctr" defTabSz="0" rtl="0" eaLnBrk="1" fontAlgn="base" latinLnBrk="0" hangingPunct="1">
                        <a:lnSpc>
                          <a:spcPct val="100000"/>
                        </a:lnSpc>
                        <a:spcBef>
                          <a:spcPts val="475"/>
                        </a:spcBef>
                        <a:spcAft>
                          <a:spcPct val="0"/>
                        </a:spcAft>
                        <a:buClrTx/>
                        <a:buSzTx/>
                        <a:buFontTx/>
                        <a:buNone/>
                      </a:pPr>
                      <a:endParaRPr kumimoji="0" lang="zh-CN" altLang="zh-CN"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46557" marR="46557" marT="0" marB="0"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vMerge="1">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安全事故应急管理要点</a:t>
            </a:r>
            <a:endParaRPr lang="zh-CN" altLang="en-US" dirty="0"/>
          </a:p>
        </p:txBody>
      </p:sp>
      <p:sp>
        <p:nvSpPr>
          <p:cNvPr id="3" name="文本框 2"/>
          <p:cNvSpPr txBox="1"/>
          <p:nvPr/>
        </p:nvSpPr>
        <p:spPr>
          <a:xfrm>
            <a:off x="4043045" y="981710"/>
            <a:ext cx="1965325" cy="368300"/>
          </a:xfrm>
          <a:prstGeom prst="rect">
            <a:avLst/>
          </a:prstGeom>
          <a:noFill/>
        </p:spPr>
        <p:txBody>
          <a:bodyPr wrap="square" rtlCol="0" anchor="t">
            <a:spAutoFit/>
          </a:bodyPr>
          <a:lstStyle/>
          <a:p>
            <a:r>
              <a:rPr lang="zh-CN" altLang="en-US" b="1" dirty="0">
                <a:solidFill>
                  <a:srgbClr val="6FA0B7"/>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十一、其他</a:t>
            </a:r>
            <a:endParaRPr lang="zh-CN" altLang="en-US" b="1" dirty="0">
              <a:solidFill>
                <a:srgbClr val="6FA0B7"/>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graphicFrame>
        <p:nvGraphicFramePr>
          <p:cNvPr id="4" name="表格 3"/>
          <p:cNvGraphicFramePr>
            <a:graphicFrameLocks noGrp="1"/>
          </p:cNvGraphicFramePr>
          <p:nvPr/>
        </p:nvGraphicFramePr>
        <p:xfrm>
          <a:off x="565150" y="1638935"/>
          <a:ext cx="8039735" cy="2407920"/>
        </p:xfrm>
        <a:graphic>
          <a:graphicData uri="http://schemas.openxmlformats.org/drawingml/2006/table">
            <a:tbl>
              <a:tblPr/>
              <a:tblGrid>
                <a:gridCol w="541020"/>
                <a:gridCol w="833120"/>
                <a:gridCol w="1344295"/>
                <a:gridCol w="1605280"/>
                <a:gridCol w="2298700"/>
                <a:gridCol w="721995"/>
                <a:gridCol w="695325"/>
              </a:tblGrid>
              <a:tr h="591185">
                <a:tc>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事项</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52894" marR="52894"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相关方</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52894" marR="52894"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ctr" defTabSz="0" rtl="0" fontAlgn="base">
                        <a:lnSpc>
                          <a:spcPct val="100000"/>
                        </a:lnSpc>
                        <a:spcBef>
                          <a:spcPts val="0"/>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采取的动作</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endParaRPr>
                    </a:p>
                    <a:p>
                      <a:pPr marL="0" marR="0" lvl="0" indent="0" algn="ctr" defTabSz="0" rtl="0" fontAlgn="base">
                        <a:lnSpc>
                          <a:spcPct val="100000"/>
                        </a:lnSpc>
                        <a:spcBef>
                          <a:spcPts val="0"/>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及指导原则</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52894" marR="52894"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ctr" defTabSz="0" rtl="0" fontAlgn="base">
                        <a:lnSpc>
                          <a:spcPct val="100000"/>
                        </a:lnSpc>
                        <a:spcBef>
                          <a:spcPts val="0"/>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可能发生的状况</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endParaRPr>
                    </a:p>
                    <a:p>
                      <a:pPr marL="0" marR="0" lvl="0" indent="0" algn="ctr" defTabSz="0" rtl="0" fontAlgn="base">
                        <a:lnSpc>
                          <a:spcPct val="100000"/>
                        </a:lnSpc>
                        <a:spcBef>
                          <a:spcPts val="0"/>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及造成影响</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52894" marR="52894"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紧急处理措施</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52894" marR="52894"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预控措施</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52894" marR="52894"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责任人</a:t>
                      </a:r>
                      <a:endParaRPr kumimoji="0" lang="zh-CN"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52894" marR="52894"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r>
              <a:tr h="1816735">
                <a:tc>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altLang="en-US"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rPr>
                        <a:t>后勤</a:t>
                      </a:r>
                      <a:endParaRPr kumimoji="0" lang="en-US"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endParaRPr>
                    </a:p>
                    <a:p>
                      <a:pPr marL="0" marR="0" lvl="0" indent="0" algn="ctr" defTabSz="0" rtl="0" eaLnBrk="1" fontAlgn="base" latinLnBrk="0" hangingPunct="1">
                        <a:lnSpc>
                          <a:spcPct val="100000"/>
                        </a:lnSpc>
                        <a:spcBef>
                          <a:spcPts val="475"/>
                        </a:spcBef>
                        <a:spcAft>
                          <a:spcPct val="0"/>
                        </a:spcAft>
                        <a:buClrTx/>
                        <a:buSzTx/>
                        <a:buFontTx/>
                        <a:buNone/>
                      </a:pPr>
                      <a:endParaRPr kumimoji="0" lang="zh-CN" altLang="en-US"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endParaRPr>
                    </a:p>
                    <a:p>
                      <a:pPr marL="0" marR="0" lvl="0" indent="0" algn="ctr" defTabSz="0" rtl="0" eaLnBrk="1" fontAlgn="base" latinLnBrk="0" hangingPunct="1">
                        <a:lnSpc>
                          <a:spcPct val="100000"/>
                        </a:lnSpc>
                        <a:spcBef>
                          <a:spcPts val="475"/>
                        </a:spcBef>
                        <a:spcAft>
                          <a:spcPct val="0"/>
                        </a:spcAft>
                        <a:buClrTx/>
                        <a:buSzTx/>
                        <a:buFontTx/>
                        <a:buNone/>
                      </a:pPr>
                      <a:r>
                        <a:rPr kumimoji="0" lang="zh-CN" altLang="en-US"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rPr>
                        <a:t>资金</a:t>
                      </a:r>
                      <a:endParaRPr kumimoji="0" lang="zh-CN" altLang="en-US"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endParaRPr>
                    </a:p>
                  </a:txBody>
                  <a:tcPr marL="52894" marR="52894"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6B788B"/>
                    </a:solidFill>
                  </a:tcPr>
                </a:tc>
                <a:tc>
                  <a:txBody>
                    <a:bodyPr/>
                    <a:lstStyle/>
                    <a:p>
                      <a:pPr marL="0" marR="0" lvl="0" indent="0" algn="l" defTabSz="0" rtl="0" eaLnBrk="1" fontAlgn="base" latinLnBrk="0" hangingPunct="1">
                        <a:lnSpc>
                          <a:spcPct val="100000"/>
                        </a:lnSpc>
                        <a:spcBef>
                          <a:spcPts val="475"/>
                        </a:spcBef>
                        <a:spcAft>
                          <a:spcPct val="0"/>
                        </a:spcAft>
                        <a:buClrTx/>
                        <a:buSzTx/>
                        <a:buFontTx/>
                        <a:buNone/>
                      </a:pPr>
                      <a:r>
                        <a:rPr kumimoji="0" lang="zh-CN"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用车及后勤资金支援</a:t>
                      </a:r>
                      <a:endParaRPr kumimoji="0" lang="zh-CN"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52894" marR="52894"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p>
                      <a:pPr marL="0" marR="0" lvl="0" indent="0" algn="l" defTabSz="0" rtl="0" eaLnBrk="1" fontAlgn="base" latinLnBrk="0" hangingPunct="1">
                        <a:lnSpc>
                          <a:spcPct val="100000"/>
                        </a:lnSpc>
                        <a:spcBef>
                          <a:spcPts val="475"/>
                        </a:spcBef>
                        <a:spcAft>
                          <a:spcPct val="0"/>
                        </a:spcAft>
                        <a:buClrTx/>
                        <a:buSzTx/>
                        <a:buFontTx/>
                        <a:buNone/>
                      </a:pPr>
                      <a:r>
                        <a:rPr kumimoji="0" lang="zh-CN" altLang="en-US"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（至少</a:t>
                      </a:r>
                      <a:r>
                        <a:rPr kumimoji="0" lang="en-US"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 10</a:t>
                      </a:r>
                      <a:r>
                        <a:rPr kumimoji="0" lang="zh-CN" altLang="en-US"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万元现金）</a:t>
                      </a:r>
                      <a:endParaRPr kumimoji="0" lang="zh-CN" altLang="en-US"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52894" marR="52894"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gridSpan="2">
                  <a:txBody>
                    <a:bodyPr/>
                    <a:lstStyle/>
                    <a:p>
                      <a:pPr marL="0" marR="0" lvl="0" indent="0" algn="l" defTabSz="0" rtl="0" eaLnBrk="1" fontAlgn="base" latinLnBrk="0" hangingPunct="1">
                        <a:lnSpc>
                          <a:spcPct val="130000"/>
                        </a:lnSpc>
                        <a:spcBef>
                          <a:spcPts val="475"/>
                        </a:spcBef>
                        <a:spcAft>
                          <a:spcPct val="0"/>
                        </a:spcAft>
                        <a:buClrTx/>
                        <a:buSzTx/>
                        <a:buFontTx/>
                        <a:buNone/>
                      </a:pPr>
                      <a:r>
                        <a:rPr kumimoji="0" lang="zh-CN" altLang="en-US"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    处理突发危机事件，要整个项目与分公司联动，短时间内要调动大量资源，处理大量矛盾，要及时作出各类大小决策。需要各领导和职能部门全力支撑。</a:t>
                      </a:r>
                      <a:endParaRPr kumimoji="0" lang="zh-CN" altLang="en-US"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52894" marR="52894"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hMerge="1">
                  <a:tcPr/>
                </a:tc>
                <a:tc>
                  <a:txBody>
                    <a:bodyPr/>
                    <a:lstStyle/>
                    <a:p>
                      <a:pPr marL="0" marR="0" lvl="0" indent="0" algn="ctr" defTabSz="0" rtl="0" eaLnBrk="1" fontAlgn="base" latinLnBrk="0" hangingPunct="1">
                        <a:lnSpc>
                          <a:spcPct val="100000"/>
                        </a:lnSpc>
                        <a:spcBef>
                          <a:spcPts val="475"/>
                        </a:spcBef>
                        <a:spcAft>
                          <a:spcPct val="0"/>
                        </a:spcAft>
                        <a:buClrTx/>
                        <a:buSzTx/>
                        <a:buFontTx/>
                        <a:buNone/>
                      </a:pPr>
                      <a:endParaRPr kumimoji="0" lang="zh-CN" altLang="zh-CN"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endParaRPr>
                    </a:p>
                  </a:txBody>
                  <a:tcPr marL="52894" marR="52894"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p>
                      <a:pPr marL="0" marR="0" lvl="0" indent="0" algn="ctr" defTabSz="0" rtl="0" eaLnBrk="1" fontAlgn="base" latinLnBrk="0" hangingPunct="1">
                        <a:lnSpc>
                          <a:spcPct val="100000"/>
                        </a:lnSpc>
                        <a:spcBef>
                          <a:spcPts val="475"/>
                        </a:spcBef>
                        <a:spcAft>
                          <a:spcPct val="0"/>
                        </a:spcAft>
                        <a:buClrTx/>
                        <a:buSzTx/>
                        <a:buFontTx/>
                        <a:buNone/>
                      </a:pPr>
                      <a:r>
                        <a:rPr kumimoji="0" lang="zh-CN"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办公室</a:t>
                      </a:r>
                      <a:endParaRPr kumimoji="0" lang="zh-CN"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endParaRPr>
                    </a:p>
                    <a:p>
                      <a:pPr marL="0" marR="0" lvl="0" indent="0" algn="ctr" defTabSz="0" rtl="0" eaLnBrk="1" fontAlgn="base" latinLnBrk="0" hangingPunct="1">
                        <a:lnSpc>
                          <a:spcPct val="100000"/>
                        </a:lnSpc>
                        <a:spcBef>
                          <a:spcPts val="475"/>
                        </a:spcBef>
                        <a:spcAft>
                          <a:spcPct val="0"/>
                        </a:spcAft>
                        <a:buClrTx/>
                        <a:buSzTx/>
                        <a:buFontTx/>
                        <a:buNone/>
                      </a:pPr>
                      <a:r>
                        <a:rPr kumimoji="0" lang="zh-CN"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FangSong_GB2312,Bold" charset="0"/>
                        </a:rPr>
                        <a:t>财务部</a:t>
                      </a:r>
                      <a:endParaRPr kumimoji="0" lang="zh-CN"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endParaRPr>
                    </a:p>
                  </a:txBody>
                  <a:tcPr marL="52894" marR="52894"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9"/>
          <p:cNvGrpSpPr>
            <a:grpSpLocks noChangeAspect="1"/>
          </p:cNvGrpSpPr>
          <p:nvPr/>
        </p:nvGrpSpPr>
        <p:grpSpPr bwMode="auto">
          <a:xfrm>
            <a:off x="5463569" y="1422025"/>
            <a:ext cx="3239097" cy="3160246"/>
            <a:chOff x="264" y="1834"/>
            <a:chExt cx="4536" cy="4425"/>
          </a:xfrm>
        </p:grpSpPr>
        <p:sp>
          <p:nvSpPr>
            <p:cNvPr id="9" name="Freeform 10"/>
            <p:cNvSpPr/>
            <p:nvPr/>
          </p:nvSpPr>
          <p:spPr bwMode="auto">
            <a:xfrm>
              <a:off x="325" y="5055"/>
              <a:ext cx="4355" cy="1204"/>
            </a:xfrm>
            <a:custGeom>
              <a:avLst/>
              <a:gdLst>
                <a:gd name="T0" fmla="*/ 1304 w 2567"/>
                <a:gd name="T1" fmla="*/ 692 h 710"/>
                <a:gd name="T2" fmla="*/ 1133 w 2567"/>
                <a:gd name="T3" fmla="*/ 700 h 710"/>
                <a:gd name="T4" fmla="*/ 62 w 2567"/>
                <a:gd name="T5" fmla="*/ 493 h 710"/>
                <a:gd name="T6" fmla="*/ 41 w 2567"/>
                <a:gd name="T7" fmla="*/ 448 h 710"/>
                <a:gd name="T8" fmla="*/ 1263 w 2567"/>
                <a:gd name="T9" fmla="*/ 18 h 710"/>
                <a:gd name="T10" fmla="*/ 1433 w 2567"/>
                <a:gd name="T11" fmla="*/ 10 h 710"/>
                <a:gd name="T12" fmla="*/ 2505 w 2567"/>
                <a:gd name="T13" fmla="*/ 204 h 710"/>
                <a:gd name="T14" fmla="*/ 2526 w 2567"/>
                <a:gd name="T15" fmla="*/ 249 h 710"/>
                <a:gd name="T16" fmla="*/ 1304 w 2567"/>
                <a:gd name="T17" fmla="*/ 692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7" h="710">
                  <a:moveTo>
                    <a:pt x="1304" y="692"/>
                  </a:moveTo>
                  <a:cubicBezTo>
                    <a:pt x="1263" y="707"/>
                    <a:pt x="1186" y="710"/>
                    <a:pt x="1133" y="700"/>
                  </a:cubicBezTo>
                  <a:cubicBezTo>
                    <a:pt x="62" y="493"/>
                    <a:pt x="62" y="493"/>
                    <a:pt x="62" y="493"/>
                  </a:cubicBezTo>
                  <a:cubicBezTo>
                    <a:pt x="9" y="482"/>
                    <a:pt x="0" y="462"/>
                    <a:pt x="41" y="448"/>
                  </a:cubicBezTo>
                  <a:cubicBezTo>
                    <a:pt x="1263" y="18"/>
                    <a:pt x="1263" y="18"/>
                    <a:pt x="1263" y="18"/>
                  </a:cubicBezTo>
                  <a:cubicBezTo>
                    <a:pt x="1304" y="3"/>
                    <a:pt x="1380" y="0"/>
                    <a:pt x="1433" y="10"/>
                  </a:cubicBezTo>
                  <a:cubicBezTo>
                    <a:pt x="2505" y="204"/>
                    <a:pt x="2505" y="204"/>
                    <a:pt x="2505" y="204"/>
                  </a:cubicBezTo>
                  <a:cubicBezTo>
                    <a:pt x="2558" y="214"/>
                    <a:pt x="2567" y="234"/>
                    <a:pt x="2526" y="249"/>
                  </a:cubicBezTo>
                  <a:lnTo>
                    <a:pt x="1304" y="692"/>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p>
          </p:txBody>
        </p:sp>
        <p:sp>
          <p:nvSpPr>
            <p:cNvPr id="10" name="Freeform 11"/>
            <p:cNvSpPr/>
            <p:nvPr/>
          </p:nvSpPr>
          <p:spPr bwMode="auto">
            <a:xfrm>
              <a:off x="350" y="5389"/>
              <a:ext cx="4306" cy="855"/>
            </a:xfrm>
            <a:custGeom>
              <a:avLst/>
              <a:gdLst>
                <a:gd name="T0" fmla="*/ 2538 w 2538"/>
                <a:gd name="T1" fmla="*/ 0 h 504"/>
                <a:gd name="T2" fmla="*/ 2536 w 2538"/>
                <a:gd name="T3" fmla="*/ 32 h 504"/>
                <a:gd name="T4" fmla="*/ 2464 w 2538"/>
                <a:gd name="T5" fmla="*/ 65 h 504"/>
                <a:gd name="T6" fmla="*/ 1186 w 2538"/>
                <a:gd name="T7" fmla="*/ 504 h 504"/>
                <a:gd name="T8" fmla="*/ 12 w 2538"/>
                <a:gd name="T9" fmla="*/ 284 h 504"/>
                <a:gd name="T10" fmla="*/ 0 w 2538"/>
                <a:gd name="T11" fmla="*/ 268 h 504"/>
                <a:gd name="T12" fmla="*/ 2 w 2538"/>
                <a:gd name="T13" fmla="*/ 225 h 504"/>
                <a:gd name="T14" fmla="*/ 2538 w 2538"/>
                <a:gd name="T15" fmla="*/ 0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38" h="504">
                  <a:moveTo>
                    <a:pt x="2538" y="0"/>
                  </a:moveTo>
                  <a:cubicBezTo>
                    <a:pt x="2536" y="32"/>
                    <a:pt x="2536" y="32"/>
                    <a:pt x="2536" y="32"/>
                  </a:cubicBezTo>
                  <a:cubicBezTo>
                    <a:pt x="2464" y="65"/>
                    <a:pt x="2464" y="65"/>
                    <a:pt x="2464" y="65"/>
                  </a:cubicBezTo>
                  <a:cubicBezTo>
                    <a:pt x="1186" y="504"/>
                    <a:pt x="1186" y="504"/>
                    <a:pt x="1186" y="504"/>
                  </a:cubicBezTo>
                  <a:cubicBezTo>
                    <a:pt x="12" y="284"/>
                    <a:pt x="12" y="284"/>
                    <a:pt x="12" y="284"/>
                  </a:cubicBezTo>
                  <a:cubicBezTo>
                    <a:pt x="0" y="268"/>
                    <a:pt x="0" y="268"/>
                    <a:pt x="0" y="268"/>
                  </a:cubicBezTo>
                  <a:cubicBezTo>
                    <a:pt x="0" y="268"/>
                    <a:pt x="1" y="225"/>
                    <a:pt x="2" y="225"/>
                  </a:cubicBezTo>
                  <a:cubicBezTo>
                    <a:pt x="2" y="225"/>
                    <a:pt x="2538" y="0"/>
                    <a:pt x="2538" y="0"/>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p>
          </p:txBody>
        </p:sp>
        <p:sp>
          <p:nvSpPr>
            <p:cNvPr id="11" name="Freeform 12"/>
            <p:cNvSpPr/>
            <p:nvPr/>
          </p:nvSpPr>
          <p:spPr bwMode="auto">
            <a:xfrm>
              <a:off x="326" y="4977"/>
              <a:ext cx="4355" cy="1206"/>
            </a:xfrm>
            <a:custGeom>
              <a:avLst/>
              <a:gdLst>
                <a:gd name="T0" fmla="*/ 1304 w 2567"/>
                <a:gd name="T1" fmla="*/ 693 h 711"/>
                <a:gd name="T2" fmla="*/ 1134 w 2567"/>
                <a:gd name="T3" fmla="*/ 700 h 711"/>
                <a:gd name="T4" fmla="*/ 62 w 2567"/>
                <a:gd name="T5" fmla="*/ 493 h 711"/>
                <a:gd name="T6" fmla="*/ 41 w 2567"/>
                <a:gd name="T7" fmla="*/ 448 h 711"/>
                <a:gd name="T8" fmla="*/ 1263 w 2567"/>
                <a:gd name="T9" fmla="*/ 18 h 711"/>
                <a:gd name="T10" fmla="*/ 1434 w 2567"/>
                <a:gd name="T11" fmla="*/ 10 h 711"/>
                <a:gd name="T12" fmla="*/ 2505 w 2567"/>
                <a:gd name="T13" fmla="*/ 218 h 711"/>
                <a:gd name="T14" fmla="*/ 2526 w 2567"/>
                <a:gd name="T15" fmla="*/ 263 h 711"/>
                <a:gd name="T16" fmla="*/ 1304 w 2567"/>
                <a:gd name="T17" fmla="*/ 693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7" h="711">
                  <a:moveTo>
                    <a:pt x="1304" y="693"/>
                  </a:moveTo>
                  <a:cubicBezTo>
                    <a:pt x="1263" y="707"/>
                    <a:pt x="1187" y="711"/>
                    <a:pt x="1134" y="700"/>
                  </a:cubicBezTo>
                  <a:cubicBezTo>
                    <a:pt x="62" y="493"/>
                    <a:pt x="62" y="493"/>
                    <a:pt x="62" y="493"/>
                  </a:cubicBezTo>
                  <a:cubicBezTo>
                    <a:pt x="9" y="483"/>
                    <a:pt x="0" y="462"/>
                    <a:pt x="41" y="448"/>
                  </a:cubicBezTo>
                  <a:cubicBezTo>
                    <a:pt x="1263" y="18"/>
                    <a:pt x="1263" y="18"/>
                    <a:pt x="1263" y="18"/>
                  </a:cubicBezTo>
                  <a:cubicBezTo>
                    <a:pt x="1305" y="3"/>
                    <a:pt x="1381" y="0"/>
                    <a:pt x="1434" y="10"/>
                  </a:cubicBezTo>
                  <a:cubicBezTo>
                    <a:pt x="2505" y="218"/>
                    <a:pt x="2505" y="218"/>
                    <a:pt x="2505" y="218"/>
                  </a:cubicBezTo>
                  <a:cubicBezTo>
                    <a:pt x="2558" y="228"/>
                    <a:pt x="2567" y="248"/>
                    <a:pt x="2526" y="263"/>
                  </a:cubicBezTo>
                  <a:lnTo>
                    <a:pt x="1304" y="693"/>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p>
          </p:txBody>
        </p:sp>
        <p:sp>
          <p:nvSpPr>
            <p:cNvPr id="12" name="Freeform 13"/>
            <p:cNvSpPr/>
            <p:nvPr/>
          </p:nvSpPr>
          <p:spPr bwMode="auto">
            <a:xfrm>
              <a:off x="630" y="5030"/>
              <a:ext cx="3849" cy="1065"/>
            </a:xfrm>
            <a:custGeom>
              <a:avLst/>
              <a:gdLst>
                <a:gd name="T0" fmla="*/ 0 w 3849"/>
                <a:gd name="T1" fmla="*/ 710 h 1065"/>
                <a:gd name="T2" fmla="*/ 2019 w 3849"/>
                <a:gd name="T3" fmla="*/ 0 h 1065"/>
                <a:gd name="T4" fmla="*/ 3849 w 3849"/>
                <a:gd name="T5" fmla="*/ 354 h 1065"/>
                <a:gd name="T6" fmla="*/ 1829 w 3849"/>
                <a:gd name="T7" fmla="*/ 1065 h 1065"/>
                <a:gd name="T8" fmla="*/ 0 w 3849"/>
                <a:gd name="T9" fmla="*/ 710 h 1065"/>
              </a:gdLst>
              <a:ahLst/>
              <a:cxnLst>
                <a:cxn ang="0">
                  <a:pos x="T0" y="T1"/>
                </a:cxn>
                <a:cxn ang="0">
                  <a:pos x="T2" y="T3"/>
                </a:cxn>
                <a:cxn ang="0">
                  <a:pos x="T4" y="T5"/>
                </a:cxn>
                <a:cxn ang="0">
                  <a:pos x="T6" y="T7"/>
                </a:cxn>
                <a:cxn ang="0">
                  <a:pos x="T8" y="T9"/>
                </a:cxn>
              </a:cxnLst>
              <a:rect l="0" t="0" r="r" b="b"/>
              <a:pathLst>
                <a:path w="3849" h="1065">
                  <a:moveTo>
                    <a:pt x="0" y="710"/>
                  </a:moveTo>
                  <a:lnTo>
                    <a:pt x="2019" y="0"/>
                  </a:lnTo>
                  <a:lnTo>
                    <a:pt x="3849" y="354"/>
                  </a:lnTo>
                  <a:lnTo>
                    <a:pt x="1829" y="1065"/>
                  </a:lnTo>
                  <a:lnTo>
                    <a:pt x="0" y="710"/>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p>
          </p:txBody>
        </p:sp>
        <p:sp>
          <p:nvSpPr>
            <p:cNvPr id="13" name="Freeform 14"/>
            <p:cNvSpPr/>
            <p:nvPr/>
          </p:nvSpPr>
          <p:spPr bwMode="auto">
            <a:xfrm>
              <a:off x="2459" y="5030"/>
              <a:ext cx="2020" cy="1065"/>
            </a:xfrm>
            <a:custGeom>
              <a:avLst/>
              <a:gdLst>
                <a:gd name="T0" fmla="*/ 0 w 2020"/>
                <a:gd name="T1" fmla="*/ 1065 h 1065"/>
                <a:gd name="T2" fmla="*/ 2020 w 2020"/>
                <a:gd name="T3" fmla="*/ 354 h 1065"/>
                <a:gd name="T4" fmla="*/ 190 w 2020"/>
                <a:gd name="T5" fmla="*/ 0 h 1065"/>
                <a:gd name="T6" fmla="*/ 0 w 2020"/>
                <a:gd name="T7" fmla="*/ 1065 h 1065"/>
              </a:gdLst>
              <a:ahLst/>
              <a:cxnLst>
                <a:cxn ang="0">
                  <a:pos x="T0" y="T1"/>
                </a:cxn>
                <a:cxn ang="0">
                  <a:pos x="T2" y="T3"/>
                </a:cxn>
                <a:cxn ang="0">
                  <a:pos x="T4" y="T5"/>
                </a:cxn>
                <a:cxn ang="0">
                  <a:pos x="T6" y="T7"/>
                </a:cxn>
              </a:cxnLst>
              <a:rect l="0" t="0" r="r" b="b"/>
              <a:pathLst>
                <a:path w="2020" h="1065">
                  <a:moveTo>
                    <a:pt x="0" y="1065"/>
                  </a:moveTo>
                  <a:lnTo>
                    <a:pt x="2020" y="354"/>
                  </a:lnTo>
                  <a:lnTo>
                    <a:pt x="190" y="0"/>
                  </a:lnTo>
                  <a:lnTo>
                    <a:pt x="0" y="1065"/>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p>
          </p:txBody>
        </p:sp>
        <p:sp>
          <p:nvSpPr>
            <p:cNvPr id="14" name="Freeform 15"/>
            <p:cNvSpPr/>
            <p:nvPr/>
          </p:nvSpPr>
          <p:spPr bwMode="auto">
            <a:xfrm>
              <a:off x="1339" y="5927"/>
              <a:ext cx="204" cy="54"/>
            </a:xfrm>
            <a:custGeom>
              <a:avLst/>
              <a:gdLst>
                <a:gd name="T0" fmla="*/ 27 w 120"/>
                <a:gd name="T1" fmla="*/ 27 h 32"/>
                <a:gd name="T2" fmla="*/ 102 w 120"/>
                <a:gd name="T3" fmla="*/ 24 h 32"/>
                <a:gd name="T4" fmla="*/ 93 w 120"/>
                <a:gd name="T5" fmla="*/ 4 h 32"/>
                <a:gd name="T6" fmla="*/ 18 w 120"/>
                <a:gd name="T7" fmla="*/ 8 h 32"/>
                <a:gd name="T8" fmla="*/ 27 w 120"/>
                <a:gd name="T9" fmla="*/ 27 h 32"/>
              </a:gdLst>
              <a:ahLst/>
              <a:cxnLst>
                <a:cxn ang="0">
                  <a:pos x="T0" y="T1"/>
                </a:cxn>
                <a:cxn ang="0">
                  <a:pos x="T2" y="T3"/>
                </a:cxn>
                <a:cxn ang="0">
                  <a:pos x="T4" y="T5"/>
                </a:cxn>
                <a:cxn ang="0">
                  <a:pos x="T6" y="T7"/>
                </a:cxn>
                <a:cxn ang="0">
                  <a:pos x="T8" y="T9"/>
                </a:cxn>
              </a:cxnLst>
              <a:rect l="0" t="0" r="r" b="b"/>
              <a:pathLst>
                <a:path w="120" h="32">
                  <a:moveTo>
                    <a:pt x="27" y="27"/>
                  </a:moveTo>
                  <a:cubicBezTo>
                    <a:pt x="51" y="32"/>
                    <a:pt x="84" y="30"/>
                    <a:pt x="102" y="24"/>
                  </a:cubicBezTo>
                  <a:cubicBezTo>
                    <a:pt x="120" y="18"/>
                    <a:pt x="116" y="9"/>
                    <a:pt x="93" y="4"/>
                  </a:cubicBezTo>
                  <a:cubicBezTo>
                    <a:pt x="70" y="0"/>
                    <a:pt x="36" y="1"/>
                    <a:pt x="18" y="8"/>
                  </a:cubicBezTo>
                  <a:cubicBezTo>
                    <a:pt x="0" y="14"/>
                    <a:pt x="4" y="23"/>
                    <a:pt x="27" y="27"/>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p>
          </p:txBody>
        </p:sp>
        <p:sp>
          <p:nvSpPr>
            <p:cNvPr id="15" name="Freeform 16"/>
            <p:cNvSpPr/>
            <p:nvPr/>
          </p:nvSpPr>
          <p:spPr bwMode="auto">
            <a:xfrm>
              <a:off x="3451" y="5159"/>
              <a:ext cx="319" cy="64"/>
            </a:xfrm>
            <a:custGeom>
              <a:avLst/>
              <a:gdLst>
                <a:gd name="T0" fmla="*/ 5 w 188"/>
                <a:gd name="T1" fmla="*/ 4 h 38"/>
                <a:gd name="T2" fmla="*/ 3 w 188"/>
                <a:gd name="T3" fmla="*/ 1 h 38"/>
                <a:gd name="T4" fmla="*/ 3 w 188"/>
                <a:gd name="T5" fmla="*/ 1 h 38"/>
                <a:gd name="T6" fmla="*/ 16 w 188"/>
                <a:gd name="T7" fmla="*/ 0 h 38"/>
                <a:gd name="T8" fmla="*/ 183 w 188"/>
                <a:gd name="T9" fmla="*/ 33 h 38"/>
                <a:gd name="T10" fmla="*/ 185 w 188"/>
                <a:gd name="T11" fmla="*/ 36 h 38"/>
                <a:gd name="T12" fmla="*/ 185 w 188"/>
                <a:gd name="T13" fmla="*/ 36 h 38"/>
                <a:gd name="T14" fmla="*/ 172 w 188"/>
                <a:gd name="T15" fmla="*/ 37 h 38"/>
                <a:gd name="T16" fmla="*/ 5 w 188"/>
                <a:gd name="T17"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38">
                  <a:moveTo>
                    <a:pt x="5" y="4"/>
                  </a:moveTo>
                  <a:cubicBezTo>
                    <a:pt x="1" y="4"/>
                    <a:pt x="0" y="2"/>
                    <a:pt x="3" y="1"/>
                  </a:cubicBezTo>
                  <a:cubicBezTo>
                    <a:pt x="3" y="1"/>
                    <a:pt x="3" y="1"/>
                    <a:pt x="3" y="1"/>
                  </a:cubicBezTo>
                  <a:cubicBezTo>
                    <a:pt x="6" y="0"/>
                    <a:pt x="12" y="0"/>
                    <a:pt x="16" y="0"/>
                  </a:cubicBezTo>
                  <a:cubicBezTo>
                    <a:pt x="183" y="33"/>
                    <a:pt x="183" y="33"/>
                    <a:pt x="183" y="33"/>
                  </a:cubicBezTo>
                  <a:cubicBezTo>
                    <a:pt x="187" y="34"/>
                    <a:pt x="188" y="35"/>
                    <a:pt x="185" y="36"/>
                  </a:cubicBezTo>
                  <a:cubicBezTo>
                    <a:pt x="185" y="36"/>
                    <a:pt x="185" y="36"/>
                    <a:pt x="185" y="36"/>
                  </a:cubicBezTo>
                  <a:cubicBezTo>
                    <a:pt x="182" y="37"/>
                    <a:pt x="176" y="38"/>
                    <a:pt x="172" y="37"/>
                  </a:cubicBezTo>
                  <a:lnTo>
                    <a:pt x="5" y="4"/>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p>
          </p:txBody>
        </p:sp>
        <p:sp>
          <p:nvSpPr>
            <p:cNvPr id="16" name="Freeform 17"/>
            <p:cNvSpPr/>
            <p:nvPr/>
          </p:nvSpPr>
          <p:spPr bwMode="auto">
            <a:xfrm>
              <a:off x="1224" y="3866"/>
              <a:ext cx="945" cy="887"/>
            </a:xfrm>
            <a:custGeom>
              <a:avLst/>
              <a:gdLst>
                <a:gd name="T0" fmla="*/ 34 w 557"/>
                <a:gd name="T1" fmla="*/ 0 h 523"/>
                <a:gd name="T2" fmla="*/ 522 w 557"/>
                <a:gd name="T3" fmla="*/ 0 h 523"/>
                <a:gd name="T4" fmla="*/ 557 w 557"/>
                <a:gd name="T5" fmla="*/ 35 h 523"/>
                <a:gd name="T6" fmla="*/ 557 w 557"/>
                <a:gd name="T7" fmla="*/ 374 h 523"/>
                <a:gd name="T8" fmla="*/ 522 w 557"/>
                <a:gd name="T9" fmla="*/ 408 h 523"/>
                <a:gd name="T10" fmla="*/ 483 w 557"/>
                <a:gd name="T11" fmla="*/ 408 h 523"/>
                <a:gd name="T12" fmla="*/ 483 w 557"/>
                <a:gd name="T13" fmla="*/ 523 h 523"/>
                <a:gd name="T14" fmla="*/ 360 w 557"/>
                <a:gd name="T15" fmla="*/ 408 h 523"/>
                <a:gd name="T16" fmla="*/ 34 w 557"/>
                <a:gd name="T17" fmla="*/ 408 h 523"/>
                <a:gd name="T18" fmla="*/ 0 w 557"/>
                <a:gd name="T19" fmla="*/ 374 h 523"/>
                <a:gd name="T20" fmla="*/ 0 w 557"/>
                <a:gd name="T21" fmla="*/ 35 h 523"/>
                <a:gd name="T22" fmla="*/ 34 w 557"/>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7" h="523">
                  <a:moveTo>
                    <a:pt x="34" y="0"/>
                  </a:moveTo>
                  <a:cubicBezTo>
                    <a:pt x="522" y="0"/>
                    <a:pt x="522" y="0"/>
                    <a:pt x="522" y="0"/>
                  </a:cubicBezTo>
                  <a:cubicBezTo>
                    <a:pt x="541" y="0"/>
                    <a:pt x="557" y="16"/>
                    <a:pt x="557" y="35"/>
                  </a:cubicBezTo>
                  <a:cubicBezTo>
                    <a:pt x="557" y="374"/>
                    <a:pt x="557" y="374"/>
                    <a:pt x="557" y="374"/>
                  </a:cubicBezTo>
                  <a:cubicBezTo>
                    <a:pt x="557" y="393"/>
                    <a:pt x="541" y="408"/>
                    <a:pt x="522" y="408"/>
                  </a:cubicBezTo>
                  <a:cubicBezTo>
                    <a:pt x="483" y="408"/>
                    <a:pt x="483" y="408"/>
                    <a:pt x="483" y="408"/>
                  </a:cubicBezTo>
                  <a:cubicBezTo>
                    <a:pt x="483" y="523"/>
                    <a:pt x="483" y="523"/>
                    <a:pt x="483" y="523"/>
                  </a:cubicBezTo>
                  <a:cubicBezTo>
                    <a:pt x="360" y="408"/>
                    <a:pt x="360" y="408"/>
                    <a:pt x="360" y="408"/>
                  </a:cubicBezTo>
                  <a:cubicBezTo>
                    <a:pt x="34" y="408"/>
                    <a:pt x="34" y="408"/>
                    <a:pt x="34" y="408"/>
                  </a:cubicBezTo>
                  <a:cubicBezTo>
                    <a:pt x="15" y="408"/>
                    <a:pt x="0" y="393"/>
                    <a:pt x="0" y="374"/>
                  </a:cubicBezTo>
                  <a:cubicBezTo>
                    <a:pt x="0" y="35"/>
                    <a:pt x="0" y="35"/>
                    <a:pt x="0" y="35"/>
                  </a:cubicBezTo>
                  <a:cubicBezTo>
                    <a:pt x="0" y="16"/>
                    <a:pt x="15" y="0"/>
                    <a:pt x="34"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p>
          </p:txBody>
        </p:sp>
        <p:sp>
          <p:nvSpPr>
            <p:cNvPr id="17" name="Freeform 18"/>
            <p:cNvSpPr/>
            <p:nvPr/>
          </p:nvSpPr>
          <p:spPr bwMode="auto">
            <a:xfrm>
              <a:off x="2196" y="2621"/>
              <a:ext cx="943" cy="887"/>
            </a:xfrm>
            <a:custGeom>
              <a:avLst/>
              <a:gdLst>
                <a:gd name="T0" fmla="*/ 34 w 556"/>
                <a:gd name="T1" fmla="*/ 0 h 523"/>
                <a:gd name="T2" fmla="*/ 522 w 556"/>
                <a:gd name="T3" fmla="*/ 0 h 523"/>
                <a:gd name="T4" fmla="*/ 556 w 556"/>
                <a:gd name="T5" fmla="*/ 35 h 523"/>
                <a:gd name="T6" fmla="*/ 556 w 556"/>
                <a:gd name="T7" fmla="*/ 374 h 523"/>
                <a:gd name="T8" fmla="*/ 522 w 556"/>
                <a:gd name="T9" fmla="*/ 408 h 523"/>
                <a:gd name="T10" fmla="*/ 483 w 556"/>
                <a:gd name="T11" fmla="*/ 408 h 523"/>
                <a:gd name="T12" fmla="*/ 483 w 556"/>
                <a:gd name="T13" fmla="*/ 523 h 523"/>
                <a:gd name="T14" fmla="*/ 359 w 556"/>
                <a:gd name="T15" fmla="*/ 408 h 523"/>
                <a:gd name="T16" fmla="*/ 34 w 556"/>
                <a:gd name="T17" fmla="*/ 408 h 523"/>
                <a:gd name="T18" fmla="*/ 0 w 556"/>
                <a:gd name="T19" fmla="*/ 374 h 523"/>
                <a:gd name="T20" fmla="*/ 0 w 556"/>
                <a:gd name="T21" fmla="*/ 35 h 523"/>
                <a:gd name="T22" fmla="*/ 34 w 556"/>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6" h="523">
                  <a:moveTo>
                    <a:pt x="34" y="0"/>
                  </a:moveTo>
                  <a:cubicBezTo>
                    <a:pt x="522" y="0"/>
                    <a:pt x="522" y="0"/>
                    <a:pt x="522" y="0"/>
                  </a:cubicBezTo>
                  <a:cubicBezTo>
                    <a:pt x="541" y="0"/>
                    <a:pt x="556" y="16"/>
                    <a:pt x="556" y="35"/>
                  </a:cubicBezTo>
                  <a:cubicBezTo>
                    <a:pt x="556" y="374"/>
                    <a:pt x="556" y="374"/>
                    <a:pt x="556" y="374"/>
                  </a:cubicBezTo>
                  <a:cubicBezTo>
                    <a:pt x="556" y="393"/>
                    <a:pt x="541" y="408"/>
                    <a:pt x="522" y="408"/>
                  </a:cubicBezTo>
                  <a:cubicBezTo>
                    <a:pt x="483" y="408"/>
                    <a:pt x="483" y="408"/>
                    <a:pt x="483" y="408"/>
                  </a:cubicBezTo>
                  <a:cubicBezTo>
                    <a:pt x="483" y="523"/>
                    <a:pt x="483" y="523"/>
                    <a:pt x="483" y="523"/>
                  </a:cubicBezTo>
                  <a:cubicBezTo>
                    <a:pt x="359" y="408"/>
                    <a:pt x="359" y="408"/>
                    <a:pt x="359" y="408"/>
                  </a:cubicBezTo>
                  <a:cubicBezTo>
                    <a:pt x="34" y="408"/>
                    <a:pt x="34" y="408"/>
                    <a:pt x="34" y="408"/>
                  </a:cubicBezTo>
                  <a:cubicBezTo>
                    <a:pt x="15" y="408"/>
                    <a:pt x="0" y="393"/>
                    <a:pt x="0" y="374"/>
                  </a:cubicBezTo>
                  <a:cubicBezTo>
                    <a:pt x="0" y="35"/>
                    <a:pt x="0" y="35"/>
                    <a:pt x="0" y="35"/>
                  </a:cubicBezTo>
                  <a:cubicBezTo>
                    <a:pt x="0" y="16"/>
                    <a:pt x="15" y="0"/>
                    <a:pt x="34" y="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p>
          </p:txBody>
        </p:sp>
        <p:sp>
          <p:nvSpPr>
            <p:cNvPr id="18" name="Freeform 19"/>
            <p:cNvSpPr/>
            <p:nvPr/>
          </p:nvSpPr>
          <p:spPr bwMode="auto">
            <a:xfrm>
              <a:off x="3102" y="3461"/>
              <a:ext cx="943" cy="887"/>
            </a:xfrm>
            <a:custGeom>
              <a:avLst/>
              <a:gdLst>
                <a:gd name="T0" fmla="*/ 522 w 556"/>
                <a:gd name="T1" fmla="*/ 0 h 523"/>
                <a:gd name="T2" fmla="*/ 34 w 556"/>
                <a:gd name="T3" fmla="*/ 0 h 523"/>
                <a:gd name="T4" fmla="*/ 0 w 556"/>
                <a:gd name="T5" fmla="*/ 34 h 523"/>
                <a:gd name="T6" fmla="*/ 0 w 556"/>
                <a:gd name="T7" fmla="*/ 373 h 523"/>
                <a:gd name="T8" fmla="*/ 34 w 556"/>
                <a:gd name="T9" fmla="*/ 407 h 523"/>
                <a:gd name="T10" fmla="*/ 73 w 556"/>
                <a:gd name="T11" fmla="*/ 407 h 523"/>
                <a:gd name="T12" fmla="*/ 73 w 556"/>
                <a:gd name="T13" fmla="*/ 523 h 523"/>
                <a:gd name="T14" fmla="*/ 197 w 556"/>
                <a:gd name="T15" fmla="*/ 407 h 523"/>
                <a:gd name="T16" fmla="*/ 522 w 556"/>
                <a:gd name="T17" fmla="*/ 407 h 523"/>
                <a:gd name="T18" fmla="*/ 556 w 556"/>
                <a:gd name="T19" fmla="*/ 373 h 523"/>
                <a:gd name="T20" fmla="*/ 556 w 556"/>
                <a:gd name="T21" fmla="*/ 34 h 523"/>
                <a:gd name="T22" fmla="*/ 522 w 556"/>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6" h="523">
                  <a:moveTo>
                    <a:pt x="522" y="0"/>
                  </a:moveTo>
                  <a:cubicBezTo>
                    <a:pt x="34" y="0"/>
                    <a:pt x="34" y="0"/>
                    <a:pt x="34" y="0"/>
                  </a:cubicBezTo>
                  <a:cubicBezTo>
                    <a:pt x="15" y="0"/>
                    <a:pt x="0" y="15"/>
                    <a:pt x="0" y="34"/>
                  </a:cubicBezTo>
                  <a:cubicBezTo>
                    <a:pt x="0" y="373"/>
                    <a:pt x="0" y="373"/>
                    <a:pt x="0" y="373"/>
                  </a:cubicBezTo>
                  <a:cubicBezTo>
                    <a:pt x="0" y="392"/>
                    <a:pt x="15" y="407"/>
                    <a:pt x="34" y="407"/>
                  </a:cubicBezTo>
                  <a:cubicBezTo>
                    <a:pt x="73" y="407"/>
                    <a:pt x="73" y="407"/>
                    <a:pt x="73" y="407"/>
                  </a:cubicBezTo>
                  <a:cubicBezTo>
                    <a:pt x="73" y="523"/>
                    <a:pt x="73" y="523"/>
                    <a:pt x="73" y="523"/>
                  </a:cubicBezTo>
                  <a:cubicBezTo>
                    <a:pt x="197" y="407"/>
                    <a:pt x="197" y="407"/>
                    <a:pt x="197" y="407"/>
                  </a:cubicBezTo>
                  <a:cubicBezTo>
                    <a:pt x="522" y="407"/>
                    <a:pt x="522" y="407"/>
                    <a:pt x="522" y="407"/>
                  </a:cubicBezTo>
                  <a:cubicBezTo>
                    <a:pt x="541" y="407"/>
                    <a:pt x="556" y="392"/>
                    <a:pt x="556" y="373"/>
                  </a:cubicBezTo>
                  <a:cubicBezTo>
                    <a:pt x="556" y="34"/>
                    <a:pt x="556" y="34"/>
                    <a:pt x="556" y="34"/>
                  </a:cubicBezTo>
                  <a:cubicBezTo>
                    <a:pt x="556" y="15"/>
                    <a:pt x="541" y="0"/>
                    <a:pt x="522" y="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p>
          </p:txBody>
        </p:sp>
        <p:sp>
          <p:nvSpPr>
            <p:cNvPr id="19" name="Freeform 20"/>
            <p:cNvSpPr/>
            <p:nvPr/>
          </p:nvSpPr>
          <p:spPr bwMode="auto">
            <a:xfrm>
              <a:off x="306" y="3154"/>
              <a:ext cx="651" cy="612"/>
            </a:xfrm>
            <a:custGeom>
              <a:avLst/>
              <a:gdLst>
                <a:gd name="T0" fmla="*/ 24 w 384"/>
                <a:gd name="T1" fmla="*/ 0 h 361"/>
                <a:gd name="T2" fmla="*/ 361 w 384"/>
                <a:gd name="T3" fmla="*/ 0 h 361"/>
                <a:gd name="T4" fmla="*/ 384 w 384"/>
                <a:gd name="T5" fmla="*/ 24 h 361"/>
                <a:gd name="T6" fmla="*/ 384 w 384"/>
                <a:gd name="T7" fmla="*/ 258 h 361"/>
                <a:gd name="T8" fmla="*/ 361 w 384"/>
                <a:gd name="T9" fmla="*/ 281 h 361"/>
                <a:gd name="T10" fmla="*/ 333 w 384"/>
                <a:gd name="T11" fmla="*/ 281 h 361"/>
                <a:gd name="T12" fmla="*/ 333 w 384"/>
                <a:gd name="T13" fmla="*/ 361 h 361"/>
                <a:gd name="T14" fmla="*/ 248 w 384"/>
                <a:gd name="T15" fmla="*/ 281 h 361"/>
                <a:gd name="T16" fmla="*/ 24 w 384"/>
                <a:gd name="T17" fmla="*/ 281 h 361"/>
                <a:gd name="T18" fmla="*/ 0 w 384"/>
                <a:gd name="T19" fmla="*/ 258 h 361"/>
                <a:gd name="T20" fmla="*/ 0 w 384"/>
                <a:gd name="T21" fmla="*/ 24 h 361"/>
                <a:gd name="T22" fmla="*/ 24 w 384"/>
                <a:gd name="T23" fmla="*/ 0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4" h="361">
                  <a:moveTo>
                    <a:pt x="24" y="0"/>
                  </a:moveTo>
                  <a:cubicBezTo>
                    <a:pt x="361" y="0"/>
                    <a:pt x="361" y="0"/>
                    <a:pt x="361" y="0"/>
                  </a:cubicBezTo>
                  <a:cubicBezTo>
                    <a:pt x="374" y="0"/>
                    <a:pt x="384" y="11"/>
                    <a:pt x="384" y="24"/>
                  </a:cubicBezTo>
                  <a:cubicBezTo>
                    <a:pt x="384" y="258"/>
                    <a:pt x="384" y="258"/>
                    <a:pt x="384" y="258"/>
                  </a:cubicBezTo>
                  <a:cubicBezTo>
                    <a:pt x="384" y="271"/>
                    <a:pt x="374" y="281"/>
                    <a:pt x="361" y="281"/>
                  </a:cubicBezTo>
                  <a:cubicBezTo>
                    <a:pt x="333" y="281"/>
                    <a:pt x="333" y="281"/>
                    <a:pt x="333" y="281"/>
                  </a:cubicBezTo>
                  <a:cubicBezTo>
                    <a:pt x="333" y="361"/>
                    <a:pt x="333" y="361"/>
                    <a:pt x="333" y="361"/>
                  </a:cubicBezTo>
                  <a:cubicBezTo>
                    <a:pt x="248" y="281"/>
                    <a:pt x="248" y="281"/>
                    <a:pt x="248" y="281"/>
                  </a:cubicBezTo>
                  <a:cubicBezTo>
                    <a:pt x="24" y="281"/>
                    <a:pt x="24" y="281"/>
                    <a:pt x="24" y="281"/>
                  </a:cubicBezTo>
                  <a:cubicBezTo>
                    <a:pt x="11" y="281"/>
                    <a:pt x="0" y="271"/>
                    <a:pt x="0" y="258"/>
                  </a:cubicBezTo>
                  <a:cubicBezTo>
                    <a:pt x="0" y="24"/>
                    <a:pt x="0" y="24"/>
                    <a:pt x="0" y="24"/>
                  </a:cubicBezTo>
                  <a:cubicBezTo>
                    <a:pt x="0" y="11"/>
                    <a:pt x="11" y="0"/>
                    <a:pt x="24" y="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p>
          </p:txBody>
        </p:sp>
        <p:sp>
          <p:nvSpPr>
            <p:cNvPr id="20" name="Freeform 21"/>
            <p:cNvSpPr/>
            <p:nvPr/>
          </p:nvSpPr>
          <p:spPr bwMode="auto">
            <a:xfrm>
              <a:off x="1383" y="3133"/>
              <a:ext cx="652" cy="613"/>
            </a:xfrm>
            <a:custGeom>
              <a:avLst/>
              <a:gdLst>
                <a:gd name="T0" fmla="*/ 360 w 384"/>
                <a:gd name="T1" fmla="*/ 0 h 361"/>
                <a:gd name="T2" fmla="*/ 24 w 384"/>
                <a:gd name="T3" fmla="*/ 0 h 361"/>
                <a:gd name="T4" fmla="*/ 0 w 384"/>
                <a:gd name="T5" fmla="*/ 24 h 361"/>
                <a:gd name="T6" fmla="*/ 0 w 384"/>
                <a:gd name="T7" fmla="*/ 258 h 361"/>
                <a:gd name="T8" fmla="*/ 24 w 384"/>
                <a:gd name="T9" fmla="*/ 281 h 361"/>
                <a:gd name="T10" fmla="*/ 51 w 384"/>
                <a:gd name="T11" fmla="*/ 281 h 361"/>
                <a:gd name="T12" fmla="*/ 51 w 384"/>
                <a:gd name="T13" fmla="*/ 361 h 361"/>
                <a:gd name="T14" fmla="*/ 136 w 384"/>
                <a:gd name="T15" fmla="*/ 281 h 361"/>
                <a:gd name="T16" fmla="*/ 360 w 384"/>
                <a:gd name="T17" fmla="*/ 281 h 361"/>
                <a:gd name="T18" fmla="*/ 384 w 384"/>
                <a:gd name="T19" fmla="*/ 258 h 361"/>
                <a:gd name="T20" fmla="*/ 384 w 384"/>
                <a:gd name="T21" fmla="*/ 24 h 361"/>
                <a:gd name="T22" fmla="*/ 360 w 384"/>
                <a:gd name="T23" fmla="*/ 0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4" h="361">
                  <a:moveTo>
                    <a:pt x="360" y="0"/>
                  </a:moveTo>
                  <a:cubicBezTo>
                    <a:pt x="24" y="0"/>
                    <a:pt x="24" y="0"/>
                    <a:pt x="24" y="0"/>
                  </a:cubicBezTo>
                  <a:cubicBezTo>
                    <a:pt x="11" y="0"/>
                    <a:pt x="0" y="11"/>
                    <a:pt x="0" y="24"/>
                  </a:cubicBezTo>
                  <a:cubicBezTo>
                    <a:pt x="0" y="258"/>
                    <a:pt x="0" y="258"/>
                    <a:pt x="0" y="258"/>
                  </a:cubicBezTo>
                  <a:cubicBezTo>
                    <a:pt x="0" y="271"/>
                    <a:pt x="11" y="281"/>
                    <a:pt x="24" y="281"/>
                  </a:cubicBezTo>
                  <a:cubicBezTo>
                    <a:pt x="51" y="281"/>
                    <a:pt x="51" y="281"/>
                    <a:pt x="51" y="281"/>
                  </a:cubicBezTo>
                  <a:cubicBezTo>
                    <a:pt x="51" y="361"/>
                    <a:pt x="51" y="361"/>
                    <a:pt x="51" y="361"/>
                  </a:cubicBezTo>
                  <a:cubicBezTo>
                    <a:pt x="136" y="281"/>
                    <a:pt x="136" y="281"/>
                    <a:pt x="136" y="281"/>
                  </a:cubicBezTo>
                  <a:cubicBezTo>
                    <a:pt x="360" y="281"/>
                    <a:pt x="360" y="281"/>
                    <a:pt x="360" y="281"/>
                  </a:cubicBezTo>
                  <a:cubicBezTo>
                    <a:pt x="373" y="281"/>
                    <a:pt x="384" y="271"/>
                    <a:pt x="384" y="258"/>
                  </a:cubicBezTo>
                  <a:cubicBezTo>
                    <a:pt x="384" y="24"/>
                    <a:pt x="384" y="24"/>
                    <a:pt x="384" y="24"/>
                  </a:cubicBezTo>
                  <a:cubicBezTo>
                    <a:pt x="384" y="11"/>
                    <a:pt x="373" y="0"/>
                    <a:pt x="360" y="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p>
          </p:txBody>
        </p:sp>
        <p:sp>
          <p:nvSpPr>
            <p:cNvPr id="21" name="Freeform 22"/>
            <p:cNvSpPr/>
            <p:nvPr/>
          </p:nvSpPr>
          <p:spPr bwMode="auto">
            <a:xfrm>
              <a:off x="4150" y="3201"/>
              <a:ext cx="650" cy="611"/>
            </a:xfrm>
            <a:custGeom>
              <a:avLst/>
              <a:gdLst>
                <a:gd name="T0" fmla="*/ 360 w 383"/>
                <a:gd name="T1" fmla="*/ 0 h 360"/>
                <a:gd name="T2" fmla="*/ 23 w 383"/>
                <a:gd name="T3" fmla="*/ 0 h 360"/>
                <a:gd name="T4" fmla="*/ 0 w 383"/>
                <a:gd name="T5" fmla="*/ 24 h 360"/>
                <a:gd name="T6" fmla="*/ 0 w 383"/>
                <a:gd name="T7" fmla="*/ 257 h 360"/>
                <a:gd name="T8" fmla="*/ 23 w 383"/>
                <a:gd name="T9" fmla="*/ 281 h 360"/>
                <a:gd name="T10" fmla="*/ 50 w 383"/>
                <a:gd name="T11" fmla="*/ 281 h 360"/>
                <a:gd name="T12" fmla="*/ 50 w 383"/>
                <a:gd name="T13" fmla="*/ 360 h 360"/>
                <a:gd name="T14" fmla="*/ 135 w 383"/>
                <a:gd name="T15" fmla="*/ 281 h 360"/>
                <a:gd name="T16" fmla="*/ 360 w 383"/>
                <a:gd name="T17" fmla="*/ 281 h 360"/>
                <a:gd name="T18" fmla="*/ 383 w 383"/>
                <a:gd name="T19" fmla="*/ 257 h 360"/>
                <a:gd name="T20" fmla="*/ 383 w 383"/>
                <a:gd name="T21" fmla="*/ 24 h 360"/>
                <a:gd name="T22" fmla="*/ 360 w 383"/>
                <a:gd name="T23" fmla="*/ 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3" h="360">
                  <a:moveTo>
                    <a:pt x="360" y="0"/>
                  </a:moveTo>
                  <a:cubicBezTo>
                    <a:pt x="23" y="0"/>
                    <a:pt x="23" y="0"/>
                    <a:pt x="23" y="0"/>
                  </a:cubicBezTo>
                  <a:cubicBezTo>
                    <a:pt x="10" y="0"/>
                    <a:pt x="0" y="11"/>
                    <a:pt x="0" y="24"/>
                  </a:cubicBezTo>
                  <a:cubicBezTo>
                    <a:pt x="0" y="257"/>
                    <a:pt x="0" y="257"/>
                    <a:pt x="0" y="257"/>
                  </a:cubicBezTo>
                  <a:cubicBezTo>
                    <a:pt x="0" y="270"/>
                    <a:pt x="10" y="281"/>
                    <a:pt x="23" y="281"/>
                  </a:cubicBezTo>
                  <a:cubicBezTo>
                    <a:pt x="50" y="281"/>
                    <a:pt x="50" y="281"/>
                    <a:pt x="50" y="281"/>
                  </a:cubicBezTo>
                  <a:cubicBezTo>
                    <a:pt x="50" y="360"/>
                    <a:pt x="50" y="360"/>
                    <a:pt x="50" y="360"/>
                  </a:cubicBezTo>
                  <a:cubicBezTo>
                    <a:pt x="135" y="281"/>
                    <a:pt x="135" y="281"/>
                    <a:pt x="135" y="281"/>
                  </a:cubicBezTo>
                  <a:cubicBezTo>
                    <a:pt x="360" y="281"/>
                    <a:pt x="360" y="281"/>
                    <a:pt x="360" y="281"/>
                  </a:cubicBezTo>
                  <a:cubicBezTo>
                    <a:pt x="373" y="281"/>
                    <a:pt x="383" y="270"/>
                    <a:pt x="383" y="257"/>
                  </a:cubicBezTo>
                  <a:cubicBezTo>
                    <a:pt x="383" y="24"/>
                    <a:pt x="383" y="24"/>
                    <a:pt x="383" y="24"/>
                  </a:cubicBezTo>
                  <a:cubicBezTo>
                    <a:pt x="383" y="11"/>
                    <a:pt x="373" y="0"/>
                    <a:pt x="36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p>
          </p:txBody>
        </p:sp>
        <p:sp>
          <p:nvSpPr>
            <p:cNvPr id="22" name="Freeform 23"/>
            <p:cNvSpPr/>
            <p:nvPr/>
          </p:nvSpPr>
          <p:spPr bwMode="auto">
            <a:xfrm>
              <a:off x="2279" y="3666"/>
              <a:ext cx="651" cy="611"/>
            </a:xfrm>
            <a:custGeom>
              <a:avLst/>
              <a:gdLst>
                <a:gd name="T0" fmla="*/ 24 w 384"/>
                <a:gd name="T1" fmla="*/ 0 h 360"/>
                <a:gd name="T2" fmla="*/ 360 w 384"/>
                <a:gd name="T3" fmla="*/ 0 h 360"/>
                <a:gd name="T4" fmla="*/ 384 w 384"/>
                <a:gd name="T5" fmla="*/ 24 h 360"/>
                <a:gd name="T6" fmla="*/ 384 w 384"/>
                <a:gd name="T7" fmla="*/ 257 h 360"/>
                <a:gd name="T8" fmla="*/ 360 w 384"/>
                <a:gd name="T9" fmla="*/ 281 h 360"/>
                <a:gd name="T10" fmla="*/ 333 w 384"/>
                <a:gd name="T11" fmla="*/ 281 h 360"/>
                <a:gd name="T12" fmla="*/ 333 w 384"/>
                <a:gd name="T13" fmla="*/ 360 h 360"/>
                <a:gd name="T14" fmla="*/ 248 w 384"/>
                <a:gd name="T15" fmla="*/ 281 h 360"/>
                <a:gd name="T16" fmla="*/ 24 w 384"/>
                <a:gd name="T17" fmla="*/ 281 h 360"/>
                <a:gd name="T18" fmla="*/ 0 w 384"/>
                <a:gd name="T19" fmla="*/ 257 h 360"/>
                <a:gd name="T20" fmla="*/ 0 w 384"/>
                <a:gd name="T21" fmla="*/ 24 h 360"/>
                <a:gd name="T22" fmla="*/ 24 w 384"/>
                <a:gd name="T23" fmla="*/ 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4" h="360">
                  <a:moveTo>
                    <a:pt x="24" y="0"/>
                  </a:moveTo>
                  <a:cubicBezTo>
                    <a:pt x="360" y="0"/>
                    <a:pt x="360" y="0"/>
                    <a:pt x="360" y="0"/>
                  </a:cubicBezTo>
                  <a:cubicBezTo>
                    <a:pt x="373" y="0"/>
                    <a:pt x="384" y="10"/>
                    <a:pt x="384" y="24"/>
                  </a:cubicBezTo>
                  <a:cubicBezTo>
                    <a:pt x="384" y="257"/>
                    <a:pt x="384" y="257"/>
                    <a:pt x="384" y="257"/>
                  </a:cubicBezTo>
                  <a:cubicBezTo>
                    <a:pt x="384" y="270"/>
                    <a:pt x="373" y="281"/>
                    <a:pt x="360" y="281"/>
                  </a:cubicBezTo>
                  <a:cubicBezTo>
                    <a:pt x="333" y="281"/>
                    <a:pt x="333" y="281"/>
                    <a:pt x="333" y="281"/>
                  </a:cubicBezTo>
                  <a:cubicBezTo>
                    <a:pt x="333" y="360"/>
                    <a:pt x="333" y="360"/>
                    <a:pt x="333" y="360"/>
                  </a:cubicBezTo>
                  <a:cubicBezTo>
                    <a:pt x="248" y="281"/>
                    <a:pt x="248" y="281"/>
                    <a:pt x="248" y="281"/>
                  </a:cubicBezTo>
                  <a:cubicBezTo>
                    <a:pt x="24" y="281"/>
                    <a:pt x="24" y="281"/>
                    <a:pt x="24" y="281"/>
                  </a:cubicBezTo>
                  <a:cubicBezTo>
                    <a:pt x="10" y="281"/>
                    <a:pt x="0" y="270"/>
                    <a:pt x="0" y="257"/>
                  </a:cubicBezTo>
                  <a:cubicBezTo>
                    <a:pt x="0" y="24"/>
                    <a:pt x="0" y="24"/>
                    <a:pt x="0" y="24"/>
                  </a:cubicBezTo>
                  <a:cubicBezTo>
                    <a:pt x="0" y="10"/>
                    <a:pt x="10" y="0"/>
                    <a:pt x="24" y="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p>
          </p:txBody>
        </p:sp>
        <p:sp>
          <p:nvSpPr>
            <p:cNvPr id="23" name="Freeform 24"/>
            <p:cNvSpPr/>
            <p:nvPr/>
          </p:nvSpPr>
          <p:spPr bwMode="auto">
            <a:xfrm>
              <a:off x="404" y="3919"/>
              <a:ext cx="652" cy="612"/>
            </a:xfrm>
            <a:custGeom>
              <a:avLst/>
              <a:gdLst>
                <a:gd name="T0" fmla="*/ 23 w 384"/>
                <a:gd name="T1" fmla="*/ 0 h 361"/>
                <a:gd name="T2" fmla="*/ 360 w 384"/>
                <a:gd name="T3" fmla="*/ 0 h 361"/>
                <a:gd name="T4" fmla="*/ 384 w 384"/>
                <a:gd name="T5" fmla="*/ 24 h 361"/>
                <a:gd name="T6" fmla="*/ 384 w 384"/>
                <a:gd name="T7" fmla="*/ 257 h 361"/>
                <a:gd name="T8" fmla="*/ 360 w 384"/>
                <a:gd name="T9" fmla="*/ 281 h 361"/>
                <a:gd name="T10" fmla="*/ 333 w 384"/>
                <a:gd name="T11" fmla="*/ 281 h 361"/>
                <a:gd name="T12" fmla="*/ 333 w 384"/>
                <a:gd name="T13" fmla="*/ 361 h 361"/>
                <a:gd name="T14" fmla="*/ 248 w 384"/>
                <a:gd name="T15" fmla="*/ 281 h 361"/>
                <a:gd name="T16" fmla="*/ 23 w 384"/>
                <a:gd name="T17" fmla="*/ 281 h 361"/>
                <a:gd name="T18" fmla="*/ 0 w 384"/>
                <a:gd name="T19" fmla="*/ 257 h 361"/>
                <a:gd name="T20" fmla="*/ 0 w 384"/>
                <a:gd name="T21" fmla="*/ 24 h 361"/>
                <a:gd name="T22" fmla="*/ 23 w 384"/>
                <a:gd name="T23" fmla="*/ 0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4" h="361">
                  <a:moveTo>
                    <a:pt x="23" y="0"/>
                  </a:moveTo>
                  <a:cubicBezTo>
                    <a:pt x="360" y="0"/>
                    <a:pt x="360" y="0"/>
                    <a:pt x="360" y="0"/>
                  </a:cubicBezTo>
                  <a:cubicBezTo>
                    <a:pt x="373" y="0"/>
                    <a:pt x="384" y="11"/>
                    <a:pt x="384" y="24"/>
                  </a:cubicBezTo>
                  <a:cubicBezTo>
                    <a:pt x="384" y="257"/>
                    <a:pt x="384" y="257"/>
                    <a:pt x="384" y="257"/>
                  </a:cubicBezTo>
                  <a:cubicBezTo>
                    <a:pt x="384" y="270"/>
                    <a:pt x="373" y="281"/>
                    <a:pt x="360" y="281"/>
                  </a:cubicBezTo>
                  <a:cubicBezTo>
                    <a:pt x="333" y="281"/>
                    <a:pt x="333" y="281"/>
                    <a:pt x="333" y="281"/>
                  </a:cubicBezTo>
                  <a:cubicBezTo>
                    <a:pt x="333" y="361"/>
                    <a:pt x="333" y="361"/>
                    <a:pt x="333" y="361"/>
                  </a:cubicBezTo>
                  <a:cubicBezTo>
                    <a:pt x="248" y="281"/>
                    <a:pt x="248" y="281"/>
                    <a:pt x="248" y="281"/>
                  </a:cubicBezTo>
                  <a:cubicBezTo>
                    <a:pt x="23" y="281"/>
                    <a:pt x="23" y="281"/>
                    <a:pt x="23" y="281"/>
                  </a:cubicBezTo>
                  <a:cubicBezTo>
                    <a:pt x="10" y="281"/>
                    <a:pt x="0" y="270"/>
                    <a:pt x="0" y="257"/>
                  </a:cubicBezTo>
                  <a:cubicBezTo>
                    <a:pt x="0" y="24"/>
                    <a:pt x="0" y="24"/>
                    <a:pt x="0" y="24"/>
                  </a:cubicBezTo>
                  <a:cubicBezTo>
                    <a:pt x="0" y="11"/>
                    <a:pt x="10" y="0"/>
                    <a:pt x="23" y="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p>
          </p:txBody>
        </p:sp>
        <p:sp>
          <p:nvSpPr>
            <p:cNvPr id="24" name="Freeform 25"/>
            <p:cNvSpPr/>
            <p:nvPr/>
          </p:nvSpPr>
          <p:spPr bwMode="auto">
            <a:xfrm>
              <a:off x="823" y="2263"/>
              <a:ext cx="652" cy="612"/>
            </a:xfrm>
            <a:custGeom>
              <a:avLst/>
              <a:gdLst>
                <a:gd name="T0" fmla="*/ 24 w 384"/>
                <a:gd name="T1" fmla="*/ 0 h 361"/>
                <a:gd name="T2" fmla="*/ 360 w 384"/>
                <a:gd name="T3" fmla="*/ 0 h 361"/>
                <a:gd name="T4" fmla="*/ 384 w 384"/>
                <a:gd name="T5" fmla="*/ 24 h 361"/>
                <a:gd name="T6" fmla="*/ 384 w 384"/>
                <a:gd name="T7" fmla="*/ 257 h 361"/>
                <a:gd name="T8" fmla="*/ 360 w 384"/>
                <a:gd name="T9" fmla="*/ 281 h 361"/>
                <a:gd name="T10" fmla="*/ 333 w 384"/>
                <a:gd name="T11" fmla="*/ 281 h 361"/>
                <a:gd name="T12" fmla="*/ 333 w 384"/>
                <a:gd name="T13" fmla="*/ 361 h 361"/>
                <a:gd name="T14" fmla="*/ 248 w 384"/>
                <a:gd name="T15" fmla="*/ 281 h 361"/>
                <a:gd name="T16" fmla="*/ 24 w 384"/>
                <a:gd name="T17" fmla="*/ 281 h 361"/>
                <a:gd name="T18" fmla="*/ 0 w 384"/>
                <a:gd name="T19" fmla="*/ 257 h 361"/>
                <a:gd name="T20" fmla="*/ 0 w 384"/>
                <a:gd name="T21" fmla="*/ 24 h 361"/>
                <a:gd name="T22" fmla="*/ 24 w 384"/>
                <a:gd name="T23" fmla="*/ 0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4" h="361">
                  <a:moveTo>
                    <a:pt x="24" y="0"/>
                  </a:moveTo>
                  <a:cubicBezTo>
                    <a:pt x="360" y="0"/>
                    <a:pt x="360" y="0"/>
                    <a:pt x="360" y="0"/>
                  </a:cubicBezTo>
                  <a:cubicBezTo>
                    <a:pt x="373" y="0"/>
                    <a:pt x="384" y="11"/>
                    <a:pt x="384" y="24"/>
                  </a:cubicBezTo>
                  <a:cubicBezTo>
                    <a:pt x="384" y="257"/>
                    <a:pt x="384" y="257"/>
                    <a:pt x="384" y="257"/>
                  </a:cubicBezTo>
                  <a:cubicBezTo>
                    <a:pt x="384" y="270"/>
                    <a:pt x="373" y="281"/>
                    <a:pt x="360" y="281"/>
                  </a:cubicBezTo>
                  <a:cubicBezTo>
                    <a:pt x="333" y="281"/>
                    <a:pt x="333" y="281"/>
                    <a:pt x="333" y="281"/>
                  </a:cubicBezTo>
                  <a:cubicBezTo>
                    <a:pt x="333" y="361"/>
                    <a:pt x="333" y="361"/>
                    <a:pt x="333" y="361"/>
                  </a:cubicBezTo>
                  <a:cubicBezTo>
                    <a:pt x="248" y="281"/>
                    <a:pt x="248" y="281"/>
                    <a:pt x="248" y="281"/>
                  </a:cubicBezTo>
                  <a:cubicBezTo>
                    <a:pt x="24" y="281"/>
                    <a:pt x="24" y="281"/>
                    <a:pt x="24" y="281"/>
                  </a:cubicBezTo>
                  <a:cubicBezTo>
                    <a:pt x="11" y="281"/>
                    <a:pt x="0" y="270"/>
                    <a:pt x="0" y="257"/>
                  </a:cubicBezTo>
                  <a:cubicBezTo>
                    <a:pt x="0" y="24"/>
                    <a:pt x="0" y="24"/>
                    <a:pt x="0" y="24"/>
                  </a:cubicBezTo>
                  <a:cubicBezTo>
                    <a:pt x="0" y="11"/>
                    <a:pt x="11" y="0"/>
                    <a:pt x="24" y="0"/>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p>
          </p:txBody>
        </p:sp>
        <p:sp>
          <p:nvSpPr>
            <p:cNvPr id="25" name="Freeform 26"/>
            <p:cNvSpPr/>
            <p:nvPr/>
          </p:nvSpPr>
          <p:spPr bwMode="auto">
            <a:xfrm>
              <a:off x="1673" y="1834"/>
              <a:ext cx="652" cy="611"/>
            </a:xfrm>
            <a:custGeom>
              <a:avLst/>
              <a:gdLst>
                <a:gd name="T0" fmla="*/ 24 w 384"/>
                <a:gd name="T1" fmla="*/ 0 h 360"/>
                <a:gd name="T2" fmla="*/ 360 w 384"/>
                <a:gd name="T3" fmla="*/ 0 h 360"/>
                <a:gd name="T4" fmla="*/ 384 w 384"/>
                <a:gd name="T5" fmla="*/ 23 h 360"/>
                <a:gd name="T6" fmla="*/ 384 w 384"/>
                <a:gd name="T7" fmla="*/ 257 h 360"/>
                <a:gd name="T8" fmla="*/ 360 w 384"/>
                <a:gd name="T9" fmla="*/ 280 h 360"/>
                <a:gd name="T10" fmla="*/ 333 w 384"/>
                <a:gd name="T11" fmla="*/ 280 h 360"/>
                <a:gd name="T12" fmla="*/ 333 w 384"/>
                <a:gd name="T13" fmla="*/ 360 h 360"/>
                <a:gd name="T14" fmla="*/ 248 w 384"/>
                <a:gd name="T15" fmla="*/ 280 h 360"/>
                <a:gd name="T16" fmla="*/ 24 w 384"/>
                <a:gd name="T17" fmla="*/ 280 h 360"/>
                <a:gd name="T18" fmla="*/ 0 w 384"/>
                <a:gd name="T19" fmla="*/ 257 h 360"/>
                <a:gd name="T20" fmla="*/ 0 w 384"/>
                <a:gd name="T21" fmla="*/ 23 h 360"/>
                <a:gd name="T22" fmla="*/ 24 w 384"/>
                <a:gd name="T23" fmla="*/ 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4" h="360">
                  <a:moveTo>
                    <a:pt x="24" y="0"/>
                  </a:moveTo>
                  <a:cubicBezTo>
                    <a:pt x="360" y="0"/>
                    <a:pt x="360" y="0"/>
                    <a:pt x="360" y="0"/>
                  </a:cubicBezTo>
                  <a:cubicBezTo>
                    <a:pt x="373" y="0"/>
                    <a:pt x="384" y="10"/>
                    <a:pt x="384" y="23"/>
                  </a:cubicBezTo>
                  <a:cubicBezTo>
                    <a:pt x="384" y="257"/>
                    <a:pt x="384" y="257"/>
                    <a:pt x="384" y="257"/>
                  </a:cubicBezTo>
                  <a:cubicBezTo>
                    <a:pt x="384" y="270"/>
                    <a:pt x="373" y="280"/>
                    <a:pt x="360" y="280"/>
                  </a:cubicBezTo>
                  <a:cubicBezTo>
                    <a:pt x="333" y="280"/>
                    <a:pt x="333" y="280"/>
                    <a:pt x="333" y="280"/>
                  </a:cubicBezTo>
                  <a:cubicBezTo>
                    <a:pt x="333" y="360"/>
                    <a:pt x="333" y="360"/>
                    <a:pt x="333" y="360"/>
                  </a:cubicBezTo>
                  <a:cubicBezTo>
                    <a:pt x="248" y="280"/>
                    <a:pt x="248" y="280"/>
                    <a:pt x="248" y="280"/>
                  </a:cubicBezTo>
                  <a:cubicBezTo>
                    <a:pt x="24" y="280"/>
                    <a:pt x="24" y="280"/>
                    <a:pt x="24" y="280"/>
                  </a:cubicBezTo>
                  <a:cubicBezTo>
                    <a:pt x="10" y="280"/>
                    <a:pt x="0" y="270"/>
                    <a:pt x="0" y="257"/>
                  </a:cubicBezTo>
                  <a:cubicBezTo>
                    <a:pt x="0" y="23"/>
                    <a:pt x="0" y="23"/>
                    <a:pt x="0" y="23"/>
                  </a:cubicBezTo>
                  <a:cubicBezTo>
                    <a:pt x="0" y="10"/>
                    <a:pt x="10" y="0"/>
                    <a:pt x="24" y="0"/>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p>
          </p:txBody>
        </p:sp>
        <p:sp>
          <p:nvSpPr>
            <p:cNvPr id="26" name="Freeform 27"/>
            <p:cNvSpPr/>
            <p:nvPr/>
          </p:nvSpPr>
          <p:spPr bwMode="auto">
            <a:xfrm>
              <a:off x="3465" y="4300"/>
              <a:ext cx="651" cy="613"/>
            </a:xfrm>
            <a:custGeom>
              <a:avLst/>
              <a:gdLst>
                <a:gd name="T0" fmla="*/ 360 w 384"/>
                <a:gd name="T1" fmla="*/ 0 h 361"/>
                <a:gd name="T2" fmla="*/ 24 w 384"/>
                <a:gd name="T3" fmla="*/ 0 h 361"/>
                <a:gd name="T4" fmla="*/ 0 w 384"/>
                <a:gd name="T5" fmla="*/ 24 h 361"/>
                <a:gd name="T6" fmla="*/ 0 w 384"/>
                <a:gd name="T7" fmla="*/ 257 h 361"/>
                <a:gd name="T8" fmla="*/ 24 w 384"/>
                <a:gd name="T9" fmla="*/ 281 h 361"/>
                <a:gd name="T10" fmla="*/ 51 w 384"/>
                <a:gd name="T11" fmla="*/ 281 h 361"/>
                <a:gd name="T12" fmla="*/ 51 w 384"/>
                <a:gd name="T13" fmla="*/ 361 h 361"/>
                <a:gd name="T14" fmla="*/ 136 w 384"/>
                <a:gd name="T15" fmla="*/ 281 h 361"/>
                <a:gd name="T16" fmla="*/ 360 w 384"/>
                <a:gd name="T17" fmla="*/ 281 h 361"/>
                <a:gd name="T18" fmla="*/ 384 w 384"/>
                <a:gd name="T19" fmla="*/ 257 h 361"/>
                <a:gd name="T20" fmla="*/ 384 w 384"/>
                <a:gd name="T21" fmla="*/ 24 h 361"/>
                <a:gd name="T22" fmla="*/ 360 w 384"/>
                <a:gd name="T23" fmla="*/ 0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4" h="361">
                  <a:moveTo>
                    <a:pt x="360" y="0"/>
                  </a:moveTo>
                  <a:cubicBezTo>
                    <a:pt x="24" y="0"/>
                    <a:pt x="24" y="0"/>
                    <a:pt x="24" y="0"/>
                  </a:cubicBezTo>
                  <a:cubicBezTo>
                    <a:pt x="11" y="0"/>
                    <a:pt x="0" y="11"/>
                    <a:pt x="0" y="24"/>
                  </a:cubicBezTo>
                  <a:cubicBezTo>
                    <a:pt x="0" y="257"/>
                    <a:pt x="0" y="257"/>
                    <a:pt x="0" y="257"/>
                  </a:cubicBezTo>
                  <a:cubicBezTo>
                    <a:pt x="0" y="270"/>
                    <a:pt x="11" y="281"/>
                    <a:pt x="24" y="281"/>
                  </a:cubicBezTo>
                  <a:cubicBezTo>
                    <a:pt x="51" y="281"/>
                    <a:pt x="51" y="281"/>
                    <a:pt x="51" y="281"/>
                  </a:cubicBezTo>
                  <a:cubicBezTo>
                    <a:pt x="51" y="361"/>
                    <a:pt x="51" y="361"/>
                    <a:pt x="51" y="361"/>
                  </a:cubicBezTo>
                  <a:cubicBezTo>
                    <a:pt x="136" y="281"/>
                    <a:pt x="136" y="281"/>
                    <a:pt x="136" y="281"/>
                  </a:cubicBezTo>
                  <a:cubicBezTo>
                    <a:pt x="360" y="281"/>
                    <a:pt x="360" y="281"/>
                    <a:pt x="360" y="281"/>
                  </a:cubicBezTo>
                  <a:cubicBezTo>
                    <a:pt x="373" y="281"/>
                    <a:pt x="384" y="270"/>
                    <a:pt x="384" y="257"/>
                  </a:cubicBezTo>
                  <a:cubicBezTo>
                    <a:pt x="384" y="24"/>
                    <a:pt x="384" y="24"/>
                    <a:pt x="384" y="24"/>
                  </a:cubicBezTo>
                  <a:cubicBezTo>
                    <a:pt x="384" y="11"/>
                    <a:pt x="373" y="0"/>
                    <a:pt x="36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p>
          </p:txBody>
        </p:sp>
        <p:sp>
          <p:nvSpPr>
            <p:cNvPr id="27" name="Freeform 28"/>
            <p:cNvSpPr/>
            <p:nvPr/>
          </p:nvSpPr>
          <p:spPr bwMode="auto">
            <a:xfrm>
              <a:off x="3646" y="2379"/>
              <a:ext cx="650" cy="610"/>
            </a:xfrm>
            <a:custGeom>
              <a:avLst/>
              <a:gdLst>
                <a:gd name="T0" fmla="*/ 360 w 383"/>
                <a:gd name="T1" fmla="*/ 0 h 360"/>
                <a:gd name="T2" fmla="*/ 23 w 383"/>
                <a:gd name="T3" fmla="*/ 0 h 360"/>
                <a:gd name="T4" fmla="*/ 0 w 383"/>
                <a:gd name="T5" fmla="*/ 24 h 360"/>
                <a:gd name="T6" fmla="*/ 0 w 383"/>
                <a:gd name="T7" fmla="*/ 257 h 360"/>
                <a:gd name="T8" fmla="*/ 23 w 383"/>
                <a:gd name="T9" fmla="*/ 281 h 360"/>
                <a:gd name="T10" fmla="*/ 50 w 383"/>
                <a:gd name="T11" fmla="*/ 281 h 360"/>
                <a:gd name="T12" fmla="*/ 50 w 383"/>
                <a:gd name="T13" fmla="*/ 360 h 360"/>
                <a:gd name="T14" fmla="*/ 135 w 383"/>
                <a:gd name="T15" fmla="*/ 281 h 360"/>
                <a:gd name="T16" fmla="*/ 360 w 383"/>
                <a:gd name="T17" fmla="*/ 281 h 360"/>
                <a:gd name="T18" fmla="*/ 383 w 383"/>
                <a:gd name="T19" fmla="*/ 257 h 360"/>
                <a:gd name="T20" fmla="*/ 383 w 383"/>
                <a:gd name="T21" fmla="*/ 24 h 360"/>
                <a:gd name="T22" fmla="*/ 360 w 383"/>
                <a:gd name="T23" fmla="*/ 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3" h="360">
                  <a:moveTo>
                    <a:pt x="360" y="0"/>
                  </a:moveTo>
                  <a:cubicBezTo>
                    <a:pt x="23" y="0"/>
                    <a:pt x="23" y="0"/>
                    <a:pt x="23" y="0"/>
                  </a:cubicBezTo>
                  <a:cubicBezTo>
                    <a:pt x="10" y="0"/>
                    <a:pt x="0" y="11"/>
                    <a:pt x="0" y="24"/>
                  </a:cubicBezTo>
                  <a:cubicBezTo>
                    <a:pt x="0" y="257"/>
                    <a:pt x="0" y="257"/>
                    <a:pt x="0" y="257"/>
                  </a:cubicBezTo>
                  <a:cubicBezTo>
                    <a:pt x="0" y="270"/>
                    <a:pt x="10" y="281"/>
                    <a:pt x="23" y="281"/>
                  </a:cubicBezTo>
                  <a:cubicBezTo>
                    <a:pt x="50" y="281"/>
                    <a:pt x="50" y="281"/>
                    <a:pt x="50" y="281"/>
                  </a:cubicBezTo>
                  <a:cubicBezTo>
                    <a:pt x="50" y="360"/>
                    <a:pt x="50" y="360"/>
                    <a:pt x="50" y="360"/>
                  </a:cubicBezTo>
                  <a:cubicBezTo>
                    <a:pt x="135" y="281"/>
                    <a:pt x="135" y="281"/>
                    <a:pt x="135" y="281"/>
                  </a:cubicBezTo>
                  <a:cubicBezTo>
                    <a:pt x="360" y="281"/>
                    <a:pt x="360" y="281"/>
                    <a:pt x="360" y="281"/>
                  </a:cubicBezTo>
                  <a:cubicBezTo>
                    <a:pt x="373" y="281"/>
                    <a:pt x="383" y="270"/>
                    <a:pt x="383" y="257"/>
                  </a:cubicBezTo>
                  <a:cubicBezTo>
                    <a:pt x="383" y="24"/>
                    <a:pt x="383" y="24"/>
                    <a:pt x="383" y="24"/>
                  </a:cubicBezTo>
                  <a:cubicBezTo>
                    <a:pt x="383" y="11"/>
                    <a:pt x="373" y="0"/>
                    <a:pt x="36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p>
          </p:txBody>
        </p:sp>
        <p:sp>
          <p:nvSpPr>
            <p:cNvPr id="28" name="Freeform 29"/>
            <p:cNvSpPr/>
            <p:nvPr/>
          </p:nvSpPr>
          <p:spPr bwMode="auto">
            <a:xfrm>
              <a:off x="2730" y="1834"/>
              <a:ext cx="650" cy="612"/>
            </a:xfrm>
            <a:custGeom>
              <a:avLst/>
              <a:gdLst>
                <a:gd name="T0" fmla="*/ 360 w 383"/>
                <a:gd name="T1" fmla="*/ 0 h 361"/>
                <a:gd name="T2" fmla="*/ 23 w 383"/>
                <a:gd name="T3" fmla="*/ 0 h 361"/>
                <a:gd name="T4" fmla="*/ 0 w 383"/>
                <a:gd name="T5" fmla="*/ 24 h 361"/>
                <a:gd name="T6" fmla="*/ 0 w 383"/>
                <a:gd name="T7" fmla="*/ 257 h 361"/>
                <a:gd name="T8" fmla="*/ 23 w 383"/>
                <a:gd name="T9" fmla="*/ 281 h 361"/>
                <a:gd name="T10" fmla="*/ 50 w 383"/>
                <a:gd name="T11" fmla="*/ 281 h 361"/>
                <a:gd name="T12" fmla="*/ 50 w 383"/>
                <a:gd name="T13" fmla="*/ 361 h 361"/>
                <a:gd name="T14" fmla="*/ 135 w 383"/>
                <a:gd name="T15" fmla="*/ 281 h 361"/>
                <a:gd name="T16" fmla="*/ 360 w 383"/>
                <a:gd name="T17" fmla="*/ 281 h 361"/>
                <a:gd name="T18" fmla="*/ 383 w 383"/>
                <a:gd name="T19" fmla="*/ 257 h 361"/>
                <a:gd name="T20" fmla="*/ 383 w 383"/>
                <a:gd name="T21" fmla="*/ 24 h 361"/>
                <a:gd name="T22" fmla="*/ 360 w 383"/>
                <a:gd name="T23" fmla="*/ 0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3" h="361">
                  <a:moveTo>
                    <a:pt x="360" y="0"/>
                  </a:moveTo>
                  <a:cubicBezTo>
                    <a:pt x="23" y="0"/>
                    <a:pt x="23" y="0"/>
                    <a:pt x="23" y="0"/>
                  </a:cubicBezTo>
                  <a:cubicBezTo>
                    <a:pt x="10" y="0"/>
                    <a:pt x="0" y="11"/>
                    <a:pt x="0" y="24"/>
                  </a:cubicBezTo>
                  <a:cubicBezTo>
                    <a:pt x="0" y="257"/>
                    <a:pt x="0" y="257"/>
                    <a:pt x="0" y="257"/>
                  </a:cubicBezTo>
                  <a:cubicBezTo>
                    <a:pt x="0" y="271"/>
                    <a:pt x="10" y="281"/>
                    <a:pt x="23" y="281"/>
                  </a:cubicBezTo>
                  <a:cubicBezTo>
                    <a:pt x="50" y="281"/>
                    <a:pt x="50" y="281"/>
                    <a:pt x="50" y="281"/>
                  </a:cubicBezTo>
                  <a:cubicBezTo>
                    <a:pt x="50" y="361"/>
                    <a:pt x="50" y="361"/>
                    <a:pt x="50" y="361"/>
                  </a:cubicBezTo>
                  <a:cubicBezTo>
                    <a:pt x="135" y="281"/>
                    <a:pt x="135" y="281"/>
                    <a:pt x="135" y="281"/>
                  </a:cubicBezTo>
                  <a:cubicBezTo>
                    <a:pt x="360" y="281"/>
                    <a:pt x="360" y="281"/>
                    <a:pt x="360" y="281"/>
                  </a:cubicBezTo>
                  <a:cubicBezTo>
                    <a:pt x="373" y="281"/>
                    <a:pt x="383" y="271"/>
                    <a:pt x="383" y="257"/>
                  </a:cubicBezTo>
                  <a:cubicBezTo>
                    <a:pt x="383" y="24"/>
                    <a:pt x="383" y="24"/>
                    <a:pt x="383" y="24"/>
                  </a:cubicBezTo>
                  <a:cubicBezTo>
                    <a:pt x="383" y="11"/>
                    <a:pt x="373" y="0"/>
                    <a:pt x="360" y="0"/>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p>
          </p:txBody>
        </p:sp>
        <p:sp>
          <p:nvSpPr>
            <p:cNvPr id="29" name="Freeform 30"/>
            <p:cNvSpPr/>
            <p:nvPr/>
          </p:nvSpPr>
          <p:spPr bwMode="auto">
            <a:xfrm>
              <a:off x="2170" y="4601"/>
              <a:ext cx="1105" cy="1036"/>
            </a:xfrm>
            <a:custGeom>
              <a:avLst/>
              <a:gdLst>
                <a:gd name="T0" fmla="*/ 611 w 651"/>
                <a:gd name="T1" fmla="*/ 0 h 611"/>
                <a:gd name="T2" fmla="*/ 40 w 651"/>
                <a:gd name="T3" fmla="*/ 0 h 611"/>
                <a:gd name="T4" fmla="*/ 0 w 651"/>
                <a:gd name="T5" fmla="*/ 40 h 611"/>
                <a:gd name="T6" fmla="*/ 0 w 651"/>
                <a:gd name="T7" fmla="*/ 436 h 611"/>
                <a:gd name="T8" fmla="*/ 40 w 651"/>
                <a:gd name="T9" fmla="*/ 477 h 611"/>
                <a:gd name="T10" fmla="*/ 86 w 651"/>
                <a:gd name="T11" fmla="*/ 477 h 611"/>
                <a:gd name="T12" fmla="*/ 86 w 651"/>
                <a:gd name="T13" fmla="*/ 611 h 611"/>
                <a:gd name="T14" fmla="*/ 230 w 651"/>
                <a:gd name="T15" fmla="*/ 477 h 611"/>
                <a:gd name="T16" fmla="*/ 611 w 651"/>
                <a:gd name="T17" fmla="*/ 477 h 611"/>
                <a:gd name="T18" fmla="*/ 651 w 651"/>
                <a:gd name="T19" fmla="*/ 436 h 611"/>
                <a:gd name="T20" fmla="*/ 651 w 651"/>
                <a:gd name="T21" fmla="*/ 40 h 611"/>
                <a:gd name="T22" fmla="*/ 611 w 651"/>
                <a:gd name="T23"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1" h="611">
                  <a:moveTo>
                    <a:pt x="611" y="0"/>
                  </a:moveTo>
                  <a:cubicBezTo>
                    <a:pt x="40" y="0"/>
                    <a:pt x="40" y="0"/>
                    <a:pt x="40" y="0"/>
                  </a:cubicBezTo>
                  <a:cubicBezTo>
                    <a:pt x="18" y="0"/>
                    <a:pt x="0" y="18"/>
                    <a:pt x="0" y="40"/>
                  </a:cubicBezTo>
                  <a:cubicBezTo>
                    <a:pt x="0" y="436"/>
                    <a:pt x="0" y="436"/>
                    <a:pt x="0" y="436"/>
                  </a:cubicBezTo>
                  <a:cubicBezTo>
                    <a:pt x="0" y="459"/>
                    <a:pt x="18" y="477"/>
                    <a:pt x="40" y="477"/>
                  </a:cubicBezTo>
                  <a:cubicBezTo>
                    <a:pt x="86" y="477"/>
                    <a:pt x="86" y="477"/>
                    <a:pt x="86" y="477"/>
                  </a:cubicBezTo>
                  <a:cubicBezTo>
                    <a:pt x="86" y="611"/>
                    <a:pt x="86" y="611"/>
                    <a:pt x="86" y="611"/>
                  </a:cubicBezTo>
                  <a:cubicBezTo>
                    <a:pt x="230" y="477"/>
                    <a:pt x="230" y="477"/>
                    <a:pt x="230" y="477"/>
                  </a:cubicBezTo>
                  <a:cubicBezTo>
                    <a:pt x="611" y="477"/>
                    <a:pt x="611" y="477"/>
                    <a:pt x="611" y="477"/>
                  </a:cubicBezTo>
                  <a:cubicBezTo>
                    <a:pt x="633" y="477"/>
                    <a:pt x="651" y="459"/>
                    <a:pt x="651" y="436"/>
                  </a:cubicBezTo>
                  <a:cubicBezTo>
                    <a:pt x="651" y="40"/>
                    <a:pt x="651" y="40"/>
                    <a:pt x="651" y="40"/>
                  </a:cubicBezTo>
                  <a:cubicBezTo>
                    <a:pt x="651" y="18"/>
                    <a:pt x="633" y="0"/>
                    <a:pt x="611"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p>
          </p:txBody>
        </p:sp>
        <p:sp>
          <p:nvSpPr>
            <p:cNvPr id="30" name="Freeform 31"/>
            <p:cNvSpPr/>
            <p:nvPr/>
          </p:nvSpPr>
          <p:spPr bwMode="auto">
            <a:xfrm>
              <a:off x="2328" y="4726"/>
              <a:ext cx="692" cy="310"/>
            </a:xfrm>
            <a:custGeom>
              <a:avLst/>
              <a:gdLst>
                <a:gd name="T0" fmla="*/ 345 w 692"/>
                <a:gd name="T1" fmla="*/ 310 h 310"/>
                <a:gd name="T2" fmla="*/ 0 w 692"/>
                <a:gd name="T3" fmla="*/ 156 h 310"/>
                <a:gd name="T4" fmla="*/ 353 w 692"/>
                <a:gd name="T5" fmla="*/ 0 h 310"/>
                <a:gd name="T6" fmla="*/ 692 w 692"/>
                <a:gd name="T7" fmla="*/ 151 h 310"/>
                <a:gd name="T8" fmla="*/ 345 w 692"/>
                <a:gd name="T9" fmla="*/ 310 h 310"/>
              </a:gdLst>
              <a:ahLst/>
              <a:cxnLst>
                <a:cxn ang="0">
                  <a:pos x="T0" y="T1"/>
                </a:cxn>
                <a:cxn ang="0">
                  <a:pos x="T2" y="T3"/>
                </a:cxn>
                <a:cxn ang="0">
                  <a:pos x="T4" y="T5"/>
                </a:cxn>
                <a:cxn ang="0">
                  <a:pos x="T6" y="T7"/>
                </a:cxn>
                <a:cxn ang="0">
                  <a:pos x="T8" y="T9"/>
                </a:cxn>
              </a:cxnLst>
              <a:rect l="0" t="0" r="r" b="b"/>
              <a:pathLst>
                <a:path w="692" h="310">
                  <a:moveTo>
                    <a:pt x="345" y="310"/>
                  </a:moveTo>
                  <a:lnTo>
                    <a:pt x="0" y="156"/>
                  </a:lnTo>
                  <a:lnTo>
                    <a:pt x="353" y="0"/>
                  </a:lnTo>
                  <a:lnTo>
                    <a:pt x="692" y="151"/>
                  </a:lnTo>
                  <a:lnTo>
                    <a:pt x="345" y="31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p>
          </p:txBody>
        </p:sp>
        <p:sp>
          <p:nvSpPr>
            <p:cNvPr id="31" name="Rectangle 32"/>
            <p:cNvSpPr>
              <a:spLocks noChangeArrowheads="1"/>
            </p:cNvSpPr>
            <p:nvPr/>
          </p:nvSpPr>
          <p:spPr bwMode="auto">
            <a:xfrm>
              <a:off x="2993" y="4872"/>
              <a:ext cx="21" cy="229"/>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US" sz="1350"/>
            </a:p>
          </p:txBody>
        </p:sp>
        <p:sp>
          <p:nvSpPr>
            <p:cNvPr id="4096" name="Oval 33"/>
            <p:cNvSpPr>
              <a:spLocks noChangeArrowheads="1"/>
            </p:cNvSpPr>
            <p:nvPr/>
          </p:nvSpPr>
          <p:spPr bwMode="auto">
            <a:xfrm>
              <a:off x="2970" y="5074"/>
              <a:ext cx="67" cy="69"/>
            </a:xfrm>
            <a:prstGeom prst="ellipse">
              <a:avLst/>
            </a:pr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p>
          </p:txBody>
        </p:sp>
        <p:sp>
          <p:nvSpPr>
            <p:cNvPr id="4097" name="Freeform 34"/>
            <p:cNvSpPr/>
            <p:nvPr/>
          </p:nvSpPr>
          <p:spPr bwMode="auto">
            <a:xfrm>
              <a:off x="2961" y="5111"/>
              <a:ext cx="49" cy="153"/>
            </a:xfrm>
            <a:custGeom>
              <a:avLst/>
              <a:gdLst>
                <a:gd name="T0" fmla="*/ 16 w 29"/>
                <a:gd name="T1" fmla="*/ 5 h 90"/>
                <a:gd name="T2" fmla="*/ 6 w 29"/>
                <a:gd name="T3" fmla="*/ 90 h 90"/>
                <a:gd name="T4" fmla="*/ 29 w 29"/>
                <a:gd name="T5" fmla="*/ 90 h 90"/>
                <a:gd name="T6" fmla="*/ 29 w 29"/>
                <a:gd name="T7" fmla="*/ 0 h 90"/>
                <a:gd name="T8" fmla="*/ 16 w 29"/>
                <a:gd name="T9" fmla="*/ 5 h 90"/>
              </a:gdLst>
              <a:ahLst/>
              <a:cxnLst>
                <a:cxn ang="0">
                  <a:pos x="T0" y="T1"/>
                </a:cxn>
                <a:cxn ang="0">
                  <a:pos x="T2" y="T3"/>
                </a:cxn>
                <a:cxn ang="0">
                  <a:pos x="T4" y="T5"/>
                </a:cxn>
                <a:cxn ang="0">
                  <a:pos x="T6" y="T7"/>
                </a:cxn>
                <a:cxn ang="0">
                  <a:pos x="T8" y="T9"/>
                </a:cxn>
              </a:cxnLst>
              <a:rect l="0" t="0" r="r" b="b"/>
              <a:pathLst>
                <a:path w="29" h="90">
                  <a:moveTo>
                    <a:pt x="16" y="5"/>
                  </a:moveTo>
                  <a:cubicBezTo>
                    <a:pt x="16" y="5"/>
                    <a:pt x="0" y="38"/>
                    <a:pt x="6" y="90"/>
                  </a:cubicBezTo>
                  <a:cubicBezTo>
                    <a:pt x="29" y="90"/>
                    <a:pt x="29" y="90"/>
                    <a:pt x="29" y="90"/>
                  </a:cubicBezTo>
                  <a:cubicBezTo>
                    <a:pt x="29" y="0"/>
                    <a:pt x="29" y="0"/>
                    <a:pt x="29" y="0"/>
                  </a:cubicBezTo>
                  <a:cubicBezTo>
                    <a:pt x="29" y="0"/>
                    <a:pt x="16" y="7"/>
                    <a:pt x="16" y="5"/>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p>
          </p:txBody>
        </p:sp>
        <p:sp>
          <p:nvSpPr>
            <p:cNvPr id="4098" name="Freeform 35"/>
            <p:cNvSpPr/>
            <p:nvPr/>
          </p:nvSpPr>
          <p:spPr bwMode="auto">
            <a:xfrm>
              <a:off x="2998" y="5111"/>
              <a:ext cx="51" cy="153"/>
            </a:xfrm>
            <a:custGeom>
              <a:avLst/>
              <a:gdLst>
                <a:gd name="T0" fmla="*/ 14 w 30"/>
                <a:gd name="T1" fmla="*/ 5 h 90"/>
                <a:gd name="T2" fmla="*/ 24 w 30"/>
                <a:gd name="T3" fmla="*/ 90 h 90"/>
                <a:gd name="T4" fmla="*/ 0 w 30"/>
                <a:gd name="T5" fmla="*/ 90 h 90"/>
                <a:gd name="T6" fmla="*/ 0 w 30"/>
                <a:gd name="T7" fmla="*/ 0 h 90"/>
                <a:gd name="T8" fmla="*/ 14 w 30"/>
                <a:gd name="T9" fmla="*/ 5 h 90"/>
              </a:gdLst>
              <a:ahLst/>
              <a:cxnLst>
                <a:cxn ang="0">
                  <a:pos x="T0" y="T1"/>
                </a:cxn>
                <a:cxn ang="0">
                  <a:pos x="T2" y="T3"/>
                </a:cxn>
                <a:cxn ang="0">
                  <a:pos x="T4" y="T5"/>
                </a:cxn>
                <a:cxn ang="0">
                  <a:pos x="T6" y="T7"/>
                </a:cxn>
                <a:cxn ang="0">
                  <a:pos x="T8" y="T9"/>
                </a:cxn>
              </a:cxnLst>
              <a:rect l="0" t="0" r="r" b="b"/>
              <a:pathLst>
                <a:path w="30" h="90">
                  <a:moveTo>
                    <a:pt x="14" y="5"/>
                  </a:moveTo>
                  <a:cubicBezTo>
                    <a:pt x="14" y="5"/>
                    <a:pt x="30" y="38"/>
                    <a:pt x="24" y="90"/>
                  </a:cubicBezTo>
                  <a:cubicBezTo>
                    <a:pt x="0" y="90"/>
                    <a:pt x="0" y="90"/>
                    <a:pt x="0" y="90"/>
                  </a:cubicBezTo>
                  <a:cubicBezTo>
                    <a:pt x="0" y="0"/>
                    <a:pt x="0" y="0"/>
                    <a:pt x="0" y="0"/>
                  </a:cubicBezTo>
                  <a:cubicBezTo>
                    <a:pt x="0" y="0"/>
                    <a:pt x="14" y="7"/>
                    <a:pt x="14" y="5"/>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p>
          </p:txBody>
        </p:sp>
        <p:sp>
          <p:nvSpPr>
            <p:cNvPr id="4099" name="Freeform 36"/>
            <p:cNvSpPr/>
            <p:nvPr/>
          </p:nvSpPr>
          <p:spPr bwMode="auto">
            <a:xfrm>
              <a:off x="2466" y="4974"/>
              <a:ext cx="402" cy="300"/>
            </a:xfrm>
            <a:custGeom>
              <a:avLst/>
              <a:gdLst>
                <a:gd name="T0" fmla="*/ 237 w 237"/>
                <a:gd name="T1" fmla="*/ 0 h 177"/>
                <a:gd name="T2" fmla="*/ 118 w 237"/>
                <a:gd name="T3" fmla="*/ 56 h 177"/>
                <a:gd name="T4" fmla="*/ 0 w 237"/>
                <a:gd name="T5" fmla="*/ 0 h 177"/>
                <a:gd name="T6" fmla="*/ 0 w 237"/>
                <a:gd name="T7" fmla="*/ 136 h 177"/>
                <a:gd name="T8" fmla="*/ 115 w 237"/>
                <a:gd name="T9" fmla="*/ 177 h 177"/>
                <a:gd name="T10" fmla="*/ 115 w 237"/>
                <a:gd name="T11" fmla="*/ 177 h 177"/>
                <a:gd name="T12" fmla="*/ 118 w 237"/>
                <a:gd name="T13" fmla="*/ 177 h 177"/>
                <a:gd name="T14" fmla="*/ 122 w 237"/>
                <a:gd name="T15" fmla="*/ 177 h 177"/>
                <a:gd name="T16" fmla="*/ 122 w 237"/>
                <a:gd name="T17" fmla="*/ 177 h 177"/>
                <a:gd name="T18" fmla="*/ 237 w 237"/>
                <a:gd name="T19" fmla="*/ 136 h 177"/>
                <a:gd name="T20" fmla="*/ 237 w 237"/>
                <a:gd name="T21"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7" h="177">
                  <a:moveTo>
                    <a:pt x="237" y="0"/>
                  </a:moveTo>
                  <a:cubicBezTo>
                    <a:pt x="237" y="1"/>
                    <a:pt x="138" y="47"/>
                    <a:pt x="118" y="56"/>
                  </a:cubicBezTo>
                  <a:cubicBezTo>
                    <a:pt x="99" y="47"/>
                    <a:pt x="0" y="1"/>
                    <a:pt x="0" y="0"/>
                  </a:cubicBezTo>
                  <a:cubicBezTo>
                    <a:pt x="0" y="136"/>
                    <a:pt x="0" y="136"/>
                    <a:pt x="0" y="136"/>
                  </a:cubicBezTo>
                  <a:cubicBezTo>
                    <a:pt x="32" y="170"/>
                    <a:pt x="95" y="176"/>
                    <a:pt x="115" y="177"/>
                  </a:cubicBezTo>
                  <a:cubicBezTo>
                    <a:pt x="115" y="177"/>
                    <a:pt x="115" y="177"/>
                    <a:pt x="115" y="177"/>
                  </a:cubicBezTo>
                  <a:cubicBezTo>
                    <a:pt x="115" y="177"/>
                    <a:pt x="116" y="177"/>
                    <a:pt x="118" y="177"/>
                  </a:cubicBezTo>
                  <a:cubicBezTo>
                    <a:pt x="120" y="177"/>
                    <a:pt x="122" y="177"/>
                    <a:pt x="122" y="177"/>
                  </a:cubicBezTo>
                  <a:cubicBezTo>
                    <a:pt x="122" y="177"/>
                    <a:pt x="122" y="177"/>
                    <a:pt x="122" y="177"/>
                  </a:cubicBezTo>
                  <a:cubicBezTo>
                    <a:pt x="142" y="176"/>
                    <a:pt x="205" y="170"/>
                    <a:pt x="237" y="136"/>
                  </a:cubicBezTo>
                  <a:lnTo>
                    <a:pt x="237" y="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p>
          </p:txBody>
        </p:sp>
        <p:sp>
          <p:nvSpPr>
            <p:cNvPr id="4100" name="Freeform 37"/>
            <p:cNvSpPr>
              <a:spLocks noEditPoints="1"/>
            </p:cNvSpPr>
            <p:nvPr/>
          </p:nvSpPr>
          <p:spPr bwMode="auto">
            <a:xfrm>
              <a:off x="3590" y="4341"/>
              <a:ext cx="391" cy="392"/>
            </a:xfrm>
            <a:custGeom>
              <a:avLst/>
              <a:gdLst>
                <a:gd name="T0" fmla="*/ 147 w 230"/>
                <a:gd name="T1" fmla="*/ 111 h 231"/>
                <a:gd name="T2" fmla="*/ 142 w 230"/>
                <a:gd name="T3" fmla="*/ 98 h 231"/>
                <a:gd name="T4" fmla="*/ 142 w 230"/>
                <a:gd name="T5" fmla="*/ 44 h 231"/>
                <a:gd name="T6" fmla="*/ 148 w 230"/>
                <a:gd name="T7" fmla="*/ 37 h 231"/>
                <a:gd name="T8" fmla="*/ 149 w 230"/>
                <a:gd name="T9" fmla="*/ 37 h 231"/>
                <a:gd name="T10" fmla="*/ 149 w 230"/>
                <a:gd name="T11" fmla="*/ 13 h 231"/>
                <a:gd name="T12" fmla="*/ 148 w 230"/>
                <a:gd name="T13" fmla="*/ 13 h 231"/>
                <a:gd name="T14" fmla="*/ 148 w 230"/>
                <a:gd name="T15" fmla="*/ 12 h 231"/>
                <a:gd name="T16" fmla="*/ 115 w 230"/>
                <a:gd name="T17" fmla="*/ 0 h 231"/>
                <a:gd name="T18" fmla="*/ 82 w 230"/>
                <a:gd name="T19" fmla="*/ 12 h 231"/>
                <a:gd name="T20" fmla="*/ 82 w 230"/>
                <a:gd name="T21" fmla="*/ 13 h 231"/>
                <a:gd name="T22" fmla="*/ 81 w 230"/>
                <a:gd name="T23" fmla="*/ 13 h 231"/>
                <a:gd name="T24" fmla="*/ 81 w 230"/>
                <a:gd name="T25" fmla="*/ 37 h 231"/>
                <a:gd name="T26" fmla="*/ 82 w 230"/>
                <a:gd name="T27" fmla="*/ 37 h 231"/>
                <a:gd name="T28" fmla="*/ 91 w 230"/>
                <a:gd name="T29" fmla="*/ 44 h 231"/>
                <a:gd name="T30" fmla="*/ 91 w 230"/>
                <a:gd name="T31" fmla="*/ 98 h 231"/>
                <a:gd name="T32" fmla="*/ 84 w 230"/>
                <a:gd name="T33" fmla="*/ 111 h 231"/>
                <a:gd name="T34" fmla="*/ 31 w 230"/>
                <a:gd name="T35" fmla="*/ 212 h 231"/>
                <a:gd name="T36" fmla="*/ 115 w 230"/>
                <a:gd name="T37" fmla="*/ 230 h 231"/>
                <a:gd name="T38" fmla="*/ 199 w 230"/>
                <a:gd name="T39" fmla="*/ 212 h 231"/>
                <a:gd name="T40" fmla="*/ 147 w 230"/>
                <a:gd name="T41" fmla="*/ 111 h 231"/>
                <a:gd name="T42" fmla="*/ 145 w 230"/>
                <a:gd name="T43" fmla="*/ 213 h 231"/>
                <a:gd name="T44" fmla="*/ 182 w 230"/>
                <a:gd name="T45" fmla="*/ 187 h 231"/>
                <a:gd name="T46" fmla="*/ 150 w 230"/>
                <a:gd name="T47" fmla="*/ 134 h 231"/>
                <a:gd name="T48" fmla="*/ 194 w 230"/>
                <a:gd name="T49" fmla="*/ 190 h 231"/>
                <a:gd name="T50" fmla="*/ 145 w 230"/>
                <a:gd name="T51" fmla="*/ 213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0" h="231">
                  <a:moveTo>
                    <a:pt x="147" y="111"/>
                  </a:moveTo>
                  <a:cubicBezTo>
                    <a:pt x="147" y="111"/>
                    <a:pt x="142" y="109"/>
                    <a:pt x="142" y="98"/>
                  </a:cubicBezTo>
                  <a:cubicBezTo>
                    <a:pt x="142" y="89"/>
                    <a:pt x="142" y="55"/>
                    <a:pt x="142" y="44"/>
                  </a:cubicBezTo>
                  <a:cubicBezTo>
                    <a:pt x="145" y="42"/>
                    <a:pt x="147" y="40"/>
                    <a:pt x="148" y="37"/>
                  </a:cubicBezTo>
                  <a:cubicBezTo>
                    <a:pt x="149" y="37"/>
                    <a:pt x="149" y="37"/>
                    <a:pt x="149" y="37"/>
                  </a:cubicBezTo>
                  <a:cubicBezTo>
                    <a:pt x="149" y="13"/>
                    <a:pt x="149" y="13"/>
                    <a:pt x="149" y="13"/>
                  </a:cubicBezTo>
                  <a:cubicBezTo>
                    <a:pt x="148" y="13"/>
                    <a:pt x="148" y="13"/>
                    <a:pt x="148" y="13"/>
                  </a:cubicBezTo>
                  <a:cubicBezTo>
                    <a:pt x="148" y="13"/>
                    <a:pt x="148" y="13"/>
                    <a:pt x="148" y="12"/>
                  </a:cubicBezTo>
                  <a:cubicBezTo>
                    <a:pt x="148" y="5"/>
                    <a:pt x="133" y="0"/>
                    <a:pt x="115" y="0"/>
                  </a:cubicBezTo>
                  <a:cubicBezTo>
                    <a:pt x="96" y="0"/>
                    <a:pt x="82" y="5"/>
                    <a:pt x="82" y="12"/>
                  </a:cubicBezTo>
                  <a:cubicBezTo>
                    <a:pt x="82" y="13"/>
                    <a:pt x="82" y="13"/>
                    <a:pt x="82" y="13"/>
                  </a:cubicBezTo>
                  <a:cubicBezTo>
                    <a:pt x="81" y="13"/>
                    <a:pt x="81" y="13"/>
                    <a:pt x="81" y="13"/>
                  </a:cubicBezTo>
                  <a:cubicBezTo>
                    <a:pt x="81" y="37"/>
                    <a:pt x="81" y="37"/>
                    <a:pt x="81" y="37"/>
                  </a:cubicBezTo>
                  <a:cubicBezTo>
                    <a:pt x="82" y="37"/>
                    <a:pt x="82" y="37"/>
                    <a:pt x="82" y="37"/>
                  </a:cubicBezTo>
                  <a:cubicBezTo>
                    <a:pt x="82" y="40"/>
                    <a:pt x="84" y="42"/>
                    <a:pt x="91" y="44"/>
                  </a:cubicBezTo>
                  <a:cubicBezTo>
                    <a:pt x="91" y="56"/>
                    <a:pt x="91" y="89"/>
                    <a:pt x="91" y="98"/>
                  </a:cubicBezTo>
                  <a:cubicBezTo>
                    <a:pt x="91" y="109"/>
                    <a:pt x="84" y="111"/>
                    <a:pt x="84" y="111"/>
                  </a:cubicBezTo>
                  <a:cubicBezTo>
                    <a:pt x="72" y="119"/>
                    <a:pt x="0" y="190"/>
                    <a:pt x="31" y="212"/>
                  </a:cubicBezTo>
                  <a:cubicBezTo>
                    <a:pt x="59" y="231"/>
                    <a:pt x="106" y="231"/>
                    <a:pt x="115" y="230"/>
                  </a:cubicBezTo>
                  <a:cubicBezTo>
                    <a:pt x="124" y="231"/>
                    <a:pt x="171" y="231"/>
                    <a:pt x="199" y="212"/>
                  </a:cubicBezTo>
                  <a:cubicBezTo>
                    <a:pt x="230" y="190"/>
                    <a:pt x="159" y="119"/>
                    <a:pt x="147" y="111"/>
                  </a:cubicBezTo>
                  <a:close/>
                  <a:moveTo>
                    <a:pt x="145" y="213"/>
                  </a:moveTo>
                  <a:cubicBezTo>
                    <a:pt x="145" y="213"/>
                    <a:pt x="181" y="206"/>
                    <a:pt x="182" y="187"/>
                  </a:cubicBezTo>
                  <a:cubicBezTo>
                    <a:pt x="184" y="169"/>
                    <a:pt x="150" y="134"/>
                    <a:pt x="150" y="134"/>
                  </a:cubicBezTo>
                  <a:cubicBezTo>
                    <a:pt x="150" y="134"/>
                    <a:pt x="194" y="167"/>
                    <a:pt x="194" y="190"/>
                  </a:cubicBezTo>
                  <a:cubicBezTo>
                    <a:pt x="193" y="213"/>
                    <a:pt x="145" y="213"/>
                    <a:pt x="145" y="213"/>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p>
          </p:txBody>
        </p:sp>
        <p:sp>
          <p:nvSpPr>
            <p:cNvPr id="4101" name="Freeform 38"/>
            <p:cNvSpPr>
              <a:spLocks noEditPoints="1"/>
            </p:cNvSpPr>
            <p:nvPr/>
          </p:nvSpPr>
          <p:spPr bwMode="auto">
            <a:xfrm>
              <a:off x="959" y="2307"/>
              <a:ext cx="368" cy="372"/>
            </a:xfrm>
            <a:custGeom>
              <a:avLst/>
              <a:gdLst>
                <a:gd name="T0" fmla="*/ 139 w 217"/>
                <a:gd name="T1" fmla="*/ 105 h 219"/>
                <a:gd name="T2" fmla="*/ 134 w 217"/>
                <a:gd name="T3" fmla="*/ 93 h 219"/>
                <a:gd name="T4" fmla="*/ 134 w 217"/>
                <a:gd name="T5" fmla="*/ 42 h 219"/>
                <a:gd name="T6" fmla="*/ 139 w 217"/>
                <a:gd name="T7" fmla="*/ 35 h 219"/>
                <a:gd name="T8" fmla="*/ 141 w 217"/>
                <a:gd name="T9" fmla="*/ 35 h 219"/>
                <a:gd name="T10" fmla="*/ 141 w 217"/>
                <a:gd name="T11" fmla="*/ 12 h 219"/>
                <a:gd name="T12" fmla="*/ 139 w 217"/>
                <a:gd name="T13" fmla="*/ 12 h 219"/>
                <a:gd name="T14" fmla="*/ 139 w 217"/>
                <a:gd name="T15" fmla="*/ 12 h 219"/>
                <a:gd name="T16" fmla="*/ 108 w 217"/>
                <a:gd name="T17" fmla="*/ 0 h 219"/>
                <a:gd name="T18" fmla="*/ 77 w 217"/>
                <a:gd name="T19" fmla="*/ 12 h 219"/>
                <a:gd name="T20" fmla="*/ 77 w 217"/>
                <a:gd name="T21" fmla="*/ 12 h 219"/>
                <a:gd name="T22" fmla="*/ 77 w 217"/>
                <a:gd name="T23" fmla="*/ 12 h 219"/>
                <a:gd name="T24" fmla="*/ 77 w 217"/>
                <a:gd name="T25" fmla="*/ 35 h 219"/>
                <a:gd name="T26" fmla="*/ 77 w 217"/>
                <a:gd name="T27" fmla="*/ 35 h 219"/>
                <a:gd name="T28" fmla="*/ 86 w 217"/>
                <a:gd name="T29" fmla="*/ 42 h 219"/>
                <a:gd name="T30" fmla="*/ 86 w 217"/>
                <a:gd name="T31" fmla="*/ 93 h 219"/>
                <a:gd name="T32" fmla="*/ 79 w 217"/>
                <a:gd name="T33" fmla="*/ 105 h 219"/>
                <a:gd name="T34" fmla="*/ 30 w 217"/>
                <a:gd name="T35" fmla="*/ 200 h 219"/>
                <a:gd name="T36" fmla="*/ 109 w 217"/>
                <a:gd name="T37" fmla="*/ 218 h 219"/>
                <a:gd name="T38" fmla="*/ 188 w 217"/>
                <a:gd name="T39" fmla="*/ 200 h 219"/>
                <a:gd name="T40" fmla="*/ 139 w 217"/>
                <a:gd name="T41" fmla="*/ 105 h 219"/>
                <a:gd name="T42" fmla="*/ 137 w 217"/>
                <a:gd name="T43" fmla="*/ 201 h 219"/>
                <a:gd name="T44" fmla="*/ 172 w 217"/>
                <a:gd name="T45" fmla="*/ 177 h 219"/>
                <a:gd name="T46" fmla="*/ 142 w 217"/>
                <a:gd name="T47" fmla="*/ 126 h 219"/>
                <a:gd name="T48" fmla="*/ 183 w 217"/>
                <a:gd name="T49" fmla="*/ 179 h 219"/>
                <a:gd name="T50" fmla="*/ 137 w 217"/>
                <a:gd name="T51" fmla="*/ 20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7" h="219">
                  <a:moveTo>
                    <a:pt x="139" y="105"/>
                  </a:moveTo>
                  <a:cubicBezTo>
                    <a:pt x="139" y="105"/>
                    <a:pt x="134" y="103"/>
                    <a:pt x="134" y="93"/>
                  </a:cubicBezTo>
                  <a:cubicBezTo>
                    <a:pt x="134" y="84"/>
                    <a:pt x="134" y="52"/>
                    <a:pt x="134" y="42"/>
                  </a:cubicBezTo>
                  <a:cubicBezTo>
                    <a:pt x="137" y="40"/>
                    <a:pt x="139" y="37"/>
                    <a:pt x="139" y="35"/>
                  </a:cubicBezTo>
                  <a:cubicBezTo>
                    <a:pt x="141" y="35"/>
                    <a:pt x="141" y="35"/>
                    <a:pt x="141" y="35"/>
                  </a:cubicBezTo>
                  <a:cubicBezTo>
                    <a:pt x="141" y="12"/>
                    <a:pt x="141" y="12"/>
                    <a:pt x="141" y="12"/>
                  </a:cubicBezTo>
                  <a:cubicBezTo>
                    <a:pt x="139" y="12"/>
                    <a:pt x="139" y="12"/>
                    <a:pt x="139" y="12"/>
                  </a:cubicBezTo>
                  <a:cubicBezTo>
                    <a:pt x="139" y="12"/>
                    <a:pt x="139" y="12"/>
                    <a:pt x="139" y="12"/>
                  </a:cubicBezTo>
                  <a:cubicBezTo>
                    <a:pt x="139" y="5"/>
                    <a:pt x="126" y="0"/>
                    <a:pt x="108" y="0"/>
                  </a:cubicBezTo>
                  <a:cubicBezTo>
                    <a:pt x="91" y="0"/>
                    <a:pt x="77" y="5"/>
                    <a:pt x="77" y="12"/>
                  </a:cubicBezTo>
                  <a:cubicBezTo>
                    <a:pt x="77" y="12"/>
                    <a:pt x="77" y="12"/>
                    <a:pt x="77" y="12"/>
                  </a:cubicBezTo>
                  <a:cubicBezTo>
                    <a:pt x="77" y="12"/>
                    <a:pt x="77" y="12"/>
                    <a:pt x="77" y="12"/>
                  </a:cubicBezTo>
                  <a:cubicBezTo>
                    <a:pt x="77" y="35"/>
                    <a:pt x="77" y="35"/>
                    <a:pt x="77" y="35"/>
                  </a:cubicBezTo>
                  <a:cubicBezTo>
                    <a:pt x="77" y="35"/>
                    <a:pt x="77" y="35"/>
                    <a:pt x="77" y="35"/>
                  </a:cubicBezTo>
                  <a:cubicBezTo>
                    <a:pt x="78" y="38"/>
                    <a:pt x="80" y="40"/>
                    <a:pt x="86" y="42"/>
                  </a:cubicBezTo>
                  <a:cubicBezTo>
                    <a:pt x="86" y="53"/>
                    <a:pt x="86" y="85"/>
                    <a:pt x="86" y="93"/>
                  </a:cubicBezTo>
                  <a:cubicBezTo>
                    <a:pt x="86" y="103"/>
                    <a:pt x="79" y="105"/>
                    <a:pt x="79" y="105"/>
                  </a:cubicBezTo>
                  <a:cubicBezTo>
                    <a:pt x="68" y="112"/>
                    <a:pt x="0" y="180"/>
                    <a:pt x="30" y="200"/>
                  </a:cubicBezTo>
                  <a:cubicBezTo>
                    <a:pt x="56" y="219"/>
                    <a:pt x="100" y="218"/>
                    <a:pt x="109" y="218"/>
                  </a:cubicBezTo>
                  <a:cubicBezTo>
                    <a:pt x="118" y="218"/>
                    <a:pt x="161" y="219"/>
                    <a:pt x="188" y="200"/>
                  </a:cubicBezTo>
                  <a:cubicBezTo>
                    <a:pt x="217" y="180"/>
                    <a:pt x="151" y="112"/>
                    <a:pt x="139" y="105"/>
                  </a:cubicBezTo>
                  <a:close/>
                  <a:moveTo>
                    <a:pt x="137" y="201"/>
                  </a:moveTo>
                  <a:cubicBezTo>
                    <a:pt x="137" y="201"/>
                    <a:pt x="171" y="195"/>
                    <a:pt x="172" y="177"/>
                  </a:cubicBezTo>
                  <a:cubicBezTo>
                    <a:pt x="174" y="159"/>
                    <a:pt x="142" y="126"/>
                    <a:pt x="142" y="126"/>
                  </a:cubicBezTo>
                  <a:cubicBezTo>
                    <a:pt x="142" y="126"/>
                    <a:pt x="183" y="158"/>
                    <a:pt x="183" y="179"/>
                  </a:cubicBezTo>
                  <a:cubicBezTo>
                    <a:pt x="183" y="201"/>
                    <a:pt x="137" y="201"/>
                    <a:pt x="137" y="201"/>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p>
          </p:txBody>
        </p:sp>
        <p:sp>
          <p:nvSpPr>
            <p:cNvPr id="4103" name="Freeform 39"/>
            <p:cNvSpPr>
              <a:spLocks noEditPoints="1"/>
            </p:cNvSpPr>
            <p:nvPr/>
          </p:nvSpPr>
          <p:spPr bwMode="auto">
            <a:xfrm>
              <a:off x="2569" y="2679"/>
              <a:ext cx="216" cy="587"/>
            </a:xfrm>
            <a:custGeom>
              <a:avLst/>
              <a:gdLst>
                <a:gd name="T0" fmla="*/ 64 w 127"/>
                <a:gd name="T1" fmla="*/ 0 h 346"/>
                <a:gd name="T2" fmla="*/ 0 w 127"/>
                <a:gd name="T3" fmla="*/ 173 h 346"/>
                <a:gd name="T4" fmla="*/ 64 w 127"/>
                <a:gd name="T5" fmla="*/ 346 h 346"/>
                <a:gd name="T6" fmla="*/ 127 w 127"/>
                <a:gd name="T7" fmla="*/ 173 h 346"/>
                <a:gd name="T8" fmla="*/ 64 w 127"/>
                <a:gd name="T9" fmla="*/ 0 h 346"/>
                <a:gd name="T10" fmla="*/ 64 w 127"/>
                <a:gd name="T11" fmla="*/ 318 h 346"/>
                <a:gd name="T12" fmla="*/ 10 w 127"/>
                <a:gd name="T13" fmla="*/ 173 h 346"/>
                <a:gd name="T14" fmla="*/ 64 w 127"/>
                <a:gd name="T15" fmla="*/ 29 h 346"/>
                <a:gd name="T16" fmla="*/ 117 w 127"/>
                <a:gd name="T17" fmla="*/ 173 h 346"/>
                <a:gd name="T18" fmla="*/ 64 w 127"/>
                <a:gd name="T19" fmla="*/ 31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346">
                  <a:moveTo>
                    <a:pt x="64" y="0"/>
                  </a:moveTo>
                  <a:cubicBezTo>
                    <a:pt x="28" y="0"/>
                    <a:pt x="0" y="78"/>
                    <a:pt x="0" y="173"/>
                  </a:cubicBezTo>
                  <a:cubicBezTo>
                    <a:pt x="0" y="269"/>
                    <a:pt x="28" y="346"/>
                    <a:pt x="64" y="346"/>
                  </a:cubicBezTo>
                  <a:cubicBezTo>
                    <a:pt x="99" y="346"/>
                    <a:pt x="127" y="269"/>
                    <a:pt x="127" y="173"/>
                  </a:cubicBezTo>
                  <a:cubicBezTo>
                    <a:pt x="127" y="78"/>
                    <a:pt x="99" y="0"/>
                    <a:pt x="64" y="0"/>
                  </a:cubicBezTo>
                  <a:close/>
                  <a:moveTo>
                    <a:pt x="64" y="318"/>
                  </a:moveTo>
                  <a:cubicBezTo>
                    <a:pt x="34" y="318"/>
                    <a:pt x="10" y="253"/>
                    <a:pt x="10" y="173"/>
                  </a:cubicBezTo>
                  <a:cubicBezTo>
                    <a:pt x="10" y="93"/>
                    <a:pt x="34" y="29"/>
                    <a:pt x="64" y="29"/>
                  </a:cubicBezTo>
                  <a:cubicBezTo>
                    <a:pt x="93" y="29"/>
                    <a:pt x="117" y="93"/>
                    <a:pt x="117" y="173"/>
                  </a:cubicBezTo>
                  <a:cubicBezTo>
                    <a:pt x="117" y="253"/>
                    <a:pt x="93" y="318"/>
                    <a:pt x="64" y="318"/>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p>
          </p:txBody>
        </p:sp>
        <p:sp>
          <p:nvSpPr>
            <p:cNvPr id="4104" name="Freeform 40"/>
            <p:cNvSpPr>
              <a:spLocks noEditPoints="1"/>
            </p:cNvSpPr>
            <p:nvPr/>
          </p:nvSpPr>
          <p:spPr bwMode="auto">
            <a:xfrm>
              <a:off x="2384" y="2865"/>
              <a:ext cx="586" cy="216"/>
            </a:xfrm>
            <a:custGeom>
              <a:avLst/>
              <a:gdLst>
                <a:gd name="T0" fmla="*/ 345 w 345"/>
                <a:gd name="T1" fmla="*/ 63 h 127"/>
                <a:gd name="T2" fmla="*/ 173 w 345"/>
                <a:gd name="T3" fmla="*/ 0 h 127"/>
                <a:gd name="T4" fmla="*/ 0 w 345"/>
                <a:gd name="T5" fmla="*/ 63 h 127"/>
                <a:gd name="T6" fmla="*/ 173 w 345"/>
                <a:gd name="T7" fmla="*/ 127 h 127"/>
                <a:gd name="T8" fmla="*/ 345 w 345"/>
                <a:gd name="T9" fmla="*/ 63 h 127"/>
                <a:gd name="T10" fmla="*/ 28 w 345"/>
                <a:gd name="T11" fmla="*/ 63 h 127"/>
                <a:gd name="T12" fmla="*/ 173 w 345"/>
                <a:gd name="T13" fmla="*/ 10 h 127"/>
                <a:gd name="T14" fmla="*/ 317 w 345"/>
                <a:gd name="T15" fmla="*/ 63 h 127"/>
                <a:gd name="T16" fmla="*/ 173 w 345"/>
                <a:gd name="T17" fmla="*/ 117 h 127"/>
                <a:gd name="T18" fmla="*/ 28 w 345"/>
                <a:gd name="T19"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5" h="127">
                  <a:moveTo>
                    <a:pt x="345" y="63"/>
                  </a:moveTo>
                  <a:cubicBezTo>
                    <a:pt x="345" y="28"/>
                    <a:pt x="268" y="0"/>
                    <a:pt x="173" y="0"/>
                  </a:cubicBezTo>
                  <a:cubicBezTo>
                    <a:pt x="77" y="0"/>
                    <a:pt x="0" y="28"/>
                    <a:pt x="0" y="63"/>
                  </a:cubicBezTo>
                  <a:cubicBezTo>
                    <a:pt x="0" y="98"/>
                    <a:pt x="77" y="127"/>
                    <a:pt x="173" y="127"/>
                  </a:cubicBezTo>
                  <a:cubicBezTo>
                    <a:pt x="268" y="127"/>
                    <a:pt x="345" y="98"/>
                    <a:pt x="345" y="63"/>
                  </a:cubicBezTo>
                  <a:close/>
                  <a:moveTo>
                    <a:pt x="28" y="63"/>
                  </a:moveTo>
                  <a:cubicBezTo>
                    <a:pt x="28" y="34"/>
                    <a:pt x="93" y="10"/>
                    <a:pt x="173" y="10"/>
                  </a:cubicBezTo>
                  <a:cubicBezTo>
                    <a:pt x="252" y="10"/>
                    <a:pt x="317" y="34"/>
                    <a:pt x="317" y="63"/>
                  </a:cubicBezTo>
                  <a:cubicBezTo>
                    <a:pt x="317" y="93"/>
                    <a:pt x="252" y="117"/>
                    <a:pt x="173" y="117"/>
                  </a:cubicBezTo>
                  <a:cubicBezTo>
                    <a:pt x="93" y="117"/>
                    <a:pt x="28" y="93"/>
                    <a:pt x="28" y="63"/>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p>
          </p:txBody>
        </p:sp>
        <p:sp>
          <p:nvSpPr>
            <p:cNvPr id="4105" name="Freeform 41"/>
            <p:cNvSpPr>
              <a:spLocks noEditPoints="1"/>
            </p:cNvSpPr>
            <p:nvPr/>
          </p:nvSpPr>
          <p:spPr bwMode="auto">
            <a:xfrm>
              <a:off x="2427" y="2723"/>
              <a:ext cx="500" cy="499"/>
            </a:xfrm>
            <a:custGeom>
              <a:avLst/>
              <a:gdLst>
                <a:gd name="T0" fmla="*/ 270 w 295"/>
                <a:gd name="T1" fmla="*/ 25 h 294"/>
                <a:gd name="T2" fmla="*/ 102 w 295"/>
                <a:gd name="T3" fmla="*/ 102 h 294"/>
                <a:gd name="T4" fmla="*/ 25 w 295"/>
                <a:gd name="T5" fmla="*/ 269 h 294"/>
                <a:gd name="T6" fmla="*/ 193 w 295"/>
                <a:gd name="T7" fmla="*/ 192 h 294"/>
                <a:gd name="T8" fmla="*/ 270 w 295"/>
                <a:gd name="T9" fmla="*/ 25 h 294"/>
                <a:gd name="T10" fmla="*/ 45 w 295"/>
                <a:gd name="T11" fmla="*/ 250 h 294"/>
                <a:gd name="T12" fmla="*/ 110 w 295"/>
                <a:gd name="T13" fmla="*/ 110 h 294"/>
                <a:gd name="T14" fmla="*/ 250 w 295"/>
                <a:gd name="T15" fmla="*/ 45 h 294"/>
                <a:gd name="T16" fmla="*/ 185 w 295"/>
                <a:gd name="T17" fmla="*/ 185 h 294"/>
                <a:gd name="T18" fmla="*/ 45 w 295"/>
                <a:gd name="T19" fmla="*/ 25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5" h="294">
                  <a:moveTo>
                    <a:pt x="270" y="25"/>
                  </a:moveTo>
                  <a:cubicBezTo>
                    <a:pt x="245" y="0"/>
                    <a:pt x="170" y="35"/>
                    <a:pt x="102" y="102"/>
                  </a:cubicBezTo>
                  <a:cubicBezTo>
                    <a:pt x="35" y="170"/>
                    <a:pt x="0" y="245"/>
                    <a:pt x="25" y="269"/>
                  </a:cubicBezTo>
                  <a:cubicBezTo>
                    <a:pt x="50" y="294"/>
                    <a:pt x="125" y="260"/>
                    <a:pt x="193" y="192"/>
                  </a:cubicBezTo>
                  <a:cubicBezTo>
                    <a:pt x="260" y="125"/>
                    <a:pt x="295" y="50"/>
                    <a:pt x="270" y="25"/>
                  </a:cubicBezTo>
                  <a:close/>
                  <a:moveTo>
                    <a:pt x="45" y="250"/>
                  </a:moveTo>
                  <a:cubicBezTo>
                    <a:pt x="24" y="229"/>
                    <a:pt x="53" y="166"/>
                    <a:pt x="110" y="110"/>
                  </a:cubicBezTo>
                  <a:cubicBezTo>
                    <a:pt x="166" y="53"/>
                    <a:pt x="229" y="24"/>
                    <a:pt x="250" y="45"/>
                  </a:cubicBezTo>
                  <a:cubicBezTo>
                    <a:pt x="271" y="66"/>
                    <a:pt x="242" y="128"/>
                    <a:pt x="185" y="185"/>
                  </a:cubicBezTo>
                  <a:cubicBezTo>
                    <a:pt x="129" y="241"/>
                    <a:pt x="66" y="270"/>
                    <a:pt x="45" y="250"/>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p>
          </p:txBody>
        </p:sp>
        <p:sp>
          <p:nvSpPr>
            <p:cNvPr id="4106" name="Freeform 42"/>
            <p:cNvSpPr>
              <a:spLocks noEditPoints="1"/>
            </p:cNvSpPr>
            <p:nvPr/>
          </p:nvSpPr>
          <p:spPr bwMode="auto">
            <a:xfrm>
              <a:off x="2427" y="2723"/>
              <a:ext cx="500" cy="499"/>
            </a:xfrm>
            <a:custGeom>
              <a:avLst/>
              <a:gdLst>
                <a:gd name="T0" fmla="*/ 270 w 295"/>
                <a:gd name="T1" fmla="*/ 269 h 294"/>
                <a:gd name="T2" fmla="*/ 193 w 295"/>
                <a:gd name="T3" fmla="*/ 102 h 294"/>
                <a:gd name="T4" fmla="*/ 25 w 295"/>
                <a:gd name="T5" fmla="*/ 25 h 294"/>
                <a:gd name="T6" fmla="*/ 102 w 295"/>
                <a:gd name="T7" fmla="*/ 192 h 294"/>
                <a:gd name="T8" fmla="*/ 270 w 295"/>
                <a:gd name="T9" fmla="*/ 269 h 294"/>
                <a:gd name="T10" fmla="*/ 45 w 295"/>
                <a:gd name="T11" fmla="*/ 45 h 294"/>
                <a:gd name="T12" fmla="*/ 185 w 295"/>
                <a:gd name="T13" fmla="*/ 110 h 294"/>
                <a:gd name="T14" fmla="*/ 250 w 295"/>
                <a:gd name="T15" fmla="*/ 250 h 294"/>
                <a:gd name="T16" fmla="*/ 110 w 295"/>
                <a:gd name="T17" fmla="*/ 185 h 294"/>
                <a:gd name="T18" fmla="*/ 45 w 295"/>
                <a:gd name="T19" fmla="*/ 45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5" h="294">
                  <a:moveTo>
                    <a:pt x="270" y="269"/>
                  </a:moveTo>
                  <a:cubicBezTo>
                    <a:pt x="295" y="245"/>
                    <a:pt x="260" y="170"/>
                    <a:pt x="193" y="102"/>
                  </a:cubicBezTo>
                  <a:cubicBezTo>
                    <a:pt x="125" y="35"/>
                    <a:pt x="50" y="0"/>
                    <a:pt x="25" y="25"/>
                  </a:cubicBezTo>
                  <a:cubicBezTo>
                    <a:pt x="0" y="50"/>
                    <a:pt x="35" y="125"/>
                    <a:pt x="102" y="192"/>
                  </a:cubicBezTo>
                  <a:cubicBezTo>
                    <a:pt x="170" y="260"/>
                    <a:pt x="245" y="294"/>
                    <a:pt x="270" y="269"/>
                  </a:cubicBezTo>
                  <a:close/>
                  <a:moveTo>
                    <a:pt x="45" y="45"/>
                  </a:moveTo>
                  <a:cubicBezTo>
                    <a:pt x="66" y="24"/>
                    <a:pt x="129" y="53"/>
                    <a:pt x="185" y="110"/>
                  </a:cubicBezTo>
                  <a:cubicBezTo>
                    <a:pt x="242" y="166"/>
                    <a:pt x="271" y="229"/>
                    <a:pt x="250" y="250"/>
                  </a:cubicBezTo>
                  <a:cubicBezTo>
                    <a:pt x="229" y="270"/>
                    <a:pt x="166" y="241"/>
                    <a:pt x="110" y="185"/>
                  </a:cubicBezTo>
                  <a:cubicBezTo>
                    <a:pt x="53" y="128"/>
                    <a:pt x="24" y="66"/>
                    <a:pt x="45" y="45"/>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p>
          </p:txBody>
        </p:sp>
        <p:sp>
          <p:nvSpPr>
            <p:cNvPr id="4107" name="Oval 43"/>
            <p:cNvSpPr>
              <a:spLocks noChangeArrowheads="1"/>
            </p:cNvSpPr>
            <p:nvPr/>
          </p:nvSpPr>
          <p:spPr bwMode="auto">
            <a:xfrm>
              <a:off x="2632" y="2928"/>
              <a:ext cx="90" cy="90"/>
            </a:xfrm>
            <a:prstGeom prst="ellipse">
              <a:avLst/>
            </a:pr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p>
          </p:txBody>
        </p:sp>
        <p:sp>
          <p:nvSpPr>
            <p:cNvPr id="4108" name="Freeform 44"/>
            <p:cNvSpPr>
              <a:spLocks noEditPoints="1"/>
            </p:cNvSpPr>
            <p:nvPr/>
          </p:nvSpPr>
          <p:spPr bwMode="auto">
            <a:xfrm>
              <a:off x="3277" y="3471"/>
              <a:ext cx="632" cy="634"/>
            </a:xfrm>
            <a:custGeom>
              <a:avLst/>
              <a:gdLst>
                <a:gd name="T0" fmla="*/ 187 w 373"/>
                <a:gd name="T1" fmla="*/ 0 h 374"/>
                <a:gd name="T2" fmla="*/ 0 w 373"/>
                <a:gd name="T3" fmla="*/ 187 h 374"/>
                <a:gd name="T4" fmla="*/ 187 w 373"/>
                <a:gd name="T5" fmla="*/ 374 h 374"/>
                <a:gd name="T6" fmla="*/ 373 w 373"/>
                <a:gd name="T7" fmla="*/ 187 h 374"/>
                <a:gd name="T8" fmla="*/ 187 w 373"/>
                <a:gd name="T9" fmla="*/ 0 h 374"/>
                <a:gd name="T10" fmla="*/ 187 w 373"/>
                <a:gd name="T11" fmla="*/ 365 h 374"/>
                <a:gd name="T12" fmla="*/ 8 w 373"/>
                <a:gd name="T13" fmla="*/ 187 h 374"/>
                <a:gd name="T14" fmla="*/ 187 w 373"/>
                <a:gd name="T15" fmla="*/ 9 h 374"/>
                <a:gd name="T16" fmla="*/ 365 w 373"/>
                <a:gd name="T17" fmla="*/ 187 h 374"/>
                <a:gd name="T18" fmla="*/ 187 w 373"/>
                <a:gd name="T19" fmla="*/ 365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3" h="374">
                  <a:moveTo>
                    <a:pt x="187" y="0"/>
                  </a:moveTo>
                  <a:cubicBezTo>
                    <a:pt x="83" y="0"/>
                    <a:pt x="0" y="84"/>
                    <a:pt x="0" y="187"/>
                  </a:cubicBezTo>
                  <a:cubicBezTo>
                    <a:pt x="0" y="290"/>
                    <a:pt x="83" y="374"/>
                    <a:pt x="187" y="374"/>
                  </a:cubicBezTo>
                  <a:cubicBezTo>
                    <a:pt x="290" y="374"/>
                    <a:pt x="373" y="290"/>
                    <a:pt x="373" y="187"/>
                  </a:cubicBezTo>
                  <a:cubicBezTo>
                    <a:pt x="373" y="84"/>
                    <a:pt x="290" y="0"/>
                    <a:pt x="187" y="0"/>
                  </a:cubicBezTo>
                  <a:close/>
                  <a:moveTo>
                    <a:pt x="187" y="365"/>
                  </a:moveTo>
                  <a:cubicBezTo>
                    <a:pt x="88" y="365"/>
                    <a:pt x="8" y="286"/>
                    <a:pt x="8" y="187"/>
                  </a:cubicBezTo>
                  <a:cubicBezTo>
                    <a:pt x="8" y="89"/>
                    <a:pt x="88" y="9"/>
                    <a:pt x="187" y="9"/>
                  </a:cubicBezTo>
                  <a:cubicBezTo>
                    <a:pt x="285" y="9"/>
                    <a:pt x="365" y="89"/>
                    <a:pt x="365" y="187"/>
                  </a:cubicBezTo>
                  <a:cubicBezTo>
                    <a:pt x="365" y="286"/>
                    <a:pt x="285" y="365"/>
                    <a:pt x="187" y="365"/>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p>
          </p:txBody>
        </p:sp>
        <p:sp>
          <p:nvSpPr>
            <p:cNvPr id="4109" name="Freeform 45"/>
            <p:cNvSpPr/>
            <p:nvPr/>
          </p:nvSpPr>
          <p:spPr bwMode="auto">
            <a:xfrm>
              <a:off x="3260" y="3483"/>
              <a:ext cx="710" cy="624"/>
            </a:xfrm>
            <a:custGeom>
              <a:avLst/>
              <a:gdLst>
                <a:gd name="T0" fmla="*/ 121 w 419"/>
                <a:gd name="T1" fmla="*/ 29 h 368"/>
                <a:gd name="T2" fmla="*/ 113 w 419"/>
                <a:gd name="T3" fmla="*/ 43 h 368"/>
                <a:gd name="T4" fmla="*/ 105 w 419"/>
                <a:gd name="T5" fmla="*/ 54 h 368"/>
                <a:gd name="T6" fmla="*/ 99 w 419"/>
                <a:gd name="T7" fmla="*/ 48 h 368"/>
                <a:gd name="T8" fmla="*/ 96 w 419"/>
                <a:gd name="T9" fmla="*/ 61 h 368"/>
                <a:gd name="T10" fmla="*/ 78 w 419"/>
                <a:gd name="T11" fmla="*/ 64 h 368"/>
                <a:gd name="T12" fmla="*/ 66 w 419"/>
                <a:gd name="T13" fmla="*/ 76 h 368"/>
                <a:gd name="T14" fmla="*/ 50 w 419"/>
                <a:gd name="T15" fmla="*/ 99 h 368"/>
                <a:gd name="T16" fmla="*/ 40 w 419"/>
                <a:gd name="T17" fmla="*/ 114 h 368"/>
                <a:gd name="T18" fmla="*/ 49 w 419"/>
                <a:gd name="T19" fmla="*/ 124 h 368"/>
                <a:gd name="T20" fmla="*/ 50 w 419"/>
                <a:gd name="T21" fmla="*/ 130 h 368"/>
                <a:gd name="T22" fmla="*/ 41 w 419"/>
                <a:gd name="T23" fmla="*/ 122 h 368"/>
                <a:gd name="T24" fmla="*/ 34 w 419"/>
                <a:gd name="T25" fmla="*/ 112 h 368"/>
                <a:gd name="T26" fmla="*/ 30 w 419"/>
                <a:gd name="T27" fmla="*/ 127 h 368"/>
                <a:gd name="T28" fmla="*/ 32 w 419"/>
                <a:gd name="T29" fmla="*/ 154 h 368"/>
                <a:gd name="T30" fmla="*/ 44 w 419"/>
                <a:gd name="T31" fmla="*/ 148 h 368"/>
                <a:gd name="T32" fmla="*/ 59 w 419"/>
                <a:gd name="T33" fmla="*/ 164 h 368"/>
                <a:gd name="T34" fmla="*/ 76 w 419"/>
                <a:gd name="T35" fmla="*/ 181 h 368"/>
                <a:gd name="T36" fmla="*/ 92 w 419"/>
                <a:gd name="T37" fmla="*/ 195 h 368"/>
                <a:gd name="T38" fmla="*/ 113 w 419"/>
                <a:gd name="T39" fmla="*/ 216 h 368"/>
                <a:gd name="T40" fmla="*/ 106 w 419"/>
                <a:gd name="T41" fmla="*/ 249 h 368"/>
                <a:gd name="T42" fmla="*/ 90 w 419"/>
                <a:gd name="T43" fmla="*/ 286 h 368"/>
                <a:gd name="T44" fmla="*/ 95 w 419"/>
                <a:gd name="T45" fmla="*/ 313 h 368"/>
                <a:gd name="T46" fmla="*/ 85 w 419"/>
                <a:gd name="T47" fmla="*/ 315 h 368"/>
                <a:gd name="T48" fmla="*/ 59 w 419"/>
                <a:gd name="T49" fmla="*/ 273 h 368"/>
                <a:gd name="T50" fmla="*/ 30 w 419"/>
                <a:gd name="T51" fmla="*/ 208 h 368"/>
                <a:gd name="T52" fmla="*/ 21 w 419"/>
                <a:gd name="T53" fmla="*/ 161 h 368"/>
                <a:gd name="T54" fmla="*/ 135 w 419"/>
                <a:gd name="T55" fmla="*/ 338 h 368"/>
                <a:gd name="T56" fmla="*/ 165 w 419"/>
                <a:gd name="T57" fmla="*/ 333 h 368"/>
                <a:gd name="T58" fmla="*/ 203 w 419"/>
                <a:gd name="T59" fmla="*/ 329 h 368"/>
                <a:gd name="T60" fmla="*/ 200 w 419"/>
                <a:gd name="T61" fmla="*/ 345 h 368"/>
                <a:gd name="T62" fmla="*/ 222 w 419"/>
                <a:gd name="T63" fmla="*/ 343 h 368"/>
                <a:gd name="T64" fmla="*/ 255 w 419"/>
                <a:gd name="T65" fmla="*/ 339 h 368"/>
                <a:gd name="T66" fmla="*/ 252 w 419"/>
                <a:gd name="T67" fmla="*/ 6 h 368"/>
                <a:gd name="T68" fmla="*/ 362 w 419"/>
                <a:gd name="T69" fmla="*/ 119 h 368"/>
                <a:gd name="T70" fmla="*/ 347 w 419"/>
                <a:gd name="T71" fmla="*/ 108 h 368"/>
                <a:gd name="T72" fmla="*/ 333 w 419"/>
                <a:gd name="T73" fmla="*/ 138 h 368"/>
                <a:gd name="T74" fmla="*/ 313 w 419"/>
                <a:gd name="T75" fmla="*/ 110 h 368"/>
                <a:gd name="T76" fmla="*/ 321 w 419"/>
                <a:gd name="T77" fmla="*/ 138 h 368"/>
                <a:gd name="T78" fmla="*/ 342 w 419"/>
                <a:gd name="T79" fmla="*/ 146 h 368"/>
                <a:gd name="T80" fmla="*/ 333 w 419"/>
                <a:gd name="T81" fmla="*/ 185 h 368"/>
                <a:gd name="T82" fmla="*/ 323 w 419"/>
                <a:gd name="T83" fmla="*/ 226 h 368"/>
                <a:gd name="T84" fmla="*/ 310 w 419"/>
                <a:gd name="T85" fmla="*/ 253 h 368"/>
                <a:gd name="T86" fmla="*/ 271 w 419"/>
                <a:gd name="T87" fmla="*/ 285 h 368"/>
                <a:gd name="T88" fmla="*/ 260 w 419"/>
                <a:gd name="T89" fmla="*/ 257 h 368"/>
                <a:gd name="T90" fmla="*/ 262 w 419"/>
                <a:gd name="T91" fmla="*/ 223 h 368"/>
                <a:gd name="T92" fmla="*/ 248 w 419"/>
                <a:gd name="T93" fmla="*/ 187 h 368"/>
                <a:gd name="T94" fmla="*/ 230 w 419"/>
                <a:gd name="T95" fmla="*/ 166 h 368"/>
                <a:gd name="T96" fmla="*/ 182 w 419"/>
                <a:gd name="T97" fmla="*/ 167 h 368"/>
                <a:gd name="T98" fmla="*/ 164 w 419"/>
                <a:gd name="T99" fmla="*/ 142 h 368"/>
                <a:gd name="T100" fmla="*/ 184 w 419"/>
                <a:gd name="T101" fmla="*/ 92 h 368"/>
                <a:gd name="T102" fmla="*/ 219 w 419"/>
                <a:gd name="T103" fmla="*/ 77 h 368"/>
                <a:gd name="T104" fmla="*/ 240 w 419"/>
                <a:gd name="T105" fmla="*/ 87 h 368"/>
                <a:gd name="T106" fmla="*/ 269 w 419"/>
                <a:gd name="T107" fmla="*/ 87 h 368"/>
                <a:gd name="T108" fmla="*/ 298 w 419"/>
                <a:gd name="T109" fmla="*/ 82 h 368"/>
                <a:gd name="T110" fmla="*/ 271 w 419"/>
                <a:gd name="T111" fmla="*/ 69 h 368"/>
                <a:gd name="T112" fmla="*/ 269 w 419"/>
                <a:gd name="T113" fmla="*/ 60 h 368"/>
                <a:gd name="T114" fmla="*/ 234 w 419"/>
                <a:gd name="T115" fmla="*/ 61 h 368"/>
                <a:gd name="T116" fmla="*/ 204 w 419"/>
                <a:gd name="T117" fmla="*/ 69 h 368"/>
                <a:gd name="T118" fmla="*/ 198 w 419"/>
                <a:gd name="T119" fmla="*/ 39 h 368"/>
                <a:gd name="T120" fmla="*/ 176 w 419"/>
                <a:gd name="T121" fmla="*/ 21 h 368"/>
                <a:gd name="T122" fmla="*/ 200 w 419"/>
                <a:gd name="T123" fmla="*/ 6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9" h="368">
                  <a:moveTo>
                    <a:pt x="170" y="2"/>
                  </a:moveTo>
                  <a:cubicBezTo>
                    <a:pt x="170" y="2"/>
                    <a:pt x="107" y="10"/>
                    <a:pt x="64" y="59"/>
                  </a:cubicBezTo>
                  <a:cubicBezTo>
                    <a:pt x="64" y="59"/>
                    <a:pt x="97" y="25"/>
                    <a:pt x="117" y="25"/>
                  </a:cubicBezTo>
                  <a:cubicBezTo>
                    <a:pt x="122" y="27"/>
                    <a:pt x="122" y="27"/>
                    <a:pt x="122" y="27"/>
                  </a:cubicBezTo>
                  <a:cubicBezTo>
                    <a:pt x="122" y="27"/>
                    <a:pt x="121" y="29"/>
                    <a:pt x="121" y="29"/>
                  </a:cubicBezTo>
                  <a:cubicBezTo>
                    <a:pt x="120" y="30"/>
                    <a:pt x="117" y="33"/>
                    <a:pt x="117" y="34"/>
                  </a:cubicBezTo>
                  <a:cubicBezTo>
                    <a:pt x="117" y="35"/>
                    <a:pt x="118" y="38"/>
                    <a:pt x="118" y="38"/>
                  </a:cubicBezTo>
                  <a:cubicBezTo>
                    <a:pt x="116" y="40"/>
                    <a:pt x="116" y="40"/>
                    <a:pt x="116" y="40"/>
                  </a:cubicBezTo>
                  <a:cubicBezTo>
                    <a:pt x="116" y="40"/>
                    <a:pt x="115" y="40"/>
                    <a:pt x="114" y="41"/>
                  </a:cubicBezTo>
                  <a:cubicBezTo>
                    <a:pt x="114" y="42"/>
                    <a:pt x="113" y="42"/>
                    <a:pt x="113" y="43"/>
                  </a:cubicBezTo>
                  <a:cubicBezTo>
                    <a:pt x="113" y="45"/>
                    <a:pt x="113" y="47"/>
                    <a:pt x="113" y="47"/>
                  </a:cubicBezTo>
                  <a:cubicBezTo>
                    <a:pt x="114" y="51"/>
                    <a:pt x="114" y="51"/>
                    <a:pt x="114" y="51"/>
                  </a:cubicBezTo>
                  <a:cubicBezTo>
                    <a:pt x="112" y="53"/>
                    <a:pt x="112" y="53"/>
                    <a:pt x="112" y="53"/>
                  </a:cubicBezTo>
                  <a:cubicBezTo>
                    <a:pt x="110" y="54"/>
                    <a:pt x="110" y="54"/>
                    <a:pt x="110" y="54"/>
                  </a:cubicBezTo>
                  <a:cubicBezTo>
                    <a:pt x="110" y="54"/>
                    <a:pt x="106" y="55"/>
                    <a:pt x="105" y="54"/>
                  </a:cubicBezTo>
                  <a:cubicBezTo>
                    <a:pt x="104" y="54"/>
                    <a:pt x="103" y="51"/>
                    <a:pt x="103" y="51"/>
                  </a:cubicBezTo>
                  <a:cubicBezTo>
                    <a:pt x="107" y="49"/>
                    <a:pt x="107" y="49"/>
                    <a:pt x="107" y="49"/>
                  </a:cubicBezTo>
                  <a:cubicBezTo>
                    <a:pt x="107" y="49"/>
                    <a:pt x="108" y="48"/>
                    <a:pt x="106" y="48"/>
                  </a:cubicBezTo>
                  <a:cubicBezTo>
                    <a:pt x="105" y="47"/>
                    <a:pt x="106" y="45"/>
                    <a:pt x="104" y="45"/>
                  </a:cubicBezTo>
                  <a:cubicBezTo>
                    <a:pt x="102" y="46"/>
                    <a:pt x="99" y="48"/>
                    <a:pt x="99" y="48"/>
                  </a:cubicBezTo>
                  <a:cubicBezTo>
                    <a:pt x="96" y="50"/>
                    <a:pt x="96" y="50"/>
                    <a:pt x="96" y="50"/>
                  </a:cubicBezTo>
                  <a:cubicBezTo>
                    <a:pt x="96" y="50"/>
                    <a:pt x="94" y="54"/>
                    <a:pt x="95" y="54"/>
                  </a:cubicBezTo>
                  <a:cubicBezTo>
                    <a:pt x="95" y="54"/>
                    <a:pt x="97" y="55"/>
                    <a:pt x="97" y="55"/>
                  </a:cubicBezTo>
                  <a:cubicBezTo>
                    <a:pt x="97" y="55"/>
                    <a:pt x="97" y="56"/>
                    <a:pt x="97" y="57"/>
                  </a:cubicBezTo>
                  <a:cubicBezTo>
                    <a:pt x="97" y="58"/>
                    <a:pt x="96" y="61"/>
                    <a:pt x="96" y="61"/>
                  </a:cubicBezTo>
                  <a:cubicBezTo>
                    <a:pt x="96" y="61"/>
                    <a:pt x="96" y="62"/>
                    <a:pt x="94" y="61"/>
                  </a:cubicBezTo>
                  <a:cubicBezTo>
                    <a:pt x="91" y="61"/>
                    <a:pt x="90" y="60"/>
                    <a:pt x="88" y="60"/>
                  </a:cubicBezTo>
                  <a:cubicBezTo>
                    <a:pt x="87" y="60"/>
                    <a:pt x="86" y="59"/>
                    <a:pt x="84" y="59"/>
                  </a:cubicBezTo>
                  <a:cubicBezTo>
                    <a:pt x="83" y="60"/>
                    <a:pt x="83" y="60"/>
                    <a:pt x="82" y="61"/>
                  </a:cubicBezTo>
                  <a:cubicBezTo>
                    <a:pt x="82" y="61"/>
                    <a:pt x="78" y="64"/>
                    <a:pt x="78" y="64"/>
                  </a:cubicBezTo>
                  <a:cubicBezTo>
                    <a:pt x="78" y="64"/>
                    <a:pt x="76" y="65"/>
                    <a:pt x="76" y="66"/>
                  </a:cubicBezTo>
                  <a:cubicBezTo>
                    <a:pt x="76" y="66"/>
                    <a:pt x="75" y="70"/>
                    <a:pt x="75" y="70"/>
                  </a:cubicBezTo>
                  <a:cubicBezTo>
                    <a:pt x="75" y="70"/>
                    <a:pt x="74" y="71"/>
                    <a:pt x="71" y="72"/>
                  </a:cubicBezTo>
                  <a:cubicBezTo>
                    <a:pt x="68" y="72"/>
                    <a:pt x="67" y="73"/>
                    <a:pt x="67" y="73"/>
                  </a:cubicBezTo>
                  <a:cubicBezTo>
                    <a:pt x="66" y="76"/>
                    <a:pt x="66" y="76"/>
                    <a:pt x="66" y="76"/>
                  </a:cubicBezTo>
                  <a:cubicBezTo>
                    <a:pt x="66" y="76"/>
                    <a:pt x="64" y="78"/>
                    <a:pt x="62" y="80"/>
                  </a:cubicBezTo>
                  <a:cubicBezTo>
                    <a:pt x="61" y="82"/>
                    <a:pt x="56" y="85"/>
                    <a:pt x="56" y="85"/>
                  </a:cubicBezTo>
                  <a:cubicBezTo>
                    <a:pt x="55" y="85"/>
                    <a:pt x="53" y="87"/>
                    <a:pt x="53" y="89"/>
                  </a:cubicBezTo>
                  <a:cubicBezTo>
                    <a:pt x="52" y="91"/>
                    <a:pt x="52" y="93"/>
                    <a:pt x="51" y="94"/>
                  </a:cubicBezTo>
                  <a:cubicBezTo>
                    <a:pt x="51" y="95"/>
                    <a:pt x="50" y="97"/>
                    <a:pt x="50" y="99"/>
                  </a:cubicBezTo>
                  <a:cubicBezTo>
                    <a:pt x="50" y="101"/>
                    <a:pt x="48" y="103"/>
                    <a:pt x="48" y="104"/>
                  </a:cubicBezTo>
                  <a:cubicBezTo>
                    <a:pt x="47" y="104"/>
                    <a:pt x="45" y="106"/>
                    <a:pt x="45" y="106"/>
                  </a:cubicBezTo>
                  <a:cubicBezTo>
                    <a:pt x="44" y="106"/>
                    <a:pt x="40" y="107"/>
                    <a:pt x="39" y="108"/>
                  </a:cubicBezTo>
                  <a:cubicBezTo>
                    <a:pt x="38" y="109"/>
                    <a:pt x="37" y="111"/>
                    <a:pt x="37" y="112"/>
                  </a:cubicBezTo>
                  <a:cubicBezTo>
                    <a:pt x="37" y="112"/>
                    <a:pt x="39" y="114"/>
                    <a:pt x="40" y="114"/>
                  </a:cubicBezTo>
                  <a:cubicBezTo>
                    <a:pt x="40" y="114"/>
                    <a:pt x="42" y="115"/>
                    <a:pt x="42" y="115"/>
                  </a:cubicBezTo>
                  <a:cubicBezTo>
                    <a:pt x="42" y="115"/>
                    <a:pt x="42" y="118"/>
                    <a:pt x="42" y="119"/>
                  </a:cubicBezTo>
                  <a:cubicBezTo>
                    <a:pt x="42" y="119"/>
                    <a:pt x="41" y="122"/>
                    <a:pt x="42" y="122"/>
                  </a:cubicBezTo>
                  <a:cubicBezTo>
                    <a:pt x="44" y="122"/>
                    <a:pt x="46" y="123"/>
                    <a:pt x="46" y="123"/>
                  </a:cubicBezTo>
                  <a:cubicBezTo>
                    <a:pt x="49" y="124"/>
                    <a:pt x="49" y="124"/>
                    <a:pt x="49" y="124"/>
                  </a:cubicBezTo>
                  <a:cubicBezTo>
                    <a:pt x="52" y="126"/>
                    <a:pt x="52" y="126"/>
                    <a:pt x="52" y="126"/>
                  </a:cubicBezTo>
                  <a:cubicBezTo>
                    <a:pt x="54" y="127"/>
                    <a:pt x="54" y="127"/>
                    <a:pt x="54" y="127"/>
                  </a:cubicBezTo>
                  <a:cubicBezTo>
                    <a:pt x="54" y="127"/>
                    <a:pt x="53" y="129"/>
                    <a:pt x="53" y="130"/>
                  </a:cubicBezTo>
                  <a:cubicBezTo>
                    <a:pt x="53" y="130"/>
                    <a:pt x="52" y="132"/>
                    <a:pt x="51" y="131"/>
                  </a:cubicBezTo>
                  <a:cubicBezTo>
                    <a:pt x="50" y="131"/>
                    <a:pt x="51" y="131"/>
                    <a:pt x="50" y="130"/>
                  </a:cubicBezTo>
                  <a:cubicBezTo>
                    <a:pt x="49" y="128"/>
                    <a:pt x="50" y="128"/>
                    <a:pt x="48" y="127"/>
                  </a:cubicBezTo>
                  <a:cubicBezTo>
                    <a:pt x="47" y="127"/>
                    <a:pt x="45" y="128"/>
                    <a:pt x="44" y="128"/>
                  </a:cubicBezTo>
                  <a:cubicBezTo>
                    <a:pt x="44" y="127"/>
                    <a:pt x="43" y="127"/>
                    <a:pt x="42" y="126"/>
                  </a:cubicBezTo>
                  <a:cubicBezTo>
                    <a:pt x="41" y="125"/>
                    <a:pt x="40" y="127"/>
                    <a:pt x="41" y="125"/>
                  </a:cubicBezTo>
                  <a:cubicBezTo>
                    <a:pt x="41" y="123"/>
                    <a:pt x="42" y="122"/>
                    <a:pt x="41" y="122"/>
                  </a:cubicBezTo>
                  <a:cubicBezTo>
                    <a:pt x="41" y="121"/>
                    <a:pt x="39" y="119"/>
                    <a:pt x="39" y="119"/>
                  </a:cubicBezTo>
                  <a:cubicBezTo>
                    <a:pt x="38" y="119"/>
                    <a:pt x="39" y="121"/>
                    <a:pt x="38" y="119"/>
                  </a:cubicBezTo>
                  <a:cubicBezTo>
                    <a:pt x="36" y="117"/>
                    <a:pt x="36" y="116"/>
                    <a:pt x="35" y="117"/>
                  </a:cubicBezTo>
                  <a:cubicBezTo>
                    <a:pt x="34" y="117"/>
                    <a:pt x="33" y="117"/>
                    <a:pt x="33" y="116"/>
                  </a:cubicBezTo>
                  <a:cubicBezTo>
                    <a:pt x="33" y="115"/>
                    <a:pt x="34" y="113"/>
                    <a:pt x="34" y="112"/>
                  </a:cubicBezTo>
                  <a:cubicBezTo>
                    <a:pt x="34" y="111"/>
                    <a:pt x="35" y="109"/>
                    <a:pt x="35" y="108"/>
                  </a:cubicBezTo>
                  <a:cubicBezTo>
                    <a:pt x="35" y="107"/>
                    <a:pt x="36" y="102"/>
                    <a:pt x="36" y="102"/>
                  </a:cubicBezTo>
                  <a:cubicBezTo>
                    <a:pt x="36" y="102"/>
                    <a:pt x="30" y="113"/>
                    <a:pt x="28" y="122"/>
                  </a:cubicBezTo>
                  <a:cubicBezTo>
                    <a:pt x="28" y="122"/>
                    <a:pt x="30" y="122"/>
                    <a:pt x="30" y="123"/>
                  </a:cubicBezTo>
                  <a:cubicBezTo>
                    <a:pt x="30" y="124"/>
                    <a:pt x="31" y="126"/>
                    <a:pt x="30" y="127"/>
                  </a:cubicBezTo>
                  <a:cubicBezTo>
                    <a:pt x="30" y="129"/>
                    <a:pt x="30" y="128"/>
                    <a:pt x="30" y="133"/>
                  </a:cubicBezTo>
                  <a:cubicBezTo>
                    <a:pt x="30" y="138"/>
                    <a:pt x="31" y="139"/>
                    <a:pt x="31" y="140"/>
                  </a:cubicBezTo>
                  <a:cubicBezTo>
                    <a:pt x="30" y="142"/>
                    <a:pt x="29" y="144"/>
                    <a:pt x="29" y="145"/>
                  </a:cubicBezTo>
                  <a:cubicBezTo>
                    <a:pt x="29" y="147"/>
                    <a:pt x="30" y="151"/>
                    <a:pt x="31" y="152"/>
                  </a:cubicBezTo>
                  <a:cubicBezTo>
                    <a:pt x="31" y="153"/>
                    <a:pt x="31" y="153"/>
                    <a:pt x="32" y="154"/>
                  </a:cubicBezTo>
                  <a:cubicBezTo>
                    <a:pt x="33" y="155"/>
                    <a:pt x="31" y="158"/>
                    <a:pt x="33" y="155"/>
                  </a:cubicBezTo>
                  <a:cubicBezTo>
                    <a:pt x="35" y="152"/>
                    <a:pt x="36" y="150"/>
                    <a:pt x="36" y="150"/>
                  </a:cubicBezTo>
                  <a:cubicBezTo>
                    <a:pt x="38" y="148"/>
                    <a:pt x="38" y="148"/>
                    <a:pt x="38" y="148"/>
                  </a:cubicBezTo>
                  <a:cubicBezTo>
                    <a:pt x="38" y="148"/>
                    <a:pt x="38" y="146"/>
                    <a:pt x="40" y="147"/>
                  </a:cubicBezTo>
                  <a:cubicBezTo>
                    <a:pt x="43" y="147"/>
                    <a:pt x="44" y="147"/>
                    <a:pt x="44" y="148"/>
                  </a:cubicBezTo>
                  <a:cubicBezTo>
                    <a:pt x="45" y="149"/>
                    <a:pt x="43" y="152"/>
                    <a:pt x="45" y="152"/>
                  </a:cubicBezTo>
                  <a:cubicBezTo>
                    <a:pt x="46" y="152"/>
                    <a:pt x="50" y="150"/>
                    <a:pt x="52" y="151"/>
                  </a:cubicBezTo>
                  <a:cubicBezTo>
                    <a:pt x="53" y="151"/>
                    <a:pt x="54" y="151"/>
                    <a:pt x="55" y="153"/>
                  </a:cubicBezTo>
                  <a:cubicBezTo>
                    <a:pt x="55" y="155"/>
                    <a:pt x="56" y="158"/>
                    <a:pt x="57" y="159"/>
                  </a:cubicBezTo>
                  <a:cubicBezTo>
                    <a:pt x="58" y="159"/>
                    <a:pt x="58" y="162"/>
                    <a:pt x="59" y="164"/>
                  </a:cubicBezTo>
                  <a:cubicBezTo>
                    <a:pt x="59" y="165"/>
                    <a:pt x="63" y="166"/>
                    <a:pt x="64" y="166"/>
                  </a:cubicBezTo>
                  <a:cubicBezTo>
                    <a:pt x="65" y="166"/>
                    <a:pt x="69" y="167"/>
                    <a:pt x="70" y="168"/>
                  </a:cubicBezTo>
                  <a:cubicBezTo>
                    <a:pt x="71" y="168"/>
                    <a:pt x="70" y="170"/>
                    <a:pt x="72" y="171"/>
                  </a:cubicBezTo>
                  <a:cubicBezTo>
                    <a:pt x="75" y="171"/>
                    <a:pt x="75" y="176"/>
                    <a:pt x="75" y="176"/>
                  </a:cubicBezTo>
                  <a:cubicBezTo>
                    <a:pt x="75" y="176"/>
                    <a:pt x="76" y="180"/>
                    <a:pt x="76" y="181"/>
                  </a:cubicBezTo>
                  <a:cubicBezTo>
                    <a:pt x="75" y="182"/>
                    <a:pt x="75" y="184"/>
                    <a:pt x="77" y="184"/>
                  </a:cubicBezTo>
                  <a:cubicBezTo>
                    <a:pt x="78" y="185"/>
                    <a:pt x="82" y="185"/>
                    <a:pt x="82" y="185"/>
                  </a:cubicBezTo>
                  <a:cubicBezTo>
                    <a:pt x="82" y="185"/>
                    <a:pt x="80" y="188"/>
                    <a:pt x="83" y="189"/>
                  </a:cubicBezTo>
                  <a:cubicBezTo>
                    <a:pt x="86" y="190"/>
                    <a:pt x="89" y="191"/>
                    <a:pt x="90" y="192"/>
                  </a:cubicBezTo>
                  <a:cubicBezTo>
                    <a:pt x="91" y="193"/>
                    <a:pt x="88" y="195"/>
                    <a:pt x="92" y="195"/>
                  </a:cubicBezTo>
                  <a:cubicBezTo>
                    <a:pt x="96" y="195"/>
                    <a:pt x="99" y="194"/>
                    <a:pt x="101" y="195"/>
                  </a:cubicBezTo>
                  <a:cubicBezTo>
                    <a:pt x="102" y="197"/>
                    <a:pt x="101" y="199"/>
                    <a:pt x="106" y="201"/>
                  </a:cubicBezTo>
                  <a:cubicBezTo>
                    <a:pt x="110" y="204"/>
                    <a:pt x="112" y="205"/>
                    <a:pt x="113" y="205"/>
                  </a:cubicBezTo>
                  <a:cubicBezTo>
                    <a:pt x="114" y="206"/>
                    <a:pt x="116" y="206"/>
                    <a:pt x="116" y="209"/>
                  </a:cubicBezTo>
                  <a:cubicBezTo>
                    <a:pt x="115" y="213"/>
                    <a:pt x="114" y="215"/>
                    <a:pt x="113" y="216"/>
                  </a:cubicBezTo>
                  <a:cubicBezTo>
                    <a:pt x="111" y="218"/>
                    <a:pt x="109" y="222"/>
                    <a:pt x="108" y="224"/>
                  </a:cubicBezTo>
                  <a:cubicBezTo>
                    <a:pt x="106" y="225"/>
                    <a:pt x="105" y="228"/>
                    <a:pt x="106" y="230"/>
                  </a:cubicBezTo>
                  <a:cubicBezTo>
                    <a:pt x="108" y="232"/>
                    <a:pt x="109" y="235"/>
                    <a:pt x="109" y="236"/>
                  </a:cubicBezTo>
                  <a:cubicBezTo>
                    <a:pt x="109" y="238"/>
                    <a:pt x="110" y="242"/>
                    <a:pt x="109" y="244"/>
                  </a:cubicBezTo>
                  <a:cubicBezTo>
                    <a:pt x="108" y="245"/>
                    <a:pt x="106" y="249"/>
                    <a:pt x="106" y="249"/>
                  </a:cubicBezTo>
                  <a:cubicBezTo>
                    <a:pt x="106" y="249"/>
                    <a:pt x="109" y="251"/>
                    <a:pt x="107" y="253"/>
                  </a:cubicBezTo>
                  <a:cubicBezTo>
                    <a:pt x="105" y="256"/>
                    <a:pt x="101" y="258"/>
                    <a:pt x="100" y="259"/>
                  </a:cubicBezTo>
                  <a:cubicBezTo>
                    <a:pt x="98" y="259"/>
                    <a:pt x="94" y="263"/>
                    <a:pt x="94" y="263"/>
                  </a:cubicBezTo>
                  <a:cubicBezTo>
                    <a:pt x="94" y="263"/>
                    <a:pt x="95" y="270"/>
                    <a:pt x="94" y="271"/>
                  </a:cubicBezTo>
                  <a:cubicBezTo>
                    <a:pt x="94" y="273"/>
                    <a:pt x="88" y="284"/>
                    <a:pt x="90" y="286"/>
                  </a:cubicBezTo>
                  <a:cubicBezTo>
                    <a:pt x="92" y="289"/>
                    <a:pt x="92" y="292"/>
                    <a:pt x="92" y="294"/>
                  </a:cubicBezTo>
                  <a:cubicBezTo>
                    <a:pt x="91" y="295"/>
                    <a:pt x="90" y="295"/>
                    <a:pt x="90" y="296"/>
                  </a:cubicBezTo>
                  <a:cubicBezTo>
                    <a:pt x="89" y="298"/>
                    <a:pt x="85" y="297"/>
                    <a:pt x="88" y="301"/>
                  </a:cubicBezTo>
                  <a:cubicBezTo>
                    <a:pt x="90" y="305"/>
                    <a:pt x="92" y="306"/>
                    <a:pt x="93" y="308"/>
                  </a:cubicBezTo>
                  <a:cubicBezTo>
                    <a:pt x="94" y="310"/>
                    <a:pt x="94" y="311"/>
                    <a:pt x="95" y="313"/>
                  </a:cubicBezTo>
                  <a:cubicBezTo>
                    <a:pt x="97" y="316"/>
                    <a:pt x="98" y="318"/>
                    <a:pt x="100" y="320"/>
                  </a:cubicBezTo>
                  <a:cubicBezTo>
                    <a:pt x="102" y="321"/>
                    <a:pt x="104" y="322"/>
                    <a:pt x="104" y="324"/>
                  </a:cubicBezTo>
                  <a:cubicBezTo>
                    <a:pt x="104" y="326"/>
                    <a:pt x="108" y="331"/>
                    <a:pt x="103" y="328"/>
                  </a:cubicBezTo>
                  <a:cubicBezTo>
                    <a:pt x="98" y="324"/>
                    <a:pt x="103" y="327"/>
                    <a:pt x="96" y="322"/>
                  </a:cubicBezTo>
                  <a:cubicBezTo>
                    <a:pt x="90" y="316"/>
                    <a:pt x="88" y="319"/>
                    <a:pt x="85" y="315"/>
                  </a:cubicBezTo>
                  <a:cubicBezTo>
                    <a:pt x="82" y="312"/>
                    <a:pt x="86" y="324"/>
                    <a:pt x="81" y="310"/>
                  </a:cubicBezTo>
                  <a:cubicBezTo>
                    <a:pt x="76" y="295"/>
                    <a:pt x="74" y="297"/>
                    <a:pt x="73" y="294"/>
                  </a:cubicBezTo>
                  <a:cubicBezTo>
                    <a:pt x="71" y="291"/>
                    <a:pt x="72" y="294"/>
                    <a:pt x="68" y="287"/>
                  </a:cubicBezTo>
                  <a:cubicBezTo>
                    <a:pt x="64" y="280"/>
                    <a:pt x="68" y="285"/>
                    <a:pt x="64" y="280"/>
                  </a:cubicBezTo>
                  <a:cubicBezTo>
                    <a:pt x="61" y="275"/>
                    <a:pt x="61" y="282"/>
                    <a:pt x="59" y="273"/>
                  </a:cubicBezTo>
                  <a:cubicBezTo>
                    <a:pt x="57" y="265"/>
                    <a:pt x="57" y="271"/>
                    <a:pt x="55" y="261"/>
                  </a:cubicBezTo>
                  <a:cubicBezTo>
                    <a:pt x="52" y="252"/>
                    <a:pt x="56" y="251"/>
                    <a:pt x="51" y="247"/>
                  </a:cubicBezTo>
                  <a:cubicBezTo>
                    <a:pt x="46" y="242"/>
                    <a:pt x="46" y="245"/>
                    <a:pt x="45" y="241"/>
                  </a:cubicBezTo>
                  <a:cubicBezTo>
                    <a:pt x="43" y="238"/>
                    <a:pt x="45" y="241"/>
                    <a:pt x="41" y="233"/>
                  </a:cubicBezTo>
                  <a:cubicBezTo>
                    <a:pt x="36" y="225"/>
                    <a:pt x="30" y="222"/>
                    <a:pt x="30" y="208"/>
                  </a:cubicBezTo>
                  <a:cubicBezTo>
                    <a:pt x="30" y="195"/>
                    <a:pt x="30" y="192"/>
                    <a:pt x="30" y="192"/>
                  </a:cubicBezTo>
                  <a:cubicBezTo>
                    <a:pt x="30" y="192"/>
                    <a:pt x="24" y="187"/>
                    <a:pt x="26" y="179"/>
                  </a:cubicBezTo>
                  <a:cubicBezTo>
                    <a:pt x="28" y="171"/>
                    <a:pt x="29" y="174"/>
                    <a:pt x="28" y="171"/>
                  </a:cubicBezTo>
                  <a:cubicBezTo>
                    <a:pt x="27" y="168"/>
                    <a:pt x="27" y="169"/>
                    <a:pt x="24" y="166"/>
                  </a:cubicBezTo>
                  <a:cubicBezTo>
                    <a:pt x="22" y="163"/>
                    <a:pt x="22" y="163"/>
                    <a:pt x="21" y="161"/>
                  </a:cubicBezTo>
                  <a:cubicBezTo>
                    <a:pt x="21" y="159"/>
                    <a:pt x="20" y="155"/>
                    <a:pt x="20" y="155"/>
                  </a:cubicBezTo>
                  <a:cubicBezTo>
                    <a:pt x="18" y="156"/>
                    <a:pt x="18" y="156"/>
                    <a:pt x="18" y="156"/>
                  </a:cubicBezTo>
                  <a:cubicBezTo>
                    <a:pt x="18" y="156"/>
                    <a:pt x="0" y="336"/>
                    <a:pt x="179" y="363"/>
                  </a:cubicBezTo>
                  <a:cubicBezTo>
                    <a:pt x="179" y="363"/>
                    <a:pt x="138" y="354"/>
                    <a:pt x="134" y="346"/>
                  </a:cubicBezTo>
                  <a:cubicBezTo>
                    <a:pt x="134" y="346"/>
                    <a:pt x="134" y="338"/>
                    <a:pt x="135" y="338"/>
                  </a:cubicBezTo>
                  <a:cubicBezTo>
                    <a:pt x="137" y="338"/>
                    <a:pt x="140" y="339"/>
                    <a:pt x="142" y="337"/>
                  </a:cubicBezTo>
                  <a:cubicBezTo>
                    <a:pt x="145" y="335"/>
                    <a:pt x="148" y="333"/>
                    <a:pt x="148" y="333"/>
                  </a:cubicBezTo>
                  <a:cubicBezTo>
                    <a:pt x="148" y="336"/>
                    <a:pt x="148" y="336"/>
                    <a:pt x="148" y="336"/>
                  </a:cubicBezTo>
                  <a:cubicBezTo>
                    <a:pt x="148" y="336"/>
                    <a:pt x="146" y="336"/>
                    <a:pt x="154" y="335"/>
                  </a:cubicBezTo>
                  <a:cubicBezTo>
                    <a:pt x="162" y="334"/>
                    <a:pt x="162" y="335"/>
                    <a:pt x="165" y="333"/>
                  </a:cubicBezTo>
                  <a:cubicBezTo>
                    <a:pt x="168" y="332"/>
                    <a:pt x="171" y="326"/>
                    <a:pt x="173" y="330"/>
                  </a:cubicBezTo>
                  <a:cubicBezTo>
                    <a:pt x="175" y="333"/>
                    <a:pt x="171" y="332"/>
                    <a:pt x="175" y="333"/>
                  </a:cubicBezTo>
                  <a:cubicBezTo>
                    <a:pt x="179" y="335"/>
                    <a:pt x="186" y="333"/>
                    <a:pt x="186" y="333"/>
                  </a:cubicBezTo>
                  <a:cubicBezTo>
                    <a:pt x="186" y="333"/>
                    <a:pt x="198" y="333"/>
                    <a:pt x="200" y="332"/>
                  </a:cubicBezTo>
                  <a:cubicBezTo>
                    <a:pt x="201" y="331"/>
                    <a:pt x="201" y="329"/>
                    <a:pt x="203" y="329"/>
                  </a:cubicBezTo>
                  <a:cubicBezTo>
                    <a:pt x="205" y="330"/>
                    <a:pt x="206" y="333"/>
                    <a:pt x="206" y="333"/>
                  </a:cubicBezTo>
                  <a:cubicBezTo>
                    <a:pt x="200" y="337"/>
                    <a:pt x="200" y="337"/>
                    <a:pt x="200" y="337"/>
                  </a:cubicBezTo>
                  <a:cubicBezTo>
                    <a:pt x="193" y="342"/>
                    <a:pt x="193" y="342"/>
                    <a:pt x="193" y="342"/>
                  </a:cubicBezTo>
                  <a:cubicBezTo>
                    <a:pt x="193" y="342"/>
                    <a:pt x="190" y="342"/>
                    <a:pt x="193" y="344"/>
                  </a:cubicBezTo>
                  <a:cubicBezTo>
                    <a:pt x="195" y="345"/>
                    <a:pt x="197" y="345"/>
                    <a:pt x="200" y="345"/>
                  </a:cubicBezTo>
                  <a:cubicBezTo>
                    <a:pt x="203" y="345"/>
                    <a:pt x="210" y="351"/>
                    <a:pt x="212" y="348"/>
                  </a:cubicBezTo>
                  <a:cubicBezTo>
                    <a:pt x="213" y="344"/>
                    <a:pt x="214" y="344"/>
                    <a:pt x="215" y="342"/>
                  </a:cubicBezTo>
                  <a:cubicBezTo>
                    <a:pt x="216" y="339"/>
                    <a:pt x="216" y="337"/>
                    <a:pt x="219" y="337"/>
                  </a:cubicBezTo>
                  <a:cubicBezTo>
                    <a:pt x="222" y="337"/>
                    <a:pt x="225" y="338"/>
                    <a:pt x="225" y="338"/>
                  </a:cubicBezTo>
                  <a:cubicBezTo>
                    <a:pt x="222" y="343"/>
                    <a:pt x="222" y="343"/>
                    <a:pt x="222" y="343"/>
                  </a:cubicBezTo>
                  <a:cubicBezTo>
                    <a:pt x="222" y="343"/>
                    <a:pt x="227" y="343"/>
                    <a:pt x="229" y="343"/>
                  </a:cubicBezTo>
                  <a:cubicBezTo>
                    <a:pt x="232" y="343"/>
                    <a:pt x="232" y="346"/>
                    <a:pt x="235" y="343"/>
                  </a:cubicBezTo>
                  <a:cubicBezTo>
                    <a:pt x="238" y="340"/>
                    <a:pt x="238" y="340"/>
                    <a:pt x="241" y="340"/>
                  </a:cubicBezTo>
                  <a:cubicBezTo>
                    <a:pt x="244" y="339"/>
                    <a:pt x="249" y="338"/>
                    <a:pt x="250" y="339"/>
                  </a:cubicBezTo>
                  <a:cubicBezTo>
                    <a:pt x="251" y="339"/>
                    <a:pt x="254" y="339"/>
                    <a:pt x="255" y="339"/>
                  </a:cubicBezTo>
                  <a:cubicBezTo>
                    <a:pt x="256" y="339"/>
                    <a:pt x="263" y="344"/>
                    <a:pt x="264" y="343"/>
                  </a:cubicBezTo>
                  <a:cubicBezTo>
                    <a:pt x="265" y="342"/>
                    <a:pt x="273" y="343"/>
                    <a:pt x="273" y="343"/>
                  </a:cubicBezTo>
                  <a:cubicBezTo>
                    <a:pt x="273" y="343"/>
                    <a:pt x="252" y="362"/>
                    <a:pt x="208" y="363"/>
                  </a:cubicBezTo>
                  <a:cubicBezTo>
                    <a:pt x="208" y="363"/>
                    <a:pt x="307" y="368"/>
                    <a:pt x="363" y="271"/>
                  </a:cubicBezTo>
                  <a:cubicBezTo>
                    <a:pt x="419" y="174"/>
                    <a:pt x="380" y="49"/>
                    <a:pt x="252" y="6"/>
                  </a:cubicBezTo>
                  <a:cubicBezTo>
                    <a:pt x="252" y="6"/>
                    <a:pt x="348" y="41"/>
                    <a:pt x="373" y="133"/>
                  </a:cubicBezTo>
                  <a:cubicBezTo>
                    <a:pt x="372" y="134"/>
                    <a:pt x="372" y="134"/>
                    <a:pt x="372" y="134"/>
                  </a:cubicBezTo>
                  <a:cubicBezTo>
                    <a:pt x="370" y="132"/>
                    <a:pt x="370" y="133"/>
                    <a:pt x="368" y="129"/>
                  </a:cubicBezTo>
                  <a:cubicBezTo>
                    <a:pt x="366" y="125"/>
                    <a:pt x="367" y="125"/>
                    <a:pt x="366" y="122"/>
                  </a:cubicBezTo>
                  <a:cubicBezTo>
                    <a:pt x="364" y="119"/>
                    <a:pt x="364" y="122"/>
                    <a:pt x="362" y="119"/>
                  </a:cubicBezTo>
                  <a:cubicBezTo>
                    <a:pt x="360" y="116"/>
                    <a:pt x="360" y="116"/>
                    <a:pt x="358" y="114"/>
                  </a:cubicBezTo>
                  <a:cubicBezTo>
                    <a:pt x="356" y="113"/>
                    <a:pt x="354" y="107"/>
                    <a:pt x="353" y="105"/>
                  </a:cubicBezTo>
                  <a:cubicBezTo>
                    <a:pt x="352" y="104"/>
                    <a:pt x="348" y="103"/>
                    <a:pt x="346" y="103"/>
                  </a:cubicBezTo>
                  <a:cubicBezTo>
                    <a:pt x="345" y="102"/>
                    <a:pt x="345" y="100"/>
                    <a:pt x="345" y="102"/>
                  </a:cubicBezTo>
                  <a:cubicBezTo>
                    <a:pt x="344" y="104"/>
                    <a:pt x="347" y="108"/>
                    <a:pt x="347" y="108"/>
                  </a:cubicBezTo>
                  <a:cubicBezTo>
                    <a:pt x="347" y="115"/>
                    <a:pt x="347" y="115"/>
                    <a:pt x="347" y="115"/>
                  </a:cubicBezTo>
                  <a:cubicBezTo>
                    <a:pt x="347" y="115"/>
                    <a:pt x="350" y="121"/>
                    <a:pt x="350" y="123"/>
                  </a:cubicBezTo>
                  <a:cubicBezTo>
                    <a:pt x="350" y="125"/>
                    <a:pt x="348" y="129"/>
                    <a:pt x="348" y="129"/>
                  </a:cubicBezTo>
                  <a:cubicBezTo>
                    <a:pt x="348" y="129"/>
                    <a:pt x="347" y="134"/>
                    <a:pt x="345" y="135"/>
                  </a:cubicBezTo>
                  <a:cubicBezTo>
                    <a:pt x="343" y="136"/>
                    <a:pt x="333" y="138"/>
                    <a:pt x="333" y="138"/>
                  </a:cubicBezTo>
                  <a:cubicBezTo>
                    <a:pt x="333" y="138"/>
                    <a:pt x="330" y="134"/>
                    <a:pt x="329" y="131"/>
                  </a:cubicBezTo>
                  <a:cubicBezTo>
                    <a:pt x="327" y="128"/>
                    <a:pt x="322" y="128"/>
                    <a:pt x="321" y="126"/>
                  </a:cubicBezTo>
                  <a:cubicBezTo>
                    <a:pt x="320" y="125"/>
                    <a:pt x="322" y="122"/>
                    <a:pt x="319" y="119"/>
                  </a:cubicBezTo>
                  <a:cubicBezTo>
                    <a:pt x="317" y="116"/>
                    <a:pt x="319" y="116"/>
                    <a:pt x="316" y="113"/>
                  </a:cubicBezTo>
                  <a:cubicBezTo>
                    <a:pt x="313" y="110"/>
                    <a:pt x="313" y="110"/>
                    <a:pt x="313" y="110"/>
                  </a:cubicBezTo>
                  <a:cubicBezTo>
                    <a:pt x="313" y="110"/>
                    <a:pt x="305" y="108"/>
                    <a:pt x="307" y="112"/>
                  </a:cubicBezTo>
                  <a:cubicBezTo>
                    <a:pt x="310" y="116"/>
                    <a:pt x="307" y="121"/>
                    <a:pt x="309" y="122"/>
                  </a:cubicBezTo>
                  <a:cubicBezTo>
                    <a:pt x="311" y="122"/>
                    <a:pt x="313" y="120"/>
                    <a:pt x="314" y="124"/>
                  </a:cubicBezTo>
                  <a:cubicBezTo>
                    <a:pt x="316" y="128"/>
                    <a:pt x="316" y="130"/>
                    <a:pt x="318" y="131"/>
                  </a:cubicBezTo>
                  <a:cubicBezTo>
                    <a:pt x="319" y="132"/>
                    <a:pt x="319" y="138"/>
                    <a:pt x="321" y="138"/>
                  </a:cubicBezTo>
                  <a:cubicBezTo>
                    <a:pt x="323" y="139"/>
                    <a:pt x="327" y="138"/>
                    <a:pt x="327" y="140"/>
                  </a:cubicBezTo>
                  <a:cubicBezTo>
                    <a:pt x="327" y="143"/>
                    <a:pt x="324" y="146"/>
                    <a:pt x="327" y="146"/>
                  </a:cubicBezTo>
                  <a:cubicBezTo>
                    <a:pt x="330" y="147"/>
                    <a:pt x="330" y="149"/>
                    <a:pt x="332" y="148"/>
                  </a:cubicBezTo>
                  <a:cubicBezTo>
                    <a:pt x="334" y="148"/>
                    <a:pt x="333" y="149"/>
                    <a:pt x="336" y="147"/>
                  </a:cubicBezTo>
                  <a:cubicBezTo>
                    <a:pt x="339" y="146"/>
                    <a:pt x="342" y="146"/>
                    <a:pt x="342" y="146"/>
                  </a:cubicBezTo>
                  <a:cubicBezTo>
                    <a:pt x="342" y="146"/>
                    <a:pt x="346" y="149"/>
                    <a:pt x="346" y="150"/>
                  </a:cubicBezTo>
                  <a:cubicBezTo>
                    <a:pt x="346" y="152"/>
                    <a:pt x="345" y="159"/>
                    <a:pt x="345" y="159"/>
                  </a:cubicBezTo>
                  <a:cubicBezTo>
                    <a:pt x="341" y="166"/>
                    <a:pt x="341" y="166"/>
                    <a:pt x="341" y="166"/>
                  </a:cubicBezTo>
                  <a:cubicBezTo>
                    <a:pt x="341" y="166"/>
                    <a:pt x="342" y="179"/>
                    <a:pt x="339" y="179"/>
                  </a:cubicBezTo>
                  <a:cubicBezTo>
                    <a:pt x="337" y="179"/>
                    <a:pt x="335" y="185"/>
                    <a:pt x="333" y="185"/>
                  </a:cubicBezTo>
                  <a:cubicBezTo>
                    <a:pt x="332" y="186"/>
                    <a:pt x="332" y="195"/>
                    <a:pt x="332" y="195"/>
                  </a:cubicBezTo>
                  <a:cubicBezTo>
                    <a:pt x="328" y="199"/>
                    <a:pt x="328" y="199"/>
                    <a:pt x="328" y="199"/>
                  </a:cubicBezTo>
                  <a:cubicBezTo>
                    <a:pt x="328" y="199"/>
                    <a:pt x="327" y="206"/>
                    <a:pt x="328" y="208"/>
                  </a:cubicBezTo>
                  <a:cubicBezTo>
                    <a:pt x="328" y="209"/>
                    <a:pt x="329" y="216"/>
                    <a:pt x="328" y="220"/>
                  </a:cubicBezTo>
                  <a:cubicBezTo>
                    <a:pt x="327" y="223"/>
                    <a:pt x="323" y="226"/>
                    <a:pt x="323" y="226"/>
                  </a:cubicBezTo>
                  <a:cubicBezTo>
                    <a:pt x="323" y="226"/>
                    <a:pt x="329" y="232"/>
                    <a:pt x="326" y="233"/>
                  </a:cubicBezTo>
                  <a:cubicBezTo>
                    <a:pt x="322" y="234"/>
                    <a:pt x="319" y="239"/>
                    <a:pt x="318" y="241"/>
                  </a:cubicBezTo>
                  <a:cubicBezTo>
                    <a:pt x="317" y="242"/>
                    <a:pt x="318" y="244"/>
                    <a:pt x="316" y="245"/>
                  </a:cubicBezTo>
                  <a:cubicBezTo>
                    <a:pt x="313" y="245"/>
                    <a:pt x="310" y="246"/>
                    <a:pt x="310" y="247"/>
                  </a:cubicBezTo>
                  <a:cubicBezTo>
                    <a:pt x="310" y="248"/>
                    <a:pt x="310" y="253"/>
                    <a:pt x="310" y="253"/>
                  </a:cubicBezTo>
                  <a:cubicBezTo>
                    <a:pt x="303" y="263"/>
                    <a:pt x="303" y="263"/>
                    <a:pt x="303" y="263"/>
                  </a:cubicBezTo>
                  <a:cubicBezTo>
                    <a:pt x="295" y="270"/>
                    <a:pt x="295" y="270"/>
                    <a:pt x="295" y="270"/>
                  </a:cubicBezTo>
                  <a:cubicBezTo>
                    <a:pt x="295" y="270"/>
                    <a:pt x="295" y="275"/>
                    <a:pt x="293" y="275"/>
                  </a:cubicBezTo>
                  <a:cubicBezTo>
                    <a:pt x="290" y="276"/>
                    <a:pt x="282" y="279"/>
                    <a:pt x="280" y="280"/>
                  </a:cubicBezTo>
                  <a:cubicBezTo>
                    <a:pt x="279" y="282"/>
                    <a:pt x="273" y="285"/>
                    <a:pt x="271" y="285"/>
                  </a:cubicBezTo>
                  <a:cubicBezTo>
                    <a:pt x="268" y="285"/>
                    <a:pt x="272" y="291"/>
                    <a:pt x="268" y="285"/>
                  </a:cubicBezTo>
                  <a:cubicBezTo>
                    <a:pt x="265" y="279"/>
                    <a:pt x="268" y="282"/>
                    <a:pt x="265" y="276"/>
                  </a:cubicBezTo>
                  <a:cubicBezTo>
                    <a:pt x="262" y="269"/>
                    <a:pt x="262" y="274"/>
                    <a:pt x="262" y="269"/>
                  </a:cubicBezTo>
                  <a:cubicBezTo>
                    <a:pt x="262" y="264"/>
                    <a:pt x="262" y="268"/>
                    <a:pt x="262" y="264"/>
                  </a:cubicBezTo>
                  <a:cubicBezTo>
                    <a:pt x="261" y="259"/>
                    <a:pt x="263" y="262"/>
                    <a:pt x="260" y="257"/>
                  </a:cubicBezTo>
                  <a:cubicBezTo>
                    <a:pt x="258" y="251"/>
                    <a:pt x="258" y="253"/>
                    <a:pt x="255" y="250"/>
                  </a:cubicBezTo>
                  <a:cubicBezTo>
                    <a:pt x="251" y="246"/>
                    <a:pt x="249" y="250"/>
                    <a:pt x="251" y="244"/>
                  </a:cubicBezTo>
                  <a:cubicBezTo>
                    <a:pt x="253" y="238"/>
                    <a:pt x="252" y="244"/>
                    <a:pt x="253" y="238"/>
                  </a:cubicBezTo>
                  <a:cubicBezTo>
                    <a:pt x="254" y="233"/>
                    <a:pt x="253" y="232"/>
                    <a:pt x="256" y="229"/>
                  </a:cubicBezTo>
                  <a:cubicBezTo>
                    <a:pt x="259" y="227"/>
                    <a:pt x="262" y="226"/>
                    <a:pt x="262" y="223"/>
                  </a:cubicBezTo>
                  <a:cubicBezTo>
                    <a:pt x="262" y="220"/>
                    <a:pt x="262" y="218"/>
                    <a:pt x="261" y="216"/>
                  </a:cubicBezTo>
                  <a:cubicBezTo>
                    <a:pt x="260" y="214"/>
                    <a:pt x="256" y="211"/>
                    <a:pt x="256" y="209"/>
                  </a:cubicBezTo>
                  <a:cubicBezTo>
                    <a:pt x="256" y="208"/>
                    <a:pt x="256" y="209"/>
                    <a:pt x="253" y="205"/>
                  </a:cubicBezTo>
                  <a:cubicBezTo>
                    <a:pt x="250" y="201"/>
                    <a:pt x="249" y="199"/>
                    <a:pt x="249" y="199"/>
                  </a:cubicBezTo>
                  <a:cubicBezTo>
                    <a:pt x="249" y="199"/>
                    <a:pt x="248" y="190"/>
                    <a:pt x="248" y="187"/>
                  </a:cubicBezTo>
                  <a:cubicBezTo>
                    <a:pt x="248" y="183"/>
                    <a:pt x="247" y="189"/>
                    <a:pt x="248" y="183"/>
                  </a:cubicBezTo>
                  <a:cubicBezTo>
                    <a:pt x="249" y="178"/>
                    <a:pt x="250" y="174"/>
                    <a:pt x="250" y="174"/>
                  </a:cubicBezTo>
                  <a:cubicBezTo>
                    <a:pt x="250" y="174"/>
                    <a:pt x="243" y="170"/>
                    <a:pt x="241" y="170"/>
                  </a:cubicBezTo>
                  <a:cubicBezTo>
                    <a:pt x="238" y="171"/>
                    <a:pt x="238" y="175"/>
                    <a:pt x="235" y="172"/>
                  </a:cubicBezTo>
                  <a:cubicBezTo>
                    <a:pt x="231" y="169"/>
                    <a:pt x="232" y="167"/>
                    <a:pt x="230" y="166"/>
                  </a:cubicBezTo>
                  <a:cubicBezTo>
                    <a:pt x="229" y="165"/>
                    <a:pt x="226" y="164"/>
                    <a:pt x="224" y="166"/>
                  </a:cubicBezTo>
                  <a:cubicBezTo>
                    <a:pt x="222" y="168"/>
                    <a:pt x="218" y="168"/>
                    <a:pt x="214" y="170"/>
                  </a:cubicBezTo>
                  <a:cubicBezTo>
                    <a:pt x="210" y="171"/>
                    <a:pt x="209" y="171"/>
                    <a:pt x="203" y="171"/>
                  </a:cubicBezTo>
                  <a:cubicBezTo>
                    <a:pt x="198" y="171"/>
                    <a:pt x="192" y="173"/>
                    <a:pt x="188" y="170"/>
                  </a:cubicBezTo>
                  <a:cubicBezTo>
                    <a:pt x="185" y="168"/>
                    <a:pt x="184" y="171"/>
                    <a:pt x="182" y="167"/>
                  </a:cubicBezTo>
                  <a:cubicBezTo>
                    <a:pt x="181" y="163"/>
                    <a:pt x="182" y="163"/>
                    <a:pt x="179" y="161"/>
                  </a:cubicBezTo>
                  <a:cubicBezTo>
                    <a:pt x="175" y="159"/>
                    <a:pt x="174" y="161"/>
                    <a:pt x="173" y="157"/>
                  </a:cubicBezTo>
                  <a:cubicBezTo>
                    <a:pt x="173" y="153"/>
                    <a:pt x="175" y="154"/>
                    <a:pt x="172" y="150"/>
                  </a:cubicBezTo>
                  <a:cubicBezTo>
                    <a:pt x="169" y="147"/>
                    <a:pt x="174" y="152"/>
                    <a:pt x="169" y="147"/>
                  </a:cubicBezTo>
                  <a:cubicBezTo>
                    <a:pt x="164" y="142"/>
                    <a:pt x="163" y="146"/>
                    <a:pt x="164" y="142"/>
                  </a:cubicBezTo>
                  <a:cubicBezTo>
                    <a:pt x="166" y="137"/>
                    <a:pt x="167" y="140"/>
                    <a:pt x="167" y="135"/>
                  </a:cubicBezTo>
                  <a:cubicBezTo>
                    <a:pt x="167" y="130"/>
                    <a:pt x="175" y="137"/>
                    <a:pt x="170" y="127"/>
                  </a:cubicBezTo>
                  <a:cubicBezTo>
                    <a:pt x="166" y="116"/>
                    <a:pt x="165" y="119"/>
                    <a:pt x="169" y="111"/>
                  </a:cubicBezTo>
                  <a:cubicBezTo>
                    <a:pt x="173" y="103"/>
                    <a:pt x="179" y="101"/>
                    <a:pt x="180" y="99"/>
                  </a:cubicBezTo>
                  <a:cubicBezTo>
                    <a:pt x="181" y="97"/>
                    <a:pt x="182" y="93"/>
                    <a:pt x="184" y="92"/>
                  </a:cubicBezTo>
                  <a:cubicBezTo>
                    <a:pt x="186" y="90"/>
                    <a:pt x="185" y="89"/>
                    <a:pt x="188" y="90"/>
                  </a:cubicBezTo>
                  <a:cubicBezTo>
                    <a:pt x="192" y="90"/>
                    <a:pt x="197" y="88"/>
                    <a:pt x="199" y="86"/>
                  </a:cubicBezTo>
                  <a:cubicBezTo>
                    <a:pt x="202" y="83"/>
                    <a:pt x="205" y="79"/>
                    <a:pt x="207" y="79"/>
                  </a:cubicBezTo>
                  <a:cubicBezTo>
                    <a:pt x="209" y="78"/>
                    <a:pt x="208" y="79"/>
                    <a:pt x="212" y="78"/>
                  </a:cubicBezTo>
                  <a:cubicBezTo>
                    <a:pt x="215" y="78"/>
                    <a:pt x="216" y="77"/>
                    <a:pt x="219" y="77"/>
                  </a:cubicBezTo>
                  <a:cubicBezTo>
                    <a:pt x="221" y="77"/>
                    <a:pt x="216" y="78"/>
                    <a:pt x="223" y="77"/>
                  </a:cubicBezTo>
                  <a:cubicBezTo>
                    <a:pt x="231" y="75"/>
                    <a:pt x="229" y="75"/>
                    <a:pt x="231" y="75"/>
                  </a:cubicBezTo>
                  <a:cubicBezTo>
                    <a:pt x="232" y="75"/>
                    <a:pt x="232" y="76"/>
                    <a:pt x="235" y="76"/>
                  </a:cubicBezTo>
                  <a:cubicBezTo>
                    <a:pt x="238" y="77"/>
                    <a:pt x="237" y="70"/>
                    <a:pt x="238" y="77"/>
                  </a:cubicBezTo>
                  <a:cubicBezTo>
                    <a:pt x="238" y="83"/>
                    <a:pt x="235" y="86"/>
                    <a:pt x="240" y="87"/>
                  </a:cubicBezTo>
                  <a:cubicBezTo>
                    <a:pt x="245" y="87"/>
                    <a:pt x="240" y="87"/>
                    <a:pt x="245" y="87"/>
                  </a:cubicBezTo>
                  <a:cubicBezTo>
                    <a:pt x="250" y="87"/>
                    <a:pt x="249" y="88"/>
                    <a:pt x="252" y="89"/>
                  </a:cubicBezTo>
                  <a:cubicBezTo>
                    <a:pt x="254" y="90"/>
                    <a:pt x="256" y="92"/>
                    <a:pt x="259" y="92"/>
                  </a:cubicBezTo>
                  <a:cubicBezTo>
                    <a:pt x="263" y="92"/>
                    <a:pt x="258" y="98"/>
                    <a:pt x="263" y="92"/>
                  </a:cubicBezTo>
                  <a:cubicBezTo>
                    <a:pt x="269" y="87"/>
                    <a:pt x="259" y="86"/>
                    <a:pt x="269" y="87"/>
                  </a:cubicBezTo>
                  <a:cubicBezTo>
                    <a:pt x="279" y="87"/>
                    <a:pt x="280" y="90"/>
                    <a:pt x="282" y="89"/>
                  </a:cubicBezTo>
                  <a:cubicBezTo>
                    <a:pt x="283" y="88"/>
                    <a:pt x="284" y="90"/>
                    <a:pt x="288" y="87"/>
                  </a:cubicBezTo>
                  <a:cubicBezTo>
                    <a:pt x="292" y="85"/>
                    <a:pt x="293" y="85"/>
                    <a:pt x="295" y="86"/>
                  </a:cubicBezTo>
                  <a:cubicBezTo>
                    <a:pt x="296" y="87"/>
                    <a:pt x="296" y="91"/>
                    <a:pt x="298" y="87"/>
                  </a:cubicBezTo>
                  <a:cubicBezTo>
                    <a:pt x="300" y="83"/>
                    <a:pt x="303" y="84"/>
                    <a:pt x="298" y="82"/>
                  </a:cubicBezTo>
                  <a:cubicBezTo>
                    <a:pt x="293" y="79"/>
                    <a:pt x="291" y="82"/>
                    <a:pt x="290" y="79"/>
                  </a:cubicBezTo>
                  <a:cubicBezTo>
                    <a:pt x="289" y="75"/>
                    <a:pt x="295" y="76"/>
                    <a:pt x="289" y="75"/>
                  </a:cubicBezTo>
                  <a:cubicBezTo>
                    <a:pt x="284" y="75"/>
                    <a:pt x="285" y="75"/>
                    <a:pt x="281" y="73"/>
                  </a:cubicBezTo>
                  <a:cubicBezTo>
                    <a:pt x="277" y="72"/>
                    <a:pt x="274" y="77"/>
                    <a:pt x="272" y="73"/>
                  </a:cubicBezTo>
                  <a:cubicBezTo>
                    <a:pt x="271" y="69"/>
                    <a:pt x="264" y="76"/>
                    <a:pt x="271" y="69"/>
                  </a:cubicBezTo>
                  <a:cubicBezTo>
                    <a:pt x="278" y="63"/>
                    <a:pt x="275" y="60"/>
                    <a:pt x="280" y="62"/>
                  </a:cubicBezTo>
                  <a:cubicBezTo>
                    <a:pt x="285" y="63"/>
                    <a:pt x="283" y="67"/>
                    <a:pt x="286" y="65"/>
                  </a:cubicBezTo>
                  <a:cubicBezTo>
                    <a:pt x="289" y="62"/>
                    <a:pt x="295" y="60"/>
                    <a:pt x="289" y="57"/>
                  </a:cubicBezTo>
                  <a:cubicBezTo>
                    <a:pt x="284" y="53"/>
                    <a:pt x="288" y="54"/>
                    <a:pt x="282" y="52"/>
                  </a:cubicBezTo>
                  <a:cubicBezTo>
                    <a:pt x="277" y="49"/>
                    <a:pt x="271" y="62"/>
                    <a:pt x="269" y="60"/>
                  </a:cubicBezTo>
                  <a:cubicBezTo>
                    <a:pt x="266" y="58"/>
                    <a:pt x="265" y="57"/>
                    <a:pt x="263" y="58"/>
                  </a:cubicBezTo>
                  <a:cubicBezTo>
                    <a:pt x="262" y="59"/>
                    <a:pt x="262" y="63"/>
                    <a:pt x="261" y="67"/>
                  </a:cubicBezTo>
                  <a:cubicBezTo>
                    <a:pt x="261" y="70"/>
                    <a:pt x="264" y="71"/>
                    <a:pt x="259" y="69"/>
                  </a:cubicBezTo>
                  <a:cubicBezTo>
                    <a:pt x="253" y="66"/>
                    <a:pt x="265" y="67"/>
                    <a:pt x="252" y="63"/>
                  </a:cubicBezTo>
                  <a:cubicBezTo>
                    <a:pt x="240" y="58"/>
                    <a:pt x="235" y="59"/>
                    <a:pt x="234" y="61"/>
                  </a:cubicBezTo>
                  <a:cubicBezTo>
                    <a:pt x="232" y="63"/>
                    <a:pt x="229" y="62"/>
                    <a:pt x="228" y="63"/>
                  </a:cubicBezTo>
                  <a:cubicBezTo>
                    <a:pt x="227" y="65"/>
                    <a:pt x="232" y="68"/>
                    <a:pt x="227" y="65"/>
                  </a:cubicBezTo>
                  <a:cubicBezTo>
                    <a:pt x="222" y="62"/>
                    <a:pt x="217" y="66"/>
                    <a:pt x="217" y="66"/>
                  </a:cubicBezTo>
                  <a:cubicBezTo>
                    <a:pt x="217" y="66"/>
                    <a:pt x="215" y="66"/>
                    <a:pt x="213" y="67"/>
                  </a:cubicBezTo>
                  <a:cubicBezTo>
                    <a:pt x="211" y="69"/>
                    <a:pt x="206" y="70"/>
                    <a:pt x="204" y="69"/>
                  </a:cubicBezTo>
                  <a:cubicBezTo>
                    <a:pt x="201" y="69"/>
                    <a:pt x="196" y="70"/>
                    <a:pt x="200" y="64"/>
                  </a:cubicBezTo>
                  <a:cubicBezTo>
                    <a:pt x="205" y="58"/>
                    <a:pt x="202" y="62"/>
                    <a:pt x="209" y="59"/>
                  </a:cubicBezTo>
                  <a:cubicBezTo>
                    <a:pt x="216" y="56"/>
                    <a:pt x="227" y="55"/>
                    <a:pt x="218" y="53"/>
                  </a:cubicBezTo>
                  <a:cubicBezTo>
                    <a:pt x="208" y="51"/>
                    <a:pt x="223" y="51"/>
                    <a:pt x="210" y="45"/>
                  </a:cubicBezTo>
                  <a:cubicBezTo>
                    <a:pt x="198" y="39"/>
                    <a:pt x="197" y="47"/>
                    <a:pt x="198" y="39"/>
                  </a:cubicBezTo>
                  <a:cubicBezTo>
                    <a:pt x="198" y="31"/>
                    <a:pt x="197" y="30"/>
                    <a:pt x="194" y="31"/>
                  </a:cubicBezTo>
                  <a:cubicBezTo>
                    <a:pt x="192" y="31"/>
                    <a:pt x="184" y="33"/>
                    <a:pt x="181" y="33"/>
                  </a:cubicBezTo>
                  <a:cubicBezTo>
                    <a:pt x="178" y="34"/>
                    <a:pt x="182" y="36"/>
                    <a:pt x="176" y="33"/>
                  </a:cubicBezTo>
                  <a:cubicBezTo>
                    <a:pt x="170" y="30"/>
                    <a:pt x="168" y="35"/>
                    <a:pt x="170" y="30"/>
                  </a:cubicBezTo>
                  <a:cubicBezTo>
                    <a:pt x="173" y="24"/>
                    <a:pt x="173" y="24"/>
                    <a:pt x="176" y="21"/>
                  </a:cubicBezTo>
                  <a:cubicBezTo>
                    <a:pt x="180" y="18"/>
                    <a:pt x="179" y="6"/>
                    <a:pt x="188" y="11"/>
                  </a:cubicBezTo>
                  <a:cubicBezTo>
                    <a:pt x="196" y="15"/>
                    <a:pt x="193" y="14"/>
                    <a:pt x="200" y="14"/>
                  </a:cubicBezTo>
                  <a:cubicBezTo>
                    <a:pt x="206" y="15"/>
                    <a:pt x="209" y="13"/>
                    <a:pt x="209" y="12"/>
                  </a:cubicBezTo>
                  <a:cubicBezTo>
                    <a:pt x="209" y="11"/>
                    <a:pt x="202" y="7"/>
                    <a:pt x="202" y="7"/>
                  </a:cubicBezTo>
                  <a:cubicBezTo>
                    <a:pt x="202" y="7"/>
                    <a:pt x="199" y="8"/>
                    <a:pt x="200" y="6"/>
                  </a:cubicBezTo>
                  <a:cubicBezTo>
                    <a:pt x="201" y="5"/>
                    <a:pt x="203" y="3"/>
                    <a:pt x="203" y="3"/>
                  </a:cubicBezTo>
                  <a:cubicBezTo>
                    <a:pt x="200" y="0"/>
                    <a:pt x="200" y="0"/>
                    <a:pt x="200" y="0"/>
                  </a:cubicBezTo>
                  <a:cubicBezTo>
                    <a:pt x="200" y="0"/>
                    <a:pt x="176" y="0"/>
                    <a:pt x="170" y="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p>
          </p:txBody>
        </p:sp>
        <p:sp>
          <p:nvSpPr>
            <p:cNvPr id="4110" name="Freeform 46"/>
            <p:cNvSpPr>
              <a:spLocks noEditPoints="1"/>
            </p:cNvSpPr>
            <p:nvPr/>
          </p:nvSpPr>
          <p:spPr bwMode="auto">
            <a:xfrm>
              <a:off x="4121" y="3257"/>
              <a:ext cx="592" cy="389"/>
            </a:xfrm>
            <a:custGeom>
              <a:avLst/>
              <a:gdLst>
                <a:gd name="T0" fmla="*/ 332 w 349"/>
                <a:gd name="T1" fmla="*/ 51 h 229"/>
                <a:gd name="T2" fmla="*/ 259 w 349"/>
                <a:gd name="T3" fmla="*/ 0 h 229"/>
                <a:gd name="T4" fmla="*/ 169 w 349"/>
                <a:gd name="T5" fmla="*/ 224 h 229"/>
                <a:gd name="T6" fmla="*/ 269 w 349"/>
                <a:gd name="T7" fmla="*/ 133 h 229"/>
                <a:gd name="T8" fmla="*/ 332 w 349"/>
                <a:gd name="T9" fmla="*/ 51 h 229"/>
                <a:gd name="T10" fmla="*/ 139 w 349"/>
                <a:gd name="T11" fmla="*/ 41 h 229"/>
                <a:gd name="T12" fmla="*/ 154 w 349"/>
                <a:gd name="T13" fmla="*/ 56 h 229"/>
                <a:gd name="T14" fmla="*/ 139 w 349"/>
                <a:gd name="T15" fmla="*/ 71 h 229"/>
                <a:gd name="T16" fmla="*/ 124 w 349"/>
                <a:gd name="T17" fmla="*/ 56 h 229"/>
                <a:gd name="T18" fmla="*/ 139 w 349"/>
                <a:gd name="T19" fmla="*/ 41 h 229"/>
                <a:gd name="T20" fmla="*/ 104 w 349"/>
                <a:gd name="T21" fmla="*/ 101 h 229"/>
                <a:gd name="T22" fmla="*/ 124 w 349"/>
                <a:gd name="T23" fmla="*/ 81 h 229"/>
                <a:gd name="T24" fmla="*/ 144 w 349"/>
                <a:gd name="T25" fmla="*/ 101 h 229"/>
                <a:gd name="T26" fmla="*/ 124 w 349"/>
                <a:gd name="T27" fmla="*/ 121 h 229"/>
                <a:gd name="T28" fmla="*/ 104 w 349"/>
                <a:gd name="T29" fmla="*/ 101 h 229"/>
                <a:gd name="T30" fmla="*/ 138 w 349"/>
                <a:gd name="T31" fmla="*/ 174 h 229"/>
                <a:gd name="T32" fmla="*/ 115 w 349"/>
                <a:gd name="T33" fmla="*/ 151 h 229"/>
                <a:gd name="T34" fmla="*/ 138 w 349"/>
                <a:gd name="T35" fmla="*/ 128 h 229"/>
                <a:gd name="T36" fmla="*/ 161 w 349"/>
                <a:gd name="T37" fmla="*/ 151 h 229"/>
                <a:gd name="T38" fmla="*/ 138 w 349"/>
                <a:gd name="T39" fmla="*/ 174 h 229"/>
                <a:gd name="T40" fmla="*/ 180 w 349"/>
                <a:gd name="T41" fmla="*/ 213 h 229"/>
                <a:gd name="T42" fmla="*/ 155 w 349"/>
                <a:gd name="T43" fmla="*/ 188 h 229"/>
                <a:gd name="T44" fmla="*/ 180 w 349"/>
                <a:gd name="T45" fmla="*/ 163 h 229"/>
                <a:gd name="T46" fmla="*/ 204 w 349"/>
                <a:gd name="T47" fmla="*/ 188 h 229"/>
                <a:gd name="T48" fmla="*/ 180 w 349"/>
                <a:gd name="T49" fmla="*/ 213 h 229"/>
                <a:gd name="T50" fmla="*/ 281 w 349"/>
                <a:gd name="T51" fmla="*/ 98 h 229"/>
                <a:gd name="T52" fmla="*/ 251 w 349"/>
                <a:gd name="T53" fmla="*/ 68 h 229"/>
                <a:gd name="T54" fmla="*/ 281 w 349"/>
                <a:gd name="T55" fmla="*/ 38 h 229"/>
                <a:gd name="T56" fmla="*/ 311 w 349"/>
                <a:gd name="T57" fmla="*/ 68 h 229"/>
                <a:gd name="T58" fmla="*/ 281 w 349"/>
                <a:gd name="T59" fmla="*/ 9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9" h="229">
                  <a:moveTo>
                    <a:pt x="332" y="51"/>
                  </a:moveTo>
                  <a:cubicBezTo>
                    <a:pt x="316" y="6"/>
                    <a:pt x="259" y="0"/>
                    <a:pt x="259" y="0"/>
                  </a:cubicBezTo>
                  <a:cubicBezTo>
                    <a:pt x="0" y="4"/>
                    <a:pt x="102" y="219"/>
                    <a:pt x="169" y="224"/>
                  </a:cubicBezTo>
                  <a:cubicBezTo>
                    <a:pt x="236" y="229"/>
                    <a:pt x="226" y="149"/>
                    <a:pt x="269" y="133"/>
                  </a:cubicBezTo>
                  <a:cubicBezTo>
                    <a:pt x="311" y="116"/>
                    <a:pt x="349" y="96"/>
                    <a:pt x="332" y="51"/>
                  </a:cubicBezTo>
                  <a:close/>
                  <a:moveTo>
                    <a:pt x="139" y="41"/>
                  </a:moveTo>
                  <a:cubicBezTo>
                    <a:pt x="148" y="41"/>
                    <a:pt x="154" y="48"/>
                    <a:pt x="154" y="56"/>
                  </a:cubicBezTo>
                  <a:cubicBezTo>
                    <a:pt x="154" y="64"/>
                    <a:pt x="148" y="71"/>
                    <a:pt x="139" y="71"/>
                  </a:cubicBezTo>
                  <a:cubicBezTo>
                    <a:pt x="131" y="71"/>
                    <a:pt x="124" y="64"/>
                    <a:pt x="124" y="56"/>
                  </a:cubicBezTo>
                  <a:cubicBezTo>
                    <a:pt x="124" y="48"/>
                    <a:pt x="131" y="41"/>
                    <a:pt x="139" y="41"/>
                  </a:cubicBezTo>
                  <a:close/>
                  <a:moveTo>
                    <a:pt x="104" y="101"/>
                  </a:moveTo>
                  <a:cubicBezTo>
                    <a:pt x="104" y="90"/>
                    <a:pt x="113" y="81"/>
                    <a:pt x="124" y="81"/>
                  </a:cubicBezTo>
                  <a:cubicBezTo>
                    <a:pt x="135" y="81"/>
                    <a:pt x="144" y="90"/>
                    <a:pt x="144" y="101"/>
                  </a:cubicBezTo>
                  <a:cubicBezTo>
                    <a:pt x="144" y="112"/>
                    <a:pt x="135" y="121"/>
                    <a:pt x="124" y="121"/>
                  </a:cubicBezTo>
                  <a:cubicBezTo>
                    <a:pt x="113" y="121"/>
                    <a:pt x="104" y="112"/>
                    <a:pt x="104" y="101"/>
                  </a:cubicBezTo>
                  <a:close/>
                  <a:moveTo>
                    <a:pt x="138" y="174"/>
                  </a:moveTo>
                  <a:cubicBezTo>
                    <a:pt x="126" y="174"/>
                    <a:pt x="115" y="163"/>
                    <a:pt x="115" y="151"/>
                  </a:cubicBezTo>
                  <a:cubicBezTo>
                    <a:pt x="115" y="138"/>
                    <a:pt x="126" y="128"/>
                    <a:pt x="138" y="128"/>
                  </a:cubicBezTo>
                  <a:cubicBezTo>
                    <a:pt x="151" y="128"/>
                    <a:pt x="161" y="138"/>
                    <a:pt x="161" y="151"/>
                  </a:cubicBezTo>
                  <a:cubicBezTo>
                    <a:pt x="161" y="163"/>
                    <a:pt x="151" y="174"/>
                    <a:pt x="138" y="174"/>
                  </a:cubicBezTo>
                  <a:close/>
                  <a:moveTo>
                    <a:pt x="180" y="213"/>
                  </a:moveTo>
                  <a:cubicBezTo>
                    <a:pt x="166" y="213"/>
                    <a:pt x="155" y="202"/>
                    <a:pt x="155" y="188"/>
                  </a:cubicBezTo>
                  <a:cubicBezTo>
                    <a:pt x="155" y="174"/>
                    <a:pt x="166" y="163"/>
                    <a:pt x="180" y="163"/>
                  </a:cubicBezTo>
                  <a:cubicBezTo>
                    <a:pt x="193" y="163"/>
                    <a:pt x="204" y="174"/>
                    <a:pt x="204" y="188"/>
                  </a:cubicBezTo>
                  <a:cubicBezTo>
                    <a:pt x="204" y="202"/>
                    <a:pt x="193" y="213"/>
                    <a:pt x="180" y="213"/>
                  </a:cubicBezTo>
                  <a:close/>
                  <a:moveTo>
                    <a:pt x="281" y="98"/>
                  </a:moveTo>
                  <a:cubicBezTo>
                    <a:pt x="265" y="98"/>
                    <a:pt x="251" y="84"/>
                    <a:pt x="251" y="68"/>
                  </a:cubicBezTo>
                  <a:cubicBezTo>
                    <a:pt x="251" y="51"/>
                    <a:pt x="265" y="38"/>
                    <a:pt x="281" y="38"/>
                  </a:cubicBezTo>
                  <a:cubicBezTo>
                    <a:pt x="298" y="38"/>
                    <a:pt x="311" y="51"/>
                    <a:pt x="311" y="68"/>
                  </a:cubicBezTo>
                  <a:cubicBezTo>
                    <a:pt x="311" y="84"/>
                    <a:pt x="298" y="98"/>
                    <a:pt x="281" y="98"/>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p>
          </p:txBody>
        </p:sp>
        <p:sp>
          <p:nvSpPr>
            <p:cNvPr id="4111" name="Freeform 47"/>
            <p:cNvSpPr>
              <a:spLocks noEditPoints="1"/>
            </p:cNvSpPr>
            <p:nvPr/>
          </p:nvSpPr>
          <p:spPr bwMode="auto">
            <a:xfrm>
              <a:off x="264" y="3215"/>
              <a:ext cx="590" cy="388"/>
            </a:xfrm>
            <a:custGeom>
              <a:avLst/>
              <a:gdLst>
                <a:gd name="T0" fmla="*/ 332 w 348"/>
                <a:gd name="T1" fmla="*/ 50 h 229"/>
                <a:gd name="T2" fmla="*/ 258 w 348"/>
                <a:gd name="T3" fmla="*/ 0 h 229"/>
                <a:gd name="T4" fmla="*/ 169 w 348"/>
                <a:gd name="T5" fmla="*/ 224 h 229"/>
                <a:gd name="T6" fmla="*/ 268 w 348"/>
                <a:gd name="T7" fmla="*/ 132 h 229"/>
                <a:gd name="T8" fmla="*/ 332 w 348"/>
                <a:gd name="T9" fmla="*/ 50 h 229"/>
                <a:gd name="T10" fmla="*/ 139 w 348"/>
                <a:gd name="T11" fmla="*/ 40 h 229"/>
                <a:gd name="T12" fmla="*/ 154 w 348"/>
                <a:gd name="T13" fmla="*/ 55 h 229"/>
                <a:gd name="T14" fmla="*/ 139 w 348"/>
                <a:gd name="T15" fmla="*/ 71 h 229"/>
                <a:gd name="T16" fmla="*/ 124 w 348"/>
                <a:gd name="T17" fmla="*/ 55 h 229"/>
                <a:gd name="T18" fmla="*/ 139 w 348"/>
                <a:gd name="T19" fmla="*/ 40 h 229"/>
                <a:gd name="T20" fmla="*/ 104 w 348"/>
                <a:gd name="T21" fmla="*/ 100 h 229"/>
                <a:gd name="T22" fmla="*/ 124 w 348"/>
                <a:gd name="T23" fmla="*/ 80 h 229"/>
                <a:gd name="T24" fmla="*/ 144 w 348"/>
                <a:gd name="T25" fmla="*/ 100 h 229"/>
                <a:gd name="T26" fmla="*/ 124 w 348"/>
                <a:gd name="T27" fmla="*/ 121 h 229"/>
                <a:gd name="T28" fmla="*/ 104 w 348"/>
                <a:gd name="T29" fmla="*/ 100 h 229"/>
                <a:gd name="T30" fmla="*/ 138 w 348"/>
                <a:gd name="T31" fmla="*/ 173 h 229"/>
                <a:gd name="T32" fmla="*/ 115 w 348"/>
                <a:gd name="T33" fmla="*/ 150 h 229"/>
                <a:gd name="T34" fmla="*/ 138 w 348"/>
                <a:gd name="T35" fmla="*/ 127 h 229"/>
                <a:gd name="T36" fmla="*/ 161 w 348"/>
                <a:gd name="T37" fmla="*/ 150 h 229"/>
                <a:gd name="T38" fmla="*/ 138 w 348"/>
                <a:gd name="T39" fmla="*/ 173 h 229"/>
                <a:gd name="T40" fmla="*/ 179 w 348"/>
                <a:gd name="T41" fmla="*/ 213 h 229"/>
                <a:gd name="T42" fmla="*/ 155 w 348"/>
                <a:gd name="T43" fmla="*/ 188 h 229"/>
                <a:gd name="T44" fmla="*/ 179 w 348"/>
                <a:gd name="T45" fmla="*/ 163 h 229"/>
                <a:gd name="T46" fmla="*/ 204 w 348"/>
                <a:gd name="T47" fmla="*/ 188 h 229"/>
                <a:gd name="T48" fmla="*/ 179 w 348"/>
                <a:gd name="T49" fmla="*/ 213 h 229"/>
                <a:gd name="T50" fmla="*/ 281 w 348"/>
                <a:gd name="T51" fmla="*/ 97 h 229"/>
                <a:gd name="T52" fmla="*/ 251 w 348"/>
                <a:gd name="T53" fmla="*/ 67 h 229"/>
                <a:gd name="T54" fmla="*/ 281 w 348"/>
                <a:gd name="T55" fmla="*/ 37 h 229"/>
                <a:gd name="T56" fmla="*/ 311 w 348"/>
                <a:gd name="T57" fmla="*/ 67 h 229"/>
                <a:gd name="T58" fmla="*/ 281 w 348"/>
                <a:gd name="T59" fmla="*/ 9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8" h="229">
                  <a:moveTo>
                    <a:pt x="332" y="50"/>
                  </a:moveTo>
                  <a:cubicBezTo>
                    <a:pt x="316" y="5"/>
                    <a:pt x="258" y="0"/>
                    <a:pt x="258" y="0"/>
                  </a:cubicBezTo>
                  <a:cubicBezTo>
                    <a:pt x="0" y="3"/>
                    <a:pt x="102" y="219"/>
                    <a:pt x="169" y="224"/>
                  </a:cubicBezTo>
                  <a:cubicBezTo>
                    <a:pt x="236" y="229"/>
                    <a:pt x="226" y="149"/>
                    <a:pt x="268" y="132"/>
                  </a:cubicBezTo>
                  <a:cubicBezTo>
                    <a:pt x="311" y="115"/>
                    <a:pt x="348" y="95"/>
                    <a:pt x="332" y="50"/>
                  </a:cubicBezTo>
                  <a:close/>
                  <a:moveTo>
                    <a:pt x="139" y="40"/>
                  </a:moveTo>
                  <a:cubicBezTo>
                    <a:pt x="147" y="40"/>
                    <a:pt x="154" y="47"/>
                    <a:pt x="154" y="55"/>
                  </a:cubicBezTo>
                  <a:cubicBezTo>
                    <a:pt x="154" y="64"/>
                    <a:pt x="147" y="71"/>
                    <a:pt x="139" y="71"/>
                  </a:cubicBezTo>
                  <a:cubicBezTo>
                    <a:pt x="131" y="71"/>
                    <a:pt x="124" y="64"/>
                    <a:pt x="124" y="55"/>
                  </a:cubicBezTo>
                  <a:cubicBezTo>
                    <a:pt x="124" y="47"/>
                    <a:pt x="131" y="40"/>
                    <a:pt x="139" y="40"/>
                  </a:cubicBezTo>
                  <a:close/>
                  <a:moveTo>
                    <a:pt x="104" y="100"/>
                  </a:moveTo>
                  <a:cubicBezTo>
                    <a:pt x="104" y="89"/>
                    <a:pt x="113" y="80"/>
                    <a:pt x="124" y="80"/>
                  </a:cubicBezTo>
                  <a:cubicBezTo>
                    <a:pt x="135" y="80"/>
                    <a:pt x="144" y="89"/>
                    <a:pt x="144" y="100"/>
                  </a:cubicBezTo>
                  <a:cubicBezTo>
                    <a:pt x="144" y="112"/>
                    <a:pt x="135" y="121"/>
                    <a:pt x="124" y="121"/>
                  </a:cubicBezTo>
                  <a:cubicBezTo>
                    <a:pt x="113" y="121"/>
                    <a:pt x="104" y="112"/>
                    <a:pt x="104" y="100"/>
                  </a:cubicBezTo>
                  <a:close/>
                  <a:moveTo>
                    <a:pt x="138" y="173"/>
                  </a:moveTo>
                  <a:cubicBezTo>
                    <a:pt x="126" y="173"/>
                    <a:pt x="115" y="163"/>
                    <a:pt x="115" y="150"/>
                  </a:cubicBezTo>
                  <a:cubicBezTo>
                    <a:pt x="115" y="137"/>
                    <a:pt x="126" y="127"/>
                    <a:pt x="138" y="127"/>
                  </a:cubicBezTo>
                  <a:cubicBezTo>
                    <a:pt x="151" y="127"/>
                    <a:pt x="161" y="137"/>
                    <a:pt x="161" y="150"/>
                  </a:cubicBezTo>
                  <a:cubicBezTo>
                    <a:pt x="161" y="163"/>
                    <a:pt x="151" y="173"/>
                    <a:pt x="138" y="173"/>
                  </a:cubicBezTo>
                  <a:close/>
                  <a:moveTo>
                    <a:pt x="179" y="213"/>
                  </a:moveTo>
                  <a:cubicBezTo>
                    <a:pt x="166" y="213"/>
                    <a:pt x="155" y="201"/>
                    <a:pt x="155" y="188"/>
                  </a:cubicBezTo>
                  <a:cubicBezTo>
                    <a:pt x="155" y="174"/>
                    <a:pt x="166" y="163"/>
                    <a:pt x="179" y="163"/>
                  </a:cubicBezTo>
                  <a:cubicBezTo>
                    <a:pt x="193" y="163"/>
                    <a:pt x="204" y="174"/>
                    <a:pt x="204" y="188"/>
                  </a:cubicBezTo>
                  <a:cubicBezTo>
                    <a:pt x="204" y="201"/>
                    <a:pt x="193" y="213"/>
                    <a:pt x="179" y="213"/>
                  </a:cubicBezTo>
                  <a:close/>
                  <a:moveTo>
                    <a:pt x="281" y="97"/>
                  </a:moveTo>
                  <a:cubicBezTo>
                    <a:pt x="264" y="97"/>
                    <a:pt x="251" y="84"/>
                    <a:pt x="251" y="67"/>
                  </a:cubicBezTo>
                  <a:cubicBezTo>
                    <a:pt x="251" y="50"/>
                    <a:pt x="264" y="37"/>
                    <a:pt x="281" y="37"/>
                  </a:cubicBezTo>
                  <a:cubicBezTo>
                    <a:pt x="298" y="37"/>
                    <a:pt x="311" y="50"/>
                    <a:pt x="311" y="67"/>
                  </a:cubicBezTo>
                  <a:cubicBezTo>
                    <a:pt x="311" y="84"/>
                    <a:pt x="298" y="97"/>
                    <a:pt x="281" y="97"/>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p>
          </p:txBody>
        </p:sp>
        <p:sp>
          <p:nvSpPr>
            <p:cNvPr id="4112" name="Freeform 48"/>
            <p:cNvSpPr/>
            <p:nvPr/>
          </p:nvSpPr>
          <p:spPr bwMode="auto">
            <a:xfrm>
              <a:off x="1619" y="4385"/>
              <a:ext cx="112" cy="27"/>
            </a:xfrm>
            <a:custGeom>
              <a:avLst/>
              <a:gdLst>
                <a:gd name="T0" fmla="*/ 66 w 66"/>
                <a:gd name="T1" fmla="*/ 8 h 16"/>
                <a:gd name="T2" fmla="*/ 55 w 66"/>
                <a:gd name="T3" fmla="*/ 16 h 16"/>
                <a:gd name="T4" fmla="*/ 11 w 66"/>
                <a:gd name="T5" fmla="*/ 16 h 16"/>
                <a:gd name="T6" fmla="*/ 0 w 66"/>
                <a:gd name="T7" fmla="*/ 8 h 16"/>
                <a:gd name="T8" fmla="*/ 0 w 66"/>
                <a:gd name="T9" fmla="*/ 8 h 16"/>
                <a:gd name="T10" fmla="*/ 11 w 66"/>
                <a:gd name="T11" fmla="*/ 0 h 16"/>
                <a:gd name="T12" fmla="*/ 55 w 66"/>
                <a:gd name="T13" fmla="*/ 0 h 16"/>
                <a:gd name="T14" fmla="*/ 66 w 66"/>
                <a:gd name="T15" fmla="*/ 8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6">
                  <a:moveTo>
                    <a:pt x="66" y="8"/>
                  </a:moveTo>
                  <a:cubicBezTo>
                    <a:pt x="66" y="12"/>
                    <a:pt x="61" y="16"/>
                    <a:pt x="55" y="16"/>
                  </a:cubicBezTo>
                  <a:cubicBezTo>
                    <a:pt x="11" y="16"/>
                    <a:pt x="11" y="16"/>
                    <a:pt x="11" y="16"/>
                  </a:cubicBezTo>
                  <a:cubicBezTo>
                    <a:pt x="5" y="16"/>
                    <a:pt x="0" y="12"/>
                    <a:pt x="0" y="8"/>
                  </a:cubicBezTo>
                  <a:cubicBezTo>
                    <a:pt x="0" y="8"/>
                    <a:pt x="0" y="8"/>
                    <a:pt x="0" y="8"/>
                  </a:cubicBezTo>
                  <a:cubicBezTo>
                    <a:pt x="0" y="3"/>
                    <a:pt x="5" y="0"/>
                    <a:pt x="11" y="0"/>
                  </a:cubicBezTo>
                  <a:cubicBezTo>
                    <a:pt x="55" y="0"/>
                    <a:pt x="55" y="0"/>
                    <a:pt x="55" y="0"/>
                  </a:cubicBezTo>
                  <a:cubicBezTo>
                    <a:pt x="61" y="0"/>
                    <a:pt x="66" y="3"/>
                    <a:pt x="66" y="8"/>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p>
          </p:txBody>
        </p:sp>
        <p:sp>
          <p:nvSpPr>
            <p:cNvPr id="4113" name="Freeform 49"/>
            <p:cNvSpPr/>
            <p:nvPr/>
          </p:nvSpPr>
          <p:spPr bwMode="auto">
            <a:xfrm>
              <a:off x="1619" y="4414"/>
              <a:ext cx="112" cy="27"/>
            </a:xfrm>
            <a:custGeom>
              <a:avLst/>
              <a:gdLst>
                <a:gd name="T0" fmla="*/ 66 w 66"/>
                <a:gd name="T1" fmla="*/ 8 h 16"/>
                <a:gd name="T2" fmla="*/ 55 w 66"/>
                <a:gd name="T3" fmla="*/ 16 h 16"/>
                <a:gd name="T4" fmla="*/ 11 w 66"/>
                <a:gd name="T5" fmla="*/ 16 h 16"/>
                <a:gd name="T6" fmla="*/ 0 w 66"/>
                <a:gd name="T7" fmla="*/ 8 h 16"/>
                <a:gd name="T8" fmla="*/ 0 w 66"/>
                <a:gd name="T9" fmla="*/ 8 h 16"/>
                <a:gd name="T10" fmla="*/ 11 w 66"/>
                <a:gd name="T11" fmla="*/ 0 h 16"/>
                <a:gd name="T12" fmla="*/ 55 w 66"/>
                <a:gd name="T13" fmla="*/ 0 h 16"/>
                <a:gd name="T14" fmla="*/ 66 w 66"/>
                <a:gd name="T15" fmla="*/ 8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6">
                  <a:moveTo>
                    <a:pt x="66" y="8"/>
                  </a:moveTo>
                  <a:cubicBezTo>
                    <a:pt x="66" y="12"/>
                    <a:pt x="61" y="16"/>
                    <a:pt x="55" y="16"/>
                  </a:cubicBezTo>
                  <a:cubicBezTo>
                    <a:pt x="11" y="16"/>
                    <a:pt x="11" y="16"/>
                    <a:pt x="11" y="16"/>
                  </a:cubicBezTo>
                  <a:cubicBezTo>
                    <a:pt x="5" y="16"/>
                    <a:pt x="0" y="12"/>
                    <a:pt x="0" y="8"/>
                  </a:cubicBezTo>
                  <a:cubicBezTo>
                    <a:pt x="0" y="8"/>
                    <a:pt x="0" y="8"/>
                    <a:pt x="0" y="8"/>
                  </a:cubicBezTo>
                  <a:cubicBezTo>
                    <a:pt x="0" y="3"/>
                    <a:pt x="5" y="0"/>
                    <a:pt x="11" y="0"/>
                  </a:cubicBezTo>
                  <a:cubicBezTo>
                    <a:pt x="55" y="0"/>
                    <a:pt x="55" y="0"/>
                    <a:pt x="55" y="0"/>
                  </a:cubicBezTo>
                  <a:cubicBezTo>
                    <a:pt x="61" y="0"/>
                    <a:pt x="66" y="3"/>
                    <a:pt x="66" y="8"/>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p>
          </p:txBody>
        </p:sp>
        <p:sp>
          <p:nvSpPr>
            <p:cNvPr id="4114" name="Freeform 50"/>
            <p:cNvSpPr/>
            <p:nvPr/>
          </p:nvSpPr>
          <p:spPr bwMode="auto">
            <a:xfrm>
              <a:off x="1641" y="4443"/>
              <a:ext cx="68" cy="27"/>
            </a:xfrm>
            <a:custGeom>
              <a:avLst/>
              <a:gdLst>
                <a:gd name="T0" fmla="*/ 40 w 40"/>
                <a:gd name="T1" fmla="*/ 8 h 16"/>
                <a:gd name="T2" fmla="*/ 34 w 40"/>
                <a:gd name="T3" fmla="*/ 16 h 16"/>
                <a:gd name="T4" fmla="*/ 7 w 40"/>
                <a:gd name="T5" fmla="*/ 16 h 16"/>
                <a:gd name="T6" fmla="*/ 0 w 40"/>
                <a:gd name="T7" fmla="*/ 8 h 16"/>
                <a:gd name="T8" fmla="*/ 0 w 40"/>
                <a:gd name="T9" fmla="*/ 8 h 16"/>
                <a:gd name="T10" fmla="*/ 7 w 40"/>
                <a:gd name="T11" fmla="*/ 0 h 16"/>
                <a:gd name="T12" fmla="*/ 34 w 40"/>
                <a:gd name="T13" fmla="*/ 0 h 16"/>
                <a:gd name="T14" fmla="*/ 40 w 40"/>
                <a:gd name="T15" fmla="*/ 8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16">
                  <a:moveTo>
                    <a:pt x="40" y="8"/>
                  </a:moveTo>
                  <a:cubicBezTo>
                    <a:pt x="40" y="12"/>
                    <a:pt x="37" y="16"/>
                    <a:pt x="34" y="16"/>
                  </a:cubicBezTo>
                  <a:cubicBezTo>
                    <a:pt x="7" y="16"/>
                    <a:pt x="7" y="16"/>
                    <a:pt x="7" y="16"/>
                  </a:cubicBezTo>
                  <a:cubicBezTo>
                    <a:pt x="3" y="16"/>
                    <a:pt x="0" y="12"/>
                    <a:pt x="0" y="8"/>
                  </a:cubicBezTo>
                  <a:cubicBezTo>
                    <a:pt x="0" y="8"/>
                    <a:pt x="0" y="8"/>
                    <a:pt x="0" y="8"/>
                  </a:cubicBezTo>
                  <a:cubicBezTo>
                    <a:pt x="0" y="3"/>
                    <a:pt x="3" y="0"/>
                    <a:pt x="7" y="0"/>
                  </a:cubicBezTo>
                  <a:cubicBezTo>
                    <a:pt x="34" y="0"/>
                    <a:pt x="34" y="0"/>
                    <a:pt x="34" y="0"/>
                  </a:cubicBezTo>
                  <a:cubicBezTo>
                    <a:pt x="37" y="0"/>
                    <a:pt x="40" y="3"/>
                    <a:pt x="40" y="8"/>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p>
          </p:txBody>
        </p:sp>
        <p:sp>
          <p:nvSpPr>
            <p:cNvPr id="4115" name="Freeform 51"/>
            <p:cNvSpPr>
              <a:spLocks noEditPoints="1"/>
            </p:cNvSpPr>
            <p:nvPr/>
          </p:nvSpPr>
          <p:spPr bwMode="auto">
            <a:xfrm>
              <a:off x="1436" y="3954"/>
              <a:ext cx="475" cy="426"/>
            </a:xfrm>
            <a:custGeom>
              <a:avLst/>
              <a:gdLst>
                <a:gd name="T0" fmla="*/ 143 w 280"/>
                <a:gd name="T1" fmla="*/ 0 h 251"/>
                <a:gd name="T2" fmla="*/ 143 w 280"/>
                <a:gd name="T3" fmla="*/ 0 h 251"/>
                <a:gd name="T4" fmla="*/ 140 w 280"/>
                <a:gd name="T5" fmla="*/ 0 h 251"/>
                <a:gd name="T6" fmla="*/ 137 w 280"/>
                <a:gd name="T7" fmla="*/ 0 h 251"/>
                <a:gd name="T8" fmla="*/ 137 w 280"/>
                <a:gd name="T9" fmla="*/ 0 h 251"/>
                <a:gd name="T10" fmla="*/ 70 w 280"/>
                <a:gd name="T11" fmla="*/ 174 h 251"/>
                <a:gd name="T12" fmla="*/ 107 w 280"/>
                <a:gd name="T13" fmla="*/ 251 h 251"/>
                <a:gd name="T14" fmla="*/ 140 w 280"/>
                <a:gd name="T15" fmla="*/ 251 h 251"/>
                <a:gd name="T16" fmla="*/ 145 w 280"/>
                <a:gd name="T17" fmla="*/ 251 h 251"/>
                <a:gd name="T18" fmla="*/ 176 w 280"/>
                <a:gd name="T19" fmla="*/ 251 h 251"/>
                <a:gd name="T20" fmla="*/ 211 w 280"/>
                <a:gd name="T21" fmla="*/ 174 h 251"/>
                <a:gd name="T22" fmla="*/ 143 w 280"/>
                <a:gd name="T23" fmla="*/ 0 h 251"/>
                <a:gd name="T24" fmla="*/ 209 w 280"/>
                <a:gd name="T25" fmla="*/ 127 h 251"/>
                <a:gd name="T26" fmla="*/ 169 w 280"/>
                <a:gd name="T27" fmla="*/ 28 h 251"/>
                <a:gd name="T28" fmla="*/ 209 w 280"/>
                <a:gd name="T29" fmla="*/ 127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0" h="251">
                  <a:moveTo>
                    <a:pt x="143" y="0"/>
                  </a:moveTo>
                  <a:cubicBezTo>
                    <a:pt x="143" y="0"/>
                    <a:pt x="143" y="0"/>
                    <a:pt x="143" y="0"/>
                  </a:cubicBezTo>
                  <a:cubicBezTo>
                    <a:pt x="143" y="0"/>
                    <a:pt x="141" y="0"/>
                    <a:pt x="140" y="0"/>
                  </a:cubicBezTo>
                  <a:cubicBezTo>
                    <a:pt x="139" y="0"/>
                    <a:pt x="143" y="0"/>
                    <a:pt x="137" y="0"/>
                  </a:cubicBezTo>
                  <a:cubicBezTo>
                    <a:pt x="137" y="0"/>
                    <a:pt x="137" y="0"/>
                    <a:pt x="137" y="0"/>
                  </a:cubicBezTo>
                  <a:cubicBezTo>
                    <a:pt x="0" y="4"/>
                    <a:pt x="33" y="141"/>
                    <a:pt x="70" y="174"/>
                  </a:cubicBezTo>
                  <a:cubicBezTo>
                    <a:pt x="108" y="208"/>
                    <a:pt x="107" y="251"/>
                    <a:pt x="107" y="251"/>
                  </a:cubicBezTo>
                  <a:cubicBezTo>
                    <a:pt x="140" y="251"/>
                    <a:pt x="140" y="251"/>
                    <a:pt x="140" y="251"/>
                  </a:cubicBezTo>
                  <a:cubicBezTo>
                    <a:pt x="145" y="251"/>
                    <a:pt x="145" y="251"/>
                    <a:pt x="145" y="251"/>
                  </a:cubicBezTo>
                  <a:cubicBezTo>
                    <a:pt x="176" y="251"/>
                    <a:pt x="176" y="251"/>
                    <a:pt x="176" y="251"/>
                  </a:cubicBezTo>
                  <a:cubicBezTo>
                    <a:pt x="176" y="251"/>
                    <a:pt x="173" y="208"/>
                    <a:pt x="211" y="174"/>
                  </a:cubicBezTo>
                  <a:cubicBezTo>
                    <a:pt x="248" y="141"/>
                    <a:pt x="280" y="4"/>
                    <a:pt x="143" y="0"/>
                  </a:cubicBezTo>
                  <a:close/>
                  <a:moveTo>
                    <a:pt x="209" y="127"/>
                  </a:moveTo>
                  <a:cubicBezTo>
                    <a:pt x="232" y="63"/>
                    <a:pt x="169" y="28"/>
                    <a:pt x="169" y="28"/>
                  </a:cubicBezTo>
                  <a:cubicBezTo>
                    <a:pt x="263" y="43"/>
                    <a:pt x="209" y="127"/>
                    <a:pt x="209" y="127"/>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p>
          </p:txBody>
        </p:sp>
        <p:sp>
          <p:nvSpPr>
            <p:cNvPr id="4116" name="Freeform 52"/>
            <p:cNvSpPr/>
            <p:nvPr/>
          </p:nvSpPr>
          <p:spPr bwMode="auto">
            <a:xfrm>
              <a:off x="2954" y="1938"/>
              <a:ext cx="75" cy="315"/>
            </a:xfrm>
            <a:custGeom>
              <a:avLst/>
              <a:gdLst>
                <a:gd name="T0" fmla="*/ 75 w 75"/>
                <a:gd name="T1" fmla="*/ 252 h 315"/>
                <a:gd name="T2" fmla="*/ 51 w 75"/>
                <a:gd name="T3" fmla="*/ 315 h 315"/>
                <a:gd name="T4" fmla="*/ 22 w 75"/>
                <a:gd name="T5" fmla="*/ 315 h 315"/>
                <a:gd name="T6" fmla="*/ 0 w 75"/>
                <a:gd name="T7" fmla="*/ 252 h 315"/>
                <a:gd name="T8" fmla="*/ 0 w 75"/>
                <a:gd name="T9" fmla="*/ 0 h 315"/>
                <a:gd name="T10" fmla="*/ 75 w 75"/>
                <a:gd name="T11" fmla="*/ 0 h 315"/>
                <a:gd name="T12" fmla="*/ 75 w 75"/>
                <a:gd name="T13" fmla="*/ 252 h 315"/>
              </a:gdLst>
              <a:ahLst/>
              <a:cxnLst>
                <a:cxn ang="0">
                  <a:pos x="T0" y="T1"/>
                </a:cxn>
                <a:cxn ang="0">
                  <a:pos x="T2" y="T3"/>
                </a:cxn>
                <a:cxn ang="0">
                  <a:pos x="T4" y="T5"/>
                </a:cxn>
                <a:cxn ang="0">
                  <a:pos x="T6" y="T7"/>
                </a:cxn>
                <a:cxn ang="0">
                  <a:pos x="T8" y="T9"/>
                </a:cxn>
                <a:cxn ang="0">
                  <a:pos x="T10" y="T11"/>
                </a:cxn>
                <a:cxn ang="0">
                  <a:pos x="T12" y="T13"/>
                </a:cxn>
              </a:cxnLst>
              <a:rect l="0" t="0" r="r" b="b"/>
              <a:pathLst>
                <a:path w="75" h="315">
                  <a:moveTo>
                    <a:pt x="75" y="252"/>
                  </a:moveTo>
                  <a:lnTo>
                    <a:pt x="51" y="315"/>
                  </a:lnTo>
                  <a:lnTo>
                    <a:pt x="22" y="315"/>
                  </a:lnTo>
                  <a:lnTo>
                    <a:pt x="0" y="252"/>
                  </a:lnTo>
                  <a:lnTo>
                    <a:pt x="0" y="0"/>
                  </a:lnTo>
                  <a:lnTo>
                    <a:pt x="75" y="0"/>
                  </a:lnTo>
                  <a:lnTo>
                    <a:pt x="75" y="252"/>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p>
          </p:txBody>
        </p:sp>
        <p:sp>
          <p:nvSpPr>
            <p:cNvPr id="4117" name="Freeform 53"/>
            <p:cNvSpPr/>
            <p:nvPr/>
          </p:nvSpPr>
          <p:spPr bwMode="auto">
            <a:xfrm>
              <a:off x="2954" y="1878"/>
              <a:ext cx="75" cy="92"/>
            </a:xfrm>
            <a:custGeom>
              <a:avLst/>
              <a:gdLst>
                <a:gd name="T0" fmla="*/ 44 w 44"/>
                <a:gd name="T1" fmla="*/ 32 h 54"/>
                <a:gd name="T2" fmla="*/ 22 w 44"/>
                <a:gd name="T3" fmla="*/ 54 h 54"/>
                <a:gd name="T4" fmla="*/ 21 w 44"/>
                <a:gd name="T5" fmla="*/ 54 h 54"/>
                <a:gd name="T6" fmla="*/ 0 w 44"/>
                <a:gd name="T7" fmla="*/ 32 h 54"/>
                <a:gd name="T8" fmla="*/ 0 w 44"/>
                <a:gd name="T9" fmla="*/ 12 h 54"/>
                <a:gd name="T10" fmla="*/ 21 w 44"/>
                <a:gd name="T11" fmla="*/ 3 h 54"/>
                <a:gd name="T12" fmla="*/ 22 w 44"/>
                <a:gd name="T13" fmla="*/ 3 h 54"/>
                <a:gd name="T14" fmla="*/ 44 w 44"/>
                <a:gd name="T15" fmla="*/ 12 h 54"/>
                <a:gd name="T16" fmla="*/ 44 w 44"/>
                <a:gd name="T17"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54">
                  <a:moveTo>
                    <a:pt x="44" y="32"/>
                  </a:moveTo>
                  <a:cubicBezTo>
                    <a:pt x="44" y="44"/>
                    <a:pt x="34" y="54"/>
                    <a:pt x="22" y="54"/>
                  </a:cubicBezTo>
                  <a:cubicBezTo>
                    <a:pt x="21" y="54"/>
                    <a:pt x="21" y="54"/>
                    <a:pt x="21" y="54"/>
                  </a:cubicBezTo>
                  <a:cubicBezTo>
                    <a:pt x="9" y="54"/>
                    <a:pt x="0" y="44"/>
                    <a:pt x="0" y="32"/>
                  </a:cubicBezTo>
                  <a:cubicBezTo>
                    <a:pt x="0" y="12"/>
                    <a:pt x="0" y="12"/>
                    <a:pt x="0" y="12"/>
                  </a:cubicBezTo>
                  <a:cubicBezTo>
                    <a:pt x="0" y="0"/>
                    <a:pt x="9" y="3"/>
                    <a:pt x="21" y="3"/>
                  </a:cubicBezTo>
                  <a:cubicBezTo>
                    <a:pt x="22" y="3"/>
                    <a:pt x="22" y="3"/>
                    <a:pt x="22" y="3"/>
                  </a:cubicBezTo>
                  <a:cubicBezTo>
                    <a:pt x="34" y="3"/>
                    <a:pt x="44" y="0"/>
                    <a:pt x="44" y="12"/>
                  </a:cubicBezTo>
                  <a:lnTo>
                    <a:pt x="44" y="32"/>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p>
          </p:txBody>
        </p:sp>
        <p:sp>
          <p:nvSpPr>
            <p:cNvPr id="4118" name="Rectangle 54"/>
            <p:cNvSpPr>
              <a:spLocks noChangeArrowheads="1"/>
            </p:cNvSpPr>
            <p:nvPr/>
          </p:nvSpPr>
          <p:spPr bwMode="auto">
            <a:xfrm>
              <a:off x="2949" y="1915"/>
              <a:ext cx="83" cy="8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US" sz="1350"/>
            </a:p>
          </p:txBody>
        </p:sp>
        <p:sp>
          <p:nvSpPr>
            <p:cNvPr id="4119" name="Freeform 55"/>
            <p:cNvSpPr/>
            <p:nvPr/>
          </p:nvSpPr>
          <p:spPr bwMode="auto">
            <a:xfrm>
              <a:off x="2976" y="2243"/>
              <a:ext cx="29" cy="46"/>
            </a:xfrm>
            <a:custGeom>
              <a:avLst/>
              <a:gdLst>
                <a:gd name="T0" fmla="*/ 0 w 17"/>
                <a:gd name="T1" fmla="*/ 5 h 27"/>
                <a:gd name="T2" fmla="*/ 6 w 17"/>
                <a:gd name="T3" fmla="*/ 21 h 27"/>
                <a:gd name="T4" fmla="*/ 17 w 17"/>
                <a:gd name="T5" fmla="*/ 6 h 27"/>
                <a:gd name="T6" fmla="*/ 0 w 17"/>
                <a:gd name="T7" fmla="*/ 5 h 27"/>
              </a:gdLst>
              <a:ahLst/>
              <a:cxnLst>
                <a:cxn ang="0">
                  <a:pos x="T0" y="T1"/>
                </a:cxn>
                <a:cxn ang="0">
                  <a:pos x="T2" y="T3"/>
                </a:cxn>
                <a:cxn ang="0">
                  <a:pos x="T4" y="T5"/>
                </a:cxn>
                <a:cxn ang="0">
                  <a:pos x="T6" y="T7"/>
                </a:cxn>
              </a:cxnLst>
              <a:rect l="0" t="0" r="r" b="b"/>
              <a:pathLst>
                <a:path w="17" h="27">
                  <a:moveTo>
                    <a:pt x="0" y="5"/>
                  </a:moveTo>
                  <a:cubicBezTo>
                    <a:pt x="0" y="5"/>
                    <a:pt x="4" y="17"/>
                    <a:pt x="6" y="21"/>
                  </a:cubicBezTo>
                  <a:cubicBezTo>
                    <a:pt x="8" y="24"/>
                    <a:pt x="10" y="27"/>
                    <a:pt x="17" y="6"/>
                  </a:cubicBezTo>
                  <a:cubicBezTo>
                    <a:pt x="17" y="6"/>
                    <a:pt x="10" y="0"/>
                    <a:pt x="0" y="5"/>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p>
          </p:txBody>
        </p:sp>
        <p:sp>
          <p:nvSpPr>
            <p:cNvPr id="4120" name="Freeform 56"/>
            <p:cNvSpPr/>
            <p:nvPr/>
          </p:nvSpPr>
          <p:spPr bwMode="auto">
            <a:xfrm>
              <a:off x="2469" y="3722"/>
              <a:ext cx="277" cy="278"/>
            </a:xfrm>
            <a:custGeom>
              <a:avLst/>
              <a:gdLst>
                <a:gd name="T0" fmla="*/ 120 w 163"/>
                <a:gd name="T1" fmla="*/ 8 h 164"/>
                <a:gd name="T2" fmla="*/ 153 w 163"/>
                <a:gd name="T3" fmla="*/ 73 h 164"/>
                <a:gd name="T4" fmla="*/ 72 w 163"/>
                <a:gd name="T5" fmla="*/ 154 h 164"/>
                <a:gd name="T6" fmla="*/ 8 w 163"/>
                <a:gd name="T7" fmla="*/ 122 h 164"/>
                <a:gd name="T8" fmla="*/ 0 w 163"/>
                <a:gd name="T9" fmla="*/ 128 h 164"/>
                <a:gd name="T10" fmla="*/ 72 w 163"/>
                <a:gd name="T11" fmla="*/ 164 h 164"/>
                <a:gd name="T12" fmla="*/ 163 w 163"/>
                <a:gd name="T13" fmla="*/ 73 h 164"/>
                <a:gd name="T14" fmla="*/ 126 w 163"/>
                <a:gd name="T15" fmla="*/ 0 h 164"/>
                <a:gd name="T16" fmla="*/ 120 w 163"/>
                <a:gd name="T17" fmla="*/ 8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164">
                  <a:moveTo>
                    <a:pt x="120" y="8"/>
                  </a:moveTo>
                  <a:cubicBezTo>
                    <a:pt x="140" y="23"/>
                    <a:pt x="153" y="46"/>
                    <a:pt x="153" y="73"/>
                  </a:cubicBezTo>
                  <a:cubicBezTo>
                    <a:pt x="153" y="118"/>
                    <a:pt x="117" y="154"/>
                    <a:pt x="72" y="154"/>
                  </a:cubicBezTo>
                  <a:cubicBezTo>
                    <a:pt x="46" y="154"/>
                    <a:pt x="23" y="141"/>
                    <a:pt x="8" y="122"/>
                  </a:cubicBezTo>
                  <a:cubicBezTo>
                    <a:pt x="0" y="128"/>
                    <a:pt x="0" y="128"/>
                    <a:pt x="0" y="128"/>
                  </a:cubicBezTo>
                  <a:cubicBezTo>
                    <a:pt x="16" y="150"/>
                    <a:pt x="43" y="164"/>
                    <a:pt x="72" y="164"/>
                  </a:cubicBezTo>
                  <a:cubicBezTo>
                    <a:pt x="123" y="164"/>
                    <a:pt x="163" y="123"/>
                    <a:pt x="163" y="73"/>
                  </a:cubicBezTo>
                  <a:cubicBezTo>
                    <a:pt x="163" y="43"/>
                    <a:pt x="149" y="16"/>
                    <a:pt x="126" y="0"/>
                  </a:cubicBezTo>
                  <a:lnTo>
                    <a:pt x="120" y="8"/>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p>
          </p:txBody>
        </p:sp>
        <p:sp>
          <p:nvSpPr>
            <p:cNvPr id="4121" name="Freeform 57"/>
            <p:cNvSpPr>
              <a:spLocks noEditPoints="1"/>
            </p:cNvSpPr>
            <p:nvPr/>
          </p:nvSpPr>
          <p:spPr bwMode="auto">
            <a:xfrm>
              <a:off x="2471" y="3725"/>
              <a:ext cx="246" cy="246"/>
            </a:xfrm>
            <a:custGeom>
              <a:avLst/>
              <a:gdLst>
                <a:gd name="T0" fmla="*/ 72 w 145"/>
                <a:gd name="T1" fmla="*/ 0 h 145"/>
                <a:gd name="T2" fmla="*/ 0 w 145"/>
                <a:gd name="T3" fmla="*/ 73 h 145"/>
                <a:gd name="T4" fmla="*/ 72 w 145"/>
                <a:gd name="T5" fmla="*/ 145 h 145"/>
                <a:gd name="T6" fmla="*/ 145 w 145"/>
                <a:gd name="T7" fmla="*/ 73 h 145"/>
                <a:gd name="T8" fmla="*/ 72 w 145"/>
                <a:gd name="T9" fmla="*/ 0 h 145"/>
                <a:gd name="T10" fmla="*/ 72 w 145"/>
                <a:gd name="T11" fmla="*/ 142 h 145"/>
                <a:gd name="T12" fmla="*/ 3 w 145"/>
                <a:gd name="T13" fmla="*/ 73 h 145"/>
                <a:gd name="T14" fmla="*/ 72 w 145"/>
                <a:gd name="T15" fmla="*/ 4 h 145"/>
                <a:gd name="T16" fmla="*/ 141 w 145"/>
                <a:gd name="T17" fmla="*/ 73 h 145"/>
                <a:gd name="T18" fmla="*/ 72 w 145"/>
                <a:gd name="T19" fmla="*/ 14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145">
                  <a:moveTo>
                    <a:pt x="72" y="0"/>
                  </a:moveTo>
                  <a:cubicBezTo>
                    <a:pt x="32" y="0"/>
                    <a:pt x="0" y="33"/>
                    <a:pt x="0" y="73"/>
                  </a:cubicBezTo>
                  <a:cubicBezTo>
                    <a:pt x="0" y="113"/>
                    <a:pt x="32" y="145"/>
                    <a:pt x="72" y="145"/>
                  </a:cubicBezTo>
                  <a:cubicBezTo>
                    <a:pt x="112" y="145"/>
                    <a:pt x="145" y="113"/>
                    <a:pt x="145" y="73"/>
                  </a:cubicBezTo>
                  <a:cubicBezTo>
                    <a:pt x="145" y="33"/>
                    <a:pt x="112" y="0"/>
                    <a:pt x="72" y="0"/>
                  </a:cubicBezTo>
                  <a:close/>
                  <a:moveTo>
                    <a:pt x="72" y="142"/>
                  </a:moveTo>
                  <a:cubicBezTo>
                    <a:pt x="34" y="142"/>
                    <a:pt x="3" y="111"/>
                    <a:pt x="3" y="73"/>
                  </a:cubicBezTo>
                  <a:cubicBezTo>
                    <a:pt x="3" y="35"/>
                    <a:pt x="34" y="4"/>
                    <a:pt x="72" y="4"/>
                  </a:cubicBezTo>
                  <a:cubicBezTo>
                    <a:pt x="110" y="4"/>
                    <a:pt x="141" y="35"/>
                    <a:pt x="141" y="73"/>
                  </a:cubicBezTo>
                  <a:cubicBezTo>
                    <a:pt x="141" y="111"/>
                    <a:pt x="110" y="142"/>
                    <a:pt x="72" y="14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p>
          </p:txBody>
        </p:sp>
        <p:sp>
          <p:nvSpPr>
            <p:cNvPr id="4122" name="Freeform 58"/>
            <p:cNvSpPr/>
            <p:nvPr/>
          </p:nvSpPr>
          <p:spPr bwMode="auto">
            <a:xfrm>
              <a:off x="2464" y="3730"/>
              <a:ext cx="275" cy="241"/>
            </a:xfrm>
            <a:custGeom>
              <a:avLst/>
              <a:gdLst>
                <a:gd name="T0" fmla="*/ 47 w 162"/>
                <a:gd name="T1" fmla="*/ 11 h 142"/>
                <a:gd name="T2" fmla="*/ 44 w 162"/>
                <a:gd name="T3" fmla="*/ 17 h 142"/>
                <a:gd name="T4" fmla="*/ 41 w 162"/>
                <a:gd name="T5" fmla="*/ 21 h 142"/>
                <a:gd name="T6" fmla="*/ 38 w 162"/>
                <a:gd name="T7" fmla="*/ 19 h 142"/>
                <a:gd name="T8" fmla="*/ 38 w 162"/>
                <a:gd name="T9" fmla="*/ 23 h 142"/>
                <a:gd name="T10" fmla="*/ 30 w 162"/>
                <a:gd name="T11" fmla="*/ 25 h 142"/>
                <a:gd name="T12" fmla="*/ 26 w 162"/>
                <a:gd name="T13" fmla="*/ 30 h 142"/>
                <a:gd name="T14" fmla="*/ 19 w 162"/>
                <a:gd name="T15" fmla="*/ 38 h 142"/>
                <a:gd name="T16" fmla="*/ 16 w 162"/>
                <a:gd name="T17" fmla="*/ 44 h 142"/>
                <a:gd name="T18" fmla="*/ 19 w 162"/>
                <a:gd name="T19" fmla="*/ 48 h 142"/>
                <a:gd name="T20" fmla="*/ 20 w 162"/>
                <a:gd name="T21" fmla="*/ 50 h 142"/>
                <a:gd name="T22" fmla="*/ 16 w 162"/>
                <a:gd name="T23" fmla="*/ 47 h 142"/>
                <a:gd name="T24" fmla="*/ 13 w 162"/>
                <a:gd name="T25" fmla="*/ 43 h 142"/>
                <a:gd name="T26" fmla="*/ 12 w 162"/>
                <a:gd name="T27" fmla="*/ 49 h 142"/>
                <a:gd name="T28" fmla="*/ 13 w 162"/>
                <a:gd name="T29" fmla="*/ 60 h 142"/>
                <a:gd name="T30" fmla="*/ 17 w 162"/>
                <a:gd name="T31" fmla="*/ 57 h 142"/>
                <a:gd name="T32" fmla="*/ 23 w 162"/>
                <a:gd name="T33" fmla="*/ 63 h 142"/>
                <a:gd name="T34" fmla="*/ 29 w 162"/>
                <a:gd name="T35" fmla="*/ 70 h 142"/>
                <a:gd name="T36" fmla="*/ 36 w 162"/>
                <a:gd name="T37" fmla="*/ 75 h 142"/>
                <a:gd name="T38" fmla="*/ 44 w 162"/>
                <a:gd name="T39" fmla="*/ 84 h 142"/>
                <a:gd name="T40" fmla="*/ 41 w 162"/>
                <a:gd name="T41" fmla="*/ 96 h 142"/>
                <a:gd name="T42" fmla="*/ 35 w 162"/>
                <a:gd name="T43" fmla="*/ 111 h 142"/>
                <a:gd name="T44" fmla="*/ 37 w 162"/>
                <a:gd name="T45" fmla="*/ 121 h 142"/>
                <a:gd name="T46" fmla="*/ 33 w 162"/>
                <a:gd name="T47" fmla="*/ 122 h 142"/>
                <a:gd name="T48" fmla="*/ 23 w 162"/>
                <a:gd name="T49" fmla="*/ 106 h 142"/>
                <a:gd name="T50" fmla="*/ 12 w 162"/>
                <a:gd name="T51" fmla="*/ 81 h 142"/>
                <a:gd name="T52" fmla="*/ 8 w 162"/>
                <a:gd name="T53" fmla="*/ 62 h 142"/>
                <a:gd name="T54" fmla="*/ 53 w 162"/>
                <a:gd name="T55" fmla="*/ 131 h 142"/>
                <a:gd name="T56" fmla="*/ 64 w 162"/>
                <a:gd name="T57" fmla="*/ 129 h 142"/>
                <a:gd name="T58" fmla="*/ 79 w 162"/>
                <a:gd name="T59" fmla="*/ 127 h 142"/>
                <a:gd name="T60" fmla="*/ 77 w 162"/>
                <a:gd name="T61" fmla="*/ 134 h 142"/>
                <a:gd name="T62" fmla="*/ 86 w 162"/>
                <a:gd name="T63" fmla="*/ 133 h 142"/>
                <a:gd name="T64" fmla="*/ 99 w 162"/>
                <a:gd name="T65" fmla="*/ 131 h 142"/>
                <a:gd name="T66" fmla="*/ 98 w 162"/>
                <a:gd name="T67" fmla="*/ 2 h 142"/>
                <a:gd name="T68" fmla="*/ 140 w 162"/>
                <a:gd name="T69" fmla="*/ 46 h 142"/>
                <a:gd name="T70" fmla="*/ 135 w 162"/>
                <a:gd name="T71" fmla="*/ 42 h 142"/>
                <a:gd name="T72" fmla="*/ 129 w 162"/>
                <a:gd name="T73" fmla="*/ 53 h 142"/>
                <a:gd name="T74" fmla="*/ 121 w 162"/>
                <a:gd name="T75" fmla="*/ 43 h 142"/>
                <a:gd name="T76" fmla="*/ 125 w 162"/>
                <a:gd name="T77" fmla="*/ 54 h 142"/>
                <a:gd name="T78" fmla="*/ 133 w 162"/>
                <a:gd name="T79" fmla="*/ 57 h 142"/>
                <a:gd name="T80" fmla="*/ 129 w 162"/>
                <a:gd name="T81" fmla="*/ 72 h 142"/>
                <a:gd name="T82" fmla="*/ 125 w 162"/>
                <a:gd name="T83" fmla="*/ 88 h 142"/>
                <a:gd name="T84" fmla="*/ 120 w 162"/>
                <a:gd name="T85" fmla="*/ 98 h 142"/>
                <a:gd name="T86" fmla="*/ 105 w 162"/>
                <a:gd name="T87" fmla="*/ 110 h 142"/>
                <a:gd name="T88" fmla="*/ 101 w 162"/>
                <a:gd name="T89" fmla="*/ 99 h 142"/>
                <a:gd name="T90" fmla="*/ 102 w 162"/>
                <a:gd name="T91" fmla="*/ 86 h 142"/>
                <a:gd name="T92" fmla="*/ 96 w 162"/>
                <a:gd name="T93" fmla="*/ 72 h 142"/>
                <a:gd name="T94" fmla="*/ 89 w 162"/>
                <a:gd name="T95" fmla="*/ 64 h 142"/>
                <a:gd name="T96" fmla="*/ 71 w 162"/>
                <a:gd name="T97" fmla="*/ 65 h 142"/>
                <a:gd name="T98" fmla="*/ 64 w 162"/>
                <a:gd name="T99" fmla="*/ 55 h 142"/>
                <a:gd name="T100" fmla="*/ 72 w 162"/>
                <a:gd name="T101" fmla="*/ 35 h 142"/>
                <a:gd name="T102" fmla="*/ 85 w 162"/>
                <a:gd name="T103" fmla="*/ 30 h 142"/>
                <a:gd name="T104" fmla="*/ 93 w 162"/>
                <a:gd name="T105" fmla="*/ 33 h 142"/>
                <a:gd name="T106" fmla="*/ 104 w 162"/>
                <a:gd name="T107" fmla="*/ 33 h 142"/>
                <a:gd name="T108" fmla="*/ 116 w 162"/>
                <a:gd name="T109" fmla="*/ 32 h 142"/>
                <a:gd name="T110" fmla="*/ 105 w 162"/>
                <a:gd name="T111" fmla="*/ 27 h 142"/>
                <a:gd name="T112" fmla="*/ 104 w 162"/>
                <a:gd name="T113" fmla="*/ 23 h 142"/>
                <a:gd name="T114" fmla="*/ 91 w 162"/>
                <a:gd name="T115" fmla="*/ 24 h 142"/>
                <a:gd name="T116" fmla="*/ 79 w 162"/>
                <a:gd name="T117" fmla="*/ 27 h 142"/>
                <a:gd name="T118" fmla="*/ 77 w 162"/>
                <a:gd name="T119" fmla="*/ 15 h 142"/>
                <a:gd name="T120" fmla="*/ 69 w 162"/>
                <a:gd name="T121" fmla="*/ 8 h 142"/>
                <a:gd name="T122" fmla="*/ 78 w 162"/>
                <a:gd name="T123" fmla="*/ 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2" h="142">
                  <a:moveTo>
                    <a:pt x="66" y="1"/>
                  </a:moveTo>
                  <a:cubicBezTo>
                    <a:pt x="66" y="1"/>
                    <a:pt x="42" y="4"/>
                    <a:pt x="25" y="23"/>
                  </a:cubicBezTo>
                  <a:cubicBezTo>
                    <a:pt x="25" y="23"/>
                    <a:pt x="38" y="10"/>
                    <a:pt x="46" y="10"/>
                  </a:cubicBezTo>
                  <a:cubicBezTo>
                    <a:pt x="47" y="10"/>
                    <a:pt x="47" y="10"/>
                    <a:pt x="47" y="10"/>
                  </a:cubicBezTo>
                  <a:cubicBezTo>
                    <a:pt x="47" y="10"/>
                    <a:pt x="47" y="11"/>
                    <a:pt x="47" y="11"/>
                  </a:cubicBezTo>
                  <a:cubicBezTo>
                    <a:pt x="47" y="12"/>
                    <a:pt x="46" y="13"/>
                    <a:pt x="46" y="13"/>
                  </a:cubicBezTo>
                  <a:cubicBezTo>
                    <a:pt x="46" y="14"/>
                    <a:pt x="46" y="15"/>
                    <a:pt x="46" y="15"/>
                  </a:cubicBezTo>
                  <a:cubicBezTo>
                    <a:pt x="45" y="15"/>
                    <a:pt x="45" y="15"/>
                    <a:pt x="45" y="15"/>
                  </a:cubicBezTo>
                  <a:cubicBezTo>
                    <a:pt x="45" y="15"/>
                    <a:pt x="45" y="16"/>
                    <a:pt x="44" y="16"/>
                  </a:cubicBezTo>
                  <a:cubicBezTo>
                    <a:pt x="44" y="16"/>
                    <a:pt x="44" y="16"/>
                    <a:pt x="44" y="17"/>
                  </a:cubicBezTo>
                  <a:cubicBezTo>
                    <a:pt x="44" y="17"/>
                    <a:pt x="44" y="18"/>
                    <a:pt x="44" y="18"/>
                  </a:cubicBezTo>
                  <a:cubicBezTo>
                    <a:pt x="44" y="20"/>
                    <a:pt x="44" y="20"/>
                    <a:pt x="44" y="20"/>
                  </a:cubicBezTo>
                  <a:cubicBezTo>
                    <a:pt x="44" y="20"/>
                    <a:pt x="44" y="20"/>
                    <a:pt x="44" y="20"/>
                  </a:cubicBezTo>
                  <a:cubicBezTo>
                    <a:pt x="43" y="21"/>
                    <a:pt x="43" y="21"/>
                    <a:pt x="43" y="21"/>
                  </a:cubicBezTo>
                  <a:cubicBezTo>
                    <a:pt x="43" y="21"/>
                    <a:pt x="41" y="21"/>
                    <a:pt x="41" y="21"/>
                  </a:cubicBezTo>
                  <a:cubicBezTo>
                    <a:pt x="40" y="21"/>
                    <a:pt x="40" y="20"/>
                    <a:pt x="40" y="20"/>
                  </a:cubicBezTo>
                  <a:cubicBezTo>
                    <a:pt x="42" y="19"/>
                    <a:pt x="42" y="19"/>
                    <a:pt x="42" y="19"/>
                  </a:cubicBezTo>
                  <a:cubicBezTo>
                    <a:pt x="42" y="19"/>
                    <a:pt x="42" y="19"/>
                    <a:pt x="41" y="18"/>
                  </a:cubicBezTo>
                  <a:cubicBezTo>
                    <a:pt x="41" y="18"/>
                    <a:pt x="41" y="17"/>
                    <a:pt x="40" y="18"/>
                  </a:cubicBezTo>
                  <a:cubicBezTo>
                    <a:pt x="40" y="18"/>
                    <a:pt x="38" y="19"/>
                    <a:pt x="38" y="19"/>
                  </a:cubicBezTo>
                  <a:cubicBezTo>
                    <a:pt x="37" y="19"/>
                    <a:pt x="37" y="19"/>
                    <a:pt x="37" y="19"/>
                  </a:cubicBezTo>
                  <a:cubicBezTo>
                    <a:pt x="37" y="19"/>
                    <a:pt x="37" y="21"/>
                    <a:pt x="37" y="21"/>
                  </a:cubicBezTo>
                  <a:cubicBezTo>
                    <a:pt x="37" y="21"/>
                    <a:pt x="38" y="21"/>
                    <a:pt x="38" y="21"/>
                  </a:cubicBezTo>
                  <a:cubicBezTo>
                    <a:pt x="38" y="21"/>
                    <a:pt x="38" y="22"/>
                    <a:pt x="38" y="22"/>
                  </a:cubicBezTo>
                  <a:cubicBezTo>
                    <a:pt x="38" y="23"/>
                    <a:pt x="38" y="23"/>
                    <a:pt x="38" y="23"/>
                  </a:cubicBezTo>
                  <a:cubicBezTo>
                    <a:pt x="38" y="23"/>
                    <a:pt x="37" y="24"/>
                    <a:pt x="36" y="24"/>
                  </a:cubicBezTo>
                  <a:cubicBezTo>
                    <a:pt x="36" y="24"/>
                    <a:pt x="35" y="23"/>
                    <a:pt x="34" y="23"/>
                  </a:cubicBezTo>
                  <a:cubicBezTo>
                    <a:pt x="34" y="23"/>
                    <a:pt x="33" y="23"/>
                    <a:pt x="33" y="23"/>
                  </a:cubicBezTo>
                  <a:cubicBezTo>
                    <a:pt x="32" y="23"/>
                    <a:pt x="32" y="23"/>
                    <a:pt x="32" y="24"/>
                  </a:cubicBezTo>
                  <a:cubicBezTo>
                    <a:pt x="32" y="24"/>
                    <a:pt x="30" y="25"/>
                    <a:pt x="30" y="25"/>
                  </a:cubicBezTo>
                  <a:cubicBezTo>
                    <a:pt x="30" y="25"/>
                    <a:pt x="30" y="25"/>
                    <a:pt x="30" y="25"/>
                  </a:cubicBezTo>
                  <a:cubicBezTo>
                    <a:pt x="30" y="26"/>
                    <a:pt x="29" y="27"/>
                    <a:pt x="29" y="27"/>
                  </a:cubicBezTo>
                  <a:cubicBezTo>
                    <a:pt x="29" y="27"/>
                    <a:pt x="29" y="28"/>
                    <a:pt x="28" y="28"/>
                  </a:cubicBezTo>
                  <a:cubicBezTo>
                    <a:pt x="27" y="28"/>
                    <a:pt x="26" y="28"/>
                    <a:pt x="26" y="28"/>
                  </a:cubicBezTo>
                  <a:cubicBezTo>
                    <a:pt x="26" y="30"/>
                    <a:pt x="26" y="30"/>
                    <a:pt x="26" y="30"/>
                  </a:cubicBezTo>
                  <a:cubicBezTo>
                    <a:pt x="26" y="30"/>
                    <a:pt x="25" y="30"/>
                    <a:pt x="24" y="31"/>
                  </a:cubicBezTo>
                  <a:cubicBezTo>
                    <a:pt x="24" y="32"/>
                    <a:pt x="22" y="33"/>
                    <a:pt x="22" y="33"/>
                  </a:cubicBezTo>
                  <a:cubicBezTo>
                    <a:pt x="21" y="33"/>
                    <a:pt x="21" y="34"/>
                    <a:pt x="21" y="34"/>
                  </a:cubicBezTo>
                  <a:cubicBezTo>
                    <a:pt x="20" y="35"/>
                    <a:pt x="20" y="36"/>
                    <a:pt x="20" y="36"/>
                  </a:cubicBezTo>
                  <a:cubicBezTo>
                    <a:pt x="20" y="37"/>
                    <a:pt x="20" y="38"/>
                    <a:pt x="19" y="38"/>
                  </a:cubicBezTo>
                  <a:cubicBezTo>
                    <a:pt x="19" y="39"/>
                    <a:pt x="19" y="40"/>
                    <a:pt x="19" y="40"/>
                  </a:cubicBezTo>
                  <a:cubicBezTo>
                    <a:pt x="18" y="40"/>
                    <a:pt x="18" y="41"/>
                    <a:pt x="18" y="41"/>
                  </a:cubicBezTo>
                  <a:cubicBezTo>
                    <a:pt x="17" y="41"/>
                    <a:pt x="16" y="42"/>
                    <a:pt x="15" y="42"/>
                  </a:cubicBezTo>
                  <a:cubicBezTo>
                    <a:pt x="15" y="42"/>
                    <a:pt x="15" y="43"/>
                    <a:pt x="15" y="43"/>
                  </a:cubicBezTo>
                  <a:cubicBezTo>
                    <a:pt x="15" y="44"/>
                    <a:pt x="15" y="44"/>
                    <a:pt x="16" y="44"/>
                  </a:cubicBezTo>
                  <a:cubicBezTo>
                    <a:pt x="16" y="44"/>
                    <a:pt x="17" y="44"/>
                    <a:pt x="17" y="44"/>
                  </a:cubicBezTo>
                  <a:cubicBezTo>
                    <a:pt x="17" y="44"/>
                    <a:pt x="17" y="46"/>
                    <a:pt x="17" y="46"/>
                  </a:cubicBezTo>
                  <a:cubicBezTo>
                    <a:pt x="17" y="46"/>
                    <a:pt x="16" y="47"/>
                    <a:pt x="17" y="47"/>
                  </a:cubicBezTo>
                  <a:cubicBezTo>
                    <a:pt x="17" y="47"/>
                    <a:pt x="18" y="48"/>
                    <a:pt x="18" y="48"/>
                  </a:cubicBezTo>
                  <a:cubicBezTo>
                    <a:pt x="19" y="48"/>
                    <a:pt x="19" y="48"/>
                    <a:pt x="19" y="48"/>
                  </a:cubicBezTo>
                  <a:cubicBezTo>
                    <a:pt x="20" y="49"/>
                    <a:pt x="20" y="49"/>
                    <a:pt x="20" y="49"/>
                  </a:cubicBezTo>
                  <a:cubicBezTo>
                    <a:pt x="21" y="49"/>
                    <a:pt x="21" y="49"/>
                    <a:pt x="21" y="49"/>
                  </a:cubicBezTo>
                  <a:cubicBezTo>
                    <a:pt x="21" y="49"/>
                    <a:pt x="21" y="50"/>
                    <a:pt x="21" y="50"/>
                  </a:cubicBezTo>
                  <a:cubicBezTo>
                    <a:pt x="21" y="50"/>
                    <a:pt x="20" y="51"/>
                    <a:pt x="20" y="51"/>
                  </a:cubicBezTo>
                  <a:cubicBezTo>
                    <a:pt x="20" y="51"/>
                    <a:pt x="20" y="51"/>
                    <a:pt x="20" y="50"/>
                  </a:cubicBezTo>
                  <a:cubicBezTo>
                    <a:pt x="19" y="50"/>
                    <a:pt x="19" y="49"/>
                    <a:pt x="19" y="49"/>
                  </a:cubicBezTo>
                  <a:cubicBezTo>
                    <a:pt x="18" y="49"/>
                    <a:pt x="18" y="50"/>
                    <a:pt x="17" y="49"/>
                  </a:cubicBezTo>
                  <a:cubicBezTo>
                    <a:pt x="17" y="49"/>
                    <a:pt x="17" y="49"/>
                    <a:pt x="16" y="49"/>
                  </a:cubicBezTo>
                  <a:cubicBezTo>
                    <a:pt x="16" y="48"/>
                    <a:pt x="16" y="49"/>
                    <a:pt x="16" y="48"/>
                  </a:cubicBezTo>
                  <a:cubicBezTo>
                    <a:pt x="16" y="48"/>
                    <a:pt x="16" y="47"/>
                    <a:pt x="16" y="47"/>
                  </a:cubicBezTo>
                  <a:cubicBezTo>
                    <a:pt x="16" y="47"/>
                    <a:pt x="15" y="46"/>
                    <a:pt x="15" y="46"/>
                  </a:cubicBezTo>
                  <a:cubicBezTo>
                    <a:pt x="15" y="46"/>
                    <a:pt x="15" y="47"/>
                    <a:pt x="15" y="46"/>
                  </a:cubicBezTo>
                  <a:cubicBezTo>
                    <a:pt x="14" y="45"/>
                    <a:pt x="14" y="45"/>
                    <a:pt x="14" y="45"/>
                  </a:cubicBezTo>
                  <a:cubicBezTo>
                    <a:pt x="13" y="45"/>
                    <a:pt x="13" y="45"/>
                    <a:pt x="13" y="45"/>
                  </a:cubicBezTo>
                  <a:cubicBezTo>
                    <a:pt x="13" y="45"/>
                    <a:pt x="13" y="44"/>
                    <a:pt x="13" y="43"/>
                  </a:cubicBezTo>
                  <a:cubicBezTo>
                    <a:pt x="13" y="43"/>
                    <a:pt x="14" y="42"/>
                    <a:pt x="14" y="42"/>
                  </a:cubicBezTo>
                  <a:cubicBezTo>
                    <a:pt x="14" y="42"/>
                    <a:pt x="14" y="40"/>
                    <a:pt x="14" y="40"/>
                  </a:cubicBezTo>
                  <a:cubicBezTo>
                    <a:pt x="14" y="40"/>
                    <a:pt x="12" y="44"/>
                    <a:pt x="11" y="47"/>
                  </a:cubicBezTo>
                  <a:cubicBezTo>
                    <a:pt x="11" y="47"/>
                    <a:pt x="12" y="47"/>
                    <a:pt x="12" y="48"/>
                  </a:cubicBezTo>
                  <a:cubicBezTo>
                    <a:pt x="12" y="48"/>
                    <a:pt x="12" y="49"/>
                    <a:pt x="12" y="49"/>
                  </a:cubicBezTo>
                  <a:cubicBezTo>
                    <a:pt x="12" y="50"/>
                    <a:pt x="12" y="50"/>
                    <a:pt x="12" y="52"/>
                  </a:cubicBezTo>
                  <a:cubicBezTo>
                    <a:pt x="12" y="53"/>
                    <a:pt x="12" y="54"/>
                    <a:pt x="12" y="54"/>
                  </a:cubicBezTo>
                  <a:cubicBezTo>
                    <a:pt x="12" y="55"/>
                    <a:pt x="12" y="56"/>
                    <a:pt x="11" y="56"/>
                  </a:cubicBezTo>
                  <a:cubicBezTo>
                    <a:pt x="11" y="57"/>
                    <a:pt x="12" y="59"/>
                    <a:pt x="12" y="59"/>
                  </a:cubicBezTo>
                  <a:cubicBezTo>
                    <a:pt x="12" y="59"/>
                    <a:pt x="12" y="59"/>
                    <a:pt x="13" y="60"/>
                  </a:cubicBezTo>
                  <a:cubicBezTo>
                    <a:pt x="13" y="60"/>
                    <a:pt x="12" y="61"/>
                    <a:pt x="13" y="60"/>
                  </a:cubicBezTo>
                  <a:cubicBezTo>
                    <a:pt x="14" y="59"/>
                    <a:pt x="14" y="58"/>
                    <a:pt x="14" y="58"/>
                  </a:cubicBezTo>
                  <a:cubicBezTo>
                    <a:pt x="15" y="57"/>
                    <a:pt x="15" y="57"/>
                    <a:pt x="15" y="57"/>
                  </a:cubicBezTo>
                  <a:cubicBezTo>
                    <a:pt x="15" y="57"/>
                    <a:pt x="15" y="57"/>
                    <a:pt x="16" y="57"/>
                  </a:cubicBezTo>
                  <a:cubicBezTo>
                    <a:pt x="17" y="57"/>
                    <a:pt x="17" y="57"/>
                    <a:pt x="17" y="57"/>
                  </a:cubicBezTo>
                  <a:cubicBezTo>
                    <a:pt x="18" y="58"/>
                    <a:pt x="17" y="59"/>
                    <a:pt x="18" y="59"/>
                  </a:cubicBezTo>
                  <a:cubicBezTo>
                    <a:pt x="18" y="59"/>
                    <a:pt x="20" y="58"/>
                    <a:pt x="20" y="58"/>
                  </a:cubicBezTo>
                  <a:cubicBezTo>
                    <a:pt x="21" y="58"/>
                    <a:pt x="21" y="59"/>
                    <a:pt x="21" y="59"/>
                  </a:cubicBezTo>
                  <a:cubicBezTo>
                    <a:pt x="22" y="60"/>
                    <a:pt x="22" y="61"/>
                    <a:pt x="22" y="61"/>
                  </a:cubicBezTo>
                  <a:cubicBezTo>
                    <a:pt x="23" y="62"/>
                    <a:pt x="23" y="63"/>
                    <a:pt x="23" y="63"/>
                  </a:cubicBezTo>
                  <a:cubicBezTo>
                    <a:pt x="23" y="64"/>
                    <a:pt x="25" y="64"/>
                    <a:pt x="25" y="64"/>
                  </a:cubicBezTo>
                  <a:cubicBezTo>
                    <a:pt x="25" y="64"/>
                    <a:pt x="27" y="65"/>
                    <a:pt x="27" y="65"/>
                  </a:cubicBezTo>
                  <a:cubicBezTo>
                    <a:pt x="28" y="65"/>
                    <a:pt x="27" y="66"/>
                    <a:pt x="28" y="66"/>
                  </a:cubicBezTo>
                  <a:cubicBezTo>
                    <a:pt x="29" y="66"/>
                    <a:pt x="29" y="68"/>
                    <a:pt x="29" y="68"/>
                  </a:cubicBezTo>
                  <a:cubicBezTo>
                    <a:pt x="29" y="68"/>
                    <a:pt x="30" y="70"/>
                    <a:pt x="29" y="70"/>
                  </a:cubicBezTo>
                  <a:cubicBezTo>
                    <a:pt x="29" y="71"/>
                    <a:pt x="29" y="71"/>
                    <a:pt x="30" y="71"/>
                  </a:cubicBezTo>
                  <a:cubicBezTo>
                    <a:pt x="30" y="72"/>
                    <a:pt x="32" y="72"/>
                    <a:pt x="32" y="72"/>
                  </a:cubicBezTo>
                  <a:cubicBezTo>
                    <a:pt x="32" y="72"/>
                    <a:pt x="31" y="73"/>
                    <a:pt x="32" y="73"/>
                  </a:cubicBezTo>
                  <a:cubicBezTo>
                    <a:pt x="34" y="74"/>
                    <a:pt x="35" y="74"/>
                    <a:pt x="35" y="74"/>
                  </a:cubicBezTo>
                  <a:cubicBezTo>
                    <a:pt x="35" y="75"/>
                    <a:pt x="34" y="76"/>
                    <a:pt x="36" y="75"/>
                  </a:cubicBezTo>
                  <a:cubicBezTo>
                    <a:pt x="37" y="75"/>
                    <a:pt x="39" y="75"/>
                    <a:pt x="39" y="76"/>
                  </a:cubicBezTo>
                  <a:cubicBezTo>
                    <a:pt x="40" y="76"/>
                    <a:pt x="39" y="77"/>
                    <a:pt x="41" y="78"/>
                  </a:cubicBezTo>
                  <a:cubicBezTo>
                    <a:pt x="43" y="79"/>
                    <a:pt x="43" y="79"/>
                    <a:pt x="44" y="80"/>
                  </a:cubicBezTo>
                  <a:cubicBezTo>
                    <a:pt x="44" y="80"/>
                    <a:pt x="45" y="80"/>
                    <a:pt x="45" y="81"/>
                  </a:cubicBezTo>
                  <a:cubicBezTo>
                    <a:pt x="45" y="82"/>
                    <a:pt x="44" y="83"/>
                    <a:pt x="44" y="84"/>
                  </a:cubicBezTo>
                  <a:cubicBezTo>
                    <a:pt x="43" y="84"/>
                    <a:pt x="42" y="86"/>
                    <a:pt x="42" y="87"/>
                  </a:cubicBezTo>
                  <a:cubicBezTo>
                    <a:pt x="41" y="87"/>
                    <a:pt x="41" y="88"/>
                    <a:pt x="41" y="89"/>
                  </a:cubicBezTo>
                  <a:cubicBezTo>
                    <a:pt x="42" y="90"/>
                    <a:pt x="42" y="91"/>
                    <a:pt x="42" y="91"/>
                  </a:cubicBezTo>
                  <a:cubicBezTo>
                    <a:pt x="42" y="92"/>
                    <a:pt x="43" y="94"/>
                    <a:pt x="42" y="94"/>
                  </a:cubicBezTo>
                  <a:cubicBezTo>
                    <a:pt x="42" y="95"/>
                    <a:pt x="41" y="96"/>
                    <a:pt x="41" y="96"/>
                  </a:cubicBezTo>
                  <a:cubicBezTo>
                    <a:pt x="41" y="96"/>
                    <a:pt x="42" y="97"/>
                    <a:pt x="42" y="98"/>
                  </a:cubicBezTo>
                  <a:cubicBezTo>
                    <a:pt x="41" y="99"/>
                    <a:pt x="39" y="100"/>
                    <a:pt x="39" y="100"/>
                  </a:cubicBezTo>
                  <a:cubicBezTo>
                    <a:pt x="38" y="100"/>
                    <a:pt x="37" y="102"/>
                    <a:pt x="37" y="102"/>
                  </a:cubicBezTo>
                  <a:cubicBezTo>
                    <a:pt x="37" y="102"/>
                    <a:pt x="37" y="104"/>
                    <a:pt x="37" y="105"/>
                  </a:cubicBezTo>
                  <a:cubicBezTo>
                    <a:pt x="37" y="106"/>
                    <a:pt x="34" y="110"/>
                    <a:pt x="35" y="111"/>
                  </a:cubicBezTo>
                  <a:cubicBezTo>
                    <a:pt x="36" y="112"/>
                    <a:pt x="36" y="113"/>
                    <a:pt x="36" y="114"/>
                  </a:cubicBezTo>
                  <a:cubicBezTo>
                    <a:pt x="36" y="114"/>
                    <a:pt x="35" y="114"/>
                    <a:pt x="35" y="115"/>
                  </a:cubicBezTo>
                  <a:cubicBezTo>
                    <a:pt x="35" y="115"/>
                    <a:pt x="33" y="115"/>
                    <a:pt x="34" y="116"/>
                  </a:cubicBezTo>
                  <a:cubicBezTo>
                    <a:pt x="35" y="118"/>
                    <a:pt x="36" y="118"/>
                    <a:pt x="36" y="119"/>
                  </a:cubicBezTo>
                  <a:cubicBezTo>
                    <a:pt x="37" y="120"/>
                    <a:pt x="36" y="120"/>
                    <a:pt x="37" y="121"/>
                  </a:cubicBezTo>
                  <a:cubicBezTo>
                    <a:pt x="38" y="122"/>
                    <a:pt x="38" y="123"/>
                    <a:pt x="39" y="124"/>
                  </a:cubicBezTo>
                  <a:cubicBezTo>
                    <a:pt x="40" y="124"/>
                    <a:pt x="41" y="125"/>
                    <a:pt x="41" y="126"/>
                  </a:cubicBezTo>
                  <a:cubicBezTo>
                    <a:pt x="41" y="126"/>
                    <a:pt x="42" y="128"/>
                    <a:pt x="40" y="127"/>
                  </a:cubicBezTo>
                  <a:cubicBezTo>
                    <a:pt x="38" y="126"/>
                    <a:pt x="40" y="127"/>
                    <a:pt x="37" y="125"/>
                  </a:cubicBezTo>
                  <a:cubicBezTo>
                    <a:pt x="35" y="123"/>
                    <a:pt x="34" y="123"/>
                    <a:pt x="33" y="122"/>
                  </a:cubicBezTo>
                  <a:cubicBezTo>
                    <a:pt x="32" y="121"/>
                    <a:pt x="34" y="125"/>
                    <a:pt x="32" y="120"/>
                  </a:cubicBezTo>
                  <a:cubicBezTo>
                    <a:pt x="29" y="114"/>
                    <a:pt x="29" y="115"/>
                    <a:pt x="28" y="114"/>
                  </a:cubicBezTo>
                  <a:cubicBezTo>
                    <a:pt x="28" y="113"/>
                    <a:pt x="28" y="114"/>
                    <a:pt x="27" y="111"/>
                  </a:cubicBezTo>
                  <a:cubicBezTo>
                    <a:pt x="25" y="108"/>
                    <a:pt x="26" y="110"/>
                    <a:pt x="25" y="108"/>
                  </a:cubicBezTo>
                  <a:cubicBezTo>
                    <a:pt x="24" y="107"/>
                    <a:pt x="24" y="109"/>
                    <a:pt x="23" y="106"/>
                  </a:cubicBezTo>
                  <a:cubicBezTo>
                    <a:pt x="22" y="103"/>
                    <a:pt x="22" y="105"/>
                    <a:pt x="21" y="101"/>
                  </a:cubicBezTo>
                  <a:cubicBezTo>
                    <a:pt x="21" y="97"/>
                    <a:pt x="22" y="97"/>
                    <a:pt x="20" y="96"/>
                  </a:cubicBezTo>
                  <a:cubicBezTo>
                    <a:pt x="18" y="94"/>
                    <a:pt x="18" y="95"/>
                    <a:pt x="18" y="93"/>
                  </a:cubicBezTo>
                  <a:cubicBezTo>
                    <a:pt x="17" y="92"/>
                    <a:pt x="18" y="93"/>
                    <a:pt x="16" y="90"/>
                  </a:cubicBezTo>
                  <a:cubicBezTo>
                    <a:pt x="14" y="87"/>
                    <a:pt x="12" y="86"/>
                    <a:pt x="12" y="81"/>
                  </a:cubicBezTo>
                  <a:cubicBezTo>
                    <a:pt x="12" y="75"/>
                    <a:pt x="12" y="74"/>
                    <a:pt x="12" y="74"/>
                  </a:cubicBezTo>
                  <a:cubicBezTo>
                    <a:pt x="12" y="74"/>
                    <a:pt x="9" y="72"/>
                    <a:pt x="10" y="69"/>
                  </a:cubicBezTo>
                  <a:cubicBezTo>
                    <a:pt x="11" y="66"/>
                    <a:pt x="11" y="67"/>
                    <a:pt x="11" y="66"/>
                  </a:cubicBezTo>
                  <a:cubicBezTo>
                    <a:pt x="11" y="65"/>
                    <a:pt x="10" y="65"/>
                    <a:pt x="10" y="64"/>
                  </a:cubicBezTo>
                  <a:cubicBezTo>
                    <a:pt x="9" y="63"/>
                    <a:pt x="9" y="63"/>
                    <a:pt x="8" y="62"/>
                  </a:cubicBezTo>
                  <a:cubicBezTo>
                    <a:pt x="8" y="62"/>
                    <a:pt x="8" y="60"/>
                    <a:pt x="8" y="60"/>
                  </a:cubicBezTo>
                  <a:cubicBezTo>
                    <a:pt x="7" y="60"/>
                    <a:pt x="7" y="60"/>
                    <a:pt x="7" y="60"/>
                  </a:cubicBezTo>
                  <a:cubicBezTo>
                    <a:pt x="7" y="60"/>
                    <a:pt x="0" y="130"/>
                    <a:pt x="70" y="141"/>
                  </a:cubicBezTo>
                  <a:cubicBezTo>
                    <a:pt x="70" y="141"/>
                    <a:pt x="54" y="137"/>
                    <a:pt x="52" y="134"/>
                  </a:cubicBezTo>
                  <a:cubicBezTo>
                    <a:pt x="52" y="134"/>
                    <a:pt x="52" y="131"/>
                    <a:pt x="53" y="131"/>
                  </a:cubicBezTo>
                  <a:cubicBezTo>
                    <a:pt x="53" y="131"/>
                    <a:pt x="54" y="131"/>
                    <a:pt x="55" y="131"/>
                  </a:cubicBezTo>
                  <a:cubicBezTo>
                    <a:pt x="56" y="130"/>
                    <a:pt x="57" y="129"/>
                    <a:pt x="57" y="129"/>
                  </a:cubicBezTo>
                  <a:cubicBezTo>
                    <a:pt x="58" y="130"/>
                    <a:pt x="58" y="130"/>
                    <a:pt x="58" y="130"/>
                  </a:cubicBezTo>
                  <a:cubicBezTo>
                    <a:pt x="58" y="130"/>
                    <a:pt x="57" y="130"/>
                    <a:pt x="60" y="130"/>
                  </a:cubicBezTo>
                  <a:cubicBezTo>
                    <a:pt x="63" y="129"/>
                    <a:pt x="63" y="130"/>
                    <a:pt x="64" y="129"/>
                  </a:cubicBezTo>
                  <a:cubicBezTo>
                    <a:pt x="65" y="129"/>
                    <a:pt x="67" y="126"/>
                    <a:pt x="67" y="128"/>
                  </a:cubicBezTo>
                  <a:cubicBezTo>
                    <a:pt x="68" y="129"/>
                    <a:pt x="66" y="128"/>
                    <a:pt x="68" y="129"/>
                  </a:cubicBezTo>
                  <a:cubicBezTo>
                    <a:pt x="69" y="130"/>
                    <a:pt x="72" y="129"/>
                    <a:pt x="72" y="129"/>
                  </a:cubicBezTo>
                  <a:cubicBezTo>
                    <a:pt x="72" y="129"/>
                    <a:pt x="77" y="129"/>
                    <a:pt x="77" y="129"/>
                  </a:cubicBezTo>
                  <a:cubicBezTo>
                    <a:pt x="78" y="128"/>
                    <a:pt x="78" y="127"/>
                    <a:pt x="79" y="127"/>
                  </a:cubicBezTo>
                  <a:cubicBezTo>
                    <a:pt x="80" y="128"/>
                    <a:pt x="80" y="129"/>
                    <a:pt x="80" y="129"/>
                  </a:cubicBezTo>
                  <a:cubicBezTo>
                    <a:pt x="77" y="130"/>
                    <a:pt x="77" y="130"/>
                    <a:pt x="77" y="130"/>
                  </a:cubicBezTo>
                  <a:cubicBezTo>
                    <a:pt x="75" y="132"/>
                    <a:pt x="75" y="132"/>
                    <a:pt x="75" y="132"/>
                  </a:cubicBezTo>
                  <a:cubicBezTo>
                    <a:pt x="75" y="132"/>
                    <a:pt x="74" y="133"/>
                    <a:pt x="75" y="133"/>
                  </a:cubicBezTo>
                  <a:cubicBezTo>
                    <a:pt x="76" y="134"/>
                    <a:pt x="76" y="133"/>
                    <a:pt x="77" y="134"/>
                  </a:cubicBezTo>
                  <a:cubicBezTo>
                    <a:pt x="79" y="134"/>
                    <a:pt x="81" y="136"/>
                    <a:pt x="82" y="135"/>
                  </a:cubicBezTo>
                  <a:cubicBezTo>
                    <a:pt x="83" y="133"/>
                    <a:pt x="83" y="133"/>
                    <a:pt x="83" y="132"/>
                  </a:cubicBezTo>
                  <a:cubicBezTo>
                    <a:pt x="84" y="131"/>
                    <a:pt x="84" y="130"/>
                    <a:pt x="85" y="130"/>
                  </a:cubicBezTo>
                  <a:cubicBezTo>
                    <a:pt x="86" y="130"/>
                    <a:pt x="87" y="131"/>
                    <a:pt x="87" y="131"/>
                  </a:cubicBezTo>
                  <a:cubicBezTo>
                    <a:pt x="86" y="133"/>
                    <a:pt x="86" y="133"/>
                    <a:pt x="86" y="133"/>
                  </a:cubicBezTo>
                  <a:cubicBezTo>
                    <a:pt x="86" y="133"/>
                    <a:pt x="88" y="133"/>
                    <a:pt x="89" y="133"/>
                  </a:cubicBezTo>
                  <a:cubicBezTo>
                    <a:pt x="90" y="133"/>
                    <a:pt x="90" y="134"/>
                    <a:pt x="91" y="133"/>
                  </a:cubicBezTo>
                  <a:cubicBezTo>
                    <a:pt x="92" y="132"/>
                    <a:pt x="93" y="132"/>
                    <a:pt x="94" y="132"/>
                  </a:cubicBezTo>
                  <a:cubicBezTo>
                    <a:pt x="95" y="131"/>
                    <a:pt x="97" y="131"/>
                    <a:pt x="97" y="131"/>
                  </a:cubicBezTo>
                  <a:cubicBezTo>
                    <a:pt x="98" y="131"/>
                    <a:pt x="99" y="131"/>
                    <a:pt x="99" y="131"/>
                  </a:cubicBezTo>
                  <a:cubicBezTo>
                    <a:pt x="100" y="131"/>
                    <a:pt x="102" y="133"/>
                    <a:pt x="102" y="133"/>
                  </a:cubicBezTo>
                  <a:cubicBezTo>
                    <a:pt x="103" y="133"/>
                    <a:pt x="106" y="133"/>
                    <a:pt x="106" y="133"/>
                  </a:cubicBezTo>
                  <a:cubicBezTo>
                    <a:pt x="106" y="133"/>
                    <a:pt x="98" y="140"/>
                    <a:pt x="81" y="141"/>
                  </a:cubicBezTo>
                  <a:cubicBezTo>
                    <a:pt x="81" y="141"/>
                    <a:pt x="119" y="142"/>
                    <a:pt x="141" y="105"/>
                  </a:cubicBezTo>
                  <a:cubicBezTo>
                    <a:pt x="162" y="67"/>
                    <a:pt x="147" y="19"/>
                    <a:pt x="98" y="2"/>
                  </a:cubicBezTo>
                  <a:cubicBezTo>
                    <a:pt x="98" y="2"/>
                    <a:pt x="135" y="16"/>
                    <a:pt x="145" y="51"/>
                  </a:cubicBezTo>
                  <a:cubicBezTo>
                    <a:pt x="144" y="52"/>
                    <a:pt x="144" y="52"/>
                    <a:pt x="144" y="52"/>
                  </a:cubicBezTo>
                  <a:cubicBezTo>
                    <a:pt x="143" y="51"/>
                    <a:pt x="143" y="52"/>
                    <a:pt x="143" y="50"/>
                  </a:cubicBezTo>
                  <a:cubicBezTo>
                    <a:pt x="142" y="48"/>
                    <a:pt x="142" y="49"/>
                    <a:pt x="142" y="47"/>
                  </a:cubicBezTo>
                  <a:cubicBezTo>
                    <a:pt x="141" y="46"/>
                    <a:pt x="141" y="47"/>
                    <a:pt x="140" y="46"/>
                  </a:cubicBezTo>
                  <a:cubicBezTo>
                    <a:pt x="140" y="45"/>
                    <a:pt x="139" y="45"/>
                    <a:pt x="139" y="44"/>
                  </a:cubicBezTo>
                  <a:cubicBezTo>
                    <a:pt x="138" y="44"/>
                    <a:pt x="137" y="41"/>
                    <a:pt x="137" y="41"/>
                  </a:cubicBezTo>
                  <a:cubicBezTo>
                    <a:pt x="136" y="40"/>
                    <a:pt x="135" y="40"/>
                    <a:pt x="134" y="40"/>
                  </a:cubicBezTo>
                  <a:cubicBezTo>
                    <a:pt x="134" y="40"/>
                    <a:pt x="134" y="39"/>
                    <a:pt x="134" y="40"/>
                  </a:cubicBezTo>
                  <a:cubicBezTo>
                    <a:pt x="133" y="40"/>
                    <a:pt x="135" y="42"/>
                    <a:pt x="135" y="42"/>
                  </a:cubicBezTo>
                  <a:cubicBezTo>
                    <a:pt x="135" y="44"/>
                    <a:pt x="135" y="44"/>
                    <a:pt x="135" y="44"/>
                  </a:cubicBezTo>
                  <a:cubicBezTo>
                    <a:pt x="135" y="44"/>
                    <a:pt x="136" y="47"/>
                    <a:pt x="136" y="48"/>
                  </a:cubicBezTo>
                  <a:cubicBezTo>
                    <a:pt x="136" y="48"/>
                    <a:pt x="135" y="50"/>
                    <a:pt x="135" y="50"/>
                  </a:cubicBezTo>
                  <a:cubicBezTo>
                    <a:pt x="135" y="50"/>
                    <a:pt x="134" y="52"/>
                    <a:pt x="134" y="52"/>
                  </a:cubicBezTo>
                  <a:cubicBezTo>
                    <a:pt x="133" y="53"/>
                    <a:pt x="129" y="53"/>
                    <a:pt x="129" y="53"/>
                  </a:cubicBezTo>
                  <a:cubicBezTo>
                    <a:pt x="129" y="53"/>
                    <a:pt x="128" y="52"/>
                    <a:pt x="128" y="51"/>
                  </a:cubicBezTo>
                  <a:cubicBezTo>
                    <a:pt x="127" y="50"/>
                    <a:pt x="125" y="49"/>
                    <a:pt x="124" y="49"/>
                  </a:cubicBezTo>
                  <a:cubicBezTo>
                    <a:pt x="124" y="48"/>
                    <a:pt x="125" y="47"/>
                    <a:pt x="124" y="46"/>
                  </a:cubicBezTo>
                  <a:cubicBezTo>
                    <a:pt x="123" y="45"/>
                    <a:pt x="124" y="45"/>
                    <a:pt x="123" y="44"/>
                  </a:cubicBezTo>
                  <a:cubicBezTo>
                    <a:pt x="121" y="43"/>
                    <a:pt x="121" y="43"/>
                    <a:pt x="121" y="43"/>
                  </a:cubicBezTo>
                  <a:cubicBezTo>
                    <a:pt x="121" y="43"/>
                    <a:pt x="118" y="42"/>
                    <a:pt x="119" y="43"/>
                  </a:cubicBezTo>
                  <a:cubicBezTo>
                    <a:pt x="120" y="45"/>
                    <a:pt x="119" y="47"/>
                    <a:pt x="120" y="47"/>
                  </a:cubicBezTo>
                  <a:cubicBezTo>
                    <a:pt x="121" y="47"/>
                    <a:pt x="121" y="47"/>
                    <a:pt x="122" y="48"/>
                  </a:cubicBezTo>
                  <a:cubicBezTo>
                    <a:pt x="123" y="50"/>
                    <a:pt x="123" y="50"/>
                    <a:pt x="123" y="51"/>
                  </a:cubicBezTo>
                  <a:cubicBezTo>
                    <a:pt x="124" y="51"/>
                    <a:pt x="124" y="53"/>
                    <a:pt x="125" y="54"/>
                  </a:cubicBezTo>
                  <a:cubicBezTo>
                    <a:pt x="125" y="54"/>
                    <a:pt x="127" y="54"/>
                    <a:pt x="127" y="54"/>
                  </a:cubicBezTo>
                  <a:cubicBezTo>
                    <a:pt x="127" y="55"/>
                    <a:pt x="126" y="56"/>
                    <a:pt x="127" y="57"/>
                  </a:cubicBezTo>
                  <a:cubicBezTo>
                    <a:pt x="128" y="57"/>
                    <a:pt x="128" y="58"/>
                    <a:pt x="129" y="57"/>
                  </a:cubicBezTo>
                  <a:cubicBezTo>
                    <a:pt x="130" y="57"/>
                    <a:pt x="129" y="58"/>
                    <a:pt x="130" y="57"/>
                  </a:cubicBezTo>
                  <a:cubicBezTo>
                    <a:pt x="131" y="57"/>
                    <a:pt x="133" y="57"/>
                    <a:pt x="133" y="57"/>
                  </a:cubicBezTo>
                  <a:cubicBezTo>
                    <a:pt x="133" y="57"/>
                    <a:pt x="134" y="58"/>
                    <a:pt x="134" y="58"/>
                  </a:cubicBezTo>
                  <a:cubicBezTo>
                    <a:pt x="134" y="59"/>
                    <a:pt x="134" y="62"/>
                    <a:pt x="134" y="62"/>
                  </a:cubicBezTo>
                  <a:cubicBezTo>
                    <a:pt x="132" y="64"/>
                    <a:pt x="132" y="64"/>
                    <a:pt x="132" y="64"/>
                  </a:cubicBezTo>
                  <a:cubicBezTo>
                    <a:pt x="132" y="64"/>
                    <a:pt x="132" y="69"/>
                    <a:pt x="132" y="69"/>
                  </a:cubicBezTo>
                  <a:cubicBezTo>
                    <a:pt x="131" y="69"/>
                    <a:pt x="130" y="71"/>
                    <a:pt x="129" y="72"/>
                  </a:cubicBezTo>
                  <a:cubicBezTo>
                    <a:pt x="129" y="72"/>
                    <a:pt x="129" y="75"/>
                    <a:pt x="129" y="75"/>
                  </a:cubicBezTo>
                  <a:cubicBezTo>
                    <a:pt x="127" y="77"/>
                    <a:pt x="127" y="77"/>
                    <a:pt x="127" y="77"/>
                  </a:cubicBezTo>
                  <a:cubicBezTo>
                    <a:pt x="127" y="77"/>
                    <a:pt x="127" y="80"/>
                    <a:pt x="127" y="80"/>
                  </a:cubicBezTo>
                  <a:cubicBezTo>
                    <a:pt x="127" y="81"/>
                    <a:pt x="128" y="84"/>
                    <a:pt x="127" y="85"/>
                  </a:cubicBezTo>
                  <a:cubicBezTo>
                    <a:pt x="127" y="86"/>
                    <a:pt x="125" y="88"/>
                    <a:pt x="125" y="88"/>
                  </a:cubicBezTo>
                  <a:cubicBezTo>
                    <a:pt x="125" y="88"/>
                    <a:pt x="128" y="90"/>
                    <a:pt x="126" y="90"/>
                  </a:cubicBezTo>
                  <a:cubicBezTo>
                    <a:pt x="125" y="91"/>
                    <a:pt x="124" y="93"/>
                    <a:pt x="123" y="93"/>
                  </a:cubicBezTo>
                  <a:cubicBezTo>
                    <a:pt x="123" y="94"/>
                    <a:pt x="123" y="95"/>
                    <a:pt x="122" y="95"/>
                  </a:cubicBezTo>
                  <a:cubicBezTo>
                    <a:pt x="122" y="95"/>
                    <a:pt x="120" y="95"/>
                    <a:pt x="120" y="96"/>
                  </a:cubicBezTo>
                  <a:cubicBezTo>
                    <a:pt x="120" y="96"/>
                    <a:pt x="120" y="98"/>
                    <a:pt x="120" y="98"/>
                  </a:cubicBezTo>
                  <a:cubicBezTo>
                    <a:pt x="117" y="102"/>
                    <a:pt x="117" y="102"/>
                    <a:pt x="117" y="102"/>
                  </a:cubicBezTo>
                  <a:cubicBezTo>
                    <a:pt x="114" y="105"/>
                    <a:pt x="114" y="105"/>
                    <a:pt x="114" y="105"/>
                  </a:cubicBezTo>
                  <a:cubicBezTo>
                    <a:pt x="114" y="105"/>
                    <a:pt x="115" y="106"/>
                    <a:pt x="114" y="107"/>
                  </a:cubicBezTo>
                  <a:cubicBezTo>
                    <a:pt x="113" y="107"/>
                    <a:pt x="109" y="108"/>
                    <a:pt x="109" y="109"/>
                  </a:cubicBezTo>
                  <a:cubicBezTo>
                    <a:pt x="108" y="109"/>
                    <a:pt x="106" y="110"/>
                    <a:pt x="105" y="110"/>
                  </a:cubicBezTo>
                  <a:cubicBezTo>
                    <a:pt x="104" y="110"/>
                    <a:pt x="105" y="113"/>
                    <a:pt x="104" y="110"/>
                  </a:cubicBezTo>
                  <a:cubicBezTo>
                    <a:pt x="103" y="108"/>
                    <a:pt x="104" y="109"/>
                    <a:pt x="103" y="107"/>
                  </a:cubicBezTo>
                  <a:cubicBezTo>
                    <a:pt x="101" y="104"/>
                    <a:pt x="101" y="106"/>
                    <a:pt x="101" y="104"/>
                  </a:cubicBezTo>
                  <a:cubicBezTo>
                    <a:pt x="101" y="102"/>
                    <a:pt x="102" y="104"/>
                    <a:pt x="101" y="102"/>
                  </a:cubicBezTo>
                  <a:cubicBezTo>
                    <a:pt x="101" y="100"/>
                    <a:pt x="102" y="102"/>
                    <a:pt x="101" y="99"/>
                  </a:cubicBezTo>
                  <a:cubicBezTo>
                    <a:pt x="100" y="97"/>
                    <a:pt x="100" y="98"/>
                    <a:pt x="99" y="97"/>
                  </a:cubicBezTo>
                  <a:cubicBezTo>
                    <a:pt x="98" y="95"/>
                    <a:pt x="97" y="97"/>
                    <a:pt x="97" y="94"/>
                  </a:cubicBezTo>
                  <a:cubicBezTo>
                    <a:pt x="98" y="92"/>
                    <a:pt x="98" y="94"/>
                    <a:pt x="98" y="92"/>
                  </a:cubicBezTo>
                  <a:cubicBezTo>
                    <a:pt x="99" y="90"/>
                    <a:pt x="98" y="90"/>
                    <a:pt x="99" y="89"/>
                  </a:cubicBezTo>
                  <a:cubicBezTo>
                    <a:pt x="101" y="88"/>
                    <a:pt x="102" y="88"/>
                    <a:pt x="102" y="86"/>
                  </a:cubicBezTo>
                  <a:cubicBezTo>
                    <a:pt x="101" y="85"/>
                    <a:pt x="101" y="85"/>
                    <a:pt x="101" y="84"/>
                  </a:cubicBezTo>
                  <a:cubicBezTo>
                    <a:pt x="101" y="83"/>
                    <a:pt x="100" y="82"/>
                    <a:pt x="99" y="81"/>
                  </a:cubicBezTo>
                  <a:cubicBezTo>
                    <a:pt x="99" y="81"/>
                    <a:pt x="99" y="81"/>
                    <a:pt x="98" y="79"/>
                  </a:cubicBezTo>
                  <a:cubicBezTo>
                    <a:pt x="97" y="78"/>
                    <a:pt x="97" y="77"/>
                    <a:pt x="97" y="77"/>
                  </a:cubicBezTo>
                  <a:cubicBezTo>
                    <a:pt x="97" y="77"/>
                    <a:pt x="96" y="74"/>
                    <a:pt x="96" y="72"/>
                  </a:cubicBezTo>
                  <a:cubicBezTo>
                    <a:pt x="96" y="71"/>
                    <a:pt x="96" y="73"/>
                    <a:pt x="96" y="71"/>
                  </a:cubicBezTo>
                  <a:cubicBezTo>
                    <a:pt x="97" y="69"/>
                    <a:pt x="97" y="67"/>
                    <a:pt x="97" y="67"/>
                  </a:cubicBezTo>
                  <a:cubicBezTo>
                    <a:pt x="97" y="67"/>
                    <a:pt x="94" y="66"/>
                    <a:pt x="93" y="66"/>
                  </a:cubicBezTo>
                  <a:cubicBezTo>
                    <a:pt x="92" y="66"/>
                    <a:pt x="93" y="68"/>
                    <a:pt x="91" y="66"/>
                  </a:cubicBezTo>
                  <a:cubicBezTo>
                    <a:pt x="90" y="65"/>
                    <a:pt x="90" y="64"/>
                    <a:pt x="89" y="64"/>
                  </a:cubicBezTo>
                  <a:cubicBezTo>
                    <a:pt x="89" y="64"/>
                    <a:pt x="88" y="64"/>
                    <a:pt x="87" y="64"/>
                  </a:cubicBezTo>
                  <a:cubicBezTo>
                    <a:pt x="86" y="65"/>
                    <a:pt x="84" y="65"/>
                    <a:pt x="83" y="66"/>
                  </a:cubicBezTo>
                  <a:cubicBezTo>
                    <a:pt x="81" y="66"/>
                    <a:pt x="81" y="66"/>
                    <a:pt x="79" y="66"/>
                  </a:cubicBezTo>
                  <a:cubicBezTo>
                    <a:pt x="77" y="66"/>
                    <a:pt x="75" y="67"/>
                    <a:pt x="73" y="66"/>
                  </a:cubicBezTo>
                  <a:cubicBezTo>
                    <a:pt x="72" y="65"/>
                    <a:pt x="72" y="66"/>
                    <a:pt x="71" y="65"/>
                  </a:cubicBezTo>
                  <a:cubicBezTo>
                    <a:pt x="70" y="63"/>
                    <a:pt x="71" y="63"/>
                    <a:pt x="69" y="62"/>
                  </a:cubicBezTo>
                  <a:cubicBezTo>
                    <a:pt x="68" y="62"/>
                    <a:pt x="68" y="62"/>
                    <a:pt x="67" y="61"/>
                  </a:cubicBezTo>
                  <a:cubicBezTo>
                    <a:pt x="67" y="59"/>
                    <a:pt x="68" y="60"/>
                    <a:pt x="67" y="58"/>
                  </a:cubicBezTo>
                  <a:cubicBezTo>
                    <a:pt x="66" y="57"/>
                    <a:pt x="68" y="59"/>
                    <a:pt x="66" y="57"/>
                  </a:cubicBezTo>
                  <a:cubicBezTo>
                    <a:pt x="64" y="55"/>
                    <a:pt x="63" y="57"/>
                    <a:pt x="64" y="55"/>
                  </a:cubicBezTo>
                  <a:cubicBezTo>
                    <a:pt x="65" y="53"/>
                    <a:pt x="65" y="54"/>
                    <a:pt x="65" y="52"/>
                  </a:cubicBezTo>
                  <a:cubicBezTo>
                    <a:pt x="65" y="50"/>
                    <a:pt x="68" y="53"/>
                    <a:pt x="66" y="49"/>
                  </a:cubicBezTo>
                  <a:cubicBezTo>
                    <a:pt x="64" y="45"/>
                    <a:pt x="64" y="46"/>
                    <a:pt x="66" y="43"/>
                  </a:cubicBezTo>
                  <a:cubicBezTo>
                    <a:pt x="67" y="40"/>
                    <a:pt x="70" y="39"/>
                    <a:pt x="70" y="38"/>
                  </a:cubicBezTo>
                  <a:cubicBezTo>
                    <a:pt x="70" y="38"/>
                    <a:pt x="71" y="36"/>
                    <a:pt x="72" y="35"/>
                  </a:cubicBezTo>
                  <a:cubicBezTo>
                    <a:pt x="72" y="35"/>
                    <a:pt x="72" y="34"/>
                    <a:pt x="73" y="35"/>
                  </a:cubicBezTo>
                  <a:cubicBezTo>
                    <a:pt x="75" y="35"/>
                    <a:pt x="76" y="34"/>
                    <a:pt x="77" y="33"/>
                  </a:cubicBezTo>
                  <a:cubicBezTo>
                    <a:pt x="78" y="32"/>
                    <a:pt x="80" y="31"/>
                    <a:pt x="80" y="31"/>
                  </a:cubicBezTo>
                  <a:cubicBezTo>
                    <a:pt x="81" y="30"/>
                    <a:pt x="81" y="31"/>
                    <a:pt x="82" y="30"/>
                  </a:cubicBezTo>
                  <a:cubicBezTo>
                    <a:pt x="84" y="30"/>
                    <a:pt x="84" y="30"/>
                    <a:pt x="85" y="30"/>
                  </a:cubicBezTo>
                  <a:cubicBezTo>
                    <a:pt x="86" y="30"/>
                    <a:pt x="84" y="30"/>
                    <a:pt x="87" y="30"/>
                  </a:cubicBezTo>
                  <a:cubicBezTo>
                    <a:pt x="90" y="29"/>
                    <a:pt x="89" y="29"/>
                    <a:pt x="90" y="29"/>
                  </a:cubicBezTo>
                  <a:cubicBezTo>
                    <a:pt x="90" y="29"/>
                    <a:pt x="90" y="29"/>
                    <a:pt x="91" y="30"/>
                  </a:cubicBezTo>
                  <a:cubicBezTo>
                    <a:pt x="92" y="30"/>
                    <a:pt x="92" y="27"/>
                    <a:pt x="92" y="30"/>
                  </a:cubicBezTo>
                  <a:cubicBezTo>
                    <a:pt x="92" y="32"/>
                    <a:pt x="91" y="33"/>
                    <a:pt x="93" y="33"/>
                  </a:cubicBezTo>
                  <a:cubicBezTo>
                    <a:pt x="95" y="34"/>
                    <a:pt x="93" y="34"/>
                    <a:pt x="95" y="34"/>
                  </a:cubicBezTo>
                  <a:cubicBezTo>
                    <a:pt x="97" y="34"/>
                    <a:pt x="97" y="34"/>
                    <a:pt x="98" y="34"/>
                  </a:cubicBezTo>
                  <a:cubicBezTo>
                    <a:pt x="99" y="35"/>
                    <a:pt x="99" y="36"/>
                    <a:pt x="101" y="36"/>
                  </a:cubicBezTo>
                  <a:cubicBezTo>
                    <a:pt x="102" y="36"/>
                    <a:pt x="100" y="38"/>
                    <a:pt x="102" y="36"/>
                  </a:cubicBezTo>
                  <a:cubicBezTo>
                    <a:pt x="104" y="33"/>
                    <a:pt x="101" y="33"/>
                    <a:pt x="104" y="33"/>
                  </a:cubicBezTo>
                  <a:cubicBezTo>
                    <a:pt x="108" y="34"/>
                    <a:pt x="109" y="35"/>
                    <a:pt x="109" y="34"/>
                  </a:cubicBezTo>
                  <a:cubicBezTo>
                    <a:pt x="110" y="34"/>
                    <a:pt x="110" y="35"/>
                    <a:pt x="112" y="34"/>
                  </a:cubicBezTo>
                  <a:cubicBezTo>
                    <a:pt x="113" y="33"/>
                    <a:pt x="114" y="33"/>
                    <a:pt x="114" y="33"/>
                  </a:cubicBezTo>
                  <a:cubicBezTo>
                    <a:pt x="115" y="34"/>
                    <a:pt x="115" y="35"/>
                    <a:pt x="116" y="34"/>
                  </a:cubicBezTo>
                  <a:cubicBezTo>
                    <a:pt x="116" y="32"/>
                    <a:pt x="118" y="33"/>
                    <a:pt x="116" y="32"/>
                  </a:cubicBezTo>
                  <a:cubicBezTo>
                    <a:pt x="114" y="31"/>
                    <a:pt x="113" y="32"/>
                    <a:pt x="113" y="31"/>
                  </a:cubicBezTo>
                  <a:cubicBezTo>
                    <a:pt x="112" y="29"/>
                    <a:pt x="114" y="30"/>
                    <a:pt x="112" y="29"/>
                  </a:cubicBezTo>
                  <a:cubicBezTo>
                    <a:pt x="110" y="29"/>
                    <a:pt x="111" y="29"/>
                    <a:pt x="109" y="28"/>
                  </a:cubicBezTo>
                  <a:cubicBezTo>
                    <a:pt x="108" y="28"/>
                    <a:pt x="106" y="30"/>
                    <a:pt x="106" y="28"/>
                  </a:cubicBezTo>
                  <a:cubicBezTo>
                    <a:pt x="105" y="27"/>
                    <a:pt x="102" y="29"/>
                    <a:pt x="105" y="27"/>
                  </a:cubicBezTo>
                  <a:cubicBezTo>
                    <a:pt x="108" y="24"/>
                    <a:pt x="107" y="23"/>
                    <a:pt x="109" y="24"/>
                  </a:cubicBezTo>
                  <a:cubicBezTo>
                    <a:pt x="110" y="24"/>
                    <a:pt x="110" y="26"/>
                    <a:pt x="111" y="25"/>
                  </a:cubicBezTo>
                  <a:cubicBezTo>
                    <a:pt x="112" y="24"/>
                    <a:pt x="114" y="23"/>
                    <a:pt x="112" y="22"/>
                  </a:cubicBezTo>
                  <a:cubicBezTo>
                    <a:pt x="110" y="20"/>
                    <a:pt x="112" y="21"/>
                    <a:pt x="109" y="20"/>
                  </a:cubicBezTo>
                  <a:cubicBezTo>
                    <a:pt x="107" y="19"/>
                    <a:pt x="105" y="24"/>
                    <a:pt x="104" y="23"/>
                  </a:cubicBezTo>
                  <a:cubicBezTo>
                    <a:pt x="103" y="23"/>
                    <a:pt x="103" y="22"/>
                    <a:pt x="102" y="22"/>
                  </a:cubicBezTo>
                  <a:cubicBezTo>
                    <a:pt x="101" y="23"/>
                    <a:pt x="101" y="25"/>
                    <a:pt x="101" y="26"/>
                  </a:cubicBezTo>
                  <a:cubicBezTo>
                    <a:pt x="101" y="27"/>
                    <a:pt x="102" y="28"/>
                    <a:pt x="100" y="27"/>
                  </a:cubicBezTo>
                  <a:cubicBezTo>
                    <a:pt x="98" y="26"/>
                    <a:pt x="103" y="26"/>
                    <a:pt x="98" y="24"/>
                  </a:cubicBezTo>
                  <a:cubicBezTo>
                    <a:pt x="93" y="22"/>
                    <a:pt x="91" y="23"/>
                    <a:pt x="91" y="24"/>
                  </a:cubicBezTo>
                  <a:cubicBezTo>
                    <a:pt x="90" y="24"/>
                    <a:pt x="89" y="24"/>
                    <a:pt x="89" y="25"/>
                  </a:cubicBezTo>
                  <a:cubicBezTo>
                    <a:pt x="88" y="25"/>
                    <a:pt x="90" y="26"/>
                    <a:pt x="88" y="25"/>
                  </a:cubicBezTo>
                  <a:cubicBezTo>
                    <a:pt x="86" y="24"/>
                    <a:pt x="84" y="26"/>
                    <a:pt x="84" y="26"/>
                  </a:cubicBezTo>
                  <a:cubicBezTo>
                    <a:pt x="84" y="26"/>
                    <a:pt x="83" y="25"/>
                    <a:pt x="83" y="26"/>
                  </a:cubicBezTo>
                  <a:cubicBezTo>
                    <a:pt x="82" y="27"/>
                    <a:pt x="80" y="27"/>
                    <a:pt x="79" y="27"/>
                  </a:cubicBezTo>
                  <a:cubicBezTo>
                    <a:pt x="78" y="27"/>
                    <a:pt x="76" y="27"/>
                    <a:pt x="78" y="25"/>
                  </a:cubicBezTo>
                  <a:cubicBezTo>
                    <a:pt x="80" y="23"/>
                    <a:pt x="78" y="24"/>
                    <a:pt x="81" y="23"/>
                  </a:cubicBezTo>
                  <a:cubicBezTo>
                    <a:pt x="84" y="22"/>
                    <a:pt x="88" y="21"/>
                    <a:pt x="84" y="21"/>
                  </a:cubicBezTo>
                  <a:cubicBezTo>
                    <a:pt x="81" y="20"/>
                    <a:pt x="86" y="20"/>
                    <a:pt x="82" y="17"/>
                  </a:cubicBezTo>
                  <a:cubicBezTo>
                    <a:pt x="77" y="15"/>
                    <a:pt x="77" y="18"/>
                    <a:pt x="77" y="15"/>
                  </a:cubicBezTo>
                  <a:cubicBezTo>
                    <a:pt x="77" y="12"/>
                    <a:pt x="76" y="12"/>
                    <a:pt x="75" y="12"/>
                  </a:cubicBezTo>
                  <a:cubicBezTo>
                    <a:pt x="74" y="12"/>
                    <a:pt x="72" y="13"/>
                    <a:pt x="70" y="13"/>
                  </a:cubicBezTo>
                  <a:cubicBezTo>
                    <a:pt x="69" y="13"/>
                    <a:pt x="71" y="14"/>
                    <a:pt x="68" y="13"/>
                  </a:cubicBezTo>
                  <a:cubicBezTo>
                    <a:pt x="66" y="11"/>
                    <a:pt x="65" y="13"/>
                    <a:pt x="66" y="11"/>
                  </a:cubicBezTo>
                  <a:cubicBezTo>
                    <a:pt x="67" y="9"/>
                    <a:pt x="67" y="9"/>
                    <a:pt x="69" y="8"/>
                  </a:cubicBezTo>
                  <a:cubicBezTo>
                    <a:pt x="70" y="7"/>
                    <a:pt x="70" y="3"/>
                    <a:pt x="73" y="4"/>
                  </a:cubicBezTo>
                  <a:cubicBezTo>
                    <a:pt x="76" y="6"/>
                    <a:pt x="75" y="5"/>
                    <a:pt x="77" y="5"/>
                  </a:cubicBezTo>
                  <a:cubicBezTo>
                    <a:pt x="80" y="6"/>
                    <a:pt x="81" y="5"/>
                    <a:pt x="81" y="5"/>
                  </a:cubicBezTo>
                  <a:cubicBezTo>
                    <a:pt x="81" y="4"/>
                    <a:pt x="78" y="3"/>
                    <a:pt x="78" y="3"/>
                  </a:cubicBezTo>
                  <a:cubicBezTo>
                    <a:pt x="78" y="3"/>
                    <a:pt x="77" y="3"/>
                    <a:pt x="78" y="3"/>
                  </a:cubicBezTo>
                  <a:cubicBezTo>
                    <a:pt x="78" y="2"/>
                    <a:pt x="79" y="1"/>
                    <a:pt x="79" y="1"/>
                  </a:cubicBezTo>
                  <a:cubicBezTo>
                    <a:pt x="78" y="0"/>
                    <a:pt x="78" y="0"/>
                    <a:pt x="78" y="0"/>
                  </a:cubicBezTo>
                  <a:cubicBezTo>
                    <a:pt x="78" y="0"/>
                    <a:pt x="68" y="0"/>
                    <a:pt x="66" y="1"/>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p>
          </p:txBody>
        </p:sp>
        <p:sp>
          <p:nvSpPr>
            <p:cNvPr id="4123" name="Freeform 59"/>
            <p:cNvSpPr/>
            <p:nvPr/>
          </p:nvSpPr>
          <p:spPr bwMode="auto">
            <a:xfrm>
              <a:off x="2530" y="3992"/>
              <a:ext cx="78" cy="91"/>
            </a:xfrm>
            <a:custGeom>
              <a:avLst/>
              <a:gdLst>
                <a:gd name="T0" fmla="*/ 33 w 46"/>
                <a:gd name="T1" fmla="*/ 3 h 54"/>
                <a:gd name="T2" fmla="*/ 33 w 46"/>
                <a:gd name="T3" fmla="*/ 20 h 54"/>
                <a:gd name="T4" fmla="*/ 19 w 46"/>
                <a:gd name="T5" fmla="*/ 31 h 54"/>
                <a:gd name="T6" fmla="*/ 1 w 46"/>
                <a:gd name="T7" fmla="*/ 45 h 54"/>
                <a:gd name="T8" fmla="*/ 46 w 46"/>
                <a:gd name="T9" fmla="*/ 54 h 54"/>
                <a:gd name="T10" fmla="*/ 46 w 46"/>
                <a:gd name="T11" fmla="*/ 0 h 54"/>
                <a:gd name="T12" fmla="*/ 33 w 46"/>
                <a:gd name="T13" fmla="*/ 3 h 54"/>
              </a:gdLst>
              <a:ahLst/>
              <a:cxnLst>
                <a:cxn ang="0">
                  <a:pos x="T0" y="T1"/>
                </a:cxn>
                <a:cxn ang="0">
                  <a:pos x="T2" y="T3"/>
                </a:cxn>
                <a:cxn ang="0">
                  <a:pos x="T4" y="T5"/>
                </a:cxn>
                <a:cxn ang="0">
                  <a:pos x="T6" y="T7"/>
                </a:cxn>
                <a:cxn ang="0">
                  <a:pos x="T8" y="T9"/>
                </a:cxn>
                <a:cxn ang="0">
                  <a:pos x="T10" y="T11"/>
                </a:cxn>
                <a:cxn ang="0">
                  <a:pos x="T12" y="T13"/>
                </a:cxn>
              </a:cxnLst>
              <a:rect l="0" t="0" r="r" b="b"/>
              <a:pathLst>
                <a:path w="46" h="54">
                  <a:moveTo>
                    <a:pt x="33" y="3"/>
                  </a:moveTo>
                  <a:cubicBezTo>
                    <a:pt x="33" y="20"/>
                    <a:pt x="33" y="20"/>
                    <a:pt x="33" y="20"/>
                  </a:cubicBezTo>
                  <a:cubicBezTo>
                    <a:pt x="33" y="20"/>
                    <a:pt x="28" y="28"/>
                    <a:pt x="19" y="31"/>
                  </a:cubicBezTo>
                  <a:cubicBezTo>
                    <a:pt x="9" y="35"/>
                    <a:pt x="0" y="40"/>
                    <a:pt x="1" y="45"/>
                  </a:cubicBezTo>
                  <a:cubicBezTo>
                    <a:pt x="1" y="50"/>
                    <a:pt x="14" y="54"/>
                    <a:pt x="46" y="54"/>
                  </a:cubicBezTo>
                  <a:cubicBezTo>
                    <a:pt x="46" y="0"/>
                    <a:pt x="46" y="0"/>
                    <a:pt x="46" y="0"/>
                  </a:cubicBezTo>
                  <a:lnTo>
                    <a:pt x="33" y="3"/>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p>
          </p:txBody>
        </p:sp>
        <p:sp>
          <p:nvSpPr>
            <p:cNvPr id="4124" name="Freeform 60"/>
            <p:cNvSpPr/>
            <p:nvPr/>
          </p:nvSpPr>
          <p:spPr bwMode="auto">
            <a:xfrm>
              <a:off x="2598" y="3992"/>
              <a:ext cx="76" cy="91"/>
            </a:xfrm>
            <a:custGeom>
              <a:avLst/>
              <a:gdLst>
                <a:gd name="T0" fmla="*/ 12 w 45"/>
                <a:gd name="T1" fmla="*/ 3 h 54"/>
                <a:gd name="T2" fmla="*/ 12 w 45"/>
                <a:gd name="T3" fmla="*/ 20 h 54"/>
                <a:gd name="T4" fmla="*/ 25 w 45"/>
                <a:gd name="T5" fmla="*/ 31 h 54"/>
                <a:gd name="T6" fmla="*/ 44 w 45"/>
                <a:gd name="T7" fmla="*/ 45 h 54"/>
                <a:gd name="T8" fmla="*/ 0 w 45"/>
                <a:gd name="T9" fmla="*/ 54 h 54"/>
                <a:gd name="T10" fmla="*/ 0 w 45"/>
                <a:gd name="T11" fmla="*/ 0 h 54"/>
                <a:gd name="T12" fmla="*/ 12 w 45"/>
                <a:gd name="T13" fmla="*/ 3 h 54"/>
              </a:gdLst>
              <a:ahLst/>
              <a:cxnLst>
                <a:cxn ang="0">
                  <a:pos x="T0" y="T1"/>
                </a:cxn>
                <a:cxn ang="0">
                  <a:pos x="T2" y="T3"/>
                </a:cxn>
                <a:cxn ang="0">
                  <a:pos x="T4" y="T5"/>
                </a:cxn>
                <a:cxn ang="0">
                  <a:pos x="T6" y="T7"/>
                </a:cxn>
                <a:cxn ang="0">
                  <a:pos x="T8" y="T9"/>
                </a:cxn>
                <a:cxn ang="0">
                  <a:pos x="T10" y="T11"/>
                </a:cxn>
                <a:cxn ang="0">
                  <a:pos x="T12" y="T13"/>
                </a:cxn>
              </a:cxnLst>
              <a:rect l="0" t="0" r="r" b="b"/>
              <a:pathLst>
                <a:path w="45" h="54">
                  <a:moveTo>
                    <a:pt x="12" y="3"/>
                  </a:moveTo>
                  <a:cubicBezTo>
                    <a:pt x="12" y="20"/>
                    <a:pt x="12" y="20"/>
                    <a:pt x="12" y="20"/>
                  </a:cubicBezTo>
                  <a:cubicBezTo>
                    <a:pt x="12" y="20"/>
                    <a:pt x="15" y="28"/>
                    <a:pt x="25" y="31"/>
                  </a:cubicBezTo>
                  <a:cubicBezTo>
                    <a:pt x="34" y="35"/>
                    <a:pt x="45" y="40"/>
                    <a:pt x="44" y="45"/>
                  </a:cubicBezTo>
                  <a:cubicBezTo>
                    <a:pt x="43" y="50"/>
                    <a:pt x="25" y="54"/>
                    <a:pt x="0" y="54"/>
                  </a:cubicBezTo>
                  <a:cubicBezTo>
                    <a:pt x="0" y="0"/>
                    <a:pt x="0" y="0"/>
                    <a:pt x="0" y="0"/>
                  </a:cubicBezTo>
                  <a:lnTo>
                    <a:pt x="12" y="3"/>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p>
          </p:txBody>
        </p:sp>
        <p:sp>
          <p:nvSpPr>
            <p:cNvPr id="4125" name="Freeform 61"/>
            <p:cNvSpPr/>
            <p:nvPr/>
          </p:nvSpPr>
          <p:spPr bwMode="auto">
            <a:xfrm>
              <a:off x="2469" y="3722"/>
              <a:ext cx="277" cy="278"/>
            </a:xfrm>
            <a:custGeom>
              <a:avLst/>
              <a:gdLst>
                <a:gd name="T0" fmla="*/ 120 w 163"/>
                <a:gd name="T1" fmla="*/ 8 h 164"/>
                <a:gd name="T2" fmla="*/ 153 w 163"/>
                <a:gd name="T3" fmla="*/ 73 h 164"/>
                <a:gd name="T4" fmla="*/ 72 w 163"/>
                <a:gd name="T5" fmla="*/ 154 h 164"/>
                <a:gd name="T6" fmla="*/ 8 w 163"/>
                <a:gd name="T7" fmla="*/ 122 h 164"/>
                <a:gd name="T8" fmla="*/ 0 w 163"/>
                <a:gd name="T9" fmla="*/ 128 h 164"/>
                <a:gd name="T10" fmla="*/ 72 w 163"/>
                <a:gd name="T11" fmla="*/ 164 h 164"/>
                <a:gd name="T12" fmla="*/ 163 w 163"/>
                <a:gd name="T13" fmla="*/ 73 h 164"/>
                <a:gd name="T14" fmla="*/ 126 w 163"/>
                <a:gd name="T15" fmla="*/ 0 h 164"/>
                <a:gd name="T16" fmla="*/ 120 w 163"/>
                <a:gd name="T17" fmla="*/ 8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164">
                  <a:moveTo>
                    <a:pt x="120" y="8"/>
                  </a:moveTo>
                  <a:cubicBezTo>
                    <a:pt x="140" y="23"/>
                    <a:pt x="153" y="46"/>
                    <a:pt x="153" y="73"/>
                  </a:cubicBezTo>
                  <a:cubicBezTo>
                    <a:pt x="153" y="118"/>
                    <a:pt x="117" y="154"/>
                    <a:pt x="72" y="154"/>
                  </a:cubicBezTo>
                  <a:cubicBezTo>
                    <a:pt x="46" y="154"/>
                    <a:pt x="23" y="141"/>
                    <a:pt x="8" y="122"/>
                  </a:cubicBezTo>
                  <a:cubicBezTo>
                    <a:pt x="0" y="128"/>
                    <a:pt x="0" y="128"/>
                    <a:pt x="0" y="128"/>
                  </a:cubicBezTo>
                  <a:cubicBezTo>
                    <a:pt x="16" y="150"/>
                    <a:pt x="43" y="164"/>
                    <a:pt x="72" y="164"/>
                  </a:cubicBezTo>
                  <a:cubicBezTo>
                    <a:pt x="123" y="164"/>
                    <a:pt x="163" y="123"/>
                    <a:pt x="163" y="73"/>
                  </a:cubicBezTo>
                  <a:cubicBezTo>
                    <a:pt x="163" y="43"/>
                    <a:pt x="149" y="16"/>
                    <a:pt x="126" y="0"/>
                  </a:cubicBezTo>
                  <a:lnTo>
                    <a:pt x="120" y="8"/>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p>
          </p:txBody>
        </p:sp>
        <p:sp>
          <p:nvSpPr>
            <p:cNvPr id="4126" name="Freeform 62"/>
            <p:cNvSpPr>
              <a:spLocks noEditPoints="1"/>
            </p:cNvSpPr>
            <p:nvPr/>
          </p:nvSpPr>
          <p:spPr bwMode="auto">
            <a:xfrm>
              <a:off x="2471" y="3725"/>
              <a:ext cx="246" cy="246"/>
            </a:xfrm>
            <a:custGeom>
              <a:avLst/>
              <a:gdLst>
                <a:gd name="T0" fmla="*/ 72 w 145"/>
                <a:gd name="T1" fmla="*/ 0 h 145"/>
                <a:gd name="T2" fmla="*/ 0 w 145"/>
                <a:gd name="T3" fmla="*/ 73 h 145"/>
                <a:gd name="T4" fmla="*/ 72 w 145"/>
                <a:gd name="T5" fmla="*/ 145 h 145"/>
                <a:gd name="T6" fmla="*/ 145 w 145"/>
                <a:gd name="T7" fmla="*/ 73 h 145"/>
                <a:gd name="T8" fmla="*/ 72 w 145"/>
                <a:gd name="T9" fmla="*/ 0 h 145"/>
                <a:gd name="T10" fmla="*/ 72 w 145"/>
                <a:gd name="T11" fmla="*/ 142 h 145"/>
                <a:gd name="T12" fmla="*/ 3 w 145"/>
                <a:gd name="T13" fmla="*/ 73 h 145"/>
                <a:gd name="T14" fmla="*/ 72 w 145"/>
                <a:gd name="T15" fmla="*/ 4 h 145"/>
                <a:gd name="T16" fmla="*/ 141 w 145"/>
                <a:gd name="T17" fmla="*/ 73 h 145"/>
                <a:gd name="T18" fmla="*/ 72 w 145"/>
                <a:gd name="T19" fmla="*/ 14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145">
                  <a:moveTo>
                    <a:pt x="72" y="0"/>
                  </a:moveTo>
                  <a:cubicBezTo>
                    <a:pt x="32" y="0"/>
                    <a:pt x="0" y="33"/>
                    <a:pt x="0" y="73"/>
                  </a:cubicBezTo>
                  <a:cubicBezTo>
                    <a:pt x="0" y="113"/>
                    <a:pt x="32" y="145"/>
                    <a:pt x="72" y="145"/>
                  </a:cubicBezTo>
                  <a:cubicBezTo>
                    <a:pt x="112" y="145"/>
                    <a:pt x="145" y="113"/>
                    <a:pt x="145" y="73"/>
                  </a:cubicBezTo>
                  <a:cubicBezTo>
                    <a:pt x="145" y="33"/>
                    <a:pt x="112" y="0"/>
                    <a:pt x="72" y="0"/>
                  </a:cubicBezTo>
                  <a:close/>
                  <a:moveTo>
                    <a:pt x="72" y="142"/>
                  </a:moveTo>
                  <a:cubicBezTo>
                    <a:pt x="34" y="142"/>
                    <a:pt x="3" y="111"/>
                    <a:pt x="3" y="73"/>
                  </a:cubicBezTo>
                  <a:cubicBezTo>
                    <a:pt x="3" y="35"/>
                    <a:pt x="34" y="4"/>
                    <a:pt x="72" y="4"/>
                  </a:cubicBezTo>
                  <a:cubicBezTo>
                    <a:pt x="110" y="4"/>
                    <a:pt x="141" y="35"/>
                    <a:pt x="141" y="73"/>
                  </a:cubicBezTo>
                  <a:cubicBezTo>
                    <a:pt x="141" y="111"/>
                    <a:pt x="110" y="142"/>
                    <a:pt x="72" y="14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p>
          </p:txBody>
        </p:sp>
        <p:sp>
          <p:nvSpPr>
            <p:cNvPr id="4127" name="Freeform 63"/>
            <p:cNvSpPr/>
            <p:nvPr/>
          </p:nvSpPr>
          <p:spPr bwMode="auto">
            <a:xfrm>
              <a:off x="2464" y="3730"/>
              <a:ext cx="275" cy="241"/>
            </a:xfrm>
            <a:custGeom>
              <a:avLst/>
              <a:gdLst>
                <a:gd name="T0" fmla="*/ 47 w 162"/>
                <a:gd name="T1" fmla="*/ 11 h 142"/>
                <a:gd name="T2" fmla="*/ 44 w 162"/>
                <a:gd name="T3" fmla="*/ 17 h 142"/>
                <a:gd name="T4" fmla="*/ 41 w 162"/>
                <a:gd name="T5" fmla="*/ 21 h 142"/>
                <a:gd name="T6" fmla="*/ 38 w 162"/>
                <a:gd name="T7" fmla="*/ 19 h 142"/>
                <a:gd name="T8" fmla="*/ 38 w 162"/>
                <a:gd name="T9" fmla="*/ 23 h 142"/>
                <a:gd name="T10" fmla="*/ 30 w 162"/>
                <a:gd name="T11" fmla="*/ 25 h 142"/>
                <a:gd name="T12" fmla="*/ 26 w 162"/>
                <a:gd name="T13" fmla="*/ 30 h 142"/>
                <a:gd name="T14" fmla="*/ 19 w 162"/>
                <a:gd name="T15" fmla="*/ 38 h 142"/>
                <a:gd name="T16" fmla="*/ 16 w 162"/>
                <a:gd name="T17" fmla="*/ 44 h 142"/>
                <a:gd name="T18" fmla="*/ 19 w 162"/>
                <a:gd name="T19" fmla="*/ 48 h 142"/>
                <a:gd name="T20" fmla="*/ 20 w 162"/>
                <a:gd name="T21" fmla="*/ 50 h 142"/>
                <a:gd name="T22" fmla="*/ 16 w 162"/>
                <a:gd name="T23" fmla="*/ 47 h 142"/>
                <a:gd name="T24" fmla="*/ 13 w 162"/>
                <a:gd name="T25" fmla="*/ 43 h 142"/>
                <a:gd name="T26" fmla="*/ 12 w 162"/>
                <a:gd name="T27" fmla="*/ 49 h 142"/>
                <a:gd name="T28" fmla="*/ 13 w 162"/>
                <a:gd name="T29" fmla="*/ 60 h 142"/>
                <a:gd name="T30" fmla="*/ 17 w 162"/>
                <a:gd name="T31" fmla="*/ 57 h 142"/>
                <a:gd name="T32" fmla="*/ 23 w 162"/>
                <a:gd name="T33" fmla="*/ 63 h 142"/>
                <a:gd name="T34" fmla="*/ 29 w 162"/>
                <a:gd name="T35" fmla="*/ 70 h 142"/>
                <a:gd name="T36" fmla="*/ 36 w 162"/>
                <a:gd name="T37" fmla="*/ 75 h 142"/>
                <a:gd name="T38" fmla="*/ 44 w 162"/>
                <a:gd name="T39" fmla="*/ 84 h 142"/>
                <a:gd name="T40" fmla="*/ 41 w 162"/>
                <a:gd name="T41" fmla="*/ 96 h 142"/>
                <a:gd name="T42" fmla="*/ 35 w 162"/>
                <a:gd name="T43" fmla="*/ 111 h 142"/>
                <a:gd name="T44" fmla="*/ 37 w 162"/>
                <a:gd name="T45" fmla="*/ 121 h 142"/>
                <a:gd name="T46" fmla="*/ 33 w 162"/>
                <a:gd name="T47" fmla="*/ 122 h 142"/>
                <a:gd name="T48" fmla="*/ 23 w 162"/>
                <a:gd name="T49" fmla="*/ 106 h 142"/>
                <a:gd name="T50" fmla="*/ 12 w 162"/>
                <a:gd name="T51" fmla="*/ 81 h 142"/>
                <a:gd name="T52" fmla="*/ 8 w 162"/>
                <a:gd name="T53" fmla="*/ 62 h 142"/>
                <a:gd name="T54" fmla="*/ 53 w 162"/>
                <a:gd name="T55" fmla="*/ 131 h 142"/>
                <a:gd name="T56" fmla="*/ 64 w 162"/>
                <a:gd name="T57" fmla="*/ 129 h 142"/>
                <a:gd name="T58" fmla="*/ 79 w 162"/>
                <a:gd name="T59" fmla="*/ 127 h 142"/>
                <a:gd name="T60" fmla="*/ 77 w 162"/>
                <a:gd name="T61" fmla="*/ 134 h 142"/>
                <a:gd name="T62" fmla="*/ 86 w 162"/>
                <a:gd name="T63" fmla="*/ 133 h 142"/>
                <a:gd name="T64" fmla="*/ 99 w 162"/>
                <a:gd name="T65" fmla="*/ 131 h 142"/>
                <a:gd name="T66" fmla="*/ 98 w 162"/>
                <a:gd name="T67" fmla="*/ 2 h 142"/>
                <a:gd name="T68" fmla="*/ 140 w 162"/>
                <a:gd name="T69" fmla="*/ 46 h 142"/>
                <a:gd name="T70" fmla="*/ 135 w 162"/>
                <a:gd name="T71" fmla="*/ 42 h 142"/>
                <a:gd name="T72" fmla="*/ 129 w 162"/>
                <a:gd name="T73" fmla="*/ 53 h 142"/>
                <a:gd name="T74" fmla="*/ 121 w 162"/>
                <a:gd name="T75" fmla="*/ 43 h 142"/>
                <a:gd name="T76" fmla="*/ 125 w 162"/>
                <a:gd name="T77" fmla="*/ 54 h 142"/>
                <a:gd name="T78" fmla="*/ 133 w 162"/>
                <a:gd name="T79" fmla="*/ 57 h 142"/>
                <a:gd name="T80" fmla="*/ 129 w 162"/>
                <a:gd name="T81" fmla="*/ 72 h 142"/>
                <a:gd name="T82" fmla="*/ 125 w 162"/>
                <a:gd name="T83" fmla="*/ 88 h 142"/>
                <a:gd name="T84" fmla="*/ 120 w 162"/>
                <a:gd name="T85" fmla="*/ 98 h 142"/>
                <a:gd name="T86" fmla="*/ 105 w 162"/>
                <a:gd name="T87" fmla="*/ 110 h 142"/>
                <a:gd name="T88" fmla="*/ 101 w 162"/>
                <a:gd name="T89" fmla="*/ 99 h 142"/>
                <a:gd name="T90" fmla="*/ 102 w 162"/>
                <a:gd name="T91" fmla="*/ 86 h 142"/>
                <a:gd name="T92" fmla="*/ 96 w 162"/>
                <a:gd name="T93" fmla="*/ 72 h 142"/>
                <a:gd name="T94" fmla="*/ 89 w 162"/>
                <a:gd name="T95" fmla="*/ 64 h 142"/>
                <a:gd name="T96" fmla="*/ 71 w 162"/>
                <a:gd name="T97" fmla="*/ 65 h 142"/>
                <a:gd name="T98" fmla="*/ 64 w 162"/>
                <a:gd name="T99" fmla="*/ 55 h 142"/>
                <a:gd name="T100" fmla="*/ 72 w 162"/>
                <a:gd name="T101" fmla="*/ 35 h 142"/>
                <a:gd name="T102" fmla="*/ 85 w 162"/>
                <a:gd name="T103" fmla="*/ 30 h 142"/>
                <a:gd name="T104" fmla="*/ 93 w 162"/>
                <a:gd name="T105" fmla="*/ 33 h 142"/>
                <a:gd name="T106" fmla="*/ 104 w 162"/>
                <a:gd name="T107" fmla="*/ 33 h 142"/>
                <a:gd name="T108" fmla="*/ 116 w 162"/>
                <a:gd name="T109" fmla="*/ 32 h 142"/>
                <a:gd name="T110" fmla="*/ 105 w 162"/>
                <a:gd name="T111" fmla="*/ 27 h 142"/>
                <a:gd name="T112" fmla="*/ 104 w 162"/>
                <a:gd name="T113" fmla="*/ 23 h 142"/>
                <a:gd name="T114" fmla="*/ 91 w 162"/>
                <a:gd name="T115" fmla="*/ 24 h 142"/>
                <a:gd name="T116" fmla="*/ 79 w 162"/>
                <a:gd name="T117" fmla="*/ 27 h 142"/>
                <a:gd name="T118" fmla="*/ 77 w 162"/>
                <a:gd name="T119" fmla="*/ 15 h 142"/>
                <a:gd name="T120" fmla="*/ 69 w 162"/>
                <a:gd name="T121" fmla="*/ 8 h 142"/>
                <a:gd name="T122" fmla="*/ 78 w 162"/>
                <a:gd name="T123" fmla="*/ 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2" h="142">
                  <a:moveTo>
                    <a:pt x="66" y="1"/>
                  </a:moveTo>
                  <a:cubicBezTo>
                    <a:pt x="66" y="1"/>
                    <a:pt x="42" y="4"/>
                    <a:pt x="25" y="23"/>
                  </a:cubicBezTo>
                  <a:cubicBezTo>
                    <a:pt x="25" y="23"/>
                    <a:pt x="38" y="10"/>
                    <a:pt x="46" y="10"/>
                  </a:cubicBezTo>
                  <a:cubicBezTo>
                    <a:pt x="47" y="10"/>
                    <a:pt x="47" y="10"/>
                    <a:pt x="47" y="10"/>
                  </a:cubicBezTo>
                  <a:cubicBezTo>
                    <a:pt x="47" y="10"/>
                    <a:pt x="47" y="11"/>
                    <a:pt x="47" y="11"/>
                  </a:cubicBezTo>
                  <a:cubicBezTo>
                    <a:pt x="47" y="12"/>
                    <a:pt x="46" y="13"/>
                    <a:pt x="46" y="13"/>
                  </a:cubicBezTo>
                  <a:cubicBezTo>
                    <a:pt x="46" y="14"/>
                    <a:pt x="46" y="15"/>
                    <a:pt x="46" y="15"/>
                  </a:cubicBezTo>
                  <a:cubicBezTo>
                    <a:pt x="45" y="15"/>
                    <a:pt x="45" y="15"/>
                    <a:pt x="45" y="15"/>
                  </a:cubicBezTo>
                  <a:cubicBezTo>
                    <a:pt x="45" y="15"/>
                    <a:pt x="45" y="16"/>
                    <a:pt x="44" y="16"/>
                  </a:cubicBezTo>
                  <a:cubicBezTo>
                    <a:pt x="44" y="16"/>
                    <a:pt x="44" y="16"/>
                    <a:pt x="44" y="17"/>
                  </a:cubicBezTo>
                  <a:cubicBezTo>
                    <a:pt x="44" y="17"/>
                    <a:pt x="44" y="18"/>
                    <a:pt x="44" y="18"/>
                  </a:cubicBezTo>
                  <a:cubicBezTo>
                    <a:pt x="44" y="20"/>
                    <a:pt x="44" y="20"/>
                    <a:pt x="44" y="20"/>
                  </a:cubicBezTo>
                  <a:cubicBezTo>
                    <a:pt x="44" y="20"/>
                    <a:pt x="44" y="20"/>
                    <a:pt x="44" y="20"/>
                  </a:cubicBezTo>
                  <a:cubicBezTo>
                    <a:pt x="43" y="21"/>
                    <a:pt x="43" y="21"/>
                    <a:pt x="43" y="21"/>
                  </a:cubicBezTo>
                  <a:cubicBezTo>
                    <a:pt x="43" y="21"/>
                    <a:pt x="41" y="21"/>
                    <a:pt x="41" y="21"/>
                  </a:cubicBezTo>
                  <a:cubicBezTo>
                    <a:pt x="40" y="21"/>
                    <a:pt x="40" y="20"/>
                    <a:pt x="40" y="20"/>
                  </a:cubicBezTo>
                  <a:cubicBezTo>
                    <a:pt x="42" y="19"/>
                    <a:pt x="42" y="19"/>
                    <a:pt x="42" y="19"/>
                  </a:cubicBezTo>
                  <a:cubicBezTo>
                    <a:pt x="42" y="19"/>
                    <a:pt x="42" y="19"/>
                    <a:pt x="41" y="18"/>
                  </a:cubicBezTo>
                  <a:cubicBezTo>
                    <a:pt x="41" y="18"/>
                    <a:pt x="41" y="17"/>
                    <a:pt x="40" y="18"/>
                  </a:cubicBezTo>
                  <a:cubicBezTo>
                    <a:pt x="40" y="18"/>
                    <a:pt x="38" y="19"/>
                    <a:pt x="38" y="19"/>
                  </a:cubicBezTo>
                  <a:cubicBezTo>
                    <a:pt x="37" y="19"/>
                    <a:pt x="37" y="19"/>
                    <a:pt x="37" y="19"/>
                  </a:cubicBezTo>
                  <a:cubicBezTo>
                    <a:pt x="37" y="19"/>
                    <a:pt x="37" y="21"/>
                    <a:pt x="37" y="21"/>
                  </a:cubicBezTo>
                  <a:cubicBezTo>
                    <a:pt x="37" y="21"/>
                    <a:pt x="38" y="21"/>
                    <a:pt x="38" y="21"/>
                  </a:cubicBezTo>
                  <a:cubicBezTo>
                    <a:pt x="38" y="21"/>
                    <a:pt x="38" y="22"/>
                    <a:pt x="38" y="22"/>
                  </a:cubicBezTo>
                  <a:cubicBezTo>
                    <a:pt x="38" y="23"/>
                    <a:pt x="38" y="23"/>
                    <a:pt x="38" y="23"/>
                  </a:cubicBezTo>
                  <a:cubicBezTo>
                    <a:pt x="38" y="23"/>
                    <a:pt x="37" y="24"/>
                    <a:pt x="36" y="24"/>
                  </a:cubicBezTo>
                  <a:cubicBezTo>
                    <a:pt x="36" y="24"/>
                    <a:pt x="35" y="23"/>
                    <a:pt x="34" y="23"/>
                  </a:cubicBezTo>
                  <a:cubicBezTo>
                    <a:pt x="34" y="23"/>
                    <a:pt x="33" y="23"/>
                    <a:pt x="33" y="23"/>
                  </a:cubicBezTo>
                  <a:cubicBezTo>
                    <a:pt x="32" y="23"/>
                    <a:pt x="32" y="23"/>
                    <a:pt x="32" y="24"/>
                  </a:cubicBezTo>
                  <a:cubicBezTo>
                    <a:pt x="32" y="24"/>
                    <a:pt x="30" y="25"/>
                    <a:pt x="30" y="25"/>
                  </a:cubicBezTo>
                  <a:cubicBezTo>
                    <a:pt x="30" y="25"/>
                    <a:pt x="30" y="25"/>
                    <a:pt x="30" y="25"/>
                  </a:cubicBezTo>
                  <a:cubicBezTo>
                    <a:pt x="30" y="26"/>
                    <a:pt x="29" y="27"/>
                    <a:pt x="29" y="27"/>
                  </a:cubicBezTo>
                  <a:cubicBezTo>
                    <a:pt x="29" y="27"/>
                    <a:pt x="29" y="28"/>
                    <a:pt x="28" y="28"/>
                  </a:cubicBezTo>
                  <a:cubicBezTo>
                    <a:pt x="27" y="28"/>
                    <a:pt x="26" y="28"/>
                    <a:pt x="26" y="28"/>
                  </a:cubicBezTo>
                  <a:cubicBezTo>
                    <a:pt x="26" y="30"/>
                    <a:pt x="26" y="30"/>
                    <a:pt x="26" y="30"/>
                  </a:cubicBezTo>
                  <a:cubicBezTo>
                    <a:pt x="26" y="30"/>
                    <a:pt x="25" y="30"/>
                    <a:pt x="24" y="31"/>
                  </a:cubicBezTo>
                  <a:cubicBezTo>
                    <a:pt x="24" y="32"/>
                    <a:pt x="22" y="33"/>
                    <a:pt x="22" y="33"/>
                  </a:cubicBezTo>
                  <a:cubicBezTo>
                    <a:pt x="21" y="33"/>
                    <a:pt x="21" y="34"/>
                    <a:pt x="21" y="34"/>
                  </a:cubicBezTo>
                  <a:cubicBezTo>
                    <a:pt x="20" y="35"/>
                    <a:pt x="20" y="36"/>
                    <a:pt x="20" y="36"/>
                  </a:cubicBezTo>
                  <a:cubicBezTo>
                    <a:pt x="20" y="37"/>
                    <a:pt x="20" y="38"/>
                    <a:pt x="19" y="38"/>
                  </a:cubicBezTo>
                  <a:cubicBezTo>
                    <a:pt x="19" y="39"/>
                    <a:pt x="19" y="40"/>
                    <a:pt x="19" y="40"/>
                  </a:cubicBezTo>
                  <a:cubicBezTo>
                    <a:pt x="18" y="40"/>
                    <a:pt x="18" y="41"/>
                    <a:pt x="18" y="41"/>
                  </a:cubicBezTo>
                  <a:cubicBezTo>
                    <a:pt x="17" y="41"/>
                    <a:pt x="16" y="42"/>
                    <a:pt x="15" y="42"/>
                  </a:cubicBezTo>
                  <a:cubicBezTo>
                    <a:pt x="15" y="42"/>
                    <a:pt x="15" y="43"/>
                    <a:pt x="15" y="43"/>
                  </a:cubicBezTo>
                  <a:cubicBezTo>
                    <a:pt x="15" y="44"/>
                    <a:pt x="15" y="44"/>
                    <a:pt x="16" y="44"/>
                  </a:cubicBezTo>
                  <a:cubicBezTo>
                    <a:pt x="16" y="44"/>
                    <a:pt x="17" y="44"/>
                    <a:pt x="17" y="44"/>
                  </a:cubicBezTo>
                  <a:cubicBezTo>
                    <a:pt x="17" y="44"/>
                    <a:pt x="17" y="46"/>
                    <a:pt x="17" y="46"/>
                  </a:cubicBezTo>
                  <a:cubicBezTo>
                    <a:pt x="17" y="46"/>
                    <a:pt x="16" y="47"/>
                    <a:pt x="17" y="47"/>
                  </a:cubicBezTo>
                  <a:cubicBezTo>
                    <a:pt x="17" y="47"/>
                    <a:pt x="18" y="48"/>
                    <a:pt x="18" y="48"/>
                  </a:cubicBezTo>
                  <a:cubicBezTo>
                    <a:pt x="19" y="48"/>
                    <a:pt x="19" y="48"/>
                    <a:pt x="19" y="48"/>
                  </a:cubicBezTo>
                  <a:cubicBezTo>
                    <a:pt x="20" y="49"/>
                    <a:pt x="20" y="49"/>
                    <a:pt x="20" y="49"/>
                  </a:cubicBezTo>
                  <a:cubicBezTo>
                    <a:pt x="21" y="49"/>
                    <a:pt x="21" y="49"/>
                    <a:pt x="21" y="49"/>
                  </a:cubicBezTo>
                  <a:cubicBezTo>
                    <a:pt x="21" y="49"/>
                    <a:pt x="21" y="50"/>
                    <a:pt x="21" y="50"/>
                  </a:cubicBezTo>
                  <a:cubicBezTo>
                    <a:pt x="21" y="50"/>
                    <a:pt x="20" y="51"/>
                    <a:pt x="20" y="51"/>
                  </a:cubicBezTo>
                  <a:cubicBezTo>
                    <a:pt x="20" y="51"/>
                    <a:pt x="20" y="51"/>
                    <a:pt x="20" y="50"/>
                  </a:cubicBezTo>
                  <a:cubicBezTo>
                    <a:pt x="19" y="50"/>
                    <a:pt x="19" y="49"/>
                    <a:pt x="19" y="49"/>
                  </a:cubicBezTo>
                  <a:cubicBezTo>
                    <a:pt x="18" y="49"/>
                    <a:pt x="18" y="50"/>
                    <a:pt x="17" y="49"/>
                  </a:cubicBezTo>
                  <a:cubicBezTo>
                    <a:pt x="17" y="49"/>
                    <a:pt x="17" y="49"/>
                    <a:pt x="16" y="49"/>
                  </a:cubicBezTo>
                  <a:cubicBezTo>
                    <a:pt x="16" y="48"/>
                    <a:pt x="16" y="49"/>
                    <a:pt x="16" y="48"/>
                  </a:cubicBezTo>
                  <a:cubicBezTo>
                    <a:pt x="16" y="48"/>
                    <a:pt x="16" y="47"/>
                    <a:pt x="16" y="47"/>
                  </a:cubicBezTo>
                  <a:cubicBezTo>
                    <a:pt x="16" y="47"/>
                    <a:pt x="15" y="46"/>
                    <a:pt x="15" y="46"/>
                  </a:cubicBezTo>
                  <a:cubicBezTo>
                    <a:pt x="15" y="46"/>
                    <a:pt x="15" y="47"/>
                    <a:pt x="15" y="46"/>
                  </a:cubicBezTo>
                  <a:cubicBezTo>
                    <a:pt x="14" y="45"/>
                    <a:pt x="14" y="45"/>
                    <a:pt x="14" y="45"/>
                  </a:cubicBezTo>
                  <a:cubicBezTo>
                    <a:pt x="13" y="45"/>
                    <a:pt x="13" y="45"/>
                    <a:pt x="13" y="45"/>
                  </a:cubicBezTo>
                  <a:cubicBezTo>
                    <a:pt x="13" y="45"/>
                    <a:pt x="13" y="44"/>
                    <a:pt x="13" y="43"/>
                  </a:cubicBezTo>
                  <a:cubicBezTo>
                    <a:pt x="13" y="43"/>
                    <a:pt x="14" y="42"/>
                    <a:pt x="14" y="42"/>
                  </a:cubicBezTo>
                  <a:cubicBezTo>
                    <a:pt x="14" y="42"/>
                    <a:pt x="14" y="40"/>
                    <a:pt x="14" y="40"/>
                  </a:cubicBezTo>
                  <a:cubicBezTo>
                    <a:pt x="14" y="40"/>
                    <a:pt x="12" y="44"/>
                    <a:pt x="11" y="47"/>
                  </a:cubicBezTo>
                  <a:cubicBezTo>
                    <a:pt x="11" y="47"/>
                    <a:pt x="12" y="47"/>
                    <a:pt x="12" y="48"/>
                  </a:cubicBezTo>
                  <a:cubicBezTo>
                    <a:pt x="12" y="48"/>
                    <a:pt x="12" y="49"/>
                    <a:pt x="12" y="49"/>
                  </a:cubicBezTo>
                  <a:cubicBezTo>
                    <a:pt x="12" y="50"/>
                    <a:pt x="12" y="50"/>
                    <a:pt x="12" y="52"/>
                  </a:cubicBezTo>
                  <a:cubicBezTo>
                    <a:pt x="12" y="53"/>
                    <a:pt x="12" y="54"/>
                    <a:pt x="12" y="54"/>
                  </a:cubicBezTo>
                  <a:cubicBezTo>
                    <a:pt x="12" y="55"/>
                    <a:pt x="12" y="56"/>
                    <a:pt x="11" y="56"/>
                  </a:cubicBezTo>
                  <a:cubicBezTo>
                    <a:pt x="11" y="57"/>
                    <a:pt x="12" y="59"/>
                    <a:pt x="12" y="59"/>
                  </a:cubicBezTo>
                  <a:cubicBezTo>
                    <a:pt x="12" y="59"/>
                    <a:pt x="12" y="59"/>
                    <a:pt x="13" y="60"/>
                  </a:cubicBezTo>
                  <a:cubicBezTo>
                    <a:pt x="13" y="60"/>
                    <a:pt x="12" y="61"/>
                    <a:pt x="13" y="60"/>
                  </a:cubicBezTo>
                  <a:cubicBezTo>
                    <a:pt x="14" y="59"/>
                    <a:pt x="14" y="58"/>
                    <a:pt x="14" y="58"/>
                  </a:cubicBezTo>
                  <a:cubicBezTo>
                    <a:pt x="15" y="57"/>
                    <a:pt x="15" y="57"/>
                    <a:pt x="15" y="57"/>
                  </a:cubicBezTo>
                  <a:cubicBezTo>
                    <a:pt x="15" y="57"/>
                    <a:pt x="15" y="57"/>
                    <a:pt x="16" y="57"/>
                  </a:cubicBezTo>
                  <a:cubicBezTo>
                    <a:pt x="17" y="57"/>
                    <a:pt x="17" y="57"/>
                    <a:pt x="17" y="57"/>
                  </a:cubicBezTo>
                  <a:cubicBezTo>
                    <a:pt x="18" y="58"/>
                    <a:pt x="17" y="59"/>
                    <a:pt x="18" y="59"/>
                  </a:cubicBezTo>
                  <a:cubicBezTo>
                    <a:pt x="18" y="59"/>
                    <a:pt x="20" y="58"/>
                    <a:pt x="20" y="58"/>
                  </a:cubicBezTo>
                  <a:cubicBezTo>
                    <a:pt x="21" y="58"/>
                    <a:pt x="21" y="59"/>
                    <a:pt x="21" y="59"/>
                  </a:cubicBezTo>
                  <a:cubicBezTo>
                    <a:pt x="22" y="60"/>
                    <a:pt x="22" y="61"/>
                    <a:pt x="22" y="61"/>
                  </a:cubicBezTo>
                  <a:cubicBezTo>
                    <a:pt x="23" y="62"/>
                    <a:pt x="23" y="63"/>
                    <a:pt x="23" y="63"/>
                  </a:cubicBezTo>
                  <a:cubicBezTo>
                    <a:pt x="23" y="64"/>
                    <a:pt x="25" y="64"/>
                    <a:pt x="25" y="64"/>
                  </a:cubicBezTo>
                  <a:cubicBezTo>
                    <a:pt x="25" y="64"/>
                    <a:pt x="27" y="65"/>
                    <a:pt x="27" y="65"/>
                  </a:cubicBezTo>
                  <a:cubicBezTo>
                    <a:pt x="28" y="65"/>
                    <a:pt x="27" y="66"/>
                    <a:pt x="28" y="66"/>
                  </a:cubicBezTo>
                  <a:cubicBezTo>
                    <a:pt x="29" y="66"/>
                    <a:pt x="29" y="68"/>
                    <a:pt x="29" y="68"/>
                  </a:cubicBezTo>
                  <a:cubicBezTo>
                    <a:pt x="29" y="68"/>
                    <a:pt x="30" y="70"/>
                    <a:pt x="29" y="70"/>
                  </a:cubicBezTo>
                  <a:cubicBezTo>
                    <a:pt x="29" y="71"/>
                    <a:pt x="29" y="71"/>
                    <a:pt x="30" y="71"/>
                  </a:cubicBezTo>
                  <a:cubicBezTo>
                    <a:pt x="30" y="72"/>
                    <a:pt x="32" y="72"/>
                    <a:pt x="32" y="72"/>
                  </a:cubicBezTo>
                  <a:cubicBezTo>
                    <a:pt x="32" y="72"/>
                    <a:pt x="31" y="73"/>
                    <a:pt x="32" y="73"/>
                  </a:cubicBezTo>
                  <a:cubicBezTo>
                    <a:pt x="34" y="74"/>
                    <a:pt x="35" y="74"/>
                    <a:pt x="35" y="74"/>
                  </a:cubicBezTo>
                  <a:cubicBezTo>
                    <a:pt x="35" y="75"/>
                    <a:pt x="34" y="76"/>
                    <a:pt x="36" y="75"/>
                  </a:cubicBezTo>
                  <a:cubicBezTo>
                    <a:pt x="37" y="75"/>
                    <a:pt x="39" y="75"/>
                    <a:pt x="39" y="76"/>
                  </a:cubicBezTo>
                  <a:cubicBezTo>
                    <a:pt x="40" y="76"/>
                    <a:pt x="39" y="77"/>
                    <a:pt x="41" y="78"/>
                  </a:cubicBezTo>
                  <a:cubicBezTo>
                    <a:pt x="43" y="79"/>
                    <a:pt x="43" y="79"/>
                    <a:pt x="44" y="80"/>
                  </a:cubicBezTo>
                  <a:cubicBezTo>
                    <a:pt x="44" y="80"/>
                    <a:pt x="45" y="80"/>
                    <a:pt x="45" y="81"/>
                  </a:cubicBezTo>
                  <a:cubicBezTo>
                    <a:pt x="45" y="82"/>
                    <a:pt x="44" y="83"/>
                    <a:pt x="44" y="84"/>
                  </a:cubicBezTo>
                  <a:cubicBezTo>
                    <a:pt x="43" y="84"/>
                    <a:pt x="42" y="86"/>
                    <a:pt x="42" y="87"/>
                  </a:cubicBezTo>
                  <a:cubicBezTo>
                    <a:pt x="41" y="87"/>
                    <a:pt x="41" y="88"/>
                    <a:pt x="41" y="89"/>
                  </a:cubicBezTo>
                  <a:cubicBezTo>
                    <a:pt x="42" y="90"/>
                    <a:pt x="42" y="91"/>
                    <a:pt x="42" y="91"/>
                  </a:cubicBezTo>
                  <a:cubicBezTo>
                    <a:pt x="42" y="92"/>
                    <a:pt x="43" y="94"/>
                    <a:pt x="42" y="94"/>
                  </a:cubicBezTo>
                  <a:cubicBezTo>
                    <a:pt x="42" y="95"/>
                    <a:pt x="41" y="96"/>
                    <a:pt x="41" y="96"/>
                  </a:cubicBezTo>
                  <a:cubicBezTo>
                    <a:pt x="41" y="96"/>
                    <a:pt x="42" y="97"/>
                    <a:pt x="42" y="98"/>
                  </a:cubicBezTo>
                  <a:cubicBezTo>
                    <a:pt x="41" y="99"/>
                    <a:pt x="39" y="100"/>
                    <a:pt x="39" y="100"/>
                  </a:cubicBezTo>
                  <a:cubicBezTo>
                    <a:pt x="38" y="100"/>
                    <a:pt x="37" y="102"/>
                    <a:pt x="37" y="102"/>
                  </a:cubicBezTo>
                  <a:cubicBezTo>
                    <a:pt x="37" y="102"/>
                    <a:pt x="37" y="104"/>
                    <a:pt x="37" y="105"/>
                  </a:cubicBezTo>
                  <a:cubicBezTo>
                    <a:pt x="37" y="106"/>
                    <a:pt x="34" y="110"/>
                    <a:pt x="35" y="111"/>
                  </a:cubicBezTo>
                  <a:cubicBezTo>
                    <a:pt x="36" y="112"/>
                    <a:pt x="36" y="113"/>
                    <a:pt x="36" y="114"/>
                  </a:cubicBezTo>
                  <a:cubicBezTo>
                    <a:pt x="36" y="114"/>
                    <a:pt x="35" y="114"/>
                    <a:pt x="35" y="115"/>
                  </a:cubicBezTo>
                  <a:cubicBezTo>
                    <a:pt x="35" y="115"/>
                    <a:pt x="33" y="115"/>
                    <a:pt x="34" y="116"/>
                  </a:cubicBezTo>
                  <a:cubicBezTo>
                    <a:pt x="35" y="118"/>
                    <a:pt x="36" y="118"/>
                    <a:pt x="36" y="119"/>
                  </a:cubicBezTo>
                  <a:cubicBezTo>
                    <a:pt x="37" y="120"/>
                    <a:pt x="36" y="120"/>
                    <a:pt x="37" y="121"/>
                  </a:cubicBezTo>
                  <a:cubicBezTo>
                    <a:pt x="38" y="122"/>
                    <a:pt x="38" y="123"/>
                    <a:pt x="39" y="124"/>
                  </a:cubicBezTo>
                  <a:cubicBezTo>
                    <a:pt x="40" y="124"/>
                    <a:pt x="41" y="125"/>
                    <a:pt x="41" y="126"/>
                  </a:cubicBezTo>
                  <a:cubicBezTo>
                    <a:pt x="41" y="126"/>
                    <a:pt x="42" y="128"/>
                    <a:pt x="40" y="127"/>
                  </a:cubicBezTo>
                  <a:cubicBezTo>
                    <a:pt x="38" y="126"/>
                    <a:pt x="40" y="127"/>
                    <a:pt x="37" y="125"/>
                  </a:cubicBezTo>
                  <a:cubicBezTo>
                    <a:pt x="35" y="123"/>
                    <a:pt x="34" y="123"/>
                    <a:pt x="33" y="122"/>
                  </a:cubicBezTo>
                  <a:cubicBezTo>
                    <a:pt x="32" y="121"/>
                    <a:pt x="34" y="125"/>
                    <a:pt x="32" y="120"/>
                  </a:cubicBezTo>
                  <a:cubicBezTo>
                    <a:pt x="29" y="114"/>
                    <a:pt x="29" y="115"/>
                    <a:pt x="28" y="114"/>
                  </a:cubicBezTo>
                  <a:cubicBezTo>
                    <a:pt x="28" y="113"/>
                    <a:pt x="28" y="114"/>
                    <a:pt x="27" y="111"/>
                  </a:cubicBezTo>
                  <a:cubicBezTo>
                    <a:pt x="25" y="108"/>
                    <a:pt x="26" y="110"/>
                    <a:pt x="25" y="108"/>
                  </a:cubicBezTo>
                  <a:cubicBezTo>
                    <a:pt x="24" y="107"/>
                    <a:pt x="24" y="109"/>
                    <a:pt x="23" y="106"/>
                  </a:cubicBezTo>
                  <a:cubicBezTo>
                    <a:pt x="22" y="103"/>
                    <a:pt x="22" y="105"/>
                    <a:pt x="21" y="101"/>
                  </a:cubicBezTo>
                  <a:cubicBezTo>
                    <a:pt x="21" y="97"/>
                    <a:pt x="22" y="97"/>
                    <a:pt x="20" y="96"/>
                  </a:cubicBezTo>
                  <a:cubicBezTo>
                    <a:pt x="18" y="94"/>
                    <a:pt x="18" y="95"/>
                    <a:pt x="18" y="93"/>
                  </a:cubicBezTo>
                  <a:cubicBezTo>
                    <a:pt x="17" y="92"/>
                    <a:pt x="18" y="93"/>
                    <a:pt x="16" y="90"/>
                  </a:cubicBezTo>
                  <a:cubicBezTo>
                    <a:pt x="14" y="87"/>
                    <a:pt x="12" y="86"/>
                    <a:pt x="12" y="81"/>
                  </a:cubicBezTo>
                  <a:cubicBezTo>
                    <a:pt x="12" y="75"/>
                    <a:pt x="12" y="74"/>
                    <a:pt x="12" y="74"/>
                  </a:cubicBezTo>
                  <a:cubicBezTo>
                    <a:pt x="12" y="74"/>
                    <a:pt x="9" y="72"/>
                    <a:pt x="10" y="69"/>
                  </a:cubicBezTo>
                  <a:cubicBezTo>
                    <a:pt x="11" y="66"/>
                    <a:pt x="11" y="67"/>
                    <a:pt x="11" y="66"/>
                  </a:cubicBezTo>
                  <a:cubicBezTo>
                    <a:pt x="11" y="65"/>
                    <a:pt x="10" y="65"/>
                    <a:pt x="10" y="64"/>
                  </a:cubicBezTo>
                  <a:cubicBezTo>
                    <a:pt x="9" y="63"/>
                    <a:pt x="9" y="63"/>
                    <a:pt x="8" y="62"/>
                  </a:cubicBezTo>
                  <a:cubicBezTo>
                    <a:pt x="8" y="62"/>
                    <a:pt x="8" y="60"/>
                    <a:pt x="8" y="60"/>
                  </a:cubicBezTo>
                  <a:cubicBezTo>
                    <a:pt x="7" y="60"/>
                    <a:pt x="7" y="60"/>
                    <a:pt x="7" y="60"/>
                  </a:cubicBezTo>
                  <a:cubicBezTo>
                    <a:pt x="7" y="60"/>
                    <a:pt x="0" y="130"/>
                    <a:pt x="70" y="141"/>
                  </a:cubicBezTo>
                  <a:cubicBezTo>
                    <a:pt x="70" y="141"/>
                    <a:pt x="54" y="137"/>
                    <a:pt x="52" y="134"/>
                  </a:cubicBezTo>
                  <a:cubicBezTo>
                    <a:pt x="52" y="134"/>
                    <a:pt x="52" y="131"/>
                    <a:pt x="53" y="131"/>
                  </a:cubicBezTo>
                  <a:cubicBezTo>
                    <a:pt x="53" y="131"/>
                    <a:pt x="54" y="131"/>
                    <a:pt x="55" y="131"/>
                  </a:cubicBezTo>
                  <a:cubicBezTo>
                    <a:pt x="56" y="130"/>
                    <a:pt x="57" y="129"/>
                    <a:pt x="57" y="129"/>
                  </a:cubicBezTo>
                  <a:cubicBezTo>
                    <a:pt x="58" y="130"/>
                    <a:pt x="58" y="130"/>
                    <a:pt x="58" y="130"/>
                  </a:cubicBezTo>
                  <a:cubicBezTo>
                    <a:pt x="58" y="130"/>
                    <a:pt x="57" y="130"/>
                    <a:pt x="60" y="130"/>
                  </a:cubicBezTo>
                  <a:cubicBezTo>
                    <a:pt x="63" y="129"/>
                    <a:pt x="63" y="130"/>
                    <a:pt x="64" y="129"/>
                  </a:cubicBezTo>
                  <a:cubicBezTo>
                    <a:pt x="65" y="129"/>
                    <a:pt x="67" y="126"/>
                    <a:pt x="67" y="128"/>
                  </a:cubicBezTo>
                  <a:cubicBezTo>
                    <a:pt x="68" y="129"/>
                    <a:pt x="66" y="128"/>
                    <a:pt x="68" y="129"/>
                  </a:cubicBezTo>
                  <a:cubicBezTo>
                    <a:pt x="69" y="130"/>
                    <a:pt x="72" y="129"/>
                    <a:pt x="72" y="129"/>
                  </a:cubicBezTo>
                  <a:cubicBezTo>
                    <a:pt x="72" y="129"/>
                    <a:pt x="77" y="129"/>
                    <a:pt x="77" y="129"/>
                  </a:cubicBezTo>
                  <a:cubicBezTo>
                    <a:pt x="78" y="128"/>
                    <a:pt x="78" y="127"/>
                    <a:pt x="79" y="127"/>
                  </a:cubicBezTo>
                  <a:cubicBezTo>
                    <a:pt x="80" y="128"/>
                    <a:pt x="80" y="129"/>
                    <a:pt x="80" y="129"/>
                  </a:cubicBezTo>
                  <a:cubicBezTo>
                    <a:pt x="77" y="130"/>
                    <a:pt x="77" y="130"/>
                    <a:pt x="77" y="130"/>
                  </a:cubicBezTo>
                  <a:cubicBezTo>
                    <a:pt x="75" y="132"/>
                    <a:pt x="75" y="132"/>
                    <a:pt x="75" y="132"/>
                  </a:cubicBezTo>
                  <a:cubicBezTo>
                    <a:pt x="75" y="132"/>
                    <a:pt x="74" y="133"/>
                    <a:pt x="75" y="133"/>
                  </a:cubicBezTo>
                  <a:cubicBezTo>
                    <a:pt x="76" y="134"/>
                    <a:pt x="76" y="133"/>
                    <a:pt x="77" y="134"/>
                  </a:cubicBezTo>
                  <a:cubicBezTo>
                    <a:pt x="79" y="134"/>
                    <a:pt x="81" y="136"/>
                    <a:pt x="82" y="135"/>
                  </a:cubicBezTo>
                  <a:cubicBezTo>
                    <a:pt x="83" y="133"/>
                    <a:pt x="83" y="133"/>
                    <a:pt x="83" y="132"/>
                  </a:cubicBezTo>
                  <a:cubicBezTo>
                    <a:pt x="84" y="131"/>
                    <a:pt x="84" y="130"/>
                    <a:pt x="85" y="130"/>
                  </a:cubicBezTo>
                  <a:cubicBezTo>
                    <a:pt x="86" y="130"/>
                    <a:pt x="87" y="131"/>
                    <a:pt x="87" y="131"/>
                  </a:cubicBezTo>
                  <a:cubicBezTo>
                    <a:pt x="86" y="133"/>
                    <a:pt x="86" y="133"/>
                    <a:pt x="86" y="133"/>
                  </a:cubicBezTo>
                  <a:cubicBezTo>
                    <a:pt x="86" y="133"/>
                    <a:pt x="88" y="133"/>
                    <a:pt x="89" y="133"/>
                  </a:cubicBezTo>
                  <a:cubicBezTo>
                    <a:pt x="90" y="133"/>
                    <a:pt x="90" y="134"/>
                    <a:pt x="91" y="133"/>
                  </a:cubicBezTo>
                  <a:cubicBezTo>
                    <a:pt x="92" y="132"/>
                    <a:pt x="93" y="132"/>
                    <a:pt x="94" y="132"/>
                  </a:cubicBezTo>
                  <a:cubicBezTo>
                    <a:pt x="95" y="131"/>
                    <a:pt x="97" y="131"/>
                    <a:pt x="97" y="131"/>
                  </a:cubicBezTo>
                  <a:cubicBezTo>
                    <a:pt x="98" y="131"/>
                    <a:pt x="99" y="131"/>
                    <a:pt x="99" y="131"/>
                  </a:cubicBezTo>
                  <a:cubicBezTo>
                    <a:pt x="100" y="131"/>
                    <a:pt x="102" y="133"/>
                    <a:pt x="102" y="133"/>
                  </a:cubicBezTo>
                  <a:cubicBezTo>
                    <a:pt x="103" y="133"/>
                    <a:pt x="106" y="133"/>
                    <a:pt x="106" y="133"/>
                  </a:cubicBezTo>
                  <a:cubicBezTo>
                    <a:pt x="106" y="133"/>
                    <a:pt x="98" y="140"/>
                    <a:pt x="81" y="141"/>
                  </a:cubicBezTo>
                  <a:cubicBezTo>
                    <a:pt x="81" y="141"/>
                    <a:pt x="119" y="142"/>
                    <a:pt x="141" y="105"/>
                  </a:cubicBezTo>
                  <a:cubicBezTo>
                    <a:pt x="162" y="67"/>
                    <a:pt x="147" y="19"/>
                    <a:pt x="98" y="2"/>
                  </a:cubicBezTo>
                  <a:cubicBezTo>
                    <a:pt x="98" y="2"/>
                    <a:pt x="135" y="16"/>
                    <a:pt x="145" y="51"/>
                  </a:cubicBezTo>
                  <a:cubicBezTo>
                    <a:pt x="144" y="52"/>
                    <a:pt x="144" y="52"/>
                    <a:pt x="144" y="52"/>
                  </a:cubicBezTo>
                  <a:cubicBezTo>
                    <a:pt x="143" y="51"/>
                    <a:pt x="143" y="52"/>
                    <a:pt x="143" y="50"/>
                  </a:cubicBezTo>
                  <a:cubicBezTo>
                    <a:pt x="142" y="48"/>
                    <a:pt x="142" y="49"/>
                    <a:pt x="142" y="47"/>
                  </a:cubicBezTo>
                  <a:cubicBezTo>
                    <a:pt x="141" y="46"/>
                    <a:pt x="141" y="47"/>
                    <a:pt x="140" y="46"/>
                  </a:cubicBezTo>
                  <a:cubicBezTo>
                    <a:pt x="140" y="45"/>
                    <a:pt x="139" y="45"/>
                    <a:pt x="139" y="44"/>
                  </a:cubicBezTo>
                  <a:cubicBezTo>
                    <a:pt x="138" y="44"/>
                    <a:pt x="137" y="41"/>
                    <a:pt x="137" y="41"/>
                  </a:cubicBezTo>
                  <a:cubicBezTo>
                    <a:pt x="136" y="40"/>
                    <a:pt x="135" y="40"/>
                    <a:pt x="134" y="40"/>
                  </a:cubicBezTo>
                  <a:cubicBezTo>
                    <a:pt x="134" y="40"/>
                    <a:pt x="134" y="39"/>
                    <a:pt x="134" y="40"/>
                  </a:cubicBezTo>
                  <a:cubicBezTo>
                    <a:pt x="133" y="40"/>
                    <a:pt x="135" y="42"/>
                    <a:pt x="135" y="42"/>
                  </a:cubicBezTo>
                  <a:cubicBezTo>
                    <a:pt x="135" y="44"/>
                    <a:pt x="135" y="44"/>
                    <a:pt x="135" y="44"/>
                  </a:cubicBezTo>
                  <a:cubicBezTo>
                    <a:pt x="135" y="44"/>
                    <a:pt x="136" y="47"/>
                    <a:pt x="136" y="48"/>
                  </a:cubicBezTo>
                  <a:cubicBezTo>
                    <a:pt x="136" y="48"/>
                    <a:pt x="135" y="50"/>
                    <a:pt x="135" y="50"/>
                  </a:cubicBezTo>
                  <a:cubicBezTo>
                    <a:pt x="135" y="50"/>
                    <a:pt x="134" y="52"/>
                    <a:pt x="134" y="52"/>
                  </a:cubicBezTo>
                  <a:cubicBezTo>
                    <a:pt x="133" y="53"/>
                    <a:pt x="129" y="53"/>
                    <a:pt x="129" y="53"/>
                  </a:cubicBezTo>
                  <a:cubicBezTo>
                    <a:pt x="129" y="53"/>
                    <a:pt x="128" y="52"/>
                    <a:pt x="128" y="51"/>
                  </a:cubicBezTo>
                  <a:cubicBezTo>
                    <a:pt x="127" y="50"/>
                    <a:pt x="125" y="49"/>
                    <a:pt x="124" y="49"/>
                  </a:cubicBezTo>
                  <a:cubicBezTo>
                    <a:pt x="124" y="48"/>
                    <a:pt x="125" y="47"/>
                    <a:pt x="124" y="46"/>
                  </a:cubicBezTo>
                  <a:cubicBezTo>
                    <a:pt x="123" y="45"/>
                    <a:pt x="124" y="45"/>
                    <a:pt x="123" y="44"/>
                  </a:cubicBezTo>
                  <a:cubicBezTo>
                    <a:pt x="121" y="43"/>
                    <a:pt x="121" y="43"/>
                    <a:pt x="121" y="43"/>
                  </a:cubicBezTo>
                  <a:cubicBezTo>
                    <a:pt x="121" y="43"/>
                    <a:pt x="118" y="42"/>
                    <a:pt x="119" y="43"/>
                  </a:cubicBezTo>
                  <a:cubicBezTo>
                    <a:pt x="120" y="45"/>
                    <a:pt x="119" y="47"/>
                    <a:pt x="120" y="47"/>
                  </a:cubicBezTo>
                  <a:cubicBezTo>
                    <a:pt x="121" y="47"/>
                    <a:pt x="121" y="47"/>
                    <a:pt x="122" y="48"/>
                  </a:cubicBezTo>
                  <a:cubicBezTo>
                    <a:pt x="123" y="50"/>
                    <a:pt x="123" y="50"/>
                    <a:pt x="123" y="51"/>
                  </a:cubicBezTo>
                  <a:cubicBezTo>
                    <a:pt x="124" y="51"/>
                    <a:pt x="124" y="53"/>
                    <a:pt x="125" y="54"/>
                  </a:cubicBezTo>
                  <a:cubicBezTo>
                    <a:pt x="125" y="54"/>
                    <a:pt x="127" y="54"/>
                    <a:pt x="127" y="54"/>
                  </a:cubicBezTo>
                  <a:cubicBezTo>
                    <a:pt x="127" y="55"/>
                    <a:pt x="126" y="56"/>
                    <a:pt x="127" y="57"/>
                  </a:cubicBezTo>
                  <a:cubicBezTo>
                    <a:pt x="128" y="57"/>
                    <a:pt x="128" y="58"/>
                    <a:pt x="129" y="57"/>
                  </a:cubicBezTo>
                  <a:cubicBezTo>
                    <a:pt x="130" y="57"/>
                    <a:pt x="129" y="58"/>
                    <a:pt x="130" y="57"/>
                  </a:cubicBezTo>
                  <a:cubicBezTo>
                    <a:pt x="131" y="57"/>
                    <a:pt x="133" y="57"/>
                    <a:pt x="133" y="57"/>
                  </a:cubicBezTo>
                  <a:cubicBezTo>
                    <a:pt x="133" y="57"/>
                    <a:pt x="134" y="58"/>
                    <a:pt x="134" y="58"/>
                  </a:cubicBezTo>
                  <a:cubicBezTo>
                    <a:pt x="134" y="59"/>
                    <a:pt x="134" y="62"/>
                    <a:pt x="134" y="62"/>
                  </a:cubicBezTo>
                  <a:cubicBezTo>
                    <a:pt x="132" y="64"/>
                    <a:pt x="132" y="64"/>
                    <a:pt x="132" y="64"/>
                  </a:cubicBezTo>
                  <a:cubicBezTo>
                    <a:pt x="132" y="64"/>
                    <a:pt x="132" y="69"/>
                    <a:pt x="132" y="69"/>
                  </a:cubicBezTo>
                  <a:cubicBezTo>
                    <a:pt x="131" y="69"/>
                    <a:pt x="130" y="71"/>
                    <a:pt x="129" y="72"/>
                  </a:cubicBezTo>
                  <a:cubicBezTo>
                    <a:pt x="129" y="72"/>
                    <a:pt x="129" y="75"/>
                    <a:pt x="129" y="75"/>
                  </a:cubicBezTo>
                  <a:cubicBezTo>
                    <a:pt x="127" y="77"/>
                    <a:pt x="127" y="77"/>
                    <a:pt x="127" y="77"/>
                  </a:cubicBezTo>
                  <a:cubicBezTo>
                    <a:pt x="127" y="77"/>
                    <a:pt x="127" y="80"/>
                    <a:pt x="127" y="80"/>
                  </a:cubicBezTo>
                  <a:cubicBezTo>
                    <a:pt x="127" y="81"/>
                    <a:pt x="128" y="84"/>
                    <a:pt x="127" y="85"/>
                  </a:cubicBezTo>
                  <a:cubicBezTo>
                    <a:pt x="127" y="86"/>
                    <a:pt x="125" y="88"/>
                    <a:pt x="125" y="88"/>
                  </a:cubicBezTo>
                  <a:cubicBezTo>
                    <a:pt x="125" y="88"/>
                    <a:pt x="128" y="90"/>
                    <a:pt x="126" y="90"/>
                  </a:cubicBezTo>
                  <a:cubicBezTo>
                    <a:pt x="125" y="91"/>
                    <a:pt x="124" y="93"/>
                    <a:pt x="123" y="93"/>
                  </a:cubicBezTo>
                  <a:cubicBezTo>
                    <a:pt x="123" y="94"/>
                    <a:pt x="123" y="95"/>
                    <a:pt x="122" y="95"/>
                  </a:cubicBezTo>
                  <a:cubicBezTo>
                    <a:pt x="122" y="95"/>
                    <a:pt x="120" y="95"/>
                    <a:pt x="120" y="96"/>
                  </a:cubicBezTo>
                  <a:cubicBezTo>
                    <a:pt x="120" y="96"/>
                    <a:pt x="120" y="98"/>
                    <a:pt x="120" y="98"/>
                  </a:cubicBezTo>
                  <a:cubicBezTo>
                    <a:pt x="117" y="102"/>
                    <a:pt x="117" y="102"/>
                    <a:pt x="117" y="102"/>
                  </a:cubicBezTo>
                  <a:cubicBezTo>
                    <a:pt x="114" y="105"/>
                    <a:pt x="114" y="105"/>
                    <a:pt x="114" y="105"/>
                  </a:cubicBezTo>
                  <a:cubicBezTo>
                    <a:pt x="114" y="105"/>
                    <a:pt x="115" y="106"/>
                    <a:pt x="114" y="107"/>
                  </a:cubicBezTo>
                  <a:cubicBezTo>
                    <a:pt x="113" y="107"/>
                    <a:pt x="109" y="108"/>
                    <a:pt x="109" y="109"/>
                  </a:cubicBezTo>
                  <a:cubicBezTo>
                    <a:pt x="108" y="109"/>
                    <a:pt x="106" y="110"/>
                    <a:pt x="105" y="110"/>
                  </a:cubicBezTo>
                  <a:cubicBezTo>
                    <a:pt x="104" y="110"/>
                    <a:pt x="105" y="113"/>
                    <a:pt x="104" y="110"/>
                  </a:cubicBezTo>
                  <a:cubicBezTo>
                    <a:pt x="103" y="108"/>
                    <a:pt x="104" y="109"/>
                    <a:pt x="103" y="107"/>
                  </a:cubicBezTo>
                  <a:cubicBezTo>
                    <a:pt x="101" y="104"/>
                    <a:pt x="101" y="106"/>
                    <a:pt x="101" y="104"/>
                  </a:cubicBezTo>
                  <a:cubicBezTo>
                    <a:pt x="101" y="102"/>
                    <a:pt x="102" y="104"/>
                    <a:pt x="101" y="102"/>
                  </a:cubicBezTo>
                  <a:cubicBezTo>
                    <a:pt x="101" y="100"/>
                    <a:pt x="102" y="102"/>
                    <a:pt x="101" y="99"/>
                  </a:cubicBezTo>
                  <a:cubicBezTo>
                    <a:pt x="100" y="97"/>
                    <a:pt x="100" y="98"/>
                    <a:pt x="99" y="97"/>
                  </a:cubicBezTo>
                  <a:cubicBezTo>
                    <a:pt x="98" y="95"/>
                    <a:pt x="97" y="97"/>
                    <a:pt x="97" y="94"/>
                  </a:cubicBezTo>
                  <a:cubicBezTo>
                    <a:pt x="98" y="92"/>
                    <a:pt x="98" y="94"/>
                    <a:pt x="98" y="92"/>
                  </a:cubicBezTo>
                  <a:cubicBezTo>
                    <a:pt x="99" y="90"/>
                    <a:pt x="98" y="90"/>
                    <a:pt x="99" y="89"/>
                  </a:cubicBezTo>
                  <a:cubicBezTo>
                    <a:pt x="101" y="88"/>
                    <a:pt x="102" y="88"/>
                    <a:pt x="102" y="86"/>
                  </a:cubicBezTo>
                  <a:cubicBezTo>
                    <a:pt x="101" y="85"/>
                    <a:pt x="101" y="85"/>
                    <a:pt x="101" y="84"/>
                  </a:cubicBezTo>
                  <a:cubicBezTo>
                    <a:pt x="101" y="83"/>
                    <a:pt x="100" y="82"/>
                    <a:pt x="99" y="81"/>
                  </a:cubicBezTo>
                  <a:cubicBezTo>
                    <a:pt x="99" y="81"/>
                    <a:pt x="99" y="81"/>
                    <a:pt x="98" y="79"/>
                  </a:cubicBezTo>
                  <a:cubicBezTo>
                    <a:pt x="97" y="78"/>
                    <a:pt x="97" y="77"/>
                    <a:pt x="97" y="77"/>
                  </a:cubicBezTo>
                  <a:cubicBezTo>
                    <a:pt x="97" y="77"/>
                    <a:pt x="96" y="74"/>
                    <a:pt x="96" y="72"/>
                  </a:cubicBezTo>
                  <a:cubicBezTo>
                    <a:pt x="96" y="71"/>
                    <a:pt x="96" y="73"/>
                    <a:pt x="96" y="71"/>
                  </a:cubicBezTo>
                  <a:cubicBezTo>
                    <a:pt x="97" y="69"/>
                    <a:pt x="97" y="67"/>
                    <a:pt x="97" y="67"/>
                  </a:cubicBezTo>
                  <a:cubicBezTo>
                    <a:pt x="97" y="67"/>
                    <a:pt x="94" y="66"/>
                    <a:pt x="93" y="66"/>
                  </a:cubicBezTo>
                  <a:cubicBezTo>
                    <a:pt x="92" y="66"/>
                    <a:pt x="93" y="68"/>
                    <a:pt x="91" y="66"/>
                  </a:cubicBezTo>
                  <a:cubicBezTo>
                    <a:pt x="90" y="65"/>
                    <a:pt x="90" y="64"/>
                    <a:pt x="89" y="64"/>
                  </a:cubicBezTo>
                  <a:cubicBezTo>
                    <a:pt x="89" y="64"/>
                    <a:pt x="88" y="64"/>
                    <a:pt x="87" y="64"/>
                  </a:cubicBezTo>
                  <a:cubicBezTo>
                    <a:pt x="86" y="65"/>
                    <a:pt x="84" y="65"/>
                    <a:pt x="83" y="66"/>
                  </a:cubicBezTo>
                  <a:cubicBezTo>
                    <a:pt x="81" y="66"/>
                    <a:pt x="81" y="66"/>
                    <a:pt x="79" y="66"/>
                  </a:cubicBezTo>
                  <a:cubicBezTo>
                    <a:pt x="77" y="66"/>
                    <a:pt x="75" y="67"/>
                    <a:pt x="73" y="66"/>
                  </a:cubicBezTo>
                  <a:cubicBezTo>
                    <a:pt x="72" y="65"/>
                    <a:pt x="72" y="66"/>
                    <a:pt x="71" y="65"/>
                  </a:cubicBezTo>
                  <a:cubicBezTo>
                    <a:pt x="70" y="63"/>
                    <a:pt x="71" y="63"/>
                    <a:pt x="69" y="62"/>
                  </a:cubicBezTo>
                  <a:cubicBezTo>
                    <a:pt x="68" y="62"/>
                    <a:pt x="68" y="62"/>
                    <a:pt x="67" y="61"/>
                  </a:cubicBezTo>
                  <a:cubicBezTo>
                    <a:pt x="67" y="59"/>
                    <a:pt x="68" y="60"/>
                    <a:pt x="67" y="58"/>
                  </a:cubicBezTo>
                  <a:cubicBezTo>
                    <a:pt x="66" y="57"/>
                    <a:pt x="68" y="59"/>
                    <a:pt x="66" y="57"/>
                  </a:cubicBezTo>
                  <a:cubicBezTo>
                    <a:pt x="64" y="55"/>
                    <a:pt x="63" y="57"/>
                    <a:pt x="64" y="55"/>
                  </a:cubicBezTo>
                  <a:cubicBezTo>
                    <a:pt x="65" y="53"/>
                    <a:pt x="65" y="54"/>
                    <a:pt x="65" y="52"/>
                  </a:cubicBezTo>
                  <a:cubicBezTo>
                    <a:pt x="65" y="50"/>
                    <a:pt x="68" y="53"/>
                    <a:pt x="66" y="49"/>
                  </a:cubicBezTo>
                  <a:cubicBezTo>
                    <a:pt x="64" y="45"/>
                    <a:pt x="64" y="46"/>
                    <a:pt x="66" y="43"/>
                  </a:cubicBezTo>
                  <a:cubicBezTo>
                    <a:pt x="67" y="40"/>
                    <a:pt x="70" y="39"/>
                    <a:pt x="70" y="38"/>
                  </a:cubicBezTo>
                  <a:cubicBezTo>
                    <a:pt x="70" y="38"/>
                    <a:pt x="71" y="36"/>
                    <a:pt x="72" y="35"/>
                  </a:cubicBezTo>
                  <a:cubicBezTo>
                    <a:pt x="72" y="35"/>
                    <a:pt x="72" y="34"/>
                    <a:pt x="73" y="35"/>
                  </a:cubicBezTo>
                  <a:cubicBezTo>
                    <a:pt x="75" y="35"/>
                    <a:pt x="76" y="34"/>
                    <a:pt x="77" y="33"/>
                  </a:cubicBezTo>
                  <a:cubicBezTo>
                    <a:pt x="78" y="32"/>
                    <a:pt x="80" y="31"/>
                    <a:pt x="80" y="31"/>
                  </a:cubicBezTo>
                  <a:cubicBezTo>
                    <a:pt x="81" y="30"/>
                    <a:pt x="81" y="31"/>
                    <a:pt x="82" y="30"/>
                  </a:cubicBezTo>
                  <a:cubicBezTo>
                    <a:pt x="84" y="30"/>
                    <a:pt x="84" y="30"/>
                    <a:pt x="85" y="30"/>
                  </a:cubicBezTo>
                  <a:cubicBezTo>
                    <a:pt x="86" y="30"/>
                    <a:pt x="84" y="30"/>
                    <a:pt x="87" y="30"/>
                  </a:cubicBezTo>
                  <a:cubicBezTo>
                    <a:pt x="90" y="29"/>
                    <a:pt x="89" y="29"/>
                    <a:pt x="90" y="29"/>
                  </a:cubicBezTo>
                  <a:cubicBezTo>
                    <a:pt x="90" y="29"/>
                    <a:pt x="90" y="29"/>
                    <a:pt x="91" y="30"/>
                  </a:cubicBezTo>
                  <a:cubicBezTo>
                    <a:pt x="92" y="30"/>
                    <a:pt x="92" y="27"/>
                    <a:pt x="92" y="30"/>
                  </a:cubicBezTo>
                  <a:cubicBezTo>
                    <a:pt x="92" y="32"/>
                    <a:pt x="91" y="33"/>
                    <a:pt x="93" y="33"/>
                  </a:cubicBezTo>
                  <a:cubicBezTo>
                    <a:pt x="95" y="34"/>
                    <a:pt x="93" y="34"/>
                    <a:pt x="95" y="34"/>
                  </a:cubicBezTo>
                  <a:cubicBezTo>
                    <a:pt x="97" y="34"/>
                    <a:pt x="97" y="34"/>
                    <a:pt x="98" y="34"/>
                  </a:cubicBezTo>
                  <a:cubicBezTo>
                    <a:pt x="99" y="35"/>
                    <a:pt x="99" y="36"/>
                    <a:pt x="101" y="36"/>
                  </a:cubicBezTo>
                  <a:cubicBezTo>
                    <a:pt x="102" y="36"/>
                    <a:pt x="100" y="38"/>
                    <a:pt x="102" y="36"/>
                  </a:cubicBezTo>
                  <a:cubicBezTo>
                    <a:pt x="104" y="33"/>
                    <a:pt x="101" y="33"/>
                    <a:pt x="104" y="33"/>
                  </a:cubicBezTo>
                  <a:cubicBezTo>
                    <a:pt x="108" y="34"/>
                    <a:pt x="109" y="35"/>
                    <a:pt x="109" y="34"/>
                  </a:cubicBezTo>
                  <a:cubicBezTo>
                    <a:pt x="110" y="34"/>
                    <a:pt x="110" y="35"/>
                    <a:pt x="112" y="34"/>
                  </a:cubicBezTo>
                  <a:cubicBezTo>
                    <a:pt x="113" y="33"/>
                    <a:pt x="114" y="33"/>
                    <a:pt x="114" y="33"/>
                  </a:cubicBezTo>
                  <a:cubicBezTo>
                    <a:pt x="115" y="34"/>
                    <a:pt x="115" y="35"/>
                    <a:pt x="116" y="34"/>
                  </a:cubicBezTo>
                  <a:cubicBezTo>
                    <a:pt x="116" y="32"/>
                    <a:pt x="118" y="33"/>
                    <a:pt x="116" y="32"/>
                  </a:cubicBezTo>
                  <a:cubicBezTo>
                    <a:pt x="114" y="31"/>
                    <a:pt x="113" y="32"/>
                    <a:pt x="113" y="31"/>
                  </a:cubicBezTo>
                  <a:cubicBezTo>
                    <a:pt x="112" y="29"/>
                    <a:pt x="114" y="30"/>
                    <a:pt x="112" y="29"/>
                  </a:cubicBezTo>
                  <a:cubicBezTo>
                    <a:pt x="110" y="29"/>
                    <a:pt x="111" y="29"/>
                    <a:pt x="109" y="28"/>
                  </a:cubicBezTo>
                  <a:cubicBezTo>
                    <a:pt x="108" y="28"/>
                    <a:pt x="106" y="30"/>
                    <a:pt x="106" y="28"/>
                  </a:cubicBezTo>
                  <a:cubicBezTo>
                    <a:pt x="105" y="27"/>
                    <a:pt x="102" y="29"/>
                    <a:pt x="105" y="27"/>
                  </a:cubicBezTo>
                  <a:cubicBezTo>
                    <a:pt x="108" y="24"/>
                    <a:pt x="107" y="23"/>
                    <a:pt x="109" y="24"/>
                  </a:cubicBezTo>
                  <a:cubicBezTo>
                    <a:pt x="110" y="24"/>
                    <a:pt x="110" y="26"/>
                    <a:pt x="111" y="25"/>
                  </a:cubicBezTo>
                  <a:cubicBezTo>
                    <a:pt x="112" y="24"/>
                    <a:pt x="114" y="23"/>
                    <a:pt x="112" y="22"/>
                  </a:cubicBezTo>
                  <a:cubicBezTo>
                    <a:pt x="110" y="20"/>
                    <a:pt x="112" y="21"/>
                    <a:pt x="109" y="20"/>
                  </a:cubicBezTo>
                  <a:cubicBezTo>
                    <a:pt x="107" y="19"/>
                    <a:pt x="105" y="24"/>
                    <a:pt x="104" y="23"/>
                  </a:cubicBezTo>
                  <a:cubicBezTo>
                    <a:pt x="103" y="23"/>
                    <a:pt x="103" y="22"/>
                    <a:pt x="102" y="22"/>
                  </a:cubicBezTo>
                  <a:cubicBezTo>
                    <a:pt x="101" y="23"/>
                    <a:pt x="101" y="25"/>
                    <a:pt x="101" y="26"/>
                  </a:cubicBezTo>
                  <a:cubicBezTo>
                    <a:pt x="101" y="27"/>
                    <a:pt x="102" y="28"/>
                    <a:pt x="100" y="27"/>
                  </a:cubicBezTo>
                  <a:cubicBezTo>
                    <a:pt x="98" y="26"/>
                    <a:pt x="103" y="26"/>
                    <a:pt x="98" y="24"/>
                  </a:cubicBezTo>
                  <a:cubicBezTo>
                    <a:pt x="93" y="22"/>
                    <a:pt x="91" y="23"/>
                    <a:pt x="91" y="24"/>
                  </a:cubicBezTo>
                  <a:cubicBezTo>
                    <a:pt x="90" y="24"/>
                    <a:pt x="89" y="24"/>
                    <a:pt x="89" y="25"/>
                  </a:cubicBezTo>
                  <a:cubicBezTo>
                    <a:pt x="88" y="25"/>
                    <a:pt x="90" y="26"/>
                    <a:pt x="88" y="25"/>
                  </a:cubicBezTo>
                  <a:cubicBezTo>
                    <a:pt x="86" y="24"/>
                    <a:pt x="84" y="26"/>
                    <a:pt x="84" y="26"/>
                  </a:cubicBezTo>
                  <a:cubicBezTo>
                    <a:pt x="84" y="26"/>
                    <a:pt x="83" y="25"/>
                    <a:pt x="83" y="26"/>
                  </a:cubicBezTo>
                  <a:cubicBezTo>
                    <a:pt x="82" y="27"/>
                    <a:pt x="80" y="27"/>
                    <a:pt x="79" y="27"/>
                  </a:cubicBezTo>
                  <a:cubicBezTo>
                    <a:pt x="78" y="27"/>
                    <a:pt x="76" y="27"/>
                    <a:pt x="78" y="25"/>
                  </a:cubicBezTo>
                  <a:cubicBezTo>
                    <a:pt x="80" y="23"/>
                    <a:pt x="78" y="24"/>
                    <a:pt x="81" y="23"/>
                  </a:cubicBezTo>
                  <a:cubicBezTo>
                    <a:pt x="84" y="22"/>
                    <a:pt x="88" y="21"/>
                    <a:pt x="84" y="21"/>
                  </a:cubicBezTo>
                  <a:cubicBezTo>
                    <a:pt x="81" y="20"/>
                    <a:pt x="86" y="20"/>
                    <a:pt x="82" y="17"/>
                  </a:cubicBezTo>
                  <a:cubicBezTo>
                    <a:pt x="77" y="15"/>
                    <a:pt x="77" y="18"/>
                    <a:pt x="77" y="15"/>
                  </a:cubicBezTo>
                  <a:cubicBezTo>
                    <a:pt x="77" y="12"/>
                    <a:pt x="76" y="12"/>
                    <a:pt x="75" y="12"/>
                  </a:cubicBezTo>
                  <a:cubicBezTo>
                    <a:pt x="74" y="12"/>
                    <a:pt x="72" y="13"/>
                    <a:pt x="70" y="13"/>
                  </a:cubicBezTo>
                  <a:cubicBezTo>
                    <a:pt x="69" y="13"/>
                    <a:pt x="71" y="14"/>
                    <a:pt x="68" y="13"/>
                  </a:cubicBezTo>
                  <a:cubicBezTo>
                    <a:pt x="66" y="11"/>
                    <a:pt x="65" y="13"/>
                    <a:pt x="66" y="11"/>
                  </a:cubicBezTo>
                  <a:cubicBezTo>
                    <a:pt x="67" y="9"/>
                    <a:pt x="67" y="9"/>
                    <a:pt x="69" y="8"/>
                  </a:cubicBezTo>
                  <a:cubicBezTo>
                    <a:pt x="70" y="7"/>
                    <a:pt x="70" y="3"/>
                    <a:pt x="73" y="4"/>
                  </a:cubicBezTo>
                  <a:cubicBezTo>
                    <a:pt x="76" y="6"/>
                    <a:pt x="75" y="5"/>
                    <a:pt x="77" y="5"/>
                  </a:cubicBezTo>
                  <a:cubicBezTo>
                    <a:pt x="80" y="6"/>
                    <a:pt x="81" y="5"/>
                    <a:pt x="81" y="5"/>
                  </a:cubicBezTo>
                  <a:cubicBezTo>
                    <a:pt x="81" y="4"/>
                    <a:pt x="78" y="3"/>
                    <a:pt x="78" y="3"/>
                  </a:cubicBezTo>
                  <a:cubicBezTo>
                    <a:pt x="78" y="3"/>
                    <a:pt x="77" y="3"/>
                    <a:pt x="78" y="3"/>
                  </a:cubicBezTo>
                  <a:cubicBezTo>
                    <a:pt x="78" y="2"/>
                    <a:pt x="79" y="1"/>
                    <a:pt x="79" y="1"/>
                  </a:cubicBezTo>
                  <a:cubicBezTo>
                    <a:pt x="78" y="0"/>
                    <a:pt x="78" y="0"/>
                    <a:pt x="78" y="0"/>
                  </a:cubicBezTo>
                  <a:cubicBezTo>
                    <a:pt x="78" y="0"/>
                    <a:pt x="68" y="0"/>
                    <a:pt x="66" y="1"/>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p>
          </p:txBody>
        </p:sp>
        <p:sp>
          <p:nvSpPr>
            <p:cNvPr id="4128" name="Freeform 64"/>
            <p:cNvSpPr/>
            <p:nvPr/>
          </p:nvSpPr>
          <p:spPr bwMode="auto">
            <a:xfrm>
              <a:off x="3066" y="1938"/>
              <a:ext cx="75" cy="315"/>
            </a:xfrm>
            <a:custGeom>
              <a:avLst/>
              <a:gdLst>
                <a:gd name="T0" fmla="*/ 75 w 75"/>
                <a:gd name="T1" fmla="*/ 252 h 315"/>
                <a:gd name="T2" fmla="*/ 51 w 75"/>
                <a:gd name="T3" fmla="*/ 315 h 315"/>
                <a:gd name="T4" fmla="*/ 24 w 75"/>
                <a:gd name="T5" fmla="*/ 315 h 315"/>
                <a:gd name="T6" fmla="*/ 0 w 75"/>
                <a:gd name="T7" fmla="*/ 252 h 315"/>
                <a:gd name="T8" fmla="*/ 0 w 75"/>
                <a:gd name="T9" fmla="*/ 0 h 315"/>
                <a:gd name="T10" fmla="*/ 75 w 75"/>
                <a:gd name="T11" fmla="*/ 0 h 315"/>
                <a:gd name="T12" fmla="*/ 75 w 75"/>
                <a:gd name="T13" fmla="*/ 252 h 315"/>
              </a:gdLst>
              <a:ahLst/>
              <a:cxnLst>
                <a:cxn ang="0">
                  <a:pos x="T0" y="T1"/>
                </a:cxn>
                <a:cxn ang="0">
                  <a:pos x="T2" y="T3"/>
                </a:cxn>
                <a:cxn ang="0">
                  <a:pos x="T4" y="T5"/>
                </a:cxn>
                <a:cxn ang="0">
                  <a:pos x="T6" y="T7"/>
                </a:cxn>
                <a:cxn ang="0">
                  <a:pos x="T8" y="T9"/>
                </a:cxn>
                <a:cxn ang="0">
                  <a:pos x="T10" y="T11"/>
                </a:cxn>
                <a:cxn ang="0">
                  <a:pos x="T12" y="T13"/>
                </a:cxn>
              </a:cxnLst>
              <a:rect l="0" t="0" r="r" b="b"/>
              <a:pathLst>
                <a:path w="75" h="315">
                  <a:moveTo>
                    <a:pt x="75" y="252"/>
                  </a:moveTo>
                  <a:lnTo>
                    <a:pt x="51" y="315"/>
                  </a:lnTo>
                  <a:lnTo>
                    <a:pt x="24" y="315"/>
                  </a:lnTo>
                  <a:lnTo>
                    <a:pt x="0" y="252"/>
                  </a:lnTo>
                  <a:lnTo>
                    <a:pt x="0" y="0"/>
                  </a:lnTo>
                  <a:lnTo>
                    <a:pt x="75" y="0"/>
                  </a:lnTo>
                  <a:lnTo>
                    <a:pt x="75" y="252"/>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p>
          </p:txBody>
        </p:sp>
        <p:sp>
          <p:nvSpPr>
            <p:cNvPr id="4129" name="Freeform 65"/>
            <p:cNvSpPr/>
            <p:nvPr/>
          </p:nvSpPr>
          <p:spPr bwMode="auto">
            <a:xfrm>
              <a:off x="3066" y="1878"/>
              <a:ext cx="75" cy="92"/>
            </a:xfrm>
            <a:custGeom>
              <a:avLst/>
              <a:gdLst>
                <a:gd name="T0" fmla="*/ 44 w 44"/>
                <a:gd name="T1" fmla="*/ 32 h 54"/>
                <a:gd name="T2" fmla="*/ 22 w 44"/>
                <a:gd name="T3" fmla="*/ 54 h 54"/>
                <a:gd name="T4" fmla="*/ 22 w 44"/>
                <a:gd name="T5" fmla="*/ 54 h 54"/>
                <a:gd name="T6" fmla="*/ 0 w 44"/>
                <a:gd name="T7" fmla="*/ 32 h 54"/>
                <a:gd name="T8" fmla="*/ 0 w 44"/>
                <a:gd name="T9" fmla="*/ 12 h 54"/>
                <a:gd name="T10" fmla="*/ 22 w 44"/>
                <a:gd name="T11" fmla="*/ 3 h 54"/>
                <a:gd name="T12" fmla="*/ 22 w 44"/>
                <a:gd name="T13" fmla="*/ 3 h 54"/>
                <a:gd name="T14" fmla="*/ 44 w 44"/>
                <a:gd name="T15" fmla="*/ 12 h 54"/>
                <a:gd name="T16" fmla="*/ 44 w 44"/>
                <a:gd name="T17"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54">
                  <a:moveTo>
                    <a:pt x="44" y="32"/>
                  </a:moveTo>
                  <a:cubicBezTo>
                    <a:pt x="44" y="44"/>
                    <a:pt x="34" y="54"/>
                    <a:pt x="22" y="54"/>
                  </a:cubicBezTo>
                  <a:cubicBezTo>
                    <a:pt x="22" y="54"/>
                    <a:pt x="22" y="54"/>
                    <a:pt x="22" y="54"/>
                  </a:cubicBezTo>
                  <a:cubicBezTo>
                    <a:pt x="9" y="54"/>
                    <a:pt x="0" y="44"/>
                    <a:pt x="0" y="32"/>
                  </a:cubicBezTo>
                  <a:cubicBezTo>
                    <a:pt x="0" y="12"/>
                    <a:pt x="0" y="12"/>
                    <a:pt x="0" y="12"/>
                  </a:cubicBezTo>
                  <a:cubicBezTo>
                    <a:pt x="0" y="0"/>
                    <a:pt x="9" y="3"/>
                    <a:pt x="22" y="3"/>
                  </a:cubicBezTo>
                  <a:cubicBezTo>
                    <a:pt x="22" y="3"/>
                    <a:pt x="22" y="3"/>
                    <a:pt x="22" y="3"/>
                  </a:cubicBezTo>
                  <a:cubicBezTo>
                    <a:pt x="34" y="3"/>
                    <a:pt x="44" y="0"/>
                    <a:pt x="44" y="12"/>
                  </a:cubicBezTo>
                  <a:lnTo>
                    <a:pt x="44" y="32"/>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p>
          </p:txBody>
        </p:sp>
        <p:sp>
          <p:nvSpPr>
            <p:cNvPr id="4130" name="Rectangle 66"/>
            <p:cNvSpPr>
              <a:spLocks noChangeArrowheads="1"/>
            </p:cNvSpPr>
            <p:nvPr/>
          </p:nvSpPr>
          <p:spPr bwMode="auto">
            <a:xfrm>
              <a:off x="3061" y="1915"/>
              <a:ext cx="83" cy="8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US" sz="1350"/>
            </a:p>
          </p:txBody>
        </p:sp>
        <p:sp>
          <p:nvSpPr>
            <p:cNvPr id="4131" name="Freeform 67"/>
            <p:cNvSpPr/>
            <p:nvPr/>
          </p:nvSpPr>
          <p:spPr bwMode="auto">
            <a:xfrm>
              <a:off x="3088" y="2243"/>
              <a:ext cx="29" cy="46"/>
            </a:xfrm>
            <a:custGeom>
              <a:avLst/>
              <a:gdLst>
                <a:gd name="T0" fmla="*/ 0 w 17"/>
                <a:gd name="T1" fmla="*/ 5 h 27"/>
                <a:gd name="T2" fmla="*/ 6 w 17"/>
                <a:gd name="T3" fmla="*/ 21 h 27"/>
                <a:gd name="T4" fmla="*/ 17 w 17"/>
                <a:gd name="T5" fmla="*/ 6 h 27"/>
                <a:gd name="T6" fmla="*/ 0 w 17"/>
                <a:gd name="T7" fmla="*/ 5 h 27"/>
              </a:gdLst>
              <a:ahLst/>
              <a:cxnLst>
                <a:cxn ang="0">
                  <a:pos x="T0" y="T1"/>
                </a:cxn>
                <a:cxn ang="0">
                  <a:pos x="T2" y="T3"/>
                </a:cxn>
                <a:cxn ang="0">
                  <a:pos x="T4" y="T5"/>
                </a:cxn>
                <a:cxn ang="0">
                  <a:pos x="T6" y="T7"/>
                </a:cxn>
              </a:cxnLst>
              <a:rect l="0" t="0" r="r" b="b"/>
              <a:pathLst>
                <a:path w="17" h="27">
                  <a:moveTo>
                    <a:pt x="0" y="5"/>
                  </a:moveTo>
                  <a:cubicBezTo>
                    <a:pt x="0" y="5"/>
                    <a:pt x="4" y="17"/>
                    <a:pt x="6" y="21"/>
                  </a:cubicBezTo>
                  <a:cubicBezTo>
                    <a:pt x="8" y="24"/>
                    <a:pt x="10" y="27"/>
                    <a:pt x="17" y="6"/>
                  </a:cubicBezTo>
                  <a:cubicBezTo>
                    <a:pt x="17" y="6"/>
                    <a:pt x="10" y="0"/>
                    <a:pt x="0" y="5"/>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p>
          </p:txBody>
        </p:sp>
        <p:sp>
          <p:nvSpPr>
            <p:cNvPr id="4132" name="Freeform 68"/>
            <p:cNvSpPr/>
            <p:nvPr/>
          </p:nvSpPr>
          <p:spPr bwMode="auto">
            <a:xfrm>
              <a:off x="3136" y="1931"/>
              <a:ext cx="25" cy="159"/>
            </a:xfrm>
            <a:custGeom>
              <a:avLst/>
              <a:gdLst>
                <a:gd name="T0" fmla="*/ 0 w 15"/>
                <a:gd name="T1" fmla="*/ 0 h 94"/>
                <a:gd name="T2" fmla="*/ 13 w 15"/>
                <a:gd name="T3" fmla="*/ 11 h 94"/>
                <a:gd name="T4" fmla="*/ 14 w 15"/>
                <a:gd name="T5" fmla="*/ 89 h 94"/>
                <a:gd name="T6" fmla="*/ 9 w 15"/>
                <a:gd name="T7" fmla="*/ 94 h 94"/>
                <a:gd name="T8" fmla="*/ 9 w 15"/>
                <a:gd name="T9" fmla="*/ 33 h 94"/>
                <a:gd name="T10" fmla="*/ 4 w 15"/>
                <a:gd name="T11" fmla="*/ 26 h 94"/>
                <a:gd name="T12" fmla="*/ 0 w 15"/>
                <a:gd name="T13" fmla="*/ 0 h 94"/>
              </a:gdLst>
              <a:ahLst/>
              <a:cxnLst>
                <a:cxn ang="0">
                  <a:pos x="T0" y="T1"/>
                </a:cxn>
                <a:cxn ang="0">
                  <a:pos x="T2" y="T3"/>
                </a:cxn>
                <a:cxn ang="0">
                  <a:pos x="T4" y="T5"/>
                </a:cxn>
                <a:cxn ang="0">
                  <a:pos x="T6" y="T7"/>
                </a:cxn>
                <a:cxn ang="0">
                  <a:pos x="T8" y="T9"/>
                </a:cxn>
                <a:cxn ang="0">
                  <a:pos x="T10" y="T11"/>
                </a:cxn>
                <a:cxn ang="0">
                  <a:pos x="T12" y="T13"/>
                </a:cxn>
              </a:cxnLst>
              <a:rect l="0" t="0" r="r" b="b"/>
              <a:pathLst>
                <a:path w="15" h="94">
                  <a:moveTo>
                    <a:pt x="0" y="0"/>
                  </a:moveTo>
                  <a:cubicBezTo>
                    <a:pt x="0" y="0"/>
                    <a:pt x="12" y="6"/>
                    <a:pt x="13" y="11"/>
                  </a:cubicBezTo>
                  <a:cubicBezTo>
                    <a:pt x="14" y="15"/>
                    <a:pt x="14" y="89"/>
                    <a:pt x="14" y="89"/>
                  </a:cubicBezTo>
                  <a:cubicBezTo>
                    <a:pt x="14" y="89"/>
                    <a:pt x="15" y="94"/>
                    <a:pt x="9" y="94"/>
                  </a:cubicBezTo>
                  <a:cubicBezTo>
                    <a:pt x="9" y="33"/>
                    <a:pt x="9" y="33"/>
                    <a:pt x="9" y="33"/>
                  </a:cubicBezTo>
                  <a:cubicBezTo>
                    <a:pt x="4" y="26"/>
                    <a:pt x="4" y="26"/>
                    <a:pt x="4" y="26"/>
                  </a:cubicBezTo>
                  <a:cubicBezTo>
                    <a:pt x="0" y="0"/>
                    <a:pt x="0" y="0"/>
                    <a:pt x="0" y="0"/>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p>
          </p:txBody>
        </p:sp>
        <p:sp>
          <p:nvSpPr>
            <p:cNvPr id="4133" name="Freeform 69"/>
            <p:cNvSpPr/>
            <p:nvPr/>
          </p:nvSpPr>
          <p:spPr bwMode="auto">
            <a:xfrm>
              <a:off x="550" y="3981"/>
              <a:ext cx="335" cy="307"/>
            </a:xfrm>
            <a:custGeom>
              <a:avLst/>
              <a:gdLst>
                <a:gd name="T0" fmla="*/ 96 w 197"/>
                <a:gd name="T1" fmla="*/ 181 h 181"/>
                <a:gd name="T2" fmla="*/ 0 w 197"/>
                <a:gd name="T3" fmla="*/ 180 h 181"/>
                <a:gd name="T4" fmla="*/ 0 w 197"/>
                <a:gd name="T5" fmla="*/ 36 h 181"/>
                <a:gd name="T6" fmla="*/ 99 w 197"/>
                <a:gd name="T7" fmla="*/ 36 h 181"/>
                <a:gd name="T8" fmla="*/ 197 w 197"/>
                <a:gd name="T9" fmla="*/ 36 h 181"/>
                <a:gd name="T10" fmla="*/ 197 w 197"/>
                <a:gd name="T11" fmla="*/ 180 h 181"/>
                <a:gd name="T12" fmla="*/ 96 w 197"/>
                <a:gd name="T13" fmla="*/ 181 h 181"/>
              </a:gdLst>
              <a:ahLst/>
              <a:cxnLst>
                <a:cxn ang="0">
                  <a:pos x="T0" y="T1"/>
                </a:cxn>
                <a:cxn ang="0">
                  <a:pos x="T2" y="T3"/>
                </a:cxn>
                <a:cxn ang="0">
                  <a:pos x="T4" y="T5"/>
                </a:cxn>
                <a:cxn ang="0">
                  <a:pos x="T6" y="T7"/>
                </a:cxn>
                <a:cxn ang="0">
                  <a:pos x="T8" y="T9"/>
                </a:cxn>
                <a:cxn ang="0">
                  <a:pos x="T10" y="T11"/>
                </a:cxn>
                <a:cxn ang="0">
                  <a:pos x="T12" y="T13"/>
                </a:cxn>
              </a:cxnLst>
              <a:rect l="0" t="0" r="r" b="b"/>
              <a:pathLst>
                <a:path w="197" h="181">
                  <a:moveTo>
                    <a:pt x="96" y="181"/>
                  </a:moveTo>
                  <a:cubicBezTo>
                    <a:pt x="96" y="181"/>
                    <a:pt x="63" y="147"/>
                    <a:pt x="0" y="180"/>
                  </a:cubicBezTo>
                  <a:cubicBezTo>
                    <a:pt x="0" y="36"/>
                    <a:pt x="0" y="36"/>
                    <a:pt x="0" y="36"/>
                  </a:cubicBezTo>
                  <a:cubicBezTo>
                    <a:pt x="0" y="36"/>
                    <a:pt x="64" y="0"/>
                    <a:pt x="99" y="36"/>
                  </a:cubicBezTo>
                  <a:cubicBezTo>
                    <a:pt x="197" y="36"/>
                    <a:pt x="197" y="36"/>
                    <a:pt x="197" y="36"/>
                  </a:cubicBezTo>
                  <a:cubicBezTo>
                    <a:pt x="197" y="180"/>
                    <a:pt x="197" y="180"/>
                    <a:pt x="197" y="180"/>
                  </a:cubicBezTo>
                  <a:lnTo>
                    <a:pt x="96" y="181"/>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p>
          </p:txBody>
        </p:sp>
        <p:sp>
          <p:nvSpPr>
            <p:cNvPr id="4134" name="Freeform 70"/>
            <p:cNvSpPr>
              <a:spLocks noEditPoints="1"/>
            </p:cNvSpPr>
            <p:nvPr/>
          </p:nvSpPr>
          <p:spPr bwMode="auto">
            <a:xfrm>
              <a:off x="1918" y="1892"/>
              <a:ext cx="190" cy="190"/>
            </a:xfrm>
            <a:custGeom>
              <a:avLst/>
              <a:gdLst>
                <a:gd name="T0" fmla="*/ 56 w 112"/>
                <a:gd name="T1" fmla="*/ 0 h 112"/>
                <a:gd name="T2" fmla="*/ 0 w 112"/>
                <a:gd name="T3" fmla="*/ 56 h 112"/>
                <a:gd name="T4" fmla="*/ 56 w 112"/>
                <a:gd name="T5" fmla="*/ 112 h 112"/>
                <a:gd name="T6" fmla="*/ 112 w 112"/>
                <a:gd name="T7" fmla="*/ 56 h 112"/>
                <a:gd name="T8" fmla="*/ 56 w 112"/>
                <a:gd name="T9" fmla="*/ 0 h 112"/>
                <a:gd name="T10" fmla="*/ 56 w 112"/>
                <a:gd name="T11" fmla="*/ 102 h 112"/>
                <a:gd name="T12" fmla="*/ 11 w 112"/>
                <a:gd name="T13" fmla="*/ 56 h 112"/>
                <a:gd name="T14" fmla="*/ 56 w 112"/>
                <a:gd name="T15" fmla="*/ 10 h 112"/>
                <a:gd name="T16" fmla="*/ 102 w 112"/>
                <a:gd name="T17" fmla="*/ 56 h 112"/>
                <a:gd name="T18" fmla="*/ 56 w 112"/>
                <a:gd name="T19" fmla="*/ 10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112">
                  <a:moveTo>
                    <a:pt x="56" y="0"/>
                  </a:moveTo>
                  <a:cubicBezTo>
                    <a:pt x="25" y="0"/>
                    <a:pt x="0" y="25"/>
                    <a:pt x="0" y="56"/>
                  </a:cubicBezTo>
                  <a:cubicBezTo>
                    <a:pt x="0" y="87"/>
                    <a:pt x="25" y="112"/>
                    <a:pt x="56" y="112"/>
                  </a:cubicBezTo>
                  <a:cubicBezTo>
                    <a:pt x="87" y="112"/>
                    <a:pt x="112" y="87"/>
                    <a:pt x="112" y="56"/>
                  </a:cubicBezTo>
                  <a:cubicBezTo>
                    <a:pt x="112" y="25"/>
                    <a:pt x="87" y="0"/>
                    <a:pt x="56" y="0"/>
                  </a:cubicBezTo>
                  <a:close/>
                  <a:moveTo>
                    <a:pt x="56" y="102"/>
                  </a:moveTo>
                  <a:cubicBezTo>
                    <a:pt x="31" y="102"/>
                    <a:pt x="11" y="81"/>
                    <a:pt x="11" y="56"/>
                  </a:cubicBezTo>
                  <a:cubicBezTo>
                    <a:pt x="11" y="31"/>
                    <a:pt x="31" y="10"/>
                    <a:pt x="56" y="10"/>
                  </a:cubicBezTo>
                  <a:cubicBezTo>
                    <a:pt x="81" y="10"/>
                    <a:pt x="102" y="31"/>
                    <a:pt x="102" y="56"/>
                  </a:cubicBezTo>
                  <a:cubicBezTo>
                    <a:pt x="102" y="81"/>
                    <a:pt x="81" y="102"/>
                    <a:pt x="56" y="10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p>
          </p:txBody>
        </p:sp>
        <p:sp>
          <p:nvSpPr>
            <p:cNvPr id="4135" name="Rectangle 71"/>
            <p:cNvSpPr>
              <a:spLocks noChangeArrowheads="1"/>
            </p:cNvSpPr>
            <p:nvPr/>
          </p:nvSpPr>
          <p:spPr bwMode="auto">
            <a:xfrm>
              <a:off x="2001" y="2072"/>
              <a:ext cx="25" cy="91"/>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US" sz="1350"/>
            </a:p>
          </p:txBody>
        </p:sp>
        <p:sp>
          <p:nvSpPr>
            <p:cNvPr id="4136" name="Freeform 72"/>
            <p:cNvSpPr/>
            <p:nvPr/>
          </p:nvSpPr>
          <p:spPr bwMode="auto">
            <a:xfrm>
              <a:off x="1992" y="2100"/>
              <a:ext cx="41" cy="129"/>
            </a:xfrm>
            <a:custGeom>
              <a:avLst/>
              <a:gdLst>
                <a:gd name="T0" fmla="*/ 24 w 24"/>
                <a:gd name="T1" fmla="*/ 64 h 76"/>
                <a:gd name="T2" fmla="*/ 12 w 24"/>
                <a:gd name="T3" fmla="*/ 76 h 76"/>
                <a:gd name="T4" fmla="*/ 12 w 24"/>
                <a:gd name="T5" fmla="*/ 76 h 76"/>
                <a:gd name="T6" fmla="*/ 0 w 24"/>
                <a:gd name="T7" fmla="*/ 64 h 76"/>
                <a:gd name="T8" fmla="*/ 0 w 24"/>
                <a:gd name="T9" fmla="*/ 12 h 76"/>
                <a:gd name="T10" fmla="*/ 12 w 24"/>
                <a:gd name="T11" fmla="*/ 0 h 76"/>
                <a:gd name="T12" fmla="*/ 12 w 24"/>
                <a:gd name="T13" fmla="*/ 0 h 76"/>
                <a:gd name="T14" fmla="*/ 24 w 24"/>
                <a:gd name="T15" fmla="*/ 12 h 76"/>
                <a:gd name="T16" fmla="*/ 24 w 24"/>
                <a:gd name="T17" fmla="*/ 6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76">
                  <a:moveTo>
                    <a:pt x="24" y="64"/>
                  </a:moveTo>
                  <a:cubicBezTo>
                    <a:pt x="24" y="70"/>
                    <a:pt x="19" y="76"/>
                    <a:pt x="12" y="76"/>
                  </a:cubicBezTo>
                  <a:cubicBezTo>
                    <a:pt x="12" y="76"/>
                    <a:pt x="12" y="76"/>
                    <a:pt x="12" y="76"/>
                  </a:cubicBezTo>
                  <a:cubicBezTo>
                    <a:pt x="6" y="76"/>
                    <a:pt x="0" y="70"/>
                    <a:pt x="0" y="64"/>
                  </a:cubicBezTo>
                  <a:cubicBezTo>
                    <a:pt x="0" y="12"/>
                    <a:pt x="0" y="12"/>
                    <a:pt x="0" y="12"/>
                  </a:cubicBezTo>
                  <a:cubicBezTo>
                    <a:pt x="0" y="5"/>
                    <a:pt x="6" y="0"/>
                    <a:pt x="12" y="0"/>
                  </a:cubicBezTo>
                  <a:cubicBezTo>
                    <a:pt x="12" y="0"/>
                    <a:pt x="12" y="0"/>
                    <a:pt x="12" y="0"/>
                  </a:cubicBezTo>
                  <a:cubicBezTo>
                    <a:pt x="19" y="0"/>
                    <a:pt x="24" y="5"/>
                    <a:pt x="24" y="12"/>
                  </a:cubicBezTo>
                  <a:lnTo>
                    <a:pt x="24" y="64"/>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p>
          </p:txBody>
        </p:sp>
        <p:sp>
          <p:nvSpPr>
            <p:cNvPr id="4137" name="Freeform 73"/>
            <p:cNvSpPr>
              <a:spLocks noEditPoints="1"/>
            </p:cNvSpPr>
            <p:nvPr/>
          </p:nvSpPr>
          <p:spPr bwMode="auto">
            <a:xfrm>
              <a:off x="1707" y="3208"/>
              <a:ext cx="190" cy="351"/>
            </a:xfrm>
            <a:custGeom>
              <a:avLst/>
              <a:gdLst>
                <a:gd name="T0" fmla="*/ 0 w 190"/>
                <a:gd name="T1" fmla="*/ 0 h 351"/>
                <a:gd name="T2" fmla="*/ 0 w 190"/>
                <a:gd name="T3" fmla="*/ 351 h 351"/>
                <a:gd name="T4" fmla="*/ 190 w 190"/>
                <a:gd name="T5" fmla="*/ 351 h 351"/>
                <a:gd name="T6" fmla="*/ 0 w 190"/>
                <a:gd name="T7" fmla="*/ 0 h 351"/>
                <a:gd name="T8" fmla="*/ 33 w 190"/>
                <a:gd name="T9" fmla="*/ 136 h 351"/>
                <a:gd name="T10" fmla="*/ 129 w 190"/>
                <a:gd name="T11" fmla="*/ 307 h 351"/>
                <a:gd name="T12" fmla="*/ 33 w 190"/>
                <a:gd name="T13" fmla="*/ 307 h 351"/>
                <a:gd name="T14" fmla="*/ 33 w 190"/>
                <a:gd name="T15" fmla="*/ 136 h 3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 h="351">
                  <a:moveTo>
                    <a:pt x="0" y="0"/>
                  </a:moveTo>
                  <a:lnTo>
                    <a:pt x="0" y="351"/>
                  </a:lnTo>
                  <a:lnTo>
                    <a:pt x="190" y="351"/>
                  </a:lnTo>
                  <a:lnTo>
                    <a:pt x="0" y="0"/>
                  </a:lnTo>
                  <a:close/>
                  <a:moveTo>
                    <a:pt x="33" y="136"/>
                  </a:moveTo>
                  <a:lnTo>
                    <a:pt x="129" y="307"/>
                  </a:lnTo>
                  <a:lnTo>
                    <a:pt x="33" y="307"/>
                  </a:lnTo>
                  <a:lnTo>
                    <a:pt x="33" y="136"/>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p>
          </p:txBody>
        </p:sp>
        <p:sp>
          <p:nvSpPr>
            <p:cNvPr id="4138" name="Rectangle 74"/>
            <p:cNvSpPr>
              <a:spLocks noChangeArrowheads="1"/>
            </p:cNvSpPr>
            <p:nvPr/>
          </p:nvSpPr>
          <p:spPr bwMode="auto">
            <a:xfrm>
              <a:off x="1621" y="3201"/>
              <a:ext cx="42" cy="346"/>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US" sz="1350"/>
            </a:p>
          </p:txBody>
        </p:sp>
        <p:sp>
          <p:nvSpPr>
            <p:cNvPr id="4139" name="Oval 75"/>
            <p:cNvSpPr>
              <a:spLocks noChangeArrowheads="1"/>
            </p:cNvSpPr>
            <p:nvPr/>
          </p:nvSpPr>
          <p:spPr bwMode="auto">
            <a:xfrm>
              <a:off x="3931" y="2445"/>
              <a:ext cx="99" cy="98"/>
            </a:xfrm>
            <a:prstGeom prst="ellipse">
              <a:avLst/>
            </a:pr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p>
          </p:txBody>
        </p:sp>
        <p:sp>
          <p:nvSpPr>
            <p:cNvPr id="4140" name="Freeform 76"/>
            <p:cNvSpPr/>
            <p:nvPr/>
          </p:nvSpPr>
          <p:spPr bwMode="auto">
            <a:xfrm>
              <a:off x="3965" y="2518"/>
              <a:ext cx="156" cy="324"/>
            </a:xfrm>
            <a:custGeom>
              <a:avLst/>
              <a:gdLst>
                <a:gd name="T0" fmla="*/ 0 w 92"/>
                <a:gd name="T1" fmla="*/ 5 h 191"/>
                <a:gd name="T2" fmla="*/ 61 w 92"/>
                <a:gd name="T3" fmla="*/ 165 h 191"/>
                <a:gd name="T4" fmla="*/ 89 w 92"/>
                <a:gd name="T5" fmla="*/ 191 h 191"/>
                <a:gd name="T6" fmla="*/ 20 w 92"/>
                <a:gd name="T7" fmla="*/ 0 h 191"/>
                <a:gd name="T8" fmla="*/ 0 w 92"/>
                <a:gd name="T9" fmla="*/ 5 h 191"/>
              </a:gdLst>
              <a:ahLst/>
              <a:cxnLst>
                <a:cxn ang="0">
                  <a:pos x="T0" y="T1"/>
                </a:cxn>
                <a:cxn ang="0">
                  <a:pos x="T2" y="T3"/>
                </a:cxn>
                <a:cxn ang="0">
                  <a:pos x="T4" y="T5"/>
                </a:cxn>
                <a:cxn ang="0">
                  <a:pos x="T6" y="T7"/>
                </a:cxn>
                <a:cxn ang="0">
                  <a:pos x="T8" y="T9"/>
                </a:cxn>
              </a:cxnLst>
              <a:rect l="0" t="0" r="r" b="b"/>
              <a:pathLst>
                <a:path w="92" h="191">
                  <a:moveTo>
                    <a:pt x="0" y="5"/>
                  </a:moveTo>
                  <a:cubicBezTo>
                    <a:pt x="0" y="6"/>
                    <a:pt x="61" y="165"/>
                    <a:pt x="61" y="165"/>
                  </a:cubicBezTo>
                  <a:cubicBezTo>
                    <a:pt x="61" y="165"/>
                    <a:pt x="86" y="191"/>
                    <a:pt x="89" y="191"/>
                  </a:cubicBezTo>
                  <a:cubicBezTo>
                    <a:pt x="92" y="191"/>
                    <a:pt x="20" y="0"/>
                    <a:pt x="20" y="0"/>
                  </a:cubicBezTo>
                  <a:lnTo>
                    <a:pt x="0" y="5"/>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p>
          </p:txBody>
        </p:sp>
        <p:sp>
          <p:nvSpPr>
            <p:cNvPr id="4141" name="Freeform 77"/>
            <p:cNvSpPr/>
            <p:nvPr/>
          </p:nvSpPr>
          <p:spPr bwMode="auto">
            <a:xfrm>
              <a:off x="3830" y="2518"/>
              <a:ext cx="166" cy="318"/>
            </a:xfrm>
            <a:custGeom>
              <a:avLst/>
              <a:gdLst>
                <a:gd name="T0" fmla="*/ 164 w 166"/>
                <a:gd name="T1" fmla="*/ 15 h 318"/>
                <a:gd name="T2" fmla="*/ 44 w 166"/>
                <a:gd name="T3" fmla="*/ 274 h 318"/>
                <a:gd name="T4" fmla="*/ 0 w 166"/>
                <a:gd name="T5" fmla="*/ 318 h 318"/>
                <a:gd name="T6" fmla="*/ 11 w 166"/>
                <a:gd name="T7" fmla="*/ 259 h 318"/>
                <a:gd name="T8" fmla="*/ 129 w 166"/>
                <a:gd name="T9" fmla="*/ 0 h 318"/>
                <a:gd name="T10" fmla="*/ 166 w 166"/>
                <a:gd name="T11" fmla="*/ 11 h 318"/>
                <a:gd name="T12" fmla="*/ 164 w 166"/>
                <a:gd name="T13" fmla="*/ 15 h 318"/>
              </a:gdLst>
              <a:ahLst/>
              <a:cxnLst>
                <a:cxn ang="0">
                  <a:pos x="T0" y="T1"/>
                </a:cxn>
                <a:cxn ang="0">
                  <a:pos x="T2" y="T3"/>
                </a:cxn>
                <a:cxn ang="0">
                  <a:pos x="T4" y="T5"/>
                </a:cxn>
                <a:cxn ang="0">
                  <a:pos x="T6" y="T7"/>
                </a:cxn>
                <a:cxn ang="0">
                  <a:pos x="T8" y="T9"/>
                </a:cxn>
                <a:cxn ang="0">
                  <a:pos x="T10" y="T11"/>
                </a:cxn>
                <a:cxn ang="0">
                  <a:pos x="T12" y="T13"/>
                </a:cxn>
              </a:cxnLst>
              <a:rect l="0" t="0" r="r" b="b"/>
              <a:pathLst>
                <a:path w="166" h="318">
                  <a:moveTo>
                    <a:pt x="164" y="15"/>
                  </a:moveTo>
                  <a:lnTo>
                    <a:pt x="44" y="274"/>
                  </a:lnTo>
                  <a:lnTo>
                    <a:pt x="0" y="318"/>
                  </a:lnTo>
                  <a:lnTo>
                    <a:pt x="11" y="259"/>
                  </a:lnTo>
                  <a:lnTo>
                    <a:pt x="129" y="0"/>
                  </a:lnTo>
                  <a:lnTo>
                    <a:pt x="166" y="11"/>
                  </a:lnTo>
                  <a:lnTo>
                    <a:pt x="164" y="15"/>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p>
          </p:txBody>
        </p:sp>
        <p:sp>
          <p:nvSpPr>
            <p:cNvPr id="4142" name="Freeform 78"/>
            <p:cNvSpPr/>
            <p:nvPr/>
          </p:nvSpPr>
          <p:spPr bwMode="auto">
            <a:xfrm>
              <a:off x="3830" y="2518"/>
              <a:ext cx="166" cy="318"/>
            </a:xfrm>
            <a:custGeom>
              <a:avLst/>
              <a:gdLst>
                <a:gd name="T0" fmla="*/ 164 w 166"/>
                <a:gd name="T1" fmla="*/ 15 h 318"/>
                <a:gd name="T2" fmla="*/ 44 w 166"/>
                <a:gd name="T3" fmla="*/ 274 h 318"/>
                <a:gd name="T4" fmla="*/ 0 w 166"/>
                <a:gd name="T5" fmla="*/ 318 h 318"/>
                <a:gd name="T6" fmla="*/ 11 w 166"/>
                <a:gd name="T7" fmla="*/ 259 h 318"/>
                <a:gd name="T8" fmla="*/ 129 w 166"/>
                <a:gd name="T9" fmla="*/ 0 h 318"/>
                <a:gd name="T10" fmla="*/ 166 w 166"/>
                <a:gd name="T11" fmla="*/ 11 h 318"/>
              </a:gdLst>
              <a:ahLst/>
              <a:cxnLst>
                <a:cxn ang="0">
                  <a:pos x="T0" y="T1"/>
                </a:cxn>
                <a:cxn ang="0">
                  <a:pos x="T2" y="T3"/>
                </a:cxn>
                <a:cxn ang="0">
                  <a:pos x="T4" y="T5"/>
                </a:cxn>
                <a:cxn ang="0">
                  <a:pos x="T6" y="T7"/>
                </a:cxn>
                <a:cxn ang="0">
                  <a:pos x="T8" y="T9"/>
                </a:cxn>
                <a:cxn ang="0">
                  <a:pos x="T10" y="T11"/>
                </a:cxn>
              </a:cxnLst>
              <a:rect l="0" t="0" r="r" b="b"/>
              <a:pathLst>
                <a:path w="166" h="318">
                  <a:moveTo>
                    <a:pt x="164" y="15"/>
                  </a:moveTo>
                  <a:lnTo>
                    <a:pt x="44" y="274"/>
                  </a:lnTo>
                  <a:lnTo>
                    <a:pt x="0" y="318"/>
                  </a:lnTo>
                  <a:lnTo>
                    <a:pt x="11" y="259"/>
                  </a:lnTo>
                  <a:lnTo>
                    <a:pt x="129" y="0"/>
                  </a:lnTo>
                  <a:lnTo>
                    <a:pt x="166" y="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p>
          </p:txBody>
        </p:sp>
        <p:sp>
          <p:nvSpPr>
            <p:cNvPr id="4143" name="Freeform 79"/>
            <p:cNvSpPr/>
            <p:nvPr/>
          </p:nvSpPr>
          <p:spPr bwMode="auto">
            <a:xfrm>
              <a:off x="3976" y="2407"/>
              <a:ext cx="22" cy="55"/>
            </a:xfrm>
            <a:custGeom>
              <a:avLst/>
              <a:gdLst>
                <a:gd name="T0" fmla="*/ 13 w 13"/>
                <a:gd name="T1" fmla="*/ 27 h 32"/>
                <a:gd name="T2" fmla="*/ 8 w 13"/>
                <a:gd name="T3" fmla="*/ 32 h 32"/>
                <a:gd name="T4" fmla="*/ 6 w 13"/>
                <a:gd name="T5" fmla="*/ 32 h 32"/>
                <a:gd name="T6" fmla="*/ 0 w 13"/>
                <a:gd name="T7" fmla="*/ 27 h 32"/>
                <a:gd name="T8" fmla="*/ 0 w 13"/>
                <a:gd name="T9" fmla="*/ 6 h 32"/>
                <a:gd name="T10" fmla="*/ 6 w 13"/>
                <a:gd name="T11" fmla="*/ 0 h 32"/>
                <a:gd name="T12" fmla="*/ 8 w 13"/>
                <a:gd name="T13" fmla="*/ 0 h 32"/>
                <a:gd name="T14" fmla="*/ 13 w 13"/>
                <a:gd name="T15" fmla="*/ 6 h 32"/>
                <a:gd name="T16" fmla="*/ 13 w 13"/>
                <a:gd name="T17" fmla="*/ 2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32">
                  <a:moveTo>
                    <a:pt x="13" y="27"/>
                  </a:moveTo>
                  <a:cubicBezTo>
                    <a:pt x="13" y="30"/>
                    <a:pt x="11" y="32"/>
                    <a:pt x="8" y="32"/>
                  </a:cubicBezTo>
                  <a:cubicBezTo>
                    <a:pt x="6" y="32"/>
                    <a:pt x="6" y="32"/>
                    <a:pt x="6" y="32"/>
                  </a:cubicBezTo>
                  <a:cubicBezTo>
                    <a:pt x="3" y="32"/>
                    <a:pt x="0" y="30"/>
                    <a:pt x="0" y="27"/>
                  </a:cubicBezTo>
                  <a:cubicBezTo>
                    <a:pt x="0" y="6"/>
                    <a:pt x="0" y="6"/>
                    <a:pt x="0" y="6"/>
                  </a:cubicBezTo>
                  <a:cubicBezTo>
                    <a:pt x="0" y="3"/>
                    <a:pt x="3" y="0"/>
                    <a:pt x="6" y="0"/>
                  </a:cubicBezTo>
                  <a:cubicBezTo>
                    <a:pt x="8" y="0"/>
                    <a:pt x="8" y="0"/>
                    <a:pt x="8" y="0"/>
                  </a:cubicBezTo>
                  <a:cubicBezTo>
                    <a:pt x="11" y="0"/>
                    <a:pt x="13" y="3"/>
                    <a:pt x="13" y="6"/>
                  </a:cubicBezTo>
                  <a:lnTo>
                    <a:pt x="13" y="27"/>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p>
          </p:txBody>
        </p:sp>
      </p:grpSp>
      <p:sp>
        <p:nvSpPr>
          <p:cNvPr id="4" name="文本框 3"/>
          <p:cNvSpPr txBox="1"/>
          <p:nvPr/>
        </p:nvSpPr>
        <p:spPr>
          <a:xfrm>
            <a:off x="683260" y="1034415"/>
            <a:ext cx="4636135" cy="3415030"/>
          </a:xfrm>
          <a:prstGeom prst="rect">
            <a:avLst/>
          </a:prstGeom>
          <a:noFill/>
        </p:spPr>
        <p:txBody>
          <a:bodyPr wrap="square" rtlCol="0" anchor="t">
            <a:spAutoFit/>
          </a:bodyPr>
          <a:lstStyle/>
          <a:p>
            <a:pPr indent="371475" eaLnBrk="0" hangingPunct="0">
              <a:lnSpc>
                <a:spcPct val="150000"/>
              </a:lnSpc>
            </a:pP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rPr>
              <a:t>安全管理是</a:t>
            </a:r>
            <a:r>
              <a:rPr lang="zh-CN" altLang="en-US" dirty="0">
                <a:solidFill>
                  <a:srgbClr val="6B788B"/>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rPr>
              <a:t>“党政同责、一岗双责、全员担责”</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rPr>
              <a:t>，失职追责、齐抓共管。</a:t>
            </a:r>
            <a:endPar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endParaRPr>
          </a:p>
          <a:p>
            <a:pPr indent="371475" eaLnBrk="0" hangingPunct="0">
              <a:lnSpc>
                <a:spcPct val="150000"/>
              </a:lnSpc>
            </a:pP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rPr>
              <a:t>“安全危机处理”需要</a:t>
            </a:r>
            <a:r>
              <a:rPr lang="zh-CN" altLang="en-US" dirty="0">
                <a:solidFill>
                  <a:srgbClr val="6B788B"/>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rPr>
              <a:t>全员参与，全员关注，全员联动，形成合力</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rPr>
              <a:t>。消除危机、控制危机需要方方面面的力量。</a:t>
            </a:r>
            <a:endPar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endParaRPr>
          </a:p>
          <a:p>
            <a:pPr indent="371475" eaLnBrk="0" hangingPunct="0">
              <a:lnSpc>
                <a:spcPct val="150000"/>
              </a:lnSpc>
            </a:pP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rPr>
              <a:t>  我们选择建筑行业，就选择了责任和担当，就选择了与风险同在。安全文化就是执行文化，就是责任与担当文化。</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113556"/>
            <a:ext cx="3963299" cy="884705"/>
          </a:xfrm>
        </p:spPr>
        <p:txBody>
          <a:bodyPr>
            <a:noAutofit/>
          </a:bodyPr>
          <a:lstStyle/>
          <a:p>
            <a:r>
              <a:rPr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5857875" y="3111500"/>
            <a:ext cx="2971165"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3159911"/>
            <a:ext cx="891000" cy="891000"/>
          </a:xfrm>
          <a:prstGeom prst="rect">
            <a:avLst/>
          </a:prstGeom>
        </p:spPr>
      </p:pic>
      <p:sp>
        <p:nvSpPr>
          <p:cNvPr id="2" name="文本框 1"/>
          <p:cNvSpPr txBox="1"/>
          <p:nvPr>
            <p:custDataLst>
              <p:tags r:id="rId4"/>
            </p:custDataLst>
          </p:nvPr>
        </p:nvSpPr>
        <p:spPr>
          <a:xfrm>
            <a:off x="5887720" y="3373755"/>
            <a:ext cx="1005840"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05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3200393"/>
            <a:ext cx="830047" cy="810000"/>
          </a:xfrm>
          <a:prstGeom prst="rect">
            <a:avLst/>
          </a:prstGeom>
        </p:spPr>
      </p:pic>
      <p:sp>
        <p:nvSpPr>
          <p:cNvPr id="7" name="文本框 6"/>
          <p:cNvSpPr txBox="1"/>
          <p:nvPr>
            <p:custDataLst>
              <p:tags r:id="rId6"/>
            </p:custDataLst>
          </p:nvPr>
        </p:nvSpPr>
        <p:spPr>
          <a:xfrm>
            <a:off x="1277971" y="321963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224771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6960870" y="4050665"/>
            <a:ext cx="797560" cy="218440"/>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04997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3A4A9"/>
        </a:solidFill>
        <a:effectLst/>
      </p:bgPr>
    </p:bg>
    <p:spTree>
      <p:nvGrpSpPr>
        <p:cNvPr id="1" name=""/>
        <p:cNvGrpSpPr/>
        <p:nvPr/>
      </p:nvGrpSpPr>
      <p:grpSpPr>
        <a:xfrm>
          <a:off x="0" y="0"/>
          <a:ext cx="0" cy="0"/>
          <a:chOff x="0" y="0"/>
          <a:chExt cx="0" cy="0"/>
        </a:xfrm>
      </p:grpSpPr>
      <p:sp>
        <p:nvSpPr>
          <p:cNvPr id="6" name="文本框 18"/>
          <p:cNvSpPr txBox="1">
            <a:spLocks noChangeArrowheads="1"/>
          </p:cNvSpPr>
          <p:nvPr/>
        </p:nvSpPr>
        <p:spPr bwMode="auto">
          <a:xfrm>
            <a:off x="3563540" y="3799546"/>
            <a:ext cx="5486400" cy="1198880"/>
          </a:xfrm>
          <a:prstGeom prst="rect">
            <a:avLst/>
          </a:prstGeom>
          <a:noFill/>
        </p:spPr>
        <p:txBody>
          <a:bodyPr wrap="square" rtlCol="0">
            <a:spAutoFit/>
          </a:bodyPr>
          <a:lstStyle>
            <a:defPPr>
              <a:defRPr lang="zh-CN"/>
            </a:defPPr>
            <a:lvl1pPr>
              <a:defRPr kumimoji="1" sz="5400" b="1">
                <a:ln>
                  <a:solidFill>
                    <a:schemeClr val="bg1"/>
                  </a:solidFill>
                </a:ln>
                <a:solidFill>
                  <a:srgbClr val="A3A4A9"/>
                </a:solidFill>
                <a:latin typeface="微软雅黑" panose="020B0503020204020204" pitchFamily="34" charset="-122"/>
                <a:ea typeface="微软雅黑" panose="020B0503020204020204" pitchFamily="34" charset="-122"/>
                <a:cs typeface="Yuanti SC" charset="-122"/>
              </a:defRPr>
            </a:lvl1pPr>
          </a:lstStyle>
          <a:p>
            <a:pPr algn="r"/>
            <a:r>
              <a:rPr lang="zh-CN" altLang="en-US" sz="7200" dirty="0"/>
              <a:t>  </a:t>
            </a:r>
            <a:r>
              <a:rPr lang="en-US" altLang="zh-CN" sz="7200" dirty="0"/>
              <a:t>PART</a:t>
            </a:r>
            <a:r>
              <a:rPr lang="zh-CN" altLang="en-US" sz="7200" dirty="0"/>
              <a:t> </a:t>
            </a:r>
            <a:r>
              <a:rPr lang="en-US" altLang="zh-CN" sz="7200" dirty="0"/>
              <a:t>ONE</a:t>
            </a:r>
            <a:endParaRPr lang="zh-CN" altLang="en-US" sz="7200" dirty="0"/>
          </a:p>
        </p:txBody>
      </p:sp>
      <p:sp>
        <p:nvSpPr>
          <p:cNvPr id="8" name="矩形 70"/>
          <p:cNvSpPr>
            <a:spLocks noChangeArrowheads="1"/>
          </p:cNvSpPr>
          <p:nvPr/>
        </p:nvSpPr>
        <p:spPr bwMode="auto">
          <a:xfrm>
            <a:off x="5079431" y="3206544"/>
            <a:ext cx="3948738"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r" eaLnBrk="1" hangingPunct="1">
              <a:lnSpc>
                <a:spcPct val="100000"/>
              </a:lnSpc>
              <a:spcBef>
                <a:spcPct val="0"/>
              </a:spcBef>
              <a:buFont typeface="Arial" panose="020B0604020202020204" pitchFamily="34" charset="0"/>
              <a:buNone/>
            </a:pPr>
            <a:r>
              <a:rPr lang="zh-CN" altLang="en-US" sz="3600" b="1" dirty="0">
                <a:solidFill>
                  <a:schemeClr val="bg1">
                    <a:lumMod val="50000"/>
                  </a:schemeClr>
                </a:solidFill>
                <a:latin typeface="微软雅黑" panose="020B0503020204020204" pitchFamily="34" charset="-122"/>
                <a:ea typeface="微软雅黑" panose="020B0503020204020204" pitchFamily="34" charset="-122"/>
                <a:cs typeface="Yuanti SC" charset="-122"/>
              </a:rPr>
              <a:t>事故应急背景</a:t>
            </a:r>
            <a:endParaRPr lang="zh-CN" altLang="en-US" sz="3600" b="1" dirty="0">
              <a:solidFill>
                <a:schemeClr val="bg1">
                  <a:lumMod val="50000"/>
                </a:schemeClr>
              </a:solidFill>
              <a:latin typeface="微软雅黑" panose="020B0503020204020204" pitchFamily="34" charset="-122"/>
              <a:ea typeface="微软雅黑" panose="020B0503020204020204" pitchFamily="34" charset="-122"/>
              <a:cs typeface="Yuanti SC"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11" descr="http://cpc.people.com.cn/mediafile/201202/15/F201202151346586156600000.jpg"/>
          <p:cNvPicPr>
            <a:picLocks noChangeAspect="1" noChangeArrowheads="1"/>
          </p:cNvPicPr>
          <p:nvPr/>
        </p:nvPicPr>
        <p:blipFill>
          <a:blip r:embed="rId1"/>
          <a:srcRect/>
          <a:stretch>
            <a:fillRect/>
          </a:stretch>
        </p:blipFill>
        <p:spPr bwMode="auto">
          <a:xfrm>
            <a:off x="977265" y="1727835"/>
            <a:ext cx="2755265" cy="2736215"/>
          </a:xfrm>
          <a:prstGeom prst="rect">
            <a:avLst/>
          </a:prstGeom>
          <a:noFill/>
          <a:ln w="9525">
            <a:noFill/>
            <a:miter lim="800000"/>
            <a:headEnd/>
            <a:tailEnd/>
          </a:ln>
        </p:spPr>
      </p:pic>
      <p:sp>
        <p:nvSpPr>
          <p:cNvPr id="2" name="矩形 1"/>
          <p:cNvSpPr/>
          <p:nvPr/>
        </p:nvSpPr>
        <p:spPr>
          <a:xfrm>
            <a:off x="3339465" y="2265045"/>
            <a:ext cx="5171440" cy="1944370"/>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标题 21"/>
          <p:cNvSpPr>
            <a:spLocks noGrp="1"/>
          </p:cNvSpPr>
          <p:nvPr>
            <p:ph type="title"/>
          </p:nvPr>
        </p:nvSpPr>
        <p:spPr/>
        <p:txBody>
          <a:bodyPr>
            <a:normAutofit/>
          </a:bodyPr>
          <a:lstStyle/>
          <a:p>
            <a:r>
              <a:rPr lang="zh-CN" altLang="en-US" dirty="0"/>
              <a:t>事故应急背景</a:t>
            </a:r>
            <a:endParaRPr lang="zh-CN" altLang="en-US" dirty="0"/>
          </a:p>
        </p:txBody>
      </p:sp>
      <p:sp>
        <p:nvSpPr>
          <p:cNvPr id="19" name="文本框 18"/>
          <p:cNvSpPr txBox="1"/>
          <p:nvPr/>
        </p:nvSpPr>
        <p:spPr>
          <a:xfrm>
            <a:off x="4067810" y="1727835"/>
            <a:ext cx="4970145" cy="368300"/>
          </a:xfrm>
          <a:prstGeom prst="rect">
            <a:avLst/>
          </a:prstGeom>
          <a:noFill/>
        </p:spPr>
        <p:txBody>
          <a:bodyPr wrap="square" rtlCol="0" anchor="t">
            <a:spAutoFit/>
          </a:bodyPr>
          <a:lstStyle/>
          <a:p>
            <a:pPr algn="l"/>
            <a:r>
              <a:rPr lang="zh-CN" altLang="en-US" b="1"/>
              <a:t>以人为本、重在预防、居安思危、未雨绸缪</a:t>
            </a:r>
            <a:endParaRPr lang="zh-CN" altLang="en-US" b="1"/>
          </a:p>
        </p:txBody>
      </p:sp>
      <p:sp>
        <p:nvSpPr>
          <p:cNvPr id="23" name="文本框 22"/>
          <p:cNvSpPr txBox="1"/>
          <p:nvPr/>
        </p:nvSpPr>
        <p:spPr>
          <a:xfrm>
            <a:off x="4067810" y="2352675"/>
            <a:ext cx="4227195" cy="1753235"/>
          </a:xfrm>
          <a:prstGeom prst="rect">
            <a:avLst/>
          </a:prstGeom>
          <a:noFill/>
        </p:spPr>
        <p:txBody>
          <a:bodyPr wrap="square" rtlCol="0" anchor="t">
            <a:spAutoFit/>
          </a:bodyPr>
          <a:lstStyle/>
          <a:p>
            <a:pPr algn="just">
              <a:lnSpc>
                <a:spcPct val="150000"/>
              </a:lnSpc>
              <a:spcBef>
                <a:spcPct val="50000"/>
              </a:spcBef>
              <a:defRPr/>
            </a:pPr>
            <a:r>
              <a:rPr lang="zh-CN" altLang="en-US"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安全生产事关人民群众生命财产安全，事关企业发展稳定，</a:t>
            </a:r>
            <a:r>
              <a:rPr lang="zh-CN" altLang="en-US" b="1" u="sng"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人命关天，发展决不能以牺牲人的生命为代价，这是一条不可逾越的红线。</a:t>
            </a:r>
            <a:endParaRPr lang="zh-CN" altLang="en-US" b="1" u="sng"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标题 21"/>
          <p:cNvSpPr>
            <a:spLocks noGrp="1"/>
          </p:cNvSpPr>
          <p:nvPr>
            <p:ph type="title"/>
          </p:nvPr>
        </p:nvSpPr>
        <p:spPr/>
        <p:txBody>
          <a:bodyPr>
            <a:normAutofit/>
          </a:bodyPr>
          <a:lstStyle/>
          <a:p>
            <a:r>
              <a:rPr lang="zh-CN" altLang="en-US" dirty="0"/>
              <a:t>事故应急背景</a:t>
            </a:r>
            <a:endParaRPr lang="zh-CN" altLang="en-US" dirty="0"/>
          </a:p>
        </p:txBody>
      </p:sp>
      <p:sp>
        <p:nvSpPr>
          <p:cNvPr id="2" name="文本框 1"/>
          <p:cNvSpPr txBox="1"/>
          <p:nvPr/>
        </p:nvSpPr>
        <p:spPr>
          <a:xfrm>
            <a:off x="6423660" y="982345"/>
            <a:ext cx="2571750" cy="922020"/>
          </a:xfrm>
          <a:prstGeom prst="rect">
            <a:avLst/>
          </a:prstGeom>
          <a:noFill/>
        </p:spPr>
        <p:txBody>
          <a:bodyPr wrap="square" rtlCol="0" anchor="t">
            <a:spAutoFit/>
          </a:bodyPr>
          <a:lstStyle/>
          <a:p>
            <a:pPr indent="0" algn="l" fontAlgn="auto">
              <a:lnSpc>
                <a:spcPct val="150000"/>
              </a:lnSpc>
            </a:pPr>
            <a:r>
              <a:rPr lang="zh-CN" altLang="en-US" b="1" u="sng"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当前建筑行业安全生产形势：</a:t>
            </a:r>
            <a:endParaRPr lang="zh-CN" altLang="en-US" b="1" u="sng"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173" name="íṧḻíde"/>
          <p:cNvGrpSpPr/>
          <p:nvPr/>
        </p:nvGrpSpPr>
        <p:grpSpPr>
          <a:xfrm>
            <a:off x="2522220" y="1767840"/>
            <a:ext cx="5831840" cy="2889885"/>
            <a:chOff x="2989175" y="1585843"/>
            <a:chExt cx="8198799" cy="4297002"/>
          </a:xfrm>
        </p:grpSpPr>
        <p:grpSp>
          <p:nvGrpSpPr>
            <p:cNvPr id="172" name="îśḻîdé"/>
            <p:cNvGrpSpPr/>
            <p:nvPr/>
          </p:nvGrpSpPr>
          <p:grpSpPr>
            <a:xfrm>
              <a:off x="8507815" y="1585843"/>
              <a:ext cx="2680159" cy="2535511"/>
              <a:chOff x="8507815" y="1585843"/>
              <a:chExt cx="2680159" cy="2535511"/>
            </a:xfrm>
          </p:grpSpPr>
          <p:sp>
            <p:nvSpPr>
              <p:cNvPr id="6" name="îṣļiḍê"/>
              <p:cNvSpPr/>
              <p:nvPr/>
            </p:nvSpPr>
            <p:spPr>
              <a:xfrm rot="2881072">
                <a:off x="8507815" y="3466298"/>
                <a:ext cx="170121" cy="17012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a:p>
            </p:txBody>
          </p:sp>
          <p:sp>
            <p:nvSpPr>
              <p:cNvPr id="7" name="işlïďé"/>
              <p:cNvSpPr/>
              <p:nvPr/>
            </p:nvSpPr>
            <p:spPr>
              <a:xfrm rot="2881072">
                <a:off x="8722133" y="3702537"/>
                <a:ext cx="95276" cy="9527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a:p>
            </p:txBody>
          </p:sp>
          <p:sp>
            <p:nvSpPr>
              <p:cNvPr id="8" name="í$ḻiḋè"/>
              <p:cNvSpPr/>
              <p:nvPr/>
            </p:nvSpPr>
            <p:spPr>
              <a:xfrm rot="2881072">
                <a:off x="8944179" y="3951233"/>
                <a:ext cx="170121" cy="17012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a:p>
            </p:txBody>
          </p:sp>
          <p:sp>
            <p:nvSpPr>
              <p:cNvPr id="9" name="íşḻíḓè"/>
              <p:cNvSpPr/>
              <p:nvPr/>
            </p:nvSpPr>
            <p:spPr>
              <a:xfrm rot="2881072">
                <a:off x="8844236" y="3163574"/>
                <a:ext cx="170121" cy="17012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a:p>
            </p:txBody>
          </p:sp>
          <p:sp>
            <p:nvSpPr>
              <p:cNvPr id="10" name="íṡlídè"/>
              <p:cNvSpPr/>
              <p:nvPr/>
            </p:nvSpPr>
            <p:spPr>
              <a:xfrm rot="2881072">
                <a:off x="9203227" y="2898152"/>
                <a:ext cx="105312" cy="10531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a:p>
            </p:txBody>
          </p:sp>
          <p:sp>
            <p:nvSpPr>
              <p:cNvPr id="11" name="iṥľïḓé"/>
              <p:cNvSpPr/>
              <p:nvPr/>
            </p:nvSpPr>
            <p:spPr>
              <a:xfrm rot="2881072">
                <a:off x="9559748" y="2519727"/>
                <a:ext cx="170121" cy="17012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a:p>
            </p:txBody>
          </p:sp>
          <p:sp>
            <p:nvSpPr>
              <p:cNvPr id="12" name="iṣľïḑè"/>
              <p:cNvSpPr/>
              <p:nvPr/>
            </p:nvSpPr>
            <p:spPr>
              <a:xfrm rot="2881072">
                <a:off x="10597582" y="1585843"/>
                <a:ext cx="170121" cy="17012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a:p>
            </p:txBody>
          </p:sp>
          <p:sp>
            <p:nvSpPr>
              <p:cNvPr id="13" name="íŝļídè"/>
              <p:cNvSpPr/>
              <p:nvPr/>
            </p:nvSpPr>
            <p:spPr>
              <a:xfrm rot="2881072">
                <a:off x="10281463" y="1870299"/>
                <a:ext cx="170121" cy="17012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a:p>
            </p:txBody>
          </p:sp>
          <p:sp>
            <p:nvSpPr>
              <p:cNvPr id="14" name="iṣ1idê"/>
              <p:cNvSpPr/>
              <p:nvPr/>
            </p:nvSpPr>
            <p:spPr>
              <a:xfrm rot="2881072">
                <a:off x="9965749" y="2204386"/>
                <a:ext cx="105312" cy="10531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a:p>
            </p:txBody>
          </p:sp>
          <p:sp>
            <p:nvSpPr>
              <p:cNvPr id="15" name="í$ḷiḓe"/>
              <p:cNvSpPr/>
              <p:nvPr/>
            </p:nvSpPr>
            <p:spPr>
              <a:xfrm rot="2881072">
                <a:off x="11017853" y="2052894"/>
                <a:ext cx="170121" cy="17012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a:p>
            </p:txBody>
          </p:sp>
          <p:sp>
            <p:nvSpPr>
              <p:cNvPr id="16" name="îṧḻïḓè"/>
              <p:cNvSpPr/>
              <p:nvPr/>
            </p:nvSpPr>
            <p:spPr>
              <a:xfrm rot="2881072">
                <a:off x="10854221" y="1839087"/>
                <a:ext cx="105312" cy="10531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a:p>
            </p:txBody>
          </p:sp>
          <p:sp>
            <p:nvSpPr>
              <p:cNvPr id="17" name="iṩľidé"/>
              <p:cNvSpPr/>
              <p:nvPr/>
            </p:nvSpPr>
            <p:spPr>
              <a:xfrm rot="2881072">
                <a:off x="10448264" y="2659360"/>
                <a:ext cx="105312" cy="10531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a:p>
            </p:txBody>
          </p:sp>
          <p:sp>
            <p:nvSpPr>
              <p:cNvPr id="18" name="ïŝlíde"/>
              <p:cNvSpPr/>
              <p:nvPr/>
            </p:nvSpPr>
            <p:spPr>
              <a:xfrm rot="2881072">
                <a:off x="10700553" y="2346028"/>
                <a:ext cx="170121" cy="17012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a:p>
            </p:txBody>
          </p:sp>
          <p:sp>
            <p:nvSpPr>
              <p:cNvPr id="19" name="ïslîdè"/>
              <p:cNvSpPr/>
              <p:nvPr/>
            </p:nvSpPr>
            <p:spPr>
              <a:xfrm rot="2881072">
                <a:off x="10223522" y="2800028"/>
                <a:ext cx="170121" cy="17012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a:p>
            </p:txBody>
          </p:sp>
          <p:sp>
            <p:nvSpPr>
              <p:cNvPr id="20" name="íSľíḑé"/>
              <p:cNvSpPr/>
              <p:nvPr/>
            </p:nvSpPr>
            <p:spPr>
              <a:xfrm rot="2881072">
                <a:off x="9829821" y="3215860"/>
                <a:ext cx="105312" cy="10531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a:p>
            </p:txBody>
          </p:sp>
          <p:sp>
            <p:nvSpPr>
              <p:cNvPr id="21" name="ïşḻídê"/>
              <p:cNvSpPr/>
              <p:nvPr/>
            </p:nvSpPr>
            <p:spPr>
              <a:xfrm rot="2881072">
                <a:off x="9559615" y="3397437"/>
                <a:ext cx="170121" cy="17012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a:p>
            </p:txBody>
          </p:sp>
          <p:sp>
            <p:nvSpPr>
              <p:cNvPr id="4" name="íṥ1idé"/>
              <p:cNvSpPr/>
              <p:nvPr/>
            </p:nvSpPr>
            <p:spPr>
              <a:xfrm rot="2881072">
                <a:off x="9241905" y="3744890"/>
                <a:ext cx="105312" cy="10531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a:p>
            </p:txBody>
          </p:sp>
          <p:sp>
            <p:nvSpPr>
              <p:cNvPr id="23" name="işľíḋè"/>
              <p:cNvSpPr/>
              <p:nvPr/>
            </p:nvSpPr>
            <p:spPr>
              <a:xfrm rot="2881072">
                <a:off x="10039548" y="2548995"/>
                <a:ext cx="105312" cy="10531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a:p>
            </p:txBody>
          </p:sp>
          <p:sp>
            <p:nvSpPr>
              <p:cNvPr id="24" name="îş1ïḋé"/>
              <p:cNvSpPr/>
              <p:nvPr/>
            </p:nvSpPr>
            <p:spPr>
              <a:xfrm rot="2881072">
                <a:off x="9805106" y="2792394"/>
                <a:ext cx="170121" cy="17012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a:p>
            </p:txBody>
          </p:sp>
          <p:sp>
            <p:nvSpPr>
              <p:cNvPr id="25" name="îşļíḑé"/>
              <p:cNvSpPr/>
              <p:nvPr/>
            </p:nvSpPr>
            <p:spPr>
              <a:xfrm rot="2881072">
                <a:off x="9181473" y="3072090"/>
                <a:ext cx="247155" cy="2471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a:p>
            </p:txBody>
          </p:sp>
          <p:sp>
            <p:nvSpPr>
              <p:cNvPr id="26" name="ïṧḻïḋe"/>
              <p:cNvSpPr/>
              <p:nvPr/>
            </p:nvSpPr>
            <p:spPr>
              <a:xfrm rot="2881072">
                <a:off x="10518997" y="1962401"/>
                <a:ext cx="247155" cy="2471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a:p>
            </p:txBody>
          </p:sp>
          <p:sp>
            <p:nvSpPr>
              <p:cNvPr id="27" name="îṣļídé"/>
              <p:cNvSpPr/>
              <p:nvPr/>
            </p:nvSpPr>
            <p:spPr>
              <a:xfrm rot="2881072">
                <a:off x="10400516" y="2389018"/>
                <a:ext cx="105312" cy="10531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a:p>
            </p:txBody>
          </p:sp>
          <p:sp>
            <p:nvSpPr>
              <p:cNvPr id="28" name="iŝ1îḓe"/>
              <p:cNvSpPr/>
              <p:nvPr/>
            </p:nvSpPr>
            <p:spPr>
              <a:xfrm rot="2881072">
                <a:off x="8994393" y="3585319"/>
                <a:ext cx="170121" cy="17012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a:p>
            </p:txBody>
          </p:sp>
          <p:sp>
            <p:nvSpPr>
              <p:cNvPr id="29" name="ïşḷiḓé"/>
              <p:cNvSpPr/>
              <p:nvPr/>
            </p:nvSpPr>
            <p:spPr>
              <a:xfrm rot="2881072">
                <a:off x="9537287" y="2882444"/>
                <a:ext cx="105312" cy="10531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a:p>
            </p:txBody>
          </p:sp>
        </p:grpSp>
        <p:grpSp>
          <p:nvGrpSpPr>
            <p:cNvPr id="78" name="iŝļiḓé"/>
            <p:cNvGrpSpPr/>
            <p:nvPr/>
          </p:nvGrpSpPr>
          <p:grpSpPr>
            <a:xfrm>
              <a:off x="8619861" y="1705150"/>
              <a:ext cx="2455314" cy="2300948"/>
              <a:chOff x="7627287" y="1399806"/>
              <a:chExt cx="2455314" cy="2300948"/>
            </a:xfrm>
          </p:grpSpPr>
          <p:cxnSp>
            <p:nvCxnSpPr>
              <p:cNvPr id="30" name="直接连接符 29"/>
              <p:cNvCxnSpPr>
                <a:stCxn id="6" idx="6"/>
                <a:endCxn id="7" idx="2"/>
              </p:cNvCxnSpPr>
              <p:nvPr/>
            </p:nvCxnSpPr>
            <p:spPr>
              <a:xfrm rot="2881072">
                <a:off x="7634556" y="3358586"/>
                <a:ext cx="133418" cy="1492"/>
              </a:xfrm>
              <a:prstGeom prst="line">
                <a:avLst/>
              </a:prstGeom>
              <a:ln w="3175">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31" name="直接连接符 30"/>
              <p:cNvCxnSpPr>
                <a:stCxn id="7" idx="6"/>
                <a:endCxn id="8" idx="2"/>
              </p:cNvCxnSpPr>
              <p:nvPr/>
            </p:nvCxnSpPr>
            <p:spPr>
              <a:xfrm rot="2881072" flipV="1">
                <a:off x="7767642" y="3573235"/>
                <a:ext cx="253546" cy="1492"/>
              </a:xfrm>
              <a:prstGeom prst="line">
                <a:avLst/>
              </a:prstGeom>
              <a:ln w="3175">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32" name="直接连接符 31"/>
              <p:cNvCxnSpPr>
                <a:stCxn id="8" idx="0"/>
                <a:endCxn id="4" idx="4"/>
              </p:cNvCxnSpPr>
              <p:nvPr/>
            </p:nvCxnSpPr>
            <p:spPr>
              <a:xfrm rot="2881072" flipH="1" flipV="1">
                <a:off x="8181370" y="3491133"/>
                <a:ext cx="1" cy="219209"/>
              </a:xfrm>
              <a:prstGeom prst="line">
                <a:avLst/>
              </a:prstGeom>
              <a:ln w="3175">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4" idx="0"/>
                <a:endCxn id="21" idx="4"/>
              </p:cNvCxnSpPr>
              <p:nvPr/>
            </p:nvCxnSpPr>
            <p:spPr>
              <a:xfrm rot="2881072" flipV="1">
                <a:off x="8465001" y="3178876"/>
                <a:ext cx="0" cy="333279"/>
              </a:xfrm>
              <a:prstGeom prst="line">
                <a:avLst/>
              </a:prstGeom>
              <a:ln w="3175">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34" name="直接连接符 33"/>
              <p:cNvCxnSpPr>
                <a:stCxn id="21" idx="0"/>
                <a:endCxn id="20" idx="4"/>
              </p:cNvCxnSpPr>
              <p:nvPr/>
            </p:nvCxnSpPr>
            <p:spPr>
              <a:xfrm rot="2881072" flipV="1">
                <a:off x="8783047" y="2968232"/>
                <a:ext cx="0" cy="182185"/>
              </a:xfrm>
              <a:prstGeom prst="line">
                <a:avLst/>
              </a:prstGeom>
              <a:ln w="3175">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20" idx="0"/>
                <a:endCxn id="19" idx="4"/>
              </p:cNvCxnSpPr>
              <p:nvPr/>
            </p:nvCxnSpPr>
            <p:spPr>
              <a:xfrm rot="2881072" flipV="1">
                <a:off x="9090912" y="2564544"/>
                <a:ext cx="1" cy="435505"/>
              </a:xfrm>
              <a:prstGeom prst="line">
                <a:avLst/>
              </a:prstGeom>
              <a:ln w="3175">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36" name="直接连接符 35"/>
              <p:cNvCxnSpPr>
                <a:stCxn id="19" idx="0"/>
                <a:endCxn id="17" idx="4"/>
              </p:cNvCxnSpPr>
              <p:nvPr/>
            </p:nvCxnSpPr>
            <p:spPr>
              <a:xfrm rot="2881072" flipH="1" flipV="1">
                <a:off x="9424221" y="2421858"/>
                <a:ext cx="1" cy="121026"/>
              </a:xfrm>
              <a:prstGeom prst="line">
                <a:avLst/>
              </a:prstGeom>
              <a:ln w="3175">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37" name="直接连接符 36"/>
              <p:cNvCxnSpPr>
                <a:stCxn id="17" idx="0"/>
                <a:endCxn id="18" idx="4"/>
              </p:cNvCxnSpPr>
              <p:nvPr/>
            </p:nvCxnSpPr>
            <p:spPr>
              <a:xfrm rot="2881072" flipH="1" flipV="1">
                <a:off x="9629450" y="2146135"/>
                <a:ext cx="18397" cy="261823"/>
              </a:xfrm>
              <a:prstGeom prst="line">
                <a:avLst/>
              </a:prstGeom>
              <a:ln w="3175">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38" name="直接连接符 37"/>
              <p:cNvCxnSpPr>
                <a:stCxn id="18" idx="0"/>
                <a:endCxn id="15" idx="4"/>
              </p:cNvCxnSpPr>
              <p:nvPr/>
            </p:nvCxnSpPr>
            <p:spPr>
              <a:xfrm rot="2881072" flipH="1" flipV="1">
                <a:off x="9948860" y="1848267"/>
                <a:ext cx="5660" cy="261822"/>
              </a:xfrm>
              <a:prstGeom prst="line">
                <a:avLst/>
              </a:prstGeom>
              <a:ln w="3175">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39" name="直接连接符 38"/>
              <p:cNvCxnSpPr>
                <a:stCxn id="15" idx="2"/>
                <a:endCxn id="16" idx="6"/>
              </p:cNvCxnSpPr>
              <p:nvPr/>
            </p:nvCxnSpPr>
            <p:spPr>
              <a:xfrm rot="2881072" flipH="1" flipV="1">
                <a:off x="9913266" y="1687978"/>
                <a:ext cx="176435" cy="18967"/>
              </a:xfrm>
              <a:prstGeom prst="line">
                <a:avLst/>
              </a:prstGeom>
              <a:ln w="3175">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16" idx="2"/>
                <a:endCxn id="12" idx="6"/>
              </p:cNvCxnSpPr>
              <p:nvPr/>
            </p:nvCxnSpPr>
            <p:spPr>
              <a:xfrm rot="2881072" flipH="1">
                <a:off x="9724806" y="1478540"/>
                <a:ext cx="176435" cy="18967"/>
              </a:xfrm>
              <a:prstGeom prst="line">
                <a:avLst/>
              </a:prstGeom>
              <a:ln w="3175">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1" name="直接连接符 40"/>
              <p:cNvCxnSpPr>
                <a:stCxn id="12" idx="4"/>
                <a:endCxn id="13" idx="0"/>
              </p:cNvCxnSpPr>
              <p:nvPr/>
            </p:nvCxnSpPr>
            <p:spPr>
              <a:xfrm rot="2881072">
                <a:off x="9532009" y="1380219"/>
                <a:ext cx="0" cy="255139"/>
              </a:xfrm>
              <a:prstGeom prst="line">
                <a:avLst/>
              </a:prstGeom>
              <a:ln w="3175">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2" name="直接连接符 41"/>
              <p:cNvCxnSpPr>
                <a:stCxn id="13" idx="4"/>
                <a:endCxn id="14" idx="0"/>
              </p:cNvCxnSpPr>
              <p:nvPr/>
            </p:nvCxnSpPr>
            <p:spPr>
              <a:xfrm rot="2881072" flipH="1">
                <a:off x="9183547" y="1650268"/>
                <a:ext cx="8600" cy="322854"/>
              </a:xfrm>
              <a:prstGeom prst="line">
                <a:avLst/>
              </a:prstGeom>
              <a:ln w="3175">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3" name="直接连接符 42"/>
              <p:cNvCxnSpPr>
                <a:stCxn id="14" idx="4"/>
                <a:endCxn id="11" idx="0"/>
              </p:cNvCxnSpPr>
              <p:nvPr/>
            </p:nvCxnSpPr>
            <p:spPr>
              <a:xfrm rot="2881072">
                <a:off x="8846777" y="1928431"/>
                <a:ext cx="8600" cy="372604"/>
              </a:xfrm>
              <a:prstGeom prst="line">
                <a:avLst/>
              </a:prstGeom>
              <a:ln w="3175">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11" idx="4"/>
                <a:endCxn id="10" idx="0"/>
              </p:cNvCxnSpPr>
              <p:nvPr/>
            </p:nvCxnSpPr>
            <p:spPr>
              <a:xfrm rot="2881072" flipH="1">
                <a:off x="8444260" y="2291869"/>
                <a:ext cx="2937" cy="382845"/>
              </a:xfrm>
              <a:prstGeom prst="line">
                <a:avLst/>
              </a:prstGeom>
              <a:ln w="3175">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10" idx="4"/>
                <a:endCxn id="9" idx="0"/>
              </p:cNvCxnSpPr>
              <p:nvPr/>
            </p:nvCxnSpPr>
            <p:spPr>
              <a:xfrm rot="2881072">
                <a:off x="8110591" y="2631405"/>
                <a:ext cx="2937" cy="304269"/>
              </a:xfrm>
              <a:prstGeom prst="line">
                <a:avLst/>
              </a:prstGeom>
              <a:ln w="3175">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9" idx="4"/>
                <a:endCxn id="6" idx="0"/>
              </p:cNvCxnSpPr>
              <p:nvPr/>
            </p:nvCxnSpPr>
            <p:spPr>
              <a:xfrm rot="2881072">
                <a:off x="7768512" y="2953428"/>
                <a:ext cx="0" cy="282450"/>
              </a:xfrm>
              <a:prstGeom prst="line">
                <a:avLst/>
              </a:prstGeom>
              <a:ln w="3175">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7" name="直接连接符 46"/>
              <p:cNvCxnSpPr>
                <a:stCxn id="6" idx="7"/>
                <a:endCxn id="28" idx="2"/>
              </p:cNvCxnSpPr>
              <p:nvPr/>
            </p:nvCxnSpPr>
            <p:spPr>
              <a:xfrm rot="2881072" flipV="1">
                <a:off x="7723244" y="3165180"/>
                <a:ext cx="268739" cy="221939"/>
              </a:xfrm>
              <a:prstGeom prst="line">
                <a:avLst/>
              </a:prstGeom>
              <a:ln w="3175">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8" name="直接连接符 47"/>
              <p:cNvCxnSpPr>
                <a:stCxn id="28" idx="6"/>
                <a:endCxn id="8" idx="1"/>
              </p:cNvCxnSpPr>
              <p:nvPr/>
            </p:nvCxnSpPr>
            <p:spPr>
              <a:xfrm rot="2881072">
                <a:off x="8045856" y="3426167"/>
                <a:ext cx="93208" cy="221939"/>
              </a:xfrm>
              <a:prstGeom prst="line">
                <a:avLst/>
              </a:prstGeom>
              <a:ln w="3175">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9" name="直接连接符 48"/>
              <p:cNvCxnSpPr>
                <a:stCxn id="28" idx="4"/>
                <a:endCxn id="7" idx="7"/>
              </p:cNvCxnSpPr>
              <p:nvPr/>
            </p:nvCxnSpPr>
            <p:spPr>
              <a:xfrm rot="2881072" flipH="1">
                <a:off x="7867137" y="3352220"/>
                <a:ext cx="114145" cy="164833"/>
              </a:xfrm>
              <a:prstGeom prst="line">
                <a:avLst/>
              </a:prstGeom>
              <a:ln w="3175">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28" idx="1"/>
                <a:endCxn id="9" idx="6"/>
              </p:cNvCxnSpPr>
              <p:nvPr/>
            </p:nvCxnSpPr>
            <p:spPr>
              <a:xfrm rot="2881072" flipH="1" flipV="1">
                <a:off x="7908119" y="3088138"/>
                <a:ext cx="268739" cy="110338"/>
              </a:xfrm>
              <a:prstGeom prst="line">
                <a:avLst/>
              </a:prstGeom>
              <a:ln w="3175">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1" name="直接连接符 50"/>
              <p:cNvCxnSpPr>
                <a:stCxn id="9" idx="7"/>
                <a:endCxn id="25" idx="3"/>
              </p:cNvCxnSpPr>
              <p:nvPr/>
            </p:nvCxnSpPr>
            <p:spPr>
              <a:xfrm rot="2881072" flipV="1">
                <a:off x="8073147" y="2832183"/>
                <a:ext cx="64440" cy="167219"/>
              </a:xfrm>
              <a:prstGeom prst="line">
                <a:avLst/>
              </a:prstGeom>
              <a:ln w="3175">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2" name="直接连接符 51"/>
              <p:cNvCxnSpPr>
                <a:stCxn id="25" idx="6"/>
                <a:endCxn id="21" idx="2"/>
              </p:cNvCxnSpPr>
              <p:nvPr/>
            </p:nvCxnSpPr>
            <p:spPr>
              <a:xfrm rot="2881072" flipV="1">
                <a:off x="8379295" y="3017753"/>
                <a:ext cx="231753" cy="60602"/>
              </a:xfrm>
              <a:prstGeom prst="line">
                <a:avLst/>
              </a:prstGeom>
              <a:ln w="3175">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3" name="直接连接符 52"/>
              <p:cNvCxnSpPr>
                <a:stCxn id="4" idx="1"/>
                <a:endCxn id="25" idx="5"/>
              </p:cNvCxnSpPr>
              <p:nvPr/>
            </p:nvCxnSpPr>
            <p:spPr>
              <a:xfrm rot="2881072" flipH="1" flipV="1">
                <a:off x="8147477" y="3083785"/>
                <a:ext cx="315776" cy="285778"/>
              </a:xfrm>
              <a:prstGeom prst="line">
                <a:avLst/>
              </a:prstGeom>
              <a:ln w="3175">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4" name="直接连接符 53"/>
              <p:cNvCxnSpPr>
                <a:stCxn id="28" idx="0"/>
                <a:endCxn id="21" idx="3"/>
              </p:cNvCxnSpPr>
              <p:nvPr/>
            </p:nvCxnSpPr>
            <p:spPr>
              <a:xfrm rot="2881072" flipV="1">
                <a:off x="8269502" y="3040093"/>
                <a:ext cx="178267" cy="400628"/>
              </a:xfrm>
              <a:prstGeom prst="line">
                <a:avLst/>
              </a:prstGeom>
              <a:ln w="3175">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5" name="直接连接符 54"/>
              <p:cNvCxnSpPr>
                <a:stCxn id="21" idx="1"/>
                <a:endCxn id="29" idx="5"/>
              </p:cNvCxnSpPr>
              <p:nvPr/>
            </p:nvCxnSpPr>
            <p:spPr>
              <a:xfrm rot="2881072" flipH="1" flipV="1">
                <a:off x="8452518" y="2773231"/>
                <a:ext cx="346141" cy="228087"/>
              </a:xfrm>
              <a:prstGeom prst="line">
                <a:avLst/>
              </a:prstGeom>
              <a:ln w="3175">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6" name="直接连接符 55"/>
              <p:cNvCxnSpPr>
                <a:stCxn id="10" idx="7"/>
                <a:endCxn id="29" idx="3"/>
              </p:cNvCxnSpPr>
              <p:nvPr/>
            </p:nvCxnSpPr>
            <p:spPr>
              <a:xfrm rot="2881072" flipV="1">
                <a:off x="8361684" y="2545428"/>
                <a:ext cx="137310" cy="184365"/>
              </a:xfrm>
              <a:prstGeom prst="line">
                <a:avLst/>
              </a:prstGeom>
              <a:ln w="3175">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7" name="直接连接符 56"/>
              <p:cNvCxnSpPr>
                <a:stCxn id="29" idx="7"/>
                <a:endCxn id="24" idx="3"/>
              </p:cNvCxnSpPr>
              <p:nvPr/>
            </p:nvCxnSpPr>
            <p:spPr>
              <a:xfrm rot="2881072" flipV="1">
                <a:off x="8701007" y="2517904"/>
                <a:ext cx="60588" cy="164352"/>
              </a:xfrm>
              <a:prstGeom prst="line">
                <a:avLst/>
              </a:prstGeom>
              <a:ln w="3175">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8" name="直接连接符 57"/>
              <p:cNvCxnSpPr>
                <a:stCxn id="20" idx="1"/>
                <a:endCxn id="24" idx="5"/>
              </p:cNvCxnSpPr>
              <p:nvPr/>
            </p:nvCxnSpPr>
            <p:spPr>
              <a:xfrm rot="2881072" flipH="1" flipV="1">
                <a:off x="8798808" y="2698862"/>
                <a:ext cx="188174" cy="169917"/>
              </a:xfrm>
              <a:prstGeom prst="line">
                <a:avLst/>
              </a:prstGeom>
              <a:ln w="3175">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9" name="直接连接符 58"/>
              <p:cNvCxnSpPr>
                <a:stCxn id="25" idx="0"/>
                <a:endCxn id="29" idx="4"/>
              </p:cNvCxnSpPr>
              <p:nvPr/>
            </p:nvCxnSpPr>
            <p:spPr>
              <a:xfrm rot="2881072" flipH="1" flipV="1">
                <a:off x="8479718" y="2631403"/>
                <a:ext cx="3130" cy="209835"/>
              </a:xfrm>
              <a:prstGeom prst="line">
                <a:avLst/>
              </a:prstGeom>
              <a:ln w="3175">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60" name="直接连接符 59"/>
              <p:cNvCxnSpPr>
                <a:stCxn id="29" idx="0"/>
                <a:endCxn id="11" idx="5"/>
              </p:cNvCxnSpPr>
              <p:nvPr/>
            </p:nvCxnSpPr>
            <p:spPr>
              <a:xfrm rot="2881072" flipH="1" flipV="1">
                <a:off x="8567787" y="2414996"/>
                <a:ext cx="148693" cy="148928"/>
              </a:xfrm>
              <a:prstGeom prst="line">
                <a:avLst/>
              </a:prstGeom>
              <a:ln w="3175">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61" name="直接连接符 60"/>
              <p:cNvCxnSpPr>
                <a:stCxn id="11" idx="7"/>
                <a:endCxn id="23" idx="3"/>
              </p:cNvCxnSpPr>
              <p:nvPr/>
            </p:nvCxnSpPr>
            <p:spPr>
              <a:xfrm rot="2881072" flipV="1">
                <a:off x="8792337" y="2180083"/>
                <a:ext cx="199551" cy="237291"/>
              </a:xfrm>
              <a:prstGeom prst="line">
                <a:avLst/>
              </a:prstGeom>
              <a:ln w="3175">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62" name="直接连接符 61"/>
              <p:cNvCxnSpPr>
                <a:stCxn id="23" idx="1"/>
                <a:endCxn id="14" idx="6"/>
              </p:cNvCxnSpPr>
              <p:nvPr/>
            </p:nvCxnSpPr>
            <p:spPr>
              <a:xfrm rot="2881072" flipH="1" flipV="1">
                <a:off x="8973907" y="2048074"/>
                <a:ext cx="215641" cy="138417"/>
              </a:xfrm>
              <a:prstGeom prst="line">
                <a:avLst/>
              </a:prstGeom>
              <a:ln w="3175">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63" name="直接连接符 62"/>
              <p:cNvCxnSpPr>
                <a:stCxn id="14" idx="7"/>
                <a:endCxn id="27" idx="2"/>
              </p:cNvCxnSpPr>
              <p:nvPr/>
            </p:nvCxnSpPr>
            <p:spPr>
              <a:xfrm rot="2881072" flipV="1">
                <a:off x="9082809" y="1944603"/>
                <a:ext cx="338173" cy="162453"/>
              </a:xfrm>
              <a:prstGeom prst="line">
                <a:avLst/>
              </a:prstGeom>
              <a:ln w="3175">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64" name="直接连接符 63"/>
              <p:cNvCxnSpPr>
                <a:stCxn id="23" idx="0"/>
                <a:endCxn id="27" idx="4"/>
              </p:cNvCxnSpPr>
              <p:nvPr/>
            </p:nvCxnSpPr>
            <p:spPr>
              <a:xfrm rot="2881072" flipV="1">
                <a:off x="9218848" y="2081307"/>
                <a:ext cx="122532" cy="270024"/>
              </a:xfrm>
              <a:prstGeom prst="line">
                <a:avLst/>
              </a:prstGeom>
              <a:ln w="3175">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65" name="直接连接符 64"/>
              <p:cNvCxnSpPr>
                <a:stCxn id="24" idx="0"/>
                <a:endCxn id="23" idx="5"/>
              </p:cNvCxnSpPr>
              <p:nvPr/>
            </p:nvCxnSpPr>
            <p:spPr>
              <a:xfrm rot="2881072" flipH="1" flipV="1">
                <a:off x="9012518" y="2325864"/>
                <a:ext cx="32644" cy="212376"/>
              </a:xfrm>
              <a:prstGeom prst="line">
                <a:avLst/>
              </a:prstGeom>
              <a:ln w="3175">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66" name="直接连接符 65"/>
              <p:cNvCxnSpPr>
                <a:stCxn id="23" idx="7"/>
                <a:endCxn id="17" idx="2"/>
              </p:cNvCxnSpPr>
              <p:nvPr/>
            </p:nvCxnSpPr>
            <p:spPr>
              <a:xfrm rot="2881072" flipV="1">
                <a:off x="9179898" y="2236922"/>
                <a:ext cx="265541" cy="192765"/>
              </a:xfrm>
              <a:prstGeom prst="line">
                <a:avLst/>
              </a:prstGeom>
              <a:ln w="3175">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67" name="直接连接符 66"/>
              <p:cNvCxnSpPr>
                <a:stCxn id="17" idx="1"/>
                <a:endCxn id="27" idx="6"/>
              </p:cNvCxnSpPr>
              <p:nvPr/>
            </p:nvCxnSpPr>
            <p:spPr>
              <a:xfrm rot="2881072" flipH="1" flipV="1">
                <a:off x="9431965" y="2210728"/>
                <a:ext cx="143009" cy="108105"/>
              </a:xfrm>
              <a:prstGeom prst="line">
                <a:avLst/>
              </a:prstGeom>
              <a:ln w="3175">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68" name="直接连接符 67"/>
              <p:cNvCxnSpPr>
                <a:stCxn id="27" idx="7"/>
                <a:endCxn id="18" idx="3"/>
              </p:cNvCxnSpPr>
              <p:nvPr/>
            </p:nvCxnSpPr>
            <p:spPr>
              <a:xfrm rot="2881072" flipV="1">
                <a:off x="9552079" y="2051773"/>
                <a:ext cx="117121" cy="156822"/>
              </a:xfrm>
              <a:prstGeom prst="line">
                <a:avLst/>
              </a:prstGeom>
              <a:ln w="3175">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69" name="直接连接符 68"/>
              <p:cNvCxnSpPr>
                <a:stCxn id="27" idx="1"/>
                <a:endCxn id="26" idx="4"/>
              </p:cNvCxnSpPr>
              <p:nvPr/>
            </p:nvCxnSpPr>
            <p:spPr>
              <a:xfrm rot="2881072" flipH="1" flipV="1">
                <a:off x="9460513" y="1864569"/>
                <a:ext cx="100483" cy="217906"/>
              </a:xfrm>
              <a:prstGeom prst="line">
                <a:avLst/>
              </a:prstGeom>
              <a:ln w="3175">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70" name="直接连接符 69"/>
              <p:cNvCxnSpPr>
                <a:stCxn id="13" idx="7"/>
                <a:endCxn id="26" idx="2"/>
              </p:cNvCxnSpPr>
              <p:nvPr/>
            </p:nvCxnSpPr>
            <p:spPr>
              <a:xfrm rot="2881072" flipV="1">
                <a:off x="9464105" y="1642791"/>
                <a:ext cx="98022" cy="57685"/>
              </a:xfrm>
              <a:prstGeom prst="line">
                <a:avLst/>
              </a:prstGeom>
              <a:ln w="3175">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71" name="直接连接符 70"/>
              <p:cNvCxnSpPr>
                <a:stCxn id="26" idx="1"/>
                <a:endCxn id="12" idx="5"/>
              </p:cNvCxnSpPr>
              <p:nvPr/>
            </p:nvCxnSpPr>
            <p:spPr>
              <a:xfrm rot="2881072" flipH="1" flipV="1">
                <a:off x="9603940" y="1473916"/>
                <a:ext cx="134217" cy="159899"/>
              </a:xfrm>
              <a:prstGeom prst="line">
                <a:avLst/>
              </a:prstGeom>
              <a:ln w="3175">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72" name="直接连接符 71"/>
              <p:cNvCxnSpPr>
                <a:stCxn id="26" idx="0"/>
                <a:endCxn id="16" idx="4"/>
              </p:cNvCxnSpPr>
              <p:nvPr/>
            </p:nvCxnSpPr>
            <p:spPr>
              <a:xfrm rot="2881072" flipV="1">
                <a:off x="9792309" y="1584717"/>
                <a:ext cx="32405" cy="150161"/>
              </a:xfrm>
              <a:prstGeom prst="line">
                <a:avLst/>
              </a:prstGeom>
              <a:ln w="3175">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73" name="直接连接符 72"/>
              <p:cNvCxnSpPr>
                <a:stCxn id="26" idx="7"/>
                <a:endCxn id="15" idx="3"/>
              </p:cNvCxnSpPr>
              <p:nvPr/>
            </p:nvCxnSpPr>
            <p:spPr>
              <a:xfrm rot="2881072" flipV="1">
                <a:off x="9799888" y="1727687"/>
                <a:ext cx="199028" cy="159899"/>
              </a:xfrm>
              <a:prstGeom prst="line">
                <a:avLst/>
              </a:prstGeom>
              <a:ln w="3175">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74" name="直接连接符 73"/>
              <p:cNvCxnSpPr>
                <a:stCxn id="26" idx="6"/>
                <a:endCxn id="18" idx="1"/>
              </p:cNvCxnSpPr>
              <p:nvPr/>
            </p:nvCxnSpPr>
            <p:spPr>
              <a:xfrm rot="2881072">
                <a:off x="9680843" y="1924466"/>
                <a:ext cx="168493" cy="64368"/>
              </a:xfrm>
              <a:prstGeom prst="line">
                <a:avLst/>
              </a:prstGeom>
              <a:ln w="3175">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grpSp>
        <p:grpSp>
          <p:nvGrpSpPr>
            <p:cNvPr id="76" name="isḻïḍé"/>
            <p:cNvGrpSpPr/>
            <p:nvPr/>
          </p:nvGrpSpPr>
          <p:grpSpPr>
            <a:xfrm>
              <a:off x="7857186" y="3950376"/>
              <a:ext cx="836894" cy="657770"/>
              <a:chOff x="6864612" y="3645032"/>
              <a:chExt cx="836894" cy="657770"/>
            </a:xfrm>
          </p:grpSpPr>
          <p:sp>
            <p:nvSpPr>
              <p:cNvPr id="5" name="ísḷíḑe"/>
              <p:cNvSpPr/>
              <p:nvPr/>
            </p:nvSpPr>
            <p:spPr>
              <a:xfrm rot="2881072" flipV="1">
                <a:off x="6954174" y="3555470"/>
                <a:ext cx="657770" cy="836894"/>
              </a:xfrm>
              <a:prstGeom prst="triangle">
                <a:avLst/>
              </a:prstGeom>
              <a:solidFill>
                <a:srgbClr val="D3A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a:p>
            </p:txBody>
          </p:sp>
          <p:sp>
            <p:nvSpPr>
              <p:cNvPr id="75" name="íSḻíḍè"/>
              <p:cNvSpPr/>
              <p:nvPr/>
            </p:nvSpPr>
            <p:spPr>
              <a:xfrm rot="2881072" flipV="1">
                <a:off x="6964816" y="3972224"/>
                <a:ext cx="265230" cy="337457"/>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a:p>
            </p:txBody>
          </p:sp>
          <p:sp>
            <p:nvSpPr>
              <p:cNvPr id="77" name="îsļíḓé"/>
              <p:cNvSpPr/>
              <p:nvPr/>
            </p:nvSpPr>
            <p:spPr>
              <a:xfrm rot="2881072">
                <a:off x="7092716" y="3984950"/>
                <a:ext cx="260282" cy="862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a:p>
            </p:txBody>
          </p:sp>
        </p:grpSp>
        <p:sp>
          <p:nvSpPr>
            <p:cNvPr id="79" name="ïśḻîḓè"/>
            <p:cNvSpPr/>
            <p:nvPr/>
          </p:nvSpPr>
          <p:spPr bwMode="auto">
            <a:xfrm>
              <a:off x="2989175" y="4657739"/>
              <a:ext cx="4886699" cy="1225106"/>
            </a:xfrm>
            <a:custGeom>
              <a:avLst/>
              <a:gdLst>
                <a:gd name="T0" fmla="*/ 229 w 695"/>
                <a:gd name="T1" fmla="*/ 157 h 174"/>
                <a:gd name="T2" fmla="*/ 338 w 695"/>
                <a:gd name="T3" fmla="*/ 173 h 174"/>
                <a:gd name="T4" fmla="*/ 395 w 695"/>
                <a:gd name="T5" fmla="*/ 157 h 174"/>
                <a:gd name="T6" fmla="*/ 273 w 695"/>
                <a:gd name="T7" fmla="*/ 86 h 174"/>
                <a:gd name="T8" fmla="*/ 273 w 695"/>
                <a:gd name="T9" fmla="*/ 72 h 174"/>
                <a:gd name="T10" fmla="*/ 355 w 695"/>
                <a:gd name="T11" fmla="*/ 82 h 174"/>
                <a:gd name="T12" fmla="*/ 493 w 695"/>
                <a:gd name="T13" fmla="*/ 99 h 174"/>
                <a:gd name="T14" fmla="*/ 563 w 695"/>
                <a:gd name="T15" fmla="*/ 86 h 174"/>
                <a:gd name="T16" fmla="*/ 534 w 695"/>
                <a:gd name="T17" fmla="*/ 47 h 174"/>
                <a:gd name="T18" fmla="*/ 569 w 695"/>
                <a:gd name="T19" fmla="*/ 32 h 174"/>
                <a:gd name="T20" fmla="*/ 656 w 695"/>
                <a:gd name="T21" fmla="*/ 39 h 174"/>
                <a:gd name="T22" fmla="*/ 653 w 695"/>
                <a:gd name="T23" fmla="*/ 8 h 174"/>
                <a:gd name="T24" fmla="*/ 656 w 695"/>
                <a:gd name="T25" fmla="*/ 4 h 174"/>
                <a:gd name="T26" fmla="*/ 677 w 695"/>
                <a:gd name="T27" fmla="*/ 3 h 174"/>
                <a:gd name="T28" fmla="*/ 689 w 695"/>
                <a:gd name="T29" fmla="*/ 2 h 174"/>
                <a:gd name="T30" fmla="*/ 656 w 695"/>
                <a:gd name="T31" fmla="*/ 1 h 174"/>
                <a:gd name="T32" fmla="*/ 645 w 695"/>
                <a:gd name="T33" fmla="*/ 8 h 174"/>
                <a:gd name="T34" fmla="*/ 652 w 695"/>
                <a:gd name="T35" fmla="*/ 28 h 174"/>
                <a:gd name="T36" fmla="*/ 633 w 695"/>
                <a:gd name="T37" fmla="*/ 32 h 174"/>
                <a:gd name="T38" fmla="*/ 631 w 695"/>
                <a:gd name="T39" fmla="*/ 31 h 174"/>
                <a:gd name="T40" fmla="*/ 623 w 695"/>
                <a:gd name="T41" fmla="*/ 29 h 174"/>
                <a:gd name="T42" fmla="*/ 588 w 695"/>
                <a:gd name="T43" fmla="*/ 27 h 174"/>
                <a:gd name="T44" fmla="*/ 573 w 695"/>
                <a:gd name="T45" fmla="*/ 24 h 174"/>
                <a:gd name="T46" fmla="*/ 562 w 695"/>
                <a:gd name="T47" fmla="*/ 22 h 174"/>
                <a:gd name="T48" fmla="*/ 532 w 695"/>
                <a:gd name="T49" fmla="*/ 21 h 174"/>
                <a:gd name="T50" fmla="*/ 498 w 695"/>
                <a:gd name="T51" fmla="*/ 36 h 174"/>
                <a:gd name="T52" fmla="*/ 500 w 695"/>
                <a:gd name="T53" fmla="*/ 43 h 174"/>
                <a:gd name="T54" fmla="*/ 516 w 695"/>
                <a:gd name="T55" fmla="*/ 47 h 174"/>
                <a:gd name="T56" fmla="*/ 509 w 695"/>
                <a:gd name="T57" fmla="*/ 51 h 174"/>
                <a:gd name="T58" fmla="*/ 529 w 695"/>
                <a:gd name="T59" fmla="*/ 74 h 174"/>
                <a:gd name="T60" fmla="*/ 535 w 695"/>
                <a:gd name="T61" fmla="*/ 83 h 174"/>
                <a:gd name="T62" fmla="*/ 515 w 695"/>
                <a:gd name="T63" fmla="*/ 91 h 174"/>
                <a:gd name="T64" fmla="*/ 466 w 695"/>
                <a:gd name="T65" fmla="*/ 86 h 174"/>
                <a:gd name="T66" fmla="*/ 444 w 695"/>
                <a:gd name="T67" fmla="*/ 84 h 174"/>
                <a:gd name="T68" fmla="*/ 435 w 695"/>
                <a:gd name="T69" fmla="*/ 82 h 174"/>
                <a:gd name="T70" fmla="*/ 418 w 695"/>
                <a:gd name="T71" fmla="*/ 82 h 174"/>
                <a:gd name="T72" fmla="*/ 383 w 695"/>
                <a:gd name="T73" fmla="*/ 77 h 174"/>
                <a:gd name="T74" fmla="*/ 346 w 695"/>
                <a:gd name="T75" fmla="*/ 71 h 174"/>
                <a:gd name="T76" fmla="*/ 307 w 695"/>
                <a:gd name="T77" fmla="*/ 68 h 174"/>
                <a:gd name="T78" fmla="*/ 240 w 695"/>
                <a:gd name="T79" fmla="*/ 69 h 174"/>
                <a:gd name="T80" fmla="*/ 241 w 695"/>
                <a:gd name="T81" fmla="*/ 78 h 174"/>
                <a:gd name="T82" fmla="*/ 247 w 695"/>
                <a:gd name="T83" fmla="*/ 84 h 174"/>
                <a:gd name="T84" fmla="*/ 245 w 695"/>
                <a:gd name="T85" fmla="*/ 86 h 174"/>
                <a:gd name="T86" fmla="*/ 269 w 695"/>
                <a:gd name="T87" fmla="*/ 98 h 174"/>
                <a:gd name="T88" fmla="*/ 293 w 695"/>
                <a:gd name="T89" fmla="*/ 111 h 174"/>
                <a:gd name="T90" fmla="*/ 308 w 695"/>
                <a:gd name="T91" fmla="*/ 118 h 174"/>
                <a:gd name="T92" fmla="*/ 332 w 695"/>
                <a:gd name="T93" fmla="*/ 128 h 174"/>
                <a:gd name="T94" fmla="*/ 352 w 695"/>
                <a:gd name="T95" fmla="*/ 144 h 174"/>
                <a:gd name="T96" fmla="*/ 371 w 695"/>
                <a:gd name="T97" fmla="*/ 156 h 174"/>
                <a:gd name="T98" fmla="*/ 370 w 695"/>
                <a:gd name="T99" fmla="*/ 167 h 174"/>
                <a:gd name="T100" fmla="*/ 281 w 695"/>
                <a:gd name="T101" fmla="*/ 157 h 174"/>
                <a:gd name="T102" fmla="*/ 249 w 695"/>
                <a:gd name="T103" fmla="*/ 152 h 174"/>
                <a:gd name="T104" fmla="*/ 160 w 695"/>
                <a:gd name="T105" fmla="*/ 140 h 174"/>
                <a:gd name="T106" fmla="*/ 79 w 695"/>
                <a:gd name="T107" fmla="*/ 123 h 174"/>
                <a:gd name="T108" fmla="*/ 656 w 695"/>
                <a:gd name="T109" fmla="*/ 33 h 174"/>
                <a:gd name="T110" fmla="*/ 648 w 695"/>
                <a:gd name="T111" fmla="*/ 5 h 174"/>
                <a:gd name="T112" fmla="*/ 655 w 695"/>
                <a:gd name="T113" fmla="*/ 33 h 174"/>
                <a:gd name="T114" fmla="*/ 648 w 695"/>
                <a:gd name="T115" fmla="*/ 37 h 174"/>
                <a:gd name="T116" fmla="*/ 535 w 695"/>
                <a:gd name="T117" fmla="*/ 9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5" h="174">
                  <a:moveTo>
                    <a:pt x="78" y="130"/>
                  </a:moveTo>
                  <a:cubicBezTo>
                    <a:pt x="88" y="132"/>
                    <a:pt x="101" y="134"/>
                    <a:pt x="109" y="136"/>
                  </a:cubicBezTo>
                  <a:cubicBezTo>
                    <a:pt x="147" y="143"/>
                    <a:pt x="179" y="151"/>
                    <a:pt x="220" y="157"/>
                  </a:cubicBezTo>
                  <a:cubicBezTo>
                    <a:pt x="219" y="157"/>
                    <a:pt x="222" y="157"/>
                    <a:pt x="225" y="157"/>
                  </a:cubicBezTo>
                  <a:cubicBezTo>
                    <a:pt x="224" y="157"/>
                    <a:pt x="224" y="157"/>
                    <a:pt x="224" y="157"/>
                  </a:cubicBezTo>
                  <a:cubicBezTo>
                    <a:pt x="229" y="157"/>
                    <a:pt x="229" y="157"/>
                    <a:pt x="229" y="157"/>
                  </a:cubicBezTo>
                  <a:cubicBezTo>
                    <a:pt x="232" y="157"/>
                    <a:pt x="229" y="158"/>
                    <a:pt x="226" y="158"/>
                  </a:cubicBezTo>
                  <a:cubicBezTo>
                    <a:pt x="242" y="160"/>
                    <a:pt x="257" y="162"/>
                    <a:pt x="272" y="165"/>
                  </a:cubicBezTo>
                  <a:cubicBezTo>
                    <a:pt x="275" y="164"/>
                    <a:pt x="280" y="166"/>
                    <a:pt x="283" y="165"/>
                  </a:cubicBezTo>
                  <a:cubicBezTo>
                    <a:pt x="283" y="166"/>
                    <a:pt x="283" y="166"/>
                    <a:pt x="282" y="166"/>
                  </a:cubicBezTo>
                  <a:cubicBezTo>
                    <a:pt x="294" y="167"/>
                    <a:pt x="295" y="167"/>
                    <a:pt x="303" y="169"/>
                  </a:cubicBezTo>
                  <a:cubicBezTo>
                    <a:pt x="314" y="171"/>
                    <a:pt x="325" y="172"/>
                    <a:pt x="338" y="173"/>
                  </a:cubicBezTo>
                  <a:cubicBezTo>
                    <a:pt x="346" y="174"/>
                    <a:pt x="351" y="174"/>
                    <a:pt x="366" y="173"/>
                  </a:cubicBezTo>
                  <a:cubicBezTo>
                    <a:pt x="367" y="173"/>
                    <a:pt x="372" y="173"/>
                    <a:pt x="375" y="172"/>
                  </a:cubicBezTo>
                  <a:cubicBezTo>
                    <a:pt x="379" y="171"/>
                    <a:pt x="379" y="171"/>
                    <a:pt x="379" y="171"/>
                  </a:cubicBezTo>
                  <a:cubicBezTo>
                    <a:pt x="396" y="166"/>
                    <a:pt x="387" y="169"/>
                    <a:pt x="391" y="167"/>
                  </a:cubicBezTo>
                  <a:cubicBezTo>
                    <a:pt x="398" y="163"/>
                    <a:pt x="396" y="163"/>
                    <a:pt x="397" y="161"/>
                  </a:cubicBezTo>
                  <a:cubicBezTo>
                    <a:pt x="397" y="160"/>
                    <a:pt x="396" y="158"/>
                    <a:pt x="395" y="157"/>
                  </a:cubicBezTo>
                  <a:cubicBezTo>
                    <a:pt x="389" y="149"/>
                    <a:pt x="378" y="143"/>
                    <a:pt x="368" y="136"/>
                  </a:cubicBezTo>
                  <a:cubicBezTo>
                    <a:pt x="347" y="123"/>
                    <a:pt x="322" y="111"/>
                    <a:pt x="300" y="97"/>
                  </a:cubicBezTo>
                  <a:cubicBezTo>
                    <a:pt x="292" y="96"/>
                    <a:pt x="289" y="93"/>
                    <a:pt x="282" y="92"/>
                  </a:cubicBezTo>
                  <a:cubicBezTo>
                    <a:pt x="283" y="91"/>
                    <a:pt x="283" y="91"/>
                    <a:pt x="283" y="91"/>
                  </a:cubicBezTo>
                  <a:cubicBezTo>
                    <a:pt x="278" y="90"/>
                    <a:pt x="279" y="89"/>
                    <a:pt x="277" y="86"/>
                  </a:cubicBezTo>
                  <a:cubicBezTo>
                    <a:pt x="276" y="86"/>
                    <a:pt x="275" y="85"/>
                    <a:pt x="273" y="86"/>
                  </a:cubicBezTo>
                  <a:cubicBezTo>
                    <a:pt x="270" y="85"/>
                    <a:pt x="274" y="83"/>
                    <a:pt x="271" y="82"/>
                  </a:cubicBezTo>
                  <a:cubicBezTo>
                    <a:pt x="272" y="82"/>
                    <a:pt x="270" y="83"/>
                    <a:pt x="270" y="82"/>
                  </a:cubicBezTo>
                  <a:cubicBezTo>
                    <a:pt x="262" y="79"/>
                    <a:pt x="272" y="82"/>
                    <a:pt x="269" y="77"/>
                  </a:cubicBezTo>
                  <a:cubicBezTo>
                    <a:pt x="267" y="76"/>
                    <a:pt x="264" y="74"/>
                    <a:pt x="262" y="72"/>
                  </a:cubicBezTo>
                  <a:cubicBezTo>
                    <a:pt x="265" y="72"/>
                    <a:pt x="269" y="72"/>
                    <a:pt x="272" y="73"/>
                  </a:cubicBezTo>
                  <a:cubicBezTo>
                    <a:pt x="270" y="73"/>
                    <a:pt x="271" y="72"/>
                    <a:pt x="273" y="72"/>
                  </a:cubicBezTo>
                  <a:cubicBezTo>
                    <a:pt x="273" y="74"/>
                    <a:pt x="281" y="72"/>
                    <a:pt x="284" y="73"/>
                  </a:cubicBezTo>
                  <a:cubicBezTo>
                    <a:pt x="283" y="73"/>
                    <a:pt x="281" y="73"/>
                    <a:pt x="280" y="73"/>
                  </a:cubicBezTo>
                  <a:cubicBezTo>
                    <a:pt x="288" y="75"/>
                    <a:pt x="297" y="75"/>
                    <a:pt x="304" y="76"/>
                  </a:cubicBezTo>
                  <a:cubicBezTo>
                    <a:pt x="314" y="76"/>
                    <a:pt x="320" y="79"/>
                    <a:pt x="327" y="78"/>
                  </a:cubicBezTo>
                  <a:cubicBezTo>
                    <a:pt x="325" y="79"/>
                    <a:pt x="330" y="79"/>
                    <a:pt x="331" y="80"/>
                  </a:cubicBezTo>
                  <a:cubicBezTo>
                    <a:pt x="341" y="79"/>
                    <a:pt x="345" y="82"/>
                    <a:pt x="355" y="82"/>
                  </a:cubicBezTo>
                  <a:cubicBezTo>
                    <a:pt x="354" y="82"/>
                    <a:pt x="354" y="82"/>
                    <a:pt x="354" y="82"/>
                  </a:cubicBezTo>
                  <a:cubicBezTo>
                    <a:pt x="376" y="85"/>
                    <a:pt x="398" y="88"/>
                    <a:pt x="422" y="90"/>
                  </a:cubicBezTo>
                  <a:cubicBezTo>
                    <a:pt x="436" y="92"/>
                    <a:pt x="446" y="95"/>
                    <a:pt x="463" y="96"/>
                  </a:cubicBezTo>
                  <a:cubicBezTo>
                    <a:pt x="466" y="96"/>
                    <a:pt x="464" y="96"/>
                    <a:pt x="467" y="96"/>
                  </a:cubicBezTo>
                  <a:cubicBezTo>
                    <a:pt x="470" y="96"/>
                    <a:pt x="466" y="96"/>
                    <a:pt x="467" y="96"/>
                  </a:cubicBezTo>
                  <a:cubicBezTo>
                    <a:pt x="475" y="97"/>
                    <a:pt x="483" y="98"/>
                    <a:pt x="493" y="99"/>
                  </a:cubicBezTo>
                  <a:cubicBezTo>
                    <a:pt x="494" y="99"/>
                    <a:pt x="497" y="99"/>
                    <a:pt x="497" y="99"/>
                  </a:cubicBezTo>
                  <a:cubicBezTo>
                    <a:pt x="501" y="100"/>
                    <a:pt x="508" y="100"/>
                    <a:pt x="516" y="100"/>
                  </a:cubicBezTo>
                  <a:cubicBezTo>
                    <a:pt x="520" y="100"/>
                    <a:pt x="524" y="100"/>
                    <a:pt x="530" y="100"/>
                  </a:cubicBezTo>
                  <a:cubicBezTo>
                    <a:pt x="534" y="101"/>
                    <a:pt x="558" y="94"/>
                    <a:pt x="557" y="93"/>
                  </a:cubicBezTo>
                  <a:cubicBezTo>
                    <a:pt x="549" y="96"/>
                    <a:pt x="562" y="89"/>
                    <a:pt x="560" y="87"/>
                  </a:cubicBezTo>
                  <a:cubicBezTo>
                    <a:pt x="561" y="86"/>
                    <a:pt x="562" y="86"/>
                    <a:pt x="563" y="86"/>
                  </a:cubicBezTo>
                  <a:cubicBezTo>
                    <a:pt x="564" y="83"/>
                    <a:pt x="563" y="81"/>
                    <a:pt x="563" y="77"/>
                  </a:cubicBezTo>
                  <a:cubicBezTo>
                    <a:pt x="562" y="76"/>
                    <a:pt x="559" y="76"/>
                    <a:pt x="559" y="74"/>
                  </a:cubicBezTo>
                  <a:cubicBezTo>
                    <a:pt x="561" y="72"/>
                    <a:pt x="557" y="70"/>
                    <a:pt x="557" y="68"/>
                  </a:cubicBezTo>
                  <a:cubicBezTo>
                    <a:pt x="554" y="69"/>
                    <a:pt x="551" y="68"/>
                    <a:pt x="550" y="66"/>
                  </a:cubicBezTo>
                  <a:cubicBezTo>
                    <a:pt x="554" y="65"/>
                    <a:pt x="554" y="65"/>
                    <a:pt x="554" y="65"/>
                  </a:cubicBezTo>
                  <a:cubicBezTo>
                    <a:pt x="548" y="61"/>
                    <a:pt x="545" y="52"/>
                    <a:pt x="534" y="47"/>
                  </a:cubicBezTo>
                  <a:cubicBezTo>
                    <a:pt x="536" y="46"/>
                    <a:pt x="536" y="46"/>
                    <a:pt x="536" y="46"/>
                  </a:cubicBezTo>
                  <a:cubicBezTo>
                    <a:pt x="528" y="41"/>
                    <a:pt x="524" y="34"/>
                    <a:pt x="521" y="29"/>
                  </a:cubicBezTo>
                  <a:cubicBezTo>
                    <a:pt x="521" y="29"/>
                    <a:pt x="520" y="30"/>
                    <a:pt x="527" y="30"/>
                  </a:cubicBezTo>
                  <a:cubicBezTo>
                    <a:pt x="534" y="29"/>
                    <a:pt x="537" y="29"/>
                    <a:pt x="543" y="29"/>
                  </a:cubicBezTo>
                  <a:cubicBezTo>
                    <a:pt x="546" y="29"/>
                    <a:pt x="546" y="30"/>
                    <a:pt x="547" y="30"/>
                  </a:cubicBezTo>
                  <a:cubicBezTo>
                    <a:pt x="555" y="31"/>
                    <a:pt x="560" y="33"/>
                    <a:pt x="569" y="32"/>
                  </a:cubicBezTo>
                  <a:cubicBezTo>
                    <a:pt x="568" y="33"/>
                    <a:pt x="568" y="33"/>
                    <a:pt x="568" y="33"/>
                  </a:cubicBezTo>
                  <a:cubicBezTo>
                    <a:pt x="575" y="33"/>
                    <a:pt x="586" y="34"/>
                    <a:pt x="592" y="35"/>
                  </a:cubicBezTo>
                  <a:cubicBezTo>
                    <a:pt x="595" y="35"/>
                    <a:pt x="603" y="36"/>
                    <a:pt x="601" y="35"/>
                  </a:cubicBezTo>
                  <a:cubicBezTo>
                    <a:pt x="604" y="35"/>
                    <a:pt x="600" y="36"/>
                    <a:pt x="605" y="36"/>
                  </a:cubicBezTo>
                  <a:cubicBezTo>
                    <a:pt x="600" y="36"/>
                    <a:pt x="600" y="36"/>
                    <a:pt x="600" y="36"/>
                  </a:cubicBezTo>
                  <a:cubicBezTo>
                    <a:pt x="618" y="38"/>
                    <a:pt x="625" y="42"/>
                    <a:pt x="656" y="39"/>
                  </a:cubicBezTo>
                  <a:cubicBezTo>
                    <a:pt x="672" y="35"/>
                    <a:pt x="667" y="30"/>
                    <a:pt x="667" y="26"/>
                  </a:cubicBezTo>
                  <a:cubicBezTo>
                    <a:pt x="665" y="25"/>
                    <a:pt x="664" y="21"/>
                    <a:pt x="659" y="21"/>
                  </a:cubicBezTo>
                  <a:cubicBezTo>
                    <a:pt x="661" y="20"/>
                    <a:pt x="661" y="20"/>
                    <a:pt x="661" y="20"/>
                  </a:cubicBezTo>
                  <a:cubicBezTo>
                    <a:pt x="659" y="18"/>
                    <a:pt x="657" y="14"/>
                    <a:pt x="655" y="11"/>
                  </a:cubicBezTo>
                  <a:cubicBezTo>
                    <a:pt x="655" y="9"/>
                    <a:pt x="653" y="10"/>
                    <a:pt x="651" y="8"/>
                  </a:cubicBezTo>
                  <a:cubicBezTo>
                    <a:pt x="653" y="8"/>
                    <a:pt x="653" y="8"/>
                    <a:pt x="653" y="8"/>
                  </a:cubicBezTo>
                  <a:cubicBezTo>
                    <a:pt x="651" y="6"/>
                    <a:pt x="649" y="6"/>
                    <a:pt x="647" y="6"/>
                  </a:cubicBezTo>
                  <a:cubicBezTo>
                    <a:pt x="648" y="5"/>
                    <a:pt x="648" y="5"/>
                    <a:pt x="648" y="5"/>
                  </a:cubicBezTo>
                  <a:cubicBezTo>
                    <a:pt x="649" y="5"/>
                    <a:pt x="650" y="4"/>
                    <a:pt x="651" y="4"/>
                  </a:cubicBezTo>
                  <a:cubicBezTo>
                    <a:pt x="652" y="5"/>
                    <a:pt x="653" y="5"/>
                    <a:pt x="654" y="5"/>
                  </a:cubicBezTo>
                  <a:cubicBezTo>
                    <a:pt x="653" y="5"/>
                    <a:pt x="654" y="5"/>
                    <a:pt x="654" y="4"/>
                  </a:cubicBezTo>
                  <a:cubicBezTo>
                    <a:pt x="655" y="4"/>
                    <a:pt x="655" y="4"/>
                    <a:pt x="656" y="4"/>
                  </a:cubicBezTo>
                  <a:cubicBezTo>
                    <a:pt x="662" y="4"/>
                    <a:pt x="666" y="4"/>
                    <a:pt x="668" y="3"/>
                  </a:cubicBezTo>
                  <a:cubicBezTo>
                    <a:pt x="666" y="4"/>
                    <a:pt x="671" y="4"/>
                    <a:pt x="667" y="4"/>
                  </a:cubicBezTo>
                  <a:cubicBezTo>
                    <a:pt x="671" y="4"/>
                    <a:pt x="674" y="4"/>
                    <a:pt x="677" y="4"/>
                  </a:cubicBezTo>
                  <a:cubicBezTo>
                    <a:pt x="676" y="4"/>
                    <a:pt x="675" y="4"/>
                    <a:pt x="674" y="4"/>
                  </a:cubicBezTo>
                  <a:cubicBezTo>
                    <a:pt x="678" y="3"/>
                    <a:pt x="682" y="3"/>
                    <a:pt x="682" y="3"/>
                  </a:cubicBezTo>
                  <a:cubicBezTo>
                    <a:pt x="680" y="3"/>
                    <a:pt x="679" y="3"/>
                    <a:pt x="677" y="3"/>
                  </a:cubicBezTo>
                  <a:cubicBezTo>
                    <a:pt x="679" y="2"/>
                    <a:pt x="687" y="2"/>
                    <a:pt x="687" y="3"/>
                  </a:cubicBezTo>
                  <a:cubicBezTo>
                    <a:pt x="687" y="4"/>
                    <a:pt x="681" y="4"/>
                    <a:pt x="683" y="4"/>
                  </a:cubicBezTo>
                  <a:cubicBezTo>
                    <a:pt x="695" y="4"/>
                    <a:pt x="695" y="4"/>
                    <a:pt x="695" y="4"/>
                  </a:cubicBezTo>
                  <a:cubicBezTo>
                    <a:pt x="692" y="4"/>
                    <a:pt x="691" y="3"/>
                    <a:pt x="693" y="3"/>
                  </a:cubicBezTo>
                  <a:cubicBezTo>
                    <a:pt x="688" y="3"/>
                    <a:pt x="688" y="3"/>
                    <a:pt x="688" y="3"/>
                  </a:cubicBezTo>
                  <a:cubicBezTo>
                    <a:pt x="689" y="2"/>
                    <a:pt x="689" y="2"/>
                    <a:pt x="689" y="2"/>
                  </a:cubicBezTo>
                  <a:cubicBezTo>
                    <a:pt x="682" y="2"/>
                    <a:pt x="677" y="1"/>
                    <a:pt x="668" y="1"/>
                  </a:cubicBezTo>
                  <a:cubicBezTo>
                    <a:pt x="670" y="2"/>
                    <a:pt x="670" y="2"/>
                    <a:pt x="670" y="2"/>
                  </a:cubicBezTo>
                  <a:cubicBezTo>
                    <a:pt x="665" y="2"/>
                    <a:pt x="659" y="3"/>
                    <a:pt x="655" y="3"/>
                  </a:cubicBezTo>
                  <a:cubicBezTo>
                    <a:pt x="658" y="2"/>
                    <a:pt x="656" y="2"/>
                    <a:pt x="657" y="2"/>
                  </a:cubicBezTo>
                  <a:cubicBezTo>
                    <a:pt x="655" y="2"/>
                    <a:pt x="654" y="2"/>
                    <a:pt x="652" y="2"/>
                  </a:cubicBezTo>
                  <a:cubicBezTo>
                    <a:pt x="656" y="1"/>
                    <a:pt x="656" y="1"/>
                    <a:pt x="656" y="1"/>
                  </a:cubicBezTo>
                  <a:cubicBezTo>
                    <a:pt x="655" y="1"/>
                    <a:pt x="654" y="2"/>
                    <a:pt x="652" y="2"/>
                  </a:cubicBezTo>
                  <a:cubicBezTo>
                    <a:pt x="649" y="3"/>
                    <a:pt x="655" y="0"/>
                    <a:pt x="645" y="4"/>
                  </a:cubicBezTo>
                  <a:cubicBezTo>
                    <a:pt x="644" y="4"/>
                    <a:pt x="644" y="4"/>
                    <a:pt x="644" y="4"/>
                  </a:cubicBezTo>
                  <a:cubicBezTo>
                    <a:pt x="644" y="6"/>
                    <a:pt x="643" y="7"/>
                    <a:pt x="643" y="7"/>
                  </a:cubicBezTo>
                  <a:cubicBezTo>
                    <a:pt x="643" y="7"/>
                    <a:pt x="643" y="7"/>
                    <a:pt x="643" y="7"/>
                  </a:cubicBezTo>
                  <a:cubicBezTo>
                    <a:pt x="641" y="10"/>
                    <a:pt x="645" y="6"/>
                    <a:pt x="645" y="8"/>
                  </a:cubicBezTo>
                  <a:cubicBezTo>
                    <a:pt x="644" y="9"/>
                    <a:pt x="641" y="9"/>
                    <a:pt x="640" y="11"/>
                  </a:cubicBezTo>
                  <a:cubicBezTo>
                    <a:pt x="640" y="13"/>
                    <a:pt x="645" y="16"/>
                    <a:pt x="644" y="19"/>
                  </a:cubicBezTo>
                  <a:cubicBezTo>
                    <a:pt x="647" y="21"/>
                    <a:pt x="650" y="23"/>
                    <a:pt x="653" y="24"/>
                  </a:cubicBezTo>
                  <a:cubicBezTo>
                    <a:pt x="654" y="25"/>
                    <a:pt x="649" y="25"/>
                    <a:pt x="652" y="26"/>
                  </a:cubicBezTo>
                  <a:cubicBezTo>
                    <a:pt x="650" y="26"/>
                    <a:pt x="649" y="26"/>
                    <a:pt x="648" y="27"/>
                  </a:cubicBezTo>
                  <a:cubicBezTo>
                    <a:pt x="650" y="27"/>
                    <a:pt x="650" y="30"/>
                    <a:pt x="652" y="28"/>
                  </a:cubicBezTo>
                  <a:cubicBezTo>
                    <a:pt x="653" y="30"/>
                    <a:pt x="654" y="32"/>
                    <a:pt x="653" y="33"/>
                  </a:cubicBezTo>
                  <a:cubicBezTo>
                    <a:pt x="652" y="33"/>
                    <a:pt x="650" y="33"/>
                    <a:pt x="649" y="33"/>
                  </a:cubicBezTo>
                  <a:cubicBezTo>
                    <a:pt x="648" y="34"/>
                    <a:pt x="650" y="34"/>
                    <a:pt x="646" y="34"/>
                  </a:cubicBezTo>
                  <a:cubicBezTo>
                    <a:pt x="638" y="35"/>
                    <a:pt x="640" y="33"/>
                    <a:pt x="639" y="32"/>
                  </a:cubicBezTo>
                  <a:cubicBezTo>
                    <a:pt x="643" y="32"/>
                    <a:pt x="643" y="32"/>
                    <a:pt x="643" y="32"/>
                  </a:cubicBezTo>
                  <a:cubicBezTo>
                    <a:pt x="640" y="32"/>
                    <a:pt x="637" y="32"/>
                    <a:pt x="633" y="32"/>
                  </a:cubicBezTo>
                  <a:cubicBezTo>
                    <a:pt x="635" y="30"/>
                    <a:pt x="640" y="32"/>
                    <a:pt x="643" y="32"/>
                  </a:cubicBezTo>
                  <a:cubicBezTo>
                    <a:pt x="642" y="30"/>
                    <a:pt x="642" y="30"/>
                    <a:pt x="642" y="30"/>
                  </a:cubicBezTo>
                  <a:cubicBezTo>
                    <a:pt x="636" y="29"/>
                    <a:pt x="638" y="31"/>
                    <a:pt x="632" y="30"/>
                  </a:cubicBezTo>
                  <a:cubicBezTo>
                    <a:pt x="634" y="30"/>
                    <a:pt x="634" y="30"/>
                    <a:pt x="634" y="30"/>
                  </a:cubicBezTo>
                  <a:cubicBezTo>
                    <a:pt x="629" y="29"/>
                    <a:pt x="629" y="29"/>
                    <a:pt x="629" y="29"/>
                  </a:cubicBezTo>
                  <a:cubicBezTo>
                    <a:pt x="628" y="30"/>
                    <a:pt x="627" y="31"/>
                    <a:pt x="631" y="31"/>
                  </a:cubicBezTo>
                  <a:cubicBezTo>
                    <a:pt x="626" y="32"/>
                    <a:pt x="627" y="31"/>
                    <a:pt x="621" y="30"/>
                  </a:cubicBezTo>
                  <a:cubicBezTo>
                    <a:pt x="618" y="31"/>
                    <a:pt x="624" y="31"/>
                    <a:pt x="622" y="31"/>
                  </a:cubicBezTo>
                  <a:cubicBezTo>
                    <a:pt x="621" y="32"/>
                    <a:pt x="617" y="32"/>
                    <a:pt x="614" y="31"/>
                  </a:cubicBezTo>
                  <a:cubicBezTo>
                    <a:pt x="609" y="31"/>
                    <a:pt x="614" y="30"/>
                    <a:pt x="613" y="30"/>
                  </a:cubicBezTo>
                  <a:cubicBezTo>
                    <a:pt x="614" y="30"/>
                    <a:pt x="618" y="30"/>
                    <a:pt x="616" y="30"/>
                  </a:cubicBezTo>
                  <a:cubicBezTo>
                    <a:pt x="624" y="30"/>
                    <a:pt x="618" y="29"/>
                    <a:pt x="623" y="29"/>
                  </a:cubicBezTo>
                  <a:cubicBezTo>
                    <a:pt x="619" y="27"/>
                    <a:pt x="617" y="28"/>
                    <a:pt x="615" y="28"/>
                  </a:cubicBezTo>
                  <a:cubicBezTo>
                    <a:pt x="616" y="29"/>
                    <a:pt x="612" y="29"/>
                    <a:pt x="613" y="29"/>
                  </a:cubicBezTo>
                  <a:cubicBezTo>
                    <a:pt x="600" y="30"/>
                    <a:pt x="611" y="27"/>
                    <a:pt x="603" y="27"/>
                  </a:cubicBezTo>
                  <a:cubicBezTo>
                    <a:pt x="602" y="28"/>
                    <a:pt x="589" y="27"/>
                    <a:pt x="591" y="29"/>
                  </a:cubicBezTo>
                  <a:cubicBezTo>
                    <a:pt x="589" y="29"/>
                    <a:pt x="586" y="29"/>
                    <a:pt x="585" y="29"/>
                  </a:cubicBezTo>
                  <a:cubicBezTo>
                    <a:pt x="589" y="28"/>
                    <a:pt x="583" y="28"/>
                    <a:pt x="588" y="27"/>
                  </a:cubicBezTo>
                  <a:cubicBezTo>
                    <a:pt x="586" y="27"/>
                    <a:pt x="586" y="27"/>
                    <a:pt x="586" y="27"/>
                  </a:cubicBezTo>
                  <a:cubicBezTo>
                    <a:pt x="592" y="27"/>
                    <a:pt x="592" y="27"/>
                    <a:pt x="592" y="27"/>
                  </a:cubicBezTo>
                  <a:cubicBezTo>
                    <a:pt x="590" y="26"/>
                    <a:pt x="587" y="24"/>
                    <a:pt x="586" y="24"/>
                  </a:cubicBezTo>
                  <a:cubicBezTo>
                    <a:pt x="581" y="24"/>
                    <a:pt x="586" y="25"/>
                    <a:pt x="580" y="24"/>
                  </a:cubicBezTo>
                  <a:cubicBezTo>
                    <a:pt x="583" y="24"/>
                    <a:pt x="581" y="23"/>
                    <a:pt x="579" y="23"/>
                  </a:cubicBezTo>
                  <a:cubicBezTo>
                    <a:pt x="582" y="24"/>
                    <a:pt x="576" y="24"/>
                    <a:pt x="573" y="24"/>
                  </a:cubicBezTo>
                  <a:cubicBezTo>
                    <a:pt x="569" y="24"/>
                    <a:pt x="567" y="23"/>
                    <a:pt x="568" y="23"/>
                  </a:cubicBezTo>
                  <a:cubicBezTo>
                    <a:pt x="574" y="22"/>
                    <a:pt x="574" y="22"/>
                    <a:pt x="574" y="22"/>
                  </a:cubicBezTo>
                  <a:cubicBezTo>
                    <a:pt x="570" y="23"/>
                    <a:pt x="573" y="22"/>
                    <a:pt x="570" y="22"/>
                  </a:cubicBezTo>
                  <a:cubicBezTo>
                    <a:pt x="568" y="22"/>
                    <a:pt x="564" y="23"/>
                    <a:pt x="562" y="23"/>
                  </a:cubicBezTo>
                  <a:cubicBezTo>
                    <a:pt x="558" y="23"/>
                    <a:pt x="558" y="22"/>
                    <a:pt x="556" y="22"/>
                  </a:cubicBezTo>
                  <a:cubicBezTo>
                    <a:pt x="562" y="22"/>
                    <a:pt x="562" y="22"/>
                    <a:pt x="562" y="22"/>
                  </a:cubicBezTo>
                  <a:cubicBezTo>
                    <a:pt x="556" y="22"/>
                    <a:pt x="564" y="21"/>
                    <a:pt x="556" y="21"/>
                  </a:cubicBezTo>
                  <a:cubicBezTo>
                    <a:pt x="553" y="21"/>
                    <a:pt x="553" y="21"/>
                    <a:pt x="553" y="21"/>
                  </a:cubicBezTo>
                  <a:cubicBezTo>
                    <a:pt x="552" y="21"/>
                    <a:pt x="552" y="21"/>
                    <a:pt x="554" y="20"/>
                  </a:cubicBezTo>
                  <a:cubicBezTo>
                    <a:pt x="552" y="21"/>
                    <a:pt x="548" y="21"/>
                    <a:pt x="546" y="21"/>
                  </a:cubicBezTo>
                  <a:cubicBezTo>
                    <a:pt x="546" y="20"/>
                    <a:pt x="546" y="20"/>
                    <a:pt x="546" y="20"/>
                  </a:cubicBezTo>
                  <a:cubicBezTo>
                    <a:pt x="543" y="20"/>
                    <a:pt x="536" y="21"/>
                    <a:pt x="532" y="21"/>
                  </a:cubicBezTo>
                  <a:cubicBezTo>
                    <a:pt x="534" y="22"/>
                    <a:pt x="538" y="20"/>
                    <a:pt x="543" y="21"/>
                  </a:cubicBezTo>
                  <a:cubicBezTo>
                    <a:pt x="545" y="22"/>
                    <a:pt x="536" y="22"/>
                    <a:pt x="534" y="22"/>
                  </a:cubicBezTo>
                  <a:cubicBezTo>
                    <a:pt x="537" y="21"/>
                    <a:pt x="523" y="22"/>
                    <a:pt x="513" y="25"/>
                  </a:cubicBezTo>
                  <a:cubicBezTo>
                    <a:pt x="507" y="26"/>
                    <a:pt x="500" y="29"/>
                    <a:pt x="500" y="29"/>
                  </a:cubicBezTo>
                  <a:cubicBezTo>
                    <a:pt x="501" y="30"/>
                    <a:pt x="501" y="30"/>
                    <a:pt x="501" y="30"/>
                  </a:cubicBezTo>
                  <a:cubicBezTo>
                    <a:pt x="493" y="32"/>
                    <a:pt x="499" y="34"/>
                    <a:pt x="498" y="36"/>
                  </a:cubicBezTo>
                  <a:cubicBezTo>
                    <a:pt x="496" y="35"/>
                    <a:pt x="494" y="35"/>
                    <a:pt x="494" y="37"/>
                  </a:cubicBezTo>
                  <a:cubicBezTo>
                    <a:pt x="497" y="35"/>
                    <a:pt x="499" y="38"/>
                    <a:pt x="501" y="37"/>
                  </a:cubicBezTo>
                  <a:cubicBezTo>
                    <a:pt x="501" y="39"/>
                    <a:pt x="496" y="37"/>
                    <a:pt x="494" y="38"/>
                  </a:cubicBezTo>
                  <a:cubicBezTo>
                    <a:pt x="497" y="39"/>
                    <a:pt x="494" y="41"/>
                    <a:pt x="498" y="41"/>
                  </a:cubicBezTo>
                  <a:cubicBezTo>
                    <a:pt x="498" y="40"/>
                    <a:pt x="500" y="41"/>
                    <a:pt x="502" y="41"/>
                  </a:cubicBezTo>
                  <a:cubicBezTo>
                    <a:pt x="503" y="43"/>
                    <a:pt x="500" y="41"/>
                    <a:pt x="500" y="43"/>
                  </a:cubicBezTo>
                  <a:cubicBezTo>
                    <a:pt x="501" y="43"/>
                    <a:pt x="504" y="44"/>
                    <a:pt x="504" y="42"/>
                  </a:cubicBezTo>
                  <a:cubicBezTo>
                    <a:pt x="504" y="43"/>
                    <a:pt x="509" y="44"/>
                    <a:pt x="507" y="45"/>
                  </a:cubicBezTo>
                  <a:cubicBezTo>
                    <a:pt x="506" y="46"/>
                    <a:pt x="505" y="44"/>
                    <a:pt x="504" y="45"/>
                  </a:cubicBezTo>
                  <a:cubicBezTo>
                    <a:pt x="505" y="47"/>
                    <a:pt x="510" y="45"/>
                    <a:pt x="513" y="47"/>
                  </a:cubicBezTo>
                  <a:cubicBezTo>
                    <a:pt x="513" y="45"/>
                    <a:pt x="518" y="45"/>
                    <a:pt x="520" y="46"/>
                  </a:cubicBezTo>
                  <a:cubicBezTo>
                    <a:pt x="521" y="49"/>
                    <a:pt x="518" y="45"/>
                    <a:pt x="516" y="47"/>
                  </a:cubicBezTo>
                  <a:cubicBezTo>
                    <a:pt x="517" y="48"/>
                    <a:pt x="517" y="48"/>
                    <a:pt x="517" y="48"/>
                  </a:cubicBezTo>
                  <a:cubicBezTo>
                    <a:pt x="515" y="50"/>
                    <a:pt x="508" y="46"/>
                    <a:pt x="506" y="48"/>
                  </a:cubicBezTo>
                  <a:cubicBezTo>
                    <a:pt x="509" y="49"/>
                    <a:pt x="509" y="49"/>
                    <a:pt x="509" y="49"/>
                  </a:cubicBezTo>
                  <a:cubicBezTo>
                    <a:pt x="507" y="49"/>
                    <a:pt x="505" y="49"/>
                    <a:pt x="504" y="50"/>
                  </a:cubicBezTo>
                  <a:cubicBezTo>
                    <a:pt x="507" y="50"/>
                    <a:pt x="507" y="52"/>
                    <a:pt x="508" y="52"/>
                  </a:cubicBezTo>
                  <a:cubicBezTo>
                    <a:pt x="511" y="52"/>
                    <a:pt x="507" y="52"/>
                    <a:pt x="509" y="51"/>
                  </a:cubicBezTo>
                  <a:cubicBezTo>
                    <a:pt x="510" y="52"/>
                    <a:pt x="514" y="52"/>
                    <a:pt x="515" y="54"/>
                  </a:cubicBezTo>
                  <a:cubicBezTo>
                    <a:pt x="512" y="53"/>
                    <a:pt x="512" y="55"/>
                    <a:pt x="510" y="55"/>
                  </a:cubicBezTo>
                  <a:cubicBezTo>
                    <a:pt x="510" y="56"/>
                    <a:pt x="513" y="55"/>
                    <a:pt x="513" y="56"/>
                  </a:cubicBezTo>
                  <a:cubicBezTo>
                    <a:pt x="512" y="56"/>
                    <a:pt x="512" y="56"/>
                    <a:pt x="512" y="56"/>
                  </a:cubicBezTo>
                  <a:cubicBezTo>
                    <a:pt x="516" y="61"/>
                    <a:pt x="521" y="66"/>
                    <a:pt x="530" y="69"/>
                  </a:cubicBezTo>
                  <a:cubicBezTo>
                    <a:pt x="528" y="70"/>
                    <a:pt x="529" y="72"/>
                    <a:pt x="529" y="74"/>
                  </a:cubicBezTo>
                  <a:cubicBezTo>
                    <a:pt x="529" y="73"/>
                    <a:pt x="531" y="74"/>
                    <a:pt x="532" y="74"/>
                  </a:cubicBezTo>
                  <a:cubicBezTo>
                    <a:pt x="530" y="76"/>
                    <a:pt x="530" y="76"/>
                    <a:pt x="530" y="76"/>
                  </a:cubicBezTo>
                  <a:cubicBezTo>
                    <a:pt x="530" y="78"/>
                    <a:pt x="533" y="79"/>
                    <a:pt x="535" y="80"/>
                  </a:cubicBezTo>
                  <a:cubicBezTo>
                    <a:pt x="535" y="80"/>
                    <a:pt x="534" y="80"/>
                    <a:pt x="534" y="80"/>
                  </a:cubicBezTo>
                  <a:cubicBezTo>
                    <a:pt x="533" y="82"/>
                    <a:pt x="536" y="81"/>
                    <a:pt x="537" y="82"/>
                  </a:cubicBezTo>
                  <a:cubicBezTo>
                    <a:pt x="535" y="83"/>
                    <a:pt x="535" y="83"/>
                    <a:pt x="535" y="83"/>
                  </a:cubicBezTo>
                  <a:cubicBezTo>
                    <a:pt x="537" y="83"/>
                    <a:pt x="537" y="83"/>
                    <a:pt x="537" y="83"/>
                  </a:cubicBezTo>
                  <a:cubicBezTo>
                    <a:pt x="538" y="84"/>
                    <a:pt x="538" y="86"/>
                    <a:pt x="535" y="86"/>
                  </a:cubicBezTo>
                  <a:cubicBezTo>
                    <a:pt x="536" y="86"/>
                    <a:pt x="536" y="87"/>
                    <a:pt x="537" y="86"/>
                  </a:cubicBezTo>
                  <a:cubicBezTo>
                    <a:pt x="536" y="87"/>
                    <a:pt x="535" y="90"/>
                    <a:pt x="535" y="91"/>
                  </a:cubicBezTo>
                  <a:cubicBezTo>
                    <a:pt x="530" y="91"/>
                    <a:pt x="523" y="91"/>
                    <a:pt x="518" y="91"/>
                  </a:cubicBezTo>
                  <a:cubicBezTo>
                    <a:pt x="516" y="91"/>
                    <a:pt x="516" y="91"/>
                    <a:pt x="515" y="91"/>
                  </a:cubicBezTo>
                  <a:cubicBezTo>
                    <a:pt x="510" y="89"/>
                    <a:pt x="499" y="90"/>
                    <a:pt x="493" y="88"/>
                  </a:cubicBezTo>
                  <a:cubicBezTo>
                    <a:pt x="494" y="89"/>
                    <a:pt x="489" y="90"/>
                    <a:pt x="485" y="90"/>
                  </a:cubicBezTo>
                  <a:cubicBezTo>
                    <a:pt x="479" y="90"/>
                    <a:pt x="486" y="88"/>
                    <a:pt x="483" y="87"/>
                  </a:cubicBezTo>
                  <a:cubicBezTo>
                    <a:pt x="480" y="87"/>
                    <a:pt x="476" y="87"/>
                    <a:pt x="475" y="87"/>
                  </a:cubicBezTo>
                  <a:cubicBezTo>
                    <a:pt x="475" y="87"/>
                    <a:pt x="475" y="87"/>
                    <a:pt x="475" y="87"/>
                  </a:cubicBezTo>
                  <a:cubicBezTo>
                    <a:pt x="472" y="87"/>
                    <a:pt x="468" y="87"/>
                    <a:pt x="466" y="86"/>
                  </a:cubicBezTo>
                  <a:cubicBezTo>
                    <a:pt x="466" y="86"/>
                    <a:pt x="466" y="86"/>
                    <a:pt x="466" y="86"/>
                  </a:cubicBezTo>
                  <a:cubicBezTo>
                    <a:pt x="464" y="86"/>
                    <a:pt x="463" y="85"/>
                    <a:pt x="460" y="85"/>
                  </a:cubicBezTo>
                  <a:cubicBezTo>
                    <a:pt x="457" y="85"/>
                    <a:pt x="453" y="84"/>
                    <a:pt x="450" y="85"/>
                  </a:cubicBezTo>
                  <a:cubicBezTo>
                    <a:pt x="450" y="84"/>
                    <a:pt x="450" y="84"/>
                    <a:pt x="450" y="84"/>
                  </a:cubicBezTo>
                  <a:cubicBezTo>
                    <a:pt x="448" y="85"/>
                    <a:pt x="448" y="85"/>
                    <a:pt x="448" y="85"/>
                  </a:cubicBezTo>
                  <a:cubicBezTo>
                    <a:pt x="444" y="84"/>
                    <a:pt x="444" y="84"/>
                    <a:pt x="444" y="84"/>
                  </a:cubicBezTo>
                  <a:cubicBezTo>
                    <a:pt x="446" y="84"/>
                    <a:pt x="447" y="83"/>
                    <a:pt x="448" y="83"/>
                  </a:cubicBezTo>
                  <a:cubicBezTo>
                    <a:pt x="444" y="82"/>
                    <a:pt x="445" y="84"/>
                    <a:pt x="442" y="84"/>
                  </a:cubicBezTo>
                  <a:cubicBezTo>
                    <a:pt x="437" y="84"/>
                    <a:pt x="439" y="83"/>
                    <a:pt x="438" y="83"/>
                  </a:cubicBezTo>
                  <a:cubicBezTo>
                    <a:pt x="440" y="83"/>
                    <a:pt x="440" y="83"/>
                    <a:pt x="441" y="83"/>
                  </a:cubicBezTo>
                  <a:cubicBezTo>
                    <a:pt x="445" y="83"/>
                    <a:pt x="440" y="83"/>
                    <a:pt x="440" y="82"/>
                  </a:cubicBezTo>
                  <a:cubicBezTo>
                    <a:pt x="440" y="82"/>
                    <a:pt x="438" y="83"/>
                    <a:pt x="435" y="82"/>
                  </a:cubicBezTo>
                  <a:cubicBezTo>
                    <a:pt x="433" y="82"/>
                    <a:pt x="428" y="82"/>
                    <a:pt x="430" y="81"/>
                  </a:cubicBezTo>
                  <a:cubicBezTo>
                    <a:pt x="427" y="81"/>
                    <a:pt x="425" y="81"/>
                    <a:pt x="423" y="81"/>
                  </a:cubicBezTo>
                  <a:cubicBezTo>
                    <a:pt x="424" y="81"/>
                    <a:pt x="427" y="82"/>
                    <a:pt x="427" y="82"/>
                  </a:cubicBezTo>
                  <a:cubicBezTo>
                    <a:pt x="425" y="82"/>
                    <a:pt x="421" y="82"/>
                    <a:pt x="421" y="82"/>
                  </a:cubicBezTo>
                  <a:cubicBezTo>
                    <a:pt x="423" y="82"/>
                    <a:pt x="423" y="82"/>
                    <a:pt x="423" y="82"/>
                  </a:cubicBezTo>
                  <a:cubicBezTo>
                    <a:pt x="421" y="82"/>
                    <a:pt x="417" y="81"/>
                    <a:pt x="418" y="82"/>
                  </a:cubicBezTo>
                  <a:cubicBezTo>
                    <a:pt x="417" y="80"/>
                    <a:pt x="417" y="80"/>
                    <a:pt x="417" y="80"/>
                  </a:cubicBezTo>
                  <a:cubicBezTo>
                    <a:pt x="414" y="81"/>
                    <a:pt x="411" y="80"/>
                    <a:pt x="408" y="80"/>
                  </a:cubicBezTo>
                  <a:cubicBezTo>
                    <a:pt x="409" y="79"/>
                    <a:pt x="413" y="79"/>
                    <a:pt x="408" y="78"/>
                  </a:cubicBezTo>
                  <a:cubicBezTo>
                    <a:pt x="402" y="78"/>
                    <a:pt x="402" y="78"/>
                    <a:pt x="402" y="78"/>
                  </a:cubicBezTo>
                  <a:cubicBezTo>
                    <a:pt x="400" y="78"/>
                    <a:pt x="399" y="78"/>
                    <a:pt x="401" y="77"/>
                  </a:cubicBezTo>
                  <a:cubicBezTo>
                    <a:pt x="393" y="76"/>
                    <a:pt x="388" y="78"/>
                    <a:pt x="383" y="77"/>
                  </a:cubicBezTo>
                  <a:cubicBezTo>
                    <a:pt x="387" y="76"/>
                    <a:pt x="385" y="76"/>
                    <a:pt x="383" y="75"/>
                  </a:cubicBezTo>
                  <a:cubicBezTo>
                    <a:pt x="383" y="75"/>
                    <a:pt x="382" y="76"/>
                    <a:pt x="380" y="76"/>
                  </a:cubicBezTo>
                  <a:cubicBezTo>
                    <a:pt x="380" y="76"/>
                    <a:pt x="383" y="75"/>
                    <a:pt x="384" y="76"/>
                  </a:cubicBezTo>
                  <a:cubicBezTo>
                    <a:pt x="384" y="77"/>
                    <a:pt x="381" y="76"/>
                    <a:pt x="379" y="76"/>
                  </a:cubicBezTo>
                  <a:cubicBezTo>
                    <a:pt x="378" y="73"/>
                    <a:pt x="361" y="73"/>
                    <a:pt x="354" y="71"/>
                  </a:cubicBezTo>
                  <a:cubicBezTo>
                    <a:pt x="352" y="72"/>
                    <a:pt x="349" y="71"/>
                    <a:pt x="346" y="71"/>
                  </a:cubicBezTo>
                  <a:cubicBezTo>
                    <a:pt x="349" y="70"/>
                    <a:pt x="340" y="71"/>
                    <a:pt x="339" y="70"/>
                  </a:cubicBezTo>
                  <a:cubicBezTo>
                    <a:pt x="338" y="71"/>
                    <a:pt x="338" y="71"/>
                    <a:pt x="338" y="71"/>
                  </a:cubicBezTo>
                  <a:cubicBezTo>
                    <a:pt x="333" y="70"/>
                    <a:pt x="325" y="71"/>
                    <a:pt x="324" y="70"/>
                  </a:cubicBezTo>
                  <a:cubicBezTo>
                    <a:pt x="321" y="69"/>
                    <a:pt x="327" y="69"/>
                    <a:pt x="329" y="69"/>
                  </a:cubicBezTo>
                  <a:cubicBezTo>
                    <a:pt x="327" y="67"/>
                    <a:pt x="314" y="69"/>
                    <a:pt x="313" y="67"/>
                  </a:cubicBezTo>
                  <a:cubicBezTo>
                    <a:pt x="312" y="67"/>
                    <a:pt x="312" y="68"/>
                    <a:pt x="307" y="68"/>
                  </a:cubicBezTo>
                  <a:cubicBezTo>
                    <a:pt x="305" y="68"/>
                    <a:pt x="299" y="66"/>
                    <a:pt x="300" y="66"/>
                  </a:cubicBezTo>
                  <a:cubicBezTo>
                    <a:pt x="297" y="66"/>
                    <a:pt x="295" y="67"/>
                    <a:pt x="293" y="66"/>
                  </a:cubicBezTo>
                  <a:cubicBezTo>
                    <a:pt x="294" y="66"/>
                    <a:pt x="295" y="66"/>
                    <a:pt x="297" y="66"/>
                  </a:cubicBezTo>
                  <a:cubicBezTo>
                    <a:pt x="292" y="65"/>
                    <a:pt x="287" y="65"/>
                    <a:pt x="282" y="65"/>
                  </a:cubicBezTo>
                  <a:cubicBezTo>
                    <a:pt x="281" y="64"/>
                    <a:pt x="271" y="64"/>
                    <a:pt x="263" y="64"/>
                  </a:cubicBezTo>
                  <a:cubicBezTo>
                    <a:pt x="259" y="65"/>
                    <a:pt x="244" y="65"/>
                    <a:pt x="240" y="69"/>
                  </a:cubicBezTo>
                  <a:cubicBezTo>
                    <a:pt x="240" y="68"/>
                    <a:pt x="238" y="69"/>
                    <a:pt x="237" y="70"/>
                  </a:cubicBezTo>
                  <a:cubicBezTo>
                    <a:pt x="235" y="72"/>
                    <a:pt x="239" y="72"/>
                    <a:pt x="239" y="73"/>
                  </a:cubicBezTo>
                  <a:cubicBezTo>
                    <a:pt x="236" y="73"/>
                    <a:pt x="236" y="73"/>
                    <a:pt x="236" y="73"/>
                  </a:cubicBezTo>
                  <a:cubicBezTo>
                    <a:pt x="233" y="74"/>
                    <a:pt x="237" y="76"/>
                    <a:pt x="236" y="77"/>
                  </a:cubicBezTo>
                  <a:cubicBezTo>
                    <a:pt x="238" y="76"/>
                    <a:pt x="237" y="78"/>
                    <a:pt x="239" y="77"/>
                  </a:cubicBezTo>
                  <a:cubicBezTo>
                    <a:pt x="241" y="78"/>
                    <a:pt x="241" y="78"/>
                    <a:pt x="241" y="78"/>
                  </a:cubicBezTo>
                  <a:cubicBezTo>
                    <a:pt x="243" y="80"/>
                    <a:pt x="242" y="78"/>
                    <a:pt x="245" y="80"/>
                  </a:cubicBezTo>
                  <a:cubicBezTo>
                    <a:pt x="246" y="81"/>
                    <a:pt x="242" y="81"/>
                    <a:pt x="242" y="81"/>
                  </a:cubicBezTo>
                  <a:cubicBezTo>
                    <a:pt x="241" y="82"/>
                    <a:pt x="243" y="82"/>
                    <a:pt x="245" y="83"/>
                  </a:cubicBezTo>
                  <a:cubicBezTo>
                    <a:pt x="245" y="83"/>
                    <a:pt x="245" y="83"/>
                    <a:pt x="246" y="83"/>
                  </a:cubicBezTo>
                  <a:cubicBezTo>
                    <a:pt x="245" y="83"/>
                    <a:pt x="245" y="83"/>
                    <a:pt x="245" y="83"/>
                  </a:cubicBezTo>
                  <a:cubicBezTo>
                    <a:pt x="246" y="84"/>
                    <a:pt x="246" y="84"/>
                    <a:pt x="247" y="84"/>
                  </a:cubicBezTo>
                  <a:cubicBezTo>
                    <a:pt x="247" y="84"/>
                    <a:pt x="247" y="84"/>
                    <a:pt x="247" y="84"/>
                  </a:cubicBezTo>
                  <a:cubicBezTo>
                    <a:pt x="246" y="84"/>
                    <a:pt x="246" y="84"/>
                    <a:pt x="245" y="83"/>
                  </a:cubicBezTo>
                  <a:cubicBezTo>
                    <a:pt x="245" y="84"/>
                    <a:pt x="246" y="84"/>
                    <a:pt x="246" y="84"/>
                  </a:cubicBezTo>
                  <a:cubicBezTo>
                    <a:pt x="246" y="85"/>
                    <a:pt x="246" y="85"/>
                    <a:pt x="246" y="85"/>
                  </a:cubicBezTo>
                  <a:cubicBezTo>
                    <a:pt x="247" y="85"/>
                    <a:pt x="247" y="85"/>
                    <a:pt x="247" y="85"/>
                  </a:cubicBezTo>
                  <a:cubicBezTo>
                    <a:pt x="245" y="86"/>
                    <a:pt x="245" y="86"/>
                    <a:pt x="245" y="86"/>
                  </a:cubicBezTo>
                  <a:cubicBezTo>
                    <a:pt x="245" y="86"/>
                    <a:pt x="250" y="87"/>
                    <a:pt x="251" y="87"/>
                  </a:cubicBezTo>
                  <a:cubicBezTo>
                    <a:pt x="252" y="90"/>
                    <a:pt x="260" y="94"/>
                    <a:pt x="263" y="95"/>
                  </a:cubicBezTo>
                  <a:cubicBezTo>
                    <a:pt x="262" y="95"/>
                    <a:pt x="262" y="95"/>
                    <a:pt x="263" y="95"/>
                  </a:cubicBezTo>
                  <a:cubicBezTo>
                    <a:pt x="265" y="96"/>
                    <a:pt x="268" y="96"/>
                    <a:pt x="267" y="96"/>
                  </a:cubicBezTo>
                  <a:cubicBezTo>
                    <a:pt x="269" y="97"/>
                    <a:pt x="266" y="97"/>
                    <a:pt x="268" y="99"/>
                  </a:cubicBezTo>
                  <a:cubicBezTo>
                    <a:pt x="268" y="99"/>
                    <a:pt x="270" y="98"/>
                    <a:pt x="269" y="98"/>
                  </a:cubicBezTo>
                  <a:cubicBezTo>
                    <a:pt x="270" y="101"/>
                    <a:pt x="279" y="102"/>
                    <a:pt x="281" y="105"/>
                  </a:cubicBezTo>
                  <a:cubicBezTo>
                    <a:pt x="280" y="105"/>
                    <a:pt x="279" y="105"/>
                    <a:pt x="278" y="105"/>
                  </a:cubicBezTo>
                  <a:cubicBezTo>
                    <a:pt x="282" y="106"/>
                    <a:pt x="285" y="108"/>
                    <a:pt x="291" y="109"/>
                  </a:cubicBezTo>
                  <a:cubicBezTo>
                    <a:pt x="289" y="109"/>
                    <a:pt x="289" y="109"/>
                    <a:pt x="287" y="109"/>
                  </a:cubicBezTo>
                  <a:cubicBezTo>
                    <a:pt x="289" y="110"/>
                    <a:pt x="292" y="112"/>
                    <a:pt x="295" y="112"/>
                  </a:cubicBezTo>
                  <a:cubicBezTo>
                    <a:pt x="295" y="111"/>
                    <a:pt x="294" y="112"/>
                    <a:pt x="293" y="111"/>
                  </a:cubicBezTo>
                  <a:cubicBezTo>
                    <a:pt x="293" y="110"/>
                    <a:pt x="298" y="111"/>
                    <a:pt x="299" y="112"/>
                  </a:cubicBezTo>
                  <a:cubicBezTo>
                    <a:pt x="299" y="112"/>
                    <a:pt x="299" y="112"/>
                    <a:pt x="299" y="112"/>
                  </a:cubicBezTo>
                  <a:cubicBezTo>
                    <a:pt x="301" y="113"/>
                    <a:pt x="302" y="113"/>
                    <a:pt x="304" y="114"/>
                  </a:cubicBezTo>
                  <a:cubicBezTo>
                    <a:pt x="304" y="115"/>
                    <a:pt x="302" y="114"/>
                    <a:pt x="302" y="115"/>
                  </a:cubicBezTo>
                  <a:cubicBezTo>
                    <a:pt x="299" y="116"/>
                    <a:pt x="304" y="118"/>
                    <a:pt x="304" y="118"/>
                  </a:cubicBezTo>
                  <a:cubicBezTo>
                    <a:pt x="306" y="118"/>
                    <a:pt x="307" y="119"/>
                    <a:pt x="308" y="118"/>
                  </a:cubicBezTo>
                  <a:cubicBezTo>
                    <a:pt x="310" y="119"/>
                    <a:pt x="307" y="119"/>
                    <a:pt x="308" y="120"/>
                  </a:cubicBezTo>
                  <a:cubicBezTo>
                    <a:pt x="318" y="121"/>
                    <a:pt x="318" y="121"/>
                    <a:pt x="318" y="121"/>
                  </a:cubicBezTo>
                  <a:cubicBezTo>
                    <a:pt x="317" y="121"/>
                    <a:pt x="317" y="123"/>
                    <a:pt x="314" y="122"/>
                  </a:cubicBezTo>
                  <a:cubicBezTo>
                    <a:pt x="318" y="124"/>
                    <a:pt x="324" y="124"/>
                    <a:pt x="328" y="125"/>
                  </a:cubicBezTo>
                  <a:cubicBezTo>
                    <a:pt x="329" y="126"/>
                    <a:pt x="333" y="127"/>
                    <a:pt x="334" y="128"/>
                  </a:cubicBezTo>
                  <a:cubicBezTo>
                    <a:pt x="333" y="129"/>
                    <a:pt x="334" y="127"/>
                    <a:pt x="332" y="128"/>
                  </a:cubicBezTo>
                  <a:cubicBezTo>
                    <a:pt x="332" y="129"/>
                    <a:pt x="332" y="129"/>
                    <a:pt x="332" y="129"/>
                  </a:cubicBezTo>
                  <a:cubicBezTo>
                    <a:pt x="329" y="128"/>
                    <a:pt x="329" y="130"/>
                    <a:pt x="326" y="130"/>
                  </a:cubicBezTo>
                  <a:cubicBezTo>
                    <a:pt x="329" y="131"/>
                    <a:pt x="332" y="133"/>
                    <a:pt x="335" y="135"/>
                  </a:cubicBezTo>
                  <a:cubicBezTo>
                    <a:pt x="336" y="133"/>
                    <a:pt x="340" y="137"/>
                    <a:pt x="343" y="136"/>
                  </a:cubicBezTo>
                  <a:cubicBezTo>
                    <a:pt x="347" y="138"/>
                    <a:pt x="342" y="138"/>
                    <a:pt x="342" y="139"/>
                  </a:cubicBezTo>
                  <a:cubicBezTo>
                    <a:pt x="347" y="140"/>
                    <a:pt x="349" y="143"/>
                    <a:pt x="352" y="144"/>
                  </a:cubicBezTo>
                  <a:cubicBezTo>
                    <a:pt x="352" y="144"/>
                    <a:pt x="352" y="144"/>
                    <a:pt x="351" y="144"/>
                  </a:cubicBezTo>
                  <a:cubicBezTo>
                    <a:pt x="355" y="146"/>
                    <a:pt x="358" y="149"/>
                    <a:pt x="363" y="150"/>
                  </a:cubicBezTo>
                  <a:cubicBezTo>
                    <a:pt x="363" y="150"/>
                    <a:pt x="362" y="150"/>
                    <a:pt x="361" y="150"/>
                  </a:cubicBezTo>
                  <a:cubicBezTo>
                    <a:pt x="362" y="152"/>
                    <a:pt x="366" y="149"/>
                    <a:pt x="367" y="152"/>
                  </a:cubicBezTo>
                  <a:cubicBezTo>
                    <a:pt x="364" y="152"/>
                    <a:pt x="364" y="152"/>
                    <a:pt x="364" y="152"/>
                  </a:cubicBezTo>
                  <a:cubicBezTo>
                    <a:pt x="368" y="153"/>
                    <a:pt x="366" y="155"/>
                    <a:pt x="371" y="156"/>
                  </a:cubicBezTo>
                  <a:cubicBezTo>
                    <a:pt x="370" y="156"/>
                    <a:pt x="369" y="156"/>
                    <a:pt x="368" y="156"/>
                  </a:cubicBezTo>
                  <a:cubicBezTo>
                    <a:pt x="371" y="157"/>
                    <a:pt x="372" y="159"/>
                    <a:pt x="376" y="160"/>
                  </a:cubicBezTo>
                  <a:cubicBezTo>
                    <a:pt x="375" y="160"/>
                    <a:pt x="374" y="160"/>
                    <a:pt x="372" y="160"/>
                  </a:cubicBezTo>
                  <a:cubicBezTo>
                    <a:pt x="372" y="161"/>
                    <a:pt x="377" y="161"/>
                    <a:pt x="376" y="162"/>
                  </a:cubicBezTo>
                  <a:cubicBezTo>
                    <a:pt x="376" y="163"/>
                    <a:pt x="375" y="164"/>
                    <a:pt x="375" y="164"/>
                  </a:cubicBezTo>
                  <a:cubicBezTo>
                    <a:pt x="378" y="164"/>
                    <a:pt x="376" y="167"/>
                    <a:pt x="370" y="167"/>
                  </a:cubicBezTo>
                  <a:cubicBezTo>
                    <a:pt x="370" y="167"/>
                    <a:pt x="368" y="167"/>
                    <a:pt x="365" y="167"/>
                  </a:cubicBezTo>
                  <a:cubicBezTo>
                    <a:pt x="339" y="166"/>
                    <a:pt x="317" y="163"/>
                    <a:pt x="293" y="161"/>
                  </a:cubicBezTo>
                  <a:cubicBezTo>
                    <a:pt x="292" y="159"/>
                    <a:pt x="300" y="161"/>
                    <a:pt x="299" y="160"/>
                  </a:cubicBezTo>
                  <a:cubicBezTo>
                    <a:pt x="297" y="161"/>
                    <a:pt x="295" y="159"/>
                    <a:pt x="288" y="159"/>
                  </a:cubicBezTo>
                  <a:cubicBezTo>
                    <a:pt x="288" y="159"/>
                    <a:pt x="288" y="159"/>
                    <a:pt x="288" y="159"/>
                  </a:cubicBezTo>
                  <a:cubicBezTo>
                    <a:pt x="285" y="158"/>
                    <a:pt x="285" y="157"/>
                    <a:pt x="281" y="157"/>
                  </a:cubicBezTo>
                  <a:cubicBezTo>
                    <a:pt x="280" y="158"/>
                    <a:pt x="280" y="158"/>
                    <a:pt x="280" y="158"/>
                  </a:cubicBezTo>
                  <a:cubicBezTo>
                    <a:pt x="276" y="158"/>
                    <a:pt x="276" y="155"/>
                    <a:pt x="272" y="156"/>
                  </a:cubicBezTo>
                  <a:cubicBezTo>
                    <a:pt x="271" y="155"/>
                    <a:pt x="271" y="155"/>
                    <a:pt x="271" y="155"/>
                  </a:cubicBezTo>
                  <a:cubicBezTo>
                    <a:pt x="265" y="156"/>
                    <a:pt x="267" y="154"/>
                    <a:pt x="261" y="154"/>
                  </a:cubicBezTo>
                  <a:cubicBezTo>
                    <a:pt x="262" y="154"/>
                    <a:pt x="262" y="154"/>
                    <a:pt x="262" y="154"/>
                  </a:cubicBezTo>
                  <a:cubicBezTo>
                    <a:pt x="258" y="153"/>
                    <a:pt x="249" y="154"/>
                    <a:pt x="249" y="152"/>
                  </a:cubicBezTo>
                  <a:cubicBezTo>
                    <a:pt x="244" y="152"/>
                    <a:pt x="239" y="151"/>
                    <a:pt x="236" y="152"/>
                  </a:cubicBezTo>
                  <a:cubicBezTo>
                    <a:pt x="236" y="151"/>
                    <a:pt x="238" y="151"/>
                    <a:pt x="239" y="151"/>
                  </a:cubicBezTo>
                  <a:cubicBezTo>
                    <a:pt x="222" y="149"/>
                    <a:pt x="205" y="145"/>
                    <a:pt x="188" y="144"/>
                  </a:cubicBezTo>
                  <a:cubicBezTo>
                    <a:pt x="188" y="143"/>
                    <a:pt x="189" y="144"/>
                    <a:pt x="190" y="143"/>
                  </a:cubicBezTo>
                  <a:cubicBezTo>
                    <a:pt x="179" y="143"/>
                    <a:pt x="175" y="139"/>
                    <a:pt x="164" y="140"/>
                  </a:cubicBezTo>
                  <a:cubicBezTo>
                    <a:pt x="160" y="140"/>
                    <a:pt x="160" y="140"/>
                    <a:pt x="160" y="140"/>
                  </a:cubicBezTo>
                  <a:cubicBezTo>
                    <a:pt x="159" y="139"/>
                    <a:pt x="160" y="139"/>
                    <a:pt x="159" y="138"/>
                  </a:cubicBezTo>
                  <a:cubicBezTo>
                    <a:pt x="156" y="139"/>
                    <a:pt x="151" y="137"/>
                    <a:pt x="148" y="138"/>
                  </a:cubicBezTo>
                  <a:cubicBezTo>
                    <a:pt x="148" y="137"/>
                    <a:pt x="150" y="137"/>
                    <a:pt x="150" y="137"/>
                  </a:cubicBezTo>
                  <a:cubicBezTo>
                    <a:pt x="147" y="136"/>
                    <a:pt x="139" y="136"/>
                    <a:pt x="136" y="135"/>
                  </a:cubicBezTo>
                  <a:cubicBezTo>
                    <a:pt x="138" y="135"/>
                    <a:pt x="138" y="135"/>
                    <a:pt x="138" y="135"/>
                  </a:cubicBezTo>
                  <a:cubicBezTo>
                    <a:pt x="122" y="130"/>
                    <a:pt x="100" y="124"/>
                    <a:pt x="79" y="123"/>
                  </a:cubicBezTo>
                  <a:cubicBezTo>
                    <a:pt x="74" y="122"/>
                    <a:pt x="80" y="122"/>
                    <a:pt x="78" y="121"/>
                  </a:cubicBezTo>
                  <a:cubicBezTo>
                    <a:pt x="58" y="120"/>
                    <a:pt x="44" y="114"/>
                    <a:pt x="23" y="113"/>
                  </a:cubicBezTo>
                  <a:cubicBezTo>
                    <a:pt x="10" y="111"/>
                    <a:pt x="0" y="113"/>
                    <a:pt x="0" y="113"/>
                  </a:cubicBezTo>
                  <a:cubicBezTo>
                    <a:pt x="31" y="117"/>
                    <a:pt x="53" y="123"/>
                    <a:pt x="78" y="130"/>
                  </a:cubicBezTo>
                  <a:close/>
                  <a:moveTo>
                    <a:pt x="656" y="33"/>
                  </a:moveTo>
                  <a:cubicBezTo>
                    <a:pt x="656" y="33"/>
                    <a:pt x="656" y="33"/>
                    <a:pt x="656" y="33"/>
                  </a:cubicBezTo>
                  <a:moveTo>
                    <a:pt x="655" y="33"/>
                  </a:moveTo>
                  <a:cubicBezTo>
                    <a:pt x="655" y="33"/>
                    <a:pt x="655" y="33"/>
                    <a:pt x="655" y="33"/>
                  </a:cubicBezTo>
                  <a:cubicBezTo>
                    <a:pt x="656" y="33"/>
                    <a:pt x="656" y="33"/>
                    <a:pt x="655" y="33"/>
                  </a:cubicBezTo>
                  <a:close/>
                  <a:moveTo>
                    <a:pt x="650" y="3"/>
                  </a:moveTo>
                  <a:cubicBezTo>
                    <a:pt x="650" y="3"/>
                    <a:pt x="650" y="4"/>
                    <a:pt x="650" y="4"/>
                  </a:cubicBezTo>
                  <a:cubicBezTo>
                    <a:pt x="650" y="4"/>
                    <a:pt x="649" y="4"/>
                    <a:pt x="648" y="5"/>
                  </a:cubicBezTo>
                  <a:cubicBezTo>
                    <a:pt x="648" y="4"/>
                    <a:pt x="648" y="3"/>
                    <a:pt x="650" y="3"/>
                  </a:cubicBezTo>
                  <a:close/>
                  <a:moveTo>
                    <a:pt x="649" y="34"/>
                  </a:moveTo>
                  <a:cubicBezTo>
                    <a:pt x="650" y="34"/>
                    <a:pt x="651" y="34"/>
                    <a:pt x="653" y="34"/>
                  </a:cubicBezTo>
                  <a:cubicBezTo>
                    <a:pt x="653" y="33"/>
                    <a:pt x="653" y="33"/>
                    <a:pt x="653" y="33"/>
                  </a:cubicBezTo>
                  <a:cubicBezTo>
                    <a:pt x="653" y="34"/>
                    <a:pt x="653" y="34"/>
                    <a:pt x="653" y="34"/>
                  </a:cubicBezTo>
                  <a:cubicBezTo>
                    <a:pt x="654" y="34"/>
                    <a:pt x="655" y="33"/>
                    <a:pt x="655" y="33"/>
                  </a:cubicBezTo>
                  <a:cubicBezTo>
                    <a:pt x="654" y="34"/>
                    <a:pt x="654" y="34"/>
                    <a:pt x="653" y="34"/>
                  </a:cubicBezTo>
                  <a:cubicBezTo>
                    <a:pt x="653" y="34"/>
                    <a:pt x="653" y="35"/>
                    <a:pt x="652" y="35"/>
                  </a:cubicBezTo>
                  <a:cubicBezTo>
                    <a:pt x="652" y="35"/>
                    <a:pt x="652" y="35"/>
                    <a:pt x="652" y="35"/>
                  </a:cubicBezTo>
                  <a:cubicBezTo>
                    <a:pt x="652" y="35"/>
                    <a:pt x="651" y="35"/>
                    <a:pt x="650" y="35"/>
                  </a:cubicBezTo>
                  <a:cubicBezTo>
                    <a:pt x="649" y="35"/>
                    <a:pt x="649" y="35"/>
                    <a:pt x="649" y="35"/>
                  </a:cubicBezTo>
                  <a:cubicBezTo>
                    <a:pt x="647" y="36"/>
                    <a:pt x="650" y="36"/>
                    <a:pt x="648" y="37"/>
                  </a:cubicBezTo>
                  <a:cubicBezTo>
                    <a:pt x="646" y="37"/>
                    <a:pt x="644" y="37"/>
                    <a:pt x="643" y="37"/>
                  </a:cubicBezTo>
                  <a:cubicBezTo>
                    <a:pt x="643" y="36"/>
                    <a:pt x="646" y="35"/>
                    <a:pt x="640" y="34"/>
                  </a:cubicBezTo>
                  <a:cubicBezTo>
                    <a:pt x="644" y="33"/>
                    <a:pt x="649" y="35"/>
                    <a:pt x="649" y="34"/>
                  </a:cubicBezTo>
                  <a:close/>
                  <a:moveTo>
                    <a:pt x="539" y="91"/>
                  </a:moveTo>
                  <a:cubicBezTo>
                    <a:pt x="541" y="91"/>
                    <a:pt x="537" y="92"/>
                    <a:pt x="538" y="92"/>
                  </a:cubicBezTo>
                  <a:cubicBezTo>
                    <a:pt x="537" y="92"/>
                    <a:pt x="535" y="93"/>
                    <a:pt x="535" y="92"/>
                  </a:cubicBezTo>
                  <a:cubicBezTo>
                    <a:pt x="538" y="92"/>
                    <a:pt x="539" y="91"/>
                    <a:pt x="539" y="91"/>
                  </a:cubicBezTo>
                  <a:close/>
                </a:path>
              </a:pathLst>
            </a:custGeom>
            <a:solidFill>
              <a:schemeClr val="bg1">
                <a:lumMod val="85000"/>
              </a:schemeClr>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id-ID"/>
            </a:p>
          </p:txBody>
        </p:sp>
      </p:grpSp>
      <p:cxnSp>
        <p:nvCxnSpPr>
          <p:cNvPr id="203" name="直接连接符 202"/>
          <p:cNvCxnSpPr/>
          <p:nvPr/>
        </p:nvCxnSpPr>
        <p:spPr>
          <a:xfrm>
            <a:off x="502285" y="1940560"/>
            <a:ext cx="5708650"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204" name="直接连接符 203"/>
          <p:cNvCxnSpPr/>
          <p:nvPr/>
        </p:nvCxnSpPr>
        <p:spPr>
          <a:xfrm>
            <a:off x="504825" y="3002280"/>
            <a:ext cx="3675380"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207" name="直接连接符 206"/>
          <p:cNvCxnSpPr/>
          <p:nvPr/>
        </p:nvCxnSpPr>
        <p:spPr>
          <a:xfrm>
            <a:off x="2338070" y="1108710"/>
            <a:ext cx="0" cy="270002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216" name="直接连接符 215"/>
          <p:cNvCxnSpPr/>
          <p:nvPr/>
        </p:nvCxnSpPr>
        <p:spPr>
          <a:xfrm>
            <a:off x="4444365" y="1108710"/>
            <a:ext cx="0" cy="162560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82" name="文本框 81"/>
          <p:cNvSpPr txBox="1"/>
          <p:nvPr/>
        </p:nvSpPr>
        <p:spPr>
          <a:xfrm>
            <a:off x="2496820" y="3084830"/>
            <a:ext cx="1777365" cy="645160"/>
          </a:xfrm>
          <a:prstGeom prst="rect">
            <a:avLst/>
          </a:prstGeom>
          <a:noFill/>
        </p:spPr>
        <p:txBody>
          <a:bodyPr wrap="square" rtlCol="0" anchor="t">
            <a:spAutoFit/>
          </a:bodyPr>
          <a:lstStyle/>
          <a:p>
            <a:pPr indent="0" algn="just" fontAlgn="auto">
              <a:lnSpc>
                <a:spcPct val="100000"/>
              </a:lnSpc>
              <a:buFont typeface="宋体" panose="02010600030101010101" pitchFamily="2" charset="-122"/>
              <a:buNone/>
            </a:pPr>
            <a:r>
              <a:rPr lang="zh-CN" altLang="en-US"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媒体传播越来越爆炸</a:t>
            </a:r>
            <a:endParaRPr lang="zh-CN" altLang="en-US"/>
          </a:p>
        </p:txBody>
      </p:sp>
      <p:sp>
        <p:nvSpPr>
          <p:cNvPr id="83" name="文本框 82"/>
          <p:cNvSpPr txBox="1"/>
          <p:nvPr/>
        </p:nvSpPr>
        <p:spPr>
          <a:xfrm>
            <a:off x="568325" y="1108710"/>
            <a:ext cx="1749425" cy="645160"/>
          </a:xfrm>
          <a:prstGeom prst="rect">
            <a:avLst/>
          </a:prstGeom>
          <a:noFill/>
        </p:spPr>
        <p:txBody>
          <a:bodyPr wrap="square" rtlCol="0" anchor="t">
            <a:spAutoFit/>
          </a:bodyPr>
          <a:lstStyle/>
          <a:p>
            <a:r>
              <a:rPr lang="zh-CN" altLang="en-US"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安全生产形势依然严峻</a:t>
            </a:r>
            <a:endParaRPr lang="zh-CN" altLang="en-US"/>
          </a:p>
        </p:txBody>
      </p:sp>
      <p:sp>
        <p:nvSpPr>
          <p:cNvPr id="84" name="文本框 83"/>
          <p:cNvSpPr txBox="1"/>
          <p:nvPr/>
        </p:nvSpPr>
        <p:spPr>
          <a:xfrm>
            <a:off x="2496820" y="1108710"/>
            <a:ext cx="1837690" cy="645160"/>
          </a:xfrm>
          <a:prstGeom prst="rect">
            <a:avLst/>
          </a:prstGeom>
          <a:noFill/>
        </p:spPr>
        <p:txBody>
          <a:bodyPr wrap="square" rtlCol="0" anchor="t">
            <a:spAutoFit/>
          </a:bodyPr>
          <a:lstStyle/>
          <a:p>
            <a:r>
              <a:rPr lang="zh-CN" altLang="en-US"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国家法规越来越严厉</a:t>
            </a:r>
            <a:endParaRPr lang="zh-CN" altLang="en-US"/>
          </a:p>
        </p:txBody>
      </p:sp>
      <p:sp>
        <p:nvSpPr>
          <p:cNvPr id="85" name="文本框 84"/>
          <p:cNvSpPr txBox="1"/>
          <p:nvPr/>
        </p:nvSpPr>
        <p:spPr>
          <a:xfrm>
            <a:off x="4604385" y="1108710"/>
            <a:ext cx="1606550" cy="645160"/>
          </a:xfrm>
          <a:prstGeom prst="rect">
            <a:avLst/>
          </a:prstGeom>
          <a:noFill/>
        </p:spPr>
        <p:txBody>
          <a:bodyPr wrap="square" rtlCol="0" anchor="t">
            <a:spAutoFit/>
          </a:bodyPr>
          <a:lstStyle/>
          <a:p>
            <a:pPr indent="0" algn="just" fontAlgn="auto">
              <a:lnSpc>
                <a:spcPct val="100000"/>
              </a:lnSpc>
              <a:buFont typeface="宋体" panose="02010600030101010101" pitchFamily="2" charset="-122"/>
              <a:buNone/>
            </a:pPr>
            <a:r>
              <a:rPr lang="zh-CN" altLang="en-US"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行业要求越来越苛刻</a:t>
            </a:r>
            <a:endParaRPr lang="zh-CN" altLang="en-US"/>
          </a:p>
        </p:txBody>
      </p:sp>
      <p:sp>
        <p:nvSpPr>
          <p:cNvPr id="86" name="文本框 85"/>
          <p:cNvSpPr txBox="1"/>
          <p:nvPr/>
        </p:nvSpPr>
        <p:spPr>
          <a:xfrm>
            <a:off x="568325" y="2030730"/>
            <a:ext cx="1769110" cy="922020"/>
          </a:xfrm>
          <a:prstGeom prst="rect">
            <a:avLst/>
          </a:prstGeom>
          <a:noFill/>
        </p:spPr>
        <p:txBody>
          <a:bodyPr wrap="square" rtlCol="0" anchor="t">
            <a:spAutoFit/>
          </a:bodyPr>
          <a:lstStyle/>
          <a:p>
            <a:r>
              <a:rPr lang="zh-CN" altLang="en-US"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生产安全事故造成的影响越来越大</a:t>
            </a:r>
            <a:endParaRPr lang="zh-CN" altLang="en-US"/>
          </a:p>
        </p:txBody>
      </p:sp>
      <p:sp>
        <p:nvSpPr>
          <p:cNvPr id="87" name="文本框 86"/>
          <p:cNvSpPr txBox="1"/>
          <p:nvPr/>
        </p:nvSpPr>
        <p:spPr>
          <a:xfrm>
            <a:off x="2496820" y="2030730"/>
            <a:ext cx="1742440" cy="645160"/>
          </a:xfrm>
          <a:prstGeom prst="rect">
            <a:avLst/>
          </a:prstGeom>
          <a:noFill/>
        </p:spPr>
        <p:txBody>
          <a:bodyPr wrap="square" rtlCol="0" anchor="t">
            <a:spAutoFit/>
          </a:bodyPr>
          <a:lstStyle/>
          <a:p>
            <a:pPr indent="0" algn="just" fontAlgn="auto">
              <a:lnSpc>
                <a:spcPct val="100000"/>
              </a:lnSpc>
              <a:buFont typeface="宋体" panose="02010600030101010101" pitchFamily="2" charset="-122"/>
              <a:buNone/>
            </a:pPr>
            <a:r>
              <a:rPr lang="zh-CN" altLang="en-US"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社会关注程度越来越高</a:t>
            </a:r>
            <a:endParaRPr lang="zh-CN" altLang="en-US"/>
          </a:p>
        </p:txBody>
      </p:sp>
      <p:sp>
        <p:nvSpPr>
          <p:cNvPr id="88" name="文本框 87"/>
          <p:cNvSpPr txBox="1"/>
          <p:nvPr/>
        </p:nvSpPr>
        <p:spPr>
          <a:xfrm>
            <a:off x="568325" y="3084830"/>
            <a:ext cx="1593215" cy="645160"/>
          </a:xfrm>
          <a:prstGeom prst="rect">
            <a:avLst/>
          </a:prstGeom>
          <a:noFill/>
        </p:spPr>
        <p:txBody>
          <a:bodyPr wrap="square" rtlCol="0" anchor="t">
            <a:spAutoFit/>
          </a:bodyPr>
          <a:lstStyle/>
          <a:p>
            <a:pPr indent="0" algn="just" fontAlgn="auto">
              <a:lnSpc>
                <a:spcPct val="100000"/>
              </a:lnSpc>
              <a:buFont typeface="宋体" panose="02010600030101010101" pitchFamily="2" charset="-122"/>
              <a:buNone/>
            </a:pPr>
            <a:r>
              <a:rPr lang="zh-CN" altLang="en-US"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企业的竞争就是安全的竞争</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标题 21"/>
          <p:cNvSpPr>
            <a:spLocks noGrp="1"/>
          </p:cNvSpPr>
          <p:nvPr>
            <p:ph type="title"/>
          </p:nvPr>
        </p:nvSpPr>
        <p:spPr/>
        <p:txBody>
          <a:bodyPr>
            <a:normAutofit/>
          </a:bodyPr>
          <a:lstStyle/>
          <a:p>
            <a:r>
              <a:rPr lang="zh-CN" altLang="en-US" dirty="0"/>
              <a:t>事故应急背景</a:t>
            </a:r>
            <a:endParaRPr lang="zh-CN" altLang="en-US" dirty="0"/>
          </a:p>
        </p:txBody>
      </p:sp>
      <p:pic>
        <p:nvPicPr>
          <p:cNvPr id="4" name="Picture 9" descr="13493069_980x1200_0"/>
          <p:cNvPicPr>
            <a:picLocks noChangeAspect="1" noChangeArrowheads="1"/>
          </p:cNvPicPr>
          <p:nvPr/>
        </p:nvPicPr>
        <p:blipFill>
          <a:blip r:embed="rId1"/>
          <a:srcRect b="2784"/>
          <a:stretch>
            <a:fillRect/>
          </a:stretch>
        </p:blipFill>
        <p:spPr bwMode="auto">
          <a:xfrm>
            <a:off x="-9525" y="1103630"/>
            <a:ext cx="2700655" cy="3680460"/>
          </a:xfrm>
          <a:prstGeom prst="rect">
            <a:avLst/>
          </a:prstGeom>
          <a:noFill/>
          <a:ln w="9525">
            <a:noFill/>
            <a:miter lim="800000"/>
            <a:headEnd/>
            <a:tailEnd/>
          </a:ln>
        </p:spPr>
      </p:pic>
      <p:sp>
        <p:nvSpPr>
          <p:cNvPr id="2" name="矩形 1"/>
          <p:cNvSpPr/>
          <p:nvPr/>
        </p:nvSpPr>
        <p:spPr>
          <a:xfrm>
            <a:off x="952500" y="1416050"/>
            <a:ext cx="7831455" cy="307975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931795" y="1513205"/>
            <a:ext cx="5588000" cy="2758440"/>
          </a:xfrm>
          <a:prstGeom prst="rect">
            <a:avLst/>
          </a:prstGeom>
          <a:noFill/>
        </p:spPr>
        <p:txBody>
          <a:bodyPr wrap="square" rtlCol="0" anchor="t">
            <a:spAutoFit/>
          </a:bodyPr>
          <a:lstStyle/>
          <a:p>
            <a:pPr algn="just" fontAlgn="auto">
              <a:lnSpc>
                <a:spcPts val="2600"/>
              </a:lnSpc>
              <a:defRPr/>
            </a:pPr>
            <a:r>
              <a:rPr lang="zh-CN" altLang="en-US" sz="16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在事故预防、危机处理过程中，不仅要关注危机产生的因果关系，识别潜在的危机，更要关注</a:t>
            </a:r>
            <a:r>
              <a:rPr lang="zh-CN" altLang="en-US" sz="1600" b="1" dirty="0">
                <a:solidFill>
                  <a:srgbClr val="6FA0B7"/>
                </a:solidFill>
                <a:latin typeface="微软雅黑" panose="020B0503020204020204" pitchFamily="34" charset="-122"/>
                <a:ea typeface="微软雅黑" panose="020B0503020204020204" pitchFamily="34" charset="-122"/>
                <a:cs typeface="微软雅黑" panose="020B0503020204020204" pitchFamily="34" charset="-122"/>
                <a:sym typeface="+mn-ea"/>
              </a:rPr>
              <a:t>危机事件信息的正确性与及时性</a:t>
            </a: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just" fontAlgn="auto">
              <a:lnSpc>
                <a:spcPts val="2600"/>
              </a:lnSpc>
              <a:defRPr/>
            </a:pPr>
            <a:r>
              <a:rPr lang="en-US" altLang="zh-CN" sz="16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要快速寻找</a:t>
            </a:r>
            <a:r>
              <a:rPr lang="zh-CN" altLang="en-US" sz="1600" b="1" dirty="0">
                <a:solidFill>
                  <a:srgbClr val="6FA0B7"/>
                </a:solidFill>
                <a:latin typeface="微软雅黑" panose="020B0503020204020204" pitchFamily="34" charset="-122"/>
                <a:ea typeface="微软雅黑" panose="020B0503020204020204" pitchFamily="34" charset="-122"/>
                <a:cs typeface="微软雅黑" panose="020B0503020204020204" pitchFamily="34" charset="-122"/>
                <a:sym typeface="+mn-ea"/>
              </a:rPr>
              <a:t>获取与危机有关的有用信息</a:t>
            </a: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，为企业危机应对预留时间和空间。帮助企业未雨绸缪，做出相应的对策，使企业领导在处置危机过程中有更好的</a:t>
            </a:r>
            <a:r>
              <a:rPr lang="zh-CN" altLang="en-US" sz="1600" b="1" dirty="0">
                <a:solidFill>
                  <a:srgbClr val="6FA0B7"/>
                </a:solidFill>
                <a:latin typeface="微软雅黑" panose="020B0503020204020204" pitchFamily="34" charset="-122"/>
                <a:ea typeface="微软雅黑" panose="020B0503020204020204" pitchFamily="34" charset="-122"/>
                <a:cs typeface="微软雅黑" panose="020B0503020204020204" pitchFamily="34" charset="-122"/>
                <a:sym typeface="+mn-ea"/>
              </a:rPr>
              <a:t>决策力和正确应对策略</a:t>
            </a: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，合理调配资源，从而最大限度地减少危机事件损失，及时控制社会负面舆情的烈度，维护企业品牌与形象。  </a:t>
            </a:r>
            <a:endPar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矩形 4"/>
          <p:cNvSpPr/>
          <p:nvPr/>
        </p:nvSpPr>
        <p:spPr>
          <a:xfrm>
            <a:off x="952500" y="4387800"/>
            <a:ext cx="7831455"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标题 21"/>
          <p:cNvSpPr>
            <a:spLocks noGrp="1"/>
          </p:cNvSpPr>
          <p:nvPr>
            <p:ph type="title"/>
          </p:nvPr>
        </p:nvSpPr>
        <p:spPr/>
        <p:txBody>
          <a:bodyPr>
            <a:normAutofit/>
          </a:bodyPr>
          <a:lstStyle/>
          <a:p>
            <a:r>
              <a:rPr lang="zh-CN" altLang="en-US" dirty="0"/>
              <a:t>事故应急背景</a:t>
            </a:r>
            <a:endParaRPr lang="zh-CN" altLang="en-US" dirty="0"/>
          </a:p>
        </p:txBody>
      </p:sp>
      <p:graphicFrame>
        <p:nvGraphicFramePr>
          <p:cNvPr id="128" name="表格 127"/>
          <p:cNvGraphicFramePr>
            <a:graphicFrameLocks noGrp="1"/>
          </p:cNvGraphicFramePr>
          <p:nvPr/>
        </p:nvGraphicFramePr>
        <p:xfrm>
          <a:off x="663227" y="1945311"/>
          <a:ext cx="7818120" cy="2601972"/>
        </p:xfrm>
        <a:graphic>
          <a:graphicData uri="http://schemas.openxmlformats.org/drawingml/2006/table">
            <a:tbl>
              <a:tblPr>
                <a:tableStyleId>{D7AC3CCA-C797-4891-BE02-D94E43425B78}</a:tableStyleId>
              </a:tblPr>
              <a:tblGrid>
                <a:gridCol w="1132205"/>
                <a:gridCol w="1296670"/>
                <a:gridCol w="1428750"/>
                <a:gridCol w="3960495"/>
              </a:tblGrid>
              <a:tr h="518160">
                <a:tc>
                  <a:txBody>
                    <a:bodyPr/>
                    <a:lstStyle/>
                    <a:p>
                      <a:pPr algn="ctr">
                        <a:lnSpc>
                          <a:spcPts val="2800"/>
                        </a:lnSpc>
                        <a:spcAft>
                          <a:spcPts val="0"/>
                        </a:spcAft>
                      </a:pPr>
                      <a:r>
                        <a:rPr lang="zh-CN" sz="1400" kern="100" dirty="0">
                          <a:solidFill>
                            <a:schemeClr val="bg1"/>
                          </a:solidFill>
                        </a:rPr>
                        <a:t>分期 </a:t>
                      </a:r>
                      <a:endParaRPr lang="zh-CN" sz="1400" kern="100" dirty="0">
                        <a:solidFill>
                          <a:schemeClr val="bg1"/>
                        </a:solidFill>
                      </a:endParaRPr>
                    </a:p>
                  </a:txBody>
                  <a:tcPr marL="50800" marR="50800" marT="0" marB="0" anchor="ctr">
                    <a:solidFill>
                      <a:srgbClr val="6B788B"/>
                    </a:solidFill>
                  </a:tcPr>
                </a:tc>
                <a:tc>
                  <a:txBody>
                    <a:bodyPr/>
                    <a:lstStyle/>
                    <a:p>
                      <a:pPr algn="ctr">
                        <a:lnSpc>
                          <a:spcPts val="2800"/>
                        </a:lnSpc>
                        <a:spcAft>
                          <a:spcPts val="0"/>
                        </a:spcAft>
                      </a:pPr>
                      <a:r>
                        <a:rPr lang="zh-CN" sz="1400" kern="100" dirty="0">
                          <a:solidFill>
                            <a:schemeClr val="bg1"/>
                          </a:solidFill>
                        </a:rPr>
                        <a:t>发生阶段 </a:t>
                      </a:r>
                      <a:endParaRPr lang="zh-CN" sz="1400" kern="100" dirty="0">
                        <a:solidFill>
                          <a:schemeClr val="bg1"/>
                        </a:solidFill>
                      </a:endParaRPr>
                    </a:p>
                  </a:txBody>
                  <a:tcPr marL="50800" marR="50800" marT="0" marB="0" anchor="ctr">
                    <a:solidFill>
                      <a:srgbClr val="6B788B"/>
                    </a:solidFill>
                  </a:tcPr>
                </a:tc>
                <a:tc>
                  <a:txBody>
                    <a:bodyPr/>
                    <a:lstStyle/>
                    <a:p>
                      <a:pPr algn="ctr">
                        <a:lnSpc>
                          <a:spcPts val="2800"/>
                        </a:lnSpc>
                        <a:spcAft>
                          <a:spcPts val="0"/>
                        </a:spcAft>
                      </a:pPr>
                      <a:r>
                        <a:rPr lang="zh-CN" sz="1400" kern="100">
                          <a:solidFill>
                            <a:schemeClr val="bg1"/>
                          </a:solidFill>
                        </a:rPr>
                        <a:t>能力要求 </a:t>
                      </a:r>
                      <a:endParaRPr lang="zh-CN" sz="1400" kern="100">
                        <a:solidFill>
                          <a:schemeClr val="bg1"/>
                        </a:solidFill>
                      </a:endParaRPr>
                    </a:p>
                  </a:txBody>
                  <a:tcPr marL="50800" marR="50800" marT="0" marB="0" anchor="ctr">
                    <a:solidFill>
                      <a:srgbClr val="6B788B"/>
                    </a:solidFill>
                  </a:tcPr>
                </a:tc>
                <a:tc>
                  <a:txBody>
                    <a:bodyPr/>
                    <a:lstStyle/>
                    <a:p>
                      <a:pPr algn="ctr">
                        <a:lnSpc>
                          <a:spcPts val="2800"/>
                        </a:lnSpc>
                        <a:spcAft>
                          <a:spcPts val="0"/>
                        </a:spcAft>
                      </a:pPr>
                      <a:r>
                        <a:rPr lang="zh-CN" sz="1400" kern="100" dirty="0">
                          <a:solidFill>
                            <a:schemeClr val="bg1"/>
                          </a:solidFill>
                        </a:rPr>
                        <a:t>主要任务 </a:t>
                      </a:r>
                      <a:endParaRPr lang="zh-CN" sz="1400" kern="100" dirty="0">
                        <a:solidFill>
                          <a:schemeClr val="bg1"/>
                        </a:solidFill>
                      </a:endParaRPr>
                    </a:p>
                  </a:txBody>
                  <a:tcPr marL="50800" marR="50800" marT="0" marB="0" anchor="ctr">
                    <a:solidFill>
                      <a:srgbClr val="6B788B"/>
                    </a:solidFill>
                  </a:tcPr>
                </a:tc>
              </a:tr>
              <a:tr h="526815">
                <a:tc>
                  <a:txBody>
                    <a:bodyPr/>
                    <a:lstStyle/>
                    <a:p>
                      <a:pPr algn="ctr">
                        <a:lnSpc>
                          <a:spcPts val="2800"/>
                        </a:lnSpc>
                        <a:spcAft>
                          <a:spcPts val="0"/>
                        </a:spcAft>
                      </a:pPr>
                      <a:r>
                        <a:rPr lang="zh-CN" sz="1400" kern="100" dirty="0">
                          <a:solidFill>
                            <a:schemeClr val="bg1"/>
                          </a:solidFill>
                        </a:rPr>
                        <a:t>预警期 </a:t>
                      </a:r>
                      <a:endParaRPr lang="zh-CN" sz="1400" kern="100" dirty="0">
                        <a:solidFill>
                          <a:schemeClr val="bg1"/>
                        </a:solidFill>
                      </a:endParaRPr>
                    </a:p>
                  </a:txBody>
                  <a:tcPr marL="50800" marR="50800" marT="0" marB="0" anchor="ctr">
                    <a:solidFill>
                      <a:srgbClr val="6B788B"/>
                    </a:solidFill>
                  </a:tcPr>
                </a:tc>
                <a:tc>
                  <a:txBody>
                    <a:bodyPr/>
                    <a:lstStyle/>
                    <a:p>
                      <a:pPr algn="ctr">
                        <a:lnSpc>
                          <a:spcPts val="2800"/>
                        </a:lnSpc>
                        <a:spcAft>
                          <a:spcPts val="0"/>
                        </a:spcAft>
                      </a:pPr>
                      <a:r>
                        <a:rPr lang="zh-CN" sz="1400" kern="100"/>
                        <a:t>事前 </a:t>
                      </a:r>
                      <a:endParaRPr lang="zh-CN" sz="1400" kern="100"/>
                    </a:p>
                  </a:txBody>
                  <a:tcPr marL="50800" marR="50800" marT="0" marB="0" anchor="ctr"/>
                </a:tc>
                <a:tc>
                  <a:txBody>
                    <a:bodyPr/>
                    <a:lstStyle/>
                    <a:p>
                      <a:pPr algn="ctr">
                        <a:lnSpc>
                          <a:spcPts val="2800"/>
                        </a:lnSpc>
                        <a:spcAft>
                          <a:spcPts val="0"/>
                        </a:spcAft>
                      </a:pPr>
                      <a:r>
                        <a:rPr lang="zh-CN" sz="1400" kern="100"/>
                        <a:t>预警预备 </a:t>
                      </a:r>
                      <a:endParaRPr lang="zh-CN" sz="1400" kern="100"/>
                    </a:p>
                  </a:txBody>
                  <a:tcPr marL="50800" marR="50800" marT="0" marB="0" anchor="ctr"/>
                </a:tc>
                <a:tc>
                  <a:txBody>
                    <a:bodyPr/>
                    <a:lstStyle/>
                    <a:p>
                      <a:pPr algn="l">
                        <a:lnSpc>
                          <a:spcPts val="2800"/>
                        </a:lnSpc>
                        <a:spcAft>
                          <a:spcPts val="0"/>
                        </a:spcAft>
                      </a:pPr>
                      <a:r>
                        <a:rPr lang="zh-CN" sz="1400" kern="100" dirty="0"/>
                        <a:t>防范事件的发生，尽可能控制事态发展 </a:t>
                      </a:r>
                      <a:endParaRPr lang="zh-CN" sz="1400" kern="100" dirty="0"/>
                    </a:p>
                  </a:txBody>
                  <a:tcPr marL="50800" marR="50800" marT="0" marB="0" anchor="ctr"/>
                </a:tc>
              </a:tr>
              <a:tr h="503767">
                <a:tc>
                  <a:txBody>
                    <a:bodyPr/>
                    <a:lstStyle/>
                    <a:p>
                      <a:pPr algn="ctr">
                        <a:lnSpc>
                          <a:spcPts val="2800"/>
                        </a:lnSpc>
                        <a:spcAft>
                          <a:spcPts val="0"/>
                        </a:spcAft>
                      </a:pPr>
                      <a:r>
                        <a:rPr lang="zh-CN" sz="1400" kern="100" dirty="0">
                          <a:solidFill>
                            <a:schemeClr val="bg1"/>
                          </a:solidFill>
                        </a:rPr>
                        <a:t>爆发期 </a:t>
                      </a:r>
                      <a:endParaRPr lang="zh-CN" sz="1400" kern="100" dirty="0">
                        <a:solidFill>
                          <a:schemeClr val="bg1"/>
                        </a:solidFill>
                      </a:endParaRPr>
                    </a:p>
                  </a:txBody>
                  <a:tcPr marL="50800" marR="50800" marT="0" marB="0" anchor="ctr">
                    <a:solidFill>
                      <a:srgbClr val="6B788B"/>
                    </a:solidFill>
                  </a:tcPr>
                </a:tc>
                <a:tc>
                  <a:txBody>
                    <a:bodyPr/>
                    <a:lstStyle/>
                    <a:p>
                      <a:pPr algn="ctr">
                        <a:lnSpc>
                          <a:spcPts val="2800"/>
                        </a:lnSpc>
                        <a:spcAft>
                          <a:spcPts val="0"/>
                        </a:spcAft>
                      </a:pPr>
                      <a:r>
                        <a:rPr lang="zh-CN" sz="1400" kern="100"/>
                        <a:t>事中 </a:t>
                      </a:r>
                      <a:endParaRPr lang="zh-CN" sz="1400" kern="100"/>
                    </a:p>
                  </a:txBody>
                  <a:tcPr marL="50800" marR="50800" marT="0" marB="0" anchor="ctr"/>
                </a:tc>
                <a:tc>
                  <a:txBody>
                    <a:bodyPr/>
                    <a:lstStyle/>
                    <a:p>
                      <a:pPr algn="ctr">
                        <a:lnSpc>
                          <a:spcPts val="2800"/>
                        </a:lnSpc>
                        <a:spcAft>
                          <a:spcPts val="0"/>
                        </a:spcAft>
                      </a:pPr>
                      <a:r>
                        <a:rPr lang="zh-CN" sz="1400" kern="100" dirty="0"/>
                        <a:t>快速反应 </a:t>
                      </a:r>
                      <a:endParaRPr lang="zh-CN" sz="1400" kern="100" dirty="0"/>
                    </a:p>
                  </a:txBody>
                  <a:tcPr marL="50800" marR="50800" marT="0" marB="0" anchor="ctr"/>
                </a:tc>
                <a:tc>
                  <a:txBody>
                    <a:bodyPr/>
                    <a:lstStyle/>
                    <a:p>
                      <a:pPr algn="l">
                        <a:lnSpc>
                          <a:spcPts val="2800"/>
                        </a:lnSpc>
                        <a:spcAft>
                          <a:spcPts val="0"/>
                        </a:spcAft>
                      </a:pPr>
                      <a:r>
                        <a:rPr lang="zh-CN" sz="1400" kern="100" dirty="0"/>
                        <a:t>及时控制突发公共事件并防止其蔓延 </a:t>
                      </a:r>
                      <a:endParaRPr lang="zh-CN" sz="1400" kern="100" dirty="0"/>
                    </a:p>
                  </a:txBody>
                  <a:tcPr marL="50800" marR="50800" marT="0" marB="0" anchor="ctr"/>
                </a:tc>
              </a:tr>
              <a:tr h="526815">
                <a:tc>
                  <a:txBody>
                    <a:bodyPr/>
                    <a:lstStyle/>
                    <a:p>
                      <a:pPr algn="ctr">
                        <a:lnSpc>
                          <a:spcPts val="2800"/>
                        </a:lnSpc>
                        <a:spcAft>
                          <a:spcPts val="0"/>
                        </a:spcAft>
                      </a:pPr>
                      <a:r>
                        <a:rPr lang="zh-CN" sz="1400" kern="100" dirty="0">
                          <a:solidFill>
                            <a:schemeClr val="bg1"/>
                          </a:solidFill>
                        </a:rPr>
                        <a:t>缓解期 </a:t>
                      </a:r>
                      <a:endParaRPr lang="zh-CN" sz="1400" kern="100" dirty="0">
                        <a:solidFill>
                          <a:schemeClr val="bg1"/>
                        </a:solidFill>
                      </a:endParaRPr>
                    </a:p>
                  </a:txBody>
                  <a:tcPr marL="50800" marR="50800" marT="0" marB="0" anchor="ctr">
                    <a:solidFill>
                      <a:srgbClr val="6B788B"/>
                    </a:solidFill>
                  </a:tcPr>
                </a:tc>
                <a:tc>
                  <a:txBody>
                    <a:bodyPr/>
                    <a:lstStyle/>
                    <a:p>
                      <a:pPr algn="ctr">
                        <a:lnSpc>
                          <a:spcPts val="2800"/>
                        </a:lnSpc>
                        <a:spcAft>
                          <a:spcPts val="0"/>
                        </a:spcAft>
                      </a:pPr>
                      <a:r>
                        <a:rPr lang="zh-CN" sz="1400" kern="100"/>
                        <a:t>事中 </a:t>
                      </a:r>
                      <a:endParaRPr lang="zh-CN" sz="1400" kern="100"/>
                    </a:p>
                  </a:txBody>
                  <a:tcPr marL="50800" marR="50800" marT="0" marB="0" anchor="ctr"/>
                </a:tc>
                <a:tc>
                  <a:txBody>
                    <a:bodyPr/>
                    <a:lstStyle/>
                    <a:p>
                      <a:pPr marL="0" algn="ctr" defTabSz="914400" rtl="0" eaLnBrk="1" latinLnBrk="0" hangingPunct="1">
                        <a:lnSpc>
                          <a:spcPts val="2800"/>
                        </a:lnSpc>
                        <a:spcAft>
                          <a:spcPts val="0"/>
                        </a:spcAft>
                      </a:pPr>
                      <a:r>
                        <a:rPr lang="zh-CN" altLang="en-US" sz="1400" kern="100" dirty="0"/>
                        <a:t>敢于担责</a:t>
                      </a:r>
                      <a:endParaRPr lang="zh-CN" altLang="en-US" sz="1400" kern="100" dirty="0"/>
                    </a:p>
                  </a:txBody>
                  <a:tcPr marL="50800" marR="50800" marT="0" marB="0" anchor="ctr"/>
                </a:tc>
                <a:tc>
                  <a:txBody>
                    <a:bodyPr/>
                    <a:lstStyle/>
                    <a:p>
                      <a:pPr algn="l">
                        <a:lnSpc>
                          <a:spcPts val="2800"/>
                        </a:lnSpc>
                        <a:spcAft>
                          <a:spcPts val="0"/>
                        </a:spcAft>
                      </a:pPr>
                      <a:r>
                        <a:rPr lang="zh-CN" sz="1400" kern="100" dirty="0"/>
                        <a:t>减低应急措施的强度并尽快恢复正常秩序 </a:t>
                      </a:r>
                      <a:endParaRPr lang="zh-CN" sz="1400" kern="100" dirty="0"/>
                    </a:p>
                  </a:txBody>
                  <a:tcPr marL="50800" marR="50800" marT="0" marB="0" anchor="ctr"/>
                </a:tc>
              </a:tr>
              <a:tr h="526415">
                <a:tc>
                  <a:txBody>
                    <a:bodyPr/>
                    <a:lstStyle/>
                    <a:p>
                      <a:pPr algn="ctr">
                        <a:lnSpc>
                          <a:spcPts val="2800"/>
                        </a:lnSpc>
                        <a:spcAft>
                          <a:spcPts val="0"/>
                        </a:spcAft>
                      </a:pPr>
                      <a:r>
                        <a:rPr lang="zh-CN" sz="1400" kern="100" dirty="0">
                          <a:solidFill>
                            <a:schemeClr val="bg1"/>
                          </a:solidFill>
                        </a:rPr>
                        <a:t>善后期 </a:t>
                      </a:r>
                      <a:endParaRPr lang="zh-CN" sz="1400" kern="100" dirty="0">
                        <a:solidFill>
                          <a:schemeClr val="bg1"/>
                        </a:solidFill>
                      </a:endParaRPr>
                    </a:p>
                  </a:txBody>
                  <a:tcPr marL="50800" marR="50800" marT="0" marB="0" anchor="ctr">
                    <a:solidFill>
                      <a:srgbClr val="6B788B"/>
                    </a:solidFill>
                  </a:tcPr>
                </a:tc>
                <a:tc>
                  <a:txBody>
                    <a:bodyPr/>
                    <a:lstStyle/>
                    <a:p>
                      <a:pPr algn="ctr">
                        <a:lnSpc>
                          <a:spcPts val="2800"/>
                        </a:lnSpc>
                        <a:spcAft>
                          <a:spcPts val="0"/>
                        </a:spcAft>
                      </a:pPr>
                      <a:r>
                        <a:rPr lang="zh-CN" sz="1400" kern="100"/>
                        <a:t>事后 </a:t>
                      </a:r>
                      <a:endParaRPr lang="zh-CN" sz="1400" kern="100"/>
                    </a:p>
                  </a:txBody>
                  <a:tcPr marL="50800" marR="50800" marT="0" marB="0" anchor="ctr"/>
                </a:tc>
                <a:tc>
                  <a:txBody>
                    <a:bodyPr/>
                    <a:lstStyle/>
                    <a:p>
                      <a:pPr marL="0" algn="ctr" defTabSz="914400" rtl="0" eaLnBrk="1" latinLnBrk="0" hangingPunct="1">
                        <a:lnSpc>
                          <a:spcPts val="2800"/>
                        </a:lnSpc>
                        <a:spcAft>
                          <a:spcPts val="0"/>
                        </a:spcAft>
                      </a:pPr>
                      <a:r>
                        <a:rPr lang="zh-CN" altLang="en-US" sz="1400" kern="100" dirty="0"/>
                        <a:t>深刻反思</a:t>
                      </a:r>
                      <a:r>
                        <a:rPr lang="zh-CN" sz="1400" kern="100" dirty="0"/>
                        <a:t> </a:t>
                      </a:r>
                      <a:endParaRPr lang="zh-CN" sz="1400" kern="100" dirty="0"/>
                    </a:p>
                  </a:txBody>
                  <a:tcPr marL="50800" marR="50800" marT="0" marB="0" anchor="ctr"/>
                </a:tc>
                <a:tc>
                  <a:txBody>
                    <a:bodyPr/>
                    <a:lstStyle/>
                    <a:p>
                      <a:pPr algn="l">
                        <a:lnSpc>
                          <a:spcPts val="2800"/>
                        </a:lnSpc>
                        <a:spcAft>
                          <a:spcPts val="0"/>
                        </a:spcAft>
                      </a:pPr>
                      <a:r>
                        <a:rPr lang="zh-CN" sz="1400" kern="100" dirty="0"/>
                        <a:t>对事件处理过程进行调查评估并总结经验 </a:t>
                      </a:r>
                      <a:endParaRPr lang="zh-CN" sz="1400" kern="100" dirty="0"/>
                    </a:p>
                  </a:txBody>
                  <a:tcPr marL="50800" marR="50800" marT="0" marB="0" anchor="ctr"/>
                </a:tc>
              </a:tr>
            </a:tbl>
          </a:graphicData>
        </a:graphic>
      </p:graphicFrame>
      <p:sp>
        <p:nvSpPr>
          <p:cNvPr id="129" name="矩形 128"/>
          <p:cNvSpPr/>
          <p:nvPr/>
        </p:nvSpPr>
        <p:spPr bwMode="auto">
          <a:xfrm>
            <a:off x="662940" y="1291590"/>
            <a:ext cx="7818120" cy="390525"/>
          </a:xfrm>
          <a:prstGeom prst="rect">
            <a:avLst/>
          </a:prstGeom>
          <a:blipFill rotWithShape="1">
            <a:blip r:embed="rId1"/>
            <a:stretch>
              <a:fillRect/>
            </a:stretch>
          </a:blipFill>
          <a:ln>
            <a:noFill/>
          </a:ln>
        </p:spPr>
        <p:txBody>
          <a:bodyPr vert="horz" wrap="square" lIns="91440" tIns="45720" rIns="91440" bIns="45720" numCol="1" anchor="t" anchorCtr="0" compatLnSpc="1"/>
          <a:lstStyle/>
          <a:p>
            <a:pPr algn="ctr" eaLnBrk="0" hangingPunct="0">
              <a:buFontTx/>
              <a:buNone/>
              <a:defRPr/>
            </a:pPr>
            <a:r>
              <a:rPr lang="zh-CN" altLang="en-US" sz="2000" b="1" dirty="0">
                <a:solidFill>
                  <a:srgbClr val="6B788B"/>
                </a:solidFill>
                <a:latin typeface="微软雅黑" panose="020B0503020204020204" pitchFamily="34" charset="-122"/>
                <a:ea typeface="微软雅黑" panose="020B0503020204020204" pitchFamily="34" charset="-122"/>
                <a:cs typeface="微软雅黑" panose="020B0503020204020204" pitchFamily="34" charset="-122"/>
              </a:rPr>
              <a:t>事故处理的任务与能力要求综述</a:t>
            </a:r>
            <a:endParaRPr lang="zh-CN" altLang="en-US" sz="2000" b="1" dirty="0">
              <a:solidFill>
                <a:srgbClr val="6B788B"/>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3A4A9"/>
        </a:solidFill>
        <a:effectLst/>
      </p:bgPr>
    </p:bg>
    <p:spTree>
      <p:nvGrpSpPr>
        <p:cNvPr id="1" name=""/>
        <p:cNvGrpSpPr/>
        <p:nvPr/>
      </p:nvGrpSpPr>
      <p:grpSpPr>
        <a:xfrm>
          <a:off x="0" y="0"/>
          <a:ext cx="0" cy="0"/>
          <a:chOff x="0" y="0"/>
          <a:chExt cx="0" cy="0"/>
        </a:xfrm>
      </p:grpSpPr>
      <p:sp>
        <p:nvSpPr>
          <p:cNvPr id="6" name="文本框 18"/>
          <p:cNvSpPr txBox="1">
            <a:spLocks noChangeArrowheads="1"/>
          </p:cNvSpPr>
          <p:nvPr/>
        </p:nvSpPr>
        <p:spPr bwMode="auto">
          <a:xfrm>
            <a:off x="3563540" y="3799546"/>
            <a:ext cx="5486400" cy="1198880"/>
          </a:xfrm>
          <a:prstGeom prst="rect">
            <a:avLst/>
          </a:prstGeom>
          <a:noFill/>
        </p:spPr>
        <p:txBody>
          <a:bodyPr wrap="square" rtlCol="0">
            <a:spAutoFit/>
          </a:bodyPr>
          <a:lstStyle>
            <a:defPPr>
              <a:defRPr lang="zh-CN"/>
            </a:defPPr>
            <a:lvl1pPr>
              <a:defRPr kumimoji="1" sz="5400" b="1">
                <a:ln>
                  <a:solidFill>
                    <a:schemeClr val="bg1"/>
                  </a:solidFill>
                </a:ln>
                <a:solidFill>
                  <a:srgbClr val="A3A4A9"/>
                </a:solidFill>
                <a:latin typeface="微软雅黑" panose="020B0503020204020204" pitchFamily="34" charset="-122"/>
                <a:ea typeface="微软雅黑" panose="020B0503020204020204" pitchFamily="34" charset="-122"/>
                <a:cs typeface="Yuanti SC" charset="-122"/>
              </a:defRPr>
            </a:lvl1pPr>
          </a:lstStyle>
          <a:p>
            <a:pPr algn="r"/>
            <a:r>
              <a:rPr lang="en-US" altLang="zh-CN" sz="7200" dirty="0"/>
              <a:t>PART TWO</a:t>
            </a:r>
            <a:endParaRPr lang="zh-CN" altLang="en-US" sz="7200" dirty="0"/>
          </a:p>
        </p:txBody>
      </p:sp>
      <p:sp>
        <p:nvSpPr>
          <p:cNvPr id="8" name="矩形 70"/>
          <p:cNvSpPr>
            <a:spLocks noChangeArrowheads="1"/>
          </p:cNvSpPr>
          <p:nvPr/>
        </p:nvSpPr>
        <p:spPr bwMode="auto">
          <a:xfrm>
            <a:off x="3843020" y="3206750"/>
            <a:ext cx="518477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r" eaLnBrk="1" hangingPunct="1">
              <a:lnSpc>
                <a:spcPct val="100000"/>
              </a:lnSpc>
              <a:spcBef>
                <a:spcPct val="0"/>
              </a:spcBef>
              <a:buFont typeface="Arial" panose="020B0604020202020204" pitchFamily="34" charset="0"/>
              <a:buNone/>
            </a:pPr>
            <a:r>
              <a:rPr lang="zh-CN" altLang="en-US" sz="3600" b="1" dirty="0">
                <a:solidFill>
                  <a:schemeClr val="bg1">
                    <a:lumMod val="50000"/>
                  </a:schemeClr>
                </a:solidFill>
                <a:latin typeface="微软雅黑" panose="020B0503020204020204" pitchFamily="34" charset="-122"/>
                <a:ea typeface="微软雅黑" panose="020B0503020204020204" pitchFamily="34" charset="-122"/>
                <a:cs typeface="Yuanti SC" charset="-122"/>
              </a:rPr>
              <a:t>安全生产事故管理要点</a:t>
            </a:r>
            <a:endParaRPr lang="zh-CN" altLang="en-US" sz="3600" b="1" dirty="0">
              <a:solidFill>
                <a:schemeClr val="bg1">
                  <a:lumMod val="50000"/>
                </a:schemeClr>
              </a:solidFill>
              <a:latin typeface="微软雅黑" panose="020B0503020204020204" pitchFamily="34" charset="-122"/>
              <a:ea typeface="微软雅黑" panose="020B0503020204020204" pitchFamily="34" charset="-122"/>
              <a:cs typeface="Yuanti SC"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10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11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12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14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6.xml><?xml version="1.0" encoding="utf-8"?>
<p:tagLst xmlns:p="http://schemas.openxmlformats.org/presentationml/2006/main">
  <p:tag name="KSO_WM_TEMPLATE_SUBCATEGORY" val="0"/>
  <p:tag name="KSO_WM_TEMPLATE_COLOR_TYPE" val="1"/>
  <p:tag name="KSO_WM_TEMPLATE_MASTER_THUMB_INDEX" val="12"/>
  <p:tag name="KSO_WM_TEMPLATE_THUMBS_INDEX" val="1、4、10、12、15、18、21、24、27、29、34"/>
  <p:tag name="KSO_WM_TAG_VERSION" val="1.0"/>
  <p:tag name="KSO_WM_BEAUTIFY_FLAG" val="#wm#"/>
  <p:tag name="KSO_WM_TEMPLATE_CATEGORY" val="custom"/>
  <p:tag name="KSO_WM_TEMPLATE_INDEX" val="20203621"/>
  <p:tag name="KSO_WM_TEMPLATE_MASTER_TYPE" val="1"/>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5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6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6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3.xml><?xml version="1.0" encoding="utf-8"?>
<p:tagLst xmlns:p="http://schemas.openxmlformats.org/presentationml/2006/main">
  <p:tag name="KSO_WM_SPECIAL_SOURCE" val="bdnull"/>
</p:tagLst>
</file>

<file path=ppt/tags/tag164.xml><?xml version="1.0" encoding="utf-8"?>
<p:tagLst xmlns:p="http://schemas.openxmlformats.org/presentationml/2006/main">
  <p:tag name="ISLIDE.DIAGRAM" val="224352"/>
</p:tagLst>
</file>

<file path=ppt/tags/tag165.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6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68.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69.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0.xml><?xml version="1.0" encoding="utf-8"?>
<p:tagLst xmlns:p="http://schemas.openxmlformats.org/presentationml/2006/main">
  <p:tag name="commondata" val="eyJoZGlkIjoiZTVlNmE2ZmI1ZjYwNzY0MzcxMzc3ZmQ0YThkN2JhMWYifQ=="/>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8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9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自定义 44">
      <a:dk1>
        <a:sysClr val="windowText" lastClr="000000"/>
      </a:dk1>
      <a:lt1>
        <a:sysClr val="window" lastClr="FFFFFF"/>
      </a:lt1>
      <a:dk2>
        <a:srgbClr val="6B788B"/>
      </a:dk2>
      <a:lt2>
        <a:srgbClr val="A3A4A9"/>
      </a:lt2>
      <a:accent1>
        <a:srgbClr val="A3A4A9"/>
      </a:accent1>
      <a:accent2>
        <a:srgbClr val="6B788B"/>
      </a:accent2>
      <a:accent3>
        <a:srgbClr val="A3A4A9"/>
      </a:accent3>
      <a:accent4>
        <a:srgbClr val="6B788B"/>
      </a:accent4>
      <a:accent5>
        <a:srgbClr val="A3A4A9"/>
      </a:accent5>
      <a:accent6>
        <a:srgbClr val="6B788B"/>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自定义 44">
      <a:dk1>
        <a:sysClr val="windowText" lastClr="000000"/>
      </a:dk1>
      <a:lt1>
        <a:sysClr val="window" lastClr="FFFFFF"/>
      </a:lt1>
      <a:dk2>
        <a:srgbClr val="6B788B"/>
      </a:dk2>
      <a:lt2>
        <a:srgbClr val="A3A4A9"/>
      </a:lt2>
      <a:accent1>
        <a:srgbClr val="A3A4A9"/>
      </a:accent1>
      <a:accent2>
        <a:srgbClr val="6B788B"/>
      </a:accent2>
      <a:accent3>
        <a:srgbClr val="A3A4A9"/>
      </a:accent3>
      <a:accent4>
        <a:srgbClr val="6B788B"/>
      </a:accent4>
      <a:accent5>
        <a:srgbClr val="A3A4A9"/>
      </a:accent5>
      <a:accent6>
        <a:srgbClr val="6B788B"/>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主题​​">
  <a:themeElements>
    <a:clrScheme name="">
      <a:dk1>
        <a:srgbClr val="000000"/>
      </a:dk1>
      <a:lt1>
        <a:srgbClr val="FFFFFF"/>
      </a:lt1>
      <a:dk2>
        <a:srgbClr val="E6EFE9"/>
      </a:dk2>
      <a:lt2>
        <a:srgbClr val="FFFFFF"/>
      </a:lt2>
      <a:accent1>
        <a:srgbClr val="74BE8B"/>
      </a:accent1>
      <a:accent2>
        <a:srgbClr val="A4D252"/>
      </a:accent2>
      <a:accent3>
        <a:srgbClr val="C2CD57"/>
      </a:accent3>
      <a:accent4>
        <a:srgbClr val="DACE36"/>
      </a:accent4>
      <a:accent5>
        <a:srgbClr val="E0C252"/>
      </a:accent5>
      <a:accent6>
        <a:srgbClr val="E19C51"/>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11210</Words>
  <Application>WPS 演示</Application>
  <PresentationFormat>全屏显示(16:9)</PresentationFormat>
  <Paragraphs>1276</Paragraphs>
  <Slides>37</Slides>
  <Notes>36</Notes>
  <HiddenSlides>0</HiddenSlides>
  <MMClips>0</MMClips>
  <ScaleCrop>false</ScaleCrop>
  <HeadingPairs>
    <vt:vector size="6" baseType="variant">
      <vt:variant>
        <vt:lpstr>已用的字体</vt:lpstr>
      </vt:variant>
      <vt:variant>
        <vt:i4>13</vt:i4>
      </vt:variant>
      <vt:variant>
        <vt:lpstr>主题</vt:lpstr>
      </vt:variant>
      <vt:variant>
        <vt:i4>4</vt:i4>
      </vt:variant>
      <vt:variant>
        <vt:lpstr>幻灯片标题</vt:lpstr>
      </vt:variant>
      <vt:variant>
        <vt:i4>37</vt:i4>
      </vt:variant>
    </vt:vector>
  </HeadingPairs>
  <TitlesOfParts>
    <vt:vector size="54" baseType="lpstr">
      <vt:lpstr>Arial</vt:lpstr>
      <vt:lpstr>宋体</vt:lpstr>
      <vt:lpstr>Wingdings</vt:lpstr>
      <vt:lpstr>微软雅黑</vt:lpstr>
      <vt:lpstr>Yuanti SC</vt:lpstr>
      <vt:lpstr>Calibri</vt:lpstr>
      <vt:lpstr>黑体</vt:lpstr>
      <vt:lpstr>Arial Unicode MS</vt:lpstr>
      <vt:lpstr>FangSong_GB2312,Bold</vt:lpstr>
      <vt:lpstr>Segoe Print</vt:lpstr>
      <vt:lpstr>Times New Roman</vt:lpstr>
      <vt:lpstr>楷体</vt:lpstr>
      <vt:lpstr>汉仪旗黑-85S</vt:lpstr>
      <vt:lpstr>Office 主题</vt:lpstr>
      <vt:lpstr>3_自定义设计方案</vt:lpstr>
      <vt:lpstr>1_Office 主题</vt:lpstr>
      <vt:lpstr>6_Office 主题​​</vt:lpstr>
      <vt:lpstr>PowerPoint 演示文稿</vt:lpstr>
      <vt:lpstr>PowerPoint 演示文稿</vt:lpstr>
      <vt:lpstr>PowerPoint 演示文稿</vt:lpstr>
      <vt:lpstr>PowerPoint 演示文稿</vt:lpstr>
      <vt:lpstr>事故应急背景</vt:lpstr>
      <vt:lpstr>事故应急背景</vt:lpstr>
      <vt:lpstr>事故应急背景</vt:lpstr>
      <vt:lpstr>事故应急背景</vt:lpstr>
      <vt:lpstr>PowerPoint 演示文稿</vt:lpstr>
      <vt:lpstr>安全事故应急管理要点</vt:lpstr>
      <vt:lpstr>安全事故应急管理要点</vt:lpstr>
      <vt:lpstr>安全事故应急管理要点</vt:lpstr>
      <vt:lpstr>安全事故应急管理要点</vt:lpstr>
      <vt:lpstr>安全事故应急管理要点</vt:lpstr>
      <vt:lpstr>安全事故应急管理要点</vt:lpstr>
      <vt:lpstr>安全事故应急管理要点</vt:lpstr>
      <vt:lpstr>安全事故应急管理要点</vt:lpstr>
      <vt:lpstr>安全事故应急管理要点</vt:lpstr>
      <vt:lpstr>安全事故应急管理要点</vt:lpstr>
      <vt:lpstr>安全事故应急管理要点</vt:lpstr>
      <vt:lpstr>安全事故应急管理要点</vt:lpstr>
      <vt:lpstr>安全事故应急管理要点</vt:lpstr>
      <vt:lpstr>安全事故应急管理要点</vt:lpstr>
      <vt:lpstr>安全事故应急管理要点</vt:lpstr>
      <vt:lpstr>安全事故应急管理要点</vt:lpstr>
      <vt:lpstr>安全事故应急管理要点</vt:lpstr>
      <vt:lpstr>安全事故应急管理要点</vt:lpstr>
      <vt:lpstr>安全事故应急管理要点</vt:lpstr>
      <vt:lpstr>安全事故应急管理要点</vt:lpstr>
      <vt:lpstr>安全事故应急管理要点</vt:lpstr>
      <vt:lpstr>安全事故应急管理要点</vt:lpstr>
      <vt:lpstr>安全事故应急管理要点</vt:lpstr>
      <vt:lpstr>安全事故应急管理要点</vt:lpstr>
      <vt:lpstr>安全事故应急管理要点</vt:lpstr>
      <vt:lpstr>安全事故应急管理要点</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little fairy</cp:lastModifiedBy>
  <cp:revision>2</cp:revision>
  <dcterms:created xsi:type="dcterms:W3CDTF">2019-08-24T06:24:00Z</dcterms:created>
  <dcterms:modified xsi:type="dcterms:W3CDTF">2024-04-26T02:04:09Z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A7DC1CE56BC4430BB2E51567E735D1FB_13</vt:lpwstr>
  </property>
</Properties>
</file>