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5" r:id="rId3"/>
  </p:sldMasterIdLst>
  <p:notesMasterIdLst>
    <p:notesMasterId r:id="rId5"/>
  </p:notesMasterIdLst>
  <p:sldIdLst>
    <p:sldId id="337" r:id="rId4"/>
    <p:sldId id="450" r:id="rId6"/>
    <p:sldId id="362" r:id="rId7"/>
    <p:sldId id="367" r:id="rId8"/>
    <p:sldId id="369" r:id="rId9"/>
    <p:sldId id="409" r:id="rId10"/>
    <p:sldId id="410" r:id="rId11"/>
    <p:sldId id="411" r:id="rId12"/>
    <p:sldId id="412" r:id="rId13"/>
    <p:sldId id="368" r:id="rId14"/>
    <p:sldId id="371" r:id="rId15"/>
    <p:sldId id="374" r:id="rId16"/>
    <p:sldId id="376" r:id="rId17"/>
    <p:sldId id="379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52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2416" userDrawn="1">
          <p15:clr>
            <a:srgbClr val="A4A3A4"/>
          </p15:clr>
        </p15:guide>
        <p15:guide id="4" orient="horz" pos="2620" userDrawn="1">
          <p15:clr>
            <a:srgbClr val="A4A3A4"/>
          </p15:clr>
        </p15:guide>
        <p15:guide id="5" orient="horz" pos="3096" userDrawn="1">
          <p15:clr>
            <a:srgbClr val="A4A3A4"/>
          </p15:clr>
        </p15:guide>
        <p15:guide id="6" pos="266" userDrawn="1">
          <p15:clr>
            <a:srgbClr val="A4A3A4"/>
          </p15:clr>
        </p15:guide>
        <p15:guide id="7" pos="2867" userDrawn="1">
          <p15:clr>
            <a:srgbClr val="A4A3A4"/>
          </p15:clr>
        </p15:guide>
        <p15:guide id="8" pos="54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012"/>
    <a:srgbClr val="C7000B"/>
    <a:srgbClr val="FFCC00"/>
    <a:srgbClr val="FF9900"/>
    <a:srgbClr val="FBFED2"/>
    <a:srgbClr val="0F319D"/>
    <a:srgbClr val="FF0000"/>
    <a:srgbClr val="067C0C"/>
    <a:srgbClr val="08A810"/>
    <a:srgbClr val="04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51" autoAdjust="0"/>
  </p:normalViewPr>
  <p:slideViewPr>
    <p:cSldViewPr>
      <p:cViewPr>
        <p:scale>
          <a:sx n="100" d="100"/>
          <a:sy n="100" d="100"/>
        </p:scale>
        <p:origin x="1890" y="564"/>
      </p:cViewPr>
      <p:guideLst>
        <p:guide orient="horz" pos="1408"/>
        <p:guide orient="horz" pos="319"/>
        <p:guide orient="horz" pos="2416"/>
        <p:guide orient="horz" pos="2620"/>
        <p:guide orient="horz" pos="3096"/>
        <p:guide pos="266"/>
        <p:guide pos="2867"/>
        <p:guide pos="54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28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13A585-CCD5-4E06-BCB4-AD2A7BDD65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1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D4E539-7ADC-4EAE-B951-4D0795672B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641354" y="654051"/>
            <a:ext cx="7819078" cy="0"/>
          </a:xfrm>
          <a:prstGeom prst="line">
            <a:avLst/>
          </a:prstGeom>
          <a:noFill/>
          <a:ln w="19050" cmpd="sng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组合 9"/>
          <p:cNvGrpSpPr/>
          <p:nvPr userDrawn="1"/>
        </p:nvGrpSpPr>
        <p:grpSpPr>
          <a:xfrm>
            <a:off x="306247" y="153958"/>
            <a:ext cx="233305" cy="352586"/>
            <a:chOff x="5284519" y="1508166"/>
            <a:chExt cx="213756" cy="4275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6.xml"/><Relationship Id="rId5" Type="http://schemas.openxmlformats.org/officeDocument/2006/relationships/image" Target="../media/image27.jpeg"/><Relationship Id="rId4" Type="http://schemas.openxmlformats.org/officeDocument/2006/relationships/tags" Target="../tags/tag25.xml"/><Relationship Id="rId3" Type="http://schemas.openxmlformats.org/officeDocument/2006/relationships/image" Target="../media/image26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8991"/>
            <a:ext cx="9144000" cy="22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13"/>
          <p:cNvSpPr txBox="1">
            <a:spLocks noChangeArrowheads="1"/>
          </p:cNvSpPr>
          <p:nvPr/>
        </p:nvSpPr>
        <p:spPr bwMode="auto">
          <a:xfrm>
            <a:off x="1282615" y="3209315"/>
            <a:ext cx="6804829" cy="6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zh-CN" sz="3600" i="0" dirty="0" smtClean="0">
                <a:solidFill>
                  <a:schemeClr val="bg1"/>
                </a:solidFill>
                <a:effectLst>
                  <a:outerShdw blurRad="50800" dist="101600" sx="101000" sy="101000" algn="l" rotWithShape="0">
                    <a:prstClr val="black">
                      <a:alpha val="45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虚惊事件与事故</a:t>
            </a:r>
            <a:endParaRPr lang="zh-CN" altLang="zh-CN" sz="3600" i="0" dirty="0" smtClean="0">
              <a:solidFill>
                <a:schemeClr val="bg1"/>
              </a:solidFill>
              <a:effectLst>
                <a:outerShdw blurRad="50800" dist="101600" sx="101000" sy="101000" algn="l" rotWithShape="0">
                  <a:prstClr val="black">
                    <a:alpha val="45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2721175" y="4029853"/>
            <a:ext cx="3927709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152400" dist="63500" dir="2700000" algn="tl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0" y="4904581"/>
            <a:ext cx="914400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04" y="411510"/>
            <a:ext cx="2836140" cy="2415697"/>
          </a:xfrm>
          <a:prstGeom prst="rect">
            <a:avLst/>
          </a:prstGeom>
        </p:spPr>
      </p:pic>
      <p:grpSp>
        <p:nvGrpSpPr>
          <p:cNvPr id="60" name="Group 550"/>
          <p:cNvGrpSpPr/>
          <p:nvPr/>
        </p:nvGrpSpPr>
        <p:grpSpPr bwMode="auto">
          <a:xfrm>
            <a:off x="3261942" y="244354"/>
            <a:ext cx="2376264" cy="2160936"/>
            <a:chOff x="295" y="3475"/>
            <a:chExt cx="1407" cy="1407"/>
          </a:xfrm>
        </p:grpSpPr>
        <p:sp>
          <p:nvSpPr>
            <p:cNvPr id="6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2" name="Group 552"/>
            <p:cNvGrpSpPr/>
            <p:nvPr/>
          </p:nvGrpSpPr>
          <p:grpSpPr bwMode="auto">
            <a:xfrm>
              <a:off x="445" y="3652"/>
              <a:ext cx="1081" cy="1055"/>
              <a:chOff x="-6121" y="-2218"/>
              <a:chExt cx="2273" cy="2218"/>
            </a:xfrm>
          </p:grpSpPr>
          <p:sp>
            <p:nvSpPr>
              <p:cNvPr id="63" name="Oval 553"/>
              <p:cNvSpPr>
                <a:spLocks noChangeArrowheads="1"/>
              </p:cNvSpPr>
              <p:nvPr/>
            </p:nvSpPr>
            <p:spPr bwMode="auto">
              <a:xfrm>
                <a:off x="-6121" y="-2218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6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8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2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3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3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8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8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grpSp>
              <p:nvGrpSpPr>
                <p:cNvPr id="66" name="Group 570"/>
                <p:cNvGrpSpPr/>
                <p:nvPr/>
              </p:nvGrpSpPr>
              <p:grpSpPr bwMode="auto">
                <a:xfrm rot="1320000">
                  <a:off x="-3744" y="-528"/>
                  <a:ext cx="1549" cy="1556"/>
                  <a:chOff x="-3928" y="-799"/>
                  <a:chExt cx="2212" cy="2222"/>
                </a:xfrm>
              </p:grpSpPr>
              <p:grpSp>
                <p:nvGrpSpPr>
                  <p:cNvPr id="6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7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8" y="-789"/>
                    <a:ext cx="2222" cy="2202"/>
                    <a:chOff x="160" y="696"/>
                    <a:chExt cx="1438" cy="1429"/>
                  </a:xfrm>
                </p:grpSpPr>
                <p:grpSp>
                  <p:nvGrpSpPr>
                    <p:cNvPr id="6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7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2"/>
                      <a:ext cx="57" cy="1438"/>
                      <a:chOff x="845" y="696"/>
                      <a:chExt cx="57" cy="1438"/>
                    </a:xfrm>
                  </p:grpSpPr>
                  <p:sp>
                    <p:nvSpPr>
                      <p:cNvPr id="7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9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</p:grpSp>
        </p:grpSp>
      </p:grp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6660039" y="329158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6322539" y="422752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7254875" y="422798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8187211" y="422752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2" presetClass="entr" presetSubtype="0" fill="hold" grpId="4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3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7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bldLvl="0" autoUpdateAnimBg="0"/>
          <p:bldP spid="54" grpId="1" bldLvl="0" autoUpdateAnimBg="0"/>
          <p:bldP spid="54" grpId="2" bldLvl="0" autoUpdateAnimBg="0"/>
          <p:bldP spid="54" grpId="3" bldLvl="0" autoUpdateAnimBg="0"/>
          <p:bldP spid="54" grpId="4" bldLvl="0" animBg="1"/>
          <p:bldP spid="5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42" presetClass="entr" presetSubtype="0" fill="hold" grpId="4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3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7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2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400000" y="4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bldLvl="0" autoUpdateAnimBg="0"/>
          <p:bldP spid="54" grpId="1" bldLvl="0" autoUpdateAnimBg="0"/>
          <p:bldP spid="54" grpId="2" bldLvl="0" autoUpdateAnimBg="0"/>
          <p:bldP spid="54" grpId="3" bldLvl="0" autoUpdateAnimBg="0"/>
          <p:bldP spid="54" grpId="4" bldLvl="0" animBg="1"/>
          <p:bldP spid="5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006"/>
            <a:ext cx="9150921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709134" y="996532"/>
            <a:ext cx="1725732" cy="1731170"/>
            <a:chOff x="6609209" y="790981"/>
            <a:chExt cx="2301875" cy="2308226"/>
          </a:xfrm>
          <a:effectLst>
            <a:outerShdw blurRad="355600" sx="110000" sy="110000" algn="ctr" rotWithShape="0">
              <a:prstClr val="black">
                <a:alpha val="22000"/>
              </a:prstClr>
            </a:outerShdw>
          </a:effectLst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733034" y="914806"/>
              <a:ext cx="2054225" cy="2058988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42201" y="2829230"/>
            <a:ext cx="4506063" cy="68262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bg1"/>
                </a:solidFill>
                <a:effectLst>
                  <a:outerShdw blurRad="127000" dist="152400" sx="101000" sy="101000" algn="l" rotWithShape="0">
                    <a:prstClr val="black">
                      <a:alpha val="45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案例演示</a:t>
            </a:r>
            <a:endParaRPr lang="zh-CN" altLang="en-US" sz="4000" dirty="0">
              <a:solidFill>
                <a:schemeClr val="bg1"/>
              </a:solidFill>
              <a:effectLst>
                <a:outerShdw blurRad="127000" dist="152400" sx="101000" sy="101000" algn="l" rotWithShape="0">
                  <a:prstClr val="black">
                    <a:alpha val="45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362937" y="3447236"/>
            <a:ext cx="47114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63500" dir="2700000" sx="101000" sy="101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TextBox 19"/>
          <p:cNvSpPr txBox="1"/>
          <p:nvPr/>
        </p:nvSpPr>
        <p:spPr>
          <a:xfrm>
            <a:off x="4141472" y="1122065"/>
            <a:ext cx="914400" cy="1558290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effectLst>
                  <a:outerShdw blurRad="254000" dist="63500" sx="101000" sy="101000" algn="l" rotWithShape="0">
                    <a:prstClr val="black">
                      <a:alpha val="22000"/>
                    </a:prstClr>
                  </a:outerShdw>
                </a:effectLst>
                <a:latin typeface="+mn-ea"/>
              </a:rPr>
              <a:t>2</a:t>
            </a:r>
            <a:endParaRPr lang="en-US" altLang="zh-CN" sz="9600" b="1" dirty="0">
              <a:solidFill>
                <a:srgbClr val="C00000"/>
              </a:solidFill>
              <a:effectLst>
                <a:outerShdw blurRad="254000" dist="63500" sx="101000" sy="101000" algn="l" rotWithShape="0">
                  <a:prstClr val="black">
                    <a:alpha val="22000"/>
                  </a:prst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消防斧和脚趾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" y="994410"/>
            <a:ext cx="8143240" cy="3404235"/>
          </a:xfrm>
          <a:prstGeom prst="rect">
            <a:avLst/>
          </a:prstGeom>
          <a:ln w="85725">
            <a:solidFill>
              <a:schemeClr val="accent5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0" name="八边形 9"/>
          <p:cNvSpPr/>
          <p:nvPr/>
        </p:nvSpPr>
        <p:spPr>
          <a:xfrm>
            <a:off x="658495" y="451040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51040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51040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51040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63423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63423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63423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 159"/>
          <p:cNvSpPr/>
          <p:nvPr/>
        </p:nvSpPr>
        <p:spPr>
          <a:xfrm rot="12600000">
            <a:off x="1306830" y="265874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59"/>
          <p:cNvSpPr/>
          <p:nvPr/>
        </p:nvSpPr>
        <p:spPr>
          <a:xfrm rot="1440000">
            <a:off x="3321685" y="375856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94935" y="3348355"/>
            <a:ext cx="1073150" cy="87376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85050" y="3359785"/>
            <a:ext cx="1073150" cy="87376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59" grpId="0" animBg="1"/>
      <p:bldP spid="17" grpId="0" bldLvl="0" animBg="1"/>
      <p:bldP spid="18" grpId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滑的地板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图片 16" descr="微信图片_20180707101053"/>
          <p:cNvPicPr>
            <a:picLocks noChangeAspect="1"/>
          </p:cNvPicPr>
          <p:nvPr/>
        </p:nvPicPr>
        <p:blipFill>
          <a:blip r:embed="rId1"/>
          <a:srcRect l="1740" t="14815" r="1209" b="8141"/>
          <a:stretch>
            <a:fillRect/>
          </a:stretch>
        </p:blipFill>
        <p:spPr>
          <a:xfrm>
            <a:off x="542290" y="916305"/>
            <a:ext cx="8122920" cy="340360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 159"/>
          <p:cNvSpPr/>
          <p:nvPr/>
        </p:nvSpPr>
        <p:spPr>
          <a:xfrm rot="12600000">
            <a:off x="1667510" y="321881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59"/>
          <p:cNvSpPr/>
          <p:nvPr/>
        </p:nvSpPr>
        <p:spPr>
          <a:xfrm rot="15300000">
            <a:off x="3187065" y="339534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97425" y="2207260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83375" y="2530475"/>
            <a:ext cx="1308735" cy="108712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6" grpId="0" bldLvl="0" animBg="1"/>
      <p:bldP spid="159" grpId="0" bldLvl="0" animBg="1"/>
      <p:bldP spid="8" grpId="0" bldLvl="0" animBg="1"/>
      <p:bldP spid="1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电   击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图片 18" descr="微信图片_20180707101109"/>
          <p:cNvPicPr>
            <a:picLocks noChangeAspect="1"/>
          </p:cNvPicPr>
          <p:nvPr/>
        </p:nvPicPr>
        <p:blipFill>
          <a:blip r:embed="rId1"/>
          <a:srcRect l="3337" t="17183" r="2965" b="9491"/>
          <a:stretch>
            <a:fillRect/>
          </a:stretch>
        </p:blipFill>
        <p:spPr>
          <a:xfrm>
            <a:off x="504825" y="934720"/>
            <a:ext cx="8143240" cy="338836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 159"/>
          <p:cNvSpPr/>
          <p:nvPr/>
        </p:nvSpPr>
        <p:spPr>
          <a:xfrm rot="10080000">
            <a:off x="1218565" y="394652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59"/>
          <p:cNvSpPr/>
          <p:nvPr/>
        </p:nvSpPr>
        <p:spPr>
          <a:xfrm rot="12600000">
            <a:off x="3836035" y="346202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38370" y="3150235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09105" y="3150235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6" grpId="0" bldLvl="0" animBg="1"/>
      <p:bldP spid="159" grpId="0" bldLvl="0" animBg="1"/>
      <p:bldP spid="8" grpId="0" bldLvl="0" animBg="1"/>
      <p:bldP spid="9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女服务员和包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" name="图片 20" descr="微信图片_20180707101124"/>
          <p:cNvPicPr>
            <a:picLocks noChangeAspect="1"/>
          </p:cNvPicPr>
          <p:nvPr/>
        </p:nvPicPr>
        <p:blipFill>
          <a:blip r:embed="rId1"/>
          <a:srcRect l="2443" t="14994" r="1528" b="8721"/>
          <a:stretch>
            <a:fillRect/>
          </a:stretch>
        </p:blipFill>
        <p:spPr>
          <a:xfrm>
            <a:off x="505460" y="916305"/>
            <a:ext cx="8129905" cy="337566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9" name=" 159"/>
          <p:cNvSpPr/>
          <p:nvPr/>
        </p:nvSpPr>
        <p:spPr>
          <a:xfrm rot="10080000">
            <a:off x="1815465" y="275336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59"/>
          <p:cNvSpPr/>
          <p:nvPr/>
        </p:nvSpPr>
        <p:spPr>
          <a:xfrm rot="10080000">
            <a:off x="3882390" y="275336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98745" y="2199640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24015" y="1862455"/>
            <a:ext cx="1513840" cy="142303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27020" y="906145"/>
            <a:ext cx="3020695" cy="408148"/>
          </a:xfrm>
          <a:prstGeom prst="roundRect">
            <a:avLst/>
          </a:prstGeom>
          <a:solidFill>
            <a:srgbClr val="FF0000"/>
          </a:solidFill>
          <a:effectLst>
            <a:outerShdw blurRad="152400" sx="103000" sy="103000" algn="ctr" rotWithShape="0">
              <a:prstClr val="black">
                <a:alpha val="8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周围人员受到伤害的可能性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6" grpId="0" bldLvl="0" animBg="1"/>
      <p:bldP spid="159" grpId="0" bldLvl="0" animBg="1"/>
      <p:bldP spid="8" grpId="0" bldLvl="0" animBg="1"/>
      <p:bldP spid="18" grpId="0" bldLvl="0" animBg="1"/>
      <p:bldP spid="9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有缺陷的绳索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2" descr="微信图片_20180707101132"/>
          <p:cNvPicPr>
            <a:picLocks noChangeAspect="1"/>
          </p:cNvPicPr>
          <p:nvPr/>
        </p:nvPicPr>
        <p:blipFill>
          <a:blip r:embed="rId1"/>
          <a:srcRect l="1976" t="13268" r="2086" b="7335"/>
          <a:stretch>
            <a:fillRect/>
          </a:stretch>
        </p:blipFill>
        <p:spPr>
          <a:xfrm>
            <a:off x="553085" y="900430"/>
            <a:ext cx="8010525" cy="3382645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59" name=" 159"/>
          <p:cNvSpPr/>
          <p:nvPr/>
        </p:nvSpPr>
        <p:spPr>
          <a:xfrm rot="9240000">
            <a:off x="1824355" y="186944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59"/>
          <p:cNvSpPr/>
          <p:nvPr/>
        </p:nvSpPr>
        <p:spPr>
          <a:xfrm rot="9240000">
            <a:off x="3402965" y="272605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47920" y="1581150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78320" y="1517015"/>
            <a:ext cx="1153795" cy="1086485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9" grpId="0" bldLvl="0" animBg="1"/>
      <p:bldP spid="159" grpId="0" bldLvl="0" animBg="1"/>
      <p:bldP spid="16" grpId="0" bldLvl="0" animBg="1"/>
      <p:bldP spid="18" grpId="0" bldLvl="0" animBg="1"/>
      <p:bldP spid="1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未刹住的台车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" name="图片 25" descr="微信图片_20180707101138"/>
          <p:cNvPicPr>
            <a:picLocks noChangeAspect="1"/>
          </p:cNvPicPr>
          <p:nvPr/>
        </p:nvPicPr>
        <p:blipFill>
          <a:blip r:embed="rId1"/>
          <a:srcRect l="1761" t="15026" r="1963" b="8683"/>
          <a:stretch>
            <a:fillRect/>
          </a:stretch>
        </p:blipFill>
        <p:spPr>
          <a:xfrm>
            <a:off x="558800" y="920115"/>
            <a:ext cx="8164195" cy="341503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59" name=" 159"/>
          <p:cNvSpPr/>
          <p:nvPr/>
        </p:nvSpPr>
        <p:spPr>
          <a:xfrm rot="9240000">
            <a:off x="1478280" y="394716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59"/>
          <p:cNvSpPr/>
          <p:nvPr/>
        </p:nvSpPr>
        <p:spPr>
          <a:xfrm rot="2280000">
            <a:off x="3246755" y="195008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9" grpId="0" bldLvl="0" animBg="1"/>
      <p:bldP spid="159" grpId="0" bldLvl="0" animBg="1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放错地方的手柄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7" descr="微信图片_20180707101144"/>
          <p:cNvPicPr>
            <a:picLocks noChangeAspect="1"/>
          </p:cNvPicPr>
          <p:nvPr/>
        </p:nvPicPr>
        <p:blipFill>
          <a:blip r:embed="rId1"/>
          <a:srcRect l="3130" t="14822" r="1751" b="8683"/>
          <a:stretch>
            <a:fillRect/>
          </a:stretch>
        </p:blipFill>
        <p:spPr>
          <a:xfrm>
            <a:off x="533400" y="895985"/>
            <a:ext cx="8062595" cy="3386455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6" name=" 159"/>
          <p:cNvSpPr/>
          <p:nvPr/>
        </p:nvSpPr>
        <p:spPr>
          <a:xfrm rot="2280000">
            <a:off x="1537335" y="253428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59"/>
          <p:cNvSpPr/>
          <p:nvPr/>
        </p:nvSpPr>
        <p:spPr>
          <a:xfrm rot="5760000">
            <a:off x="3028315" y="145605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16120" y="1028700"/>
            <a:ext cx="1761490" cy="225806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607175" y="2938780"/>
            <a:ext cx="1882140" cy="134366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9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坏的梯子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9" name="图片 29" descr="微信图片_20180707101153"/>
          <p:cNvPicPr>
            <a:picLocks noChangeAspect="1"/>
          </p:cNvPicPr>
          <p:nvPr/>
        </p:nvPicPr>
        <p:blipFill>
          <a:blip r:embed="rId1"/>
          <a:srcRect l="1538" t="12688" r="2560" b="10812"/>
          <a:stretch>
            <a:fillRect/>
          </a:stretch>
        </p:blipFill>
        <p:spPr>
          <a:xfrm>
            <a:off x="508000" y="925195"/>
            <a:ext cx="8089900" cy="338328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7" name=" 159"/>
          <p:cNvSpPr/>
          <p:nvPr/>
        </p:nvSpPr>
        <p:spPr>
          <a:xfrm rot="8160000">
            <a:off x="1205865" y="226885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159"/>
          <p:cNvSpPr/>
          <p:nvPr/>
        </p:nvSpPr>
        <p:spPr>
          <a:xfrm rot="15660000">
            <a:off x="2521585" y="372237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负担不起的货架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" name="图片 31" descr="微信图片_20180707101159"/>
          <p:cNvPicPr>
            <a:picLocks noChangeAspect="1"/>
          </p:cNvPicPr>
          <p:nvPr/>
        </p:nvPicPr>
        <p:blipFill>
          <a:blip r:embed="rId1"/>
          <a:srcRect l="2446" t="12679" r="1758" b="10804"/>
          <a:stretch>
            <a:fillRect/>
          </a:stretch>
        </p:blipFill>
        <p:spPr>
          <a:xfrm>
            <a:off x="504825" y="924560"/>
            <a:ext cx="8093075" cy="3406775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18" name=" 159"/>
          <p:cNvSpPr/>
          <p:nvPr/>
        </p:nvSpPr>
        <p:spPr>
          <a:xfrm rot="18060000">
            <a:off x="1003935" y="253365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59"/>
          <p:cNvSpPr/>
          <p:nvPr/>
        </p:nvSpPr>
        <p:spPr>
          <a:xfrm rot="4380000">
            <a:off x="2532380" y="158115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640" y="857250"/>
            <a:ext cx="593280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被忽视的工具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3" name="图片 33" descr="微信图片_20180707101210"/>
          <p:cNvPicPr>
            <a:picLocks noChangeAspect="1"/>
          </p:cNvPicPr>
          <p:nvPr/>
        </p:nvPicPr>
        <p:blipFill>
          <a:blip r:embed="rId1"/>
          <a:srcRect l="855" t="13798" r="2657" b="10141"/>
          <a:stretch>
            <a:fillRect/>
          </a:stretch>
        </p:blipFill>
        <p:spPr>
          <a:xfrm>
            <a:off x="528955" y="916940"/>
            <a:ext cx="8128635" cy="3400425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4" name=" 159"/>
          <p:cNvSpPr/>
          <p:nvPr/>
        </p:nvSpPr>
        <p:spPr>
          <a:xfrm rot="3660000">
            <a:off x="1152525" y="155892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59"/>
          <p:cNvSpPr/>
          <p:nvPr/>
        </p:nvSpPr>
        <p:spPr>
          <a:xfrm rot="7740000">
            <a:off x="3547110" y="257937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4" grpId="0" bldLvl="0" animBg="1"/>
      <p:bldP spid="1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被忽视的工具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5" name="图片 35" descr="微信图片_20180707101216"/>
          <p:cNvPicPr>
            <a:picLocks noChangeAspect="1"/>
          </p:cNvPicPr>
          <p:nvPr/>
        </p:nvPicPr>
        <p:blipFill>
          <a:blip r:embed="rId1"/>
          <a:srcRect l="3019" t="13067" r="3009" b="8671"/>
          <a:stretch>
            <a:fillRect/>
          </a:stretch>
        </p:blipFill>
        <p:spPr>
          <a:xfrm>
            <a:off x="605790" y="906145"/>
            <a:ext cx="7896860" cy="3371215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4" name=" 159"/>
          <p:cNvSpPr/>
          <p:nvPr/>
        </p:nvSpPr>
        <p:spPr>
          <a:xfrm rot="6960000">
            <a:off x="2048510" y="173609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59"/>
          <p:cNvSpPr/>
          <p:nvPr/>
        </p:nvSpPr>
        <p:spPr>
          <a:xfrm rot="3660000">
            <a:off x="3480435" y="3401060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51070" y="3426460"/>
            <a:ext cx="1091565" cy="8509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176770" y="3426460"/>
            <a:ext cx="1091565" cy="850900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27020" y="906145"/>
            <a:ext cx="3020695" cy="408148"/>
          </a:xfrm>
          <a:prstGeom prst="roundRect">
            <a:avLst/>
          </a:prstGeom>
          <a:solidFill>
            <a:srgbClr val="FF0000"/>
          </a:solidFill>
          <a:effectLst>
            <a:outerShdw blurRad="152400" sx="103000" sy="103000" algn="ctr" rotWithShape="0">
              <a:prstClr val="black">
                <a:alpha val="8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操作人员受到伤害的可能性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4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6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被忽视的工具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八边形 9"/>
          <p:cNvSpPr/>
          <p:nvPr/>
        </p:nvSpPr>
        <p:spPr>
          <a:xfrm>
            <a:off x="658495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不安全状态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八边形 10"/>
          <p:cNvSpPr/>
          <p:nvPr/>
        </p:nvSpPr>
        <p:spPr>
          <a:xfrm>
            <a:off x="2827020" y="4436745"/>
            <a:ext cx="1565275" cy="479425"/>
          </a:xfrm>
          <a:prstGeom prst="octagon">
            <a:avLst>
              <a:gd name="adj" fmla="val 18984"/>
            </a:avLst>
          </a:prstGeom>
          <a:solidFill>
            <a:srgbClr val="FFCC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不安全行为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八边形 11"/>
          <p:cNvSpPr/>
          <p:nvPr/>
        </p:nvSpPr>
        <p:spPr>
          <a:xfrm>
            <a:off x="512000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92D05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虚惊事件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八边形 12"/>
          <p:cNvSpPr/>
          <p:nvPr/>
        </p:nvSpPr>
        <p:spPr>
          <a:xfrm>
            <a:off x="7066915" y="4436745"/>
            <a:ext cx="1311275" cy="479425"/>
          </a:xfrm>
          <a:prstGeom prst="octagon">
            <a:avLst>
              <a:gd name="adj" fmla="val 18984"/>
            </a:avLst>
          </a:prstGeom>
          <a:solidFill>
            <a:srgbClr val="FF0000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63500" dir="2700000" algn="tl" rotWithShape="0">
              <a:prstClr val="black">
                <a:alpha val="8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事故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 14"/>
          <p:cNvSpPr/>
          <p:nvPr/>
        </p:nvSpPr>
        <p:spPr>
          <a:xfrm>
            <a:off x="233553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4"/>
          <p:cNvSpPr/>
          <p:nvPr/>
        </p:nvSpPr>
        <p:spPr>
          <a:xfrm>
            <a:off x="451612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4"/>
          <p:cNvSpPr/>
          <p:nvPr/>
        </p:nvSpPr>
        <p:spPr>
          <a:xfrm>
            <a:off x="6503670" y="4560570"/>
            <a:ext cx="491490" cy="231775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7" name="图片 37" descr="微信图片_20180707101222"/>
          <p:cNvPicPr>
            <a:picLocks noChangeAspect="1"/>
          </p:cNvPicPr>
          <p:nvPr/>
        </p:nvPicPr>
        <p:blipFill>
          <a:blip r:embed="rId1"/>
          <a:srcRect l="1987" t="12685" r="4135" b="10614"/>
          <a:stretch>
            <a:fillRect/>
          </a:stretch>
        </p:blipFill>
        <p:spPr>
          <a:xfrm>
            <a:off x="591820" y="915035"/>
            <a:ext cx="8006080" cy="3403600"/>
          </a:xfrm>
          <a:prstGeom prst="rect">
            <a:avLst/>
          </a:prstGeom>
          <a:ln w="85725">
            <a:solidFill>
              <a:schemeClr val="accent1"/>
            </a:solidFill>
          </a:ln>
          <a:effectLst>
            <a:innerShdw blurRad="317500">
              <a:prstClr val="black">
                <a:alpha val="85000"/>
              </a:prstClr>
            </a:innerShdw>
          </a:effectLst>
        </p:spPr>
      </p:pic>
      <p:sp>
        <p:nvSpPr>
          <p:cNvPr id="4" name=" 159"/>
          <p:cNvSpPr/>
          <p:nvPr/>
        </p:nvSpPr>
        <p:spPr>
          <a:xfrm rot="6240000">
            <a:off x="1896745" y="177990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 159"/>
          <p:cNvSpPr/>
          <p:nvPr/>
        </p:nvSpPr>
        <p:spPr>
          <a:xfrm rot="5400000">
            <a:off x="3239770" y="2637155"/>
            <a:ext cx="575945" cy="7556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4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78195" y="3111500"/>
            <a:ext cx="295084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17565" y="3373755"/>
            <a:ext cx="10382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74205" y="4050665"/>
            <a:ext cx="7842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024370" y="1439545"/>
            <a:ext cx="2123440" cy="20942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54000" dist="38100" dir="10800000" sx="103000" sy="103000" algn="r" rotWithShape="0">
              <a:prstClr val="black">
                <a:alpha val="25000"/>
              </a:prstClr>
            </a:outerShdw>
          </a:effectLst>
        </p:spPr>
        <p:txBody>
          <a:bodyPr vert="horz" wrap="square" lIns="81614" tIns="40807" rIns="81614" bIns="40807" numCol="1" anchor="t" anchorCtr="0" compatLnSpc="1"/>
          <a:lstStyle/>
          <a:p>
            <a:endParaRPr lang="zh-CN" altLang="en-US"/>
          </a:p>
        </p:txBody>
      </p:sp>
      <p:sp>
        <p:nvSpPr>
          <p:cNvPr id="30" name="Freeform 13"/>
          <p:cNvSpPr/>
          <p:nvPr/>
        </p:nvSpPr>
        <p:spPr bwMode="auto">
          <a:xfrm>
            <a:off x="0" y="1439747"/>
            <a:ext cx="1461752" cy="2094131"/>
          </a:xfrm>
          <a:custGeom>
            <a:avLst/>
            <a:gdLst>
              <a:gd name="T0" fmla="*/ 2055 w 2055"/>
              <a:gd name="T1" fmla="*/ 3548 h 3548"/>
              <a:gd name="T2" fmla="*/ 0 w 2055"/>
              <a:gd name="T3" fmla="*/ 3548 h 3548"/>
              <a:gd name="T4" fmla="*/ 0 w 2055"/>
              <a:gd name="T5" fmla="*/ 0 h 3548"/>
              <a:gd name="T6" fmla="*/ 2055 w 2055"/>
              <a:gd name="T7" fmla="*/ 0 h 3548"/>
              <a:gd name="T8" fmla="*/ 959 w 2055"/>
              <a:gd name="T9" fmla="*/ 1774 h 3548"/>
              <a:gd name="T10" fmla="*/ 2055 w 2055"/>
              <a:gd name="T11" fmla="*/ 3548 h 3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5" h="3548">
                <a:moveTo>
                  <a:pt x="2055" y="3548"/>
                </a:moveTo>
                <a:lnTo>
                  <a:pt x="0" y="3548"/>
                </a:lnTo>
                <a:lnTo>
                  <a:pt x="0" y="0"/>
                </a:lnTo>
                <a:lnTo>
                  <a:pt x="2055" y="0"/>
                </a:lnTo>
                <a:cubicBezTo>
                  <a:pt x="1407" y="317"/>
                  <a:pt x="959" y="992"/>
                  <a:pt x="959" y="1774"/>
                </a:cubicBezTo>
                <a:cubicBezTo>
                  <a:pt x="959" y="2555"/>
                  <a:pt x="1407" y="3231"/>
                  <a:pt x="2055" y="35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228600" dist="38100" sx="103000" sy="103000" algn="l" rotWithShape="0">
              <a:prstClr val="black">
                <a:alpha val="22000"/>
              </a:prstClr>
            </a:outerShdw>
          </a:effectLst>
        </p:spPr>
        <p:txBody>
          <a:bodyPr vert="horz" wrap="square" lIns="81614" tIns="40807" rIns="81614" bIns="40807" numCol="1" anchor="t" anchorCtr="0" compatLnSpc="1"/>
          <a:lstStyle/>
          <a:p>
            <a:endParaRPr lang="zh-CN" altLang="en-US"/>
          </a:p>
        </p:txBody>
      </p:sp>
      <p:sp>
        <p:nvSpPr>
          <p:cNvPr id="31" name="Freeform 19"/>
          <p:cNvSpPr/>
          <p:nvPr/>
        </p:nvSpPr>
        <p:spPr bwMode="auto">
          <a:xfrm>
            <a:off x="2195737" y="-318655"/>
            <a:ext cx="1372582" cy="5462155"/>
          </a:xfrm>
          <a:custGeom>
            <a:avLst/>
            <a:gdLst>
              <a:gd name="T0" fmla="*/ 0 w 1703"/>
              <a:gd name="T1" fmla="*/ 0 h 9079"/>
              <a:gd name="T2" fmla="*/ 1703 w 1703"/>
              <a:gd name="T3" fmla="*/ 4539 h 9079"/>
              <a:gd name="T4" fmla="*/ 0 w 1703"/>
              <a:gd name="T5" fmla="*/ 9079 h 9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3" h="9079">
                <a:moveTo>
                  <a:pt x="0" y="0"/>
                </a:moveTo>
                <a:cubicBezTo>
                  <a:pt x="1060" y="1213"/>
                  <a:pt x="1703" y="2801"/>
                  <a:pt x="1703" y="4539"/>
                </a:cubicBezTo>
                <a:cubicBezTo>
                  <a:pt x="1703" y="6277"/>
                  <a:pt x="1060" y="7865"/>
                  <a:pt x="0" y="9079"/>
                </a:cubicBezTo>
              </a:path>
            </a:pathLst>
          </a:custGeom>
          <a:noFill/>
          <a:ln w="8" cap="flat">
            <a:solidFill>
              <a:srgbClr val="2E2C2C"/>
            </a:solidFill>
            <a:prstDash val="dash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14" tIns="40807" rIns="81614" bIns="40807" numCol="1" anchor="t" anchorCtr="0" compatLnSpc="1"/>
          <a:lstStyle/>
          <a:p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3034498" y="919789"/>
            <a:ext cx="575900" cy="54715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63500" dir="8100000" sx="101000" sy="101000" algn="tr" rotWithShape="0">
              <a:prstClr val="black">
                <a:alpha val="27000"/>
              </a:prstClr>
            </a:outerShdw>
          </a:effectLst>
        </p:spPr>
        <p:txBody>
          <a:bodyPr vert="horz" wrap="square" lIns="81614" tIns="40807" rIns="81614" bIns="40807" numCol="1" rtlCol="0" anchor="t" anchorCtr="0" compatLnSpc="1"/>
          <a:lstStyle/>
          <a:p>
            <a:pPr defTabSz="815975"/>
            <a:endParaRPr lang="zh-CN" altLang="en-US"/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3109650" y="3347418"/>
            <a:ext cx="575900" cy="54715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63500" dir="8100000" sx="101000" sy="101000" algn="tr" rotWithShape="0">
              <a:prstClr val="black">
                <a:alpha val="27000"/>
              </a:prstClr>
            </a:outerShdw>
          </a:effectLst>
        </p:spPr>
        <p:txBody>
          <a:bodyPr vert="horz" wrap="square" lIns="81614" tIns="40807" rIns="81614" bIns="40807" numCol="1" rtlCol="0" anchor="t" anchorCtr="0" compatLnSpc="1"/>
          <a:lstStyle/>
          <a:p>
            <a:pPr defTabSz="815975"/>
            <a:endParaRPr lang="zh-CN" altLang="en-US"/>
          </a:p>
        </p:txBody>
      </p:sp>
      <p:sp>
        <p:nvSpPr>
          <p:cNvPr id="63" name="圆角矩形 62"/>
          <p:cNvSpPr/>
          <p:nvPr/>
        </p:nvSpPr>
        <p:spPr bwMode="auto">
          <a:xfrm>
            <a:off x="3712210" y="978535"/>
            <a:ext cx="2264410" cy="456565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14" tIns="40807" rIns="81614" bIns="40807" numCol="1" rtlCol="0" anchor="t" anchorCtr="0" compatLnSpc="1"/>
          <a:lstStyle/>
          <a:p>
            <a:pPr defTabSz="815975"/>
            <a:endParaRPr lang="zh-CN" altLang="en-US" b="0">
              <a:solidFill>
                <a:schemeClr val="bg2">
                  <a:lumMod val="25000"/>
                </a:schemeClr>
              </a:solidFill>
              <a:latin typeface="方正黑体简体" pitchFamily="2" charset="-122"/>
              <a:ea typeface="方正黑体简体" pitchFamily="2" charset="-122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3798570" y="3390900"/>
            <a:ext cx="2224405" cy="456565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14" tIns="40807" rIns="81614" bIns="40807" numCol="1" rtlCol="0" anchor="t" anchorCtr="0" compatLnSpc="1"/>
          <a:lstStyle/>
          <a:p>
            <a:pPr defTabSz="815975"/>
            <a:endParaRPr lang="zh-CN" altLang="en-US" b="0">
              <a:latin typeface="方正黑体简体" pitchFamily="2" charset="-122"/>
              <a:ea typeface="方正黑体简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59147" y="991837"/>
            <a:ext cx="1381760" cy="450215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术语释义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52532" y="944085"/>
            <a:ext cx="339550" cy="497909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2700" b="1" dirty="0">
                <a:solidFill>
                  <a:srgbClr val="F8F8F8"/>
                </a:solidFill>
                <a:effectLst>
                  <a:outerShdw blurRad="38100" dist="76200" dir="10800000" sx="101000" sy="101000" algn="r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1</a:t>
            </a:r>
            <a:endParaRPr lang="en-US" altLang="zh-CN" sz="2700" b="1" dirty="0">
              <a:solidFill>
                <a:srgbClr val="F8F8F8"/>
              </a:solidFill>
              <a:effectLst>
                <a:outerShdw blurRad="38100" dist="76200" dir="10800000" sx="101000" sy="101000" algn="r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25965" y="3365257"/>
            <a:ext cx="374015" cy="496570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2700" b="1" dirty="0">
                <a:solidFill>
                  <a:srgbClr val="F8F8F8"/>
                </a:solidFill>
                <a:effectLst>
                  <a:outerShdw blurRad="38100" dist="76200" dir="10800000" sx="101000" sy="101000" algn="r" rotWithShape="0">
                    <a:prstClr val="black">
                      <a:alpha val="45000"/>
                    </a:prstClr>
                  </a:outerShdw>
                </a:effectLst>
                <a:latin typeface="+mn-ea"/>
              </a:rPr>
              <a:t>2</a:t>
            </a:r>
            <a:endParaRPr lang="en-US" altLang="zh-CN" sz="2700" b="1" dirty="0">
              <a:solidFill>
                <a:srgbClr val="F8F8F8"/>
              </a:solidFill>
              <a:effectLst>
                <a:outerShdw blurRad="38100" dist="76200" dir="10800000" sx="101000" sy="101000" algn="r" rotWithShape="0">
                  <a:prstClr val="black">
                    <a:alpha val="45000"/>
                  </a:prstClr>
                </a:outerShdw>
              </a:effectLst>
              <a:latin typeface="+mn-ea"/>
            </a:endParaRPr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943185" y="1578145"/>
            <a:ext cx="1853878" cy="181262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317500" sx="106000" sy="106000" algn="ctr" rotWithShape="0">
              <a:prstClr val="black">
                <a:alpha val="22000"/>
              </a:prstClr>
            </a:outerShdw>
          </a:effectLst>
        </p:spPr>
        <p:txBody>
          <a:bodyPr vert="horz" wrap="square" lIns="81614" tIns="40807" rIns="81614" bIns="40807" numCol="1" anchor="t" anchorCtr="0" compatLnSpc="1"/>
          <a:lstStyle/>
          <a:p>
            <a:endParaRPr lang="zh-CN" altLang="en-US"/>
          </a:p>
        </p:txBody>
      </p:sp>
      <p:sp>
        <p:nvSpPr>
          <p:cNvPr id="76" name="Freeform 15"/>
          <p:cNvSpPr>
            <a:spLocks noEditPoints="1"/>
          </p:cNvSpPr>
          <p:nvPr/>
        </p:nvSpPr>
        <p:spPr bwMode="auto">
          <a:xfrm>
            <a:off x="1375799" y="1799669"/>
            <a:ext cx="976939" cy="872172"/>
          </a:xfrm>
          <a:custGeom>
            <a:avLst/>
            <a:gdLst>
              <a:gd name="T0" fmla="*/ 1051 w 1910"/>
              <a:gd name="T1" fmla="*/ 1550 h 1774"/>
              <a:gd name="T2" fmla="*/ 788 w 1910"/>
              <a:gd name="T3" fmla="*/ 1668 h 1774"/>
              <a:gd name="T4" fmla="*/ 535 w 1910"/>
              <a:gd name="T5" fmla="*/ 59 h 1774"/>
              <a:gd name="T6" fmla="*/ 591 w 1910"/>
              <a:gd name="T7" fmla="*/ 95 h 1774"/>
              <a:gd name="T8" fmla="*/ 963 w 1910"/>
              <a:gd name="T9" fmla="*/ 4 h 1774"/>
              <a:gd name="T10" fmla="*/ 477 w 1910"/>
              <a:gd name="T11" fmla="*/ 72 h 1774"/>
              <a:gd name="T12" fmla="*/ 582 w 1910"/>
              <a:gd name="T13" fmla="*/ 175 h 1774"/>
              <a:gd name="T14" fmla="*/ 560 w 1910"/>
              <a:gd name="T15" fmla="*/ 959 h 1774"/>
              <a:gd name="T16" fmla="*/ 454 w 1910"/>
              <a:gd name="T17" fmla="*/ 856 h 1774"/>
              <a:gd name="T18" fmla="*/ 477 w 1910"/>
              <a:gd name="T19" fmla="*/ 72 h 1774"/>
              <a:gd name="T20" fmla="*/ 869 w 1910"/>
              <a:gd name="T21" fmla="*/ 340 h 1774"/>
              <a:gd name="T22" fmla="*/ 1316 w 1910"/>
              <a:gd name="T23" fmla="*/ 289 h 1774"/>
              <a:gd name="T24" fmla="*/ 820 w 1910"/>
              <a:gd name="T25" fmla="*/ 308 h 1774"/>
              <a:gd name="T26" fmla="*/ 845 w 1910"/>
              <a:gd name="T27" fmla="*/ 375 h 1774"/>
              <a:gd name="T28" fmla="*/ 867 w 1910"/>
              <a:gd name="T29" fmla="*/ 1187 h 1774"/>
              <a:gd name="T30" fmla="*/ 762 w 1910"/>
              <a:gd name="T31" fmla="*/ 1155 h 1774"/>
              <a:gd name="T32" fmla="*/ 740 w 1910"/>
              <a:gd name="T33" fmla="*/ 343 h 1774"/>
              <a:gd name="T34" fmla="*/ 908 w 1910"/>
              <a:gd name="T35" fmla="*/ 408 h 1774"/>
              <a:gd name="T36" fmla="*/ 1440 w 1910"/>
              <a:gd name="T37" fmla="*/ 408 h 1774"/>
              <a:gd name="T38" fmla="*/ 1368 w 1910"/>
              <a:gd name="T39" fmla="*/ 1142 h 1774"/>
              <a:gd name="T40" fmla="*/ 908 w 1910"/>
              <a:gd name="T41" fmla="*/ 408 h 1774"/>
              <a:gd name="T42" fmla="*/ 1356 w 1910"/>
              <a:gd name="T43" fmla="*/ 469 h 1774"/>
              <a:gd name="T44" fmla="*/ 996 w 1910"/>
              <a:gd name="T45" fmla="*/ 677 h 1774"/>
              <a:gd name="T46" fmla="*/ 622 w 1910"/>
              <a:gd name="T47" fmla="*/ 158 h 1774"/>
              <a:gd name="T48" fmla="*/ 1155 w 1910"/>
              <a:gd name="T49" fmla="*/ 158 h 1774"/>
              <a:gd name="T50" fmla="*/ 719 w 1910"/>
              <a:gd name="T51" fmla="*/ 233 h 1774"/>
              <a:gd name="T52" fmla="*/ 677 w 1910"/>
              <a:gd name="T53" fmla="*/ 944 h 1774"/>
              <a:gd name="T54" fmla="*/ 622 w 1910"/>
              <a:gd name="T55" fmla="*/ 158 h 1774"/>
              <a:gd name="T56" fmla="*/ 378 w 1910"/>
              <a:gd name="T57" fmla="*/ 530 h 1774"/>
              <a:gd name="T58" fmla="*/ 293 w 1910"/>
              <a:gd name="T59" fmla="*/ 381 h 1774"/>
              <a:gd name="T60" fmla="*/ 152 w 1910"/>
              <a:gd name="T61" fmla="*/ 1314 h 1774"/>
              <a:gd name="T62" fmla="*/ 254 w 1910"/>
              <a:gd name="T63" fmla="*/ 1450 h 1774"/>
              <a:gd name="T64" fmla="*/ 0 w 1910"/>
              <a:gd name="T65" fmla="*/ 1774 h 1774"/>
              <a:gd name="T66" fmla="*/ 1910 w 1910"/>
              <a:gd name="T67" fmla="*/ 1651 h 1774"/>
              <a:gd name="T68" fmla="*/ 1748 w 1910"/>
              <a:gd name="T69" fmla="*/ 1314 h 1774"/>
              <a:gd name="T70" fmla="*/ 1607 w 1910"/>
              <a:gd name="T71" fmla="*/ 381 h 1774"/>
              <a:gd name="T72" fmla="*/ 1523 w 1910"/>
              <a:gd name="T73" fmla="*/ 530 h 1774"/>
              <a:gd name="T74" fmla="*/ 1614 w 1910"/>
              <a:gd name="T75" fmla="*/ 1336 h 1774"/>
              <a:gd name="T76" fmla="*/ 286 w 1910"/>
              <a:gd name="T77" fmla="*/ 530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0" h="1774">
                <a:moveTo>
                  <a:pt x="848" y="1550"/>
                </a:moveTo>
                <a:lnTo>
                  <a:pt x="1051" y="1550"/>
                </a:lnTo>
                <a:lnTo>
                  <a:pt x="1122" y="1668"/>
                </a:lnTo>
                <a:lnTo>
                  <a:pt x="788" y="1668"/>
                </a:lnTo>
                <a:lnTo>
                  <a:pt x="848" y="1550"/>
                </a:lnTo>
                <a:close/>
                <a:moveTo>
                  <a:pt x="535" y="59"/>
                </a:moveTo>
                <a:lnTo>
                  <a:pt x="584" y="90"/>
                </a:lnTo>
                <a:cubicBezTo>
                  <a:pt x="587" y="92"/>
                  <a:pt x="589" y="93"/>
                  <a:pt x="591" y="95"/>
                </a:cubicBezTo>
                <a:lnTo>
                  <a:pt x="1031" y="39"/>
                </a:lnTo>
                <a:cubicBezTo>
                  <a:pt x="1020" y="15"/>
                  <a:pt x="994" y="0"/>
                  <a:pt x="963" y="4"/>
                </a:cubicBezTo>
                <a:lnTo>
                  <a:pt x="535" y="59"/>
                </a:lnTo>
                <a:close/>
                <a:moveTo>
                  <a:pt x="477" y="72"/>
                </a:moveTo>
                <a:lnTo>
                  <a:pt x="560" y="125"/>
                </a:lnTo>
                <a:cubicBezTo>
                  <a:pt x="572" y="133"/>
                  <a:pt x="582" y="155"/>
                  <a:pt x="582" y="175"/>
                </a:cubicBezTo>
                <a:lnTo>
                  <a:pt x="582" y="937"/>
                </a:lnTo>
                <a:cubicBezTo>
                  <a:pt x="582" y="957"/>
                  <a:pt x="572" y="966"/>
                  <a:pt x="560" y="959"/>
                </a:cubicBezTo>
                <a:lnTo>
                  <a:pt x="477" y="906"/>
                </a:lnTo>
                <a:cubicBezTo>
                  <a:pt x="464" y="898"/>
                  <a:pt x="454" y="875"/>
                  <a:pt x="454" y="856"/>
                </a:cubicBezTo>
                <a:lnTo>
                  <a:pt x="454" y="93"/>
                </a:lnTo>
                <a:cubicBezTo>
                  <a:pt x="454" y="74"/>
                  <a:pt x="464" y="64"/>
                  <a:pt x="477" y="72"/>
                </a:cubicBezTo>
                <a:close/>
                <a:moveTo>
                  <a:pt x="820" y="308"/>
                </a:moveTo>
                <a:lnTo>
                  <a:pt x="869" y="340"/>
                </a:lnTo>
                <a:cubicBezTo>
                  <a:pt x="872" y="341"/>
                  <a:pt x="874" y="343"/>
                  <a:pt x="877" y="345"/>
                </a:cubicBezTo>
                <a:lnTo>
                  <a:pt x="1316" y="289"/>
                </a:lnTo>
                <a:cubicBezTo>
                  <a:pt x="1305" y="264"/>
                  <a:pt x="1279" y="250"/>
                  <a:pt x="1249" y="253"/>
                </a:cubicBezTo>
                <a:lnTo>
                  <a:pt x="820" y="308"/>
                </a:lnTo>
                <a:close/>
                <a:moveTo>
                  <a:pt x="762" y="322"/>
                </a:moveTo>
                <a:lnTo>
                  <a:pt x="845" y="375"/>
                </a:lnTo>
                <a:cubicBezTo>
                  <a:pt x="857" y="382"/>
                  <a:pt x="867" y="405"/>
                  <a:pt x="867" y="424"/>
                </a:cubicBezTo>
                <a:lnTo>
                  <a:pt x="867" y="1187"/>
                </a:lnTo>
                <a:cubicBezTo>
                  <a:pt x="867" y="1206"/>
                  <a:pt x="857" y="1216"/>
                  <a:pt x="845" y="1208"/>
                </a:cubicBezTo>
                <a:lnTo>
                  <a:pt x="762" y="1155"/>
                </a:lnTo>
                <a:cubicBezTo>
                  <a:pt x="750" y="1147"/>
                  <a:pt x="740" y="1125"/>
                  <a:pt x="740" y="1105"/>
                </a:cubicBezTo>
                <a:lnTo>
                  <a:pt x="740" y="343"/>
                </a:lnTo>
                <a:cubicBezTo>
                  <a:pt x="740" y="323"/>
                  <a:pt x="750" y="314"/>
                  <a:pt x="762" y="322"/>
                </a:cubicBezTo>
                <a:close/>
                <a:moveTo>
                  <a:pt x="908" y="408"/>
                </a:moveTo>
                <a:lnTo>
                  <a:pt x="1368" y="349"/>
                </a:lnTo>
                <a:cubicBezTo>
                  <a:pt x="1407" y="344"/>
                  <a:pt x="1440" y="370"/>
                  <a:pt x="1440" y="408"/>
                </a:cubicBezTo>
                <a:lnTo>
                  <a:pt x="1440" y="1064"/>
                </a:lnTo>
                <a:cubicBezTo>
                  <a:pt x="1440" y="1102"/>
                  <a:pt x="1407" y="1137"/>
                  <a:pt x="1368" y="1142"/>
                </a:cubicBezTo>
                <a:lnTo>
                  <a:pt x="908" y="1201"/>
                </a:lnTo>
                <a:lnTo>
                  <a:pt x="908" y="408"/>
                </a:lnTo>
                <a:close/>
                <a:moveTo>
                  <a:pt x="996" y="515"/>
                </a:moveTo>
                <a:lnTo>
                  <a:pt x="1356" y="469"/>
                </a:lnTo>
                <a:lnTo>
                  <a:pt x="1356" y="631"/>
                </a:lnTo>
                <a:lnTo>
                  <a:pt x="996" y="677"/>
                </a:lnTo>
                <a:lnTo>
                  <a:pt x="996" y="515"/>
                </a:lnTo>
                <a:close/>
                <a:moveTo>
                  <a:pt x="622" y="158"/>
                </a:moveTo>
                <a:lnTo>
                  <a:pt x="1082" y="99"/>
                </a:lnTo>
                <a:cubicBezTo>
                  <a:pt x="1122" y="94"/>
                  <a:pt x="1155" y="121"/>
                  <a:pt x="1155" y="158"/>
                </a:cubicBezTo>
                <a:lnTo>
                  <a:pt x="1155" y="177"/>
                </a:lnTo>
                <a:lnTo>
                  <a:pt x="719" y="233"/>
                </a:lnTo>
                <a:cubicBezTo>
                  <a:pt x="688" y="242"/>
                  <a:pt x="676" y="262"/>
                  <a:pt x="677" y="303"/>
                </a:cubicBezTo>
                <a:lnTo>
                  <a:pt x="677" y="944"/>
                </a:lnTo>
                <a:lnTo>
                  <a:pt x="622" y="951"/>
                </a:lnTo>
                <a:lnTo>
                  <a:pt x="622" y="158"/>
                </a:lnTo>
                <a:close/>
                <a:moveTo>
                  <a:pt x="286" y="530"/>
                </a:moveTo>
                <a:lnTo>
                  <a:pt x="378" y="530"/>
                </a:lnTo>
                <a:lnTo>
                  <a:pt x="378" y="381"/>
                </a:lnTo>
                <a:lnTo>
                  <a:pt x="293" y="381"/>
                </a:lnTo>
                <a:cubicBezTo>
                  <a:pt x="215" y="381"/>
                  <a:pt x="152" y="445"/>
                  <a:pt x="152" y="523"/>
                </a:cubicBezTo>
                <a:lnTo>
                  <a:pt x="152" y="1314"/>
                </a:lnTo>
                <a:cubicBezTo>
                  <a:pt x="152" y="1378"/>
                  <a:pt x="195" y="1433"/>
                  <a:pt x="254" y="1450"/>
                </a:cubicBezTo>
                <a:lnTo>
                  <a:pt x="254" y="1450"/>
                </a:lnTo>
                <a:lnTo>
                  <a:pt x="0" y="1651"/>
                </a:lnTo>
                <a:lnTo>
                  <a:pt x="0" y="1774"/>
                </a:lnTo>
                <a:lnTo>
                  <a:pt x="1910" y="1774"/>
                </a:lnTo>
                <a:lnTo>
                  <a:pt x="1910" y="1651"/>
                </a:lnTo>
                <a:lnTo>
                  <a:pt x="1638" y="1452"/>
                </a:lnTo>
                <a:cubicBezTo>
                  <a:pt x="1701" y="1438"/>
                  <a:pt x="1748" y="1381"/>
                  <a:pt x="1748" y="1314"/>
                </a:cubicBezTo>
                <a:lnTo>
                  <a:pt x="1748" y="523"/>
                </a:lnTo>
                <a:cubicBezTo>
                  <a:pt x="1748" y="445"/>
                  <a:pt x="1685" y="381"/>
                  <a:pt x="1607" y="381"/>
                </a:cubicBezTo>
                <a:lnTo>
                  <a:pt x="1523" y="381"/>
                </a:lnTo>
                <a:lnTo>
                  <a:pt x="1523" y="530"/>
                </a:lnTo>
                <a:lnTo>
                  <a:pt x="1614" y="530"/>
                </a:lnTo>
                <a:lnTo>
                  <a:pt x="1614" y="1336"/>
                </a:lnTo>
                <a:lnTo>
                  <a:pt x="286" y="1336"/>
                </a:lnTo>
                <a:lnTo>
                  <a:pt x="286" y="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90500" dist="63500" dir="18900000" sx="101000" sy="101000" algn="b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1614" tIns="40807" rIns="81614" bIns="40807" numCol="1" anchor="t" anchorCtr="0" compatLnSpc="1"/>
          <a:lstStyle/>
          <a:p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360465" y="2696817"/>
            <a:ext cx="913633" cy="403860"/>
          </a:xfrm>
          <a:prstGeom prst="rect">
            <a:avLst/>
          </a:prstGeom>
          <a:noFill/>
        </p:spPr>
        <p:txBody>
          <a:bodyPr wrap="square" lIns="81614" tIns="40807" rIns="81614" bIns="40807" rtlCol="0">
            <a:spAutoFit/>
          </a:bodyPr>
          <a:lstStyle/>
          <a:p>
            <a:pPr algn="dist"/>
            <a:r>
              <a:rPr lang="zh-CN" altLang="en-US" sz="2100" b="1" dirty="0" smtClean="0">
                <a:solidFill>
                  <a:srgbClr val="F8F8F8"/>
                </a:solidFill>
                <a:effectLst>
                  <a:outerShdw blurRad="50800" dist="63500" sx="101000" sy="101000" algn="l" rotWithShape="0">
                    <a:prstClr val="black">
                      <a:alpha val="45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2100" b="1" dirty="0" smtClean="0">
              <a:solidFill>
                <a:srgbClr val="F8F8F8"/>
              </a:solidFill>
              <a:effectLst>
                <a:outerShdw blurRad="50800" dist="63500" sx="101000" sy="101000" algn="l" rotWithShape="0">
                  <a:prstClr val="black">
                    <a:alpha val="45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87" y="2989883"/>
            <a:ext cx="882967" cy="297855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1400" dirty="0">
                <a:solidFill>
                  <a:srgbClr val="F8F8F8"/>
                </a:solidFill>
                <a:latin typeface="+mn-ea"/>
              </a:rPr>
              <a:t>Contents</a:t>
            </a:r>
            <a:endParaRPr lang="zh-CN" altLang="en-US" sz="1400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0" y="4957539"/>
            <a:ext cx="9144000" cy="19548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62" tIns="34281" rIns="68562" bIns="34281" numCol="1" rtlCol="0" anchor="t" anchorCtr="0" compatLnSpc="1"/>
          <a:lstStyle/>
          <a:p>
            <a:pPr defTabSz="685165"/>
            <a:endParaRPr lang="zh-CN" altLang="en-US" sz="1100"/>
          </a:p>
        </p:txBody>
      </p:sp>
      <p:sp>
        <p:nvSpPr>
          <p:cNvPr id="2" name="TextBox 66"/>
          <p:cNvSpPr txBox="1"/>
          <p:nvPr/>
        </p:nvSpPr>
        <p:spPr>
          <a:xfrm>
            <a:off x="4227422" y="3388327"/>
            <a:ext cx="1381760" cy="450215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案例演示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27562 L 1.11111E-6 -3.82716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37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62917 -0.189877 L -0.000069 -0.000123 " pathEditMode="relative" rAng="0" ptsTypes="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animBg="1"/>
      <p:bldP spid="32" grpId="0" bldLvl="0" animBg="1"/>
      <p:bldP spid="32" grpId="1" bldLvl="0" animBg="1"/>
      <p:bldP spid="34" grpId="0" bldLvl="0" animBg="1"/>
      <p:bldP spid="34" grpId="1" bldLvl="0" animBg="1"/>
      <p:bldP spid="63" grpId="0" bldLvl="0" animBg="1"/>
      <p:bldP spid="65" grpId="0" bldLvl="0" animBg="1"/>
      <p:bldP spid="67" grpId="0"/>
      <p:bldP spid="71" grpId="0"/>
      <p:bldP spid="73" grpId="0"/>
      <p:bldP spid="75" grpId="0" bldLvl="0" animBg="1"/>
      <p:bldP spid="76" grpId="0" bldLvl="0" animBg="1"/>
      <p:bldP spid="77" grpId="0"/>
      <p:bldP spid="78" grpId="0"/>
      <p:bldP spid="7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2095" y="426720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5"/>
          <p:cNvSpPr txBox="1"/>
          <p:nvPr/>
        </p:nvSpPr>
        <p:spPr>
          <a:xfrm>
            <a:off x="486677" y="466656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虚惊事件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0710" y="1076960"/>
            <a:ext cx="7943215" cy="1732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200"/>
              </a:lnSpc>
            </a:pPr>
            <a:r>
              <a:rPr lang="en-US" alt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因作业场所中受到工艺、制造方法、材料、设备、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物的不安全状态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人的不安全行为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等原因，造成的意外事故或替在危险；使人员受到惊吓的危害，但无人员受到伤害或无财物、设备受到损害的未遂事件，称为“虚惊事件”。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6795" y="2707005"/>
            <a:ext cx="3549650" cy="1971040"/>
          </a:xfrm>
          <a:prstGeom prst="octagon">
            <a:avLst>
              <a:gd name="adj" fmla="val 19630"/>
            </a:avLst>
          </a:prstGeom>
          <a:effectLst>
            <a:outerShdw blurRad="355600" sx="102000" sy="102000" algn="ctr" rotWithShape="0">
              <a:prstClr val="black">
                <a:alpha val="24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410" r="1676" b="23116"/>
          <a:stretch>
            <a:fillRect/>
          </a:stretch>
        </p:blipFill>
        <p:spPr>
          <a:xfrm>
            <a:off x="885190" y="3008630"/>
            <a:ext cx="3502025" cy="1809750"/>
          </a:xfrm>
          <a:prstGeom prst="roundRect">
            <a:avLst/>
          </a:prstGeom>
          <a:effectLst>
            <a:outerShdw blurRad="279400" dist="88900" dir="18900000" algn="b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29"/>
          <p:cNvSpPr>
            <a:spLocks noChangeAspect="1"/>
          </p:cNvSpPr>
          <p:nvPr/>
        </p:nvSpPr>
        <p:spPr bwMode="auto">
          <a:xfrm>
            <a:off x="295910" y="1162050"/>
            <a:ext cx="3404235" cy="3308985"/>
          </a:xfrm>
          <a:prstGeom prst="ellipse">
            <a:avLst/>
          </a:prstGeom>
          <a:solidFill>
            <a:srgbClr val="FFFFFF"/>
          </a:solidFill>
          <a:ln w="85725">
            <a:solidFill>
              <a:srgbClr val="FF0000"/>
            </a:solidFill>
            <a:round/>
          </a:ln>
          <a:effectLst>
            <a:innerShdw blurRad="355600">
              <a:prstClr val="black"/>
            </a:inn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52095" y="426720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5"/>
          <p:cNvSpPr txBox="1"/>
          <p:nvPr/>
        </p:nvSpPr>
        <p:spPr>
          <a:xfrm>
            <a:off x="486677" y="466656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人的不安全行为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0169" t="50727" r="25374" b="4843"/>
          <a:stretch>
            <a:fillRect/>
          </a:stretch>
        </p:blipFill>
        <p:spPr>
          <a:xfrm>
            <a:off x="433705" y="1301115"/>
            <a:ext cx="3142615" cy="3046730"/>
          </a:xfrm>
          <a:prstGeom prst="ellipse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36365" y="1035685"/>
            <a:ext cx="4786630" cy="214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200"/>
              </a:lnSpc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人的不安全行为，是指人所表现出来的影响安全的人为因素，是职工在职业活动过程中，违反劳动纪律、操作程序和方法等，且可能造成不必要的人员、设备的损伤及事故发生的行为。</a:t>
            </a:r>
            <a:endParaRPr lang="zh-CN" altLang="en-US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1513756402(1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05" y="4031615"/>
            <a:ext cx="2115820" cy="952500"/>
          </a:xfrm>
          <a:prstGeom prst="rect">
            <a:avLst/>
          </a:prstGeom>
          <a:effectLst>
            <a:outerShdw blurRad="254000" dist="76200" dir="18900000" algn="bl" rotWithShape="0">
              <a:prstClr val="black">
                <a:alpha val="22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524885" y="3102610"/>
            <a:ext cx="5198110" cy="124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000"/>
              </a:lnSpc>
            </a:pPr>
            <a:r>
              <a:rPr lang="en-US" alt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造成人的不安全行为和不安全状态的主要原因有：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技术原因、教育原因、身体和态度原因、管理原因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/>
      <p:bldP spid="10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2095" y="426720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86677" y="466656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物的不安全状态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63874" name="图片 463873" descr="DSC00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1397635"/>
            <a:ext cx="3530600" cy="2963545"/>
          </a:xfrm>
          <a:prstGeom prst="octagon">
            <a:avLst>
              <a:gd name="adj" fmla="val 6516"/>
            </a:avLst>
          </a:prstGeom>
          <a:noFill/>
          <a:ln w="85725">
            <a:solidFill>
              <a:schemeClr val="accent1"/>
            </a:solidFill>
          </a:ln>
          <a:effectLst>
            <a:innerShdw blurRad="317500">
              <a:prstClr val="black">
                <a:alpha val="72000"/>
              </a:prstClr>
            </a:innerShdw>
          </a:effectLst>
        </p:spPr>
      </p:pic>
      <p:sp>
        <p:nvSpPr>
          <p:cNvPr id="100" name="文本框 99"/>
          <p:cNvSpPr txBox="1"/>
          <p:nvPr/>
        </p:nvSpPr>
        <p:spPr>
          <a:xfrm>
            <a:off x="4212590" y="967105"/>
            <a:ext cx="46088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200"/>
              </a:lnSpc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物的不安全状态：人机系统把生产过程中并发挥一定作用的机械、物料、生产对象以及其他生产要素统称为物。物都具有不同形式、性质的能量，有出现能量意外释放，引发事故的可能性。由于物的能量可能释放引起事故的状态，称为物的不安全状态。</a:t>
            </a:r>
            <a:endParaRPr lang="zh-CN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eaLnBrk="1" latinLnBrk="0" hangingPunct="1">
              <a:lnSpc>
                <a:spcPts val="3200"/>
              </a:lnSpc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     这是从能量与人的伤害间的联系所给以的定义。</a:t>
            </a:r>
            <a:endParaRPr lang="zh-CN" altLang="en-US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2095" y="426720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86677" y="466656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物的不安全状态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41630" y="988695"/>
            <a:ext cx="8475345" cy="2506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140"/>
              </a:lnSpc>
            </a:pPr>
            <a:r>
              <a:rPr lang="en-US" altLang="zh-CN" sz="1200" b="0">
                <a:solidFill>
                  <a:srgbClr val="333333"/>
                </a:solidFill>
                <a:ea typeface="宋体" panose="02010600030101010101" pitchFamily="2" charset="-122"/>
              </a:rPr>
              <a:t>            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如果从发生事故的角度，也可把物的不安全状态看作为，曾引起或可能引起事故的物的状态。在生产过程中，物的不安全状态极易出现。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所有的物的不安全状态，都与人的不安全行为或人的操作、管理失误有关。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往往在物的不安全状态背后，隐藏着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人的不安全行为或人的失误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eaLnBrk="1" latinLnBrk="0" hangingPunct="1">
              <a:lnSpc>
                <a:spcPts val="3140"/>
              </a:lnSpc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      物的不安全状态既反映了物的自身特性，又反映了人的素质和人的决策水平。</a:t>
            </a:r>
            <a:endParaRPr lang="zh-CN" altLang="en-US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8935"/>
          <a:stretch>
            <a:fillRect/>
          </a:stretch>
        </p:blipFill>
        <p:spPr>
          <a:xfrm>
            <a:off x="5403850" y="3300095"/>
            <a:ext cx="2944495" cy="1637030"/>
          </a:xfrm>
          <a:prstGeom prst="plaque">
            <a:avLst>
              <a:gd name="adj" fmla="val 11068"/>
            </a:avLst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355600" sx="104000" sy="104000" algn="ctr" rotWithShape="0">
              <a:prstClr val="black">
                <a:alpha val="22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35" y="3300730"/>
            <a:ext cx="3194050" cy="1637030"/>
          </a:xfrm>
          <a:prstGeom prst="plaque">
            <a:avLst>
              <a:gd name="adj" fmla="val 12158"/>
            </a:avLst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355600" sx="104000" sy="104000" algn="ctr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9080" y="30162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93662" y="34156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物的不安全状态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9080" y="842010"/>
            <a:ext cx="8317230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ts val="3000"/>
              </a:lnSpc>
            </a:pPr>
            <a:r>
              <a:rPr lang="en-US" alt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物的不安全状态的运动轨迹，一旦与人的不安全行为的运动轨迹交叉，就是发生事故的时间与空间。所以，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物的不安全状态是发生事故的直接原因。</a:t>
            </a:r>
            <a:endParaRPr lang="zh-CN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ts val="3000"/>
              </a:lnSpc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因此，正确判断物的具体不安全状态，控制其发展，对预防、消除事故有直接的现实意义。针对生产中物的不安全状态的形成与发展，在进行施工设计、工艺安排、施工组织与具体操作时，采取有效的控制措施，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把物的不安全状态消除在生产活动进行之前，或引发为事故之前，是安全管理的重要任务之一</a:t>
            </a: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。消除生产活动中物的不安全状态，是生产活动所必须的，又是“预防为主"方针落实的需要，同时，也体现了生产组织者的素质状况和工作才能。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3626485" y="4410710"/>
            <a:ext cx="4861560" cy="528955"/>
          </a:xfrm>
          <a:prstGeom prst="hexagon">
            <a:avLst/>
          </a:prstGeom>
          <a:solidFill>
            <a:schemeClr val="accent1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101600" dir="18900000" algn="bl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风险分级管控与隐患排查治理</a:t>
            </a:r>
            <a:endParaRPr kumimoji="0" lang="zh-CN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12090" y="257175"/>
            <a:ext cx="4584700" cy="540385"/>
            <a:chOff x="0" y="569219"/>
            <a:chExt cx="6114499" cy="592678"/>
          </a:xfrm>
          <a:effectLst>
            <a:outerShdw blurRad="292100" dist="63500" dir="18900000" algn="bl" rotWithShape="0">
              <a:prstClr val="black">
                <a:alpha val="22000"/>
              </a:prstClr>
            </a:outerShdw>
          </a:effectLst>
        </p:grpSpPr>
        <p:sp>
          <p:nvSpPr>
            <p:cNvPr id="34" name="矩形 3"/>
            <p:cNvSpPr/>
            <p:nvPr/>
          </p:nvSpPr>
          <p:spPr>
            <a:xfrm>
              <a:off x="0" y="569219"/>
              <a:ext cx="5665954" cy="592678"/>
            </a:xfrm>
            <a:custGeom>
              <a:avLst/>
              <a:gdLst/>
              <a:ahLst/>
              <a:cxnLst/>
              <a:rect l="l" t="t" r="r" b="b"/>
              <a:pathLst>
                <a:path w="5665954" h="592678">
                  <a:moveTo>
                    <a:pt x="0" y="0"/>
                  </a:moveTo>
                  <a:lnTo>
                    <a:pt x="5391414" y="0"/>
                  </a:lnTo>
                  <a:lnTo>
                    <a:pt x="5665954" y="310986"/>
                  </a:lnTo>
                  <a:lnTo>
                    <a:pt x="5399741" y="592678"/>
                  </a:lnTo>
                  <a:lnTo>
                    <a:pt x="0" y="5926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3"/>
            <p:cNvSpPr/>
            <p:nvPr/>
          </p:nvSpPr>
          <p:spPr>
            <a:xfrm>
              <a:off x="5515195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"/>
            <p:cNvSpPr/>
            <p:nvPr/>
          </p:nvSpPr>
          <p:spPr>
            <a:xfrm>
              <a:off x="5739829" y="569219"/>
              <a:ext cx="374670" cy="592678"/>
            </a:xfrm>
            <a:custGeom>
              <a:avLst/>
              <a:gdLst/>
              <a:ahLst/>
              <a:cxnLst/>
              <a:rect l="l" t="t" r="r" b="b"/>
              <a:pathLst>
                <a:path w="374670" h="592678">
                  <a:moveTo>
                    <a:pt x="0" y="0"/>
                  </a:moveTo>
                  <a:lnTo>
                    <a:pt x="100130" y="0"/>
                  </a:lnTo>
                  <a:lnTo>
                    <a:pt x="374670" y="310986"/>
                  </a:lnTo>
                  <a:lnTo>
                    <a:pt x="108457" y="592678"/>
                  </a:lnTo>
                  <a:lnTo>
                    <a:pt x="8327" y="592678"/>
                  </a:lnTo>
                  <a:lnTo>
                    <a:pt x="274540" y="3109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6672" y="297111"/>
            <a:ext cx="35990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事    故</a:t>
            </a:r>
            <a:endParaRPr lang="zh-CN" altLang="zh-CN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2095" y="819150"/>
            <a:ext cx="8470900" cy="1732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eaLnBrk="1" latinLnBrk="0" hangingPunct="1">
              <a:lnSpc>
                <a:spcPts val="3200"/>
              </a:lnSpc>
              <a:buClr>
                <a:srgbClr val="AC0000"/>
              </a:buClr>
              <a:buFont typeface="Wingdings" panose="05000000000000000000" pitchFamily="2" charset="2"/>
              <a:buChar char="v"/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事故是一种动态事件，它开始于危险的激化，并以一系列原因事件按一定的逻辑顺序流经系统而造成的损失，即</a:t>
            </a:r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事故是指造成人员伤害、死亡、职业病或设备设施等财产损失和其他损失的意外事件。</a:t>
            </a:r>
            <a:endParaRPr lang="zh-CN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lnSpc>
                <a:spcPts val="3200"/>
              </a:lnSpc>
              <a:buClr>
                <a:srgbClr val="AC0000"/>
              </a:buClr>
              <a:buFont typeface="Wingdings" panose="05000000000000000000" pitchFamily="2" charset="2"/>
              <a:buChar char="v"/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事故有生产事故和企业职工伤亡事故之分。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6214" t="25391" b="9531"/>
          <a:stretch>
            <a:fillRect/>
          </a:stretch>
        </p:blipFill>
        <p:spPr>
          <a:xfrm>
            <a:off x="5518150" y="2228215"/>
            <a:ext cx="3265170" cy="2488565"/>
          </a:xfrm>
          <a:prstGeom prst="octagon">
            <a:avLst>
              <a:gd name="adj" fmla="val 16560"/>
            </a:avLst>
          </a:prstGeom>
          <a:ln w="63500">
            <a:solidFill>
              <a:srgbClr val="FF0000"/>
            </a:solidFill>
          </a:ln>
          <a:effectLst>
            <a:innerShdw blurRad="279400">
              <a:prstClr val="black">
                <a:alpha val="88000"/>
              </a:prstClr>
            </a:innerShdw>
          </a:effectLst>
        </p:spPr>
      </p:pic>
      <p:sp>
        <p:nvSpPr>
          <p:cNvPr id="8" name="文本框 7"/>
          <p:cNvSpPr txBox="1"/>
          <p:nvPr/>
        </p:nvSpPr>
        <p:spPr>
          <a:xfrm>
            <a:off x="252095" y="2499995"/>
            <a:ext cx="4985385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1" latinLnBrk="0" hangingPunct="1">
              <a:lnSpc>
                <a:spcPts val="3200"/>
              </a:lnSpc>
              <a:buClr>
                <a:srgbClr val="AC0000"/>
              </a:buClr>
              <a:buFont typeface="Wingdings" panose="05000000000000000000" pitchFamily="2" charset="2"/>
              <a:buChar char="v"/>
            </a:pPr>
            <a:r>
              <a:rPr lang="zh-CN" sz="20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生产事故是指生产经营活动（包括与生产经营有关的活动）过程中，突然发生的伤害人身安全和健康或者损坏设备、设施或者造成经济损失，导致原活动暂时中止或永远终止的意外事件。</a:t>
            </a:r>
            <a:endParaRPr lang="zh-CN" altLang="en-US" sz="20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8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微笑PPT - 小A">
  <a:themeElements>
    <a:clrScheme name="自定义 5">
      <a:dk1>
        <a:sysClr val="windowText" lastClr="000000"/>
      </a:dk1>
      <a:lt1>
        <a:sysClr val="window" lastClr="FFFFFF"/>
      </a:lt1>
      <a:dk2>
        <a:srgbClr val="1F497D"/>
      </a:dk2>
      <a:lt2>
        <a:srgbClr val="FFC000"/>
      </a:lt2>
      <a:accent1>
        <a:srgbClr val="FF6600"/>
      </a:accent1>
      <a:accent2>
        <a:srgbClr val="FF0000"/>
      </a:accent2>
      <a:accent3>
        <a:srgbClr val="FFC000"/>
      </a:accent3>
      <a:accent4>
        <a:srgbClr val="FFC000"/>
      </a:accent4>
      <a:accent5>
        <a:srgbClr val="FF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演示</Application>
  <PresentationFormat>全屏显示(16:9)</PresentationFormat>
  <Paragraphs>208</Paragraphs>
  <Slides>23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华文细黑</vt:lpstr>
      <vt:lpstr>微软雅黑</vt:lpstr>
      <vt:lpstr>Calibri</vt:lpstr>
      <vt:lpstr>方正黑体简体</vt:lpstr>
      <vt:lpstr>Arial Unicode MS</vt:lpstr>
      <vt:lpstr>方正楷体繁体</vt:lpstr>
      <vt:lpstr>楷体</vt:lpstr>
      <vt:lpstr>汉仪旗黑-85S</vt:lpstr>
      <vt:lpstr>黑体</vt:lpstr>
      <vt:lpstr>微笑PPT - 小A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获取资料咨询微信：ansyingcysafety</dc:description>
  <dc:subject>获取资料咨询微信：ansyingcysafety</dc:subject>
  <cp:category>EHS</cp:category>
  <cp:lastModifiedBy>little fairy</cp:lastModifiedBy>
  <cp:revision>2</cp:revision>
  <dcterms:created xsi:type="dcterms:W3CDTF">2020-12-08T13:28:00Z</dcterms:created>
  <dcterms:modified xsi:type="dcterms:W3CDTF">2024-03-27T02:05:58Z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4E97898FAF6D4FA1BF3F19CA0B17D218_13</vt:lpwstr>
  </property>
</Properties>
</file>