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622" r:id="rId3"/>
    <p:sldId id="664" r:id="rId5"/>
    <p:sldId id="423" r:id="rId6"/>
    <p:sldId id="258" r:id="rId7"/>
    <p:sldId id="383" r:id="rId8"/>
    <p:sldId id="384" r:id="rId9"/>
    <p:sldId id="385" r:id="rId10"/>
    <p:sldId id="386" r:id="rId11"/>
    <p:sldId id="387" r:id="rId12"/>
    <p:sldId id="325" r:id="rId13"/>
    <p:sldId id="327" r:id="rId14"/>
    <p:sldId id="263" r:id="rId15"/>
    <p:sldId id="464" r:id="rId16"/>
    <p:sldId id="284" r:id="rId17"/>
    <p:sldId id="307" r:id="rId18"/>
    <p:sldId id="525" r:id="rId19"/>
    <p:sldId id="528" r:id="rId20"/>
    <p:sldId id="309" r:id="rId21"/>
    <p:sldId id="315" r:id="rId22"/>
    <p:sldId id="523" r:id="rId23"/>
    <p:sldId id="527" r:id="rId24"/>
    <p:sldId id="529" r:id="rId25"/>
    <p:sldId id="530" r:id="rId26"/>
    <p:sldId id="531" r:id="rId27"/>
    <p:sldId id="318" r:id="rId28"/>
    <p:sldId id="424" r:id="rId29"/>
    <p:sldId id="556" r:id="rId30"/>
    <p:sldId id="557" r:id="rId31"/>
    <p:sldId id="575" r:id="rId32"/>
    <p:sldId id="558" r:id="rId33"/>
    <p:sldId id="333" r:id="rId34"/>
    <p:sldId id="334" r:id="rId35"/>
    <p:sldId id="335" r:id="rId36"/>
    <p:sldId id="328" r:id="rId37"/>
    <p:sldId id="559" r:id="rId38"/>
    <p:sldId id="560" r:id="rId39"/>
    <p:sldId id="561" r:id="rId40"/>
    <p:sldId id="576" r:id="rId41"/>
    <p:sldId id="562" r:id="rId42"/>
    <p:sldId id="563" r:id="rId43"/>
    <p:sldId id="356" r:id="rId44"/>
    <p:sldId id="565" r:id="rId45"/>
    <p:sldId id="666" r:id="rId46"/>
  </p:sldIdLst>
  <p:sldSz cx="12192000" cy="6858000"/>
  <p:notesSz cx="9144000" cy="6858000"/>
  <p:embeddedFontLst>
    <p:embeddedFont>
      <p:font typeface="微软雅黑" panose="020B0503020204020204" pitchFamily="34" charset="-122"/>
      <p:regular r:id="rId51"/>
    </p:embeddedFont>
    <p:embeddedFont>
      <p:font typeface="Calibri Light" panose="020F0302020204030204" charset="0"/>
      <p:regular r:id="rId52"/>
      <p:italic r:id="rId53"/>
    </p:embeddedFont>
    <p:embeddedFont>
      <p:font typeface="Calibri" panose="020F0502020204030204" charset="0"/>
      <p:regular r:id="rId54"/>
      <p:bold r:id="rId55"/>
      <p:italic r:id="rId56"/>
      <p:boldItalic r:id="rId57"/>
    </p:embeddedFont>
    <p:embeddedFont>
      <p:font typeface="黑体" panose="02010609060101010101" charset="-122"/>
      <p:regular r:id="rId58"/>
    </p:embeddedFont>
    <p:embeddedFont>
      <p:font typeface="仿宋" panose="02010609060101010101" charset="-122"/>
      <p:regular r:id="rId59"/>
    </p:embeddedFont>
    <p:embeddedFont>
      <p:font typeface="楷体" panose="02010609060101010101" charset="-122"/>
      <p:regular r:id="rId60"/>
    </p:embeddedFont>
  </p:embeddedFontLst>
  <p:custDataLst>
    <p:tags r:id="rId6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373"/>
    <a:srgbClr val="9AFBF3"/>
    <a:srgbClr val="6EA844"/>
    <a:srgbClr val="91AFDC"/>
    <a:srgbClr val="A572DE"/>
    <a:srgbClr val="87A880"/>
    <a:srgbClr val="EB8869"/>
    <a:srgbClr val="CAA8FD"/>
    <a:srgbClr val="9755FA"/>
    <a:srgbClr val="D38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9" d="100"/>
          <a:sy n="89" d="100"/>
        </p:scale>
        <p:origin x="66" y="348"/>
      </p:cViewPr>
      <p:guideLst>
        <p:guide orient="horz" pos="2188"/>
        <p:guide pos="3840"/>
      </p:guideLst>
    </p:cSldViewPr>
  </p:slideViewPr>
  <p:notesTextViewPr>
    <p:cViewPr>
      <p:scale>
        <a:sx n="1" d="1"/>
        <a:sy n="1" d="1"/>
      </p:scale>
      <p:origin x="0" y="0"/>
    </p:cViewPr>
  </p:notesTextViewPr>
  <p:sorterViewPr>
    <p:cViewPr>
      <p:scale>
        <a:sx n="100" d="100"/>
        <a:sy n="100" d="100"/>
      </p:scale>
      <p:origin x="0" y="-235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1" Type="http://schemas.openxmlformats.org/officeDocument/2006/relationships/tags" Target="tags/tag27.xml"/><Relationship Id="rId60" Type="http://schemas.openxmlformats.org/officeDocument/2006/relationships/font" Target="fonts/font10.fntdata"/><Relationship Id="rId6" Type="http://schemas.openxmlformats.org/officeDocument/2006/relationships/slide" Target="slides/slide3.xml"/><Relationship Id="rId59" Type="http://schemas.openxmlformats.org/officeDocument/2006/relationships/font" Target="fonts/font9.fntdata"/><Relationship Id="rId58" Type="http://schemas.openxmlformats.org/officeDocument/2006/relationships/font" Target="fonts/font8.fntdata"/><Relationship Id="rId57" Type="http://schemas.openxmlformats.org/officeDocument/2006/relationships/font" Target="fonts/font7.fntdata"/><Relationship Id="rId56" Type="http://schemas.openxmlformats.org/officeDocument/2006/relationships/font" Target="fonts/font6.fntdata"/><Relationship Id="rId55" Type="http://schemas.openxmlformats.org/officeDocument/2006/relationships/font" Target="fonts/font5.fntdata"/><Relationship Id="rId54" Type="http://schemas.openxmlformats.org/officeDocument/2006/relationships/font" Target="fonts/font4.fntdata"/><Relationship Id="rId53" Type="http://schemas.openxmlformats.org/officeDocument/2006/relationships/font" Target="fonts/font3.fntdata"/><Relationship Id="rId52" Type="http://schemas.openxmlformats.org/officeDocument/2006/relationships/font" Target="fonts/font2.fntdata"/><Relationship Id="rId51" Type="http://schemas.openxmlformats.org/officeDocument/2006/relationships/font" Target="fonts/font1.fntdata"/><Relationship Id="rId50" Type="http://schemas.openxmlformats.org/officeDocument/2006/relationships/commentAuthors" Target="commentAuthors.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1</a:t>
            </a:r>
            <a:r>
              <a:rPr lang="zh-CN" altLang="en-US"/>
              <a:t>、正文字号</a:t>
            </a:r>
            <a:r>
              <a:rPr lang="en-US" altLang="zh-CN"/>
              <a:t>24/28</a:t>
            </a:r>
            <a:r>
              <a:rPr lang="zh-CN" altLang="en-US"/>
              <a:t>号；</a:t>
            </a:r>
            <a:r>
              <a:rPr lang="en-US" altLang="zh-CN"/>
              <a:t>2</a:t>
            </a:r>
            <a:r>
              <a:rPr lang="zh-CN" altLang="en-US"/>
              <a:t>、篇幅可增长，使内容更丰富充实；</a:t>
            </a:r>
            <a:r>
              <a:rPr lang="en-US" altLang="zh-CN"/>
              <a:t>3</a:t>
            </a:r>
            <a:r>
              <a:rPr lang="zh-CN" altLang="en-US"/>
              <a:t>、</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同上</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同第一节</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原有内容不要。改成两个表格，具体见文稿。</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a:t>河北省、国家总局  变换位置：国家局在上，省局在下</a:t>
            </a:r>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参考  导则  规章制度建立   </a:t>
            </a:r>
            <a:r>
              <a:rPr lang="en-US" altLang="zh-CN"/>
              <a:t>15</a:t>
            </a:r>
            <a:r>
              <a:rPr lang="zh-CN" altLang="en-US"/>
              <a:t>页</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三项职责分开说   安监监管部门独占一页，先总说再分说</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三项职责分开说   安监监管部门独占一页，先总说再分说</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表格各列有颜色区分。</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改成横向</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下方图思考排版形式</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t>3</a:t>
            </a:r>
            <a:r>
              <a:rPr lang="zh-CN" altLang="en-US"/>
              <a:t>、</a:t>
            </a:r>
            <a:r>
              <a:rPr lang="en-US" altLang="zh-CN"/>
              <a:t>4</a:t>
            </a:r>
            <a:r>
              <a:rPr lang="zh-CN" altLang="en-US"/>
              <a:t>页合并一张。下同</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t>3</a:t>
            </a:r>
            <a:r>
              <a:rPr lang="zh-CN" altLang="en-US"/>
              <a:t>、</a:t>
            </a:r>
            <a:r>
              <a:rPr lang="en-US" altLang="zh-CN"/>
              <a:t>4</a:t>
            </a:r>
            <a:r>
              <a:rPr lang="zh-CN" altLang="en-US"/>
              <a:t>页合并一张。下同</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最后一段单独说明（承包，承租）</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最后一段单独说明（承包，承租）</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参考导则</a:t>
            </a:r>
            <a:r>
              <a:rPr lang="en-US" altLang="zh-CN"/>
              <a:t>30</a:t>
            </a:r>
            <a:r>
              <a:rPr lang="zh-CN" altLang="en-US"/>
              <a:t>页</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按照文稿改动清单标题</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按文稿调整内容</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做成表格</a:t>
            </a:r>
            <a:r>
              <a:rPr lang="en-US" altLang="zh-CN"/>
              <a:t>/</a:t>
            </a:r>
            <a:r>
              <a:rPr lang="zh-CN" altLang="en-US"/>
              <a:t>图像   对象、内容、目标</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做成表格</a:t>
            </a:r>
            <a:r>
              <a:rPr lang="en-US" altLang="zh-CN"/>
              <a:t>/</a:t>
            </a:r>
            <a:r>
              <a:rPr lang="zh-CN" altLang="en-US"/>
              <a:t>图像   对象、内容、目标</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做成流程图   分两种情况说明</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t>3</a:t>
            </a:r>
            <a:r>
              <a:rPr lang="zh-CN" altLang="en-US"/>
              <a:t>、</a:t>
            </a:r>
            <a:r>
              <a:rPr lang="en-US" altLang="zh-CN"/>
              <a:t>4</a:t>
            </a:r>
            <a:r>
              <a:rPr lang="zh-CN" altLang="en-US"/>
              <a:t>页合并一张。下同</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做成一个表格 （横向）：隐患类别、治理措施</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做成一个表格 （横向）：隐患类别、治理措施</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闭环管理做成流程图形式；考核和持续改进用形象图表示</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闭环管理做成流程图形式；考核和持续改进用形象图表示</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参照南宁</a:t>
            </a:r>
            <a:r>
              <a:rPr lang="en-US" altLang="zh-CN"/>
              <a:t>39</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后插一页：隐患排查治理体系的形成</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隐患排查治理体系的形成</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隐患排查治理体系的形成</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隐患排查治理体系的形成</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隐患排查治理体系的形成</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考虑布局</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FC04E-777E-4437-B930-A4554F0C822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BD9C0-6660-49A9-8BE5-3386A680919D}" type="slidenum">
              <a:rPr lang="zh-CN" altLang="en-US" smtClean="0"/>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image" Target="../media/image2.jpeg"/><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5" Type="http://schemas.openxmlformats.org/officeDocument/2006/relationships/notesSlide" Target="../notesSlides/notesSlide1.xml"/><Relationship Id="rId14" Type="http://schemas.openxmlformats.org/officeDocument/2006/relationships/slideLayout" Target="../slideLayouts/slideLayout1.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6.xml"/><Relationship Id="rId7" Type="http://schemas.openxmlformats.org/officeDocument/2006/relationships/hyperlink" Target="http://www.bofety.com/" TargetMode="External"/><Relationship Id="rId6" Type="http://schemas.openxmlformats.org/officeDocument/2006/relationships/tags" Target="../tags/tag25.xml"/><Relationship Id="rId5" Type="http://schemas.openxmlformats.org/officeDocument/2006/relationships/image" Target="../media/image7.jpeg"/><Relationship Id="rId4" Type="http://schemas.openxmlformats.org/officeDocument/2006/relationships/tags" Target="../tags/tag24.xml"/><Relationship Id="rId3" Type="http://schemas.openxmlformats.org/officeDocument/2006/relationships/image" Target="../media/image6.jpeg"/><Relationship Id="rId2" Type="http://schemas.openxmlformats.org/officeDocument/2006/relationships/tags" Target="../tags/tag23.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ight Triangle 1"/>
          <p:cNvSpPr/>
          <p:nvPr>
            <p:custDataLst>
              <p:tags r:id="rId1"/>
            </p:custDataLst>
          </p:nvPr>
        </p:nvSpPr>
        <p:spPr>
          <a:xfrm>
            <a:off x="5156202" y="4639175"/>
            <a:ext cx="7035797" cy="2218823"/>
          </a:xfrm>
          <a:custGeom>
            <a:avLst/>
            <a:gdLst>
              <a:gd name="connsiteX0" fmla="*/ 7035796 w 7035797"/>
              <a:gd name="connsiteY0" fmla="*/ 0 h 2697102"/>
              <a:gd name="connsiteX1" fmla="*/ 7035797 w 7035797"/>
              <a:gd name="connsiteY1" fmla="*/ 2697101 h 2697102"/>
              <a:gd name="connsiteX2" fmla="*/ 0 w 7035797"/>
              <a:gd name="connsiteY2" fmla="*/ 2697102 h 2697102"/>
            </a:gdLst>
            <a:ahLst/>
            <a:cxnLst>
              <a:cxn ang="0">
                <a:pos x="connsiteX0" y="connsiteY0"/>
              </a:cxn>
              <a:cxn ang="0">
                <a:pos x="connsiteX1" y="connsiteY1"/>
              </a:cxn>
              <a:cxn ang="0">
                <a:pos x="connsiteX2" y="connsiteY2"/>
              </a:cxn>
            </a:cxnLst>
            <a:rect l="l" t="t" r="r" b="b"/>
            <a:pathLst>
              <a:path w="7035797" h="2697102">
                <a:moveTo>
                  <a:pt x="7035796" y="0"/>
                </a:moveTo>
                <a:lnTo>
                  <a:pt x="7035797" y="2697101"/>
                </a:lnTo>
                <a:lnTo>
                  <a:pt x="0" y="2697102"/>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zh-CN" altLang="en-US" sz="1600" b="1">
              <a:solidFill>
                <a:srgbClr val="FFFFFF"/>
              </a:solidFill>
              <a:latin typeface="微软雅黑" panose="020B0503020204020204" pitchFamily="34" charset="-122"/>
              <a:ea typeface="微软雅黑" panose="020B0503020204020204" pitchFamily="34" charset="-122"/>
            </a:endParaRPr>
          </a:p>
        </p:txBody>
      </p:sp>
      <p:sp>
        <p:nvSpPr>
          <p:cNvPr id="80" name="Right Triangle 18"/>
          <p:cNvSpPr/>
          <p:nvPr>
            <p:custDataLst>
              <p:tags r:id="rId2"/>
            </p:custDataLst>
          </p:nvPr>
        </p:nvSpPr>
        <p:spPr>
          <a:xfrm>
            <a:off x="26" y="8"/>
            <a:ext cx="7035793" cy="2697104"/>
          </a:xfrm>
          <a:custGeom>
            <a:avLst/>
            <a:gdLst>
              <a:gd name="connsiteX0" fmla="*/ 0 w 7035793"/>
              <a:gd name="connsiteY0" fmla="*/ 0 h 2697104"/>
              <a:gd name="connsiteX1" fmla="*/ 7035793 w 7035793"/>
              <a:gd name="connsiteY1" fmla="*/ 1 h 2697104"/>
              <a:gd name="connsiteX2" fmla="*/ 1 w 7035793"/>
              <a:gd name="connsiteY2" fmla="*/ 2697104 h 2697104"/>
            </a:gdLst>
            <a:ahLst/>
            <a:cxnLst>
              <a:cxn ang="0">
                <a:pos x="connsiteX0" y="connsiteY0"/>
              </a:cxn>
              <a:cxn ang="0">
                <a:pos x="connsiteX1" y="connsiteY1"/>
              </a:cxn>
              <a:cxn ang="0">
                <a:pos x="connsiteX2" y="connsiteY2"/>
              </a:cxn>
            </a:cxnLst>
            <a:rect l="l" t="t" r="r" b="b"/>
            <a:pathLst>
              <a:path w="7035793" h="2697104">
                <a:moveTo>
                  <a:pt x="0" y="0"/>
                </a:moveTo>
                <a:lnTo>
                  <a:pt x="7035793" y="1"/>
                </a:lnTo>
                <a:lnTo>
                  <a:pt x="1" y="2697104"/>
                </a:lnTo>
                <a:close/>
              </a:path>
            </a:pathLst>
          </a:custGeom>
          <a:solidFill>
            <a:schemeClr val="accent5">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zh-CN" altLang="en-US" sz="1600" b="1">
              <a:solidFill>
                <a:srgbClr val="FFFFFF"/>
              </a:solidFill>
              <a:latin typeface="微软雅黑" panose="020B0503020204020204" pitchFamily="34" charset="-122"/>
              <a:ea typeface="微软雅黑" panose="020B0503020204020204" pitchFamily="34" charset="-122"/>
            </a:endParaRPr>
          </a:p>
        </p:txBody>
      </p:sp>
      <p:sp>
        <p:nvSpPr>
          <p:cNvPr id="3" name="矩形 2"/>
          <p:cNvSpPr/>
          <p:nvPr>
            <p:custDataLst>
              <p:tags r:id="rId3"/>
            </p:custDataLst>
          </p:nvPr>
        </p:nvSpPr>
        <p:spPr>
          <a:xfrm>
            <a:off x="457204" y="6367871"/>
            <a:ext cx="11226890" cy="10531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6" name="矩形 5"/>
          <p:cNvSpPr/>
          <p:nvPr>
            <p:custDataLst>
              <p:tags r:id="rId4"/>
            </p:custDataLst>
          </p:nvPr>
        </p:nvSpPr>
        <p:spPr>
          <a:xfrm>
            <a:off x="457152" y="457200"/>
            <a:ext cx="11226890" cy="2720327"/>
          </a:xfrm>
          <a:prstGeom prst="rect">
            <a:avLst/>
          </a:prstGeom>
          <a:solidFill>
            <a:schemeClr val="lt2"/>
          </a:solidFill>
          <a:ln w="19050">
            <a:solidFill>
              <a:schemeClr val="dk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7" name="矩形 6"/>
          <p:cNvSpPr/>
          <p:nvPr>
            <p:custDataLst>
              <p:tags r:id="rId5"/>
            </p:custDataLst>
          </p:nvPr>
        </p:nvSpPr>
        <p:spPr>
          <a:xfrm>
            <a:off x="457204" y="3169927"/>
            <a:ext cx="11226890" cy="3053123"/>
          </a:xfrm>
          <a:prstGeom prst="rect">
            <a:avLst/>
          </a:prstGeom>
          <a:solidFill>
            <a:schemeClr val="dk2"/>
          </a:solidFill>
          <a:ln w="19050">
            <a:solidFill>
              <a:schemeClr val="dk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11" name="Title 6"/>
          <p:cNvSpPr txBox="1"/>
          <p:nvPr>
            <p:custDataLst>
              <p:tags r:id="rId6"/>
            </p:custDataLst>
          </p:nvPr>
        </p:nvSpPr>
        <p:spPr>
          <a:xfrm>
            <a:off x="914400" y="765810"/>
            <a:ext cx="10058400" cy="210312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zh-CN" altLang="zh-CN" sz="5200" b="1" spc="3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隐患排查治理体系建设</a:t>
            </a:r>
            <a:r>
              <a:rPr lang="zh-CN" altLang="zh-CN" sz="5200" b="1"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培训内容</a:t>
            </a:r>
            <a:endParaRPr lang="zh-CN" altLang="zh-CN" sz="5200" b="1"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D:\meihua_service_cache\jpg/06ddb477fb3698c8dd2b2f498d4201aa.jpg06ddb477fb3698c8dd2b2f498d4201aa"/>
          <p:cNvPicPr>
            <a:picLocks noChangeAspect="1"/>
          </p:cNvPicPr>
          <p:nvPr>
            <p:custDataLst>
              <p:tags r:id="rId7"/>
            </p:custDataLst>
          </p:nvPr>
        </p:nvPicPr>
        <p:blipFill rotWithShape="1">
          <a:blip r:embed="rId8"/>
          <a:srcRect t="25777" b="25777"/>
          <a:stretch>
            <a:fillRect/>
          </a:stretch>
        </p:blipFill>
        <p:spPr>
          <a:xfrm>
            <a:off x="1219200" y="3474729"/>
            <a:ext cx="9753676" cy="2468918"/>
          </a:xfrm>
          <a:custGeom>
            <a:avLst/>
            <a:gdLst/>
            <a:ahLst/>
            <a:cxnLst>
              <a:cxn ang="3">
                <a:pos x="hc" y="t"/>
              </a:cxn>
              <a:cxn ang="cd2">
                <a:pos x="l" y="vc"/>
              </a:cxn>
              <a:cxn ang="cd4">
                <a:pos x="hc" y="b"/>
              </a:cxn>
              <a:cxn ang="0">
                <a:pos x="r" y="vc"/>
              </a:cxn>
            </a:cxnLst>
            <a:rect l="l" t="t" r="r" b="b"/>
            <a:pathLst>
              <a:path w="15360" h="5040">
                <a:moveTo>
                  <a:pt x="0" y="0"/>
                </a:moveTo>
                <a:lnTo>
                  <a:pt x="15360" y="0"/>
                </a:lnTo>
                <a:lnTo>
                  <a:pt x="15360" y="5040"/>
                </a:lnTo>
                <a:lnTo>
                  <a:pt x="0" y="5040"/>
                </a:lnTo>
                <a:lnTo>
                  <a:pt x="0" y="0"/>
                </a:lnTo>
                <a:close/>
              </a:path>
            </a:pathLst>
          </a:custGeom>
        </p:spPr>
      </p:pic>
      <p:sp>
        <p:nvSpPr>
          <p:cNvPr id="4" name="文本框 3" descr="7b0a2020202022776f7264617274223a20227b5c2269645c223a32353030343531362c5c227469645c223a31333439377d220a7d0a"/>
          <p:cNvSpPr txBox="1"/>
          <p:nvPr>
            <p:custDataLst>
              <p:tags r:id="rId9"/>
            </p:custDataLst>
          </p:nvPr>
        </p:nvSpPr>
        <p:spPr>
          <a:xfrm>
            <a:off x="8281035" y="264146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10"/>
            </p:custDataLst>
          </p:nvPr>
        </p:nvSpPr>
        <p:spPr>
          <a:xfrm>
            <a:off x="7831035" y="388939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11"/>
            </p:custDataLst>
          </p:nvPr>
        </p:nvSpPr>
        <p:spPr>
          <a:xfrm>
            <a:off x="9074150" y="389001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12"/>
            </p:custDataLst>
          </p:nvPr>
        </p:nvSpPr>
        <p:spPr>
          <a:xfrm>
            <a:off x="10317265" y="388939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1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7035" y="1675206"/>
            <a:ext cx="11292840" cy="4090035"/>
            <a:chOff x="641" y="3104"/>
            <a:chExt cx="17784" cy="6441"/>
          </a:xfrm>
        </p:grpSpPr>
        <p:sp>
          <p:nvSpPr>
            <p:cNvPr id="7" name="矩形 6"/>
            <p:cNvSpPr/>
            <p:nvPr/>
          </p:nvSpPr>
          <p:spPr>
            <a:xfrm>
              <a:off x="8044" y="5346"/>
              <a:ext cx="3113" cy="4199"/>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latin typeface="微软雅黑" panose="020B0503020204020204" pitchFamily="34" charset="-122"/>
                  <a:ea typeface="微软雅黑" panose="020B0503020204020204" pitchFamily="34" charset="-122"/>
                </a:rPr>
                <a:t>《关于全面深化改革若干重大问题的决定》</a:t>
              </a:r>
              <a:endParaRPr lang="zh-CN" altLang="en-US" sz="2000" dirty="0">
                <a:latin typeface="微软雅黑" panose="020B0503020204020204" pitchFamily="34" charset="-122"/>
                <a:ea typeface="微软雅黑" panose="020B0503020204020204" pitchFamily="34" charset="-122"/>
              </a:endParaRPr>
            </a:p>
          </p:txBody>
        </p:sp>
        <p:sp>
          <p:nvSpPr>
            <p:cNvPr id="9" name="矩形 8"/>
            <p:cNvSpPr/>
            <p:nvPr/>
          </p:nvSpPr>
          <p:spPr>
            <a:xfrm>
              <a:off x="4394" y="5346"/>
              <a:ext cx="3113" cy="4199"/>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latin typeface="微软雅黑" panose="020B0503020204020204" pitchFamily="34" charset="-122"/>
                  <a:ea typeface="微软雅黑" panose="020B0503020204020204" pitchFamily="34" charset="-122"/>
                </a:rPr>
                <a:t>《关于进一步做好隐患排查治理常态化机制建设试点工作的通知》</a:t>
              </a:r>
              <a:endParaRPr lang="zh-CN" altLang="en-US" sz="2000" dirty="0">
                <a:latin typeface="微软雅黑" panose="020B0503020204020204" pitchFamily="34" charset="-122"/>
                <a:ea typeface="微软雅黑" panose="020B0503020204020204" pitchFamily="34" charset="-122"/>
              </a:endParaRPr>
            </a:p>
          </p:txBody>
        </p:sp>
        <p:sp>
          <p:nvSpPr>
            <p:cNvPr id="10" name="矩形 9"/>
            <p:cNvSpPr/>
            <p:nvPr/>
          </p:nvSpPr>
          <p:spPr>
            <a:xfrm>
              <a:off x="745" y="5346"/>
              <a:ext cx="3113" cy="4199"/>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latin typeface="微软雅黑" panose="020B0503020204020204" pitchFamily="34" charset="-122"/>
                  <a:ea typeface="微软雅黑" panose="020B0503020204020204" pitchFamily="34" charset="-122"/>
                </a:rPr>
                <a:t>《安全隐患排查治理信息系统建设和重点示范样板地区联网共享工程实施工作方案》</a:t>
              </a:r>
              <a:endParaRPr lang="zh-CN" altLang="en-US" sz="2000" dirty="0">
                <a:latin typeface="微软雅黑" panose="020B0503020204020204" pitchFamily="34" charset="-122"/>
                <a:ea typeface="微软雅黑" panose="020B0503020204020204" pitchFamily="34" charset="-122"/>
              </a:endParaRPr>
            </a:p>
          </p:txBody>
        </p:sp>
        <p:sp>
          <p:nvSpPr>
            <p:cNvPr id="11" name="矩形 10"/>
            <p:cNvSpPr/>
            <p:nvPr/>
          </p:nvSpPr>
          <p:spPr>
            <a:xfrm>
              <a:off x="11664" y="5346"/>
              <a:ext cx="3113" cy="4199"/>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smtClean="0">
                  <a:latin typeface="微软雅黑" panose="020B0503020204020204" pitchFamily="34" charset="-122"/>
                  <a:ea typeface="微软雅黑" panose="020B0503020204020204" pitchFamily="34" charset="-122"/>
                </a:rPr>
                <a:t>《河北省安全生产隐患排查治理体系建设实施意见》</a:t>
              </a:r>
              <a:r>
                <a:rPr lang="zh-CN" altLang="zh-CN" sz="2000" dirty="0" smtClean="0"/>
                <a:t>（冀安委</a:t>
              </a:r>
              <a:r>
                <a:rPr lang="en-US" altLang="zh-CN" sz="2000" dirty="0" smtClean="0"/>
                <a:t>[2014]11</a:t>
              </a:r>
              <a:r>
                <a:rPr lang="zh-CN" altLang="zh-CN" sz="2000" dirty="0" smtClean="0"/>
                <a:t>号）</a:t>
              </a:r>
              <a:endParaRPr lang="zh-CN" altLang="en-US" sz="2000" dirty="0">
                <a:latin typeface="微软雅黑" panose="020B0503020204020204" pitchFamily="34" charset="-122"/>
                <a:ea typeface="微软雅黑" panose="020B0503020204020204" pitchFamily="34" charset="-122"/>
              </a:endParaRPr>
            </a:p>
          </p:txBody>
        </p:sp>
        <p:sp>
          <p:nvSpPr>
            <p:cNvPr id="14" name="矩形 13"/>
            <p:cNvSpPr/>
            <p:nvPr/>
          </p:nvSpPr>
          <p:spPr>
            <a:xfrm>
              <a:off x="15312" y="5346"/>
              <a:ext cx="3113" cy="4199"/>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dirty="0">
                  <a:latin typeface="微软雅黑" panose="020B0503020204020204" pitchFamily="34" charset="-122"/>
                  <a:ea typeface="微软雅黑" panose="020B0503020204020204" pitchFamily="34" charset="-122"/>
                </a:rPr>
                <a:t>《河北省安全生产事故隐患自查自报工作管理办法（试行）》、</a:t>
              </a:r>
              <a:r>
                <a:rPr lang="zh-CN" altLang="en-US" dirty="0" smtClean="0">
                  <a:latin typeface="微软雅黑" panose="020B0503020204020204" pitchFamily="34" charset="-122"/>
                  <a:ea typeface="微软雅黑" panose="020B0503020204020204" pitchFamily="34" charset="-122"/>
                </a:rPr>
                <a:t>《河北省安全生产隐患排查治理绩效考核办法（试行）》</a:t>
              </a:r>
              <a:r>
                <a:rPr lang="zh-CN" altLang="zh-CN" dirty="0" smtClean="0"/>
                <a:t>（冀安委</a:t>
              </a:r>
              <a:r>
                <a:rPr lang="en-US" altLang="zh-CN" dirty="0" smtClean="0"/>
                <a:t>[2015]4</a:t>
              </a:r>
              <a:r>
                <a:rPr lang="zh-CN" altLang="zh-CN" dirty="0" smtClean="0"/>
                <a:t>号）</a:t>
              </a:r>
              <a:endParaRPr lang="zh-CN" altLang="en-US"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641" y="3221"/>
              <a:ext cx="3461" cy="658"/>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2012</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11</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19</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167" y="3208"/>
              <a:ext cx="3405" cy="658"/>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2013</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11</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4</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679" y="3182"/>
              <a:ext cx="3477" cy="658"/>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2013</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11</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12</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1476" y="3143"/>
              <a:ext cx="3301" cy="658"/>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2014</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8</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22</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5312" y="3104"/>
              <a:ext cx="3113" cy="658"/>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2015</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51" y="4147"/>
              <a:ext cx="3108" cy="1138"/>
            </a:xfrm>
            <a:prstGeom prst="rect">
              <a:avLst/>
            </a:prstGeom>
            <a:noFill/>
            <a:ln>
              <a:noFill/>
            </a:ln>
          </p:spPr>
          <p:txBody>
            <a:bodyPr wrap="square" rtlCol="0">
              <a:spAutoFit/>
            </a:bodyPr>
            <a:lstStyle/>
            <a:p>
              <a:pPr algn="ctr"/>
              <a:r>
                <a:rPr lang="zh-CN" altLang="en-US" sz="2000" dirty="0">
                  <a:solidFill>
                    <a:srgbClr val="0070C0"/>
                  </a:solidFill>
                  <a:latin typeface="微软雅黑" panose="020B0503020204020204" pitchFamily="34" charset="-122"/>
                  <a:ea typeface="微软雅黑" panose="020B0503020204020204" pitchFamily="34" charset="-122"/>
                </a:rPr>
                <a:t>国家安监总局</a:t>
              </a:r>
              <a:endParaRPr lang="zh-CN" altLang="en-US" sz="2000" dirty="0">
                <a:solidFill>
                  <a:srgbClr val="0070C0"/>
                </a:solidFill>
                <a:latin typeface="微软雅黑" panose="020B0503020204020204" pitchFamily="34" charset="-122"/>
                <a:ea typeface="微软雅黑" panose="020B0503020204020204" pitchFamily="34" charset="-122"/>
              </a:endParaRPr>
            </a:p>
            <a:p>
              <a:pPr algn="ctr"/>
              <a:r>
                <a:rPr lang="zh-CN" altLang="en-US" sz="2000" dirty="0">
                  <a:solidFill>
                    <a:srgbClr val="0070C0"/>
                  </a:solidFill>
                  <a:latin typeface="微软雅黑" panose="020B0503020204020204" pitchFamily="34" charset="-122"/>
                  <a:ea typeface="微软雅黑" panose="020B0503020204020204" pitchFamily="34" charset="-122"/>
                </a:rPr>
                <a:t>办公厅</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4394" y="4160"/>
              <a:ext cx="3113" cy="1138"/>
            </a:xfrm>
            <a:prstGeom prst="rect">
              <a:avLst/>
            </a:prstGeom>
            <a:noFill/>
            <a:ln>
              <a:noFill/>
            </a:ln>
          </p:spPr>
          <p:txBody>
            <a:bodyPr wrap="square" rtlCol="0">
              <a:spAutoFit/>
            </a:bodyPr>
            <a:lstStyle/>
            <a:p>
              <a:pPr algn="ctr"/>
              <a:r>
                <a:rPr lang="zh-CN" altLang="en-US" sz="2000" dirty="0">
                  <a:solidFill>
                    <a:srgbClr val="0070C0"/>
                  </a:solidFill>
                  <a:latin typeface="微软雅黑" panose="020B0503020204020204" pitchFamily="34" charset="-122"/>
                  <a:ea typeface="微软雅黑" panose="020B0503020204020204" pitchFamily="34" charset="-122"/>
                </a:rPr>
                <a:t>国家安监总局</a:t>
              </a:r>
              <a:endParaRPr lang="zh-CN" altLang="en-US" sz="2000" dirty="0">
                <a:solidFill>
                  <a:srgbClr val="0070C0"/>
                </a:solidFill>
                <a:latin typeface="微软雅黑" panose="020B0503020204020204" pitchFamily="34" charset="-122"/>
                <a:ea typeface="微软雅黑" panose="020B0503020204020204" pitchFamily="34" charset="-122"/>
              </a:endParaRPr>
            </a:p>
            <a:p>
              <a:pPr algn="ctr"/>
              <a:r>
                <a:rPr lang="zh-CN" altLang="en-US" sz="2000" dirty="0">
                  <a:solidFill>
                    <a:srgbClr val="0070C0"/>
                  </a:solidFill>
                  <a:latin typeface="微软雅黑" panose="020B0503020204020204" pitchFamily="34" charset="-122"/>
                  <a:ea typeface="微软雅黑" panose="020B0503020204020204" pitchFamily="34" charset="-122"/>
                </a:rPr>
                <a:t>办公厅</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043" y="4238"/>
              <a:ext cx="3113" cy="658"/>
            </a:xfrm>
            <a:prstGeom prst="rect">
              <a:avLst/>
            </a:prstGeom>
            <a:noFill/>
            <a:ln>
              <a:noFill/>
            </a:ln>
          </p:spPr>
          <p:txBody>
            <a:bodyPr wrap="square" rtlCol="0">
              <a:spAutoFit/>
            </a:bodyPr>
            <a:lstStyle/>
            <a:p>
              <a:pPr algn="ctr"/>
              <a:r>
                <a:rPr lang="zh-CN" altLang="en-US" sz="2000" dirty="0">
                  <a:solidFill>
                    <a:srgbClr val="0070C0"/>
                  </a:solidFill>
                  <a:latin typeface="微软雅黑" panose="020B0503020204020204" pitchFamily="34" charset="-122"/>
                  <a:ea typeface="微软雅黑" panose="020B0503020204020204" pitchFamily="34" charset="-122"/>
                </a:rPr>
                <a:t>十八届三中全会</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1664" y="4225"/>
              <a:ext cx="3113" cy="658"/>
            </a:xfrm>
            <a:prstGeom prst="rect">
              <a:avLst/>
            </a:prstGeom>
            <a:noFill/>
            <a:ln>
              <a:noFill/>
            </a:ln>
          </p:spPr>
          <p:txBody>
            <a:bodyPr wrap="square" rtlCol="0">
              <a:spAutoFit/>
            </a:bodyPr>
            <a:lstStyle/>
            <a:p>
              <a:pPr algn="ctr"/>
              <a:r>
                <a:rPr lang="zh-CN" altLang="en-US" sz="2000" dirty="0">
                  <a:solidFill>
                    <a:srgbClr val="0070C0"/>
                  </a:solidFill>
                  <a:latin typeface="微软雅黑" panose="020B0503020204020204" pitchFamily="34" charset="-122"/>
                  <a:ea typeface="微软雅黑" panose="020B0503020204020204" pitchFamily="34" charset="-122"/>
                </a:rPr>
                <a:t>河北省安委会</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5312" y="4199"/>
              <a:ext cx="3113" cy="658"/>
            </a:xfrm>
            <a:prstGeom prst="rect">
              <a:avLst/>
            </a:prstGeom>
            <a:noFill/>
            <a:ln>
              <a:noFill/>
            </a:ln>
          </p:spPr>
          <p:txBody>
            <a:bodyPr wrap="square" rtlCol="0">
              <a:spAutoFit/>
            </a:bodyPr>
            <a:lstStyle/>
            <a:p>
              <a:pPr algn="ctr"/>
              <a:r>
                <a:rPr lang="zh-CN" altLang="en-US" sz="2000" dirty="0">
                  <a:solidFill>
                    <a:srgbClr val="0070C0"/>
                  </a:solidFill>
                  <a:latin typeface="微软雅黑" panose="020B0503020204020204" pitchFamily="34" charset="-122"/>
                  <a:ea typeface="微软雅黑" panose="020B0503020204020204" pitchFamily="34" charset="-122"/>
                </a:rPr>
                <a:t>河北省安委会</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751" y="3943"/>
              <a:ext cx="3108" cy="1138"/>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国家安监总局</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办公厅</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394" y="3977"/>
              <a:ext cx="3113" cy="1138"/>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国家安监总局</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办公厅</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043" y="4034"/>
              <a:ext cx="3113" cy="658"/>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十八届三中全会</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664" y="4021"/>
              <a:ext cx="3113" cy="658"/>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河北省安委会</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5312" y="3995"/>
              <a:ext cx="3113" cy="658"/>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河北省安委会</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476885" y="52070"/>
            <a:ext cx="4518660" cy="678815"/>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chemeClr val="bg1"/>
                </a:solidFill>
                <a:latin typeface="微软雅黑" panose="020B0503020204020204" pitchFamily="34" charset="-122"/>
                <a:ea typeface="微软雅黑" panose="020B0503020204020204" pitchFamily="34" charset="-122"/>
              </a:rPr>
              <a:t>政策要求</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07940" y="3018829"/>
            <a:ext cx="1976755" cy="2664460"/>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smtClean="0">
                <a:latin typeface="微软雅黑" panose="020B0503020204020204" pitchFamily="34" charset="-122"/>
                <a:ea typeface="微软雅黑" panose="020B0503020204020204" pitchFamily="34" charset="-122"/>
              </a:rPr>
              <a:t>《标本兼治遏制重特大事故工作指南》</a:t>
            </a:r>
            <a:r>
              <a:rPr lang="zh-CN" altLang="zh-CN" sz="2000" dirty="0" smtClean="0"/>
              <a:t>（安委办〔</a:t>
            </a:r>
            <a:r>
              <a:rPr lang="en-US" altLang="zh-CN" sz="2000" dirty="0" smtClean="0"/>
              <a:t>2016</a:t>
            </a:r>
            <a:r>
              <a:rPr lang="zh-CN" altLang="zh-CN" sz="2000" dirty="0" smtClean="0"/>
              <a:t>〕</a:t>
            </a:r>
            <a:r>
              <a:rPr lang="en-US" altLang="zh-CN" sz="2000" dirty="0" smtClean="0"/>
              <a:t>3</a:t>
            </a:r>
            <a:r>
              <a:rPr lang="zh-CN" altLang="zh-CN" sz="2000" dirty="0" smtClean="0"/>
              <a:t>号）</a:t>
            </a:r>
            <a:endParaRPr lang="zh-CN" altLang="en-US" sz="2000" dirty="0">
              <a:latin typeface="微软雅黑" panose="020B0503020204020204" pitchFamily="34" charset="-122"/>
              <a:ea typeface="微软雅黑" panose="020B0503020204020204" pitchFamily="34" charset="-122"/>
            </a:endParaRPr>
          </a:p>
        </p:txBody>
      </p:sp>
      <p:sp>
        <p:nvSpPr>
          <p:cNvPr id="9" name="矩形 8"/>
          <p:cNvSpPr/>
          <p:nvPr/>
        </p:nvSpPr>
        <p:spPr>
          <a:xfrm>
            <a:off x="2790190" y="3018194"/>
            <a:ext cx="1976755" cy="2665730"/>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smtClean="0">
                <a:latin typeface="微软雅黑" panose="020B0503020204020204" pitchFamily="34" charset="-122"/>
                <a:ea typeface="微软雅黑" panose="020B0503020204020204" pitchFamily="34" charset="-122"/>
              </a:rPr>
              <a:t>《关于进一步做好企业安全生产诚信体系和隐患排查治理体系建设的通知》</a:t>
            </a:r>
            <a:r>
              <a:rPr lang="zh-CN" altLang="zh-CN" sz="2000" dirty="0" smtClean="0"/>
              <a:t>（冀安委办传〔</a:t>
            </a:r>
            <a:r>
              <a:rPr lang="en-US" altLang="zh-CN" sz="2000" dirty="0" smtClean="0"/>
              <a:t>2015</a:t>
            </a:r>
            <a:r>
              <a:rPr lang="zh-CN" altLang="zh-CN" sz="2000" dirty="0" smtClean="0"/>
              <a:t>〕</a:t>
            </a:r>
            <a:r>
              <a:rPr lang="en-US" altLang="zh-CN" sz="2000" dirty="0" smtClean="0"/>
              <a:t>27</a:t>
            </a:r>
            <a:r>
              <a:rPr lang="zh-CN" altLang="zh-CN" sz="2000" dirty="0" smtClean="0"/>
              <a:t>号）</a:t>
            </a:r>
            <a:endParaRPr lang="zh-CN" altLang="en-US" sz="2000" dirty="0">
              <a:latin typeface="微软雅黑" panose="020B0503020204020204" pitchFamily="34" charset="-122"/>
              <a:ea typeface="微软雅黑" panose="020B0503020204020204" pitchFamily="34" charset="-122"/>
            </a:endParaRPr>
          </a:p>
        </p:txBody>
      </p:sp>
      <p:sp>
        <p:nvSpPr>
          <p:cNvPr id="10" name="矩形 9"/>
          <p:cNvSpPr/>
          <p:nvPr/>
        </p:nvSpPr>
        <p:spPr>
          <a:xfrm>
            <a:off x="476885" y="3018194"/>
            <a:ext cx="1976755" cy="2666365"/>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smtClean="0">
                <a:latin typeface="微软雅黑" panose="020B0503020204020204" pitchFamily="34" charset="-122"/>
                <a:ea typeface="微软雅黑" panose="020B0503020204020204" pitchFamily="34" charset="-122"/>
              </a:rPr>
              <a:t>《关于推进隐患排查治理体系试点建设的通知》</a:t>
            </a:r>
            <a:r>
              <a:rPr lang="zh-CN" altLang="zh-CN" sz="2000" dirty="0" smtClean="0"/>
              <a:t>（冀安委办</a:t>
            </a:r>
            <a:r>
              <a:rPr lang="en-US" altLang="zh-CN" sz="2000" dirty="0" smtClean="0"/>
              <a:t>[2015]14</a:t>
            </a:r>
            <a:r>
              <a:rPr lang="zh-CN" altLang="zh-CN" sz="2000" dirty="0" smtClean="0"/>
              <a:t>号）</a:t>
            </a:r>
            <a:endParaRPr lang="zh-CN" altLang="en-US" sz="2000" dirty="0">
              <a:latin typeface="微软雅黑" panose="020B0503020204020204" pitchFamily="34" charset="-122"/>
              <a:ea typeface="微软雅黑" panose="020B0503020204020204" pitchFamily="34" charset="-122"/>
            </a:endParaRPr>
          </a:p>
        </p:txBody>
      </p:sp>
      <p:sp>
        <p:nvSpPr>
          <p:cNvPr id="11" name="矩形 10"/>
          <p:cNvSpPr/>
          <p:nvPr/>
        </p:nvSpPr>
        <p:spPr>
          <a:xfrm>
            <a:off x="7406640" y="3018829"/>
            <a:ext cx="1976755" cy="2664460"/>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smtClean="0">
                <a:latin typeface="微软雅黑" panose="020B0503020204020204" pitchFamily="34" charset="-122"/>
                <a:ea typeface="微软雅黑" panose="020B0503020204020204" pitchFamily="34" charset="-122"/>
              </a:rPr>
              <a:t>《关于实施遏制重特大事故工作指南构建双重预防机制的意见》</a:t>
            </a:r>
            <a:r>
              <a:rPr lang="zh-CN" altLang="zh-CN" sz="2000" dirty="0" smtClean="0"/>
              <a:t>（安委办〔</a:t>
            </a:r>
            <a:r>
              <a:rPr lang="en-US" altLang="zh-CN" sz="2000" dirty="0" smtClean="0"/>
              <a:t>2016</a:t>
            </a:r>
            <a:r>
              <a:rPr lang="zh-CN" altLang="zh-CN" sz="2000" dirty="0" smtClean="0"/>
              <a:t>〕</a:t>
            </a:r>
            <a:r>
              <a:rPr lang="en-US" altLang="zh-CN" sz="2000" dirty="0" smtClean="0"/>
              <a:t>11</a:t>
            </a:r>
            <a:r>
              <a:rPr lang="zh-CN" altLang="zh-CN" sz="2000" dirty="0" smtClean="0"/>
              <a:t>号）</a:t>
            </a:r>
            <a:endParaRPr lang="zh-CN" altLang="en-US" sz="2000" dirty="0">
              <a:latin typeface="微软雅黑" panose="020B0503020204020204" pitchFamily="34" charset="-122"/>
              <a:ea typeface="微软雅黑" panose="020B0503020204020204" pitchFamily="34" charset="-122"/>
            </a:endParaRPr>
          </a:p>
        </p:txBody>
      </p:sp>
      <p:sp>
        <p:nvSpPr>
          <p:cNvPr id="14" name="矩形 13"/>
          <p:cNvSpPr/>
          <p:nvPr/>
        </p:nvSpPr>
        <p:spPr>
          <a:xfrm>
            <a:off x="9723120" y="3018829"/>
            <a:ext cx="1976755" cy="2664460"/>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a:latin typeface="微软雅黑" panose="020B0503020204020204" pitchFamily="34" charset="-122"/>
                <a:ea typeface="微软雅黑" panose="020B0503020204020204" pitchFamily="34" charset="-122"/>
              </a:rPr>
              <a:t>《关于推进安全生产领域改革发展的意见》</a:t>
            </a:r>
            <a:endParaRPr lang="zh-CN" altLang="en-US" sz="2000">
              <a:latin typeface="微软雅黑" panose="020B0503020204020204" pitchFamily="34" charset="-122"/>
              <a:ea typeface="微软雅黑" panose="020B0503020204020204" pitchFamily="34" charset="-122"/>
            </a:endParaRPr>
          </a:p>
        </p:txBody>
      </p:sp>
      <p:sp>
        <p:nvSpPr>
          <p:cNvPr id="19" name="文本框 18"/>
          <p:cNvSpPr txBox="1"/>
          <p:nvPr/>
        </p:nvSpPr>
        <p:spPr>
          <a:xfrm>
            <a:off x="473075" y="1710655"/>
            <a:ext cx="1976755" cy="417830"/>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2015</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790190" y="1685890"/>
            <a:ext cx="1976755" cy="417830"/>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2015</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6</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8</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033010" y="1685890"/>
            <a:ext cx="2112010" cy="417830"/>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2016</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4</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28</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329170" y="1669380"/>
            <a:ext cx="2070735" cy="417830"/>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2016</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10</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9</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638665" y="1652870"/>
            <a:ext cx="2172335" cy="417830"/>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2016</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12</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18</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73075" y="2236435"/>
            <a:ext cx="1976755" cy="417830"/>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河北省安委办</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790190" y="2228180"/>
            <a:ext cx="1976755" cy="417830"/>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河北省安委办</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107305" y="2236435"/>
            <a:ext cx="1976755" cy="417830"/>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国务院安委办</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406640" y="2236435"/>
            <a:ext cx="1976755" cy="417830"/>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国务院安委办</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9723120" y="2078955"/>
            <a:ext cx="1976755" cy="722630"/>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中共中央</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国务院</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76885" y="52070"/>
            <a:ext cx="4518660" cy="678815"/>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chemeClr val="bg1"/>
                </a:solidFill>
                <a:latin typeface="微软雅黑" panose="020B0503020204020204" pitchFamily="34" charset="-122"/>
                <a:ea typeface="微软雅黑" panose="020B0503020204020204" pitchFamily="34" charset="-122"/>
              </a:rPr>
              <a:t>政策要求</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31870" y="1442720"/>
            <a:ext cx="6064250" cy="86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sym typeface="+mn-ea"/>
              </a:rPr>
              <a:t>政府部门在隐患排查治理</a:t>
            </a:r>
            <a:endParaRPr lang="zh-CN" altLang="en-US" sz="4000" b="1" dirty="0">
              <a:solidFill>
                <a:schemeClr val="bg1"/>
              </a:solidFill>
              <a:latin typeface="微软雅黑" panose="020B0503020204020204" pitchFamily="34" charset="-122"/>
              <a:ea typeface="微软雅黑" panose="020B0503020204020204" pitchFamily="34" charset="-122"/>
              <a:sym typeface="+mn-ea"/>
            </a:endParaRPr>
          </a:p>
          <a:p>
            <a:pPr algn="ctr"/>
            <a:r>
              <a:rPr lang="zh-CN" altLang="en-US" sz="4000" b="1" dirty="0">
                <a:solidFill>
                  <a:schemeClr val="bg1"/>
                </a:solidFill>
                <a:latin typeface="微软雅黑" panose="020B0503020204020204" pitchFamily="34" charset="-122"/>
                <a:ea typeface="微软雅黑" panose="020B0503020204020204" pitchFamily="34" charset="-122"/>
                <a:sym typeface="+mn-ea"/>
              </a:rPr>
              <a:t>体系建设中的监督工作</a:t>
            </a:r>
            <a:endParaRPr lang="zh-CN" altLang="en-US" sz="4000" b="1" dirty="0">
              <a:solidFill>
                <a:schemeClr val="bg1"/>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840740" y="640080"/>
            <a:ext cx="2524760" cy="2443480"/>
            <a:chOff x="1324" y="1008"/>
            <a:chExt cx="3976" cy="3848"/>
          </a:xfrm>
        </p:grpSpPr>
        <p:sp>
          <p:nvSpPr>
            <p:cNvPr id="44" name="矩形 43"/>
            <p:cNvSpPr/>
            <p:nvPr/>
          </p:nvSpPr>
          <p:spPr>
            <a:xfrm>
              <a:off x="1559" y="2272"/>
              <a:ext cx="3481" cy="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第二节</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324" y="1008"/>
              <a:ext cx="3977" cy="3849"/>
              <a:chOff x="2054" y="1935"/>
              <a:chExt cx="2808" cy="2725"/>
            </a:xfrm>
          </p:grpSpPr>
          <p:sp>
            <p:nvSpPr>
              <p:cNvPr id="7178" name="Freeform 5"/>
              <p:cNvSpPr/>
              <p:nvPr/>
            </p:nvSpPr>
            <p:spPr>
              <a:xfrm>
                <a:off x="2556" y="2408"/>
                <a:ext cx="2306" cy="2252"/>
              </a:xfrm>
              <a:custGeom>
                <a:avLst/>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0"/>
                  </a:cxn>
                </a:cxnLst>
                <a:rect l="0" t="0" r="0" b="0"/>
                <a:pathLst>
                  <a:path w="2907" h="2907">
                    <a:moveTo>
                      <a:pt x="2493" y="0"/>
                    </a:moveTo>
                    <a:cubicBezTo>
                      <a:pt x="2751" y="308"/>
                      <a:pt x="2907" y="704"/>
                      <a:pt x="2907" y="1137"/>
                    </a:cubicBezTo>
                    <a:cubicBezTo>
                      <a:pt x="2907" y="2114"/>
                      <a:pt x="2115" y="2907"/>
                      <a:pt x="1137" y="2907"/>
                    </a:cubicBezTo>
                    <a:cubicBezTo>
                      <a:pt x="705" y="2907"/>
                      <a:pt x="308" y="2751"/>
                      <a:pt x="0" y="2493"/>
                    </a:cubicBezTo>
                    <a:lnTo>
                      <a:pt x="105" y="2388"/>
                    </a:lnTo>
                    <a:cubicBezTo>
                      <a:pt x="385" y="2620"/>
                      <a:pt x="745" y="2760"/>
                      <a:pt x="1137" y="2760"/>
                    </a:cubicBezTo>
                    <a:cubicBezTo>
                      <a:pt x="2033" y="2760"/>
                      <a:pt x="2760" y="2033"/>
                      <a:pt x="2760" y="1137"/>
                    </a:cubicBezTo>
                    <a:cubicBezTo>
                      <a:pt x="2760" y="745"/>
                      <a:pt x="2620" y="385"/>
                      <a:pt x="2389" y="105"/>
                    </a:cubicBezTo>
                    <a:lnTo>
                      <a:pt x="2493" y="0"/>
                    </a:lnTo>
                    <a:close/>
                  </a:path>
                </a:pathLst>
              </a:custGeom>
              <a:solidFill>
                <a:schemeClr val="accent4">
                  <a:lumMod val="60000"/>
                  <a:lumOff val="40000"/>
                </a:schemeClr>
              </a:solidFill>
              <a:ln w="9525">
                <a:noFill/>
              </a:ln>
            </p:spPr>
            <p:txBody>
              <a:bodyPr/>
              <a:lstStyle/>
              <a:p>
                <a:endParaRPr lang="zh-CN" altLang="en-US"/>
              </a:p>
            </p:txBody>
          </p:sp>
          <p:sp>
            <p:nvSpPr>
              <p:cNvPr id="7179" name="Freeform 6"/>
              <p:cNvSpPr/>
              <p:nvPr/>
            </p:nvSpPr>
            <p:spPr>
              <a:xfrm>
                <a:off x="3529" y="1935"/>
                <a:ext cx="857" cy="422"/>
              </a:xfrm>
              <a:custGeom>
                <a:avLst/>
                <a:gdLst/>
                <a:ahLst/>
                <a:cxnLst>
                  <a:cxn ang="0">
                    <a:pos x="0" y="0"/>
                  </a:cxn>
                  <a:cxn ang="0">
                    <a:pos x="2147483647" y="2147483647"/>
                  </a:cxn>
                  <a:cxn ang="0">
                    <a:pos x="2147483647" y="2147483647"/>
                  </a:cxn>
                  <a:cxn ang="0">
                    <a:pos x="0" y="2147483647"/>
                  </a:cxn>
                  <a:cxn ang="0">
                    <a:pos x="0" y="0"/>
                  </a:cxn>
                </a:cxnLst>
                <a:rect l="0" t="0" r="0" b="0"/>
                <a:pathLst>
                  <a:path w="1082" h="544">
                    <a:moveTo>
                      <a:pt x="0" y="0"/>
                    </a:moveTo>
                    <a:cubicBezTo>
                      <a:pt x="414" y="20"/>
                      <a:pt x="790" y="183"/>
                      <a:pt x="1082" y="440"/>
                    </a:cubicBezTo>
                    <a:lnTo>
                      <a:pt x="977" y="544"/>
                    </a:lnTo>
                    <a:cubicBezTo>
                      <a:pt x="713" y="314"/>
                      <a:pt x="373" y="168"/>
                      <a:pt x="0" y="147"/>
                    </a:cubicBezTo>
                    <a:lnTo>
                      <a:pt x="0" y="0"/>
                    </a:lnTo>
                    <a:close/>
                  </a:path>
                </a:pathLst>
              </a:custGeom>
              <a:solidFill>
                <a:srgbClr val="00FFCC">
                  <a:alpha val="100000"/>
                </a:srgbClr>
              </a:solidFill>
              <a:ln w="9525">
                <a:noFill/>
              </a:ln>
            </p:spPr>
            <p:txBody>
              <a:bodyPr/>
              <a:lstStyle/>
              <a:p>
                <a:endParaRPr lang="zh-CN" altLang="en-US"/>
              </a:p>
            </p:txBody>
          </p:sp>
          <p:sp>
            <p:nvSpPr>
              <p:cNvPr id="7180" name="Freeform 7"/>
              <p:cNvSpPr/>
              <p:nvPr/>
            </p:nvSpPr>
            <p:spPr>
              <a:xfrm>
                <a:off x="2492" y="1941"/>
                <a:ext cx="825" cy="44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1040" h="580">
                    <a:moveTo>
                      <a:pt x="0" y="475"/>
                    </a:moveTo>
                    <a:cubicBezTo>
                      <a:pt x="277" y="213"/>
                      <a:pt x="639" y="39"/>
                      <a:pt x="1040" y="0"/>
                    </a:cubicBezTo>
                    <a:lnTo>
                      <a:pt x="1040" y="148"/>
                    </a:lnTo>
                    <a:cubicBezTo>
                      <a:pt x="679" y="187"/>
                      <a:pt x="354" y="344"/>
                      <a:pt x="104" y="580"/>
                    </a:cubicBezTo>
                    <a:lnTo>
                      <a:pt x="0" y="475"/>
                    </a:lnTo>
                    <a:close/>
                  </a:path>
                </a:pathLst>
              </a:custGeom>
              <a:solidFill>
                <a:srgbClr val="B7D72E">
                  <a:alpha val="100000"/>
                </a:srgbClr>
              </a:solidFill>
              <a:ln w="9525">
                <a:noFill/>
              </a:ln>
            </p:spPr>
            <p:txBody>
              <a:bodyPr/>
              <a:lstStyle/>
              <a:p>
                <a:endParaRPr lang="zh-CN" altLang="en-US"/>
              </a:p>
            </p:txBody>
          </p:sp>
          <p:sp>
            <p:nvSpPr>
              <p:cNvPr id="7181" name="Freeform 8"/>
              <p:cNvSpPr/>
              <p:nvPr/>
            </p:nvSpPr>
            <p:spPr>
              <a:xfrm>
                <a:off x="2054" y="2461"/>
                <a:ext cx="380" cy="79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478" h="1031">
                    <a:moveTo>
                      <a:pt x="0" y="1031"/>
                    </a:moveTo>
                    <a:cubicBezTo>
                      <a:pt x="12" y="643"/>
                      <a:pt x="150" y="286"/>
                      <a:pt x="373" y="0"/>
                    </a:cubicBezTo>
                    <a:lnTo>
                      <a:pt x="478" y="105"/>
                    </a:lnTo>
                    <a:cubicBezTo>
                      <a:pt x="281" y="363"/>
                      <a:pt x="159" y="683"/>
                      <a:pt x="147" y="1031"/>
                    </a:cubicBezTo>
                    <a:lnTo>
                      <a:pt x="0" y="1031"/>
                    </a:lnTo>
                    <a:close/>
                  </a:path>
                </a:pathLst>
              </a:custGeom>
              <a:solidFill>
                <a:srgbClr val="F19B27">
                  <a:alpha val="100000"/>
                </a:srgbClr>
              </a:solidFill>
              <a:ln w="9525">
                <a:noFill/>
              </a:ln>
            </p:spPr>
            <p:txBody>
              <a:bodyPr/>
              <a:lstStyle/>
              <a:p>
                <a:endParaRPr lang="zh-CN" altLang="en-US"/>
              </a:p>
            </p:txBody>
          </p:sp>
          <p:sp>
            <p:nvSpPr>
              <p:cNvPr id="7182" name="Freeform 9"/>
              <p:cNvSpPr/>
              <p:nvPr/>
            </p:nvSpPr>
            <p:spPr>
              <a:xfrm>
                <a:off x="2063" y="3465"/>
                <a:ext cx="425" cy="747"/>
              </a:xfrm>
              <a:custGeom>
                <a:avLst/>
                <a:gdLst/>
                <a:ahLst/>
                <a:cxnLst>
                  <a:cxn ang="0">
                    <a:pos x="2147483647" y="2147483647"/>
                  </a:cxn>
                  <a:cxn ang="0">
                    <a:pos x="0" y="0"/>
                  </a:cxn>
                  <a:cxn ang="0">
                    <a:pos x="2147483647" y="0"/>
                  </a:cxn>
                  <a:cxn ang="0">
                    <a:pos x="2147483647" y="2147483647"/>
                  </a:cxn>
                  <a:cxn ang="0">
                    <a:pos x="2147483647" y="2147483647"/>
                  </a:cxn>
                </a:cxnLst>
                <a:rect l="0" t="0" r="0" b="0"/>
                <a:pathLst>
                  <a:path w="535" h="963">
                    <a:moveTo>
                      <a:pt x="430" y="963"/>
                    </a:moveTo>
                    <a:cubicBezTo>
                      <a:pt x="198" y="699"/>
                      <a:pt x="43" y="367"/>
                      <a:pt x="0" y="0"/>
                    </a:cubicBezTo>
                    <a:lnTo>
                      <a:pt x="148" y="0"/>
                    </a:lnTo>
                    <a:cubicBezTo>
                      <a:pt x="190" y="326"/>
                      <a:pt x="329" y="622"/>
                      <a:pt x="535" y="858"/>
                    </a:cubicBezTo>
                    <a:lnTo>
                      <a:pt x="430" y="963"/>
                    </a:lnTo>
                    <a:close/>
                  </a:path>
                </a:pathLst>
              </a:custGeom>
              <a:solidFill>
                <a:srgbClr val="D44318">
                  <a:alpha val="100000"/>
                </a:srgbClr>
              </a:solidFill>
              <a:ln w="9525">
                <a:noFill/>
              </a:ln>
            </p:spPr>
            <p:txBody>
              <a:bodyPr/>
              <a:lstStyle/>
              <a:p>
                <a:endParaRPr lang="zh-CN" altLang="en-US"/>
              </a:p>
            </p:txBody>
          </p:sp>
        </p:grpSp>
      </p:grpSp>
      <p:sp>
        <p:nvSpPr>
          <p:cNvPr id="2" name="矩形 1"/>
          <p:cNvSpPr/>
          <p:nvPr/>
        </p:nvSpPr>
        <p:spPr>
          <a:xfrm>
            <a:off x="3853815" y="3148965"/>
            <a:ext cx="7345680" cy="3286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auto">
              <a:lnSpc>
                <a:spcPct val="10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建立企业基础信息台账</a:t>
            </a:r>
            <a:endParaRPr lang="zh-CN" altLang="en-US" sz="2800" dirty="0" smtClean="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建立规章制度</a:t>
            </a:r>
            <a:endParaRPr lang="zh-CN" altLang="en-US" sz="2800" dirty="0" smtClean="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明确部门职责</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组织教育培训</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组织隐患查报</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分类分级监管</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实施考核与惩罚</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形势分析与预测</a:t>
            </a:r>
            <a:endParaRPr lang="zh-CN" altLang="en-US" sz="2800" dirty="0"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建立企业基础信息台账</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aphicFrame>
        <p:nvGraphicFramePr>
          <p:cNvPr id="15" name="表格 14"/>
          <p:cNvGraphicFramePr/>
          <p:nvPr/>
        </p:nvGraphicFramePr>
        <p:xfrm>
          <a:off x="234633" y="1744345"/>
          <a:ext cx="11722735" cy="3270250"/>
        </p:xfrm>
        <a:graphic>
          <a:graphicData uri="http://schemas.openxmlformats.org/drawingml/2006/table">
            <a:tbl>
              <a:tblPr firstRow="1" bandRow="1">
                <a:tableStyleId>{5C22544A-7EE6-4342-B048-85BDC9FD1C3A}</a:tableStyleId>
              </a:tblPr>
              <a:tblGrid>
                <a:gridCol w="509270"/>
                <a:gridCol w="510540"/>
                <a:gridCol w="509270"/>
                <a:gridCol w="509270"/>
                <a:gridCol w="510540"/>
                <a:gridCol w="509270"/>
                <a:gridCol w="509270"/>
                <a:gridCol w="509905"/>
                <a:gridCol w="509905"/>
                <a:gridCol w="509270"/>
                <a:gridCol w="509905"/>
                <a:gridCol w="509905"/>
                <a:gridCol w="509905"/>
                <a:gridCol w="509270"/>
                <a:gridCol w="509905"/>
                <a:gridCol w="509905"/>
                <a:gridCol w="509270"/>
                <a:gridCol w="509270"/>
                <a:gridCol w="510540"/>
                <a:gridCol w="509270"/>
                <a:gridCol w="509270"/>
                <a:gridCol w="510540"/>
                <a:gridCol w="509270"/>
              </a:tblGrid>
              <a:tr h="1005840">
                <a:tc gridSpan="23">
                  <a:txBody>
                    <a:bodyPr/>
                    <a:lstStyle/>
                    <a:p>
                      <a:pPr algn="ctr" fontAlgn="auto">
                        <a:lnSpc>
                          <a:spcPct val="150000"/>
                        </a:lnSpc>
                        <a:buNone/>
                      </a:pPr>
                      <a:r>
                        <a:rPr lang="zh-CN" altLang="en-US" sz="2000" b="0">
                          <a:solidFill>
                            <a:schemeClr val="tx1"/>
                          </a:solidFill>
                          <a:latin typeface="微软雅黑" panose="020B0503020204020204" pitchFamily="34" charset="-122"/>
                          <a:ea typeface="微软雅黑" panose="020B0503020204020204" pitchFamily="34" charset="-122"/>
                        </a:rPr>
                        <a:t>《河北省安全生产事故隐患自查自报工作管理办法（试行）》</a:t>
                      </a:r>
                      <a:endParaRPr lang="zh-CN" altLang="en-US" sz="2000" b="0">
                        <a:solidFill>
                          <a:schemeClr val="tx1"/>
                        </a:solidFill>
                        <a:latin typeface="微软雅黑" panose="020B0503020204020204" pitchFamily="34" charset="-122"/>
                        <a:ea typeface="微软雅黑" panose="020B0503020204020204" pitchFamily="34" charset="-122"/>
                      </a:endParaRPr>
                    </a:p>
                    <a:p>
                      <a:pPr algn="ctr" fontAlgn="auto">
                        <a:lnSpc>
                          <a:spcPct val="150000"/>
                        </a:lnSpc>
                        <a:buNone/>
                      </a:pPr>
                      <a:r>
                        <a:rPr lang="zh-CN" altLang="en-US" sz="2000" b="0">
                          <a:solidFill>
                            <a:schemeClr val="tx1"/>
                          </a:solidFill>
                          <a:latin typeface="微软雅黑" panose="020B0503020204020204" pitchFamily="34" charset="-122"/>
                          <a:ea typeface="微软雅黑" panose="020B0503020204020204" pitchFamily="34" charset="-122"/>
                        </a:rPr>
                        <a:t>第四条</a:t>
                      </a:r>
                      <a:endParaRPr lang="zh-CN" altLang="en-US" sz="20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502285">
                <a:tc gridSpan="23">
                  <a:txBody>
                    <a:bodyPr/>
                    <a:lstStyle/>
                    <a:p>
                      <a:pPr algn="ctr">
                        <a:buNone/>
                      </a:pPr>
                      <a:r>
                        <a:rPr lang="zh-CN" altLang="en-US" sz="2000" b="1">
                          <a:solidFill>
                            <a:schemeClr val="tx1"/>
                          </a:solidFill>
                          <a:latin typeface="微软雅黑" panose="020B0503020204020204" pitchFamily="34" charset="-122"/>
                          <a:ea typeface="微软雅黑" panose="020B0503020204020204" pitchFamily="34" charset="-122"/>
                        </a:rPr>
                        <a:t>行业分类</a:t>
                      </a:r>
                      <a:endParaRPr lang="zh-CN" altLang="en-US" sz="2000" b="1">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1762125">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煤矿</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非煤矿山</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危险化学品</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烟花爆竹</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冶金</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建材</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有色</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机械</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轻工</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纺织</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烟草</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电力</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商贸</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交通运输</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建筑施工</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民用爆炸物品</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燃气</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教育</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医疗</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水利</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农业</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林业</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旅游</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r>
            </a:tbl>
          </a:graphicData>
        </a:graphic>
      </p:graphicFrame>
      <p:sp>
        <p:nvSpPr>
          <p:cNvPr id="2" name="左大括号 1"/>
          <p:cNvSpPr/>
          <p:nvPr/>
        </p:nvSpPr>
        <p:spPr>
          <a:xfrm rot="16200000">
            <a:off x="4359275" y="3052445"/>
            <a:ext cx="434975" cy="4523740"/>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文本框 2"/>
          <p:cNvSpPr txBox="1"/>
          <p:nvPr/>
        </p:nvSpPr>
        <p:spPr>
          <a:xfrm>
            <a:off x="62865" y="5647690"/>
            <a:ext cx="11857990" cy="1005840"/>
          </a:xfrm>
          <a:prstGeom prst="rect">
            <a:avLst/>
          </a:prstGeom>
          <a:noFill/>
        </p:spPr>
        <p:txBody>
          <a:bodyPr wrap="square" rtlCol="0">
            <a:spAutoFit/>
          </a:bodyPr>
          <a:lstStyle/>
          <a:p>
            <a:pPr fontAlgn="auto">
              <a:lnSpc>
                <a:spcPct val="150000"/>
              </a:lnSpc>
            </a:pPr>
            <a:r>
              <a:rPr lang="en-US" altLang="zh-CN" sz="20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注：这八大行业有各自详细的分类标准。详见：</a:t>
            </a:r>
            <a:endParaRPr lang="zh-CN" altLang="en-US" sz="2000">
              <a:solidFill>
                <a:schemeClr val="bg1"/>
              </a:solidFill>
              <a:latin typeface="微软雅黑" panose="020B0503020204020204" pitchFamily="34" charset="-122"/>
              <a:ea typeface="微软雅黑" panose="020B0503020204020204" pitchFamily="34" charset="-122"/>
            </a:endParaRPr>
          </a:p>
          <a:p>
            <a:pPr fontAlgn="auto">
              <a:lnSpc>
                <a:spcPct val="150000"/>
              </a:lnSpc>
            </a:pPr>
            <a:r>
              <a:rPr lang="zh-CN" altLang="en-US" sz="2000">
                <a:solidFill>
                  <a:schemeClr val="bg1"/>
                </a:solidFill>
                <a:latin typeface="微软雅黑" panose="020B0503020204020204" pitchFamily="34" charset="-122"/>
                <a:ea typeface="微软雅黑" panose="020B0503020204020204" pitchFamily="34" charset="-122"/>
              </a:rPr>
              <a:t>《冶金有色建材机械轻工纺织烟草商贸行业安全监管分类标准（试行）》（安监总厅管四〔2014〕29号）</a:t>
            </a:r>
            <a:endParaRPr lang="zh-CN" altLang="en-US" sz="200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34950" y="942975"/>
            <a:ext cx="4353560" cy="483235"/>
          </a:xfrm>
          <a:prstGeom prst="rect">
            <a:avLst/>
          </a:prstGeom>
          <a:noFill/>
        </p:spPr>
        <p:txBody>
          <a:bodyPr wrap="squar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行业分类标准：</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建立企业基础信息台账</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aphicFrame>
        <p:nvGraphicFramePr>
          <p:cNvPr id="21" name="表格 20"/>
          <p:cNvGraphicFramePr/>
          <p:nvPr/>
        </p:nvGraphicFramePr>
        <p:xfrm>
          <a:off x="474345" y="2521585"/>
          <a:ext cx="11243310" cy="3034030"/>
        </p:xfrm>
        <a:graphic>
          <a:graphicData uri="http://schemas.openxmlformats.org/drawingml/2006/table">
            <a:tbl>
              <a:tblPr firstRow="1" bandRow="1">
                <a:tableStyleId>{5C22544A-7EE6-4342-B048-85BDC9FD1C3A}</a:tableStyleId>
              </a:tblPr>
              <a:tblGrid>
                <a:gridCol w="591820"/>
                <a:gridCol w="591820"/>
                <a:gridCol w="591820"/>
                <a:gridCol w="591820"/>
                <a:gridCol w="591820"/>
                <a:gridCol w="591820"/>
                <a:gridCol w="591820"/>
                <a:gridCol w="591820"/>
                <a:gridCol w="591820"/>
                <a:gridCol w="590550"/>
                <a:gridCol w="591820"/>
                <a:gridCol w="591820"/>
                <a:gridCol w="591820"/>
                <a:gridCol w="591820"/>
                <a:gridCol w="591820"/>
                <a:gridCol w="591820"/>
                <a:gridCol w="591820"/>
                <a:gridCol w="591820"/>
                <a:gridCol w="591820"/>
              </a:tblGrid>
              <a:tr h="3034030">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企业名称</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注册号</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组织机构代码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成立日期</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法定代表</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联系电话</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电子邮箱</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注册地址</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邮政编码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经济类型代码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行政区划代码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行业类型代码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企业行政隶属关系</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经营范围</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企业状态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企业位置经度</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企业位置维度</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1">
                          <a:solidFill>
                            <a:srgbClr val="0070C0"/>
                          </a:solidFill>
                          <a:latin typeface="微软雅黑" panose="020B0503020204020204" pitchFamily="34" charset="-122"/>
                          <a:ea typeface="微软雅黑" panose="020B0503020204020204" pitchFamily="34" charset="-122"/>
                          <a:sym typeface="+mn-ea"/>
                        </a:rPr>
                        <a:t>安全生产标准化达标等级</a:t>
                      </a:r>
                      <a:endParaRPr lang="zh-CN" altLang="en-US" sz="2000" b="1">
                        <a:solidFill>
                          <a:srgbClr val="0070C0"/>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1">
                          <a:solidFill>
                            <a:srgbClr val="0070C0"/>
                          </a:solidFill>
                          <a:latin typeface="微软雅黑" panose="020B0503020204020204" pitchFamily="34" charset="-122"/>
                          <a:ea typeface="微软雅黑" panose="020B0503020204020204" pitchFamily="34" charset="-122"/>
                          <a:sym typeface="+mn-ea"/>
                        </a:rPr>
                        <a:t>扣分项整改率</a:t>
                      </a:r>
                      <a:endParaRPr lang="zh-CN" altLang="en-US" sz="2000" b="1">
                        <a:solidFill>
                          <a:srgbClr val="0070C0"/>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r>
            </a:tbl>
          </a:graphicData>
        </a:graphic>
      </p:graphicFrame>
      <p:sp>
        <p:nvSpPr>
          <p:cNvPr id="23" name="左大括号 22"/>
          <p:cNvSpPr/>
          <p:nvPr/>
        </p:nvSpPr>
        <p:spPr>
          <a:xfrm rot="5400000">
            <a:off x="5317490" y="-2546350"/>
            <a:ext cx="392430" cy="9582785"/>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文本框 24"/>
          <p:cNvSpPr txBox="1"/>
          <p:nvPr/>
        </p:nvSpPr>
        <p:spPr>
          <a:xfrm>
            <a:off x="1602740" y="5941060"/>
            <a:ext cx="9088755" cy="640080"/>
          </a:xfrm>
          <a:prstGeom prst="rect">
            <a:avLst/>
          </a:prstGeom>
          <a:noFill/>
        </p:spPr>
        <p:txBody>
          <a:bodyPr wrap="square" rtlCol="0">
            <a:spAutoFit/>
          </a:bodyPr>
          <a:lstStyle/>
          <a:p>
            <a:pPr algn="ctr" fontAlgn="auto">
              <a:lnSpc>
                <a:spcPct val="150000"/>
              </a:lnSpc>
            </a:pP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河北省安监局</a:t>
            </a:r>
            <a:r>
              <a:rPr lang="zh-CN" altLang="en-US" sz="2400">
                <a:solidFill>
                  <a:schemeClr val="bg1"/>
                </a:solidFill>
                <a:latin typeface="微软雅黑" panose="020B0503020204020204" pitchFamily="34" charset="-122"/>
                <a:ea typeface="微软雅黑" panose="020B0503020204020204" pitchFamily="34" charset="-122"/>
                <a:sym typeface="+mn-ea"/>
              </a:rPr>
              <a:t>在此基础上增加</a:t>
            </a:r>
            <a:r>
              <a:rPr lang="en-US" altLang="zh-CN" sz="2400">
                <a:solidFill>
                  <a:schemeClr val="bg1"/>
                </a:solidFill>
                <a:latin typeface="微软雅黑" panose="020B0503020204020204" pitchFamily="34" charset="-122"/>
                <a:ea typeface="微软雅黑" panose="020B0503020204020204" pitchFamily="34" charset="-122"/>
                <a:sym typeface="+mn-ea"/>
              </a:rPr>
              <a:t>2</a:t>
            </a:r>
            <a:r>
              <a:rPr lang="zh-CN" altLang="en-US" sz="2400">
                <a:solidFill>
                  <a:schemeClr val="bg1"/>
                </a:solidFill>
                <a:latin typeface="微软雅黑" panose="020B0503020204020204" pitchFamily="34" charset="-122"/>
                <a:ea typeface="微软雅黑" panose="020B0503020204020204" pitchFamily="34" charset="-122"/>
                <a:sym typeface="+mn-ea"/>
              </a:rPr>
              <a:t>项，共</a:t>
            </a:r>
            <a:r>
              <a:rPr lang="en-US" altLang="zh-CN" sz="2400" b="1">
                <a:solidFill>
                  <a:srgbClr val="FFC000"/>
                </a:solidFill>
                <a:latin typeface="微软雅黑" panose="020B0503020204020204" pitchFamily="34" charset="-122"/>
                <a:ea typeface="微软雅黑" panose="020B0503020204020204" pitchFamily="34" charset="-122"/>
                <a:sym typeface="+mn-ea"/>
              </a:rPr>
              <a:t>19</a:t>
            </a:r>
            <a:r>
              <a:rPr lang="zh-CN" altLang="en-US" sz="2400">
                <a:solidFill>
                  <a:schemeClr val="bg1"/>
                </a:solidFill>
                <a:latin typeface="微软雅黑" panose="020B0503020204020204" pitchFamily="34" charset="-122"/>
                <a:ea typeface="微软雅黑" panose="020B0503020204020204" pitchFamily="34" charset="-122"/>
                <a:sym typeface="+mn-ea"/>
              </a:rPr>
              <a:t>项</a:t>
            </a:r>
            <a:endParaRPr lang="zh-CN" altLang="en-US" sz="2400">
              <a:solidFill>
                <a:schemeClr val="bg1"/>
              </a:solidFill>
              <a:latin typeface="微软雅黑" panose="020B0503020204020204" pitchFamily="34" charset="-122"/>
              <a:ea typeface="微软雅黑" panose="020B0503020204020204" pitchFamily="34" charset="-122"/>
              <a:sym typeface="+mn-ea"/>
            </a:endParaRPr>
          </a:p>
        </p:txBody>
      </p:sp>
      <p:sp>
        <p:nvSpPr>
          <p:cNvPr id="33" name="文本框 32"/>
          <p:cNvSpPr txBox="1"/>
          <p:nvPr/>
        </p:nvSpPr>
        <p:spPr>
          <a:xfrm>
            <a:off x="1191260" y="1355725"/>
            <a:ext cx="8645525" cy="640080"/>
          </a:xfrm>
          <a:prstGeom prst="rect">
            <a:avLst/>
          </a:prstGeom>
          <a:noFill/>
        </p:spPr>
        <p:txBody>
          <a:bodyPr wrap="square" rtlCol="0">
            <a:spAutoFit/>
          </a:bodyPr>
          <a:lstStyle/>
          <a:p>
            <a:pPr algn="ctr" fontAlgn="auto">
              <a:lnSpc>
                <a:spcPct val="150000"/>
              </a:lnSpc>
            </a:pP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国家安监局</a:t>
            </a:r>
            <a:r>
              <a:rPr lang="zh-CN" altLang="en-US" sz="2400">
                <a:solidFill>
                  <a:schemeClr val="bg1"/>
                </a:solidFill>
                <a:latin typeface="微软雅黑" panose="020B0503020204020204" pitchFamily="34" charset="-122"/>
                <a:ea typeface="微软雅黑" panose="020B0503020204020204" pitchFamily="34" charset="-122"/>
                <a:sym typeface="+mn-ea"/>
              </a:rPr>
              <a:t>确定的共</a:t>
            </a:r>
            <a:r>
              <a:rPr lang="en-US" altLang="zh-CN"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17</a:t>
            </a:r>
            <a:r>
              <a:rPr lang="zh-CN" altLang="en-US" sz="2400">
                <a:solidFill>
                  <a:schemeClr val="bg1"/>
                </a:solidFill>
                <a:latin typeface="微软雅黑" panose="020B0503020204020204" pitchFamily="34" charset="-122"/>
                <a:ea typeface="微软雅黑" panose="020B0503020204020204" pitchFamily="34" charset="-122"/>
                <a:sym typeface="+mn-ea"/>
              </a:rPr>
              <a:t>项</a:t>
            </a:r>
            <a:endParaRPr lang="zh-CN" altLang="en-US" sz="2400">
              <a:solidFill>
                <a:schemeClr val="bg1"/>
              </a:solidFill>
              <a:latin typeface="微软雅黑" panose="020B0503020204020204" pitchFamily="34" charset="-122"/>
              <a:ea typeface="微软雅黑" panose="020B0503020204020204" pitchFamily="34" charset="-122"/>
              <a:sym typeface="+mn-ea"/>
            </a:endParaRPr>
          </a:p>
        </p:txBody>
      </p:sp>
      <p:sp>
        <p:nvSpPr>
          <p:cNvPr id="34" name="左大括号 33"/>
          <p:cNvSpPr/>
          <p:nvPr/>
        </p:nvSpPr>
        <p:spPr>
          <a:xfrm rot="5400000" flipH="1" flipV="1">
            <a:off x="5950585" y="418465"/>
            <a:ext cx="392430" cy="10848975"/>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 name="直接连接符 3"/>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34950" y="942975"/>
            <a:ext cx="4353560" cy="483235"/>
          </a:xfrm>
          <a:prstGeom prst="rect">
            <a:avLst/>
          </a:prstGeom>
          <a:noFill/>
        </p:spPr>
        <p:txBody>
          <a:bodyPr wrap="squar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企业基础信息采集项目：</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建立规章制度</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4088765" y="2004060"/>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2" name="圆角矩形 31"/>
          <p:cNvSpPr/>
          <p:nvPr/>
        </p:nvSpPr>
        <p:spPr>
          <a:xfrm>
            <a:off x="4088765" y="1057275"/>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4089400" y="1215390"/>
            <a:ext cx="6508115" cy="417830"/>
          </a:xfrm>
          <a:prstGeom prst="rect">
            <a:avLst/>
          </a:prstGeom>
          <a:noFill/>
        </p:spPr>
        <p:txBody>
          <a:bodyPr wrap="square" rtlCol="0">
            <a:spAutoFit/>
          </a:bodyPr>
          <a:lstStyle/>
          <a:p>
            <a:r>
              <a:rPr lang="zh-CN" altLang="en-US" sz="2000">
                <a:solidFill>
                  <a:schemeClr val="accent4">
                    <a:lumMod val="60000"/>
                    <a:lumOff val="40000"/>
                  </a:schemeClr>
                </a:solidFill>
                <a:latin typeface="微软雅黑" panose="020B0503020204020204" pitchFamily="34" charset="-122"/>
                <a:ea typeface="微软雅黑" panose="020B0503020204020204" pitchFamily="34" charset="-122"/>
              </a:rPr>
              <a:t>《河北省隐患排查治理体系建设实施意见》</a:t>
            </a:r>
            <a:endParaRPr lang="zh-CN" altLang="en-US" sz="200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35" name="圆角矩形 34"/>
          <p:cNvSpPr/>
          <p:nvPr/>
        </p:nvSpPr>
        <p:spPr>
          <a:xfrm>
            <a:off x="4090035" y="4955540"/>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4109085" y="4943475"/>
            <a:ext cx="6909435" cy="722630"/>
          </a:xfrm>
          <a:prstGeom prst="rect">
            <a:avLst/>
          </a:prstGeom>
          <a:noFill/>
          <a:ln>
            <a:noFill/>
          </a:ln>
          <a:extLst>
            <a:ext uri="{909E8E84-426E-40DD-AFC4-6F175D3DCCD1}">
              <a14:hiddenFill xmlns:a14="http://schemas.microsoft.com/office/drawing/2010/main">
                <a:solidFill>
                  <a:schemeClr val="accent4">
                    <a:lumMod val="60000"/>
                    <a:lumOff val="40000"/>
                  </a:schemeClr>
                </a:solidFill>
              </a14:hiddenFill>
            </a:ext>
          </a:extLst>
        </p:spPr>
        <p:txBody>
          <a:bodyPr wrap="square" rtlCol="0">
            <a:spAutoFit/>
          </a:bodyPr>
          <a:lstStyle/>
          <a:p>
            <a:r>
              <a:rPr lang="zh-CN" altLang="en-US" sz="2000">
                <a:solidFill>
                  <a:schemeClr val="accent4">
                    <a:lumMod val="60000"/>
                    <a:lumOff val="40000"/>
                  </a:schemeClr>
                </a:solidFill>
                <a:latin typeface="微软雅黑" panose="020B0503020204020204" pitchFamily="34" charset="-122"/>
                <a:ea typeface="微软雅黑" panose="020B0503020204020204" pitchFamily="34" charset="-122"/>
              </a:rPr>
              <a:t>《关于进一步做好企业安全生产诚信体系和隐患排查治理体系建设的通知》</a:t>
            </a:r>
            <a:endParaRPr lang="zh-CN" altLang="en-US" sz="200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4089400" y="2979420"/>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4088765" y="3941445"/>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4089400" y="5883910"/>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089400" y="2146300"/>
            <a:ext cx="6508115" cy="417830"/>
          </a:xfrm>
          <a:prstGeom prst="rect">
            <a:avLst/>
          </a:prstGeom>
          <a:noFill/>
        </p:spPr>
        <p:txBody>
          <a:bodyPr wrap="square" rtlCol="0">
            <a:spAutoFit/>
          </a:bodyPr>
          <a:lstStyle/>
          <a:p>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《关于推进隐患排查治理体系试点建设的通知》</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4089400" y="3129280"/>
            <a:ext cx="6909435" cy="417830"/>
          </a:xfrm>
          <a:prstGeom prst="rect">
            <a:avLst/>
          </a:prstGeom>
          <a:noFill/>
        </p:spPr>
        <p:txBody>
          <a:bodyPr wrap="square" rtlCol="0">
            <a:spAutoFit/>
          </a:bodyPr>
          <a:lstStyle/>
          <a:p>
            <a:r>
              <a:rPr lang="zh-CN" altLang="en-US" sz="2000">
                <a:solidFill>
                  <a:schemeClr val="accent4">
                    <a:lumMod val="60000"/>
                    <a:lumOff val="40000"/>
                  </a:schemeClr>
                </a:solidFill>
                <a:latin typeface="微软雅黑" panose="020B0503020204020204" pitchFamily="34" charset="-122"/>
                <a:ea typeface="微软雅黑" panose="020B0503020204020204" pitchFamily="34" charset="-122"/>
              </a:rPr>
              <a:t>《河北省安全生产事故隐患自查自报工作管理办法（试行）》</a:t>
            </a:r>
            <a:endParaRPr lang="zh-CN" altLang="en-US" sz="200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4088765" y="4097020"/>
            <a:ext cx="6909435" cy="417830"/>
          </a:xfrm>
          <a:prstGeom prst="rect">
            <a:avLst/>
          </a:prstGeom>
          <a:noFill/>
        </p:spPr>
        <p:txBody>
          <a:bodyPr wrap="square" rtlCol="0">
            <a:spAutoFit/>
          </a:bodyPr>
          <a:lstStyle/>
          <a:p>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《河北省安全生产隐患排查治理绩效考核办法（试行）》</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088765" y="6038850"/>
            <a:ext cx="6223635" cy="417830"/>
          </a:xfrm>
          <a:prstGeom prst="rect">
            <a:avLst/>
          </a:prstGeom>
          <a:noFill/>
        </p:spPr>
        <p:txBody>
          <a:bodyPr wrap="square" rtlCol="0">
            <a:spAutoFit/>
          </a:bodyPr>
          <a:lstStyle/>
          <a:p>
            <a:r>
              <a:rPr lang="zh-CN" altLang="en-US" sz="2000">
                <a:solidFill>
                  <a:schemeClr val="accent4">
                    <a:lumMod val="60000"/>
                    <a:lumOff val="40000"/>
                  </a:schemeClr>
                </a:solidFill>
                <a:latin typeface="微软雅黑" panose="020B0503020204020204" pitchFamily="34" charset="-122"/>
                <a:ea typeface="微软雅黑" panose="020B0503020204020204" pitchFamily="34" charset="-122"/>
              </a:rPr>
              <a:t>《企业隐患排查治理清单管理工作指导手册》</a:t>
            </a:r>
            <a:endParaRPr lang="zh-CN" altLang="en-US" sz="2000">
              <a:solidFill>
                <a:schemeClr val="accent4">
                  <a:lumMod val="60000"/>
                  <a:lumOff val="40000"/>
                </a:schemeClr>
              </a:solidFill>
              <a:latin typeface="微软雅黑" panose="020B0503020204020204" pitchFamily="34" charset="-122"/>
              <a:ea typeface="微软雅黑" panose="020B0503020204020204" pitchFamily="34" charset="-122"/>
            </a:endParaRPr>
          </a:p>
        </p:txBody>
      </p:sp>
      <p:cxnSp>
        <p:nvCxnSpPr>
          <p:cNvPr id="43" name="直接连接符 42"/>
          <p:cNvCxnSpPr>
            <a:stCxn id="2" idx="7"/>
            <a:endCxn id="50" idx="3"/>
          </p:cNvCxnSpPr>
          <p:nvPr/>
        </p:nvCxnSpPr>
        <p:spPr>
          <a:xfrm flipV="1">
            <a:off x="2880995" y="1524000"/>
            <a:ext cx="1090930" cy="14351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51" idx="7"/>
          </p:cNvCxnSpPr>
          <p:nvPr/>
        </p:nvCxnSpPr>
        <p:spPr>
          <a:xfrm flipV="1">
            <a:off x="3119755" y="2263140"/>
            <a:ext cx="1050290" cy="10604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2" idx="6"/>
            <a:endCxn id="52" idx="7"/>
          </p:cNvCxnSpPr>
          <p:nvPr/>
        </p:nvCxnSpPr>
        <p:spPr>
          <a:xfrm flipV="1">
            <a:off x="3242945" y="3238500"/>
            <a:ext cx="927100" cy="5568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2" idx="6"/>
            <a:endCxn id="53" idx="5"/>
          </p:cNvCxnSpPr>
          <p:nvPr/>
        </p:nvCxnSpPr>
        <p:spPr>
          <a:xfrm>
            <a:off x="3242945" y="3795395"/>
            <a:ext cx="927100" cy="6045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endCxn id="54" idx="1"/>
          </p:cNvCxnSpPr>
          <p:nvPr/>
        </p:nvCxnSpPr>
        <p:spPr>
          <a:xfrm>
            <a:off x="3119755" y="4216400"/>
            <a:ext cx="852170" cy="96964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endCxn id="55" idx="4"/>
          </p:cNvCxnSpPr>
          <p:nvPr/>
        </p:nvCxnSpPr>
        <p:spPr>
          <a:xfrm>
            <a:off x="2880995" y="4658995"/>
            <a:ext cx="1189990" cy="1729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772160" y="2613025"/>
            <a:ext cx="2470785" cy="23647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微软雅黑" panose="020B0503020204020204" pitchFamily="34" charset="-122"/>
                <a:ea typeface="微软雅黑" panose="020B0503020204020204" pitchFamily="34" charset="-122"/>
              </a:rPr>
              <a:t>建立</a:t>
            </a:r>
            <a:endParaRPr lang="zh-CN" altLang="en-US" sz="2800">
              <a:solidFill>
                <a:schemeClr val="bg1"/>
              </a:solidFill>
              <a:latin typeface="微软雅黑" panose="020B0503020204020204" pitchFamily="34" charset="-122"/>
              <a:ea typeface="微软雅黑" panose="020B0503020204020204" pitchFamily="34" charset="-122"/>
            </a:endParaRPr>
          </a:p>
          <a:p>
            <a:pPr algn="ctr"/>
            <a:r>
              <a:rPr lang="zh-CN" altLang="en-US" sz="2800">
                <a:solidFill>
                  <a:schemeClr val="bg1"/>
                </a:solidFill>
                <a:latin typeface="微软雅黑" panose="020B0503020204020204" pitchFamily="34" charset="-122"/>
                <a:ea typeface="微软雅黑" panose="020B0503020204020204" pitchFamily="34" charset="-122"/>
              </a:rPr>
              <a:t>规章制度</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50" name="椭圆 49"/>
          <p:cNvSpPr/>
          <p:nvPr/>
        </p:nvSpPr>
        <p:spPr>
          <a:xfrm>
            <a:off x="3931285" y="1283335"/>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3931285" y="2221865"/>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3931285" y="3197225"/>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931285" y="4159250"/>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3931285" y="5144770"/>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931285" y="6106795"/>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明确部门职责</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318135" y="1734820"/>
            <a:ext cx="11525885" cy="2240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49275" y="1981200"/>
            <a:ext cx="1863090" cy="174688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微软雅黑" panose="020B0503020204020204" pitchFamily="34" charset="-122"/>
                <a:ea typeface="微软雅黑" panose="020B0503020204020204" pitchFamily="34" charset="-122"/>
              </a:rPr>
              <a:t>安全监管部门</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412365" y="2430145"/>
            <a:ext cx="9431020" cy="848995"/>
          </a:xfrm>
          <a:prstGeom prst="rect">
            <a:avLst/>
          </a:prstGeom>
          <a:noFill/>
        </p:spPr>
        <p:txBody>
          <a:bodyPr wrap="square" rtlCol="0">
            <a:spAutoFit/>
          </a:bodyPr>
          <a:lstStyle/>
          <a:p>
            <a:r>
              <a:rPr lang="zh-CN" altLang="en-US" sz="2400">
                <a:solidFill>
                  <a:schemeClr val="tx1"/>
                </a:solidFill>
                <a:latin typeface="微软雅黑" panose="020B0503020204020204" pitchFamily="34" charset="-122"/>
                <a:ea typeface="微软雅黑" panose="020B0503020204020204" pitchFamily="34" charset="-122"/>
              </a:rPr>
              <a:t>负责生产经营单位安全生产事故隐患自查自报工作的组织、协调、监督、考核。（具体如下：）</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2480310" y="4126230"/>
            <a:ext cx="8340725" cy="2312035"/>
          </a:xfrm>
          <a:prstGeom prst="rect">
            <a:avLst/>
          </a:prstGeom>
          <a:noFill/>
        </p:spPr>
        <p:txBody>
          <a:bodyPr wrap="square" rtlCol="0">
            <a:spAutoFit/>
          </a:bodyPr>
          <a:lstStyle/>
          <a:p>
            <a:pPr marL="342900" indent="-342900">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组织研发自查自报系统，做好日常维护、运行管理等工作</a:t>
            </a:r>
            <a:endParaRPr lang="zh-CN" altLang="en-US" sz="2400">
              <a:solidFill>
                <a:schemeClr val="bg1"/>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组织培训</a:t>
            </a:r>
            <a:endParaRPr lang="zh-CN" altLang="en-US" sz="2400">
              <a:solidFill>
                <a:schemeClr val="bg1"/>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对隐患自查自报工作情况进行监督检查</a:t>
            </a:r>
            <a:endParaRPr lang="zh-CN" altLang="en-US" sz="2400">
              <a:solidFill>
                <a:schemeClr val="bg1"/>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事故隐患的汇总分析，定期通报</a:t>
            </a:r>
            <a:endParaRPr lang="zh-CN" altLang="en-US" sz="2400">
              <a:solidFill>
                <a:schemeClr val="bg1"/>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组织专项整治</a:t>
            </a:r>
            <a:endParaRPr lang="zh-CN" altLang="en-US" sz="2400">
              <a:solidFill>
                <a:schemeClr val="bg1"/>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进行绩效考核</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明确部门职责</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318135" y="1468120"/>
            <a:ext cx="11525885" cy="2240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49275" y="1714500"/>
            <a:ext cx="1863090" cy="174688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微软雅黑" panose="020B0503020204020204" pitchFamily="34" charset="-122"/>
                <a:ea typeface="微软雅黑" panose="020B0503020204020204" pitchFamily="34" charset="-122"/>
              </a:rPr>
              <a:t>行业管理部门</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412365" y="2163445"/>
            <a:ext cx="9431020" cy="848995"/>
          </a:xfrm>
          <a:prstGeom prst="rect">
            <a:avLst/>
          </a:prstGeom>
          <a:noFill/>
        </p:spPr>
        <p:txBody>
          <a:bodyPr wrap="square" rtlCol="0">
            <a:spAutoFit/>
          </a:bodyPr>
          <a:lstStyle/>
          <a:p>
            <a:pPr indent="0">
              <a:buFont typeface="Wingdings" panose="05000000000000000000" charset="0"/>
              <a:buNone/>
            </a:pPr>
            <a:r>
              <a:rPr lang="zh-CN" altLang="en-US" sz="2400">
                <a:solidFill>
                  <a:schemeClr val="tx1"/>
                </a:solidFill>
                <a:latin typeface="微软雅黑" panose="020B0503020204020204" pitchFamily="34" charset="-122"/>
                <a:ea typeface="微软雅黑" panose="020B0503020204020204" pitchFamily="34" charset="-122"/>
              </a:rPr>
              <a:t>省行业安全监管部门组织、指导和监督职责范围内的生产经营单位隐患排查。</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 name="圆角矩形 1"/>
          <p:cNvSpPr/>
          <p:nvPr/>
        </p:nvSpPr>
        <p:spPr>
          <a:xfrm>
            <a:off x="333375" y="3921125"/>
            <a:ext cx="11525885" cy="2240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564515" y="4167505"/>
            <a:ext cx="1863090" cy="174688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微软雅黑" panose="020B0503020204020204" pitchFamily="34" charset="-122"/>
                <a:ea typeface="微软雅黑" panose="020B0503020204020204" pitchFamily="34" charset="-122"/>
              </a:rPr>
              <a:t>专项监管部门</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427605" y="4435475"/>
            <a:ext cx="9431020" cy="1214755"/>
          </a:xfrm>
          <a:prstGeom prst="rect">
            <a:avLst/>
          </a:prstGeom>
          <a:noFill/>
        </p:spPr>
        <p:txBody>
          <a:bodyPr wrap="square" rtlCol="0">
            <a:spAutoFit/>
          </a:bodyPr>
          <a:lstStyle/>
          <a:p>
            <a:r>
              <a:rPr lang="zh-CN" altLang="en-US" sz="2400">
                <a:solidFill>
                  <a:schemeClr val="tx1"/>
                </a:solidFill>
                <a:latin typeface="微软雅黑" panose="020B0503020204020204" pitchFamily="34" charset="-122"/>
                <a:ea typeface="微软雅黑" panose="020B0503020204020204" pitchFamily="34" charset="-122"/>
              </a:rPr>
              <a:t>按照消防安全、特种设备安全、防雷安全、民爆物品储存和使用安全等法律、法规、规章的规定，组织、指导和监督本领域内生产经营单位开展隐患排查治理工作。</a:t>
            </a:r>
            <a:endParaRPr lang="zh-CN" altLang="en-US" sz="2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p:nvPr/>
        </p:nvGraphicFramePr>
        <p:xfrm>
          <a:off x="910177" y="1252728"/>
          <a:ext cx="10367835" cy="5102860"/>
        </p:xfrm>
        <a:graphic>
          <a:graphicData uri="http://schemas.openxmlformats.org/drawingml/2006/table">
            <a:tbl>
              <a:tblPr firstRow="1" bandRow="1">
                <a:tableStyleId>{5C22544A-7EE6-4342-B048-85BDC9FD1C3A}</a:tableStyleId>
              </a:tblPr>
              <a:tblGrid>
                <a:gridCol w="2180479"/>
                <a:gridCol w="8187356"/>
              </a:tblGrid>
              <a:tr h="1226396">
                <a:tc rowSpan="3">
                  <a:txBody>
                    <a:bodyPr/>
                    <a:lstStyle/>
                    <a:p>
                      <a:pPr algn="ctr">
                        <a:buNone/>
                      </a:pPr>
                      <a:r>
                        <a:rPr lang="zh-CN" altLang="en-US" sz="2400" b="1" dirty="0">
                          <a:solidFill>
                            <a:srgbClr val="0070C0"/>
                          </a:solidFill>
                          <a:latin typeface="微软雅黑" panose="020B0503020204020204" pitchFamily="34" charset="-122"/>
                          <a:ea typeface="微软雅黑" panose="020B0503020204020204" pitchFamily="34" charset="-122"/>
                        </a:rPr>
                        <a:t>培训内容</a:t>
                      </a:r>
                      <a:endParaRPr lang="zh-CN" altLang="en-US" sz="2400" b="1" dirty="0">
                        <a:solidFill>
                          <a:srgbClr val="0070C0"/>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b="0">
                          <a:solidFill>
                            <a:schemeClr val="tx1"/>
                          </a:solidFill>
                          <a:latin typeface="微软雅黑" panose="020B0503020204020204" pitchFamily="34" charset="-122"/>
                          <a:ea typeface="微软雅黑" panose="020B0503020204020204" pitchFamily="34" charset="-122"/>
                          <a:sym typeface="+mn-ea"/>
                        </a:rPr>
                        <a:t>隐患排查治理自查自报的目的和意义、工作内容、工作方法、职责要求、奖惩措施等</a:t>
                      </a:r>
                      <a:endParaRPr lang="zh-CN" altLang="en-US" sz="2400" b="0">
                        <a:solidFill>
                          <a:schemeClr val="tx1"/>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663524">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a:solidFill>
                            <a:schemeClr val="tx1"/>
                          </a:solidFill>
                          <a:latin typeface="微软雅黑" panose="020B0503020204020204" pitchFamily="34" charset="-122"/>
                          <a:ea typeface="微软雅黑" panose="020B0503020204020204" pitchFamily="34" charset="-122"/>
                          <a:sym typeface="+mn-ea"/>
                        </a:rPr>
                        <a:t>隐患排查治理标准的解读与应用</a:t>
                      </a:r>
                      <a:endParaRPr lang="zh-CN" altLang="en-US" sz="2400" b="0">
                        <a:solidFill>
                          <a:schemeClr val="tx1"/>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663524">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b="0">
                          <a:solidFill>
                            <a:schemeClr val="tx1"/>
                          </a:solidFill>
                          <a:latin typeface="微软雅黑" panose="020B0503020204020204" pitchFamily="34" charset="-122"/>
                          <a:ea typeface="微软雅黑" panose="020B0503020204020204" pitchFamily="34" charset="-122"/>
                          <a:sym typeface="+mn-ea"/>
                        </a:rPr>
                        <a:t>隐患排查治理信息系统操作</a:t>
                      </a:r>
                      <a:endParaRPr lang="zh-CN" altLang="en-US" sz="2400" b="0">
                        <a:solidFill>
                          <a:schemeClr val="tx1"/>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646908">
                <a:tc rowSpan="2">
                  <a:txBody>
                    <a:bodyPr/>
                    <a:lstStyle/>
                    <a:p>
                      <a:pPr indent="0" algn="ctr">
                        <a:buFont typeface="Wingdings" panose="05000000000000000000" charset="0"/>
                        <a:buNone/>
                      </a:pPr>
                      <a:r>
                        <a:rPr lang="zh-CN" altLang="en-US" sz="2400" b="1">
                          <a:solidFill>
                            <a:srgbClr val="0070C0"/>
                          </a:solidFill>
                          <a:latin typeface="微软雅黑" panose="020B0503020204020204" pitchFamily="34" charset="-122"/>
                          <a:ea typeface="微软雅黑" panose="020B0503020204020204" pitchFamily="34" charset="-122"/>
                        </a:rPr>
                        <a:t>培训对象</a:t>
                      </a:r>
                      <a:endParaRPr lang="zh-CN" altLang="en-US" sz="2400" b="1">
                        <a:solidFill>
                          <a:srgbClr val="0070C0"/>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b="0">
                          <a:solidFill>
                            <a:schemeClr val="tx1"/>
                          </a:solidFill>
                          <a:latin typeface="微软雅黑" panose="020B0503020204020204" pitchFamily="34" charset="-122"/>
                          <a:ea typeface="微软雅黑" panose="020B0503020204020204" pitchFamily="34" charset="-122"/>
                        </a:rPr>
                        <a:t>生产经营单位主要负责人、安全管理人员、系统操作员</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844636">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a:solidFill>
                            <a:schemeClr val="tx1"/>
                          </a:solidFill>
                          <a:latin typeface="微软雅黑" panose="020B0503020204020204" pitchFamily="34" charset="-122"/>
                          <a:ea typeface="微软雅黑" panose="020B0503020204020204" pitchFamily="34" charset="-122"/>
                          <a:sym typeface="+mn-ea"/>
                        </a:rPr>
                        <a:t>各级安监部门负责人、管理人员、各行业管理部门主管安全负责人、具体工作人员</a:t>
                      </a:r>
                      <a:endParaRPr lang="zh-CN" altLang="en-US" sz="2400" b="0">
                        <a:solidFill>
                          <a:schemeClr val="tx1"/>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1057872">
                <a:tc>
                  <a:txBody>
                    <a:bodyPr/>
                    <a:lstStyle/>
                    <a:p>
                      <a:pPr indent="0" algn="ctr">
                        <a:buFont typeface="Wingdings" panose="05000000000000000000" charset="0"/>
                        <a:buNone/>
                      </a:pPr>
                      <a:r>
                        <a:rPr lang="zh-CN" altLang="en-US" sz="2400" b="1">
                          <a:solidFill>
                            <a:srgbClr val="0070C0"/>
                          </a:solidFill>
                          <a:latin typeface="微软雅黑" panose="020B0503020204020204" pitchFamily="34" charset="-122"/>
                          <a:ea typeface="微软雅黑" panose="020B0503020204020204" pitchFamily="34" charset="-122"/>
                          <a:sym typeface="+mn-ea"/>
                        </a:rPr>
                        <a:t>培训组织与形式</a:t>
                      </a:r>
                      <a:endParaRPr lang="zh-CN" altLang="en-US" sz="2400" b="1">
                        <a:solidFill>
                          <a:srgbClr val="0070C0"/>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b="0" dirty="0">
                          <a:solidFill>
                            <a:schemeClr val="tx1"/>
                          </a:solidFill>
                          <a:latin typeface="微软雅黑" panose="020B0503020204020204" pitchFamily="34" charset="-122"/>
                          <a:ea typeface="微软雅黑" panose="020B0503020204020204" pitchFamily="34" charset="-122"/>
                          <a:sym typeface="+mn-ea"/>
                        </a:rPr>
                        <a:t>分期、分批、分层次进行集中授课培训、书面课件培训、上机实操培训、现场指导等</a:t>
                      </a:r>
                      <a:endParaRPr lang="zh-CN" altLang="en-US" sz="2400" b="0" dirty="0">
                        <a:solidFill>
                          <a:schemeClr val="tx1"/>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bl>
          </a:graphicData>
        </a:graphic>
      </p:graphicFrame>
      <p:sp>
        <p:nvSpPr>
          <p:cNvPr id="10" name="文本框 9"/>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组织教育培训</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p:nvPr/>
        </p:nvGraphicFramePr>
        <p:xfrm>
          <a:off x="473075" y="1180465"/>
          <a:ext cx="11184255" cy="5297170"/>
        </p:xfrm>
        <a:graphic>
          <a:graphicData uri="http://schemas.openxmlformats.org/drawingml/2006/table">
            <a:tbl>
              <a:tblPr firstRow="1" bandRow="1">
                <a:tableStyleId>{5C22544A-7EE6-4342-B048-85BDC9FD1C3A}</a:tableStyleId>
              </a:tblPr>
              <a:tblGrid>
                <a:gridCol w="2189480"/>
                <a:gridCol w="8994775"/>
              </a:tblGrid>
              <a:tr h="590550">
                <a:tc rowSpan="5">
                  <a:txBody>
                    <a:bodyPr/>
                    <a:lstStyle/>
                    <a:p>
                      <a:pPr algn="ctr">
                        <a:buNone/>
                      </a:pPr>
                      <a:r>
                        <a:rPr lang="zh-CN" altLang="en-US" sz="2400">
                          <a:solidFill>
                            <a:srgbClr val="0070C0"/>
                          </a:solidFill>
                          <a:latin typeface="微软雅黑" panose="020B0503020204020204" pitchFamily="34" charset="-122"/>
                          <a:ea typeface="微软雅黑" panose="020B0503020204020204" pitchFamily="34" charset="-122"/>
                        </a:rPr>
                        <a:t>生产经营单位</a:t>
                      </a:r>
                      <a:endParaRPr lang="zh-CN" altLang="en-US" sz="2400">
                        <a:solidFill>
                          <a:srgbClr val="0070C0"/>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60000"/>
                        <a:lumOff val="40000"/>
                      </a:schemeClr>
                    </a:solidFill>
                  </a:tcPr>
                </a:tc>
                <a:tc>
                  <a:txBody>
                    <a:bodyPr/>
                    <a:lstStyle/>
                    <a:p>
                      <a:pPr algn="just">
                        <a:buNone/>
                      </a:pPr>
                      <a:r>
                        <a:rPr lang="zh-CN" altLang="en-US" sz="2400" b="0">
                          <a:solidFill>
                            <a:schemeClr val="tx1"/>
                          </a:solidFill>
                          <a:latin typeface="微软雅黑" panose="020B0503020204020204" pitchFamily="34" charset="-122"/>
                          <a:ea typeface="微软雅黑" panose="020B0503020204020204" pitchFamily="34" charset="-122"/>
                        </a:rPr>
                        <a:t>对照本单位隐患排查清单以及相关法律法规要求进行隐患排查</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590550">
                <a:tc vMerge="1">
                  <a:tcPr/>
                </a:tc>
                <a:tc>
                  <a:txBody>
                    <a:bodyPr/>
                    <a:lstStyle/>
                    <a:p>
                      <a:pPr algn="just">
                        <a:buNone/>
                      </a:pPr>
                      <a:r>
                        <a:rPr lang="zh-CN" altLang="en-US" sz="2400" b="0">
                          <a:solidFill>
                            <a:schemeClr val="tx1"/>
                          </a:solidFill>
                          <a:latin typeface="微软雅黑" panose="020B0503020204020204" pitchFamily="34" charset="-122"/>
                          <a:ea typeface="微软雅黑" panose="020B0503020204020204" pitchFamily="34" charset="-122"/>
                        </a:rPr>
                        <a:t>每周通过自查自报系统将上周隐患排查治理情况在网上进行填报</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548005">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0070C0"/>
                    </a:solidFill>
                  </a:tcPr>
                </a:tc>
                <a:tc>
                  <a:txBody>
                    <a:bodyPr/>
                    <a:lstStyle/>
                    <a:p>
                      <a:pPr algn="just">
                        <a:buNone/>
                      </a:pPr>
                      <a:r>
                        <a:rPr lang="zh-CN" altLang="en-US" sz="2400" b="0">
                          <a:solidFill>
                            <a:schemeClr val="tx1"/>
                          </a:solidFill>
                          <a:latin typeface="微软雅黑" panose="020B0503020204020204" pitchFamily="34" charset="-122"/>
                          <a:ea typeface="微软雅黑" panose="020B0503020204020204" pitchFamily="34" charset="-122"/>
                        </a:rPr>
                        <a:t>每周未按规定登录、上报隐患的，给予红灯警示</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581660">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0070C0"/>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事故隐患达到整改期限前</a:t>
                      </a: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天的，给予红灯闪烁提醒</a:t>
                      </a:r>
                      <a:endParaRPr lang="zh-CN" altLang="en-US" sz="2400">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641350">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0070C0"/>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事故隐患达到整改期限未整改的，给予红灯警示</a:t>
                      </a:r>
                      <a:endParaRPr lang="zh-CN" altLang="en-US" sz="2400">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1071245">
                <a:tc rowSpan="2">
                  <a:txBody>
                    <a:bodyPr/>
                    <a:lstStyle/>
                    <a:p>
                      <a:pPr algn="ctr">
                        <a:buNone/>
                      </a:pPr>
                      <a:r>
                        <a:rPr lang="zh-CN" altLang="en-US" sz="2400" b="1">
                          <a:solidFill>
                            <a:srgbClr val="0070C0"/>
                          </a:solidFill>
                          <a:latin typeface="微软雅黑" panose="020B0503020204020204" pitchFamily="34" charset="-122"/>
                          <a:ea typeface="微软雅黑" panose="020B0503020204020204" pitchFamily="34" charset="-122"/>
                        </a:rPr>
                        <a:t>行业监管部门</a:t>
                      </a:r>
                      <a:endParaRPr lang="zh-CN" altLang="en-US" sz="2400" b="1">
                        <a:solidFill>
                          <a:srgbClr val="0070C0"/>
                        </a:solidFill>
                        <a:latin typeface="微软雅黑" panose="020B0503020204020204" pitchFamily="34" charset="-122"/>
                        <a:ea typeface="微软雅黑" panose="020B0503020204020204" pitchFamily="34" charset="-122"/>
                      </a:endParaRPr>
                    </a:p>
                    <a:p>
                      <a:pPr algn="ctr">
                        <a:buNone/>
                      </a:pPr>
                      <a:r>
                        <a:rPr lang="zh-CN" altLang="en-US" sz="2400" b="1">
                          <a:solidFill>
                            <a:srgbClr val="0070C0"/>
                          </a:solidFill>
                          <a:latin typeface="微软雅黑" panose="020B0503020204020204" pitchFamily="34" charset="-122"/>
                          <a:ea typeface="微软雅黑" panose="020B0503020204020204" pitchFamily="34" charset="-122"/>
                        </a:rPr>
                        <a:t>专项监管部门</a:t>
                      </a:r>
                      <a:endParaRPr lang="zh-CN" altLang="en-US" sz="2400" b="1">
                        <a:solidFill>
                          <a:srgbClr val="0070C0"/>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60000"/>
                        <a:lumOff val="40000"/>
                      </a:schemeClr>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根据系统亮灯警示情况，</a:t>
                      </a:r>
                      <a:r>
                        <a:rPr lang="en-US" altLang="zh-CN" sz="2400">
                          <a:latin typeface="微软雅黑" panose="020B0503020204020204" pitchFamily="34" charset="-122"/>
                          <a:ea typeface="微软雅黑" panose="020B0503020204020204" pitchFamily="34" charset="-122"/>
                        </a:rPr>
                        <a:t>7</a:t>
                      </a:r>
                      <a:r>
                        <a:rPr lang="zh-CN" altLang="en-US" sz="2400">
                          <a:latin typeface="微软雅黑" panose="020B0503020204020204" pitchFamily="34" charset="-122"/>
                          <a:ea typeface="微软雅黑" panose="020B0503020204020204" pitchFamily="34" charset="-122"/>
                        </a:rPr>
                        <a:t>日内对到期不登录、到期不上报、隐患到期不整改的亮红灯企业，进行督导检查或执法检查，检查情况及时录入信息系统</a:t>
                      </a:r>
                      <a:endParaRPr lang="zh-CN" altLang="en-US" sz="2400">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1156335">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每月对生产经营单位隐患自查自报工作情况进行抽查，并于检查后</a:t>
                      </a:r>
                      <a:r>
                        <a:rPr lang="en-US" altLang="zh-CN" sz="2400">
                          <a:latin typeface="微软雅黑" panose="020B0503020204020204" pitchFamily="34" charset="-122"/>
                          <a:ea typeface="微软雅黑" panose="020B0503020204020204" pitchFamily="34" charset="-122"/>
                        </a:rPr>
                        <a:t>5</a:t>
                      </a:r>
                      <a:r>
                        <a:rPr lang="zh-CN" altLang="en-US" sz="2400">
                          <a:latin typeface="微软雅黑" panose="020B0503020204020204" pitchFamily="34" charset="-122"/>
                          <a:ea typeface="微软雅黑" panose="020B0503020204020204" pitchFamily="34" charset="-122"/>
                        </a:rPr>
                        <a:t>个工作日内将抽查情况在自查自报系统中进行填报</a:t>
                      </a:r>
                      <a:endParaRPr lang="zh-CN" altLang="en-US" sz="2400">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bl>
          </a:graphicData>
        </a:graphic>
      </p:graphicFrame>
      <p:sp>
        <p:nvSpPr>
          <p:cNvPr id="10" name="文本框 9"/>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组织隐患查报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sym typeface="+mn-ea"/>
              </a:rPr>
              <a:t>分类</a:t>
            </a:r>
            <a:r>
              <a:rPr lang="zh-CN" altLang="zh-CN" sz="3600" b="1" dirty="0">
                <a:solidFill>
                  <a:schemeClr val="bg1"/>
                </a:solidFill>
                <a:latin typeface="微软雅黑" panose="020B0503020204020204" pitchFamily="34" charset="-122"/>
                <a:ea typeface="微软雅黑" panose="020B0503020204020204" pitchFamily="34" charset="-122"/>
              </a:rPr>
              <a:t>分级监管</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400300" y="1739265"/>
            <a:ext cx="7676035" cy="4426585"/>
            <a:chOff x="8073" y="3872"/>
            <a:chExt cx="9716" cy="6105"/>
          </a:xfrm>
        </p:grpSpPr>
        <p:sp>
          <p:nvSpPr>
            <p:cNvPr id="3" name="Text Box 31"/>
            <p:cNvSpPr txBox="1"/>
            <p:nvPr/>
          </p:nvSpPr>
          <p:spPr>
            <a:xfrm>
              <a:off x="12139" y="3872"/>
              <a:ext cx="5454" cy="1004"/>
            </a:xfrm>
            <a:prstGeom prst="rect">
              <a:avLst/>
            </a:prstGeom>
            <a:noFill/>
            <a:ln w="9525">
              <a:noFill/>
            </a:ln>
          </p:spPr>
          <p:txBody>
            <a:bodyPr wrap="square" lIns="90000" tIns="90000" rIns="72000" bIns="90000">
              <a:spAutoFit/>
            </a:bodyPr>
            <a:lstStyle/>
            <a:p>
              <a:pPr lvl="0" indent="0" eaLnBrk="1" hangingPunct="1">
                <a:lnSpc>
                  <a:spcPct val="150000"/>
                </a:lnSpc>
                <a:buNone/>
              </a:pPr>
              <a:r>
                <a:rPr lang="zh-CN" altLang="en-US" sz="2400" b="1" dirty="0">
                  <a:solidFill>
                    <a:srgbClr val="92FA69"/>
                  </a:solidFill>
                  <a:latin typeface="微软雅黑" panose="020B0503020204020204" pitchFamily="34" charset="-122"/>
                  <a:ea typeface="微软雅黑" panose="020B0503020204020204" pitchFamily="34" charset="-122"/>
                </a:rPr>
                <a:t>享受激励政策，自主管理为主</a:t>
              </a:r>
              <a:endParaRPr lang="zh-CN" altLang="en-US" sz="2400" b="1" dirty="0">
                <a:solidFill>
                  <a:srgbClr val="92FA69"/>
                </a:solidFill>
                <a:latin typeface="微软雅黑" panose="020B0503020204020204" pitchFamily="34" charset="-122"/>
                <a:ea typeface="微软雅黑" panose="020B0503020204020204" pitchFamily="34" charset="-122"/>
              </a:endParaRPr>
            </a:p>
          </p:txBody>
        </p:sp>
        <p:sp>
          <p:nvSpPr>
            <p:cNvPr id="4" name="Text Box 32"/>
            <p:cNvSpPr txBox="1"/>
            <p:nvPr/>
          </p:nvSpPr>
          <p:spPr>
            <a:xfrm>
              <a:off x="13103" y="5264"/>
              <a:ext cx="3662" cy="1004"/>
            </a:xfrm>
            <a:prstGeom prst="rect">
              <a:avLst/>
            </a:prstGeom>
            <a:noFill/>
            <a:ln w="9525">
              <a:noFill/>
            </a:ln>
          </p:spPr>
          <p:txBody>
            <a:bodyPr lIns="90000" tIns="90000" rIns="72000" bIns="90000">
              <a:spAutoFit/>
            </a:bodyPr>
            <a:lstStyle/>
            <a:p>
              <a:pPr lvl="0" indent="0" eaLnBrk="1" hangingPunct="1">
                <a:lnSpc>
                  <a:spcPct val="150000"/>
                </a:lnSpc>
                <a:buNone/>
              </a:pPr>
              <a:r>
                <a:rPr lang="zh-CN" altLang="en-US" sz="2400" b="1" dirty="0">
                  <a:solidFill>
                    <a:srgbClr val="CAA8FD"/>
                  </a:solidFill>
                  <a:latin typeface="微软雅黑" panose="020B0503020204020204" pitchFamily="34" charset="-122"/>
                  <a:ea typeface="微软雅黑" panose="020B0503020204020204" pitchFamily="34" charset="-122"/>
                </a:rPr>
                <a:t>正常管理为主</a:t>
              </a:r>
              <a:endParaRPr lang="zh-CN" altLang="en-US" sz="2400" b="1" dirty="0">
                <a:solidFill>
                  <a:srgbClr val="CAA8FD"/>
                </a:solidFill>
                <a:latin typeface="微软雅黑" panose="020B0503020204020204" pitchFamily="34" charset="-122"/>
                <a:ea typeface="微软雅黑" panose="020B0503020204020204" pitchFamily="34" charset="-122"/>
              </a:endParaRPr>
            </a:p>
          </p:txBody>
        </p:sp>
        <p:sp>
          <p:nvSpPr>
            <p:cNvPr id="5" name="Text Box 33"/>
            <p:cNvSpPr txBox="1"/>
            <p:nvPr/>
          </p:nvSpPr>
          <p:spPr>
            <a:xfrm>
              <a:off x="13989" y="6723"/>
              <a:ext cx="3454" cy="1004"/>
            </a:xfrm>
            <a:prstGeom prst="rect">
              <a:avLst/>
            </a:prstGeom>
            <a:noFill/>
            <a:ln w="9525">
              <a:noFill/>
            </a:ln>
          </p:spPr>
          <p:txBody>
            <a:bodyPr wrap="square" lIns="90000" tIns="90000" rIns="72000" bIns="90000">
              <a:spAutoFit/>
            </a:bodyPr>
            <a:lstStyle/>
            <a:p>
              <a:pPr lvl="0" indent="0" eaLnBrk="1" hangingPunct="1">
                <a:lnSpc>
                  <a:spcPct val="150000"/>
                </a:lnSpc>
                <a:buNone/>
              </a:pPr>
              <a:r>
                <a:rPr lang="zh-CN" altLang="en-US" sz="2400" b="1" dirty="0">
                  <a:solidFill>
                    <a:srgbClr val="FFC000"/>
                  </a:solidFill>
                  <a:latin typeface="微软雅黑" panose="020B0503020204020204" pitchFamily="34" charset="-122"/>
                  <a:ea typeface="微软雅黑" panose="020B0503020204020204" pitchFamily="34" charset="-122"/>
                </a:rPr>
                <a:t>加强安全生产监管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11" name="Line 34" descr="© INSCALE GmbH, 21.06.2010"/>
            <p:cNvSpPr/>
            <p:nvPr/>
          </p:nvSpPr>
          <p:spPr>
            <a:xfrm>
              <a:off x="12289" y="4859"/>
              <a:ext cx="5303" cy="7"/>
            </a:xfrm>
            <a:prstGeom prst="line">
              <a:avLst/>
            </a:prstGeom>
            <a:ln w="19050" cap="flat" cmpd="sng">
              <a:solidFill>
                <a:srgbClr val="FFFF00"/>
              </a:solidFill>
              <a:prstDash val="sysDot"/>
              <a:headEnd type="none" w="med" len="med"/>
              <a:tailEnd type="none" w="med" len="med"/>
            </a:ln>
          </p:spPr>
        </p:sp>
        <p:sp>
          <p:nvSpPr>
            <p:cNvPr id="13" name="Line 35" descr="© INSCALE GmbH, 21.06.2010"/>
            <p:cNvSpPr/>
            <p:nvPr/>
          </p:nvSpPr>
          <p:spPr>
            <a:xfrm>
              <a:off x="13185" y="6258"/>
              <a:ext cx="4407" cy="7"/>
            </a:xfrm>
            <a:prstGeom prst="line">
              <a:avLst/>
            </a:prstGeom>
            <a:ln w="19050" cap="flat" cmpd="sng">
              <a:solidFill>
                <a:srgbClr val="FFFF00"/>
              </a:solidFill>
              <a:prstDash val="sysDot"/>
              <a:headEnd type="none" w="med" len="med"/>
              <a:tailEnd type="none" w="med" len="med"/>
            </a:ln>
          </p:spPr>
        </p:sp>
        <p:sp>
          <p:nvSpPr>
            <p:cNvPr id="14" name="Line 36" descr="© INSCALE GmbH, 21.06.2010"/>
            <p:cNvSpPr/>
            <p:nvPr/>
          </p:nvSpPr>
          <p:spPr>
            <a:xfrm>
              <a:off x="13840" y="7757"/>
              <a:ext cx="3752" cy="1"/>
            </a:xfrm>
            <a:prstGeom prst="line">
              <a:avLst/>
            </a:prstGeom>
            <a:ln w="19050" cap="flat" cmpd="sng">
              <a:solidFill>
                <a:srgbClr val="FFFF00"/>
              </a:solidFill>
              <a:prstDash val="sysDot"/>
              <a:headEnd type="none" w="med" len="med"/>
              <a:tailEnd type="none" w="med" len="med"/>
            </a:ln>
          </p:spPr>
        </p:sp>
        <p:sp>
          <p:nvSpPr>
            <p:cNvPr id="15" name="Text Box 37"/>
            <p:cNvSpPr txBox="1"/>
            <p:nvPr/>
          </p:nvSpPr>
          <p:spPr>
            <a:xfrm>
              <a:off x="14750" y="8122"/>
              <a:ext cx="3039" cy="1004"/>
            </a:xfrm>
            <a:prstGeom prst="rect">
              <a:avLst/>
            </a:prstGeom>
            <a:noFill/>
            <a:ln w="9525">
              <a:noFill/>
            </a:ln>
          </p:spPr>
          <p:txBody>
            <a:bodyPr wrap="square" lIns="90000" tIns="90000" rIns="72000" bIns="90000">
              <a:spAutoFit/>
            </a:bodyPr>
            <a:lstStyle/>
            <a:p>
              <a:pPr lvl="0" indent="0" eaLnBrk="1" hangingPunct="1">
                <a:lnSpc>
                  <a:spcPct val="150000"/>
                </a:lnSpc>
                <a:buNone/>
              </a:pPr>
              <a:r>
                <a:rPr lang="zh-CN" altLang="en-US" sz="2400" b="1" dirty="0">
                  <a:solidFill>
                    <a:srgbClr val="FF0000"/>
                  </a:solidFill>
                  <a:latin typeface="微软雅黑" panose="020B0503020204020204" pitchFamily="34" charset="-122"/>
                  <a:ea typeface="微软雅黑" panose="020B0503020204020204" pitchFamily="34" charset="-122"/>
                </a:rPr>
                <a:t>实施限制措施</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6" name="Line 38" descr="© INSCALE GmbH, 21.06.2010"/>
            <p:cNvSpPr/>
            <p:nvPr/>
          </p:nvSpPr>
          <p:spPr>
            <a:xfrm>
              <a:off x="14727" y="9149"/>
              <a:ext cx="2866" cy="16"/>
            </a:xfrm>
            <a:prstGeom prst="line">
              <a:avLst/>
            </a:prstGeom>
            <a:ln w="19050" cap="flat" cmpd="sng">
              <a:solidFill>
                <a:srgbClr val="FFFF00"/>
              </a:solidFill>
              <a:prstDash val="sysDot"/>
              <a:headEnd type="none" w="med" len="med"/>
              <a:tailEnd type="none" w="med" len="med"/>
            </a:ln>
          </p:spPr>
        </p:sp>
        <p:grpSp>
          <p:nvGrpSpPr>
            <p:cNvPr id="17" name="组合 16"/>
            <p:cNvGrpSpPr/>
            <p:nvPr/>
          </p:nvGrpSpPr>
          <p:grpSpPr>
            <a:xfrm>
              <a:off x="10633" y="3897"/>
              <a:ext cx="1800" cy="1582"/>
              <a:chOff x="4727626" y="2483024"/>
              <a:chExt cx="1143000" cy="1004888"/>
            </a:xfrm>
          </p:grpSpPr>
          <p:sp>
            <p:nvSpPr>
              <p:cNvPr id="52261" name="Freeform 14" descr="© INSCALE GmbH, 21.06.2010"/>
              <p:cNvSpPr>
                <a:spLocks noChangeAspect="1"/>
              </p:cNvSpPr>
              <p:nvPr/>
            </p:nvSpPr>
            <p:spPr>
              <a:xfrm>
                <a:off x="4821288" y="2483024"/>
                <a:ext cx="476250" cy="841375"/>
              </a:xfrm>
              <a:custGeom>
                <a:avLst/>
                <a:gdLst>
                  <a:gd name="txL" fmla="*/ 0 w 487"/>
                  <a:gd name="txT" fmla="*/ 0 h 936"/>
                  <a:gd name="txR" fmla="*/ 487 w 487"/>
                  <a:gd name="txB" fmla="*/ 936 h 936"/>
                </a:gdLst>
                <a:ahLst/>
                <a:cxnLst>
                  <a:cxn ang="0">
                    <a:pos x="2147483647" y="0"/>
                  </a:cxn>
                  <a:cxn ang="0">
                    <a:pos x="2147483647" y="2147483647"/>
                  </a:cxn>
                  <a:cxn ang="0">
                    <a:pos x="0" y="2147483647"/>
                  </a:cxn>
                  <a:cxn ang="0">
                    <a:pos x="2147483647" y="0"/>
                  </a:cxn>
                </a:cxnLst>
                <a:rect l="txL" t="txT" r="txR" b="txB"/>
                <a:pathLst>
                  <a:path w="487" h="936">
                    <a:moveTo>
                      <a:pt x="487" y="0"/>
                    </a:moveTo>
                    <a:lnTo>
                      <a:pt x="487" y="936"/>
                    </a:lnTo>
                    <a:lnTo>
                      <a:pt x="0" y="846"/>
                    </a:lnTo>
                    <a:lnTo>
                      <a:pt x="487" y="0"/>
                    </a:lnTo>
                    <a:close/>
                  </a:path>
                </a:pathLst>
              </a:custGeom>
              <a:solidFill>
                <a:srgbClr val="7F7F7F">
                  <a:alpha val="100000"/>
                </a:srgbClr>
              </a:solidFill>
              <a:ln w="9525">
                <a:noFill/>
              </a:ln>
            </p:spPr>
            <p:txBody>
              <a:bodyPr/>
              <a:lstStyle/>
              <a:p>
                <a:endParaRPr lang="zh-CN" altLang="en-US"/>
              </a:p>
            </p:txBody>
          </p:sp>
          <p:sp>
            <p:nvSpPr>
              <p:cNvPr id="52262" name="Freeform 15" descr="© INSCALE GmbH, 21.06.2010"/>
              <p:cNvSpPr>
                <a:spLocks noChangeAspect="1"/>
              </p:cNvSpPr>
              <p:nvPr/>
            </p:nvSpPr>
            <p:spPr>
              <a:xfrm>
                <a:off x="5297538" y="2483024"/>
                <a:ext cx="482600" cy="841375"/>
              </a:xfrm>
              <a:custGeom>
                <a:avLst/>
                <a:gdLst>
                  <a:gd name="txL" fmla="*/ 0 w 492"/>
                  <a:gd name="txT" fmla="*/ 0 h 936"/>
                  <a:gd name="txR" fmla="*/ 492 w 492"/>
                  <a:gd name="txB" fmla="*/ 936 h 936"/>
                </a:gdLst>
                <a:ahLst/>
                <a:cxnLst>
                  <a:cxn ang="0">
                    <a:pos x="0" y="0"/>
                  </a:cxn>
                  <a:cxn ang="0">
                    <a:pos x="2147483647" y="2147483647"/>
                  </a:cxn>
                  <a:cxn ang="0">
                    <a:pos x="0" y="2147483647"/>
                  </a:cxn>
                  <a:cxn ang="0">
                    <a:pos x="0" y="0"/>
                  </a:cxn>
                </a:cxnLst>
                <a:rect l="txL" t="txT" r="txR" b="txB"/>
                <a:pathLst>
                  <a:path w="492" h="936">
                    <a:moveTo>
                      <a:pt x="0" y="0"/>
                    </a:moveTo>
                    <a:lnTo>
                      <a:pt x="492" y="846"/>
                    </a:lnTo>
                    <a:lnTo>
                      <a:pt x="0" y="936"/>
                    </a:lnTo>
                    <a:lnTo>
                      <a:pt x="0" y="0"/>
                    </a:lnTo>
                    <a:close/>
                  </a:path>
                </a:pathLst>
              </a:custGeom>
              <a:gradFill rotWithShape="1">
                <a:gsLst>
                  <a:gs pos="0">
                    <a:srgbClr val="DDDDDD">
                      <a:alpha val="100000"/>
                    </a:srgbClr>
                  </a:gs>
                  <a:gs pos="100000">
                    <a:srgbClr val="F5F5F5">
                      <a:alpha val="100000"/>
                    </a:srgbClr>
                  </a:gs>
                </a:gsLst>
                <a:lin ang="0" scaled="1"/>
                <a:tileRect/>
              </a:gradFill>
              <a:ln w="9525">
                <a:noFill/>
              </a:ln>
            </p:spPr>
            <p:txBody>
              <a:bodyPr/>
              <a:lstStyle/>
              <a:p>
                <a:endParaRPr lang="zh-CN" altLang="en-US"/>
              </a:p>
            </p:txBody>
          </p:sp>
          <p:sp>
            <p:nvSpPr>
              <p:cNvPr id="52263" name="Freeform 19" descr="© INSCALE GmbH, 21.06.2010"/>
              <p:cNvSpPr>
                <a:spLocks noChangeAspect="1"/>
              </p:cNvSpPr>
              <p:nvPr/>
            </p:nvSpPr>
            <p:spPr>
              <a:xfrm>
                <a:off x="4727626" y="3303762"/>
                <a:ext cx="1143000" cy="184150"/>
              </a:xfrm>
              <a:custGeom>
                <a:avLst/>
                <a:gdLst>
                  <a:gd name="txL" fmla="*/ 0 w 1171"/>
                  <a:gd name="txT" fmla="*/ 0 h 202"/>
                  <a:gd name="txR" fmla="*/ 1171 w 1171"/>
                  <a:gd name="txB" fmla="*/ 202 h 202"/>
                </a:gdLst>
                <a:ahLst/>
                <a:cxnLst>
                  <a:cxn ang="0">
                    <a:pos x="0" y="2147483647"/>
                  </a:cxn>
                  <a:cxn ang="0">
                    <a:pos x="2147483647" y="0"/>
                  </a:cxn>
                  <a:cxn ang="0">
                    <a:pos x="2147483647" y="2147483647"/>
                  </a:cxn>
                  <a:cxn ang="0">
                    <a:pos x="2147483647" y="0"/>
                  </a:cxn>
                  <a:cxn ang="0">
                    <a:pos x="2147483647" y="2147483647"/>
                  </a:cxn>
                  <a:cxn ang="0">
                    <a:pos x="2147483647" y="2147483647"/>
                  </a:cxn>
                  <a:cxn ang="0">
                    <a:pos x="0" y="2147483647"/>
                  </a:cxn>
                </a:cxnLst>
                <a:rect l="txL" t="txT" r="txR" b="txB"/>
                <a:pathLst>
                  <a:path w="1171" h="202">
                    <a:moveTo>
                      <a:pt x="0" y="90"/>
                    </a:moveTo>
                    <a:lnTo>
                      <a:pt x="469" y="0"/>
                    </a:lnTo>
                    <a:lnTo>
                      <a:pt x="585" y="22"/>
                    </a:lnTo>
                    <a:lnTo>
                      <a:pt x="703" y="0"/>
                    </a:lnTo>
                    <a:lnTo>
                      <a:pt x="1171" y="90"/>
                    </a:lnTo>
                    <a:lnTo>
                      <a:pt x="585" y="202"/>
                    </a:lnTo>
                    <a:lnTo>
                      <a:pt x="0" y="90"/>
                    </a:lnTo>
                    <a:close/>
                  </a:path>
                </a:pathLst>
              </a:custGeom>
              <a:gradFill rotWithShape="1">
                <a:gsLst>
                  <a:gs pos="0">
                    <a:srgbClr val="000000">
                      <a:alpha val="100000"/>
                    </a:srgbClr>
                  </a:gs>
                  <a:gs pos="100000">
                    <a:srgbClr val="4A4A4A">
                      <a:alpha val="100000"/>
                    </a:srgbClr>
                  </a:gs>
                </a:gsLst>
                <a:lin ang="2700000" scaled="1"/>
                <a:tileRect/>
              </a:gradFill>
              <a:ln w="9525">
                <a:noFill/>
              </a:ln>
            </p:spPr>
            <p:txBody>
              <a:bodyPr/>
              <a:lstStyle/>
              <a:p>
                <a:endParaRPr lang="zh-CN" altLang="en-US"/>
              </a:p>
            </p:txBody>
          </p:sp>
          <p:sp>
            <p:nvSpPr>
              <p:cNvPr id="52264" name="Freeform 26" descr="© INSCALE GmbH, 21.06.2010"/>
              <p:cNvSpPr>
                <a:spLocks noChangeAspect="1"/>
              </p:cNvSpPr>
              <p:nvPr/>
            </p:nvSpPr>
            <p:spPr>
              <a:xfrm>
                <a:off x="4821288" y="3160887"/>
                <a:ext cx="476250" cy="163512"/>
              </a:xfrm>
              <a:custGeom>
                <a:avLst/>
                <a:gdLst>
                  <a:gd name="txL" fmla="*/ 0 w 487"/>
                  <a:gd name="txT" fmla="*/ 0 h 184"/>
                  <a:gd name="txR" fmla="*/ 487 w 487"/>
                  <a:gd name="txB" fmla="*/ 184 h 184"/>
                </a:gdLst>
                <a:ahLst/>
                <a:cxnLst>
                  <a:cxn ang="0">
                    <a:pos x="0" y="2147483647"/>
                  </a:cxn>
                  <a:cxn ang="0">
                    <a:pos x="2147483647" y="0"/>
                  </a:cxn>
                  <a:cxn ang="0">
                    <a:pos x="2147483647" y="2147483647"/>
                  </a:cxn>
                  <a:cxn ang="0">
                    <a:pos x="0" y="2147483647"/>
                  </a:cxn>
                </a:cxnLst>
                <a:rect l="txL" t="txT" r="txR" b="txB"/>
                <a:pathLst>
                  <a:path w="487" h="184">
                    <a:moveTo>
                      <a:pt x="0" y="92"/>
                    </a:moveTo>
                    <a:lnTo>
                      <a:pt x="487" y="0"/>
                    </a:lnTo>
                    <a:lnTo>
                      <a:pt x="487" y="184"/>
                    </a:lnTo>
                    <a:lnTo>
                      <a:pt x="0" y="92"/>
                    </a:lnTo>
                    <a:close/>
                  </a:path>
                </a:pathLst>
              </a:custGeom>
              <a:solidFill>
                <a:srgbClr val="4D4D4D">
                  <a:alpha val="100000"/>
                </a:srgbClr>
              </a:solidFill>
              <a:ln w="9525">
                <a:noFill/>
              </a:ln>
            </p:spPr>
            <p:txBody>
              <a:bodyPr/>
              <a:lstStyle/>
              <a:p>
                <a:endParaRPr lang="zh-CN" altLang="en-US"/>
              </a:p>
            </p:txBody>
          </p:sp>
          <p:sp>
            <p:nvSpPr>
              <p:cNvPr id="52265" name="Freeform 27" descr="© INSCALE GmbH, 21.06.2010"/>
              <p:cNvSpPr>
                <a:spLocks noChangeAspect="1"/>
              </p:cNvSpPr>
              <p:nvPr/>
            </p:nvSpPr>
            <p:spPr>
              <a:xfrm>
                <a:off x="5297538" y="3160887"/>
                <a:ext cx="482600" cy="163512"/>
              </a:xfrm>
              <a:custGeom>
                <a:avLst/>
                <a:gdLst>
                  <a:gd name="txL" fmla="*/ 0 w 492"/>
                  <a:gd name="txT" fmla="*/ 0 h 184"/>
                  <a:gd name="txR" fmla="*/ 492 w 492"/>
                  <a:gd name="txB" fmla="*/ 184 h 184"/>
                </a:gdLst>
                <a:ahLst/>
                <a:cxnLst>
                  <a:cxn ang="0">
                    <a:pos x="0" y="0"/>
                  </a:cxn>
                  <a:cxn ang="0">
                    <a:pos x="2147483647" y="2147483647"/>
                  </a:cxn>
                  <a:cxn ang="0">
                    <a:pos x="0" y="2147483647"/>
                  </a:cxn>
                  <a:cxn ang="0">
                    <a:pos x="0" y="0"/>
                  </a:cxn>
                </a:cxnLst>
                <a:rect l="txL" t="txT" r="txR" b="txB"/>
                <a:pathLst>
                  <a:path w="492" h="184">
                    <a:moveTo>
                      <a:pt x="0" y="0"/>
                    </a:moveTo>
                    <a:lnTo>
                      <a:pt x="492" y="92"/>
                    </a:lnTo>
                    <a:lnTo>
                      <a:pt x="0" y="184"/>
                    </a:lnTo>
                    <a:lnTo>
                      <a:pt x="0" y="0"/>
                    </a:lnTo>
                    <a:close/>
                  </a:path>
                </a:pathLst>
              </a:custGeom>
              <a:gradFill rotWithShape="1">
                <a:gsLst>
                  <a:gs pos="0">
                    <a:srgbClr val="C0C0C0">
                      <a:alpha val="100000"/>
                    </a:srgbClr>
                  </a:gs>
                  <a:gs pos="100000">
                    <a:srgbClr val="D9D9D9">
                      <a:alpha val="100000"/>
                    </a:srgbClr>
                  </a:gs>
                </a:gsLst>
                <a:lin ang="0" scaled="1"/>
                <a:tileRect/>
              </a:gradFill>
              <a:ln w="9525">
                <a:noFill/>
              </a:ln>
            </p:spPr>
            <p:txBody>
              <a:bodyPr/>
              <a:lstStyle/>
              <a:p>
                <a:endParaRPr lang="zh-CN" altLang="en-US"/>
              </a:p>
            </p:txBody>
          </p:sp>
          <p:sp>
            <p:nvSpPr>
              <p:cNvPr id="23" name="矩形 22"/>
              <p:cNvSpPr/>
              <p:nvPr/>
            </p:nvSpPr>
            <p:spPr>
              <a:xfrm rot="20837960">
                <a:off x="5158011" y="2675698"/>
                <a:ext cx="556563" cy="56074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300" normalizeH="0" baseline="0" noProof="0" dirty="0">
                    <a:ln w="11430" cmpd="sng">
                      <a:solidFill>
                        <a:schemeClr val="accent1">
                          <a:tint val="10000"/>
                        </a:schemeClr>
                      </a:solidFill>
                      <a:prstDash val="solid"/>
                      <a:miter lim="800000"/>
                    </a:ln>
                    <a:solidFill>
                      <a:srgbClr val="008000"/>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rPr>
                  <a:t>A</a:t>
                </a:r>
                <a:endParaRPr kumimoji="0" lang="zh-CN" altLang="en-US" sz="3600" b="1" i="0" u="none" strike="noStrike" kern="1200" cap="none" spc="300" normalizeH="0" baseline="0" noProof="0" dirty="0">
                  <a:ln w="11430" cmpd="sng">
                    <a:solidFill>
                      <a:schemeClr val="accent1">
                        <a:tint val="10000"/>
                      </a:schemeClr>
                    </a:solidFill>
                    <a:prstDash val="solid"/>
                    <a:miter lim="800000"/>
                  </a:ln>
                  <a:solidFill>
                    <a:srgbClr val="008000"/>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endParaRPr>
              </a:p>
            </p:txBody>
          </p:sp>
        </p:grpSp>
        <p:grpSp>
          <p:nvGrpSpPr>
            <p:cNvPr id="24" name="组合 23"/>
            <p:cNvGrpSpPr/>
            <p:nvPr/>
          </p:nvGrpSpPr>
          <p:grpSpPr>
            <a:xfrm>
              <a:off x="9873" y="5319"/>
              <a:ext cx="3367" cy="1558"/>
              <a:chOff x="4245026" y="3386312"/>
              <a:chExt cx="2138362" cy="989012"/>
            </a:xfrm>
          </p:grpSpPr>
          <p:sp>
            <p:nvSpPr>
              <p:cNvPr id="52254" name="Freeform 3" descr="© INSCALE GmbH, 21.06.2010"/>
              <p:cNvSpPr/>
              <p:nvPr/>
            </p:nvSpPr>
            <p:spPr>
              <a:xfrm>
                <a:off x="5297538" y="4181649"/>
                <a:ext cx="1085850" cy="193675"/>
              </a:xfrm>
              <a:custGeom>
                <a:avLst/>
                <a:gdLst>
                  <a:gd name="txL" fmla="*/ 0 w 1170"/>
                  <a:gd name="txT" fmla="*/ 0 h 224"/>
                  <a:gd name="txR" fmla="*/ 1170 w 1170"/>
                  <a:gd name="txB" fmla="*/ 224 h 224"/>
                </a:gdLst>
                <a:ahLst/>
                <a:cxnLst>
                  <a:cxn ang="0">
                    <a:pos x="2147483647" y="0"/>
                  </a:cxn>
                  <a:cxn ang="0">
                    <a:pos x="0" y="2147483647"/>
                  </a:cxn>
                  <a:cxn ang="0">
                    <a:pos x="2147483647" y="0"/>
                  </a:cxn>
                </a:cxnLst>
                <a:rect l="txL" t="txT" r="txR" b="txB"/>
                <a:pathLst>
                  <a:path w="1170" h="224">
                    <a:moveTo>
                      <a:pt x="1170" y="0"/>
                    </a:moveTo>
                    <a:lnTo>
                      <a:pt x="0" y="224"/>
                    </a:lnTo>
                    <a:lnTo>
                      <a:pt x="1170" y="0"/>
                    </a:lnTo>
                    <a:close/>
                  </a:path>
                </a:pathLst>
              </a:custGeom>
              <a:gradFill rotWithShape="1">
                <a:gsLst>
                  <a:gs pos="0">
                    <a:srgbClr val="C4C2C2">
                      <a:alpha val="100000"/>
                    </a:srgbClr>
                  </a:gs>
                  <a:gs pos="100000">
                    <a:srgbClr val="EBEAEA">
                      <a:alpha val="0"/>
                    </a:srgbClr>
                  </a:gs>
                </a:gsLst>
                <a:lin ang="5400000" scaled="1"/>
                <a:tileRect/>
              </a:gradFill>
              <a:ln w="9525">
                <a:noFill/>
              </a:ln>
            </p:spPr>
            <p:txBody>
              <a:bodyPr/>
              <a:lstStyle/>
              <a:p>
                <a:endParaRPr lang="zh-CN" altLang="en-US"/>
              </a:p>
            </p:txBody>
          </p:sp>
          <p:sp>
            <p:nvSpPr>
              <p:cNvPr id="52255" name="Line 4" descr="© INSCALE GmbH, 21.06.2010"/>
              <p:cNvSpPr/>
              <p:nvPr/>
            </p:nvSpPr>
            <p:spPr>
              <a:xfrm flipH="1">
                <a:off x="5297538" y="4181649"/>
                <a:ext cx="1085850" cy="193675"/>
              </a:xfrm>
              <a:prstGeom prst="line">
                <a:avLst/>
              </a:prstGeom>
              <a:ln w="9525">
                <a:noFill/>
              </a:ln>
            </p:spPr>
          </p:sp>
          <p:sp>
            <p:nvSpPr>
              <p:cNvPr id="52256" name="Freeform 12" descr="© INSCALE GmbH, 21.06.2010"/>
              <p:cNvSpPr>
                <a:spLocks noChangeAspect="1"/>
              </p:cNvSpPr>
              <p:nvPr/>
            </p:nvSpPr>
            <p:spPr>
              <a:xfrm>
                <a:off x="4245026" y="3386312"/>
                <a:ext cx="1052512" cy="949325"/>
              </a:xfrm>
              <a:custGeom>
                <a:avLst/>
                <a:gdLst>
                  <a:gd name="txL" fmla="*/ 0 w 1079"/>
                  <a:gd name="txT" fmla="*/ 0 h 1057"/>
                  <a:gd name="txR" fmla="*/ 1079 w 1079"/>
                  <a:gd name="txB" fmla="*/ 1057 h 1057"/>
                </a:gdLst>
                <a:ahLst/>
                <a:cxnLst>
                  <a:cxn ang="0">
                    <a:pos x="2147483647" y="0"/>
                  </a:cxn>
                  <a:cxn ang="0">
                    <a:pos x="2147483647" y="2147483647"/>
                  </a:cxn>
                  <a:cxn ang="0">
                    <a:pos x="2147483647" y="2147483647"/>
                  </a:cxn>
                  <a:cxn ang="0">
                    <a:pos x="0" y="2147483647"/>
                  </a:cxn>
                  <a:cxn ang="0">
                    <a:pos x="2147483647" y="0"/>
                  </a:cxn>
                </a:cxnLst>
                <a:rect l="txL" t="txT" r="txR" b="txB"/>
                <a:pathLst>
                  <a:path w="1079" h="1057">
                    <a:moveTo>
                      <a:pt x="494" y="0"/>
                    </a:moveTo>
                    <a:lnTo>
                      <a:pt x="1079" y="110"/>
                    </a:lnTo>
                    <a:lnTo>
                      <a:pt x="1079" y="1057"/>
                    </a:lnTo>
                    <a:lnTo>
                      <a:pt x="0" y="851"/>
                    </a:lnTo>
                    <a:lnTo>
                      <a:pt x="494" y="0"/>
                    </a:lnTo>
                    <a:close/>
                  </a:path>
                </a:pathLst>
              </a:custGeom>
              <a:solidFill>
                <a:srgbClr val="7F7F7F">
                  <a:alpha val="100000"/>
                </a:srgbClr>
              </a:solidFill>
              <a:ln w="9525">
                <a:noFill/>
              </a:ln>
            </p:spPr>
            <p:txBody>
              <a:bodyPr/>
              <a:lstStyle/>
              <a:p>
                <a:endParaRPr lang="zh-CN" altLang="en-US"/>
              </a:p>
            </p:txBody>
          </p:sp>
          <p:sp>
            <p:nvSpPr>
              <p:cNvPr id="52257" name="Freeform 13" descr="© INSCALE GmbH, 21.06.2010"/>
              <p:cNvSpPr>
                <a:spLocks noChangeAspect="1"/>
              </p:cNvSpPr>
              <p:nvPr/>
            </p:nvSpPr>
            <p:spPr>
              <a:xfrm>
                <a:off x="5297538" y="3386312"/>
                <a:ext cx="1050925" cy="949325"/>
              </a:xfrm>
              <a:custGeom>
                <a:avLst/>
                <a:gdLst>
                  <a:gd name="txL" fmla="*/ 0 w 1078"/>
                  <a:gd name="txT" fmla="*/ 0 h 1057"/>
                  <a:gd name="txR" fmla="*/ 1078 w 1078"/>
                  <a:gd name="txB" fmla="*/ 1057 h 1057"/>
                </a:gdLst>
                <a:ahLst/>
                <a:cxnLst>
                  <a:cxn ang="0">
                    <a:pos x="0" y="2147483647"/>
                  </a:cxn>
                  <a:cxn ang="0">
                    <a:pos x="2147483647" y="0"/>
                  </a:cxn>
                  <a:cxn ang="0">
                    <a:pos x="2147483647" y="2147483647"/>
                  </a:cxn>
                  <a:cxn ang="0">
                    <a:pos x="0" y="2147483647"/>
                  </a:cxn>
                  <a:cxn ang="0">
                    <a:pos x="0" y="2147483647"/>
                  </a:cxn>
                </a:cxnLst>
                <a:rect l="txL" t="txT" r="txR" b="txB"/>
                <a:pathLst>
                  <a:path w="1078" h="1057">
                    <a:moveTo>
                      <a:pt x="0" y="110"/>
                    </a:moveTo>
                    <a:lnTo>
                      <a:pt x="586" y="0"/>
                    </a:lnTo>
                    <a:lnTo>
                      <a:pt x="1078" y="851"/>
                    </a:lnTo>
                    <a:lnTo>
                      <a:pt x="0" y="1057"/>
                    </a:lnTo>
                    <a:lnTo>
                      <a:pt x="0" y="110"/>
                    </a:lnTo>
                    <a:close/>
                  </a:path>
                </a:pathLst>
              </a:custGeom>
              <a:gradFill rotWithShape="1">
                <a:gsLst>
                  <a:gs pos="0">
                    <a:srgbClr val="DDDDDD">
                      <a:alpha val="100000"/>
                    </a:srgbClr>
                  </a:gs>
                  <a:gs pos="100000">
                    <a:srgbClr val="F5F5F5">
                      <a:alpha val="100000"/>
                    </a:srgbClr>
                  </a:gs>
                </a:gsLst>
                <a:lin ang="0" scaled="1"/>
                <a:tileRect/>
              </a:gradFill>
              <a:ln w="9525">
                <a:noFill/>
              </a:ln>
            </p:spPr>
            <p:txBody>
              <a:bodyPr/>
              <a:lstStyle/>
              <a:p>
                <a:endParaRPr lang="zh-CN" altLang="en-US"/>
              </a:p>
            </p:txBody>
          </p:sp>
          <p:sp>
            <p:nvSpPr>
              <p:cNvPr id="52258" name="Freeform 24" descr="© INSCALE GmbH, 21.06.2010"/>
              <p:cNvSpPr>
                <a:spLocks noChangeAspect="1"/>
              </p:cNvSpPr>
              <p:nvPr/>
            </p:nvSpPr>
            <p:spPr>
              <a:xfrm>
                <a:off x="4245026" y="3970512"/>
                <a:ext cx="1052512" cy="361950"/>
              </a:xfrm>
              <a:custGeom>
                <a:avLst/>
                <a:gdLst>
                  <a:gd name="txL" fmla="*/ 0 w 1079"/>
                  <a:gd name="txT" fmla="*/ 0 h 406"/>
                  <a:gd name="txR" fmla="*/ 1079 w 1079"/>
                  <a:gd name="txB" fmla="*/ 406 h 406"/>
                </a:gdLst>
                <a:ahLst/>
                <a:cxnLst>
                  <a:cxn ang="0">
                    <a:pos x="0" y="2147483647"/>
                  </a:cxn>
                  <a:cxn ang="0">
                    <a:pos x="2147483647" y="0"/>
                  </a:cxn>
                  <a:cxn ang="0">
                    <a:pos x="2147483647" y="2147483647"/>
                  </a:cxn>
                  <a:cxn ang="0">
                    <a:pos x="0" y="2147483647"/>
                  </a:cxn>
                </a:cxnLst>
                <a:rect l="txL" t="txT" r="txR" b="txB"/>
                <a:pathLst>
                  <a:path w="1079" h="406">
                    <a:moveTo>
                      <a:pt x="0" y="202"/>
                    </a:moveTo>
                    <a:lnTo>
                      <a:pt x="1079" y="0"/>
                    </a:lnTo>
                    <a:lnTo>
                      <a:pt x="1079" y="406"/>
                    </a:lnTo>
                    <a:lnTo>
                      <a:pt x="0" y="202"/>
                    </a:lnTo>
                    <a:close/>
                  </a:path>
                </a:pathLst>
              </a:custGeom>
              <a:solidFill>
                <a:srgbClr val="4D4D4D">
                  <a:alpha val="100000"/>
                </a:srgbClr>
              </a:solidFill>
              <a:ln w="9525">
                <a:noFill/>
              </a:ln>
            </p:spPr>
            <p:txBody>
              <a:bodyPr/>
              <a:lstStyle/>
              <a:p>
                <a:endParaRPr lang="zh-CN" altLang="en-US"/>
              </a:p>
            </p:txBody>
          </p:sp>
          <p:sp>
            <p:nvSpPr>
              <p:cNvPr id="52259" name="Freeform 25" descr="© INSCALE GmbH, 21.06.2010"/>
              <p:cNvSpPr>
                <a:spLocks noChangeAspect="1"/>
              </p:cNvSpPr>
              <p:nvPr/>
            </p:nvSpPr>
            <p:spPr>
              <a:xfrm>
                <a:off x="5297538" y="3970512"/>
                <a:ext cx="1050925" cy="361950"/>
              </a:xfrm>
              <a:custGeom>
                <a:avLst/>
                <a:gdLst>
                  <a:gd name="txL" fmla="*/ 0 w 1078"/>
                  <a:gd name="txT" fmla="*/ 0 h 406"/>
                  <a:gd name="txR" fmla="*/ 1078 w 1078"/>
                  <a:gd name="txB" fmla="*/ 406 h 406"/>
                </a:gdLst>
                <a:ahLst/>
                <a:cxnLst>
                  <a:cxn ang="0">
                    <a:pos x="0" y="0"/>
                  </a:cxn>
                  <a:cxn ang="0">
                    <a:pos x="2147483647" y="2147483647"/>
                  </a:cxn>
                  <a:cxn ang="0">
                    <a:pos x="0" y="2147483647"/>
                  </a:cxn>
                  <a:cxn ang="0">
                    <a:pos x="0" y="0"/>
                  </a:cxn>
                </a:cxnLst>
                <a:rect l="txL" t="txT" r="txR" b="txB"/>
                <a:pathLst>
                  <a:path w="1078" h="406">
                    <a:moveTo>
                      <a:pt x="0" y="0"/>
                    </a:moveTo>
                    <a:lnTo>
                      <a:pt x="1078" y="202"/>
                    </a:lnTo>
                    <a:lnTo>
                      <a:pt x="0" y="406"/>
                    </a:lnTo>
                    <a:lnTo>
                      <a:pt x="0" y="0"/>
                    </a:lnTo>
                    <a:close/>
                  </a:path>
                </a:pathLst>
              </a:custGeom>
              <a:gradFill rotWithShape="1">
                <a:gsLst>
                  <a:gs pos="0">
                    <a:srgbClr val="C0C0C0">
                      <a:alpha val="100000"/>
                    </a:srgbClr>
                  </a:gs>
                  <a:gs pos="100000">
                    <a:srgbClr val="D9D9D9">
                      <a:alpha val="100000"/>
                    </a:srgbClr>
                  </a:gs>
                </a:gsLst>
                <a:lin ang="0" scaled="1"/>
                <a:tileRect/>
              </a:gradFill>
              <a:ln w="9525">
                <a:noFill/>
              </a:ln>
            </p:spPr>
            <p:txBody>
              <a:bodyPr/>
              <a:lstStyle/>
              <a:p>
                <a:endParaRPr lang="zh-CN" altLang="en-US"/>
              </a:p>
            </p:txBody>
          </p:sp>
          <p:sp>
            <p:nvSpPr>
              <p:cNvPr id="31" name="矩形 30"/>
              <p:cNvSpPr/>
              <p:nvPr/>
            </p:nvSpPr>
            <p:spPr>
              <a:xfrm rot="20784353">
                <a:off x="5473292" y="3574601"/>
                <a:ext cx="556563" cy="56038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300" normalizeH="0" baseline="0" noProof="0" dirty="0">
                    <a:ln w="11430" cmpd="sng">
                      <a:solidFill>
                        <a:schemeClr val="accent1">
                          <a:tint val="10000"/>
                        </a:schemeClr>
                      </a:solidFill>
                      <a:prstDash val="solid"/>
                      <a:miter lim="800000"/>
                    </a:ln>
                    <a:solidFill>
                      <a:srgbClr val="9755FA"/>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rPr>
                  <a:t>B</a:t>
                </a:r>
                <a:endParaRPr kumimoji="0" lang="en-US" altLang="zh-CN" sz="3600" b="1" i="0" u="none" strike="noStrike" kern="1200" cap="none" spc="300" normalizeH="0" baseline="0" noProof="0" dirty="0">
                  <a:ln w="11430" cmpd="sng">
                    <a:solidFill>
                      <a:schemeClr val="accent1">
                        <a:tint val="10000"/>
                      </a:schemeClr>
                    </a:solidFill>
                    <a:prstDash val="solid"/>
                    <a:miter lim="800000"/>
                  </a:ln>
                  <a:solidFill>
                    <a:srgbClr val="9755FA"/>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endParaRPr>
              </a:p>
            </p:txBody>
          </p:sp>
        </p:grpSp>
        <p:grpSp>
          <p:nvGrpSpPr>
            <p:cNvPr id="32" name="组合 31"/>
            <p:cNvGrpSpPr/>
            <p:nvPr/>
          </p:nvGrpSpPr>
          <p:grpSpPr>
            <a:xfrm>
              <a:off x="8970" y="6622"/>
              <a:ext cx="5118" cy="1780"/>
              <a:chOff x="3671938" y="4213399"/>
              <a:chExt cx="3249613" cy="1130300"/>
            </a:xfrm>
          </p:grpSpPr>
          <p:sp>
            <p:nvSpPr>
              <p:cNvPr id="52246" name="Freeform 10" descr="© INSCALE GmbH, 21.06.2010"/>
              <p:cNvSpPr>
                <a:spLocks noChangeAspect="1"/>
              </p:cNvSpPr>
              <p:nvPr/>
            </p:nvSpPr>
            <p:spPr>
              <a:xfrm>
                <a:off x="3671938" y="4297537"/>
                <a:ext cx="1625600" cy="1046162"/>
              </a:xfrm>
              <a:custGeom>
                <a:avLst/>
                <a:gdLst>
                  <a:gd name="txL" fmla="*/ 0 w 1665"/>
                  <a:gd name="txT" fmla="*/ 0 h 1170"/>
                  <a:gd name="txR" fmla="*/ 1665 w 1665"/>
                  <a:gd name="txB" fmla="*/ 1170 h 1170"/>
                </a:gdLst>
                <a:ahLst/>
                <a:cxnLst>
                  <a:cxn ang="0">
                    <a:pos x="2147483647" y="0"/>
                  </a:cxn>
                  <a:cxn ang="0">
                    <a:pos x="2147483647" y="2147483647"/>
                  </a:cxn>
                  <a:cxn ang="0">
                    <a:pos x="2147483647" y="2147483647"/>
                  </a:cxn>
                  <a:cxn ang="0">
                    <a:pos x="0" y="2147483647"/>
                  </a:cxn>
                  <a:cxn ang="0">
                    <a:pos x="2147483647" y="0"/>
                  </a:cxn>
                </a:cxnLst>
                <a:rect l="txL" t="txT" r="txR" b="txB"/>
                <a:pathLst>
                  <a:path w="1665" h="1170">
                    <a:moveTo>
                      <a:pt x="494" y="0"/>
                    </a:moveTo>
                    <a:lnTo>
                      <a:pt x="1665" y="224"/>
                    </a:lnTo>
                    <a:lnTo>
                      <a:pt x="1665" y="1170"/>
                    </a:lnTo>
                    <a:lnTo>
                      <a:pt x="0" y="852"/>
                    </a:lnTo>
                    <a:lnTo>
                      <a:pt x="494" y="0"/>
                    </a:lnTo>
                    <a:close/>
                  </a:path>
                </a:pathLst>
              </a:custGeom>
              <a:solidFill>
                <a:srgbClr val="7F7F7F">
                  <a:alpha val="100000"/>
                </a:srgbClr>
              </a:solidFill>
              <a:ln w="9525">
                <a:noFill/>
              </a:ln>
            </p:spPr>
            <p:txBody>
              <a:bodyPr/>
              <a:lstStyle/>
              <a:p>
                <a:endParaRPr lang="zh-CN" altLang="en-US"/>
              </a:p>
            </p:txBody>
          </p:sp>
          <p:sp>
            <p:nvSpPr>
              <p:cNvPr id="52247" name="Freeform 11" descr="© INSCALE GmbH, 21.06.2010"/>
              <p:cNvSpPr>
                <a:spLocks noChangeAspect="1"/>
              </p:cNvSpPr>
              <p:nvPr/>
            </p:nvSpPr>
            <p:spPr>
              <a:xfrm>
                <a:off x="5297538" y="4297537"/>
                <a:ext cx="1624013" cy="1046162"/>
              </a:xfrm>
              <a:custGeom>
                <a:avLst/>
                <a:gdLst>
                  <a:gd name="txL" fmla="*/ 0 w 1662"/>
                  <a:gd name="txT" fmla="*/ 0 h 1170"/>
                  <a:gd name="txR" fmla="*/ 1662 w 1662"/>
                  <a:gd name="txB" fmla="*/ 1170 h 1170"/>
                </a:gdLst>
                <a:ahLst/>
                <a:cxnLst>
                  <a:cxn ang="0">
                    <a:pos x="0" y="2147483647"/>
                  </a:cxn>
                  <a:cxn ang="0">
                    <a:pos x="2147483647" y="0"/>
                  </a:cxn>
                  <a:cxn ang="0">
                    <a:pos x="2147483647" y="2147483647"/>
                  </a:cxn>
                  <a:cxn ang="0">
                    <a:pos x="0" y="2147483647"/>
                  </a:cxn>
                  <a:cxn ang="0">
                    <a:pos x="0" y="2147483647"/>
                  </a:cxn>
                </a:cxnLst>
                <a:rect l="txL" t="txT" r="txR" b="txB"/>
                <a:pathLst>
                  <a:path w="1662" h="1170">
                    <a:moveTo>
                      <a:pt x="0" y="224"/>
                    </a:moveTo>
                    <a:lnTo>
                      <a:pt x="1170" y="0"/>
                    </a:lnTo>
                    <a:lnTo>
                      <a:pt x="1662" y="852"/>
                    </a:lnTo>
                    <a:lnTo>
                      <a:pt x="0" y="1170"/>
                    </a:lnTo>
                    <a:lnTo>
                      <a:pt x="0" y="224"/>
                    </a:lnTo>
                    <a:close/>
                  </a:path>
                </a:pathLst>
              </a:custGeom>
              <a:gradFill rotWithShape="1">
                <a:gsLst>
                  <a:gs pos="0">
                    <a:srgbClr val="DDDDDD">
                      <a:alpha val="100000"/>
                    </a:srgbClr>
                  </a:gs>
                  <a:gs pos="100000">
                    <a:srgbClr val="F5F5F5">
                      <a:alpha val="100000"/>
                    </a:srgbClr>
                  </a:gs>
                </a:gsLst>
                <a:lin ang="0" scaled="1"/>
                <a:tileRect/>
              </a:gradFill>
              <a:ln w="9525">
                <a:noFill/>
              </a:ln>
            </p:spPr>
            <p:txBody>
              <a:bodyPr/>
              <a:lstStyle/>
              <a:p>
                <a:endParaRPr lang="zh-CN" altLang="en-US"/>
              </a:p>
            </p:txBody>
          </p:sp>
          <p:sp>
            <p:nvSpPr>
              <p:cNvPr id="52248" name="Freeform 18" descr="© INSCALE GmbH, 21.06.2010"/>
              <p:cNvSpPr>
                <a:spLocks noChangeAspect="1"/>
              </p:cNvSpPr>
              <p:nvPr/>
            </p:nvSpPr>
            <p:spPr>
              <a:xfrm>
                <a:off x="4154538" y="4213399"/>
                <a:ext cx="2284413" cy="280988"/>
              </a:xfrm>
              <a:custGeom>
                <a:avLst/>
                <a:gdLst>
                  <a:gd name="txL" fmla="*/ 0 w 2341"/>
                  <a:gd name="txT" fmla="*/ 0 h 314"/>
                  <a:gd name="txR" fmla="*/ 2341 w 2341"/>
                  <a:gd name="txB" fmla="*/ 314 h 314"/>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Lst>
                <a:rect l="txL" t="txT" r="txR" b="txB"/>
                <a:pathLst>
                  <a:path w="2341" h="314">
                    <a:moveTo>
                      <a:pt x="0" y="90"/>
                    </a:moveTo>
                    <a:lnTo>
                      <a:pt x="468" y="0"/>
                    </a:lnTo>
                    <a:lnTo>
                      <a:pt x="1171" y="134"/>
                    </a:lnTo>
                    <a:lnTo>
                      <a:pt x="1873" y="2"/>
                    </a:lnTo>
                    <a:lnTo>
                      <a:pt x="2341" y="90"/>
                    </a:lnTo>
                    <a:lnTo>
                      <a:pt x="1171" y="314"/>
                    </a:lnTo>
                    <a:lnTo>
                      <a:pt x="0" y="90"/>
                    </a:lnTo>
                    <a:close/>
                  </a:path>
                </a:pathLst>
              </a:custGeom>
              <a:gradFill rotWithShape="1">
                <a:gsLst>
                  <a:gs pos="0">
                    <a:srgbClr val="000000">
                      <a:alpha val="100000"/>
                    </a:srgbClr>
                  </a:gs>
                  <a:gs pos="100000">
                    <a:srgbClr val="4A4A4A">
                      <a:alpha val="100000"/>
                    </a:srgbClr>
                  </a:gs>
                </a:gsLst>
                <a:lin ang="2700000" scaled="1"/>
                <a:tileRect/>
              </a:gradFill>
              <a:ln w="9525">
                <a:noFill/>
              </a:ln>
            </p:spPr>
            <p:txBody>
              <a:bodyPr/>
              <a:lstStyle/>
              <a:p>
                <a:endParaRPr lang="zh-CN" altLang="en-US"/>
              </a:p>
            </p:txBody>
          </p:sp>
          <p:sp>
            <p:nvSpPr>
              <p:cNvPr id="52249" name="Freeform 20" descr="© INSCALE GmbH, 21.06.2010"/>
              <p:cNvSpPr>
                <a:spLocks noChangeAspect="1"/>
              </p:cNvSpPr>
              <p:nvPr/>
            </p:nvSpPr>
            <p:spPr>
              <a:xfrm>
                <a:off x="5297538" y="4297537"/>
                <a:ext cx="1141413" cy="196850"/>
              </a:xfrm>
              <a:custGeom>
                <a:avLst/>
                <a:gdLst>
                  <a:gd name="txL" fmla="*/ 0 w 1170"/>
                  <a:gd name="txT" fmla="*/ 0 h 224"/>
                  <a:gd name="txR" fmla="*/ 1170 w 1170"/>
                  <a:gd name="txB" fmla="*/ 224 h 224"/>
                </a:gdLst>
                <a:ahLst/>
                <a:cxnLst>
                  <a:cxn ang="0">
                    <a:pos x="2147483647" y="0"/>
                  </a:cxn>
                  <a:cxn ang="0">
                    <a:pos x="0" y="2147483647"/>
                  </a:cxn>
                  <a:cxn ang="0">
                    <a:pos x="2147483647" y="0"/>
                  </a:cxn>
                </a:cxnLst>
                <a:rect l="txL" t="txT" r="txR" b="txB"/>
                <a:pathLst>
                  <a:path w="1170" h="224">
                    <a:moveTo>
                      <a:pt x="1170" y="0"/>
                    </a:moveTo>
                    <a:lnTo>
                      <a:pt x="0" y="224"/>
                    </a:lnTo>
                    <a:lnTo>
                      <a:pt x="1170" y="0"/>
                    </a:lnTo>
                    <a:close/>
                  </a:path>
                </a:pathLst>
              </a:custGeom>
              <a:solidFill>
                <a:srgbClr val="000000">
                  <a:alpha val="100000"/>
                </a:srgbClr>
              </a:solidFill>
              <a:ln w="9525">
                <a:noFill/>
              </a:ln>
            </p:spPr>
            <p:txBody>
              <a:bodyPr/>
              <a:lstStyle/>
              <a:p>
                <a:endParaRPr lang="zh-CN" altLang="en-US"/>
              </a:p>
            </p:txBody>
          </p:sp>
          <p:sp>
            <p:nvSpPr>
              <p:cNvPr id="52250" name="Line 21" descr="© INSCALE GmbH, 21.06.2010"/>
              <p:cNvSpPr>
                <a:spLocks noChangeAspect="1"/>
              </p:cNvSpPr>
              <p:nvPr/>
            </p:nvSpPr>
            <p:spPr>
              <a:xfrm flipH="1">
                <a:off x="5297538" y="4297537"/>
                <a:ext cx="1141413" cy="196850"/>
              </a:xfrm>
              <a:prstGeom prst="line">
                <a:avLst/>
              </a:prstGeom>
              <a:ln w="9525">
                <a:noFill/>
              </a:ln>
            </p:spPr>
          </p:sp>
          <p:sp>
            <p:nvSpPr>
              <p:cNvPr id="52251" name="Freeform 22" descr="© INSCALE GmbH, 21.06.2010"/>
              <p:cNvSpPr>
                <a:spLocks noChangeAspect="1"/>
              </p:cNvSpPr>
              <p:nvPr/>
            </p:nvSpPr>
            <p:spPr>
              <a:xfrm>
                <a:off x="3671938" y="4780137"/>
                <a:ext cx="1625600" cy="563562"/>
              </a:xfrm>
              <a:custGeom>
                <a:avLst/>
                <a:gdLst>
                  <a:gd name="txL" fmla="*/ 0 w 1665"/>
                  <a:gd name="txT" fmla="*/ 0 h 630"/>
                  <a:gd name="txR" fmla="*/ 1665 w 1665"/>
                  <a:gd name="txB" fmla="*/ 630 h 630"/>
                </a:gdLst>
                <a:ahLst/>
                <a:cxnLst>
                  <a:cxn ang="0">
                    <a:pos x="0" y="2147483647"/>
                  </a:cxn>
                  <a:cxn ang="0">
                    <a:pos x="2147483647" y="0"/>
                  </a:cxn>
                  <a:cxn ang="0">
                    <a:pos x="2147483647" y="2147483647"/>
                  </a:cxn>
                  <a:cxn ang="0">
                    <a:pos x="0" y="2147483647"/>
                  </a:cxn>
                </a:cxnLst>
                <a:rect l="txL" t="txT" r="txR" b="txB"/>
                <a:pathLst>
                  <a:path w="1665" h="630">
                    <a:moveTo>
                      <a:pt x="0" y="312"/>
                    </a:moveTo>
                    <a:lnTo>
                      <a:pt x="1665" y="0"/>
                    </a:lnTo>
                    <a:lnTo>
                      <a:pt x="1665" y="630"/>
                    </a:lnTo>
                    <a:lnTo>
                      <a:pt x="0" y="312"/>
                    </a:lnTo>
                    <a:close/>
                  </a:path>
                </a:pathLst>
              </a:custGeom>
              <a:solidFill>
                <a:srgbClr val="4D4D4D">
                  <a:alpha val="100000"/>
                </a:srgbClr>
              </a:solidFill>
              <a:ln w="9525">
                <a:noFill/>
              </a:ln>
            </p:spPr>
            <p:txBody>
              <a:bodyPr/>
              <a:lstStyle/>
              <a:p>
                <a:endParaRPr lang="zh-CN" altLang="en-US"/>
              </a:p>
            </p:txBody>
          </p:sp>
          <p:sp>
            <p:nvSpPr>
              <p:cNvPr id="52252" name="Freeform 23" descr="© INSCALE GmbH, 21.06.2010"/>
              <p:cNvSpPr>
                <a:spLocks noChangeAspect="1"/>
              </p:cNvSpPr>
              <p:nvPr/>
            </p:nvSpPr>
            <p:spPr>
              <a:xfrm>
                <a:off x="5297538" y="4780137"/>
                <a:ext cx="1624013" cy="563562"/>
              </a:xfrm>
              <a:custGeom>
                <a:avLst/>
                <a:gdLst>
                  <a:gd name="txL" fmla="*/ 0 w 1662"/>
                  <a:gd name="txT" fmla="*/ 0 h 630"/>
                  <a:gd name="txR" fmla="*/ 1662 w 1662"/>
                  <a:gd name="txB" fmla="*/ 630 h 630"/>
                </a:gdLst>
                <a:ahLst/>
                <a:cxnLst>
                  <a:cxn ang="0">
                    <a:pos x="0" y="0"/>
                  </a:cxn>
                  <a:cxn ang="0">
                    <a:pos x="2147483647" y="2147483647"/>
                  </a:cxn>
                  <a:cxn ang="0">
                    <a:pos x="0" y="2147483647"/>
                  </a:cxn>
                  <a:cxn ang="0">
                    <a:pos x="0" y="0"/>
                  </a:cxn>
                </a:cxnLst>
                <a:rect l="txL" t="txT" r="txR" b="txB"/>
                <a:pathLst>
                  <a:path w="1662" h="630">
                    <a:moveTo>
                      <a:pt x="0" y="0"/>
                    </a:moveTo>
                    <a:lnTo>
                      <a:pt x="1662" y="312"/>
                    </a:lnTo>
                    <a:lnTo>
                      <a:pt x="0" y="630"/>
                    </a:lnTo>
                    <a:lnTo>
                      <a:pt x="0" y="0"/>
                    </a:lnTo>
                    <a:close/>
                  </a:path>
                </a:pathLst>
              </a:custGeom>
              <a:gradFill rotWithShape="1">
                <a:gsLst>
                  <a:gs pos="0">
                    <a:srgbClr val="C0C0C0">
                      <a:alpha val="100000"/>
                    </a:srgbClr>
                  </a:gs>
                  <a:gs pos="100000">
                    <a:srgbClr val="D9D9D9">
                      <a:alpha val="100000"/>
                    </a:srgbClr>
                  </a:gs>
                </a:gsLst>
                <a:lin ang="0" scaled="1"/>
                <a:tileRect/>
              </a:gradFill>
              <a:ln w="9525">
                <a:noFill/>
              </a:ln>
            </p:spPr>
            <p:txBody>
              <a:bodyPr/>
              <a:lstStyle/>
              <a:p>
                <a:endParaRPr lang="zh-CN" altLang="en-US"/>
              </a:p>
            </p:txBody>
          </p:sp>
          <p:sp>
            <p:nvSpPr>
              <p:cNvPr id="40" name="矩形 39"/>
              <p:cNvSpPr/>
              <p:nvPr/>
            </p:nvSpPr>
            <p:spPr>
              <a:xfrm rot="20784353">
                <a:off x="5742437" y="4479222"/>
                <a:ext cx="556563" cy="56056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300" normalizeH="0" baseline="0" noProof="0" dirty="0">
                    <a:ln w="11430" cmpd="sng">
                      <a:solidFill>
                        <a:schemeClr val="accent1">
                          <a:tint val="10000"/>
                        </a:schemeClr>
                      </a:solidFill>
                      <a:prstDash val="solid"/>
                      <a:miter lim="800000"/>
                    </a:ln>
                    <a:solidFill>
                      <a:schemeClr val="accent4">
                        <a:lumMod val="75000"/>
                      </a:schemeClr>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rPr>
                  <a:t>C</a:t>
                </a:r>
                <a:endParaRPr kumimoji="0" lang="en-US" altLang="zh-CN" sz="3600" b="1" i="0" u="none" strike="noStrike" kern="1200" cap="none" spc="300" normalizeH="0" baseline="0" noProof="0" dirty="0">
                  <a:ln w="11430" cmpd="sng">
                    <a:solidFill>
                      <a:schemeClr val="accent1">
                        <a:tint val="10000"/>
                      </a:schemeClr>
                    </a:solidFill>
                    <a:prstDash val="solid"/>
                    <a:miter lim="800000"/>
                  </a:ln>
                  <a:solidFill>
                    <a:schemeClr val="accent4">
                      <a:lumMod val="75000"/>
                    </a:schemeClr>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endParaRPr>
              </a:p>
            </p:txBody>
          </p:sp>
        </p:grpSp>
        <p:grpSp>
          <p:nvGrpSpPr>
            <p:cNvPr id="41" name="组合 40"/>
            <p:cNvGrpSpPr/>
            <p:nvPr/>
          </p:nvGrpSpPr>
          <p:grpSpPr>
            <a:xfrm>
              <a:off x="8073" y="8057"/>
              <a:ext cx="6907" cy="1920"/>
              <a:chOff x="3102026" y="5124624"/>
              <a:chExt cx="4386262" cy="1219200"/>
            </a:xfrm>
          </p:grpSpPr>
          <p:sp>
            <p:nvSpPr>
              <p:cNvPr id="52240" name="Freeform 7" descr="© INSCALE GmbH, 21.06.2010"/>
              <p:cNvSpPr>
                <a:spLocks noChangeAspect="1"/>
              </p:cNvSpPr>
              <p:nvPr/>
            </p:nvSpPr>
            <p:spPr>
              <a:xfrm>
                <a:off x="5297538" y="5203999"/>
                <a:ext cx="2187575" cy="1139825"/>
              </a:xfrm>
              <a:custGeom>
                <a:avLst/>
                <a:gdLst>
                  <a:gd name="txL" fmla="*/ 0 w 2240"/>
                  <a:gd name="txT" fmla="*/ 0 h 1271"/>
                  <a:gd name="txR" fmla="*/ 2240 w 2240"/>
                  <a:gd name="txB" fmla="*/ 1271 h 1271"/>
                </a:gdLst>
                <a:ahLst/>
                <a:cxnLst>
                  <a:cxn ang="0">
                    <a:pos x="0" y="2147483647"/>
                  </a:cxn>
                  <a:cxn ang="0">
                    <a:pos x="0" y="2147483647"/>
                  </a:cxn>
                  <a:cxn ang="0">
                    <a:pos x="2147483647" y="2147483647"/>
                  </a:cxn>
                  <a:cxn ang="0">
                    <a:pos x="2147483647" y="0"/>
                  </a:cxn>
                  <a:cxn ang="0">
                    <a:pos x="0" y="2147483647"/>
                  </a:cxn>
                </a:cxnLst>
                <a:rect l="txL" t="txT" r="txR" b="txB"/>
                <a:pathLst>
                  <a:path w="2240" h="1271">
                    <a:moveTo>
                      <a:pt x="0" y="334"/>
                    </a:moveTo>
                    <a:lnTo>
                      <a:pt x="0" y="1271"/>
                    </a:lnTo>
                    <a:lnTo>
                      <a:pt x="2240" y="836"/>
                    </a:lnTo>
                    <a:lnTo>
                      <a:pt x="1756" y="0"/>
                    </a:lnTo>
                    <a:lnTo>
                      <a:pt x="0" y="334"/>
                    </a:lnTo>
                    <a:close/>
                  </a:path>
                </a:pathLst>
              </a:custGeom>
              <a:gradFill rotWithShape="1">
                <a:gsLst>
                  <a:gs pos="0">
                    <a:srgbClr val="DDDDDD">
                      <a:alpha val="100000"/>
                    </a:srgbClr>
                  </a:gs>
                  <a:gs pos="100000">
                    <a:srgbClr val="F5F5F5">
                      <a:alpha val="100000"/>
                    </a:srgbClr>
                  </a:gs>
                </a:gsLst>
                <a:lin ang="0" scaled="1"/>
                <a:tileRect/>
              </a:gradFill>
              <a:ln w="9525">
                <a:noFill/>
              </a:ln>
            </p:spPr>
            <p:txBody>
              <a:bodyPr/>
              <a:lstStyle/>
              <a:p>
                <a:endParaRPr lang="zh-CN" altLang="en-US"/>
              </a:p>
            </p:txBody>
          </p:sp>
          <p:sp>
            <p:nvSpPr>
              <p:cNvPr id="52241" name="Freeform 8" descr="© INSCALE GmbH, 21.06.2010"/>
              <p:cNvSpPr>
                <a:spLocks noChangeAspect="1"/>
              </p:cNvSpPr>
              <p:nvPr/>
            </p:nvSpPr>
            <p:spPr>
              <a:xfrm>
                <a:off x="5297538" y="5583412"/>
                <a:ext cx="2190750" cy="760412"/>
              </a:xfrm>
              <a:custGeom>
                <a:avLst/>
                <a:gdLst>
                  <a:gd name="txL" fmla="*/ 0 w 2242"/>
                  <a:gd name="txT" fmla="*/ 0 h 851"/>
                  <a:gd name="txR" fmla="*/ 2242 w 2242"/>
                  <a:gd name="txB" fmla="*/ 851 h 851"/>
                </a:gdLst>
                <a:ahLst/>
                <a:cxnLst>
                  <a:cxn ang="0">
                    <a:pos x="0" y="0"/>
                  </a:cxn>
                  <a:cxn ang="0">
                    <a:pos x="2147483647" y="2147483647"/>
                  </a:cxn>
                  <a:cxn ang="0">
                    <a:pos x="0" y="2147483647"/>
                  </a:cxn>
                  <a:cxn ang="0">
                    <a:pos x="0" y="0"/>
                  </a:cxn>
                </a:cxnLst>
                <a:rect l="txL" t="txT" r="txR" b="txB"/>
                <a:pathLst>
                  <a:path w="2242" h="851">
                    <a:moveTo>
                      <a:pt x="0" y="0"/>
                    </a:moveTo>
                    <a:lnTo>
                      <a:pt x="2242" y="422"/>
                    </a:lnTo>
                    <a:lnTo>
                      <a:pt x="0" y="851"/>
                    </a:lnTo>
                    <a:lnTo>
                      <a:pt x="0" y="0"/>
                    </a:lnTo>
                    <a:close/>
                  </a:path>
                </a:pathLst>
              </a:custGeom>
              <a:gradFill rotWithShape="1">
                <a:gsLst>
                  <a:gs pos="0">
                    <a:srgbClr val="C0C0C0">
                      <a:alpha val="100000"/>
                    </a:srgbClr>
                  </a:gs>
                  <a:gs pos="100000">
                    <a:srgbClr val="D9D9D9">
                      <a:alpha val="100000"/>
                    </a:srgbClr>
                  </a:gs>
                </a:gsLst>
                <a:lin ang="0" scaled="1"/>
                <a:tileRect/>
              </a:gradFill>
              <a:ln w="9525">
                <a:noFill/>
              </a:ln>
            </p:spPr>
            <p:txBody>
              <a:bodyPr/>
              <a:lstStyle/>
              <a:p>
                <a:endParaRPr lang="zh-CN" altLang="en-US"/>
              </a:p>
            </p:txBody>
          </p:sp>
          <p:sp>
            <p:nvSpPr>
              <p:cNvPr id="52242" name="Freeform 9" descr="© INSCALE GmbH, 21.06.2010"/>
              <p:cNvSpPr>
                <a:spLocks noChangeAspect="1"/>
              </p:cNvSpPr>
              <p:nvPr/>
            </p:nvSpPr>
            <p:spPr>
              <a:xfrm>
                <a:off x="3105201" y="5203999"/>
                <a:ext cx="2192337" cy="1139825"/>
              </a:xfrm>
              <a:custGeom>
                <a:avLst/>
                <a:gdLst>
                  <a:gd name="txL" fmla="*/ 0 w 2245"/>
                  <a:gd name="txT" fmla="*/ 0 h 1271"/>
                  <a:gd name="txR" fmla="*/ 2245 w 2245"/>
                  <a:gd name="txB" fmla="*/ 1271 h 1271"/>
                </a:gdLst>
                <a:ahLst/>
                <a:cxnLst>
                  <a:cxn ang="0">
                    <a:pos x="2147483647" y="0"/>
                  </a:cxn>
                  <a:cxn ang="0">
                    <a:pos x="0" y="2147483647"/>
                  </a:cxn>
                  <a:cxn ang="0">
                    <a:pos x="2147483647" y="2147483647"/>
                  </a:cxn>
                  <a:cxn ang="0">
                    <a:pos x="2147483647" y="2147483647"/>
                  </a:cxn>
                  <a:cxn ang="0">
                    <a:pos x="2147483647" y="0"/>
                  </a:cxn>
                </a:cxnLst>
                <a:rect l="txL" t="txT" r="txR" b="txB"/>
                <a:pathLst>
                  <a:path w="2245" h="1271">
                    <a:moveTo>
                      <a:pt x="488" y="0"/>
                    </a:moveTo>
                    <a:lnTo>
                      <a:pt x="0" y="842"/>
                    </a:lnTo>
                    <a:lnTo>
                      <a:pt x="2245" y="1271"/>
                    </a:lnTo>
                    <a:lnTo>
                      <a:pt x="2245" y="334"/>
                    </a:lnTo>
                    <a:lnTo>
                      <a:pt x="488" y="0"/>
                    </a:lnTo>
                    <a:close/>
                  </a:path>
                </a:pathLst>
              </a:custGeom>
              <a:solidFill>
                <a:srgbClr val="7F7F7F">
                  <a:alpha val="100000"/>
                </a:srgbClr>
              </a:solidFill>
              <a:ln w="9525">
                <a:noFill/>
              </a:ln>
            </p:spPr>
            <p:txBody>
              <a:bodyPr/>
              <a:lstStyle/>
              <a:p>
                <a:endParaRPr lang="zh-CN" altLang="en-US"/>
              </a:p>
            </p:txBody>
          </p:sp>
          <p:sp>
            <p:nvSpPr>
              <p:cNvPr id="52243" name="Freeform 16" descr="© INSCALE GmbH, 21.06.2010"/>
              <p:cNvSpPr>
                <a:spLocks noChangeAspect="1"/>
              </p:cNvSpPr>
              <p:nvPr/>
            </p:nvSpPr>
            <p:spPr>
              <a:xfrm>
                <a:off x="3102026" y="5583412"/>
                <a:ext cx="2195512" cy="760412"/>
              </a:xfrm>
              <a:custGeom>
                <a:avLst/>
                <a:gdLst>
                  <a:gd name="txL" fmla="*/ 0 w 2249"/>
                  <a:gd name="txT" fmla="*/ 0 h 851"/>
                  <a:gd name="txR" fmla="*/ 2249 w 2249"/>
                  <a:gd name="txB" fmla="*/ 851 h 851"/>
                </a:gdLst>
                <a:ahLst/>
                <a:cxnLst>
                  <a:cxn ang="0">
                    <a:pos x="0" y="2147483647"/>
                  </a:cxn>
                  <a:cxn ang="0">
                    <a:pos x="2147483647" y="0"/>
                  </a:cxn>
                  <a:cxn ang="0">
                    <a:pos x="2147483647" y="2147483647"/>
                  </a:cxn>
                  <a:cxn ang="0">
                    <a:pos x="0" y="2147483647"/>
                  </a:cxn>
                </a:cxnLst>
                <a:rect l="txL" t="txT" r="txR" b="txB"/>
                <a:pathLst>
                  <a:path w="2249" h="851">
                    <a:moveTo>
                      <a:pt x="0" y="422"/>
                    </a:moveTo>
                    <a:lnTo>
                      <a:pt x="2249" y="0"/>
                    </a:lnTo>
                    <a:lnTo>
                      <a:pt x="2249" y="851"/>
                    </a:lnTo>
                    <a:lnTo>
                      <a:pt x="0" y="422"/>
                    </a:lnTo>
                    <a:close/>
                  </a:path>
                </a:pathLst>
              </a:custGeom>
              <a:solidFill>
                <a:srgbClr val="4D4D4D">
                  <a:alpha val="100000"/>
                </a:srgbClr>
              </a:solidFill>
              <a:ln w="9525">
                <a:noFill/>
              </a:ln>
            </p:spPr>
            <p:txBody>
              <a:bodyPr/>
              <a:lstStyle/>
              <a:p>
                <a:endParaRPr lang="zh-CN" altLang="en-US"/>
              </a:p>
            </p:txBody>
          </p:sp>
          <p:sp>
            <p:nvSpPr>
              <p:cNvPr id="52244" name="Freeform 17" descr="© INSCALE GmbH, 21.06.2010"/>
              <p:cNvSpPr>
                <a:spLocks noChangeAspect="1"/>
              </p:cNvSpPr>
              <p:nvPr/>
            </p:nvSpPr>
            <p:spPr>
              <a:xfrm>
                <a:off x="3581451" y="5124624"/>
                <a:ext cx="3430587" cy="377825"/>
              </a:xfrm>
              <a:custGeom>
                <a:avLst/>
                <a:gdLst>
                  <a:gd name="txL" fmla="*/ 0 w 3513"/>
                  <a:gd name="txT" fmla="*/ 0 h 424"/>
                  <a:gd name="txR" fmla="*/ 3513 w 3513"/>
                  <a:gd name="txB" fmla="*/ 424 h 424"/>
                </a:gdLst>
                <a:ahLst/>
                <a:cxnLst>
                  <a:cxn ang="0">
                    <a:pos x="0" y="2147483647"/>
                  </a:cxn>
                  <a:cxn ang="0">
                    <a:pos x="2147483647" y="0"/>
                  </a:cxn>
                  <a:cxn ang="0">
                    <a:pos x="2147483647" y="2147483647"/>
                  </a:cxn>
                  <a:cxn ang="0">
                    <a:pos x="2147483647" y="0"/>
                  </a:cxn>
                  <a:cxn ang="0">
                    <a:pos x="2147483647" y="2147483647"/>
                  </a:cxn>
                  <a:cxn ang="0">
                    <a:pos x="2147483647" y="2147483647"/>
                  </a:cxn>
                  <a:cxn ang="0">
                    <a:pos x="0" y="2147483647"/>
                  </a:cxn>
                </a:cxnLst>
                <a:rect l="txL" t="txT" r="txR" b="txB"/>
                <a:pathLst>
                  <a:path w="3513" h="424">
                    <a:moveTo>
                      <a:pt x="0" y="90"/>
                    </a:moveTo>
                    <a:lnTo>
                      <a:pt x="468" y="0"/>
                    </a:lnTo>
                    <a:lnTo>
                      <a:pt x="1757" y="246"/>
                    </a:lnTo>
                    <a:lnTo>
                      <a:pt x="3047" y="0"/>
                    </a:lnTo>
                    <a:lnTo>
                      <a:pt x="3513" y="90"/>
                    </a:lnTo>
                    <a:lnTo>
                      <a:pt x="1757" y="424"/>
                    </a:lnTo>
                    <a:lnTo>
                      <a:pt x="0" y="90"/>
                    </a:lnTo>
                    <a:close/>
                  </a:path>
                </a:pathLst>
              </a:custGeom>
              <a:gradFill rotWithShape="1">
                <a:gsLst>
                  <a:gs pos="0">
                    <a:srgbClr val="000000">
                      <a:alpha val="100000"/>
                    </a:srgbClr>
                  </a:gs>
                  <a:gs pos="100000">
                    <a:srgbClr val="4A4A4A">
                      <a:alpha val="100000"/>
                    </a:srgbClr>
                  </a:gs>
                </a:gsLst>
                <a:lin ang="2700000" scaled="1"/>
                <a:tileRect/>
              </a:gradFill>
              <a:ln w="9525">
                <a:noFill/>
              </a:ln>
            </p:spPr>
            <p:txBody>
              <a:bodyPr/>
              <a:lstStyle/>
              <a:p>
                <a:endParaRPr lang="zh-CN" altLang="en-US"/>
              </a:p>
            </p:txBody>
          </p:sp>
          <p:sp>
            <p:nvSpPr>
              <p:cNvPr id="47" name="矩形 46"/>
              <p:cNvSpPr/>
              <p:nvPr/>
            </p:nvSpPr>
            <p:spPr>
              <a:xfrm rot="20784353">
                <a:off x="6057717" y="5411413"/>
                <a:ext cx="556563" cy="56056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300" normalizeH="0" baseline="0" noProof="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rPr>
                  <a:t>D</a:t>
                </a:r>
                <a:endParaRPr kumimoji="0" lang="zh-CN" altLang="en-US" sz="3600" b="1" i="0" u="none" strike="noStrike" kern="1200" cap="none" spc="300" normalizeH="0" baseline="0" noProof="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endParaRPr>
              </a:p>
            </p:txBody>
          </p:sp>
        </p:grpSp>
      </p:grpSp>
      <p:cxnSp>
        <p:nvCxnSpPr>
          <p:cNvPr id="12" name="直接连接符 1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24865" y="1256030"/>
            <a:ext cx="2884805" cy="483235"/>
          </a:xfrm>
          <a:prstGeom prst="rect">
            <a:avLst/>
          </a:prstGeom>
          <a:noFill/>
        </p:spPr>
        <p:txBody>
          <a:bodyPr wrap="square" rtlCol="0">
            <a:spAutoFit/>
          </a:bodyPr>
          <a:lstStyle/>
          <a:p>
            <a:pPr indent="0">
              <a:buFont typeface="Wingdings" panose="05000000000000000000" charset="0"/>
              <a:buNone/>
            </a:pPr>
            <a:r>
              <a:rPr lang="zh-CN" altLang="zh-CN" sz="2400" dirty="0">
                <a:solidFill>
                  <a:schemeClr val="bg1"/>
                </a:solidFill>
                <a:latin typeface="微软雅黑" panose="020B0503020204020204" pitchFamily="34" charset="-122"/>
                <a:ea typeface="微软雅黑" panose="020B0503020204020204" pitchFamily="34" charset="-122"/>
              </a:rPr>
              <a:t>分级监管 示意图：</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sym typeface="+mn-ea"/>
              </a:rPr>
              <a:t>分类</a:t>
            </a:r>
            <a:r>
              <a:rPr lang="zh-CN" altLang="zh-CN" sz="3600" b="1" dirty="0">
                <a:solidFill>
                  <a:schemeClr val="bg1"/>
                </a:solidFill>
                <a:latin typeface="微软雅黑" panose="020B0503020204020204" pitchFamily="34" charset="-122"/>
                <a:ea typeface="微软雅黑" panose="020B0503020204020204" pitchFamily="34" charset="-122"/>
              </a:rPr>
              <a:t>分级监管</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49860" y="3879215"/>
            <a:ext cx="11892280" cy="274129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49860" y="952500"/>
            <a:ext cx="11892280" cy="274193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885315" y="3832225"/>
            <a:ext cx="10156825" cy="2834640"/>
          </a:xfrm>
          <a:prstGeom prst="rect">
            <a:avLst/>
          </a:prstGeom>
          <a:noFill/>
        </p:spPr>
        <p:txBody>
          <a:bodyPr wrap="square" rtlCol="0">
            <a:spAutoFit/>
          </a:bodyPr>
          <a:lstStyle/>
          <a:p>
            <a:pPr marL="342900" indent="-34290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是否按照本办法要求开展隐患自查自报工作；</a:t>
            </a:r>
            <a:endParaRPr lang="zh-CN" altLang="en-US" sz="2000">
              <a:solidFill>
                <a:schemeClr val="tx1"/>
              </a:solidFill>
              <a:latin typeface="微软雅黑" panose="020B0503020204020204" pitchFamily="34" charset="-122"/>
              <a:ea typeface="微软雅黑" panose="020B0503020204020204" pitchFamily="34" charset="-122"/>
            </a:endParaRPr>
          </a:p>
          <a:p>
            <a:pPr marL="342900" indent="-34290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是否存在经相关部门检查发现事故隐患，但在信息系统中未进行填报的现象；</a:t>
            </a:r>
            <a:endParaRPr lang="zh-CN" altLang="en-US" sz="2000">
              <a:solidFill>
                <a:schemeClr val="tx1"/>
              </a:solidFill>
              <a:latin typeface="微软雅黑" panose="020B0503020204020204" pitchFamily="34" charset="-122"/>
              <a:ea typeface="微软雅黑" panose="020B0503020204020204" pitchFamily="34" charset="-122"/>
            </a:endParaRPr>
          </a:p>
          <a:p>
            <a:pPr marL="342900" indent="-34290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是否存在安全生产事故隐患漏报、瞒报、谎报的现象；</a:t>
            </a:r>
            <a:endParaRPr lang="zh-CN" altLang="en-US" sz="2000">
              <a:solidFill>
                <a:schemeClr val="tx1"/>
              </a:solidFill>
              <a:latin typeface="微软雅黑" panose="020B0503020204020204" pitchFamily="34" charset="-122"/>
              <a:ea typeface="微软雅黑" panose="020B0503020204020204" pitchFamily="34" charset="-122"/>
            </a:endParaRPr>
          </a:p>
          <a:p>
            <a:pPr marL="342900" indent="-34290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是否存在填报的安全生产事故隐患及其治理情况与实际检查不符的现象；</a:t>
            </a:r>
            <a:endParaRPr lang="zh-CN" altLang="en-US" sz="2000">
              <a:solidFill>
                <a:schemeClr val="tx1"/>
              </a:solidFill>
              <a:latin typeface="微软雅黑" panose="020B0503020204020204" pitchFamily="34" charset="-122"/>
              <a:ea typeface="微软雅黑" panose="020B0503020204020204" pitchFamily="34" charset="-122"/>
            </a:endParaRPr>
          </a:p>
          <a:p>
            <a:pPr marL="342900" indent="-34290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安全生产综合监管部门不定期对生产经营单位、行业安全监管部门、专项安全监管部门和下级安全生产综合监管部门的隐患排查治理工作进行抽查。</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414020" y="1126490"/>
            <a:ext cx="1419225" cy="239395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3600">
                <a:latin typeface="微软雅黑" panose="020B0503020204020204" pitchFamily="34" charset="-122"/>
                <a:ea typeface="微软雅黑" panose="020B0503020204020204" pitchFamily="34" charset="-122"/>
              </a:rPr>
              <a:t>执法主体</a:t>
            </a:r>
            <a:endParaRPr lang="zh-CN" altLang="en-US" sz="3600">
              <a:latin typeface="微软雅黑" panose="020B0503020204020204" pitchFamily="34" charset="-122"/>
              <a:ea typeface="微软雅黑" panose="020B0503020204020204" pitchFamily="34" charset="-122"/>
            </a:endParaRPr>
          </a:p>
        </p:txBody>
      </p:sp>
      <p:sp>
        <p:nvSpPr>
          <p:cNvPr id="11" name="圆角矩形 10"/>
          <p:cNvSpPr/>
          <p:nvPr/>
        </p:nvSpPr>
        <p:spPr>
          <a:xfrm>
            <a:off x="414020" y="4053205"/>
            <a:ext cx="1419225" cy="239395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3600">
                <a:latin typeface="微软雅黑" panose="020B0503020204020204" pitchFamily="34" charset="-122"/>
                <a:ea typeface="微软雅黑" panose="020B0503020204020204" pitchFamily="34" charset="-122"/>
              </a:rPr>
              <a:t>检查内容</a:t>
            </a:r>
            <a:endParaRPr lang="zh-CN" altLang="en-US" sz="3600">
              <a:latin typeface="微软雅黑" panose="020B0503020204020204" pitchFamily="34" charset="-122"/>
              <a:ea typeface="微软雅黑" panose="020B0503020204020204" pitchFamily="34" charset="-122"/>
            </a:endParaRPr>
          </a:p>
        </p:txBody>
      </p:sp>
      <p:sp>
        <p:nvSpPr>
          <p:cNvPr id="13" name="文本框 12"/>
          <p:cNvSpPr txBox="1"/>
          <p:nvPr/>
        </p:nvSpPr>
        <p:spPr>
          <a:xfrm>
            <a:off x="1833245" y="1591945"/>
            <a:ext cx="3431540" cy="1463040"/>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各级安全生产监管部门</a:t>
            </a:r>
            <a:endParaRPr lang="zh-CN" altLang="en-US" sz="2000">
              <a:solidFill>
                <a:schemeClr val="tx1"/>
              </a:solidFill>
              <a:latin typeface="微软雅黑" panose="020B0503020204020204" pitchFamily="34" charset="-122"/>
              <a:ea typeface="微软雅黑" panose="020B0503020204020204" pitchFamily="34" charset="-122"/>
            </a:endParaRPr>
          </a:p>
          <a:p>
            <a:pPr marL="285750" indent="-28575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各行业监管部门</a:t>
            </a:r>
            <a:endParaRPr lang="zh-CN" altLang="en-US" sz="2000">
              <a:solidFill>
                <a:schemeClr val="tx1"/>
              </a:solidFill>
              <a:latin typeface="微软雅黑" panose="020B0503020204020204" pitchFamily="34" charset="-122"/>
              <a:ea typeface="微软雅黑" panose="020B0503020204020204" pitchFamily="34" charset="-122"/>
            </a:endParaRPr>
          </a:p>
          <a:p>
            <a:pPr marL="285750" indent="-28575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专项部安全监管部门</a:t>
            </a:r>
            <a:endParaRPr lang="zh-CN" altLang="en-US" sz="20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实施考核与奖惩</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824865" y="1256030"/>
            <a:ext cx="2884805" cy="483235"/>
          </a:xfrm>
          <a:prstGeom prst="rect">
            <a:avLst/>
          </a:prstGeom>
          <a:noFill/>
        </p:spPr>
        <p:txBody>
          <a:bodyPr wrap="square" rtlCol="0">
            <a:spAutoFit/>
          </a:bodyPr>
          <a:lstStyle/>
          <a:p>
            <a:pPr indent="0">
              <a:buFont typeface="Wingdings" panose="05000000000000000000" charset="0"/>
              <a:buNone/>
            </a:pPr>
            <a:r>
              <a:rPr lang="zh-CN" altLang="zh-CN" sz="2400" dirty="0">
                <a:solidFill>
                  <a:schemeClr val="bg1"/>
                </a:solidFill>
                <a:latin typeface="微软雅黑" panose="020B0503020204020204" pitchFamily="34" charset="-122"/>
                <a:ea typeface="微软雅黑" panose="020B0503020204020204" pitchFamily="34" charset="-122"/>
              </a:rPr>
              <a:t>考核原则：</a:t>
            </a:r>
            <a:endParaRPr lang="zh-CN" altLang="zh-CN" sz="2400" dirty="0">
              <a:solidFill>
                <a:schemeClr val="bg1"/>
              </a:solidFill>
              <a:latin typeface="微软雅黑" panose="020B0503020204020204" pitchFamily="34" charset="-122"/>
              <a:ea typeface="微软雅黑" panose="020B0503020204020204" pitchFamily="34" charset="-122"/>
            </a:endParaRPr>
          </a:p>
        </p:txBody>
      </p:sp>
      <p:pic>
        <p:nvPicPr>
          <p:cNvPr id="7" name="图片 6" descr="timg"/>
          <p:cNvPicPr>
            <a:picLocks noChangeAspect="1"/>
          </p:cNvPicPr>
          <p:nvPr/>
        </p:nvPicPr>
        <p:blipFill>
          <a:blip r:embed="rId1" cstate="print"/>
          <a:stretch>
            <a:fillRect/>
          </a:stretch>
        </p:blipFill>
        <p:spPr>
          <a:xfrm>
            <a:off x="824865" y="2915920"/>
            <a:ext cx="3732530" cy="2488565"/>
          </a:xfrm>
          <a:prstGeom prst="ellipse">
            <a:avLst/>
          </a:prstGeom>
        </p:spPr>
      </p:pic>
      <p:sp>
        <p:nvSpPr>
          <p:cNvPr id="8" name="椭圆 7"/>
          <p:cNvSpPr/>
          <p:nvPr/>
        </p:nvSpPr>
        <p:spPr>
          <a:xfrm>
            <a:off x="5501640" y="2550160"/>
            <a:ext cx="907415" cy="849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微软雅黑" panose="020B0503020204020204" pitchFamily="34" charset="-122"/>
                <a:ea typeface="微软雅黑" panose="020B0503020204020204" pitchFamily="34" charset="-122"/>
              </a:rPr>
              <a:t>1</a:t>
            </a:r>
            <a:endParaRPr lang="en-US" altLang="zh-CN" sz="2800" b="1">
              <a:latin typeface="微软雅黑" panose="020B0503020204020204" pitchFamily="34" charset="-122"/>
              <a:ea typeface="微软雅黑" panose="020B0503020204020204" pitchFamily="34" charset="-122"/>
            </a:endParaRPr>
          </a:p>
        </p:txBody>
      </p:sp>
      <p:sp>
        <p:nvSpPr>
          <p:cNvPr id="9" name="椭圆 8"/>
          <p:cNvSpPr/>
          <p:nvPr/>
        </p:nvSpPr>
        <p:spPr>
          <a:xfrm>
            <a:off x="5501640" y="3735705"/>
            <a:ext cx="907415" cy="84963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微软雅黑" panose="020B0503020204020204" pitchFamily="34" charset="-122"/>
                <a:ea typeface="微软雅黑" panose="020B0503020204020204" pitchFamily="34" charset="-122"/>
              </a:rPr>
              <a:t>2</a:t>
            </a:r>
            <a:endParaRPr lang="en-US" altLang="zh-CN" sz="2800" b="1">
              <a:latin typeface="微软雅黑" panose="020B0503020204020204" pitchFamily="34" charset="-122"/>
              <a:ea typeface="微软雅黑" panose="020B0503020204020204" pitchFamily="34" charset="-122"/>
            </a:endParaRPr>
          </a:p>
        </p:txBody>
      </p:sp>
      <p:sp>
        <p:nvSpPr>
          <p:cNvPr id="18" name="椭圆 17"/>
          <p:cNvSpPr/>
          <p:nvPr/>
        </p:nvSpPr>
        <p:spPr>
          <a:xfrm>
            <a:off x="5501640" y="4923155"/>
            <a:ext cx="907415" cy="84963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微软雅黑" panose="020B0503020204020204" pitchFamily="34" charset="-122"/>
                <a:ea typeface="微软雅黑" panose="020B0503020204020204" pitchFamily="34" charset="-122"/>
              </a:rPr>
              <a:t>3</a:t>
            </a:r>
            <a:endParaRPr lang="en-US" altLang="zh-CN" sz="2800" b="1">
              <a:latin typeface="微软雅黑" panose="020B0503020204020204" pitchFamily="34" charset="-122"/>
              <a:ea typeface="微软雅黑" panose="020B0503020204020204" pitchFamily="34" charset="-122"/>
            </a:endParaRPr>
          </a:p>
        </p:txBody>
      </p:sp>
      <p:sp>
        <p:nvSpPr>
          <p:cNvPr id="21" name="文本框 20"/>
          <p:cNvSpPr txBox="1"/>
          <p:nvPr/>
        </p:nvSpPr>
        <p:spPr>
          <a:xfrm>
            <a:off x="6572885" y="2550160"/>
            <a:ext cx="425132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客观公正、公开公平原则</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572885" y="3735705"/>
            <a:ext cx="425132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简单实用、便于操作原则</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572885" y="4923155"/>
            <a:ext cx="425132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统筹兼顾、注重实效原则</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a:endCxn id="8" idx="2"/>
          </p:cNvCxnSpPr>
          <p:nvPr/>
        </p:nvCxnSpPr>
        <p:spPr>
          <a:xfrm flipV="1">
            <a:off x="4391660" y="2974975"/>
            <a:ext cx="1109980" cy="6902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7" idx="6"/>
            <a:endCxn id="9" idx="2"/>
          </p:cNvCxnSpPr>
          <p:nvPr/>
        </p:nvCxnSpPr>
        <p:spPr>
          <a:xfrm>
            <a:off x="4557395" y="4160520"/>
            <a:ext cx="9442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18" idx="2"/>
          </p:cNvCxnSpPr>
          <p:nvPr/>
        </p:nvCxnSpPr>
        <p:spPr>
          <a:xfrm>
            <a:off x="4381500" y="4688205"/>
            <a:ext cx="1120140" cy="6597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实施考核与奖惩</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aphicFrame>
        <p:nvGraphicFramePr>
          <p:cNvPr id="3" name="表格 2"/>
          <p:cNvGraphicFramePr/>
          <p:nvPr/>
        </p:nvGraphicFramePr>
        <p:xfrm>
          <a:off x="883920" y="1301115"/>
          <a:ext cx="10424160" cy="4746625"/>
        </p:xfrm>
        <a:graphic>
          <a:graphicData uri="http://schemas.openxmlformats.org/drawingml/2006/table">
            <a:tbl>
              <a:tblPr firstRow="1" bandRow="1">
                <a:tableStyleId>{5C22544A-7EE6-4342-B048-85BDC9FD1C3A}</a:tableStyleId>
              </a:tblPr>
              <a:tblGrid>
                <a:gridCol w="2147570"/>
                <a:gridCol w="2795905"/>
                <a:gridCol w="3057525"/>
                <a:gridCol w="2423160"/>
              </a:tblGrid>
              <a:tr h="631825">
                <a:tc>
                  <a:txBody>
                    <a:bodyPr/>
                    <a:lstStyle/>
                    <a:p>
                      <a:pPr algn="ctr">
                        <a:buNone/>
                      </a:pPr>
                      <a:r>
                        <a:rPr lang="zh-CN" altLang="en-US" sz="2400" b="1">
                          <a:solidFill>
                            <a:schemeClr val="accent1">
                              <a:lumMod val="50000"/>
                            </a:schemeClr>
                          </a:solidFill>
                          <a:latin typeface="微软雅黑" panose="020B0503020204020204" pitchFamily="34" charset="-122"/>
                          <a:ea typeface="微软雅黑" panose="020B0503020204020204" pitchFamily="34" charset="-122"/>
                        </a:rPr>
                        <a:t>考核对象</a:t>
                      </a:r>
                      <a:endParaRPr lang="zh-CN" altLang="en-US" sz="2400" b="1">
                        <a:solidFill>
                          <a:schemeClr val="accent1">
                            <a:lumMod val="50000"/>
                          </a:schemeClr>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accent4">
                        <a:lumMod val="60000"/>
                        <a:lumOff val="40000"/>
                      </a:schemeClr>
                    </a:solidFill>
                  </a:tcPr>
                </a:tc>
                <a:tc>
                  <a:txBody>
                    <a:bodyPr/>
                    <a:lstStyle/>
                    <a:p>
                      <a:pPr algn="ctr">
                        <a:buNone/>
                      </a:pPr>
                      <a:r>
                        <a:rPr lang="zh-CN" altLang="en-US" sz="2400" b="0">
                          <a:solidFill>
                            <a:schemeClr val="tx1"/>
                          </a:solidFill>
                          <a:latin typeface="微软雅黑" panose="020B0503020204020204" pitchFamily="34" charset="-122"/>
                          <a:ea typeface="微软雅黑" panose="020B0503020204020204" pitchFamily="34" charset="-122"/>
                        </a:rPr>
                        <a:t>政府行业监管部门</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c>
                  <a:txBody>
                    <a:bodyPr/>
                    <a:lstStyle/>
                    <a:p>
                      <a:pPr algn="ctr">
                        <a:buNone/>
                      </a:pPr>
                      <a:r>
                        <a:rPr lang="zh-CN" altLang="en-US" sz="2400" b="0">
                          <a:solidFill>
                            <a:schemeClr val="tx1"/>
                          </a:solidFill>
                          <a:latin typeface="微软雅黑" panose="020B0503020204020204" pitchFamily="34" charset="-122"/>
                          <a:ea typeface="微软雅黑" panose="020B0503020204020204" pitchFamily="34" charset="-122"/>
                        </a:rPr>
                        <a:t>专项安全监管部门</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c>
                  <a:txBody>
                    <a:bodyPr/>
                    <a:lstStyle/>
                    <a:p>
                      <a:pPr algn="ctr">
                        <a:buNone/>
                      </a:pPr>
                      <a:r>
                        <a:rPr lang="zh-CN" altLang="en-US" sz="2400" b="0">
                          <a:solidFill>
                            <a:schemeClr val="tx1"/>
                          </a:solidFill>
                          <a:latin typeface="微软雅黑" panose="020B0503020204020204" pitchFamily="34" charset="-122"/>
                          <a:ea typeface="微软雅黑" panose="020B0503020204020204" pitchFamily="34" charset="-122"/>
                        </a:rPr>
                        <a:t>企业</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r>
              <a:tr h="3048000">
                <a:tc>
                  <a:txBody>
                    <a:bodyPr/>
                    <a:lstStyle/>
                    <a:p>
                      <a:pPr algn="ctr">
                        <a:buNone/>
                      </a:pPr>
                      <a:r>
                        <a:rPr lang="zh-CN" altLang="en-US" sz="2400" b="1">
                          <a:solidFill>
                            <a:schemeClr val="accent1">
                              <a:lumMod val="50000"/>
                            </a:schemeClr>
                          </a:solidFill>
                          <a:latin typeface="微软雅黑" panose="020B0503020204020204" pitchFamily="34" charset="-122"/>
                          <a:ea typeface="微软雅黑" panose="020B0503020204020204" pitchFamily="34" charset="-122"/>
                        </a:rPr>
                        <a:t>考核指标</a:t>
                      </a:r>
                      <a:endParaRPr lang="zh-CN" altLang="en-US" sz="2400" b="1">
                        <a:solidFill>
                          <a:schemeClr val="accent1">
                            <a:lumMod val="50000"/>
                          </a:schemeClr>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accent2">
                        <a:lumMod val="60000"/>
                        <a:lumOff val="40000"/>
                      </a:schemeClr>
                    </a:solidFill>
                  </a:tcPr>
                </a:tc>
                <a:tc>
                  <a:txBody>
                    <a:bodyPr/>
                    <a:lstStyle/>
                    <a:p>
                      <a:pPr algn="l">
                        <a:buNone/>
                      </a:pPr>
                      <a:r>
                        <a:rPr lang="en-US" altLang="zh-CN" sz="2400">
                          <a:solidFill>
                            <a:schemeClr val="tx1"/>
                          </a:solidFill>
                          <a:latin typeface="微软雅黑" panose="020B0503020204020204" pitchFamily="34" charset="-122"/>
                          <a:ea typeface="微软雅黑" panose="020B0503020204020204" pitchFamily="34" charset="-122"/>
                        </a:rPr>
                        <a:t>1.“</a:t>
                      </a:r>
                      <a:r>
                        <a:rPr lang="zh-CN" altLang="en-US" sz="2400">
                          <a:solidFill>
                            <a:schemeClr val="tx1"/>
                          </a:solidFill>
                          <a:latin typeface="微软雅黑" panose="020B0503020204020204" pitchFamily="34" charset="-122"/>
                          <a:ea typeface="微软雅黑" panose="020B0503020204020204" pitchFamily="34" charset="-122"/>
                        </a:rPr>
                        <a:t>隐患排查清单管理</a:t>
                      </a:r>
                      <a:r>
                        <a:rPr lang="en-US" altLang="zh-CN" sz="2400">
                          <a:solidFill>
                            <a:schemeClr val="tx1"/>
                          </a:solidFill>
                          <a:latin typeface="微软雅黑" panose="020B0503020204020204" pitchFamily="34" charset="-122"/>
                          <a:ea typeface="微软雅黑" panose="020B0503020204020204" pitchFamily="34" charset="-122"/>
                        </a:rPr>
                        <a:t>”</a:t>
                      </a:r>
                      <a:r>
                        <a:rPr lang="zh-CN" altLang="en-US" sz="2400">
                          <a:solidFill>
                            <a:schemeClr val="tx1"/>
                          </a:solidFill>
                          <a:latin typeface="微软雅黑" panose="020B0503020204020204" pitchFamily="34" charset="-122"/>
                          <a:ea typeface="微软雅黑" panose="020B0503020204020204" pitchFamily="34" charset="-122"/>
                        </a:rPr>
                        <a:t>工作完成率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2.</a:t>
                      </a:r>
                      <a:r>
                        <a:rPr lang="zh-CN" altLang="en-US" sz="2400">
                          <a:solidFill>
                            <a:schemeClr val="tx1"/>
                          </a:solidFill>
                          <a:latin typeface="微软雅黑" panose="020B0503020204020204" pitchFamily="34" charset="-122"/>
                          <a:ea typeface="微软雅黑" panose="020B0503020204020204" pitchFamily="34" charset="-122"/>
                        </a:rPr>
                        <a:t>纳入信息系统企业率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3.</a:t>
                      </a:r>
                      <a:r>
                        <a:rPr lang="zh-CN" altLang="en-US" sz="2400">
                          <a:solidFill>
                            <a:schemeClr val="tx1"/>
                          </a:solidFill>
                          <a:latin typeface="微软雅黑" panose="020B0503020204020204" pitchFamily="34" charset="-122"/>
                          <a:ea typeface="微软雅黑" panose="020B0503020204020204" pitchFamily="34" charset="-122"/>
                        </a:rPr>
                        <a:t>企业基本信息完整率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4.</a:t>
                      </a:r>
                      <a:r>
                        <a:rPr lang="zh-CN" altLang="en-US" sz="2400">
                          <a:solidFill>
                            <a:schemeClr val="tx1"/>
                          </a:solidFill>
                          <a:latin typeface="微软雅黑" panose="020B0503020204020204" pitchFamily="34" charset="-122"/>
                          <a:ea typeface="微软雅黑" panose="020B0503020204020204" pitchFamily="34" charset="-122"/>
                        </a:rPr>
                        <a:t>隐患按时上报率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5.</a:t>
                      </a:r>
                      <a:r>
                        <a:rPr lang="zh-CN" altLang="en-US" sz="2400">
                          <a:solidFill>
                            <a:schemeClr val="tx1"/>
                          </a:solidFill>
                          <a:latin typeface="微软雅黑" panose="020B0503020204020204" pitchFamily="34" charset="-122"/>
                          <a:ea typeface="微软雅黑" panose="020B0503020204020204" pitchFamily="34" charset="-122"/>
                        </a:rPr>
                        <a:t>隐患按时整改率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6.</a:t>
                      </a:r>
                      <a:r>
                        <a:rPr lang="zh-CN" altLang="en-US" sz="2400">
                          <a:solidFill>
                            <a:schemeClr val="tx1"/>
                          </a:solidFill>
                          <a:latin typeface="微软雅黑" panose="020B0503020204020204" pitchFamily="34" charset="-122"/>
                          <a:ea typeface="微软雅黑" panose="020B0503020204020204" pitchFamily="34" charset="-122"/>
                        </a:rPr>
                        <a:t>隐患上报量</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7.</a:t>
                      </a:r>
                      <a:r>
                        <a:rPr lang="zh-CN" altLang="en-US" sz="2400">
                          <a:solidFill>
                            <a:schemeClr val="tx1"/>
                          </a:solidFill>
                          <a:latin typeface="微软雅黑" panose="020B0503020204020204" pitchFamily="34" charset="-122"/>
                          <a:ea typeface="微软雅黑" panose="020B0503020204020204" pitchFamily="34" charset="-122"/>
                        </a:rPr>
                        <a:t>亮灯企业查处率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8.</a:t>
                      </a:r>
                      <a:r>
                        <a:rPr lang="zh-CN" altLang="en-US" sz="2400">
                          <a:solidFill>
                            <a:schemeClr val="tx1"/>
                          </a:solidFill>
                          <a:latin typeface="微软雅黑" panose="020B0503020204020204" pitchFamily="34" charset="-122"/>
                          <a:ea typeface="微软雅黑" panose="020B0503020204020204" pitchFamily="34" charset="-122"/>
                        </a:rPr>
                        <a:t>其他企业抽查率</a:t>
                      </a:r>
                      <a:endParaRPr lang="zh-CN" altLang="en-US" sz="240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c>
                  <a:txBody>
                    <a:bodyPr/>
                    <a:lstStyle/>
                    <a:p>
                      <a:pPr algn="l">
                        <a:buNone/>
                      </a:pPr>
                      <a:r>
                        <a:rPr lang="en-US" altLang="zh-CN" sz="2400">
                          <a:solidFill>
                            <a:schemeClr val="tx1"/>
                          </a:solidFill>
                          <a:latin typeface="微软雅黑" panose="020B0503020204020204" pitchFamily="34" charset="-122"/>
                          <a:ea typeface="微软雅黑" panose="020B0503020204020204" pitchFamily="34" charset="-122"/>
                        </a:rPr>
                        <a:t>1.</a:t>
                      </a:r>
                      <a:r>
                        <a:rPr lang="zh-CN" altLang="en-US" sz="2400">
                          <a:solidFill>
                            <a:schemeClr val="tx1"/>
                          </a:solidFill>
                          <a:latin typeface="微软雅黑" panose="020B0503020204020204" pitchFamily="34" charset="-122"/>
                          <a:ea typeface="微软雅黑" panose="020B0503020204020204" pitchFamily="34" charset="-122"/>
                        </a:rPr>
                        <a:t>隐患按时整改率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2.</a:t>
                      </a:r>
                      <a:r>
                        <a:rPr lang="zh-CN" altLang="en-US" sz="2400">
                          <a:solidFill>
                            <a:schemeClr val="tx1"/>
                          </a:solidFill>
                          <a:latin typeface="微软雅黑" panose="020B0503020204020204" pitchFamily="34" charset="-122"/>
                          <a:ea typeface="微软雅黑" panose="020B0503020204020204" pitchFamily="34" charset="-122"/>
                        </a:rPr>
                        <a:t>亮灯企业查处率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3.</a:t>
                      </a:r>
                      <a:r>
                        <a:rPr lang="zh-CN" altLang="en-US" sz="2400">
                          <a:solidFill>
                            <a:schemeClr val="tx1"/>
                          </a:solidFill>
                          <a:latin typeface="微软雅黑" panose="020B0503020204020204" pitchFamily="34" charset="-122"/>
                          <a:ea typeface="微软雅黑" panose="020B0503020204020204" pitchFamily="34" charset="-122"/>
                        </a:rPr>
                        <a:t>其他企业抽查率</a:t>
                      </a:r>
                      <a:endParaRPr lang="zh-CN" altLang="en-US" sz="240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c>
                  <a:txBody>
                    <a:bodyPr/>
                    <a:lstStyle/>
                    <a:p>
                      <a:pPr algn="l">
                        <a:buNone/>
                      </a:pPr>
                      <a:r>
                        <a:rPr lang="en-US" altLang="zh-CN" sz="2400">
                          <a:solidFill>
                            <a:schemeClr val="tx1"/>
                          </a:solidFill>
                          <a:latin typeface="微软雅黑" panose="020B0503020204020204" pitchFamily="34" charset="-122"/>
                          <a:ea typeface="微软雅黑" panose="020B0503020204020204" pitchFamily="34" charset="-122"/>
                        </a:rPr>
                        <a:t>1.“</a:t>
                      </a:r>
                      <a:r>
                        <a:rPr lang="zh-CN" altLang="en-US" sz="2400">
                          <a:solidFill>
                            <a:schemeClr val="tx1"/>
                          </a:solidFill>
                          <a:latin typeface="微软雅黑" panose="020B0503020204020204" pitchFamily="34" charset="-122"/>
                          <a:ea typeface="微软雅黑" panose="020B0503020204020204" pitchFamily="34" charset="-122"/>
                        </a:rPr>
                        <a:t>隐患排查清单管理</a:t>
                      </a:r>
                      <a:r>
                        <a:rPr lang="en-US" altLang="zh-CN" sz="2400">
                          <a:solidFill>
                            <a:schemeClr val="tx1"/>
                          </a:solidFill>
                          <a:latin typeface="微软雅黑" panose="020B0503020204020204" pitchFamily="34" charset="-122"/>
                          <a:ea typeface="微软雅黑" panose="020B0503020204020204" pitchFamily="34" charset="-122"/>
                        </a:rPr>
                        <a:t>”</a:t>
                      </a:r>
                      <a:r>
                        <a:rPr lang="zh-CN" altLang="en-US" sz="2400">
                          <a:solidFill>
                            <a:schemeClr val="tx1"/>
                          </a:solidFill>
                          <a:latin typeface="微软雅黑" panose="020B0503020204020204" pitchFamily="34" charset="-122"/>
                          <a:ea typeface="微软雅黑" panose="020B0503020204020204" pitchFamily="34" charset="-122"/>
                        </a:rPr>
                        <a:t>工作完成情况</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2.</a:t>
                      </a:r>
                      <a:r>
                        <a:rPr lang="zh-CN" altLang="en-US" sz="2400">
                          <a:solidFill>
                            <a:schemeClr val="tx1"/>
                          </a:solidFill>
                          <a:latin typeface="微软雅黑" panose="020B0503020204020204" pitchFamily="34" charset="-122"/>
                          <a:ea typeface="微软雅黑" panose="020B0503020204020204" pitchFamily="34" charset="-122"/>
                        </a:rPr>
                        <a:t>企业基本信息完整率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3.</a:t>
                      </a:r>
                      <a:r>
                        <a:rPr lang="zh-CN" altLang="en-US" sz="2400">
                          <a:solidFill>
                            <a:schemeClr val="tx1"/>
                          </a:solidFill>
                          <a:latin typeface="微软雅黑" panose="020B0503020204020204" pitchFamily="34" charset="-122"/>
                          <a:ea typeface="微软雅黑" panose="020B0503020204020204" pitchFamily="34" charset="-122"/>
                        </a:rPr>
                        <a:t>隐患按时上报率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4.</a:t>
                      </a:r>
                      <a:r>
                        <a:rPr lang="zh-CN" altLang="en-US" sz="2400">
                          <a:solidFill>
                            <a:schemeClr val="tx1"/>
                          </a:solidFill>
                          <a:latin typeface="微软雅黑" panose="020B0503020204020204" pitchFamily="34" charset="-122"/>
                          <a:ea typeface="微软雅黑" panose="020B0503020204020204" pitchFamily="34" charset="-122"/>
                        </a:rPr>
                        <a:t>隐患按时整改率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5.</a:t>
                      </a:r>
                      <a:r>
                        <a:rPr lang="zh-CN" altLang="en-US" sz="2400">
                          <a:solidFill>
                            <a:schemeClr val="tx1"/>
                          </a:solidFill>
                          <a:latin typeface="微软雅黑" panose="020B0503020204020204" pitchFamily="34" charset="-122"/>
                          <a:ea typeface="微软雅黑" panose="020B0503020204020204" pitchFamily="34" charset="-122"/>
                        </a:rPr>
                        <a:t>隐患上报量</a:t>
                      </a:r>
                      <a:endParaRPr lang="zh-CN" altLang="en-US" sz="240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实施考核与奖惩</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72440" y="1548130"/>
            <a:ext cx="11231880" cy="2056130"/>
            <a:chOff x="744" y="2093"/>
            <a:chExt cx="17688" cy="3238"/>
          </a:xfrm>
        </p:grpSpPr>
        <p:sp>
          <p:nvSpPr>
            <p:cNvPr id="4" name="圆角矩形 3"/>
            <p:cNvSpPr/>
            <p:nvPr/>
          </p:nvSpPr>
          <p:spPr>
            <a:xfrm>
              <a:off x="744" y="2093"/>
              <a:ext cx="17664" cy="323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017" y="2368"/>
              <a:ext cx="3708" cy="268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政府部门</a:t>
              </a:r>
              <a:endParaRPr lang="zh-CN" altLang="en-US" sz="2400">
                <a:latin typeface="微软雅黑" panose="020B0503020204020204" pitchFamily="34" charset="-122"/>
                <a:ea typeface="微软雅黑" panose="020B0503020204020204" pitchFamily="34" charset="-122"/>
              </a:endParaRPr>
            </a:p>
            <a:p>
              <a:pPr algn="ctr"/>
              <a:r>
                <a:rPr lang="zh-CN" altLang="en-US" sz="2400">
                  <a:latin typeface="微软雅黑" panose="020B0503020204020204" pitchFamily="34" charset="-122"/>
                  <a:ea typeface="微软雅黑" panose="020B0503020204020204" pitchFamily="34" charset="-122"/>
                </a:rPr>
                <a:t>绩效考核结果</a:t>
              </a:r>
              <a:endParaRPr lang="zh-CN" altLang="en-US" sz="2400">
                <a:latin typeface="微软雅黑" panose="020B0503020204020204" pitchFamily="34" charset="-122"/>
                <a:ea typeface="微软雅黑" panose="020B0503020204020204" pitchFamily="34" charset="-122"/>
              </a:endParaRPr>
            </a:p>
          </p:txBody>
        </p:sp>
        <p:sp>
          <p:nvSpPr>
            <p:cNvPr id="8" name="文本框 7"/>
            <p:cNvSpPr txBox="1"/>
            <p:nvPr/>
          </p:nvSpPr>
          <p:spPr>
            <a:xfrm>
              <a:off x="4749" y="3044"/>
              <a:ext cx="13683" cy="1337"/>
            </a:xfrm>
            <a:prstGeom prst="rect">
              <a:avLst/>
            </a:prstGeom>
            <a:noFill/>
          </p:spPr>
          <p:txBody>
            <a:bodyPr wrap="square" rtlCol="0">
              <a:spAutoFit/>
            </a:bodyPr>
            <a:lstStyle/>
            <a:p>
              <a:r>
                <a:rPr lang="zh-CN" altLang="en-US" sz="2400">
                  <a:ln>
                    <a:noFill/>
                  </a:ln>
                  <a:latin typeface="微软雅黑" panose="020B0503020204020204" pitchFamily="34" charset="-122"/>
                  <a:ea typeface="微软雅黑" panose="020B0503020204020204" pitchFamily="34" charset="-122"/>
                  <a:sym typeface="+mn-ea"/>
                </a:rPr>
                <a:t>作为衡量其安全生产工作水平的重要指标，作为季度、年终安全生产目标考核中隐患排查治理工作得分的唯一依据。</a:t>
              </a:r>
              <a:endParaRPr lang="zh-CN" altLang="en-US" sz="2400"/>
            </a:p>
          </p:txBody>
        </p:sp>
      </p:grpSp>
      <p:grpSp>
        <p:nvGrpSpPr>
          <p:cNvPr id="11" name="组合 10"/>
          <p:cNvGrpSpPr/>
          <p:nvPr/>
        </p:nvGrpSpPr>
        <p:grpSpPr>
          <a:xfrm>
            <a:off x="487680" y="3878580"/>
            <a:ext cx="11216640" cy="2056130"/>
            <a:chOff x="768" y="6108"/>
            <a:chExt cx="17664" cy="3238"/>
          </a:xfrm>
        </p:grpSpPr>
        <p:sp>
          <p:nvSpPr>
            <p:cNvPr id="5" name="圆角矩形 4"/>
            <p:cNvSpPr/>
            <p:nvPr/>
          </p:nvSpPr>
          <p:spPr>
            <a:xfrm>
              <a:off x="768" y="6108"/>
              <a:ext cx="17664" cy="323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017" y="6383"/>
              <a:ext cx="3708" cy="268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企业</a:t>
              </a:r>
              <a:endParaRPr lang="zh-CN" altLang="en-US" sz="2400">
                <a:latin typeface="微软雅黑" panose="020B0503020204020204" pitchFamily="34" charset="-122"/>
                <a:ea typeface="微软雅黑" panose="020B0503020204020204" pitchFamily="34" charset="-122"/>
              </a:endParaRPr>
            </a:p>
            <a:p>
              <a:pPr algn="ctr"/>
              <a:r>
                <a:rPr lang="zh-CN" altLang="en-US" sz="2400">
                  <a:latin typeface="微软雅黑" panose="020B0503020204020204" pitchFamily="34" charset="-122"/>
                  <a:ea typeface="微软雅黑" panose="020B0503020204020204" pitchFamily="34" charset="-122"/>
                </a:rPr>
                <a:t>绩效考核结果</a:t>
              </a:r>
              <a:endParaRPr lang="zh-CN" altLang="en-US" sz="2400">
                <a:latin typeface="微软雅黑" panose="020B0503020204020204" pitchFamily="34" charset="-122"/>
                <a:ea typeface="微软雅黑" panose="020B0503020204020204" pitchFamily="34" charset="-122"/>
              </a:endParaRPr>
            </a:p>
          </p:txBody>
        </p:sp>
        <p:sp>
          <p:nvSpPr>
            <p:cNvPr id="9" name="文本框 8"/>
            <p:cNvSpPr txBox="1"/>
            <p:nvPr/>
          </p:nvSpPr>
          <p:spPr>
            <a:xfrm>
              <a:off x="4725" y="7086"/>
              <a:ext cx="13683" cy="1337"/>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sym typeface="+mn-ea"/>
                </a:rPr>
                <a:t>作为衡量企业安全生产工作水平的重要指标，并可作为监管部门执法检查和企业享受相关优惠政策的参考依据。</a:t>
              </a:r>
              <a:endParaRPr lang="zh-CN" altLang="en-US" sz="240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可选过程 6"/>
          <p:cNvSpPr/>
          <p:nvPr/>
        </p:nvSpPr>
        <p:spPr>
          <a:xfrm>
            <a:off x="2762250" y="1799590"/>
            <a:ext cx="5113655" cy="932815"/>
          </a:xfrm>
          <a:prstGeom prst="flowChartAlternate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依据逐级上报的隐患类型和数量</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96570" y="1058545"/>
            <a:ext cx="1120457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通过对企业上报的隐患类型进行统计分析，建立防范事故的预测预警机制。</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形势分析与预测</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流程图: 可选过程 2"/>
          <p:cNvSpPr/>
          <p:nvPr/>
        </p:nvSpPr>
        <p:spPr>
          <a:xfrm>
            <a:off x="2762250" y="3074035"/>
            <a:ext cx="5098415" cy="932815"/>
          </a:xfrm>
          <a:prstGeom prst="flowChartAlternate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sym typeface="+mn-ea"/>
              </a:rPr>
              <a:t>分析预测安全生产形势</a:t>
            </a:r>
            <a:endParaRPr lang="zh-CN" altLang="en-US" sz="2400">
              <a:solidFill>
                <a:schemeClr val="tx1"/>
              </a:solidFill>
              <a:latin typeface="微软雅黑" panose="020B0503020204020204" pitchFamily="34" charset="-122"/>
              <a:ea typeface="微软雅黑" panose="020B0503020204020204" pitchFamily="34" charset="-122"/>
              <a:sym typeface="+mn-ea"/>
            </a:endParaRPr>
          </a:p>
        </p:txBody>
      </p:sp>
      <p:sp>
        <p:nvSpPr>
          <p:cNvPr id="4" name="流程图: 可选过程 3"/>
          <p:cNvSpPr/>
          <p:nvPr/>
        </p:nvSpPr>
        <p:spPr>
          <a:xfrm>
            <a:off x="2762250" y="4347845"/>
            <a:ext cx="5097780" cy="932815"/>
          </a:xfrm>
          <a:prstGeom prst="flowChartAlternate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sym typeface="+mn-ea"/>
              </a:rPr>
              <a:t>找准工作的重点和难点</a:t>
            </a:r>
            <a:endParaRPr lang="zh-CN" altLang="en-US" sz="2400">
              <a:solidFill>
                <a:schemeClr val="tx1"/>
              </a:solidFill>
              <a:latin typeface="微软雅黑" panose="020B0503020204020204" pitchFamily="34" charset="-122"/>
              <a:ea typeface="微软雅黑" panose="020B0503020204020204" pitchFamily="34" charset="-122"/>
              <a:sym typeface="+mn-ea"/>
            </a:endParaRPr>
          </a:p>
        </p:txBody>
      </p:sp>
      <p:sp>
        <p:nvSpPr>
          <p:cNvPr id="5" name="流程图: 可选过程 4"/>
          <p:cNvSpPr/>
          <p:nvPr/>
        </p:nvSpPr>
        <p:spPr>
          <a:xfrm>
            <a:off x="2762885" y="5591175"/>
            <a:ext cx="5097780" cy="932815"/>
          </a:xfrm>
          <a:prstGeom prst="flowChartAlternate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sym typeface="+mn-ea"/>
              </a:rPr>
              <a:t>有针对性地部署安全生产工作</a:t>
            </a:r>
            <a:endParaRPr lang="zh-CN" altLang="en-US" sz="2400">
              <a:solidFill>
                <a:schemeClr val="tx1"/>
              </a:solidFill>
              <a:latin typeface="微软雅黑" panose="020B0503020204020204" pitchFamily="34" charset="-122"/>
              <a:ea typeface="微软雅黑" panose="020B0503020204020204" pitchFamily="34" charset="-122"/>
              <a:sym typeface="+mn-ea"/>
            </a:endParaRPr>
          </a:p>
        </p:txBody>
      </p:sp>
      <p:sp>
        <p:nvSpPr>
          <p:cNvPr id="6" name="右弧形箭头 5"/>
          <p:cNvSpPr/>
          <p:nvPr/>
        </p:nvSpPr>
        <p:spPr>
          <a:xfrm>
            <a:off x="7943850" y="2053590"/>
            <a:ext cx="511810" cy="1303655"/>
          </a:xfrm>
          <a:prstGeom prst="curved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右弧形箭头 15"/>
          <p:cNvSpPr/>
          <p:nvPr/>
        </p:nvSpPr>
        <p:spPr>
          <a:xfrm>
            <a:off x="7943850" y="3590290"/>
            <a:ext cx="511810" cy="1216660"/>
          </a:xfrm>
          <a:prstGeom prst="curved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右弧形箭头 16"/>
          <p:cNvSpPr/>
          <p:nvPr/>
        </p:nvSpPr>
        <p:spPr>
          <a:xfrm>
            <a:off x="7943850" y="4972050"/>
            <a:ext cx="511810" cy="1216660"/>
          </a:xfrm>
          <a:prstGeom prst="curved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6525" y="2929890"/>
            <a:ext cx="3767455" cy="2452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auto">
              <a:lnSpc>
                <a:spcPct val="150000"/>
              </a:lnSpc>
              <a:buFont typeface="Wingdings" panose="05000000000000000000" charset="0"/>
              <a:buChar char="l"/>
            </a:pPr>
            <a:r>
              <a:rPr lang="zh-CN" altLang="en-US" sz="2800" dirty="0" smtClean="0">
                <a:solidFill>
                  <a:schemeClr val="bg1"/>
                </a:solidFill>
                <a:latin typeface="微软雅黑" panose="020B0503020204020204" pitchFamily="34" charset="-122"/>
                <a:ea typeface="微软雅黑" panose="020B0503020204020204" pitchFamily="34" charset="-122"/>
                <a:sym typeface="+mn-ea"/>
              </a:rPr>
              <a:t>隐患自查</a:t>
            </a:r>
            <a:endParaRPr lang="zh-CN" altLang="en-US" sz="2800" dirty="0" smtClean="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50000"/>
              </a:lnSpc>
              <a:buFont typeface="Wingdings" panose="05000000000000000000" charset="0"/>
              <a:buChar char="l"/>
            </a:pPr>
            <a:r>
              <a:rPr lang="zh-CN" altLang="en-US" sz="2800" dirty="0" smtClean="0">
                <a:solidFill>
                  <a:schemeClr val="bg1"/>
                </a:solidFill>
                <a:latin typeface="微软雅黑" panose="020B0503020204020204" pitchFamily="34" charset="-122"/>
                <a:ea typeface="微软雅黑" panose="020B0503020204020204" pitchFamily="34" charset="-122"/>
                <a:sym typeface="+mn-ea"/>
              </a:rPr>
              <a:t>治理与持续改进</a:t>
            </a:r>
            <a:endParaRPr lang="zh-CN" altLang="en-US" sz="2800" dirty="0" smtClean="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50000"/>
              </a:lnSpc>
              <a:buFont typeface="Wingdings" panose="05000000000000000000" charset="0"/>
              <a:buChar char="l"/>
            </a:pPr>
            <a:r>
              <a:rPr lang="zh-CN" altLang="en-US" sz="2800" dirty="0" smtClean="0">
                <a:solidFill>
                  <a:schemeClr val="bg1"/>
                </a:solidFill>
                <a:latin typeface="微软雅黑" panose="020B0503020204020204" pitchFamily="34" charset="-122"/>
                <a:ea typeface="微软雅黑" panose="020B0503020204020204" pitchFamily="34" charset="-122"/>
                <a:sym typeface="+mn-ea"/>
              </a:rPr>
              <a:t>隐患自报</a:t>
            </a:r>
            <a:endParaRPr lang="zh-CN" altLang="en-US" sz="2800" dirty="0" smtClean="0">
              <a:solidFill>
                <a:schemeClr val="bg1"/>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840740" y="640080"/>
            <a:ext cx="2524760" cy="2443480"/>
            <a:chOff x="1324" y="1008"/>
            <a:chExt cx="3976" cy="3848"/>
          </a:xfrm>
        </p:grpSpPr>
        <p:sp>
          <p:nvSpPr>
            <p:cNvPr id="44" name="矩形 43"/>
            <p:cNvSpPr/>
            <p:nvPr/>
          </p:nvSpPr>
          <p:spPr>
            <a:xfrm>
              <a:off x="1559" y="2272"/>
              <a:ext cx="3481" cy="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第三节</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324" y="1008"/>
              <a:ext cx="3977" cy="3849"/>
              <a:chOff x="2054" y="1935"/>
              <a:chExt cx="2808" cy="2725"/>
            </a:xfrm>
          </p:grpSpPr>
          <p:sp>
            <p:nvSpPr>
              <p:cNvPr id="7178" name="Freeform 5"/>
              <p:cNvSpPr/>
              <p:nvPr/>
            </p:nvSpPr>
            <p:spPr>
              <a:xfrm>
                <a:off x="2556" y="2408"/>
                <a:ext cx="2306" cy="2252"/>
              </a:xfrm>
              <a:custGeom>
                <a:avLst/>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0"/>
                  </a:cxn>
                </a:cxnLst>
                <a:rect l="0" t="0" r="0" b="0"/>
                <a:pathLst>
                  <a:path w="2907" h="2907">
                    <a:moveTo>
                      <a:pt x="2493" y="0"/>
                    </a:moveTo>
                    <a:cubicBezTo>
                      <a:pt x="2751" y="308"/>
                      <a:pt x="2907" y="704"/>
                      <a:pt x="2907" y="1137"/>
                    </a:cubicBezTo>
                    <a:cubicBezTo>
                      <a:pt x="2907" y="2114"/>
                      <a:pt x="2115" y="2907"/>
                      <a:pt x="1137" y="2907"/>
                    </a:cubicBezTo>
                    <a:cubicBezTo>
                      <a:pt x="705" y="2907"/>
                      <a:pt x="308" y="2751"/>
                      <a:pt x="0" y="2493"/>
                    </a:cubicBezTo>
                    <a:lnTo>
                      <a:pt x="105" y="2388"/>
                    </a:lnTo>
                    <a:cubicBezTo>
                      <a:pt x="385" y="2620"/>
                      <a:pt x="745" y="2760"/>
                      <a:pt x="1137" y="2760"/>
                    </a:cubicBezTo>
                    <a:cubicBezTo>
                      <a:pt x="2033" y="2760"/>
                      <a:pt x="2760" y="2033"/>
                      <a:pt x="2760" y="1137"/>
                    </a:cubicBezTo>
                    <a:cubicBezTo>
                      <a:pt x="2760" y="745"/>
                      <a:pt x="2620" y="385"/>
                      <a:pt x="2389" y="105"/>
                    </a:cubicBezTo>
                    <a:lnTo>
                      <a:pt x="2493" y="0"/>
                    </a:lnTo>
                    <a:close/>
                  </a:path>
                </a:pathLst>
              </a:custGeom>
              <a:solidFill>
                <a:schemeClr val="accent4">
                  <a:lumMod val="60000"/>
                  <a:lumOff val="40000"/>
                </a:schemeClr>
              </a:solidFill>
              <a:ln w="9525">
                <a:noFill/>
              </a:ln>
            </p:spPr>
            <p:txBody>
              <a:bodyPr/>
              <a:lstStyle/>
              <a:p>
                <a:endParaRPr lang="zh-CN" altLang="en-US"/>
              </a:p>
            </p:txBody>
          </p:sp>
          <p:sp>
            <p:nvSpPr>
              <p:cNvPr id="7179" name="Freeform 6"/>
              <p:cNvSpPr/>
              <p:nvPr/>
            </p:nvSpPr>
            <p:spPr>
              <a:xfrm>
                <a:off x="3529" y="1935"/>
                <a:ext cx="857" cy="422"/>
              </a:xfrm>
              <a:custGeom>
                <a:avLst/>
                <a:gdLst/>
                <a:ahLst/>
                <a:cxnLst>
                  <a:cxn ang="0">
                    <a:pos x="0" y="0"/>
                  </a:cxn>
                  <a:cxn ang="0">
                    <a:pos x="2147483647" y="2147483647"/>
                  </a:cxn>
                  <a:cxn ang="0">
                    <a:pos x="2147483647" y="2147483647"/>
                  </a:cxn>
                  <a:cxn ang="0">
                    <a:pos x="0" y="2147483647"/>
                  </a:cxn>
                  <a:cxn ang="0">
                    <a:pos x="0" y="0"/>
                  </a:cxn>
                </a:cxnLst>
                <a:rect l="0" t="0" r="0" b="0"/>
                <a:pathLst>
                  <a:path w="1082" h="544">
                    <a:moveTo>
                      <a:pt x="0" y="0"/>
                    </a:moveTo>
                    <a:cubicBezTo>
                      <a:pt x="414" y="20"/>
                      <a:pt x="790" y="183"/>
                      <a:pt x="1082" y="440"/>
                    </a:cubicBezTo>
                    <a:lnTo>
                      <a:pt x="977" y="544"/>
                    </a:lnTo>
                    <a:cubicBezTo>
                      <a:pt x="713" y="314"/>
                      <a:pt x="373" y="168"/>
                      <a:pt x="0" y="147"/>
                    </a:cubicBezTo>
                    <a:lnTo>
                      <a:pt x="0" y="0"/>
                    </a:lnTo>
                    <a:close/>
                  </a:path>
                </a:pathLst>
              </a:custGeom>
              <a:solidFill>
                <a:srgbClr val="00FFCC">
                  <a:alpha val="100000"/>
                </a:srgbClr>
              </a:solidFill>
              <a:ln w="9525">
                <a:noFill/>
              </a:ln>
            </p:spPr>
            <p:txBody>
              <a:bodyPr/>
              <a:lstStyle/>
              <a:p>
                <a:endParaRPr lang="zh-CN" altLang="en-US"/>
              </a:p>
            </p:txBody>
          </p:sp>
          <p:sp>
            <p:nvSpPr>
              <p:cNvPr id="7180" name="Freeform 7"/>
              <p:cNvSpPr/>
              <p:nvPr/>
            </p:nvSpPr>
            <p:spPr>
              <a:xfrm>
                <a:off x="2492" y="1941"/>
                <a:ext cx="825" cy="44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1040" h="580">
                    <a:moveTo>
                      <a:pt x="0" y="475"/>
                    </a:moveTo>
                    <a:cubicBezTo>
                      <a:pt x="277" y="213"/>
                      <a:pt x="639" y="39"/>
                      <a:pt x="1040" y="0"/>
                    </a:cubicBezTo>
                    <a:lnTo>
                      <a:pt x="1040" y="148"/>
                    </a:lnTo>
                    <a:cubicBezTo>
                      <a:pt x="679" y="187"/>
                      <a:pt x="354" y="344"/>
                      <a:pt x="104" y="580"/>
                    </a:cubicBezTo>
                    <a:lnTo>
                      <a:pt x="0" y="475"/>
                    </a:lnTo>
                    <a:close/>
                  </a:path>
                </a:pathLst>
              </a:custGeom>
              <a:solidFill>
                <a:srgbClr val="B7D72E">
                  <a:alpha val="100000"/>
                </a:srgbClr>
              </a:solidFill>
              <a:ln w="9525">
                <a:noFill/>
              </a:ln>
            </p:spPr>
            <p:txBody>
              <a:bodyPr/>
              <a:lstStyle/>
              <a:p>
                <a:endParaRPr lang="zh-CN" altLang="en-US"/>
              </a:p>
            </p:txBody>
          </p:sp>
          <p:sp>
            <p:nvSpPr>
              <p:cNvPr id="7181" name="Freeform 8"/>
              <p:cNvSpPr/>
              <p:nvPr/>
            </p:nvSpPr>
            <p:spPr>
              <a:xfrm>
                <a:off x="2054" y="2461"/>
                <a:ext cx="380" cy="79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478" h="1031">
                    <a:moveTo>
                      <a:pt x="0" y="1031"/>
                    </a:moveTo>
                    <a:cubicBezTo>
                      <a:pt x="12" y="643"/>
                      <a:pt x="150" y="286"/>
                      <a:pt x="373" y="0"/>
                    </a:cubicBezTo>
                    <a:lnTo>
                      <a:pt x="478" y="105"/>
                    </a:lnTo>
                    <a:cubicBezTo>
                      <a:pt x="281" y="363"/>
                      <a:pt x="159" y="683"/>
                      <a:pt x="147" y="1031"/>
                    </a:cubicBezTo>
                    <a:lnTo>
                      <a:pt x="0" y="1031"/>
                    </a:lnTo>
                    <a:close/>
                  </a:path>
                </a:pathLst>
              </a:custGeom>
              <a:solidFill>
                <a:srgbClr val="F19B27">
                  <a:alpha val="100000"/>
                </a:srgbClr>
              </a:solidFill>
              <a:ln w="9525">
                <a:noFill/>
              </a:ln>
            </p:spPr>
            <p:txBody>
              <a:bodyPr/>
              <a:lstStyle/>
              <a:p>
                <a:endParaRPr lang="zh-CN" altLang="en-US"/>
              </a:p>
            </p:txBody>
          </p:sp>
          <p:sp>
            <p:nvSpPr>
              <p:cNvPr id="7182" name="Freeform 9"/>
              <p:cNvSpPr/>
              <p:nvPr/>
            </p:nvSpPr>
            <p:spPr>
              <a:xfrm>
                <a:off x="2063" y="3465"/>
                <a:ext cx="425" cy="747"/>
              </a:xfrm>
              <a:custGeom>
                <a:avLst/>
                <a:gdLst/>
                <a:ahLst/>
                <a:cxnLst>
                  <a:cxn ang="0">
                    <a:pos x="2147483647" y="2147483647"/>
                  </a:cxn>
                  <a:cxn ang="0">
                    <a:pos x="0" y="0"/>
                  </a:cxn>
                  <a:cxn ang="0">
                    <a:pos x="2147483647" y="0"/>
                  </a:cxn>
                  <a:cxn ang="0">
                    <a:pos x="2147483647" y="2147483647"/>
                  </a:cxn>
                  <a:cxn ang="0">
                    <a:pos x="2147483647" y="2147483647"/>
                  </a:cxn>
                </a:cxnLst>
                <a:rect l="0" t="0" r="0" b="0"/>
                <a:pathLst>
                  <a:path w="535" h="963">
                    <a:moveTo>
                      <a:pt x="430" y="963"/>
                    </a:moveTo>
                    <a:cubicBezTo>
                      <a:pt x="198" y="699"/>
                      <a:pt x="43" y="367"/>
                      <a:pt x="0" y="0"/>
                    </a:cubicBezTo>
                    <a:lnTo>
                      <a:pt x="148" y="0"/>
                    </a:lnTo>
                    <a:cubicBezTo>
                      <a:pt x="190" y="326"/>
                      <a:pt x="329" y="622"/>
                      <a:pt x="535" y="858"/>
                    </a:cubicBezTo>
                    <a:lnTo>
                      <a:pt x="430" y="963"/>
                    </a:lnTo>
                    <a:close/>
                  </a:path>
                </a:pathLst>
              </a:custGeom>
              <a:solidFill>
                <a:srgbClr val="D44318">
                  <a:alpha val="100000"/>
                </a:srgbClr>
              </a:solidFill>
              <a:ln w="9525">
                <a:noFill/>
              </a:ln>
            </p:spPr>
            <p:txBody>
              <a:bodyPr/>
              <a:lstStyle/>
              <a:p>
                <a:endParaRPr lang="zh-CN" altLang="en-US"/>
              </a:p>
            </p:txBody>
          </p:sp>
        </p:grpSp>
      </p:grpSp>
      <p:sp>
        <p:nvSpPr>
          <p:cNvPr id="7" name="矩形 6"/>
          <p:cNvSpPr/>
          <p:nvPr/>
        </p:nvSpPr>
        <p:spPr>
          <a:xfrm>
            <a:off x="3449955" y="1442720"/>
            <a:ext cx="5925185" cy="935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4000" b="1" dirty="0">
                <a:solidFill>
                  <a:schemeClr val="bg1"/>
                </a:solidFill>
                <a:latin typeface="微软雅黑" panose="020B0503020204020204" pitchFamily="34" charset="-122"/>
                <a:ea typeface="微软雅黑" panose="020B0503020204020204" pitchFamily="34" charset="-122"/>
              </a:rPr>
              <a:t>企业隐患排查治理工作</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00660" y="902970"/>
            <a:ext cx="340550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体系建设的前期准备：</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1179830" y="1971675"/>
            <a:ext cx="10396855" cy="11582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179830" y="3449955"/>
            <a:ext cx="10392410" cy="11582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179195" y="4936490"/>
            <a:ext cx="10393045" cy="11582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306195" y="2106930"/>
            <a:ext cx="2654935" cy="88836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收集信息</a:t>
            </a:r>
            <a:endParaRPr lang="zh-CN" altLang="en-US" sz="2400">
              <a:latin typeface="微软雅黑" panose="020B0503020204020204" pitchFamily="34" charset="-122"/>
              <a:ea typeface="微软雅黑" panose="020B0503020204020204" pitchFamily="34" charset="-122"/>
            </a:endParaRPr>
          </a:p>
        </p:txBody>
      </p:sp>
      <p:sp>
        <p:nvSpPr>
          <p:cNvPr id="19" name="圆角矩形 18"/>
          <p:cNvSpPr/>
          <p:nvPr/>
        </p:nvSpPr>
        <p:spPr>
          <a:xfrm>
            <a:off x="1306195" y="3584575"/>
            <a:ext cx="2654935" cy="88836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汇总分析，</a:t>
            </a:r>
            <a:endParaRPr lang="zh-CN" altLang="en-US" sz="2400">
              <a:latin typeface="微软雅黑" panose="020B0503020204020204" pitchFamily="34" charset="-122"/>
              <a:ea typeface="微软雅黑" panose="020B0503020204020204" pitchFamily="34" charset="-122"/>
            </a:endParaRPr>
          </a:p>
          <a:p>
            <a:pPr algn="ctr"/>
            <a:r>
              <a:rPr lang="zh-CN" altLang="en-US" sz="2400">
                <a:latin typeface="微软雅黑" panose="020B0503020204020204" pitchFamily="34" charset="-122"/>
                <a:ea typeface="微软雅黑" panose="020B0503020204020204" pitchFamily="34" charset="-122"/>
              </a:rPr>
              <a:t>与管理层沟通</a:t>
            </a:r>
            <a:endParaRPr lang="zh-CN" altLang="en-US" sz="2400">
              <a:latin typeface="微软雅黑" panose="020B0503020204020204" pitchFamily="34" charset="-122"/>
              <a:ea typeface="微软雅黑" panose="020B0503020204020204" pitchFamily="34" charset="-122"/>
            </a:endParaRPr>
          </a:p>
        </p:txBody>
      </p:sp>
      <p:sp>
        <p:nvSpPr>
          <p:cNvPr id="20" name="圆角矩形 19"/>
          <p:cNvSpPr/>
          <p:nvPr/>
        </p:nvSpPr>
        <p:spPr>
          <a:xfrm>
            <a:off x="1306195" y="5071745"/>
            <a:ext cx="2654935" cy="88836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各类资源保障</a:t>
            </a:r>
            <a:endParaRPr lang="zh-CN" altLang="en-US" sz="2400">
              <a:latin typeface="微软雅黑" panose="020B0503020204020204" pitchFamily="34" charset="-122"/>
              <a:ea typeface="微软雅黑" panose="020B0503020204020204" pitchFamily="34" charset="-122"/>
            </a:endParaRPr>
          </a:p>
        </p:txBody>
      </p:sp>
      <p:sp>
        <p:nvSpPr>
          <p:cNvPr id="21" name="左弧形箭头 20"/>
          <p:cNvSpPr/>
          <p:nvPr/>
        </p:nvSpPr>
        <p:spPr>
          <a:xfrm>
            <a:off x="533400" y="2497455"/>
            <a:ext cx="550545" cy="1409065"/>
          </a:xfrm>
          <a:prstGeom prst="curved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左弧形箭头 21"/>
          <p:cNvSpPr/>
          <p:nvPr/>
        </p:nvSpPr>
        <p:spPr>
          <a:xfrm>
            <a:off x="533400" y="4255770"/>
            <a:ext cx="550545" cy="1409065"/>
          </a:xfrm>
          <a:prstGeom prst="curved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文本框 23"/>
          <p:cNvSpPr txBox="1"/>
          <p:nvPr/>
        </p:nvSpPr>
        <p:spPr>
          <a:xfrm>
            <a:off x="3961130" y="1968500"/>
            <a:ext cx="7610475" cy="121475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由企业安全生产管理部门组织，对现行的相关法律法规、标准文件以及企业的各种信息、文件、记录等资料进行收集整理。</a:t>
            </a:r>
            <a:endParaRPr lang="zh-CN" altLang="en-US" sz="2400">
              <a:latin typeface="微软雅黑" panose="020B0503020204020204" pitchFamily="34" charset="-122"/>
              <a:ea typeface="微软雅黑" panose="020B0503020204020204" pitchFamily="34" charset="-122"/>
            </a:endParaRPr>
          </a:p>
        </p:txBody>
      </p:sp>
      <p:sp>
        <p:nvSpPr>
          <p:cNvPr id="25" name="文本框 24"/>
          <p:cNvSpPr txBox="1"/>
          <p:nvPr/>
        </p:nvSpPr>
        <p:spPr>
          <a:xfrm>
            <a:off x="3961130" y="3441065"/>
            <a:ext cx="7610475" cy="121475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企业安全生产管理部门将收集整理的各种文件信息汇总并加工分析，形成一份全面的分析材料向企业管理层汇报。</a:t>
            </a:r>
            <a:endParaRPr lang="zh-CN" altLang="en-US" sz="2400">
              <a:latin typeface="微软雅黑" panose="020B0503020204020204" pitchFamily="34" charset="-122"/>
              <a:ea typeface="微软雅黑" panose="020B0503020204020204" pitchFamily="34" charset="-122"/>
            </a:endParaRPr>
          </a:p>
        </p:txBody>
      </p:sp>
      <p:sp>
        <p:nvSpPr>
          <p:cNvPr id="26" name="文本框 25"/>
          <p:cNvSpPr txBox="1"/>
          <p:nvPr/>
        </p:nvSpPr>
        <p:spPr>
          <a:xfrm>
            <a:off x="3956685" y="5298440"/>
            <a:ext cx="7610475" cy="48323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为隐患排查治理工作提供各类资源保障。</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467360" y="768985"/>
            <a:ext cx="4395470"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成立隐患排查组织机构：</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449580" y="1574800"/>
          <a:ext cx="11292840" cy="1323975"/>
        </p:xfrm>
        <a:graphic>
          <a:graphicData uri="http://schemas.openxmlformats.org/drawingml/2006/table">
            <a:tbl>
              <a:tblPr firstRow="1" bandRow="1">
                <a:tableStyleId>{5C22544A-7EE6-4342-B048-85BDC9FD1C3A}</a:tableStyleId>
              </a:tblPr>
              <a:tblGrid>
                <a:gridCol w="1727200"/>
                <a:gridCol w="2999105"/>
                <a:gridCol w="3381375"/>
                <a:gridCol w="3185160"/>
              </a:tblGrid>
              <a:tr h="651510">
                <a:tc rowSpan="2">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rPr>
                        <a:t>组织机构</a:t>
                      </a:r>
                      <a:endParaRPr lang="zh-CN" altLang="en-US" sz="2400" b="1">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rPr>
                        <a:t>组长</a:t>
                      </a:r>
                      <a:endParaRPr lang="zh-CN" altLang="en-US" sz="2400" b="1">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rPr>
                        <a:t>成员</a:t>
                      </a:r>
                      <a:endParaRPr lang="zh-CN" altLang="en-US" sz="2400" b="1">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rPr>
                        <a:t>日常管理机构</a:t>
                      </a:r>
                      <a:endParaRPr lang="zh-CN" altLang="en-US" sz="2400" b="1">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672465">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000" b="0">
                          <a:solidFill>
                            <a:schemeClr val="tx1"/>
                          </a:solidFill>
                          <a:latin typeface="微软雅黑" panose="020B0503020204020204" pitchFamily="34" charset="-122"/>
                          <a:ea typeface="微软雅黑" panose="020B0503020204020204" pitchFamily="34" charset="-122"/>
                        </a:rPr>
                        <a:t>企业主要负责人</a:t>
                      </a:r>
                      <a:endParaRPr lang="zh-CN" altLang="en-US" sz="20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000" b="0">
                          <a:solidFill>
                            <a:schemeClr val="tx1"/>
                          </a:solidFill>
                          <a:latin typeface="微软雅黑" panose="020B0503020204020204" pitchFamily="34" charset="-122"/>
                          <a:ea typeface="微软雅黑" panose="020B0503020204020204" pitchFamily="34" charset="-122"/>
                        </a:rPr>
                        <a:t>各车间各部门安全管理人员</a:t>
                      </a:r>
                      <a:endParaRPr lang="zh-CN" altLang="en-US" sz="20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000" b="0">
                          <a:solidFill>
                            <a:schemeClr val="tx1"/>
                          </a:solidFill>
                          <a:latin typeface="微软雅黑" panose="020B0503020204020204" pitchFamily="34" charset="-122"/>
                          <a:ea typeface="微软雅黑" panose="020B0503020204020204" pitchFamily="34" charset="-122"/>
                        </a:rPr>
                        <a:t>安全管理部门</a:t>
                      </a:r>
                      <a:endParaRPr lang="zh-CN" altLang="en-US" sz="20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bl>
          </a:graphicData>
        </a:graphic>
      </p:graphicFrame>
      <p:graphicFrame>
        <p:nvGraphicFramePr>
          <p:cNvPr id="5" name="表格 4"/>
          <p:cNvGraphicFramePr/>
          <p:nvPr/>
        </p:nvGraphicFramePr>
        <p:xfrm>
          <a:off x="440464" y="3139440"/>
          <a:ext cx="11352606" cy="3323590"/>
        </p:xfrm>
        <a:graphic>
          <a:graphicData uri="http://schemas.openxmlformats.org/drawingml/2006/table">
            <a:tbl>
              <a:tblPr firstRow="1" bandRow="1">
                <a:tableStyleId>{5940675A-B579-460E-94D1-54222C63F5DA}</a:tableStyleId>
              </a:tblPr>
              <a:tblGrid>
                <a:gridCol w="1674458"/>
                <a:gridCol w="2995112"/>
                <a:gridCol w="3464063"/>
                <a:gridCol w="3218973"/>
              </a:tblGrid>
              <a:tr h="1037590">
                <a:tc>
                  <a:txBody>
                    <a:bodyPr/>
                    <a:lstStyle/>
                    <a:p>
                      <a:pPr algn="ctr">
                        <a:buNone/>
                      </a:pPr>
                      <a:r>
                        <a:rPr lang="zh-CN" altLang="en-US" sz="2400" b="1" dirty="0">
                          <a:latin typeface="微软雅黑" panose="020B0503020204020204" pitchFamily="34" charset="-122"/>
                          <a:ea typeface="微软雅黑" panose="020B0503020204020204" pitchFamily="34" charset="-122"/>
                        </a:rPr>
                        <a:t>岗位</a:t>
                      </a:r>
                      <a:endParaRPr lang="zh-CN" altLang="en-US" sz="2400" b="1" dirty="0">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ctr">
                        <a:buNone/>
                      </a:pPr>
                      <a:r>
                        <a:rPr lang="zh-CN" altLang="en-US" sz="2400" b="1">
                          <a:latin typeface="微软雅黑" panose="020B0503020204020204" pitchFamily="34" charset="-122"/>
                          <a:ea typeface="微软雅黑" panose="020B0503020204020204" pitchFamily="34" charset="-122"/>
                        </a:rPr>
                        <a:t>企业主要负责人</a:t>
                      </a:r>
                      <a:endParaRPr lang="zh-CN" altLang="en-US" sz="2400" b="1">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ctr">
                        <a:buNone/>
                      </a:pPr>
                      <a:r>
                        <a:rPr lang="zh-CN" altLang="en-US" sz="2400" b="1">
                          <a:latin typeface="微软雅黑" panose="020B0503020204020204" pitchFamily="34" charset="-122"/>
                          <a:ea typeface="微软雅黑" panose="020B0503020204020204" pitchFamily="34" charset="-122"/>
                        </a:rPr>
                        <a:t>部门、车间负责人</a:t>
                      </a:r>
                      <a:endParaRPr lang="zh-CN" altLang="en-US" sz="2400" b="1">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ctr">
                        <a:buNone/>
                      </a:pPr>
                      <a:r>
                        <a:rPr lang="zh-CN" altLang="en-US" sz="2400" b="1" dirty="0">
                          <a:latin typeface="微软雅黑" panose="020B0503020204020204" pitchFamily="34" charset="-122"/>
                          <a:ea typeface="微软雅黑" panose="020B0503020204020204" pitchFamily="34" charset="-122"/>
                        </a:rPr>
                        <a:t>操作人员</a:t>
                      </a:r>
                      <a:endParaRPr lang="zh-CN" altLang="en-US" sz="2400" b="1" dirty="0">
                        <a:latin typeface="微软雅黑" panose="020B0503020204020204" pitchFamily="34" charset="-122"/>
                        <a:ea typeface="微软雅黑" panose="020B0503020204020204" pitchFamily="34" charset="-122"/>
                      </a:endParaRPr>
                    </a:p>
                  </a:txBody>
                  <a:tcPr anchor="ctr">
                    <a:solidFill>
                      <a:schemeClr val="bg1">
                        <a:lumMod val="95000"/>
                      </a:schemeClr>
                    </a:solidFill>
                  </a:tcPr>
                </a:tc>
              </a:tr>
              <a:tr h="2073910">
                <a:tc>
                  <a:txBody>
                    <a:bodyPr/>
                    <a:lstStyle/>
                    <a:p>
                      <a:pPr algn="ctr">
                        <a:buNone/>
                      </a:pPr>
                      <a:r>
                        <a:rPr lang="zh-CN" altLang="en-US" sz="2400" b="1">
                          <a:latin typeface="微软雅黑" panose="020B0503020204020204" pitchFamily="34" charset="-122"/>
                          <a:ea typeface="微软雅黑" panose="020B0503020204020204" pitchFamily="34" charset="-122"/>
                        </a:rPr>
                        <a:t>职责分工</a:t>
                      </a:r>
                      <a:endParaRPr lang="zh-CN" altLang="en-US" sz="2400" b="1">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隐患排查治理工作的第一责任人，将隐患排查治理工作纳入到日常工作的范围中，定期组织和参与隐患排查</a:t>
                      </a:r>
                      <a:endParaRPr lang="zh-CN" altLang="en-US" sz="2400">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对本部门、本车间的事故隐患排查治理工作负责。</a:t>
                      </a:r>
                      <a:endParaRPr lang="zh-CN" altLang="en-US" sz="2400">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just">
                        <a:buNone/>
                      </a:pPr>
                      <a:r>
                        <a:rPr lang="zh-CN" altLang="en-US" sz="2400" dirty="0">
                          <a:latin typeface="微软雅黑" panose="020B0503020204020204" pitchFamily="34" charset="-122"/>
                          <a:ea typeface="微软雅黑" panose="020B0503020204020204" pitchFamily="34" charset="-122"/>
                        </a:rPr>
                        <a:t>按照责任制、相关规章制度和操作规程以及岗位排查清单中明确的隐患排查内容及周期进行排查。</a:t>
                      </a:r>
                      <a:endParaRPr lang="zh-CN" altLang="en-US" sz="2400" dirty="0">
                        <a:latin typeface="微软雅黑" panose="020B0503020204020204" pitchFamily="34" charset="-122"/>
                        <a:ea typeface="微软雅黑" panose="020B0503020204020204" pitchFamily="34" charset="-122"/>
                      </a:endParaRPr>
                    </a:p>
                  </a:txBody>
                  <a:tcPr anchor="c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669065" y="2052470"/>
            <a:ext cx="11056769" cy="2601546"/>
          </a:xfrm>
          <a:prstGeom prst="rect">
            <a:avLst/>
          </a:prstGeom>
          <a:noFill/>
        </p:spPr>
        <p:txBody>
          <a:bodyPr wrap="square" rtlCol="0">
            <a:spAutoFit/>
          </a:bodyPr>
          <a:lstStyle/>
          <a:p>
            <a:pPr indent="0" fontAlgn="auto">
              <a:lnSpc>
                <a:spcPct val="150000"/>
              </a:lnSpc>
              <a:buFont typeface="Wingdings" panose="05000000000000000000" charset="0"/>
              <a:buNone/>
            </a:pPr>
            <a:r>
              <a:rPr lang="en-US" altLang="zh-CN" sz="2800" dirty="0">
                <a:solidFill>
                  <a:schemeClr val="bg1"/>
                </a:solidFill>
                <a:latin typeface="微软雅黑" panose="020B0503020204020204" pitchFamily="34" charset="-122"/>
                <a:ea typeface="微软雅黑" panose="020B0503020204020204" pitchFamily="34" charset="-122"/>
              </a:rPr>
              <a:t>       </a:t>
            </a:r>
            <a:r>
              <a:rPr lang="zh-CN" altLang="en-US" sz="2800" dirty="0">
                <a:solidFill>
                  <a:schemeClr val="bg1"/>
                </a:solidFill>
                <a:latin typeface="微软雅黑" panose="020B0503020204020204" pitchFamily="34" charset="-122"/>
                <a:ea typeface="微软雅黑" panose="020B0503020204020204" pitchFamily="34" charset="-122"/>
              </a:rPr>
              <a:t>生产经营项目、场所、设备发包、出租的，安全管理部门应与承包、承租单位签订安全生产管理协议，并在协议中明确各方对事故隐患排查、治理和防控报告的管理职责。发包单位对承包、承租单位的事故隐患排查治理负有统一协调和监督管理的职责。</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97096" y="1096740"/>
            <a:ext cx="9198864" cy="3826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just" fontAlgn="auto">
              <a:lnSpc>
                <a:spcPct val="150000"/>
              </a:lnSpc>
              <a:buFont typeface="Wingdings" panose="05000000000000000000" charset="0"/>
              <a:buNone/>
            </a:pPr>
            <a:r>
              <a:rPr lang="zh-CN" altLang="en-US" sz="2800" b="1" dirty="0" smtClean="0">
                <a:solidFill>
                  <a:schemeClr val="bg1"/>
                </a:solidFill>
                <a:latin typeface="微软雅黑" panose="020B0503020204020204" pitchFamily="34" charset="-122"/>
                <a:ea typeface="微软雅黑" panose="020B0503020204020204" pitchFamily="34" charset="-122"/>
                <a:sym typeface="+mn-ea"/>
              </a:rPr>
              <a:t>第一节</a:t>
            </a:r>
            <a:r>
              <a:rPr lang="zh-CN" altLang="en-US" sz="2800" dirty="0" smtClean="0">
                <a:solidFill>
                  <a:schemeClr val="bg1"/>
                </a:solidFill>
                <a:latin typeface="微软雅黑" panose="020B0503020204020204" pitchFamily="34" charset="-122"/>
                <a:ea typeface="微软雅黑" panose="020B0503020204020204" pitchFamily="34" charset="-122"/>
                <a:sym typeface="+mn-ea"/>
              </a:rPr>
              <a:t>   概述</a:t>
            </a:r>
            <a:endParaRPr lang="zh-CN" altLang="en-US" sz="2800" dirty="0" smtClean="0">
              <a:solidFill>
                <a:schemeClr val="bg1"/>
              </a:solidFill>
              <a:latin typeface="微软雅黑" panose="020B0503020204020204" pitchFamily="34" charset="-122"/>
              <a:ea typeface="微软雅黑" panose="020B0503020204020204" pitchFamily="34" charset="-122"/>
              <a:sym typeface="+mn-ea"/>
            </a:endParaRPr>
          </a:p>
          <a:p>
            <a:pPr algn="just" fontAlgn="auto">
              <a:lnSpc>
                <a:spcPct val="150000"/>
              </a:lnSpc>
              <a:buFont typeface="Wingdings" panose="05000000000000000000" charset="0"/>
              <a:buNone/>
            </a:pPr>
            <a:r>
              <a:rPr lang="zh-CN" altLang="en-US" sz="2800" b="1" dirty="0" smtClean="0">
                <a:solidFill>
                  <a:schemeClr val="bg1"/>
                </a:solidFill>
                <a:latin typeface="微软雅黑" panose="020B0503020204020204" pitchFamily="34" charset="-122"/>
                <a:ea typeface="微软雅黑" panose="020B0503020204020204" pitchFamily="34" charset="-122"/>
                <a:sym typeface="+mn-ea"/>
              </a:rPr>
              <a:t>第二节</a:t>
            </a:r>
            <a:r>
              <a:rPr lang="zh-CN" altLang="en-US" sz="2800" dirty="0" smtClean="0">
                <a:solidFill>
                  <a:schemeClr val="bg1"/>
                </a:solidFill>
                <a:latin typeface="微软雅黑" panose="020B0503020204020204" pitchFamily="34" charset="-122"/>
                <a:ea typeface="微软雅黑" panose="020B0503020204020204" pitchFamily="34" charset="-122"/>
                <a:sym typeface="+mn-ea"/>
              </a:rPr>
              <a:t>   政府部门在隐患排查治理体系</a:t>
            </a:r>
            <a:endParaRPr lang="zh-CN" altLang="en-US" sz="2800" dirty="0" smtClean="0">
              <a:solidFill>
                <a:schemeClr val="bg1"/>
              </a:solidFill>
              <a:latin typeface="微软雅黑" panose="020B0503020204020204" pitchFamily="34" charset="-122"/>
              <a:ea typeface="微软雅黑" panose="020B0503020204020204" pitchFamily="34" charset="-122"/>
              <a:sym typeface="+mn-ea"/>
            </a:endParaRPr>
          </a:p>
          <a:p>
            <a:pPr algn="just" fontAlgn="auto">
              <a:lnSpc>
                <a:spcPct val="150000"/>
              </a:lnSpc>
              <a:buFont typeface="Wingdings" panose="05000000000000000000" charset="0"/>
              <a:buNone/>
            </a:pPr>
            <a:r>
              <a:rPr lang="zh-CN" altLang="en-US" sz="2800" dirty="0" smtClean="0">
                <a:solidFill>
                  <a:schemeClr val="bg1"/>
                </a:solidFill>
                <a:latin typeface="微软雅黑" panose="020B0503020204020204" pitchFamily="34" charset="-122"/>
                <a:ea typeface="微软雅黑" panose="020B0503020204020204" pitchFamily="34" charset="-122"/>
                <a:sym typeface="+mn-ea"/>
              </a:rPr>
              <a:t>             建设中的监管工作</a:t>
            </a:r>
            <a:endParaRPr lang="zh-CN" altLang="en-US" sz="2800" dirty="0" smtClean="0">
              <a:solidFill>
                <a:schemeClr val="bg1"/>
              </a:solidFill>
              <a:latin typeface="微软雅黑" panose="020B0503020204020204" pitchFamily="34" charset="-122"/>
              <a:ea typeface="微软雅黑" panose="020B0503020204020204" pitchFamily="34" charset="-122"/>
              <a:sym typeface="+mn-ea"/>
            </a:endParaRPr>
          </a:p>
          <a:p>
            <a:pPr algn="just" fontAlgn="auto">
              <a:lnSpc>
                <a:spcPct val="150000"/>
              </a:lnSpc>
              <a:buFont typeface="Wingdings" panose="05000000000000000000" charset="0"/>
              <a:buNone/>
            </a:pPr>
            <a:r>
              <a:rPr lang="zh-CN" altLang="en-US" sz="2800" b="1" dirty="0" smtClean="0">
                <a:solidFill>
                  <a:schemeClr val="bg1"/>
                </a:solidFill>
                <a:latin typeface="微软雅黑" panose="020B0503020204020204" pitchFamily="34" charset="-122"/>
                <a:ea typeface="微软雅黑" panose="020B0503020204020204" pitchFamily="34" charset="-122"/>
                <a:sym typeface="+mn-ea"/>
              </a:rPr>
              <a:t>第三节</a:t>
            </a:r>
            <a:r>
              <a:rPr lang="zh-CN" altLang="en-US" sz="2800" dirty="0" smtClean="0">
                <a:solidFill>
                  <a:schemeClr val="bg1"/>
                </a:solidFill>
                <a:latin typeface="微软雅黑" panose="020B0503020204020204" pitchFamily="34" charset="-122"/>
                <a:ea typeface="微软雅黑" panose="020B0503020204020204" pitchFamily="34" charset="-122"/>
                <a:sym typeface="+mn-ea"/>
              </a:rPr>
              <a:t>   企业隐患排查治理工作 </a:t>
            </a:r>
            <a:endParaRPr lang="zh-CN" altLang="en-US" sz="2800" dirty="0" smtClean="0">
              <a:solidFill>
                <a:schemeClr val="bg1"/>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2056892" y="1315229"/>
            <a:ext cx="1820164" cy="1850214"/>
            <a:chOff x="1324" y="1017"/>
            <a:chExt cx="3977" cy="3841"/>
          </a:xfrm>
        </p:grpSpPr>
        <p:sp>
          <p:nvSpPr>
            <p:cNvPr id="44" name="矩形 43"/>
            <p:cNvSpPr/>
            <p:nvPr/>
          </p:nvSpPr>
          <p:spPr>
            <a:xfrm>
              <a:off x="1559" y="2272"/>
              <a:ext cx="3481" cy="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3600" b="1" dirty="0">
                  <a:solidFill>
                    <a:schemeClr val="bg1"/>
                  </a:solidFill>
                  <a:latin typeface="微软雅黑" panose="020B0503020204020204" pitchFamily="34" charset="-122"/>
                  <a:ea typeface="微软雅黑" panose="020B0503020204020204" pitchFamily="34" charset="-122"/>
                </a:rPr>
                <a:t>目录</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324" y="1017"/>
              <a:ext cx="3977" cy="3841"/>
              <a:chOff x="2054" y="1941"/>
              <a:chExt cx="2808" cy="2719"/>
            </a:xfrm>
          </p:grpSpPr>
          <p:sp>
            <p:nvSpPr>
              <p:cNvPr id="7178" name="Freeform 5"/>
              <p:cNvSpPr/>
              <p:nvPr/>
            </p:nvSpPr>
            <p:spPr>
              <a:xfrm>
                <a:off x="2556" y="2408"/>
                <a:ext cx="2306" cy="2252"/>
              </a:xfrm>
              <a:custGeom>
                <a:avLst/>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0"/>
                  </a:cxn>
                </a:cxnLst>
                <a:rect l="0" t="0" r="0" b="0"/>
                <a:pathLst>
                  <a:path w="2907" h="2907">
                    <a:moveTo>
                      <a:pt x="2493" y="0"/>
                    </a:moveTo>
                    <a:cubicBezTo>
                      <a:pt x="2751" y="308"/>
                      <a:pt x="2907" y="704"/>
                      <a:pt x="2907" y="1137"/>
                    </a:cubicBezTo>
                    <a:cubicBezTo>
                      <a:pt x="2907" y="2114"/>
                      <a:pt x="2115" y="2907"/>
                      <a:pt x="1137" y="2907"/>
                    </a:cubicBezTo>
                    <a:cubicBezTo>
                      <a:pt x="705" y="2907"/>
                      <a:pt x="308" y="2751"/>
                      <a:pt x="0" y="2493"/>
                    </a:cubicBezTo>
                    <a:lnTo>
                      <a:pt x="105" y="2388"/>
                    </a:lnTo>
                    <a:cubicBezTo>
                      <a:pt x="385" y="2620"/>
                      <a:pt x="745" y="2760"/>
                      <a:pt x="1137" y="2760"/>
                    </a:cubicBezTo>
                    <a:cubicBezTo>
                      <a:pt x="2033" y="2760"/>
                      <a:pt x="2760" y="2033"/>
                      <a:pt x="2760" y="1137"/>
                    </a:cubicBezTo>
                    <a:cubicBezTo>
                      <a:pt x="2760" y="745"/>
                      <a:pt x="2620" y="385"/>
                      <a:pt x="2389" y="105"/>
                    </a:cubicBezTo>
                    <a:lnTo>
                      <a:pt x="2493" y="0"/>
                    </a:lnTo>
                    <a:close/>
                  </a:path>
                </a:pathLst>
              </a:custGeom>
              <a:solidFill>
                <a:schemeClr val="accent4">
                  <a:lumMod val="60000"/>
                  <a:lumOff val="40000"/>
                </a:schemeClr>
              </a:solidFill>
              <a:ln w="9525">
                <a:noFill/>
              </a:ln>
            </p:spPr>
            <p:txBody>
              <a:bodyPr/>
              <a:lstStyle/>
              <a:p>
                <a:endParaRPr lang="zh-CN" altLang="en-US"/>
              </a:p>
            </p:txBody>
          </p:sp>
          <p:sp>
            <p:nvSpPr>
              <p:cNvPr id="7179" name="Freeform 6"/>
              <p:cNvSpPr/>
              <p:nvPr/>
            </p:nvSpPr>
            <p:spPr>
              <a:xfrm>
                <a:off x="3578" y="1954"/>
                <a:ext cx="857" cy="422"/>
              </a:xfrm>
              <a:custGeom>
                <a:avLst/>
                <a:gdLst/>
                <a:ahLst/>
                <a:cxnLst>
                  <a:cxn ang="0">
                    <a:pos x="0" y="0"/>
                  </a:cxn>
                  <a:cxn ang="0">
                    <a:pos x="2147483647" y="2147483647"/>
                  </a:cxn>
                  <a:cxn ang="0">
                    <a:pos x="2147483647" y="2147483647"/>
                  </a:cxn>
                  <a:cxn ang="0">
                    <a:pos x="0" y="2147483647"/>
                  </a:cxn>
                  <a:cxn ang="0">
                    <a:pos x="0" y="0"/>
                  </a:cxn>
                </a:cxnLst>
                <a:rect l="0" t="0" r="0" b="0"/>
                <a:pathLst>
                  <a:path w="1082" h="544">
                    <a:moveTo>
                      <a:pt x="0" y="0"/>
                    </a:moveTo>
                    <a:cubicBezTo>
                      <a:pt x="414" y="20"/>
                      <a:pt x="790" y="183"/>
                      <a:pt x="1082" y="440"/>
                    </a:cubicBezTo>
                    <a:lnTo>
                      <a:pt x="977" y="544"/>
                    </a:lnTo>
                    <a:cubicBezTo>
                      <a:pt x="713" y="314"/>
                      <a:pt x="373" y="168"/>
                      <a:pt x="0" y="147"/>
                    </a:cubicBezTo>
                    <a:lnTo>
                      <a:pt x="0" y="0"/>
                    </a:lnTo>
                    <a:close/>
                  </a:path>
                </a:pathLst>
              </a:custGeom>
              <a:solidFill>
                <a:srgbClr val="00FFCC">
                  <a:alpha val="100000"/>
                </a:srgbClr>
              </a:solidFill>
              <a:ln w="9525">
                <a:noFill/>
              </a:ln>
            </p:spPr>
            <p:txBody>
              <a:bodyPr/>
              <a:lstStyle/>
              <a:p>
                <a:endParaRPr lang="zh-CN" altLang="en-US"/>
              </a:p>
            </p:txBody>
          </p:sp>
          <p:sp>
            <p:nvSpPr>
              <p:cNvPr id="7180" name="Freeform 7"/>
              <p:cNvSpPr/>
              <p:nvPr/>
            </p:nvSpPr>
            <p:spPr>
              <a:xfrm>
                <a:off x="2492" y="1941"/>
                <a:ext cx="825" cy="44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1040" h="580">
                    <a:moveTo>
                      <a:pt x="0" y="475"/>
                    </a:moveTo>
                    <a:cubicBezTo>
                      <a:pt x="277" y="213"/>
                      <a:pt x="639" y="39"/>
                      <a:pt x="1040" y="0"/>
                    </a:cubicBezTo>
                    <a:lnTo>
                      <a:pt x="1040" y="148"/>
                    </a:lnTo>
                    <a:cubicBezTo>
                      <a:pt x="679" y="187"/>
                      <a:pt x="354" y="344"/>
                      <a:pt x="104" y="580"/>
                    </a:cubicBezTo>
                    <a:lnTo>
                      <a:pt x="0" y="475"/>
                    </a:lnTo>
                    <a:close/>
                  </a:path>
                </a:pathLst>
              </a:custGeom>
              <a:solidFill>
                <a:srgbClr val="B7D72E">
                  <a:alpha val="100000"/>
                </a:srgbClr>
              </a:solidFill>
              <a:ln w="9525">
                <a:noFill/>
              </a:ln>
            </p:spPr>
            <p:txBody>
              <a:bodyPr/>
              <a:lstStyle/>
              <a:p>
                <a:endParaRPr lang="zh-CN" altLang="en-US"/>
              </a:p>
            </p:txBody>
          </p:sp>
          <p:sp>
            <p:nvSpPr>
              <p:cNvPr id="7181" name="Freeform 8"/>
              <p:cNvSpPr/>
              <p:nvPr/>
            </p:nvSpPr>
            <p:spPr>
              <a:xfrm>
                <a:off x="2054" y="2461"/>
                <a:ext cx="380" cy="79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478" h="1031">
                    <a:moveTo>
                      <a:pt x="0" y="1031"/>
                    </a:moveTo>
                    <a:cubicBezTo>
                      <a:pt x="12" y="643"/>
                      <a:pt x="150" y="286"/>
                      <a:pt x="373" y="0"/>
                    </a:cubicBezTo>
                    <a:lnTo>
                      <a:pt x="478" y="105"/>
                    </a:lnTo>
                    <a:cubicBezTo>
                      <a:pt x="281" y="363"/>
                      <a:pt x="159" y="683"/>
                      <a:pt x="147" y="1031"/>
                    </a:cubicBezTo>
                    <a:lnTo>
                      <a:pt x="0" y="1031"/>
                    </a:lnTo>
                    <a:close/>
                  </a:path>
                </a:pathLst>
              </a:custGeom>
              <a:solidFill>
                <a:srgbClr val="F19B27">
                  <a:alpha val="100000"/>
                </a:srgbClr>
              </a:solidFill>
              <a:ln w="9525">
                <a:noFill/>
              </a:ln>
            </p:spPr>
            <p:txBody>
              <a:bodyPr/>
              <a:lstStyle/>
              <a:p>
                <a:endParaRPr lang="zh-CN" altLang="en-US"/>
              </a:p>
            </p:txBody>
          </p:sp>
          <p:sp>
            <p:nvSpPr>
              <p:cNvPr id="7182" name="Freeform 9"/>
              <p:cNvSpPr/>
              <p:nvPr/>
            </p:nvSpPr>
            <p:spPr>
              <a:xfrm>
                <a:off x="2063" y="3465"/>
                <a:ext cx="425" cy="747"/>
              </a:xfrm>
              <a:custGeom>
                <a:avLst/>
                <a:gdLst/>
                <a:ahLst/>
                <a:cxnLst>
                  <a:cxn ang="0">
                    <a:pos x="2147483647" y="2147483647"/>
                  </a:cxn>
                  <a:cxn ang="0">
                    <a:pos x="0" y="0"/>
                  </a:cxn>
                  <a:cxn ang="0">
                    <a:pos x="2147483647" y="0"/>
                  </a:cxn>
                  <a:cxn ang="0">
                    <a:pos x="2147483647" y="2147483647"/>
                  </a:cxn>
                  <a:cxn ang="0">
                    <a:pos x="2147483647" y="2147483647"/>
                  </a:cxn>
                </a:cxnLst>
                <a:rect l="0" t="0" r="0" b="0"/>
                <a:pathLst>
                  <a:path w="535" h="963">
                    <a:moveTo>
                      <a:pt x="430" y="963"/>
                    </a:moveTo>
                    <a:cubicBezTo>
                      <a:pt x="198" y="699"/>
                      <a:pt x="43" y="367"/>
                      <a:pt x="0" y="0"/>
                    </a:cubicBezTo>
                    <a:lnTo>
                      <a:pt x="148" y="0"/>
                    </a:lnTo>
                    <a:cubicBezTo>
                      <a:pt x="190" y="326"/>
                      <a:pt x="329" y="622"/>
                      <a:pt x="535" y="858"/>
                    </a:cubicBezTo>
                    <a:lnTo>
                      <a:pt x="430" y="963"/>
                    </a:lnTo>
                    <a:close/>
                  </a:path>
                </a:pathLst>
              </a:custGeom>
              <a:solidFill>
                <a:srgbClr val="D44318">
                  <a:alpha val="100000"/>
                </a:srgbClr>
              </a:solidFill>
              <a:ln w="9525">
                <a:noFill/>
              </a:ln>
            </p:spPr>
            <p:txBody>
              <a:bodyPr/>
              <a:lstStyle/>
              <a:p>
                <a:endParaRPr lang="zh-CN" altLang="en-US"/>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41630" y="768985"/>
            <a:ext cx="379539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建立健全规章制度：</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225675" y="1552575"/>
            <a:ext cx="7711440" cy="113919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solidFill>
                <a:latin typeface="微软雅黑" panose="020B0503020204020204" pitchFamily="34" charset="-122"/>
                <a:ea typeface="微软雅黑" panose="020B0503020204020204" pitchFamily="34" charset="-122"/>
              </a:rPr>
              <a:t>隐患排查治理管理制度</a:t>
            </a:r>
            <a:endParaRPr lang="zh-CN" altLang="en-US" sz="3200" dirty="0">
              <a:solidFill>
                <a:schemeClr val="tx1"/>
              </a:solidFill>
              <a:latin typeface="微软雅黑" panose="020B0503020204020204" pitchFamily="34" charset="-122"/>
              <a:ea typeface="微软雅黑" panose="020B0503020204020204" pitchFamily="34" charset="-122"/>
            </a:endParaRPr>
          </a:p>
        </p:txBody>
      </p:sp>
      <p:sp>
        <p:nvSpPr>
          <p:cNvPr id="4" name="椭圆 3"/>
          <p:cNvSpPr/>
          <p:nvPr/>
        </p:nvSpPr>
        <p:spPr>
          <a:xfrm>
            <a:off x="946785" y="2989580"/>
            <a:ext cx="1293495" cy="122555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责任部门</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5" name="椭圆 4"/>
          <p:cNvSpPr/>
          <p:nvPr/>
        </p:nvSpPr>
        <p:spPr>
          <a:xfrm>
            <a:off x="2750185" y="2989580"/>
            <a:ext cx="1293495" cy="122555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适用范围</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4554220" y="2989580"/>
            <a:ext cx="1293495" cy="122555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排查方式</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6372225" y="3048635"/>
            <a:ext cx="1293495" cy="1225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排查内容</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8162290" y="3048635"/>
            <a:ext cx="1293495" cy="1225550"/>
          </a:xfrm>
          <a:prstGeom prst="ellipse">
            <a:avLst/>
          </a:prstGeom>
          <a:solidFill>
            <a:srgbClr val="CAA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考核</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9951720" y="2989580"/>
            <a:ext cx="1293495" cy="1225550"/>
          </a:xfrm>
          <a:prstGeom prst="ellipse">
            <a:avLst/>
          </a:prstGeom>
          <a:solidFill>
            <a:srgbClr val="59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记录</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2379663" y="4633595"/>
            <a:ext cx="2033905" cy="1920240"/>
          </a:xfrm>
          <a:prstGeom prst="ellipse">
            <a:avLst/>
          </a:prstGeom>
          <a:solidFill>
            <a:srgbClr val="91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资金提取与使用</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5079048" y="4633595"/>
            <a:ext cx="2033905" cy="1920240"/>
          </a:xfrm>
          <a:prstGeom prst="ellipse">
            <a:avLst/>
          </a:prstGeom>
          <a:solidFill>
            <a:srgbClr val="EB8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事故隐患报告和举报的奖励</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7792085" y="4633595"/>
            <a:ext cx="2033905" cy="19202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相关记录和台账</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26695" y="768985"/>
            <a:ext cx="752411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编制隐患排查清单                             </a:t>
            </a:r>
            <a:r>
              <a:rPr lang="zh-CN" altLang="en-US" sz="2400" b="1" dirty="0">
                <a:solidFill>
                  <a:schemeClr val="accent4">
                    <a:lumMod val="60000"/>
                    <a:lumOff val="40000"/>
                  </a:schemeClr>
                </a:solidFill>
                <a:latin typeface="微软雅黑" panose="020B0503020204020204" pitchFamily="34" charset="-122"/>
                <a:ea typeface="微软雅黑" panose="020B0503020204020204" pitchFamily="34" charset="-122"/>
              </a:rPr>
              <a:t>管理岗位清单</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aphicFrame>
        <p:nvGraphicFramePr>
          <p:cNvPr id="7" name="表格 -1"/>
          <p:cNvGraphicFramePr/>
          <p:nvPr/>
        </p:nvGraphicFramePr>
        <p:xfrm>
          <a:off x="220345" y="1473835"/>
          <a:ext cx="11751310" cy="5278381"/>
        </p:xfrm>
        <a:graphic>
          <a:graphicData uri="http://schemas.openxmlformats.org/drawingml/2006/table">
            <a:tbl>
              <a:tblPr firstRow="1" bandRow="1">
                <a:tableStyleId>{5940675A-B579-460E-94D1-54222C63F5DA}</a:tableStyleId>
              </a:tblPr>
              <a:tblGrid>
                <a:gridCol w="742950"/>
                <a:gridCol w="1844675"/>
                <a:gridCol w="1741805"/>
                <a:gridCol w="4279900"/>
                <a:gridCol w="1294130"/>
                <a:gridCol w="1184275"/>
                <a:gridCol w="663575"/>
              </a:tblGrid>
              <a:tr h="570118">
                <a:tc gridSpan="7">
                  <a:txBody>
                    <a:bodyPr/>
                    <a:lstStyle/>
                    <a:p>
                      <a:pPr marL="0" indent="0" algn="ctr">
                        <a:buNone/>
                      </a:pPr>
                      <a:r>
                        <a:rPr lang="en-US" altLang="zh-CN" sz="2000" b="1" u="none" dirty="0">
                          <a:latin typeface="微软雅黑" panose="020B0503020204020204" pitchFamily="34" charset="-122"/>
                          <a:ea typeface="微软雅黑" panose="020B0503020204020204" pitchFamily="34" charset="-122"/>
                          <a:cs typeface="仿宋" panose="02010609060101010101" charset="-122"/>
                        </a:rPr>
                        <a:t>***</a:t>
                      </a:r>
                      <a:r>
                        <a:rPr lang="zh-CN" altLang="en-US" sz="2000" b="1" u="none" dirty="0">
                          <a:latin typeface="微软雅黑" panose="020B0503020204020204" pitchFamily="34" charset="-122"/>
                          <a:ea typeface="微软雅黑" panose="020B0503020204020204" pitchFamily="34" charset="-122"/>
                          <a:cs typeface="仿宋" panose="02010609060101010101" charset="-122"/>
                        </a:rPr>
                        <a:t>公司安全生产管理岗位隐患排查清单</a:t>
                      </a:r>
                      <a:endParaRPr lang="zh-CN" altLang="en-US" sz="2000" b="1"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R w="12700">
                      <a:solidFill>
                        <a:schemeClr val="tx1"/>
                      </a:solidFill>
                      <a:prstDash val="solid"/>
                    </a:lnR>
                    <a:lnT w="12700">
                      <a:solidFill>
                        <a:schemeClr val="tx1"/>
                      </a:solidFill>
                      <a:prstDash val="solid"/>
                    </a:lnT>
                    <a:lnB w="12700">
                      <a:solidFill>
                        <a:schemeClr val="tx1"/>
                      </a:solidFill>
                      <a:prstDash val="solid"/>
                    </a:lnB>
                  </a:tcPr>
                </a:tc>
              </a:tr>
              <a:tr h="330200">
                <a:tc gridSpan="7">
                  <a:txBody>
                    <a:bodyPr/>
                    <a:lstStyle/>
                    <a:p>
                      <a:pPr marL="0" indent="0" algn="ctr">
                        <a:buNone/>
                      </a:pPr>
                      <a:r>
                        <a:rPr lang="zh-CN" altLang="en-US" sz="2000" b="1" u="none" dirty="0">
                          <a:solidFill>
                            <a:schemeClr val="tx1"/>
                          </a:solidFill>
                          <a:highlight>
                            <a:srgbClr val="F2DBDB"/>
                          </a:highlight>
                          <a:latin typeface="微软雅黑" panose="020B0503020204020204" pitchFamily="34" charset="-122"/>
                          <a:ea typeface="微软雅黑" panose="020B0503020204020204" pitchFamily="34" charset="-122"/>
                          <a:cs typeface="仿宋" panose="02010609060101010101" charset="-122"/>
                        </a:rPr>
                        <a:t>基 础 管 理</a:t>
                      </a:r>
                      <a:endParaRPr lang="zh-CN" altLang="en-US" sz="2000" b="1" u="none" dirty="0">
                        <a:solidFill>
                          <a:schemeClr val="tx1"/>
                        </a:solidFill>
                        <a:highlight>
                          <a:srgbClr val="F2DBDB"/>
                        </a:highlight>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7373"/>
                    </a:solidFill>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R w="12700">
                      <a:solidFill>
                        <a:schemeClr val="tx1"/>
                      </a:solidFill>
                      <a:prstDash val="solid"/>
                    </a:lnR>
                    <a:lnT w="12700">
                      <a:solidFill>
                        <a:schemeClr val="tx1"/>
                      </a:solidFill>
                      <a:prstDash val="solid"/>
                    </a:lnT>
                    <a:lnB w="12700">
                      <a:solidFill>
                        <a:schemeClr val="tx1"/>
                      </a:solidFill>
                      <a:prstDash val="solid"/>
                    </a:lnB>
                  </a:tcPr>
                </a:tc>
              </a:tr>
              <a:tr h="298450">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序号</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排查项目</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2">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排查内容</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排查部门</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（岗位）</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排查周期</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电话</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340360">
                <a:tc rowSpan="3">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1</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rowSpan="3">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资质证照</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营业执照</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1</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是否将要到期。</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是否需要变更事项。</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综合办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季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723452">
                <a:tc vMerge="1">
                  <a:tcPr>
                    <a:lnL w="12700">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tcPr>
                </a:tc>
                <a:tc>
                  <a:txBody>
                    <a:bodyPr/>
                    <a:lstStyle/>
                    <a:p>
                      <a:pPr marL="0" indent="0">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安全生产许可证</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1</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、是否取得。</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、是否将要到期；有效期届满前</a:t>
                      </a:r>
                      <a:r>
                        <a:rPr lang="en-US" altLang="zh-CN" sz="1700" b="0" u="none" dirty="0">
                          <a:latin typeface="微软雅黑" panose="020B0503020204020204" pitchFamily="34" charset="-122"/>
                          <a:ea typeface="微软雅黑" panose="020B0503020204020204" pitchFamily="34" charset="-122"/>
                          <a:cs typeface="仿宋" panose="02010609060101010101" charset="-122"/>
                        </a:rPr>
                        <a:t>3</a:t>
                      </a:r>
                      <a:r>
                        <a:rPr lang="zh-CN" altLang="en-US" sz="1700" b="0" u="none" dirty="0">
                          <a:latin typeface="微软雅黑" panose="020B0503020204020204" pitchFamily="34" charset="-122"/>
                          <a:ea typeface="微软雅黑" panose="020B0503020204020204" pitchFamily="34" charset="-122"/>
                          <a:cs typeface="仿宋" panose="02010609060101010101" charset="-122"/>
                        </a:rPr>
                        <a:t>个月提出延期申请。</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安全处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季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920675">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marL="0" indent="0">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三同时”审批文件</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1</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、取得安全条件审查意见。</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、安全设施的设计审查意见。</a:t>
                      </a:r>
                      <a:r>
                        <a:rPr lang="en-US" altLang="zh-CN" sz="1700" b="0" u="none" dirty="0">
                          <a:latin typeface="微软雅黑" panose="020B0503020204020204" pitchFamily="34" charset="-122"/>
                          <a:ea typeface="微软雅黑" panose="020B0503020204020204" pitchFamily="34" charset="-122"/>
                          <a:cs typeface="仿宋" panose="02010609060101010101" charset="-122"/>
                        </a:rPr>
                        <a:t>3</a:t>
                      </a:r>
                      <a:r>
                        <a:rPr lang="zh-CN" altLang="en-US" sz="1700" b="0" u="none" dirty="0">
                          <a:latin typeface="微软雅黑" panose="020B0503020204020204" pitchFamily="34" charset="-122"/>
                          <a:ea typeface="微软雅黑" panose="020B0503020204020204" pitchFamily="34" charset="-122"/>
                          <a:cs typeface="仿宋" panose="02010609060101010101" charset="-122"/>
                        </a:rPr>
                        <a:t>、试生产备案文件、竣工验收审查意见。</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安全处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季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330200">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5">
                  <a:txBody>
                    <a:bodyPr/>
                    <a:lstStyle/>
                    <a:p>
                      <a:pPr marL="0" indent="0" algn="ctr">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a:t>
                      </a:r>
                      <a:endParaRPr lang="en-US" altLang="zh-CN"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330200">
                <a:tc rowSpan="2">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3</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rowSpan="2">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安全生产管理制度和操作规程</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规章制度</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1</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、是否齐全（标准化评审标准要求）。</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、每</a:t>
                      </a:r>
                      <a:r>
                        <a:rPr lang="en-US" altLang="zh-CN" sz="1700" b="0" u="none" dirty="0">
                          <a:latin typeface="微软雅黑" panose="020B0503020204020204" pitchFamily="34" charset="-122"/>
                          <a:ea typeface="微软雅黑" panose="020B0503020204020204" pitchFamily="34" charset="-122"/>
                          <a:cs typeface="仿宋" panose="02010609060101010101" charset="-122"/>
                        </a:rPr>
                        <a:t>3</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年评审和修订一次。</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综合办安全处　</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半年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1027056">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marL="0" indent="0">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各岗位安全操作规程</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1</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、是否齐全。</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、每</a:t>
                      </a:r>
                      <a:r>
                        <a:rPr lang="en-US" altLang="zh-CN" sz="1700" b="0" u="none" dirty="0">
                          <a:latin typeface="微软雅黑" panose="020B0503020204020204" pitchFamily="34" charset="-122"/>
                          <a:ea typeface="微软雅黑" panose="020B0503020204020204" pitchFamily="34" charset="-122"/>
                          <a:cs typeface="仿宋" panose="02010609060101010101" charset="-122"/>
                        </a:rPr>
                        <a:t>3</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年评审和修订一次。</a:t>
                      </a:r>
                      <a:r>
                        <a:rPr lang="en-US" altLang="zh-CN" sz="1700" b="0" u="none" dirty="0">
                          <a:latin typeface="微软雅黑" panose="020B0503020204020204" pitchFamily="34" charset="-122"/>
                          <a:ea typeface="微软雅黑" panose="020B0503020204020204" pitchFamily="34" charset="-122"/>
                          <a:cs typeface="仿宋" panose="02010609060101010101" charset="-122"/>
                        </a:rPr>
                        <a:t>3</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、发生重大变更应及时修订。</a:t>
                      </a:r>
                      <a:r>
                        <a:rPr lang="en-US" altLang="zh-CN" sz="1700" b="0" u="none" dirty="0">
                          <a:latin typeface="微软雅黑" panose="020B0503020204020204" pitchFamily="34" charset="-122"/>
                          <a:ea typeface="微软雅黑" panose="020B0503020204020204" pitchFamily="34" charset="-122"/>
                          <a:cs typeface="仿宋" panose="02010609060101010101" charset="-122"/>
                        </a:rPr>
                        <a:t>4</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、“四新”前应编制新的规程。</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生产处安全处　</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半年</a:t>
                      </a:r>
                      <a:r>
                        <a:rPr lang="en-US" altLang="zh-CN" sz="1700" b="0" u="none" dirty="0">
                          <a:latin typeface="微软雅黑" panose="020B0503020204020204" pitchFamily="34" charset="-122"/>
                          <a:ea typeface="微软雅黑" panose="020B0503020204020204" pitchFamily="34" charset="-122"/>
                          <a:cs typeface="仿宋" panose="02010609060101010101" charset="-122"/>
                        </a:rPr>
                        <a:t>/</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及时　</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　</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bl>
          </a:graphicData>
        </a:graphic>
      </p:graphicFrame>
      <p:sp>
        <p:nvSpPr>
          <p:cNvPr id="12" name="文本框 1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p:nvPr/>
        </p:nvGraphicFramePr>
        <p:xfrm>
          <a:off x="428625" y="1189914"/>
          <a:ext cx="11335385" cy="5452933"/>
        </p:xfrm>
        <a:graphic>
          <a:graphicData uri="http://schemas.openxmlformats.org/drawingml/2006/table">
            <a:tbl>
              <a:tblPr firstRow="1" bandRow="1">
                <a:tableStyleId>{5940675A-B579-460E-94D1-54222C63F5DA}</a:tableStyleId>
              </a:tblPr>
              <a:tblGrid>
                <a:gridCol w="670560"/>
                <a:gridCol w="1155065"/>
                <a:gridCol w="1230630"/>
                <a:gridCol w="4263390"/>
                <a:gridCol w="2062480"/>
                <a:gridCol w="1261110"/>
                <a:gridCol w="692150"/>
              </a:tblGrid>
              <a:tr h="367030">
                <a:tc gridSpan="7">
                  <a:txBody>
                    <a:bodyPr/>
                    <a:lstStyle/>
                    <a:p>
                      <a:pPr marL="0" indent="0" algn="ctr">
                        <a:buNone/>
                      </a:pPr>
                      <a:r>
                        <a:rPr lang="zh-CN" altLang="zh-CN" sz="2000" b="1" u="none" dirty="0">
                          <a:solidFill>
                            <a:schemeClr val="bg1"/>
                          </a:solidFill>
                          <a:latin typeface="微软雅黑" panose="020B0503020204020204" pitchFamily="34" charset="-122"/>
                          <a:ea typeface="微软雅黑" panose="020B0503020204020204" pitchFamily="34" charset="-122"/>
                          <a:cs typeface="仿宋" panose="02010609060101010101" charset="-122"/>
                        </a:rPr>
                        <a:t>现 场 管 理</a:t>
                      </a:r>
                      <a:endParaRPr lang="zh-CN" altLang="zh-CN" sz="2000" b="1" u="none" dirty="0">
                        <a:solidFill>
                          <a:schemeClr val="bg1"/>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7373"/>
                    </a:solid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a:lnR w="12700">
                      <a:solidFill>
                        <a:schemeClr val="tx1"/>
                      </a:solidFill>
                      <a:prstDash val="solid"/>
                    </a:lnR>
                    <a:lnT w="12700">
                      <a:solidFill>
                        <a:schemeClr val="tx1"/>
                      </a:solidFill>
                      <a:prstDash val="solid"/>
                    </a:lnT>
                    <a:lnB w="12700">
                      <a:solidFill>
                        <a:schemeClr val="tx1"/>
                      </a:solidFill>
                      <a:prstDash val="solid"/>
                    </a:lnB>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367030">
                <a:tc>
                  <a:txBody>
                    <a:bodyPr/>
                    <a:lstStyle/>
                    <a:p>
                      <a:pPr marL="0" indent="0">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序号</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排查项目</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2">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排查内容</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排查部门</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（岗位）</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排查周期</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电话</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493284">
                <a:tc rowSpan="4">
                  <a:txBody>
                    <a:bodyPr/>
                    <a:lstStyle/>
                    <a:p>
                      <a:pPr marL="0" indent="0" algn="ctr">
                        <a:buNone/>
                      </a:pPr>
                      <a:r>
                        <a:rPr lang="en-US" altLang="zh-CN" sz="1700" b="1" u="none">
                          <a:latin typeface="微软雅黑" panose="020B0503020204020204" pitchFamily="34" charset="-122"/>
                          <a:ea typeface="微软雅黑" panose="020B0503020204020204" pitchFamily="34" charset="-122"/>
                          <a:cs typeface="仿宋" panose="02010609060101010101" charset="-122"/>
                        </a:rPr>
                        <a:t> </a:t>
                      </a:r>
                      <a:endParaRPr lang="en-US" altLang="zh-CN" sz="1700" b="1" u="none">
                        <a:latin typeface="微软雅黑" panose="020B0503020204020204" pitchFamily="34" charset="-122"/>
                        <a:ea typeface="微软雅黑" panose="020B0503020204020204" pitchFamily="34" charset="-122"/>
                        <a:cs typeface="仿宋" panose="02010609060101010101" charset="-122"/>
                      </a:endParaRPr>
                    </a:p>
                    <a:p>
                      <a:pPr marL="0" indent="0" algn="ctr">
                        <a:buNone/>
                      </a:pPr>
                      <a:r>
                        <a:rPr lang="en-US" altLang="zh-CN" sz="1700" b="1" u="none">
                          <a:latin typeface="微软雅黑" panose="020B0503020204020204" pitchFamily="34" charset="-122"/>
                          <a:ea typeface="微软雅黑" panose="020B0503020204020204" pitchFamily="34" charset="-122"/>
                        </a:rPr>
                        <a:t>1</a:t>
                      </a:r>
                      <a:endParaRPr lang="en-US" altLang="zh-CN" sz="1700" b="1"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rowSpan="4">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特种设备现场管理</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1270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通用要求</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1.</a:t>
                      </a:r>
                      <a:r>
                        <a:rPr lang="zh-CN" altLang="en-US" sz="1700" b="0" u="none">
                          <a:latin typeface="微软雅黑" panose="020B0503020204020204" pitchFamily="34" charset="-122"/>
                          <a:ea typeface="微软雅黑" panose="020B0503020204020204" pitchFamily="34" charset="-122"/>
                          <a:cs typeface="仿宋" panose="02010609060101010101" charset="-122"/>
                        </a:rPr>
                        <a:t>登记及检验标志。</a:t>
                      </a:r>
                      <a:r>
                        <a:rPr lang="en-US" altLang="zh-CN" sz="1700" b="0" u="none">
                          <a:latin typeface="微软雅黑" panose="020B0503020204020204" pitchFamily="34" charset="-122"/>
                          <a:ea typeface="微软雅黑" panose="020B0503020204020204" pitchFamily="34" charset="-122"/>
                          <a:cs typeface="仿宋" panose="02010609060101010101" charset="-122"/>
                        </a:rPr>
                        <a:t>2.</a:t>
                      </a:r>
                      <a:r>
                        <a:rPr lang="zh-CN" altLang="en-US" sz="1700" b="0" u="none">
                          <a:latin typeface="微软雅黑" panose="020B0503020204020204" pitchFamily="34" charset="-122"/>
                          <a:ea typeface="微软雅黑" panose="020B0503020204020204" pitchFamily="34" charset="-122"/>
                          <a:cs typeface="仿宋" panose="02010609060101010101" charset="-122"/>
                        </a:rPr>
                        <a:t>运行状况。</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设备处</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车间</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月</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周</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 </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961466">
                <a:tc v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cPr>
                    <a:lnL w="12700">
                      <a:solidFill>
                        <a:schemeClr val="tx1"/>
                      </a:solidFill>
                      <a:prstDash val="solid"/>
                    </a:lnL>
                    <a:lnR w="12700">
                      <a:solidFill>
                        <a:schemeClr val="tx1"/>
                      </a:solidFill>
                      <a:prstDash val="solid"/>
                    </a:lnR>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锅炉压力容器</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1.</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安全阀的校验。</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压力表的校验及指示。</a:t>
                      </a:r>
                      <a:r>
                        <a:rPr lang="en-US" altLang="zh-CN" sz="1700" b="0" u="none" dirty="0">
                          <a:latin typeface="微软雅黑" panose="020B0503020204020204" pitchFamily="34" charset="-122"/>
                          <a:ea typeface="微软雅黑" panose="020B0503020204020204" pitchFamily="34" charset="-122"/>
                          <a:cs typeface="仿宋" panose="02010609060101010101" charset="-122"/>
                        </a:rPr>
                        <a:t>3.</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液位计的防护及指示。</a:t>
                      </a:r>
                      <a:r>
                        <a:rPr lang="en-US" altLang="zh-CN" sz="1700" b="0" u="none" dirty="0">
                          <a:latin typeface="微软雅黑" panose="020B0503020204020204" pitchFamily="34" charset="-122"/>
                          <a:ea typeface="微软雅黑" panose="020B0503020204020204" pitchFamily="34" charset="-122"/>
                          <a:cs typeface="仿宋" panose="02010609060101010101" charset="-122"/>
                        </a:rPr>
                        <a:t>4.</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报警、联锁装置的运行（水位或压力）。</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 </a:t>
                      </a:r>
                      <a:r>
                        <a:rPr lang="zh-CN" altLang="en-US" sz="1700" b="0" u="none">
                          <a:latin typeface="微软雅黑" panose="020B0503020204020204" pitchFamily="34" charset="-122"/>
                          <a:ea typeface="微软雅黑" panose="020B0503020204020204" pitchFamily="34" charset="-122"/>
                          <a:cs typeface="仿宋" panose="02010609060101010101" charset="-122"/>
                        </a:rPr>
                        <a:t>设备处</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车间</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　月</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周</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393029">
                <a:tc vMerge="1">
                  <a:tcPr>
                    <a:lnL w="12700">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压力管道</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安全泄放装置。安全保护装置的定期检验。</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22860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设备处</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车间</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月</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周</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 </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914400">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marL="0" indent="0">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起重机械、厂内专用机动车辆</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1.</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安全防护装置。</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各零部件完好，连接紧固无缺损。</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车容整洁。</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设备处</a:t>
                      </a:r>
                      <a:r>
                        <a:rPr lang="en-US" altLang="zh-CN" sz="1700" b="0" u="none" dirty="0">
                          <a:latin typeface="微软雅黑" panose="020B0503020204020204" pitchFamily="34" charset="-122"/>
                          <a:ea typeface="微软雅黑" panose="020B0503020204020204" pitchFamily="34" charset="-122"/>
                          <a:cs typeface="仿宋" panose="02010609060101010101" charset="-122"/>
                        </a:rPr>
                        <a:t>/</a:t>
                      </a:r>
                      <a:r>
                        <a:rPr lang="zh-CN" altLang="en-US" sz="1700" b="0" u="none" dirty="0">
                          <a:latin typeface="微软雅黑" panose="020B0503020204020204" pitchFamily="34" charset="-122"/>
                          <a:ea typeface="微软雅黑" panose="020B0503020204020204" pitchFamily="34" charset="-122"/>
                          <a:cs typeface="仿宋" panose="02010609060101010101" charset="-122"/>
                        </a:rPr>
                        <a:t>使用部门 </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月</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周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 </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299085">
                <a:tc>
                  <a:txBody>
                    <a:bodyPr/>
                    <a:lstStyle/>
                    <a:p>
                      <a:pPr marL="0" indent="0" algn="ctr">
                        <a:buNone/>
                      </a:pPr>
                      <a:r>
                        <a:rPr lang="en-US" altLang="zh-CN" sz="1700" b="1" u="none">
                          <a:latin typeface="微软雅黑" panose="020B0503020204020204" pitchFamily="34" charset="-122"/>
                          <a:ea typeface="微软雅黑" panose="020B0503020204020204" pitchFamily="34" charset="-122"/>
                          <a:cs typeface="仿宋" panose="02010609060101010101" charset="-122"/>
                        </a:rPr>
                        <a:t>...</a:t>
                      </a:r>
                      <a:endParaRPr lang="en-US" altLang="zh-CN" sz="1700" b="1"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5">
                  <a:txBody>
                    <a:bodyPr/>
                    <a:lstStyle/>
                    <a:p>
                      <a:pPr marL="0" indent="0" algn="ctr">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a:t>
                      </a:r>
                      <a:endParaRPr lang="en-US" altLang="zh-CN"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37210">
                <a:tc>
                  <a:txBody>
                    <a:bodyPr/>
                    <a:lstStyle/>
                    <a:p>
                      <a:pPr marL="0" indent="0" algn="ctr">
                        <a:buNone/>
                      </a:pPr>
                      <a:r>
                        <a:rPr lang="en-US" altLang="zh-CN" sz="1700" b="1" u="none">
                          <a:latin typeface="微软雅黑" panose="020B0503020204020204" pitchFamily="34" charset="-122"/>
                          <a:ea typeface="微软雅黑" panose="020B0503020204020204" pitchFamily="34" charset="-122"/>
                          <a:cs typeface="仿宋" panose="02010609060101010101" charset="-122"/>
                        </a:rPr>
                        <a:t>4</a:t>
                      </a:r>
                      <a:endParaRPr lang="en-US" altLang="zh-CN" sz="1700" b="1"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从业人员</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2">
                  <a:txBody>
                    <a:bodyPr/>
                    <a:lstStyle/>
                    <a:p>
                      <a:pPr marL="0" indent="0">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1.</a:t>
                      </a:r>
                      <a:r>
                        <a:rPr lang="zh-CN" altLang="en-US" sz="1700" b="0" u="none">
                          <a:latin typeface="微软雅黑" panose="020B0503020204020204" pitchFamily="34" charset="-122"/>
                          <a:ea typeface="微软雅黑" panose="020B0503020204020204" pitchFamily="34" charset="-122"/>
                          <a:cs typeface="仿宋" panose="02010609060101010101" charset="-122"/>
                        </a:rPr>
                        <a:t>持证上岗。</a:t>
                      </a:r>
                      <a:r>
                        <a:rPr lang="en-US" altLang="zh-CN" sz="1700" b="0" u="none">
                          <a:latin typeface="微软雅黑" panose="020B0503020204020204" pitchFamily="34" charset="-122"/>
                          <a:ea typeface="微软雅黑" panose="020B0503020204020204" pitchFamily="34" charset="-122"/>
                          <a:cs typeface="仿宋" panose="02010609060101010101" charset="-122"/>
                        </a:rPr>
                        <a:t>2.</a:t>
                      </a:r>
                      <a:r>
                        <a:rPr lang="zh-CN" altLang="en-US" sz="1700" b="0" u="none">
                          <a:latin typeface="微软雅黑" panose="020B0503020204020204" pitchFamily="34" charset="-122"/>
                          <a:ea typeface="微软雅黑" panose="020B0503020204020204" pitchFamily="34" charset="-122"/>
                          <a:cs typeface="仿宋" panose="02010609060101010101" charset="-122"/>
                        </a:rPr>
                        <a:t>个人防护用品佩戴。</a:t>
                      </a:r>
                      <a:r>
                        <a:rPr lang="en-US" altLang="zh-CN" sz="1700" b="0" u="none">
                          <a:latin typeface="微软雅黑" panose="020B0503020204020204" pitchFamily="34" charset="-122"/>
                          <a:ea typeface="微软雅黑" panose="020B0503020204020204" pitchFamily="34" charset="-122"/>
                          <a:cs typeface="仿宋" panose="02010609060101010101" charset="-122"/>
                        </a:rPr>
                        <a:t>3.“</a:t>
                      </a:r>
                      <a:r>
                        <a:rPr lang="zh-CN" altLang="en-US" sz="1700" b="0" u="none">
                          <a:latin typeface="微软雅黑" panose="020B0503020204020204" pitchFamily="34" charset="-122"/>
                          <a:ea typeface="微软雅黑" panose="020B0503020204020204" pitchFamily="34" charset="-122"/>
                          <a:cs typeface="仿宋" panose="02010609060101010101" charset="-122"/>
                        </a:rPr>
                        <a:t>三违”行为。</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安全处</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车间</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月</a:t>
                      </a:r>
                      <a:r>
                        <a:rPr lang="en-US" altLang="zh-CN" sz="1700" b="0" u="none" dirty="0">
                          <a:latin typeface="微软雅黑" panose="020B0503020204020204" pitchFamily="34" charset="-122"/>
                          <a:ea typeface="微软雅黑" panose="020B0503020204020204" pitchFamily="34" charset="-122"/>
                          <a:cs typeface="仿宋" panose="02010609060101010101" charset="-122"/>
                        </a:rPr>
                        <a:t>/</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周</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 </a:t>
                      </a:r>
                      <a:endParaRPr lang="en-US" altLang="zh-CN"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249555">
                <a:tc>
                  <a:txBody>
                    <a:bodyPr/>
                    <a:lstStyle/>
                    <a:p>
                      <a:pPr marL="0" indent="0" algn="ctr">
                        <a:buNone/>
                      </a:pPr>
                      <a:r>
                        <a:rPr lang="en-US" altLang="zh-CN" sz="1700" b="1" u="none">
                          <a:latin typeface="微软雅黑" panose="020B0503020204020204" pitchFamily="34" charset="-122"/>
                          <a:ea typeface="微软雅黑" panose="020B0503020204020204" pitchFamily="34" charset="-122"/>
                          <a:cs typeface="仿宋" panose="02010609060101010101" charset="-122"/>
                        </a:rPr>
                        <a:t>...</a:t>
                      </a:r>
                      <a:endParaRPr lang="en-US" altLang="zh-CN" sz="1700" b="1"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5">
                  <a:txBody>
                    <a:bodyPr/>
                    <a:lstStyle/>
                    <a:p>
                      <a:pPr marL="0" indent="0" algn="ctr">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a:t>
                      </a:r>
                      <a:endParaRPr lang="en-US" altLang="zh-CN"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710189">
                <a:tc>
                  <a:txBody>
                    <a:bodyPr/>
                    <a:lstStyle/>
                    <a:p>
                      <a:pPr marL="0" indent="0" algn="ctr">
                        <a:buNone/>
                      </a:pPr>
                      <a:r>
                        <a:rPr lang="en-US" altLang="zh-CN" sz="1700" b="1" u="none">
                          <a:latin typeface="微软雅黑" panose="020B0503020204020204" pitchFamily="34" charset="-122"/>
                          <a:ea typeface="微软雅黑" panose="020B0503020204020204" pitchFamily="34" charset="-122"/>
                          <a:cs typeface="仿宋" panose="02010609060101010101" charset="-122"/>
                        </a:rPr>
                        <a:t>8</a:t>
                      </a:r>
                      <a:endParaRPr lang="en-US" altLang="zh-CN" sz="1700" b="1"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特殊作业</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2">
                  <a:txBody>
                    <a:bodyPr/>
                    <a:lstStyle/>
                    <a:p>
                      <a:pPr marL="0" indent="0">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1.</a:t>
                      </a:r>
                      <a:r>
                        <a:rPr lang="zh-CN" altLang="en-US" sz="1700" b="0" u="none">
                          <a:latin typeface="微软雅黑" panose="020B0503020204020204" pitchFamily="34" charset="-122"/>
                          <a:ea typeface="微软雅黑" panose="020B0503020204020204" pitchFamily="34" charset="-122"/>
                          <a:cs typeface="仿宋" panose="02010609060101010101" charset="-122"/>
                        </a:rPr>
                        <a:t>作业前的危险及有害因素辨识。</a:t>
                      </a:r>
                      <a:r>
                        <a:rPr lang="en-US" altLang="zh-CN" sz="1700" b="0" u="none">
                          <a:latin typeface="微软雅黑" panose="020B0503020204020204" pitchFamily="34" charset="-122"/>
                          <a:ea typeface="微软雅黑" panose="020B0503020204020204" pitchFamily="34" charset="-122"/>
                          <a:cs typeface="仿宋" panose="02010609060101010101" charset="-122"/>
                        </a:rPr>
                        <a:t>2.</a:t>
                      </a:r>
                      <a:r>
                        <a:rPr lang="zh-CN" altLang="en-US" sz="1700" b="0" u="none">
                          <a:latin typeface="微软雅黑" panose="020B0503020204020204" pitchFamily="34" charset="-122"/>
                          <a:ea typeface="微软雅黑" panose="020B0503020204020204" pitchFamily="34" charset="-122"/>
                          <a:cs typeface="仿宋" panose="02010609060101010101" charset="-122"/>
                        </a:rPr>
                        <a:t>严格落实作业审批程序。</a:t>
                      </a:r>
                      <a:r>
                        <a:rPr lang="en-US" altLang="zh-CN" sz="1700" b="0" u="none">
                          <a:latin typeface="微软雅黑" panose="020B0503020204020204" pitchFamily="34" charset="-122"/>
                          <a:ea typeface="微软雅黑" panose="020B0503020204020204" pitchFamily="34" charset="-122"/>
                          <a:cs typeface="仿宋" panose="02010609060101010101" charset="-122"/>
                        </a:rPr>
                        <a:t>3.</a:t>
                      </a:r>
                      <a:r>
                        <a:rPr lang="zh-CN" altLang="en-US" sz="1700" b="0" u="none">
                          <a:latin typeface="微软雅黑" panose="020B0503020204020204" pitchFamily="34" charset="-122"/>
                          <a:ea typeface="微软雅黑" panose="020B0503020204020204" pitchFamily="34" charset="-122"/>
                          <a:cs typeface="仿宋" panose="02010609060101010101" charset="-122"/>
                        </a:rPr>
                        <a:t>严格执行</a:t>
                      </a:r>
                      <a:r>
                        <a:rPr lang="en-US" altLang="zh-CN" sz="1700" b="0" u="none">
                          <a:latin typeface="微软雅黑" panose="020B0503020204020204" pitchFamily="34" charset="-122"/>
                          <a:ea typeface="微软雅黑" panose="020B0503020204020204" pitchFamily="34" charset="-122"/>
                          <a:cs typeface="仿宋" panose="02010609060101010101" charset="-122"/>
                        </a:rPr>
                        <a:t>GB30871-2014</a:t>
                      </a:r>
                      <a:r>
                        <a:rPr lang="zh-CN" altLang="en-US" sz="1700" b="0" u="none">
                          <a:latin typeface="微软雅黑" panose="020B0503020204020204" pitchFamily="34" charset="-122"/>
                          <a:ea typeface="微软雅黑" panose="020B0503020204020204" pitchFamily="34" charset="-122"/>
                          <a:cs typeface="仿宋" panose="02010609060101010101" charset="-122"/>
                        </a:rPr>
                        <a:t>。</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安全处</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车间</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月</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周</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　</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bl>
          </a:graphicData>
        </a:graphic>
      </p:graphicFrame>
      <p:sp>
        <p:nvSpPr>
          <p:cNvPr id="12" name="文本框 1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1"/>
          <p:cNvGraphicFramePr/>
          <p:nvPr/>
        </p:nvGraphicFramePr>
        <p:xfrm>
          <a:off x="185607" y="1628140"/>
          <a:ext cx="11822617" cy="4498303"/>
        </p:xfrm>
        <a:graphic>
          <a:graphicData uri="http://schemas.openxmlformats.org/drawingml/2006/table">
            <a:tbl>
              <a:tblPr firstRow="1" bandRow="1">
                <a:tableStyleId>{5940675A-B579-460E-94D1-54222C63F5DA}</a:tableStyleId>
              </a:tblPr>
              <a:tblGrid>
                <a:gridCol w="1522170"/>
                <a:gridCol w="7691717"/>
                <a:gridCol w="995083"/>
                <a:gridCol w="997510"/>
                <a:gridCol w="616137"/>
              </a:tblGrid>
              <a:tr h="426085">
                <a:tc gridSpan="5">
                  <a:txBody>
                    <a:bodyPr/>
                    <a:lstStyle/>
                    <a:p>
                      <a:pPr marL="0" indent="0" algn="ctr">
                        <a:buNone/>
                      </a:pPr>
                      <a:r>
                        <a:rPr lang="zh-CN" altLang="en-US" sz="2000" b="1" u="none" dirty="0">
                          <a:solidFill>
                            <a:schemeClr val="bg1"/>
                          </a:solidFill>
                          <a:latin typeface="微软雅黑" panose="020B0503020204020204" pitchFamily="34" charset="-122"/>
                          <a:ea typeface="微软雅黑" panose="020B0503020204020204" pitchFamily="34" charset="-122"/>
                          <a:cs typeface="仿宋" panose="02010609060101010101" charset="-122"/>
                        </a:rPr>
                        <a:t>脱硫净化工序  隐患排查清单</a:t>
                      </a:r>
                      <a:endParaRPr lang="zh-CN" altLang="en-US" sz="2000" b="1" u="none" dirty="0">
                        <a:solidFill>
                          <a:schemeClr val="bg1"/>
                        </a:solidFill>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7373"/>
                    </a:solidFill>
                  </a:tcPr>
                </a:tc>
                <a:tc hMerge="1">
                  <a:tcPr/>
                </a:tc>
                <a:tc hMerge="1">
                  <a:tcPr/>
                </a:tc>
                <a:tc hMerge="1">
                  <a:tcPr/>
                </a:tc>
                <a:tc hMerge="1">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4485">
                <a:tc>
                  <a:txBody>
                    <a:bodyPr/>
                    <a:lstStyle/>
                    <a:p>
                      <a:pPr marL="0" indent="0" algn="ctr">
                        <a:buNone/>
                      </a:pPr>
                      <a:r>
                        <a:rPr lang="zh-CN" altLang="en-US" sz="1700" b="1" u="none" dirty="0">
                          <a:latin typeface="微软雅黑" panose="020B0503020204020204" pitchFamily="34" charset="-122"/>
                          <a:ea typeface="微软雅黑" panose="020B0503020204020204" pitchFamily="34" charset="-122"/>
                          <a:cs typeface="仿宋" panose="02010609060101010101" charset="-122"/>
                        </a:rPr>
                        <a:t>排查点</a:t>
                      </a:r>
                      <a:endParaRPr lang="zh-CN" altLang="en-US" sz="1700" b="1" u="none" dirty="0">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zh-CN" altLang="en-US" sz="1700" b="1" u="none" dirty="0">
                          <a:latin typeface="微软雅黑" panose="020B0503020204020204" pitchFamily="34" charset="-122"/>
                          <a:ea typeface="微软雅黑" panose="020B0503020204020204" pitchFamily="34" charset="-122"/>
                          <a:cs typeface="仿宋" panose="02010609060101010101" charset="-122"/>
                        </a:rPr>
                        <a:t>排查内容</a:t>
                      </a:r>
                      <a:endParaRPr lang="zh-CN" altLang="en-US" sz="1700" b="1" u="none" dirty="0">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zh-CN" altLang="en-US" sz="1700" b="1" u="none" dirty="0">
                          <a:latin typeface="微软雅黑" panose="020B0503020204020204" pitchFamily="34" charset="-122"/>
                          <a:ea typeface="微软雅黑" panose="020B0503020204020204" pitchFamily="34" charset="-122"/>
                          <a:cs typeface="仿宋" panose="02010609060101010101" charset="-122"/>
                        </a:rPr>
                        <a:t>排查周期</a:t>
                      </a:r>
                      <a:endParaRPr lang="zh-CN" altLang="en-US" sz="1700" b="1" u="none" dirty="0">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indent="0" algn="ctr">
                        <a:buNone/>
                      </a:pPr>
                      <a:r>
                        <a:rPr lang="zh-CN" altLang="en-US" sz="1700" b="1" u="none" dirty="0">
                          <a:latin typeface="微软雅黑" panose="020B0503020204020204" pitchFamily="34" charset="-122"/>
                          <a:ea typeface="微软雅黑" panose="020B0503020204020204" pitchFamily="34" charset="-122"/>
                          <a:cs typeface="仿宋" panose="02010609060101010101" charset="-122"/>
                        </a:rPr>
                        <a:t>排查岗位</a:t>
                      </a:r>
                      <a:endParaRPr lang="zh-CN" altLang="en-US" sz="1700" b="1" u="none" dirty="0">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indent="0" algn="ctr">
                        <a:buNone/>
                      </a:pPr>
                      <a:r>
                        <a:rPr lang="zh-CN" altLang="en-US" sz="1700" b="1" u="none">
                          <a:latin typeface="微软雅黑" panose="020B0503020204020204" pitchFamily="34" charset="-122"/>
                          <a:ea typeface="微软雅黑" panose="020B0503020204020204" pitchFamily="34" charset="-122"/>
                          <a:cs typeface="仿宋" panose="02010609060101010101" charset="-122"/>
                        </a:rPr>
                        <a:t>电话</a:t>
                      </a:r>
                      <a:endParaRPr lang="zh-CN" altLang="en-US" sz="1700" b="1"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2109">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罗茨鼓风机</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脱硫塔</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净化器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l">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1</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、温度、压力、油位；</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、跑、冒、滴、漏；</a:t>
                      </a:r>
                      <a:r>
                        <a:rPr lang="en-US" altLang="zh-CN" sz="1700" b="0" u="none" dirty="0">
                          <a:latin typeface="微软雅黑" panose="020B0503020204020204" pitchFamily="34" charset="-122"/>
                          <a:ea typeface="微软雅黑" panose="020B0503020204020204" pitchFamily="34" charset="-122"/>
                          <a:cs typeface="仿宋" panose="02010609060101010101" charset="-122"/>
                        </a:rPr>
                        <a:t>3</a:t>
                      </a:r>
                      <a:r>
                        <a:rPr lang="zh-CN" altLang="en-US" sz="1700" b="0" u="none" dirty="0">
                          <a:latin typeface="微软雅黑" panose="020B0503020204020204" pitchFamily="34" charset="-122"/>
                          <a:ea typeface="微软雅黑" panose="020B0503020204020204" pitchFamily="34" charset="-122"/>
                          <a:cs typeface="仿宋" panose="02010609060101010101" charset="-122"/>
                        </a:rPr>
                        <a:t>、煤气及氢气管道法兰跨接线；</a:t>
                      </a:r>
                      <a:r>
                        <a:rPr lang="en-US" altLang="zh-CN" sz="1700" b="0" u="none" dirty="0">
                          <a:latin typeface="微软雅黑" panose="020B0503020204020204" pitchFamily="34" charset="-122"/>
                          <a:ea typeface="微软雅黑" panose="020B0503020204020204" pitchFamily="34" charset="-122"/>
                          <a:cs typeface="仿宋" panose="02010609060101010101" charset="-122"/>
                        </a:rPr>
                        <a:t>4</a:t>
                      </a:r>
                      <a:r>
                        <a:rPr lang="zh-CN" altLang="en-US" sz="1700" b="0" u="none" dirty="0">
                          <a:latin typeface="微软雅黑" panose="020B0503020204020204" pitchFamily="34" charset="-122"/>
                          <a:ea typeface="微软雅黑" panose="020B0503020204020204" pitchFamily="34" charset="-122"/>
                          <a:cs typeface="仿宋" panose="02010609060101010101" charset="-122"/>
                        </a:rPr>
                        <a:t>、程控阀；</a:t>
                      </a:r>
                      <a:r>
                        <a:rPr lang="en-US" altLang="zh-CN" sz="1700" b="0" u="none" dirty="0">
                          <a:latin typeface="微软雅黑" panose="020B0503020204020204" pitchFamily="34" charset="-122"/>
                          <a:ea typeface="微软雅黑" panose="020B0503020204020204" pitchFamily="34" charset="-122"/>
                          <a:cs typeface="仿宋" panose="02010609060101010101" charset="-122"/>
                        </a:rPr>
                        <a:t>5</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、排凝系统；</a:t>
                      </a:r>
                      <a:r>
                        <a:rPr lang="en-US" altLang="zh-CN" sz="1700" b="0" u="none" dirty="0">
                          <a:latin typeface="微软雅黑" panose="020B0503020204020204" pitchFamily="34" charset="-122"/>
                          <a:ea typeface="微软雅黑" panose="020B0503020204020204" pitchFamily="34" charset="-122"/>
                          <a:cs typeface="仿宋" panose="02010609060101010101" charset="-122"/>
                        </a:rPr>
                        <a:t>6</a:t>
                      </a:r>
                      <a:r>
                        <a:rPr lang="zh-CN" altLang="en-US" sz="1700" b="0" u="none" dirty="0">
                          <a:latin typeface="微软雅黑" panose="020B0503020204020204" pitchFamily="34" charset="-122"/>
                          <a:ea typeface="微软雅黑" panose="020B0503020204020204" pitchFamily="34" charset="-122"/>
                          <a:cs typeface="仿宋" panose="02010609060101010101" charset="-122"/>
                        </a:rPr>
                        <a:t>、灭火器、消防栓；</a:t>
                      </a:r>
                      <a:r>
                        <a:rPr lang="en-US" altLang="zh-CN" sz="1700" b="0" u="none" dirty="0">
                          <a:latin typeface="微软雅黑" panose="020B0503020204020204" pitchFamily="34" charset="-122"/>
                          <a:ea typeface="微软雅黑" panose="020B0503020204020204" pitchFamily="34" charset="-122"/>
                          <a:cs typeface="仿宋" panose="02010609060101010101" charset="-122"/>
                        </a:rPr>
                        <a:t>7</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、有毒气体报警器；</a:t>
                      </a:r>
                      <a:r>
                        <a:rPr lang="en-US" altLang="zh-CN" sz="1700" b="0" u="none" dirty="0">
                          <a:latin typeface="微软雅黑" panose="020B0503020204020204" pitchFamily="34" charset="-122"/>
                          <a:ea typeface="微软雅黑" panose="020B0503020204020204" pitchFamily="34" charset="-122"/>
                          <a:cs typeface="仿宋" panose="02010609060101010101" charset="-122"/>
                        </a:rPr>
                        <a:t>8</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、安全警示及职业卫生警示标识</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2</a:t>
                      </a:r>
                      <a:r>
                        <a:rPr lang="zh-CN" altLang="en-US" sz="1700" b="0" u="none">
                          <a:latin typeface="微软雅黑" panose="020B0503020204020204" pitchFamily="34" charset="-122"/>
                          <a:ea typeface="微软雅黑" panose="020B0503020204020204" pitchFamily="34" charset="-122"/>
                          <a:cs typeface="仿宋" panose="02010609060101010101" charset="-122"/>
                        </a:rPr>
                        <a:t>小时</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 </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indent="0" algn="ctr">
                        <a:buNone/>
                      </a:pP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4777">
                <a:tc gridSpan="5">
                  <a:txBody>
                    <a:bodyPr/>
                    <a:lstStyle/>
                    <a:p>
                      <a:pPr marL="0" indent="0" algn="ctr">
                        <a:buNone/>
                      </a:pPr>
                      <a:r>
                        <a:rPr lang="zh-CN" altLang="en-US" sz="1700" b="1" dirty="0">
                          <a:solidFill>
                            <a:schemeClr val="bg1"/>
                          </a:solidFill>
                          <a:latin typeface="微软雅黑" panose="020B0503020204020204" pitchFamily="34" charset="-122"/>
                          <a:ea typeface="微软雅黑" panose="020B0503020204020204" pitchFamily="34" charset="-122"/>
                          <a:cs typeface="仿宋" panose="02010609060101010101" charset="-122"/>
                          <a:sym typeface="+mn-ea"/>
                        </a:rPr>
                        <a:t>煤气压缩机房  隐患排查清单</a:t>
                      </a:r>
                      <a:endParaRPr lang="zh-CN" altLang="en-US" sz="1700" b="1" u="none" dirty="0">
                        <a:solidFill>
                          <a:schemeClr val="bg1"/>
                        </a:solidFill>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hMerge="1">
                  <a:tcPr/>
                </a:tc>
                <a:tc hMerge="1">
                  <a:tcPr/>
                </a:tc>
                <a:tc hMerge="1">
                  <a:tcPr/>
                </a:tc>
                <a:tc hMerge="1">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77470">
                <a:tc>
                  <a:txBody>
                    <a:bodyPr/>
                    <a:lstStyle/>
                    <a:p>
                      <a:pPr marL="0" indent="0" algn="ctr">
                        <a:buNone/>
                      </a:pPr>
                      <a:r>
                        <a:rPr lang="zh-CN" altLang="en-US" sz="1700">
                          <a:latin typeface="微软雅黑" panose="020B0503020204020204" pitchFamily="34" charset="-122"/>
                          <a:ea typeface="微软雅黑" panose="020B0503020204020204" pitchFamily="34" charset="-122"/>
                          <a:cs typeface="仿宋" panose="02010609060101010101" charset="-122"/>
                          <a:sym typeface="+mn-ea"/>
                        </a:rPr>
                        <a:t>煤压机</a:t>
                      </a:r>
                      <a:r>
                        <a:rPr lang="en-US" altLang="zh-CN" sz="1700">
                          <a:latin typeface="微软雅黑" panose="020B0503020204020204" pitchFamily="34" charset="-122"/>
                          <a:ea typeface="微软雅黑" panose="020B0503020204020204" pitchFamily="34" charset="-122"/>
                          <a:cs typeface="仿宋" panose="02010609060101010101" charset="-122"/>
                          <a:sym typeface="+mn-ea"/>
                        </a:rPr>
                        <a:t>2</a:t>
                      </a:r>
                      <a:r>
                        <a:rPr lang="zh-CN" altLang="en-US" sz="1700">
                          <a:latin typeface="微软雅黑" panose="020B0503020204020204" pitchFamily="34" charset="-122"/>
                          <a:ea typeface="微软雅黑" panose="020B0503020204020204" pitchFamily="34" charset="-122"/>
                          <a:cs typeface="仿宋" panose="02010609060101010101" charset="-122"/>
                          <a:sym typeface="+mn-ea"/>
                        </a:rPr>
                        <a:t>台</a:t>
                      </a:r>
                      <a:endParaRPr lang="zh-CN" altLang="en-US" sz="1700" b="0" u="none">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l">
                        <a:buNone/>
                      </a:pPr>
                      <a:r>
                        <a:rPr lang="zh-CN" altLang="en-US" sz="1700" dirty="0">
                          <a:latin typeface="微软雅黑" panose="020B0503020204020204" pitchFamily="34" charset="-122"/>
                          <a:ea typeface="微软雅黑" panose="020B0503020204020204" pitchFamily="34" charset="-122"/>
                          <a:cs typeface="仿宋" panose="02010609060101010101" charset="-122"/>
                          <a:sym typeface="+mn-ea"/>
                        </a:rPr>
                        <a:t>1、煤压机一、二、三级进出口压力是否正常；2、油压、油温是否正常；3、机身、滴油器油液位是否正常；4、冷却器、气液分离器温度是否正常；5、循环水压力、温度是否正常；6、煤压机运行有无异响；7、管道、阀门有无跑冒滴漏现象；8、煤气管道法兰静电跨接是否完好；</a:t>
                      </a:r>
                      <a:r>
                        <a:rPr lang="en-US" altLang="zh-CN" sz="1700" dirty="0">
                          <a:latin typeface="微软雅黑" panose="020B0503020204020204" pitchFamily="34" charset="-122"/>
                          <a:ea typeface="微软雅黑" panose="020B0503020204020204" pitchFamily="34" charset="-122"/>
                          <a:cs typeface="仿宋" panose="02010609060101010101" charset="-122"/>
                          <a:sym typeface="+mn-ea"/>
                        </a:rPr>
                        <a:t>9</a:t>
                      </a:r>
                      <a:r>
                        <a:rPr lang="zh-CN" altLang="en-US" sz="1700" dirty="0">
                          <a:latin typeface="微软雅黑" panose="020B0503020204020204" pitchFamily="34" charset="-122"/>
                          <a:ea typeface="微软雅黑" panose="020B0503020204020204" pitchFamily="34" charset="-122"/>
                          <a:cs typeface="仿宋" panose="02010609060101010101" charset="-122"/>
                          <a:sym typeface="+mn-ea"/>
                        </a:rPr>
                        <a:t>、电机外壳接地是否完好</a:t>
                      </a:r>
                      <a:endParaRPr lang="zh-CN" altLang="en-US" sz="1700" b="0" u="none" dirty="0">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1700" dirty="0">
                          <a:latin typeface="微软雅黑" panose="020B0503020204020204" pitchFamily="34" charset="-122"/>
                          <a:ea typeface="微软雅黑" panose="020B0503020204020204" pitchFamily="34" charset="-122"/>
                          <a:cs typeface="仿宋" panose="02010609060101010101" charset="-122"/>
                          <a:sym typeface="+mn-ea"/>
                        </a:rPr>
                        <a:t>1</a:t>
                      </a:r>
                      <a:r>
                        <a:rPr lang="zh-CN" altLang="en-US" sz="1700" dirty="0">
                          <a:latin typeface="微软雅黑" panose="020B0503020204020204" pitchFamily="34" charset="-122"/>
                          <a:ea typeface="微软雅黑" panose="020B0503020204020204" pitchFamily="34" charset="-122"/>
                          <a:cs typeface="仿宋" panose="02010609060101010101" charset="-122"/>
                          <a:sym typeface="+mn-ea"/>
                        </a:rPr>
                        <a:t>次</a:t>
                      </a:r>
                      <a:r>
                        <a:rPr lang="en-US" altLang="zh-CN" sz="1700" dirty="0">
                          <a:latin typeface="微软雅黑" panose="020B0503020204020204" pitchFamily="34" charset="-122"/>
                          <a:ea typeface="微软雅黑" panose="020B0503020204020204" pitchFamily="34" charset="-122"/>
                          <a:cs typeface="仿宋" panose="02010609060101010101" charset="-122"/>
                          <a:sym typeface="+mn-ea"/>
                        </a:rPr>
                        <a:t>/</a:t>
                      </a:r>
                      <a:r>
                        <a:rPr lang="zh-CN" altLang="en-US" sz="1700" dirty="0">
                          <a:latin typeface="微软雅黑" panose="020B0503020204020204" pitchFamily="34" charset="-122"/>
                          <a:ea typeface="微软雅黑" panose="020B0503020204020204" pitchFamily="34" charset="-122"/>
                          <a:cs typeface="仿宋" panose="02010609060101010101" charset="-122"/>
                          <a:sym typeface="+mn-ea"/>
                        </a:rPr>
                        <a:t>时</a:t>
                      </a:r>
                      <a:endParaRPr lang="zh-CN" altLang="en-US" sz="1700" b="0" u="none" dirty="0">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zh-CN" altLang="en-US" dirty="0"/>
                    </a:p>
                  </a:txBody>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93377">
                <a:tc>
                  <a:txBody>
                    <a:bodyPr/>
                    <a:lstStyle/>
                    <a:p>
                      <a:pPr marL="0" indent="0" algn="ctr">
                        <a:buNone/>
                      </a:pPr>
                      <a:r>
                        <a:rPr lang="zh-CN" altLang="en-US" sz="1700">
                          <a:latin typeface="微软雅黑" panose="020B0503020204020204" pitchFamily="34" charset="-122"/>
                          <a:ea typeface="微软雅黑" panose="020B0503020204020204" pitchFamily="34" charset="-122"/>
                          <a:cs typeface="仿宋" panose="02010609060101010101" charset="-122"/>
                          <a:sym typeface="+mn-ea"/>
                        </a:rPr>
                        <a:t>其他</a:t>
                      </a:r>
                      <a:endParaRPr lang="zh-CN" altLang="en-US" sz="1700" b="0" u="none">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buNone/>
                      </a:pPr>
                      <a:r>
                        <a:rPr lang="en-US" altLang="zh-CN" sz="1700">
                          <a:latin typeface="微软雅黑" panose="020B0503020204020204" pitchFamily="34" charset="-122"/>
                          <a:ea typeface="微软雅黑" panose="020B0503020204020204" pitchFamily="34" charset="-122"/>
                          <a:cs typeface="仿宋" panose="02010609060101010101" charset="-122"/>
                          <a:sym typeface="+mn-ea"/>
                        </a:rPr>
                        <a:t>1</a:t>
                      </a:r>
                      <a:r>
                        <a:rPr lang="zh-CN" altLang="en-US" sz="1700">
                          <a:latin typeface="微软雅黑" panose="020B0503020204020204" pitchFamily="34" charset="-122"/>
                          <a:ea typeface="微软雅黑" panose="020B0503020204020204" pitchFamily="34" charset="-122"/>
                          <a:cs typeface="仿宋" panose="02010609060101010101" charset="-122"/>
                          <a:sym typeface="+mn-ea"/>
                        </a:rPr>
                        <a:t>、劳保穿戴是否齐全；</a:t>
                      </a:r>
                      <a:r>
                        <a:rPr lang="en-US" altLang="zh-CN" sz="1700">
                          <a:latin typeface="微软雅黑" panose="020B0503020204020204" pitchFamily="34" charset="-122"/>
                          <a:ea typeface="微软雅黑" panose="020B0503020204020204" pitchFamily="34" charset="-122"/>
                          <a:cs typeface="仿宋" panose="02010609060101010101" charset="-122"/>
                          <a:sym typeface="+mn-ea"/>
                        </a:rPr>
                        <a:t>2</a:t>
                      </a:r>
                      <a:r>
                        <a:rPr lang="zh-CN" altLang="en-US" sz="1700">
                          <a:latin typeface="微软雅黑" panose="020B0503020204020204" pitchFamily="34" charset="-122"/>
                          <a:ea typeface="微软雅黑" panose="020B0503020204020204" pitchFamily="34" charset="-122"/>
                          <a:cs typeface="仿宋" panose="02010609060101010101" charset="-122"/>
                          <a:sym typeface="+mn-ea"/>
                        </a:rPr>
                        <a:t>、安全警示标志是否完好；</a:t>
                      </a:r>
                      <a:r>
                        <a:rPr lang="en-US" altLang="zh-CN" sz="1700">
                          <a:latin typeface="微软雅黑" panose="020B0503020204020204" pitchFamily="34" charset="-122"/>
                          <a:ea typeface="微软雅黑" panose="020B0503020204020204" pitchFamily="34" charset="-122"/>
                          <a:cs typeface="仿宋" panose="02010609060101010101" charset="-122"/>
                          <a:sym typeface="+mn-ea"/>
                        </a:rPr>
                        <a:t>3</a:t>
                      </a:r>
                      <a:r>
                        <a:rPr lang="zh-CN" altLang="en-US" sz="1700">
                          <a:latin typeface="微软雅黑" panose="020B0503020204020204" pitchFamily="34" charset="-122"/>
                          <a:ea typeface="微软雅黑" panose="020B0503020204020204" pitchFamily="34" charset="-122"/>
                          <a:cs typeface="仿宋" panose="02010609060101010101" charset="-122"/>
                          <a:sym typeface="+mn-ea"/>
                        </a:rPr>
                        <a:t>、职业卫生警示标志是否完好；</a:t>
                      </a:r>
                      <a:r>
                        <a:rPr lang="en-US" altLang="zh-CN" sz="1700">
                          <a:latin typeface="微软雅黑" panose="020B0503020204020204" pitchFamily="34" charset="-122"/>
                          <a:ea typeface="微软雅黑" panose="020B0503020204020204" pitchFamily="34" charset="-122"/>
                          <a:cs typeface="仿宋" panose="02010609060101010101" charset="-122"/>
                          <a:sym typeface="+mn-ea"/>
                        </a:rPr>
                        <a:t>4</a:t>
                      </a:r>
                      <a:r>
                        <a:rPr lang="zh-CN" altLang="en-US" sz="1700">
                          <a:latin typeface="微软雅黑" panose="020B0503020204020204" pitchFamily="34" charset="-122"/>
                          <a:ea typeface="微软雅黑" panose="020B0503020204020204" pitchFamily="34" charset="-122"/>
                          <a:cs typeface="仿宋" panose="02010609060101010101" charset="-122"/>
                          <a:sym typeface="+mn-ea"/>
                        </a:rPr>
                        <a:t>、消防器材配备是否齐全；</a:t>
                      </a:r>
                      <a:r>
                        <a:rPr lang="en-US" altLang="zh-CN" sz="1700">
                          <a:latin typeface="微软雅黑" panose="020B0503020204020204" pitchFamily="34" charset="-122"/>
                          <a:ea typeface="微软雅黑" panose="020B0503020204020204" pitchFamily="34" charset="-122"/>
                          <a:cs typeface="仿宋" panose="02010609060101010101" charset="-122"/>
                          <a:sym typeface="+mn-ea"/>
                        </a:rPr>
                        <a:t>5</a:t>
                      </a:r>
                      <a:r>
                        <a:rPr lang="zh-CN" altLang="en-US" sz="1700">
                          <a:latin typeface="微软雅黑" panose="020B0503020204020204" pitchFamily="34" charset="-122"/>
                          <a:ea typeface="微软雅黑" panose="020B0503020204020204" pitchFamily="34" charset="-122"/>
                          <a:cs typeface="仿宋" panose="02010609060101010101" charset="-122"/>
                          <a:sym typeface="+mn-ea"/>
                        </a:rPr>
                        <a:t>、灭火器消防栓、压力是否正常完好</a:t>
                      </a:r>
                      <a:endParaRPr lang="zh-CN" altLang="en-US" sz="1700" b="0" u="none">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indent="0" algn="ctr">
                        <a:buNone/>
                      </a:pPr>
                      <a:r>
                        <a:rPr lang="en-US" altLang="zh-CN" sz="1700" dirty="0">
                          <a:latin typeface="微软雅黑" panose="020B0503020204020204" pitchFamily="34" charset="-122"/>
                          <a:ea typeface="微软雅黑" panose="020B0503020204020204" pitchFamily="34" charset="-122"/>
                          <a:cs typeface="仿宋" panose="02010609060101010101" charset="-122"/>
                          <a:sym typeface="+mn-ea"/>
                        </a:rPr>
                        <a:t>1</a:t>
                      </a:r>
                      <a:r>
                        <a:rPr lang="zh-CN" altLang="en-US" sz="1700" dirty="0">
                          <a:latin typeface="微软雅黑" panose="020B0503020204020204" pitchFamily="34" charset="-122"/>
                          <a:ea typeface="微软雅黑" panose="020B0503020204020204" pitchFamily="34" charset="-122"/>
                          <a:cs typeface="仿宋" panose="02010609060101010101" charset="-122"/>
                          <a:sym typeface="+mn-ea"/>
                        </a:rPr>
                        <a:t>次</a:t>
                      </a:r>
                      <a:r>
                        <a:rPr lang="en-US" altLang="zh-CN" sz="1700" dirty="0">
                          <a:latin typeface="微软雅黑" panose="020B0503020204020204" pitchFamily="34" charset="-122"/>
                          <a:ea typeface="微软雅黑" panose="020B0503020204020204" pitchFamily="34" charset="-122"/>
                          <a:cs typeface="仿宋" panose="02010609060101010101" charset="-122"/>
                          <a:sym typeface="+mn-ea"/>
                        </a:rPr>
                        <a:t>/</a:t>
                      </a:r>
                      <a:r>
                        <a:rPr lang="zh-CN" altLang="en-US" sz="1700" dirty="0">
                          <a:latin typeface="微软雅黑" panose="020B0503020204020204" pitchFamily="34" charset="-122"/>
                          <a:ea typeface="微软雅黑" panose="020B0503020204020204" pitchFamily="34" charset="-122"/>
                          <a:cs typeface="仿宋" panose="02010609060101010101" charset="-122"/>
                          <a:sym typeface="+mn-ea"/>
                        </a:rPr>
                        <a:t>时</a:t>
                      </a:r>
                      <a:endParaRPr lang="zh-CN" altLang="en-US" sz="1700" b="0" u="none" dirty="0">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zh-CN" altLang="en-US"/>
                    </a:p>
                  </a:txBody>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indent="0" algn="ctr">
                        <a:buNone/>
                      </a:pP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
        <p:nvSpPr>
          <p:cNvPr id="12" name="文本框 11"/>
          <p:cNvSpPr txBox="1"/>
          <p:nvPr/>
        </p:nvSpPr>
        <p:spPr>
          <a:xfrm>
            <a:off x="476885" y="43815"/>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26695" y="768985"/>
            <a:ext cx="752411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编制隐患排查清单                           </a:t>
            </a: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rPr>
              <a:t>操作岗位清单</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6885" y="722630"/>
            <a:ext cx="7675880"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发布正式文件实行隐患排查治理清单管理。示例如下：</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69558" y="1595941"/>
            <a:ext cx="11652885" cy="4493538"/>
          </a:xfrm>
          <a:prstGeom prst="rect">
            <a:avLst/>
          </a:prstGeom>
          <a:solidFill>
            <a:schemeClr val="bg1">
              <a:lumMod val="85000"/>
            </a:schemeClr>
          </a:solidFill>
          <a:ln>
            <a:noFill/>
          </a:ln>
        </p:spPr>
        <p:txBody>
          <a:bodyPr wrap="square" rtlCol="0">
            <a:spAutoFit/>
          </a:bodyPr>
          <a:lstStyle/>
          <a:p>
            <a:pPr algn="ctr"/>
            <a:r>
              <a:rPr lang="zh-CN" altLang="en-US" sz="2200" b="1" dirty="0">
                <a:latin typeface="微软雅黑" panose="020B0503020204020204" pitchFamily="34" charset="-122"/>
                <a:ea typeface="微软雅黑" panose="020B0503020204020204" pitchFamily="34" charset="-122"/>
              </a:rPr>
              <a:t>XXXX公司</a:t>
            </a:r>
            <a:endParaRPr lang="zh-CN" altLang="en-US" sz="2200" b="1" dirty="0">
              <a:latin typeface="微软雅黑" panose="020B0503020204020204" pitchFamily="34" charset="-122"/>
              <a:ea typeface="微软雅黑" panose="020B0503020204020204" pitchFamily="34" charset="-122"/>
            </a:endParaRPr>
          </a:p>
          <a:p>
            <a:pPr algn="ctr"/>
            <a:r>
              <a:rPr lang="zh-CN" altLang="en-US" sz="2200" b="1" dirty="0">
                <a:latin typeface="微软雅黑" panose="020B0503020204020204" pitchFamily="34" charset="-122"/>
                <a:ea typeface="微软雅黑" panose="020B0503020204020204" pitchFamily="34" charset="-122"/>
              </a:rPr>
              <a:t>关于实行安全生产隐患排查治理清单管理工作的通知</a:t>
            </a:r>
            <a:endParaRPr lang="zh-CN" altLang="en-US" sz="2200" b="1" dirty="0">
              <a:latin typeface="微软雅黑" panose="020B0503020204020204" pitchFamily="34" charset="-122"/>
              <a:ea typeface="微软雅黑" panose="020B0503020204020204" pitchFamily="34" charset="-122"/>
            </a:endParaRPr>
          </a:p>
          <a:p>
            <a:r>
              <a:rPr lang="zh-CN" altLang="en-US" sz="2200" dirty="0">
                <a:latin typeface="微软雅黑" panose="020B0503020204020204" pitchFamily="34" charset="-122"/>
                <a:ea typeface="微软雅黑" panose="020B0503020204020204" pitchFamily="34" charset="-122"/>
              </a:rPr>
              <a:t>各部门、车间：</a:t>
            </a:r>
            <a:endParaRPr lang="zh-CN" altLang="en-US" sz="2200" dirty="0">
              <a:latin typeface="微软雅黑" panose="020B0503020204020204" pitchFamily="34" charset="-122"/>
              <a:ea typeface="微软雅黑" panose="020B0503020204020204" pitchFamily="34" charset="-122"/>
            </a:endParaRPr>
          </a:p>
          <a:p>
            <a:r>
              <a:rPr lang="zh-CN" altLang="en-US" sz="2200" dirty="0">
                <a:latin typeface="微软雅黑" panose="020B0503020204020204" pitchFamily="34" charset="-122"/>
                <a:ea typeface="微软雅黑" panose="020B0503020204020204" pitchFamily="34" charset="-122"/>
              </a:rPr>
              <a:t>       为加强我公司安全生产工作，促进全员开展隐患排查治理，确保公司财产和职工健康安全，根据国家及省市关于开展隐患排查治理工作的相关要求，公司成立了隐患排查治理责任小组，组织编制了各岗位隐患排查清单，制定了隐患排查奖惩制度，现一并予以印发。请各部门、各岗位严格实行隐患排查治理责任制，广泛开展学习和培训，严格按照要求按时排查、上报和整改隐患。</a:t>
            </a:r>
            <a:endParaRPr lang="zh-CN" altLang="en-US" sz="2200" dirty="0">
              <a:latin typeface="微软雅黑" panose="020B0503020204020204" pitchFamily="34" charset="-122"/>
              <a:ea typeface="微软雅黑" panose="020B0503020204020204" pitchFamily="34" charset="-122"/>
            </a:endParaRPr>
          </a:p>
          <a:p>
            <a:r>
              <a:rPr lang="zh-CN" altLang="en-US" sz="2200" dirty="0">
                <a:latin typeface="微软雅黑" panose="020B0503020204020204" pitchFamily="34" charset="-122"/>
                <a:ea typeface="微软雅黑" panose="020B0503020204020204" pitchFamily="34" charset="-122"/>
              </a:rPr>
              <a:t>       附件：1.公司隐患排查治理责任小组</a:t>
            </a:r>
            <a:endParaRPr lang="zh-CN" altLang="en-US" sz="2200" dirty="0">
              <a:latin typeface="微软雅黑" panose="020B0503020204020204" pitchFamily="34" charset="-122"/>
              <a:ea typeface="微软雅黑" panose="020B0503020204020204" pitchFamily="34" charset="-122"/>
            </a:endParaRPr>
          </a:p>
          <a:p>
            <a:r>
              <a:rPr lang="zh-CN" altLang="en-US" sz="2200" dirty="0">
                <a:latin typeface="微软雅黑" panose="020B0503020204020204" pitchFamily="34" charset="-122"/>
                <a:ea typeface="微软雅黑" panose="020B0503020204020204" pitchFamily="34" charset="-122"/>
              </a:rPr>
              <a:t>                 2.公司隐患排查奖惩制度</a:t>
            </a:r>
            <a:endParaRPr lang="zh-CN" altLang="en-US" sz="2200" dirty="0">
              <a:latin typeface="微软雅黑" panose="020B0503020204020204" pitchFamily="34" charset="-122"/>
              <a:ea typeface="微软雅黑" panose="020B0503020204020204" pitchFamily="34" charset="-122"/>
            </a:endParaRPr>
          </a:p>
          <a:p>
            <a:r>
              <a:rPr lang="zh-CN" altLang="en-US" sz="2200" dirty="0">
                <a:latin typeface="微软雅黑" panose="020B0503020204020204" pitchFamily="34" charset="-122"/>
                <a:ea typeface="微软雅黑" panose="020B0503020204020204" pitchFamily="34" charset="-122"/>
              </a:rPr>
              <a:t>                 3.安全生产管理岗位隐患排查清单</a:t>
            </a:r>
            <a:endParaRPr lang="zh-CN" altLang="en-US" sz="2200" dirty="0">
              <a:latin typeface="微软雅黑" panose="020B0503020204020204" pitchFamily="34" charset="-122"/>
              <a:ea typeface="微软雅黑" panose="020B0503020204020204" pitchFamily="34" charset="-122"/>
            </a:endParaRPr>
          </a:p>
          <a:p>
            <a:r>
              <a:rPr lang="zh-CN" altLang="en-US" sz="2200" dirty="0">
                <a:latin typeface="微软雅黑" panose="020B0503020204020204" pitchFamily="34" charset="-122"/>
                <a:ea typeface="微软雅黑" panose="020B0503020204020204" pitchFamily="34" charset="-122"/>
              </a:rPr>
              <a:t>                 4.操作岗位隐患排查清单                                                           公    章     </a:t>
            </a:r>
            <a:endParaRPr lang="zh-CN" altLang="en-US" sz="2200" dirty="0">
              <a:latin typeface="微软雅黑" panose="020B0503020204020204" pitchFamily="34" charset="-122"/>
              <a:ea typeface="微软雅黑" panose="020B0503020204020204" pitchFamily="34" charset="-122"/>
            </a:endParaRPr>
          </a:p>
          <a:p>
            <a:pPr algn="r"/>
            <a:r>
              <a:rPr lang="zh-CN" altLang="en-US" sz="2200" dirty="0">
                <a:latin typeface="微软雅黑" panose="020B0503020204020204" pitchFamily="34" charset="-122"/>
                <a:ea typeface="微软雅黑" panose="020B0503020204020204" pitchFamily="34" charset="-122"/>
              </a:rPr>
              <a:t>                                              年    月    日</a:t>
            </a:r>
            <a:endParaRPr lang="zh-CN" altLang="en-US" sz="22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476885" y="43815"/>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76885" y="722630"/>
            <a:ext cx="5333365" cy="118872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开展隐患排查治理的学习培训</a:t>
            </a:r>
            <a:endParaRPr lang="zh-CN" altLang="en-US" sz="2400">
              <a:solidFill>
                <a:schemeClr val="bg1"/>
              </a:solidFill>
              <a:latin typeface="微软雅黑" panose="020B0503020204020204" pitchFamily="34" charset="-122"/>
              <a:ea typeface="微软雅黑" panose="020B0503020204020204" pitchFamily="34" charset="-122"/>
            </a:endParaRPr>
          </a:p>
          <a:p>
            <a:pPr indent="0" fontAlgn="auto">
              <a:lnSpc>
                <a:spcPct val="150000"/>
              </a:lnSpc>
              <a:buFont typeface="Wingdings" panose="05000000000000000000" charset="0"/>
              <a:buNone/>
            </a:pP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培训对象及内容：</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76885" y="43815"/>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98120" y="2104390"/>
            <a:ext cx="3821430" cy="4283710"/>
            <a:chOff x="1789" y="2386"/>
            <a:chExt cx="6018" cy="6746"/>
          </a:xfrm>
        </p:grpSpPr>
        <p:sp>
          <p:nvSpPr>
            <p:cNvPr id="10" name="任意多边形 9"/>
            <p:cNvSpPr/>
            <p:nvPr/>
          </p:nvSpPr>
          <p:spPr>
            <a:xfrm>
              <a:off x="2228" y="2386"/>
              <a:ext cx="5137" cy="6746"/>
            </a:xfrm>
            <a:custGeom>
              <a:avLst/>
              <a:gdLst>
                <a:gd name="connsiteX0" fmla="*/ 0 w 1263312"/>
                <a:gd name="connsiteY0" fmla="*/ 0 h 2664296"/>
                <a:gd name="connsiteX1" fmla="*/ 1263312 w 1263312"/>
                <a:gd name="connsiteY1" fmla="*/ 0 h 2664296"/>
                <a:gd name="connsiteX2" fmla="*/ 1263312 w 1263312"/>
                <a:gd name="connsiteY2" fmla="*/ 2310404 h 2664296"/>
                <a:gd name="connsiteX3" fmla="*/ 631656 w 1263312"/>
                <a:gd name="connsiteY3" fmla="*/ 2664296 h 2664296"/>
                <a:gd name="connsiteX4" fmla="*/ 0 w 1263312"/>
                <a:gd name="connsiteY4" fmla="*/ 2310404 h 266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12" h="2664296">
                  <a:moveTo>
                    <a:pt x="0" y="0"/>
                  </a:moveTo>
                  <a:lnTo>
                    <a:pt x="1263312" y="0"/>
                  </a:lnTo>
                  <a:lnTo>
                    <a:pt x="1263312" y="2310404"/>
                  </a:lnTo>
                  <a:lnTo>
                    <a:pt x="631656" y="2664296"/>
                  </a:lnTo>
                  <a:lnTo>
                    <a:pt x="0" y="2310404"/>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dirty="0">
                <a:ln>
                  <a:noFill/>
                </a:ln>
                <a:solidFill>
                  <a:schemeClr val="lt1"/>
                </a:solidFill>
                <a:effectLst/>
                <a:uLnTx/>
                <a:uFillTx/>
                <a:latin typeface="DIN-BoldItalic" pitchFamily="50" charset="0"/>
                <a:ea typeface="+mn-ea"/>
                <a:cs typeface="+mn-cs"/>
              </a:endParaRPr>
            </a:p>
          </p:txBody>
        </p:sp>
        <p:grpSp>
          <p:nvGrpSpPr>
            <p:cNvPr id="8" name="组合 7"/>
            <p:cNvGrpSpPr/>
            <p:nvPr/>
          </p:nvGrpSpPr>
          <p:grpSpPr>
            <a:xfrm>
              <a:off x="1789" y="2735"/>
              <a:ext cx="6018" cy="1426"/>
              <a:chOff x="6329" y="3175"/>
              <a:chExt cx="3437" cy="940"/>
            </a:xfrm>
          </p:grpSpPr>
          <p:sp>
            <p:nvSpPr>
              <p:cNvPr id="3" name="任意多边形 2"/>
              <p:cNvSpPr/>
              <p:nvPr/>
            </p:nvSpPr>
            <p:spPr>
              <a:xfrm>
                <a:off x="6329" y="3175"/>
                <a:ext cx="3437" cy="939"/>
              </a:xfrm>
              <a:custGeom>
                <a:avLst/>
                <a:gdLst>
                  <a:gd name="connsiteX0" fmla="*/ 118224 w 1463464"/>
                  <a:gd name="connsiteY0" fmla="*/ 0 h 572657"/>
                  <a:gd name="connsiteX1" fmla="*/ 1345240 w 1463464"/>
                  <a:gd name="connsiteY1" fmla="*/ 0 h 572657"/>
                  <a:gd name="connsiteX2" fmla="*/ 1463464 w 1463464"/>
                  <a:gd name="connsiteY2" fmla="*/ 118224 h 572657"/>
                  <a:gd name="connsiteX3" fmla="*/ 1463464 w 1463464"/>
                  <a:gd name="connsiteY3" fmla="*/ 457776 h 572657"/>
                  <a:gd name="connsiteX4" fmla="*/ 1391258 w 1463464"/>
                  <a:gd name="connsiteY4" fmla="*/ 566709 h 572657"/>
                  <a:gd name="connsiteX5" fmla="*/ 1364976 w 1463464"/>
                  <a:gd name="connsiteY5" fmla="*/ 572016 h 572657"/>
                  <a:gd name="connsiteX6" fmla="*/ 1364976 w 1463464"/>
                  <a:gd name="connsiteY6" fmla="*/ 374067 h 572657"/>
                  <a:gd name="connsiteX7" fmla="*/ 101664 w 1463464"/>
                  <a:gd name="connsiteY7" fmla="*/ 374067 h 572657"/>
                  <a:gd name="connsiteX8" fmla="*/ 101664 w 1463464"/>
                  <a:gd name="connsiteY8" fmla="*/ 572657 h 572657"/>
                  <a:gd name="connsiteX9" fmla="*/ 72206 w 1463464"/>
                  <a:gd name="connsiteY9" fmla="*/ 566709 h 572657"/>
                  <a:gd name="connsiteX10" fmla="*/ 0 w 1463464"/>
                  <a:gd name="connsiteY10" fmla="*/ 457776 h 572657"/>
                  <a:gd name="connsiteX11" fmla="*/ 0 w 1463464"/>
                  <a:gd name="connsiteY11" fmla="*/ 118224 h 572657"/>
                  <a:gd name="connsiteX12" fmla="*/ 118224 w 1463464"/>
                  <a:gd name="connsiteY12" fmla="*/ 0 h 5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3464" h="572657">
                    <a:moveTo>
                      <a:pt x="118224" y="0"/>
                    </a:moveTo>
                    <a:lnTo>
                      <a:pt x="1345240" y="0"/>
                    </a:lnTo>
                    <a:cubicBezTo>
                      <a:pt x="1410533" y="0"/>
                      <a:pt x="1463464" y="52931"/>
                      <a:pt x="1463464" y="118224"/>
                    </a:cubicBezTo>
                    <a:lnTo>
                      <a:pt x="1463464" y="457776"/>
                    </a:lnTo>
                    <a:cubicBezTo>
                      <a:pt x="1463464" y="506746"/>
                      <a:pt x="1433690" y="548762"/>
                      <a:pt x="1391258" y="566709"/>
                    </a:cubicBezTo>
                    <a:lnTo>
                      <a:pt x="1364976" y="572016"/>
                    </a:lnTo>
                    <a:lnTo>
                      <a:pt x="1364976" y="374067"/>
                    </a:lnTo>
                    <a:lnTo>
                      <a:pt x="101664" y="374067"/>
                    </a:lnTo>
                    <a:lnTo>
                      <a:pt x="101664" y="572657"/>
                    </a:lnTo>
                    <a:lnTo>
                      <a:pt x="72206" y="566709"/>
                    </a:lnTo>
                    <a:cubicBezTo>
                      <a:pt x="29774" y="548762"/>
                      <a:pt x="0" y="506746"/>
                      <a:pt x="0" y="457776"/>
                    </a:cubicBezTo>
                    <a:lnTo>
                      <a:pt x="0" y="118224"/>
                    </a:lnTo>
                    <a:cubicBezTo>
                      <a:pt x="0" y="52931"/>
                      <a:pt x="52931" y="0"/>
                      <a:pt x="118224"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48000" anchor="t" anchorCtr="0"/>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01 </a:t>
                </a:r>
                <a:r>
                  <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高层与中层</a:t>
                </a:r>
                <a:endPar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任意多边形 6"/>
              <p:cNvSpPr/>
              <p:nvPr/>
            </p:nvSpPr>
            <p:spPr>
              <a:xfrm>
                <a:off x="6329" y="3785"/>
                <a:ext cx="244"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sp>
            <p:nvSpPr>
              <p:cNvPr id="18" name="任意多边形 17"/>
              <p:cNvSpPr/>
              <p:nvPr/>
            </p:nvSpPr>
            <p:spPr>
              <a:xfrm flipH="1">
                <a:off x="9506" y="3785"/>
                <a:ext cx="260"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grpSp>
        <p:sp>
          <p:nvSpPr>
            <p:cNvPr id="9" name="文本框 8"/>
            <p:cNvSpPr txBox="1"/>
            <p:nvPr/>
          </p:nvSpPr>
          <p:spPr>
            <a:xfrm>
              <a:off x="2233" y="3993"/>
              <a:ext cx="5133" cy="4217"/>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进行背景培训，认识企业实施隐患排查治理体系的重要意义、作用，了解整个实施过程，知道自己在整个过程中的工作职责并给予支持和保障。</a:t>
              </a:r>
              <a:endParaRPr lang="zh-CN" altLang="en-US" sz="240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185285" y="2104390"/>
            <a:ext cx="3821430" cy="4283710"/>
            <a:chOff x="10031" y="2386"/>
            <a:chExt cx="6018" cy="6746"/>
          </a:xfrm>
        </p:grpSpPr>
        <p:sp>
          <p:nvSpPr>
            <p:cNvPr id="11" name="任意多边形 10"/>
            <p:cNvSpPr/>
            <p:nvPr/>
          </p:nvSpPr>
          <p:spPr>
            <a:xfrm>
              <a:off x="10470" y="2386"/>
              <a:ext cx="5137" cy="6746"/>
            </a:xfrm>
            <a:custGeom>
              <a:avLst/>
              <a:gdLst>
                <a:gd name="connsiteX0" fmla="*/ 0 w 1263312"/>
                <a:gd name="connsiteY0" fmla="*/ 0 h 2664296"/>
                <a:gd name="connsiteX1" fmla="*/ 1263312 w 1263312"/>
                <a:gd name="connsiteY1" fmla="*/ 0 h 2664296"/>
                <a:gd name="connsiteX2" fmla="*/ 1263312 w 1263312"/>
                <a:gd name="connsiteY2" fmla="*/ 2310404 h 2664296"/>
                <a:gd name="connsiteX3" fmla="*/ 631656 w 1263312"/>
                <a:gd name="connsiteY3" fmla="*/ 2664296 h 2664296"/>
                <a:gd name="connsiteX4" fmla="*/ 0 w 1263312"/>
                <a:gd name="connsiteY4" fmla="*/ 2310404 h 266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12" h="2664296">
                  <a:moveTo>
                    <a:pt x="0" y="0"/>
                  </a:moveTo>
                  <a:lnTo>
                    <a:pt x="1263312" y="0"/>
                  </a:lnTo>
                  <a:lnTo>
                    <a:pt x="1263312" y="2310404"/>
                  </a:lnTo>
                  <a:lnTo>
                    <a:pt x="631656" y="2664296"/>
                  </a:lnTo>
                  <a:lnTo>
                    <a:pt x="0" y="2310404"/>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dirty="0">
                <a:ln>
                  <a:noFill/>
                </a:ln>
                <a:solidFill>
                  <a:schemeClr val="lt1"/>
                </a:solidFill>
                <a:effectLst/>
                <a:uLnTx/>
                <a:uFillTx/>
                <a:latin typeface="DIN-BoldItalic" pitchFamily="50" charset="0"/>
                <a:ea typeface="+mn-ea"/>
                <a:cs typeface="+mn-cs"/>
              </a:endParaRPr>
            </a:p>
          </p:txBody>
        </p:sp>
        <p:grpSp>
          <p:nvGrpSpPr>
            <p:cNvPr id="12" name="组合 11"/>
            <p:cNvGrpSpPr/>
            <p:nvPr/>
          </p:nvGrpSpPr>
          <p:grpSpPr>
            <a:xfrm>
              <a:off x="10031" y="2735"/>
              <a:ext cx="6018" cy="1426"/>
              <a:chOff x="6329" y="3175"/>
              <a:chExt cx="3437" cy="940"/>
            </a:xfrm>
          </p:grpSpPr>
          <p:sp>
            <p:nvSpPr>
              <p:cNvPr id="19" name="任意多边形 18"/>
              <p:cNvSpPr/>
              <p:nvPr/>
            </p:nvSpPr>
            <p:spPr>
              <a:xfrm>
                <a:off x="6329" y="3175"/>
                <a:ext cx="3437" cy="939"/>
              </a:xfrm>
              <a:custGeom>
                <a:avLst/>
                <a:gdLst>
                  <a:gd name="connsiteX0" fmla="*/ 118224 w 1463464"/>
                  <a:gd name="connsiteY0" fmla="*/ 0 h 572657"/>
                  <a:gd name="connsiteX1" fmla="*/ 1345240 w 1463464"/>
                  <a:gd name="connsiteY1" fmla="*/ 0 h 572657"/>
                  <a:gd name="connsiteX2" fmla="*/ 1463464 w 1463464"/>
                  <a:gd name="connsiteY2" fmla="*/ 118224 h 572657"/>
                  <a:gd name="connsiteX3" fmla="*/ 1463464 w 1463464"/>
                  <a:gd name="connsiteY3" fmla="*/ 457776 h 572657"/>
                  <a:gd name="connsiteX4" fmla="*/ 1391258 w 1463464"/>
                  <a:gd name="connsiteY4" fmla="*/ 566709 h 572657"/>
                  <a:gd name="connsiteX5" fmla="*/ 1364976 w 1463464"/>
                  <a:gd name="connsiteY5" fmla="*/ 572016 h 572657"/>
                  <a:gd name="connsiteX6" fmla="*/ 1364976 w 1463464"/>
                  <a:gd name="connsiteY6" fmla="*/ 374067 h 572657"/>
                  <a:gd name="connsiteX7" fmla="*/ 101664 w 1463464"/>
                  <a:gd name="connsiteY7" fmla="*/ 374067 h 572657"/>
                  <a:gd name="connsiteX8" fmla="*/ 101664 w 1463464"/>
                  <a:gd name="connsiteY8" fmla="*/ 572657 h 572657"/>
                  <a:gd name="connsiteX9" fmla="*/ 72206 w 1463464"/>
                  <a:gd name="connsiteY9" fmla="*/ 566709 h 572657"/>
                  <a:gd name="connsiteX10" fmla="*/ 0 w 1463464"/>
                  <a:gd name="connsiteY10" fmla="*/ 457776 h 572657"/>
                  <a:gd name="connsiteX11" fmla="*/ 0 w 1463464"/>
                  <a:gd name="connsiteY11" fmla="*/ 118224 h 572657"/>
                  <a:gd name="connsiteX12" fmla="*/ 118224 w 1463464"/>
                  <a:gd name="connsiteY12" fmla="*/ 0 h 5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3464" h="572657">
                    <a:moveTo>
                      <a:pt x="118224" y="0"/>
                    </a:moveTo>
                    <a:lnTo>
                      <a:pt x="1345240" y="0"/>
                    </a:lnTo>
                    <a:cubicBezTo>
                      <a:pt x="1410533" y="0"/>
                      <a:pt x="1463464" y="52931"/>
                      <a:pt x="1463464" y="118224"/>
                    </a:cubicBezTo>
                    <a:lnTo>
                      <a:pt x="1463464" y="457776"/>
                    </a:lnTo>
                    <a:cubicBezTo>
                      <a:pt x="1463464" y="506746"/>
                      <a:pt x="1433690" y="548762"/>
                      <a:pt x="1391258" y="566709"/>
                    </a:cubicBezTo>
                    <a:lnTo>
                      <a:pt x="1364976" y="572016"/>
                    </a:lnTo>
                    <a:lnTo>
                      <a:pt x="1364976" y="374067"/>
                    </a:lnTo>
                    <a:lnTo>
                      <a:pt x="101664" y="374067"/>
                    </a:lnTo>
                    <a:lnTo>
                      <a:pt x="101664" y="572657"/>
                    </a:lnTo>
                    <a:lnTo>
                      <a:pt x="72206" y="566709"/>
                    </a:lnTo>
                    <a:cubicBezTo>
                      <a:pt x="29774" y="548762"/>
                      <a:pt x="0" y="506746"/>
                      <a:pt x="0" y="457776"/>
                    </a:cubicBezTo>
                    <a:lnTo>
                      <a:pt x="0" y="118224"/>
                    </a:lnTo>
                    <a:cubicBezTo>
                      <a:pt x="0" y="52931"/>
                      <a:pt x="52931" y="0"/>
                      <a:pt x="118224"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48000" anchor="t" anchorCtr="0"/>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02 </a:t>
                </a:r>
                <a:r>
                  <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骨干人员</a:t>
                </a:r>
                <a:endPar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0" name="任意多边形 19"/>
              <p:cNvSpPr/>
              <p:nvPr/>
            </p:nvSpPr>
            <p:spPr>
              <a:xfrm>
                <a:off x="6329" y="3785"/>
                <a:ext cx="244"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sp>
            <p:nvSpPr>
              <p:cNvPr id="21" name="任意多边形 20"/>
              <p:cNvSpPr/>
              <p:nvPr/>
            </p:nvSpPr>
            <p:spPr>
              <a:xfrm flipH="1">
                <a:off x="9506" y="3785"/>
                <a:ext cx="260"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grpSp>
        <p:sp>
          <p:nvSpPr>
            <p:cNvPr id="22" name="文本框 21"/>
            <p:cNvSpPr txBox="1"/>
            <p:nvPr/>
          </p:nvSpPr>
          <p:spPr>
            <a:xfrm>
              <a:off x="10475" y="3993"/>
              <a:ext cx="5133" cy="30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背景（可与领导层培训合并进行）、相关政策法规、隐患排查清单编写、隐患排查治理过程等方面。</a:t>
              </a:r>
              <a:endParaRPr lang="zh-CN" altLang="en-US" sz="240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8183880" y="2104390"/>
            <a:ext cx="3821430" cy="4283710"/>
            <a:chOff x="10031" y="2386"/>
            <a:chExt cx="6018" cy="6746"/>
          </a:xfrm>
        </p:grpSpPr>
        <p:sp>
          <p:nvSpPr>
            <p:cNvPr id="27" name="任意多边形 26"/>
            <p:cNvSpPr/>
            <p:nvPr/>
          </p:nvSpPr>
          <p:spPr>
            <a:xfrm>
              <a:off x="10470" y="2386"/>
              <a:ext cx="5137" cy="6746"/>
            </a:xfrm>
            <a:custGeom>
              <a:avLst/>
              <a:gdLst>
                <a:gd name="connsiteX0" fmla="*/ 0 w 1263312"/>
                <a:gd name="connsiteY0" fmla="*/ 0 h 2664296"/>
                <a:gd name="connsiteX1" fmla="*/ 1263312 w 1263312"/>
                <a:gd name="connsiteY1" fmla="*/ 0 h 2664296"/>
                <a:gd name="connsiteX2" fmla="*/ 1263312 w 1263312"/>
                <a:gd name="connsiteY2" fmla="*/ 2310404 h 2664296"/>
                <a:gd name="connsiteX3" fmla="*/ 631656 w 1263312"/>
                <a:gd name="connsiteY3" fmla="*/ 2664296 h 2664296"/>
                <a:gd name="connsiteX4" fmla="*/ 0 w 1263312"/>
                <a:gd name="connsiteY4" fmla="*/ 2310404 h 266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12" h="2664296">
                  <a:moveTo>
                    <a:pt x="0" y="0"/>
                  </a:moveTo>
                  <a:lnTo>
                    <a:pt x="1263312" y="0"/>
                  </a:lnTo>
                  <a:lnTo>
                    <a:pt x="1263312" y="2310404"/>
                  </a:lnTo>
                  <a:lnTo>
                    <a:pt x="631656" y="2664296"/>
                  </a:lnTo>
                  <a:lnTo>
                    <a:pt x="0" y="2310404"/>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dirty="0">
                <a:ln>
                  <a:noFill/>
                </a:ln>
                <a:solidFill>
                  <a:schemeClr val="lt1"/>
                </a:solidFill>
                <a:effectLst/>
                <a:uLnTx/>
                <a:uFillTx/>
                <a:latin typeface="DIN-BoldItalic" pitchFamily="50" charset="0"/>
                <a:ea typeface="+mn-ea"/>
                <a:cs typeface="+mn-cs"/>
              </a:endParaRPr>
            </a:p>
          </p:txBody>
        </p:sp>
        <p:grpSp>
          <p:nvGrpSpPr>
            <p:cNvPr id="28" name="组合 27"/>
            <p:cNvGrpSpPr/>
            <p:nvPr/>
          </p:nvGrpSpPr>
          <p:grpSpPr>
            <a:xfrm>
              <a:off x="10031" y="2737"/>
              <a:ext cx="6018" cy="1424"/>
              <a:chOff x="6329" y="3176"/>
              <a:chExt cx="3437" cy="939"/>
            </a:xfrm>
          </p:grpSpPr>
          <p:sp>
            <p:nvSpPr>
              <p:cNvPr id="29" name="任意多边形 28"/>
              <p:cNvSpPr/>
              <p:nvPr/>
            </p:nvSpPr>
            <p:spPr>
              <a:xfrm>
                <a:off x="6329" y="3176"/>
                <a:ext cx="3437" cy="939"/>
              </a:xfrm>
              <a:custGeom>
                <a:avLst/>
                <a:gdLst>
                  <a:gd name="connsiteX0" fmla="*/ 118224 w 1463464"/>
                  <a:gd name="connsiteY0" fmla="*/ 0 h 572657"/>
                  <a:gd name="connsiteX1" fmla="*/ 1345240 w 1463464"/>
                  <a:gd name="connsiteY1" fmla="*/ 0 h 572657"/>
                  <a:gd name="connsiteX2" fmla="*/ 1463464 w 1463464"/>
                  <a:gd name="connsiteY2" fmla="*/ 118224 h 572657"/>
                  <a:gd name="connsiteX3" fmla="*/ 1463464 w 1463464"/>
                  <a:gd name="connsiteY3" fmla="*/ 457776 h 572657"/>
                  <a:gd name="connsiteX4" fmla="*/ 1391258 w 1463464"/>
                  <a:gd name="connsiteY4" fmla="*/ 566709 h 572657"/>
                  <a:gd name="connsiteX5" fmla="*/ 1364976 w 1463464"/>
                  <a:gd name="connsiteY5" fmla="*/ 572016 h 572657"/>
                  <a:gd name="connsiteX6" fmla="*/ 1364976 w 1463464"/>
                  <a:gd name="connsiteY6" fmla="*/ 374067 h 572657"/>
                  <a:gd name="connsiteX7" fmla="*/ 101664 w 1463464"/>
                  <a:gd name="connsiteY7" fmla="*/ 374067 h 572657"/>
                  <a:gd name="connsiteX8" fmla="*/ 101664 w 1463464"/>
                  <a:gd name="connsiteY8" fmla="*/ 572657 h 572657"/>
                  <a:gd name="connsiteX9" fmla="*/ 72206 w 1463464"/>
                  <a:gd name="connsiteY9" fmla="*/ 566709 h 572657"/>
                  <a:gd name="connsiteX10" fmla="*/ 0 w 1463464"/>
                  <a:gd name="connsiteY10" fmla="*/ 457776 h 572657"/>
                  <a:gd name="connsiteX11" fmla="*/ 0 w 1463464"/>
                  <a:gd name="connsiteY11" fmla="*/ 118224 h 572657"/>
                  <a:gd name="connsiteX12" fmla="*/ 118224 w 1463464"/>
                  <a:gd name="connsiteY12" fmla="*/ 0 h 5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3464" h="572657">
                    <a:moveTo>
                      <a:pt x="118224" y="0"/>
                    </a:moveTo>
                    <a:lnTo>
                      <a:pt x="1345240" y="0"/>
                    </a:lnTo>
                    <a:cubicBezTo>
                      <a:pt x="1410533" y="0"/>
                      <a:pt x="1463464" y="52931"/>
                      <a:pt x="1463464" y="118224"/>
                    </a:cubicBezTo>
                    <a:lnTo>
                      <a:pt x="1463464" y="457776"/>
                    </a:lnTo>
                    <a:cubicBezTo>
                      <a:pt x="1463464" y="506746"/>
                      <a:pt x="1433690" y="548762"/>
                      <a:pt x="1391258" y="566709"/>
                    </a:cubicBezTo>
                    <a:lnTo>
                      <a:pt x="1364976" y="572016"/>
                    </a:lnTo>
                    <a:lnTo>
                      <a:pt x="1364976" y="374067"/>
                    </a:lnTo>
                    <a:lnTo>
                      <a:pt x="101664" y="374067"/>
                    </a:lnTo>
                    <a:lnTo>
                      <a:pt x="101664" y="572657"/>
                    </a:lnTo>
                    <a:lnTo>
                      <a:pt x="72206" y="566709"/>
                    </a:lnTo>
                    <a:cubicBezTo>
                      <a:pt x="29774" y="548762"/>
                      <a:pt x="0" y="506746"/>
                      <a:pt x="0" y="457776"/>
                    </a:cubicBezTo>
                    <a:lnTo>
                      <a:pt x="0" y="118224"/>
                    </a:lnTo>
                    <a:cubicBezTo>
                      <a:pt x="0" y="52931"/>
                      <a:pt x="52931" y="0"/>
                      <a:pt x="118224"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48000" anchor="t" anchorCtr="0"/>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03 </a:t>
                </a:r>
                <a:r>
                  <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全体员工</a:t>
                </a:r>
                <a:endPar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0" name="任意多边形 29"/>
              <p:cNvSpPr/>
              <p:nvPr/>
            </p:nvSpPr>
            <p:spPr>
              <a:xfrm>
                <a:off x="6329" y="3785"/>
                <a:ext cx="244"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sp>
            <p:nvSpPr>
              <p:cNvPr id="31" name="任意多边形 30"/>
              <p:cNvSpPr/>
              <p:nvPr/>
            </p:nvSpPr>
            <p:spPr>
              <a:xfrm flipH="1">
                <a:off x="9506" y="3785"/>
                <a:ext cx="260"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grpSp>
        <p:sp>
          <p:nvSpPr>
            <p:cNvPr id="33" name="文本框 32"/>
            <p:cNvSpPr txBox="1"/>
            <p:nvPr/>
          </p:nvSpPr>
          <p:spPr>
            <a:xfrm>
              <a:off x="10475" y="3993"/>
              <a:ext cx="5133" cy="2489"/>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按照不同层次、不同岗位的要求，学习相应的隐患排查治理制度文件及隐患排查清单的内容。</a:t>
              </a:r>
              <a:endParaRPr lang="zh-CN" altLang="en-US" sz="240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76885" y="43815"/>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6885" y="768985"/>
            <a:ext cx="4679950"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rPr>
              <a:t>根据岗位需要，达到如下目标：</a:t>
            </a:r>
            <a:endPar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4237355" y="1956435"/>
            <a:ext cx="3717290" cy="3797300"/>
            <a:chOff x="6059" y="3035"/>
            <a:chExt cx="5854" cy="5980"/>
          </a:xfrm>
        </p:grpSpPr>
        <p:sp>
          <p:nvSpPr>
            <p:cNvPr id="26" name="Freeform 6"/>
            <p:cNvSpPr/>
            <p:nvPr/>
          </p:nvSpPr>
          <p:spPr>
            <a:xfrm rot="18900000">
              <a:off x="6059" y="3479"/>
              <a:ext cx="3023" cy="2135"/>
            </a:xfrm>
            <a:custGeom>
              <a:avLst/>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Lst>
              <a:rect l="0" t="0" r="0" b="0"/>
              <a:pathLst>
                <a:path w="3170" h="2234">
                  <a:moveTo>
                    <a:pt x="0" y="1615"/>
                  </a:moveTo>
                  <a:lnTo>
                    <a:pt x="1616" y="0"/>
                  </a:lnTo>
                  <a:lnTo>
                    <a:pt x="3170" y="1555"/>
                  </a:lnTo>
                  <a:lnTo>
                    <a:pt x="2551" y="2174"/>
                  </a:lnTo>
                  <a:lnTo>
                    <a:pt x="1616" y="1239"/>
                  </a:lnTo>
                  <a:lnTo>
                    <a:pt x="620" y="2234"/>
                  </a:lnTo>
                  <a:lnTo>
                    <a:pt x="0" y="1615"/>
                  </a:lnTo>
                  <a:close/>
                </a:path>
              </a:pathLst>
            </a:custGeom>
            <a:solidFill>
              <a:srgbClr val="92D050"/>
            </a:solidFill>
            <a:ln w="9525">
              <a:noFill/>
            </a:ln>
          </p:spPr>
          <p:txBody>
            <a:bodyPr/>
            <a:lstStyle/>
            <a:p>
              <a:endParaRPr lang="zh-CN" altLang="en-US"/>
            </a:p>
          </p:txBody>
        </p:sp>
        <p:sp>
          <p:nvSpPr>
            <p:cNvPr id="27" name="Freeform 6"/>
            <p:cNvSpPr/>
            <p:nvPr/>
          </p:nvSpPr>
          <p:spPr>
            <a:xfrm rot="2700000" flipH="1">
              <a:off x="8891" y="3479"/>
              <a:ext cx="3023" cy="2135"/>
            </a:xfrm>
            <a:custGeom>
              <a:avLst/>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Lst>
              <a:rect l="0" t="0" r="0" b="0"/>
              <a:pathLst>
                <a:path w="3170" h="2234">
                  <a:moveTo>
                    <a:pt x="0" y="1615"/>
                  </a:moveTo>
                  <a:lnTo>
                    <a:pt x="1616" y="0"/>
                  </a:lnTo>
                  <a:lnTo>
                    <a:pt x="3170" y="1555"/>
                  </a:lnTo>
                  <a:lnTo>
                    <a:pt x="2551" y="2174"/>
                  </a:lnTo>
                  <a:lnTo>
                    <a:pt x="1616" y="1239"/>
                  </a:lnTo>
                  <a:lnTo>
                    <a:pt x="620" y="2234"/>
                  </a:lnTo>
                  <a:lnTo>
                    <a:pt x="0" y="1615"/>
                  </a:lnTo>
                  <a:close/>
                </a:path>
              </a:pathLst>
            </a:custGeom>
            <a:solidFill>
              <a:schemeClr val="accent4">
                <a:lumMod val="60000"/>
                <a:lumOff val="40000"/>
              </a:schemeClr>
            </a:solidFill>
            <a:ln w="9525">
              <a:noFill/>
            </a:ln>
          </p:spPr>
          <p:txBody>
            <a:bodyPr/>
            <a:lstStyle/>
            <a:p>
              <a:endParaRPr lang="zh-CN" altLang="en-US"/>
            </a:p>
          </p:txBody>
        </p:sp>
        <p:sp>
          <p:nvSpPr>
            <p:cNvPr id="28" name="Freeform 6"/>
            <p:cNvSpPr/>
            <p:nvPr/>
          </p:nvSpPr>
          <p:spPr>
            <a:xfrm rot="18900000" flipH="1" flipV="1">
              <a:off x="8891" y="6436"/>
              <a:ext cx="3023" cy="2135"/>
            </a:xfrm>
            <a:custGeom>
              <a:avLst/>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Lst>
              <a:rect l="0" t="0" r="0" b="0"/>
              <a:pathLst>
                <a:path w="3170" h="2234">
                  <a:moveTo>
                    <a:pt x="0" y="1615"/>
                  </a:moveTo>
                  <a:lnTo>
                    <a:pt x="1616" y="0"/>
                  </a:lnTo>
                  <a:lnTo>
                    <a:pt x="3170" y="1555"/>
                  </a:lnTo>
                  <a:lnTo>
                    <a:pt x="2551" y="2174"/>
                  </a:lnTo>
                  <a:lnTo>
                    <a:pt x="1616" y="1239"/>
                  </a:lnTo>
                  <a:lnTo>
                    <a:pt x="620" y="2234"/>
                  </a:lnTo>
                  <a:lnTo>
                    <a:pt x="0" y="1615"/>
                  </a:lnTo>
                  <a:close/>
                </a:path>
              </a:pathLst>
            </a:custGeom>
            <a:solidFill>
              <a:schemeClr val="bg1">
                <a:lumMod val="85000"/>
              </a:schemeClr>
            </a:solidFill>
            <a:ln w="9525">
              <a:noFill/>
            </a:ln>
          </p:spPr>
          <p:txBody>
            <a:bodyPr/>
            <a:lstStyle/>
            <a:p>
              <a:endParaRPr lang="zh-CN" altLang="en-US"/>
            </a:p>
          </p:txBody>
        </p:sp>
        <p:sp>
          <p:nvSpPr>
            <p:cNvPr id="29" name="Freeform 6"/>
            <p:cNvSpPr/>
            <p:nvPr/>
          </p:nvSpPr>
          <p:spPr>
            <a:xfrm rot="2700000" flipV="1">
              <a:off x="6058" y="6433"/>
              <a:ext cx="3031" cy="2135"/>
            </a:xfrm>
            <a:custGeom>
              <a:avLst/>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Lst>
              <a:rect l="0" t="0" r="0" b="0"/>
              <a:pathLst>
                <a:path w="3170" h="2234">
                  <a:moveTo>
                    <a:pt x="0" y="1615"/>
                  </a:moveTo>
                  <a:lnTo>
                    <a:pt x="1616" y="0"/>
                  </a:lnTo>
                  <a:lnTo>
                    <a:pt x="3170" y="1555"/>
                  </a:lnTo>
                  <a:lnTo>
                    <a:pt x="2551" y="2174"/>
                  </a:lnTo>
                  <a:lnTo>
                    <a:pt x="1616" y="1239"/>
                  </a:lnTo>
                  <a:lnTo>
                    <a:pt x="620" y="2234"/>
                  </a:lnTo>
                  <a:lnTo>
                    <a:pt x="0" y="1615"/>
                  </a:lnTo>
                  <a:close/>
                </a:path>
              </a:pathLst>
            </a:custGeom>
            <a:solidFill>
              <a:srgbClr val="FF7373"/>
            </a:solidFill>
            <a:ln w="9525">
              <a:noFill/>
            </a:ln>
          </p:spPr>
          <p:txBody>
            <a:bodyPr/>
            <a:lstStyle/>
            <a:p>
              <a:endParaRPr lang="zh-CN" altLang="en-US"/>
            </a:p>
          </p:txBody>
        </p:sp>
      </p:grpSp>
      <p:sp>
        <p:nvSpPr>
          <p:cNvPr id="32" name="文本框 31"/>
          <p:cNvSpPr txBox="1"/>
          <p:nvPr/>
        </p:nvSpPr>
        <p:spPr>
          <a:xfrm>
            <a:off x="4729480" y="2578100"/>
            <a:ext cx="627380" cy="483235"/>
          </a:xfrm>
          <a:prstGeom prst="rect">
            <a:avLst/>
          </a:prstGeom>
          <a:noFill/>
        </p:spPr>
        <p:txBody>
          <a:bodyPr wrap="square" rtlCol="0">
            <a:spAutoFit/>
          </a:bodyPr>
          <a:lstStyle/>
          <a:p>
            <a:pPr algn="ctr"/>
            <a:r>
              <a:rPr lang="en-US" altLang="zh-CN" sz="2400" b="1">
                <a:latin typeface="微软雅黑" panose="020B0503020204020204" pitchFamily="34" charset="-122"/>
                <a:ea typeface="微软雅黑" panose="020B0503020204020204" pitchFamily="34" charset="-122"/>
              </a:rPr>
              <a:t>01</a:t>
            </a:r>
            <a:endParaRPr lang="en-US" altLang="zh-CN" sz="2400" b="1">
              <a:latin typeface="微软雅黑" panose="020B0503020204020204" pitchFamily="34" charset="-122"/>
              <a:ea typeface="微软雅黑" panose="020B0503020204020204" pitchFamily="34" charset="-122"/>
            </a:endParaRPr>
          </a:p>
        </p:txBody>
      </p:sp>
      <p:sp>
        <p:nvSpPr>
          <p:cNvPr id="33" name="文本框 32"/>
          <p:cNvSpPr txBox="1"/>
          <p:nvPr/>
        </p:nvSpPr>
        <p:spPr>
          <a:xfrm>
            <a:off x="4729480" y="4693920"/>
            <a:ext cx="627380" cy="483235"/>
          </a:xfrm>
          <a:prstGeom prst="rect">
            <a:avLst/>
          </a:prstGeom>
          <a:noFill/>
        </p:spPr>
        <p:txBody>
          <a:bodyPr wrap="square" rtlCol="0">
            <a:spAutoFit/>
          </a:bodyPr>
          <a:lstStyle/>
          <a:p>
            <a:pPr algn="ctr"/>
            <a:r>
              <a:rPr lang="en-US" altLang="zh-CN" sz="2400" b="1">
                <a:latin typeface="微软雅黑" panose="020B0503020204020204" pitchFamily="34" charset="-122"/>
                <a:ea typeface="微软雅黑" panose="020B0503020204020204" pitchFamily="34" charset="-122"/>
              </a:rPr>
              <a:t>02</a:t>
            </a:r>
            <a:endParaRPr lang="en-US" altLang="zh-CN" sz="2400" b="1">
              <a:latin typeface="微软雅黑" panose="020B0503020204020204" pitchFamily="34" charset="-122"/>
              <a:ea typeface="微软雅黑" panose="020B0503020204020204" pitchFamily="34" charset="-122"/>
            </a:endParaRPr>
          </a:p>
        </p:txBody>
      </p:sp>
      <p:sp>
        <p:nvSpPr>
          <p:cNvPr id="34" name="文本框 33"/>
          <p:cNvSpPr txBox="1"/>
          <p:nvPr/>
        </p:nvSpPr>
        <p:spPr>
          <a:xfrm>
            <a:off x="6835775" y="4693920"/>
            <a:ext cx="627380" cy="483235"/>
          </a:xfrm>
          <a:prstGeom prst="rect">
            <a:avLst/>
          </a:prstGeom>
          <a:noFill/>
        </p:spPr>
        <p:txBody>
          <a:bodyPr wrap="square" rtlCol="0">
            <a:spAutoFit/>
          </a:bodyPr>
          <a:lstStyle/>
          <a:p>
            <a:pPr algn="ctr"/>
            <a:r>
              <a:rPr lang="en-US" altLang="zh-CN" sz="2400" b="1">
                <a:latin typeface="微软雅黑" panose="020B0503020204020204" pitchFamily="34" charset="-122"/>
                <a:ea typeface="微软雅黑" panose="020B0503020204020204" pitchFamily="34" charset="-122"/>
              </a:rPr>
              <a:t>03</a:t>
            </a:r>
            <a:endParaRPr lang="en-US" altLang="zh-CN" sz="2400" b="1">
              <a:latin typeface="微软雅黑" panose="020B0503020204020204" pitchFamily="34" charset="-122"/>
              <a:ea typeface="微软雅黑" panose="020B0503020204020204" pitchFamily="34" charset="-122"/>
            </a:endParaRPr>
          </a:p>
        </p:txBody>
      </p:sp>
      <p:sp>
        <p:nvSpPr>
          <p:cNvPr id="35" name="文本框 34"/>
          <p:cNvSpPr txBox="1"/>
          <p:nvPr/>
        </p:nvSpPr>
        <p:spPr>
          <a:xfrm>
            <a:off x="6835775" y="2578100"/>
            <a:ext cx="627380" cy="483235"/>
          </a:xfrm>
          <a:prstGeom prst="rect">
            <a:avLst/>
          </a:prstGeom>
          <a:noFill/>
        </p:spPr>
        <p:txBody>
          <a:bodyPr wrap="square" rtlCol="0">
            <a:spAutoFit/>
          </a:bodyPr>
          <a:lstStyle/>
          <a:p>
            <a:pPr algn="ctr"/>
            <a:r>
              <a:rPr lang="en-US" altLang="zh-CN" sz="2400" b="1">
                <a:latin typeface="微软雅黑" panose="020B0503020204020204" pitchFamily="34" charset="-122"/>
                <a:ea typeface="微软雅黑" panose="020B0503020204020204" pitchFamily="34" charset="-122"/>
              </a:rPr>
              <a:t>04</a:t>
            </a:r>
            <a:endParaRPr lang="en-US" altLang="zh-CN" sz="2400" b="1">
              <a:latin typeface="微软雅黑" panose="020B0503020204020204" pitchFamily="34" charset="-122"/>
              <a:ea typeface="微软雅黑" panose="020B0503020204020204" pitchFamily="34" charset="-122"/>
            </a:endParaRPr>
          </a:p>
        </p:txBody>
      </p:sp>
      <p:sp>
        <p:nvSpPr>
          <p:cNvPr id="36" name="文本框 35"/>
          <p:cNvSpPr txBox="1"/>
          <p:nvPr/>
        </p:nvSpPr>
        <p:spPr>
          <a:xfrm>
            <a:off x="300355" y="1666875"/>
            <a:ext cx="4429125" cy="1737360"/>
          </a:xfrm>
          <a:prstGeom prst="rect">
            <a:avLst/>
          </a:prstGeom>
          <a:noFill/>
        </p:spPr>
        <p:txBody>
          <a:bodyPr wrap="square" rtlCol="0">
            <a:spAutoFit/>
          </a:bodyPr>
          <a:lstStyle/>
          <a:p>
            <a:pPr indent="0" algn="r"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掌握什么是事故隐患，</a:t>
            </a:r>
            <a:endParaRPr lang="zh-CN" altLang="en-US" sz="2400">
              <a:solidFill>
                <a:schemeClr val="bg1"/>
              </a:solidFill>
              <a:latin typeface="微软雅黑" panose="020B0503020204020204" pitchFamily="34" charset="-122"/>
              <a:ea typeface="微软雅黑" panose="020B0503020204020204" pitchFamily="34" charset="-122"/>
            </a:endParaRPr>
          </a:p>
          <a:p>
            <a:pPr indent="0" algn="r"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什么是一般隐患，</a:t>
            </a:r>
            <a:endParaRPr lang="zh-CN" altLang="en-US" sz="2400">
              <a:solidFill>
                <a:schemeClr val="bg1"/>
              </a:solidFill>
              <a:latin typeface="微软雅黑" panose="020B0503020204020204" pitchFamily="34" charset="-122"/>
              <a:ea typeface="微软雅黑" panose="020B0503020204020204" pitchFamily="34" charset="-122"/>
            </a:endParaRPr>
          </a:p>
          <a:p>
            <a:pPr indent="0" algn="r"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什么是重大隐患。</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684020" y="4706620"/>
            <a:ext cx="3045460" cy="1188720"/>
          </a:xfrm>
          <a:prstGeom prst="rect">
            <a:avLst/>
          </a:prstGeom>
          <a:noFill/>
        </p:spPr>
        <p:txBody>
          <a:bodyPr wrap="square" rtlCol="0">
            <a:spAutoFit/>
          </a:bodyPr>
          <a:lstStyle/>
          <a:p>
            <a:pPr indent="0" algn="just"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达到熟悉排查内容、排查周期和排查流程。</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463155" y="4706620"/>
            <a:ext cx="4068445" cy="1188720"/>
          </a:xfrm>
          <a:prstGeom prst="rect">
            <a:avLst/>
          </a:prstGeom>
          <a:noFill/>
        </p:spPr>
        <p:txBody>
          <a:bodyPr wrap="square" rtlCol="0">
            <a:spAutoFit/>
          </a:bodyPr>
          <a:lstStyle/>
          <a:p>
            <a:pPr indent="0" algn="just"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掌握本岗位发现隐患后的处理流程，应采取的应急措施。</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463155" y="1666875"/>
            <a:ext cx="4068445" cy="1737360"/>
          </a:xfrm>
          <a:prstGeom prst="rect">
            <a:avLst/>
          </a:prstGeom>
          <a:noFill/>
        </p:spPr>
        <p:txBody>
          <a:bodyPr wrap="square" rtlCol="0">
            <a:spAutoFit/>
          </a:bodyPr>
          <a:lstStyle/>
          <a:p>
            <a:pPr indent="0" algn="just"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掌握隐患排查治理信息管理、上报流程，熟练使用隐患排查治理信息系统。</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94970" y="768985"/>
            <a:ext cx="717994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实施排查，建立隐患排查记录表及隐患统计台账</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76885" y="43815"/>
            <a:ext cx="381127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5010468" y="2439035"/>
            <a:ext cx="2171065" cy="839470"/>
          </a:xfrm>
          <a:prstGeom prst="roundRect">
            <a:avLst/>
          </a:prstGeom>
          <a:noFill/>
          <a:ln w="19050">
            <a:solidFill>
              <a:schemeClr val="accent4">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latin typeface="微软雅黑" panose="020B0503020204020204" pitchFamily="34" charset="-122"/>
                <a:ea typeface="微软雅黑" panose="020B0503020204020204" pitchFamily="34" charset="-122"/>
              </a:rPr>
              <a:t>使用系统</a:t>
            </a:r>
            <a:endParaRPr lang="zh-CN" altLang="en-US" sz="2400" b="1">
              <a:latin typeface="微软雅黑" panose="020B0503020204020204" pitchFamily="34" charset="-122"/>
              <a:ea typeface="微软雅黑" panose="020B0503020204020204" pitchFamily="34" charset="-122"/>
            </a:endParaRPr>
          </a:p>
          <a:p>
            <a:pPr algn="ctr"/>
            <a:r>
              <a:rPr lang="zh-CN" altLang="en-US" sz="2400" b="1">
                <a:latin typeface="微软雅黑" panose="020B0503020204020204" pitchFamily="34" charset="-122"/>
                <a:ea typeface="微软雅黑" panose="020B0503020204020204" pitchFamily="34" charset="-122"/>
              </a:rPr>
              <a:t>的企业</a:t>
            </a:r>
            <a:endParaRPr lang="zh-CN" altLang="en-US" sz="2400" b="1">
              <a:latin typeface="微软雅黑" panose="020B0503020204020204" pitchFamily="34" charset="-122"/>
              <a:ea typeface="微软雅黑" panose="020B0503020204020204" pitchFamily="34" charset="-122"/>
            </a:endParaRPr>
          </a:p>
        </p:txBody>
      </p:sp>
      <p:grpSp>
        <p:nvGrpSpPr>
          <p:cNvPr id="3" name="组合 2"/>
          <p:cNvGrpSpPr/>
          <p:nvPr/>
        </p:nvGrpSpPr>
        <p:grpSpPr>
          <a:xfrm>
            <a:off x="2459355" y="3845560"/>
            <a:ext cx="7273290" cy="839470"/>
            <a:chOff x="3839" y="5328"/>
            <a:chExt cx="11454" cy="1322"/>
          </a:xfrm>
        </p:grpSpPr>
        <p:sp>
          <p:nvSpPr>
            <p:cNvPr id="17" name="燕尾形 16"/>
            <p:cNvSpPr/>
            <p:nvPr/>
          </p:nvSpPr>
          <p:spPr>
            <a:xfrm>
              <a:off x="3839" y="5328"/>
              <a:ext cx="3237" cy="1320"/>
            </a:xfrm>
            <a:prstGeom prst="chevr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录入</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系统</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8" name="燕尾形 17"/>
            <p:cNvSpPr/>
            <p:nvPr/>
          </p:nvSpPr>
          <p:spPr>
            <a:xfrm>
              <a:off x="6581" y="5328"/>
              <a:ext cx="3237" cy="1320"/>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发送到手机端</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9" name="燕尾形 18"/>
            <p:cNvSpPr/>
            <p:nvPr/>
          </p:nvSpPr>
          <p:spPr>
            <a:xfrm>
              <a:off x="9320" y="5330"/>
              <a:ext cx="3237" cy="1320"/>
            </a:xfrm>
            <a:prstGeom prst="chevr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accent1">
                      <a:lumMod val="50000"/>
                    </a:schemeClr>
                  </a:solidFill>
                  <a:latin typeface="微软雅黑" panose="020B0503020204020204" pitchFamily="34" charset="-122"/>
                  <a:ea typeface="微软雅黑" panose="020B0503020204020204" pitchFamily="34" charset="-122"/>
                </a:rPr>
                <a:t>“</a:t>
              </a:r>
              <a:r>
                <a:rPr lang="zh-CN" altLang="en-US" sz="2400">
                  <a:solidFill>
                    <a:schemeClr val="accent1">
                      <a:lumMod val="50000"/>
                    </a:schemeClr>
                  </a:solidFill>
                  <a:latin typeface="微软雅黑" panose="020B0503020204020204" pitchFamily="34" charset="-122"/>
                  <a:ea typeface="微软雅黑" panose="020B0503020204020204" pitchFamily="34" charset="-122"/>
                </a:rPr>
                <a:t>照单</a:t>
              </a:r>
              <a:r>
                <a:rPr lang="en-US" altLang="zh-CN" sz="2400">
                  <a:solidFill>
                    <a:schemeClr val="accent1">
                      <a:lumMod val="50000"/>
                    </a:schemeClr>
                  </a:solidFill>
                  <a:latin typeface="微软雅黑" panose="020B0503020204020204" pitchFamily="34" charset="-122"/>
                  <a:ea typeface="微软雅黑" panose="020B0503020204020204" pitchFamily="34" charset="-122"/>
                </a:rPr>
                <a:t>”</a:t>
              </a:r>
              <a:endParaRPr lang="en-US" altLang="zh-CN" sz="2400">
                <a:solidFill>
                  <a:schemeClr val="accent1">
                    <a:lumMod val="50000"/>
                  </a:schemeClr>
                </a:solidFill>
                <a:latin typeface="微软雅黑" panose="020B0503020204020204" pitchFamily="34" charset="-122"/>
                <a:ea typeface="微软雅黑" panose="020B0503020204020204" pitchFamily="34" charset="-122"/>
              </a:endParaRPr>
            </a:p>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排查</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0" name="燕尾形 29"/>
            <p:cNvSpPr/>
            <p:nvPr/>
          </p:nvSpPr>
          <p:spPr>
            <a:xfrm>
              <a:off x="12057" y="5330"/>
              <a:ext cx="3237" cy="1320"/>
            </a:xfrm>
            <a:prstGeom prst="chevron">
              <a:avLst/>
            </a:prstGeom>
            <a:solidFill>
              <a:srgbClr val="CAA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汇总</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分析</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a:off x="1102360" y="2211705"/>
            <a:ext cx="731520" cy="3166745"/>
          </a:xfrm>
          <a:prstGeom prst="rect">
            <a:avLst/>
          </a:prstGeom>
          <a:noFill/>
        </p:spPr>
        <p:txBody>
          <a:bodyPr vert="eaVert" wrap="square" rtlCol="0">
            <a:spAutoFit/>
          </a:bodyPr>
          <a:lstStyle/>
          <a:p>
            <a:pPr indent="0" algn="ctr" fontAlgn="auto">
              <a:lnSpc>
                <a:spcPct val="150000"/>
              </a:lnSpc>
              <a:buFont typeface="Wingdings" panose="05000000000000000000" charset="0"/>
              <a:buNone/>
            </a:pPr>
            <a:r>
              <a:rPr lang="zh-CN" altLang="en-US" sz="2400" b="1">
                <a:solidFill>
                  <a:schemeClr val="bg1"/>
                </a:solidFill>
                <a:latin typeface="微软雅黑" panose="020B0503020204020204" pitchFamily="34" charset="-122"/>
                <a:ea typeface="微软雅黑" panose="020B0503020204020204" pitchFamily="34" charset="-122"/>
              </a:rPr>
              <a:t>隐患排查清单的使用</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76885" y="43815"/>
            <a:ext cx="509778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隐患治理与持续改进</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669415" y="2134235"/>
            <a:ext cx="4276090" cy="4131310"/>
            <a:chOff x="2553" y="3826"/>
            <a:chExt cx="6734" cy="6506"/>
          </a:xfrm>
        </p:grpSpPr>
        <p:sp>
          <p:nvSpPr>
            <p:cNvPr id="2" name="矩形 1"/>
            <p:cNvSpPr/>
            <p:nvPr/>
          </p:nvSpPr>
          <p:spPr>
            <a:xfrm>
              <a:off x="2553" y="4586"/>
              <a:ext cx="6734" cy="574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553" y="3826"/>
              <a:ext cx="6733" cy="1490"/>
            </a:xfrm>
            <a:prstGeom prst="ellipse">
              <a:avLst/>
            </a:prstGeom>
            <a:solidFill>
              <a:schemeClr val="accent4">
                <a:lumMod val="60000"/>
                <a:lumOff val="4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微软雅黑" panose="020B0503020204020204" pitchFamily="34" charset="-122"/>
                  <a:ea typeface="微软雅黑" panose="020B0503020204020204" pitchFamily="34" charset="-122"/>
                </a:rPr>
                <a:t>一般隐患</a:t>
              </a: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553" y="5316"/>
              <a:ext cx="6733" cy="2736"/>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tx1"/>
                  </a:solidFill>
                  <a:latin typeface="微软雅黑" panose="020B0503020204020204" pitchFamily="34" charset="-122"/>
                  <a:ea typeface="微软雅黑" panose="020B0503020204020204" pitchFamily="34" charset="-122"/>
                  <a:sym typeface="+mn-ea"/>
                </a:rPr>
                <a:t>根据具体情况由企业各基层负责人或者有关人员立即组织整改，并留存登记档案。</a:t>
              </a:r>
              <a:endParaRPr lang="zh-CN" altLang="en-US" sz="2400">
                <a:solidFill>
                  <a:schemeClr val="tx1"/>
                </a:solidFill>
                <a:latin typeface="微软雅黑" panose="020B0503020204020204" pitchFamily="34" charset="-122"/>
                <a:ea typeface="微软雅黑" panose="020B0503020204020204" pitchFamily="34" charset="-122"/>
                <a:sym typeface="+mn-ea"/>
              </a:endParaRPr>
            </a:p>
          </p:txBody>
        </p:sp>
      </p:grpSp>
      <p:grpSp>
        <p:nvGrpSpPr>
          <p:cNvPr id="12" name="组合 11"/>
          <p:cNvGrpSpPr/>
          <p:nvPr/>
        </p:nvGrpSpPr>
        <p:grpSpPr>
          <a:xfrm>
            <a:off x="6661785" y="2134235"/>
            <a:ext cx="4276090" cy="4131310"/>
            <a:chOff x="10491" y="3826"/>
            <a:chExt cx="6734" cy="6506"/>
          </a:xfrm>
        </p:grpSpPr>
        <p:sp>
          <p:nvSpPr>
            <p:cNvPr id="3" name="矩形 2"/>
            <p:cNvSpPr/>
            <p:nvPr/>
          </p:nvSpPr>
          <p:spPr>
            <a:xfrm>
              <a:off x="10491" y="4586"/>
              <a:ext cx="6734" cy="57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0491" y="3826"/>
              <a:ext cx="6733" cy="1490"/>
            </a:xfrm>
            <a:prstGeom prst="ellipse">
              <a:avLst/>
            </a:prstGeom>
            <a:solidFill>
              <a:schemeClr val="accent2">
                <a:lumMod val="60000"/>
                <a:lumOff val="4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微软雅黑" panose="020B0503020204020204" pitchFamily="34" charset="-122"/>
                  <a:ea typeface="微软雅黑" panose="020B0503020204020204" pitchFamily="34" charset="-122"/>
                </a:rPr>
                <a:t>重大隐患</a:t>
              </a: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491" y="5316"/>
              <a:ext cx="6733" cy="4464"/>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latin typeface="微软雅黑" panose="020B0503020204020204" pitchFamily="34" charset="-122"/>
                  <a:ea typeface="微软雅黑" panose="020B0503020204020204" pitchFamily="34" charset="-122"/>
                  <a:sym typeface="+mn-ea"/>
                </a:rPr>
                <a:t>结合自身的生产经营实际情况，确定风险可接受标准，评估隐患的风险等级，由企业主要负责人组织制定并实施事故隐患治理方案。</a:t>
              </a:r>
              <a:endParaRPr lang="zh-CN" altLang="en-US" sz="2400">
                <a:solidFill>
                  <a:schemeClr val="tx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172845" y="1167130"/>
            <a:ext cx="2316480" cy="640080"/>
          </a:xfrm>
          <a:prstGeom prst="rect">
            <a:avLst/>
          </a:prstGeom>
          <a:noFill/>
        </p:spPr>
        <p:txBody>
          <a:bodyPr wrap="square" rtlCol="0">
            <a:spAutoFit/>
          </a:bodyPr>
          <a:lstStyle/>
          <a:p>
            <a:pPr indent="0" algn="ctr"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sym typeface="+mn-ea"/>
              </a:rPr>
              <a:t>隐患类别：</a:t>
            </a:r>
            <a:endParaRPr lang="zh-CN" altLang="en-US" sz="240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6885" y="768985"/>
            <a:ext cx="194881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治理措施：</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76885" y="43815"/>
            <a:ext cx="509778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隐患治理与持续改进</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551940" y="1657350"/>
            <a:ext cx="3996690" cy="4893310"/>
            <a:chOff x="1121" y="2343"/>
            <a:chExt cx="6294" cy="7706"/>
          </a:xfrm>
          <a:effectLst>
            <a:outerShdw blurRad="50800" dist="38100" dir="8100000" algn="tr" rotWithShape="0">
              <a:prstClr val="black">
                <a:alpha val="40000"/>
              </a:prstClr>
            </a:outerShdw>
          </a:effectLst>
        </p:grpSpPr>
        <p:sp>
          <p:nvSpPr>
            <p:cNvPr id="3" name="五边形 2"/>
            <p:cNvSpPr/>
            <p:nvPr/>
          </p:nvSpPr>
          <p:spPr>
            <a:xfrm rot="5400000">
              <a:off x="3204" y="5974"/>
              <a:ext cx="2127" cy="6024"/>
            </a:xfrm>
            <a:prstGeom prst="homePlat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56" y="2343"/>
              <a:ext cx="6023" cy="55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柱形 4"/>
            <p:cNvSpPr/>
            <p:nvPr/>
          </p:nvSpPr>
          <p:spPr>
            <a:xfrm rot="5400000">
              <a:off x="3771" y="-307"/>
              <a:ext cx="994" cy="6294"/>
            </a:xfrm>
            <a:prstGeom prst="ca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631305" y="1657350"/>
            <a:ext cx="3996690" cy="4893945"/>
            <a:chOff x="1121" y="2343"/>
            <a:chExt cx="6294" cy="7707"/>
          </a:xfrm>
          <a:effectLst>
            <a:outerShdw blurRad="50800" dist="38100" dir="8100000" algn="tr" rotWithShape="0">
              <a:prstClr val="black">
                <a:alpha val="40000"/>
              </a:prstClr>
            </a:outerShdw>
          </a:effectLst>
        </p:grpSpPr>
        <p:sp>
          <p:nvSpPr>
            <p:cNvPr id="9" name="五边形 8"/>
            <p:cNvSpPr/>
            <p:nvPr/>
          </p:nvSpPr>
          <p:spPr>
            <a:xfrm rot="5400000">
              <a:off x="3204" y="5974"/>
              <a:ext cx="2127" cy="6024"/>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56" y="2343"/>
              <a:ext cx="6023" cy="5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五边形 13"/>
            <p:cNvSpPr/>
            <p:nvPr/>
          </p:nvSpPr>
          <p:spPr>
            <a:xfrm rot="5400000">
              <a:off x="3204" y="5974"/>
              <a:ext cx="2127" cy="6024"/>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256" y="2343"/>
              <a:ext cx="6023" cy="55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柱形 12"/>
            <p:cNvSpPr/>
            <p:nvPr/>
          </p:nvSpPr>
          <p:spPr>
            <a:xfrm rot="5400000">
              <a:off x="3771" y="-307"/>
              <a:ext cx="994" cy="6294"/>
            </a:xfrm>
            <a:prstGeom prst="can">
              <a:avLst/>
            </a:prstGeom>
            <a:solidFill>
              <a:srgbClr val="6E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2228215" y="1590675"/>
            <a:ext cx="2644775" cy="640080"/>
          </a:xfrm>
          <a:prstGeom prst="rect">
            <a:avLst/>
          </a:prstGeom>
          <a:noFill/>
        </p:spPr>
        <p:txBody>
          <a:bodyPr wrap="square" rtlCol="0">
            <a:spAutoFit/>
          </a:bodyPr>
          <a:lstStyle/>
          <a:p>
            <a:pPr indent="0" algn="ctr" fontAlgn="auto">
              <a:lnSpc>
                <a:spcPct val="150000"/>
              </a:lnSpc>
              <a:buFont typeface="Wingdings" panose="05000000000000000000" charset="0"/>
              <a:buNone/>
            </a:pPr>
            <a:r>
              <a:rPr lang="en-US" altLang="zh-CN" sz="2400">
                <a:solidFill>
                  <a:schemeClr val="bg1"/>
                </a:solidFill>
                <a:latin typeface="微软雅黑" panose="020B0503020204020204" pitchFamily="34" charset="-122"/>
                <a:ea typeface="微软雅黑" panose="020B0503020204020204" pitchFamily="34" charset="-122"/>
              </a:rPr>
              <a:t>01 </a:t>
            </a:r>
            <a:r>
              <a:rPr lang="zh-CN" altLang="en-US" sz="2400">
                <a:solidFill>
                  <a:schemeClr val="bg1"/>
                </a:solidFill>
                <a:latin typeface="微软雅黑" panose="020B0503020204020204" pitchFamily="34" charset="-122"/>
                <a:ea typeface="微软雅黑" panose="020B0503020204020204" pitchFamily="34" charset="-122"/>
              </a:rPr>
              <a:t>工程技术措施</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306945" y="1590675"/>
            <a:ext cx="2644775" cy="640080"/>
          </a:xfrm>
          <a:prstGeom prst="rect">
            <a:avLst/>
          </a:prstGeom>
          <a:noFill/>
        </p:spPr>
        <p:txBody>
          <a:bodyPr wrap="square" rtlCol="0">
            <a:spAutoFit/>
          </a:bodyPr>
          <a:lstStyle/>
          <a:p>
            <a:pPr indent="0" algn="ctr" fontAlgn="auto">
              <a:lnSpc>
                <a:spcPct val="150000"/>
              </a:lnSpc>
              <a:buFont typeface="Wingdings" panose="05000000000000000000" charset="0"/>
              <a:buNone/>
            </a:pPr>
            <a:r>
              <a:rPr lang="en-US" altLang="zh-CN" sz="2400">
                <a:solidFill>
                  <a:schemeClr val="bg1"/>
                </a:solidFill>
                <a:latin typeface="微软雅黑" panose="020B0503020204020204" pitchFamily="34" charset="-122"/>
                <a:ea typeface="微软雅黑" panose="020B0503020204020204" pitchFamily="34" charset="-122"/>
              </a:rPr>
              <a:t>02 </a:t>
            </a:r>
            <a:r>
              <a:rPr lang="zh-CN" altLang="en-US" sz="2400">
                <a:solidFill>
                  <a:schemeClr val="bg1"/>
                </a:solidFill>
                <a:latin typeface="微软雅黑" panose="020B0503020204020204" pitchFamily="34" charset="-122"/>
                <a:ea typeface="微软雅黑" panose="020B0503020204020204" pitchFamily="34" charset="-122"/>
              </a:rPr>
              <a:t>安全管理措施</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637665" y="2914650"/>
            <a:ext cx="3824605" cy="228600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latin typeface="微软雅黑" panose="020B0503020204020204" pitchFamily="34" charset="-122"/>
                <a:ea typeface="微软雅黑" panose="020B0503020204020204" pitchFamily="34" charset="-122"/>
                <a:sym typeface="+mn-ea"/>
              </a:rPr>
              <a:t>应具有针对性、可操作性和经济合理性，并符合国家有关法规、标准和设计规范的规定。</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627495" y="2231390"/>
            <a:ext cx="4008120" cy="3931920"/>
          </a:xfrm>
          <a:prstGeom prst="rect">
            <a:avLst/>
          </a:prstGeom>
          <a:noFill/>
        </p:spPr>
        <p:txBody>
          <a:bodyPr wrap="square" rtlCol="0">
            <a:spAutoFit/>
          </a:bodyPr>
          <a:lstStyle/>
          <a:p>
            <a:pPr indent="0" algn="ctr" fontAlgn="auto">
              <a:lnSpc>
                <a:spcPct val="150000"/>
              </a:lnSpc>
              <a:buFont typeface="Wingdings" panose="05000000000000000000" charset="0"/>
              <a:buNone/>
            </a:pPr>
            <a:r>
              <a:rPr lang="zh-CN" altLang="en-US" sz="2400">
                <a:latin typeface="微软雅黑" panose="020B0503020204020204" pitchFamily="34" charset="-122"/>
                <a:ea typeface="微软雅黑" panose="020B0503020204020204" pitchFamily="34" charset="-122"/>
                <a:sym typeface="+mn-ea"/>
              </a:rPr>
              <a:t>实施隐患治理时有意识地，主动地研究分析隐患产生的管理因素，发现和掌握其管理规律，通过修订有关责任制、规章制度、操作规程、应急预案，加强员工培训、           应急预案演练等。</a:t>
            </a:r>
            <a:endParaRPr lang="zh-CN" altLang="en-US" sz="2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10733" y="2595662"/>
            <a:ext cx="3767455" cy="2452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auto">
              <a:lnSpc>
                <a:spcPct val="150000"/>
              </a:lnSpc>
              <a:buFont typeface="Wingdings" panose="05000000000000000000" charset="0"/>
              <a:buChar char="l"/>
            </a:pPr>
            <a:r>
              <a:rPr lang="zh-CN" altLang="en-US" sz="2800" dirty="0" smtClean="0">
                <a:solidFill>
                  <a:schemeClr val="bg1"/>
                </a:solidFill>
                <a:latin typeface="微软雅黑" panose="020B0503020204020204" pitchFamily="34" charset="-122"/>
                <a:ea typeface="微软雅黑" panose="020B0503020204020204" pitchFamily="34" charset="-122"/>
                <a:sym typeface="+mn-ea"/>
              </a:rPr>
              <a:t>建立背景</a:t>
            </a:r>
            <a:endParaRPr lang="zh-CN" altLang="en-US" sz="2800" dirty="0" smtClean="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50000"/>
              </a:lnSpc>
              <a:buFont typeface="Wingdings" panose="05000000000000000000" charset="0"/>
              <a:buChar char="l"/>
            </a:pPr>
            <a:r>
              <a:rPr lang="zh-CN" altLang="en-US" sz="2800" dirty="0" smtClean="0">
                <a:solidFill>
                  <a:schemeClr val="bg1"/>
                </a:solidFill>
                <a:latin typeface="微软雅黑" panose="020B0503020204020204" pitchFamily="34" charset="-122"/>
                <a:ea typeface="微软雅黑" panose="020B0503020204020204" pitchFamily="34" charset="-122"/>
                <a:sym typeface="+mn-ea"/>
              </a:rPr>
              <a:t>意义和主要内容</a:t>
            </a:r>
            <a:endParaRPr lang="zh-CN" altLang="en-US" sz="2800" dirty="0" smtClean="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50000"/>
              </a:lnSpc>
              <a:buFont typeface="Wingdings" panose="05000000000000000000" charset="0"/>
              <a:buChar char="l"/>
            </a:pPr>
            <a:r>
              <a:rPr lang="zh-CN" altLang="en-US" sz="2800" dirty="0" smtClean="0">
                <a:solidFill>
                  <a:schemeClr val="bg1"/>
                </a:solidFill>
                <a:latin typeface="微软雅黑" panose="020B0503020204020204" pitchFamily="34" charset="-122"/>
                <a:ea typeface="微软雅黑" panose="020B0503020204020204" pitchFamily="34" charset="-122"/>
                <a:sym typeface="+mn-ea"/>
              </a:rPr>
              <a:t>政策要求</a:t>
            </a:r>
            <a:endParaRPr lang="zh-CN" altLang="en-US" sz="2800" dirty="0" smtClean="0">
              <a:solidFill>
                <a:schemeClr val="bg1"/>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3263900" y="1419098"/>
            <a:ext cx="2003044" cy="2004568"/>
            <a:chOff x="1324" y="1008"/>
            <a:chExt cx="3976" cy="3848"/>
          </a:xfrm>
        </p:grpSpPr>
        <p:sp>
          <p:nvSpPr>
            <p:cNvPr id="44" name="矩形 43"/>
            <p:cNvSpPr/>
            <p:nvPr/>
          </p:nvSpPr>
          <p:spPr>
            <a:xfrm>
              <a:off x="1559" y="2272"/>
              <a:ext cx="3481" cy="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latin typeface="微软雅黑" panose="020B0503020204020204" pitchFamily="34" charset="-122"/>
                  <a:ea typeface="微软雅黑" panose="020B0503020204020204" pitchFamily="34" charset="-122"/>
                </a:rPr>
                <a:t>第一节</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324" y="1008"/>
              <a:ext cx="3977" cy="3849"/>
              <a:chOff x="2054" y="1935"/>
              <a:chExt cx="2808" cy="2725"/>
            </a:xfrm>
          </p:grpSpPr>
          <p:sp>
            <p:nvSpPr>
              <p:cNvPr id="7178" name="Freeform 5"/>
              <p:cNvSpPr/>
              <p:nvPr/>
            </p:nvSpPr>
            <p:spPr>
              <a:xfrm>
                <a:off x="2556" y="2408"/>
                <a:ext cx="2306" cy="2252"/>
              </a:xfrm>
              <a:custGeom>
                <a:avLst/>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0"/>
                  </a:cxn>
                </a:cxnLst>
                <a:rect l="0" t="0" r="0" b="0"/>
                <a:pathLst>
                  <a:path w="2907" h="2907">
                    <a:moveTo>
                      <a:pt x="2493" y="0"/>
                    </a:moveTo>
                    <a:cubicBezTo>
                      <a:pt x="2751" y="308"/>
                      <a:pt x="2907" y="704"/>
                      <a:pt x="2907" y="1137"/>
                    </a:cubicBezTo>
                    <a:cubicBezTo>
                      <a:pt x="2907" y="2114"/>
                      <a:pt x="2115" y="2907"/>
                      <a:pt x="1137" y="2907"/>
                    </a:cubicBezTo>
                    <a:cubicBezTo>
                      <a:pt x="705" y="2907"/>
                      <a:pt x="308" y="2751"/>
                      <a:pt x="0" y="2493"/>
                    </a:cubicBezTo>
                    <a:lnTo>
                      <a:pt x="105" y="2388"/>
                    </a:lnTo>
                    <a:cubicBezTo>
                      <a:pt x="385" y="2620"/>
                      <a:pt x="745" y="2760"/>
                      <a:pt x="1137" y="2760"/>
                    </a:cubicBezTo>
                    <a:cubicBezTo>
                      <a:pt x="2033" y="2760"/>
                      <a:pt x="2760" y="2033"/>
                      <a:pt x="2760" y="1137"/>
                    </a:cubicBezTo>
                    <a:cubicBezTo>
                      <a:pt x="2760" y="745"/>
                      <a:pt x="2620" y="385"/>
                      <a:pt x="2389" y="105"/>
                    </a:cubicBezTo>
                    <a:lnTo>
                      <a:pt x="2493" y="0"/>
                    </a:lnTo>
                    <a:close/>
                  </a:path>
                </a:pathLst>
              </a:custGeom>
              <a:solidFill>
                <a:schemeClr val="accent4">
                  <a:lumMod val="60000"/>
                  <a:lumOff val="40000"/>
                </a:schemeClr>
              </a:solidFill>
              <a:ln w="9525">
                <a:noFill/>
              </a:ln>
            </p:spPr>
            <p:txBody>
              <a:bodyPr/>
              <a:lstStyle/>
              <a:p>
                <a:endParaRPr lang="zh-CN" altLang="en-US"/>
              </a:p>
            </p:txBody>
          </p:sp>
          <p:sp>
            <p:nvSpPr>
              <p:cNvPr id="7179" name="Freeform 6"/>
              <p:cNvSpPr/>
              <p:nvPr/>
            </p:nvSpPr>
            <p:spPr>
              <a:xfrm>
                <a:off x="3529" y="1935"/>
                <a:ext cx="857" cy="422"/>
              </a:xfrm>
              <a:custGeom>
                <a:avLst/>
                <a:gdLst/>
                <a:ahLst/>
                <a:cxnLst>
                  <a:cxn ang="0">
                    <a:pos x="0" y="0"/>
                  </a:cxn>
                  <a:cxn ang="0">
                    <a:pos x="2147483647" y="2147483647"/>
                  </a:cxn>
                  <a:cxn ang="0">
                    <a:pos x="2147483647" y="2147483647"/>
                  </a:cxn>
                  <a:cxn ang="0">
                    <a:pos x="0" y="2147483647"/>
                  </a:cxn>
                  <a:cxn ang="0">
                    <a:pos x="0" y="0"/>
                  </a:cxn>
                </a:cxnLst>
                <a:rect l="0" t="0" r="0" b="0"/>
                <a:pathLst>
                  <a:path w="1082" h="544">
                    <a:moveTo>
                      <a:pt x="0" y="0"/>
                    </a:moveTo>
                    <a:cubicBezTo>
                      <a:pt x="414" y="20"/>
                      <a:pt x="790" y="183"/>
                      <a:pt x="1082" y="440"/>
                    </a:cubicBezTo>
                    <a:lnTo>
                      <a:pt x="977" y="544"/>
                    </a:lnTo>
                    <a:cubicBezTo>
                      <a:pt x="713" y="314"/>
                      <a:pt x="373" y="168"/>
                      <a:pt x="0" y="147"/>
                    </a:cubicBezTo>
                    <a:lnTo>
                      <a:pt x="0" y="0"/>
                    </a:lnTo>
                    <a:close/>
                  </a:path>
                </a:pathLst>
              </a:custGeom>
              <a:solidFill>
                <a:srgbClr val="00FFCC">
                  <a:alpha val="100000"/>
                </a:srgbClr>
              </a:solidFill>
              <a:ln w="9525">
                <a:noFill/>
              </a:ln>
            </p:spPr>
            <p:txBody>
              <a:bodyPr/>
              <a:lstStyle/>
              <a:p>
                <a:endParaRPr lang="zh-CN" altLang="en-US"/>
              </a:p>
            </p:txBody>
          </p:sp>
          <p:sp>
            <p:nvSpPr>
              <p:cNvPr id="7180" name="Freeform 7"/>
              <p:cNvSpPr/>
              <p:nvPr/>
            </p:nvSpPr>
            <p:spPr>
              <a:xfrm>
                <a:off x="2492" y="1941"/>
                <a:ext cx="825" cy="44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1040" h="580">
                    <a:moveTo>
                      <a:pt x="0" y="475"/>
                    </a:moveTo>
                    <a:cubicBezTo>
                      <a:pt x="277" y="213"/>
                      <a:pt x="639" y="39"/>
                      <a:pt x="1040" y="0"/>
                    </a:cubicBezTo>
                    <a:lnTo>
                      <a:pt x="1040" y="148"/>
                    </a:lnTo>
                    <a:cubicBezTo>
                      <a:pt x="679" y="187"/>
                      <a:pt x="354" y="344"/>
                      <a:pt x="104" y="580"/>
                    </a:cubicBezTo>
                    <a:lnTo>
                      <a:pt x="0" y="475"/>
                    </a:lnTo>
                    <a:close/>
                  </a:path>
                </a:pathLst>
              </a:custGeom>
              <a:solidFill>
                <a:srgbClr val="B7D72E">
                  <a:alpha val="100000"/>
                </a:srgbClr>
              </a:solidFill>
              <a:ln w="9525">
                <a:noFill/>
              </a:ln>
            </p:spPr>
            <p:txBody>
              <a:bodyPr/>
              <a:lstStyle/>
              <a:p>
                <a:endParaRPr lang="zh-CN" altLang="en-US"/>
              </a:p>
            </p:txBody>
          </p:sp>
          <p:sp>
            <p:nvSpPr>
              <p:cNvPr id="7181" name="Freeform 8"/>
              <p:cNvSpPr/>
              <p:nvPr/>
            </p:nvSpPr>
            <p:spPr>
              <a:xfrm>
                <a:off x="2054" y="2461"/>
                <a:ext cx="380" cy="79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478" h="1031">
                    <a:moveTo>
                      <a:pt x="0" y="1031"/>
                    </a:moveTo>
                    <a:cubicBezTo>
                      <a:pt x="12" y="643"/>
                      <a:pt x="150" y="286"/>
                      <a:pt x="373" y="0"/>
                    </a:cubicBezTo>
                    <a:lnTo>
                      <a:pt x="478" y="105"/>
                    </a:lnTo>
                    <a:cubicBezTo>
                      <a:pt x="281" y="363"/>
                      <a:pt x="159" y="683"/>
                      <a:pt x="147" y="1031"/>
                    </a:cubicBezTo>
                    <a:lnTo>
                      <a:pt x="0" y="1031"/>
                    </a:lnTo>
                    <a:close/>
                  </a:path>
                </a:pathLst>
              </a:custGeom>
              <a:solidFill>
                <a:srgbClr val="F19B27">
                  <a:alpha val="100000"/>
                </a:srgbClr>
              </a:solidFill>
              <a:ln w="9525">
                <a:noFill/>
              </a:ln>
            </p:spPr>
            <p:txBody>
              <a:bodyPr/>
              <a:lstStyle/>
              <a:p>
                <a:endParaRPr lang="zh-CN" altLang="en-US"/>
              </a:p>
            </p:txBody>
          </p:sp>
          <p:sp>
            <p:nvSpPr>
              <p:cNvPr id="7182" name="Freeform 9"/>
              <p:cNvSpPr/>
              <p:nvPr/>
            </p:nvSpPr>
            <p:spPr>
              <a:xfrm>
                <a:off x="2063" y="3465"/>
                <a:ext cx="425" cy="747"/>
              </a:xfrm>
              <a:custGeom>
                <a:avLst/>
                <a:gdLst/>
                <a:ahLst/>
                <a:cxnLst>
                  <a:cxn ang="0">
                    <a:pos x="2147483647" y="2147483647"/>
                  </a:cxn>
                  <a:cxn ang="0">
                    <a:pos x="0" y="0"/>
                  </a:cxn>
                  <a:cxn ang="0">
                    <a:pos x="2147483647" y="0"/>
                  </a:cxn>
                  <a:cxn ang="0">
                    <a:pos x="2147483647" y="2147483647"/>
                  </a:cxn>
                  <a:cxn ang="0">
                    <a:pos x="2147483647" y="2147483647"/>
                  </a:cxn>
                </a:cxnLst>
                <a:rect l="0" t="0" r="0" b="0"/>
                <a:pathLst>
                  <a:path w="535" h="963">
                    <a:moveTo>
                      <a:pt x="430" y="963"/>
                    </a:moveTo>
                    <a:cubicBezTo>
                      <a:pt x="198" y="699"/>
                      <a:pt x="43" y="367"/>
                      <a:pt x="0" y="0"/>
                    </a:cubicBezTo>
                    <a:lnTo>
                      <a:pt x="148" y="0"/>
                    </a:lnTo>
                    <a:cubicBezTo>
                      <a:pt x="190" y="326"/>
                      <a:pt x="329" y="622"/>
                      <a:pt x="535" y="858"/>
                    </a:cubicBezTo>
                    <a:lnTo>
                      <a:pt x="430" y="963"/>
                    </a:lnTo>
                    <a:close/>
                  </a:path>
                </a:pathLst>
              </a:custGeom>
              <a:solidFill>
                <a:srgbClr val="D44318">
                  <a:alpha val="100000"/>
                </a:srgbClr>
              </a:solidFill>
              <a:ln w="9525">
                <a:noFill/>
              </a:ln>
            </p:spPr>
            <p:txBody>
              <a:bodyPr/>
              <a:lstStyle/>
              <a:p>
                <a:endParaRPr lang="zh-CN" altLang="en-US"/>
              </a:p>
            </p:txBody>
          </p:sp>
        </p:grpSp>
      </p:grpSp>
      <p:sp>
        <p:nvSpPr>
          <p:cNvPr id="7" name="矩形 6"/>
          <p:cNvSpPr/>
          <p:nvPr/>
        </p:nvSpPr>
        <p:spPr>
          <a:xfrm>
            <a:off x="5061077" y="1936496"/>
            <a:ext cx="2210435" cy="935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latin typeface="微软雅黑" panose="020B0503020204020204" pitchFamily="34" charset="-122"/>
                <a:ea typeface="微软雅黑" panose="020B0503020204020204" pitchFamily="34" charset="-122"/>
              </a:rPr>
              <a:t>概述</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6885" y="43815"/>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隐患治理与持续改进</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76885" y="768985"/>
            <a:ext cx="194881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闭环管理：</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76885" y="1458595"/>
            <a:ext cx="7844790"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隐患治理措施完成后，要对其结果进行验证和效果评估。</a:t>
            </a:r>
            <a:endParaRPr lang="zh-CN" altLang="en-US" sz="240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07365" y="2516505"/>
            <a:ext cx="11062970" cy="3300730"/>
            <a:chOff x="1514" y="3963"/>
            <a:chExt cx="17422" cy="5198"/>
          </a:xfrm>
        </p:grpSpPr>
        <p:sp>
          <p:nvSpPr>
            <p:cNvPr id="7" name="圆角矩形 6"/>
            <p:cNvSpPr/>
            <p:nvPr/>
          </p:nvSpPr>
          <p:spPr>
            <a:xfrm>
              <a:off x="1514" y="6077"/>
              <a:ext cx="2147" cy="115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闭环</a:t>
              </a:r>
              <a:endParaRPr lang="zh-CN" altLang="en-US" sz="3200" b="1">
                <a:latin typeface="微软雅黑" panose="020B0503020204020204" pitchFamily="34" charset="-122"/>
                <a:ea typeface="微软雅黑" panose="020B0503020204020204" pitchFamily="34" charset="-122"/>
              </a:endParaRPr>
            </a:p>
          </p:txBody>
        </p:sp>
        <p:sp>
          <p:nvSpPr>
            <p:cNvPr id="9" name="左大括号 8"/>
            <p:cNvSpPr/>
            <p:nvPr/>
          </p:nvSpPr>
          <p:spPr>
            <a:xfrm>
              <a:off x="3820" y="5004"/>
              <a:ext cx="470" cy="3301"/>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圆角矩形 12"/>
            <p:cNvSpPr/>
            <p:nvPr/>
          </p:nvSpPr>
          <p:spPr>
            <a:xfrm>
              <a:off x="4461" y="4119"/>
              <a:ext cx="14475" cy="16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4461" y="7458"/>
              <a:ext cx="14474" cy="16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4648" y="4320"/>
              <a:ext cx="2026" cy="131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验证</a:t>
              </a:r>
              <a:endParaRPr lang="zh-CN" altLang="en-US" sz="2400">
                <a:latin typeface="微软雅黑" panose="020B0503020204020204" pitchFamily="34" charset="-122"/>
                <a:ea typeface="微软雅黑" panose="020B0503020204020204" pitchFamily="34" charset="-122"/>
              </a:endParaRPr>
            </a:p>
          </p:txBody>
        </p:sp>
        <p:sp>
          <p:nvSpPr>
            <p:cNvPr id="17" name="圆角矩形 16"/>
            <p:cNvSpPr/>
            <p:nvPr/>
          </p:nvSpPr>
          <p:spPr>
            <a:xfrm>
              <a:off x="4648" y="7646"/>
              <a:ext cx="2026" cy="131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评估</a:t>
              </a:r>
              <a:endParaRPr lang="zh-CN" altLang="en-US" sz="2400">
                <a:latin typeface="微软雅黑" panose="020B0503020204020204" pitchFamily="34" charset="-122"/>
                <a:ea typeface="微软雅黑" panose="020B0503020204020204" pitchFamily="34" charset="-122"/>
              </a:endParaRPr>
            </a:p>
          </p:txBody>
        </p:sp>
        <p:sp>
          <p:nvSpPr>
            <p:cNvPr id="18" name="文本框 17"/>
            <p:cNvSpPr txBox="1"/>
            <p:nvPr/>
          </p:nvSpPr>
          <p:spPr>
            <a:xfrm>
              <a:off x="6673" y="3963"/>
              <a:ext cx="12262" cy="1872"/>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tx1"/>
                  </a:solidFill>
                  <a:latin typeface="微软雅黑" panose="020B0503020204020204" pitchFamily="34" charset="-122"/>
                  <a:ea typeface="微软雅黑" panose="020B0503020204020204" pitchFamily="34" charset="-122"/>
                </a:rPr>
                <a:t>检查措施的实现情况，是否按方案和计划的要求一 一落实。</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674" y="7289"/>
              <a:ext cx="12262" cy="1872"/>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tx1"/>
                  </a:solidFill>
                  <a:latin typeface="微软雅黑" panose="020B0503020204020204" pitchFamily="34" charset="-122"/>
                  <a:ea typeface="微软雅黑" panose="020B0503020204020204" pitchFamily="34" charset="-122"/>
                </a:rPr>
                <a:t>对完成的措施是否起到了隐患治理和整改的作用，是彻底解决了问题还是部分的、达到某种可接受程度的解决。</a:t>
              </a:r>
              <a:endParaRPr lang="zh-CN" altLang="en-US" sz="240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3075" y="43815"/>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隐患治理与持续改进</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76885" y="768985"/>
            <a:ext cx="3464560"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考核和持续改进：</a:t>
            </a:r>
            <a:endParaRPr lang="zh-CN" altLang="en-US" sz="240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674178" y="2212975"/>
            <a:ext cx="8645525" cy="3234690"/>
            <a:chOff x="751" y="3134"/>
            <a:chExt cx="13615" cy="5094"/>
          </a:xfrm>
        </p:grpSpPr>
        <p:sp>
          <p:nvSpPr>
            <p:cNvPr id="8" name="圆角矩形 7"/>
            <p:cNvSpPr/>
            <p:nvPr/>
          </p:nvSpPr>
          <p:spPr>
            <a:xfrm>
              <a:off x="751" y="4795"/>
              <a:ext cx="4064" cy="177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latin typeface="微软雅黑" panose="020B0503020204020204" pitchFamily="34" charset="-122"/>
                  <a:ea typeface="微软雅黑" panose="020B0503020204020204" pitchFamily="34" charset="-122"/>
                </a:rPr>
                <a:t>考核体系</a:t>
              </a:r>
              <a:endParaRPr lang="zh-CN" altLang="en-US" sz="2400" b="1">
                <a:latin typeface="微软雅黑" panose="020B0503020204020204" pitchFamily="34" charset="-122"/>
                <a:ea typeface="微软雅黑" panose="020B0503020204020204" pitchFamily="34" charset="-122"/>
              </a:endParaRPr>
            </a:p>
          </p:txBody>
        </p:sp>
        <p:sp>
          <p:nvSpPr>
            <p:cNvPr id="4" name="圆角矩形 3"/>
            <p:cNvSpPr/>
            <p:nvPr/>
          </p:nvSpPr>
          <p:spPr>
            <a:xfrm>
              <a:off x="6076" y="3134"/>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考核办法</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6076" y="5136"/>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考核对象</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6076" y="7140"/>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考核内容</a:t>
              </a:r>
              <a:endParaRPr lang="zh-CN" altLang="en-US" sz="2400">
                <a:solidFill>
                  <a:schemeClr val="tx1"/>
                </a:solidFill>
                <a:latin typeface="微软雅黑" panose="020B0503020204020204" pitchFamily="34" charset="-122"/>
                <a:ea typeface="微软雅黑" panose="020B0503020204020204" pitchFamily="34" charset="-122"/>
              </a:endParaRPr>
            </a:p>
          </p:txBody>
        </p:sp>
        <p:cxnSp>
          <p:nvCxnSpPr>
            <p:cNvPr id="7" name="直接连接符 6"/>
            <p:cNvCxnSpPr>
              <a:endCxn id="4" idx="1"/>
            </p:cNvCxnSpPr>
            <p:nvPr/>
          </p:nvCxnSpPr>
          <p:spPr>
            <a:xfrm flipV="1">
              <a:off x="4675" y="3678"/>
              <a:ext cx="1401" cy="11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802" y="5680"/>
              <a:ext cx="12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endCxn id="6" idx="1"/>
            </p:cNvCxnSpPr>
            <p:nvPr/>
          </p:nvCxnSpPr>
          <p:spPr>
            <a:xfrm>
              <a:off x="4675" y="6484"/>
              <a:ext cx="1401" cy="1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591" y="3678"/>
              <a:ext cx="12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591" y="5680"/>
              <a:ext cx="12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591" y="7684"/>
              <a:ext cx="12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0852" y="3134"/>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手段</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10852" y="5136"/>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企业所有员工</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10852" y="7140"/>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义务与职责</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4" name="等腰三角形 23"/>
            <p:cNvSpPr/>
            <p:nvPr/>
          </p:nvSpPr>
          <p:spPr>
            <a:xfrm rot="5400000">
              <a:off x="10565" y="3416"/>
              <a:ext cx="268" cy="523"/>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5400000">
              <a:off x="10565" y="5418"/>
              <a:ext cx="268" cy="523"/>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5400000">
              <a:off x="10565" y="7422"/>
              <a:ext cx="268" cy="523"/>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3075" y="712470"/>
            <a:ext cx="694753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企业使用自查自报系统的自报流程：</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74345" y="33655"/>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1" name="组合 80"/>
          <p:cNvGrpSpPr/>
          <p:nvPr/>
        </p:nvGrpSpPr>
        <p:grpSpPr>
          <a:xfrm>
            <a:off x="336550" y="1729740"/>
            <a:ext cx="11096625" cy="4571365"/>
            <a:chOff x="530" y="2724"/>
            <a:chExt cx="17475" cy="7199"/>
          </a:xfrm>
        </p:grpSpPr>
        <p:sp>
          <p:nvSpPr>
            <p:cNvPr id="7" name="圆角矩形 6"/>
            <p:cNvSpPr/>
            <p:nvPr/>
          </p:nvSpPr>
          <p:spPr>
            <a:xfrm>
              <a:off x="6219" y="2757"/>
              <a:ext cx="3238" cy="161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登录</a:t>
              </a:r>
              <a:endParaRPr lang="zh-CN" altLang="en-US" sz="2000">
                <a:solidFill>
                  <a:schemeClr val="tx1"/>
                </a:solidFill>
                <a:latin typeface="微软雅黑" panose="020B0503020204020204" pitchFamily="34" charset="-122"/>
                <a:ea typeface="微软雅黑" panose="020B0503020204020204" pitchFamily="34" charset="-122"/>
              </a:endParaRPr>
            </a:p>
            <a:p>
              <a:pPr algn="ctr"/>
              <a:r>
                <a:rPr lang="zh-CN" altLang="en-US" sz="2000">
                  <a:solidFill>
                    <a:schemeClr val="tx1"/>
                  </a:solidFill>
                  <a:latin typeface="微软雅黑" panose="020B0503020204020204" pitchFamily="34" charset="-122"/>
                  <a:ea typeface="微软雅黑" panose="020B0503020204020204" pitchFamily="34" charset="-122"/>
                </a:rPr>
                <a:t>手机端系统</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10415" y="2724"/>
              <a:ext cx="3238" cy="161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在</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任务管理</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中查看详细任务</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14611" y="2725"/>
              <a:ext cx="3238" cy="16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前往排查点</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5506" y="5800"/>
              <a:ext cx="3238" cy="16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整改后拍照上传，如实描述</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5506" y="8288"/>
              <a:ext cx="3238" cy="16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点击</a:t>
              </a:r>
              <a:r>
                <a:rPr lang="en-US" altLang="zh-CN" sz="2000">
                  <a:solidFill>
                    <a:schemeClr val="tx1"/>
                  </a:solidFill>
                  <a:latin typeface="微软雅黑" panose="020B0503020204020204" pitchFamily="34" charset="-122"/>
                  <a:ea typeface="微软雅黑" panose="020B0503020204020204" pitchFamily="34" charset="-122"/>
                </a:rPr>
                <a:t>“</a:t>
              </a:r>
              <a:r>
                <a:rPr lang="zh-CN" altLang="en-US" sz="2000">
                  <a:solidFill>
                    <a:schemeClr val="tx1"/>
                  </a:solidFill>
                  <a:latin typeface="微软雅黑" panose="020B0503020204020204" pitchFamily="34" charset="-122"/>
                  <a:ea typeface="微软雅黑" panose="020B0503020204020204" pitchFamily="34" charset="-122"/>
                </a:rPr>
                <a:t>无隐患</a:t>
              </a:r>
              <a:r>
                <a:rPr lang="en-US" altLang="zh-CN" sz="2000">
                  <a:solidFill>
                    <a:schemeClr val="tx1"/>
                  </a:solidFill>
                  <a:latin typeface="微软雅黑" panose="020B0503020204020204" pitchFamily="34" charset="-122"/>
                  <a:ea typeface="微软雅黑" panose="020B0503020204020204" pitchFamily="34" charset="-122"/>
                </a:rPr>
                <a:t>”</a:t>
              </a:r>
              <a:endParaRPr lang="en-US" altLang="zh-CN" sz="2000">
                <a:solidFill>
                  <a:schemeClr val="tx1"/>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9457" y="3388"/>
              <a:ext cx="958" cy="355"/>
              <a:chOff x="3513" y="3565"/>
              <a:chExt cx="958" cy="355"/>
            </a:xfrm>
          </p:grpSpPr>
          <p:cxnSp>
            <p:nvCxnSpPr>
              <p:cNvPr id="31" name="直接箭头连接符 30"/>
              <p:cNvCxnSpPr>
                <a:stCxn id="7" idx="3"/>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1" name="等腰三角形 40"/>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9" name="圆角矩形 18"/>
            <p:cNvSpPr/>
            <p:nvPr/>
          </p:nvSpPr>
          <p:spPr>
            <a:xfrm>
              <a:off x="9703" y="8307"/>
              <a:ext cx="3238" cy="16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未发现隐患</a:t>
              </a:r>
              <a:endParaRPr lang="en-US" altLang="zh-CN" sz="200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9703" y="5815"/>
              <a:ext cx="3238" cy="16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发现隐患</a:t>
              </a:r>
              <a:endParaRPr lang="zh-CN" altLang="en-US" sz="2000">
                <a:solidFill>
                  <a:schemeClr val="tx1"/>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3914" y="6609"/>
              <a:ext cx="1592" cy="2527"/>
              <a:chOff x="6571" y="6611"/>
              <a:chExt cx="1592" cy="2527"/>
            </a:xfrm>
          </p:grpSpPr>
          <p:cxnSp>
            <p:nvCxnSpPr>
              <p:cNvPr id="37" name="直接连接符 36"/>
              <p:cNvCxnSpPr/>
              <p:nvPr/>
            </p:nvCxnSpPr>
            <p:spPr>
              <a:xfrm>
                <a:off x="7553" y="6623"/>
                <a:ext cx="0" cy="251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24" idx="1"/>
              </p:cNvCxnSpPr>
              <p:nvPr/>
            </p:nvCxnSpPr>
            <p:spPr>
              <a:xfrm flipH="1">
                <a:off x="7527" y="6611"/>
                <a:ext cx="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7540" y="9118"/>
                <a:ext cx="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6830" y="7881"/>
                <a:ext cx="710" cy="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等腰三角形 47"/>
              <p:cNvSpPr/>
              <p:nvPr/>
            </p:nvSpPr>
            <p:spPr>
              <a:xfrm rot="16200000" flipH="1">
                <a:off x="6591" y="768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9" name="圆角矩形 48"/>
            <p:cNvSpPr/>
            <p:nvPr/>
          </p:nvSpPr>
          <p:spPr>
            <a:xfrm>
              <a:off x="530" y="7072"/>
              <a:ext cx="3388" cy="16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通过手机端上传到电脑端</a:t>
              </a:r>
              <a:endParaRPr lang="zh-CN" altLang="en-US" sz="2000" dirty="0">
                <a:solidFill>
                  <a:schemeClr val="tx1"/>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13653" y="3388"/>
              <a:ext cx="958" cy="354"/>
              <a:chOff x="3513" y="3565"/>
              <a:chExt cx="958" cy="354"/>
            </a:xfrm>
          </p:grpSpPr>
          <p:cxnSp>
            <p:nvCxnSpPr>
              <p:cNvPr id="54" name="直接箭头连接符 53"/>
              <p:cNvCxnSpPr/>
              <p:nvPr/>
            </p:nvCxnSpPr>
            <p:spPr>
              <a:xfrm>
                <a:off x="3513" y="3738"/>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5" name="等腰三角形 54"/>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6" name="圆角矩形 55"/>
            <p:cNvSpPr/>
            <p:nvPr/>
          </p:nvSpPr>
          <p:spPr>
            <a:xfrm>
              <a:off x="1960" y="2754"/>
              <a:ext cx="3238" cy="161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电脑端</a:t>
              </a:r>
              <a:endParaRPr lang="zh-CN" altLang="en-US" sz="2000" dirty="0">
                <a:solidFill>
                  <a:schemeClr val="tx1"/>
                </a:solidFill>
                <a:latin typeface="微软雅黑" panose="020B0503020204020204" pitchFamily="34" charset="-122"/>
                <a:ea typeface="微软雅黑" panose="020B0503020204020204" pitchFamily="34" charset="-122"/>
              </a:endParaRPr>
            </a:p>
            <a:p>
              <a:pPr algn="ctr"/>
              <a:r>
                <a:rPr lang="zh-CN" altLang="en-US" sz="2000" dirty="0">
                  <a:solidFill>
                    <a:schemeClr val="tx1"/>
                  </a:solidFill>
                  <a:latin typeface="微软雅黑" panose="020B0503020204020204" pitchFamily="34" charset="-122"/>
                  <a:ea typeface="微软雅黑" panose="020B0503020204020204" pitchFamily="34" charset="-122"/>
                </a:rPr>
                <a:t>分配任务</a:t>
              </a:r>
              <a:endParaRPr lang="zh-CN" altLang="en-US" sz="2000" dirty="0">
                <a:solidFill>
                  <a:schemeClr val="tx1"/>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5198" y="3378"/>
              <a:ext cx="958" cy="355"/>
              <a:chOff x="3513" y="3565"/>
              <a:chExt cx="958" cy="355"/>
            </a:xfrm>
          </p:grpSpPr>
          <p:cxnSp>
            <p:nvCxnSpPr>
              <p:cNvPr id="58" name="直接箭头连接符 57"/>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9" name="等腰三角形 58"/>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1" name="组合 60"/>
            <p:cNvGrpSpPr/>
            <p:nvPr/>
          </p:nvGrpSpPr>
          <p:grpSpPr>
            <a:xfrm flipH="1">
              <a:off x="8744" y="6443"/>
              <a:ext cx="958" cy="355"/>
              <a:chOff x="3513" y="3565"/>
              <a:chExt cx="958" cy="355"/>
            </a:xfrm>
          </p:grpSpPr>
          <p:cxnSp>
            <p:nvCxnSpPr>
              <p:cNvPr id="62" name="直接箭头连接符 61"/>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63" name="等腰三角形 62"/>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4" name="组合 63"/>
            <p:cNvGrpSpPr/>
            <p:nvPr/>
          </p:nvGrpSpPr>
          <p:grpSpPr>
            <a:xfrm flipH="1">
              <a:off x="8745" y="8953"/>
              <a:ext cx="958" cy="355"/>
              <a:chOff x="3513" y="3565"/>
              <a:chExt cx="958" cy="355"/>
            </a:xfrm>
          </p:grpSpPr>
          <p:cxnSp>
            <p:nvCxnSpPr>
              <p:cNvPr id="65" name="直接箭头连接符 64"/>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66" name="等腰三角形 65"/>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3" name="组合 72"/>
            <p:cNvGrpSpPr/>
            <p:nvPr/>
          </p:nvGrpSpPr>
          <p:grpSpPr>
            <a:xfrm>
              <a:off x="12941" y="6534"/>
              <a:ext cx="969" cy="2773"/>
              <a:chOff x="14371" y="6534"/>
              <a:chExt cx="969" cy="2773"/>
            </a:xfrm>
          </p:grpSpPr>
          <p:cxnSp>
            <p:nvCxnSpPr>
              <p:cNvPr id="28" name="直接连接符 27"/>
              <p:cNvCxnSpPr/>
              <p:nvPr/>
            </p:nvCxnSpPr>
            <p:spPr>
              <a:xfrm>
                <a:off x="15326" y="6715"/>
                <a:ext cx="14" cy="24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flipH="1">
                <a:off x="14371" y="6534"/>
                <a:ext cx="958" cy="355"/>
                <a:chOff x="3513" y="3565"/>
                <a:chExt cx="958" cy="355"/>
              </a:xfrm>
            </p:grpSpPr>
            <p:cxnSp>
              <p:nvCxnSpPr>
                <p:cNvPr id="68" name="直接箭头连接符 67"/>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69" name="等腰三角形 68"/>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0" name="组合 69"/>
              <p:cNvGrpSpPr/>
              <p:nvPr/>
            </p:nvGrpSpPr>
            <p:grpSpPr>
              <a:xfrm flipH="1">
                <a:off x="14371" y="8953"/>
                <a:ext cx="958" cy="355"/>
                <a:chOff x="3513" y="3565"/>
                <a:chExt cx="958" cy="355"/>
              </a:xfrm>
            </p:grpSpPr>
            <p:cxnSp>
              <p:nvCxnSpPr>
                <p:cNvPr id="71" name="直接箭头连接符 70"/>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72" name="等腰三角形 71"/>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74" name="组合 73"/>
            <p:cNvGrpSpPr/>
            <p:nvPr/>
          </p:nvGrpSpPr>
          <p:grpSpPr>
            <a:xfrm flipH="1">
              <a:off x="13910" y="7748"/>
              <a:ext cx="958" cy="355"/>
              <a:chOff x="3513" y="3565"/>
              <a:chExt cx="958" cy="355"/>
            </a:xfrm>
          </p:grpSpPr>
          <p:cxnSp>
            <p:nvCxnSpPr>
              <p:cNvPr id="75" name="直接箭头连接符 74"/>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76" name="等腰三角形 75"/>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圆角矩形 12"/>
            <p:cNvSpPr/>
            <p:nvPr/>
          </p:nvSpPr>
          <p:spPr>
            <a:xfrm>
              <a:off x="14767" y="7072"/>
              <a:ext cx="3238" cy="16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通过</a:t>
              </a:r>
              <a:r>
                <a:rPr lang="en-US" altLang="zh-CN" sz="2000">
                  <a:solidFill>
                    <a:schemeClr val="tx1"/>
                  </a:solidFill>
                  <a:latin typeface="微软雅黑" panose="020B0503020204020204" pitchFamily="34" charset="-122"/>
                  <a:ea typeface="微软雅黑" panose="020B0503020204020204" pitchFamily="34" charset="-122"/>
                </a:rPr>
                <a:t>“</a:t>
              </a:r>
              <a:r>
                <a:rPr lang="zh-CN" altLang="en-US" sz="2000">
                  <a:solidFill>
                    <a:schemeClr val="tx1"/>
                  </a:solidFill>
                  <a:latin typeface="微软雅黑" panose="020B0503020204020204" pitchFamily="34" charset="-122"/>
                  <a:ea typeface="微软雅黑" panose="020B0503020204020204" pitchFamily="34" charset="-122"/>
                </a:rPr>
                <a:t>扫一扫</a:t>
              </a:r>
              <a:r>
                <a:rPr lang="en-US" altLang="zh-CN" sz="2000">
                  <a:solidFill>
                    <a:schemeClr val="tx1"/>
                  </a:solidFill>
                  <a:latin typeface="微软雅黑" panose="020B0503020204020204" pitchFamily="34" charset="-122"/>
                  <a:ea typeface="微软雅黑" panose="020B0503020204020204" pitchFamily="34" charset="-122"/>
                </a:rPr>
                <a:t>”</a:t>
              </a:r>
              <a:r>
                <a:rPr lang="zh-CN" altLang="en-US" sz="2000">
                  <a:solidFill>
                    <a:schemeClr val="tx1"/>
                  </a:solidFill>
                  <a:latin typeface="微软雅黑" panose="020B0503020204020204" pitchFamily="34" charset="-122"/>
                  <a:ea typeface="微软雅黑" panose="020B0503020204020204" pitchFamily="34" charset="-122"/>
                </a:rPr>
                <a:t>扫描必查点二维码进行排查</a:t>
              </a:r>
              <a:endParaRPr lang="zh-CN" altLang="en-US" sz="2000">
                <a:solidFill>
                  <a:schemeClr val="tx1"/>
                </a:solidFill>
                <a:latin typeface="微软雅黑" panose="020B0503020204020204" pitchFamily="34" charset="-122"/>
                <a:ea typeface="微软雅黑" panose="020B0503020204020204" pitchFamily="34" charset="-122"/>
              </a:endParaRPr>
            </a:p>
          </p:txBody>
        </p:sp>
        <p:cxnSp>
          <p:nvCxnSpPr>
            <p:cNvPr id="78" name="直接箭头连接符 77"/>
            <p:cNvCxnSpPr/>
            <p:nvPr/>
          </p:nvCxnSpPr>
          <p:spPr>
            <a:xfrm rot="5400000">
              <a:off x="14883" y="5723"/>
              <a:ext cx="269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80" name="等腰三角形 79"/>
            <p:cNvSpPr/>
            <p:nvPr/>
          </p:nvSpPr>
          <p:spPr>
            <a:xfrm rot="10800000">
              <a:off x="16052" y="6676"/>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44155" y="4149090"/>
            <a:ext cx="392747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493395" y="835660"/>
            <a:ext cx="2943225"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隐患排查治理工作：</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76885" y="52070"/>
            <a:ext cx="2491105" cy="678815"/>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chemeClr val="bg1"/>
                </a:solidFill>
                <a:latin typeface="微软雅黑" panose="020B0503020204020204" pitchFamily="34" charset="-122"/>
                <a:ea typeface="微软雅黑" panose="020B0503020204020204" pitchFamily="34" charset="-122"/>
              </a:rPr>
              <a:t>建立背景</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7" name="流程图: 可选过程 16"/>
          <p:cNvSpPr/>
          <p:nvPr/>
        </p:nvSpPr>
        <p:spPr>
          <a:xfrm>
            <a:off x="99060" y="4348480"/>
            <a:ext cx="1651635" cy="2291715"/>
          </a:xfrm>
          <a:prstGeom prst="flowChartAlternateProcess">
            <a:avLst/>
          </a:prstGeom>
          <a:noFill/>
          <a:ln>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bg1"/>
                </a:solidFill>
                <a:latin typeface="微软雅黑" panose="020B0503020204020204" pitchFamily="34" charset="-122"/>
                <a:ea typeface="微软雅黑" panose="020B0503020204020204" pitchFamily="34" charset="-122"/>
                <a:sym typeface="+mn-ea"/>
              </a:rPr>
              <a:t>《煤矿重大安全生产隐患认定办法》</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4" name="流程图: 可选过程 23"/>
          <p:cNvSpPr/>
          <p:nvPr/>
        </p:nvSpPr>
        <p:spPr>
          <a:xfrm>
            <a:off x="1831340" y="3961765"/>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bg1"/>
                </a:solidFill>
                <a:latin typeface="微软雅黑" panose="020B0503020204020204" pitchFamily="34" charset="-122"/>
                <a:ea typeface="微软雅黑" panose="020B0503020204020204" pitchFamily="34" charset="-122"/>
                <a:sym typeface="+mn-ea"/>
              </a:rPr>
              <a:t>《安全生产事故隐患排查治理暂行规定》</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5" name="流程图: 可选过程 24"/>
          <p:cNvSpPr/>
          <p:nvPr/>
        </p:nvSpPr>
        <p:spPr>
          <a:xfrm>
            <a:off x="3562985" y="3609975"/>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bg1"/>
                </a:solidFill>
                <a:latin typeface="微软雅黑" panose="020B0503020204020204" pitchFamily="34" charset="-122"/>
                <a:ea typeface="微软雅黑" panose="020B0503020204020204" pitchFamily="34" charset="-122"/>
                <a:sym typeface="+mn-ea"/>
              </a:rPr>
              <a:t>《关于在重点行业和领域开展安全生产隐患排查治理专项行动的通知》</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6" name="流程图: 可选过程 25"/>
          <p:cNvSpPr/>
          <p:nvPr/>
        </p:nvSpPr>
        <p:spPr>
          <a:xfrm>
            <a:off x="5285740" y="3177540"/>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bg1"/>
                </a:solidFill>
                <a:latin typeface="微软雅黑" panose="020B0503020204020204" pitchFamily="34" charset="-122"/>
                <a:ea typeface="微软雅黑" panose="020B0503020204020204" pitchFamily="34" charset="-122"/>
                <a:sym typeface="+mn-ea"/>
              </a:rPr>
              <a:t>《关于进一步开展安全生产隐患排查治理工作的通知》</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7" name="流程图: 可选过程 26"/>
          <p:cNvSpPr/>
          <p:nvPr/>
        </p:nvSpPr>
        <p:spPr>
          <a:xfrm>
            <a:off x="7007225" y="2719070"/>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bg1"/>
                </a:solidFill>
                <a:latin typeface="微软雅黑" panose="020B0503020204020204" pitchFamily="34" charset="-122"/>
                <a:ea typeface="微软雅黑" panose="020B0503020204020204" pitchFamily="34" charset="-122"/>
                <a:sym typeface="+mn-ea"/>
              </a:rPr>
              <a:t>《关于进一步加强企业安全生产工作的通知》</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8" name="流程图: 可选过程 27"/>
          <p:cNvSpPr/>
          <p:nvPr/>
        </p:nvSpPr>
        <p:spPr>
          <a:xfrm>
            <a:off x="8737600" y="2282825"/>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bg1"/>
                </a:solidFill>
                <a:latin typeface="微软雅黑" panose="020B0503020204020204" pitchFamily="34" charset="-122"/>
                <a:ea typeface="微软雅黑" panose="020B0503020204020204" pitchFamily="34" charset="-122"/>
                <a:sym typeface="+mn-ea"/>
              </a:rPr>
              <a:t>《关于坚持科学发展安全发展促进安全生产形势持续稳定好转的意见》</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9" name="流程图: 可选过程 28"/>
          <p:cNvSpPr/>
          <p:nvPr/>
        </p:nvSpPr>
        <p:spPr>
          <a:xfrm>
            <a:off x="10459720" y="1830705"/>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bg1"/>
                </a:solidFill>
                <a:latin typeface="微软雅黑" panose="020B0503020204020204" pitchFamily="34" charset="-122"/>
                <a:ea typeface="微软雅黑" panose="020B0503020204020204" pitchFamily="34" charset="-122"/>
                <a:sym typeface="+mn-ea"/>
              </a:rPr>
              <a:t>《关于建立安全隐患排查治理体系的通知》</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39" name="五边形 38"/>
          <p:cNvSpPr/>
          <p:nvPr/>
        </p:nvSpPr>
        <p:spPr>
          <a:xfrm>
            <a:off x="99060" y="3841115"/>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latin typeface="微软雅黑" panose="020B0503020204020204" pitchFamily="34" charset="-122"/>
                <a:ea typeface="微软雅黑" panose="020B0503020204020204" pitchFamily="34" charset="-122"/>
              </a:rPr>
              <a:t>2005</a:t>
            </a:r>
            <a:r>
              <a:rPr lang="zh-CN" altLang="en-US" sz="2000">
                <a:solidFill>
                  <a:schemeClr val="tx1"/>
                </a:solidFill>
                <a:latin typeface="微软雅黑" panose="020B0503020204020204" pitchFamily="34" charset="-122"/>
                <a:ea typeface="微软雅黑" panose="020B0503020204020204" pitchFamily="34" charset="-122"/>
              </a:rPr>
              <a:t>年</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0" name="五边形 39"/>
          <p:cNvSpPr/>
          <p:nvPr/>
        </p:nvSpPr>
        <p:spPr>
          <a:xfrm>
            <a:off x="1831340" y="3458210"/>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latin typeface="微软雅黑" panose="020B0503020204020204" pitchFamily="34" charset="-122"/>
                <a:ea typeface="微软雅黑" panose="020B0503020204020204" pitchFamily="34" charset="-122"/>
              </a:rPr>
              <a:t>2007</a:t>
            </a:r>
            <a:r>
              <a:rPr lang="zh-CN" altLang="en-US" sz="2000">
                <a:solidFill>
                  <a:schemeClr val="tx1"/>
                </a:solidFill>
                <a:latin typeface="微软雅黑" panose="020B0503020204020204" pitchFamily="34" charset="-122"/>
                <a:ea typeface="微软雅黑" panose="020B0503020204020204" pitchFamily="34" charset="-122"/>
              </a:rPr>
              <a:t>年</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1" name="五边形 40"/>
          <p:cNvSpPr/>
          <p:nvPr/>
        </p:nvSpPr>
        <p:spPr>
          <a:xfrm>
            <a:off x="3562985" y="3089910"/>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latin typeface="微软雅黑" panose="020B0503020204020204" pitchFamily="34" charset="-122"/>
                <a:ea typeface="微软雅黑" panose="020B0503020204020204" pitchFamily="34" charset="-122"/>
              </a:rPr>
              <a:t>2007</a:t>
            </a:r>
            <a:r>
              <a:rPr lang="zh-CN" altLang="en-US" sz="2000">
                <a:solidFill>
                  <a:schemeClr val="tx1"/>
                </a:solidFill>
                <a:latin typeface="微软雅黑" panose="020B0503020204020204" pitchFamily="34" charset="-122"/>
                <a:ea typeface="微软雅黑" panose="020B0503020204020204" pitchFamily="34" charset="-122"/>
              </a:rPr>
              <a:t>年</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2" name="五边形 41"/>
          <p:cNvSpPr/>
          <p:nvPr/>
        </p:nvSpPr>
        <p:spPr>
          <a:xfrm>
            <a:off x="5285740" y="2677795"/>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latin typeface="微软雅黑" panose="020B0503020204020204" pitchFamily="34" charset="-122"/>
                <a:ea typeface="微软雅黑" panose="020B0503020204020204" pitchFamily="34" charset="-122"/>
              </a:rPr>
              <a:t>2008</a:t>
            </a:r>
            <a:r>
              <a:rPr lang="zh-CN" altLang="en-US" sz="2000">
                <a:solidFill>
                  <a:schemeClr val="tx1"/>
                </a:solidFill>
                <a:latin typeface="微软雅黑" panose="020B0503020204020204" pitchFamily="34" charset="-122"/>
                <a:ea typeface="微软雅黑" panose="020B0503020204020204" pitchFamily="34" charset="-122"/>
              </a:rPr>
              <a:t>年</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3" name="五边形 42"/>
          <p:cNvSpPr/>
          <p:nvPr/>
        </p:nvSpPr>
        <p:spPr>
          <a:xfrm>
            <a:off x="7007225" y="2212975"/>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latin typeface="微软雅黑" panose="020B0503020204020204" pitchFamily="34" charset="-122"/>
                <a:ea typeface="微软雅黑" panose="020B0503020204020204" pitchFamily="34" charset="-122"/>
              </a:rPr>
              <a:t>2010</a:t>
            </a:r>
            <a:r>
              <a:rPr lang="zh-CN" altLang="en-US" sz="2000">
                <a:solidFill>
                  <a:schemeClr val="tx1"/>
                </a:solidFill>
                <a:latin typeface="微软雅黑" panose="020B0503020204020204" pitchFamily="34" charset="-122"/>
                <a:ea typeface="微软雅黑" panose="020B0503020204020204" pitchFamily="34" charset="-122"/>
              </a:rPr>
              <a:t>年</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4" name="五边形 43"/>
          <p:cNvSpPr/>
          <p:nvPr/>
        </p:nvSpPr>
        <p:spPr>
          <a:xfrm>
            <a:off x="8737600" y="1785620"/>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latin typeface="微软雅黑" panose="020B0503020204020204" pitchFamily="34" charset="-122"/>
                <a:ea typeface="微软雅黑" panose="020B0503020204020204" pitchFamily="34" charset="-122"/>
              </a:rPr>
              <a:t>2011</a:t>
            </a:r>
            <a:r>
              <a:rPr lang="zh-CN" altLang="en-US" sz="2000">
                <a:solidFill>
                  <a:schemeClr val="tx1"/>
                </a:solidFill>
                <a:latin typeface="微软雅黑" panose="020B0503020204020204" pitchFamily="34" charset="-122"/>
                <a:ea typeface="微软雅黑" panose="020B0503020204020204" pitchFamily="34" charset="-122"/>
              </a:rPr>
              <a:t>年</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5" name="五边形 44"/>
          <p:cNvSpPr/>
          <p:nvPr/>
        </p:nvSpPr>
        <p:spPr>
          <a:xfrm>
            <a:off x="10459720" y="1337310"/>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latin typeface="微软雅黑" panose="020B0503020204020204" pitchFamily="34" charset="-122"/>
                <a:ea typeface="微软雅黑" panose="020B0503020204020204" pitchFamily="34" charset="-122"/>
              </a:rPr>
              <a:t>2012</a:t>
            </a:r>
            <a:r>
              <a:rPr lang="zh-CN" altLang="en-US" sz="2000">
                <a:solidFill>
                  <a:schemeClr val="tx1"/>
                </a:solidFill>
                <a:latin typeface="微软雅黑" panose="020B0503020204020204" pitchFamily="34" charset="-122"/>
                <a:ea typeface="微软雅黑" panose="020B0503020204020204" pitchFamily="34" charset="-122"/>
              </a:rPr>
              <a:t>年</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11276" name="矩形 43"/>
          <p:cNvSpPr/>
          <p:nvPr/>
        </p:nvSpPr>
        <p:spPr>
          <a:xfrm>
            <a:off x="-16510" y="3235325"/>
            <a:ext cx="1651635" cy="596265"/>
          </a:xfrm>
          <a:prstGeom prst="rect">
            <a:avLst/>
          </a:prstGeom>
          <a:noFill/>
          <a:ln w="9525">
            <a:noFill/>
          </a:ln>
        </p:spPr>
        <p:txBody>
          <a:bodyPr wrap="square">
            <a:spAutoFit/>
          </a:bodyPr>
          <a:lstStyle/>
          <a:p>
            <a:pPr lvl="0" algn="ctr" eaLnBrk="1" hangingPunct="1"/>
            <a:r>
              <a:rPr lang="zh-CN"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sym typeface="+mn-ea"/>
              </a:rPr>
              <a:t>安监总煤矿字〔2005〕133号</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46" name="矩形 43"/>
          <p:cNvSpPr/>
          <p:nvPr/>
        </p:nvSpPr>
        <p:spPr>
          <a:xfrm>
            <a:off x="1798320" y="2857500"/>
            <a:ext cx="1651635" cy="596265"/>
          </a:xfrm>
          <a:prstGeom prst="rect">
            <a:avLst/>
          </a:prstGeom>
          <a:noFill/>
          <a:ln w="9525">
            <a:noFill/>
          </a:ln>
        </p:spPr>
        <p:txBody>
          <a:bodyPr wrap="square">
            <a:spAutoFit/>
          </a:bodyPr>
          <a:lstStyle/>
          <a:p>
            <a:pPr lvl="0" algn="ctr" eaLnBrk="1" hangingPunct="1"/>
            <a:r>
              <a:rPr lang="zh-CN"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sym typeface="+mn-ea"/>
              </a:rPr>
              <a:t>安监总局令</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a:p>
            <a:pPr lvl="0" algn="ctr" eaLnBrk="1" hangingPunct="1"/>
            <a:r>
              <a:rPr lang="zh-CN" altLang="en-US" sz="1600" dirty="0">
                <a:solidFill>
                  <a:schemeClr val="bg1"/>
                </a:solidFill>
                <a:latin typeface="微软雅黑" panose="020B0503020204020204" pitchFamily="34" charset="-122"/>
                <a:ea typeface="微软雅黑" panose="020B0503020204020204" pitchFamily="34" charset="-122"/>
                <a:sym typeface="+mn-ea"/>
              </a:rPr>
              <a:t>第16号</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47" name="矩形 43"/>
          <p:cNvSpPr/>
          <p:nvPr/>
        </p:nvSpPr>
        <p:spPr>
          <a:xfrm>
            <a:off x="3488690" y="2493645"/>
            <a:ext cx="1651635" cy="596265"/>
          </a:xfrm>
          <a:prstGeom prst="rect">
            <a:avLst/>
          </a:prstGeom>
          <a:noFill/>
          <a:ln w="9525">
            <a:noFill/>
          </a:ln>
        </p:spPr>
        <p:txBody>
          <a:bodyPr wrap="square">
            <a:spAutoFit/>
          </a:bodyPr>
          <a:lstStyle/>
          <a:p>
            <a:pPr lvl="0" algn="ctr" eaLnBrk="1" hangingPunct="1"/>
            <a:r>
              <a:rPr lang="zh-CN"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sym typeface="+mn-ea"/>
              </a:rPr>
              <a:t>国办发明电〔2007〕16号</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48" name="矩形 43"/>
          <p:cNvSpPr/>
          <p:nvPr/>
        </p:nvSpPr>
        <p:spPr>
          <a:xfrm>
            <a:off x="5173345" y="2067560"/>
            <a:ext cx="1651635" cy="596265"/>
          </a:xfrm>
          <a:prstGeom prst="rect">
            <a:avLst/>
          </a:prstGeom>
          <a:noFill/>
          <a:ln w="9525">
            <a:noFill/>
          </a:ln>
        </p:spPr>
        <p:txBody>
          <a:bodyPr wrap="square">
            <a:spAutoFit/>
          </a:bodyPr>
          <a:lstStyle/>
          <a:p>
            <a:pPr lvl="0" algn="ctr" eaLnBrk="1" hangingPunct="1"/>
            <a:r>
              <a:rPr lang="zh-CN"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sym typeface="+mn-ea"/>
              </a:rPr>
              <a:t>国办发明电〔2008〕15号</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49" name="矩形 43"/>
          <p:cNvSpPr/>
          <p:nvPr/>
        </p:nvSpPr>
        <p:spPr>
          <a:xfrm>
            <a:off x="6904355" y="1616710"/>
            <a:ext cx="1651635" cy="596265"/>
          </a:xfrm>
          <a:prstGeom prst="rect">
            <a:avLst/>
          </a:prstGeom>
          <a:noFill/>
          <a:ln w="9525">
            <a:noFill/>
          </a:ln>
        </p:spPr>
        <p:txBody>
          <a:bodyPr wrap="square">
            <a:spAutoFit/>
          </a:bodyPr>
          <a:lstStyle/>
          <a:p>
            <a:pPr lvl="0" algn="ctr" eaLnBrk="1" hangingPunct="1"/>
            <a:r>
              <a:rPr lang="zh-CN"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sym typeface="+mn-ea"/>
              </a:rPr>
              <a:t>国发〔2010〕23号</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50" name="矩形 43"/>
          <p:cNvSpPr/>
          <p:nvPr/>
        </p:nvSpPr>
        <p:spPr>
          <a:xfrm>
            <a:off x="8605520" y="1189355"/>
            <a:ext cx="1651635" cy="596265"/>
          </a:xfrm>
          <a:prstGeom prst="rect">
            <a:avLst/>
          </a:prstGeom>
          <a:noFill/>
          <a:ln w="9525">
            <a:noFill/>
          </a:ln>
        </p:spPr>
        <p:txBody>
          <a:bodyPr wrap="square">
            <a:spAutoFit/>
          </a:bodyPr>
          <a:lstStyle/>
          <a:p>
            <a:pPr lvl="0" algn="ctr" eaLnBrk="1" hangingPunct="1"/>
            <a:r>
              <a:rPr lang="zh-CN"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sym typeface="+mn-ea"/>
              </a:rPr>
              <a:t>国发〔2011〕40号</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51" name="矩形 43"/>
          <p:cNvSpPr/>
          <p:nvPr/>
        </p:nvSpPr>
        <p:spPr>
          <a:xfrm>
            <a:off x="10351135" y="765810"/>
            <a:ext cx="1651635" cy="596265"/>
          </a:xfrm>
          <a:prstGeom prst="rect">
            <a:avLst/>
          </a:prstGeom>
          <a:noFill/>
          <a:ln w="9525">
            <a:noFill/>
          </a:ln>
        </p:spPr>
        <p:txBody>
          <a:bodyPr wrap="square">
            <a:spAutoFit/>
          </a:bodyPr>
          <a:lstStyle/>
          <a:p>
            <a:pPr lvl="0" algn="ctr" eaLnBrk="1" hangingPunct="1"/>
            <a:r>
              <a:rPr lang="zh-CN"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sym typeface="+mn-ea"/>
              </a:rPr>
              <a:t>安委办〔201</a:t>
            </a:r>
            <a:r>
              <a:rPr lang="en-US" altLang="zh-CN" sz="1600" dirty="0">
                <a:solidFill>
                  <a:schemeClr val="bg1"/>
                </a:solidFill>
                <a:latin typeface="微软雅黑" panose="020B0503020204020204" pitchFamily="34" charset="-122"/>
                <a:ea typeface="微软雅黑" panose="020B0503020204020204" pitchFamily="34" charset="-122"/>
                <a:sym typeface="+mn-ea"/>
              </a:rPr>
              <a:t>2</a:t>
            </a:r>
            <a:r>
              <a:rPr lang="zh-CN" altLang="en-US" sz="1600" dirty="0">
                <a:solidFill>
                  <a:schemeClr val="bg1"/>
                </a:solidFill>
                <a:latin typeface="微软雅黑" panose="020B0503020204020204" pitchFamily="34" charset="-122"/>
                <a:ea typeface="微软雅黑" panose="020B0503020204020204" pitchFamily="34" charset="-122"/>
                <a:sym typeface="+mn-ea"/>
              </a:rPr>
              <a:t>〕</a:t>
            </a:r>
            <a:r>
              <a:rPr lang="en-US" altLang="zh-CN" sz="1600" dirty="0">
                <a:solidFill>
                  <a:schemeClr val="bg1"/>
                </a:solidFill>
                <a:latin typeface="微软雅黑" panose="020B0503020204020204" pitchFamily="34" charset="-122"/>
                <a:ea typeface="微软雅黑" panose="020B0503020204020204" pitchFamily="34" charset="-122"/>
                <a:sym typeface="+mn-ea"/>
              </a:rPr>
              <a:t>1</a:t>
            </a:r>
            <a:r>
              <a:rPr lang="zh-CN" altLang="en-US" sz="1600" dirty="0">
                <a:solidFill>
                  <a:schemeClr val="bg1"/>
                </a:solidFill>
                <a:latin typeface="微软雅黑" panose="020B0503020204020204" pitchFamily="34" charset="-122"/>
                <a:ea typeface="微软雅黑" panose="020B0503020204020204" pitchFamily="34" charset="-122"/>
                <a:sym typeface="+mn-ea"/>
              </a:rPr>
              <a:t>号</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76885" y="52070"/>
            <a:ext cx="2491105" cy="678815"/>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chemeClr val="bg1"/>
                </a:solidFill>
                <a:latin typeface="微软雅黑" panose="020B0503020204020204" pitchFamily="34" charset="-122"/>
                <a:ea typeface="微软雅黑" panose="020B0503020204020204" pitchFamily="34" charset="-122"/>
              </a:rPr>
              <a:t>建立背景</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18210" y="861060"/>
            <a:ext cx="3735705"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形成过程：</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322195" y="2407920"/>
            <a:ext cx="2501900" cy="2490470"/>
            <a:chOff x="1376" y="2832"/>
            <a:chExt cx="3940" cy="3922"/>
          </a:xfrm>
        </p:grpSpPr>
        <p:sp>
          <p:nvSpPr>
            <p:cNvPr id="3" name="圆角矩形 2"/>
            <p:cNvSpPr/>
            <p:nvPr/>
          </p:nvSpPr>
          <p:spPr>
            <a:xfrm>
              <a:off x="1376" y="4124"/>
              <a:ext cx="3940" cy="2630"/>
            </a:xfrm>
            <a:prstGeom prst="roundRect">
              <a:avLst/>
            </a:prstGeom>
            <a:noFill/>
            <a:ln w="190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全国安全隐患排查治理现场会</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748" y="3486"/>
              <a:ext cx="3266" cy="55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accent4">
                      <a:lumMod val="60000"/>
                      <a:lumOff val="40000"/>
                    </a:schemeClr>
                  </a:solidFill>
                  <a:latin typeface="微软雅黑" panose="020B0503020204020204" pitchFamily="34" charset="-122"/>
                  <a:ea typeface="微软雅黑" panose="020B0503020204020204" pitchFamily="34" charset="-122"/>
                </a:rPr>
                <a:t>2011</a:t>
              </a:r>
              <a:r>
                <a:rPr lang="zh-CN" altLang="en-US" b="1">
                  <a:solidFill>
                    <a:schemeClr val="accent4">
                      <a:lumMod val="60000"/>
                      <a:lumOff val="40000"/>
                    </a:schemeClr>
                  </a:solidFill>
                  <a:latin typeface="微软雅黑" panose="020B0503020204020204" pitchFamily="34" charset="-122"/>
                  <a:ea typeface="微软雅黑" panose="020B0503020204020204" pitchFamily="34" charset="-122"/>
                </a:rPr>
                <a:t>年</a:t>
              </a:r>
              <a:r>
                <a:rPr lang="en-US" altLang="zh-CN" b="1">
                  <a:solidFill>
                    <a:schemeClr val="accent4">
                      <a:lumMod val="60000"/>
                      <a:lumOff val="40000"/>
                    </a:schemeClr>
                  </a:solidFill>
                  <a:latin typeface="微软雅黑" panose="020B0503020204020204" pitchFamily="34" charset="-122"/>
                  <a:ea typeface="微软雅黑" panose="020B0503020204020204" pitchFamily="34" charset="-122"/>
                </a:rPr>
                <a:t>10</a:t>
              </a:r>
              <a:r>
                <a:rPr lang="zh-CN" altLang="en-US" b="1">
                  <a:solidFill>
                    <a:schemeClr val="accent4">
                      <a:lumMod val="60000"/>
                      <a:lumOff val="40000"/>
                    </a:schemeClr>
                  </a:solidFill>
                  <a:latin typeface="微软雅黑" panose="020B0503020204020204" pitchFamily="34" charset="-122"/>
                  <a:ea typeface="微软雅黑" panose="020B0503020204020204" pitchFamily="34" charset="-122"/>
                </a:rPr>
                <a:t>月</a:t>
              </a:r>
              <a:r>
                <a:rPr lang="en-US" altLang="zh-CN" b="1">
                  <a:solidFill>
                    <a:schemeClr val="accent4">
                      <a:lumMod val="60000"/>
                      <a:lumOff val="40000"/>
                    </a:schemeClr>
                  </a:solidFill>
                  <a:latin typeface="微软雅黑" panose="020B0503020204020204" pitchFamily="34" charset="-122"/>
                  <a:ea typeface="微软雅黑" panose="020B0503020204020204" pitchFamily="34" charset="-122"/>
                </a:rPr>
                <a:t>26</a:t>
              </a:r>
              <a:r>
                <a:rPr lang="zh-CN" altLang="en-US" b="1">
                  <a:solidFill>
                    <a:schemeClr val="accent4">
                      <a:lumMod val="60000"/>
                      <a:lumOff val="40000"/>
                    </a:schemeClr>
                  </a:solidFill>
                  <a:latin typeface="微软雅黑" panose="020B0503020204020204" pitchFamily="34" charset="-122"/>
                  <a:ea typeface="微软雅黑" panose="020B0503020204020204" pitchFamily="34" charset="-122"/>
                </a:rPr>
                <a:t>日</a:t>
              </a:r>
              <a:endParaRPr lang="zh-CN" altLang="en-US" b="1">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1748" y="2832"/>
              <a:ext cx="3266" cy="55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rPr>
                <a:t>顺义会议</a:t>
              </a:r>
              <a:endPar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7322185" y="2407920"/>
            <a:ext cx="3023235" cy="2490470"/>
            <a:chOff x="9517" y="2793"/>
            <a:chExt cx="4761" cy="3922"/>
          </a:xfrm>
        </p:grpSpPr>
        <p:sp>
          <p:nvSpPr>
            <p:cNvPr id="6" name="圆角矩形 5"/>
            <p:cNvSpPr/>
            <p:nvPr/>
          </p:nvSpPr>
          <p:spPr>
            <a:xfrm>
              <a:off x="9880" y="4085"/>
              <a:ext cx="3940" cy="2630"/>
            </a:xfrm>
            <a:prstGeom prst="roundRect">
              <a:avLst/>
            </a:prstGeom>
            <a:noFill/>
            <a:ln w="190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《关于建立安全隐患排查治理体系的通知》</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0303" y="3447"/>
              <a:ext cx="3190" cy="55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accent4">
                      <a:lumMod val="60000"/>
                      <a:lumOff val="40000"/>
                    </a:schemeClr>
                  </a:solidFill>
                  <a:latin typeface="微软雅黑" panose="020B0503020204020204" pitchFamily="34" charset="-122"/>
                  <a:ea typeface="微软雅黑" panose="020B0503020204020204" pitchFamily="34" charset="-122"/>
                </a:rPr>
                <a:t>2012</a:t>
              </a:r>
              <a:r>
                <a:rPr lang="zh-CN" altLang="en-US" b="1" dirty="0" smtClean="0">
                  <a:solidFill>
                    <a:schemeClr val="accent4">
                      <a:lumMod val="60000"/>
                      <a:lumOff val="40000"/>
                    </a:schemeClr>
                  </a:solidFill>
                  <a:latin typeface="微软雅黑" panose="020B0503020204020204" pitchFamily="34" charset="-122"/>
                  <a:ea typeface="微软雅黑" panose="020B0503020204020204" pitchFamily="34" charset="-122"/>
                </a:rPr>
                <a:t>年</a:t>
              </a:r>
              <a:r>
                <a:rPr lang="en-US" altLang="zh-CN" b="1" dirty="0" smtClean="0">
                  <a:solidFill>
                    <a:schemeClr val="accent4">
                      <a:lumMod val="60000"/>
                      <a:lumOff val="40000"/>
                    </a:schemeClr>
                  </a:solidFill>
                  <a:latin typeface="微软雅黑" panose="020B0503020204020204" pitchFamily="34" charset="-122"/>
                  <a:ea typeface="微软雅黑" panose="020B0503020204020204" pitchFamily="34" charset="-122"/>
                </a:rPr>
                <a:t>1</a:t>
              </a:r>
              <a:r>
                <a:rPr lang="zh-CN" altLang="en-US" b="1" dirty="0" smtClean="0">
                  <a:solidFill>
                    <a:schemeClr val="accent4">
                      <a:lumMod val="60000"/>
                      <a:lumOff val="40000"/>
                    </a:schemeClr>
                  </a:solidFill>
                  <a:latin typeface="微软雅黑" panose="020B0503020204020204" pitchFamily="34" charset="-122"/>
                  <a:ea typeface="微软雅黑" panose="020B0503020204020204" pitchFamily="34" charset="-122"/>
                </a:rPr>
                <a:t>月</a:t>
              </a:r>
              <a:r>
                <a:rPr lang="en-US" altLang="zh-CN" b="1" dirty="0">
                  <a:solidFill>
                    <a:schemeClr val="accent4">
                      <a:lumMod val="60000"/>
                      <a:lumOff val="40000"/>
                    </a:schemeClr>
                  </a:solidFill>
                  <a:latin typeface="微软雅黑" panose="020B0503020204020204" pitchFamily="34" charset="-122"/>
                  <a:ea typeface="微软雅黑" panose="020B0503020204020204" pitchFamily="34" charset="-122"/>
                </a:rPr>
                <a:t>5</a:t>
              </a:r>
              <a:r>
                <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rPr>
                <a:t>日</a:t>
              </a:r>
              <a:endPar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9517" y="2793"/>
              <a:ext cx="4761" cy="55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rPr>
                <a:t>安委办</a:t>
              </a: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〔20</a:t>
              </a:r>
              <a:r>
                <a:rPr lang="en-US" altLang="zh-CN"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12</a:t>
              </a: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a:t>
              </a:r>
              <a:r>
                <a:rPr lang="en-US" altLang="zh-CN"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1</a:t>
              </a: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号</a:t>
              </a:r>
              <a:endPar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sym typeface="+mn-ea"/>
              </a:endParaRPr>
            </a:p>
          </p:txBody>
        </p:sp>
      </p:grpSp>
      <p:sp>
        <p:nvSpPr>
          <p:cNvPr id="16" name="右箭头 15"/>
          <p:cNvSpPr/>
          <p:nvPr/>
        </p:nvSpPr>
        <p:spPr>
          <a:xfrm>
            <a:off x="5891530" y="3475355"/>
            <a:ext cx="408940" cy="117602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319975" y="5416061"/>
            <a:ext cx="6274191" cy="731520"/>
          </a:xfrm>
          <a:prstGeom prst="rect">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dirty="0" smtClean="0">
                <a:latin typeface="微软雅黑" panose="020B0503020204020204" pitchFamily="34" charset="-122"/>
                <a:ea typeface="微软雅黑" panose="020B0503020204020204" pitchFamily="34" charset="-122"/>
              </a:rPr>
              <a:t>隐患排查治理体系</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76885" y="52070"/>
            <a:ext cx="4518660" cy="678815"/>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chemeClr val="bg1"/>
                </a:solidFill>
                <a:latin typeface="微软雅黑" panose="020B0503020204020204" pitchFamily="34" charset="-122"/>
                <a:ea typeface="微软雅黑" panose="020B0503020204020204" pitchFamily="34" charset="-122"/>
              </a:rPr>
              <a:t>意义和主要内容</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18210" y="861060"/>
            <a:ext cx="3735705"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隐患排查治理体系：</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462405" y="1870710"/>
            <a:ext cx="9291955" cy="4088765"/>
            <a:chOff x="2303" y="2946"/>
            <a:chExt cx="14633" cy="6439"/>
          </a:xfrm>
        </p:grpSpPr>
        <p:sp>
          <p:nvSpPr>
            <p:cNvPr id="9" name="圆角矩形 8"/>
            <p:cNvSpPr/>
            <p:nvPr/>
          </p:nvSpPr>
          <p:spPr>
            <a:xfrm>
              <a:off x="2303" y="2946"/>
              <a:ext cx="7191" cy="309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0C0"/>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9745" y="2946"/>
              <a:ext cx="7191" cy="309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7" name="圆角矩形 16"/>
            <p:cNvSpPr/>
            <p:nvPr/>
          </p:nvSpPr>
          <p:spPr>
            <a:xfrm>
              <a:off x="2303" y="6286"/>
              <a:ext cx="7191" cy="309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8" name="圆角矩形 17"/>
            <p:cNvSpPr/>
            <p:nvPr/>
          </p:nvSpPr>
          <p:spPr>
            <a:xfrm>
              <a:off x="9745" y="6286"/>
              <a:ext cx="7191" cy="309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25" name="组合 24"/>
            <p:cNvGrpSpPr/>
            <p:nvPr/>
          </p:nvGrpSpPr>
          <p:grpSpPr>
            <a:xfrm>
              <a:off x="5448" y="4882"/>
              <a:ext cx="8305" cy="2697"/>
              <a:chOff x="5448" y="4882"/>
              <a:chExt cx="8305" cy="2697"/>
            </a:xfrm>
          </p:grpSpPr>
          <p:sp>
            <p:nvSpPr>
              <p:cNvPr id="19" name="圆角矩形 18"/>
              <p:cNvSpPr/>
              <p:nvPr/>
            </p:nvSpPr>
            <p:spPr>
              <a:xfrm>
                <a:off x="5448" y="4882"/>
                <a:ext cx="8305" cy="26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5623" y="5043"/>
                <a:ext cx="7944" cy="238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3635" y="3346"/>
              <a:ext cx="4527" cy="1536"/>
            </a:xfrm>
            <a:prstGeom prst="rect">
              <a:avLst/>
            </a:prstGeom>
            <a:noFill/>
          </p:spPr>
          <p:txBody>
            <a:bodyPr wrap="square" rtlCol="0">
              <a:spAutoFit/>
            </a:bodyPr>
            <a:lstStyle/>
            <a:p>
              <a:r>
                <a:rPr lang="zh-CN" altLang="en-US" sz="2800" dirty="0">
                  <a:solidFill>
                    <a:srgbClr val="0070C0"/>
                  </a:solidFill>
                  <a:latin typeface="微软雅黑" panose="020B0503020204020204" pitchFamily="34" charset="-122"/>
                  <a:ea typeface="微软雅黑" panose="020B0503020204020204" pitchFamily="34" charset="-122"/>
                </a:rPr>
                <a:t>以企业分级分类管理系统为</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基础</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113" y="5462"/>
              <a:ext cx="4982" cy="1536"/>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以企业安全隐患自查自报系统为</a:t>
              </a:r>
              <a:r>
                <a:rPr lang="zh-CN" altLang="en-US" sz="2800" b="1" dirty="0">
                  <a:solidFill>
                    <a:schemeClr val="bg1"/>
                  </a:solidFill>
                  <a:latin typeface="微软雅黑" panose="020B0503020204020204" pitchFamily="34" charset="-122"/>
                  <a:ea typeface="微软雅黑" panose="020B0503020204020204" pitchFamily="34" charset="-122"/>
                </a:rPr>
                <a:t>核心</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0313" y="3346"/>
              <a:ext cx="6056" cy="1536"/>
            </a:xfrm>
            <a:prstGeom prst="rect">
              <a:avLst/>
            </a:prstGeom>
            <a:noFill/>
          </p:spPr>
          <p:txBody>
            <a:bodyPr wrap="square" rtlCol="0">
              <a:spAutoFit/>
            </a:bodyPr>
            <a:lstStyle/>
            <a:p>
              <a:r>
                <a:rPr lang="zh-CN" altLang="en-US" sz="2800" dirty="0">
                  <a:solidFill>
                    <a:srgbClr val="0070C0"/>
                  </a:solidFill>
                  <a:latin typeface="微软雅黑" panose="020B0503020204020204" pitchFamily="34" charset="-122"/>
                  <a:ea typeface="微软雅黑" panose="020B0503020204020204" pitchFamily="34" charset="-122"/>
                </a:rPr>
                <a:t>以完善安全监管责任机制和考核机制为</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抓手</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676" y="7579"/>
              <a:ext cx="4191" cy="1536"/>
            </a:xfrm>
            <a:prstGeom prst="rect">
              <a:avLst/>
            </a:prstGeom>
            <a:noFill/>
          </p:spPr>
          <p:txBody>
            <a:bodyPr wrap="square" rtlCol="0">
              <a:spAutoFit/>
            </a:bodyPr>
            <a:lstStyle/>
            <a:p>
              <a:r>
                <a:rPr lang="zh-CN" altLang="en-US" sz="2800" dirty="0">
                  <a:solidFill>
                    <a:srgbClr val="0070C0"/>
                  </a:solidFill>
                  <a:latin typeface="微软雅黑" panose="020B0503020204020204" pitchFamily="34" charset="-122"/>
                  <a:ea typeface="微软雅黑" panose="020B0503020204020204" pitchFamily="34" charset="-122"/>
                </a:rPr>
                <a:t>以制定安全标准体系为</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支撑</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1078" y="7579"/>
              <a:ext cx="4527" cy="1536"/>
            </a:xfrm>
            <a:prstGeom prst="rect">
              <a:avLst/>
            </a:prstGeom>
            <a:noFill/>
          </p:spPr>
          <p:txBody>
            <a:bodyPr wrap="square" rtlCol="0">
              <a:spAutoFit/>
            </a:bodyPr>
            <a:lstStyle/>
            <a:p>
              <a:r>
                <a:rPr lang="zh-CN" altLang="en-US" sz="2800" dirty="0">
                  <a:solidFill>
                    <a:srgbClr val="0070C0"/>
                  </a:solidFill>
                  <a:latin typeface="微软雅黑" panose="020B0503020204020204" pitchFamily="34" charset="-122"/>
                  <a:ea typeface="微软雅黑" panose="020B0503020204020204" pitchFamily="34" charset="-122"/>
                </a:rPr>
                <a:t>以广泛开展安全教育培训为</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保障</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gr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8210" y="861060"/>
            <a:ext cx="3735705"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建立的意义：</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76885" y="52273"/>
            <a:ext cx="4518660" cy="679038"/>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chemeClr val="bg1"/>
                </a:solidFill>
                <a:latin typeface="微软雅黑" panose="020B0503020204020204" pitchFamily="34" charset="-122"/>
                <a:ea typeface="微软雅黑" panose="020B0503020204020204" pitchFamily="34" charset="-122"/>
              </a:rPr>
              <a:t>意义和主要内容</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9" name="同心圆 18"/>
          <p:cNvSpPr/>
          <p:nvPr/>
        </p:nvSpPr>
        <p:spPr>
          <a:xfrm>
            <a:off x="3145548" y="1848974"/>
            <a:ext cx="2982595" cy="2947035"/>
          </a:xfrm>
          <a:prstGeom prst="donut">
            <a:avLst>
              <a:gd name="adj" fmla="val 873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a:solidFill>
                  <a:schemeClr val="bg1"/>
                </a:solidFill>
                <a:latin typeface="微软雅黑" panose="020B0503020204020204" pitchFamily="34" charset="-122"/>
                <a:ea typeface="微软雅黑" panose="020B0503020204020204" pitchFamily="34" charset="-122"/>
              </a:rPr>
              <a:t>促进三个</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转变</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，实现安全隐患排查治理常态化、规范化、法制化</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0" name="同心圆 19"/>
          <p:cNvSpPr/>
          <p:nvPr/>
        </p:nvSpPr>
        <p:spPr>
          <a:xfrm>
            <a:off x="6166824" y="1975582"/>
            <a:ext cx="2905125" cy="2947670"/>
          </a:xfrm>
          <a:prstGeom prst="donut">
            <a:avLst>
              <a:gd name="adj" fmla="val 873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a:solidFill>
                  <a:schemeClr val="bg1"/>
                </a:solidFill>
                <a:latin typeface="微软雅黑" panose="020B0503020204020204" pitchFamily="34" charset="-122"/>
                <a:ea typeface="微软雅黑" panose="020B0503020204020204" pitchFamily="34" charset="-122"/>
              </a:rPr>
              <a:t>推动企业安全生产标准化建设工作，</a:t>
            </a:r>
            <a:r>
              <a:rPr lang="zh-CN" altLang="en-US" sz="2400">
                <a:solidFill>
                  <a:schemeClr val="bg1"/>
                </a:solidFill>
                <a:latin typeface="微软雅黑" panose="020B0503020204020204" pitchFamily="34" charset="-122"/>
                <a:ea typeface="微软雅黑" panose="020B0503020204020204" pitchFamily="34" charset="-122"/>
                <a:sym typeface="+mn-ea"/>
              </a:rPr>
              <a:t>建立健全安全生产长效机制</a:t>
            </a:r>
            <a:endParaRPr lang="zh-CN" altLang="en-US" sz="2400">
              <a:solidFill>
                <a:schemeClr val="bg1"/>
              </a:solidFill>
              <a:latin typeface="微软雅黑" panose="020B0503020204020204" pitchFamily="34" charset="-122"/>
              <a:ea typeface="微软雅黑" panose="020B0503020204020204" pitchFamily="34" charset="-122"/>
              <a:sym typeface="+mn-ea"/>
            </a:endParaRPr>
          </a:p>
        </p:txBody>
      </p:sp>
      <p:sp>
        <p:nvSpPr>
          <p:cNvPr id="21" name="同心圆 20"/>
          <p:cNvSpPr/>
          <p:nvPr/>
        </p:nvSpPr>
        <p:spPr>
          <a:xfrm>
            <a:off x="147917" y="1891176"/>
            <a:ext cx="2948305" cy="2947035"/>
          </a:xfrm>
          <a:prstGeom prst="donut">
            <a:avLst>
              <a:gd name="adj" fmla="val 873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a:solidFill>
                  <a:schemeClr val="bg1"/>
                </a:solidFill>
                <a:latin typeface="微软雅黑" panose="020B0503020204020204" pitchFamily="34" charset="-122"/>
                <a:ea typeface="微软雅黑" panose="020B0503020204020204" pitchFamily="34" charset="-122"/>
              </a:rPr>
              <a:t>安全生产管理理念、监管机制、监管手段的创新和发展</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2" name="同心圆 21"/>
          <p:cNvSpPr/>
          <p:nvPr/>
        </p:nvSpPr>
        <p:spPr>
          <a:xfrm>
            <a:off x="9119491" y="2031853"/>
            <a:ext cx="2922905" cy="2947670"/>
          </a:xfrm>
          <a:prstGeom prst="donut">
            <a:avLst>
              <a:gd name="adj" fmla="val 873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a:solidFill>
                  <a:schemeClr val="bg1"/>
                </a:solidFill>
                <a:latin typeface="微软雅黑" panose="020B0503020204020204" pitchFamily="34" charset="-122"/>
                <a:ea typeface="微软雅黑" panose="020B0503020204020204" pitchFamily="34" charset="-122"/>
              </a:rPr>
              <a:t>把握事故防范和安全生产工作的主动权</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858129" y="5359791"/>
            <a:ext cx="10747717" cy="115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t>（</a:t>
            </a:r>
            <a:r>
              <a:rPr lang="en-US" altLang="zh-CN" sz="2400" dirty="0" smtClean="0"/>
              <a:t>1</a:t>
            </a:r>
            <a:r>
              <a:rPr lang="zh-CN" altLang="en-US" sz="2400" dirty="0" smtClean="0"/>
              <a:t>）</a:t>
            </a:r>
            <a:r>
              <a:rPr lang="zh-CN" altLang="zh-CN" sz="2400" dirty="0" smtClean="0"/>
              <a:t>企业由被动接受安全监管向主动开展安全管理转变</a:t>
            </a:r>
            <a:r>
              <a:rPr lang="en-US" altLang="zh-CN" sz="2400" dirty="0" smtClean="0"/>
              <a:t> </a:t>
            </a:r>
            <a:endParaRPr lang="en-US" altLang="zh-CN" sz="2400" dirty="0" smtClean="0"/>
          </a:p>
          <a:p>
            <a:r>
              <a:rPr lang="zh-CN" altLang="en-US" sz="2400" dirty="0" smtClean="0"/>
              <a:t>（</a:t>
            </a:r>
            <a:r>
              <a:rPr lang="en-US" altLang="zh-CN" sz="2400" dirty="0" smtClean="0"/>
              <a:t>2</a:t>
            </a:r>
            <a:r>
              <a:rPr lang="zh-CN" altLang="en-US" sz="2400" dirty="0" smtClean="0"/>
              <a:t>）</a:t>
            </a:r>
            <a:r>
              <a:rPr lang="zh-CN" altLang="zh-CN" sz="2400" dirty="0" smtClean="0"/>
              <a:t>由政府为主的行政执法排查隐患向企业为主的日常管理排查隐患转变</a:t>
            </a:r>
            <a:r>
              <a:rPr lang="en-US" altLang="zh-CN" sz="2400" dirty="0" smtClean="0"/>
              <a:t>  </a:t>
            </a:r>
            <a:endParaRPr lang="en-US" altLang="zh-CN" sz="2400" dirty="0" smtClean="0"/>
          </a:p>
          <a:p>
            <a:r>
              <a:rPr lang="zh-CN" altLang="en-US" sz="2400" dirty="0" smtClean="0"/>
              <a:t>（</a:t>
            </a:r>
            <a:r>
              <a:rPr lang="en-US" altLang="zh-CN" sz="2400" dirty="0" smtClean="0"/>
              <a:t>3</a:t>
            </a:r>
            <a:r>
              <a:rPr lang="zh-CN" altLang="en-US" sz="2400" dirty="0" smtClean="0"/>
              <a:t>）</a:t>
            </a:r>
            <a:r>
              <a:rPr lang="zh-CN" altLang="zh-CN" sz="2400" dirty="0" smtClean="0"/>
              <a:t>从治标的隐患排查向治本的隐患排查转变，</a:t>
            </a:r>
            <a:endParaRPr lang="zh-CN" alt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8210" y="861060"/>
            <a:ext cx="3735705"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主要内容：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76885" y="52273"/>
            <a:ext cx="4518660" cy="679038"/>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chemeClr val="bg1"/>
                </a:solidFill>
                <a:latin typeface="微软雅黑" panose="020B0503020204020204" pitchFamily="34" charset="-122"/>
                <a:ea typeface="微软雅黑" panose="020B0503020204020204" pitchFamily="34" charset="-122"/>
              </a:rPr>
              <a:t>意义和主要内容</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4592638" y="2794000"/>
            <a:ext cx="3006725" cy="29387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pPr>
            <a:r>
              <a:rPr lang="zh-CN" altLang="en-US" sz="2800" b="1">
                <a:latin typeface="微软雅黑" panose="020B0503020204020204" pitchFamily="34" charset="-122"/>
                <a:ea typeface="微软雅黑" panose="020B0503020204020204" pitchFamily="34" charset="-122"/>
              </a:rPr>
              <a:t>安全隐患排查治理体系</a:t>
            </a:r>
            <a:endParaRPr lang="zh-CN" altLang="en-US" sz="2800" b="1">
              <a:latin typeface="微软雅黑" panose="020B0503020204020204" pitchFamily="34" charset="-122"/>
              <a:ea typeface="微软雅黑" panose="020B0503020204020204" pitchFamily="34" charset="-122"/>
            </a:endParaRPr>
          </a:p>
        </p:txBody>
      </p:sp>
      <p:sp>
        <p:nvSpPr>
          <p:cNvPr id="8" name="同心圆 7"/>
          <p:cNvSpPr/>
          <p:nvPr/>
        </p:nvSpPr>
        <p:spPr>
          <a:xfrm>
            <a:off x="4007485" y="2261870"/>
            <a:ext cx="4182110" cy="4003040"/>
          </a:xfrm>
          <a:prstGeom prst="donut">
            <a:avLst>
              <a:gd name="adj" fmla="val 4434"/>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7762240" y="3923030"/>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1">
                    <a:lumMod val="50000"/>
                  </a:schemeClr>
                </a:solidFill>
                <a:latin typeface="微软雅黑" panose="020B0503020204020204" pitchFamily="34" charset="-122"/>
                <a:ea typeface="微软雅黑" panose="020B0503020204020204" pitchFamily="34" charset="-122"/>
              </a:rPr>
              <a:t>5</a:t>
            </a:r>
            <a:endParaRPr lang="en-US" altLang="zh-CN" sz="24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3748405" y="3923030"/>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pitchFamily="34" charset="-122"/>
                <a:ea typeface="微软雅黑" panose="020B0503020204020204" pitchFamily="34" charset="-122"/>
              </a:rPr>
              <a:t>2</a:t>
            </a:r>
            <a:endParaRPr lang="en-US" altLang="zh-CN" sz="2400" b="1">
              <a:latin typeface="微软雅黑" panose="020B0503020204020204" pitchFamily="34" charset="-122"/>
              <a:ea typeface="微软雅黑" panose="020B0503020204020204" pitchFamily="34" charset="-122"/>
            </a:endParaRPr>
          </a:p>
        </p:txBody>
      </p:sp>
      <p:sp>
        <p:nvSpPr>
          <p:cNvPr id="15" name="椭圆 14"/>
          <p:cNvSpPr/>
          <p:nvPr/>
        </p:nvSpPr>
        <p:spPr>
          <a:xfrm>
            <a:off x="4411980" y="2465705"/>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1">
                    <a:lumMod val="50000"/>
                  </a:schemeClr>
                </a:solidFill>
                <a:latin typeface="微软雅黑" panose="020B0503020204020204" pitchFamily="34" charset="-122"/>
                <a:ea typeface="微软雅黑" panose="020B0503020204020204" pitchFamily="34" charset="-122"/>
              </a:rPr>
              <a:t>1</a:t>
            </a:r>
            <a:endParaRPr lang="en-US" altLang="zh-CN" sz="24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7098665" y="2465705"/>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1">
                    <a:lumMod val="50000"/>
                  </a:schemeClr>
                </a:solidFill>
                <a:latin typeface="微软雅黑" panose="020B0503020204020204" pitchFamily="34" charset="-122"/>
                <a:ea typeface="微软雅黑" panose="020B0503020204020204" pitchFamily="34" charset="-122"/>
              </a:rPr>
              <a:t>4</a:t>
            </a:r>
            <a:endParaRPr lang="en-US" altLang="zh-CN" sz="24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4331970" y="5327015"/>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1">
                    <a:lumMod val="50000"/>
                  </a:schemeClr>
                </a:solidFill>
                <a:latin typeface="微软雅黑" panose="020B0503020204020204" pitchFamily="34" charset="-122"/>
                <a:ea typeface="微软雅黑" panose="020B0503020204020204" pitchFamily="34" charset="-122"/>
              </a:rPr>
              <a:t>3</a:t>
            </a:r>
            <a:endParaRPr lang="en-US" altLang="zh-CN" sz="24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7098665" y="5327015"/>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1">
                    <a:lumMod val="50000"/>
                  </a:schemeClr>
                </a:solidFill>
                <a:latin typeface="微软雅黑" panose="020B0503020204020204" pitchFamily="34" charset="-122"/>
                <a:ea typeface="微软雅黑" panose="020B0503020204020204" pitchFamily="34" charset="-122"/>
              </a:rPr>
              <a:t>6</a:t>
            </a:r>
            <a:endParaRPr lang="en-US" altLang="zh-CN" sz="24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76275" y="2392045"/>
            <a:ext cx="3735705" cy="640080"/>
          </a:xfrm>
          <a:prstGeom prst="rect">
            <a:avLst/>
          </a:prstGeom>
          <a:noFill/>
        </p:spPr>
        <p:txBody>
          <a:bodyPr wrap="square" rtlCol="0">
            <a:spAutoFit/>
          </a:bodyPr>
          <a:lstStyle/>
          <a:p>
            <a:pPr indent="0" algn="r"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掌握企业底数和基本情况</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17575" y="3872230"/>
            <a:ext cx="2818765" cy="640080"/>
          </a:xfrm>
          <a:prstGeom prst="rect">
            <a:avLst/>
          </a:prstGeom>
          <a:noFill/>
        </p:spPr>
        <p:txBody>
          <a:bodyPr wrap="square" rtlCol="0">
            <a:spAutoFit/>
          </a:bodyPr>
          <a:lstStyle/>
          <a:p>
            <a:pPr indent="0" algn="r"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制定隐患排查标准</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87020" y="5292725"/>
            <a:ext cx="4044950" cy="640080"/>
          </a:xfrm>
          <a:prstGeom prst="rect">
            <a:avLst/>
          </a:prstGeom>
          <a:noFill/>
        </p:spPr>
        <p:txBody>
          <a:bodyPr wrap="square" rtlCol="0">
            <a:spAutoFit/>
          </a:bodyPr>
          <a:lstStyle/>
          <a:p>
            <a:pPr indent="0" algn="r"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建立隐患排查治理信息系统</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762240" y="2392045"/>
            <a:ext cx="4044950"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明确安全监管职责</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425815" y="3848735"/>
            <a:ext cx="3150870"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明确监管监察方式</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762240" y="5259705"/>
            <a:ext cx="4129405"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制定安全生产工作考核办法</a:t>
            </a: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748405" y="3923665"/>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1">
                    <a:lumMod val="50000"/>
                  </a:schemeClr>
                </a:solidFill>
                <a:latin typeface="微软雅黑" panose="020B0503020204020204" pitchFamily="34" charset="-122"/>
                <a:ea typeface="微软雅黑" panose="020B0503020204020204" pitchFamily="34" charset="-122"/>
              </a:rPr>
              <a:t>2</a:t>
            </a:r>
            <a:endParaRPr lang="en-US" altLang="zh-CN" sz="2400" b="1">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9037_1*i*1"/>
  <p:tag name="KSO_WM_TEMPLATE_CATEGORY" val="diagram"/>
  <p:tag name="KSO_WM_TEMPLATE_INDEX" val="20209037"/>
  <p:tag name="KSO_WM_UNIT_LAYERLEVEL" val="1"/>
  <p:tag name="KSO_WM_TAG_VERSION" val="1.0"/>
  <p:tag name="KSO_WM_BEAUTIFY_FLAG" val="#wm#"/>
  <p:tag name="KSO_WM_UNIT_TYPE" val="i"/>
  <p:tag name="KSO_WM_UNIT_INDEX" val="1"/>
  <p:tag name="KSO_WM_UNIT_BLOCK" val="0"/>
  <p:tag name="KSO_WM_UNIT_SM_LIMIT_TYPE" val="2"/>
  <p:tag name="KSO_WM_UNIT_DEC_AREA_ID" val="887bf7dd5d364742a00bd4c3de87f3fc"/>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969281ee359a788b1dd7"/>
  <p:tag name="KSO_WM_CHIP_XID" val="5efd969281ee359a788b1dd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 name="KSO_WM_UNIT_VALUE" val="55"/>
  <p:tag name="KSO_WM_TEMPLATE_ASSEMBLE_XID" val="5fd0a9bf1fa9d42129dd21fa"/>
  <p:tag name="KSO_WM_TEMPLATE_ASSEMBLE_GROUPID" val="5fd0a9bf1fa9d42129dd21fa"/>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9037_1*i*2"/>
  <p:tag name="KSO_WM_TEMPLATE_CATEGORY" val="diagram"/>
  <p:tag name="KSO_WM_TEMPLATE_INDEX" val="20209037"/>
  <p:tag name="KSO_WM_UNIT_LAYERLEVEL" val="1"/>
  <p:tag name="KSO_WM_TAG_VERSION" val="1.0"/>
  <p:tag name="KSO_WM_BEAUTIFY_FLAG" val="#wm#"/>
  <p:tag name="KSO_WM_UNIT_TYPE" val="i"/>
  <p:tag name="KSO_WM_UNIT_INDEX" val="2"/>
  <p:tag name="KSO_WM_UNIT_BLOCK" val="0"/>
  <p:tag name="KSO_WM_UNIT_SM_LIMIT_TYPE" val="2"/>
  <p:tag name="KSO_WM_UNIT_DEC_AREA_ID" val="e5612ed5c4f34ecd98e15cc409c709ff"/>
  <p:tag name="KSO_WM_UNIT_DECORATE_INFO" val="{&quot;DecorateInfoH&quot;:{&quot;IsAbs&quot;:true},&quot;DecorateInfoW&quot;:{&quot;IsAbs&quot;:true},&quot;DecorateInfoX&quot;:{&quot;IsAbs&quot;:true,&quot;Pos&quot;:1},&quot;DecorateInfoY&quot;:{&quot;IsAbs&quot;:true,&quot;Pos&quot;:1},&quot;ReferentInfo&quot;:{&quot;Id&quot;:&quot;e0dad85ba583451ebf2e14efb2f789dd&quot;,&quot;X&quot;:{&quot;Pos&quot;:1},&quot;Y&quot;:{&quot;Pos&quot;:1}},&quot;whChangeMode&quot;:0}"/>
  <p:tag name="KSO_WM_CHIP_GROUPID" val="5efd969281ee359a788b1dd7"/>
  <p:tag name="KSO_WM_CHIP_XID" val="5efd969281ee359a788b1dd8"/>
  <p:tag name="KSO_WM_UNIT_FILL_FORE_SCHEMECOLOR_INDEX_BRIGHTNESS" val="0"/>
  <p:tag name="KSO_WM_UNIT_FILL_FORE_SCHEMECOLOR_INDEX" val="16"/>
  <p:tag name="KSO_WM_UNIT_FILL_TYPE" val="1"/>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14"/>
  <p:tag name="KSO_WM_UNIT_TEXT_FILL_TYPE" val="1"/>
  <p:tag name="KSO_WM_UNIT_VALUE" val="440"/>
  <p:tag name="KSO_WM_TEMPLATE_ASSEMBLE_XID" val="5fd0a9bf1fa9d42129dd21fa"/>
  <p:tag name="KSO_WM_TEMPLATE_ASSEMBLE_GROUPID" val="5fd0a9bf1fa9d42129dd21fa"/>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9037_1*i*3"/>
  <p:tag name="KSO_WM_TEMPLATE_CATEGORY" val="diagram"/>
  <p:tag name="KSO_WM_TEMPLATE_INDEX" val="20209037"/>
  <p:tag name="KSO_WM_UNIT_LAYERLEVEL" val="1"/>
  <p:tag name="KSO_WM_TAG_VERSION" val="1.0"/>
  <p:tag name="KSO_WM_BEAUTIFY_FLAG" val="#wm#"/>
  <p:tag name="KSO_WM_UNIT_TYPE" val="i"/>
  <p:tag name="KSO_WM_UNIT_INDEX" val="3"/>
  <p:tag name="KSO_WM_UNIT_BLOCK" val="0"/>
  <p:tag name="KSO_WM_UNIT_SM_LIMIT_TYPE" val="2"/>
  <p:tag name="KSO_WM_UNIT_DEC_AREA_ID" val="4f62c75fef25429ca42f51404e299ab1"/>
  <p:tag name="KSO_WM_UNIT_DECORATE_INFO" val="{&quot;DecorateInfoH&quot;:{&quot;IsAbs&quot;:true},&quot;DecorateInfoW&quot;:{&quot;IsAbs&quot;:true},&quot;DecorateInfoX&quot;:{&quot;IsAbs&quot;:true,&quot;Pos&quot;:1},&quot;DecorateInfoY&quot;:{&quot;IsAbs&quot;:true,&quot;Pos&quot;:1},&quot;ReferentInfo&quot;:{&quot;Id&quot;:&quot;3336b552ab7a4dcbb873434fec893d2f&quot;,&quot;X&quot;:{&quot;Pos&quot;:1},&quot;Y&quot;:{&quot;Pos&quot;:1}},&quot;whChangeMode&quot;:0}"/>
  <p:tag name="KSO_WM_CHIP_GROUPID" val="5efd969281ee359a788b1dd7"/>
  <p:tag name="KSO_WM_CHIP_XID" val="5efd969281ee359a788b1dd8"/>
  <p:tag name="KSO_WM_UNIT_FILL_FORE_SCHEMECOLOR_INDEX_BRIGHTNESS" val="0"/>
  <p:tag name="KSO_WM_UNIT_FILL_FORE_SCHEMECOLOR_INDEX" val="15"/>
  <p:tag name="KSO_WM_UNIT_FILL_TYPE" val="1"/>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14"/>
  <p:tag name="KSO_WM_UNIT_TEXT_FILL_TYPE" val="1"/>
  <p:tag name="KSO_WM_UNIT_VALUE" val="825"/>
  <p:tag name="KSO_WM_TEMPLATE_ASSEMBLE_XID" val="5fd0a9bf1fa9d42129dd21fa"/>
  <p:tag name="KSO_WM_TEMPLATE_ASSEMBLE_GROUPID" val="5fd0a9bf1fa9d42129dd21fa"/>
</p:tagLst>
</file>

<file path=ppt/tags/tag1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37_1*f*1"/>
  <p:tag name="KSO_WM_TEMPLATE_CATEGORY" val="diagram"/>
  <p:tag name="KSO_WM_TEMPLATE_INDEX" val="20209037"/>
  <p:tag name="KSO_WM_UNIT_LAYERLEVEL" val="1"/>
  <p:tag name="KSO_WM_TAG_VERSION" val="1.0"/>
  <p:tag name="KSO_WM_BEAUTIFY_FLAG" val="#wm#"/>
  <p:tag name="KSO_WM_UNIT_DEFAULT_FONT" val="14;20;2"/>
  <p:tag name="KSO_WM_UNIT_BLOCK" val="0"/>
  <p:tag name="KSO_WM_UNIT_VALUE" val="168"/>
  <p:tag name="KSO_WM_UNIT_SHOW_EDIT_AREA_INDICATION" val="1"/>
  <p:tag name="KSO_WM_CHIP_GROUPID" val="5e6b05596848fb12bee65ac8"/>
  <p:tag name="KSO_WM_CHIP_XID" val="5e6b05596848fb12bee65aca"/>
  <p:tag name="KSO_WM_UNIT_DEC_AREA_ID" val="e0dad85ba583451ebf2e14efb2f789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a22add1c692491480c4469c9a8a82da"/>
  <p:tag name="KSO_WM_UNIT_SUPPORT_BIG_FONT" val="1"/>
  <p:tag name="KSO_WM_UNIT_TEXT_FILL_FORE_SCHEMECOLOR_INDEX_BRIGHTNESS" val="0.25"/>
  <p:tag name="KSO_WM_UNIT_TEXT_FILL_FORE_SCHEMECOLOR_INDEX" val="13"/>
  <p:tag name="KSO_WM_UNIT_TEXT_FILL_TYPE" val="1"/>
  <p:tag name="KSO_WM_TEMPLATE_ASSEMBLE_XID" val="5fd0a9bf1fa9d42129dd21fa"/>
  <p:tag name="KSO_WM_TEMPLATE_ASSEMBLE_GROUPID" val="5fd0a9bf1fa9d42129dd21fa"/>
</p:tagLst>
</file>

<file path=ppt/tags/tag14.xml><?xml version="1.0" encoding="utf-8"?>
<p:tagLst xmlns:p="http://schemas.openxmlformats.org/presentationml/2006/main">
  <p:tag name="KSO_WM_UNIT_VALUE" val="888*2707"/>
  <p:tag name="KSO_WM_UNIT_HIGHLIGHT" val="0"/>
  <p:tag name="KSO_WM_UNIT_COMPATIBLE" val="1"/>
  <p:tag name="KSO_WM_UNIT_DIAGRAM_ISNUMVISUAL" val="0"/>
  <p:tag name="KSO_WM_UNIT_DIAGRAM_ISREFERUNIT" val="0"/>
  <p:tag name="KSO_WM_UNIT_TYPE" val="d"/>
  <p:tag name="KSO_WM_UNIT_INDEX" val="1"/>
  <p:tag name="KSO_WM_UNIT_ID" val="diagram20209037_1*d*1"/>
  <p:tag name="KSO_WM_TEMPLATE_CATEGORY" val="diagram"/>
  <p:tag name="KSO_WM_TEMPLATE_INDEX" val="20209037"/>
  <p:tag name="KSO_WM_UNIT_LAYERLEVEL" val="1"/>
  <p:tag name="KSO_WM_TAG_VERSION" val="1.0"/>
  <p:tag name="KSO_WM_BEAUTIFY_FLAG" val="#wm#"/>
  <p:tag name="KSO_WM_CHIP_GROUPID" val="5e7310da9a230a26b9e88a19"/>
  <p:tag name="KSO_WM_CHIP_XID" val="5e7310da9a230a26b9e88a1a"/>
  <p:tag name="KSO_WM_UNIT_DEC_AREA_ID" val="3336b552ab7a4dcbb873434fec893d2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0ad5564ba8748deb7cd86aaf655ec31"/>
  <p:tag name="KSO_WM_UNIT_PLACING_PICTURE" val="b0ad5564ba8748deb7cd86aaf655ec31"/>
  <p:tag name="KSO_WM_UNIT_SUPPORT_BIG_FONT" val="1"/>
  <p:tag name="KSO_WM_UNIT_SUPPORT_UNIT_TYPE" val="[&quot;l&quot;,&quot;m&quot;,&quot;n&quot;,&quot;o&quot;,&quot;p&quot;,&quot;q&quot;,&quot;r&quot;,&quot;δ&quot;,&quot;ε&quot;,&quot;ζ&quot;,&quot;η&quot;,&quot;d&quot;,&quot;α&quot;,&quot;β&quot;,&quot;θ&quot;]"/>
  <p:tag name="KSO_WM_TEMPLATE_ASSEMBLE_XID" val="5fd0a9bf1fa9d42129dd21fa"/>
  <p:tag name="KSO_WM_TEMPLATE_ASSEMBLE_GROUPID" val="5fd0a9bf1fa9d42129dd21fa"/>
</p:tagLst>
</file>

<file path=ppt/tags/tag1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SLIDE_ID" val="diagram20209037_1"/>
  <p:tag name="KSO_WM_TEMPLATE_SUBCATEGORY" val="21"/>
  <p:tag name="KSO_WM_SLIDE_ITEM_CNT" val="0"/>
  <p:tag name="KSO_WM_SLIDE_INDEX" val="1"/>
  <p:tag name="KSO_WM_TAG_VERSION" val="1.0"/>
  <p:tag name="KSO_WM_BEAUTIFY_FLAG" val="#wm#"/>
  <p:tag name="KSO_WM_TEMPLATE_CATEGORY" val="diagram"/>
  <p:tag name="KSO_WM_TEMPLATE_INDEX" val="20209037"/>
  <p:tag name="KSO_WM_SLIDE_LAYOUT" val="d_f"/>
  <p:tag name="KSO_WM_SLIDE_LAYOUT_CNT" val="1_1"/>
  <p:tag name="KSO_WM_SLIDE_TYPE" val="text"/>
  <p:tag name="KSO_WM_SLIDE_SUBTYPE" val="picTxt"/>
  <p:tag name="KSO_WM_SLIDE_SIZE" val="884*879"/>
  <p:tag name="KSO_WM_SLIDE_POSITION" val="36*-170"/>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id&quot;:&quot;2020-12-09T18:41:03&quot;,&quot;maxSize&quot;:{&quot;size1&quot;:42.200000000000003},&quot;minSize&quot;:{&quot;size1&quot;:31.199999999999999},&quot;normalSize&quot;:{&quot;size1&quot;:41.866481481481479},&quot;subLayout&quot;:[{&quot;id&quot;:&quot;2020-12-09T18:41:03&quot;,&quot;margin&quot;:{&quot;bottom&quot;:0.026000002399086952,&quot;left&quot;:3.4570000171661377,&quot;right&quot;:3.3159999847412109,&quot;top&quot;:2.1170001029968262},&quot;type&quot;:0},{&quot;id&quot;:&quot;2020-12-09T18:41:03&quot;,&quot;margin&quot;:{&quot;bottom&quot;:2.5399999618530273,&quot;left&quot;:3.3870000839233398,&quot;right&quot;:3.3859999179840088,&quot;top&quot;:1.6670000553131104},&quot;type&quot;:0}],&quot;type&quot;:0}"/>
  <p:tag name="KSO_WM_SLIDE_BACKGROUND" val="[&quot;general&quot;]"/>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89881773e3c341c1ab689e24c79864c5&quot;,&quot;fill_align&quot;:&quot;lm&quot;,&quot;chip_types&quot;:[&quot;text&quot;,&quot;header&quot;]},{&quot;text_align&quot;:&quot;lm&quot;,&quot;text_direction&quot;:&quot;horizontal&quot;,&quot;support_big_font&quot;:true,&quot;fill_id&quot;:&quot;7358526a601f4bc69a33a53d7bc8b819&quot;,&quot;fill_align&quot;:&quot;lm&quot;,&quot;chip_types&quot;:[&quot;diagram&quot;,&quot;pictext&quot;,&quot;text&quot;,&quot;picture&quot;,&quot;chart&quot;,&quot;table&quot;,&quot;video&quot;]}]]"/>
  <p:tag name="KSO_WM_CHIP_XID" val="5efd969281ee359a788b1dd8"/>
  <p:tag name="KSO_WM_CHIP_DECFILLPROP" val="[]"/>
  <p:tag name="KSO_WM_SLIDE_CAN_ADD_NAVIGATION" val="1"/>
  <p:tag name="KSO_WM_CHIP_GROUPID" val="5efd969281ee359a788b1dd7"/>
  <p:tag name="KSO_WM_SLIDE_BK_DARK_LIGHT" val="2"/>
  <p:tag name="KSO_WM_SLIDE_BACKGROUND_TYPE" val="general"/>
  <p:tag name="KSO_WM_SLIDE_SUPPORT_FEATURE_TYPE" val="0"/>
  <p:tag name="KSO_WM_TEMPLATE_ASSEMBLE_XID" val="5fd0a9bf1fa9d42129dd21fa"/>
  <p:tag name="KSO_WM_TEMPLATE_ASSEMBLE_GROUPID" val="5fd0a9bf1fa9d42129dd21fa"/>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7.xml><?xml version="1.0" encoding="utf-8"?>
<p:tagLst xmlns:p="http://schemas.openxmlformats.org/presentationml/2006/main">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CHIP_GROUPID" val="5efd969281ee359a788b1dd7"/>
  <p:tag name="KSO_WM_CHIP_XID" val="5efd969281ee359a788b1dd8"/>
  <p:tag name="KSO_WM_UNIT_FILL_FORE_SCHEMECOLOR_INDEX_BRIGHTNESS" val="0"/>
  <p:tag name="KSO_WM_UNIT_FILL_FORE_SCHEMECOLOR_INDEX" val="5"/>
  <p:tag name="KSO_WM_UNIT_FILL_TYPE" val="1"/>
  <p:tag name="KSO_WM_TEMPLATE_CATEGORY" val="diagram"/>
  <p:tag name="KSO_WM_TEMPLATE_INDEX" val="20209037"/>
  <p:tag name="KSO_WM_UNIT_ID" val="diagram20209037_1**"/>
  <p:tag name="KSO_WM_UNIT_VALUE" val="374"/>
  <p:tag name="KSO_WM_TEMPLATE_ASSEMBLE_XID" val="5fd0a9bf1fa9d42129dd21fa"/>
  <p:tag name="KSO_WM_TEMPLATE_ASSEMBLE_GROUPID" val="5fd0a9bf1fa9d42129dd21fa"/>
</p:tagLst>
</file>

<file path=ppt/tags/tag9.xml><?xml version="1.0" encoding="utf-8"?>
<p:tagLst xmlns:p="http://schemas.openxmlformats.org/presentationml/2006/main">
  <p:tag name="KSO_WM_CHIP_GROUPID" val="5efd969281ee359a788b1dd7"/>
  <p:tag name="KSO_WM_CHIP_XID" val="5efd969281ee359a788b1dd8"/>
  <p:tag name="KSO_WM_UNIT_FILL_FORE_SCHEMECOLOR_INDEX_BRIGHTNESS" val="0"/>
  <p:tag name="KSO_WM_UNIT_FILL_FORE_SCHEMECOLOR_INDEX" val="9"/>
  <p:tag name="KSO_WM_UNIT_FILL_TYPE" val="1"/>
  <p:tag name="KSO_WM_TEMPLATE_CATEGORY" val="diagram"/>
  <p:tag name="KSO_WM_TEMPLATE_INDEX" val="20209037"/>
  <p:tag name="KSO_WM_UNIT_ID" val="diagram20209037_1**"/>
  <p:tag name="KSO_WM_UNIT_VALUE" val="374"/>
  <p:tag name="KSO_WM_TEMPLATE_ASSEMBLE_XID" val="5fd0a9bf1fa9d42129dd21fa"/>
  <p:tag name="KSO_WM_TEMPLATE_ASSEMBLE_GROUPID" val="5fd0a9bf1fa9d42129dd21f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8243</Words>
  <Application>WPS 演示</Application>
  <PresentationFormat>宽屏</PresentationFormat>
  <Paragraphs>1268</Paragraphs>
  <Slides>43</Slides>
  <Notes>36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43</vt:i4>
      </vt:variant>
    </vt:vector>
  </HeadingPairs>
  <TitlesOfParts>
    <vt:vector size="59" baseType="lpstr">
      <vt:lpstr>Arial</vt:lpstr>
      <vt:lpstr>宋体</vt:lpstr>
      <vt:lpstr>Wingdings</vt:lpstr>
      <vt:lpstr>微软雅黑</vt:lpstr>
      <vt:lpstr>Segoe UI</vt:lpstr>
      <vt:lpstr>Wingdings</vt:lpstr>
      <vt:lpstr>Arial Unicode MS</vt:lpstr>
      <vt:lpstr>Calibri Light</vt:lpstr>
      <vt:lpstr>Calibri</vt:lpstr>
      <vt:lpstr>黑体</vt:lpstr>
      <vt:lpstr>仿宋</vt:lpstr>
      <vt:lpstr>DIN-BoldItalic</vt:lpstr>
      <vt:lpstr>Segoe Print</vt:lpstr>
      <vt:lpstr>楷体</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安应vs安全人星盟</dc:title>
  <dc:creator>安应ansying.com</dc:creator>
  <cp:keywords>更多免费资料，请添加“安小应”微信号：ansyingcysafety</cp:keywords>
  <cp:category>EHS</cp:category>
  <cp:lastModifiedBy>little fairy</cp:lastModifiedBy>
  <cp:revision>3</cp:revision>
  <dcterms:created xsi:type="dcterms:W3CDTF">2020-12-25T12:42:00Z</dcterms:created>
  <dcterms:modified xsi:type="dcterms:W3CDTF">2024-03-26T08:21:42Z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E16B222470BA437081C28E826B0C169A_13</vt:lpwstr>
  </property>
</Properties>
</file>