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png" ContentType="image/png"/>
  <Default Extension="jpeg" ContentType="image/jpeg"/>
  <Default Extension="JPG" ContentType="image/.jp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ommentAuthors.xml" ContentType="application/vnd.openxmlformats-officedocument.presentationml.commentAuthors+xml"/>
  <Override PartName="/ppt/drawings/drawing1.xml" ContentType="application/vnd.openxmlformats-officedocument.drawingml.chartshap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3"/>
    <p:sldMasterId id="2147483661" r:id="rId4"/>
    <p:sldMasterId id="2147483664" r:id="rId5"/>
    <p:sldMasterId id="2147483667" r:id="rId6"/>
    <p:sldMasterId id="2147483670" r:id="rId7"/>
  </p:sldMasterIdLst>
  <p:notesMasterIdLst>
    <p:notesMasterId r:id="rId9"/>
  </p:notesMasterIdLst>
  <p:sldIdLst>
    <p:sldId id="257" r:id="rId8"/>
    <p:sldId id="354" r:id="rId10"/>
    <p:sldId id="258" r:id="rId11"/>
    <p:sldId id="259" r:id="rId12"/>
    <p:sldId id="260" r:id="rId13"/>
    <p:sldId id="265" r:id="rId14"/>
    <p:sldId id="268" r:id="rId15"/>
    <p:sldId id="270" r:id="rId16"/>
    <p:sldId id="316" r:id="rId17"/>
    <p:sldId id="328" r:id="rId18"/>
    <p:sldId id="325" r:id="rId19"/>
    <p:sldId id="311" r:id="rId20"/>
    <p:sldId id="321" r:id="rId21"/>
    <p:sldId id="318" r:id="rId22"/>
    <p:sldId id="322" r:id="rId23"/>
    <p:sldId id="323" r:id="rId24"/>
    <p:sldId id="324" r:id="rId25"/>
    <p:sldId id="317" r:id="rId26"/>
    <p:sldId id="320" r:id="rId27"/>
    <p:sldId id="300" r:id="rId28"/>
    <p:sldId id="327" r:id="rId29"/>
    <p:sldId id="329" r:id="rId30"/>
    <p:sldId id="330" r:id="rId31"/>
    <p:sldId id="326" r:id="rId32"/>
    <p:sldId id="301" r:id="rId33"/>
    <p:sldId id="273" r:id="rId34"/>
    <p:sldId id="274" r:id="rId35"/>
    <p:sldId id="275" r:id="rId36"/>
    <p:sldId id="276" r:id="rId37"/>
    <p:sldId id="299" r:id="rId38"/>
    <p:sldId id="287" r:id="rId39"/>
    <p:sldId id="288" r:id="rId40"/>
    <p:sldId id="308" r:id="rId41"/>
    <p:sldId id="297" r:id="rId42"/>
    <p:sldId id="298" r:id="rId43"/>
  </p:sldIdLst>
  <p:sldSz cx="9144000" cy="5143500" type="screen16x9"/>
  <p:notesSz cx="6858000" cy="9144000"/>
  <p:custDataLst>
    <p:tags r:id="rId48"/>
  </p:custDataLst>
  <p:defaultTextStyle>
    <a:defPPr>
      <a:defRPr lang="zh-CN"/>
    </a:defPPr>
    <a:lvl1pPr marL="0" algn="l" defTabSz="6851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1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1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1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1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1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1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1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1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620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3B8ABF"/>
    <a:srgbClr val="1B90A2"/>
    <a:srgbClr val="FDCD5F"/>
    <a:srgbClr val="F5841C"/>
    <a:srgbClr val="5FCACB"/>
    <a:srgbClr val="826C4A"/>
    <a:srgbClr val="FDB900"/>
    <a:srgbClr val="319095"/>
    <a:srgbClr val="A0B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9" autoAdjust="0"/>
    <p:restoredTop sz="94669" autoAdjust="0"/>
  </p:normalViewPr>
  <p:slideViewPr>
    <p:cSldViewPr snapToGrid="0" showGuides="1">
      <p:cViewPr varScale="1">
        <p:scale>
          <a:sx n="129" d="100"/>
          <a:sy n="129" d="100"/>
        </p:scale>
        <p:origin x="1086" y="108"/>
      </p:cViewPr>
      <p:guideLst>
        <p:guide orient="horz" pos="2160"/>
        <p:guide orient="horz" pos="162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4302"/>
    </p:cViewPr>
  </p:sorterViewPr>
  <p:notesViewPr>
    <p:cSldViewPr snapToGrid="0">
      <p:cViewPr varScale="1">
        <p:scale>
          <a:sx n="51" d="100"/>
          <a:sy n="51" d="100"/>
        </p:scale>
        <p:origin x="-2844" y="-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8" Type="http://schemas.openxmlformats.org/officeDocument/2006/relationships/tags" Target="tags/tag61.xml"/><Relationship Id="rId47" Type="http://schemas.openxmlformats.org/officeDocument/2006/relationships/commentAuthors" Target="commentAuthors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35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0" Type="http://schemas.openxmlformats.org/officeDocument/2006/relationships/slide" Target="slides/slide32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21608;&#32418;\&#28860;&#38081;&#21378;&#23433;&#20840;&#26631;&#20934;&#21270;\h&#32489;&#25928;&#31649;&#29702;&#21450;&#20998;&#21378;&#32771;&#26680;&#36890;&#25253;\2017&#24180;&#32489;&#25928;&#32771;&#26680;\2017&#36710;&#38388;&#32771;&#35780;\2017&#36710;&#38388;&#32489;&#25928;&#32771;&#35780;&#25104;&#32489;&#27719;&#24635;&#34920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elete val="1"/>
          </c:dLbls>
          <c:cat>
            <c:strRef>
              <c:f>Sheet3!$L$13:$L$20</c:f>
              <c:strCache>
                <c:ptCount val="8"/>
                <c:pt idx="0">
                  <c:v>1#高炉98.75</c:v>
                </c:pt>
                <c:pt idx="1">
                  <c:v>2#高炉97.69</c:v>
                </c:pt>
                <c:pt idx="2">
                  <c:v>供料99.09</c:v>
                </c:pt>
                <c:pt idx="3">
                  <c:v>喷煤99.07</c:v>
                </c:pt>
                <c:pt idx="4">
                  <c:v>铸动98.23</c:v>
                </c:pt>
                <c:pt idx="5">
                  <c:v>维修98.49</c:v>
                </c:pt>
                <c:pt idx="6">
                  <c:v>电修98.20</c:v>
                </c:pt>
                <c:pt idx="7">
                  <c:v>生产技术97.52</c:v>
                </c:pt>
              </c:strCache>
            </c:strRef>
          </c:cat>
          <c:val>
            <c:numRef>
              <c:f>Sheet3!$M$13:$M$20</c:f>
              <c:numCache>
                <c:formatCode>General</c:formatCode>
                <c:ptCount val="8"/>
                <c:pt idx="0">
                  <c:v>98.75</c:v>
                </c:pt>
                <c:pt idx="1">
                  <c:v>97.69</c:v>
                </c:pt>
                <c:pt idx="2">
                  <c:v>99.09</c:v>
                </c:pt>
                <c:pt idx="3">
                  <c:v>99.07</c:v>
                </c:pt>
                <c:pt idx="4">
                  <c:v>98.23</c:v>
                </c:pt>
                <c:pt idx="5">
                  <c:v>98.49</c:v>
                </c:pt>
                <c:pt idx="6">
                  <c:v>98.2</c:v>
                </c:pt>
                <c:pt idx="7">
                  <c:v>97.52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687424"/>
        <c:axId val="49742592"/>
      </c:barChart>
      <c:catAx>
        <c:axId val="159687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49742592"/>
        <c:crosses val="autoZero"/>
        <c:auto val="1"/>
        <c:lblAlgn val="ctr"/>
        <c:lblOffset val="100"/>
        <c:noMultiLvlLbl val="0"/>
      </c:catAx>
      <c:valAx>
        <c:axId val="49742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5968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0604440213891768"/>
          <c:w val="0.709606695552552"/>
          <c:h val="0.92177832526106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数量</c:v>
                </c:pt>
              </c:strCache>
            </c:strRef>
          </c:tx>
          <c:explosion val="29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一般隐患</c:v>
                </c:pt>
                <c:pt idx="1">
                  <c:v>重大隐患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537</c:v>
                </c:pt>
                <c:pt idx="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</c:legendEntry>
      <c:layout>
        <c:manualLayout>
          <c:xMode val="edge"/>
          <c:yMode val="edge"/>
          <c:x val="0.602460517555353"/>
          <c:y val="0.2838070047316"/>
          <c:w val="0.372839656640007"/>
          <c:h val="0.456742069507263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795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zero"/>
    <c:showDLblsOverMax val="0"/>
  </c:chart>
  <c:txPr>
    <a:bodyPr/>
    <a:lstStyle/>
    <a:p>
      <a:pPr>
        <a:defRPr lang="zh-CN" sz="1795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FFC000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Lbls>
            <c:delete val="1"/>
          </c:dLbls>
          <c:cat>
            <c:strRef>
              <c:f>Sheet1!$A$2:$A$6</c:f>
              <c:strCache>
                <c:ptCount val="4"/>
                <c:pt idx="0">
                  <c:v>管理缺陷</c:v>
                </c:pt>
                <c:pt idx="1">
                  <c:v>人的不安全行为</c:v>
                </c:pt>
                <c:pt idx="2">
                  <c:v>物的不安全状态</c:v>
                </c:pt>
                <c:pt idx="3">
                  <c:v>环境因素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110</c:v>
                </c:pt>
                <c:pt idx="1">
                  <c:v>22</c:v>
                </c:pt>
                <c:pt idx="2">
                  <c:v>311</c:v>
                </c:pt>
                <c:pt idx="3">
                  <c:v>105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"/>
      </c:pieChart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642873122818415"/>
          <c:y val="0.585809321043421"/>
          <c:w val="0.311766052439321"/>
          <c:h val="0.36996089381946"/>
        </c:manualLayout>
      </c:layout>
      <c:overlay val="0"/>
      <c:txPr>
        <a:bodyPr rot="0" spcFirstLastPara="0" vertOverflow="ellipsis" vert="horz" wrap="square" anchor="ctr" anchorCtr="1"/>
        <a:lstStyle/>
        <a:p>
          <a:pPr>
            <a:defRPr lang="zh-CN" sz="1795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zero"/>
    <c:showDLblsOverMax val="0"/>
  </c:chart>
  <c:txPr>
    <a:bodyPr/>
    <a:lstStyle/>
    <a:p>
      <a:pPr>
        <a:defRPr lang="zh-CN" sz="1795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zh-CN"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mtClean="0"/>
              <a:t>20XX</a:t>
            </a:r>
            <a:r>
              <a:rPr lang="zh-CN" altLang="en-US" smtClean="0"/>
              <a:t>年危险</a:t>
            </a:r>
            <a:r>
              <a:rPr lang="zh-CN" altLang="en-US"/>
              <a:t>源监控管理</a:t>
            </a:r>
            <a:endParaRPr lang="zh-CN" alt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896213910761155"/>
          <c:y val="0.240681818181818"/>
          <c:w val="0.898801673228348"/>
          <c:h val="0.3685701503221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2017年危险源监控管理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Sheet1!$A$2:$A$9</c:f>
              <c:strCache>
                <c:ptCount val="7"/>
                <c:pt idx="0">
                  <c:v>高炉本体</c:v>
                </c:pt>
                <c:pt idx="1">
                  <c:v>煤气系统</c:v>
                </c:pt>
                <c:pt idx="2">
                  <c:v>皮带系统</c:v>
                </c:pt>
                <c:pt idx="3">
                  <c:v>行车</c:v>
                </c:pt>
                <c:pt idx="4">
                  <c:v>喷煤系统</c:v>
                </c:pt>
                <c:pt idx="5">
                  <c:v>铁水运输</c:v>
                </c:pt>
                <c:pt idx="6">
                  <c:v>电气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34</c:v>
                </c:pt>
                <c:pt idx="1">
                  <c:v>44</c:v>
                </c:pt>
                <c:pt idx="2">
                  <c:v>38</c:v>
                </c:pt>
                <c:pt idx="3">
                  <c:v>31</c:v>
                </c:pt>
                <c:pt idx="4">
                  <c:v>12</c:v>
                </c:pt>
                <c:pt idx="5">
                  <c:v>11</c:v>
                </c:pt>
                <c:pt idx="6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5894016"/>
        <c:axId val="205896320"/>
      </c:barChart>
      <c:catAx>
        <c:axId val="205894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05896320"/>
        <c:crosses val="autoZero"/>
        <c:auto val="1"/>
        <c:lblAlgn val="ctr"/>
        <c:lblOffset val="100"/>
        <c:noMultiLvlLbl val="0"/>
      </c:catAx>
      <c:valAx>
        <c:axId val="205896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205894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0.20668</cdr:x>
      <cdr:y>0.2276</cdr:y>
    </cdr:from>
    <cdr:to>
      <cdr:x>0.27981</cdr:x>
      <cdr:y>0.36034</cdr:y>
    </cdr:to>
    <cdr:sp>
      <cdr:nvSpPr>
        <cdr:cNvPr id="2" name="矩形 1"/>
        <cdr:cNvSpPr/>
      </cdr:nvSpPr>
      <cdr:spPr xmlns:a="http://schemas.openxmlformats.org/drawingml/2006/main">
        <a:xfrm xmlns:a="http://schemas.openxmlformats.org/drawingml/2006/main">
          <a:off x="1449658" y="573628"/>
          <a:ext cx="512957" cy="334537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vert="horz" wrap="square" lIns="45720" tIns="45720" rIns="45720" bIns="45720" rtlCol="0" anchor="t" anchorCtr="0">
          <a:normAutofit/>
        </a:bodyPr>
        <a:lstStyle/>
        <a:p>
          <a:r>
            <a:rPr lang="en-US" altLang="zh-CN" sz="1600" dirty="0" smtClean="0"/>
            <a:t>34</a:t>
          </a:r>
          <a:endParaRPr lang="zh-CN" altLang="en-US" sz="1600" dirty="0"/>
        </a:p>
      </cdr:txBody>
    </cdr:sp>
  </cdr:relSizeAnchor>
  <cdr:relSizeAnchor xmlns:cdr="http://schemas.openxmlformats.org/drawingml/2006/chartDrawing">
    <cdr:from>
      <cdr:x>0.31002</cdr:x>
      <cdr:y>0.24088</cdr:y>
    </cdr:from>
    <cdr:to>
      <cdr:x>0.3434</cdr:x>
      <cdr:y>0.30282</cdr:y>
    </cdr:to>
    <cdr:sp>
      <cdr:nvSpPr>
        <cdr:cNvPr id="3" name="矩形 2"/>
        <cdr:cNvSpPr/>
      </cdr:nvSpPr>
      <cdr:spPr xmlns:a="http://schemas.openxmlformats.org/drawingml/2006/main">
        <a:xfrm xmlns:a="http://schemas.openxmlformats.org/drawingml/2006/main">
          <a:off x="2174489" y="607081"/>
          <a:ext cx="234175" cy="156118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Overflow="clip" vert="horz" wrap="square" lIns="45720" tIns="45720" rIns="45720" bIns="45720" rtlCol="0" anchor="t" anchorCtr="0">
          <a:normAutofit/>
        </a:bodyPr>
        <a:lstStyle/>
        <a:p>
          <a:endParaRPr lang="zh-CN" altLang="en-US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0.07313</cdr:x>
      <cdr:y>0.13274</cdr:y>
    </cdr:to>
    <cdr:sp>
      <cdr:nvSpPr>
        <cdr:cNvPr id="4" name="矩形 3"/>
        <cdr:cNvSpPr/>
      </cdr:nvSpPr>
      <cdr:spPr xmlns:a="http://schemas.openxmlformats.org/drawingml/2006/main">
        <a:xfrm xmlns:a="http://schemas.openxmlformats.org/drawingml/2006/main">
          <a:off x="0" y="0"/>
          <a:ext cx="512957" cy="334537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="horz" wrap="square" lIns="45720" tIns="45720" rIns="45720" bIns="45720" rtlCol="0" anchor="t" anchorCtr="0">
          <a:normAutofit/>
        </a:bodyPr>
        <a:lstStyle>
          <a:lvl1pPr marL="0" indent="0">
            <a:defRPr sz="1100">
              <a:latin typeface="Calibri" panose="020F0502020204030204" pitchFamily="34" charset="0"/>
            </a:defRPr>
          </a:lvl1pPr>
          <a:lvl2pPr marL="457200" indent="0">
            <a:defRPr sz="1100">
              <a:latin typeface="Calibri" panose="020F0502020204030204" pitchFamily="34" charset="0"/>
            </a:defRPr>
          </a:lvl2pPr>
          <a:lvl3pPr marL="914400" indent="0">
            <a:defRPr sz="1100">
              <a:latin typeface="Calibri" panose="020F0502020204030204" pitchFamily="34" charset="0"/>
            </a:defRPr>
          </a:lvl3pPr>
          <a:lvl4pPr marL="1371600" indent="0">
            <a:defRPr sz="1100">
              <a:latin typeface="Calibri" panose="020F0502020204030204" pitchFamily="34" charset="0"/>
            </a:defRPr>
          </a:lvl4pPr>
          <a:lvl5pPr marL="1828800" indent="0">
            <a:defRPr sz="1100">
              <a:latin typeface="Calibri" panose="020F0502020204030204" pitchFamily="34" charset="0"/>
            </a:defRPr>
          </a:lvl5pPr>
          <a:lvl6pPr marL="2286000" indent="0">
            <a:defRPr sz="1100">
              <a:latin typeface="Calibri" panose="020F0502020204030204" pitchFamily="34" charset="0"/>
            </a:defRPr>
          </a:lvl6pPr>
          <a:lvl7pPr marL="2743200" indent="0">
            <a:defRPr sz="1100">
              <a:latin typeface="Calibri" panose="020F0502020204030204" pitchFamily="34" charset="0"/>
            </a:defRPr>
          </a:lvl7pPr>
          <a:lvl8pPr marL="3200400" indent="0">
            <a:defRPr sz="1100">
              <a:latin typeface="Calibri" panose="020F0502020204030204" pitchFamily="34" charset="0"/>
            </a:defRPr>
          </a:lvl8pPr>
          <a:lvl9pPr marL="3657600" indent="0">
            <a:defRPr sz="1100">
              <a:latin typeface="Calibri" panose="020F0502020204030204" pitchFamily="34" charset="0"/>
            </a:defRPr>
          </a:lvl9pPr>
        </a:lstStyle>
        <a:p>
          <a:endParaRPr lang="zh-CN" altLang="en-US" sz="16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0.07313</cdr:x>
      <cdr:y>0.13274</cdr:y>
    </cdr:to>
    <cdr:sp>
      <cdr:nvSpPr>
        <cdr:cNvPr id="5" name="矩形 4"/>
        <cdr:cNvSpPr/>
      </cdr:nvSpPr>
      <cdr:spPr xmlns:a="http://schemas.openxmlformats.org/drawingml/2006/main">
        <a:xfrm xmlns:a="http://schemas.openxmlformats.org/drawingml/2006/main">
          <a:off x="0" y="0"/>
          <a:ext cx="512957" cy="334537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="horz" wrap="square" lIns="45720" tIns="45720" rIns="45720" bIns="45720" rtlCol="0" anchor="t" anchorCtr="0">
          <a:normAutofit/>
        </a:bodyPr>
        <a:lstStyle>
          <a:lvl1pPr marL="0" indent="0">
            <a:defRPr sz="1100">
              <a:latin typeface="Calibri" panose="020F0502020204030204" pitchFamily="34" charset="0"/>
            </a:defRPr>
          </a:lvl1pPr>
          <a:lvl2pPr marL="457200" indent="0">
            <a:defRPr sz="1100">
              <a:latin typeface="Calibri" panose="020F0502020204030204" pitchFamily="34" charset="0"/>
            </a:defRPr>
          </a:lvl2pPr>
          <a:lvl3pPr marL="914400" indent="0">
            <a:defRPr sz="1100">
              <a:latin typeface="Calibri" panose="020F0502020204030204" pitchFamily="34" charset="0"/>
            </a:defRPr>
          </a:lvl3pPr>
          <a:lvl4pPr marL="1371600" indent="0">
            <a:defRPr sz="1100">
              <a:latin typeface="Calibri" panose="020F0502020204030204" pitchFamily="34" charset="0"/>
            </a:defRPr>
          </a:lvl4pPr>
          <a:lvl5pPr marL="1828800" indent="0">
            <a:defRPr sz="1100">
              <a:latin typeface="Calibri" panose="020F0502020204030204" pitchFamily="34" charset="0"/>
            </a:defRPr>
          </a:lvl5pPr>
          <a:lvl6pPr marL="2286000" indent="0">
            <a:defRPr sz="1100">
              <a:latin typeface="Calibri" panose="020F0502020204030204" pitchFamily="34" charset="0"/>
            </a:defRPr>
          </a:lvl6pPr>
          <a:lvl7pPr marL="2743200" indent="0">
            <a:defRPr sz="1100">
              <a:latin typeface="Calibri" panose="020F0502020204030204" pitchFamily="34" charset="0"/>
            </a:defRPr>
          </a:lvl7pPr>
          <a:lvl8pPr marL="3200400" indent="0">
            <a:defRPr sz="1100">
              <a:latin typeface="Calibri" panose="020F0502020204030204" pitchFamily="34" charset="0"/>
            </a:defRPr>
          </a:lvl8pPr>
          <a:lvl9pPr marL="3657600" indent="0">
            <a:defRPr sz="1100">
              <a:latin typeface="Calibri" panose="020F0502020204030204" pitchFamily="34" charset="0"/>
            </a:defRPr>
          </a:lvl9pPr>
        </a:lstStyle>
        <a:p>
          <a:endParaRPr lang="zh-CN" altLang="en-US" sz="1600" dirty="0"/>
        </a:p>
      </cdr:txBody>
    </cdr:sp>
  </cdr:relSizeAnchor>
  <cdr:relSizeAnchor xmlns:cdr="http://schemas.openxmlformats.org/drawingml/2006/chartDrawing">
    <cdr:from>
      <cdr:x>0.29253</cdr:x>
      <cdr:y>0.16813</cdr:y>
    </cdr:from>
    <cdr:to>
      <cdr:x>0.36566</cdr:x>
      <cdr:y>0.30087</cdr:y>
    </cdr:to>
    <cdr:sp>
      <cdr:nvSpPr>
        <cdr:cNvPr id="6" name="矩形 5"/>
        <cdr:cNvSpPr/>
      </cdr:nvSpPr>
      <cdr:spPr xmlns:a="http://schemas.openxmlformats.org/drawingml/2006/main">
        <a:xfrm xmlns:a="http://schemas.openxmlformats.org/drawingml/2006/main">
          <a:off x="2051824" y="423747"/>
          <a:ext cx="512957" cy="334537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="horz" wrap="square" lIns="45720" tIns="45720" rIns="45720" bIns="45720" rtlCol="0" anchor="t" anchorCtr="0">
          <a:normAutofit/>
        </a:bodyPr>
        <a:lstStyle>
          <a:lvl1pPr marL="0" indent="0">
            <a:defRPr sz="1100">
              <a:latin typeface="Calibri" panose="020F0502020204030204" pitchFamily="34" charset="0"/>
            </a:defRPr>
          </a:lvl1pPr>
          <a:lvl2pPr marL="457200" indent="0">
            <a:defRPr sz="1100">
              <a:latin typeface="Calibri" panose="020F0502020204030204" pitchFamily="34" charset="0"/>
            </a:defRPr>
          </a:lvl2pPr>
          <a:lvl3pPr marL="914400" indent="0">
            <a:defRPr sz="1100">
              <a:latin typeface="Calibri" panose="020F0502020204030204" pitchFamily="34" charset="0"/>
            </a:defRPr>
          </a:lvl3pPr>
          <a:lvl4pPr marL="1371600" indent="0">
            <a:defRPr sz="1100">
              <a:latin typeface="Calibri" panose="020F0502020204030204" pitchFamily="34" charset="0"/>
            </a:defRPr>
          </a:lvl4pPr>
          <a:lvl5pPr marL="1828800" indent="0">
            <a:defRPr sz="1100">
              <a:latin typeface="Calibri" panose="020F0502020204030204" pitchFamily="34" charset="0"/>
            </a:defRPr>
          </a:lvl5pPr>
          <a:lvl6pPr marL="2286000" indent="0">
            <a:defRPr sz="1100">
              <a:latin typeface="Calibri" panose="020F0502020204030204" pitchFamily="34" charset="0"/>
            </a:defRPr>
          </a:lvl6pPr>
          <a:lvl7pPr marL="2743200" indent="0">
            <a:defRPr sz="1100">
              <a:latin typeface="Calibri" panose="020F0502020204030204" pitchFamily="34" charset="0"/>
            </a:defRPr>
          </a:lvl7pPr>
          <a:lvl8pPr marL="3200400" indent="0">
            <a:defRPr sz="1100">
              <a:latin typeface="Calibri" panose="020F0502020204030204" pitchFamily="34" charset="0"/>
            </a:defRPr>
          </a:lvl8pPr>
          <a:lvl9pPr marL="3657600" indent="0">
            <a:defRPr sz="1100">
              <a:latin typeface="Calibri" panose="020F0502020204030204" pitchFamily="34" charset="0"/>
            </a:defRPr>
          </a:lvl9pPr>
        </a:lstStyle>
        <a:p>
          <a:r>
            <a:rPr lang="en-US" altLang="zh-CN" sz="1600" dirty="0" smtClean="0"/>
            <a:t>44</a:t>
          </a:r>
          <a:endParaRPr lang="zh-CN" altLang="en-US" sz="1600" dirty="0"/>
        </a:p>
      </cdr:txBody>
    </cdr:sp>
  </cdr:relSizeAnchor>
  <cdr:relSizeAnchor xmlns:cdr="http://schemas.openxmlformats.org/drawingml/2006/chartDrawing">
    <cdr:from>
      <cdr:x>0.46741</cdr:x>
      <cdr:y>0.24778</cdr:y>
    </cdr:from>
    <cdr:to>
      <cdr:x>0.54054</cdr:x>
      <cdr:y>0.38052</cdr:y>
    </cdr:to>
    <cdr:sp>
      <cdr:nvSpPr>
        <cdr:cNvPr id="7" name="矩形 6"/>
        <cdr:cNvSpPr/>
      </cdr:nvSpPr>
      <cdr:spPr xmlns:a="http://schemas.openxmlformats.org/drawingml/2006/main">
        <a:xfrm xmlns:a="http://schemas.openxmlformats.org/drawingml/2006/main">
          <a:off x="3278458" y="624469"/>
          <a:ext cx="512957" cy="334537"/>
        </a:xfrm>
        <a:prstGeom xmlns:a="http://schemas.openxmlformats.org/drawingml/2006/main" prst="rect">
          <a:avLst/>
        </a:prstGeom>
      </cdr:spPr>
      <cdr:txBody xmlns:a="http://schemas.openxmlformats.org/drawingml/2006/main">
        <a:bodyPr vert="horz" wrap="square" lIns="45720" tIns="45720" rIns="45720" bIns="45720" rtlCol="0" anchor="t" anchorCtr="0">
          <a:normAutofit/>
        </a:bodyPr>
        <a:lstStyle>
          <a:defPPr>
            <a:defRPr lang="zh-CN"/>
          </a:defPPr>
          <a:lvl1pPr marL="0" algn="l" defTabSz="685165" rtl="0" eaLnBrk="1" latinLnBrk="0" hangingPunct="1">
            <a:defRPr sz="1400" kern="1200">
              <a:solidFill>
                <a:sysClr val="windowText" lastClr="000000"/>
              </a:solidFill>
              <a:latin typeface="Calibri" panose="020F0502020204030204" pitchFamily="34" charset="0"/>
            </a:defRPr>
          </a:lvl1pPr>
          <a:lvl2pPr marL="342900" algn="l" defTabSz="685165" rtl="0" eaLnBrk="1" latinLnBrk="0" hangingPunct="1">
            <a:defRPr sz="1400" kern="1200">
              <a:solidFill>
                <a:sysClr val="windowText" lastClr="000000"/>
              </a:solidFill>
              <a:latin typeface="Calibri" panose="020F0502020204030204" pitchFamily="34" charset="0"/>
            </a:defRPr>
          </a:lvl2pPr>
          <a:lvl3pPr marL="685800" algn="l" defTabSz="685165" rtl="0" eaLnBrk="1" latinLnBrk="0" hangingPunct="1">
            <a:defRPr sz="1400" kern="1200">
              <a:solidFill>
                <a:sysClr val="windowText" lastClr="000000"/>
              </a:solidFill>
              <a:latin typeface="Calibri" panose="020F0502020204030204" pitchFamily="34" charset="0"/>
            </a:defRPr>
          </a:lvl3pPr>
          <a:lvl4pPr marL="1028700" algn="l" defTabSz="685165" rtl="0" eaLnBrk="1" latinLnBrk="0" hangingPunct="1">
            <a:defRPr sz="1400" kern="1200">
              <a:solidFill>
                <a:sysClr val="windowText" lastClr="000000"/>
              </a:solidFill>
              <a:latin typeface="Calibri" panose="020F0502020204030204" pitchFamily="34" charset="0"/>
            </a:defRPr>
          </a:lvl4pPr>
          <a:lvl5pPr marL="1371600" algn="l" defTabSz="685165" rtl="0" eaLnBrk="1" latinLnBrk="0" hangingPunct="1">
            <a:defRPr sz="1400" kern="1200">
              <a:solidFill>
                <a:sysClr val="windowText" lastClr="000000"/>
              </a:solidFill>
              <a:latin typeface="Calibri" panose="020F0502020204030204" pitchFamily="34" charset="0"/>
            </a:defRPr>
          </a:lvl5pPr>
          <a:lvl6pPr marL="1714500" algn="l" defTabSz="685165" rtl="0" eaLnBrk="1" latinLnBrk="0" hangingPunct="1">
            <a:defRPr sz="1400" kern="1200">
              <a:solidFill>
                <a:sysClr val="windowText" lastClr="000000"/>
              </a:solidFill>
              <a:latin typeface="Calibri" panose="020F0502020204030204" pitchFamily="34" charset="0"/>
            </a:defRPr>
          </a:lvl6pPr>
          <a:lvl7pPr marL="2057400" algn="l" defTabSz="685165" rtl="0" eaLnBrk="1" latinLnBrk="0" hangingPunct="1">
            <a:defRPr sz="1400" kern="1200">
              <a:solidFill>
                <a:sysClr val="windowText" lastClr="000000"/>
              </a:solidFill>
              <a:latin typeface="Calibri" panose="020F0502020204030204" pitchFamily="34" charset="0"/>
            </a:defRPr>
          </a:lvl7pPr>
          <a:lvl8pPr marL="2400300" algn="l" defTabSz="685165" rtl="0" eaLnBrk="1" latinLnBrk="0" hangingPunct="1">
            <a:defRPr sz="1400" kern="1200">
              <a:solidFill>
                <a:sysClr val="windowText" lastClr="000000"/>
              </a:solidFill>
              <a:latin typeface="Calibri" panose="020F0502020204030204" pitchFamily="34" charset="0"/>
            </a:defRPr>
          </a:lvl8pPr>
          <a:lvl9pPr marL="2743200" algn="l" defTabSz="685165" rtl="0" eaLnBrk="1" latinLnBrk="0" hangingPunct="1">
            <a:defRPr sz="1400" kern="1200">
              <a:solidFill>
                <a:sysClr val="windowText" lastClr="000000"/>
              </a:solidFill>
              <a:latin typeface="Calibri" panose="020F0502020204030204" pitchFamily="34" charset="0"/>
            </a:defRPr>
          </a:lvl9pPr>
        </a:lstStyle>
        <a:p>
          <a:r>
            <a:rPr lang="en-US" altLang="zh-CN" sz="1600" dirty="0" smtClean="0"/>
            <a:t>31</a:t>
          </a:r>
          <a:endParaRPr lang="zh-CN" altLang="en-US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2A4E1-D087-4241-82D2-D469373BFE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39BCD-FC96-4413-9DDA-CA9419F955E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1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1FB53-074E-453F-8BCF-006D7CFC3C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F346-9435-41B1-AD1D-461963F20B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6019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86020" name="日期占位符 3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hangingPunct="1"/>
            <a:fld id="{BB962C8B-B14F-4D97-AF65-F5344CB8AC3E}" type="datetime1">
              <a:rPr lang="zh-CN" altLang="en-US" dirty="0"/>
            </a:fld>
            <a:endParaRPr lang="zh-CN" altLang="en-US" sz="1200" dirty="0"/>
          </a:p>
        </p:txBody>
      </p:sp>
      <p:sp>
        <p:nvSpPr>
          <p:cNvPr id="86021" name="灯片编号占位符 4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88068" name="日期占位符 3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hangingPunct="1"/>
            <a:fld id="{BB962C8B-B14F-4D97-AF65-F5344CB8AC3E}" type="datetime1">
              <a:rPr lang="zh-CN" altLang="en-US" dirty="0"/>
            </a:fld>
            <a:endParaRPr lang="zh-CN" altLang="en-US" sz="1200" dirty="0"/>
          </a:p>
        </p:txBody>
      </p:sp>
      <p:sp>
        <p:nvSpPr>
          <p:cNvPr id="88069" name="灯片编号占位符 4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88068" name="日期占位符 3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hangingPunct="1"/>
            <a:fld id="{BB962C8B-B14F-4D97-AF65-F5344CB8AC3E}" type="datetime1">
              <a:rPr lang="zh-CN" altLang="en-US" dirty="0"/>
            </a:fld>
            <a:endParaRPr lang="zh-CN" altLang="en-US" sz="1200" dirty="0"/>
          </a:p>
        </p:txBody>
      </p:sp>
      <p:sp>
        <p:nvSpPr>
          <p:cNvPr id="88069" name="灯片编号占位符 4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88068" name="日期占位符 3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hangingPunct="1"/>
            <a:fld id="{BB962C8B-B14F-4D97-AF65-F5344CB8AC3E}" type="datetime1">
              <a:rPr lang="zh-CN" altLang="en-US" dirty="0"/>
            </a:fld>
            <a:endParaRPr lang="zh-CN" altLang="en-US" sz="1200" dirty="0"/>
          </a:p>
        </p:txBody>
      </p:sp>
      <p:sp>
        <p:nvSpPr>
          <p:cNvPr id="88069" name="灯片编号占位符 4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3731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3732" name="日期占位符 3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hangingPunct="1"/>
            <a:fld id="{BB962C8B-B14F-4D97-AF65-F5344CB8AC3E}" type="datetime1">
              <a:rPr lang="zh-CN" altLang="en-US" dirty="0"/>
            </a:fld>
            <a:endParaRPr lang="zh-CN" altLang="en-US" sz="1200" dirty="0"/>
          </a:p>
        </p:txBody>
      </p:sp>
      <p:sp>
        <p:nvSpPr>
          <p:cNvPr id="73733" name="灯片编号占位符 4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F346-9435-41B1-AD1D-461963F20B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F346-9435-41B1-AD1D-461963F20B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F346-9435-41B1-AD1D-461963F20B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1379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101380" name="日期占位符 3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hangingPunct="1"/>
            <a:fld id="{BB962C8B-B14F-4D97-AF65-F5344CB8AC3E}" type="datetime1">
              <a:rPr lang="zh-CN" altLang="en-US" dirty="0"/>
            </a:fld>
            <a:endParaRPr lang="zh-CN" altLang="en-US" sz="1200" dirty="0"/>
          </a:p>
        </p:txBody>
      </p:sp>
      <p:sp>
        <p:nvSpPr>
          <p:cNvPr id="101381" name="灯片编号占位符 4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680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6804" name="日期占位符 3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hangingPunct="1"/>
            <a:fld id="{BB962C8B-B14F-4D97-AF65-F5344CB8AC3E}" type="datetime1">
              <a:rPr lang="zh-CN" altLang="en-US" dirty="0"/>
            </a:fld>
            <a:endParaRPr lang="zh-CN" altLang="en-US" sz="1200" dirty="0"/>
          </a:p>
        </p:txBody>
      </p:sp>
      <p:sp>
        <p:nvSpPr>
          <p:cNvPr id="76805" name="灯片编号占位符 4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F346-9435-41B1-AD1D-461963F20B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F346-9435-41B1-AD1D-461963F20B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F346-9435-41B1-AD1D-461963F20B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F346-9435-41B1-AD1D-461963F20B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F346-9435-41B1-AD1D-461963F20B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F346-9435-41B1-AD1D-461963F20B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EE78B-84D8-412F-BC69-ACC7C447BAFC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2867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endParaRPr lang="zh-CN" altLang="en-US" smtClean="0"/>
          </a:p>
        </p:txBody>
      </p:sp>
      <p:sp>
        <p:nvSpPr>
          <p:cNvPr id="28675" name="日期占位符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8752985-D709-412C-B978-303A033F5FC2}" type="datetime1">
              <a:rPr lang="zh-CN" altLang="en-US" smtClean="0"/>
            </a:fld>
            <a:endParaRPr lang="zh-CN" altLang="en-US" sz="1200" smtClean="0"/>
          </a:p>
        </p:txBody>
      </p:sp>
      <p:sp>
        <p:nvSpPr>
          <p:cNvPr id="28676" name="灯片编号占位符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D38082-D94C-4A78-8EFE-E2A532284E8D}" type="slidenum">
              <a:rPr lang="zh-CN" altLang="en-US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4F346-9435-41B1-AD1D-461963F20BE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.png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E85EC3B-A70C-4DDB-BCFE-B568713592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DC7152E-7846-41F9-A07C-FCC2BB1315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5E85EC3B-A70C-4DDB-BCFE-B5687135923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2DC7152E-7846-41F9-A07C-FCC2BB1315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1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603050"/>
            <a:ext cx="4051700" cy="4051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350277"/>
            <a:ext cx="2683069" cy="2683069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1996994"/>
            <a:ext cx="3963299" cy="884705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574840" y="4762375"/>
            <a:ext cx="2025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375"/>
            <a:ext cx="297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375"/>
            <a:ext cx="2025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2962780"/>
            <a:ext cx="3963299" cy="614363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pic>
        <p:nvPicPr>
          <p:cNvPr id="8" name="图片 7" descr="09.02.1(1)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82439" y="142875"/>
            <a:ext cx="928211" cy="46910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7"/>
          </a:xfrm>
          <a:prstGeom prst="rect">
            <a:avLst/>
          </a:prstGeom>
        </p:spPr>
      </p:pic>
      <p:cxnSp>
        <p:nvCxnSpPr>
          <p:cNvPr id="17" name="直接连接符 16"/>
          <p:cNvCxnSpPr/>
          <p:nvPr userDrawn="1"/>
        </p:nvCxnSpPr>
        <p:spPr>
          <a:xfrm>
            <a:off x="0" y="676275"/>
            <a:ext cx="9144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0" y="1257300"/>
            <a:ext cx="9144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0" y="1762125"/>
            <a:ext cx="9144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>
            <a:off x="0" y="2305050"/>
            <a:ext cx="9144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0" y="2832497"/>
            <a:ext cx="9144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 userDrawn="1"/>
        </p:nvCxnSpPr>
        <p:spPr>
          <a:xfrm>
            <a:off x="0" y="3337322"/>
            <a:ext cx="9144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 userDrawn="1"/>
        </p:nvCxnSpPr>
        <p:spPr>
          <a:xfrm>
            <a:off x="0" y="3870722"/>
            <a:ext cx="9144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 userDrawn="1"/>
        </p:nvCxnSpPr>
        <p:spPr>
          <a:xfrm>
            <a:off x="0" y="4423172"/>
            <a:ext cx="91440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>
            <a:off x="807720" y="0"/>
            <a:ext cx="0" cy="51435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defTabSz="68516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16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9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4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3.png"/><Relationship Id="rId7" Type="http://schemas.openxmlformats.org/officeDocument/2006/relationships/image" Target="../media/image42.png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0" Type="http://schemas.openxmlformats.org/officeDocument/2006/relationships/notesSlide" Target="../notesSlides/notesSlide18.xml"/><Relationship Id="rId1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4" Type="http://schemas.openxmlformats.org/officeDocument/2006/relationships/image" Target="../media/image3.pn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ags" Target="../tags/tag12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0.jpeg"/><Relationship Id="rId1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5.jpeg"/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9.jpeg"/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9" Type="http://schemas.openxmlformats.org/officeDocument/2006/relationships/notesSlide" Target="../notesSlides/notesSlide27.xml"/><Relationship Id="rId18" Type="http://schemas.openxmlformats.org/officeDocument/2006/relationships/slideLayout" Target="../slideLayouts/slideLayout7.xml"/><Relationship Id="rId17" Type="http://schemas.openxmlformats.org/officeDocument/2006/relationships/tags" Target="../tags/tag49.xml"/><Relationship Id="rId16" Type="http://schemas.openxmlformats.org/officeDocument/2006/relationships/tags" Target="../tags/tag48.xml"/><Relationship Id="rId15" Type="http://schemas.openxmlformats.org/officeDocument/2006/relationships/tags" Target="../tags/tag47.xml"/><Relationship Id="rId14" Type="http://schemas.openxmlformats.org/officeDocument/2006/relationships/tags" Target="../tags/tag46.xml"/><Relationship Id="rId13" Type="http://schemas.openxmlformats.org/officeDocument/2006/relationships/tags" Target="../tags/tag45.xml"/><Relationship Id="rId12" Type="http://schemas.openxmlformats.org/officeDocument/2006/relationships/tags" Target="../tags/tag44.xml"/><Relationship Id="rId11" Type="http://schemas.openxmlformats.org/officeDocument/2006/relationships/tags" Target="../tags/tag43.xml"/><Relationship Id="rId10" Type="http://schemas.openxmlformats.org/officeDocument/2006/relationships/tags" Target="../tags/tag42.xml"/><Relationship Id="rId1" Type="http://schemas.openxmlformats.org/officeDocument/2006/relationships/tags" Target="../tags/tag33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0" Type="http://schemas.openxmlformats.org/officeDocument/2006/relationships/notesSlide" Target="../notesSlides/notesSlide28.xml"/><Relationship Id="rId1" Type="http://schemas.openxmlformats.org/officeDocument/2006/relationships/tags" Target="../tags/tag50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0.jpe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4.jpeg"/><Relationship Id="rId1" Type="http://schemas.openxmlformats.org/officeDocument/2006/relationships/image" Target="../media/image6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image" Target="../media/image70.jpeg"/><Relationship Id="rId8" Type="http://schemas.openxmlformats.org/officeDocument/2006/relationships/tags" Target="../tags/tag59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58.xml"/><Relationship Id="rId5" Type="http://schemas.openxmlformats.org/officeDocument/2006/relationships/image" Target="../media/image69.jpeg"/><Relationship Id="rId4" Type="http://schemas.openxmlformats.org/officeDocument/2006/relationships/hyperlink" Target="http://www.eyefulpresentations.co.uk/" TargetMode="External"/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3" Type="http://schemas.openxmlformats.org/officeDocument/2006/relationships/notesSlide" Target="../notesSlides/notesSlide34.xml"/><Relationship Id="rId12" Type="http://schemas.openxmlformats.org/officeDocument/2006/relationships/slideLayout" Target="../slideLayouts/slideLayout3.xml"/><Relationship Id="rId11" Type="http://schemas.openxmlformats.org/officeDocument/2006/relationships/image" Target="../media/image71.jpeg"/><Relationship Id="rId10" Type="http://schemas.openxmlformats.org/officeDocument/2006/relationships/tags" Target="../tags/tag60.xml"/><Relationship Id="rId1" Type="http://schemas.openxmlformats.org/officeDocument/2006/relationships/image" Target="../media/image6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1" Type="http://schemas.openxmlformats.org/officeDocument/2006/relationships/notesSlide" Target="../notesSlides/notesSlide5.xml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9" Type="http://schemas.openxmlformats.org/officeDocument/2006/relationships/tags" Target="../tags/tag32.xml"/><Relationship Id="rId18" Type="http://schemas.openxmlformats.org/officeDocument/2006/relationships/tags" Target="../tags/tag31.xml"/><Relationship Id="rId17" Type="http://schemas.openxmlformats.org/officeDocument/2006/relationships/tags" Target="../tags/tag30.xml"/><Relationship Id="rId16" Type="http://schemas.openxmlformats.org/officeDocument/2006/relationships/tags" Target="../tags/tag29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22"/>
            <a:ext cx="9144000" cy="5138927"/>
          </a:xfrm>
          <a:prstGeom prst="rect">
            <a:avLst/>
          </a:prstGeom>
        </p:spPr>
      </p:pic>
      <p:sp>
        <p:nvSpPr>
          <p:cNvPr id="126" name="文本框 22"/>
          <p:cNvSpPr txBox="1"/>
          <p:nvPr/>
        </p:nvSpPr>
        <p:spPr>
          <a:xfrm>
            <a:off x="1910439" y="2202573"/>
            <a:ext cx="5677705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炼铁厂安全生产工作总结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7" name="组合 126"/>
          <p:cNvGrpSpPr/>
          <p:nvPr/>
        </p:nvGrpSpPr>
        <p:grpSpPr>
          <a:xfrm>
            <a:off x="1823539" y="2321881"/>
            <a:ext cx="386651" cy="267192"/>
            <a:chOff x="1720243" y="1975504"/>
            <a:chExt cx="1202722" cy="831130"/>
          </a:xfrm>
          <a:solidFill>
            <a:schemeClr val="bg1"/>
          </a:solidFill>
        </p:grpSpPr>
        <p:sp>
          <p:nvSpPr>
            <p:cNvPr id="128" name="等腰三角形 127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等腰三角形 128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等腰三角形 129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等腰三角形 130"/>
            <p:cNvSpPr/>
            <p:nvPr/>
          </p:nvSpPr>
          <p:spPr>
            <a:xfrm rot="19813541" flipH="1">
              <a:off x="1720243" y="2198028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2" name="组合 131"/>
          <p:cNvGrpSpPr/>
          <p:nvPr/>
        </p:nvGrpSpPr>
        <p:grpSpPr>
          <a:xfrm flipH="1">
            <a:off x="7219771" y="2343569"/>
            <a:ext cx="386651" cy="267192"/>
            <a:chOff x="1720243" y="1975504"/>
            <a:chExt cx="1202722" cy="831130"/>
          </a:xfrm>
          <a:solidFill>
            <a:schemeClr val="bg1"/>
          </a:solidFill>
        </p:grpSpPr>
        <p:sp>
          <p:nvSpPr>
            <p:cNvPr id="133" name="等腰三角形 132"/>
            <p:cNvSpPr/>
            <p:nvPr/>
          </p:nvSpPr>
          <p:spPr>
            <a:xfrm rot="19813541" flipH="1">
              <a:off x="2099842" y="1975504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等腰三角形 133"/>
            <p:cNvSpPr/>
            <p:nvPr/>
          </p:nvSpPr>
          <p:spPr>
            <a:xfrm rot="19813541" flipH="1">
              <a:off x="2099844" y="2420553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等腰三角形 134"/>
            <p:cNvSpPr/>
            <p:nvPr/>
          </p:nvSpPr>
          <p:spPr>
            <a:xfrm rot="19813541" flipH="1">
              <a:off x="2479441" y="2198028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等腰三角形 135"/>
            <p:cNvSpPr/>
            <p:nvPr/>
          </p:nvSpPr>
          <p:spPr>
            <a:xfrm rot="19813541" flipH="1">
              <a:off x="1720243" y="2198028"/>
              <a:ext cx="443524" cy="386081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46" name="直接连接符 145"/>
          <p:cNvCxnSpPr/>
          <p:nvPr/>
        </p:nvCxnSpPr>
        <p:spPr>
          <a:xfrm>
            <a:off x="1828859" y="2801726"/>
            <a:ext cx="577683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5546884" y="2838826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3"/>
            </p:custDataLst>
          </p:nvPr>
        </p:nvSpPr>
        <p:spPr>
          <a:xfrm>
            <a:off x="5209384" y="3774774"/>
            <a:ext cx="675000" cy="675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4"/>
            </p:custDataLst>
          </p:nvPr>
        </p:nvSpPr>
        <p:spPr>
          <a:xfrm>
            <a:off x="6141720" y="3775234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7074056" y="3774774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rippl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13"/>
          <p:cNvSpPr/>
          <p:nvPr/>
        </p:nvSpPr>
        <p:spPr>
          <a:xfrm>
            <a:off x="810486" y="1849383"/>
            <a:ext cx="8333513" cy="16254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/>
          </a:p>
        </p:txBody>
      </p:sp>
      <p:grpSp>
        <p:nvGrpSpPr>
          <p:cNvPr id="2" name="组合 36"/>
          <p:cNvGrpSpPr/>
          <p:nvPr/>
        </p:nvGrpSpPr>
        <p:grpSpPr>
          <a:xfrm>
            <a:off x="4250685" y="985679"/>
            <a:ext cx="1832071" cy="3638693"/>
            <a:chOff x="5023683" y="2539939"/>
            <a:chExt cx="2442761" cy="4851591"/>
          </a:xfrm>
        </p:grpSpPr>
        <p:pic>
          <p:nvPicPr>
            <p:cNvPr id="38" name="Picture 9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3683" y="3090066"/>
              <a:ext cx="2277550" cy="4301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10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46145" y="2539939"/>
              <a:ext cx="1120299" cy="2014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2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405" y="774718"/>
            <a:ext cx="3508046" cy="32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6234" y="2707651"/>
            <a:ext cx="3595662" cy="224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Box 16"/>
          <p:cNvSpPr txBox="1"/>
          <p:nvPr/>
        </p:nvSpPr>
        <p:spPr bwMode="auto">
          <a:xfrm>
            <a:off x="5739416" y="1119822"/>
            <a:ext cx="311533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002060"/>
                </a:solidFill>
              </a:rPr>
              <a:t>新员工</a:t>
            </a:r>
            <a:r>
              <a:rPr lang="zh-CN" altLang="en-US" b="1" smtClean="0">
                <a:solidFill>
                  <a:srgbClr val="002060"/>
                </a:solidFill>
              </a:rPr>
              <a:t>安全教育：</a:t>
            </a:r>
            <a:r>
              <a:rPr lang="en-US" altLang="zh-CN" b="1" smtClean="0">
                <a:solidFill>
                  <a:srgbClr val="002060"/>
                </a:solidFill>
              </a:rPr>
              <a:t>20XX</a:t>
            </a:r>
            <a:r>
              <a:rPr lang="zh-CN" altLang="en-US" b="1" smtClean="0">
                <a:solidFill>
                  <a:srgbClr val="002060"/>
                </a:solidFill>
              </a:rPr>
              <a:t>年共</a:t>
            </a:r>
            <a:r>
              <a:rPr lang="zh-CN" altLang="en-US" b="1" dirty="0" smtClean="0">
                <a:solidFill>
                  <a:srgbClr val="002060"/>
                </a:solidFill>
              </a:rPr>
              <a:t>培训</a:t>
            </a:r>
            <a:r>
              <a:rPr lang="en-US" altLang="zh-CN" b="1" dirty="0" smtClean="0">
                <a:solidFill>
                  <a:srgbClr val="002060"/>
                </a:solidFill>
              </a:rPr>
              <a:t>40</a:t>
            </a:r>
            <a:r>
              <a:rPr lang="zh-CN" altLang="en-US" b="1" dirty="0" smtClean="0">
                <a:solidFill>
                  <a:srgbClr val="002060"/>
                </a:solidFill>
              </a:rPr>
              <a:t>名新员工，实操培训考核</a:t>
            </a:r>
            <a:r>
              <a:rPr lang="en-US" altLang="zh-CN" b="1" dirty="0" smtClean="0">
                <a:solidFill>
                  <a:srgbClr val="002060"/>
                </a:solidFill>
              </a:rPr>
              <a:t>40</a:t>
            </a:r>
            <a:r>
              <a:rPr lang="zh-CN" altLang="en-US" b="1" dirty="0" smtClean="0">
                <a:solidFill>
                  <a:srgbClr val="002060"/>
                </a:solidFill>
              </a:rPr>
              <a:t>人。新员工培训教育率</a:t>
            </a:r>
            <a:r>
              <a:rPr lang="en-US" altLang="zh-CN" b="1" dirty="0" smtClean="0">
                <a:solidFill>
                  <a:srgbClr val="002060"/>
                </a:solidFill>
              </a:rPr>
              <a:t>100%</a:t>
            </a:r>
            <a:r>
              <a:rPr lang="zh-CN" altLang="en-US" b="1" dirty="0" smtClean="0">
                <a:solidFill>
                  <a:srgbClr val="002060"/>
                </a:solidFill>
              </a:rPr>
              <a:t>。</a:t>
            </a:r>
            <a:endParaRPr lang="zh-CN" altLang="en-US" b="1" dirty="0" smtClean="0">
              <a:solidFill>
                <a:srgbClr val="002060"/>
              </a:solidFill>
            </a:endParaRPr>
          </a:p>
          <a:p>
            <a:pPr>
              <a:spcBef>
                <a:spcPct val="50000"/>
              </a:spcBef>
              <a:buClr>
                <a:schemeClr val="hlink"/>
              </a:buClr>
              <a:buSzPct val="75000"/>
            </a:pPr>
            <a:r>
              <a:rPr lang="zh-CN" altLang="en-US" b="1" dirty="0" smtClean="0">
                <a:solidFill>
                  <a:srgbClr val="002060"/>
                </a:solidFill>
              </a:rPr>
              <a:t>特种作业人员</a:t>
            </a:r>
            <a:r>
              <a:rPr lang="zh-CN" altLang="en-US" b="1" smtClean="0">
                <a:solidFill>
                  <a:srgbClr val="002060"/>
                </a:solidFill>
              </a:rPr>
              <a:t>培训：</a:t>
            </a:r>
            <a:r>
              <a:rPr lang="en-US" altLang="zh-CN" b="1" smtClean="0">
                <a:solidFill>
                  <a:srgbClr val="002060"/>
                </a:solidFill>
              </a:rPr>
              <a:t>20XX</a:t>
            </a:r>
            <a:r>
              <a:rPr lang="zh-CN" altLang="en-US" b="1" smtClean="0">
                <a:solidFill>
                  <a:srgbClr val="002060"/>
                </a:solidFill>
              </a:rPr>
              <a:t>年参加</a:t>
            </a:r>
            <a:r>
              <a:rPr lang="zh-CN" altLang="en-US" b="1" dirty="0" smtClean="0">
                <a:solidFill>
                  <a:srgbClr val="002060"/>
                </a:solidFill>
              </a:rPr>
              <a:t>特种设备及作业人员培训共计</a:t>
            </a:r>
            <a:r>
              <a:rPr lang="en-US" altLang="zh-CN" b="1" dirty="0" smtClean="0">
                <a:solidFill>
                  <a:srgbClr val="002060"/>
                </a:solidFill>
              </a:rPr>
              <a:t>53</a:t>
            </a:r>
            <a:r>
              <a:rPr lang="zh-CN" altLang="en-US" b="1" dirty="0" smtClean="0">
                <a:solidFill>
                  <a:srgbClr val="002060"/>
                </a:solidFill>
              </a:rPr>
              <a:t>人，初训</a:t>
            </a:r>
            <a:r>
              <a:rPr lang="en-US" altLang="zh-CN" b="1" dirty="0" smtClean="0">
                <a:solidFill>
                  <a:srgbClr val="002060"/>
                </a:solidFill>
              </a:rPr>
              <a:t>40</a:t>
            </a:r>
            <a:r>
              <a:rPr lang="zh-CN" altLang="en-US" b="1" dirty="0" smtClean="0">
                <a:solidFill>
                  <a:srgbClr val="002060"/>
                </a:solidFill>
              </a:rPr>
              <a:t>人（煤气工</a:t>
            </a:r>
            <a:r>
              <a:rPr lang="en-US" altLang="zh-CN" b="1" dirty="0" smtClean="0">
                <a:solidFill>
                  <a:srgbClr val="002060"/>
                </a:solidFill>
              </a:rPr>
              <a:t>15</a:t>
            </a:r>
            <a:r>
              <a:rPr lang="zh-CN" altLang="en-US" b="1" dirty="0" smtClean="0">
                <a:solidFill>
                  <a:srgbClr val="002060"/>
                </a:solidFill>
              </a:rPr>
              <a:t>人、指吊工</a:t>
            </a:r>
            <a:r>
              <a:rPr lang="en-US" altLang="zh-CN" b="1" dirty="0" smtClean="0">
                <a:solidFill>
                  <a:srgbClr val="002060"/>
                </a:solidFill>
              </a:rPr>
              <a:t>10</a:t>
            </a:r>
            <a:r>
              <a:rPr lang="zh-CN" altLang="en-US" b="1" dirty="0" smtClean="0">
                <a:solidFill>
                  <a:srgbClr val="002060"/>
                </a:solidFill>
              </a:rPr>
              <a:t>人、电工</a:t>
            </a:r>
            <a:r>
              <a:rPr lang="en-US" altLang="zh-CN" b="1" dirty="0" smtClean="0">
                <a:solidFill>
                  <a:srgbClr val="002060"/>
                </a:solidFill>
              </a:rPr>
              <a:t>7</a:t>
            </a:r>
            <a:r>
              <a:rPr lang="zh-CN" altLang="en-US" b="1" dirty="0" smtClean="0">
                <a:solidFill>
                  <a:srgbClr val="002060"/>
                </a:solidFill>
              </a:rPr>
              <a:t>人、高处作业</a:t>
            </a:r>
            <a:r>
              <a:rPr lang="en-US" altLang="zh-CN" b="1" dirty="0" smtClean="0">
                <a:solidFill>
                  <a:srgbClr val="002060"/>
                </a:solidFill>
              </a:rPr>
              <a:t>5</a:t>
            </a:r>
            <a:r>
              <a:rPr lang="zh-CN" altLang="en-US" b="1" dirty="0" smtClean="0">
                <a:solidFill>
                  <a:srgbClr val="002060"/>
                </a:solidFill>
              </a:rPr>
              <a:t>人、电焊、叉车、挖机工各</a:t>
            </a:r>
            <a:r>
              <a:rPr lang="en-US" altLang="zh-CN" b="1" dirty="0" smtClean="0">
                <a:solidFill>
                  <a:srgbClr val="002060"/>
                </a:solidFill>
              </a:rPr>
              <a:t>1</a:t>
            </a:r>
            <a:r>
              <a:rPr lang="zh-CN" altLang="en-US" b="1" dirty="0" smtClean="0">
                <a:solidFill>
                  <a:srgbClr val="002060"/>
                </a:solidFill>
              </a:rPr>
              <a:t>人），复训</a:t>
            </a:r>
            <a:r>
              <a:rPr lang="en-US" altLang="zh-CN" b="1" dirty="0" smtClean="0">
                <a:solidFill>
                  <a:srgbClr val="002060"/>
                </a:solidFill>
              </a:rPr>
              <a:t>10</a:t>
            </a:r>
            <a:r>
              <a:rPr lang="zh-CN" altLang="en-US" b="1" dirty="0" smtClean="0">
                <a:solidFill>
                  <a:srgbClr val="002060"/>
                </a:solidFill>
              </a:rPr>
              <a:t>人（煤气工</a:t>
            </a:r>
            <a:r>
              <a:rPr lang="en-US" altLang="zh-CN" b="1" dirty="0" smtClean="0">
                <a:solidFill>
                  <a:srgbClr val="002060"/>
                </a:solidFill>
              </a:rPr>
              <a:t>7</a:t>
            </a:r>
            <a:r>
              <a:rPr lang="zh-CN" altLang="en-US" b="1" dirty="0" smtClean="0">
                <a:solidFill>
                  <a:srgbClr val="002060"/>
                </a:solidFill>
              </a:rPr>
              <a:t>人，电工</a:t>
            </a:r>
            <a:r>
              <a:rPr lang="en-US" altLang="zh-CN" b="1" dirty="0" smtClean="0">
                <a:solidFill>
                  <a:srgbClr val="002060"/>
                </a:solidFill>
              </a:rPr>
              <a:t>3</a:t>
            </a:r>
            <a:r>
              <a:rPr lang="zh-CN" altLang="en-US" b="1" dirty="0" smtClean="0">
                <a:solidFill>
                  <a:srgbClr val="002060"/>
                </a:solidFill>
              </a:rPr>
              <a:t>人、电焊工</a:t>
            </a:r>
            <a:r>
              <a:rPr lang="en-US" altLang="zh-CN" b="1" dirty="0" smtClean="0">
                <a:solidFill>
                  <a:srgbClr val="002060"/>
                </a:solidFill>
              </a:rPr>
              <a:t>3</a:t>
            </a:r>
            <a:r>
              <a:rPr lang="zh-CN" altLang="en-US" b="1" dirty="0" smtClean="0">
                <a:solidFill>
                  <a:srgbClr val="002060"/>
                </a:solidFill>
              </a:rPr>
              <a:t>人），初训有</a:t>
            </a:r>
            <a:r>
              <a:rPr lang="en-US" altLang="zh-CN" b="1" dirty="0" smtClean="0">
                <a:solidFill>
                  <a:srgbClr val="002060"/>
                </a:solidFill>
              </a:rPr>
              <a:t>7</a:t>
            </a:r>
            <a:r>
              <a:rPr lang="zh-CN" altLang="en-US" b="1" dirty="0" smtClean="0">
                <a:solidFill>
                  <a:srgbClr val="002060"/>
                </a:solidFill>
              </a:rPr>
              <a:t>人未通过。</a:t>
            </a:r>
            <a:endParaRPr lang="zh-CN" altLang="en-US" b="1" dirty="0" smtClean="0">
              <a:solidFill>
                <a:srgbClr val="002060"/>
              </a:solidFill>
            </a:endParaRPr>
          </a:p>
          <a:p>
            <a:pPr>
              <a:spcBef>
                <a:spcPct val="50000"/>
              </a:spcBef>
              <a:buClr>
                <a:schemeClr val="hlink"/>
              </a:buClr>
              <a:buSzPct val="75000"/>
            </a:pPr>
            <a:r>
              <a:rPr lang="zh-CN" altLang="en-US" b="1" dirty="0" smtClean="0">
                <a:solidFill>
                  <a:srgbClr val="002060"/>
                </a:solidFill>
              </a:rPr>
              <a:t>在岗职工安全教育培训：根据</a:t>
            </a:r>
            <a:r>
              <a:rPr lang="en-US" altLang="zh-CN" b="1" dirty="0" smtClean="0">
                <a:solidFill>
                  <a:srgbClr val="002060"/>
                </a:solidFill>
              </a:rPr>
              <a:t>《</a:t>
            </a:r>
            <a:r>
              <a:rPr lang="zh-CN" altLang="en-US" b="1" smtClean="0">
                <a:solidFill>
                  <a:srgbClr val="002060"/>
                </a:solidFill>
              </a:rPr>
              <a:t>炼铁厂</a:t>
            </a:r>
            <a:r>
              <a:rPr lang="en-US" altLang="zh-CN" b="1" smtClean="0">
                <a:solidFill>
                  <a:srgbClr val="002060"/>
                </a:solidFill>
              </a:rPr>
              <a:t>20XX</a:t>
            </a:r>
            <a:r>
              <a:rPr lang="zh-CN" altLang="en-US" b="1" smtClean="0">
                <a:solidFill>
                  <a:srgbClr val="002060"/>
                </a:solidFill>
              </a:rPr>
              <a:t>年安全</a:t>
            </a:r>
            <a:r>
              <a:rPr lang="zh-CN" altLang="en-US" b="1" dirty="0" smtClean="0">
                <a:solidFill>
                  <a:srgbClr val="002060"/>
                </a:solidFill>
              </a:rPr>
              <a:t>培训计划</a:t>
            </a:r>
            <a:r>
              <a:rPr lang="en-US" altLang="zh-CN" b="1" dirty="0" smtClean="0">
                <a:solidFill>
                  <a:srgbClr val="002060"/>
                </a:solidFill>
              </a:rPr>
              <a:t>》</a:t>
            </a:r>
            <a:r>
              <a:rPr lang="zh-CN" altLang="en-US" b="1" dirty="0" smtClean="0">
                <a:solidFill>
                  <a:srgbClr val="002060"/>
                </a:solidFill>
              </a:rPr>
              <a:t>，分厂严格组织实施。全年共组织厂级安全教育培训</a:t>
            </a:r>
            <a:r>
              <a:rPr lang="en-US" altLang="zh-CN" b="1" dirty="0" smtClean="0">
                <a:solidFill>
                  <a:srgbClr val="002060"/>
                </a:solidFill>
              </a:rPr>
              <a:t>35</a:t>
            </a:r>
            <a:r>
              <a:rPr lang="zh-CN" altLang="en-US" b="1" dirty="0" smtClean="0">
                <a:solidFill>
                  <a:srgbClr val="002060"/>
                </a:solidFill>
              </a:rPr>
              <a:t>次，共计培训</a:t>
            </a:r>
            <a:r>
              <a:rPr lang="en-US" altLang="zh-CN" b="1" dirty="0" smtClean="0">
                <a:solidFill>
                  <a:srgbClr val="002060"/>
                </a:solidFill>
              </a:rPr>
              <a:t>1845</a:t>
            </a:r>
            <a:r>
              <a:rPr lang="zh-CN" altLang="en-US" b="1" dirty="0" smtClean="0">
                <a:solidFill>
                  <a:srgbClr val="002060"/>
                </a:solidFill>
              </a:rPr>
              <a:t>人次，培训实施完成率</a:t>
            </a:r>
            <a:r>
              <a:rPr lang="en-US" altLang="zh-CN" b="1" dirty="0" smtClean="0">
                <a:solidFill>
                  <a:srgbClr val="002060"/>
                </a:solidFill>
              </a:rPr>
              <a:t>100%</a:t>
            </a:r>
            <a:r>
              <a:rPr lang="zh-CN" altLang="en-US" b="1" dirty="0" smtClean="0">
                <a:solidFill>
                  <a:srgbClr val="002060"/>
                </a:solidFill>
              </a:rPr>
              <a:t>。</a:t>
            </a:r>
            <a:endParaRPr lang="zh-CN" altLang="en-US" b="1" dirty="0">
              <a:solidFill>
                <a:srgbClr val="00206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对角圆角矩形 13"/>
          <p:cNvSpPr/>
          <p:nvPr/>
        </p:nvSpPr>
        <p:spPr bwMode="auto">
          <a:xfrm>
            <a:off x="939103" y="284589"/>
            <a:ext cx="3500438" cy="5715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大黑简体" pitchFamily="1" charset="-122"/>
                <a:ea typeface="方正大黑简体" pitchFamily="1" charset="-122"/>
                <a:cs typeface="+mn-cs"/>
              </a:rPr>
              <a:t>安全培训教育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大黑简体" pitchFamily="1" charset="-122"/>
              <a:ea typeface="方正大黑简体" pitchFamily="1" charset="-122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79088" y="1182030"/>
            <a:ext cx="2834268" cy="15611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2102005" y="2991314"/>
            <a:ext cx="2235819" cy="13688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728116" y="1784194"/>
            <a:ext cx="780585" cy="18288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61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1" cstate="print"/>
          <a:stretch>
            <a:fillRect/>
          </a:stretch>
        </p:blipFill>
        <p:spPr bwMode="auto">
          <a:xfrm>
            <a:off x="2694385" y="1293540"/>
            <a:ext cx="1458438" cy="1449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615215" y="1304693"/>
            <a:ext cx="1455309" cy="1438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98549" y="2720899"/>
            <a:ext cx="1500046" cy="1483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85610" y="2743200"/>
            <a:ext cx="1455309" cy="1483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163210" y="2732049"/>
            <a:ext cx="1455309" cy="1471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  <a:headEnd/>
            <a:tailEnd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18" name="Freeform 12"/>
          <p:cNvSpPr/>
          <p:nvPr/>
        </p:nvSpPr>
        <p:spPr bwMode="auto">
          <a:xfrm>
            <a:off x="4150480" y="1280989"/>
            <a:ext cx="1461593" cy="1610265"/>
          </a:xfrm>
          <a:custGeom>
            <a:avLst/>
            <a:gdLst>
              <a:gd name="T0" fmla="*/ 0 w 1396"/>
              <a:gd name="T1" fmla="*/ 0 h 1538"/>
              <a:gd name="T2" fmla="*/ 1396 w 1396"/>
              <a:gd name="T3" fmla="*/ 0 h 1538"/>
              <a:gd name="T4" fmla="*/ 1396 w 1396"/>
              <a:gd name="T5" fmla="*/ 1396 h 1538"/>
              <a:gd name="T6" fmla="*/ 784 w 1396"/>
              <a:gd name="T7" fmla="*/ 1396 h 1538"/>
              <a:gd name="T8" fmla="*/ 699 w 1396"/>
              <a:gd name="T9" fmla="*/ 1538 h 1538"/>
              <a:gd name="T10" fmla="*/ 612 w 1396"/>
              <a:gd name="T11" fmla="*/ 1396 h 1538"/>
              <a:gd name="T12" fmla="*/ 0 w 1396"/>
              <a:gd name="T13" fmla="*/ 1396 h 1538"/>
              <a:gd name="T14" fmla="*/ 0 w 1396"/>
              <a:gd name="T15" fmla="*/ 0 h 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96" h="1538">
                <a:moveTo>
                  <a:pt x="0" y="0"/>
                </a:moveTo>
                <a:lnTo>
                  <a:pt x="1396" y="0"/>
                </a:lnTo>
                <a:lnTo>
                  <a:pt x="1396" y="1396"/>
                </a:lnTo>
                <a:lnTo>
                  <a:pt x="784" y="1396"/>
                </a:lnTo>
                <a:lnTo>
                  <a:pt x="699" y="1538"/>
                </a:lnTo>
                <a:lnTo>
                  <a:pt x="612" y="1396"/>
                </a:lnTo>
                <a:lnTo>
                  <a:pt x="0" y="139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25400">
            <a:noFill/>
          </a:ln>
          <a:effectLst>
            <a:outerShdw blurRad="304800" dist="1016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solidFill>
                <a:srgbClr val="FEFABC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19" name="Freeform 13"/>
          <p:cNvSpPr/>
          <p:nvPr/>
        </p:nvSpPr>
        <p:spPr bwMode="auto">
          <a:xfrm>
            <a:off x="7073665" y="1280989"/>
            <a:ext cx="1464734" cy="1610265"/>
          </a:xfrm>
          <a:custGeom>
            <a:avLst/>
            <a:gdLst>
              <a:gd name="T0" fmla="*/ 0 w 1399"/>
              <a:gd name="T1" fmla="*/ 0 h 1538"/>
              <a:gd name="T2" fmla="*/ 1399 w 1399"/>
              <a:gd name="T3" fmla="*/ 0 h 1538"/>
              <a:gd name="T4" fmla="*/ 1399 w 1399"/>
              <a:gd name="T5" fmla="*/ 1396 h 1538"/>
              <a:gd name="T6" fmla="*/ 787 w 1399"/>
              <a:gd name="T7" fmla="*/ 1396 h 1538"/>
              <a:gd name="T8" fmla="*/ 700 w 1399"/>
              <a:gd name="T9" fmla="*/ 1538 h 1538"/>
              <a:gd name="T10" fmla="*/ 612 w 1399"/>
              <a:gd name="T11" fmla="*/ 1396 h 1538"/>
              <a:gd name="T12" fmla="*/ 0 w 1399"/>
              <a:gd name="T13" fmla="*/ 1396 h 1538"/>
              <a:gd name="T14" fmla="*/ 0 w 1399"/>
              <a:gd name="T15" fmla="*/ 0 h 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99" h="1538">
                <a:moveTo>
                  <a:pt x="0" y="0"/>
                </a:moveTo>
                <a:lnTo>
                  <a:pt x="1399" y="0"/>
                </a:lnTo>
                <a:lnTo>
                  <a:pt x="1399" y="1396"/>
                </a:lnTo>
                <a:lnTo>
                  <a:pt x="787" y="1396"/>
                </a:lnTo>
                <a:lnTo>
                  <a:pt x="700" y="1538"/>
                </a:lnTo>
                <a:lnTo>
                  <a:pt x="612" y="1396"/>
                </a:lnTo>
                <a:lnTo>
                  <a:pt x="0" y="139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25400">
            <a:noFill/>
          </a:ln>
          <a:effectLst>
            <a:outerShdw blurRad="304800" dist="1016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solidFill>
                <a:srgbClr val="FEFABC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20" name="Freeform 14"/>
          <p:cNvSpPr/>
          <p:nvPr/>
        </p:nvSpPr>
        <p:spPr bwMode="auto">
          <a:xfrm>
            <a:off x="2700039" y="2594957"/>
            <a:ext cx="1461593" cy="1609218"/>
          </a:xfrm>
          <a:custGeom>
            <a:avLst/>
            <a:gdLst>
              <a:gd name="T0" fmla="*/ 0 w 1396"/>
              <a:gd name="T1" fmla="*/ 1537 h 1537"/>
              <a:gd name="T2" fmla="*/ 1396 w 1396"/>
              <a:gd name="T3" fmla="*/ 1537 h 1537"/>
              <a:gd name="T4" fmla="*/ 1396 w 1396"/>
              <a:gd name="T5" fmla="*/ 141 h 1537"/>
              <a:gd name="T6" fmla="*/ 784 w 1396"/>
              <a:gd name="T7" fmla="*/ 141 h 1537"/>
              <a:gd name="T8" fmla="*/ 699 w 1396"/>
              <a:gd name="T9" fmla="*/ 0 h 1537"/>
              <a:gd name="T10" fmla="*/ 612 w 1396"/>
              <a:gd name="T11" fmla="*/ 141 h 1537"/>
              <a:gd name="T12" fmla="*/ 0 w 1396"/>
              <a:gd name="T13" fmla="*/ 141 h 1537"/>
              <a:gd name="T14" fmla="*/ 0 w 1396"/>
              <a:gd name="T15" fmla="*/ 1537 h 1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96" h="1537">
                <a:moveTo>
                  <a:pt x="0" y="1537"/>
                </a:moveTo>
                <a:lnTo>
                  <a:pt x="1396" y="1537"/>
                </a:lnTo>
                <a:lnTo>
                  <a:pt x="1396" y="141"/>
                </a:lnTo>
                <a:lnTo>
                  <a:pt x="784" y="141"/>
                </a:lnTo>
                <a:lnTo>
                  <a:pt x="699" y="0"/>
                </a:lnTo>
                <a:lnTo>
                  <a:pt x="612" y="141"/>
                </a:lnTo>
                <a:lnTo>
                  <a:pt x="0" y="141"/>
                </a:lnTo>
                <a:lnTo>
                  <a:pt x="0" y="1537"/>
                </a:lnTo>
                <a:close/>
              </a:path>
            </a:pathLst>
          </a:custGeom>
          <a:solidFill>
            <a:srgbClr val="FFC000"/>
          </a:solidFill>
          <a:ln w="25400">
            <a:noFill/>
          </a:ln>
          <a:effectLst>
            <a:outerShdw blurRad="304800" dist="1016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solidFill>
                <a:srgbClr val="FEFABC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21" name="Freeform 15"/>
          <p:cNvSpPr/>
          <p:nvPr/>
        </p:nvSpPr>
        <p:spPr bwMode="auto">
          <a:xfrm>
            <a:off x="5612073" y="2594957"/>
            <a:ext cx="1461593" cy="1609218"/>
          </a:xfrm>
          <a:custGeom>
            <a:avLst/>
            <a:gdLst>
              <a:gd name="T0" fmla="*/ 0 w 1396"/>
              <a:gd name="T1" fmla="*/ 1537 h 1537"/>
              <a:gd name="T2" fmla="*/ 1396 w 1396"/>
              <a:gd name="T3" fmla="*/ 1537 h 1537"/>
              <a:gd name="T4" fmla="*/ 1396 w 1396"/>
              <a:gd name="T5" fmla="*/ 141 h 1537"/>
              <a:gd name="T6" fmla="*/ 787 w 1396"/>
              <a:gd name="T7" fmla="*/ 141 h 1537"/>
              <a:gd name="T8" fmla="*/ 700 w 1396"/>
              <a:gd name="T9" fmla="*/ 0 h 1537"/>
              <a:gd name="T10" fmla="*/ 612 w 1396"/>
              <a:gd name="T11" fmla="*/ 141 h 1537"/>
              <a:gd name="T12" fmla="*/ 0 w 1396"/>
              <a:gd name="T13" fmla="*/ 141 h 1537"/>
              <a:gd name="T14" fmla="*/ 0 w 1396"/>
              <a:gd name="T15" fmla="*/ 1537 h 1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96" h="1537">
                <a:moveTo>
                  <a:pt x="0" y="1537"/>
                </a:moveTo>
                <a:lnTo>
                  <a:pt x="1396" y="1537"/>
                </a:lnTo>
                <a:lnTo>
                  <a:pt x="1396" y="141"/>
                </a:lnTo>
                <a:lnTo>
                  <a:pt x="787" y="141"/>
                </a:lnTo>
                <a:lnTo>
                  <a:pt x="700" y="0"/>
                </a:lnTo>
                <a:lnTo>
                  <a:pt x="612" y="141"/>
                </a:lnTo>
                <a:lnTo>
                  <a:pt x="0" y="141"/>
                </a:lnTo>
                <a:lnTo>
                  <a:pt x="0" y="1537"/>
                </a:lnTo>
                <a:close/>
              </a:path>
            </a:pathLst>
          </a:custGeom>
          <a:solidFill>
            <a:srgbClr val="FFC000"/>
          </a:solidFill>
          <a:ln w="25400">
            <a:noFill/>
          </a:ln>
          <a:effectLst>
            <a:outerShdw blurRad="304800" dist="1016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solidFill>
                <a:srgbClr val="FEFABC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22" name="Freeform 6"/>
          <p:cNvSpPr/>
          <p:nvPr/>
        </p:nvSpPr>
        <p:spPr bwMode="auto">
          <a:xfrm>
            <a:off x="1227296" y="1280989"/>
            <a:ext cx="1461593" cy="1610265"/>
          </a:xfrm>
          <a:custGeom>
            <a:avLst/>
            <a:gdLst>
              <a:gd name="T0" fmla="*/ 0 w 1396"/>
              <a:gd name="T1" fmla="*/ 0 h 1538"/>
              <a:gd name="T2" fmla="*/ 1396 w 1396"/>
              <a:gd name="T3" fmla="*/ 0 h 1538"/>
              <a:gd name="T4" fmla="*/ 1396 w 1396"/>
              <a:gd name="T5" fmla="*/ 1396 h 1538"/>
              <a:gd name="T6" fmla="*/ 784 w 1396"/>
              <a:gd name="T7" fmla="*/ 1396 h 1538"/>
              <a:gd name="T8" fmla="*/ 697 w 1396"/>
              <a:gd name="T9" fmla="*/ 1538 h 1538"/>
              <a:gd name="T10" fmla="*/ 612 w 1396"/>
              <a:gd name="T11" fmla="*/ 1396 h 1538"/>
              <a:gd name="T12" fmla="*/ 0 w 1396"/>
              <a:gd name="T13" fmla="*/ 1396 h 1538"/>
              <a:gd name="T14" fmla="*/ 0 w 1396"/>
              <a:gd name="T15" fmla="*/ 0 h 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96" h="1538">
                <a:moveTo>
                  <a:pt x="0" y="0"/>
                </a:moveTo>
                <a:lnTo>
                  <a:pt x="1396" y="0"/>
                </a:lnTo>
                <a:lnTo>
                  <a:pt x="1396" y="1396"/>
                </a:lnTo>
                <a:lnTo>
                  <a:pt x="784" y="1396"/>
                </a:lnTo>
                <a:lnTo>
                  <a:pt x="697" y="1538"/>
                </a:lnTo>
                <a:lnTo>
                  <a:pt x="612" y="1396"/>
                </a:lnTo>
                <a:lnTo>
                  <a:pt x="0" y="139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25400">
            <a:noFill/>
          </a:ln>
          <a:effectLst>
            <a:outerShdw blurRad="304800" dist="1016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solidFill>
                <a:srgbClr val="FEFABC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23" name="TextBox 55"/>
          <p:cNvSpPr txBox="1"/>
          <p:nvPr/>
        </p:nvSpPr>
        <p:spPr>
          <a:xfrm>
            <a:off x="1371600" y="1810301"/>
            <a:ext cx="1172760" cy="507831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b="1" dirty="0" smtClean="0">
                <a:solidFill>
                  <a:schemeClr val="bg1"/>
                </a:solidFill>
                <a:latin typeface="Bebas" pitchFamily="2" charset="0"/>
                <a:ea typeface="微软雅黑" panose="020B0503020204020204" pitchFamily="34" charset="-122"/>
                <a:cs typeface="华文黑体" pitchFamily="2" charset="-122"/>
                <a:sym typeface="Bebas" pitchFamily="2" charset="0"/>
              </a:rPr>
              <a:t>在岗职工安全知识安全培训</a:t>
            </a:r>
            <a:endParaRPr lang="zh-CN" altLang="en-US" sz="1100" b="1" dirty="0">
              <a:solidFill>
                <a:schemeClr val="bg1"/>
              </a:solidFill>
              <a:latin typeface="Bebas" pitchFamily="2" charset="0"/>
              <a:ea typeface="微软雅黑" panose="020B0503020204020204" pitchFamily="34" charset="-122"/>
              <a:cs typeface="华文黑体" pitchFamily="2" charset="-122"/>
              <a:sym typeface="Bebas" pitchFamily="2" charset="0"/>
            </a:endParaRPr>
          </a:p>
        </p:txBody>
      </p:sp>
      <p:sp>
        <p:nvSpPr>
          <p:cNvPr id="25" name="TextBox 57"/>
          <p:cNvSpPr txBox="1"/>
          <p:nvPr/>
        </p:nvSpPr>
        <p:spPr>
          <a:xfrm>
            <a:off x="4354274" y="1827235"/>
            <a:ext cx="1087870" cy="507831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b="1" dirty="0" smtClean="0">
                <a:solidFill>
                  <a:schemeClr val="bg1"/>
                </a:solidFill>
                <a:latin typeface="Bebas" pitchFamily="2" charset="0"/>
                <a:ea typeface="微软雅黑" panose="020B0503020204020204" pitchFamily="34" charset="-122"/>
                <a:cs typeface="华文黑体" pitchFamily="2" charset="-122"/>
                <a:sym typeface="Bebas" pitchFamily="2" charset="0"/>
              </a:rPr>
              <a:t>煤气操作工安全培训</a:t>
            </a:r>
            <a:endParaRPr lang="zh-CN" altLang="en-US" sz="1100" b="1" dirty="0">
              <a:solidFill>
                <a:schemeClr val="bg1"/>
              </a:solidFill>
              <a:latin typeface="Bebas" pitchFamily="2" charset="0"/>
              <a:ea typeface="微软雅黑" panose="020B0503020204020204" pitchFamily="34" charset="-122"/>
              <a:cs typeface="华文黑体" pitchFamily="2" charset="-122"/>
              <a:sym typeface="Bebas" pitchFamily="2" charset="0"/>
            </a:endParaRPr>
          </a:p>
        </p:txBody>
      </p:sp>
      <p:sp>
        <p:nvSpPr>
          <p:cNvPr id="27" name="TextBox 59"/>
          <p:cNvSpPr txBox="1"/>
          <p:nvPr/>
        </p:nvSpPr>
        <p:spPr>
          <a:xfrm>
            <a:off x="7112000" y="1894968"/>
            <a:ext cx="1397000" cy="222177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b="1" dirty="0" smtClean="0">
                <a:solidFill>
                  <a:schemeClr val="bg1"/>
                </a:solidFill>
                <a:latin typeface="Bebas" pitchFamily="2" charset="0"/>
                <a:ea typeface="微软雅黑" panose="020B0503020204020204" pitchFamily="34" charset="-122"/>
                <a:cs typeface="华文黑体" pitchFamily="2" charset="-122"/>
                <a:sym typeface="Bebas" pitchFamily="2" charset="0"/>
              </a:rPr>
              <a:t>管理人员安全培训</a:t>
            </a:r>
            <a:endParaRPr lang="zh-CN" altLang="en-US" sz="1100" b="1" dirty="0">
              <a:solidFill>
                <a:schemeClr val="bg1"/>
              </a:solidFill>
              <a:latin typeface="Bebas" pitchFamily="2" charset="0"/>
              <a:ea typeface="微软雅黑" panose="020B0503020204020204" pitchFamily="34" charset="-122"/>
              <a:cs typeface="华文黑体" pitchFamily="2" charset="-122"/>
              <a:sym typeface="Bebas" pitchFamily="2" charset="0"/>
            </a:endParaRPr>
          </a:p>
        </p:txBody>
      </p:sp>
      <p:sp>
        <p:nvSpPr>
          <p:cNvPr id="29" name="TextBox 61"/>
          <p:cNvSpPr txBox="1"/>
          <p:nvPr/>
        </p:nvSpPr>
        <p:spPr>
          <a:xfrm>
            <a:off x="2884216" y="3378028"/>
            <a:ext cx="1087870" cy="507831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b="1" dirty="0" smtClean="0">
                <a:solidFill>
                  <a:schemeClr val="bg1"/>
                </a:solidFill>
                <a:latin typeface="Bebas" pitchFamily="2" charset="0"/>
                <a:ea typeface="微软雅黑" panose="020B0503020204020204" pitchFamily="34" charset="-122"/>
                <a:cs typeface="华文黑体" pitchFamily="2" charset="-122"/>
                <a:sym typeface="Bebas" pitchFamily="2" charset="0"/>
              </a:rPr>
              <a:t>有限空间知识培训</a:t>
            </a:r>
            <a:endParaRPr lang="zh-CN" altLang="en-US" sz="1100" b="1" dirty="0">
              <a:solidFill>
                <a:schemeClr val="bg1"/>
              </a:solidFill>
              <a:latin typeface="Bebas" pitchFamily="2" charset="0"/>
              <a:ea typeface="微软雅黑" panose="020B0503020204020204" pitchFamily="34" charset="-122"/>
              <a:cs typeface="华文黑体" pitchFamily="2" charset="-122"/>
              <a:sym typeface="Bebas" pitchFamily="2" charset="0"/>
            </a:endParaRPr>
          </a:p>
        </p:txBody>
      </p:sp>
      <p:sp>
        <p:nvSpPr>
          <p:cNvPr id="31" name="TextBox 63"/>
          <p:cNvSpPr txBox="1"/>
          <p:nvPr/>
        </p:nvSpPr>
        <p:spPr>
          <a:xfrm>
            <a:off x="5824334" y="3378028"/>
            <a:ext cx="1087870" cy="507831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b="1" dirty="0" smtClean="0">
                <a:solidFill>
                  <a:schemeClr val="bg1"/>
                </a:solidFill>
                <a:latin typeface="Bebas" pitchFamily="2" charset="0"/>
                <a:ea typeface="微软雅黑" panose="020B0503020204020204" pitchFamily="34" charset="-122"/>
                <a:cs typeface="华文黑体" pitchFamily="2" charset="-122"/>
                <a:sym typeface="Bebas" pitchFamily="2" charset="0"/>
              </a:rPr>
              <a:t>应急救援知识培训</a:t>
            </a:r>
            <a:endParaRPr lang="zh-CN" altLang="en-US" sz="1100" b="1" dirty="0">
              <a:solidFill>
                <a:schemeClr val="bg1"/>
              </a:solidFill>
              <a:latin typeface="Bebas" pitchFamily="2" charset="0"/>
              <a:ea typeface="微软雅黑" panose="020B0503020204020204" pitchFamily="34" charset="-122"/>
              <a:cs typeface="华文黑体" pitchFamily="2" charset="-122"/>
              <a:sym typeface="Bebas" pitchFamily="2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81638" y="509570"/>
            <a:ext cx="223651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安全教育培训图片</a:t>
            </a:r>
            <a:endParaRPr kumimoji="0" lang="zh-CN" altLang="en-US" sz="20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3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3" presetClass="entr" presetSubtype="52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3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3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1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3" presetClass="entr" presetSubtype="52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3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1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" fill="hold"/>
                                        <p:tgtEl>
                                          <p:spTgt spid="3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/>
      <p:bldP spid="25" grpId="0"/>
      <p:bldP spid="27" grpId="0"/>
      <p:bldP spid="29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4077373" y="1282390"/>
            <a:ext cx="1743564" cy="16057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厂部组织每月定期对各车间进行安全环保综合大检查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Rectangle 5"/>
          <p:cNvSpPr/>
          <p:nvPr/>
        </p:nvSpPr>
        <p:spPr bwMode="auto">
          <a:xfrm>
            <a:off x="1451742" y="3276609"/>
            <a:ext cx="7277100" cy="74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90000"/>
              </a:lnSpc>
            </a:pPr>
            <a:r>
              <a:rPr lang="zh-CN" altLang="en-US" sz="1600" b="1" smtClean="0">
                <a:latin typeface="仿宋_GB2312" pitchFamily="49" charset="-122"/>
                <a:ea typeface="仿宋_GB2312" pitchFamily="49" charset="-122"/>
              </a:rPr>
              <a:t>根据</a:t>
            </a:r>
            <a:r>
              <a:rPr lang="en-US" altLang="zh-CN" sz="1600" b="1" smtClean="0">
                <a:latin typeface="仿宋_GB2312" pitchFamily="49" charset="-122"/>
                <a:ea typeface="仿宋_GB2312" pitchFamily="49" charset="-122"/>
              </a:rPr>
              <a:t>《20XX</a:t>
            </a:r>
            <a:r>
              <a:rPr lang="zh-CN" altLang="en-US" sz="1600" b="1" smtClean="0">
                <a:latin typeface="仿宋_GB2312" pitchFamily="49" charset="-122"/>
                <a:ea typeface="仿宋_GB2312" pitchFamily="49" charset="-122"/>
              </a:rPr>
              <a:t>年度</a:t>
            </a:r>
            <a:r>
              <a:rPr lang="zh-CN" altLang="en-US" sz="1600" b="1" dirty="0" smtClean="0">
                <a:latin typeface="仿宋_GB2312" pitchFamily="49" charset="-122"/>
                <a:ea typeface="仿宋_GB2312" pitchFamily="49" charset="-122"/>
              </a:rPr>
              <a:t>隐患排查治理检查计划</a:t>
            </a:r>
            <a:r>
              <a:rPr lang="en-US" altLang="zh-CN" sz="1600" b="1" dirty="0" smtClean="0">
                <a:latin typeface="仿宋_GB2312" pitchFamily="49" charset="-122"/>
                <a:ea typeface="仿宋_GB2312" pitchFamily="49" charset="-122"/>
              </a:rPr>
              <a:t>》</a:t>
            </a:r>
            <a:r>
              <a:rPr lang="zh-CN" altLang="en-US" sz="1600" b="1" dirty="0" smtClean="0">
                <a:latin typeface="仿宋_GB2312" pitchFamily="49" charset="-122"/>
                <a:ea typeface="仿宋_GB2312" pitchFamily="49" charset="-122"/>
              </a:rPr>
              <a:t>，分开共开展了节前检查、季度检查、综合检查及各项专项检查，共计</a:t>
            </a:r>
            <a:r>
              <a:rPr lang="en-US" altLang="zh-CN" sz="1600" b="1" dirty="0" smtClean="0">
                <a:latin typeface="仿宋_GB2312" pitchFamily="49" charset="-122"/>
                <a:ea typeface="仿宋_GB2312" pitchFamily="49" charset="-122"/>
              </a:rPr>
              <a:t>32</a:t>
            </a:r>
            <a:r>
              <a:rPr lang="zh-CN" altLang="en-US" sz="1600" b="1" dirty="0" smtClean="0">
                <a:latin typeface="仿宋_GB2312" pitchFamily="49" charset="-122"/>
                <a:ea typeface="仿宋_GB2312" pitchFamily="49" charset="-122"/>
              </a:rPr>
              <a:t>次，检查各类隐患</a:t>
            </a:r>
            <a:r>
              <a:rPr lang="en-US" altLang="zh-CN" sz="1600" b="1" dirty="0" smtClean="0">
                <a:latin typeface="仿宋_GB2312" pitchFamily="49" charset="-122"/>
                <a:ea typeface="仿宋_GB2312" pitchFamily="49" charset="-122"/>
              </a:rPr>
              <a:t>544</a:t>
            </a:r>
            <a:r>
              <a:rPr lang="zh-CN" altLang="en-US" sz="1600" b="1" dirty="0" smtClean="0">
                <a:latin typeface="仿宋_GB2312" pitchFamily="49" charset="-122"/>
                <a:ea typeface="仿宋_GB2312" pitchFamily="49" charset="-122"/>
              </a:rPr>
              <a:t>项，已整改</a:t>
            </a:r>
            <a:r>
              <a:rPr lang="en-US" altLang="zh-CN" sz="1600" b="1" dirty="0" smtClean="0">
                <a:latin typeface="仿宋_GB2312" pitchFamily="49" charset="-122"/>
                <a:ea typeface="仿宋_GB2312" pitchFamily="49" charset="-122"/>
              </a:rPr>
              <a:t>534</a:t>
            </a:r>
            <a:r>
              <a:rPr lang="zh-CN" altLang="en-US" sz="1600" b="1" dirty="0" smtClean="0">
                <a:latin typeface="仿宋_GB2312" pitchFamily="49" charset="-122"/>
                <a:ea typeface="仿宋_GB2312" pitchFamily="49" charset="-122"/>
              </a:rPr>
              <a:t>项，隐患整改率</a:t>
            </a:r>
            <a:r>
              <a:rPr lang="en-US" altLang="zh-CN" sz="1600" b="1" dirty="0" smtClean="0">
                <a:latin typeface="仿宋_GB2312" pitchFamily="49" charset="-122"/>
                <a:ea typeface="仿宋_GB2312" pitchFamily="49" charset="-122"/>
              </a:rPr>
              <a:t>98%</a:t>
            </a:r>
            <a:r>
              <a:rPr lang="zh-CN" altLang="en-US" sz="1600" b="1" dirty="0" smtClean="0">
                <a:latin typeface="仿宋_GB2312" pitchFamily="49" charset="-122"/>
                <a:ea typeface="仿宋_GB2312" pitchFamily="49" charset="-122"/>
              </a:rPr>
              <a:t>；违章作业</a:t>
            </a:r>
            <a:r>
              <a:rPr lang="en-US" altLang="zh-CN" sz="1600" b="1" dirty="0" smtClean="0">
                <a:latin typeface="仿宋_GB2312" pitchFamily="49" charset="-122"/>
                <a:ea typeface="仿宋_GB2312" pitchFamily="49" charset="-122"/>
              </a:rPr>
              <a:t>22</a:t>
            </a:r>
            <a:r>
              <a:rPr lang="zh-CN" altLang="en-US" sz="1600" b="1" dirty="0" smtClean="0">
                <a:latin typeface="仿宋_GB2312" pitchFamily="49" charset="-122"/>
                <a:ea typeface="仿宋_GB2312" pitchFamily="49" charset="-122"/>
              </a:rPr>
              <a:t>起，月度百人违章率为</a:t>
            </a:r>
            <a:r>
              <a:rPr lang="en-US" altLang="zh-CN" sz="1600" b="1" dirty="0" smtClean="0">
                <a:latin typeface="仿宋_GB2312" pitchFamily="49" charset="-122"/>
                <a:ea typeface="仿宋_GB2312" pitchFamily="49" charset="-122"/>
              </a:rPr>
              <a:t>0.48%</a:t>
            </a:r>
            <a:r>
              <a:rPr lang="zh-CN" altLang="en-US" sz="1600" b="1" dirty="0" smtClean="0">
                <a:latin typeface="仿宋_GB2312" pitchFamily="49" charset="-122"/>
                <a:ea typeface="仿宋_GB2312" pitchFamily="49" charset="-122"/>
              </a:rPr>
              <a:t>。</a:t>
            </a:r>
            <a:endParaRPr lang="zh-CN" altLang="en-US" sz="1600" b="1" dirty="0" smtClean="0">
              <a:latin typeface="仿宋_GB2312" pitchFamily="49" charset="-122"/>
              <a:ea typeface="仿宋_GB2312" pitchFamily="49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7" name="对角圆角矩形 6"/>
          <p:cNvSpPr/>
          <p:nvPr/>
        </p:nvSpPr>
        <p:spPr bwMode="auto">
          <a:xfrm>
            <a:off x="1142290" y="371113"/>
            <a:ext cx="3500438" cy="5715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大黑简体" pitchFamily="1" charset="-122"/>
                <a:ea typeface="方正大黑简体" pitchFamily="1" charset="-122"/>
                <a:cs typeface="+mn-cs"/>
              </a:rPr>
              <a:t>安全隐患排查及治理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大黑简体" pitchFamily="1" charset="-122"/>
              <a:ea typeface="方正大黑简体" pitchFamily="1" charset="-122"/>
              <a:cs typeface="+mn-cs"/>
            </a:endParaRPr>
          </a:p>
        </p:txBody>
      </p:sp>
      <p:sp>
        <p:nvSpPr>
          <p:cNvPr id="8" name="Rectangle 4" descr="CIMG5067"/>
          <p:cNvSpPr>
            <a:spLocks noChangeArrowheads="1"/>
          </p:cNvSpPr>
          <p:nvPr/>
        </p:nvSpPr>
        <p:spPr bwMode="auto">
          <a:xfrm>
            <a:off x="1081668" y="1226633"/>
            <a:ext cx="2977376" cy="1650381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Rectangle 4" descr="CIMG5067"/>
          <p:cNvSpPr>
            <a:spLocks noChangeArrowheads="1"/>
          </p:cNvSpPr>
          <p:nvPr/>
        </p:nvSpPr>
        <p:spPr bwMode="auto">
          <a:xfrm>
            <a:off x="5843240" y="1226634"/>
            <a:ext cx="2977376" cy="166153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圆角矩形 107"/>
          <p:cNvSpPr/>
          <p:nvPr/>
        </p:nvSpPr>
        <p:spPr>
          <a:xfrm>
            <a:off x="5285649" y="1286070"/>
            <a:ext cx="2437336" cy="1337650"/>
          </a:xfrm>
          <a:prstGeom prst="roundRect">
            <a:avLst>
              <a:gd name="adj" fmla="val 2782"/>
            </a:avLst>
          </a:prstGeom>
          <a:solidFill>
            <a:srgbClr val="FFC000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300">
              <a:solidFill>
                <a:srgbClr val="FEFABC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110" name="圆角矩形 109"/>
          <p:cNvSpPr/>
          <p:nvPr/>
        </p:nvSpPr>
        <p:spPr>
          <a:xfrm>
            <a:off x="5294116" y="3008054"/>
            <a:ext cx="2437336" cy="1337650"/>
          </a:xfrm>
          <a:prstGeom prst="roundRect">
            <a:avLst>
              <a:gd name="adj" fmla="val 2782"/>
            </a:avLst>
          </a:prstGeom>
          <a:solidFill>
            <a:srgbClr val="FF0000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300">
              <a:solidFill>
                <a:srgbClr val="FEFABC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1250647" y="1683523"/>
            <a:ext cx="179431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您的内容打在这里，或者通过复制您的文本后，在此框中选择粘贴，并选择只保留文字。</a:t>
            </a:r>
            <a:endParaRPr lang="zh-CN" altLang="en-US" sz="900" dirty="0">
              <a:solidFill>
                <a:schemeClr val="bg1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1250647" y="138160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填写段落标题</a:t>
            </a:r>
            <a:endParaRPr lang="zh-CN" altLang="en-US" sz="1200" b="1" dirty="0">
              <a:solidFill>
                <a:schemeClr val="bg1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5318151" y="1691990"/>
            <a:ext cx="1794318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1200" dirty="0" smtClean="0"/>
              <a:t>是指危害和整改难度较小，发现后能够立即整改排除的隐患</a:t>
            </a:r>
            <a:r>
              <a:rPr lang="zh-CN" altLang="en-US" sz="1200" dirty="0" smtClean="0">
                <a:solidFill>
                  <a:srgbClr val="002060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。</a:t>
            </a:r>
            <a:endParaRPr lang="zh-CN" altLang="en-US" sz="1200" dirty="0">
              <a:solidFill>
                <a:srgbClr val="002060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5402818" y="140700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 smtClean="0">
                <a:solidFill>
                  <a:schemeClr val="bg1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一般隐患</a:t>
            </a:r>
            <a:endParaRPr lang="zh-CN" altLang="en-US" sz="1200" b="1" dirty="0">
              <a:solidFill>
                <a:schemeClr val="bg1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1250647" y="3103466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填写段落标题</a:t>
            </a:r>
            <a:endParaRPr lang="zh-CN" altLang="en-US" sz="1200" b="1" dirty="0">
              <a:solidFill>
                <a:schemeClr val="bg1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5309684" y="3413855"/>
            <a:ext cx="179431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1200" dirty="0" smtClean="0">
                <a:solidFill>
                  <a:schemeClr val="bg1"/>
                </a:solidFill>
              </a:rPr>
              <a:t>指危害和整改难度较大，或者因外部因素影响致使生产、建设单位自身难以排除的隐患</a:t>
            </a:r>
            <a:endParaRPr lang="zh-CN" altLang="en-US" sz="1200" dirty="0">
              <a:solidFill>
                <a:schemeClr val="bg1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118" name="文本框 117"/>
          <p:cNvSpPr txBox="1"/>
          <p:nvPr/>
        </p:nvSpPr>
        <p:spPr>
          <a:xfrm>
            <a:off x="5368952" y="3103466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 smtClean="0">
                <a:solidFill>
                  <a:schemeClr val="bg1"/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重大隐患</a:t>
            </a:r>
            <a:endParaRPr lang="zh-CN" altLang="en-US" sz="1200" b="1" dirty="0">
              <a:solidFill>
                <a:schemeClr val="bg1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121" name="Freeform 46"/>
          <p:cNvSpPr/>
          <p:nvPr/>
        </p:nvSpPr>
        <p:spPr bwMode="auto">
          <a:xfrm>
            <a:off x="7223404" y="1403558"/>
            <a:ext cx="1050210" cy="1182404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38100">
            <a:solidFill>
              <a:srgbClr val="FFC000"/>
            </a:solidFill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2700">
              <a:solidFill>
                <a:prstClr val="white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122" name="Freeform 46"/>
          <p:cNvSpPr/>
          <p:nvPr/>
        </p:nvSpPr>
        <p:spPr bwMode="auto">
          <a:xfrm>
            <a:off x="7198005" y="3111932"/>
            <a:ext cx="1050210" cy="1182404"/>
          </a:xfrm>
          <a:custGeom>
            <a:avLst/>
            <a:gdLst>
              <a:gd name="T0" fmla="*/ 25 w 423"/>
              <a:gd name="T1" fmla="*/ 101 h 476"/>
              <a:gd name="T2" fmla="*/ 186 w 423"/>
              <a:gd name="T3" fmla="*/ 8 h 476"/>
              <a:gd name="T4" fmla="*/ 237 w 423"/>
              <a:gd name="T5" fmla="*/ 8 h 476"/>
              <a:gd name="T6" fmla="*/ 397 w 423"/>
              <a:gd name="T7" fmla="*/ 101 h 476"/>
              <a:gd name="T8" fmla="*/ 423 w 423"/>
              <a:gd name="T9" fmla="*/ 145 h 476"/>
              <a:gd name="T10" fmla="*/ 423 w 423"/>
              <a:gd name="T11" fmla="*/ 331 h 476"/>
              <a:gd name="T12" fmla="*/ 398 w 423"/>
              <a:gd name="T13" fmla="*/ 375 h 476"/>
              <a:gd name="T14" fmla="*/ 237 w 423"/>
              <a:gd name="T15" fmla="*/ 467 h 476"/>
              <a:gd name="T16" fmla="*/ 186 w 423"/>
              <a:gd name="T17" fmla="*/ 467 h 476"/>
              <a:gd name="T18" fmla="*/ 105 w 423"/>
              <a:gd name="T19" fmla="*/ 421 h 476"/>
              <a:gd name="T20" fmla="*/ 25 w 423"/>
              <a:gd name="T21" fmla="*/ 375 h 476"/>
              <a:gd name="T22" fmla="*/ 0 w 423"/>
              <a:gd name="T23" fmla="*/ 330 h 476"/>
              <a:gd name="T24" fmla="*/ 0 w 423"/>
              <a:gd name="T25" fmla="*/ 145 h 476"/>
              <a:gd name="T26" fmla="*/ 25 w 423"/>
              <a:gd name="T27" fmla="*/ 101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23" h="476">
                <a:moveTo>
                  <a:pt x="25" y="101"/>
                </a:moveTo>
                <a:cubicBezTo>
                  <a:pt x="79" y="70"/>
                  <a:pt x="132" y="39"/>
                  <a:pt x="186" y="8"/>
                </a:cubicBezTo>
                <a:cubicBezTo>
                  <a:pt x="202" y="0"/>
                  <a:pt x="221" y="0"/>
                  <a:pt x="237" y="8"/>
                </a:cubicBezTo>
                <a:cubicBezTo>
                  <a:pt x="290" y="39"/>
                  <a:pt x="344" y="70"/>
                  <a:pt x="397" y="101"/>
                </a:cubicBezTo>
                <a:cubicBezTo>
                  <a:pt x="413" y="110"/>
                  <a:pt x="422" y="127"/>
                  <a:pt x="423" y="145"/>
                </a:cubicBezTo>
                <a:cubicBezTo>
                  <a:pt x="423" y="331"/>
                  <a:pt x="423" y="331"/>
                  <a:pt x="423" y="331"/>
                </a:cubicBezTo>
                <a:cubicBezTo>
                  <a:pt x="422" y="348"/>
                  <a:pt x="413" y="365"/>
                  <a:pt x="398" y="375"/>
                </a:cubicBezTo>
                <a:cubicBezTo>
                  <a:pt x="237" y="467"/>
                  <a:pt x="237" y="467"/>
                  <a:pt x="237" y="467"/>
                </a:cubicBezTo>
                <a:cubicBezTo>
                  <a:pt x="221" y="476"/>
                  <a:pt x="201" y="476"/>
                  <a:pt x="186" y="467"/>
                </a:cubicBezTo>
                <a:cubicBezTo>
                  <a:pt x="105" y="421"/>
                  <a:pt x="105" y="421"/>
                  <a:pt x="105" y="421"/>
                </a:cubicBezTo>
                <a:cubicBezTo>
                  <a:pt x="25" y="375"/>
                  <a:pt x="25" y="375"/>
                  <a:pt x="25" y="375"/>
                </a:cubicBezTo>
                <a:cubicBezTo>
                  <a:pt x="10" y="365"/>
                  <a:pt x="0" y="348"/>
                  <a:pt x="0" y="33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27"/>
                  <a:pt x="10" y="110"/>
                  <a:pt x="25" y="101"/>
                </a:cubicBez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 w="38100">
            <a:solidFill>
              <a:srgbClr val="FF0000"/>
            </a:solidFill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sz="2700">
              <a:solidFill>
                <a:prstClr val="white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graphicFrame>
        <p:nvGraphicFramePr>
          <p:cNvPr id="19" name="Object 1" descr="image17"/>
          <p:cNvGraphicFramePr/>
          <p:nvPr/>
        </p:nvGraphicFramePr>
        <p:xfrm>
          <a:off x="2117620" y="1532466"/>
          <a:ext cx="2983442" cy="2522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2" name="组合 17"/>
          <p:cNvGrpSpPr/>
          <p:nvPr/>
        </p:nvGrpSpPr>
        <p:grpSpPr>
          <a:xfrm>
            <a:off x="736601" y="1176867"/>
            <a:ext cx="2438400" cy="766032"/>
            <a:chOff x="1500188" y="1483770"/>
            <a:chExt cx="3286125" cy="921293"/>
          </a:xfrm>
        </p:grpSpPr>
        <p:sp>
          <p:nvSpPr>
            <p:cNvPr id="22" name="任意多边形 19"/>
            <p:cNvSpPr/>
            <p:nvPr/>
          </p:nvSpPr>
          <p:spPr>
            <a:xfrm flipH="1">
              <a:off x="1500188" y="1857375"/>
              <a:ext cx="3286125" cy="547688"/>
            </a:xfrm>
            <a:custGeom>
              <a:avLst/>
              <a:gdLst>
                <a:gd name="txL" fmla="*/ 0 w 1651819"/>
                <a:gd name="txT" fmla="*/ 0 h 501445"/>
                <a:gd name="txR" fmla="*/ 1651819 w 1651819"/>
                <a:gd name="txB" fmla="*/ 501445 h 501445"/>
              </a:gdLst>
              <a:ahLst/>
              <a:cxnLst>
                <a:cxn ang="0">
                  <a:pos x="0" y="661855"/>
                </a:cxn>
                <a:cxn ang="0">
                  <a:pos x="30074982" y="0"/>
                </a:cxn>
                <a:cxn ang="0">
                  <a:pos x="132963760" y="0"/>
                </a:cxn>
              </a:cxnLst>
              <a:rect l="txL" t="txT" r="txR" b="txB"/>
              <a:pathLst>
                <a:path w="1651819" h="501445">
                  <a:moveTo>
                    <a:pt x="0" y="501445"/>
                  </a:moveTo>
                  <a:lnTo>
                    <a:pt x="373626" y="0"/>
                  </a:lnTo>
                  <a:lnTo>
                    <a:pt x="1651819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miter/>
              <a:headEnd type="diamond" w="med" len="med"/>
              <a:tailEnd type="diamond" w="med" len="med"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TextBox 78"/>
            <p:cNvSpPr/>
            <p:nvPr/>
          </p:nvSpPr>
          <p:spPr>
            <a:xfrm>
              <a:off x="1837977" y="1483770"/>
              <a:ext cx="2325318" cy="777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>
                <a:lnSpc>
                  <a:spcPct val="150000"/>
                </a:lnSpc>
              </a:pPr>
              <a:r>
                <a:rPr lang="zh-CN" altLang="en-US" sz="1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重大</a:t>
              </a:r>
              <a:r>
                <a:rPr lang="zh-CN" altLang="en-US" sz="12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隐患</a:t>
              </a:r>
              <a:r>
                <a:rPr lang="zh-CN" altLang="en-US" sz="1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共计</a:t>
              </a:r>
              <a:r>
                <a:rPr lang="en-US" altLang="zh-CN" sz="1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7</a:t>
              </a:r>
              <a:r>
                <a:rPr lang="zh-CN" altLang="en-US" sz="1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项</a:t>
              </a:r>
              <a:r>
                <a:rPr lang="zh-CN" altLang="en-US" sz="12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endPara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lvl="0" eaLnBrk="1" hangingPunct="1">
                <a:lnSpc>
                  <a:spcPct val="150000"/>
                </a:lnSpc>
              </a:pPr>
              <a:r>
                <a:rPr lang="zh-CN" altLang="en-US" sz="12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占总体隐患</a:t>
              </a:r>
              <a:r>
                <a:rPr lang="zh-CN" altLang="en-US" sz="1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的</a:t>
              </a:r>
              <a:r>
                <a:rPr lang="en-US" altLang="zh-CN" sz="12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1.3%</a:t>
              </a:r>
              <a:endParaRPr lang="en-US" altLang="zh-CN" sz="1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18"/>
          <p:cNvGrpSpPr/>
          <p:nvPr/>
        </p:nvGrpSpPr>
        <p:grpSpPr>
          <a:xfrm>
            <a:off x="719667" y="3699936"/>
            <a:ext cx="2497666" cy="646331"/>
            <a:chOff x="500063" y="3832271"/>
            <a:chExt cx="3357562" cy="636677"/>
          </a:xfrm>
        </p:grpSpPr>
        <p:sp>
          <p:nvSpPr>
            <p:cNvPr id="25" name="任意多边形 20"/>
            <p:cNvSpPr/>
            <p:nvPr/>
          </p:nvSpPr>
          <p:spPr>
            <a:xfrm flipH="1" flipV="1">
              <a:off x="500063" y="3857625"/>
              <a:ext cx="3357562" cy="309563"/>
            </a:xfrm>
            <a:custGeom>
              <a:avLst/>
              <a:gdLst>
                <a:gd name="txL" fmla="*/ 0 w 1651819"/>
                <a:gd name="txT" fmla="*/ 0 h 501445"/>
                <a:gd name="txR" fmla="*/ 1651819 w 1651819"/>
                <a:gd name="txB" fmla="*/ 501445 h 501445"/>
              </a:gdLst>
              <a:ahLst/>
              <a:cxnLst>
                <a:cxn ang="0">
                  <a:pos x="0" y="6894"/>
                </a:cxn>
                <a:cxn ang="0">
                  <a:pos x="35721256" y="0"/>
                </a:cxn>
                <a:cxn ang="0">
                  <a:pos x="157925824" y="0"/>
                </a:cxn>
              </a:cxnLst>
              <a:rect l="txL" t="txT" r="txR" b="txB"/>
              <a:pathLst>
                <a:path w="1651819" h="501445">
                  <a:moveTo>
                    <a:pt x="0" y="501445"/>
                  </a:moveTo>
                  <a:lnTo>
                    <a:pt x="373626" y="0"/>
                  </a:lnTo>
                  <a:lnTo>
                    <a:pt x="1651819" y="0"/>
                  </a:lnTo>
                </a:path>
              </a:pathLst>
            </a:custGeom>
            <a:noFill/>
            <a:ln w="28575" cap="flat" cmpd="sng">
              <a:solidFill>
                <a:srgbClr val="0070C0"/>
              </a:solidFill>
              <a:prstDash val="dash"/>
              <a:miter/>
              <a:headEnd type="diamond" w="med" len="med"/>
              <a:tailEnd type="diamond" w="med" len="med"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6" name="TextBox 78"/>
            <p:cNvSpPr/>
            <p:nvPr/>
          </p:nvSpPr>
          <p:spPr>
            <a:xfrm>
              <a:off x="714375" y="3832271"/>
              <a:ext cx="3000375" cy="6366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lnSpc>
                  <a:spcPct val="150000"/>
                </a:lnSpc>
              </a:pPr>
              <a:r>
                <a:rPr lang="zh-CN" altLang="en-US" sz="12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一般隐患</a:t>
              </a:r>
              <a:r>
                <a:rPr lang="zh-CN" altLang="en-US" sz="12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共计</a:t>
              </a:r>
              <a:r>
                <a:rPr lang="en-US" altLang="zh-CN" sz="12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537</a:t>
              </a:r>
              <a:r>
                <a:rPr lang="zh-CN" altLang="en-US" sz="12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项</a:t>
              </a:r>
              <a:r>
                <a:rPr lang="zh-CN" altLang="en-US" sz="12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endPara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lvl="0" eaLnBrk="1" hangingPunct="1">
                <a:lnSpc>
                  <a:spcPct val="150000"/>
                </a:lnSpc>
              </a:pPr>
              <a:r>
                <a:rPr lang="zh-CN" altLang="en-US" sz="12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占总体隐患的</a:t>
              </a:r>
              <a:r>
                <a:rPr lang="en-US" altLang="zh-CN" sz="12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98.7%</a:t>
              </a:r>
              <a:endParaRPr lang="en-US" altLang="zh-CN" sz="1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对角圆角矩形 20"/>
          <p:cNvSpPr/>
          <p:nvPr/>
        </p:nvSpPr>
        <p:spPr bwMode="auto">
          <a:xfrm>
            <a:off x="1035565" y="353997"/>
            <a:ext cx="3500438" cy="5715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大黑简体" pitchFamily="1" charset="-122"/>
                <a:ea typeface="方正大黑简体" pitchFamily="1" charset="-122"/>
                <a:cs typeface="+mn-cs"/>
              </a:rPr>
              <a:t>安全隐患级别及数量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大黑简体" pitchFamily="1" charset="-122"/>
              <a:ea typeface="方正大黑简体" pitchFamily="1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5.55112E-17 L 0.11077 5.55112E-17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5.55112E-17 L -4.72222E-6 5.55112E-17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-4.81481E-6 L -4.72222E-6 -4.81481E-6 " pathEditMode="relative" rAng="0" ptsTypes="AA">
                                      <p:cBhvr>
                                        <p:cTn id="16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8" grpId="1" animBg="1"/>
      <p:bldP spid="108" grpId="2" animBg="1"/>
      <p:bldP spid="110" grpId="0" animBg="1"/>
      <p:bldP spid="110" grpId="1" animBg="1"/>
      <p:bldP spid="111" grpId="0"/>
      <p:bldP spid="112" grpId="0"/>
      <p:bldP spid="113" grpId="0"/>
      <p:bldP spid="114" grpId="0"/>
      <p:bldP spid="116" grpId="0"/>
      <p:bldP spid="117" grpId="0"/>
      <p:bldP spid="118" grpId="0"/>
      <p:bldP spid="121" grpId="0" animBg="1"/>
      <p:bldP spid="122" grpId="0" animBg="1"/>
      <p:bldGraphic spid="19" grpId="0">
        <p:bldAsOne/>
      </p:bldGraphic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70" name="直接连接符 56"/>
          <p:cNvCxnSpPr/>
          <p:nvPr/>
        </p:nvCxnSpPr>
        <p:spPr>
          <a:xfrm flipV="1">
            <a:off x="3906838" y="385763"/>
            <a:ext cx="4022725" cy="5715"/>
          </a:xfrm>
          <a:prstGeom prst="line">
            <a:avLst/>
          </a:prstGeom>
          <a:ln w="57150" cap="flat" cmpd="sng">
            <a:solidFill>
              <a:srgbClr val="0070C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58" name="直接连接符 57"/>
          <p:cNvCxnSpPr/>
          <p:nvPr/>
        </p:nvCxnSpPr>
        <p:spPr bwMode="auto">
          <a:xfrm>
            <a:off x="7929563" y="385763"/>
            <a:ext cx="1214438" cy="142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对角圆角矩形 14"/>
          <p:cNvSpPr/>
          <p:nvPr/>
        </p:nvSpPr>
        <p:spPr bwMode="auto">
          <a:xfrm>
            <a:off x="977355" y="489150"/>
            <a:ext cx="3500438" cy="51435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大黑简体" pitchFamily="1" charset="-122"/>
                <a:ea typeface="方正大黑简体" pitchFamily="1" charset="-122"/>
                <a:cs typeface="+mn-cs"/>
              </a:rPr>
              <a:t>安全隐患诱因及数量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大黑简体" pitchFamily="1" charset="-122"/>
              <a:ea typeface="方正大黑简体" pitchFamily="1" charset="-122"/>
              <a:cs typeface="+mn-cs"/>
            </a:endParaRPr>
          </a:p>
        </p:txBody>
      </p:sp>
      <p:grpSp>
        <p:nvGrpSpPr>
          <p:cNvPr id="2" name="组合 26"/>
          <p:cNvGrpSpPr/>
          <p:nvPr/>
        </p:nvGrpSpPr>
        <p:grpSpPr>
          <a:xfrm>
            <a:off x="795183" y="1163866"/>
            <a:ext cx="2892387" cy="1017071"/>
            <a:chOff x="393738" y="1132110"/>
            <a:chExt cx="2892387" cy="1130078"/>
          </a:xfrm>
        </p:grpSpPr>
        <p:sp>
          <p:nvSpPr>
            <p:cNvPr id="32785" name="任意多边形 19"/>
            <p:cNvSpPr/>
            <p:nvPr/>
          </p:nvSpPr>
          <p:spPr>
            <a:xfrm flipH="1">
              <a:off x="428625" y="1928813"/>
              <a:ext cx="2857500" cy="333375"/>
            </a:xfrm>
            <a:custGeom>
              <a:avLst/>
              <a:gdLst>
                <a:gd name="txL" fmla="*/ 0 w 1651819"/>
                <a:gd name="txT" fmla="*/ 0 h 501445"/>
                <a:gd name="txR" fmla="*/ 1651819 w 1651819"/>
                <a:gd name="txB" fmla="*/ 501445 h 501445"/>
              </a:gdLst>
              <a:ahLst/>
              <a:cxnLst>
                <a:cxn ang="0">
                  <a:pos x="0" y="12473"/>
                </a:cxn>
                <a:cxn ang="0">
                  <a:pos x="9831570" y="0"/>
                </a:cxn>
                <a:cxn ang="0">
                  <a:pos x="43466104" y="0"/>
                </a:cxn>
              </a:cxnLst>
              <a:rect l="txL" t="txT" r="txR" b="txB"/>
              <a:pathLst>
                <a:path w="1651819" h="501445">
                  <a:moveTo>
                    <a:pt x="0" y="501445"/>
                  </a:moveTo>
                  <a:lnTo>
                    <a:pt x="373626" y="0"/>
                  </a:lnTo>
                  <a:lnTo>
                    <a:pt x="1651819" y="0"/>
                  </a:lnTo>
                </a:path>
              </a:pathLst>
            </a:custGeom>
            <a:noFill/>
            <a:ln w="28575" cap="flat" cmpd="sng">
              <a:solidFill>
                <a:srgbClr val="0070C0"/>
              </a:solidFill>
              <a:prstDash val="dash"/>
              <a:miter/>
              <a:headEnd type="diamond" w="med" len="med"/>
              <a:tailEnd type="diamond" w="med" len="med"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2786" name="TextBox 78"/>
            <p:cNvSpPr/>
            <p:nvPr/>
          </p:nvSpPr>
          <p:spPr>
            <a:xfrm>
              <a:off x="393738" y="1132110"/>
              <a:ext cx="2071687" cy="82073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lnSpc>
                  <a:spcPct val="150000"/>
                </a:lnSpc>
              </a:pPr>
              <a:r>
                <a:rPr lang="zh-CN" altLang="en-US" sz="1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环境因素</a:t>
              </a:r>
              <a:r>
                <a:rPr lang="zh-CN" altLang="en-US" sz="14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共计</a:t>
              </a:r>
              <a:r>
                <a:rPr lang="en-US" altLang="zh-CN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105</a:t>
              </a:r>
              <a:r>
                <a:rPr lang="zh-CN" altLang="en-US" sz="14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项</a:t>
              </a:r>
              <a:r>
                <a:rPr lang="zh-CN" altLang="en-US" sz="1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endParaRPr lang="en-US" altLang="zh-CN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lvl="0" eaLnBrk="1" hangingPunct="1">
                <a:lnSpc>
                  <a:spcPct val="150000"/>
                </a:lnSpc>
              </a:pPr>
              <a:r>
                <a:rPr lang="zh-CN" altLang="en-US" sz="1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占总体隐患</a:t>
              </a:r>
              <a:r>
                <a:rPr lang="zh-CN" altLang="en-US" sz="14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的</a:t>
              </a:r>
              <a:r>
                <a:rPr lang="en-US" altLang="zh-CN" sz="14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19%</a:t>
              </a:r>
              <a:endParaRPr lang="en-US" altLang="zh-CN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19" name="Object 1" descr="image20"/>
          <p:cNvGraphicFramePr/>
          <p:nvPr/>
        </p:nvGraphicFramePr>
        <p:xfrm>
          <a:off x="2111375" y="1211580"/>
          <a:ext cx="6159500" cy="3418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3" name="组合 20"/>
          <p:cNvGrpSpPr/>
          <p:nvPr/>
        </p:nvGrpSpPr>
        <p:grpSpPr>
          <a:xfrm>
            <a:off x="4607894" y="871835"/>
            <a:ext cx="3348038" cy="1113594"/>
            <a:chOff x="5286375" y="1024861"/>
            <a:chExt cx="3348038" cy="1237327"/>
          </a:xfrm>
        </p:grpSpPr>
        <p:sp>
          <p:nvSpPr>
            <p:cNvPr id="32783" name="任意多边形 19"/>
            <p:cNvSpPr/>
            <p:nvPr/>
          </p:nvSpPr>
          <p:spPr>
            <a:xfrm>
              <a:off x="5286375" y="1857375"/>
              <a:ext cx="3348038" cy="404813"/>
            </a:xfrm>
            <a:custGeom>
              <a:avLst/>
              <a:gdLst>
                <a:gd name="txL" fmla="*/ 0 w 1651819"/>
                <a:gd name="txT" fmla="*/ 0 h 501445"/>
                <a:gd name="txR" fmla="*/ 1651819 w 1651819"/>
                <a:gd name="txB" fmla="*/ 501445 h 501445"/>
              </a:gdLst>
              <a:ahLst/>
              <a:cxnLst>
                <a:cxn ang="0">
                  <a:pos x="0" y="58957"/>
                </a:cxn>
                <a:cxn ang="0">
                  <a:pos x="34918632" y="0"/>
                </a:cxn>
                <a:cxn ang="0">
                  <a:pos x="154377280" y="0"/>
                </a:cxn>
              </a:cxnLst>
              <a:rect l="txL" t="txT" r="txR" b="txB"/>
              <a:pathLst>
                <a:path w="1651819" h="501445">
                  <a:moveTo>
                    <a:pt x="0" y="501445"/>
                  </a:moveTo>
                  <a:lnTo>
                    <a:pt x="373626" y="0"/>
                  </a:lnTo>
                  <a:lnTo>
                    <a:pt x="1651819" y="0"/>
                  </a:lnTo>
                </a:path>
              </a:pathLst>
            </a:custGeom>
            <a:noFill/>
            <a:ln w="28575" cap="flat" cmpd="sng">
              <a:solidFill>
                <a:srgbClr val="0070C0"/>
              </a:solidFill>
              <a:prstDash val="dash"/>
              <a:miter/>
              <a:headEnd type="diamond" w="med" len="med"/>
              <a:tailEnd type="diamond" w="med" len="med"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2784" name="TextBox 78"/>
            <p:cNvSpPr/>
            <p:nvPr/>
          </p:nvSpPr>
          <p:spPr>
            <a:xfrm>
              <a:off x="6389836" y="1024861"/>
              <a:ext cx="2143125" cy="82073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lnSpc>
                  <a:spcPct val="150000"/>
                </a:lnSpc>
              </a:pPr>
              <a:r>
                <a:rPr lang="zh-CN" altLang="en-US" sz="1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管理缺陷</a:t>
              </a:r>
              <a:r>
                <a:rPr lang="zh-CN" altLang="en-US" sz="14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共计</a:t>
              </a:r>
              <a:r>
                <a:rPr lang="en-US" altLang="zh-CN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110</a:t>
              </a:r>
              <a:r>
                <a:rPr lang="zh-CN" altLang="en-US" sz="14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项</a:t>
              </a:r>
              <a:r>
                <a:rPr lang="zh-CN" altLang="en-US" sz="1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endParaRPr lang="en-US" altLang="zh-CN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lvl="0" eaLnBrk="1" hangingPunct="1">
                <a:lnSpc>
                  <a:spcPct val="150000"/>
                </a:lnSpc>
              </a:pPr>
              <a:r>
                <a:rPr lang="zh-CN" altLang="en-US" sz="1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占总体隐患</a:t>
              </a:r>
              <a:r>
                <a:rPr lang="zh-CN" altLang="en-US" sz="14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的</a:t>
              </a:r>
              <a:r>
                <a:rPr lang="en-US" altLang="zh-CN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20</a:t>
              </a:r>
              <a:r>
                <a:rPr lang="en-US" altLang="zh-CN" sz="14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%</a:t>
              </a:r>
              <a:endParaRPr lang="en-US" altLang="zh-CN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23"/>
          <p:cNvGrpSpPr/>
          <p:nvPr/>
        </p:nvGrpSpPr>
        <p:grpSpPr>
          <a:xfrm>
            <a:off x="819101" y="2968984"/>
            <a:ext cx="2423812" cy="738664"/>
            <a:chOff x="5063" y="2989114"/>
            <a:chExt cx="2423812" cy="820738"/>
          </a:xfrm>
        </p:grpSpPr>
        <p:sp>
          <p:nvSpPr>
            <p:cNvPr id="32781" name="TextBox 78"/>
            <p:cNvSpPr/>
            <p:nvPr/>
          </p:nvSpPr>
          <p:spPr>
            <a:xfrm>
              <a:off x="5063" y="2989114"/>
              <a:ext cx="2138581" cy="8207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>
                <a:lnSpc>
                  <a:spcPct val="150000"/>
                </a:lnSpc>
              </a:pPr>
              <a:r>
                <a:rPr lang="zh-CN" altLang="en-US" sz="1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物的不安全状态</a:t>
              </a:r>
              <a:r>
                <a:rPr lang="zh-CN" altLang="en-US" sz="14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共计</a:t>
              </a:r>
              <a:r>
                <a:rPr lang="en-US" altLang="zh-CN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311</a:t>
              </a:r>
              <a:r>
                <a:rPr lang="zh-CN" altLang="en-US" sz="14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项</a:t>
              </a:r>
              <a:r>
                <a:rPr lang="zh-CN" altLang="en-US" sz="1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，占总体隐患</a:t>
              </a:r>
              <a:r>
                <a:rPr lang="zh-CN" altLang="en-US" sz="14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的</a:t>
              </a:r>
              <a:r>
                <a:rPr lang="en-US" altLang="zh-CN" sz="14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57%</a:t>
              </a:r>
              <a:endParaRPr lang="en-US" altLang="zh-CN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82" name="任意多边形 20"/>
            <p:cNvSpPr/>
            <p:nvPr/>
          </p:nvSpPr>
          <p:spPr>
            <a:xfrm flipH="1" flipV="1">
              <a:off x="285750" y="3643313"/>
              <a:ext cx="2143125" cy="142875"/>
            </a:xfrm>
            <a:custGeom>
              <a:avLst/>
              <a:gdLst>
                <a:gd name="txL" fmla="*/ 0 w 1651819"/>
                <a:gd name="txT" fmla="*/ 0 h 501445"/>
                <a:gd name="txR" fmla="*/ 1651819 w 1651819"/>
                <a:gd name="txB" fmla="*/ 501445 h 501445"/>
              </a:gdLst>
              <a:ahLst/>
              <a:cxnLst>
                <a:cxn ang="0">
                  <a:pos x="0" y="14"/>
                </a:cxn>
                <a:cxn ang="0">
                  <a:pos x="984267" y="0"/>
                </a:cxn>
                <a:cxn ang="0">
                  <a:pos x="4351516" y="0"/>
                </a:cxn>
              </a:cxnLst>
              <a:rect l="txL" t="txT" r="txR" b="txB"/>
              <a:pathLst>
                <a:path w="1651819" h="501445">
                  <a:moveTo>
                    <a:pt x="0" y="501445"/>
                  </a:moveTo>
                  <a:lnTo>
                    <a:pt x="373626" y="0"/>
                  </a:lnTo>
                  <a:lnTo>
                    <a:pt x="1651819" y="0"/>
                  </a:lnTo>
                </a:path>
              </a:pathLst>
            </a:custGeom>
            <a:noFill/>
            <a:ln w="28575" cap="flat" cmpd="sng">
              <a:solidFill>
                <a:srgbClr val="0070C0"/>
              </a:solidFill>
              <a:prstDash val="dash"/>
              <a:miter/>
              <a:headEnd type="diamond" w="med" len="med"/>
              <a:tailEnd type="diamond" w="med" len="med"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5" name="组合 21"/>
          <p:cNvGrpSpPr/>
          <p:nvPr/>
        </p:nvGrpSpPr>
        <p:grpSpPr>
          <a:xfrm>
            <a:off x="5178056" y="2350452"/>
            <a:ext cx="3179135" cy="675036"/>
            <a:chOff x="5286375" y="3908367"/>
            <a:chExt cx="3325665" cy="949383"/>
          </a:xfrm>
        </p:grpSpPr>
        <p:sp>
          <p:nvSpPr>
            <p:cNvPr id="32779" name="任意多边形 19"/>
            <p:cNvSpPr/>
            <p:nvPr/>
          </p:nvSpPr>
          <p:spPr>
            <a:xfrm flipV="1">
              <a:off x="5286375" y="4071938"/>
              <a:ext cx="3286125" cy="785812"/>
            </a:xfrm>
            <a:custGeom>
              <a:avLst/>
              <a:gdLst>
                <a:gd name="txL" fmla="*/ 0 w 1651819"/>
                <a:gd name="txT" fmla="*/ 0 h 501445"/>
                <a:gd name="txR" fmla="*/ 1651819 w 1651819"/>
                <a:gd name="txB" fmla="*/ 501445 h 501445"/>
              </a:gdLst>
              <a:ahLst/>
              <a:cxnLst>
                <a:cxn ang="0">
                  <a:pos x="0" y="11886385"/>
                </a:cxn>
                <a:cxn ang="0">
                  <a:pos x="30074982" y="0"/>
                </a:cxn>
                <a:cxn ang="0">
                  <a:pos x="132963760" y="0"/>
                </a:cxn>
              </a:cxnLst>
              <a:rect l="txL" t="txT" r="txR" b="txB"/>
              <a:pathLst>
                <a:path w="1651819" h="501445">
                  <a:moveTo>
                    <a:pt x="0" y="501445"/>
                  </a:moveTo>
                  <a:lnTo>
                    <a:pt x="373626" y="0"/>
                  </a:lnTo>
                  <a:lnTo>
                    <a:pt x="1651819" y="0"/>
                  </a:lnTo>
                </a:path>
              </a:pathLst>
            </a:custGeom>
            <a:noFill/>
            <a:ln w="28575" cap="flat" cmpd="sng">
              <a:solidFill>
                <a:srgbClr val="0070C0"/>
              </a:solidFill>
              <a:prstDash val="dash"/>
              <a:miter/>
              <a:headEnd type="diamond" w="med" len="med"/>
              <a:tailEnd type="diamond" w="med" len="med"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2780" name="TextBox 78"/>
            <p:cNvSpPr/>
            <p:nvPr/>
          </p:nvSpPr>
          <p:spPr>
            <a:xfrm>
              <a:off x="6111727" y="3908367"/>
              <a:ext cx="2500313" cy="82073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>
                <a:lnSpc>
                  <a:spcPct val="150000"/>
                </a:lnSpc>
              </a:pPr>
              <a:r>
                <a:rPr lang="zh-CN" altLang="en-US" sz="1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人的不安全行为</a:t>
              </a:r>
              <a:r>
                <a:rPr lang="zh-CN" altLang="en-US" sz="14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共计</a:t>
              </a:r>
              <a:r>
                <a:rPr lang="en-US" altLang="zh-CN" sz="14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22</a:t>
              </a:r>
              <a:r>
                <a:rPr lang="zh-CN" altLang="en-US" sz="14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项</a:t>
              </a:r>
              <a:r>
                <a:rPr lang="zh-CN" altLang="en-US" sz="1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，</a:t>
              </a:r>
              <a:endParaRPr lang="en-US" altLang="zh-CN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lvl="0" eaLnBrk="1" hangingPunct="1">
                <a:lnSpc>
                  <a:spcPct val="150000"/>
                </a:lnSpc>
              </a:pPr>
              <a:r>
                <a:rPr lang="zh-CN" altLang="en-US" sz="14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占总体隐患</a:t>
              </a:r>
              <a:r>
                <a:rPr lang="zh-CN" altLang="en-US" sz="14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的</a:t>
              </a:r>
              <a:r>
                <a:rPr lang="en-US" altLang="zh-CN" sz="14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4%</a:t>
              </a:r>
              <a:endParaRPr lang="en-US" altLang="zh-CN" sz="1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Graphic spid="19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818" name="直接连接符 56"/>
          <p:cNvCxnSpPr/>
          <p:nvPr/>
        </p:nvCxnSpPr>
        <p:spPr>
          <a:xfrm flipV="1">
            <a:off x="3906839" y="385763"/>
            <a:ext cx="4022725" cy="5715"/>
          </a:xfrm>
          <a:prstGeom prst="line">
            <a:avLst/>
          </a:prstGeom>
          <a:ln w="57150" cap="flat" cmpd="sng">
            <a:solidFill>
              <a:srgbClr val="0070C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58" name="直接连接符 57"/>
          <p:cNvCxnSpPr/>
          <p:nvPr/>
        </p:nvCxnSpPr>
        <p:spPr bwMode="auto">
          <a:xfrm>
            <a:off x="7929563" y="385763"/>
            <a:ext cx="1214438" cy="142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矩形 59"/>
          <p:cNvSpPr/>
          <p:nvPr/>
        </p:nvSpPr>
        <p:spPr>
          <a:xfrm>
            <a:off x="846171" y="238637"/>
            <a:ext cx="172354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隐患整改图片</a:t>
            </a:r>
            <a:endParaRPr kumimoji="0" lang="zh-CN" altLang="en-US" sz="20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grpSp>
        <p:nvGrpSpPr>
          <p:cNvPr id="2" name="组合 32"/>
          <p:cNvGrpSpPr/>
          <p:nvPr/>
        </p:nvGrpSpPr>
        <p:grpSpPr>
          <a:xfrm>
            <a:off x="1821901" y="3500708"/>
            <a:ext cx="5456237" cy="1180148"/>
            <a:chOff x="1500188" y="3614738"/>
            <a:chExt cx="5456237" cy="1311275"/>
          </a:xfrm>
        </p:grpSpPr>
        <p:pic>
          <p:nvPicPr>
            <p:cNvPr id="34832" name="椭圆 10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363788" y="4211638"/>
              <a:ext cx="3724275" cy="714375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" name="Group 3"/>
            <p:cNvGrpSpPr/>
            <p:nvPr/>
          </p:nvGrpSpPr>
          <p:grpSpPr>
            <a:xfrm>
              <a:off x="1500188" y="3614738"/>
              <a:ext cx="2967037" cy="742950"/>
              <a:chOff x="0" y="0"/>
              <a:chExt cx="4236496" cy="1427243"/>
            </a:xfrm>
          </p:grpSpPr>
          <p:sp>
            <p:nvSpPr>
              <p:cNvPr id="34841" name="Freeform 12"/>
              <p:cNvSpPr/>
              <p:nvPr/>
            </p:nvSpPr>
            <p:spPr>
              <a:xfrm>
                <a:off x="0" y="638069"/>
                <a:ext cx="4236496" cy="770581"/>
              </a:xfrm>
              <a:custGeom>
                <a:avLst/>
                <a:gdLst>
                  <a:gd name="txL" fmla="*/ 0 w 10013"/>
                  <a:gd name="txT" fmla="*/ 0 h 10091"/>
                  <a:gd name="txR" fmla="*/ 10013 w 10013"/>
                  <a:gd name="txB" fmla="*/ 10091 h 10091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10013" h="10091">
                    <a:moveTo>
                      <a:pt x="10013" y="4487"/>
                    </a:moveTo>
                    <a:lnTo>
                      <a:pt x="8648" y="7634"/>
                    </a:lnTo>
                    <a:cubicBezTo>
                      <a:pt x="8648" y="7634"/>
                      <a:pt x="6432" y="1047"/>
                      <a:pt x="3134" y="6553"/>
                    </a:cubicBezTo>
                    <a:cubicBezTo>
                      <a:pt x="3288" y="7306"/>
                      <a:pt x="3441" y="8061"/>
                      <a:pt x="3595" y="8814"/>
                    </a:cubicBezTo>
                    <a:cubicBezTo>
                      <a:pt x="14" y="10091"/>
                      <a:pt x="643" y="9828"/>
                      <a:pt x="14" y="10091"/>
                    </a:cubicBezTo>
                    <a:cubicBezTo>
                      <a:pt x="-25" y="10107"/>
                      <a:pt x="33" y="6434"/>
                      <a:pt x="33" y="6434"/>
                    </a:cubicBezTo>
                    <a:cubicBezTo>
                      <a:pt x="815" y="5817"/>
                      <a:pt x="567" y="3733"/>
                      <a:pt x="2230" y="3408"/>
                    </a:cubicBezTo>
                    <a:cubicBezTo>
                      <a:pt x="3893" y="3083"/>
                      <a:pt x="6113" y="-4751"/>
                      <a:pt x="10013" y="448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34842" name="Freeform 12"/>
              <p:cNvSpPr/>
              <p:nvPr/>
            </p:nvSpPr>
            <p:spPr>
              <a:xfrm>
                <a:off x="5501" y="0"/>
                <a:ext cx="4230688" cy="1133475"/>
              </a:xfrm>
              <a:custGeom>
                <a:avLst/>
                <a:gdLst>
                  <a:gd name="txL" fmla="*/ 0 w 1128"/>
                  <a:gd name="txT" fmla="*/ 0 h 302"/>
                  <a:gd name="txR" fmla="*/ 1128 w 1128"/>
                  <a:gd name="txB" fmla="*/ 302 h 302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1128" h="302">
                    <a:moveTo>
                      <a:pt x="1128" y="188"/>
                    </a:moveTo>
                    <a:cubicBezTo>
                      <a:pt x="974" y="252"/>
                      <a:pt x="974" y="252"/>
                      <a:pt x="974" y="252"/>
                    </a:cubicBezTo>
                    <a:cubicBezTo>
                      <a:pt x="974" y="252"/>
                      <a:pt x="724" y="118"/>
                      <a:pt x="352" y="230"/>
                    </a:cubicBezTo>
                    <a:cubicBezTo>
                      <a:pt x="404" y="276"/>
                      <a:pt x="404" y="276"/>
                      <a:pt x="404" y="276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200" y="128"/>
                      <a:pt x="200" y="128"/>
                      <a:pt x="200" y="128"/>
                    </a:cubicBezTo>
                    <a:cubicBezTo>
                      <a:pt x="250" y="166"/>
                      <a:pt x="250" y="166"/>
                      <a:pt x="250" y="166"/>
                    </a:cubicBezTo>
                    <a:cubicBezTo>
                      <a:pt x="250" y="166"/>
                      <a:pt x="688" y="0"/>
                      <a:pt x="1128" y="18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34843" name="任意多边形 7"/>
              <p:cNvSpPr/>
              <p:nvPr/>
            </p:nvSpPr>
            <p:spPr>
              <a:xfrm>
                <a:off x="5501" y="1036179"/>
                <a:ext cx="1504411" cy="391064"/>
              </a:xfrm>
              <a:custGeom>
                <a:avLst/>
                <a:gdLst>
                  <a:gd name="txL" fmla="*/ 0 w 1518249"/>
                  <a:gd name="txT" fmla="*/ 0 h 391064"/>
                  <a:gd name="txR" fmla="*/ 1518249 w 1518249"/>
                  <a:gd name="txB" fmla="*/ 391064 h 391064"/>
                </a:gdLst>
                <a:ahLst/>
                <a:cxnLst>
                  <a:cxn ang="0">
                    <a:pos x="1385409" y="0"/>
                  </a:cxn>
                  <a:cxn ang="0">
                    <a:pos x="1385409" y="276045"/>
                  </a:cxn>
                  <a:cxn ang="0">
                    <a:pos x="0" y="391064"/>
                  </a:cxn>
                  <a:cxn ang="0">
                    <a:pos x="0" y="97766"/>
                  </a:cxn>
                  <a:cxn ang="0">
                    <a:pos x="1385409" y="0"/>
                  </a:cxn>
                </a:cxnLst>
                <a:rect l="txL" t="txT" r="txR" b="txB"/>
                <a:pathLst>
                  <a:path w="1518249" h="391064">
                    <a:moveTo>
                      <a:pt x="1518249" y="0"/>
                    </a:moveTo>
                    <a:lnTo>
                      <a:pt x="1518249" y="276045"/>
                    </a:lnTo>
                    <a:lnTo>
                      <a:pt x="0" y="391064"/>
                    </a:lnTo>
                    <a:lnTo>
                      <a:pt x="0" y="97766"/>
                    </a:lnTo>
                    <a:lnTo>
                      <a:pt x="1518249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34844" name="任意多边形 8"/>
              <p:cNvSpPr/>
              <p:nvPr/>
            </p:nvSpPr>
            <p:spPr>
              <a:xfrm>
                <a:off x="3666516" y="714126"/>
                <a:ext cx="557841" cy="500332"/>
              </a:xfrm>
              <a:custGeom>
                <a:avLst/>
                <a:gdLst>
                  <a:gd name="txL" fmla="*/ 0 w 557841"/>
                  <a:gd name="txT" fmla="*/ 0 h 500332"/>
                  <a:gd name="txR" fmla="*/ 557841 w 557841"/>
                  <a:gd name="txB" fmla="*/ 500332 h 500332"/>
                </a:gdLst>
                <a:ahLst/>
                <a:cxnLst>
                  <a:cxn ang="0">
                    <a:pos x="0" y="230038"/>
                  </a:cxn>
                  <a:cxn ang="0">
                    <a:pos x="0" y="500332"/>
                  </a:cxn>
                  <a:cxn ang="0">
                    <a:pos x="557841" y="276045"/>
                  </a:cxn>
                  <a:cxn ang="0">
                    <a:pos x="557841" y="0"/>
                  </a:cxn>
                  <a:cxn ang="0">
                    <a:pos x="0" y="230038"/>
                  </a:cxn>
                </a:cxnLst>
                <a:rect l="txL" t="txT" r="txR" b="txB"/>
                <a:pathLst>
                  <a:path w="557841" h="500332">
                    <a:moveTo>
                      <a:pt x="0" y="230038"/>
                    </a:moveTo>
                    <a:lnTo>
                      <a:pt x="0" y="500332"/>
                    </a:lnTo>
                    <a:lnTo>
                      <a:pt x="557841" y="276045"/>
                    </a:lnTo>
                    <a:lnTo>
                      <a:pt x="557841" y="0"/>
                    </a:lnTo>
                    <a:lnTo>
                      <a:pt x="0" y="23003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4" name="Group 8"/>
            <p:cNvGrpSpPr/>
            <p:nvPr/>
          </p:nvGrpSpPr>
          <p:grpSpPr>
            <a:xfrm>
              <a:off x="4192588" y="3949700"/>
              <a:ext cx="2763837" cy="574675"/>
              <a:chOff x="0" y="0"/>
              <a:chExt cx="4230687" cy="1183415"/>
            </a:xfrm>
          </p:grpSpPr>
          <p:sp>
            <p:nvSpPr>
              <p:cNvPr id="34837" name="任意多边形 10"/>
              <p:cNvSpPr/>
              <p:nvPr/>
            </p:nvSpPr>
            <p:spPr>
              <a:xfrm>
                <a:off x="2741168" y="90732"/>
                <a:ext cx="291830" cy="552476"/>
              </a:xfrm>
              <a:custGeom>
                <a:avLst/>
                <a:gdLst>
                  <a:gd name="txL" fmla="*/ 0 w 291830"/>
                  <a:gd name="txT" fmla="*/ 0 h 476655"/>
                  <a:gd name="txR" fmla="*/ 291830 w 291830"/>
                  <a:gd name="txB" fmla="*/ 476655 h 476655"/>
                </a:gdLst>
                <a:ahLst/>
                <a:cxnLst>
                  <a:cxn ang="0">
                    <a:pos x="0" y="0"/>
                  </a:cxn>
                  <a:cxn ang="0">
                    <a:pos x="9728" y="1511229"/>
                  </a:cxn>
                  <a:cxn ang="0">
                    <a:pos x="291830" y="2085916"/>
                  </a:cxn>
                  <a:cxn ang="0">
                    <a:pos x="282102" y="595974"/>
                  </a:cxn>
                  <a:cxn ang="0">
                    <a:pos x="0" y="0"/>
                  </a:cxn>
                </a:cxnLst>
                <a:rect l="txL" t="txT" r="txR" b="txB"/>
                <a:pathLst>
                  <a:path w="291830" h="476655">
                    <a:moveTo>
                      <a:pt x="0" y="0"/>
                    </a:moveTo>
                    <a:lnTo>
                      <a:pt x="9728" y="345332"/>
                    </a:lnTo>
                    <a:lnTo>
                      <a:pt x="291830" y="476655"/>
                    </a:lnTo>
                    <a:lnTo>
                      <a:pt x="282102" y="13618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34838" name="Freeform 7"/>
              <p:cNvSpPr/>
              <p:nvPr/>
            </p:nvSpPr>
            <p:spPr>
              <a:xfrm>
                <a:off x="0" y="0"/>
                <a:ext cx="4230687" cy="1183415"/>
              </a:xfrm>
              <a:custGeom>
                <a:avLst/>
                <a:gdLst>
                  <a:gd name="txL" fmla="*/ 0 w 10000"/>
                  <a:gd name="txT" fmla="*/ 0 h 10032"/>
                  <a:gd name="txR" fmla="*/ 10000 w 10000"/>
                  <a:gd name="txB" fmla="*/ 10032 h 10032"/>
                </a:gdLst>
                <a:ahLst/>
                <a:cxnLst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10000" h="10032">
                    <a:moveTo>
                      <a:pt x="0" y="3269"/>
                    </a:moveTo>
                    <a:cubicBezTo>
                      <a:pt x="1" y="6347"/>
                      <a:pt x="1" y="6368"/>
                      <a:pt x="10" y="6374"/>
                    </a:cubicBezTo>
                    <a:cubicBezTo>
                      <a:pt x="19" y="6381"/>
                      <a:pt x="1705" y="9655"/>
                      <a:pt x="3606" y="9987"/>
                    </a:cubicBezTo>
                    <a:cubicBezTo>
                      <a:pt x="5507" y="10319"/>
                      <a:pt x="7450" y="8778"/>
                      <a:pt x="8454" y="7378"/>
                    </a:cubicBezTo>
                    <a:cubicBezTo>
                      <a:pt x="8680" y="7760"/>
                      <a:pt x="9132" y="8588"/>
                      <a:pt x="9132" y="8524"/>
                    </a:cubicBezTo>
                    <a:cubicBezTo>
                      <a:pt x="9132" y="8504"/>
                      <a:pt x="9660" y="5206"/>
                      <a:pt x="9980" y="3064"/>
                    </a:cubicBezTo>
                    <a:cubicBezTo>
                      <a:pt x="9983" y="3045"/>
                      <a:pt x="10001" y="-50"/>
                      <a:pt x="10000" y="1"/>
                    </a:cubicBezTo>
                    <a:cubicBezTo>
                      <a:pt x="8822" y="1208"/>
                      <a:pt x="6951" y="2795"/>
                      <a:pt x="6467" y="3621"/>
                    </a:cubicBezTo>
                    <a:cubicBezTo>
                      <a:pt x="5983" y="4448"/>
                      <a:pt x="6885" y="4513"/>
                      <a:pt x="7093" y="4958"/>
                    </a:cubicBezTo>
                    <a:cubicBezTo>
                      <a:pt x="7093" y="4958"/>
                      <a:pt x="5628" y="6706"/>
                      <a:pt x="4447" y="6423"/>
                    </a:cubicBezTo>
                    <a:cubicBezTo>
                      <a:pt x="3264" y="6142"/>
                      <a:pt x="876" y="4988"/>
                      <a:pt x="0" y="326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34839" name="Freeform 7"/>
              <p:cNvSpPr/>
              <p:nvPr/>
            </p:nvSpPr>
            <p:spPr>
              <a:xfrm>
                <a:off x="0" y="0"/>
                <a:ext cx="4230687" cy="863599"/>
              </a:xfrm>
              <a:custGeom>
                <a:avLst/>
                <a:gdLst>
                  <a:gd name="txL" fmla="*/ 0 w 1128"/>
                  <a:gd name="txT" fmla="*/ 0 h 230"/>
                  <a:gd name="txR" fmla="*/ 1128 w 1128"/>
                  <a:gd name="txB" fmla="*/ 230 h 230"/>
                </a:gdLst>
                <a:ahLst/>
                <a:cxnLst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1128" h="230">
                    <a:moveTo>
                      <a:pt x="160" y="42"/>
                    </a:move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04"/>
                      <a:pt x="152" y="218"/>
                      <a:pt x="410" y="224"/>
                    </a:cubicBezTo>
                    <a:cubicBezTo>
                      <a:pt x="668" y="230"/>
                      <a:pt x="840" y="186"/>
                      <a:pt x="952" y="142"/>
                    </a:cubicBezTo>
                    <a:cubicBezTo>
                      <a:pt x="1028" y="178"/>
                      <a:pt x="1028" y="178"/>
                      <a:pt x="1028" y="178"/>
                    </a:cubicBezTo>
                    <a:cubicBezTo>
                      <a:pt x="1128" y="0"/>
                      <a:pt x="1128" y="0"/>
                      <a:pt x="1128" y="0"/>
                    </a:cubicBezTo>
                    <a:cubicBezTo>
                      <a:pt x="730" y="24"/>
                      <a:pt x="730" y="24"/>
                      <a:pt x="730" y="24"/>
                    </a:cubicBezTo>
                    <a:cubicBezTo>
                      <a:pt x="800" y="66"/>
                      <a:pt x="800" y="66"/>
                      <a:pt x="800" y="66"/>
                    </a:cubicBezTo>
                    <a:cubicBezTo>
                      <a:pt x="800" y="66"/>
                      <a:pt x="688" y="117"/>
                      <a:pt x="504" y="112"/>
                    </a:cubicBezTo>
                    <a:cubicBezTo>
                      <a:pt x="320" y="108"/>
                      <a:pt x="258" y="96"/>
                      <a:pt x="160" y="4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34840" name="任意多边形 13"/>
              <p:cNvSpPr/>
              <p:nvPr/>
            </p:nvSpPr>
            <p:spPr>
              <a:xfrm>
                <a:off x="3573016" y="533472"/>
                <a:ext cx="291830" cy="476655"/>
              </a:xfrm>
              <a:custGeom>
                <a:avLst/>
                <a:gdLst>
                  <a:gd name="txL" fmla="*/ 0 w 291830"/>
                  <a:gd name="txT" fmla="*/ 0 h 476655"/>
                  <a:gd name="txR" fmla="*/ 291830 w 291830"/>
                  <a:gd name="txB" fmla="*/ 476655 h 476655"/>
                </a:gdLst>
                <a:ahLst/>
                <a:cxnLst>
                  <a:cxn ang="0">
                    <a:pos x="0" y="0"/>
                  </a:cxn>
                  <a:cxn ang="0">
                    <a:pos x="9728" y="345332"/>
                  </a:cxn>
                  <a:cxn ang="0">
                    <a:pos x="291830" y="476655"/>
                  </a:cxn>
                  <a:cxn ang="0">
                    <a:pos x="282102" y="136187"/>
                  </a:cxn>
                  <a:cxn ang="0">
                    <a:pos x="0" y="0"/>
                  </a:cxn>
                </a:cxnLst>
                <a:rect l="txL" t="txT" r="txR" b="txB"/>
                <a:pathLst>
                  <a:path w="291830" h="476655">
                    <a:moveTo>
                      <a:pt x="0" y="0"/>
                    </a:moveTo>
                    <a:lnTo>
                      <a:pt x="9728" y="345332"/>
                    </a:lnTo>
                    <a:lnTo>
                      <a:pt x="291830" y="476655"/>
                    </a:lnTo>
                    <a:lnTo>
                      <a:pt x="282102" y="13618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34835" name="TextBox 11"/>
            <p:cNvSpPr/>
            <p:nvPr/>
          </p:nvSpPr>
          <p:spPr>
            <a:xfrm rot="20749143" flipH="1">
              <a:off x="1974850" y="3778715"/>
              <a:ext cx="1223963" cy="34197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整改前    </a:t>
              </a:r>
              <a:endParaRPr lang="en-US" altLang="x-none" sz="1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4836" name="TextBox 11"/>
            <p:cNvSpPr/>
            <p:nvPr/>
          </p:nvSpPr>
          <p:spPr>
            <a:xfrm rot="20857943" flipH="1">
              <a:off x="5681663" y="3989851"/>
              <a:ext cx="1225550" cy="34197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整改后    </a:t>
              </a:r>
              <a:endParaRPr lang="en-US" altLang="x-none" sz="1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7" name="对角圆角矩形 56"/>
          <p:cNvSpPr/>
          <p:nvPr/>
        </p:nvSpPr>
        <p:spPr bwMode="auto">
          <a:xfrm flipH="1">
            <a:off x="965200" y="1225010"/>
            <a:ext cx="3652279" cy="2314591"/>
          </a:xfrm>
          <a:prstGeom prst="round2DiagRect">
            <a:avLst>
              <a:gd name="adj1" fmla="val 23016"/>
              <a:gd name="adj2" fmla="val 0"/>
            </a:avLst>
          </a:prstGeom>
          <a:blipFill>
            <a:blip r:embed="rId2" cstate="print"/>
            <a:stretch>
              <a:fillRect/>
            </a:stretch>
          </a:blip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" name="组合 33"/>
          <p:cNvGrpSpPr/>
          <p:nvPr/>
        </p:nvGrpSpPr>
        <p:grpSpPr>
          <a:xfrm>
            <a:off x="1188507" y="753216"/>
            <a:ext cx="3714750" cy="2786063"/>
            <a:chOff x="714375" y="733425"/>
            <a:chExt cx="3714750" cy="3095625"/>
          </a:xfrm>
        </p:grpSpPr>
        <p:sp>
          <p:nvSpPr>
            <p:cNvPr id="34829" name="任意多边形 14"/>
            <p:cNvSpPr/>
            <p:nvPr/>
          </p:nvSpPr>
          <p:spPr>
            <a:xfrm>
              <a:off x="3935413" y="1042988"/>
              <a:ext cx="374650" cy="2786062"/>
            </a:xfrm>
            <a:custGeom>
              <a:avLst/>
              <a:gdLst>
                <a:gd name="txL" fmla="*/ 0 w 374574"/>
                <a:gd name="txT" fmla="*/ 0 h 2291509"/>
                <a:gd name="txR" fmla="*/ 374574 w 374574"/>
                <a:gd name="txB" fmla="*/ 2291509 h 2291509"/>
              </a:gdLst>
              <a:ahLst/>
              <a:cxnLst>
                <a:cxn ang="0">
                  <a:pos x="375334" y="12661153"/>
                </a:cxn>
                <a:cxn ang="0">
                  <a:pos x="375334" y="0"/>
                </a:cxn>
                <a:cxn ang="0">
                  <a:pos x="0" y="0"/>
                </a:cxn>
              </a:cxnLst>
              <a:rect l="txL" t="txT" r="txR" b="txB"/>
              <a:pathLst>
                <a:path w="374574" h="2291509">
                  <a:moveTo>
                    <a:pt x="374574" y="2291509"/>
                  </a:moveTo>
                  <a:lnTo>
                    <a:pt x="374574" y="0"/>
                  </a:lnTo>
                  <a:lnTo>
                    <a:pt x="0" y="0"/>
                  </a:lnTo>
                </a:path>
              </a:pathLst>
            </a:custGeom>
            <a:noFill/>
            <a:ln w="6350" cap="flat" cmpd="sng">
              <a:solidFill>
                <a:srgbClr val="C73E01"/>
              </a:solidFill>
              <a:prstDash val="sysDot"/>
              <a:miter/>
              <a:headEnd type="oval" w="med" len="med"/>
              <a:tailEnd type="oval" w="med" len="med"/>
            </a:ln>
          </p:spPr>
          <p:txBody>
            <a:bodyPr anchor="ctr"/>
            <a:lstStyle/>
            <a:p>
              <a:pPr lvl="0"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4830" name="矩形 19"/>
            <p:cNvSpPr/>
            <p:nvPr/>
          </p:nvSpPr>
          <p:spPr>
            <a:xfrm>
              <a:off x="1449388" y="1068388"/>
              <a:ext cx="2138362" cy="46037"/>
            </a:xfrm>
            <a:prstGeom prst="rect">
              <a:avLst/>
            </a:prstGeom>
            <a:solidFill>
              <a:srgbClr val="C73E01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4831" name="TextBox 11"/>
            <p:cNvSpPr/>
            <p:nvPr/>
          </p:nvSpPr>
          <p:spPr>
            <a:xfrm flipH="1">
              <a:off x="714375" y="733425"/>
              <a:ext cx="3714750" cy="37617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en-US" altLang="zh-CN" sz="16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1#</a:t>
              </a:r>
              <a:r>
                <a:rPr lang="zh-CN" altLang="en-US" sz="16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高炉卷扬上料大倾角皮带彩钢瓦脱落</a:t>
              </a:r>
              <a:endParaRPr lang="en-US" altLang="x-none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" name="组合 34"/>
          <p:cNvGrpSpPr/>
          <p:nvPr/>
        </p:nvGrpSpPr>
        <p:grpSpPr>
          <a:xfrm>
            <a:off x="4959881" y="736282"/>
            <a:ext cx="3425825" cy="2914650"/>
            <a:chOff x="4646613" y="733425"/>
            <a:chExt cx="3425825" cy="3238500"/>
          </a:xfrm>
        </p:grpSpPr>
        <p:sp>
          <p:nvSpPr>
            <p:cNvPr id="34826" name="任意多边形 15"/>
            <p:cNvSpPr/>
            <p:nvPr/>
          </p:nvSpPr>
          <p:spPr>
            <a:xfrm flipH="1">
              <a:off x="4646613" y="1042988"/>
              <a:ext cx="428625" cy="2928937"/>
            </a:xfrm>
            <a:custGeom>
              <a:avLst/>
              <a:gdLst>
                <a:gd name="txL" fmla="*/ 0 w 374574"/>
                <a:gd name="txT" fmla="*/ 0 h 2291509"/>
                <a:gd name="txR" fmla="*/ 374574 w 374574"/>
                <a:gd name="txB" fmla="*/ 2291509 h 2291509"/>
              </a:gdLst>
              <a:ahLst/>
              <a:cxnLst>
                <a:cxn ang="0">
                  <a:pos x="1441906" y="22787196"/>
                </a:cxn>
                <a:cxn ang="0">
                  <a:pos x="1441906" y="0"/>
                </a:cxn>
                <a:cxn ang="0">
                  <a:pos x="0" y="0"/>
                </a:cxn>
              </a:cxnLst>
              <a:rect l="txL" t="txT" r="txR" b="txB"/>
              <a:pathLst>
                <a:path w="374574" h="2291509">
                  <a:moveTo>
                    <a:pt x="374574" y="2291509"/>
                  </a:moveTo>
                  <a:lnTo>
                    <a:pt x="374574" y="0"/>
                  </a:lnTo>
                  <a:lnTo>
                    <a:pt x="0" y="0"/>
                  </a:lnTo>
                </a:path>
              </a:pathLst>
            </a:custGeom>
            <a:noFill/>
            <a:ln w="6350" cap="flat" cmpd="sng">
              <a:solidFill>
                <a:srgbClr val="BE1247"/>
              </a:solidFill>
              <a:prstDash val="sysDot"/>
              <a:miter/>
              <a:headEnd type="oval" w="med" len="med"/>
              <a:tailEnd type="oval" w="med" len="med"/>
            </a:ln>
          </p:spPr>
          <p:txBody>
            <a:bodyPr anchor="ctr"/>
            <a:lstStyle/>
            <a:p>
              <a:pPr lvl="0"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4827" name="矩形 24"/>
            <p:cNvSpPr/>
            <p:nvPr/>
          </p:nvSpPr>
          <p:spPr>
            <a:xfrm>
              <a:off x="5481638" y="1068388"/>
              <a:ext cx="2138362" cy="46037"/>
            </a:xfrm>
            <a:prstGeom prst="rect">
              <a:avLst/>
            </a:prstGeom>
            <a:solidFill>
              <a:srgbClr val="BE1247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4828" name="TextBox 11"/>
            <p:cNvSpPr/>
            <p:nvPr/>
          </p:nvSpPr>
          <p:spPr>
            <a:xfrm flipH="1">
              <a:off x="5214938" y="733425"/>
              <a:ext cx="2857500" cy="37617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6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   </a:t>
              </a:r>
              <a:r>
                <a:rPr lang="zh-CN" altLang="en-US" sz="16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更换彩钢瓦</a:t>
              </a:r>
              <a:endParaRPr lang="en-US" altLang="x-none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9" name="对角圆角矩形 28"/>
          <p:cNvSpPr/>
          <p:nvPr/>
        </p:nvSpPr>
        <p:spPr bwMode="auto">
          <a:xfrm>
            <a:off x="5137150" y="1292437"/>
            <a:ext cx="3304323" cy="2250282"/>
          </a:xfrm>
          <a:prstGeom prst="round2DiagRect">
            <a:avLst>
              <a:gd name="adj1" fmla="val 23016"/>
              <a:gd name="adj2" fmla="val 0"/>
            </a:avLst>
          </a:prstGeom>
          <a:blipFill>
            <a:blip r:embed="rId3" cstate="print"/>
            <a:stretch>
              <a:fillRect/>
            </a:stretch>
          </a:blip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6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818" name="直接连接符 56"/>
          <p:cNvCxnSpPr/>
          <p:nvPr/>
        </p:nvCxnSpPr>
        <p:spPr>
          <a:xfrm flipV="1">
            <a:off x="3906839" y="385763"/>
            <a:ext cx="4022725" cy="5715"/>
          </a:xfrm>
          <a:prstGeom prst="line">
            <a:avLst/>
          </a:prstGeom>
          <a:ln w="57150" cap="flat" cmpd="sng">
            <a:solidFill>
              <a:srgbClr val="0070C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58" name="直接连接符 57"/>
          <p:cNvCxnSpPr/>
          <p:nvPr/>
        </p:nvCxnSpPr>
        <p:spPr bwMode="auto">
          <a:xfrm>
            <a:off x="7929563" y="385763"/>
            <a:ext cx="1214438" cy="142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矩形 59"/>
          <p:cNvSpPr/>
          <p:nvPr/>
        </p:nvSpPr>
        <p:spPr>
          <a:xfrm>
            <a:off x="846171" y="238637"/>
            <a:ext cx="172354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隐患整改图片</a:t>
            </a:r>
            <a:endParaRPr kumimoji="0" lang="zh-CN" altLang="en-US" sz="20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grpSp>
        <p:nvGrpSpPr>
          <p:cNvPr id="2" name="组合 32"/>
          <p:cNvGrpSpPr/>
          <p:nvPr/>
        </p:nvGrpSpPr>
        <p:grpSpPr>
          <a:xfrm>
            <a:off x="1821901" y="3500708"/>
            <a:ext cx="5456237" cy="1180148"/>
            <a:chOff x="1500188" y="3614738"/>
            <a:chExt cx="5456237" cy="1311275"/>
          </a:xfrm>
        </p:grpSpPr>
        <p:pic>
          <p:nvPicPr>
            <p:cNvPr id="34832" name="椭圆 10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363788" y="4211638"/>
              <a:ext cx="3724275" cy="714375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" name="Group 3"/>
            <p:cNvGrpSpPr/>
            <p:nvPr/>
          </p:nvGrpSpPr>
          <p:grpSpPr>
            <a:xfrm>
              <a:off x="1500188" y="3614738"/>
              <a:ext cx="2967037" cy="742950"/>
              <a:chOff x="0" y="0"/>
              <a:chExt cx="4236496" cy="1427243"/>
            </a:xfrm>
          </p:grpSpPr>
          <p:sp>
            <p:nvSpPr>
              <p:cNvPr id="34841" name="Freeform 12"/>
              <p:cNvSpPr/>
              <p:nvPr/>
            </p:nvSpPr>
            <p:spPr>
              <a:xfrm>
                <a:off x="0" y="638069"/>
                <a:ext cx="4236496" cy="770581"/>
              </a:xfrm>
              <a:custGeom>
                <a:avLst/>
                <a:gdLst>
                  <a:gd name="txL" fmla="*/ 0 w 10013"/>
                  <a:gd name="txT" fmla="*/ 0 h 10091"/>
                  <a:gd name="txR" fmla="*/ 10013 w 10013"/>
                  <a:gd name="txB" fmla="*/ 10091 h 10091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10013" h="10091">
                    <a:moveTo>
                      <a:pt x="10013" y="4487"/>
                    </a:moveTo>
                    <a:lnTo>
                      <a:pt x="8648" y="7634"/>
                    </a:lnTo>
                    <a:cubicBezTo>
                      <a:pt x="8648" y="7634"/>
                      <a:pt x="6432" y="1047"/>
                      <a:pt x="3134" y="6553"/>
                    </a:cubicBezTo>
                    <a:cubicBezTo>
                      <a:pt x="3288" y="7306"/>
                      <a:pt x="3441" y="8061"/>
                      <a:pt x="3595" y="8814"/>
                    </a:cubicBezTo>
                    <a:cubicBezTo>
                      <a:pt x="14" y="10091"/>
                      <a:pt x="643" y="9828"/>
                      <a:pt x="14" y="10091"/>
                    </a:cubicBezTo>
                    <a:cubicBezTo>
                      <a:pt x="-25" y="10107"/>
                      <a:pt x="33" y="6434"/>
                      <a:pt x="33" y="6434"/>
                    </a:cubicBezTo>
                    <a:cubicBezTo>
                      <a:pt x="815" y="5817"/>
                      <a:pt x="567" y="3733"/>
                      <a:pt x="2230" y="3408"/>
                    </a:cubicBezTo>
                    <a:cubicBezTo>
                      <a:pt x="3893" y="3083"/>
                      <a:pt x="6113" y="-4751"/>
                      <a:pt x="10013" y="448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34842" name="Freeform 12"/>
              <p:cNvSpPr/>
              <p:nvPr/>
            </p:nvSpPr>
            <p:spPr>
              <a:xfrm>
                <a:off x="5501" y="0"/>
                <a:ext cx="4230688" cy="1133475"/>
              </a:xfrm>
              <a:custGeom>
                <a:avLst/>
                <a:gdLst>
                  <a:gd name="txL" fmla="*/ 0 w 1128"/>
                  <a:gd name="txT" fmla="*/ 0 h 302"/>
                  <a:gd name="txR" fmla="*/ 1128 w 1128"/>
                  <a:gd name="txB" fmla="*/ 302 h 302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1128" h="302">
                    <a:moveTo>
                      <a:pt x="1128" y="188"/>
                    </a:moveTo>
                    <a:cubicBezTo>
                      <a:pt x="974" y="252"/>
                      <a:pt x="974" y="252"/>
                      <a:pt x="974" y="252"/>
                    </a:cubicBezTo>
                    <a:cubicBezTo>
                      <a:pt x="974" y="252"/>
                      <a:pt x="724" y="118"/>
                      <a:pt x="352" y="230"/>
                    </a:cubicBezTo>
                    <a:cubicBezTo>
                      <a:pt x="404" y="276"/>
                      <a:pt x="404" y="276"/>
                      <a:pt x="404" y="276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200" y="128"/>
                      <a:pt x="200" y="128"/>
                      <a:pt x="200" y="128"/>
                    </a:cubicBezTo>
                    <a:cubicBezTo>
                      <a:pt x="250" y="166"/>
                      <a:pt x="250" y="166"/>
                      <a:pt x="250" y="166"/>
                    </a:cubicBezTo>
                    <a:cubicBezTo>
                      <a:pt x="250" y="166"/>
                      <a:pt x="688" y="0"/>
                      <a:pt x="1128" y="18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34843" name="任意多边形 7"/>
              <p:cNvSpPr/>
              <p:nvPr/>
            </p:nvSpPr>
            <p:spPr>
              <a:xfrm>
                <a:off x="5501" y="1036179"/>
                <a:ext cx="1504411" cy="391064"/>
              </a:xfrm>
              <a:custGeom>
                <a:avLst/>
                <a:gdLst>
                  <a:gd name="txL" fmla="*/ 0 w 1518249"/>
                  <a:gd name="txT" fmla="*/ 0 h 391064"/>
                  <a:gd name="txR" fmla="*/ 1518249 w 1518249"/>
                  <a:gd name="txB" fmla="*/ 391064 h 391064"/>
                </a:gdLst>
                <a:ahLst/>
                <a:cxnLst>
                  <a:cxn ang="0">
                    <a:pos x="1385409" y="0"/>
                  </a:cxn>
                  <a:cxn ang="0">
                    <a:pos x="1385409" y="276045"/>
                  </a:cxn>
                  <a:cxn ang="0">
                    <a:pos x="0" y="391064"/>
                  </a:cxn>
                  <a:cxn ang="0">
                    <a:pos x="0" y="97766"/>
                  </a:cxn>
                  <a:cxn ang="0">
                    <a:pos x="1385409" y="0"/>
                  </a:cxn>
                </a:cxnLst>
                <a:rect l="txL" t="txT" r="txR" b="txB"/>
                <a:pathLst>
                  <a:path w="1518249" h="391064">
                    <a:moveTo>
                      <a:pt x="1518249" y="0"/>
                    </a:moveTo>
                    <a:lnTo>
                      <a:pt x="1518249" y="276045"/>
                    </a:lnTo>
                    <a:lnTo>
                      <a:pt x="0" y="391064"/>
                    </a:lnTo>
                    <a:lnTo>
                      <a:pt x="0" y="97766"/>
                    </a:lnTo>
                    <a:lnTo>
                      <a:pt x="1518249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34844" name="任意多边形 8"/>
              <p:cNvSpPr/>
              <p:nvPr/>
            </p:nvSpPr>
            <p:spPr>
              <a:xfrm>
                <a:off x="3666516" y="714126"/>
                <a:ext cx="557841" cy="500332"/>
              </a:xfrm>
              <a:custGeom>
                <a:avLst/>
                <a:gdLst>
                  <a:gd name="txL" fmla="*/ 0 w 557841"/>
                  <a:gd name="txT" fmla="*/ 0 h 500332"/>
                  <a:gd name="txR" fmla="*/ 557841 w 557841"/>
                  <a:gd name="txB" fmla="*/ 500332 h 500332"/>
                </a:gdLst>
                <a:ahLst/>
                <a:cxnLst>
                  <a:cxn ang="0">
                    <a:pos x="0" y="230038"/>
                  </a:cxn>
                  <a:cxn ang="0">
                    <a:pos x="0" y="500332"/>
                  </a:cxn>
                  <a:cxn ang="0">
                    <a:pos x="557841" y="276045"/>
                  </a:cxn>
                  <a:cxn ang="0">
                    <a:pos x="557841" y="0"/>
                  </a:cxn>
                  <a:cxn ang="0">
                    <a:pos x="0" y="230038"/>
                  </a:cxn>
                </a:cxnLst>
                <a:rect l="txL" t="txT" r="txR" b="txB"/>
                <a:pathLst>
                  <a:path w="557841" h="500332">
                    <a:moveTo>
                      <a:pt x="0" y="230038"/>
                    </a:moveTo>
                    <a:lnTo>
                      <a:pt x="0" y="500332"/>
                    </a:lnTo>
                    <a:lnTo>
                      <a:pt x="557841" y="276045"/>
                    </a:lnTo>
                    <a:lnTo>
                      <a:pt x="557841" y="0"/>
                    </a:lnTo>
                    <a:lnTo>
                      <a:pt x="0" y="23003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4" name="Group 8"/>
            <p:cNvGrpSpPr/>
            <p:nvPr/>
          </p:nvGrpSpPr>
          <p:grpSpPr>
            <a:xfrm>
              <a:off x="4192588" y="3949700"/>
              <a:ext cx="2763837" cy="574675"/>
              <a:chOff x="0" y="0"/>
              <a:chExt cx="4230687" cy="1183415"/>
            </a:xfrm>
          </p:grpSpPr>
          <p:sp>
            <p:nvSpPr>
              <p:cNvPr id="34837" name="任意多边形 10"/>
              <p:cNvSpPr/>
              <p:nvPr/>
            </p:nvSpPr>
            <p:spPr>
              <a:xfrm>
                <a:off x="2741168" y="90732"/>
                <a:ext cx="291830" cy="552476"/>
              </a:xfrm>
              <a:custGeom>
                <a:avLst/>
                <a:gdLst>
                  <a:gd name="txL" fmla="*/ 0 w 291830"/>
                  <a:gd name="txT" fmla="*/ 0 h 476655"/>
                  <a:gd name="txR" fmla="*/ 291830 w 291830"/>
                  <a:gd name="txB" fmla="*/ 476655 h 476655"/>
                </a:gdLst>
                <a:ahLst/>
                <a:cxnLst>
                  <a:cxn ang="0">
                    <a:pos x="0" y="0"/>
                  </a:cxn>
                  <a:cxn ang="0">
                    <a:pos x="9728" y="1511229"/>
                  </a:cxn>
                  <a:cxn ang="0">
                    <a:pos x="291830" y="2085916"/>
                  </a:cxn>
                  <a:cxn ang="0">
                    <a:pos x="282102" y="595974"/>
                  </a:cxn>
                  <a:cxn ang="0">
                    <a:pos x="0" y="0"/>
                  </a:cxn>
                </a:cxnLst>
                <a:rect l="txL" t="txT" r="txR" b="txB"/>
                <a:pathLst>
                  <a:path w="291830" h="476655">
                    <a:moveTo>
                      <a:pt x="0" y="0"/>
                    </a:moveTo>
                    <a:lnTo>
                      <a:pt x="9728" y="345332"/>
                    </a:lnTo>
                    <a:lnTo>
                      <a:pt x="291830" y="476655"/>
                    </a:lnTo>
                    <a:lnTo>
                      <a:pt x="282102" y="13618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34838" name="Freeform 7"/>
              <p:cNvSpPr/>
              <p:nvPr/>
            </p:nvSpPr>
            <p:spPr>
              <a:xfrm>
                <a:off x="0" y="0"/>
                <a:ext cx="4230687" cy="1183415"/>
              </a:xfrm>
              <a:custGeom>
                <a:avLst/>
                <a:gdLst>
                  <a:gd name="txL" fmla="*/ 0 w 10000"/>
                  <a:gd name="txT" fmla="*/ 0 h 10032"/>
                  <a:gd name="txR" fmla="*/ 10000 w 10000"/>
                  <a:gd name="txB" fmla="*/ 10032 h 10032"/>
                </a:gdLst>
                <a:ahLst/>
                <a:cxnLst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10000" h="10032">
                    <a:moveTo>
                      <a:pt x="0" y="3269"/>
                    </a:moveTo>
                    <a:cubicBezTo>
                      <a:pt x="1" y="6347"/>
                      <a:pt x="1" y="6368"/>
                      <a:pt x="10" y="6374"/>
                    </a:cubicBezTo>
                    <a:cubicBezTo>
                      <a:pt x="19" y="6381"/>
                      <a:pt x="1705" y="9655"/>
                      <a:pt x="3606" y="9987"/>
                    </a:cubicBezTo>
                    <a:cubicBezTo>
                      <a:pt x="5507" y="10319"/>
                      <a:pt x="7450" y="8778"/>
                      <a:pt x="8454" y="7378"/>
                    </a:cubicBezTo>
                    <a:cubicBezTo>
                      <a:pt x="8680" y="7760"/>
                      <a:pt x="9132" y="8588"/>
                      <a:pt x="9132" y="8524"/>
                    </a:cubicBezTo>
                    <a:cubicBezTo>
                      <a:pt x="9132" y="8504"/>
                      <a:pt x="9660" y="5206"/>
                      <a:pt x="9980" y="3064"/>
                    </a:cubicBezTo>
                    <a:cubicBezTo>
                      <a:pt x="9983" y="3045"/>
                      <a:pt x="10001" y="-50"/>
                      <a:pt x="10000" y="1"/>
                    </a:cubicBezTo>
                    <a:cubicBezTo>
                      <a:pt x="8822" y="1208"/>
                      <a:pt x="6951" y="2795"/>
                      <a:pt x="6467" y="3621"/>
                    </a:cubicBezTo>
                    <a:cubicBezTo>
                      <a:pt x="5983" y="4448"/>
                      <a:pt x="6885" y="4513"/>
                      <a:pt x="7093" y="4958"/>
                    </a:cubicBezTo>
                    <a:cubicBezTo>
                      <a:pt x="7093" y="4958"/>
                      <a:pt x="5628" y="6706"/>
                      <a:pt x="4447" y="6423"/>
                    </a:cubicBezTo>
                    <a:cubicBezTo>
                      <a:pt x="3264" y="6142"/>
                      <a:pt x="876" y="4988"/>
                      <a:pt x="0" y="326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34839" name="Freeform 7"/>
              <p:cNvSpPr/>
              <p:nvPr/>
            </p:nvSpPr>
            <p:spPr>
              <a:xfrm>
                <a:off x="0" y="0"/>
                <a:ext cx="4230687" cy="863599"/>
              </a:xfrm>
              <a:custGeom>
                <a:avLst/>
                <a:gdLst>
                  <a:gd name="txL" fmla="*/ 0 w 1128"/>
                  <a:gd name="txT" fmla="*/ 0 h 230"/>
                  <a:gd name="txR" fmla="*/ 1128 w 1128"/>
                  <a:gd name="txB" fmla="*/ 230 h 230"/>
                </a:gdLst>
                <a:ahLst/>
                <a:cxnLst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1128" h="230">
                    <a:moveTo>
                      <a:pt x="160" y="42"/>
                    </a:move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04"/>
                      <a:pt x="152" y="218"/>
                      <a:pt x="410" y="224"/>
                    </a:cubicBezTo>
                    <a:cubicBezTo>
                      <a:pt x="668" y="230"/>
                      <a:pt x="840" y="186"/>
                      <a:pt x="952" y="142"/>
                    </a:cubicBezTo>
                    <a:cubicBezTo>
                      <a:pt x="1028" y="178"/>
                      <a:pt x="1028" y="178"/>
                      <a:pt x="1028" y="178"/>
                    </a:cubicBezTo>
                    <a:cubicBezTo>
                      <a:pt x="1128" y="0"/>
                      <a:pt x="1128" y="0"/>
                      <a:pt x="1128" y="0"/>
                    </a:cubicBezTo>
                    <a:cubicBezTo>
                      <a:pt x="730" y="24"/>
                      <a:pt x="730" y="24"/>
                      <a:pt x="730" y="24"/>
                    </a:cubicBezTo>
                    <a:cubicBezTo>
                      <a:pt x="800" y="66"/>
                      <a:pt x="800" y="66"/>
                      <a:pt x="800" y="66"/>
                    </a:cubicBezTo>
                    <a:cubicBezTo>
                      <a:pt x="800" y="66"/>
                      <a:pt x="688" y="117"/>
                      <a:pt x="504" y="112"/>
                    </a:cubicBezTo>
                    <a:cubicBezTo>
                      <a:pt x="320" y="108"/>
                      <a:pt x="258" y="96"/>
                      <a:pt x="160" y="4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34840" name="任意多边形 13"/>
              <p:cNvSpPr/>
              <p:nvPr/>
            </p:nvSpPr>
            <p:spPr>
              <a:xfrm>
                <a:off x="3573016" y="533472"/>
                <a:ext cx="291830" cy="476655"/>
              </a:xfrm>
              <a:custGeom>
                <a:avLst/>
                <a:gdLst>
                  <a:gd name="txL" fmla="*/ 0 w 291830"/>
                  <a:gd name="txT" fmla="*/ 0 h 476655"/>
                  <a:gd name="txR" fmla="*/ 291830 w 291830"/>
                  <a:gd name="txB" fmla="*/ 476655 h 476655"/>
                </a:gdLst>
                <a:ahLst/>
                <a:cxnLst>
                  <a:cxn ang="0">
                    <a:pos x="0" y="0"/>
                  </a:cxn>
                  <a:cxn ang="0">
                    <a:pos x="9728" y="345332"/>
                  </a:cxn>
                  <a:cxn ang="0">
                    <a:pos x="291830" y="476655"/>
                  </a:cxn>
                  <a:cxn ang="0">
                    <a:pos x="282102" y="136187"/>
                  </a:cxn>
                  <a:cxn ang="0">
                    <a:pos x="0" y="0"/>
                  </a:cxn>
                </a:cxnLst>
                <a:rect l="txL" t="txT" r="txR" b="txB"/>
                <a:pathLst>
                  <a:path w="291830" h="476655">
                    <a:moveTo>
                      <a:pt x="0" y="0"/>
                    </a:moveTo>
                    <a:lnTo>
                      <a:pt x="9728" y="345332"/>
                    </a:lnTo>
                    <a:lnTo>
                      <a:pt x="291830" y="476655"/>
                    </a:lnTo>
                    <a:lnTo>
                      <a:pt x="282102" y="13618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34835" name="TextBox 11"/>
            <p:cNvSpPr/>
            <p:nvPr/>
          </p:nvSpPr>
          <p:spPr>
            <a:xfrm rot="20749143" flipH="1">
              <a:off x="1974850" y="3778715"/>
              <a:ext cx="1223963" cy="34197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整改前    </a:t>
              </a:r>
              <a:endParaRPr lang="en-US" altLang="x-none" sz="1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4836" name="TextBox 11"/>
            <p:cNvSpPr/>
            <p:nvPr/>
          </p:nvSpPr>
          <p:spPr>
            <a:xfrm rot="20857943" flipH="1">
              <a:off x="5681663" y="3989851"/>
              <a:ext cx="1225550" cy="34197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整改后    </a:t>
              </a:r>
              <a:endParaRPr lang="en-US" altLang="x-none" sz="1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6" name="对角圆角矩形 55"/>
          <p:cNvSpPr/>
          <p:nvPr/>
        </p:nvSpPr>
        <p:spPr bwMode="auto">
          <a:xfrm>
            <a:off x="5137151" y="1292437"/>
            <a:ext cx="3304322" cy="2250282"/>
          </a:xfrm>
          <a:prstGeom prst="round2DiagRect">
            <a:avLst>
              <a:gd name="adj1" fmla="val 23016"/>
              <a:gd name="adj2" fmla="val 0"/>
            </a:avLst>
          </a:prstGeom>
          <a:blipFill>
            <a:blip r:embed="rId2" cstate="print"/>
            <a:stretch>
              <a:fillRect/>
            </a:stretch>
          </a:blip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" name="对角圆角矩形 56"/>
          <p:cNvSpPr/>
          <p:nvPr/>
        </p:nvSpPr>
        <p:spPr bwMode="auto">
          <a:xfrm flipH="1">
            <a:off x="965200" y="1225010"/>
            <a:ext cx="3652279" cy="2314591"/>
          </a:xfrm>
          <a:prstGeom prst="round2DiagRect">
            <a:avLst>
              <a:gd name="adj1" fmla="val 23016"/>
              <a:gd name="adj2" fmla="val 0"/>
            </a:avLst>
          </a:prstGeom>
          <a:blipFill>
            <a:blip r:embed="rId3" cstate="print"/>
            <a:stretch>
              <a:fillRect/>
            </a:stretch>
          </a:blip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" name="组合 33"/>
          <p:cNvGrpSpPr/>
          <p:nvPr/>
        </p:nvGrpSpPr>
        <p:grpSpPr>
          <a:xfrm>
            <a:off x="1188507" y="753216"/>
            <a:ext cx="3714750" cy="2786063"/>
            <a:chOff x="714375" y="733425"/>
            <a:chExt cx="3714750" cy="3095625"/>
          </a:xfrm>
        </p:grpSpPr>
        <p:sp>
          <p:nvSpPr>
            <p:cNvPr id="34829" name="任意多边形 14"/>
            <p:cNvSpPr/>
            <p:nvPr/>
          </p:nvSpPr>
          <p:spPr>
            <a:xfrm>
              <a:off x="3935413" y="1042988"/>
              <a:ext cx="374650" cy="2786062"/>
            </a:xfrm>
            <a:custGeom>
              <a:avLst/>
              <a:gdLst>
                <a:gd name="txL" fmla="*/ 0 w 374574"/>
                <a:gd name="txT" fmla="*/ 0 h 2291509"/>
                <a:gd name="txR" fmla="*/ 374574 w 374574"/>
                <a:gd name="txB" fmla="*/ 2291509 h 2291509"/>
              </a:gdLst>
              <a:ahLst/>
              <a:cxnLst>
                <a:cxn ang="0">
                  <a:pos x="375334" y="12661153"/>
                </a:cxn>
                <a:cxn ang="0">
                  <a:pos x="375334" y="0"/>
                </a:cxn>
                <a:cxn ang="0">
                  <a:pos x="0" y="0"/>
                </a:cxn>
              </a:cxnLst>
              <a:rect l="txL" t="txT" r="txR" b="txB"/>
              <a:pathLst>
                <a:path w="374574" h="2291509">
                  <a:moveTo>
                    <a:pt x="374574" y="2291509"/>
                  </a:moveTo>
                  <a:lnTo>
                    <a:pt x="374574" y="0"/>
                  </a:lnTo>
                  <a:lnTo>
                    <a:pt x="0" y="0"/>
                  </a:lnTo>
                </a:path>
              </a:pathLst>
            </a:custGeom>
            <a:noFill/>
            <a:ln w="6350" cap="flat" cmpd="sng">
              <a:solidFill>
                <a:srgbClr val="C73E01"/>
              </a:solidFill>
              <a:prstDash val="sysDot"/>
              <a:miter/>
              <a:headEnd type="oval" w="med" len="med"/>
              <a:tailEnd type="oval" w="med" len="med"/>
            </a:ln>
          </p:spPr>
          <p:txBody>
            <a:bodyPr anchor="ctr"/>
            <a:lstStyle/>
            <a:p>
              <a:pPr lvl="0"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4830" name="矩形 19"/>
            <p:cNvSpPr/>
            <p:nvPr/>
          </p:nvSpPr>
          <p:spPr>
            <a:xfrm>
              <a:off x="1449388" y="1068388"/>
              <a:ext cx="2138362" cy="46037"/>
            </a:xfrm>
            <a:prstGeom prst="rect">
              <a:avLst/>
            </a:prstGeom>
            <a:solidFill>
              <a:srgbClr val="C73E01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4831" name="TextBox 11"/>
            <p:cNvSpPr/>
            <p:nvPr/>
          </p:nvSpPr>
          <p:spPr>
            <a:xfrm flipH="1">
              <a:off x="714375" y="733425"/>
              <a:ext cx="3714750" cy="37617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6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供料振动筛激振器无防护罩</a:t>
              </a:r>
              <a:endParaRPr lang="en-US" altLang="x-none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" name="组合 34"/>
          <p:cNvGrpSpPr/>
          <p:nvPr/>
        </p:nvGrpSpPr>
        <p:grpSpPr>
          <a:xfrm>
            <a:off x="4959881" y="736282"/>
            <a:ext cx="3425825" cy="2914650"/>
            <a:chOff x="4646613" y="733425"/>
            <a:chExt cx="3425825" cy="3238500"/>
          </a:xfrm>
        </p:grpSpPr>
        <p:sp>
          <p:nvSpPr>
            <p:cNvPr id="34826" name="任意多边形 15"/>
            <p:cNvSpPr/>
            <p:nvPr/>
          </p:nvSpPr>
          <p:spPr>
            <a:xfrm flipH="1">
              <a:off x="4646613" y="1042988"/>
              <a:ext cx="428625" cy="2928937"/>
            </a:xfrm>
            <a:custGeom>
              <a:avLst/>
              <a:gdLst>
                <a:gd name="txL" fmla="*/ 0 w 374574"/>
                <a:gd name="txT" fmla="*/ 0 h 2291509"/>
                <a:gd name="txR" fmla="*/ 374574 w 374574"/>
                <a:gd name="txB" fmla="*/ 2291509 h 2291509"/>
              </a:gdLst>
              <a:ahLst/>
              <a:cxnLst>
                <a:cxn ang="0">
                  <a:pos x="1441906" y="22787196"/>
                </a:cxn>
                <a:cxn ang="0">
                  <a:pos x="1441906" y="0"/>
                </a:cxn>
                <a:cxn ang="0">
                  <a:pos x="0" y="0"/>
                </a:cxn>
              </a:cxnLst>
              <a:rect l="txL" t="txT" r="txR" b="txB"/>
              <a:pathLst>
                <a:path w="374574" h="2291509">
                  <a:moveTo>
                    <a:pt x="374574" y="2291509"/>
                  </a:moveTo>
                  <a:lnTo>
                    <a:pt x="374574" y="0"/>
                  </a:lnTo>
                  <a:lnTo>
                    <a:pt x="0" y="0"/>
                  </a:lnTo>
                </a:path>
              </a:pathLst>
            </a:custGeom>
            <a:noFill/>
            <a:ln w="6350" cap="flat" cmpd="sng">
              <a:solidFill>
                <a:srgbClr val="BE1247"/>
              </a:solidFill>
              <a:prstDash val="sysDot"/>
              <a:miter/>
              <a:headEnd type="oval" w="med" len="med"/>
              <a:tailEnd type="oval" w="med" len="med"/>
            </a:ln>
          </p:spPr>
          <p:txBody>
            <a:bodyPr anchor="ctr"/>
            <a:lstStyle/>
            <a:p>
              <a:pPr lvl="0"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4827" name="矩形 24"/>
            <p:cNvSpPr/>
            <p:nvPr/>
          </p:nvSpPr>
          <p:spPr>
            <a:xfrm>
              <a:off x="5481638" y="1068388"/>
              <a:ext cx="2138362" cy="46037"/>
            </a:xfrm>
            <a:prstGeom prst="rect">
              <a:avLst/>
            </a:prstGeom>
            <a:solidFill>
              <a:srgbClr val="BE1247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4828" name="TextBox 11"/>
            <p:cNvSpPr/>
            <p:nvPr/>
          </p:nvSpPr>
          <p:spPr>
            <a:xfrm flipH="1">
              <a:off x="5214938" y="733425"/>
              <a:ext cx="2857500" cy="37617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6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   </a:t>
              </a:r>
              <a:r>
                <a:rPr lang="zh-CN" altLang="en-US" sz="16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安装防护罩</a:t>
              </a:r>
              <a:endParaRPr lang="en-US" altLang="x-none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6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818" name="直接连接符 56"/>
          <p:cNvCxnSpPr/>
          <p:nvPr/>
        </p:nvCxnSpPr>
        <p:spPr>
          <a:xfrm flipV="1">
            <a:off x="3906839" y="385763"/>
            <a:ext cx="4022725" cy="5715"/>
          </a:xfrm>
          <a:prstGeom prst="line">
            <a:avLst/>
          </a:prstGeom>
          <a:ln w="57150" cap="flat" cmpd="sng">
            <a:solidFill>
              <a:srgbClr val="0070C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58" name="直接连接符 57"/>
          <p:cNvCxnSpPr/>
          <p:nvPr/>
        </p:nvCxnSpPr>
        <p:spPr bwMode="auto">
          <a:xfrm>
            <a:off x="7929563" y="385763"/>
            <a:ext cx="1214438" cy="142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矩形 59"/>
          <p:cNvSpPr/>
          <p:nvPr/>
        </p:nvSpPr>
        <p:spPr>
          <a:xfrm>
            <a:off x="846171" y="238637"/>
            <a:ext cx="172354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1200" cap="none" spc="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隐患整改图片</a:t>
            </a:r>
            <a:endParaRPr kumimoji="0" lang="zh-CN" altLang="en-US" sz="20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grpSp>
        <p:nvGrpSpPr>
          <p:cNvPr id="2" name="组合 32"/>
          <p:cNvGrpSpPr/>
          <p:nvPr/>
        </p:nvGrpSpPr>
        <p:grpSpPr>
          <a:xfrm>
            <a:off x="1821901" y="3500708"/>
            <a:ext cx="5456237" cy="1180148"/>
            <a:chOff x="1500188" y="3614738"/>
            <a:chExt cx="5456237" cy="1311275"/>
          </a:xfrm>
        </p:grpSpPr>
        <p:pic>
          <p:nvPicPr>
            <p:cNvPr id="34832" name="椭圆 10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363788" y="4211638"/>
              <a:ext cx="3724275" cy="714375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3" name="Group 3"/>
            <p:cNvGrpSpPr/>
            <p:nvPr/>
          </p:nvGrpSpPr>
          <p:grpSpPr>
            <a:xfrm>
              <a:off x="1500188" y="3614738"/>
              <a:ext cx="2967037" cy="742950"/>
              <a:chOff x="0" y="0"/>
              <a:chExt cx="4236496" cy="1427243"/>
            </a:xfrm>
          </p:grpSpPr>
          <p:sp>
            <p:nvSpPr>
              <p:cNvPr id="34841" name="Freeform 12"/>
              <p:cNvSpPr/>
              <p:nvPr/>
            </p:nvSpPr>
            <p:spPr>
              <a:xfrm>
                <a:off x="0" y="638069"/>
                <a:ext cx="4236496" cy="770581"/>
              </a:xfrm>
              <a:custGeom>
                <a:avLst/>
                <a:gdLst>
                  <a:gd name="txL" fmla="*/ 0 w 10013"/>
                  <a:gd name="txT" fmla="*/ 0 h 10091"/>
                  <a:gd name="txR" fmla="*/ 10013 w 10013"/>
                  <a:gd name="txB" fmla="*/ 10091 h 10091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10013" h="10091">
                    <a:moveTo>
                      <a:pt x="10013" y="4487"/>
                    </a:moveTo>
                    <a:lnTo>
                      <a:pt x="8648" y="7634"/>
                    </a:lnTo>
                    <a:cubicBezTo>
                      <a:pt x="8648" y="7634"/>
                      <a:pt x="6432" y="1047"/>
                      <a:pt x="3134" y="6553"/>
                    </a:cubicBezTo>
                    <a:cubicBezTo>
                      <a:pt x="3288" y="7306"/>
                      <a:pt x="3441" y="8061"/>
                      <a:pt x="3595" y="8814"/>
                    </a:cubicBezTo>
                    <a:cubicBezTo>
                      <a:pt x="14" y="10091"/>
                      <a:pt x="643" y="9828"/>
                      <a:pt x="14" y="10091"/>
                    </a:cubicBezTo>
                    <a:cubicBezTo>
                      <a:pt x="-25" y="10107"/>
                      <a:pt x="33" y="6434"/>
                      <a:pt x="33" y="6434"/>
                    </a:cubicBezTo>
                    <a:cubicBezTo>
                      <a:pt x="815" y="5817"/>
                      <a:pt x="567" y="3733"/>
                      <a:pt x="2230" y="3408"/>
                    </a:cubicBezTo>
                    <a:cubicBezTo>
                      <a:pt x="3893" y="3083"/>
                      <a:pt x="6113" y="-4751"/>
                      <a:pt x="10013" y="4487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34842" name="Freeform 12"/>
              <p:cNvSpPr/>
              <p:nvPr/>
            </p:nvSpPr>
            <p:spPr>
              <a:xfrm>
                <a:off x="5501" y="0"/>
                <a:ext cx="4230688" cy="1133475"/>
              </a:xfrm>
              <a:custGeom>
                <a:avLst/>
                <a:gdLst>
                  <a:gd name="txL" fmla="*/ 0 w 1128"/>
                  <a:gd name="txT" fmla="*/ 0 h 302"/>
                  <a:gd name="txR" fmla="*/ 1128 w 1128"/>
                  <a:gd name="txB" fmla="*/ 302 h 302"/>
                </a:gdLst>
                <a:ahLst/>
                <a:cxnLst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1128" h="302">
                    <a:moveTo>
                      <a:pt x="1128" y="188"/>
                    </a:moveTo>
                    <a:cubicBezTo>
                      <a:pt x="974" y="252"/>
                      <a:pt x="974" y="252"/>
                      <a:pt x="974" y="252"/>
                    </a:cubicBezTo>
                    <a:cubicBezTo>
                      <a:pt x="974" y="252"/>
                      <a:pt x="724" y="118"/>
                      <a:pt x="352" y="230"/>
                    </a:cubicBezTo>
                    <a:cubicBezTo>
                      <a:pt x="404" y="276"/>
                      <a:pt x="404" y="276"/>
                      <a:pt x="404" y="276"/>
                    </a:cubicBezTo>
                    <a:cubicBezTo>
                      <a:pt x="0" y="302"/>
                      <a:pt x="0" y="302"/>
                      <a:pt x="0" y="302"/>
                    </a:cubicBezTo>
                    <a:cubicBezTo>
                      <a:pt x="200" y="128"/>
                      <a:pt x="200" y="128"/>
                      <a:pt x="200" y="128"/>
                    </a:cubicBezTo>
                    <a:cubicBezTo>
                      <a:pt x="250" y="166"/>
                      <a:pt x="250" y="166"/>
                      <a:pt x="250" y="166"/>
                    </a:cubicBezTo>
                    <a:cubicBezTo>
                      <a:pt x="250" y="166"/>
                      <a:pt x="688" y="0"/>
                      <a:pt x="1128" y="18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34843" name="任意多边形 7"/>
              <p:cNvSpPr/>
              <p:nvPr/>
            </p:nvSpPr>
            <p:spPr>
              <a:xfrm>
                <a:off x="5501" y="1036179"/>
                <a:ext cx="1504411" cy="391064"/>
              </a:xfrm>
              <a:custGeom>
                <a:avLst/>
                <a:gdLst>
                  <a:gd name="txL" fmla="*/ 0 w 1518249"/>
                  <a:gd name="txT" fmla="*/ 0 h 391064"/>
                  <a:gd name="txR" fmla="*/ 1518249 w 1518249"/>
                  <a:gd name="txB" fmla="*/ 391064 h 391064"/>
                </a:gdLst>
                <a:ahLst/>
                <a:cxnLst>
                  <a:cxn ang="0">
                    <a:pos x="1385409" y="0"/>
                  </a:cxn>
                  <a:cxn ang="0">
                    <a:pos x="1385409" y="276045"/>
                  </a:cxn>
                  <a:cxn ang="0">
                    <a:pos x="0" y="391064"/>
                  </a:cxn>
                  <a:cxn ang="0">
                    <a:pos x="0" y="97766"/>
                  </a:cxn>
                  <a:cxn ang="0">
                    <a:pos x="1385409" y="0"/>
                  </a:cxn>
                </a:cxnLst>
                <a:rect l="txL" t="txT" r="txR" b="txB"/>
                <a:pathLst>
                  <a:path w="1518249" h="391064">
                    <a:moveTo>
                      <a:pt x="1518249" y="0"/>
                    </a:moveTo>
                    <a:lnTo>
                      <a:pt x="1518249" y="276045"/>
                    </a:lnTo>
                    <a:lnTo>
                      <a:pt x="0" y="391064"/>
                    </a:lnTo>
                    <a:lnTo>
                      <a:pt x="0" y="97766"/>
                    </a:lnTo>
                    <a:lnTo>
                      <a:pt x="1518249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34844" name="任意多边形 8"/>
              <p:cNvSpPr/>
              <p:nvPr/>
            </p:nvSpPr>
            <p:spPr>
              <a:xfrm>
                <a:off x="3666516" y="714126"/>
                <a:ext cx="557841" cy="500332"/>
              </a:xfrm>
              <a:custGeom>
                <a:avLst/>
                <a:gdLst>
                  <a:gd name="txL" fmla="*/ 0 w 557841"/>
                  <a:gd name="txT" fmla="*/ 0 h 500332"/>
                  <a:gd name="txR" fmla="*/ 557841 w 557841"/>
                  <a:gd name="txB" fmla="*/ 500332 h 500332"/>
                </a:gdLst>
                <a:ahLst/>
                <a:cxnLst>
                  <a:cxn ang="0">
                    <a:pos x="0" y="230038"/>
                  </a:cxn>
                  <a:cxn ang="0">
                    <a:pos x="0" y="500332"/>
                  </a:cxn>
                  <a:cxn ang="0">
                    <a:pos x="557841" y="276045"/>
                  </a:cxn>
                  <a:cxn ang="0">
                    <a:pos x="557841" y="0"/>
                  </a:cxn>
                  <a:cxn ang="0">
                    <a:pos x="0" y="230038"/>
                  </a:cxn>
                </a:cxnLst>
                <a:rect l="txL" t="txT" r="txR" b="txB"/>
                <a:pathLst>
                  <a:path w="557841" h="500332">
                    <a:moveTo>
                      <a:pt x="0" y="230038"/>
                    </a:moveTo>
                    <a:lnTo>
                      <a:pt x="0" y="500332"/>
                    </a:lnTo>
                    <a:lnTo>
                      <a:pt x="557841" y="276045"/>
                    </a:lnTo>
                    <a:lnTo>
                      <a:pt x="557841" y="0"/>
                    </a:lnTo>
                    <a:lnTo>
                      <a:pt x="0" y="23003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4" name="Group 8"/>
            <p:cNvGrpSpPr/>
            <p:nvPr/>
          </p:nvGrpSpPr>
          <p:grpSpPr>
            <a:xfrm>
              <a:off x="4192588" y="3949700"/>
              <a:ext cx="2763837" cy="574675"/>
              <a:chOff x="0" y="0"/>
              <a:chExt cx="4230687" cy="1183415"/>
            </a:xfrm>
          </p:grpSpPr>
          <p:sp>
            <p:nvSpPr>
              <p:cNvPr id="34837" name="任意多边形 10"/>
              <p:cNvSpPr/>
              <p:nvPr/>
            </p:nvSpPr>
            <p:spPr>
              <a:xfrm>
                <a:off x="2741168" y="90732"/>
                <a:ext cx="291830" cy="552476"/>
              </a:xfrm>
              <a:custGeom>
                <a:avLst/>
                <a:gdLst>
                  <a:gd name="txL" fmla="*/ 0 w 291830"/>
                  <a:gd name="txT" fmla="*/ 0 h 476655"/>
                  <a:gd name="txR" fmla="*/ 291830 w 291830"/>
                  <a:gd name="txB" fmla="*/ 476655 h 476655"/>
                </a:gdLst>
                <a:ahLst/>
                <a:cxnLst>
                  <a:cxn ang="0">
                    <a:pos x="0" y="0"/>
                  </a:cxn>
                  <a:cxn ang="0">
                    <a:pos x="9728" y="1511229"/>
                  </a:cxn>
                  <a:cxn ang="0">
                    <a:pos x="291830" y="2085916"/>
                  </a:cxn>
                  <a:cxn ang="0">
                    <a:pos x="282102" y="595974"/>
                  </a:cxn>
                  <a:cxn ang="0">
                    <a:pos x="0" y="0"/>
                  </a:cxn>
                </a:cxnLst>
                <a:rect l="txL" t="txT" r="txR" b="txB"/>
                <a:pathLst>
                  <a:path w="291830" h="476655">
                    <a:moveTo>
                      <a:pt x="0" y="0"/>
                    </a:moveTo>
                    <a:lnTo>
                      <a:pt x="9728" y="345332"/>
                    </a:lnTo>
                    <a:lnTo>
                      <a:pt x="291830" y="476655"/>
                    </a:lnTo>
                    <a:lnTo>
                      <a:pt x="282102" y="13618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34838" name="Freeform 7"/>
              <p:cNvSpPr/>
              <p:nvPr/>
            </p:nvSpPr>
            <p:spPr>
              <a:xfrm>
                <a:off x="0" y="0"/>
                <a:ext cx="4230687" cy="1183415"/>
              </a:xfrm>
              <a:custGeom>
                <a:avLst/>
                <a:gdLst>
                  <a:gd name="txL" fmla="*/ 0 w 10000"/>
                  <a:gd name="txT" fmla="*/ 0 h 10032"/>
                  <a:gd name="txR" fmla="*/ 10000 w 10000"/>
                  <a:gd name="txB" fmla="*/ 10032 h 10032"/>
                </a:gdLst>
                <a:ahLst/>
                <a:cxnLst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0" y="2147483647"/>
                  </a:cxn>
                </a:cxnLst>
                <a:rect l="txL" t="txT" r="txR" b="txB"/>
                <a:pathLst>
                  <a:path w="10000" h="10032">
                    <a:moveTo>
                      <a:pt x="0" y="3269"/>
                    </a:moveTo>
                    <a:cubicBezTo>
                      <a:pt x="1" y="6347"/>
                      <a:pt x="1" y="6368"/>
                      <a:pt x="10" y="6374"/>
                    </a:cubicBezTo>
                    <a:cubicBezTo>
                      <a:pt x="19" y="6381"/>
                      <a:pt x="1705" y="9655"/>
                      <a:pt x="3606" y="9987"/>
                    </a:cubicBezTo>
                    <a:cubicBezTo>
                      <a:pt x="5507" y="10319"/>
                      <a:pt x="7450" y="8778"/>
                      <a:pt x="8454" y="7378"/>
                    </a:cubicBezTo>
                    <a:cubicBezTo>
                      <a:pt x="8680" y="7760"/>
                      <a:pt x="9132" y="8588"/>
                      <a:pt x="9132" y="8524"/>
                    </a:cubicBezTo>
                    <a:cubicBezTo>
                      <a:pt x="9132" y="8504"/>
                      <a:pt x="9660" y="5206"/>
                      <a:pt x="9980" y="3064"/>
                    </a:cubicBezTo>
                    <a:cubicBezTo>
                      <a:pt x="9983" y="3045"/>
                      <a:pt x="10001" y="-50"/>
                      <a:pt x="10000" y="1"/>
                    </a:cubicBezTo>
                    <a:cubicBezTo>
                      <a:pt x="8822" y="1208"/>
                      <a:pt x="6951" y="2795"/>
                      <a:pt x="6467" y="3621"/>
                    </a:cubicBezTo>
                    <a:cubicBezTo>
                      <a:pt x="5983" y="4448"/>
                      <a:pt x="6885" y="4513"/>
                      <a:pt x="7093" y="4958"/>
                    </a:cubicBezTo>
                    <a:cubicBezTo>
                      <a:pt x="7093" y="4958"/>
                      <a:pt x="5628" y="6706"/>
                      <a:pt x="4447" y="6423"/>
                    </a:cubicBezTo>
                    <a:cubicBezTo>
                      <a:pt x="3264" y="6142"/>
                      <a:pt x="876" y="4988"/>
                      <a:pt x="0" y="326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34839" name="Freeform 7"/>
              <p:cNvSpPr/>
              <p:nvPr/>
            </p:nvSpPr>
            <p:spPr>
              <a:xfrm>
                <a:off x="0" y="0"/>
                <a:ext cx="4230687" cy="863599"/>
              </a:xfrm>
              <a:custGeom>
                <a:avLst/>
                <a:gdLst>
                  <a:gd name="txL" fmla="*/ 0 w 1128"/>
                  <a:gd name="txT" fmla="*/ 0 h 230"/>
                  <a:gd name="txR" fmla="*/ 1128 w 1128"/>
                  <a:gd name="txB" fmla="*/ 230 h 230"/>
                </a:gdLst>
                <a:ahLst/>
                <a:cxnLst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txL" t="txT" r="txR" b="txB"/>
                <a:pathLst>
                  <a:path w="1128" h="230">
                    <a:moveTo>
                      <a:pt x="160" y="42"/>
                    </a:move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04"/>
                      <a:pt x="152" y="218"/>
                      <a:pt x="410" y="224"/>
                    </a:cubicBezTo>
                    <a:cubicBezTo>
                      <a:pt x="668" y="230"/>
                      <a:pt x="840" y="186"/>
                      <a:pt x="952" y="142"/>
                    </a:cubicBezTo>
                    <a:cubicBezTo>
                      <a:pt x="1028" y="178"/>
                      <a:pt x="1028" y="178"/>
                      <a:pt x="1028" y="178"/>
                    </a:cubicBezTo>
                    <a:cubicBezTo>
                      <a:pt x="1128" y="0"/>
                      <a:pt x="1128" y="0"/>
                      <a:pt x="1128" y="0"/>
                    </a:cubicBezTo>
                    <a:cubicBezTo>
                      <a:pt x="730" y="24"/>
                      <a:pt x="730" y="24"/>
                      <a:pt x="730" y="24"/>
                    </a:cubicBezTo>
                    <a:cubicBezTo>
                      <a:pt x="800" y="66"/>
                      <a:pt x="800" y="66"/>
                      <a:pt x="800" y="66"/>
                    </a:cubicBezTo>
                    <a:cubicBezTo>
                      <a:pt x="800" y="66"/>
                      <a:pt x="688" y="117"/>
                      <a:pt x="504" y="112"/>
                    </a:cubicBezTo>
                    <a:cubicBezTo>
                      <a:pt x="320" y="108"/>
                      <a:pt x="258" y="96"/>
                      <a:pt x="160" y="4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  <p:sp>
            <p:nvSpPr>
              <p:cNvPr id="34840" name="任意多边形 13"/>
              <p:cNvSpPr/>
              <p:nvPr/>
            </p:nvSpPr>
            <p:spPr>
              <a:xfrm>
                <a:off x="3573016" y="533472"/>
                <a:ext cx="291830" cy="476655"/>
              </a:xfrm>
              <a:custGeom>
                <a:avLst/>
                <a:gdLst>
                  <a:gd name="txL" fmla="*/ 0 w 291830"/>
                  <a:gd name="txT" fmla="*/ 0 h 476655"/>
                  <a:gd name="txR" fmla="*/ 291830 w 291830"/>
                  <a:gd name="txB" fmla="*/ 476655 h 476655"/>
                </a:gdLst>
                <a:ahLst/>
                <a:cxnLst>
                  <a:cxn ang="0">
                    <a:pos x="0" y="0"/>
                  </a:cxn>
                  <a:cxn ang="0">
                    <a:pos x="9728" y="345332"/>
                  </a:cxn>
                  <a:cxn ang="0">
                    <a:pos x="291830" y="476655"/>
                  </a:cxn>
                  <a:cxn ang="0">
                    <a:pos x="282102" y="136187"/>
                  </a:cxn>
                  <a:cxn ang="0">
                    <a:pos x="0" y="0"/>
                  </a:cxn>
                </a:cxnLst>
                <a:rect l="txL" t="txT" r="txR" b="txB"/>
                <a:pathLst>
                  <a:path w="291830" h="476655">
                    <a:moveTo>
                      <a:pt x="0" y="0"/>
                    </a:moveTo>
                    <a:lnTo>
                      <a:pt x="9728" y="345332"/>
                    </a:lnTo>
                    <a:lnTo>
                      <a:pt x="291830" y="476655"/>
                    </a:lnTo>
                    <a:lnTo>
                      <a:pt x="282102" y="136187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70C0"/>
                  </a:gs>
                  <a:gs pos="100000">
                    <a:srgbClr val="00B0F0"/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anchor="ctr"/>
              <a:lstStyle/>
              <a:p>
                <a:pPr lvl="0" algn="ctr" eaLnBrk="1" hangingPunct="1"/>
                <a:endParaRPr lang="zh-CN" altLang="en-US" dirty="0">
                  <a:solidFill>
                    <a:srgbClr val="FFFFFF"/>
                  </a:solidFill>
                  <a:latin typeface="Calibri" panose="020F0502020204030204" pitchFamily="34" charset="0"/>
                  <a:ea typeface="微软雅黑" panose="020B0503020204020204" pitchFamily="34" charset="-122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34835" name="TextBox 11"/>
            <p:cNvSpPr/>
            <p:nvPr/>
          </p:nvSpPr>
          <p:spPr>
            <a:xfrm rot="20749143" flipH="1">
              <a:off x="1974850" y="3778715"/>
              <a:ext cx="1223963" cy="34197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整改前    </a:t>
              </a:r>
              <a:endParaRPr lang="en-US" altLang="x-none" sz="1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4836" name="TextBox 11"/>
            <p:cNvSpPr/>
            <p:nvPr/>
          </p:nvSpPr>
          <p:spPr>
            <a:xfrm rot="20857943" flipH="1">
              <a:off x="5681663" y="3989851"/>
              <a:ext cx="1225550" cy="34197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40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整改后    </a:t>
              </a:r>
              <a:endParaRPr lang="en-US" altLang="x-none" sz="1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7" name="对角圆角矩形 56"/>
          <p:cNvSpPr/>
          <p:nvPr/>
        </p:nvSpPr>
        <p:spPr bwMode="auto">
          <a:xfrm flipH="1">
            <a:off x="965200" y="1225010"/>
            <a:ext cx="3652279" cy="2314591"/>
          </a:xfrm>
          <a:prstGeom prst="round2DiagRect">
            <a:avLst>
              <a:gd name="adj1" fmla="val 23016"/>
              <a:gd name="adj2" fmla="val 0"/>
            </a:avLst>
          </a:prstGeom>
          <a:blipFill>
            <a:blip r:embed="rId2" cstate="print"/>
            <a:stretch>
              <a:fillRect/>
            </a:stretch>
          </a:blip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" name="组合 33"/>
          <p:cNvGrpSpPr/>
          <p:nvPr/>
        </p:nvGrpSpPr>
        <p:grpSpPr>
          <a:xfrm>
            <a:off x="892098" y="753216"/>
            <a:ext cx="4011159" cy="2786063"/>
            <a:chOff x="417966" y="733425"/>
            <a:chExt cx="4011159" cy="3095625"/>
          </a:xfrm>
        </p:grpSpPr>
        <p:sp>
          <p:nvSpPr>
            <p:cNvPr id="34829" name="任意多边形 14"/>
            <p:cNvSpPr/>
            <p:nvPr/>
          </p:nvSpPr>
          <p:spPr>
            <a:xfrm>
              <a:off x="3935413" y="1042988"/>
              <a:ext cx="374650" cy="2786062"/>
            </a:xfrm>
            <a:custGeom>
              <a:avLst/>
              <a:gdLst>
                <a:gd name="txL" fmla="*/ 0 w 374574"/>
                <a:gd name="txT" fmla="*/ 0 h 2291509"/>
                <a:gd name="txR" fmla="*/ 374574 w 374574"/>
                <a:gd name="txB" fmla="*/ 2291509 h 2291509"/>
              </a:gdLst>
              <a:ahLst/>
              <a:cxnLst>
                <a:cxn ang="0">
                  <a:pos x="375334" y="12661153"/>
                </a:cxn>
                <a:cxn ang="0">
                  <a:pos x="375334" y="0"/>
                </a:cxn>
                <a:cxn ang="0">
                  <a:pos x="0" y="0"/>
                </a:cxn>
              </a:cxnLst>
              <a:rect l="txL" t="txT" r="txR" b="txB"/>
              <a:pathLst>
                <a:path w="374574" h="2291509">
                  <a:moveTo>
                    <a:pt x="374574" y="2291509"/>
                  </a:moveTo>
                  <a:lnTo>
                    <a:pt x="374574" y="0"/>
                  </a:lnTo>
                  <a:lnTo>
                    <a:pt x="0" y="0"/>
                  </a:lnTo>
                </a:path>
              </a:pathLst>
            </a:custGeom>
            <a:noFill/>
            <a:ln w="6350" cap="flat" cmpd="sng">
              <a:solidFill>
                <a:srgbClr val="C73E01"/>
              </a:solidFill>
              <a:prstDash val="sysDot"/>
              <a:miter/>
              <a:headEnd type="oval" w="med" len="med"/>
              <a:tailEnd type="oval" w="med" len="med"/>
            </a:ln>
          </p:spPr>
          <p:txBody>
            <a:bodyPr anchor="ctr"/>
            <a:lstStyle/>
            <a:p>
              <a:pPr lvl="0"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4830" name="矩形 19"/>
            <p:cNvSpPr/>
            <p:nvPr/>
          </p:nvSpPr>
          <p:spPr>
            <a:xfrm>
              <a:off x="1449388" y="1068388"/>
              <a:ext cx="2138362" cy="46037"/>
            </a:xfrm>
            <a:prstGeom prst="rect">
              <a:avLst/>
            </a:prstGeom>
            <a:solidFill>
              <a:srgbClr val="C73E01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4831" name="TextBox 11"/>
            <p:cNvSpPr/>
            <p:nvPr/>
          </p:nvSpPr>
          <p:spPr>
            <a:xfrm flipH="1">
              <a:off x="417966" y="733425"/>
              <a:ext cx="4011159" cy="3761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/>
              <a:r>
                <a:rPr lang="zh-CN" altLang="en-US" sz="16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冲渣南行车小车防护罩缺失，防雨棚腐蚀</a:t>
              </a:r>
              <a:endParaRPr lang="en-US" altLang="x-none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" name="组合 34"/>
          <p:cNvGrpSpPr/>
          <p:nvPr/>
        </p:nvGrpSpPr>
        <p:grpSpPr>
          <a:xfrm>
            <a:off x="4959881" y="736282"/>
            <a:ext cx="3425825" cy="2914650"/>
            <a:chOff x="4646613" y="733425"/>
            <a:chExt cx="3425825" cy="3238500"/>
          </a:xfrm>
        </p:grpSpPr>
        <p:sp>
          <p:nvSpPr>
            <p:cNvPr id="34826" name="任意多边形 15"/>
            <p:cNvSpPr/>
            <p:nvPr/>
          </p:nvSpPr>
          <p:spPr>
            <a:xfrm flipH="1">
              <a:off x="4646613" y="1042988"/>
              <a:ext cx="428625" cy="2928937"/>
            </a:xfrm>
            <a:custGeom>
              <a:avLst/>
              <a:gdLst>
                <a:gd name="txL" fmla="*/ 0 w 374574"/>
                <a:gd name="txT" fmla="*/ 0 h 2291509"/>
                <a:gd name="txR" fmla="*/ 374574 w 374574"/>
                <a:gd name="txB" fmla="*/ 2291509 h 2291509"/>
              </a:gdLst>
              <a:ahLst/>
              <a:cxnLst>
                <a:cxn ang="0">
                  <a:pos x="1441906" y="22787196"/>
                </a:cxn>
                <a:cxn ang="0">
                  <a:pos x="1441906" y="0"/>
                </a:cxn>
                <a:cxn ang="0">
                  <a:pos x="0" y="0"/>
                </a:cxn>
              </a:cxnLst>
              <a:rect l="txL" t="txT" r="txR" b="txB"/>
              <a:pathLst>
                <a:path w="374574" h="2291509">
                  <a:moveTo>
                    <a:pt x="374574" y="2291509"/>
                  </a:moveTo>
                  <a:lnTo>
                    <a:pt x="374574" y="0"/>
                  </a:lnTo>
                  <a:lnTo>
                    <a:pt x="0" y="0"/>
                  </a:lnTo>
                </a:path>
              </a:pathLst>
            </a:custGeom>
            <a:noFill/>
            <a:ln w="6350" cap="flat" cmpd="sng">
              <a:solidFill>
                <a:srgbClr val="BE1247"/>
              </a:solidFill>
              <a:prstDash val="sysDot"/>
              <a:miter/>
              <a:headEnd type="oval" w="med" len="med"/>
              <a:tailEnd type="oval" w="med" len="med"/>
            </a:ln>
          </p:spPr>
          <p:txBody>
            <a:bodyPr anchor="ctr"/>
            <a:lstStyle/>
            <a:p>
              <a:pPr lvl="0" eaLnBrk="1" hangingPunct="1"/>
              <a:endParaRPr lang="zh-CN" altLang="en-US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4827" name="矩形 24"/>
            <p:cNvSpPr/>
            <p:nvPr/>
          </p:nvSpPr>
          <p:spPr>
            <a:xfrm>
              <a:off x="5481638" y="1068388"/>
              <a:ext cx="2138362" cy="46037"/>
            </a:xfrm>
            <a:prstGeom prst="rect">
              <a:avLst/>
            </a:prstGeom>
            <a:solidFill>
              <a:srgbClr val="BE1247"/>
            </a:soli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4828" name="TextBox 11"/>
            <p:cNvSpPr/>
            <p:nvPr/>
          </p:nvSpPr>
          <p:spPr>
            <a:xfrm flipH="1">
              <a:off x="5214938" y="733425"/>
              <a:ext cx="2857500" cy="37617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eaLnBrk="1" hangingPunct="1"/>
              <a:r>
                <a:rPr lang="zh-CN" altLang="en-US" sz="16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    </a:t>
              </a:r>
              <a:r>
                <a:rPr lang="zh-CN" altLang="en-US" sz="1600" b="1" dirty="0" smtClea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更换行车小车</a:t>
              </a:r>
              <a:endParaRPr lang="en-US" altLang="x-none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9" name="对角圆角矩形 28"/>
          <p:cNvSpPr/>
          <p:nvPr/>
        </p:nvSpPr>
        <p:spPr bwMode="auto">
          <a:xfrm>
            <a:off x="5094620" y="1196744"/>
            <a:ext cx="3315473" cy="2250282"/>
          </a:xfrm>
          <a:prstGeom prst="round2DiagRect">
            <a:avLst>
              <a:gd name="adj1" fmla="val 23016"/>
              <a:gd name="adj2" fmla="val 0"/>
            </a:avLst>
          </a:prstGeom>
          <a:blipFill>
            <a:blip r:embed="rId3" cstate="print"/>
            <a:stretch>
              <a:fillRect/>
            </a:stretch>
          </a:blip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6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482" name="直接连接符 56"/>
          <p:cNvCxnSpPr/>
          <p:nvPr/>
        </p:nvCxnSpPr>
        <p:spPr>
          <a:xfrm flipV="1">
            <a:off x="3906838" y="385763"/>
            <a:ext cx="4022725" cy="5715"/>
          </a:xfrm>
          <a:prstGeom prst="line">
            <a:avLst/>
          </a:prstGeom>
          <a:ln w="57150" cap="flat" cmpd="sng">
            <a:solidFill>
              <a:srgbClr val="0070C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58" name="直接连接符 57"/>
          <p:cNvCxnSpPr/>
          <p:nvPr/>
        </p:nvCxnSpPr>
        <p:spPr bwMode="auto">
          <a:xfrm>
            <a:off x="7929563" y="385763"/>
            <a:ext cx="1214438" cy="142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矩形 6"/>
          <p:cNvSpPr/>
          <p:nvPr/>
        </p:nvSpPr>
        <p:spPr>
          <a:xfrm>
            <a:off x="1236310" y="3568390"/>
            <a:ext cx="68686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smtClean="0"/>
              <a:t>20XX</a:t>
            </a:r>
            <a:r>
              <a:rPr lang="zh-CN" altLang="en-US" sz="1600" b="1" smtClean="0"/>
              <a:t>年共</a:t>
            </a:r>
            <a:r>
              <a:rPr lang="zh-CN" altLang="en-US" sz="1600" b="1" dirty="0" smtClean="0"/>
              <a:t>发现问题</a:t>
            </a:r>
            <a:r>
              <a:rPr lang="en-US" altLang="zh-CN" sz="1600" b="1" dirty="0" smtClean="0"/>
              <a:t>202</a:t>
            </a:r>
            <a:r>
              <a:rPr lang="zh-CN" altLang="en-US" sz="1600" b="1" dirty="0" smtClean="0"/>
              <a:t>项，其中高炉本体检查</a:t>
            </a:r>
            <a:r>
              <a:rPr lang="en-US" altLang="zh-CN" sz="1600" b="1" dirty="0" smtClean="0"/>
              <a:t>34</a:t>
            </a:r>
            <a:r>
              <a:rPr lang="zh-CN" altLang="en-US" sz="1600" b="1" dirty="0" smtClean="0"/>
              <a:t>项，煤气系统检查</a:t>
            </a:r>
            <a:r>
              <a:rPr lang="en-US" altLang="zh-CN" sz="1600" b="1" dirty="0" smtClean="0"/>
              <a:t>44</a:t>
            </a:r>
            <a:r>
              <a:rPr lang="zh-CN" altLang="en-US" sz="1600" b="1" dirty="0" smtClean="0"/>
              <a:t>项问题，皮带系统</a:t>
            </a:r>
            <a:r>
              <a:rPr lang="en-US" altLang="zh-CN" sz="1600" b="1" dirty="0" smtClean="0"/>
              <a:t>38</a:t>
            </a:r>
            <a:r>
              <a:rPr lang="zh-CN" altLang="en-US" sz="1600" b="1" dirty="0" smtClean="0"/>
              <a:t>项，天车检查</a:t>
            </a:r>
            <a:r>
              <a:rPr lang="en-US" altLang="zh-CN" sz="1600" b="1" dirty="0" smtClean="0"/>
              <a:t>31</a:t>
            </a:r>
            <a:r>
              <a:rPr lang="zh-CN" altLang="en-US" sz="1600" b="1" dirty="0" smtClean="0"/>
              <a:t>项，喷煤系统</a:t>
            </a:r>
            <a:r>
              <a:rPr lang="en-US" altLang="zh-CN" sz="1600" b="1" dirty="0" smtClean="0"/>
              <a:t>12</a:t>
            </a:r>
            <a:r>
              <a:rPr lang="zh-CN" altLang="en-US" sz="1600" b="1" dirty="0" smtClean="0"/>
              <a:t>项，铁水运输</a:t>
            </a:r>
            <a:r>
              <a:rPr lang="en-US" altLang="zh-CN" sz="1600" b="1" dirty="0" smtClean="0"/>
              <a:t>11</a:t>
            </a:r>
            <a:r>
              <a:rPr lang="zh-CN" altLang="en-US" sz="1600" b="1" dirty="0" smtClean="0"/>
              <a:t>项，电气</a:t>
            </a:r>
            <a:r>
              <a:rPr lang="en-US" altLang="zh-CN" sz="1600" b="1" dirty="0" smtClean="0"/>
              <a:t>32</a:t>
            </a:r>
            <a:r>
              <a:rPr lang="zh-CN" altLang="en-US" sz="1600" b="1" dirty="0" smtClean="0"/>
              <a:t>项。已整改</a:t>
            </a:r>
            <a:r>
              <a:rPr lang="en-US" altLang="zh-CN" sz="1600" b="1" dirty="0" smtClean="0"/>
              <a:t>182</a:t>
            </a:r>
            <a:r>
              <a:rPr lang="zh-CN" altLang="en-US" sz="1600" b="1" dirty="0" smtClean="0"/>
              <a:t>项，整改率为</a:t>
            </a:r>
            <a:r>
              <a:rPr lang="en-US" altLang="zh-CN" sz="1600" b="1" dirty="0" smtClean="0"/>
              <a:t>90%</a:t>
            </a:r>
            <a:r>
              <a:rPr lang="zh-CN" altLang="en-US" sz="1600" b="1" dirty="0" smtClean="0"/>
              <a:t>。</a:t>
            </a:r>
            <a:endParaRPr lang="zh-CN" altLang="en-US" sz="1600" b="1" dirty="0"/>
          </a:p>
        </p:txBody>
      </p:sp>
      <p:sp>
        <p:nvSpPr>
          <p:cNvPr id="8" name="对角圆角矩形 7"/>
          <p:cNvSpPr/>
          <p:nvPr/>
        </p:nvSpPr>
        <p:spPr bwMode="auto">
          <a:xfrm>
            <a:off x="901494" y="531411"/>
            <a:ext cx="3500438" cy="51435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大黑简体" pitchFamily="1" charset="-122"/>
                <a:ea typeface="方正大黑简体" pitchFamily="1" charset="-122"/>
                <a:cs typeface="+mn-cs"/>
              </a:rPr>
              <a:t>危险源管控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大黑简体" pitchFamily="1" charset="-122"/>
              <a:ea typeface="方正大黑简体" pitchFamily="1" charset="-122"/>
              <a:cs typeface="+mn-cs"/>
            </a:endParaRPr>
          </a:p>
        </p:txBody>
      </p:sp>
      <p:graphicFrame>
        <p:nvGraphicFramePr>
          <p:cNvPr id="11" name="图表 10"/>
          <p:cNvGraphicFramePr/>
          <p:nvPr/>
        </p:nvGraphicFramePr>
        <p:xfrm>
          <a:off x="1037062" y="1054450"/>
          <a:ext cx="7014117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2" name="TextBox 1"/>
          <p:cNvSpPr txBox="1"/>
          <p:nvPr/>
        </p:nvSpPr>
        <p:spPr>
          <a:xfrm>
            <a:off x="3568389" y="1523535"/>
            <a:ext cx="512957" cy="3345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 smtClean="0"/>
              <a:t>38</a:t>
            </a:r>
            <a:endParaRPr lang="zh-CN" altLang="en-US" sz="1600" dirty="0"/>
          </a:p>
        </p:txBody>
      </p:sp>
      <p:sp>
        <p:nvSpPr>
          <p:cNvPr id="13" name="TextBox 1"/>
          <p:cNvSpPr txBox="1"/>
          <p:nvPr/>
        </p:nvSpPr>
        <p:spPr>
          <a:xfrm>
            <a:off x="4757852" y="1921262"/>
            <a:ext cx="512957" cy="3345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 smtClean="0"/>
              <a:t>12</a:t>
            </a:r>
            <a:endParaRPr lang="zh-CN" altLang="en-US" sz="1600" dirty="0"/>
          </a:p>
        </p:txBody>
      </p:sp>
      <p:sp>
        <p:nvSpPr>
          <p:cNvPr id="14" name="TextBox 1"/>
          <p:cNvSpPr txBox="1"/>
          <p:nvPr/>
        </p:nvSpPr>
        <p:spPr>
          <a:xfrm>
            <a:off x="5367452" y="1939847"/>
            <a:ext cx="512957" cy="3345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 smtClean="0"/>
              <a:t>11</a:t>
            </a:r>
            <a:endParaRPr lang="zh-CN" altLang="en-US" sz="1600" dirty="0"/>
          </a:p>
        </p:txBody>
      </p:sp>
      <p:sp>
        <p:nvSpPr>
          <p:cNvPr id="15" name="TextBox 1"/>
          <p:cNvSpPr txBox="1"/>
          <p:nvPr/>
        </p:nvSpPr>
        <p:spPr>
          <a:xfrm>
            <a:off x="5977053" y="1623896"/>
            <a:ext cx="512957" cy="3345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 smtClean="0"/>
              <a:t>32</a:t>
            </a:r>
            <a:endParaRPr lang="zh-CN" altLang="en-US" sz="1600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24"/>
          <p:cNvSpPr/>
          <p:nvPr/>
        </p:nvSpPr>
        <p:spPr bwMode="auto">
          <a:xfrm>
            <a:off x="5142648" y="1555140"/>
            <a:ext cx="1531049" cy="2689535"/>
          </a:xfrm>
          <a:custGeom>
            <a:avLst/>
            <a:gdLst>
              <a:gd name="T0" fmla="*/ 863 w 863"/>
              <a:gd name="T1" fmla="*/ 0 h 1516"/>
              <a:gd name="T2" fmla="*/ 0 w 863"/>
              <a:gd name="T3" fmla="*/ 0 h 1516"/>
              <a:gd name="T4" fmla="*/ 0 w 863"/>
              <a:gd name="T5" fmla="*/ 1516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3" h="1516">
                <a:moveTo>
                  <a:pt x="863" y="0"/>
                </a:moveTo>
                <a:lnTo>
                  <a:pt x="0" y="0"/>
                </a:lnTo>
                <a:lnTo>
                  <a:pt x="0" y="1516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62" name="Freeform 25"/>
          <p:cNvSpPr/>
          <p:nvPr/>
        </p:nvSpPr>
        <p:spPr bwMode="auto">
          <a:xfrm>
            <a:off x="5518758" y="2474124"/>
            <a:ext cx="1154939" cy="1770551"/>
          </a:xfrm>
          <a:custGeom>
            <a:avLst/>
            <a:gdLst>
              <a:gd name="T0" fmla="*/ 651 w 651"/>
              <a:gd name="T1" fmla="*/ 0 h 998"/>
              <a:gd name="T2" fmla="*/ 0 w 651"/>
              <a:gd name="T3" fmla="*/ 0 h 998"/>
              <a:gd name="T4" fmla="*/ 0 w 651"/>
              <a:gd name="T5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1" h="998">
                <a:moveTo>
                  <a:pt x="651" y="0"/>
                </a:moveTo>
                <a:lnTo>
                  <a:pt x="0" y="0"/>
                </a:lnTo>
                <a:lnTo>
                  <a:pt x="0" y="998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63" name="Freeform 26"/>
          <p:cNvSpPr/>
          <p:nvPr/>
        </p:nvSpPr>
        <p:spPr bwMode="auto">
          <a:xfrm>
            <a:off x="5909059" y="3393107"/>
            <a:ext cx="764637" cy="851568"/>
          </a:xfrm>
          <a:custGeom>
            <a:avLst/>
            <a:gdLst>
              <a:gd name="T0" fmla="*/ 431 w 431"/>
              <a:gd name="T1" fmla="*/ 0 h 480"/>
              <a:gd name="T2" fmla="*/ 0 w 431"/>
              <a:gd name="T3" fmla="*/ 0 h 480"/>
              <a:gd name="T4" fmla="*/ 0 w 431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" h="480">
                <a:moveTo>
                  <a:pt x="431" y="0"/>
                </a:moveTo>
                <a:lnTo>
                  <a:pt x="0" y="0"/>
                </a:lnTo>
                <a:lnTo>
                  <a:pt x="0" y="48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64" name="Freeform 30"/>
          <p:cNvSpPr/>
          <p:nvPr/>
        </p:nvSpPr>
        <p:spPr bwMode="auto">
          <a:xfrm>
            <a:off x="2953105" y="1538207"/>
            <a:ext cx="1531048" cy="2689535"/>
          </a:xfrm>
          <a:custGeom>
            <a:avLst/>
            <a:gdLst>
              <a:gd name="T0" fmla="*/ 0 w 863"/>
              <a:gd name="T1" fmla="*/ 0 h 1516"/>
              <a:gd name="T2" fmla="*/ 863 w 863"/>
              <a:gd name="T3" fmla="*/ 0 h 1516"/>
              <a:gd name="T4" fmla="*/ 863 w 863"/>
              <a:gd name="T5" fmla="*/ 1516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3" h="1516">
                <a:moveTo>
                  <a:pt x="0" y="0"/>
                </a:moveTo>
                <a:lnTo>
                  <a:pt x="863" y="0"/>
                </a:lnTo>
                <a:lnTo>
                  <a:pt x="863" y="1516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65" name="Freeform 31"/>
          <p:cNvSpPr/>
          <p:nvPr/>
        </p:nvSpPr>
        <p:spPr bwMode="auto">
          <a:xfrm>
            <a:off x="2986973" y="2474124"/>
            <a:ext cx="1154938" cy="1770551"/>
          </a:xfrm>
          <a:custGeom>
            <a:avLst/>
            <a:gdLst>
              <a:gd name="T0" fmla="*/ 0 w 651"/>
              <a:gd name="T1" fmla="*/ 0 h 998"/>
              <a:gd name="T2" fmla="*/ 651 w 651"/>
              <a:gd name="T3" fmla="*/ 0 h 998"/>
              <a:gd name="T4" fmla="*/ 651 w 651"/>
              <a:gd name="T5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1" h="998">
                <a:moveTo>
                  <a:pt x="0" y="0"/>
                </a:moveTo>
                <a:lnTo>
                  <a:pt x="651" y="0"/>
                </a:lnTo>
                <a:lnTo>
                  <a:pt x="651" y="998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800"/>
          </a:p>
        </p:txBody>
      </p:sp>
      <p:sp>
        <p:nvSpPr>
          <p:cNvPr id="66" name="Freeform 32"/>
          <p:cNvSpPr/>
          <p:nvPr/>
        </p:nvSpPr>
        <p:spPr bwMode="auto">
          <a:xfrm>
            <a:off x="2919238" y="3393107"/>
            <a:ext cx="766411" cy="851568"/>
          </a:xfrm>
          <a:custGeom>
            <a:avLst/>
            <a:gdLst>
              <a:gd name="T0" fmla="*/ 0 w 432"/>
              <a:gd name="T1" fmla="*/ 0 h 480"/>
              <a:gd name="T2" fmla="*/ 432 w 432"/>
              <a:gd name="T3" fmla="*/ 0 h 480"/>
              <a:gd name="T4" fmla="*/ 432 w 432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" h="480">
                <a:moveTo>
                  <a:pt x="0" y="0"/>
                </a:moveTo>
                <a:lnTo>
                  <a:pt x="432" y="0"/>
                </a:lnTo>
                <a:lnTo>
                  <a:pt x="432" y="48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dash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800"/>
          </a:p>
        </p:txBody>
      </p:sp>
      <p:grpSp>
        <p:nvGrpSpPr>
          <p:cNvPr id="8" name="Group 39"/>
          <p:cNvGrpSpPr/>
          <p:nvPr/>
        </p:nvGrpSpPr>
        <p:grpSpPr bwMode="auto">
          <a:xfrm>
            <a:off x="2971800" y="1750741"/>
            <a:ext cx="3759200" cy="3002013"/>
            <a:chOff x="0" y="0"/>
            <a:chExt cx="2724" cy="1835"/>
          </a:xfrm>
        </p:grpSpPr>
        <p:sp>
          <p:nvSpPr>
            <p:cNvPr id="87" name="Oval 40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gamma/>
                    <a:shade val="46275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1800"/>
            </a:p>
          </p:txBody>
        </p:sp>
        <p:grpSp>
          <p:nvGrpSpPr>
            <p:cNvPr id="9" name="Group 41"/>
            <p:cNvGrpSpPr/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89" name="Picture 42" descr="apple icons"/>
              <p:cNvPicPr>
                <a:picLocks noChangeAspect="1" noChangeArrowheads="1"/>
              </p:cNvPicPr>
              <p:nvPr/>
            </p:nvPicPr>
            <p:blipFill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0" name="Rectangle 43" descr="sy_77578179991"/>
              <p:cNvSpPr>
                <a:spLocks noChangeArrowheads="1"/>
              </p:cNvSpPr>
              <p:nvPr/>
            </p:nvSpPr>
            <p:spPr bwMode="auto">
              <a:xfrm>
                <a:off x="99" y="133"/>
                <a:ext cx="2359" cy="1336"/>
              </a:xfrm>
              <a:prstGeom prst="rect">
                <a:avLst/>
              </a:prstGeom>
              <a:blipFill dpi="0" rotWithShape="1">
                <a:blip r:embed="rId2" cstate="print"/>
                <a:srcRect/>
                <a:stretch>
                  <a:fillRect/>
                </a:stretch>
              </a:blipFill>
              <a:ln w="9525">
                <a:noFill/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zh-CN" altLang="zh-CN" sz="1800"/>
                  <a:t> </a:t>
                </a:r>
                <a:endParaRPr lang="zh-CN" altLang="zh-CN" sz="1800"/>
              </a:p>
            </p:txBody>
          </p:sp>
        </p:grpSp>
      </p:grpSp>
      <p:sp>
        <p:nvSpPr>
          <p:cNvPr id="91" name="文本框 90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1195972" y="3195132"/>
            <a:ext cx="800219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有限空间作业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87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对角圆角矩形 37"/>
          <p:cNvSpPr/>
          <p:nvPr/>
        </p:nvSpPr>
        <p:spPr bwMode="auto">
          <a:xfrm>
            <a:off x="965961" y="279463"/>
            <a:ext cx="3500438" cy="5715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大黑简体" pitchFamily="1" charset="-122"/>
                <a:ea typeface="方正大黑简体" pitchFamily="1" charset="-122"/>
                <a:cs typeface="+mn-cs"/>
              </a:rPr>
              <a:t>特殊作业管理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大黑简体" pitchFamily="1" charset="-122"/>
              <a:ea typeface="方正大黑简体" pitchFamily="1" charset="-122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46088" y="874544"/>
            <a:ext cx="2386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smtClean="0"/>
              <a:t>20XX</a:t>
            </a:r>
            <a:r>
              <a:rPr lang="zh-CN" altLang="en-US" sz="2000" b="1" smtClean="0"/>
              <a:t>年共</a:t>
            </a:r>
            <a:r>
              <a:rPr lang="zh-CN" altLang="en-US" sz="2000" b="1" dirty="0" smtClean="0"/>
              <a:t>办理特殊作业许可证</a:t>
            </a:r>
            <a:r>
              <a:rPr lang="en-US" altLang="zh-CN" sz="2000" b="1" dirty="0" smtClean="0"/>
              <a:t>806</a:t>
            </a:r>
            <a:r>
              <a:rPr lang="zh-CN" altLang="en-US" sz="2000" b="1" dirty="0" smtClean="0"/>
              <a:t>项</a:t>
            </a:r>
            <a:endParaRPr lang="zh-CN" altLang="en-US" sz="2000" b="1" dirty="0"/>
          </a:p>
        </p:txBody>
      </p:sp>
      <p:sp>
        <p:nvSpPr>
          <p:cNvPr id="27" name="文本框 90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1162105" y="1408664"/>
            <a:ext cx="800219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高处作业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156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90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1153639" y="2306132"/>
            <a:ext cx="800219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动火作业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475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90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7571371" y="1239330"/>
            <a:ext cx="800219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吊装作业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64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90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7605237" y="3254397"/>
            <a:ext cx="800219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动土作业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90" descr="e7d195523061f1c0deeec63e560781cfd59afb0ea006f2a87ABB68BF51EA6619813959095094C18C62A12F549504892A4AAA8C1554C6663626E05CA27F281A14E6983772AFC3FB97135759321DEA3D704CB8FFD9D2544D20ADDCB4FC824F904E0D83D989474D2C72C21C19999FBBACD7FA81DBC650697183C998B58960BA5FD542E56B4FBC2C958F"/>
          <p:cNvSpPr txBox="1"/>
          <p:nvPr/>
        </p:nvSpPr>
        <p:spPr>
          <a:xfrm>
            <a:off x="7605238" y="2204530"/>
            <a:ext cx="800219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抽堵盲板作业</a:t>
            </a:r>
            <a:endParaRPr lang="en-US" altLang="zh-CN" sz="12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5" name="图片 1024" descr="image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1206500"/>
            <a:ext cx="901700" cy="736600"/>
          </a:xfrm>
          <a:prstGeom prst="rect">
            <a:avLst/>
          </a:prstGeom>
          <a:noFill/>
          <a:ln w="9525" cap="flat" cmpd="sng">
            <a:solidFill>
              <a:srgbClr val="36C61E">
                <a:alpha val="100000"/>
              </a:srgbClr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31" name="图片 1030" descr="image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2120900"/>
            <a:ext cx="914400" cy="749300"/>
          </a:xfrm>
          <a:prstGeom prst="rect">
            <a:avLst/>
          </a:prstGeom>
          <a:noFill/>
          <a:ln w="9525" cap="flat" cmpd="sng">
            <a:solidFill>
              <a:srgbClr val="36C61E">
                <a:alpha val="100000"/>
              </a:srgbClr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33" name="图片 1032" descr="image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0100" y="3124200"/>
            <a:ext cx="889000" cy="723900"/>
          </a:xfrm>
          <a:prstGeom prst="rect">
            <a:avLst/>
          </a:prstGeom>
          <a:noFill/>
          <a:ln w="9525" cap="flat" cmpd="sng">
            <a:solidFill>
              <a:srgbClr val="36C61E">
                <a:alpha val="100000"/>
              </a:srgbClr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34" name="图片 1033" descr="image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2100" y="1193800"/>
            <a:ext cx="825500" cy="723900"/>
          </a:xfrm>
          <a:prstGeom prst="rect">
            <a:avLst/>
          </a:prstGeom>
          <a:noFill/>
          <a:ln w="9525" cap="flat" cmpd="sng">
            <a:solidFill>
              <a:srgbClr val="36C61E">
                <a:alpha val="100000"/>
              </a:srgbClr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35" name="图片 1034" descr="image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2100" y="2184400"/>
            <a:ext cx="863600" cy="698500"/>
          </a:xfrm>
          <a:prstGeom prst="rect">
            <a:avLst/>
          </a:prstGeom>
          <a:noFill/>
          <a:ln w="9525" cap="flat" cmpd="sng">
            <a:solidFill>
              <a:srgbClr val="36C61E">
                <a:alpha val="100000"/>
              </a:srgbClr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36" name="图片 1035" descr="image5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9400" y="3225800"/>
            <a:ext cx="901700" cy="698500"/>
          </a:xfrm>
          <a:prstGeom prst="rect">
            <a:avLst/>
          </a:prstGeom>
          <a:noFill/>
          <a:ln w="9525" cap="flat" cmpd="sng">
            <a:solidFill>
              <a:srgbClr val="36C61E">
                <a:alpha val="100000"/>
              </a:srgbClr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91" grpId="0"/>
      <p:bldP spid="38" grpId="0" animBg="1"/>
      <p:bldP spid="27" grpId="0"/>
      <p:bldP spid="28" grpId="0"/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43915" y="770890"/>
            <a:ext cx="5255895" cy="22009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325755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297180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85725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14144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41446"/>
            <a:ext cx="898096" cy="453553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 17"/>
          <p:cNvSpPr/>
          <p:nvPr/>
        </p:nvSpPr>
        <p:spPr>
          <a:xfrm>
            <a:off x="1085545" y="1214582"/>
            <a:ext cx="5181905" cy="2947454"/>
          </a:xfrm>
          <a:custGeom>
            <a:avLst/>
            <a:gdLst/>
            <a:ahLst/>
            <a:cxnLst/>
            <a:rect l="l" t="t" r="r" b="b"/>
            <a:pathLst>
              <a:path w="9471331" h="4737100">
                <a:moveTo>
                  <a:pt x="9460710" y="4604172"/>
                </a:moveTo>
                <a:lnTo>
                  <a:pt x="9467460" y="4609055"/>
                </a:lnTo>
                <a:lnTo>
                  <a:pt x="9460723" y="4609055"/>
                </a:lnTo>
                <a:close/>
                <a:moveTo>
                  <a:pt x="9459779" y="4267992"/>
                </a:moveTo>
                <a:lnTo>
                  <a:pt x="9471331" y="4267992"/>
                </a:lnTo>
                <a:lnTo>
                  <a:pt x="9459806" y="4277542"/>
                </a:lnTo>
                <a:close/>
                <a:moveTo>
                  <a:pt x="8769335" y="4213223"/>
                </a:moveTo>
                <a:cubicBezTo>
                  <a:pt x="8731527" y="4213223"/>
                  <a:pt x="8700877" y="4243873"/>
                  <a:pt x="8700877" y="4281681"/>
                </a:cubicBezTo>
                <a:lnTo>
                  <a:pt x="8700877" y="4485828"/>
                </a:lnTo>
                <a:cubicBezTo>
                  <a:pt x="8700877" y="4523636"/>
                  <a:pt x="8731527" y="4554286"/>
                  <a:pt x="8769335" y="4554286"/>
                </a:cubicBezTo>
                <a:lnTo>
                  <a:pt x="8919937" y="4554286"/>
                </a:lnTo>
                <a:cubicBezTo>
                  <a:pt x="8957745" y="4554286"/>
                  <a:pt x="8988395" y="4523636"/>
                  <a:pt x="8988395" y="4485828"/>
                </a:cubicBezTo>
                <a:lnTo>
                  <a:pt x="8988395" y="4281681"/>
                </a:lnTo>
                <a:cubicBezTo>
                  <a:pt x="8988395" y="4243873"/>
                  <a:pt x="8957745" y="4213223"/>
                  <a:pt x="8919937" y="4213223"/>
                </a:cubicBezTo>
                <a:close/>
                <a:moveTo>
                  <a:pt x="8252748" y="4199483"/>
                </a:moveTo>
                <a:cubicBezTo>
                  <a:pt x="8218147" y="4199483"/>
                  <a:pt x="8190097" y="4227533"/>
                  <a:pt x="8190097" y="4262134"/>
                </a:cubicBezTo>
                <a:lnTo>
                  <a:pt x="8190097" y="4423126"/>
                </a:lnTo>
                <a:cubicBezTo>
                  <a:pt x="8190097" y="4457727"/>
                  <a:pt x="8218147" y="4485777"/>
                  <a:pt x="8252748" y="4485777"/>
                </a:cubicBezTo>
                <a:lnTo>
                  <a:pt x="8390575" y="4485777"/>
                </a:lnTo>
                <a:cubicBezTo>
                  <a:pt x="8425176" y="4485777"/>
                  <a:pt x="8453226" y="4457727"/>
                  <a:pt x="8453226" y="4423126"/>
                </a:cubicBezTo>
                <a:lnTo>
                  <a:pt x="8453226" y="4262134"/>
                </a:lnTo>
                <a:cubicBezTo>
                  <a:pt x="8453226" y="4227533"/>
                  <a:pt x="8425176" y="4199483"/>
                  <a:pt x="8390575" y="4199483"/>
                </a:cubicBezTo>
                <a:close/>
                <a:moveTo>
                  <a:pt x="7760171" y="4137570"/>
                </a:moveTo>
                <a:cubicBezTo>
                  <a:pt x="7729328" y="4137570"/>
                  <a:pt x="7704324" y="4162574"/>
                  <a:pt x="7704324" y="4193417"/>
                </a:cubicBezTo>
                <a:lnTo>
                  <a:pt x="7704324" y="4376453"/>
                </a:lnTo>
                <a:cubicBezTo>
                  <a:pt x="7704324" y="4407296"/>
                  <a:pt x="7729328" y="4432300"/>
                  <a:pt x="7760171" y="4432300"/>
                </a:cubicBezTo>
                <a:lnTo>
                  <a:pt x="7883031" y="4432300"/>
                </a:lnTo>
                <a:cubicBezTo>
                  <a:pt x="7913874" y="4432300"/>
                  <a:pt x="7938878" y="4407296"/>
                  <a:pt x="7938878" y="4376453"/>
                </a:cubicBezTo>
                <a:lnTo>
                  <a:pt x="7938878" y="4193417"/>
                </a:lnTo>
                <a:cubicBezTo>
                  <a:pt x="7938878" y="4162574"/>
                  <a:pt x="7913874" y="4137570"/>
                  <a:pt x="7883031" y="4137570"/>
                </a:cubicBezTo>
                <a:close/>
                <a:moveTo>
                  <a:pt x="7323040" y="4104233"/>
                </a:moveTo>
                <a:cubicBezTo>
                  <a:pt x="7296894" y="4104233"/>
                  <a:pt x="7275698" y="4125429"/>
                  <a:pt x="7275698" y="4151575"/>
                </a:cubicBezTo>
                <a:lnTo>
                  <a:pt x="7275698" y="4351621"/>
                </a:lnTo>
                <a:cubicBezTo>
                  <a:pt x="7275698" y="4377767"/>
                  <a:pt x="7296894" y="4398963"/>
                  <a:pt x="7323040" y="4398963"/>
                </a:cubicBezTo>
                <a:lnTo>
                  <a:pt x="7427190" y="4398963"/>
                </a:lnTo>
                <a:cubicBezTo>
                  <a:pt x="7453336" y="4398963"/>
                  <a:pt x="7474532" y="4377767"/>
                  <a:pt x="7474532" y="4351621"/>
                </a:cubicBezTo>
                <a:lnTo>
                  <a:pt x="7474532" y="4151575"/>
                </a:lnTo>
                <a:cubicBezTo>
                  <a:pt x="7474532" y="4125429"/>
                  <a:pt x="7453336" y="4104233"/>
                  <a:pt x="7427190" y="4104233"/>
                </a:cubicBezTo>
                <a:close/>
                <a:moveTo>
                  <a:pt x="6908703" y="4070350"/>
                </a:moveTo>
                <a:cubicBezTo>
                  <a:pt x="6882557" y="4070350"/>
                  <a:pt x="6861361" y="4091546"/>
                  <a:pt x="6861361" y="4117692"/>
                </a:cubicBezTo>
                <a:lnTo>
                  <a:pt x="6861361" y="4306376"/>
                </a:lnTo>
                <a:cubicBezTo>
                  <a:pt x="6861361" y="4332522"/>
                  <a:pt x="6882557" y="4353718"/>
                  <a:pt x="6908703" y="4353718"/>
                </a:cubicBezTo>
                <a:lnTo>
                  <a:pt x="7012853" y="4353718"/>
                </a:lnTo>
                <a:cubicBezTo>
                  <a:pt x="7038999" y="4353718"/>
                  <a:pt x="7060195" y="4332522"/>
                  <a:pt x="7060195" y="4306376"/>
                </a:cubicBezTo>
                <a:lnTo>
                  <a:pt x="7060195" y="4117692"/>
                </a:lnTo>
                <a:cubicBezTo>
                  <a:pt x="7060195" y="4091546"/>
                  <a:pt x="7038999" y="4070350"/>
                  <a:pt x="7012853" y="4070350"/>
                </a:cubicBezTo>
                <a:close/>
                <a:moveTo>
                  <a:pt x="6518178" y="4039394"/>
                </a:moveTo>
                <a:cubicBezTo>
                  <a:pt x="6492032" y="4039394"/>
                  <a:pt x="6470836" y="4060590"/>
                  <a:pt x="6470836" y="4086736"/>
                </a:cubicBezTo>
                <a:lnTo>
                  <a:pt x="6470836" y="4275420"/>
                </a:lnTo>
                <a:cubicBezTo>
                  <a:pt x="6470836" y="4301566"/>
                  <a:pt x="6492032" y="4322762"/>
                  <a:pt x="6518178" y="4322762"/>
                </a:cubicBezTo>
                <a:lnTo>
                  <a:pt x="6622328" y="4322762"/>
                </a:lnTo>
                <a:cubicBezTo>
                  <a:pt x="6648474" y="4322762"/>
                  <a:pt x="6669670" y="4301566"/>
                  <a:pt x="6669670" y="4275420"/>
                </a:cubicBezTo>
                <a:lnTo>
                  <a:pt x="6669670" y="4086736"/>
                </a:lnTo>
                <a:cubicBezTo>
                  <a:pt x="6669670" y="4060590"/>
                  <a:pt x="6648474" y="4039394"/>
                  <a:pt x="6622328" y="4039394"/>
                </a:cubicBezTo>
                <a:close/>
                <a:moveTo>
                  <a:pt x="6165978" y="4015582"/>
                </a:moveTo>
                <a:cubicBezTo>
                  <a:pt x="6142336" y="4015582"/>
                  <a:pt x="6123171" y="4034747"/>
                  <a:pt x="6123171" y="4058389"/>
                </a:cubicBezTo>
                <a:lnTo>
                  <a:pt x="6123171" y="4227568"/>
                </a:lnTo>
                <a:cubicBezTo>
                  <a:pt x="6123171" y="4251210"/>
                  <a:pt x="6142336" y="4270375"/>
                  <a:pt x="6165978" y="4270375"/>
                </a:cubicBezTo>
                <a:lnTo>
                  <a:pt x="6260149" y="4270375"/>
                </a:lnTo>
                <a:cubicBezTo>
                  <a:pt x="6283791" y="4270375"/>
                  <a:pt x="6302956" y="4251210"/>
                  <a:pt x="6302956" y="4227568"/>
                </a:cubicBezTo>
                <a:lnTo>
                  <a:pt x="6302956" y="4058389"/>
                </a:lnTo>
                <a:cubicBezTo>
                  <a:pt x="6302956" y="4034747"/>
                  <a:pt x="6283791" y="4015582"/>
                  <a:pt x="6260149" y="4015582"/>
                </a:cubicBezTo>
                <a:close/>
                <a:moveTo>
                  <a:pt x="5844850" y="3994147"/>
                </a:moveTo>
                <a:cubicBezTo>
                  <a:pt x="5824966" y="3994147"/>
                  <a:pt x="5808846" y="4010267"/>
                  <a:pt x="5808846" y="4030151"/>
                </a:cubicBezTo>
                <a:lnTo>
                  <a:pt x="5808846" y="4205795"/>
                </a:lnTo>
                <a:cubicBezTo>
                  <a:pt x="5808846" y="4225679"/>
                  <a:pt x="5824966" y="4241799"/>
                  <a:pt x="5844850" y="4241799"/>
                </a:cubicBezTo>
                <a:lnTo>
                  <a:pt x="5924054" y="4241799"/>
                </a:lnTo>
                <a:cubicBezTo>
                  <a:pt x="5943938" y="4241799"/>
                  <a:pt x="5960058" y="4225679"/>
                  <a:pt x="5960058" y="4205795"/>
                </a:cubicBezTo>
                <a:lnTo>
                  <a:pt x="5960058" y="4030151"/>
                </a:lnTo>
                <a:cubicBezTo>
                  <a:pt x="5960058" y="4010267"/>
                  <a:pt x="5943938" y="3994147"/>
                  <a:pt x="5924054" y="3994147"/>
                </a:cubicBezTo>
                <a:close/>
                <a:moveTo>
                  <a:pt x="5541976" y="3958428"/>
                </a:moveTo>
                <a:cubicBezTo>
                  <a:pt x="5523657" y="3958428"/>
                  <a:pt x="5508807" y="3973278"/>
                  <a:pt x="5508807" y="3991597"/>
                </a:cubicBezTo>
                <a:lnTo>
                  <a:pt x="5508807" y="4158625"/>
                </a:lnTo>
                <a:cubicBezTo>
                  <a:pt x="5508807" y="4176944"/>
                  <a:pt x="5523657" y="4191794"/>
                  <a:pt x="5541976" y="4191794"/>
                </a:cubicBezTo>
                <a:lnTo>
                  <a:pt x="5614944" y="4191794"/>
                </a:lnTo>
                <a:cubicBezTo>
                  <a:pt x="5633263" y="4191794"/>
                  <a:pt x="5648113" y="4176944"/>
                  <a:pt x="5648113" y="4158625"/>
                </a:cubicBezTo>
                <a:lnTo>
                  <a:pt x="5648113" y="3991597"/>
                </a:lnTo>
                <a:cubicBezTo>
                  <a:pt x="5648113" y="3973278"/>
                  <a:pt x="5633263" y="3958428"/>
                  <a:pt x="5614944" y="3958428"/>
                </a:cubicBezTo>
                <a:close/>
                <a:moveTo>
                  <a:pt x="5270513" y="3920328"/>
                </a:moveTo>
                <a:cubicBezTo>
                  <a:pt x="5252194" y="3920328"/>
                  <a:pt x="5237344" y="3935178"/>
                  <a:pt x="5237344" y="3953497"/>
                </a:cubicBezTo>
                <a:lnTo>
                  <a:pt x="5237344" y="4127669"/>
                </a:lnTo>
                <a:cubicBezTo>
                  <a:pt x="5237344" y="4145988"/>
                  <a:pt x="5252194" y="4160838"/>
                  <a:pt x="5270513" y="4160838"/>
                </a:cubicBezTo>
                <a:lnTo>
                  <a:pt x="5343481" y="4160838"/>
                </a:lnTo>
                <a:cubicBezTo>
                  <a:pt x="5361800" y="4160838"/>
                  <a:pt x="5376650" y="4145988"/>
                  <a:pt x="5376650" y="4127669"/>
                </a:cubicBezTo>
                <a:lnTo>
                  <a:pt x="5376650" y="3953497"/>
                </a:lnTo>
                <a:cubicBezTo>
                  <a:pt x="5376650" y="3935178"/>
                  <a:pt x="5361800" y="3920328"/>
                  <a:pt x="5343481" y="3920328"/>
                </a:cubicBezTo>
                <a:close/>
                <a:moveTo>
                  <a:pt x="5003813" y="3908421"/>
                </a:moveTo>
                <a:cubicBezTo>
                  <a:pt x="4985494" y="3908421"/>
                  <a:pt x="4970644" y="3923271"/>
                  <a:pt x="4970644" y="3941590"/>
                </a:cubicBezTo>
                <a:lnTo>
                  <a:pt x="4970644" y="4103855"/>
                </a:lnTo>
                <a:cubicBezTo>
                  <a:pt x="4970644" y="4122174"/>
                  <a:pt x="4985494" y="4137024"/>
                  <a:pt x="5003813" y="4137024"/>
                </a:cubicBezTo>
                <a:lnTo>
                  <a:pt x="5076781" y="4137024"/>
                </a:lnTo>
                <a:cubicBezTo>
                  <a:pt x="5095100" y="4137024"/>
                  <a:pt x="5109950" y="4122174"/>
                  <a:pt x="5109950" y="4103855"/>
                </a:cubicBezTo>
                <a:lnTo>
                  <a:pt x="5109950" y="3941590"/>
                </a:lnTo>
                <a:cubicBezTo>
                  <a:pt x="5109950" y="3923271"/>
                  <a:pt x="5095100" y="3908421"/>
                  <a:pt x="5076781" y="3908421"/>
                </a:cubicBezTo>
                <a:close/>
                <a:moveTo>
                  <a:pt x="4746638" y="3872702"/>
                </a:moveTo>
                <a:cubicBezTo>
                  <a:pt x="4728319" y="3872702"/>
                  <a:pt x="4713469" y="3887552"/>
                  <a:pt x="4713469" y="3905871"/>
                </a:cubicBezTo>
                <a:lnTo>
                  <a:pt x="4713469" y="4068136"/>
                </a:lnTo>
                <a:cubicBezTo>
                  <a:pt x="4713469" y="4086455"/>
                  <a:pt x="4728319" y="4101305"/>
                  <a:pt x="4746638" y="4101305"/>
                </a:cubicBezTo>
                <a:lnTo>
                  <a:pt x="4819606" y="4101305"/>
                </a:lnTo>
                <a:cubicBezTo>
                  <a:pt x="4837925" y="4101305"/>
                  <a:pt x="4852775" y="4086455"/>
                  <a:pt x="4852775" y="4068136"/>
                </a:cubicBezTo>
                <a:lnTo>
                  <a:pt x="4852775" y="3905871"/>
                </a:lnTo>
                <a:cubicBezTo>
                  <a:pt x="4852775" y="3887552"/>
                  <a:pt x="4837925" y="3872702"/>
                  <a:pt x="4819606" y="3872702"/>
                </a:cubicBezTo>
                <a:close/>
                <a:moveTo>
                  <a:pt x="4507491" y="3841744"/>
                </a:moveTo>
                <a:cubicBezTo>
                  <a:pt x="4491051" y="3841744"/>
                  <a:pt x="4477724" y="3855071"/>
                  <a:pt x="4477724" y="3871511"/>
                </a:cubicBezTo>
                <a:lnTo>
                  <a:pt x="4477724" y="4033439"/>
                </a:lnTo>
                <a:cubicBezTo>
                  <a:pt x="4477724" y="4049879"/>
                  <a:pt x="4491051" y="4063206"/>
                  <a:pt x="4507491" y="4063206"/>
                </a:cubicBezTo>
                <a:lnTo>
                  <a:pt x="4572977" y="4063206"/>
                </a:lnTo>
                <a:cubicBezTo>
                  <a:pt x="4589417" y="4063206"/>
                  <a:pt x="4602744" y="4049879"/>
                  <a:pt x="4602744" y="4033439"/>
                </a:cubicBezTo>
                <a:lnTo>
                  <a:pt x="4602744" y="3871511"/>
                </a:lnTo>
                <a:cubicBezTo>
                  <a:pt x="4602744" y="3855071"/>
                  <a:pt x="4589417" y="3841744"/>
                  <a:pt x="4572977" y="3841744"/>
                </a:cubicBezTo>
                <a:close/>
                <a:moveTo>
                  <a:pt x="4306672" y="3822693"/>
                </a:moveTo>
                <a:cubicBezTo>
                  <a:pt x="4294616" y="3822693"/>
                  <a:pt x="4284842" y="3832467"/>
                  <a:pt x="4284842" y="3844523"/>
                </a:cubicBezTo>
                <a:lnTo>
                  <a:pt x="4284842" y="3996132"/>
                </a:lnTo>
                <a:cubicBezTo>
                  <a:pt x="4284842" y="4008188"/>
                  <a:pt x="4294616" y="4017962"/>
                  <a:pt x="4306672" y="4017962"/>
                </a:cubicBezTo>
                <a:lnTo>
                  <a:pt x="4354696" y="4017962"/>
                </a:lnTo>
                <a:cubicBezTo>
                  <a:pt x="4366752" y="4017962"/>
                  <a:pt x="4376526" y="4008188"/>
                  <a:pt x="4376526" y="3996132"/>
                </a:cubicBezTo>
                <a:lnTo>
                  <a:pt x="4376526" y="3844523"/>
                </a:lnTo>
                <a:cubicBezTo>
                  <a:pt x="4376526" y="3832467"/>
                  <a:pt x="4366752" y="3822693"/>
                  <a:pt x="4354696" y="3822693"/>
                </a:cubicBezTo>
                <a:close/>
                <a:moveTo>
                  <a:pt x="4118553" y="3784593"/>
                </a:moveTo>
                <a:cubicBezTo>
                  <a:pt x="4106497" y="3784593"/>
                  <a:pt x="4096723" y="3794367"/>
                  <a:pt x="4096723" y="3806423"/>
                </a:cubicBezTo>
                <a:lnTo>
                  <a:pt x="4096723" y="3958032"/>
                </a:lnTo>
                <a:cubicBezTo>
                  <a:pt x="4096723" y="3970088"/>
                  <a:pt x="4106497" y="3979862"/>
                  <a:pt x="4118553" y="3979862"/>
                </a:cubicBezTo>
                <a:lnTo>
                  <a:pt x="4166577" y="3979862"/>
                </a:lnTo>
                <a:cubicBezTo>
                  <a:pt x="4178633" y="3979862"/>
                  <a:pt x="4188407" y="3970088"/>
                  <a:pt x="4188407" y="3958032"/>
                </a:cubicBezTo>
                <a:lnTo>
                  <a:pt x="4188407" y="3806423"/>
                </a:lnTo>
                <a:cubicBezTo>
                  <a:pt x="4188407" y="3794367"/>
                  <a:pt x="4178633" y="3784593"/>
                  <a:pt x="4166577" y="3784593"/>
                </a:cubicBezTo>
                <a:close/>
                <a:moveTo>
                  <a:pt x="3928053" y="3775068"/>
                </a:moveTo>
                <a:cubicBezTo>
                  <a:pt x="3915997" y="3775068"/>
                  <a:pt x="3906223" y="3784842"/>
                  <a:pt x="3906223" y="3796898"/>
                </a:cubicBezTo>
                <a:lnTo>
                  <a:pt x="3906223" y="3934220"/>
                </a:lnTo>
                <a:cubicBezTo>
                  <a:pt x="3906223" y="3946276"/>
                  <a:pt x="3915997" y="3956050"/>
                  <a:pt x="3928053" y="3956050"/>
                </a:cubicBezTo>
                <a:lnTo>
                  <a:pt x="3976077" y="3956050"/>
                </a:lnTo>
                <a:cubicBezTo>
                  <a:pt x="3988133" y="3956050"/>
                  <a:pt x="3997907" y="3946276"/>
                  <a:pt x="3997907" y="3934220"/>
                </a:cubicBezTo>
                <a:lnTo>
                  <a:pt x="3997907" y="3796898"/>
                </a:lnTo>
                <a:cubicBezTo>
                  <a:pt x="3997907" y="3784842"/>
                  <a:pt x="3988133" y="3775068"/>
                  <a:pt x="3976077" y="3775068"/>
                </a:cubicBezTo>
                <a:close/>
                <a:moveTo>
                  <a:pt x="3768288" y="3746500"/>
                </a:moveTo>
                <a:cubicBezTo>
                  <a:pt x="3757015" y="3746500"/>
                  <a:pt x="3747877" y="3755638"/>
                  <a:pt x="3747877" y="3766911"/>
                </a:cubicBezTo>
                <a:lnTo>
                  <a:pt x="3747877" y="3904683"/>
                </a:lnTo>
                <a:cubicBezTo>
                  <a:pt x="3747877" y="3915956"/>
                  <a:pt x="3757015" y="3925094"/>
                  <a:pt x="3768288" y="3925094"/>
                </a:cubicBezTo>
                <a:lnTo>
                  <a:pt x="3813190" y="3925094"/>
                </a:lnTo>
                <a:cubicBezTo>
                  <a:pt x="3824463" y="3925094"/>
                  <a:pt x="3833601" y="3915956"/>
                  <a:pt x="3833601" y="3904683"/>
                </a:cubicBezTo>
                <a:lnTo>
                  <a:pt x="3833601" y="3766911"/>
                </a:lnTo>
                <a:cubicBezTo>
                  <a:pt x="3833601" y="3755638"/>
                  <a:pt x="3824463" y="3746500"/>
                  <a:pt x="3813190" y="3746500"/>
                </a:cubicBezTo>
                <a:close/>
                <a:moveTo>
                  <a:pt x="3618269" y="3717925"/>
                </a:moveTo>
                <a:cubicBezTo>
                  <a:pt x="3606996" y="3717925"/>
                  <a:pt x="3597858" y="3727063"/>
                  <a:pt x="3597858" y="3738336"/>
                </a:cubicBezTo>
                <a:lnTo>
                  <a:pt x="3597858" y="3876108"/>
                </a:lnTo>
                <a:cubicBezTo>
                  <a:pt x="3597858" y="3887381"/>
                  <a:pt x="3606996" y="3896519"/>
                  <a:pt x="3618269" y="3896519"/>
                </a:cubicBezTo>
                <a:lnTo>
                  <a:pt x="3663171" y="3896519"/>
                </a:lnTo>
                <a:cubicBezTo>
                  <a:pt x="3674444" y="3896519"/>
                  <a:pt x="3683582" y="3887381"/>
                  <a:pt x="3683582" y="3876108"/>
                </a:cubicBezTo>
                <a:lnTo>
                  <a:pt x="3683582" y="3738336"/>
                </a:lnTo>
                <a:cubicBezTo>
                  <a:pt x="3683582" y="3727063"/>
                  <a:pt x="3674444" y="3717925"/>
                  <a:pt x="3663171" y="3717925"/>
                </a:cubicBezTo>
                <a:close/>
                <a:moveTo>
                  <a:pt x="3473125" y="3689350"/>
                </a:moveTo>
                <a:cubicBezTo>
                  <a:pt x="3463105" y="3689350"/>
                  <a:pt x="3454982" y="3697473"/>
                  <a:pt x="3454982" y="3707493"/>
                </a:cubicBezTo>
                <a:lnTo>
                  <a:pt x="3454982" y="3833131"/>
                </a:lnTo>
                <a:cubicBezTo>
                  <a:pt x="3454982" y="3843151"/>
                  <a:pt x="3463105" y="3851274"/>
                  <a:pt x="3473125" y="3851274"/>
                </a:cubicBezTo>
                <a:lnTo>
                  <a:pt x="3513039" y="3851274"/>
                </a:lnTo>
                <a:cubicBezTo>
                  <a:pt x="3523059" y="3851274"/>
                  <a:pt x="3531182" y="3843151"/>
                  <a:pt x="3531182" y="3833131"/>
                </a:cubicBezTo>
                <a:lnTo>
                  <a:pt x="3531182" y="3707493"/>
                </a:lnTo>
                <a:cubicBezTo>
                  <a:pt x="3531182" y="3697473"/>
                  <a:pt x="3523059" y="3689350"/>
                  <a:pt x="3513039" y="3689350"/>
                </a:cubicBezTo>
                <a:close/>
                <a:moveTo>
                  <a:pt x="3317890" y="3663156"/>
                </a:moveTo>
                <a:cubicBezTo>
                  <a:pt x="3309435" y="3663156"/>
                  <a:pt x="3302581" y="3670010"/>
                  <a:pt x="3302581" y="3678465"/>
                </a:cubicBezTo>
                <a:lnTo>
                  <a:pt x="3302581" y="3809771"/>
                </a:lnTo>
                <a:cubicBezTo>
                  <a:pt x="3302581" y="3818226"/>
                  <a:pt x="3309435" y="3825080"/>
                  <a:pt x="3317890" y="3825080"/>
                </a:cubicBezTo>
                <a:lnTo>
                  <a:pt x="3351567" y="3825080"/>
                </a:lnTo>
                <a:cubicBezTo>
                  <a:pt x="3360022" y="3825080"/>
                  <a:pt x="3366876" y="3818226"/>
                  <a:pt x="3366876" y="3809771"/>
                </a:cubicBezTo>
                <a:lnTo>
                  <a:pt x="3366876" y="3678465"/>
                </a:lnTo>
                <a:cubicBezTo>
                  <a:pt x="3366876" y="3670010"/>
                  <a:pt x="3360022" y="3663156"/>
                  <a:pt x="3351567" y="3663156"/>
                </a:cubicBezTo>
                <a:close/>
                <a:moveTo>
                  <a:pt x="3209032" y="3644102"/>
                </a:moveTo>
                <a:cubicBezTo>
                  <a:pt x="3201518" y="3644102"/>
                  <a:pt x="3195426" y="3650194"/>
                  <a:pt x="3195426" y="3657708"/>
                </a:cubicBezTo>
                <a:lnTo>
                  <a:pt x="3195426" y="3780513"/>
                </a:lnTo>
                <a:cubicBezTo>
                  <a:pt x="3195426" y="3788027"/>
                  <a:pt x="3201518" y="3794119"/>
                  <a:pt x="3209032" y="3794119"/>
                </a:cubicBezTo>
                <a:lnTo>
                  <a:pt x="3238966" y="3794119"/>
                </a:lnTo>
                <a:cubicBezTo>
                  <a:pt x="3246480" y="3794119"/>
                  <a:pt x="3252572" y="3788027"/>
                  <a:pt x="3252572" y="3780513"/>
                </a:cubicBezTo>
                <a:lnTo>
                  <a:pt x="3252572" y="3657708"/>
                </a:lnTo>
                <a:cubicBezTo>
                  <a:pt x="3252572" y="3650194"/>
                  <a:pt x="3246480" y="3644102"/>
                  <a:pt x="3238966" y="3644102"/>
                </a:cubicBezTo>
                <a:close/>
                <a:moveTo>
                  <a:pt x="3082826" y="3613145"/>
                </a:moveTo>
                <a:cubicBezTo>
                  <a:pt x="3075312" y="3613145"/>
                  <a:pt x="3069220" y="3619237"/>
                  <a:pt x="3069220" y="3626751"/>
                </a:cubicBezTo>
                <a:lnTo>
                  <a:pt x="3069220" y="3761461"/>
                </a:lnTo>
                <a:cubicBezTo>
                  <a:pt x="3069220" y="3768975"/>
                  <a:pt x="3075312" y="3775067"/>
                  <a:pt x="3082826" y="3775067"/>
                </a:cubicBezTo>
                <a:lnTo>
                  <a:pt x="3112760" y="3775067"/>
                </a:lnTo>
                <a:cubicBezTo>
                  <a:pt x="3120274" y="3775067"/>
                  <a:pt x="3126366" y="3768975"/>
                  <a:pt x="3126366" y="3761461"/>
                </a:cubicBezTo>
                <a:lnTo>
                  <a:pt x="3126366" y="3626751"/>
                </a:lnTo>
                <a:cubicBezTo>
                  <a:pt x="3126366" y="3619237"/>
                  <a:pt x="3120274" y="3613145"/>
                  <a:pt x="3112760" y="3613145"/>
                </a:cubicBezTo>
                <a:close/>
                <a:moveTo>
                  <a:pt x="2956620" y="3598858"/>
                </a:moveTo>
                <a:cubicBezTo>
                  <a:pt x="2949106" y="3598858"/>
                  <a:pt x="2943014" y="3604950"/>
                  <a:pt x="2943014" y="3612464"/>
                </a:cubicBezTo>
                <a:lnTo>
                  <a:pt x="2943014" y="3747174"/>
                </a:lnTo>
                <a:cubicBezTo>
                  <a:pt x="2943014" y="3754688"/>
                  <a:pt x="2949106" y="3760780"/>
                  <a:pt x="2956620" y="3760780"/>
                </a:cubicBezTo>
                <a:lnTo>
                  <a:pt x="2986554" y="3760780"/>
                </a:lnTo>
                <a:cubicBezTo>
                  <a:pt x="2994068" y="3760780"/>
                  <a:pt x="3000160" y="3754688"/>
                  <a:pt x="3000160" y="3747174"/>
                </a:cubicBezTo>
                <a:lnTo>
                  <a:pt x="3000160" y="3612464"/>
                </a:lnTo>
                <a:cubicBezTo>
                  <a:pt x="3000160" y="3604950"/>
                  <a:pt x="2994068" y="3598858"/>
                  <a:pt x="2986554" y="3598858"/>
                </a:cubicBezTo>
                <a:close/>
                <a:moveTo>
                  <a:pt x="2834817" y="3567902"/>
                </a:moveTo>
                <a:cubicBezTo>
                  <a:pt x="2828805" y="3567902"/>
                  <a:pt x="2823931" y="3572776"/>
                  <a:pt x="2823931" y="3578788"/>
                </a:cubicBezTo>
                <a:lnTo>
                  <a:pt x="2823931" y="3718938"/>
                </a:lnTo>
                <a:cubicBezTo>
                  <a:pt x="2823931" y="3724950"/>
                  <a:pt x="2828805" y="3729824"/>
                  <a:pt x="2834817" y="3729824"/>
                </a:cubicBezTo>
                <a:lnTo>
                  <a:pt x="2858764" y="3729824"/>
                </a:lnTo>
                <a:cubicBezTo>
                  <a:pt x="2864776" y="3729824"/>
                  <a:pt x="2869650" y="3724950"/>
                  <a:pt x="2869650" y="3718938"/>
                </a:cubicBezTo>
                <a:lnTo>
                  <a:pt x="2869650" y="3578788"/>
                </a:lnTo>
                <a:cubicBezTo>
                  <a:pt x="2869650" y="3572776"/>
                  <a:pt x="2864776" y="3567902"/>
                  <a:pt x="2858764" y="3567902"/>
                </a:cubicBezTo>
                <a:close/>
                <a:moveTo>
                  <a:pt x="2715754" y="3536946"/>
                </a:moveTo>
                <a:cubicBezTo>
                  <a:pt x="2709742" y="3536946"/>
                  <a:pt x="2704868" y="3541820"/>
                  <a:pt x="2704868" y="3547832"/>
                </a:cubicBezTo>
                <a:lnTo>
                  <a:pt x="2704868" y="3687982"/>
                </a:lnTo>
                <a:cubicBezTo>
                  <a:pt x="2704868" y="3693994"/>
                  <a:pt x="2709742" y="3698868"/>
                  <a:pt x="2715754" y="3698868"/>
                </a:cubicBezTo>
                <a:lnTo>
                  <a:pt x="2739701" y="3698868"/>
                </a:lnTo>
                <a:cubicBezTo>
                  <a:pt x="2745713" y="3698868"/>
                  <a:pt x="2750587" y="3693994"/>
                  <a:pt x="2750587" y="3687982"/>
                </a:cubicBezTo>
                <a:lnTo>
                  <a:pt x="2750587" y="3547832"/>
                </a:lnTo>
                <a:cubicBezTo>
                  <a:pt x="2750587" y="3541820"/>
                  <a:pt x="2745713" y="3536946"/>
                  <a:pt x="2739701" y="3536946"/>
                </a:cubicBezTo>
                <a:close/>
                <a:moveTo>
                  <a:pt x="2589548" y="3517896"/>
                </a:moveTo>
                <a:cubicBezTo>
                  <a:pt x="2583536" y="3517896"/>
                  <a:pt x="2578662" y="3522770"/>
                  <a:pt x="2578662" y="3528782"/>
                </a:cubicBezTo>
                <a:lnTo>
                  <a:pt x="2578662" y="3668932"/>
                </a:lnTo>
                <a:cubicBezTo>
                  <a:pt x="2578662" y="3674944"/>
                  <a:pt x="2583536" y="3679818"/>
                  <a:pt x="2589548" y="3679818"/>
                </a:cubicBezTo>
                <a:lnTo>
                  <a:pt x="2613495" y="3679818"/>
                </a:lnTo>
                <a:cubicBezTo>
                  <a:pt x="2619507" y="3679818"/>
                  <a:pt x="2624381" y="3674944"/>
                  <a:pt x="2624381" y="3668932"/>
                </a:cubicBezTo>
                <a:lnTo>
                  <a:pt x="2624381" y="3528782"/>
                </a:lnTo>
                <a:cubicBezTo>
                  <a:pt x="2624381" y="3522770"/>
                  <a:pt x="2619507" y="3517896"/>
                  <a:pt x="2613495" y="3517896"/>
                </a:cubicBezTo>
                <a:close/>
                <a:moveTo>
                  <a:pt x="2460961" y="3496465"/>
                </a:moveTo>
                <a:cubicBezTo>
                  <a:pt x="2454949" y="3496465"/>
                  <a:pt x="2450075" y="3501339"/>
                  <a:pt x="2450075" y="3507351"/>
                </a:cubicBezTo>
                <a:lnTo>
                  <a:pt x="2450075" y="3647501"/>
                </a:lnTo>
                <a:cubicBezTo>
                  <a:pt x="2450075" y="3653513"/>
                  <a:pt x="2454949" y="3658387"/>
                  <a:pt x="2460961" y="3658387"/>
                </a:cubicBezTo>
                <a:lnTo>
                  <a:pt x="2484908" y="3658387"/>
                </a:lnTo>
                <a:cubicBezTo>
                  <a:pt x="2490920" y="3658387"/>
                  <a:pt x="2495794" y="3653513"/>
                  <a:pt x="2495794" y="3647501"/>
                </a:cubicBezTo>
                <a:lnTo>
                  <a:pt x="2495794" y="3507351"/>
                </a:lnTo>
                <a:cubicBezTo>
                  <a:pt x="2495794" y="3501339"/>
                  <a:pt x="2490920" y="3496465"/>
                  <a:pt x="2484908" y="3496465"/>
                </a:cubicBezTo>
                <a:close/>
                <a:moveTo>
                  <a:pt x="2339517" y="3479794"/>
                </a:moveTo>
                <a:cubicBezTo>
                  <a:pt x="2333505" y="3479794"/>
                  <a:pt x="2328631" y="3484668"/>
                  <a:pt x="2328631" y="3490680"/>
                </a:cubicBezTo>
                <a:lnTo>
                  <a:pt x="2328631" y="3623693"/>
                </a:lnTo>
                <a:cubicBezTo>
                  <a:pt x="2328631" y="3629705"/>
                  <a:pt x="2333505" y="3634579"/>
                  <a:pt x="2339517" y="3634579"/>
                </a:cubicBezTo>
                <a:lnTo>
                  <a:pt x="2363464" y="3634579"/>
                </a:lnTo>
                <a:cubicBezTo>
                  <a:pt x="2369476" y="3634579"/>
                  <a:pt x="2374350" y="3629705"/>
                  <a:pt x="2374350" y="3623693"/>
                </a:cubicBezTo>
                <a:lnTo>
                  <a:pt x="2374350" y="3490680"/>
                </a:lnTo>
                <a:cubicBezTo>
                  <a:pt x="2374350" y="3484668"/>
                  <a:pt x="2369476" y="3479794"/>
                  <a:pt x="2363464" y="3479794"/>
                </a:cubicBezTo>
                <a:close/>
                <a:moveTo>
                  <a:pt x="2215692" y="3451219"/>
                </a:moveTo>
                <a:cubicBezTo>
                  <a:pt x="2209680" y="3451219"/>
                  <a:pt x="2204806" y="3456093"/>
                  <a:pt x="2204806" y="3462105"/>
                </a:cubicBezTo>
                <a:lnTo>
                  <a:pt x="2204806" y="3595118"/>
                </a:lnTo>
                <a:cubicBezTo>
                  <a:pt x="2204806" y="3601130"/>
                  <a:pt x="2209680" y="3606004"/>
                  <a:pt x="2215692" y="3606004"/>
                </a:cubicBezTo>
                <a:lnTo>
                  <a:pt x="2239639" y="3606004"/>
                </a:lnTo>
                <a:cubicBezTo>
                  <a:pt x="2245651" y="3606004"/>
                  <a:pt x="2250525" y="3601130"/>
                  <a:pt x="2250525" y="3595118"/>
                </a:cubicBezTo>
                <a:lnTo>
                  <a:pt x="2250525" y="3462105"/>
                </a:lnTo>
                <a:cubicBezTo>
                  <a:pt x="2250525" y="3456093"/>
                  <a:pt x="2245651" y="3451219"/>
                  <a:pt x="2239639" y="3451219"/>
                </a:cubicBezTo>
                <a:close/>
                <a:moveTo>
                  <a:pt x="2108536" y="3432169"/>
                </a:moveTo>
                <a:cubicBezTo>
                  <a:pt x="2102524" y="3432169"/>
                  <a:pt x="2097650" y="3437043"/>
                  <a:pt x="2097650" y="3443055"/>
                </a:cubicBezTo>
                <a:lnTo>
                  <a:pt x="2097650" y="3576068"/>
                </a:lnTo>
                <a:cubicBezTo>
                  <a:pt x="2097650" y="3582080"/>
                  <a:pt x="2102524" y="3586954"/>
                  <a:pt x="2108536" y="3586954"/>
                </a:cubicBezTo>
                <a:lnTo>
                  <a:pt x="2132483" y="3586954"/>
                </a:lnTo>
                <a:cubicBezTo>
                  <a:pt x="2138495" y="3586954"/>
                  <a:pt x="2143369" y="3582080"/>
                  <a:pt x="2143369" y="3576068"/>
                </a:cubicBezTo>
                <a:lnTo>
                  <a:pt x="2143369" y="3443055"/>
                </a:lnTo>
                <a:cubicBezTo>
                  <a:pt x="2143369" y="3437043"/>
                  <a:pt x="2138495" y="3432169"/>
                  <a:pt x="2132483" y="3432169"/>
                </a:cubicBezTo>
                <a:close/>
                <a:moveTo>
                  <a:pt x="1965660" y="3422645"/>
                </a:moveTo>
                <a:cubicBezTo>
                  <a:pt x="1959648" y="3422645"/>
                  <a:pt x="1954774" y="3427519"/>
                  <a:pt x="1954774" y="3433531"/>
                </a:cubicBezTo>
                <a:lnTo>
                  <a:pt x="1954774" y="3545115"/>
                </a:lnTo>
                <a:cubicBezTo>
                  <a:pt x="1954774" y="3551127"/>
                  <a:pt x="1959648" y="3556001"/>
                  <a:pt x="1965660" y="3556001"/>
                </a:cubicBezTo>
                <a:lnTo>
                  <a:pt x="1989607" y="3556001"/>
                </a:lnTo>
                <a:cubicBezTo>
                  <a:pt x="1995619" y="3556001"/>
                  <a:pt x="2000493" y="3551127"/>
                  <a:pt x="2000493" y="3545115"/>
                </a:cubicBezTo>
                <a:lnTo>
                  <a:pt x="2000493" y="3433531"/>
                </a:lnTo>
                <a:cubicBezTo>
                  <a:pt x="2000493" y="3427519"/>
                  <a:pt x="1995619" y="3422645"/>
                  <a:pt x="1989607" y="3422645"/>
                </a:cubicBezTo>
                <a:close/>
                <a:moveTo>
                  <a:pt x="1841833" y="3408358"/>
                </a:moveTo>
                <a:cubicBezTo>
                  <a:pt x="1835821" y="3408358"/>
                  <a:pt x="1830947" y="3413232"/>
                  <a:pt x="1830947" y="3419244"/>
                </a:cubicBezTo>
                <a:lnTo>
                  <a:pt x="1830947" y="3521302"/>
                </a:lnTo>
                <a:cubicBezTo>
                  <a:pt x="1830947" y="3527314"/>
                  <a:pt x="1835821" y="3532188"/>
                  <a:pt x="1841833" y="3532188"/>
                </a:cubicBezTo>
                <a:lnTo>
                  <a:pt x="1865780" y="3532188"/>
                </a:lnTo>
                <a:cubicBezTo>
                  <a:pt x="1871792" y="3532188"/>
                  <a:pt x="1876666" y="3527314"/>
                  <a:pt x="1876666" y="3521302"/>
                </a:cubicBezTo>
                <a:lnTo>
                  <a:pt x="1876666" y="3419244"/>
                </a:lnTo>
                <a:cubicBezTo>
                  <a:pt x="1876666" y="3413232"/>
                  <a:pt x="1871792" y="3408358"/>
                  <a:pt x="1865780" y="3408358"/>
                </a:cubicBezTo>
                <a:close/>
                <a:moveTo>
                  <a:pt x="1708482" y="3391689"/>
                </a:moveTo>
                <a:cubicBezTo>
                  <a:pt x="1702470" y="3391689"/>
                  <a:pt x="1697596" y="3396563"/>
                  <a:pt x="1697596" y="3402575"/>
                </a:cubicBezTo>
                <a:lnTo>
                  <a:pt x="1697596" y="3504633"/>
                </a:lnTo>
                <a:cubicBezTo>
                  <a:pt x="1697596" y="3510645"/>
                  <a:pt x="1702470" y="3515519"/>
                  <a:pt x="1708482" y="3515519"/>
                </a:cubicBezTo>
                <a:lnTo>
                  <a:pt x="1732429" y="3515519"/>
                </a:lnTo>
                <a:cubicBezTo>
                  <a:pt x="1738441" y="3515519"/>
                  <a:pt x="1743315" y="3510645"/>
                  <a:pt x="1743315" y="3504633"/>
                </a:cubicBezTo>
                <a:lnTo>
                  <a:pt x="1743315" y="3402575"/>
                </a:lnTo>
                <a:cubicBezTo>
                  <a:pt x="1743315" y="3396563"/>
                  <a:pt x="1738441" y="3391689"/>
                  <a:pt x="1732429" y="3391689"/>
                </a:cubicBezTo>
                <a:close/>
                <a:moveTo>
                  <a:pt x="1567989" y="3372639"/>
                </a:moveTo>
                <a:cubicBezTo>
                  <a:pt x="1561977" y="3372639"/>
                  <a:pt x="1557103" y="3377513"/>
                  <a:pt x="1557103" y="3383525"/>
                </a:cubicBezTo>
                <a:lnTo>
                  <a:pt x="1557103" y="3485583"/>
                </a:lnTo>
                <a:cubicBezTo>
                  <a:pt x="1557103" y="3491595"/>
                  <a:pt x="1561977" y="3496469"/>
                  <a:pt x="1567989" y="3496469"/>
                </a:cubicBezTo>
                <a:lnTo>
                  <a:pt x="1591936" y="3496469"/>
                </a:lnTo>
                <a:cubicBezTo>
                  <a:pt x="1597948" y="3496469"/>
                  <a:pt x="1602822" y="3491595"/>
                  <a:pt x="1602822" y="3485583"/>
                </a:cubicBezTo>
                <a:lnTo>
                  <a:pt x="1602822" y="3383525"/>
                </a:lnTo>
                <a:cubicBezTo>
                  <a:pt x="1602822" y="3377513"/>
                  <a:pt x="1597948" y="3372639"/>
                  <a:pt x="1591936" y="3372639"/>
                </a:cubicBezTo>
                <a:close/>
                <a:moveTo>
                  <a:pt x="1429877" y="3358351"/>
                </a:moveTo>
                <a:cubicBezTo>
                  <a:pt x="1423865" y="3358351"/>
                  <a:pt x="1418991" y="3363225"/>
                  <a:pt x="1418991" y="3369237"/>
                </a:cubicBezTo>
                <a:lnTo>
                  <a:pt x="1418991" y="3471295"/>
                </a:lnTo>
                <a:cubicBezTo>
                  <a:pt x="1418991" y="3477307"/>
                  <a:pt x="1423865" y="3482181"/>
                  <a:pt x="1429877" y="3482181"/>
                </a:cubicBezTo>
                <a:lnTo>
                  <a:pt x="1453824" y="3482181"/>
                </a:lnTo>
                <a:cubicBezTo>
                  <a:pt x="1459836" y="3482181"/>
                  <a:pt x="1464710" y="3477307"/>
                  <a:pt x="1464710" y="3471295"/>
                </a:cubicBezTo>
                <a:lnTo>
                  <a:pt x="1464710" y="3369237"/>
                </a:lnTo>
                <a:cubicBezTo>
                  <a:pt x="1464710" y="3363225"/>
                  <a:pt x="1459836" y="3358351"/>
                  <a:pt x="1453824" y="3358351"/>
                </a:cubicBezTo>
                <a:close/>
                <a:moveTo>
                  <a:pt x="1298909" y="3344064"/>
                </a:moveTo>
                <a:cubicBezTo>
                  <a:pt x="1292897" y="3344064"/>
                  <a:pt x="1288023" y="3348938"/>
                  <a:pt x="1288023" y="3354950"/>
                </a:cubicBezTo>
                <a:lnTo>
                  <a:pt x="1288023" y="3457008"/>
                </a:lnTo>
                <a:cubicBezTo>
                  <a:pt x="1288023" y="3463020"/>
                  <a:pt x="1292897" y="3467894"/>
                  <a:pt x="1298909" y="3467894"/>
                </a:cubicBezTo>
                <a:lnTo>
                  <a:pt x="1322856" y="3467894"/>
                </a:lnTo>
                <a:cubicBezTo>
                  <a:pt x="1328868" y="3467894"/>
                  <a:pt x="1333742" y="3463020"/>
                  <a:pt x="1333742" y="3457008"/>
                </a:cubicBezTo>
                <a:lnTo>
                  <a:pt x="1333742" y="3354950"/>
                </a:lnTo>
                <a:cubicBezTo>
                  <a:pt x="1333742" y="3348938"/>
                  <a:pt x="1328868" y="3344064"/>
                  <a:pt x="1322856" y="3344064"/>
                </a:cubicBezTo>
                <a:close/>
                <a:moveTo>
                  <a:pt x="1165559" y="3329776"/>
                </a:moveTo>
                <a:cubicBezTo>
                  <a:pt x="1159547" y="3329776"/>
                  <a:pt x="1154673" y="3334650"/>
                  <a:pt x="1154673" y="3340662"/>
                </a:cubicBezTo>
                <a:lnTo>
                  <a:pt x="1154673" y="3442720"/>
                </a:lnTo>
                <a:cubicBezTo>
                  <a:pt x="1154673" y="3448732"/>
                  <a:pt x="1159547" y="3453606"/>
                  <a:pt x="1165559" y="3453606"/>
                </a:cubicBezTo>
                <a:lnTo>
                  <a:pt x="1189506" y="3453606"/>
                </a:lnTo>
                <a:cubicBezTo>
                  <a:pt x="1195518" y="3453606"/>
                  <a:pt x="1200392" y="3448732"/>
                  <a:pt x="1200392" y="3442720"/>
                </a:cubicBezTo>
                <a:lnTo>
                  <a:pt x="1200392" y="3340662"/>
                </a:lnTo>
                <a:cubicBezTo>
                  <a:pt x="1200392" y="3334650"/>
                  <a:pt x="1195518" y="3329776"/>
                  <a:pt x="1189506" y="3329776"/>
                </a:cubicBezTo>
                <a:close/>
                <a:moveTo>
                  <a:pt x="901238" y="3325018"/>
                </a:moveTo>
                <a:cubicBezTo>
                  <a:pt x="895226" y="3325018"/>
                  <a:pt x="890352" y="3329892"/>
                  <a:pt x="890352" y="3335904"/>
                </a:cubicBezTo>
                <a:lnTo>
                  <a:pt x="890352" y="3421287"/>
                </a:lnTo>
                <a:cubicBezTo>
                  <a:pt x="890352" y="3427299"/>
                  <a:pt x="895226" y="3432173"/>
                  <a:pt x="901238" y="3432173"/>
                </a:cubicBezTo>
                <a:lnTo>
                  <a:pt x="925185" y="3432173"/>
                </a:lnTo>
                <a:cubicBezTo>
                  <a:pt x="931197" y="3432173"/>
                  <a:pt x="936071" y="3427299"/>
                  <a:pt x="936071" y="3421287"/>
                </a:cubicBezTo>
                <a:lnTo>
                  <a:pt x="936071" y="3335904"/>
                </a:lnTo>
                <a:cubicBezTo>
                  <a:pt x="936071" y="3329892"/>
                  <a:pt x="931197" y="3325018"/>
                  <a:pt x="925185" y="3325018"/>
                </a:cubicBezTo>
                <a:close/>
                <a:moveTo>
                  <a:pt x="1029826" y="3317874"/>
                </a:moveTo>
                <a:cubicBezTo>
                  <a:pt x="1023814" y="3317874"/>
                  <a:pt x="1018940" y="3322748"/>
                  <a:pt x="1018940" y="3328760"/>
                </a:cubicBezTo>
                <a:lnTo>
                  <a:pt x="1018940" y="3414143"/>
                </a:lnTo>
                <a:cubicBezTo>
                  <a:pt x="1018940" y="3420155"/>
                  <a:pt x="1023814" y="3425029"/>
                  <a:pt x="1029826" y="3425029"/>
                </a:cubicBezTo>
                <a:lnTo>
                  <a:pt x="1053773" y="3425029"/>
                </a:lnTo>
                <a:cubicBezTo>
                  <a:pt x="1059785" y="3425029"/>
                  <a:pt x="1064659" y="3420155"/>
                  <a:pt x="1064659" y="3414143"/>
                </a:cubicBezTo>
                <a:lnTo>
                  <a:pt x="1064659" y="3328760"/>
                </a:lnTo>
                <a:cubicBezTo>
                  <a:pt x="1064659" y="3322748"/>
                  <a:pt x="1059785" y="3317874"/>
                  <a:pt x="1053773" y="3317874"/>
                </a:cubicBezTo>
                <a:close/>
                <a:moveTo>
                  <a:pt x="748838" y="3303586"/>
                </a:moveTo>
                <a:cubicBezTo>
                  <a:pt x="742826" y="3303586"/>
                  <a:pt x="737952" y="3308460"/>
                  <a:pt x="737952" y="3314472"/>
                </a:cubicBezTo>
                <a:lnTo>
                  <a:pt x="737952" y="3399855"/>
                </a:lnTo>
                <a:cubicBezTo>
                  <a:pt x="737952" y="3405867"/>
                  <a:pt x="742826" y="3410741"/>
                  <a:pt x="748838" y="3410741"/>
                </a:cubicBezTo>
                <a:lnTo>
                  <a:pt x="772785" y="3410741"/>
                </a:lnTo>
                <a:cubicBezTo>
                  <a:pt x="778797" y="3410741"/>
                  <a:pt x="783671" y="3405867"/>
                  <a:pt x="783671" y="3399855"/>
                </a:cubicBezTo>
                <a:lnTo>
                  <a:pt x="783671" y="3314472"/>
                </a:lnTo>
                <a:cubicBezTo>
                  <a:pt x="783671" y="3308460"/>
                  <a:pt x="778797" y="3303586"/>
                  <a:pt x="772785" y="3303586"/>
                </a:cubicBezTo>
                <a:close/>
                <a:moveTo>
                  <a:pt x="603582" y="3284536"/>
                </a:moveTo>
                <a:cubicBezTo>
                  <a:pt x="597570" y="3284536"/>
                  <a:pt x="592696" y="3289410"/>
                  <a:pt x="592696" y="3295422"/>
                </a:cubicBezTo>
                <a:lnTo>
                  <a:pt x="592696" y="3380805"/>
                </a:lnTo>
                <a:cubicBezTo>
                  <a:pt x="592696" y="3386817"/>
                  <a:pt x="597570" y="3391691"/>
                  <a:pt x="603582" y="3391691"/>
                </a:cubicBezTo>
                <a:lnTo>
                  <a:pt x="627529" y="3391691"/>
                </a:lnTo>
                <a:cubicBezTo>
                  <a:pt x="633541" y="3391691"/>
                  <a:pt x="638415" y="3386817"/>
                  <a:pt x="638415" y="3380805"/>
                </a:cubicBezTo>
                <a:lnTo>
                  <a:pt x="638415" y="3295422"/>
                </a:lnTo>
                <a:cubicBezTo>
                  <a:pt x="638415" y="3289410"/>
                  <a:pt x="633541" y="3284536"/>
                  <a:pt x="627529" y="3284536"/>
                </a:cubicBezTo>
                <a:close/>
                <a:moveTo>
                  <a:pt x="446420" y="3277392"/>
                </a:moveTo>
                <a:cubicBezTo>
                  <a:pt x="440408" y="3277392"/>
                  <a:pt x="435534" y="3282266"/>
                  <a:pt x="435534" y="3288278"/>
                </a:cubicBezTo>
                <a:lnTo>
                  <a:pt x="435534" y="3373661"/>
                </a:lnTo>
                <a:cubicBezTo>
                  <a:pt x="435534" y="3379673"/>
                  <a:pt x="440408" y="3384547"/>
                  <a:pt x="446420" y="3384547"/>
                </a:cubicBezTo>
                <a:lnTo>
                  <a:pt x="470367" y="3384547"/>
                </a:lnTo>
                <a:cubicBezTo>
                  <a:pt x="476379" y="3384547"/>
                  <a:pt x="481253" y="3379673"/>
                  <a:pt x="481253" y="3373661"/>
                </a:cubicBezTo>
                <a:lnTo>
                  <a:pt x="481253" y="3288278"/>
                </a:lnTo>
                <a:cubicBezTo>
                  <a:pt x="481253" y="3282266"/>
                  <a:pt x="476379" y="3277392"/>
                  <a:pt x="470367" y="3277392"/>
                </a:cubicBezTo>
                <a:close/>
                <a:moveTo>
                  <a:pt x="305926" y="3263104"/>
                </a:moveTo>
                <a:cubicBezTo>
                  <a:pt x="299914" y="3263104"/>
                  <a:pt x="295040" y="3267978"/>
                  <a:pt x="295040" y="3273990"/>
                </a:cubicBezTo>
                <a:lnTo>
                  <a:pt x="295040" y="3359373"/>
                </a:lnTo>
                <a:cubicBezTo>
                  <a:pt x="295040" y="3365385"/>
                  <a:pt x="299914" y="3370259"/>
                  <a:pt x="305926" y="3370259"/>
                </a:cubicBezTo>
                <a:lnTo>
                  <a:pt x="329873" y="3370259"/>
                </a:lnTo>
                <a:cubicBezTo>
                  <a:pt x="335885" y="3370259"/>
                  <a:pt x="340759" y="3365385"/>
                  <a:pt x="340759" y="3359373"/>
                </a:cubicBezTo>
                <a:lnTo>
                  <a:pt x="340759" y="3273990"/>
                </a:lnTo>
                <a:cubicBezTo>
                  <a:pt x="340759" y="3267978"/>
                  <a:pt x="335885" y="3263104"/>
                  <a:pt x="329873" y="3263104"/>
                </a:cubicBezTo>
                <a:close/>
                <a:moveTo>
                  <a:pt x="158288" y="3255961"/>
                </a:moveTo>
                <a:cubicBezTo>
                  <a:pt x="152276" y="3255961"/>
                  <a:pt x="147402" y="3260835"/>
                  <a:pt x="147402" y="3266847"/>
                </a:cubicBezTo>
                <a:lnTo>
                  <a:pt x="147402" y="3352230"/>
                </a:lnTo>
                <a:cubicBezTo>
                  <a:pt x="147402" y="3358242"/>
                  <a:pt x="152276" y="3363116"/>
                  <a:pt x="158288" y="3363116"/>
                </a:cubicBezTo>
                <a:lnTo>
                  <a:pt x="182235" y="3363116"/>
                </a:lnTo>
                <a:cubicBezTo>
                  <a:pt x="188247" y="3363116"/>
                  <a:pt x="193121" y="3358242"/>
                  <a:pt x="193121" y="3352230"/>
                </a:cubicBezTo>
                <a:lnTo>
                  <a:pt x="193121" y="3266847"/>
                </a:lnTo>
                <a:cubicBezTo>
                  <a:pt x="193121" y="3260835"/>
                  <a:pt x="188247" y="3255961"/>
                  <a:pt x="182235" y="3255961"/>
                </a:cubicBezTo>
                <a:close/>
                <a:moveTo>
                  <a:pt x="13032" y="3253580"/>
                </a:moveTo>
                <a:cubicBezTo>
                  <a:pt x="7020" y="3253580"/>
                  <a:pt x="2146" y="3258454"/>
                  <a:pt x="2146" y="3264466"/>
                </a:cubicBezTo>
                <a:lnTo>
                  <a:pt x="2146" y="3349849"/>
                </a:lnTo>
                <a:cubicBezTo>
                  <a:pt x="2146" y="3355861"/>
                  <a:pt x="7020" y="3360735"/>
                  <a:pt x="13032" y="3360735"/>
                </a:cubicBezTo>
                <a:lnTo>
                  <a:pt x="36979" y="3360735"/>
                </a:lnTo>
                <a:cubicBezTo>
                  <a:pt x="42991" y="3360735"/>
                  <a:pt x="47865" y="3355861"/>
                  <a:pt x="47865" y="3349849"/>
                </a:cubicBezTo>
                <a:lnTo>
                  <a:pt x="47865" y="3264466"/>
                </a:lnTo>
                <a:cubicBezTo>
                  <a:pt x="47865" y="3258454"/>
                  <a:pt x="42991" y="3253580"/>
                  <a:pt x="36979" y="3253580"/>
                </a:cubicBezTo>
                <a:close/>
                <a:moveTo>
                  <a:pt x="37046" y="1858393"/>
                </a:moveTo>
                <a:cubicBezTo>
                  <a:pt x="32838" y="1858393"/>
                  <a:pt x="29426" y="1861805"/>
                  <a:pt x="29426" y="1866013"/>
                </a:cubicBezTo>
                <a:lnTo>
                  <a:pt x="29426" y="1959615"/>
                </a:lnTo>
                <a:cubicBezTo>
                  <a:pt x="29427" y="1963823"/>
                  <a:pt x="32839" y="1967235"/>
                  <a:pt x="37046" y="1967235"/>
                </a:cubicBezTo>
                <a:lnTo>
                  <a:pt x="67525" y="1967235"/>
                </a:lnTo>
                <a:cubicBezTo>
                  <a:pt x="71733" y="1967235"/>
                  <a:pt x="75145" y="1963823"/>
                  <a:pt x="75145" y="1959615"/>
                </a:cubicBezTo>
                <a:lnTo>
                  <a:pt x="75145" y="1866013"/>
                </a:lnTo>
                <a:cubicBezTo>
                  <a:pt x="75144" y="1861805"/>
                  <a:pt x="71732" y="1858393"/>
                  <a:pt x="67525" y="1858393"/>
                </a:cubicBezTo>
                <a:close/>
                <a:moveTo>
                  <a:pt x="187064" y="1839343"/>
                </a:moveTo>
                <a:cubicBezTo>
                  <a:pt x="182856" y="1839343"/>
                  <a:pt x="179444" y="1842755"/>
                  <a:pt x="179444" y="1846963"/>
                </a:cubicBezTo>
                <a:lnTo>
                  <a:pt x="179444" y="1940565"/>
                </a:lnTo>
                <a:cubicBezTo>
                  <a:pt x="179444" y="1944773"/>
                  <a:pt x="182856" y="1948185"/>
                  <a:pt x="187064" y="1948185"/>
                </a:cubicBezTo>
                <a:lnTo>
                  <a:pt x="217543" y="1948185"/>
                </a:lnTo>
                <a:cubicBezTo>
                  <a:pt x="221751" y="1948185"/>
                  <a:pt x="225163" y="1944773"/>
                  <a:pt x="225163" y="1940565"/>
                </a:cubicBezTo>
                <a:lnTo>
                  <a:pt x="225163" y="1846963"/>
                </a:lnTo>
                <a:cubicBezTo>
                  <a:pt x="225161" y="1842755"/>
                  <a:pt x="221750" y="1839343"/>
                  <a:pt x="217543" y="1839343"/>
                </a:cubicBezTo>
                <a:close/>
                <a:moveTo>
                  <a:pt x="329938" y="1813149"/>
                </a:moveTo>
                <a:cubicBezTo>
                  <a:pt x="325730" y="1813149"/>
                  <a:pt x="322318" y="1816561"/>
                  <a:pt x="322318" y="1820769"/>
                </a:cubicBezTo>
                <a:lnTo>
                  <a:pt x="322318" y="1926749"/>
                </a:lnTo>
                <a:cubicBezTo>
                  <a:pt x="322319" y="1930957"/>
                  <a:pt x="325730" y="1934369"/>
                  <a:pt x="329938" y="1934369"/>
                </a:cubicBezTo>
                <a:lnTo>
                  <a:pt x="360417" y="1934369"/>
                </a:lnTo>
                <a:cubicBezTo>
                  <a:pt x="364625" y="1934369"/>
                  <a:pt x="368037" y="1930957"/>
                  <a:pt x="368037" y="1926749"/>
                </a:cubicBezTo>
                <a:lnTo>
                  <a:pt x="368037" y="1820769"/>
                </a:lnTo>
                <a:cubicBezTo>
                  <a:pt x="368037" y="1816561"/>
                  <a:pt x="364625" y="1813149"/>
                  <a:pt x="360417" y="1813149"/>
                </a:cubicBezTo>
                <a:close/>
                <a:moveTo>
                  <a:pt x="475194" y="1794099"/>
                </a:moveTo>
                <a:cubicBezTo>
                  <a:pt x="470986" y="1794099"/>
                  <a:pt x="467574" y="1797511"/>
                  <a:pt x="467574" y="1801719"/>
                </a:cubicBezTo>
                <a:lnTo>
                  <a:pt x="467574" y="1907699"/>
                </a:lnTo>
                <a:cubicBezTo>
                  <a:pt x="467574" y="1911907"/>
                  <a:pt x="470986" y="1915319"/>
                  <a:pt x="475194" y="1915319"/>
                </a:cubicBezTo>
                <a:lnTo>
                  <a:pt x="505673" y="1915319"/>
                </a:lnTo>
                <a:cubicBezTo>
                  <a:pt x="509881" y="1915319"/>
                  <a:pt x="513293" y="1911907"/>
                  <a:pt x="513293" y="1907699"/>
                </a:cubicBezTo>
                <a:lnTo>
                  <a:pt x="513293" y="1801719"/>
                </a:lnTo>
                <a:cubicBezTo>
                  <a:pt x="513293" y="1797511"/>
                  <a:pt x="509881" y="1794099"/>
                  <a:pt x="505673" y="1794099"/>
                </a:cubicBezTo>
                <a:close/>
                <a:moveTo>
                  <a:pt x="625213" y="1775049"/>
                </a:moveTo>
                <a:cubicBezTo>
                  <a:pt x="621005" y="1775049"/>
                  <a:pt x="617593" y="1778461"/>
                  <a:pt x="617593" y="1782669"/>
                </a:cubicBezTo>
                <a:lnTo>
                  <a:pt x="617593" y="1888649"/>
                </a:lnTo>
                <a:cubicBezTo>
                  <a:pt x="617593" y="1892857"/>
                  <a:pt x="621005" y="1896269"/>
                  <a:pt x="625213" y="1896269"/>
                </a:cubicBezTo>
                <a:lnTo>
                  <a:pt x="655692" y="1896269"/>
                </a:lnTo>
                <a:cubicBezTo>
                  <a:pt x="659900" y="1896269"/>
                  <a:pt x="663312" y="1892857"/>
                  <a:pt x="663312" y="1888649"/>
                </a:cubicBezTo>
                <a:lnTo>
                  <a:pt x="663312" y="1782669"/>
                </a:lnTo>
                <a:cubicBezTo>
                  <a:pt x="663311" y="1778461"/>
                  <a:pt x="659899" y="1775049"/>
                  <a:pt x="655692" y="1775049"/>
                </a:cubicBezTo>
                <a:close/>
                <a:moveTo>
                  <a:pt x="772850" y="1755999"/>
                </a:moveTo>
                <a:cubicBezTo>
                  <a:pt x="768642" y="1755999"/>
                  <a:pt x="765230" y="1759411"/>
                  <a:pt x="765230" y="1763619"/>
                </a:cubicBezTo>
                <a:lnTo>
                  <a:pt x="765230" y="1869599"/>
                </a:lnTo>
                <a:cubicBezTo>
                  <a:pt x="765230" y="1873807"/>
                  <a:pt x="768642" y="1877219"/>
                  <a:pt x="772850" y="1877219"/>
                </a:cubicBezTo>
                <a:lnTo>
                  <a:pt x="803329" y="1877219"/>
                </a:lnTo>
                <a:cubicBezTo>
                  <a:pt x="807537" y="1877219"/>
                  <a:pt x="810949" y="1873807"/>
                  <a:pt x="810949" y="1869599"/>
                </a:cubicBezTo>
                <a:lnTo>
                  <a:pt x="810949" y="1763619"/>
                </a:lnTo>
                <a:cubicBezTo>
                  <a:pt x="810947" y="1759411"/>
                  <a:pt x="807537" y="1755999"/>
                  <a:pt x="803329" y="1755999"/>
                </a:cubicBezTo>
                <a:close/>
                <a:moveTo>
                  <a:pt x="920488" y="1736949"/>
                </a:moveTo>
                <a:cubicBezTo>
                  <a:pt x="916280" y="1736949"/>
                  <a:pt x="912868" y="1740361"/>
                  <a:pt x="912868" y="1744569"/>
                </a:cubicBezTo>
                <a:lnTo>
                  <a:pt x="912868" y="1850549"/>
                </a:lnTo>
                <a:cubicBezTo>
                  <a:pt x="912868" y="1854757"/>
                  <a:pt x="916280" y="1858169"/>
                  <a:pt x="920488" y="1858169"/>
                </a:cubicBezTo>
                <a:lnTo>
                  <a:pt x="950967" y="1858169"/>
                </a:lnTo>
                <a:cubicBezTo>
                  <a:pt x="955175" y="1858169"/>
                  <a:pt x="958587" y="1854757"/>
                  <a:pt x="958587" y="1850549"/>
                </a:cubicBezTo>
                <a:lnTo>
                  <a:pt x="958587" y="1744569"/>
                </a:lnTo>
                <a:cubicBezTo>
                  <a:pt x="958587" y="1740361"/>
                  <a:pt x="955175" y="1736949"/>
                  <a:pt x="950967" y="1736949"/>
                </a:cubicBezTo>
                <a:close/>
                <a:moveTo>
                  <a:pt x="1053838" y="1722662"/>
                </a:moveTo>
                <a:cubicBezTo>
                  <a:pt x="1049630" y="1722662"/>
                  <a:pt x="1046218" y="1726074"/>
                  <a:pt x="1046218" y="1730282"/>
                </a:cubicBezTo>
                <a:lnTo>
                  <a:pt x="1046218" y="1836262"/>
                </a:lnTo>
                <a:cubicBezTo>
                  <a:pt x="1046218" y="1840470"/>
                  <a:pt x="1049630" y="1843882"/>
                  <a:pt x="1053838" y="1843882"/>
                </a:cubicBezTo>
                <a:lnTo>
                  <a:pt x="1084317" y="1843882"/>
                </a:lnTo>
                <a:cubicBezTo>
                  <a:pt x="1088525" y="1843882"/>
                  <a:pt x="1091937" y="1840470"/>
                  <a:pt x="1091937" y="1836262"/>
                </a:cubicBezTo>
                <a:lnTo>
                  <a:pt x="1091937" y="1730282"/>
                </a:lnTo>
                <a:cubicBezTo>
                  <a:pt x="1091937" y="1726074"/>
                  <a:pt x="1088525" y="1722662"/>
                  <a:pt x="1084317" y="1722662"/>
                </a:cubicBezTo>
                <a:close/>
                <a:moveTo>
                  <a:pt x="1189570" y="1710755"/>
                </a:moveTo>
                <a:cubicBezTo>
                  <a:pt x="1185362" y="1710755"/>
                  <a:pt x="1181950" y="1714167"/>
                  <a:pt x="1181950" y="1718375"/>
                </a:cubicBezTo>
                <a:lnTo>
                  <a:pt x="1181950" y="1824355"/>
                </a:lnTo>
                <a:cubicBezTo>
                  <a:pt x="1181950" y="1828563"/>
                  <a:pt x="1185362" y="1831975"/>
                  <a:pt x="1189570" y="1831975"/>
                </a:cubicBezTo>
                <a:lnTo>
                  <a:pt x="1220049" y="1831975"/>
                </a:lnTo>
                <a:cubicBezTo>
                  <a:pt x="1224257" y="1831975"/>
                  <a:pt x="1227669" y="1828563"/>
                  <a:pt x="1227669" y="1824355"/>
                </a:cubicBezTo>
                <a:lnTo>
                  <a:pt x="1227669" y="1718375"/>
                </a:lnTo>
                <a:cubicBezTo>
                  <a:pt x="1227669" y="1714167"/>
                  <a:pt x="1224257" y="1710755"/>
                  <a:pt x="1220049" y="1710755"/>
                </a:cubicBezTo>
                <a:close/>
                <a:moveTo>
                  <a:pt x="1322919" y="1682180"/>
                </a:moveTo>
                <a:cubicBezTo>
                  <a:pt x="1318711" y="1682180"/>
                  <a:pt x="1315299" y="1685592"/>
                  <a:pt x="1315299" y="1689800"/>
                </a:cubicBezTo>
                <a:lnTo>
                  <a:pt x="1315299" y="1795780"/>
                </a:lnTo>
                <a:cubicBezTo>
                  <a:pt x="1315299" y="1799988"/>
                  <a:pt x="1318711" y="1803400"/>
                  <a:pt x="1322919" y="1803400"/>
                </a:cubicBezTo>
                <a:lnTo>
                  <a:pt x="1353398" y="1803400"/>
                </a:lnTo>
                <a:cubicBezTo>
                  <a:pt x="1357606" y="1803400"/>
                  <a:pt x="1361018" y="1799988"/>
                  <a:pt x="1361018" y="1795780"/>
                </a:cubicBezTo>
                <a:lnTo>
                  <a:pt x="1361018" y="1689800"/>
                </a:lnTo>
                <a:cubicBezTo>
                  <a:pt x="1361018" y="1685592"/>
                  <a:pt x="1357606" y="1682180"/>
                  <a:pt x="1353398" y="1682180"/>
                </a:cubicBezTo>
                <a:close/>
                <a:moveTo>
                  <a:pt x="1458650" y="1648842"/>
                </a:moveTo>
                <a:cubicBezTo>
                  <a:pt x="1454442" y="1648842"/>
                  <a:pt x="1451030" y="1652254"/>
                  <a:pt x="1451030" y="1656462"/>
                </a:cubicBezTo>
                <a:lnTo>
                  <a:pt x="1451030" y="1788636"/>
                </a:lnTo>
                <a:cubicBezTo>
                  <a:pt x="1451030" y="1792844"/>
                  <a:pt x="1454442" y="1796256"/>
                  <a:pt x="1458650" y="1796256"/>
                </a:cubicBezTo>
                <a:lnTo>
                  <a:pt x="1489129" y="1796256"/>
                </a:lnTo>
                <a:cubicBezTo>
                  <a:pt x="1493337" y="1796256"/>
                  <a:pt x="1496749" y="1792844"/>
                  <a:pt x="1496749" y="1788636"/>
                </a:cubicBezTo>
                <a:lnTo>
                  <a:pt x="1496749" y="1656462"/>
                </a:lnTo>
                <a:cubicBezTo>
                  <a:pt x="1496749" y="1652254"/>
                  <a:pt x="1493337" y="1648842"/>
                  <a:pt x="1489129" y="1648842"/>
                </a:cubicBezTo>
                <a:close/>
                <a:moveTo>
                  <a:pt x="1584856" y="1617886"/>
                </a:moveTo>
                <a:cubicBezTo>
                  <a:pt x="1580648" y="1617886"/>
                  <a:pt x="1577236" y="1621298"/>
                  <a:pt x="1577236" y="1625506"/>
                </a:cubicBezTo>
                <a:lnTo>
                  <a:pt x="1577236" y="1757680"/>
                </a:lnTo>
                <a:cubicBezTo>
                  <a:pt x="1577236" y="1761888"/>
                  <a:pt x="1580648" y="1765300"/>
                  <a:pt x="1584856" y="1765300"/>
                </a:cubicBezTo>
                <a:lnTo>
                  <a:pt x="1615335" y="1765300"/>
                </a:lnTo>
                <a:cubicBezTo>
                  <a:pt x="1619543" y="1765300"/>
                  <a:pt x="1622955" y="1761888"/>
                  <a:pt x="1622955" y="1757680"/>
                </a:cubicBezTo>
                <a:lnTo>
                  <a:pt x="1622955" y="1625506"/>
                </a:lnTo>
                <a:cubicBezTo>
                  <a:pt x="1622955" y="1621298"/>
                  <a:pt x="1619543" y="1617886"/>
                  <a:pt x="1615335" y="1617886"/>
                </a:cubicBezTo>
                <a:close/>
                <a:moveTo>
                  <a:pt x="1720586" y="1584547"/>
                </a:moveTo>
                <a:cubicBezTo>
                  <a:pt x="1716378" y="1584547"/>
                  <a:pt x="1712966" y="1587959"/>
                  <a:pt x="1712966" y="1592167"/>
                </a:cubicBezTo>
                <a:lnTo>
                  <a:pt x="1712966" y="1743392"/>
                </a:lnTo>
                <a:cubicBezTo>
                  <a:pt x="1712966" y="1747600"/>
                  <a:pt x="1716378" y="1751012"/>
                  <a:pt x="1720586" y="1751012"/>
                </a:cubicBezTo>
                <a:lnTo>
                  <a:pt x="1751065" y="1751012"/>
                </a:lnTo>
                <a:cubicBezTo>
                  <a:pt x="1755273" y="1751012"/>
                  <a:pt x="1758685" y="1747600"/>
                  <a:pt x="1758685" y="1743392"/>
                </a:cubicBezTo>
                <a:lnTo>
                  <a:pt x="1758685" y="1592167"/>
                </a:lnTo>
                <a:cubicBezTo>
                  <a:pt x="1758685" y="1587959"/>
                  <a:pt x="1755273" y="1584547"/>
                  <a:pt x="1751065" y="1584547"/>
                </a:cubicBezTo>
                <a:close/>
                <a:moveTo>
                  <a:pt x="1851555" y="1553591"/>
                </a:moveTo>
                <a:cubicBezTo>
                  <a:pt x="1847347" y="1553591"/>
                  <a:pt x="1843935" y="1557003"/>
                  <a:pt x="1843935" y="1561211"/>
                </a:cubicBezTo>
                <a:lnTo>
                  <a:pt x="1843935" y="1712436"/>
                </a:lnTo>
                <a:cubicBezTo>
                  <a:pt x="1843935" y="1716644"/>
                  <a:pt x="1847347" y="1720056"/>
                  <a:pt x="1851555" y="1720056"/>
                </a:cubicBezTo>
                <a:lnTo>
                  <a:pt x="1882034" y="1720056"/>
                </a:lnTo>
                <a:cubicBezTo>
                  <a:pt x="1886242" y="1720056"/>
                  <a:pt x="1889654" y="1716644"/>
                  <a:pt x="1889654" y="1712436"/>
                </a:cubicBezTo>
                <a:lnTo>
                  <a:pt x="1889654" y="1561211"/>
                </a:lnTo>
                <a:cubicBezTo>
                  <a:pt x="1889654" y="1557003"/>
                  <a:pt x="1886242" y="1553591"/>
                  <a:pt x="1882034" y="1553591"/>
                </a:cubicBezTo>
                <a:close/>
                <a:moveTo>
                  <a:pt x="1984905" y="1532160"/>
                </a:moveTo>
                <a:cubicBezTo>
                  <a:pt x="1980697" y="1532160"/>
                  <a:pt x="1977285" y="1535572"/>
                  <a:pt x="1977285" y="1539780"/>
                </a:cubicBezTo>
                <a:lnTo>
                  <a:pt x="1977285" y="1691005"/>
                </a:lnTo>
                <a:cubicBezTo>
                  <a:pt x="1977285" y="1695213"/>
                  <a:pt x="1980697" y="1698625"/>
                  <a:pt x="1984905" y="1698625"/>
                </a:cubicBezTo>
                <a:lnTo>
                  <a:pt x="2015384" y="1698625"/>
                </a:lnTo>
                <a:cubicBezTo>
                  <a:pt x="2019592" y="1698625"/>
                  <a:pt x="2023004" y="1695213"/>
                  <a:pt x="2023004" y="1691005"/>
                </a:cubicBezTo>
                <a:lnTo>
                  <a:pt x="2023004" y="1539780"/>
                </a:lnTo>
                <a:cubicBezTo>
                  <a:pt x="2023004" y="1535572"/>
                  <a:pt x="2019592" y="1532160"/>
                  <a:pt x="2015384" y="1532160"/>
                </a:cubicBezTo>
                <a:close/>
                <a:moveTo>
                  <a:pt x="2118255" y="1508348"/>
                </a:moveTo>
                <a:cubicBezTo>
                  <a:pt x="2114047" y="1508348"/>
                  <a:pt x="2110635" y="1511760"/>
                  <a:pt x="2110635" y="1515968"/>
                </a:cubicBezTo>
                <a:lnTo>
                  <a:pt x="2110635" y="1667193"/>
                </a:lnTo>
                <a:cubicBezTo>
                  <a:pt x="2110635" y="1671401"/>
                  <a:pt x="2114047" y="1674813"/>
                  <a:pt x="2118255" y="1674813"/>
                </a:cubicBezTo>
                <a:lnTo>
                  <a:pt x="2148734" y="1674813"/>
                </a:lnTo>
                <a:cubicBezTo>
                  <a:pt x="2152942" y="1674813"/>
                  <a:pt x="2156354" y="1671401"/>
                  <a:pt x="2156354" y="1667193"/>
                </a:cubicBezTo>
                <a:lnTo>
                  <a:pt x="2156354" y="1515968"/>
                </a:lnTo>
                <a:cubicBezTo>
                  <a:pt x="2156354" y="1511760"/>
                  <a:pt x="2152942" y="1508348"/>
                  <a:pt x="2148734" y="1508348"/>
                </a:cubicBezTo>
                <a:close/>
                <a:moveTo>
                  <a:pt x="2220649" y="1489298"/>
                </a:moveTo>
                <a:cubicBezTo>
                  <a:pt x="2216441" y="1489298"/>
                  <a:pt x="2213029" y="1492710"/>
                  <a:pt x="2213029" y="1496918"/>
                </a:cubicBezTo>
                <a:lnTo>
                  <a:pt x="2213029" y="1648143"/>
                </a:lnTo>
                <a:cubicBezTo>
                  <a:pt x="2213029" y="1652351"/>
                  <a:pt x="2216441" y="1655763"/>
                  <a:pt x="2220649" y="1655763"/>
                </a:cubicBezTo>
                <a:lnTo>
                  <a:pt x="2251128" y="1655763"/>
                </a:lnTo>
                <a:cubicBezTo>
                  <a:pt x="2255336" y="1655763"/>
                  <a:pt x="2258748" y="1652351"/>
                  <a:pt x="2258748" y="1648143"/>
                </a:cubicBezTo>
                <a:lnTo>
                  <a:pt x="2258748" y="1496918"/>
                </a:lnTo>
                <a:cubicBezTo>
                  <a:pt x="2258748" y="1492710"/>
                  <a:pt x="2255336" y="1489298"/>
                  <a:pt x="2251128" y="1489298"/>
                </a:cubicBezTo>
                <a:close/>
                <a:moveTo>
                  <a:pt x="2339711" y="1463104"/>
                </a:moveTo>
                <a:cubicBezTo>
                  <a:pt x="2335503" y="1463104"/>
                  <a:pt x="2332091" y="1466516"/>
                  <a:pt x="2332091" y="1470724"/>
                </a:cubicBezTo>
                <a:lnTo>
                  <a:pt x="2332091" y="1621949"/>
                </a:lnTo>
                <a:cubicBezTo>
                  <a:pt x="2332091" y="1626157"/>
                  <a:pt x="2335503" y="1629569"/>
                  <a:pt x="2339711" y="1629569"/>
                </a:cubicBezTo>
                <a:lnTo>
                  <a:pt x="2370190" y="1629569"/>
                </a:lnTo>
                <a:cubicBezTo>
                  <a:pt x="2374398" y="1629569"/>
                  <a:pt x="2377810" y="1626157"/>
                  <a:pt x="2377810" y="1621949"/>
                </a:cubicBezTo>
                <a:lnTo>
                  <a:pt x="2377810" y="1470724"/>
                </a:lnTo>
                <a:cubicBezTo>
                  <a:pt x="2377810" y="1466516"/>
                  <a:pt x="2374398" y="1463104"/>
                  <a:pt x="2370190" y="1463104"/>
                </a:cubicBezTo>
                <a:close/>
                <a:moveTo>
                  <a:pt x="2461155" y="1429766"/>
                </a:moveTo>
                <a:cubicBezTo>
                  <a:pt x="2456947" y="1429766"/>
                  <a:pt x="2453535" y="1433178"/>
                  <a:pt x="2453535" y="1437386"/>
                </a:cubicBezTo>
                <a:lnTo>
                  <a:pt x="2453535" y="1588611"/>
                </a:lnTo>
                <a:cubicBezTo>
                  <a:pt x="2453535" y="1592819"/>
                  <a:pt x="2456947" y="1596231"/>
                  <a:pt x="2461155" y="1596231"/>
                </a:cubicBezTo>
                <a:lnTo>
                  <a:pt x="2491634" y="1596231"/>
                </a:lnTo>
                <a:cubicBezTo>
                  <a:pt x="2495842" y="1596231"/>
                  <a:pt x="2499254" y="1592819"/>
                  <a:pt x="2499254" y="1588611"/>
                </a:cubicBezTo>
                <a:lnTo>
                  <a:pt x="2499254" y="1437386"/>
                </a:lnTo>
                <a:cubicBezTo>
                  <a:pt x="2499254" y="1433178"/>
                  <a:pt x="2495842" y="1429766"/>
                  <a:pt x="2491634" y="1429766"/>
                </a:cubicBezTo>
                <a:close/>
                <a:moveTo>
                  <a:pt x="2587361" y="1410716"/>
                </a:moveTo>
                <a:cubicBezTo>
                  <a:pt x="2583153" y="1410716"/>
                  <a:pt x="2579741" y="1414128"/>
                  <a:pt x="2579741" y="1418336"/>
                </a:cubicBezTo>
                <a:lnTo>
                  <a:pt x="2579741" y="1569561"/>
                </a:lnTo>
                <a:cubicBezTo>
                  <a:pt x="2579741" y="1573769"/>
                  <a:pt x="2583153" y="1577181"/>
                  <a:pt x="2587361" y="1577181"/>
                </a:cubicBezTo>
                <a:lnTo>
                  <a:pt x="2617840" y="1577181"/>
                </a:lnTo>
                <a:cubicBezTo>
                  <a:pt x="2622048" y="1577181"/>
                  <a:pt x="2625460" y="1573769"/>
                  <a:pt x="2625460" y="1569561"/>
                </a:cubicBezTo>
                <a:lnTo>
                  <a:pt x="2625460" y="1418336"/>
                </a:lnTo>
                <a:cubicBezTo>
                  <a:pt x="2625460" y="1414128"/>
                  <a:pt x="2622048" y="1410716"/>
                  <a:pt x="2617840" y="1410716"/>
                </a:cubicBezTo>
                <a:close/>
                <a:moveTo>
                  <a:pt x="2706424" y="1374997"/>
                </a:moveTo>
                <a:cubicBezTo>
                  <a:pt x="2702216" y="1374997"/>
                  <a:pt x="2698804" y="1378409"/>
                  <a:pt x="2698804" y="1382617"/>
                </a:cubicBezTo>
                <a:lnTo>
                  <a:pt x="2698804" y="1533842"/>
                </a:lnTo>
                <a:cubicBezTo>
                  <a:pt x="2698804" y="1538050"/>
                  <a:pt x="2702216" y="1541462"/>
                  <a:pt x="2706424" y="1541462"/>
                </a:cubicBezTo>
                <a:lnTo>
                  <a:pt x="2736903" y="1541462"/>
                </a:lnTo>
                <a:cubicBezTo>
                  <a:pt x="2741111" y="1541462"/>
                  <a:pt x="2744523" y="1538050"/>
                  <a:pt x="2744523" y="1533842"/>
                </a:cubicBezTo>
                <a:lnTo>
                  <a:pt x="2744523" y="1382617"/>
                </a:lnTo>
                <a:cubicBezTo>
                  <a:pt x="2744523" y="1378409"/>
                  <a:pt x="2741111" y="1374997"/>
                  <a:pt x="2736903" y="1374997"/>
                </a:cubicBezTo>
                <a:close/>
                <a:moveTo>
                  <a:pt x="2831893" y="1339750"/>
                </a:moveTo>
                <a:cubicBezTo>
                  <a:pt x="2827685" y="1339750"/>
                  <a:pt x="2824273" y="1343162"/>
                  <a:pt x="2824273" y="1347370"/>
                </a:cubicBezTo>
                <a:lnTo>
                  <a:pt x="2824273" y="1517173"/>
                </a:lnTo>
                <a:cubicBezTo>
                  <a:pt x="2824273" y="1521381"/>
                  <a:pt x="2827685" y="1524793"/>
                  <a:pt x="2831893" y="1524793"/>
                </a:cubicBezTo>
                <a:lnTo>
                  <a:pt x="2862372" y="1524793"/>
                </a:lnTo>
                <a:cubicBezTo>
                  <a:pt x="2866580" y="1524793"/>
                  <a:pt x="2869992" y="1521381"/>
                  <a:pt x="2869992" y="1517173"/>
                </a:cubicBezTo>
                <a:lnTo>
                  <a:pt x="2869992" y="1347370"/>
                </a:lnTo>
                <a:cubicBezTo>
                  <a:pt x="2869992" y="1343162"/>
                  <a:pt x="2866580" y="1339750"/>
                  <a:pt x="2862372" y="1339750"/>
                </a:cubicBezTo>
                <a:close/>
                <a:moveTo>
                  <a:pt x="2960481" y="1308794"/>
                </a:moveTo>
                <a:cubicBezTo>
                  <a:pt x="2956273" y="1308794"/>
                  <a:pt x="2952861" y="1312206"/>
                  <a:pt x="2952861" y="1316414"/>
                </a:cubicBezTo>
                <a:lnTo>
                  <a:pt x="2952861" y="1486217"/>
                </a:lnTo>
                <a:cubicBezTo>
                  <a:pt x="2952861" y="1490425"/>
                  <a:pt x="2956273" y="1493837"/>
                  <a:pt x="2960481" y="1493837"/>
                </a:cubicBezTo>
                <a:lnTo>
                  <a:pt x="2990960" y="1493837"/>
                </a:lnTo>
                <a:cubicBezTo>
                  <a:pt x="2995168" y="1493837"/>
                  <a:pt x="2998580" y="1490425"/>
                  <a:pt x="2998580" y="1486217"/>
                </a:cubicBezTo>
                <a:lnTo>
                  <a:pt x="2998580" y="1316414"/>
                </a:lnTo>
                <a:cubicBezTo>
                  <a:pt x="2998580" y="1312206"/>
                  <a:pt x="2995168" y="1308794"/>
                  <a:pt x="2990960" y="1308794"/>
                </a:cubicBezTo>
                <a:close/>
                <a:moveTo>
                  <a:pt x="3084306" y="1284981"/>
                </a:moveTo>
                <a:cubicBezTo>
                  <a:pt x="3080098" y="1284981"/>
                  <a:pt x="3076686" y="1288393"/>
                  <a:pt x="3076686" y="1292601"/>
                </a:cubicBezTo>
                <a:lnTo>
                  <a:pt x="3076686" y="1462404"/>
                </a:lnTo>
                <a:cubicBezTo>
                  <a:pt x="3076686" y="1466612"/>
                  <a:pt x="3080098" y="1470024"/>
                  <a:pt x="3084306" y="1470024"/>
                </a:cubicBezTo>
                <a:lnTo>
                  <a:pt x="3114785" y="1470024"/>
                </a:lnTo>
                <a:cubicBezTo>
                  <a:pt x="3118993" y="1470024"/>
                  <a:pt x="3122405" y="1466612"/>
                  <a:pt x="3122405" y="1462404"/>
                </a:cubicBezTo>
                <a:lnTo>
                  <a:pt x="3122405" y="1292601"/>
                </a:lnTo>
                <a:cubicBezTo>
                  <a:pt x="3122405" y="1288393"/>
                  <a:pt x="3118993" y="1284981"/>
                  <a:pt x="3114785" y="1284981"/>
                </a:cubicBezTo>
                <a:close/>
                <a:moveTo>
                  <a:pt x="3205750" y="1256406"/>
                </a:moveTo>
                <a:cubicBezTo>
                  <a:pt x="3201542" y="1256406"/>
                  <a:pt x="3198130" y="1259818"/>
                  <a:pt x="3198130" y="1264026"/>
                </a:cubicBezTo>
                <a:lnTo>
                  <a:pt x="3198130" y="1433829"/>
                </a:lnTo>
                <a:cubicBezTo>
                  <a:pt x="3198130" y="1438037"/>
                  <a:pt x="3201542" y="1441449"/>
                  <a:pt x="3205750" y="1441449"/>
                </a:cubicBezTo>
                <a:lnTo>
                  <a:pt x="3236229" y="1441449"/>
                </a:lnTo>
                <a:cubicBezTo>
                  <a:pt x="3240437" y="1441449"/>
                  <a:pt x="3243849" y="1438037"/>
                  <a:pt x="3243849" y="1433829"/>
                </a:cubicBezTo>
                <a:lnTo>
                  <a:pt x="3243849" y="1264026"/>
                </a:lnTo>
                <a:cubicBezTo>
                  <a:pt x="3243849" y="1259818"/>
                  <a:pt x="3240437" y="1256406"/>
                  <a:pt x="3236229" y="1256406"/>
                </a:cubicBezTo>
                <a:close/>
                <a:moveTo>
                  <a:pt x="3329574" y="1215924"/>
                </a:moveTo>
                <a:cubicBezTo>
                  <a:pt x="3325366" y="1215924"/>
                  <a:pt x="3321954" y="1219336"/>
                  <a:pt x="3321954" y="1223544"/>
                </a:cubicBezTo>
                <a:lnTo>
                  <a:pt x="3321954" y="1414779"/>
                </a:lnTo>
                <a:cubicBezTo>
                  <a:pt x="3321954" y="1418987"/>
                  <a:pt x="3325366" y="1422399"/>
                  <a:pt x="3329574" y="1422399"/>
                </a:cubicBezTo>
                <a:lnTo>
                  <a:pt x="3360053" y="1422399"/>
                </a:lnTo>
                <a:cubicBezTo>
                  <a:pt x="3364261" y="1422399"/>
                  <a:pt x="3367673" y="1418987"/>
                  <a:pt x="3367673" y="1414779"/>
                </a:cubicBezTo>
                <a:lnTo>
                  <a:pt x="3367673" y="1223544"/>
                </a:lnTo>
                <a:cubicBezTo>
                  <a:pt x="3367673" y="1219336"/>
                  <a:pt x="3364261" y="1215924"/>
                  <a:pt x="3360053" y="1215924"/>
                </a:cubicBezTo>
                <a:close/>
                <a:moveTo>
                  <a:pt x="3493880" y="1170680"/>
                </a:moveTo>
                <a:cubicBezTo>
                  <a:pt x="3489672" y="1170680"/>
                  <a:pt x="3486260" y="1174092"/>
                  <a:pt x="3486260" y="1178300"/>
                </a:cubicBezTo>
                <a:lnTo>
                  <a:pt x="3486260" y="1369535"/>
                </a:lnTo>
                <a:cubicBezTo>
                  <a:pt x="3486260" y="1373743"/>
                  <a:pt x="3489672" y="1377155"/>
                  <a:pt x="3493880" y="1377155"/>
                </a:cubicBezTo>
                <a:lnTo>
                  <a:pt x="3524359" y="1377155"/>
                </a:lnTo>
                <a:cubicBezTo>
                  <a:pt x="3528567" y="1377155"/>
                  <a:pt x="3531979" y="1373743"/>
                  <a:pt x="3531979" y="1369535"/>
                </a:cubicBezTo>
                <a:lnTo>
                  <a:pt x="3531979" y="1178300"/>
                </a:lnTo>
                <a:cubicBezTo>
                  <a:pt x="3531979" y="1174092"/>
                  <a:pt x="3528567" y="1170680"/>
                  <a:pt x="3524359" y="1170680"/>
                </a:cubicBezTo>
                <a:close/>
                <a:moveTo>
                  <a:pt x="3629612" y="1132580"/>
                </a:moveTo>
                <a:cubicBezTo>
                  <a:pt x="3625404" y="1132580"/>
                  <a:pt x="3621992" y="1135992"/>
                  <a:pt x="3621992" y="1140200"/>
                </a:cubicBezTo>
                <a:lnTo>
                  <a:pt x="3621992" y="1331435"/>
                </a:lnTo>
                <a:cubicBezTo>
                  <a:pt x="3621992" y="1335643"/>
                  <a:pt x="3625404" y="1339055"/>
                  <a:pt x="3629612" y="1339055"/>
                </a:cubicBezTo>
                <a:lnTo>
                  <a:pt x="3660091" y="1339055"/>
                </a:lnTo>
                <a:cubicBezTo>
                  <a:pt x="3664299" y="1339055"/>
                  <a:pt x="3667711" y="1335643"/>
                  <a:pt x="3667711" y="1331435"/>
                </a:cubicBezTo>
                <a:lnTo>
                  <a:pt x="3667711" y="1140200"/>
                </a:lnTo>
                <a:cubicBezTo>
                  <a:pt x="3667711" y="1135992"/>
                  <a:pt x="3664299" y="1132580"/>
                  <a:pt x="3660091" y="1132580"/>
                </a:cubicBezTo>
                <a:close/>
                <a:moveTo>
                  <a:pt x="3776849" y="1089715"/>
                </a:moveTo>
                <a:cubicBezTo>
                  <a:pt x="3771369" y="1089715"/>
                  <a:pt x="3766927" y="1094157"/>
                  <a:pt x="3766927" y="1099637"/>
                </a:cubicBezTo>
                <a:lnTo>
                  <a:pt x="3766927" y="1300558"/>
                </a:lnTo>
                <a:cubicBezTo>
                  <a:pt x="3766927" y="1306038"/>
                  <a:pt x="3771369" y="1310480"/>
                  <a:pt x="3776849" y="1310480"/>
                </a:cubicBezTo>
                <a:lnTo>
                  <a:pt x="3816535" y="1310480"/>
                </a:lnTo>
                <a:cubicBezTo>
                  <a:pt x="3822015" y="1310480"/>
                  <a:pt x="3826457" y="1306038"/>
                  <a:pt x="3826457" y="1300558"/>
                </a:cubicBezTo>
                <a:lnTo>
                  <a:pt x="3826457" y="1099637"/>
                </a:lnTo>
                <a:cubicBezTo>
                  <a:pt x="3826457" y="1094157"/>
                  <a:pt x="3822015" y="1089715"/>
                  <a:pt x="3816535" y="1089715"/>
                </a:cubicBezTo>
                <a:close/>
                <a:moveTo>
                  <a:pt x="3934011" y="1049234"/>
                </a:moveTo>
                <a:cubicBezTo>
                  <a:pt x="3928531" y="1049234"/>
                  <a:pt x="3924089" y="1053676"/>
                  <a:pt x="3924089" y="1059156"/>
                </a:cubicBezTo>
                <a:lnTo>
                  <a:pt x="3924089" y="1260077"/>
                </a:lnTo>
                <a:cubicBezTo>
                  <a:pt x="3924089" y="1265557"/>
                  <a:pt x="3928531" y="1269999"/>
                  <a:pt x="3934011" y="1269999"/>
                </a:cubicBezTo>
                <a:lnTo>
                  <a:pt x="3973697" y="1269999"/>
                </a:lnTo>
                <a:cubicBezTo>
                  <a:pt x="3979177" y="1269999"/>
                  <a:pt x="3983619" y="1265557"/>
                  <a:pt x="3983619" y="1260077"/>
                </a:cubicBezTo>
                <a:lnTo>
                  <a:pt x="3983619" y="1059156"/>
                </a:lnTo>
                <a:cubicBezTo>
                  <a:pt x="3983619" y="1053676"/>
                  <a:pt x="3979177" y="1049234"/>
                  <a:pt x="3973697" y="1049234"/>
                </a:cubicBezTo>
                <a:close/>
                <a:moveTo>
                  <a:pt x="4139592" y="989702"/>
                </a:moveTo>
                <a:cubicBezTo>
                  <a:pt x="4123153" y="989702"/>
                  <a:pt x="4109826" y="1003029"/>
                  <a:pt x="4109826" y="1019468"/>
                </a:cubicBezTo>
                <a:lnTo>
                  <a:pt x="4109826" y="1187846"/>
                </a:lnTo>
                <a:cubicBezTo>
                  <a:pt x="4109826" y="1204285"/>
                  <a:pt x="4123153" y="1217612"/>
                  <a:pt x="4139592" y="1217612"/>
                </a:cubicBezTo>
                <a:cubicBezTo>
                  <a:pt x="4156031" y="1217612"/>
                  <a:pt x="4169358" y="1204285"/>
                  <a:pt x="4169358" y="1187846"/>
                </a:cubicBezTo>
                <a:lnTo>
                  <a:pt x="4169358" y="1019468"/>
                </a:lnTo>
                <a:cubicBezTo>
                  <a:pt x="4169358" y="1003029"/>
                  <a:pt x="4156031" y="989702"/>
                  <a:pt x="4139592" y="989702"/>
                </a:cubicBezTo>
                <a:close/>
                <a:moveTo>
                  <a:pt x="4305086" y="939005"/>
                </a:moveTo>
                <a:cubicBezTo>
                  <a:pt x="4291934" y="939005"/>
                  <a:pt x="4281273" y="949666"/>
                  <a:pt x="4281273" y="962818"/>
                </a:cubicBezTo>
                <a:lnTo>
                  <a:pt x="4281273" y="1158079"/>
                </a:lnTo>
                <a:cubicBezTo>
                  <a:pt x="4281273" y="1171231"/>
                  <a:pt x="4291934" y="1181892"/>
                  <a:pt x="4305086" y="1181892"/>
                </a:cubicBezTo>
                <a:lnTo>
                  <a:pt x="4357473" y="1181892"/>
                </a:lnTo>
                <a:cubicBezTo>
                  <a:pt x="4370625" y="1181892"/>
                  <a:pt x="4381286" y="1171231"/>
                  <a:pt x="4381286" y="1158079"/>
                </a:cubicBezTo>
                <a:lnTo>
                  <a:pt x="4381286" y="962818"/>
                </a:lnTo>
                <a:cubicBezTo>
                  <a:pt x="4381286" y="949666"/>
                  <a:pt x="4370625" y="939005"/>
                  <a:pt x="4357473" y="939005"/>
                </a:cubicBezTo>
                <a:close/>
                <a:moveTo>
                  <a:pt x="4519399" y="896143"/>
                </a:moveTo>
                <a:cubicBezTo>
                  <a:pt x="4506247" y="896143"/>
                  <a:pt x="4495586" y="906804"/>
                  <a:pt x="4495586" y="919956"/>
                </a:cubicBezTo>
                <a:lnTo>
                  <a:pt x="4495586" y="1115217"/>
                </a:lnTo>
                <a:cubicBezTo>
                  <a:pt x="4495586" y="1128369"/>
                  <a:pt x="4506247" y="1139030"/>
                  <a:pt x="4519399" y="1139030"/>
                </a:cubicBezTo>
                <a:lnTo>
                  <a:pt x="4571786" y="1139030"/>
                </a:lnTo>
                <a:cubicBezTo>
                  <a:pt x="4584938" y="1139030"/>
                  <a:pt x="4595599" y="1128369"/>
                  <a:pt x="4595599" y="1115217"/>
                </a:cubicBezTo>
                <a:lnTo>
                  <a:pt x="4595599" y="919956"/>
                </a:lnTo>
                <a:cubicBezTo>
                  <a:pt x="4595599" y="906804"/>
                  <a:pt x="4584938" y="896143"/>
                  <a:pt x="4571786" y="896143"/>
                </a:cubicBezTo>
                <a:close/>
                <a:moveTo>
                  <a:pt x="4745164" y="853280"/>
                </a:moveTo>
                <a:cubicBezTo>
                  <a:pt x="4727002" y="853280"/>
                  <a:pt x="4712279" y="868003"/>
                  <a:pt x="4712279" y="886165"/>
                </a:cubicBezTo>
                <a:lnTo>
                  <a:pt x="4712279" y="1063282"/>
                </a:lnTo>
                <a:cubicBezTo>
                  <a:pt x="4712279" y="1081444"/>
                  <a:pt x="4727002" y="1096167"/>
                  <a:pt x="4745164" y="1096167"/>
                </a:cubicBezTo>
                <a:lnTo>
                  <a:pt x="4817509" y="1096167"/>
                </a:lnTo>
                <a:cubicBezTo>
                  <a:pt x="4835671" y="1096167"/>
                  <a:pt x="4850394" y="1081444"/>
                  <a:pt x="4850394" y="1063282"/>
                </a:cubicBezTo>
                <a:lnTo>
                  <a:pt x="4850394" y="886165"/>
                </a:lnTo>
                <a:cubicBezTo>
                  <a:pt x="4850394" y="868003"/>
                  <a:pt x="4835671" y="853280"/>
                  <a:pt x="4817509" y="853280"/>
                </a:cubicBezTo>
                <a:close/>
                <a:moveTo>
                  <a:pt x="4995194" y="793748"/>
                </a:moveTo>
                <a:cubicBezTo>
                  <a:pt x="4977032" y="793748"/>
                  <a:pt x="4962309" y="808471"/>
                  <a:pt x="4962309" y="826633"/>
                </a:cubicBezTo>
                <a:lnTo>
                  <a:pt x="4962309" y="1032327"/>
                </a:lnTo>
                <a:cubicBezTo>
                  <a:pt x="4962309" y="1050489"/>
                  <a:pt x="4977032" y="1065212"/>
                  <a:pt x="4995194" y="1065212"/>
                </a:cubicBezTo>
                <a:lnTo>
                  <a:pt x="5067539" y="1065212"/>
                </a:lnTo>
                <a:cubicBezTo>
                  <a:pt x="5085701" y="1065212"/>
                  <a:pt x="5100424" y="1050489"/>
                  <a:pt x="5100424" y="1032327"/>
                </a:cubicBezTo>
                <a:lnTo>
                  <a:pt x="5100424" y="826633"/>
                </a:lnTo>
                <a:cubicBezTo>
                  <a:pt x="5100424" y="808471"/>
                  <a:pt x="5085701" y="793748"/>
                  <a:pt x="5067539" y="793748"/>
                </a:cubicBezTo>
                <a:close/>
                <a:moveTo>
                  <a:pt x="5273799" y="743742"/>
                </a:moveTo>
                <a:cubicBezTo>
                  <a:pt x="5255637" y="743742"/>
                  <a:pt x="5240914" y="758465"/>
                  <a:pt x="5240914" y="776627"/>
                </a:cubicBezTo>
                <a:lnTo>
                  <a:pt x="5240914" y="1016349"/>
                </a:lnTo>
                <a:cubicBezTo>
                  <a:pt x="5240914" y="1034511"/>
                  <a:pt x="5255637" y="1049234"/>
                  <a:pt x="5273799" y="1049234"/>
                </a:cubicBezTo>
                <a:lnTo>
                  <a:pt x="5346144" y="1049234"/>
                </a:lnTo>
                <a:cubicBezTo>
                  <a:pt x="5364306" y="1049234"/>
                  <a:pt x="5379029" y="1034511"/>
                  <a:pt x="5379029" y="1016349"/>
                </a:cubicBezTo>
                <a:lnTo>
                  <a:pt x="5379029" y="776627"/>
                </a:lnTo>
                <a:cubicBezTo>
                  <a:pt x="5379029" y="758465"/>
                  <a:pt x="5364306" y="743742"/>
                  <a:pt x="5346144" y="743742"/>
                </a:cubicBezTo>
                <a:close/>
                <a:moveTo>
                  <a:pt x="5526211" y="698499"/>
                </a:moveTo>
                <a:cubicBezTo>
                  <a:pt x="5508049" y="698499"/>
                  <a:pt x="5493326" y="713222"/>
                  <a:pt x="5493326" y="731384"/>
                </a:cubicBezTo>
                <a:lnTo>
                  <a:pt x="5493326" y="971106"/>
                </a:lnTo>
                <a:cubicBezTo>
                  <a:pt x="5493326" y="989268"/>
                  <a:pt x="5508049" y="1003991"/>
                  <a:pt x="5526211" y="1003991"/>
                </a:cubicBezTo>
                <a:lnTo>
                  <a:pt x="5598556" y="1003991"/>
                </a:lnTo>
                <a:cubicBezTo>
                  <a:pt x="5616718" y="1003991"/>
                  <a:pt x="5631441" y="989268"/>
                  <a:pt x="5631441" y="971106"/>
                </a:cubicBezTo>
                <a:lnTo>
                  <a:pt x="5631441" y="731384"/>
                </a:lnTo>
                <a:cubicBezTo>
                  <a:pt x="5631441" y="713222"/>
                  <a:pt x="5616718" y="698499"/>
                  <a:pt x="5598556" y="698499"/>
                </a:cubicBezTo>
                <a:close/>
                <a:moveTo>
                  <a:pt x="5835774" y="660399"/>
                </a:moveTo>
                <a:cubicBezTo>
                  <a:pt x="5817612" y="660399"/>
                  <a:pt x="5802889" y="675122"/>
                  <a:pt x="5802889" y="693284"/>
                </a:cubicBezTo>
                <a:lnTo>
                  <a:pt x="5802889" y="933006"/>
                </a:lnTo>
                <a:cubicBezTo>
                  <a:pt x="5802889" y="951168"/>
                  <a:pt x="5817612" y="965891"/>
                  <a:pt x="5835774" y="965891"/>
                </a:cubicBezTo>
                <a:lnTo>
                  <a:pt x="5908119" y="965891"/>
                </a:lnTo>
                <a:cubicBezTo>
                  <a:pt x="5926281" y="965891"/>
                  <a:pt x="5941004" y="951168"/>
                  <a:pt x="5941004" y="933006"/>
                </a:cubicBezTo>
                <a:lnTo>
                  <a:pt x="5941004" y="693284"/>
                </a:lnTo>
                <a:cubicBezTo>
                  <a:pt x="5941004" y="675122"/>
                  <a:pt x="5926281" y="660399"/>
                  <a:pt x="5908119" y="660399"/>
                </a:cubicBezTo>
                <a:close/>
                <a:moveTo>
                  <a:pt x="6176292" y="617537"/>
                </a:moveTo>
                <a:cubicBezTo>
                  <a:pt x="6158130" y="617537"/>
                  <a:pt x="6143407" y="632260"/>
                  <a:pt x="6143407" y="650422"/>
                </a:cubicBezTo>
                <a:lnTo>
                  <a:pt x="6143407" y="890144"/>
                </a:lnTo>
                <a:cubicBezTo>
                  <a:pt x="6143407" y="908306"/>
                  <a:pt x="6158130" y="923029"/>
                  <a:pt x="6176292" y="923029"/>
                </a:cubicBezTo>
                <a:lnTo>
                  <a:pt x="6248637" y="923029"/>
                </a:lnTo>
                <a:cubicBezTo>
                  <a:pt x="6266799" y="923029"/>
                  <a:pt x="6281522" y="908306"/>
                  <a:pt x="6281522" y="890144"/>
                </a:cubicBezTo>
                <a:lnTo>
                  <a:pt x="6281522" y="650422"/>
                </a:lnTo>
                <a:cubicBezTo>
                  <a:pt x="6281522" y="632260"/>
                  <a:pt x="6266799" y="617537"/>
                  <a:pt x="6248637" y="617537"/>
                </a:cubicBezTo>
                <a:close/>
                <a:moveTo>
                  <a:pt x="6522481" y="567530"/>
                </a:moveTo>
                <a:cubicBezTo>
                  <a:pt x="6501187" y="567530"/>
                  <a:pt x="6483925" y="584792"/>
                  <a:pt x="6483925" y="606086"/>
                </a:cubicBezTo>
                <a:lnTo>
                  <a:pt x="6483925" y="864731"/>
                </a:lnTo>
                <a:cubicBezTo>
                  <a:pt x="6483925" y="886025"/>
                  <a:pt x="6501187" y="903287"/>
                  <a:pt x="6522481" y="903287"/>
                </a:cubicBezTo>
                <a:lnTo>
                  <a:pt x="6607301" y="903287"/>
                </a:lnTo>
                <a:cubicBezTo>
                  <a:pt x="6628595" y="903287"/>
                  <a:pt x="6645857" y="886025"/>
                  <a:pt x="6645857" y="864731"/>
                </a:cubicBezTo>
                <a:lnTo>
                  <a:pt x="6645857" y="606086"/>
                </a:lnTo>
                <a:cubicBezTo>
                  <a:pt x="6645857" y="584792"/>
                  <a:pt x="6628595" y="567530"/>
                  <a:pt x="6607301" y="567530"/>
                </a:cubicBezTo>
                <a:close/>
                <a:moveTo>
                  <a:pt x="9449524" y="565853"/>
                </a:moveTo>
                <a:lnTo>
                  <a:pt x="9455405" y="574674"/>
                </a:lnTo>
                <a:lnTo>
                  <a:pt x="9449548" y="574674"/>
                </a:lnTo>
                <a:close/>
                <a:moveTo>
                  <a:pt x="6915387" y="507999"/>
                </a:moveTo>
                <a:cubicBezTo>
                  <a:pt x="6894093" y="507999"/>
                  <a:pt x="6876831" y="525261"/>
                  <a:pt x="6876831" y="546555"/>
                </a:cubicBezTo>
                <a:lnTo>
                  <a:pt x="6876831" y="805200"/>
                </a:lnTo>
                <a:cubicBezTo>
                  <a:pt x="6876831" y="826494"/>
                  <a:pt x="6894093" y="843756"/>
                  <a:pt x="6915387" y="843756"/>
                </a:cubicBezTo>
                <a:lnTo>
                  <a:pt x="7000207" y="843756"/>
                </a:lnTo>
                <a:cubicBezTo>
                  <a:pt x="7021501" y="843756"/>
                  <a:pt x="7038763" y="826494"/>
                  <a:pt x="7038763" y="805200"/>
                </a:cubicBezTo>
                <a:lnTo>
                  <a:pt x="7038763" y="546555"/>
                </a:lnTo>
                <a:cubicBezTo>
                  <a:pt x="7038763" y="525261"/>
                  <a:pt x="7021501" y="507999"/>
                  <a:pt x="7000207" y="507999"/>
                </a:cubicBezTo>
                <a:close/>
                <a:moveTo>
                  <a:pt x="7332106" y="450849"/>
                </a:moveTo>
                <a:cubicBezTo>
                  <a:pt x="7310812" y="450849"/>
                  <a:pt x="7293550" y="468111"/>
                  <a:pt x="7293550" y="489405"/>
                </a:cubicBezTo>
                <a:lnTo>
                  <a:pt x="7293550" y="748050"/>
                </a:lnTo>
                <a:cubicBezTo>
                  <a:pt x="7293550" y="769344"/>
                  <a:pt x="7310812" y="786606"/>
                  <a:pt x="7332106" y="786606"/>
                </a:cubicBezTo>
                <a:lnTo>
                  <a:pt x="7416926" y="786606"/>
                </a:lnTo>
                <a:cubicBezTo>
                  <a:pt x="7438220" y="786606"/>
                  <a:pt x="7455482" y="769344"/>
                  <a:pt x="7455482" y="748050"/>
                </a:cubicBezTo>
                <a:lnTo>
                  <a:pt x="7455482" y="489405"/>
                </a:lnTo>
                <a:cubicBezTo>
                  <a:pt x="7455482" y="468111"/>
                  <a:pt x="7438220" y="450849"/>
                  <a:pt x="7416926" y="450849"/>
                </a:cubicBezTo>
                <a:close/>
                <a:moveTo>
                  <a:pt x="7779441" y="388935"/>
                </a:moveTo>
                <a:cubicBezTo>
                  <a:pt x="7754389" y="388935"/>
                  <a:pt x="7734081" y="409243"/>
                  <a:pt x="7734081" y="434295"/>
                </a:cubicBezTo>
                <a:lnTo>
                  <a:pt x="7734081" y="705527"/>
                </a:lnTo>
                <a:cubicBezTo>
                  <a:pt x="7734081" y="730579"/>
                  <a:pt x="7754389" y="750887"/>
                  <a:pt x="7779441" y="750887"/>
                </a:cubicBezTo>
                <a:lnTo>
                  <a:pt x="7879229" y="750887"/>
                </a:lnTo>
                <a:cubicBezTo>
                  <a:pt x="7904281" y="750887"/>
                  <a:pt x="7924589" y="730579"/>
                  <a:pt x="7924589" y="705527"/>
                </a:cubicBezTo>
                <a:lnTo>
                  <a:pt x="7924589" y="434295"/>
                </a:lnTo>
                <a:cubicBezTo>
                  <a:pt x="7924589" y="409243"/>
                  <a:pt x="7904281" y="388935"/>
                  <a:pt x="7879229" y="388935"/>
                </a:cubicBezTo>
                <a:close/>
                <a:moveTo>
                  <a:pt x="8264195" y="315117"/>
                </a:moveTo>
                <a:cubicBezTo>
                  <a:pt x="8234446" y="315117"/>
                  <a:pt x="8210330" y="339233"/>
                  <a:pt x="8210330" y="368982"/>
                </a:cubicBezTo>
                <a:lnTo>
                  <a:pt x="8210330" y="623204"/>
                </a:lnTo>
                <a:cubicBezTo>
                  <a:pt x="8210330" y="652953"/>
                  <a:pt x="8234446" y="677069"/>
                  <a:pt x="8264195" y="677069"/>
                </a:cubicBezTo>
                <a:lnTo>
                  <a:pt x="8382692" y="677069"/>
                </a:lnTo>
                <a:cubicBezTo>
                  <a:pt x="8412441" y="677069"/>
                  <a:pt x="8436557" y="652953"/>
                  <a:pt x="8436557" y="623204"/>
                </a:cubicBezTo>
                <a:lnTo>
                  <a:pt x="8436557" y="368982"/>
                </a:lnTo>
                <a:cubicBezTo>
                  <a:pt x="8436557" y="339233"/>
                  <a:pt x="8412441" y="315117"/>
                  <a:pt x="8382692" y="315117"/>
                </a:cubicBezTo>
                <a:close/>
                <a:moveTo>
                  <a:pt x="8771400" y="248444"/>
                </a:moveTo>
                <a:cubicBezTo>
                  <a:pt x="8735075" y="248444"/>
                  <a:pt x="8705628" y="277891"/>
                  <a:pt x="8705628" y="314216"/>
                </a:cubicBezTo>
                <a:lnTo>
                  <a:pt x="8705628" y="570816"/>
                </a:lnTo>
                <a:cubicBezTo>
                  <a:pt x="8705628" y="607141"/>
                  <a:pt x="8735075" y="636588"/>
                  <a:pt x="8771400" y="636588"/>
                </a:cubicBezTo>
                <a:lnTo>
                  <a:pt x="8916091" y="636588"/>
                </a:lnTo>
                <a:cubicBezTo>
                  <a:pt x="8952416" y="636588"/>
                  <a:pt x="8981863" y="607141"/>
                  <a:pt x="8981863" y="570816"/>
                </a:cubicBezTo>
                <a:lnTo>
                  <a:pt x="8981863" y="314216"/>
                </a:lnTo>
                <a:cubicBezTo>
                  <a:pt x="8981863" y="277891"/>
                  <a:pt x="8952416" y="248444"/>
                  <a:pt x="8916091" y="248444"/>
                </a:cubicBezTo>
                <a:close/>
                <a:moveTo>
                  <a:pt x="9448413" y="165099"/>
                </a:moveTo>
                <a:lnTo>
                  <a:pt x="9450618" y="165099"/>
                </a:lnTo>
                <a:lnTo>
                  <a:pt x="9448416" y="166369"/>
                </a:lnTo>
                <a:close/>
                <a:moveTo>
                  <a:pt x="9447956" y="0"/>
                </a:moveTo>
                <a:lnTo>
                  <a:pt x="9448413" y="165099"/>
                </a:lnTo>
                <a:lnTo>
                  <a:pt x="9326231" y="165099"/>
                </a:lnTo>
                <a:cubicBezTo>
                  <a:pt x="9289906" y="165099"/>
                  <a:pt x="9260459" y="194546"/>
                  <a:pt x="9260459" y="230871"/>
                </a:cubicBezTo>
                <a:lnTo>
                  <a:pt x="9260459" y="508902"/>
                </a:lnTo>
                <a:cubicBezTo>
                  <a:pt x="9260459" y="545227"/>
                  <a:pt x="9289906" y="574674"/>
                  <a:pt x="9326231" y="574674"/>
                </a:cubicBezTo>
                <a:lnTo>
                  <a:pt x="9449548" y="574674"/>
                </a:lnTo>
                <a:lnTo>
                  <a:pt x="9459779" y="4267992"/>
                </a:lnTo>
                <a:lnTo>
                  <a:pt x="9340835" y="4267992"/>
                </a:lnTo>
                <a:cubicBezTo>
                  <a:pt x="9303027" y="4267992"/>
                  <a:pt x="9272377" y="4298642"/>
                  <a:pt x="9272377" y="4336450"/>
                </a:cubicBezTo>
                <a:lnTo>
                  <a:pt x="9272377" y="4540597"/>
                </a:lnTo>
                <a:cubicBezTo>
                  <a:pt x="9272377" y="4578405"/>
                  <a:pt x="9303027" y="4609055"/>
                  <a:pt x="9340835" y="4609055"/>
                </a:cubicBezTo>
                <a:lnTo>
                  <a:pt x="9460723" y="4609055"/>
                </a:lnTo>
                <a:cubicBezTo>
                  <a:pt x="9460842" y="4651737"/>
                  <a:pt x="9460960" y="4694419"/>
                  <a:pt x="9461078" y="4737100"/>
                </a:cubicBezTo>
                <a:lnTo>
                  <a:pt x="5366964" y="4251580"/>
                </a:lnTo>
                <a:lnTo>
                  <a:pt x="1535293" y="3503617"/>
                </a:lnTo>
                <a:lnTo>
                  <a:pt x="0" y="3385518"/>
                </a:lnTo>
                <a:lnTo>
                  <a:pt x="13122" y="1837103"/>
                </a:lnTo>
                <a:lnTo>
                  <a:pt x="1049773" y="1705881"/>
                </a:lnTo>
                <a:lnTo>
                  <a:pt x="5393208" y="669230"/>
                </a:lnTo>
                <a:close/>
              </a:path>
            </a:pathLst>
          </a:cu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19" name="圆角矩形 97"/>
          <p:cNvSpPr/>
          <p:nvPr/>
        </p:nvSpPr>
        <p:spPr>
          <a:xfrm>
            <a:off x="1162770" y="2390181"/>
            <a:ext cx="519555" cy="830249"/>
          </a:xfrm>
          <a:custGeom>
            <a:avLst/>
            <a:gdLst>
              <a:gd name="connsiteX0" fmla="*/ 0 w 690562"/>
              <a:gd name="connsiteY0" fmla="*/ 29370 h 821348"/>
              <a:gd name="connsiteX1" fmla="*/ 29370 w 690562"/>
              <a:gd name="connsiteY1" fmla="*/ 0 h 821348"/>
              <a:gd name="connsiteX2" fmla="*/ 661192 w 690562"/>
              <a:gd name="connsiteY2" fmla="*/ 0 h 821348"/>
              <a:gd name="connsiteX3" fmla="*/ 690562 w 690562"/>
              <a:gd name="connsiteY3" fmla="*/ 29370 h 821348"/>
              <a:gd name="connsiteX4" fmla="*/ 690562 w 690562"/>
              <a:gd name="connsiteY4" fmla="*/ 791978 h 821348"/>
              <a:gd name="connsiteX5" fmla="*/ 661192 w 690562"/>
              <a:gd name="connsiteY5" fmla="*/ 821348 h 821348"/>
              <a:gd name="connsiteX6" fmla="*/ 29370 w 690562"/>
              <a:gd name="connsiteY6" fmla="*/ 821348 h 821348"/>
              <a:gd name="connsiteX7" fmla="*/ 0 w 690562"/>
              <a:gd name="connsiteY7" fmla="*/ 791978 h 821348"/>
              <a:gd name="connsiteX8" fmla="*/ 0 w 690562"/>
              <a:gd name="connsiteY8" fmla="*/ 29370 h 821348"/>
              <a:gd name="-1" fmla="*/ 0 w 690562"/>
              <a:gd name="-2" fmla="*/ 96045 h 888023"/>
              <a:gd name="-3" fmla="*/ 29370 w 690562"/>
              <a:gd name="-4" fmla="*/ 66675 h 888023"/>
              <a:gd name="-5" fmla="*/ 627855 w 690562"/>
              <a:gd name="-6" fmla="*/ 0 h 888023"/>
              <a:gd name="-7" fmla="*/ 690562 w 690562"/>
              <a:gd name="-8" fmla="*/ 96045 h 888023"/>
              <a:gd name="-9" fmla="*/ 690562 w 690562"/>
              <a:gd name="-10" fmla="*/ 858653 h 888023"/>
              <a:gd name="-11" fmla="*/ 661192 w 690562"/>
              <a:gd name="-12" fmla="*/ 888023 h 888023"/>
              <a:gd name="-13" fmla="*/ 29370 w 690562"/>
              <a:gd name="-14" fmla="*/ 888023 h 888023"/>
              <a:gd name="-15" fmla="*/ 0 w 690562"/>
              <a:gd name="-16" fmla="*/ 858653 h 888023"/>
              <a:gd name="-17" fmla="*/ 0 w 690562"/>
              <a:gd name="-18" fmla="*/ 96045 h 888023"/>
              <a:gd name="-19" fmla="*/ 0 w 690562"/>
              <a:gd name="-20" fmla="*/ 96045 h 888023"/>
              <a:gd name="-21" fmla="*/ 29370 w 690562"/>
              <a:gd name="-22" fmla="*/ 66675 h 888023"/>
              <a:gd name="-23" fmla="*/ 627855 w 690562"/>
              <a:gd name="-24" fmla="*/ 0 h 888023"/>
              <a:gd name="-25" fmla="*/ 690562 w 690562"/>
              <a:gd name="-26" fmla="*/ 96045 h 888023"/>
              <a:gd name="-27" fmla="*/ 690562 w 690562"/>
              <a:gd name="-28" fmla="*/ 858653 h 888023"/>
              <a:gd name="-29" fmla="*/ 661192 w 690562"/>
              <a:gd name="-30" fmla="*/ 888023 h 888023"/>
              <a:gd name="-31" fmla="*/ 29370 w 690562"/>
              <a:gd name="-32" fmla="*/ 888023 h 888023"/>
              <a:gd name="-33" fmla="*/ 0 w 690562"/>
              <a:gd name="-34" fmla="*/ 858653 h 888023"/>
              <a:gd name="-35" fmla="*/ 0 w 690562"/>
              <a:gd name="-36" fmla="*/ 96045 h 888023"/>
              <a:gd name="-37" fmla="*/ 0 w 690562"/>
              <a:gd name="-38" fmla="*/ 96045 h 888023"/>
              <a:gd name="-39" fmla="*/ 29370 w 690562"/>
              <a:gd name="-40" fmla="*/ 66675 h 888023"/>
              <a:gd name="-41" fmla="*/ 627855 w 690562"/>
              <a:gd name="-42" fmla="*/ 0 h 888023"/>
              <a:gd name="-43" fmla="*/ 690562 w 690562"/>
              <a:gd name="-44" fmla="*/ 96045 h 888023"/>
              <a:gd name="-45" fmla="*/ 690562 w 690562"/>
              <a:gd name="-46" fmla="*/ 858653 h 888023"/>
              <a:gd name="-47" fmla="*/ 661192 w 690562"/>
              <a:gd name="-48" fmla="*/ 888023 h 888023"/>
              <a:gd name="-49" fmla="*/ 29370 w 690562"/>
              <a:gd name="-50" fmla="*/ 888023 h 888023"/>
              <a:gd name="-51" fmla="*/ 0 w 690562"/>
              <a:gd name="-52" fmla="*/ 858653 h 888023"/>
              <a:gd name="-53" fmla="*/ 0 w 690562"/>
              <a:gd name="-54" fmla="*/ 96045 h 888023"/>
              <a:gd name="-55" fmla="*/ 0 w 690562"/>
              <a:gd name="-56" fmla="*/ 96045 h 888023"/>
              <a:gd name="-57" fmla="*/ 29370 w 690562"/>
              <a:gd name="-58" fmla="*/ 66675 h 888023"/>
              <a:gd name="-59" fmla="*/ 627855 w 690562"/>
              <a:gd name="-60" fmla="*/ 0 h 888023"/>
              <a:gd name="-61" fmla="*/ 669130 w 690562"/>
              <a:gd name="-62" fmla="*/ 34132 h 888023"/>
              <a:gd name="-63" fmla="*/ 690562 w 690562"/>
              <a:gd name="-64" fmla="*/ 858653 h 888023"/>
              <a:gd name="-65" fmla="*/ 661192 w 690562"/>
              <a:gd name="-66" fmla="*/ 888023 h 888023"/>
              <a:gd name="-67" fmla="*/ 29370 w 690562"/>
              <a:gd name="-68" fmla="*/ 888023 h 888023"/>
              <a:gd name="-69" fmla="*/ 0 w 690562"/>
              <a:gd name="-70" fmla="*/ 858653 h 888023"/>
              <a:gd name="-71" fmla="*/ 0 w 690562"/>
              <a:gd name="-72" fmla="*/ 96045 h 888023"/>
              <a:gd name="-73" fmla="*/ 0 w 690562"/>
              <a:gd name="-74" fmla="*/ 103189 h 895167"/>
              <a:gd name="-75" fmla="*/ 29370 w 690562"/>
              <a:gd name="-76" fmla="*/ 73819 h 895167"/>
              <a:gd name="-77" fmla="*/ 625474 w 690562"/>
              <a:gd name="-78" fmla="*/ 0 h 895167"/>
              <a:gd name="-79" fmla="*/ 669130 w 690562"/>
              <a:gd name="-80" fmla="*/ 41276 h 895167"/>
              <a:gd name="-81" fmla="*/ 690562 w 690562"/>
              <a:gd name="-82" fmla="*/ 865797 h 895167"/>
              <a:gd name="-83" fmla="*/ 661192 w 690562"/>
              <a:gd name="-84" fmla="*/ 895167 h 895167"/>
              <a:gd name="-85" fmla="*/ 29370 w 690562"/>
              <a:gd name="-86" fmla="*/ 895167 h 895167"/>
              <a:gd name="-87" fmla="*/ 0 w 690562"/>
              <a:gd name="-88" fmla="*/ 865797 h 895167"/>
              <a:gd name="-89" fmla="*/ 0 w 690562"/>
              <a:gd name="-90" fmla="*/ 103189 h 895167"/>
              <a:gd name="-91" fmla="*/ 0 w 690562"/>
              <a:gd name="-92" fmla="*/ 103189 h 935648"/>
              <a:gd name="-93" fmla="*/ 29370 w 690562"/>
              <a:gd name="-94" fmla="*/ 73819 h 935648"/>
              <a:gd name="-95" fmla="*/ 625474 w 690562"/>
              <a:gd name="-96" fmla="*/ 0 h 935648"/>
              <a:gd name="-97" fmla="*/ 669130 w 690562"/>
              <a:gd name="-98" fmla="*/ 41276 h 935648"/>
              <a:gd name="-99" fmla="*/ 690562 w 690562"/>
              <a:gd name="-100" fmla="*/ 865797 h 935648"/>
              <a:gd name="-101" fmla="*/ 632617 w 690562"/>
              <a:gd name="-102" fmla="*/ 935648 h 935648"/>
              <a:gd name="-103" fmla="*/ 29370 w 690562"/>
              <a:gd name="-104" fmla="*/ 895167 h 935648"/>
              <a:gd name="-105" fmla="*/ 0 w 690562"/>
              <a:gd name="-106" fmla="*/ 865797 h 935648"/>
              <a:gd name="-107" fmla="*/ 0 w 690562"/>
              <a:gd name="-108" fmla="*/ 103189 h 935648"/>
              <a:gd name="-109" fmla="*/ 0 w 669130"/>
              <a:gd name="-110" fmla="*/ 103189 h 935648"/>
              <a:gd name="-111" fmla="*/ 29370 w 669130"/>
              <a:gd name="-112" fmla="*/ 73819 h 935648"/>
              <a:gd name="-113" fmla="*/ 625474 w 669130"/>
              <a:gd name="-114" fmla="*/ 0 h 935648"/>
              <a:gd name="-115" fmla="*/ 669130 w 669130"/>
              <a:gd name="-116" fmla="*/ 41276 h 935648"/>
              <a:gd name="-117" fmla="*/ 650081 w 669130"/>
              <a:gd name="-118" fmla="*/ 870560 h 935648"/>
              <a:gd name="-119" fmla="*/ 632617 w 669130"/>
              <a:gd name="-120" fmla="*/ 935648 h 935648"/>
              <a:gd name="-121" fmla="*/ 29370 w 669130"/>
              <a:gd name="-122" fmla="*/ 895167 h 935648"/>
              <a:gd name="-123" fmla="*/ 0 w 669130"/>
              <a:gd name="-124" fmla="*/ 865797 h 935648"/>
              <a:gd name="-125" fmla="*/ 0 w 669130"/>
              <a:gd name="-126" fmla="*/ 103189 h 935648"/>
              <a:gd name="-127" fmla="*/ 0 w 669130"/>
              <a:gd name="-128" fmla="*/ 103189 h 935648"/>
              <a:gd name="-129" fmla="*/ 29370 w 669130"/>
              <a:gd name="-130" fmla="*/ 73819 h 935648"/>
              <a:gd name="-131" fmla="*/ 625474 w 669130"/>
              <a:gd name="-132" fmla="*/ 0 h 935648"/>
              <a:gd name="-133" fmla="*/ 669130 w 669130"/>
              <a:gd name="-134" fmla="*/ 41276 h 935648"/>
              <a:gd name="-135" fmla="*/ 659606 w 669130"/>
              <a:gd name="-136" fmla="*/ 887228 h 935648"/>
              <a:gd name="-137" fmla="*/ 632617 w 669130"/>
              <a:gd name="-138" fmla="*/ 935648 h 935648"/>
              <a:gd name="-139" fmla="*/ 29370 w 669130"/>
              <a:gd name="-140" fmla="*/ 895167 h 935648"/>
              <a:gd name="-141" fmla="*/ 0 w 669130"/>
              <a:gd name="-142" fmla="*/ 865797 h 935648"/>
              <a:gd name="-143" fmla="*/ 0 w 669130"/>
              <a:gd name="-144" fmla="*/ 103189 h 935648"/>
              <a:gd name="-145" fmla="*/ 0 w 669130"/>
              <a:gd name="-146" fmla="*/ 103189 h 935648"/>
              <a:gd name="-147" fmla="*/ 29370 w 669130"/>
              <a:gd name="-148" fmla="*/ 73819 h 935648"/>
              <a:gd name="-149" fmla="*/ 625474 w 669130"/>
              <a:gd name="-150" fmla="*/ 0 h 935648"/>
              <a:gd name="-151" fmla="*/ 669130 w 669130"/>
              <a:gd name="-152" fmla="*/ 41276 h 935648"/>
              <a:gd name="-153" fmla="*/ 659606 w 669130"/>
              <a:gd name="-154" fmla="*/ 887228 h 935648"/>
              <a:gd name="-155" fmla="*/ 632617 w 669130"/>
              <a:gd name="-156" fmla="*/ 935648 h 935648"/>
              <a:gd name="-157" fmla="*/ 26989 w 669130"/>
              <a:gd name="-158" fmla="*/ 902311 h 935648"/>
              <a:gd name="-159" fmla="*/ 0 w 669130"/>
              <a:gd name="-160" fmla="*/ 865797 h 935648"/>
              <a:gd name="-161" fmla="*/ 0 w 669130"/>
              <a:gd name="-162" fmla="*/ 103189 h 935648"/>
              <a:gd name="-163" fmla="*/ 0 w 669130"/>
              <a:gd name="-164" fmla="*/ 100808 h 933267"/>
              <a:gd name="-165" fmla="*/ 29370 w 669130"/>
              <a:gd name="-166" fmla="*/ 71438 h 933267"/>
              <a:gd name="-167" fmla="*/ 625474 w 669130"/>
              <a:gd name="-168" fmla="*/ 0 h 933267"/>
              <a:gd name="-169" fmla="*/ 669130 w 669130"/>
              <a:gd name="-170" fmla="*/ 38895 h 933267"/>
              <a:gd name="-171" fmla="*/ 659606 w 669130"/>
              <a:gd name="-172" fmla="*/ 884847 h 933267"/>
              <a:gd name="-173" fmla="*/ 632617 w 669130"/>
              <a:gd name="-174" fmla="*/ 933267 h 933267"/>
              <a:gd name="-175" fmla="*/ 26989 w 669130"/>
              <a:gd name="-176" fmla="*/ 899930 h 933267"/>
              <a:gd name="-177" fmla="*/ 0 w 669130"/>
              <a:gd name="-178" fmla="*/ 863416 h 933267"/>
              <a:gd name="-179" fmla="*/ 0 w 669130"/>
              <a:gd name="-180" fmla="*/ 100808 h 933267"/>
              <a:gd name="-181" fmla="*/ 0 w 669130"/>
              <a:gd name="-182" fmla="*/ 100808 h 933267"/>
              <a:gd name="-183" fmla="*/ 29370 w 669130"/>
              <a:gd name="-184" fmla="*/ 71438 h 933267"/>
              <a:gd name="-185" fmla="*/ 625474 w 669130"/>
              <a:gd name="-186" fmla="*/ 0 h 933267"/>
              <a:gd name="-187" fmla="*/ 669130 w 669130"/>
              <a:gd name="-188" fmla="*/ 38895 h 933267"/>
              <a:gd name="-189" fmla="*/ 659606 w 669130"/>
              <a:gd name="-190" fmla="*/ 884847 h 933267"/>
              <a:gd name="-191" fmla="*/ 632617 w 669130"/>
              <a:gd name="-192" fmla="*/ 933267 h 933267"/>
              <a:gd name="-193" fmla="*/ 26989 w 669130"/>
              <a:gd name="-194" fmla="*/ 899930 h 933267"/>
              <a:gd name="-195" fmla="*/ 0 w 669130"/>
              <a:gd name="-196" fmla="*/ 863416 h 933267"/>
              <a:gd name="-197" fmla="*/ 0 w 669130"/>
              <a:gd name="-198" fmla="*/ 100808 h 933267"/>
              <a:gd name="-199" fmla="*/ 0 w 659606"/>
              <a:gd name="-200" fmla="*/ 100808 h 933267"/>
              <a:gd name="-201" fmla="*/ 29370 w 659606"/>
              <a:gd name="-202" fmla="*/ 71438 h 933267"/>
              <a:gd name="-203" fmla="*/ 625474 w 659606"/>
              <a:gd name="-204" fmla="*/ 0 h 933267"/>
              <a:gd name="-205" fmla="*/ 650080 w 659606"/>
              <a:gd name="-206" fmla="*/ 43658 h 933267"/>
              <a:gd name="-207" fmla="*/ 659606 w 659606"/>
              <a:gd name="-208" fmla="*/ 884847 h 933267"/>
              <a:gd name="-209" fmla="*/ 632617 w 659606"/>
              <a:gd name="-210" fmla="*/ 933267 h 933267"/>
              <a:gd name="-211" fmla="*/ 26989 w 659606"/>
              <a:gd name="-212" fmla="*/ 899930 h 933267"/>
              <a:gd name="-213" fmla="*/ 0 w 659606"/>
              <a:gd name="-214" fmla="*/ 863416 h 933267"/>
              <a:gd name="-215" fmla="*/ 0 w 659606"/>
              <a:gd name="-216" fmla="*/ 100808 h 933267"/>
              <a:gd name="-217" fmla="*/ 0 w 664368"/>
              <a:gd name="-218" fmla="*/ 100808 h 933267"/>
              <a:gd name="-219" fmla="*/ 29370 w 664368"/>
              <a:gd name="-220" fmla="*/ 71438 h 933267"/>
              <a:gd name="-221" fmla="*/ 625474 w 664368"/>
              <a:gd name="-222" fmla="*/ 0 h 933267"/>
              <a:gd name="-223" fmla="*/ 664368 w 664368"/>
              <a:gd name="-224" fmla="*/ 53183 h 933267"/>
              <a:gd name="-225" fmla="*/ 659606 w 664368"/>
              <a:gd name="-226" fmla="*/ 884847 h 933267"/>
              <a:gd name="-227" fmla="*/ 632617 w 664368"/>
              <a:gd name="-228" fmla="*/ 933267 h 933267"/>
              <a:gd name="-229" fmla="*/ 26989 w 664368"/>
              <a:gd name="-230" fmla="*/ 899930 h 933267"/>
              <a:gd name="-231" fmla="*/ 0 w 664368"/>
              <a:gd name="-232" fmla="*/ 863416 h 933267"/>
              <a:gd name="-233" fmla="*/ 0 w 664368"/>
              <a:gd name="-234" fmla="*/ 100808 h 933267"/>
              <a:gd name="-235" fmla="*/ 0 w 664368"/>
              <a:gd name="-236" fmla="*/ 102656 h 935115"/>
              <a:gd name="-237" fmla="*/ 29370 w 664368"/>
              <a:gd name="-238" fmla="*/ 73286 h 935115"/>
              <a:gd name="-239" fmla="*/ 625474 w 664368"/>
              <a:gd name="-240" fmla="*/ 1848 h 935115"/>
              <a:gd name="-241" fmla="*/ 664368 w 664368"/>
              <a:gd name="-242" fmla="*/ 55031 h 935115"/>
              <a:gd name="-243" fmla="*/ 659606 w 664368"/>
              <a:gd name="-244" fmla="*/ 886695 h 935115"/>
              <a:gd name="-245" fmla="*/ 632617 w 664368"/>
              <a:gd name="-246" fmla="*/ 935115 h 935115"/>
              <a:gd name="-247" fmla="*/ 26989 w 664368"/>
              <a:gd name="-248" fmla="*/ 901778 h 935115"/>
              <a:gd name="-249" fmla="*/ 0 w 664368"/>
              <a:gd name="-250" fmla="*/ 865264 h 935115"/>
              <a:gd name="-251" fmla="*/ 0 w 664368"/>
              <a:gd name="-252" fmla="*/ 102656 h 935115"/>
            </a:gdLst>
            <a:ahLst/>
            <a:cxnLst>
              <a:cxn ang="0">
                <a:pos x="-235" y="-236"/>
              </a:cxn>
              <a:cxn ang="0">
                <a:pos x="-237" y="-238"/>
              </a:cxn>
              <a:cxn ang="0">
                <a:pos x="-239" y="-240"/>
              </a:cxn>
              <a:cxn ang="0">
                <a:pos x="-241" y="-242"/>
              </a:cxn>
              <a:cxn ang="0">
                <a:pos x="-243" y="-244"/>
              </a:cxn>
              <a:cxn ang="0">
                <a:pos x="-245" y="-246"/>
              </a:cxn>
              <a:cxn ang="0">
                <a:pos x="-247" y="-248"/>
              </a:cxn>
              <a:cxn ang="0">
                <a:pos x="-249" y="-250"/>
              </a:cxn>
              <a:cxn ang="0">
                <a:pos x="-251" y="-252"/>
              </a:cxn>
            </a:cxnLst>
            <a:rect l="l" t="t" r="r" b="b"/>
            <a:pathLst>
              <a:path w="664368" h="935115">
                <a:moveTo>
                  <a:pt x="0" y="102656"/>
                </a:moveTo>
                <a:cubicBezTo>
                  <a:pt x="0" y="86435"/>
                  <a:pt x="13149" y="73286"/>
                  <a:pt x="29370" y="73286"/>
                </a:cubicBezTo>
                <a:cubicBezTo>
                  <a:pt x="220927" y="58999"/>
                  <a:pt x="467254" y="20899"/>
                  <a:pt x="625474" y="1848"/>
                </a:cubicBezTo>
                <a:cubicBezTo>
                  <a:pt x="658363" y="-10058"/>
                  <a:pt x="664368" y="38810"/>
                  <a:pt x="664368" y="55031"/>
                </a:cubicBezTo>
                <a:cubicBezTo>
                  <a:pt x="662781" y="332252"/>
                  <a:pt x="661193" y="609474"/>
                  <a:pt x="659606" y="886695"/>
                </a:cubicBezTo>
                <a:cubicBezTo>
                  <a:pt x="659606" y="902916"/>
                  <a:pt x="648838" y="935115"/>
                  <a:pt x="632617" y="935115"/>
                </a:cubicBezTo>
                <a:lnTo>
                  <a:pt x="26989" y="901778"/>
                </a:lnTo>
                <a:cubicBezTo>
                  <a:pt x="10768" y="901778"/>
                  <a:pt x="0" y="881485"/>
                  <a:pt x="0" y="865264"/>
                </a:cubicBezTo>
                <a:lnTo>
                  <a:pt x="0" y="102656"/>
                </a:lnTo>
                <a:close/>
              </a:path>
            </a:pathLst>
          </a:custGeom>
          <a:blipFill>
            <a:blip r:embed="rId1" cstate="print"/>
            <a:stretch>
              <a:fillRect/>
            </a:stretch>
          </a:blip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0" name="圆角矩形 97"/>
          <p:cNvSpPr/>
          <p:nvPr/>
        </p:nvSpPr>
        <p:spPr>
          <a:xfrm>
            <a:off x="1766377" y="2291510"/>
            <a:ext cx="567914" cy="996581"/>
          </a:xfrm>
          <a:custGeom>
            <a:avLst/>
            <a:gdLst>
              <a:gd name="connsiteX0" fmla="*/ 0 w 690562"/>
              <a:gd name="connsiteY0" fmla="*/ 29370 h 821348"/>
              <a:gd name="connsiteX1" fmla="*/ 29370 w 690562"/>
              <a:gd name="connsiteY1" fmla="*/ 0 h 821348"/>
              <a:gd name="connsiteX2" fmla="*/ 661192 w 690562"/>
              <a:gd name="connsiteY2" fmla="*/ 0 h 821348"/>
              <a:gd name="connsiteX3" fmla="*/ 690562 w 690562"/>
              <a:gd name="connsiteY3" fmla="*/ 29370 h 821348"/>
              <a:gd name="connsiteX4" fmla="*/ 690562 w 690562"/>
              <a:gd name="connsiteY4" fmla="*/ 791978 h 821348"/>
              <a:gd name="connsiteX5" fmla="*/ 661192 w 690562"/>
              <a:gd name="connsiteY5" fmla="*/ 821348 h 821348"/>
              <a:gd name="connsiteX6" fmla="*/ 29370 w 690562"/>
              <a:gd name="connsiteY6" fmla="*/ 821348 h 821348"/>
              <a:gd name="connsiteX7" fmla="*/ 0 w 690562"/>
              <a:gd name="connsiteY7" fmla="*/ 791978 h 821348"/>
              <a:gd name="connsiteX8" fmla="*/ 0 w 690562"/>
              <a:gd name="connsiteY8" fmla="*/ 29370 h 821348"/>
              <a:gd name="-1" fmla="*/ 0 w 690562"/>
              <a:gd name="-2" fmla="*/ 96045 h 888023"/>
              <a:gd name="-3" fmla="*/ 29370 w 690562"/>
              <a:gd name="-4" fmla="*/ 66675 h 888023"/>
              <a:gd name="-5" fmla="*/ 627855 w 690562"/>
              <a:gd name="-6" fmla="*/ 0 h 888023"/>
              <a:gd name="-7" fmla="*/ 690562 w 690562"/>
              <a:gd name="-8" fmla="*/ 96045 h 888023"/>
              <a:gd name="-9" fmla="*/ 690562 w 690562"/>
              <a:gd name="-10" fmla="*/ 858653 h 888023"/>
              <a:gd name="-11" fmla="*/ 661192 w 690562"/>
              <a:gd name="-12" fmla="*/ 888023 h 888023"/>
              <a:gd name="-13" fmla="*/ 29370 w 690562"/>
              <a:gd name="-14" fmla="*/ 888023 h 888023"/>
              <a:gd name="-15" fmla="*/ 0 w 690562"/>
              <a:gd name="-16" fmla="*/ 858653 h 888023"/>
              <a:gd name="-17" fmla="*/ 0 w 690562"/>
              <a:gd name="-18" fmla="*/ 96045 h 888023"/>
              <a:gd name="-19" fmla="*/ 0 w 690562"/>
              <a:gd name="-20" fmla="*/ 96045 h 888023"/>
              <a:gd name="-21" fmla="*/ 29370 w 690562"/>
              <a:gd name="-22" fmla="*/ 66675 h 888023"/>
              <a:gd name="-23" fmla="*/ 627855 w 690562"/>
              <a:gd name="-24" fmla="*/ 0 h 888023"/>
              <a:gd name="-25" fmla="*/ 690562 w 690562"/>
              <a:gd name="-26" fmla="*/ 96045 h 888023"/>
              <a:gd name="-27" fmla="*/ 690562 w 690562"/>
              <a:gd name="-28" fmla="*/ 858653 h 888023"/>
              <a:gd name="-29" fmla="*/ 661192 w 690562"/>
              <a:gd name="-30" fmla="*/ 888023 h 888023"/>
              <a:gd name="-31" fmla="*/ 29370 w 690562"/>
              <a:gd name="-32" fmla="*/ 888023 h 888023"/>
              <a:gd name="-33" fmla="*/ 0 w 690562"/>
              <a:gd name="-34" fmla="*/ 858653 h 888023"/>
              <a:gd name="-35" fmla="*/ 0 w 690562"/>
              <a:gd name="-36" fmla="*/ 96045 h 888023"/>
              <a:gd name="-37" fmla="*/ 0 w 690562"/>
              <a:gd name="-38" fmla="*/ 96045 h 888023"/>
              <a:gd name="-39" fmla="*/ 29370 w 690562"/>
              <a:gd name="-40" fmla="*/ 66675 h 888023"/>
              <a:gd name="-41" fmla="*/ 627855 w 690562"/>
              <a:gd name="-42" fmla="*/ 0 h 888023"/>
              <a:gd name="-43" fmla="*/ 690562 w 690562"/>
              <a:gd name="-44" fmla="*/ 96045 h 888023"/>
              <a:gd name="-45" fmla="*/ 690562 w 690562"/>
              <a:gd name="-46" fmla="*/ 858653 h 888023"/>
              <a:gd name="-47" fmla="*/ 661192 w 690562"/>
              <a:gd name="-48" fmla="*/ 888023 h 888023"/>
              <a:gd name="-49" fmla="*/ 29370 w 690562"/>
              <a:gd name="-50" fmla="*/ 888023 h 888023"/>
              <a:gd name="-51" fmla="*/ 0 w 690562"/>
              <a:gd name="-52" fmla="*/ 858653 h 888023"/>
              <a:gd name="-53" fmla="*/ 0 w 690562"/>
              <a:gd name="-54" fmla="*/ 96045 h 888023"/>
              <a:gd name="-55" fmla="*/ 0 w 690562"/>
              <a:gd name="-56" fmla="*/ 96045 h 888023"/>
              <a:gd name="-57" fmla="*/ 29370 w 690562"/>
              <a:gd name="-58" fmla="*/ 66675 h 888023"/>
              <a:gd name="-59" fmla="*/ 627855 w 690562"/>
              <a:gd name="-60" fmla="*/ 0 h 888023"/>
              <a:gd name="-61" fmla="*/ 669130 w 690562"/>
              <a:gd name="-62" fmla="*/ 34132 h 888023"/>
              <a:gd name="-63" fmla="*/ 690562 w 690562"/>
              <a:gd name="-64" fmla="*/ 858653 h 888023"/>
              <a:gd name="-65" fmla="*/ 661192 w 690562"/>
              <a:gd name="-66" fmla="*/ 888023 h 888023"/>
              <a:gd name="-67" fmla="*/ 29370 w 690562"/>
              <a:gd name="-68" fmla="*/ 888023 h 888023"/>
              <a:gd name="-69" fmla="*/ 0 w 690562"/>
              <a:gd name="-70" fmla="*/ 858653 h 888023"/>
              <a:gd name="-71" fmla="*/ 0 w 690562"/>
              <a:gd name="-72" fmla="*/ 96045 h 888023"/>
              <a:gd name="-73" fmla="*/ 0 w 690562"/>
              <a:gd name="-74" fmla="*/ 103189 h 895167"/>
              <a:gd name="-75" fmla="*/ 29370 w 690562"/>
              <a:gd name="-76" fmla="*/ 73819 h 895167"/>
              <a:gd name="-77" fmla="*/ 625474 w 690562"/>
              <a:gd name="-78" fmla="*/ 0 h 895167"/>
              <a:gd name="-79" fmla="*/ 669130 w 690562"/>
              <a:gd name="-80" fmla="*/ 41276 h 895167"/>
              <a:gd name="-81" fmla="*/ 690562 w 690562"/>
              <a:gd name="-82" fmla="*/ 865797 h 895167"/>
              <a:gd name="-83" fmla="*/ 661192 w 690562"/>
              <a:gd name="-84" fmla="*/ 895167 h 895167"/>
              <a:gd name="-85" fmla="*/ 29370 w 690562"/>
              <a:gd name="-86" fmla="*/ 895167 h 895167"/>
              <a:gd name="-87" fmla="*/ 0 w 690562"/>
              <a:gd name="-88" fmla="*/ 865797 h 895167"/>
              <a:gd name="-89" fmla="*/ 0 w 690562"/>
              <a:gd name="-90" fmla="*/ 103189 h 895167"/>
              <a:gd name="-91" fmla="*/ 0 w 690562"/>
              <a:gd name="-92" fmla="*/ 103189 h 935648"/>
              <a:gd name="-93" fmla="*/ 29370 w 690562"/>
              <a:gd name="-94" fmla="*/ 73819 h 935648"/>
              <a:gd name="-95" fmla="*/ 625474 w 690562"/>
              <a:gd name="-96" fmla="*/ 0 h 935648"/>
              <a:gd name="-97" fmla="*/ 669130 w 690562"/>
              <a:gd name="-98" fmla="*/ 41276 h 935648"/>
              <a:gd name="-99" fmla="*/ 690562 w 690562"/>
              <a:gd name="-100" fmla="*/ 865797 h 935648"/>
              <a:gd name="-101" fmla="*/ 632617 w 690562"/>
              <a:gd name="-102" fmla="*/ 935648 h 935648"/>
              <a:gd name="-103" fmla="*/ 29370 w 690562"/>
              <a:gd name="-104" fmla="*/ 895167 h 935648"/>
              <a:gd name="-105" fmla="*/ 0 w 690562"/>
              <a:gd name="-106" fmla="*/ 865797 h 935648"/>
              <a:gd name="-107" fmla="*/ 0 w 690562"/>
              <a:gd name="-108" fmla="*/ 103189 h 935648"/>
              <a:gd name="-109" fmla="*/ 0 w 669130"/>
              <a:gd name="-110" fmla="*/ 103189 h 935648"/>
              <a:gd name="-111" fmla="*/ 29370 w 669130"/>
              <a:gd name="-112" fmla="*/ 73819 h 935648"/>
              <a:gd name="-113" fmla="*/ 625474 w 669130"/>
              <a:gd name="-114" fmla="*/ 0 h 935648"/>
              <a:gd name="-115" fmla="*/ 669130 w 669130"/>
              <a:gd name="-116" fmla="*/ 41276 h 935648"/>
              <a:gd name="-117" fmla="*/ 650081 w 669130"/>
              <a:gd name="-118" fmla="*/ 870560 h 935648"/>
              <a:gd name="-119" fmla="*/ 632617 w 669130"/>
              <a:gd name="-120" fmla="*/ 935648 h 935648"/>
              <a:gd name="-121" fmla="*/ 29370 w 669130"/>
              <a:gd name="-122" fmla="*/ 895167 h 935648"/>
              <a:gd name="-123" fmla="*/ 0 w 669130"/>
              <a:gd name="-124" fmla="*/ 865797 h 935648"/>
              <a:gd name="-125" fmla="*/ 0 w 669130"/>
              <a:gd name="-126" fmla="*/ 103189 h 935648"/>
              <a:gd name="-127" fmla="*/ 0 w 669130"/>
              <a:gd name="-128" fmla="*/ 103189 h 935648"/>
              <a:gd name="-129" fmla="*/ 29370 w 669130"/>
              <a:gd name="-130" fmla="*/ 73819 h 935648"/>
              <a:gd name="-131" fmla="*/ 625474 w 669130"/>
              <a:gd name="-132" fmla="*/ 0 h 935648"/>
              <a:gd name="-133" fmla="*/ 669130 w 669130"/>
              <a:gd name="-134" fmla="*/ 41276 h 935648"/>
              <a:gd name="-135" fmla="*/ 659606 w 669130"/>
              <a:gd name="-136" fmla="*/ 887228 h 935648"/>
              <a:gd name="-137" fmla="*/ 632617 w 669130"/>
              <a:gd name="-138" fmla="*/ 935648 h 935648"/>
              <a:gd name="-139" fmla="*/ 29370 w 669130"/>
              <a:gd name="-140" fmla="*/ 895167 h 935648"/>
              <a:gd name="-141" fmla="*/ 0 w 669130"/>
              <a:gd name="-142" fmla="*/ 865797 h 935648"/>
              <a:gd name="-143" fmla="*/ 0 w 669130"/>
              <a:gd name="-144" fmla="*/ 103189 h 935648"/>
              <a:gd name="-145" fmla="*/ 0 w 669130"/>
              <a:gd name="-146" fmla="*/ 103189 h 935648"/>
              <a:gd name="-147" fmla="*/ 29370 w 669130"/>
              <a:gd name="-148" fmla="*/ 73819 h 935648"/>
              <a:gd name="-149" fmla="*/ 625474 w 669130"/>
              <a:gd name="-150" fmla="*/ 0 h 935648"/>
              <a:gd name="-151" fmla="*/ 669130 w 669130"/>
              <a:gd name="-152" fmla="*/ 41276 h 935648"/>
              <a:gd name="-153" fmla="*/ 659606 w 669130"/>
              <a:gd name="-154" fmla="*/ 887228 h 935648"/>
              <a:gd name="-155" fmla="*/ 632617 w 669130"/>
              <a:gd name="-156" fmla="*/ 935648 h 935648"/>
              <a:gd name="-157" fmla="*/ 26989 w 669130"/>
              <a:gd name="-158" fmla="*/ 902311 h 935648"/>
              <a:gd name="-159" fmla="*/ 0 w 669130"/>
              <a:gd name="-160" fmla="*/ 865797 h 935648"/>
              <a:gd name="-161" fmla="*/ 0 w 669130"/>
              <a:gd name="-162" fmla="*/ 103189 h 935648"/>
              <a:gd name="-163" fmla="*/ 0 w 669130"/>
              <a:gd name="-164" fmla="*/ 100808 h 933267"/>
              <a:gd name="-165" fmla="*/ 29370 w 669130"/>
              <a:gd name="-166" fmla="*/ 71438 h 933267"/>
              <a:gd name="-167" fmla="*/ 625474 w 669130"/>
              <a:gd name="-168" fmla="*/ 0 h 933267"/>
              <a:gd name="-169" fmla="*/ 669130 w 669130"/>
              <a:gd name="-170" fmla="*/ 38895 h 933267"/>
              <a:gd name="-171" fmla="*/ 659606 w 669130"/>
              <a:gd name="-172" fmla="*/ 884847 h 933267"/>
              <a:gd name="-173" fmla="*/ 632617 w 669130"/>
              <a:gd name="-174" fmla="*/ 933267 h 933267"/>
              <a:gd name="-175" fmla="*/ 26989 w 669130"/>
              <a:gd name="-176" fmla="*/ 899930 h 933267"/>
              <a:gd name="-177" fmla="*/ 0 w 669130"/>
              <a:gd name="-178" fmla="*/ 863416 h 933267"/>
              <a:gd name="-179" fmla="*/ 0 w 669130"/>
              <a:gd name="-180" fmla="*/ 100808 h 933267"/>
              <a:gd name="-181" fmla="*/ 0 w 669130"/>
              <a:gd name="-182" fmla="*/ 100808 h 933267"/>
              <a:gd name="-183" fmla="*/ 29370 w 669130"/>
              <a:gd name="-184" fmla="*/ 71438 h 933267"/>
              <a:gd name="-185" fmla="*/ 625474 w 669130"/>
              <a:gd name="-186" fmla="*/ 0 h 933267"/>
              <a:gd name="-187" fmla="*/ 669130 w 669130"/>
              <a:gd name="-188" fmla="*/ 38895 h 933267"/>
              <a:gd name="-189" fmla="*/ 659606 w 669130"/>
              <a:gd name="-190" fmla="*/ 884847 h 933267"/>
              <a:gd name="-191" fmla="*/ 632617 w 669130"/>
              <a:gd name="-192" fmla="*/ 933267 h 933267"/>
              <a:gd name="-193" fmla="*/ 26989 w 669130"/>
              <a:gd name="-194" fmla="*/ 899930 h 933267"/>
              <a:gd name="-195" fmla="*/ 0 w 669130"/>
              <a:gd name="-196" fmla="*/ 863416 h 933267"/>
              <a:gd name="-197" fmla="*/ 0 w 669130"/>
              <a:gd name="-198" fmla="*/ 100808 h 933267"/>
              <a:gd name="-199" fmla="*/ 0 w 659606"/>
              <a:gd name="-200" fmla="*/ 100808 h 933267"/>
              <a:gd name="-201" fmla="*/ 29370 w 659606"/>
              <a:gd name="-202" fmla="*/ 71438 h 933267"/>
              <a:gd name="-203" fmla="*/ 625474 w 659606"/>
              <a:gd name="-204" fmla="*/ 0 h 933267"/>
              <a:gd name="-205" fmla="*/ 650080 w 659606"/>
              <a:gd name="-206" fmla="*/ 43658 h 933267"/>
              <a:gd name="-207" fmla="*/ 659606 w 659606"/>
              <a:gd name="-208" fmla="*/ 884847 h 933267"/>
              <a:gd name="-209" fmla="*/ 632617 w 659606"/>
              <a:gd name="-210" fmla="*/ 933267 h 933267"/>
              <a:gd name="-211" fmla="*/ 26989 w 659606"/>
              <a:gd name="-212" fmla="*/ 899930 h 933267"/>
              <a:gd name="-213" fmla="*/ 0 w 659606"/>
              <a:gd name="-214" fmla="*/ 863416 h 933267"/>
              <a:gd name="-215" fmla="*/ 0 w 659606"/>
              <a:gd name="-216" fmla="*/ 100808 h 933267"/>
              <a:gd name="-217" fmla="*/ 0 w 664368"/>
              <a:gd name="-218" fmla="*/ 100808 h 933267"/>
              <a:gd name="-219" fmla="*/ 29370 w 664368"/>
              <a:gd name="-220" fmla="*/ 71438 h 933267"/>
              <a:gd name="-221" fmla="*/ 625474 w 664368"/>
              <a:gd name="-222" fmla="*/ 0 h 933267"/>
              <a:gd name="-223" fmla="*/ 664368 w 664368"/>
              <a:gd name="-224" fmla="*/ 53183 h 933267"/>
              <a:gd name="-225" fmla="*/ 659606 w 664368"/>
              <a:gd name="-226" fmla="*/ 884847 h 933267"/>
              <a:gd name="-227" fmla="*/ 632617 w 664368"/>
              <a:gd name="-228" fmla="*/ 933267 h 933267"/>
              <a:gd name="-229" fmla="*/ 26989 w 664368"/>
              <a:gd name="-230" fmla="*/ 899930 h 933267"/>
              <a:gd name="-231" fmla="*/ 0 w 664368"/>
              <a:gd name="-232" fmla="*/ 863416 h 933267"/>
              <a:gd name="-233" fmla="*/ 0 w 664368"/>
              <a:gd name="-234" fmla="*/ 100808 h 933267"/>
              <a:gd name="-235" fmla="*/ 0 w 664368"/>
              <a:gd name="-236" fmla="*/ 102656 h 935115"/>
              <a:gd name="-237" fmla="*/ 29370 w 664368"/>
              <a:gd name="-238" fmla="*/ 73286 h 935115"/>
              <a:gd name="-239" fmla="*/ 625474 w 664368"/>
              <a:gd name="-240" fmla="*/ 1848 h 935115"/>
              <a:gd name="-241" fmla="*/ 664368 w 664368"/>
              <a:gd name="-242" fmla="*/ 55031 h 935115"/>
              <a:gd name="-243" fmla="*/ 659606 w 664368"/>
              <a:gd name="-244" fmla="*/ 886695 h 935115"/>
              <a:gd name="-245" fmla="*/ 632617 w 664368"/>
              <a:gd name="-246" fmla="*/ 935115 h 935115"/>
              <a:gd name="-247" fmla="*/ 26989 w 664368"/>
              <a:gd name="-248" fmla="*/ 901778 h 935115"/>
              <a:gd name="-249" fmla="*/ 0 w 664368"/>
              <a:gd name="-250" fmla="*/ 865264 h 935115"/>
              <a:gd name="-251" fmla="*/ 0 w 664368"/>
              <a:gd name="-252" fmla="*/ 102656 h 935115"/>
              <a:gd name="-253" fmla="*/ 0 w 664368"/>
              <a:gd name="-254" fmla="*/ 113215 h 945674"/>
              <a:gd name="-255" fmla="*/ 29370 w 664368"/>
              <a:gd name="-256" fmla="*/ 83845 h 945674"/>
              <a:gd name="-257" fmla="*/ 619608 w 664368"/>
              <a:gd name="-258" fmla="*/ 1558 h 945674"/>
              <a:gd name="-259" fmla="*/ 664368 w 664368"/>
              <a:gd name="-260" fmla="*/ 65590 h 945674"/>
              <a:gd name="-261" fmla="*/ 659606 w 664368"/>
              <a:gd name="-262" fmla="*/ 897254 h 945674"/>
              <a:gd name="-263" fmla="*/ 632617 w 664368"/>
              <a:gd name="-264" fmla="*/ 945674 h 945674"/>
              <a:gd name="-265" fmla="*/ 26989 w 664368"/>
              <a:gd name="-266" fmla="*/ 912337 h 945674"/>
              <a:gd name="-267" fmla="*/ 0 w 664368"/>
              <a:gd name="-268" fmla="*/ 875823 h 945674"/>
              <a:gd name="-269" fmla="*/ 0 w 664368"/>
              <a:gd name="-270" fmla="*/ 113215 h 945674"/>
              <a:gd name="-271" fmla="*/ 0 w 664368"/>
              <a:gd name="-272" fmla="*/ 113215 h 945674"/>
              <a:gd name="-273" fmla="*/ 29370 w 664368"/>
              <a:gd name="-274" fmla="*/ 83845 h 945674"/>
              <a:gd name="-275" fmla="*/ 619608 w 664368"/>
              <a:gd name="-276" fmla="*/ 1558 h 945674"/>
              <a:gd name="-277" fmla="*/ 664368 w 664368"/>
              <a:gd name="-278" fmla="*/ 65590 h 945674"/>
              <a:gd name="-279" fmla="*/ 659606 w 664368"/>
              <a:gd name="-280" fmla="*/ 897254 h 945674"/>
              <a:gd name="-281" fmla="*/ 632617 w 664368"/>
              <a:gd name="-282" fmla="*/ 945674 h 945674"/>
              <a:gd name="-283" fmla="*/ 26989 w 664368"/>
              <a:gd name="-284" fmla="*/ 912337 h 945674"/>
              <a:gd name="-285" fmla="*/ 0 w 664368"/>
              <a:gd name="-286" fmla="*/ 875823 h 945674"/>
              <a:gd name="-287" fmla="*/ 0 w 664368"/>
              <a:gd name="-288" fmla="*/ 113215 h 945674"/>
              <a:gd name="-289" fmla="*/ 0 w 671507"/>
              <a:gd name="-290" fmla="*/ 113215 h 945674"/>
              <a:gd name="-291" fmla="*/ 29370 w 671507"/>
              <a:gd name="-292" fmla="*/ 83845 h 945674"/>
              <a:gd name="-293" fmla="*/ 619608 w 671507"/>
              <a:gd name="-294" fmla="*/ 1558 h 945674"/>
              <a:gd name="-295" fmla="*/ 664368 w 671507"/>
              <a:gd name="-296" fmla="*/ 65590 h 945674"/>
              <a:gd name="-297" fmla="*/ 671338 w 671507"/>
              <a:gd name="-298" fmla="*/ 910815 h 945674"/>
              <a:gd name="-299" fmla="*/ 632617 w 671507"/>
              <a:gd name="-300" fmla="*/ 945674 h 945674"/>
              <a:gd name="-301" fmla="*/ 26989 w 671507"/>
              <a:gd name="-302" fmla="*/ 912337 h 945674"/>
              <a:gd name="-303" fmla="*/ 0 w 671507"/>
              <a:gd name="-304" fmla="*/ 875823 h 945674"/>
              <a:gd name="-305" fmla="*/ 0 w 671507"/>
              <a:gd name="-306" fmla="*/ 113215 h 945674"/>
              <a:gd name="-307" fmla="*/ 0 w 671507"/>
              <a:gd name="-308" fmla="*/ 113215 h 959234"/>
              <a:gd name="-309" fmla="*/ 29370 w 671507"/>
              <a:gd name="-310" fmla="*/ 83845 h 959234"/>
              <a:gd name="-311" fmla="*/ 619608 w 671507"/>
              <a:gd name="-312" fmla="*/ 1558 h 959234"/>
              <a:gd name="-313" fmla="*/ 664368 w 671507"/>
              <a:gd name="-314" fmla="*/ 65590 h 959234"/>
              <a:gd name="-315" fmla="*/ 671338 w 671507"/>
              <a:gd name="-316" fmla="*/ 910815 h 959234"/>
              <a:gd name="-317" fmla="*/ 632617 w 671507"/>
              <a:gd name="-318" fmla="*/ 959234 h 959234"/>
              <a:gd name="-319" fmla="*/ 26989 w 671507"/>
              <a:gd name="-320" fmla="*/ 912337 h 959234"/>
              <a:gd name="-321" fmla="*/ 0 w 671507"/>
              <a:gd name="-322" fmla="*/ 875823 h 959234"/>
              <a:gd name="-323" fmla="*/ 0 w 671507"/>
              <a:gd name="-324" fmla="*/ 113215 h 959234"/>
              <a:gd name="-325" fmla="*/ 0 w 671507"/>
              <a:gd name="-326" fmla="*/ 113215 h 959234"/>
              <a:gd name="-327" fmla="*/ 29370 w 671507"/>
              <a:gd name="-328" fmla="*/ 83845 h 959234"/>
              <a:gd name="-329" fmla="*/ 619608 w 671507"/>
              <a:gd name="-330" fmla="*/ 1558 h 959234"/>
              <a:gd name="-331" fmla="*/ 664368 w 671507"/>
              <a:gd name="-332" fmla="*/ 65590 h 959234"/>
              <a:gd name="-333" fmla="*/ 671338 w 671507"/>
              <a:gd name="-334" fmla="*/ 910815 h 959234"/>
              <a:gd name="-335" fmla="*/ 632617 w 671507"/>
              <a:gd name="-336" fmla="*/ 959234 h 959234"/>
              <a:gd name="-337" fmla="*/ 26989 w 671507"/>
              <a:gd name="-338" fmla="*/ 912337 h 959234"/>
              <a:gd name="-339" fmla="*/ 0 w 671507"/>
              <a:gd name="-340" fmla="*/ 875823 h 959234"/>
              <a:gd name="-341" fmla="*/ 0 w 671507"/>
              <a:gd name="-342" fmla="*/ 113215 h 959234"/>
            </a:gdLst>
            <a:ahLst/>
            <a:cxnLst>
              <a:cxn ang="0">
                <a:pos x="-325" y="-326"/>
              </a:cxn>
              <a:cxn ang="0">
                <a:pos x="-327" y="-328"/>
              </a:cxn>
              <a:cxn ang="0">
                <a:pos x="-329" y="-330"/>
              </a:cxn>
              <a:cxn ang="0">
                <a:pos x="-331" y="-332"/>
              </a:cxn>
              <a:cxn ang="0">
                <a:pos x="-333" y="-334"/>
              </a:cxn>
              <a:cxn ang="0">
                <a:pos x="-335" y="-336"/>
              </a:cxn>
              <a:cxn ang="0">
                <a:pos x="-337" y="-338"/>
              </a:cxn>
              <a:cxn ang="0">
                <a:pos x="-339" y="-340"/>
              </a:cxn>
              <a:cxn ang="0">
                <a:pos x="-341" y="-342"/>
              </a:cxn>
            </a:cxnLst>
            <a:rect l="l" t="t" r="r" b="b"/>
            <a:pathLst>
              <a:path w="671507" h="959234">
                <a:moveTo>
                  <a:pt x="0" y="113215"/>
                </a:moveTo>
                <a:cubicBezTo>
                  <a:pt x="0" y="96994"/>
                  <a:pt x="13149" y="83845"/>
                  <a:pt x="29370" y="83845"/>
                </a:cubicBezTo>
                <a:cubicBezTo>
                  <a:pt x="138798" y="69558"/>
                  <a:pt x="458455" y="12473"/>
                  <a:pt x="619608" y="1558"/>
                </a:cubicBezTo>
                <a:cubicBezTo>
                  <a:pt x="652497" y="-10348"/>
                  <a:pt x="664368" y="49369"/>
                  <a:pt x="664368" y="65590"/>
                </a:cubicBezTo>
                <a:cubicBezTo>
                  <a:pt x="662781" y="342811"/>
                  <a:pt x="672925" y="633594"/>
                  <a:pt x="671338" y="910815"/>
                </a:cubicBezTo>
                <a:cubicBezTo>
                  <a:pt x="671338" y="927036"/>
                  <a:pt x="648838" y="959234"/>
                  <a:pt x="632617" y="959234"/>
                </a:cubicBezTo>
                <a:lnTo>
                  <a:pt x="26989" y="912337"/>
                </a:lnTo>
                <a:cubicBezTo>
                  <a:pt x="10768" y="912337"/>
                  <a:pt x="0" y="892044"/>
                  <a:pt x="0" y="875823"/>
                </a:cubicBezTo>
                <a:lnTo>
                  <a:pt x="0" y="113215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1" name="圆角矩形 97"/>
          <p:cNvSpPr/>
          <p:nvPr/>
        </p:nvSpPr>
        <p:spPr>
          <a:xfrm>
            <a:off x="2441529" y="2150551"/>
            <a:ext cx="606354" cy="1251716"/>
          </a:xfrm>
          <a:custGeom>
            <a:avLst/>
            <a:gdLst>
              <a:gd name="connsiteX0" fmla="*/ 0 w 690562"/>
              <a:gd name="connsiteY0" fmla="*/ 29370 h 821348"/>
              <a:gd name="connsiteX1" fmla="*/ 29370 w 690562"/>
              <a:gd name="connsiteY1" fmla="*/ 0 h 821348"/>
              <a:gd name="connsiteX2" fmla="*/ 661192 w 690562"/>
              <a:gd name="connsiteY2" fmla="*/ 0 h 821348"/>
              <a:gd name="connsiteX3" fmla="*/ 690562 w 690562"/>
              <a:gd name="connsiteY3" fmla="*/ 29370 h 821348"/>
              <a:gd name="connsiteX4" fmla="*/ 690562 w 690562"/>
              <a:gd name="connsiteY4" fmla="*/ 791978 h 821348"/>
              <a:gd name="connsiteX5" fmla="*/ 661192 w 690562"/>
              <a:gd name="connsiteY5" fmla="*/ 821348 h 821348"/>
              <a:gd name="connsiteX6" fmla="*/ 29370 w 690562"/>
              <a:gd name="connsiteY6" fmla="*/ 821348 h 821348"/>
              <a:gd name="connsiteX7" fmla="*/ 0 w 690562"/>
              <a:gd name="connsiteY7" fmla="*/ 791978 h 821348"/>
              <a:gd name="connsiteX8" fmla="*/ 0 w 690562"/>
              <a:gd name="connsiteY8" fmla="*/ 29370 h 821348"/>
              <a:gd name="-1" fmla="*/ 0 w 690562"/>
              <a:gd name="-2" fmla="*/ 96045 h 888023"/>
              <a:gd name="-3" fmla="*/ 29370 w 690562"/>
              <a:gd name="-4" fmla="*/ 66675 h 888023"/>
              <a:gd name="-5" fmla="*/ 627855 w 690562"/>
              <a:gd name="-6" fmla="*/ 0 h 888023"/>
              <a:gd name="-7" fmla="*/ 690562 w 690562"/>
              <a:gd name="-8" fmla="*/ 96045 h 888023"/>
              <a:gd name="-9" fmla="*/ 690562 w 690562"/>
              <a:gd name="-10" fmla="*/ 858653 h 888023"/>
              <a:gd name="-11" fmla="*/ 661192 w 690562"/>
              <a:gd name="-12" fmla="*/ 888023 h 888023"/>
              <a:gd name="-13" fmla="*/ 29370 w 690562"/>
              <a:gd name="-14" fmla="*/ 888023 h 888023"/>
              <a:gd name="-15" fmla="*/ 0 w 690562"/>
              <a:gd name="-16" fmla="*/ 858653 h 888023"/>
              <a:gd name="-17" fmla="*/ 0 w 690562"/>
              <a:gd name="-18" fmla="*/ 96045 h 888023"/>
              <a:gd name="-19" fmla="*/ 0 w 690562"/>
              <a:gd name="-20" fmla="*/ 96045 h 888023"/>
              <a:gd name="-21" fmla="*/ 29370 w 690562"/>
              <a:gd name="-22" fmla="*/ 66675 h 888023"/>
              <a:gd name="-23" fmla="*/ 627855 w 690562"/>
              <a:gd name="-24" fmla="*/ 0 h 888023"/>
              <a:gd name="-25" fmla="*/ 690562 w 690562"/>
              <a:gd name="-26" fmla="*/ 96045 h 888023"/>
              <a:gd name="-27" fmla="*/ 690562 w 690562"/>
              <a:gd name="-28" fmla="*/ 858653 h 888023"/>
              <a:gd name="-29" fmla="*/ 661192 w 690562"/>
              <a:gd name="-30" fmla="*/ 888023 h 888023"/>
              <a:gd name="-31" fmla="*/ 29370 w 690562"/>
              <a:gd name="-32" fmla="*/ 888023 h 888023"/>
              <a:gd name="-33" fmla="*/ 0 w 690562"/>
              <a:gd name="-34" fmla="*/ 858653 h 888023"/>
              <a:gd name="-35" fmla="*/ 0 w 690562"/>
              <a:gd name="-36" fmla="*/ 96045 h 888023"/>
              <a:gd name="-37" fmla="*/ 0 w 690562"/>
              <a:gd name="-38" fmla="*/ 96045 h 888023"/>
              <a:gd name="-39" fmla="*/ 29370 w 690562"/>
              <a:gd name="-40" fmla="*/ 66675 h 888023"/>
              <a:gd name="-41" fmla="*/ 627855 w 690562"/>
              <a:gd name="-42" fmla="*/ 0 h 888023"/>
              <a:gd name="-43" fmla="*/ 690562 w 690562"/>
              <a:gd name="-44" fmla="*/ 96045 h 888023"/>
              <a:gd name="-45" fmla="*/ 690562 w 690562"/>
              <a:gd name="-46" fmla="*/ 858653 h 888023"/>
              <a:gd name="-47" fmla="*/ 661192 w 690562"/>
              <a:gd name="-48" fmla="*/ 888023 h 888023"/>
              <a:gd name="-49" fmla="*/ 29370 w 690562"/>
              <a:gd name="-50" fmla="*/ 888023 h 888023"/>
              <a:gd name="-51" fmla="*/ 0 w 690562"/>
              <a:gd name="-52" fmla="*/ 858653 h 888023"/>
              <a:gd name="-53" fmla="*/ 0 w 690562"/>
              <a:gd name="-54" fmla="*/ 96045 h 888023"/>
              <a:gd name="-55" fmla="*/ 0 w 690562"/>
              <a:gd name="-56" fmla="*/ 96045 h 888023"/>
              <a:gd name="-57" fmla="*/ 29370 w 690562"/>
              <a:gd name="-58" fmla="*/ 66675 h 888023"/>
              <a:gd name="-59" fmla="*/ 627855 w 690562"/>
              <a:gd name="-60" fmla="*/ 0 h 888023"/>
              <a:gd name="-61" fmla="*/ 669130 w 690562"/>
              <a:gd name="-62" fmla="*/ 34132 h 888023"/>
              <a:gd name="-63" fmla="*/ 690562 w 690562"/>
              <a:gd name="-64" fmla="*/ 858653 h 888023"/>
              <a:gd name="-65" fmla="*/ 661192 w 690562"/>
              <a:gd name="-66" fmla="*/ 888023 h 888023"/>
              <a:gd name="-67" fmla="*/ 29370 w 690562"/>
              <a:gd name="-68" fmla="*/ 888023 h 888023"/>
              <a:gd name="-69" fmla="*/ 0 w 690562"/>
              <a:gd name="-70" fmla="*/ 858653 h 888023"/>
              <a:gd name="-71" fmla="*/ 0 w 690562"/>
              <a:gd name="-72" fmla="*/ 96045 h 888023"/>
              <a:gd name="-73" fmla="*/ 0 w 690562"/>
              <a:gd name="-74" fmla="*/ 103189 h 895167"/>
              <a:gd name="-75" fmla="*/ 29370 w 690562"/>
              <a:gd name="-76" fmla="*/ 73819 h 895167"/>
              <a:gd name="-77" fmla="*/ 625474 w 690562"/>
              <a:gd name="-78" fmla="*/ 0 h 895167"/>
              <a:gd name="-79" fmla="*/ 669130 w 690562"/>
              <a:gd name="-80" fmla="*/ 41276 h 895167"/>
              <a:gd name="-81" fmla="*/ 690562 w 690562"/>
              <a:gd name="-82" fmla="*/ 865797 h 895167"/>
              <a:gd name="-83" fmla="*/ 661192 w 690562"/>
              <a:gd name="-84" fmla="*/ 895167 h 895167"/>
              <a:gd name="-85" fmla="*/ 29370 w 690562"/>
              <a:gd name="-86" fmla="*/ 895167 h 895167"/>
              <a:gd name="-87" fmla="*/ 0 w 690562"/>
              <a:gd name="-88" fmla="*/ 865797 h 895167"/>
              <a:gd name="-89" fmla="*/ 0 w 690562"/>
              <a:gd name="-90" fmla="*/ 103189 h 895167"/>
              <a:gd name="-91" fmla="*/ 0 w 690562"/>
              <a:gd name="-92" fmla="*/ 103189 h 935648"/>
              <a:gd name="-93" fmla="*/ 29370 w 690562"/>
              <a:gd name="-94" fmla="*/ 73819 h 935648"/>
              <a:gd name="-95" fmla="*/ 625474 w 690562"/>
              <a:gd name="-96" fmla="*/ 0 h 935648"/>
              <a:gd name="-97" fmla="*/ 669130 w 690562"/>
              <a:gd name="-98" fmla="*/ 41276 h 935648"/>
              <a:gd name="-99" fmla="*/ 690562 w 690562"/>
              <a:gd name="-100" fmla="*/ 865797 h 935648"/>
              <a:gd name="-101" fmla="*/ 632617 w 690562"/>
              <a:gd name="-102" fmla="*/ 935648 h 935648"/>
              <a:gd name="-103" fmla="*/ 29370 w 690562"/>
              <a:gd name="-104" fmla="*/ 895167 h 935648"/>
              <a:gd name="-105" fmla="*/ 0 w 690562"/>
              <a:gd name="-106" fmla="*/ 865797 h 935648"/>
              <a:gd name="-107" fmla="*/ 0 w 690562"/>
              <a:gd name="-108" fmla="*/ 103189 h 935648"/>
              <a:gd name="-109" fmla="*/ 0 w 669130"/>
              <a:gd name="-110" fmla="*/ 103189 h 935648"/>
              <a:gd name="-111" fmla="*/ 29370 w 669130"/>
              <a:gd name="-112" fmla="*/ 73819 h 935648"/>
              <a:gd name="-113" fmla="*/ 625474 w 669130"/>
              <a:gd name="-114" fmla="*/ 0 h 935648"/>
              <a:gd name="-115" fmla="*/ 669130 w 669130"/>
              <a:gd name="-116" fmla="*/ 41276 h 935648"/>
              <a:gd name="-117" fmla="*/ 650081 w 669130"/>
              <a:gd name="-118" fmla="*/ 870560 h 935648"/>
              <a:gd name="-119" fmla="*/ 632617 w 669130"/>
              <a:gd name="-120" fmla="*/ 935648 h 935648"/>
              <a:gd name="-121" fmla="*/ 29370 w 669130"/>
              <a:gd name="-122" fmla="*/ 895167 h 935648"/>
              <a:gd name="-123" fmla="*/ 0 w 669130"/>
              <a:gd name="-124" fmla="*/ 865797 h 935648"/>
              <a:gd name="-125" fmla="*/ 0 w 669130"/>
              <a:gd name="-126" fmla="*/ 103189 h 935648"/>
              <a:gd name="-127" fmla="*/ 0 w 669130"/>
              <a:gd name="-128" fmla="*/ 103189 h 935648"/>
              <a:gd name="-129" fmla="*/ 29370 w 669130"/>
              <a:gd name="-130" fmla="*/ 73819 h 935648"/>
              <a:gd name="-131" fmla="*/ 625474 w 669130"/>
              <a:gd name="-132" fmla="*/ 0 h 935648"/>
              <a:gd name="-133" fmla="*/ 669130 w 669130"/>
              <a:gd name="-134" fmla="*/ 41276 h 935648"/>
              <a:gd name="-135" fmla="*/ 659606 w 669130"/>
              <a:gd name="-136" fmla="*/ 887228 h 935648"/>
              <a:gd name="-137" fmla="*/ 632617 w 669130"/>
              <a:gd name="-138" fmla="*/ 935648 h 935648"/>
              <a:gd name="-139" fmla="*/ 29370 w 669130"/>
              <a:gd name="-140" fmla="*/ 895167 h 935648"/>
              <a:gd name="-141" fmla="*/ 0 w 669130"/>
              <a:gd name="-142" fmla="*/ 865797 h 935648"/>
              <a:gd name="-143" fmla="*/ 0 w 669130"/>
              <a:gd name="-144" fmla="*/ 103189 h 935648"/>
              <a:gd name="-145" fmla="*/ 0 w 669130"/>
              <a:gd name="-146" fmla="*/ 103189 h 935648"/>
              <a:gd name="-147" fmla="*/ 29370 w 669130"/>
              <a:gd name="-148" fmla="*/ 73819 h 935648"/>
              <a:gd name="-149" fmla="*/ 625474 w 669130"/>
              <a:gd name="-150" fmla="*/ 0 h 935648"/>
              <a:gd name="-151" fmla="*/ 669130 w 669130"/>
              <a:gd name="-152" fmla="*/ 41276 h 935648"/>
              <a:gd name="-153" fmla="*/ 659606 w 669130"/>
              <a:gd name="-154" fmla="*/ 887228 h 935648"/>
              <a:gd name="-155" fmla="*/ 632617 w 669130"/>
              <a:gd name="-156" fmla="*/ 935648 h 935648"/>
              <a:gd name="-157" fmla="*/ 26989 w 669130"/>
              <a:gd name="-158" fmla="*/ 902311 h 935648"/>
              <a:gd name="-159" fmla="*/ 0 w 669130"/>
              <a:gd name="-160" fmla="*/ 865797 h 935648"/>
              <a:gd name="-161" fmla="*/ 0 w 669130"/>
              <a:gd name="-162" fmla="*/ 103189 h 935648"/>
              <a:gd name="-163" fmla="*/ 0 w 669130"/>
              <a:gd name="-164" fmla="*/ 100808 h 933267"/>
              <a:gd name="-165" fmla="*/ 29370 w 669130"/>
              <a:gd name="-166" fmla="*/ 71438 h 933267"/>
              <a:gd name="-167" fmla="*/ 625474 w 669130"/>
              <a:gd name="-168" fmla="*/ 0 h 933267"/>
              <a:gd name="-169" fmla="*/ 669130 w 669130"/>
              <a:gd name="-170" fmla="*/ 38895 h 933267"/>
              <a:gd name="-171" fmla="*/ 659606 w 669130"/>
              <a:gd name="-172" fmla="*/ 884847 h 933267"/>
              <a:gd name="-173" fmla="*/ 632617 w 669130"/>
              <a:gd name="-174" fmla="*/ 933267 h 933267"/>
              <a:gd name="-175" fmla="*/ 26989 w 669130"/>
              <a:gd name="-176" fmla="*/ 899930 h 933267"/>
              <a:gd name="-177" fmla="*/ 0 w 669130"/>
              <a:gd name="-178" fmla="*/ 863416 h 933267"/>
              <a:gd name="-179" fmla="*/ 0 w 669130"/>
              <a:gd name="-180" fmla="*/ 100808 h 933267"/>
              <a:gd name="-181" fmla="*/ 0 w 669130"/>
              <a:gd name="-182" fmla="*/ 100808 h 933267"/>
              <a:gd name="-183" fmla="*/ 29370 w 669130"/>
              <a:gd name="-184" fmla="*/ 71438 h 933267"/>
              <a:gd name="-185" fmla="*/ 625474 w 669130"/>
              <a:gd name="-186" fmla="*/ 0 h 933267"/>
              <a:gd name="-187" fmla="*/ 669130 w 669130"/>
              <a:gd name="-188" fmla="*/ 38895 h 933267"/>
              <a:gd name="-189" fmla="*/ 659606 w 669130"/>
              <a:gd name="-190" fmla="*/ 884847 h 933267"/>
              <a:gd name="-191" fmla="*/ 632617 w 669130"/>
              <a:gd name="-192" fmla="*/ 933267 h 933267"/>
              <a:gd name="-193" fmla="*/ 26989 w 669130"/>
              <a:gd name="-194" fmla="*/ 899930 h 933267"/>
              <a:gd name="-195" fmla="*/ 0 w 669130"/>
              <a:gd name="-196" fmla="*/ 863416 h 933267"/>
              <a:gd name="-197" fmla="*/ 0 w 669130"/>
              <a:gd name="-198" fmla="*/ 100808 h 933267"/>
              <a:gd name="-199" fmla="*/ 0 w 659606"/>
              <a:gd name="-200" fmla="*/ 100808 h 933267"/>
              <a:gd name="-201" fmla="*/ 29370 w 659606"/>
              <a:gd name="-202" fmla="*/ 71438 h 933267"/>
              <a:gd name="-203" fmla="*/ 625474 w 659606"/>
              <a:gd name="-204" fmla="*/ 0 h 933267"/>
              <a:gd name="-205" fmla="*/ 650080 w 659606"/>
              <a:gd name="-206" fmla="*/ 43658 h 933267"/>
              <a:gd name="-207" fmla="*/ 659606 w 659606"/>
              <a:gd name="-208" fmla="*/ 884847 h 933267"/>
              <a:gd name="-209" fmla="*/ 632617 w 659606"/>
              <a:gd name="-210" fmla="*/ 933267 h 933267"/>
              <a:gd name="-211" fmla="*/ 26989 w 659606"/>
              <a:gd name="-212" fmla="*/ 899930 h 933267"/>
              <a:gd name="-213" fmla="*/ 0 w 659606"/>
              <a:gd name="-214" fmla="*/ 863416 h 933267"/>
              <a:gd name="-215" fmla="*/ 0 w 659606"/>
              <a:gd name="-216" fmla="*/ 100808 h 933267"/>
              <a:gd name="-217" fmla="*/ 0 w 664368"/>
              <a:gd name="-218" fmla="*/ 100808 h 933267"/>
              <a:gd name="-219" fmla="*/ 29370 w 664368"/>
              <a:gd name="-220" fmla="*/ 71438 h 933267"/>
              <a:gd name="-221" fmla="*/ 625474 w 664368"/>
              <a:gd name="-222" fmla="*/ 0 h 933267"/>
              <a:gd name="-223" fmla="*/ 664368 w 664368"/>
              <a:gd name="-224" fmla="*/ 53183 h 933267"/>
              <a:gd name="-225" fmla="*/ 659606 w 664368"/>
              <a:gd name="-226" fmla="*/ 884847 h 933267"/>
              <a:gd name="-227" fmla="*/ 632617 w 664368"/>
              <a:gd name="-228" fmla="*/ 933267 h 933267"/>
              <a:gd name="-229" fmla="*/ 26989 w 664368"/>
              <a:gd name="-230" fmla="*/ 899930 h 933267"/>
              <a:gd name="-231" fmla="*/ 0 w 664368"/>
              <a:gd name="-232" fmla="*/ 863416 h 933267"/>
              <a:gd name="-233" fmla="*/ 0 w 664368"/>
              <a:gd name="-234" fmla="*/ 100808 h 933267"/>
              <a:gd name="-235" fmla="*/ 0 w 664368"/>
              <a:gd name="-236" fmla="*/ 102656 h 935115"/>
              <a:gd name="-237" fmla="*/ 29370 w 664368"/>
              <a:gd name="-238" fmla="*/ 73286 h 935115"/>
              <a:gd name="-239" fmla="*/ 625474 w 664368"/>
              <a:gd name="-240" fmla="*/ 1848 h 935115"/>
              <a:gd name="-241" fmla="*/ 664368 w 664368"/>
              <a:gd name="-242" fmla="*/ 55031 h 935115"/>
              <a:gd name="-243" fmla="*/ 659606 w 664368"/>
              <a:gd name="-244" fmla="*/ 886695 h 935115"/>
              <a:gd name="-245" fmla="*/ 632617 w 664368"/>
              <a:gd name="-246" fmla="*/ 935115 h 935115"/>
              <a:gd name="-247" fmla="*/ 26989 w 664368"/>
              <a:gd name="-248" fmla="*/ 901778 h 935115"/>
              <a:gd name="-249" fmla="*/ 0 w 664368"/>
              <a:gd name="-250" fmla="*/ 865264 h 935115"/>
              <a:gd name="-251" fmla="*/ 0 w 664368"/>
              <a:gd name="-252" fmla="*/ 102656 h 935115"/>
              <a:gd name="-253" fmla="*/ 0 w 664368"/>
              <a:gd name="-254" fmla="*/ 113215 h 945674"/>
              <a:gd name="-255" fmla="*/ 29370 w 664368"/>
              <a:gd name="-256" fmla="*/ 83845 h 945674"/>
              <a:gd name="-257" fmla="*/ 619608 w 664368"/>
              <a:gd name="-258" fmla="*/ 1558 h 945674"/>
              <a:gd name="-259" fmla="*/ 664368 w 664368"/>
              <a:gd name="-260" fmla="*/ 65590 h 945674"/>
              <a:gd name="-261" fmla="*/ 659606 w 664368"/>
              <a:gd name="-262" fmla="*/ 897254 h 945674"/>
              <a:gd name="-263" fmla="*/ 632617 w 664368"/>
              <a:gd name="-264" fmla="*/ 945674 h 945674"/>
              <a:gd name="-265" fmla="*/ 26989 w 664368"/>
              <a:gd name="-266" fmla="*/ 912337 h 945674"/>
              <a:gd name="-267" fmla="*/ 0 w 664368"/>
              <a:gd name="-268" fmla="*/ 875823 h 945674"/>
              <a:gd name="-269" fmla="*/ 0 w 664368"/>
              <a:gd name="-270" fmla="*/ 113215 h 945674"/>
              <a:gd name="-271" fmla="*/ 0 w 664368"/>
              <a:gd name="-272" fmla="*/ 113215 h 945674"/>
              <a:gd name="-273" fmla="*/ 29370 w 664368"/>
              <a:gd name="-274" fmla="*/ 83845 h 945674"/>
              <a:gd name="-275" fmla="*/ 619608 w 664368"/>
              <a:gd name="-276" fmla="*/ 1558 h 945674"/>
              <a:gd name="-277" fmla="*/ 664368 w 664368"/>
              <a:gd name="-278" fmla="*/ 65590 h 945674"/>
              <a:gd name="-279" fmla="*/ 659606 w 664368"/>
              <a:gd name="-280" fmla="*/ 897254 h 945674"/>
              <a:gd name="-281" fmla="*/ 632617 w 664368"/>
              <a:gd name="-282" fmla="*/ 945674 h 945674"/>
              <a:gd name="-283" fmla="*/ 26989 w 664368"/>
              <a:gd name="-284" fmla="*/ 912337 h 945674"/>
              <a:gd name="-285" fmla="*/ 0 w 664368"/>
              <a:gd name="-286" fmla="*/ 875823 h 945674"/>
              <a:gd name="-287" fmla="*/ 0 w 664368"/>
              <a:gd name="-288" fmla="*/ 113215 h 945674"/>
              <a:gd name="-289" fmla="*/ 0 w 671507"/>
              <a:gd name="-290" fmla="*/ 113215 h 945674"/>
              <a:gd name="-291" fmla="*/ 29370 w 671507"/>
              <a:gd name="-292" fmla="*/ 83845 h 945674"/>
              <a:gd name="-293" fmla="*/ 619608 w 671507"/>
              <a:gd name="-294" fmla="*/ 1558 h 945674"/>
              <a:gd name="-295" fmla="*/ 664368 w 671507"/>
              <a:gd name="-296" fmla="*/ 65590 h 945674"/>
              <a:gd name="-297" fmla="*/ 671338 w 671507"/>
              <a:gd name="-298" fmla="*/ 910815 h 945674"/>
              <a:gd name="-299" fmla="*/ 632617 w 671507"/>
              <a:gd name="-300" fmla="*/ 945674 h 945674"/>
              <a:gd name="-301" fmla="*/ 26989 w 671507"/>
              <a:gd name="-302" fmla="*/ 912337 h 945674"/>
              <a:gd name="-303" fmla="*/ 0 w 671507"/>
              <a:gd name="-304" fmla="*/ 875823 h 945674"/>
              <a:gd name="-305" fmla="*/ 0 w 671507"/>
              <a:gd name="-306" fmla="*/ 113215 h 945674"/>
              <a:gd name="-307" fmla="*/ 0 w 671507"/>
              <a:gd name="-308" fmla="*/ 113215 h 959234"/>
              <a:gd name="-309" fmla="*/ 29370 w 671507"/>
              <a:gd name="-310" fmla="*/ 83845 h 959234"/>
              <a:gd name="-311" fmla="*/ 619608 w 671507"/>
              <a:gd name="-312" fmla="*/ 1558 h 959234"/>
              <a:gd name="-313" fmla="*/ 664368 w 671507"/>
              <a:gd name="-314" fmla="*/ 65590 h 959234"/>
              <a:gd name="-315" fmla="*/ 671338 w 671507"/>
              <a:gd name="-316" fmla="*/ 910815 h 959234"/>
              <a:gd name="-317" fmla="*/ 632617 w 671507"/>
              <a:gd name="-318" fmla="*/ 959234 h 959234"/>
              <a:gd name="-319" fmla="*/ 26989 w 671507"/>
              <a:gd name="-320" fmla="*/ 912337 h 959234"/>
              <a:gd name="-321" fmla="*/ 0 w 671507"/>
              <a:gd name="-322" fmla="*/ 875823 h 959234"/>
              <a:gd name="-323" fmla="*/ 0 w 671507"/>
              <a:gd name="-324" fmla="*/ 113215 h 959234"/>
              <a:gd name="-325" fmla="*/ 0 w 671507"/>
              <a:gd name="-326" fmla="*/ 113215 h 959234"/>
              <a:gd name="-327" fmla="*/ 29370 w 671507"/>
              <a:gd name="-328" fmla="*/ 83845 h 959234"/>
              <a:gd name="-329" fmla="*/ 619608 w 671507"/>
              <a:gd name="-330" fmla="*/ 1558 h 959234"/>
              <a:gd name="-331" fmla="*/ 664368 w 671507"/>
              <a:gd name="-332" fmla="*/ 65590 h 959234"/>
              <a:gd name="-333" fmla="*/ 671338 w 671507"/>
              <a:gd name="-334" fmla="*/ 910815 h 959234"/>
              <a:gd name="-335" fmla="*/ 632617 w 671507"/>
              <a:gd name="-336" fmla="*/ 959234 h 959234"/>
              <a:gd name="-337" fmla="*/ 26989 w 671507"/>
              <a:gd name="-338" fmla="*/ 912337 h 959234"/>
              <a:gd name="-339" fmla="*/ 0 w 671507"/>
              <a:gd name="-340" fmla="*/ 875823 h 959234"/>
              <a:gd name="-341" fmla="*/ 0 w 671507"/>
              <a:gd name="-342" fmla="*/ 113215 h 959234"/>
              <a:gd name="-343" fmla="*/ 0 w 671507"/>
              <a:gd name="-344" fmla="*/ 113215 h 988167"/>
              <a:gd name="-345" fmla="*/ 29370 w 671507"/>
              <a:gd name="-346" fmla="*/ 83845 h 988167"/>
              <a:gd name="-347" fmla="*/ 619608 w 671507"/>
              <a:gd name="-348" fmla="*/ 1558 h 988167"/>
              <a:gd name="-349" fmla="*/ 664368 w 671507"/>
              <a:gd name="-350" fmla="*/ 65590 h 988167"/>
              <a:gd name="-351" fmla="*/ 671338 w 671507"/>
              <a:gd name="-352" fmla="*/ 910815 h 988167"/>
              <a:gd name="-353" fmla="*/ 632617 w 671507"/>
              <a:gd name="-354" fmla="*/ 988167 h 988167"/>
              <a:gd name="-355" fmla="*/ 26989 w 671507"/>
              <a:gd name="-356" fmla="*/ 912337 h 988167"/>
              <a:gd name="-357" fmla="*/ 0 w 671507"/>
              <a:gd name="-358" fmla="*/ 875823 h 988167"/>
              <a:gd name="-359" fmla="*/ 0 w 671507"/>
              <a:gd name="-360" fmla="*/ 113215 h 988167"/>
              <a:gd name="-361" fmla="*/ 0 w 671507"/>
              <a:gd name="-362" fmla="*/ 113215 h 988167"/>
              <a:gd name="-363" fmla="*/ 29370 w 671507"/>
              <a:gd name="-364" fmla="*/ 83845 h 988167"/>
              <a:gd name="-365" fmla="*/ 619608 w 671507"/>
              <a:gd name="-366" fmla="*/ 1558 h 988167"/>
              <a:gd name="-367" fmla="*/ 664368 w 671507"/>
              <a:gd name="-368" fmla="*/ 65590 h 988167"/>
              <a:gd name="-369" fmla="*/ 671338 w 671507"/>
              <a:gd name="-370" fmla="*/ 913041 h 988167"/>
              <a:gd name="-371" fmla="*/ 632617 w 671507"/>
              <a:gd name="-372" fmla="*/ 988167 h 988167"/>
              <a:gd name="-373" fmla="*/ 26989 w 671507"/>
              <a:gd name="-374" fmla="*/ 912337 h 988167"/>
              <a:gd name="-375" fmla="*/ 0 w 671507"/>
              <a:gd name="-376" fmla="*/ 875823 h 988167"/>
              <a:gd name="-377" fmla="*/ 0 w 671507"/>
              <a:gd name="-378" fmla="*/ 113215 h 988167"/>
              <a:gd name="-379" fmla="*/ 0 w 671507"/>
              <a:gd name="-380" fmla="*/ 113215 h 988167"/>
              <a:gd name="-381" fmla="*/ 29370 w 671507"/>
              <a:gd name="-382" fmla="*/ 83845 h 988167"/>
              <a:gd name="-383" fmla="*/ 619608 w 671507"/>
              <a:gd name="-384" fmla="*/ 1558 h 988167"/>
              <a:gd name="-385" fmla="*/ 664368 w 671507"/>
              <a:gd name="-386" fmla="*/ 65590 h 988167"/>
              <a:gd name="-387" fmla="*/ 671338 w 671507"/>
              <a:gd name="-388" fmla="*/ 913041 h 988167"/>
              <a:gd name="-389" fmla="*/ 632617 w 671507"/>
              <a:gd name="-390" fmla="*/ 988167 h 988167"/>
              <a:gd name="-391" fmla="*/ 26989 w 671507"/>
              <a:gd name="-392" fmla="*/ 912337 h 988167"/>
              <a:gd name="-393" fmla="*/ 0 w 671507"/>
              <a:gd name="-394" fmla="*/ 875823 h 988167"/>
              <a:gd name="-395" fmla="*/ 0 w 671507"/>
              <a:gd name="-396" fmla="*/ 113215 h 988167"/>
              <a:gd name="-397" fmla="*/ 0 w 671507"/>
              <a:gd name="-398" fmla="*/ 113215 h 988167"/>
              <a:gd name="-399" fmla="*/ 29370 w 671507"/>
              <a:gd name="-400" fmla="*/ 83845 h 988167"/>
              <a:gd name="-401" fmla="*/ 619608 w 671507"/>
              <a:gd name="-402" fmla="*/ 1558 h 988167"/>
              <a:gd name="-403" fmla="*/ 664368 w 671507"/>
              <a:gd name="-404" fmla="*/ 65590 h 988167"/>
              <a:gd name="-405" fmla="*/ 671338 w 671507"/>
              <a:gd name="-406" fmla="*/ 913041 h 988167"/>
              <a:gd name="-407" fmla="*/ 632617 w 671507"/>
              <a:gd name="-408" fmla="*/ 988167 h 988167"/>
              <a:gd name="-409" fmla="*/ 26989 w 671507"/>
              <a:gd name="-410" fmla="*/ 916788 h 988167"/>
              <a:gd name="-411" fmla="*/ 0 w 671507"/>
              <a:gd name="-412" fmla="*/ 875823 h 988167"/>
              <a:gd name="-413" fmla="*/ 0 w 671507"/>
              <a:gd name="-414" fmla="*/ 113215 h 988167"/>
              <a:gd name="-415" fmla="*/ 0 w 671507"/>
              <a:gd name="-416" fmla="*/ 113215 h 988167"/>
              <a:gd name="-417" fmla="*/ 29370 w 671507"/>
              <a:gd name="-418" fmla="*/ 83845 h 988167"/>
              <a:gd name="-419" fmla="*/ 619608 w 671507"/>
              <a:gd name="-420" fmla="*/ 1558 h 988167"/>
              <a:gd name="-421" fmla="*/ 664368 w 671507"/>
              <a:gd name="-422" fmla="*/ 65590 h 988167"/>
              <a:gd name="-423" fmla="*/ 671338 w 671507"/>
              <a:gd name="-424" fmla="*/ 913041 h 988167"/>
              <a:gd name="-425" fmla="*/ 632617 w 671507"/>
              <a:gd name="-426" fmla="*/ 988167 h 988167"/>
              <a:gd name="-427" fmla="*/ 26989 w 671507"/>
              <a:gd name="-428" fmla="*/ 916788 h 988167"/>
              <a:gd name="-429" fmla="*/ 0 w 671507"/>
              <a:gd name="-430" fmla="*/ 875823 h 988167"/>
              <a:gd name="-431" fmla="*/ 0 w 671507"/>
              <a:gd name="-432" fmla="*/ 113215 h 988167"/>
            </a:gdLst>
            <a:ahLst/>
            <a:cxnLst>
              <a:cxn ang="0">
                <a:pos x="-415" y="-416"/>
              </a:cxn>
              <a:cxn ang="0">
                <a:pos x="-417" y="-418"/>
              </a:cxn>
              <a:cxn ang="0">
                <a:pos x="-419" y="-420"/>
              </a:cxn>
              <a:cxn ang="0">
                <a:pos x="-421" y="-422"/>
              </a:cxn>
              <a:cxn ang="0">
                <a:pos x="-423" y="-424"/>
              </a:cxn>
              <a:cxn ang="0">
                <a:pos x="-425" y="-426"/>
              </a:cxn>
              <a:cxn ang="0">
                <a:pos x="-427" y="-428"/>
              </a:cxn>
              <a:cxn ang="0">
                <a:pos x="-429" y="-430"/>
              </a:cxn>
              <a:cxn ang="0">
                <a:pos x="-431" y="-432"/>
              </a:cxn>
            </a:cxnLst>
            <a:rect l="l" t="t" r="r" b="b"/>
            <a:pathLst>
              <a:path w="671507" h="988167">
                <a:moveTo>
                  <a:pt x="0" y="113215"/>
                </a:moveTo>
                <a:cubicBezTo>
                  <a:pt x="0" y="96994"/>
                  <a:pt x="13149" y="83845"/>
                  <a:pt x="29370" y="83845"/>
                </a:cubicBezTo>
                <a:cubicBezTo>
                  <a:pt x="138798" y="69558"/>
                  <a:pt x="458455" y="12473"/>
                  <a:pt x="619608" y="1558"/>
                </a:cubicBezTo>
                <a:cubicBezTo>
                  <a:pt x="652497" y="-10348"/>
                  <a:pt x="664368" y="49369"/>
                  <a:pt x="664368" y="65590"/>
                </a:cubicBezTo>
                <a:cubicBezTo>
                  <a:pt x="662781" y="342811"/>
                  <a:pt x="672925" y="635820"/>
                  <a:pt x="671338" y="913041"/>
                </a:cubicBezTo>
                <a:cubicBezTo>
                  <a:pt x="663099" y="960420"/>
                  <a:pt x="648838" y="988167"/>
                  <a:pt x="632617" y="988167"/>
                </a:cubicBezTo>
                <a:cubicBezTo>
                  <a:pt x="406023" y="966599"/>
                  <a:pt x="228865" y="940581"/>
                  <a:pt x="26989" y="916788"/>
                </a:cubicBezTo>
                <a:cubicBezTo>
                  <a:pt x="10768" y="916788"/>
                  <a:pt x="0" y="892044"/>
                  <a:pt x="0" y="875823"/>
                </a:cubicBezTo>
                <a:lnTo>
                  <a:pt x="0" y="113215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2" name="圆角矩形 97"/>
          <p:cNvSpPr/>
          <p:nvPr/>
        </p:nvSpPr>
        <p:spPr>
          <a:xfrm>
            <a:off x="3188955" y="1923606"/>
            <a:ext cx="999429" cy="1629486"/>
          </a:xfrm>
          <a:custGeom>
            <a:avLst/>
            <a:gdLst>
              <a:gd name="connsiteX0" fmla="*/ 0 w 690562"/>
              <a:gd name="connsiteY0" fmla="*/ 29370 h 821348"/>
              <a:gd name="connsiteX1" fmla="*/ 29370 w 690562"/>
              <a:gd name="connsiteY1" fmla="*/ 0 h 821348"/>
              <a:gd name="connsiteX2" fmla="*/ 661192 w 690562"/>
              <a:gd name="connsiteY2" fmla="*/ 0 h 821348"/>
              <a:gd name="connsiteX3" fmla="*/ 690562 w 690562"/>
              <a:gd name="connsiteY3" fmla="*/ 29370 h 821348"/>
              <a:gd name="connsiteX4" fmla="*/ 690562 w 690562"/>
              <a:gd name="connsiteY4" fmla="*/ 791978 h 821348"/>
              <a:gd name="connsiteX5" fmla="*/ 661192 w 690562"/>
              <a:gd name="connsiteY5" fmla="*/ 821348 h 821348"/>
              <a:gd name="connsiteX6" fmla="*/ 29370 w 690562"/>
              <a:gd name="connsiteY6" fmla="*/ 821348 h 821348"/>
              <a:gd name="connsiteX7" fmla="*/ 0 w 690562"/>
              <a:gd name="connsiteY7" fmla="*/ 791978 h 821348"/>
              <a:gd name="connsiteX8" fmla="*/ 0 w 690562"/>
              <a:gd name="connsiteY8" fmla="*/ 29370 h 821348"/>
              <a:gd name="-1" fmla="*/ 0 w 690562"/>
              <a:gd name="-2" fmla="*/ 96045 h 888023"/>
              <a:gd name="-3" fmla="*/ 29370 w 690562"/>
              <a:gd name="-4" fmla="*/ 66675 h 888023"/>
              <a:gd name="-5" fmla="*/ 627855 w 690562"/>
              <a:gd name="-6" fmla="*/ 0 h 888023"/>
              <a:gd name="-7" fmla="*/ 690562 w 690562"/>
              <a:gd name="-8" fmla="*/ 96045 h 888023"/>
              <a:gd name="-9" fmla="*/ 690562 w 690562"/>
              <a:gd name="-10" fmla="*/ 858653 h 888023"/>
              <a:gd name="-11" fmla="*/ 661192 w 690562"/>
              <a:gd name="-12" fmla="*/ 888023 h 888023"/>
              <a:gd name="-13" fmla="*/ 29370 w 690562"/>
              <a:gd name="-14" fmla="*/ 888023 h 888023"/>
              <a:gd name="-15" fmla="*/ 0 w 690562"/>
              <a:gd name="-16" fmla="*/ 858653 h 888023"/>
              <a:gd name="-17" fmla="*/ 0 w 690562"/>
              <a:gd name="-18" fmla="*/ 96045 h 888023"/>
              <a:gd name="-19" fmla="*/ 0 w 690562"/>
              <a:gd name="-20" fmla="*/ 96045 h 888023"/>
              <a:gd name="-21" fmla="*/ 29370 w 690562"/>
              <a:gd name="-22" fmla="*/ 66675 h 888023"/>
              <a:gd name="-23" fmla="*/ 627855 w 690562"/>
              <a:gd name="-24" fmla="*/ 0 h 888023"/>
              <a:gd name="-25" fmla="*/ 690562 w 690562"/>
              <a:gd name="-26" fmla="*/ 96045 h 888023"/>
              <a:gd name="-27" fmla="*/ 690562 w 690562"/>
              <a:gd name="-28" fmla="*/ 858653 h 888023"/>
              <a:gd name="-29" fmla="*/ 661192 w 690562"/>
              <a:gd name="-30" fmla="*/ 888023 h 888023"/>
              <a:gd name="-31" fmla="*/ 29370 w 690562"/>
              <a:gd name="-32" fmla="*/ 888023 h 888023"/>
              <a:gd name="-33" fmla="*/ 0 w 690562"/>
              <a:gd name="-34" fmla="*/ 858653 h 888023"/>
              <a:gd name="-35" fmla="*/ 0 w 690562"/>
              <a:gd name="-36" fmla="*/ 96045 h 888023"/>
              <a:gd name="-37" fmla="*/ 0 w 690562"/>
              <a:gd name="-38" fmla="*/ 96045 h 888023"/>
              <a:gd name="-39" fmla="*/ 29370 w 690562"/>
              <a:gd name="-40" fmla="*/ 66675 h 888023"/>
              <a:gd name="-41" fmla="*/ 627855 w 690562"/>
              <a:gd name="-42" fmla="*/ 0 h 888023"/>
              <a:gd name="-43" fmla="*/ 690562 w 690562"/>
              <a:gd name="-44" fmla="*/ 96045 h 888023"/>
              <a:gd name="-45" fmla="*/ 690562 w 690562"/>
              <a:gd name="-46" fmla="*/ 858653 h 888023"/>
              <a:gd name="-47" fmla="*/ 661192 w 690562"/>
              <a:gd name="-48" fmla="*/ 888023 h 888023"/>
              <a:gd name="-49" fmla="*/ 29370 w 690562"/>
              <a:gd name="-50" fmla="*/ 888023 h 888023"/>
              <a:gd name="-51" fmla="*/ 0 w 690562"/>
              <a:gd name="-52" fmla="*/ 858653 h 888023"/>
              <a:gd name="-53" fmla="*/ 0 w 690562"/>
              <a:gd name="-54" fmla="*/ 96045 h 888023"/>
              <a:gd name="-55" fmla="*/ 0 w 690562"/>
              <a:gd name="-56" fmla="*/ 96045 h 888023"/>
              <a:gd name="-57" fmla="*/ 29370 w 690562"/>
              <a:gd name="-58" fmla="*/ 66675 h 888023"/>
              <a:gd name="-59" fmla="*/ 627855 w 690562"/>
              <a:gd name="-60" fmla="*/ 0 h 888023"/>
              <a:gd name="-61" fmla="*/ 669130 w 690562"/>
              <a:gd name="-62" fmla="*/ 34132 h 888023"/>
              <a:gd name="-63" fmla="*/ 690562 w 690562"/>
              <a:gd name="-64" fmla="*/ 858653 h 888023"/>
              <a:gd name="-65" fmla="*/ 661192 w 690562"/>
              <a:gd name="-66" fmla="*/ 888023 h 888023"/>
              <a:gd name="-67" fmla="*/ 29370 w 690562"/>
              <a:gd name="-68" fmla="*/ 888023 h 888023"/>
              <a:gd name="-69" fmla="*/ 0 w 690562"/>
              <a:gd name="-70" fmla="*/ 858653 h 888023"/>
              <a:gd name="-71" fmla="*/ 0 w 690562"/>
              <a:gd name="-72" fmla="*/ 96045 h 888023"/>
              <a:gd name="-73" fmla="*/ 0 w 690562"/>
              <a:gd name="-74" fmla="*/ 103189 h 895167"/>
              <a:gd name="-75" fmla="*/ 29370 w 690562"/>
              <a:gd name="-76" fmla="*/ 73819 h 895167"/>
              <a:gd name="-77" fmla="*/ 625474 w 690562"/>
              <a:gd name="-78" fmla="*/ 0 h 895167"/>
              <a:gd name="-79" fmla="*/ 669130 w 690562"/>
              <a:gd name="-80" fmla="*/ 41276 h 895167"/>
              <a:gd name="-81" fmla="*/ 690562 w 690562"/>
              <a:gd name="-82" fmla="*/ 865797 h 895167"/>
              <a:gd name="-83" fmla="*/ 661192 w 690562"/>
              <a:gd name="-84" fmla="*/ 895167 h 895167"/>
              <a:gd name="-85" fmla="*/ 29370 w 690562"/>
              <a:gd name="-86" fmla="*/ 895167 h 895167"/>
              <a:gd name="-87" fmla="*/ 0 w 690562"/>
              <a:gd name="-88" fmla="*/ 865797 h 895167"/>
              <a:gd name="-89" fmla="*/ 0 w 690562"/>
              <a:gd name="-90" fmla="*/ 103189 h 895167"/>
              <a:gd name="-91" fmla="*/ 0 w 690562"/>
              <a:gd name="-92" fmla="*/ 103189 h 935648"/>
              <a:gd name="-93" fmla="*/ 29370 w 690562"/>
              <a:gd name="-94" fmla="*/ 73819 h 935648"/>
              <a:gd name="-95" fmla="*/ 625474 w 690562"/>
              <a:gd name="-96" fmla="*/ 0 h 935648"/>
              <a:gd name="-97" fmla="*/ 669130 w 690562"/>
              <a:gd name="-98" fmla="*/ 41276 h 935648"/>
              <a:gd name="-99" fmla="*/ 690562 w 690562"/>
              <a:gd name="-100" fmla="*/ 865797 h 935648"/>
              <a:gd name="-101" fmla="*/ 632617 w 690562"/>
              <a:gd name="-102" fmla="*/ 935648 h 935648"/>
              <a:gd name="-103" fmla="*/ 29370 w 690562"/>
              <a:gd name="-104" fmla="*/ 895167 h 935648"/>
              <a:gd name="-105" fmla="*/ 0 w 690562"/>
              <a:gd name="-106" fmla="*/ 865797 h 935648"/>
              <a:gd name="-107" fmla="*/ 0 w 690562"/>
              <a:gd name="-108" fmla="*/ 103189 h 935648"/>
              <a:gd name="-109" fmla="*/ 0 w 669130"/>
              <a:gd name="-110" fmla="*/ 103189 h 935648"/>
              <a:gd name="-111" fmla="*/ 29370 w 669130"/>
              <a:gd name="-112" fmla="*/ 73819 h 935648"/>
              <a:gd name="-113" fmla="*/ 625474 w 669130"/>
              <a:gd name="-114" fmla="*/ 0 h 935648"/>
              <a:gd name="-115" fmla="*/ 669130 w 669130"/>
              <a:gd name="-116" fmla="*/ 41276 h 935648"/>
              <a:gd name="-117" fmla="*/ 650081 w 669130"/>
              <a:gd name="-118" fmla="*/ 870560 h 935648"/>
              <a:gd name="-119" fmla="*/ 632617 w 669130"/>
              <a:gd name="-120" fmla="*/ 935648 h 935648"/>
              <a:gd name="-121" fmla="*/ 29370 w 669130"/>
              <a:gd name="-122" fmla="*/ 895167 h 935648"/>
              <a:gd name="-123" fmla="*/ 0 w 669130"/>
              <a:gd name="-124" fmla="*/ 865797 h 935648"/>
              <a:gd name="-125" fmla="*/ 0 w 669130"/>
              <a:gd name="-126" fmla="*/ 103189 h 935648"/>
              <a:gd name="-127" fmla="*/ 0 w 669130"/>
              <a:gd name="-128" fmla="*/ 103189 h 935648"/>
              <a:gd name="-129" fmla="*/ 29370 w 669130"/>
              <a:gd name="-130" fmla="*/ 73819 h 935648"/>
              <a:gd name="-131" fmla="*/ 625474 w 669130"/>
              <a:gd name="-132" fmla="*/ 0 h 935648"/>
              <a:gd name="-133" fmla="*/ 669130 w 669130"/>
              <a:gd name="-134" fmla="*/ 41276 h 935648"/>
              <a:gd name="-135" fmla="*/ 659606 w 669130"/>
              <a:gd name="-136" fmla="*/ 887228 h 935648"/>
              <a:gd name="-137" fmla="*/ 632617 w 669130"/>
              <a:gd name="-138" fmla="*/ 935648 h 935648"/>
              <a:gd name="-139" fmla="*/ 29370 w 669130"/>
              <a:gd name="-140" fmla="*/ 895167 h 935648"/>
              <a:gd name="-141" fmla="*/ 0 w 669130"/>
              <a:gd name="-142" fmla="*/ 865797 h 935648"/>
              <a:gd name="-143" fmla="*/ 0 w 669130"/>
              <a:gd name="-144" fmla="*/ 103189 h 935648"/>
              <a:gd name="-145" fmla="*/ 0 w 669130"/>
              <a:gd name="-146" fmla="*/ 103189 h 935648"/>
              <a:gd name="-147" fmla="*/ 29370 w 669130"/>
              <a:gd name="-148" fmla="*/ 73819 h 935648"/>
              <a:gd name="-149" fmla="*/ 625474 w 669130"/>
              <a:gd name="-150" fmla="*/ 0 h 935648"/>
              <a:gd name="-151" fmla="*/ 669130 w 669130"/>
              <a:gd name="-152" fmla="*/ 41276 h 935648"/>
              <a:gd name="-153" fmla="*/ 659606 w 669130"/>
              <a:gd name="-154" fmla="*/ 887228 h 935648"/>
              <a:gd name="-155" fmla="*/ 632617 w 669130"/>
              <a:gd name="-156" fmla="*/ 935648 h 935648"/>
              <a:gd name="-157" fmla="*/ 26989 w 669130"/>
              <a:gd name="-158" fmla="*/ 902311 h 935648"/>
              <a:gd name="-159" fmla="*/ 0 w 669130"/>
              <a:gd name="-160" fmla="*/ 865797 h 935648"/>
              <a:gd name="-161" fmla="*/ 0 w 669130"/>
              <a:gd name="-162" fmla="*/ 103189 h 935648"/>
              <a:gd name="-163" fmla="*/ 0 w 669130"/>
              <a:gd name="-164" fmla="*/ 100808 h 933267"/>
              <a:gd name="-165" fmla="*/ 29370 w 669130"/>
              <a:gd name="-166" fmla="*/ 71438 h 933267"/>
              <a:gd name="-167" fmla="*/ 625474 w 669130"/>
              <a:gd name="-168" fmla="*/ 0 h 933267"/>
              <a:gd name="-169" fmla="*/ 669130 w 669130"/>
              <a:gd name="-170" fmla="*/ 38895 h 933267"/>
              <a:gd name="-171" fmla="*/ 659606 w 669130"/>
              <a:gd name="-172" fmla="*/ 884847 h 933267"/>
              <a:gd name="-173" fmla="*/ 632617 w 669130"/>
              <a:gd name="-174" fmla="*/ 933267 h 933267"/>
              <a:gd name="-175" fmla="*/ 26989 w 669130"/>
              <a:gd name="-176" fmla="*/ 899930 h 933267"/>
              <a:gd name="-177" fmla="*/ 0 w 669130"/>
              <a:gd name="-178" fmla="*/ 863416 h 933267"/>
              <a:gd name="-179" fmla="*/ 0 w 669130"/>
              <a:gd name="-180" fmla="*/ 100808 h 933267"/>
              <a:gd name="-181" fmla="*/ 0 w 669130"/>
              <a:gd name="-182" fmla="*/ 100808 h 933267"/>
              <a:gd name="-183" fmla="*/ 29370 w 669130"/>
              <a:gd name="-184" fmla="*/ 71438 h 933267"/>
              <a:gd name="-185" fmla="*/ 625474 w 669130"/>
              <a:gd name="-186" fmla="*/ 0 h 933267"/>
              <a:gd name="-187" fmla="*/ 669130 w 669130"/>
              <a:gd name="-188" fmla="*/ 38895 h 933267"/>
              <a:gd name="-189" fmla="*/ 659606 w 669130"/>
              <a:gd name="-190" fmla="*/ 884847 h 933267"/>
              <a:gd name="-191" fmla="*/ 632617 w 669130"/>
              <a:gd name="-192" fmla="*/ 933267 h 933267"/>
              <a:gd name="-193" fmla="*/ 26989 w 669130"/>
              <a:gd name="-194" fmla="*/ 899930 h 933267"/>
              <a:gd name="-195" fmla="*/ 0 w 669130"/>
              <a:gd name="-196" fmla="*/ 863416 h 933267"/>
              <a:gd name="-197" fmla="*/ 0 w 669130"/>
              <a:gd name="-198" fmla="*/ 100808 h 933267"/>
              <a:gd name="-199" fmla="*/ 0 w 659606"/>
              <a:gd name="-200" fmla="*/ 100808 h 933267"/>
              <a:gd name="-201" fmla="*/ 29370 w 659606"/>
              <a:gd name="-202" fmla="*/ 71438 h 933267"/>
              <a:gd name="-203" fmla="*/ 625474 w 659606"/>
              <a:gd name="-204" fmla="*/ 0 h 933267"/>
              <a:gd name="-205" fmla="*/ 650080 w 659606"/>
              <a:gd name="-206" fmla="*/ 43658 h 933267"/>
              <a:gd name="-207" fmla="*/ 659606 w 659606"/>
              <a:gd name="-208" fmla="*/ 884847 h 933267"/>
              <a:gd name="-209" fmla="*/ 632617 w 659606"/>
              <a:gd name="-210" fmla="*/ 933267 h 933267"/>
              <a:gd name="-211" fmla="*/ 26989 w 659606"/>
              <a:gd name="-212" fmla="*/ 899930 h 933267"/>
              <a:gd name="-213" fmla="*/ 0 w 659606"/>
              <a:gd name="-214" fmla="*/ 863416 h 933267"/>
              <a:gd name="-215" fmla="*/ 0 w 659606"/>
              <a:gd name="-216" fmla="*/ 100808 h 933267"/>
              <a:gd name="-217" fmla="*/ 0 w 664368"/>
              <a:gd name="-218" fmla="*/ 100808 h 933267"/>
              <a:gd name="-219" fmla="*/ 29370 w 664368"/>
              <a:gd name="-220" fmla="*/ 71438 h 933267"/>
              <a:gd name="-221" fmla="*/ 625474 w 664368"/>
              <a:gd name="-222" fmla="*/ 0 h 933267"/>
              <a:gd name="-223" fmla="*/ 664368 w 664368"/>
              <a:gd name="-224" fmla="*/ 53183 h 933267"/>
              <a:gd name="-225" fmla="*/ 659606 w 664368"/>
              <a:gd name="-226" fmla="*/ 884847 h 933267"/>
              <a:gd name="-227" fmla="*/ 632617 w 664368"/>
              <a:gd name="-228" fmla="*/ 933267 h 933267"/>
              <a:gd name="-229" fmla="*/ 26989 w 664368"/>
              <a:gd name="-230" fmla="*/ 899930 h 933267"/>
              <a:gd name="-231" fmla="*/ 0 w 664368"/>
              <a:gd name="-232" fmla="*/ 863416 h 933267"/>
              <a:gd name="-233" fmla="*/ 0 w 664368"/>
              <a:gd name="-234" fmla="*/ 100808 h 933267"/>
              <a:gd name="-235" fmla="*/ 0 w 664368"/>
              <a:gd name="-236" fmla="*/ 102656 h 935115"/>
              <a:gd name="-237" fmla="*/ 29370 w 664368"/>
              <a:gd name="-238" fmla="*/ 73286 h 935115"/>
              <a:gd name="-239" fmla="*/ 625474 w 664368"/>
              <a:gd name="-240" fmla="*/ 1848 h 935115"/>
              <a:gd name="-241" fmla="*/ 664368 w 664368"/>
              <a:gd name="-242" fmla="*/ 55031 h 935115"/>
              <a:gd name="-243" fmla="*/ 659606 w 664368"/>
              <a:gd name="-244" fmla="*/ 886695 h 935115"/>
              <a:gd name="-245" fmla="*/ 632617 w 664368"/>
              <a:gd name="-246" fmla="*/ 935115 h 935115"/>
              <a:gd name="-247" fmla="*/ 26989 w 664368"/>
              <a:gd name="-248" fmla="*/ 901778 h 935115"/>
              <a:gd name="-249" fmla="*/ 0 w 664368"/>
              <a:gd name="-250" fmla="*/ 865264 h 935115"/>
              <a:gd name="-251" fmla="*/ 0 w 664368"/>
              <a:gd name="-252" fmla="*/ 102656 h 935115"/>
              <a:gd name="-253" fmla="*/ 0 w 664368"/>
              <a:gd name="-254" fmla="*/ 113215 h 945674"/>
              <a:gd name="-255" fmla="*/ 29370 w 664368"/>
              <a:gd name="-256" fmla="*/ 83845 h 945674"/>
              <a:gd name="-257" fmla="*/ 619608 w 664368"/>
              <a:gd name="-258" fmla="*/ 1558 h 945674"/>
              <a:gd name="-259" fmla="*/ 664368 w 664368"/>
              <a:gd name="-260" fmla="*/ 65590 h 945674"/>
              <a:gd name="-261" fmla="*/ 659606 w 664368"/>
              <a:gd name="-262" fmla="*/ 897254 h 945674"/>
              <a:gd name="-263" fmla="*/ 632617 w 664368"/>
              <a:gd name="-264" fmla="*/ 945674 h 945674"/>
              <a:gd name="-265" fmla="*/ 26989 w 664368"/>
              <a:gd name="-266" fmla="*/ 912337 h 945674"/>
              <a:gd name="-267" fmla="*/ 0 w 664368"/>
              <a:gd name="-268" fmla="*/ 875823 h 945674"/>
              <a:gd name="-269" fmla="*/ 0 w 664368"/>
              <a:gd name="-270" fmla="*/ 113215 h 945674"/>
              <a:gd name="-271" fmla="*/ 0 w 664368"/>
              <a:gd name="-272" fmla="*/ 113215 h 945674"/>
              <a:gd name="-273" fmla="*/ 29370 w 664368"/>
              <a:gd name="-274" fmla="*/ 83845 h 945674"/>
              <a:gd name="-275" fmla="*/ 619608 w 664368"/>
              <a:gd name="-276" fmla="*/ 1558 h 945674"/>
              <a:gd name="-277" fmla="*/ 664368 w 664368"/>
              <a:gd name="-278" fmla="*/ 65590 h 945674"/>
              <a:gd name="-279" fmla="*/ 659606 w 664368"/>
              <a:gd name="-280" fmla="*/ 897254 h 945674"/>
              <a:gd name="-281" fmla="*/ 632617 w 664368"/>
              <a:gd name="-282" fmla="*/ 945674 h 945674"/>
              <a:gd name="-283" fmla="*/ 26989 w 664368"/>
              <a:gd name="-284" fmla="*/ 912337 h 945674"/>
              <a:gd name="-285" fmla="*/ 0 w 664368"/>
              <a:gd name="-286" fmla="*/ 875823 h 945674"/>
              <a:gd name="-287" fmla="*/ 0 w 664368"/>
              <a:gd name="-288" fmla="*/ 113215 h 945674"/>
              <a:gd name="-289" fmla="*/ 0 w 671507"/>
              <a:gd name="-290" fmla="*/ 113215 h 945674"/>
              <a:gd name="-291" fmla="*/ 29370 w 671507"/>
              <a:gd name="-292" fmla="*/ 83845 h 945674"/>
              <a:gd name="-293" fmla="*/ 619608 w 671507"/>
              <a:gd name="-294" fmla="*/ 1558 h 945674"/>
              <a:gd name="-295" fmla="*/ 664368 w 671507"/>
              <a:gd name="-296" fmla="*/ 65590 h 945674"/>
              <a:gd name="-297" fmla="*/ 671338 w 671507"/>
              <a:gd name="-298" fmla="*/ 910815 h 945674"/>
              <a:gd name="-299" fmla="*/ 632617 w 671507"/>
              <a:gd name="-300" fmla="*/ 945674 h 945674"/>
              <a:gd name="-301" fmla="*/ 26989 w 671507"/>
              <a:gd name="-302" fmla="*/ 912337 h 945674"/>
              <a:gd name="-303" fmla="*/ 0 w 671507"/>
              <a:gd name="-304" fmla="*/ 875823 h 945674"/>
              <a:gd name="-305" fmla="*/ 0 w 671507"/>
              <a:gd name="-306" fmla="*/ 113215 h 945674"/>
              <a:gd name="-307" fmla="*/ 0 w 671507"/>
              <a:gd name="-308" fmla="*/ 113215 h 959234"/>
              <a:gd name="-309" fmla="*/ 29370 w 671507"/>
              <a:gd name="-310" fmla="*/ 83845 h 959234"/>
              <a:gd name="-311" fmla="*/ 619608 w 671507"/>
              <a:gd name="-312" fmla="*/ 1558 h 959234"/>
              <a:gd name="-313" fmla="*/ 664368 w 671507"/>
              <a:gd name="-314" fmla="*/ 65590 h 959234"/>
              <a:gd name="-315" fmla="*/ 671338 w 671507"/>
              <a:gd name="-316" fmla="*/ 910815 h 959234"/>
              <a:gd name="-317" fmla="*/ 632617 w 671507"/>
              <a:gd name="-318" fmla="*/ 959234 h 959234"/>
              <a:gd name="-319" fmla="*/ 26989 w 671507"/>
              <a:gd name="-320" fmla="*/ 912337 h 959234"/>
              <a:gd name="-321" fmla="*/ 0 w 671507"/>
              <a:gd name="-322" fmla="*/ 875823 h 959234"/>
              <a:gd name="-323" fmla="*/ 0 w 671507"/>
              <a:gd name="-324" fmla="*/ 113215 h 959234"/>
              <a:gd name="-325" fmla="*/ 0 w 671507"/>
              <a:gd name="-326" fmla="*/ 113215 h 959234"/>
              <a:gd name="-327" fmla="*/ 29370 w 671507"/>
              <a:gd name="-328" fmla="*/ 83845 h 959234"/>
              <a:gd name="-329" fmla="*/ 619608 w 671507"/>
              <a:gd name="-330" fmla="*/ 1558 h 959234"/>
              <a:gd name="-331" fmla="*/ 664368 w 671507"/>
              <a:gd name="-332" fmla="*/ 65590 h 959234"/>
              <a:gd name="-333" fmla="*/ 671338 w 671507"/>
              <a:gd name="-334" fmla="*/ 910815 h 959234"/>
              <a:gd name="-335" fmla="*/ 632617 w 671507"/>
              <a:gd name="-336" fmla="*/ 959234 h 959234"/>
              <a:gd name="-337" fmla="*/ 26989 w 671507"/>
              <a:gd name="-338" fmla="*/ 912337 h 959234"/>
              <a:gd name="-339" fmla="*/ 0 w 671507"/>
              <a:gd name="-340" fmla="*/ 875823 h 959234"/>
              <a:gd name="-341" fmla="*/ 0 w 671507"/>
              <a:gd name="-342" fmla="*/ 113215 h 959234"/>
              <a:gd name="-343" fmla="*/ 0 w 671507"/>
              <a:gd name="-344" fmla="*/ 113215 h 988167"/>
              <a:gd name="-345" fmla="*/ 29370 w 671507"/>
              <a:gd name="-346" fmla="*/ 83845 h 988167"/>
              <a:gd name="-347" fmla="*/ 619608 w 671507"/>
              <a:gd name="-348" fmla="*/ 1558 h 988167"/>
              <a:gd name="-349" fmla="*/ 664368 w 671507"/>
              <a:gd name="-350" fmla="*/ 65590 h 988167"/>
              <a:gd name="-351" fmla="*/ 671338 w 671507"/>
              <a:gd name="-352" fmla="*/ 910815 h 988167"/>
              <a:gd name="-353" fmla="*/ 632617 w 671507"/>
              <a:gd name="-354" fmla="*/ 988167 h 988167"/>
              <a:gd name="-355" fmla="*/ 26989 w 671507"/>
              <a:gd name="-356" fmla="*/ 912337 h 988167"/>
              <a:gd name="-357" fmla="*/ 0 w 671507"/>
              <a:gd name="-358" fmla="*/ 875823 h 988167"/>
              <a:gd name="-359" fmla="*/ 0 w 671507"/>
              <a:gd name="-360" fmla="*/ 113215 h 988167"/>
              <a:gd name="-361" fmla="*/ 0 w 671507"/>
              <a:gd name="-362" fmla="*/ 113215 h 988167"/>
              <a:gd name="-363" fmla="*/ 29370 w 671507"/>
              <a:gd name="-364" fmla="*/ 83845 h 988167"/>
              <a:gd name="-365" fmla="*/ 619608 w 671507"/>
              <a:gd name="-366" fmla="*/ 1558 h 988167"/>
              <a:gd name="-367" fmla="*/ 664368 w 671507"/>
              <a:gd name="-368" fmla="*/ 65590 h 988167"/>
              <a:gd name="-369" fmla="*/ 671338 w 671507"/>
              <a:gd name="-370" fmla="*/ 913041 h 988167"/>
              <a:gd name="-371" fmla="*/ 632617 w 671507"/>
              <a:gd name="-372" fmla="*/ 988167 h 988167"/>
              <a:gd name="-373" fmla="*/ 26989 w 671507"/>
              <a:gd name="-374" fmla="*/ 912337 h 988167"/>
              <a:gd name="-375" fmla="*/ 0 w 671507"/>
              <a:gd name="-376" fmla="*/ 875823 h 988167"/>
              <a:gd name="-377" fmla="*/ 0 w 671507"/>
              <a:gd name="-378" fmla="*/ 113215 h 988167"/>
              <a:gd name="-379" fmla="*/ 0 w 671507"/>
              <a:gd name="-380" fmla="*/ 113215 h 988167"/>
              <a:gd name="-381" fmla="*/ 29370 w 671507"/>
              <a:gd name="-382" fmla="*/ 83845 h 988167"/>
              <a:gd name="-383" fmla="*/ 619608 w 671507"/>
              <a:gd name="-384" fmla="*/ 1558 h 988167"/>
              <a:gd name="-385" fmla="*/ 664368 w 671507"/>
              <a:gd name="-386" fmla="*/ 65590 h 988167"/>
              <a:gd name="-387" fmla="*/ 671338 w 671507"/>
              <a:gd name="-388" fmla="*/ 913041 h 988167"/>
              <a:gd name="-389" fmla="*/ 632617 w 671507"/>
              <a:gd name="-390" fmla="*/ 988167 h 988167"/>
              <a:gd name="-391" fmla="*/ 26989 w 671507"/>
              <a:gd name="-392" fmla="*/ 912337 h 988167"/>
              <a:gd name="-393" fmla="*/ 0 w 671507"/>
              <a:gd name="-394" fmla="*/ 875823 h 988167"/>
              <a:gd name="-395" fmla="*/ 0 w 671507"/>
              <a:gd name="-396" fmla="*/ 113215 h 988167"/>
              <a:gd name="-397" fmla="*/ 0 w 671507"/>
              <a:gd name="-398" fmla="*/ 113215 h 988167"/>
              <a:gd name="-399" fmla="*/ 29370 w 671507"/>
              <a:gd name="-400" fmla="*/ 83845 h 988167"/>
              <a:gd name="-401" fmla="*/ 619608 w 671507"/>
              <a:gd name="-402" fmla="*/ 1558 h 988167"/>
              <a:gd name="-403" fmla="*/ 664368 w 671507"/>
              <a:gd name="-404" fmla="*/ 65590 h 988167"/>
              <a:gd name="-405" fmla="*/ 671338 w 671507"/>
              <a:gd name="-406" fmla="*/ 913041 h 988167"/>
              <a:gd name="-407" fmla="*/ 632617 w 671507"/>
              <a:gd name="-408" fmla="*/ 988167 h 988167"/>
              <a:gd name="-409" fmla="*/ 26989 w 671507"/>
              <a:gd name="-410" fmla="*/ 916788 h 988167"/>
              <a:gd name="-411" fmla="*/ 0 w 671507"/>
              <a:gd name="-412" fmla="*/ 875823 h 988167"/>
              <a:gd name="-413" fmla="*/ 0 w 671507"/>
              <a:gd name="-414" fmla="*/ 113215 h 988167"/>
              <a:gd name="-415" fmla="*/ 0 w 671507"/>
              <a:gd name="-416" fmla="*/ 113215 h 988167"/>
              <a:gd name="-417" fmla="*/ 29370 w 671507"/>
              <a:gd name="-418" fmla="*/ 83845 h 988167"/>
              <a:gd name="-419" fmla="*/ 619608 w 671507"/>
              <a:gd name="-420" fmla="*/ 1558 h 988167"/>
              <a:gd name="-421" fmla="*/ 664368 w 671507"/>
              <a:gd name="-422" fmla="*/ 65590 h 988167"/>
              <a:gd name="-423" fmla="*/ 671338 w 671507"/>
              <a:gd name="-424" fmla="*/ 913041 h 988167"/>
              <a:gd name="-425" fmla="*/ 632617 w 671507"/>
              <a:gd name="-426" fmla="*/ 988167 h 988167"/>
              <a:gd name="-427" fmla="*/ 26989 w 671507"/>
              <a:gd name="-428" fmla="*/ 916788 h 988167"/>
              <a:gd name="-429" fmla="*/ 0 w 671507"/>
              <a:gd name="-430" fmla="*/ 875823 h 988167"/>
              <a:gd name="-431" fmla="*/ 0 w 671507"/>
              <a:gd name="-432" fmla="*/ 113215 h 988167"/>
              <a:gd name="-433" fmla="*/ 0 w 671507"/>
              <a:gd name="-434" fmla="*/ 171007 h 1045959"/>
              <a:gd name="-435" fmla="*/ 29370 w 671507"/>
              <a:gd name="-436" fmla="*/ 141637 h 1045959"/>
              <a:gd name="-437" fmla="*/ 649864 w 671507"/>
              <a:gd name="-438" fmla="*/ 840 h 1045959"/>
              <a:gd name="-439" fmla="*/ 664368 w 671507"/>
              <a:gd name="-440" fmla="*/ 123382 h 1045959"/>
              <a:gd name="-441" fmla="*/ 671338 w 671507"/>
              <a:gd name="-442" fmla="*/ 970833 h 1045959"/>
              <a:gd name="-443" fmla="*/ 632617 w 671507"/>
              <a:gd name="-444" fmla="*/ 1045959 h 1045959"/>
              <a:gd name="-445" fmla="*/ 26989 w 671507"/>
              <a:gd name="-446" fmla="*/ 974580 h 1045959"/>
              <a:gd name="-447" fmla="*/ 0 w 671507"/>
              <a:gd name="-448" fmla="*/ 933615 h 1045959"/>
              <a:gd name="-449" fmla="*/ 0 w 671507"/>
              <a:gd name="-450" fmla="*/ 171007 h 1045959"/>
              <a:gd name="-451" fmla="*/ 0 w 671507"/>
              <a:gd name="-452" fmla="*/ 171007 h 1045959"/>
              <a:gd name="-453" fmla="*/ 52061 w 671507"/>
              <a:gd name="-454" fmla="*/ 110989 h 1045959"/>
              <a:gd name="-455" fmla="*/ 649864 w 671507"/>
              <a:gd name="-456" fmla="*/ 840 h 1045959"/>
              <a:gd name="-457" fmla="*/ 664368 w 671507"/>
              <a:gd name="-458" fmla="*/ 123382 h 1045959"/>
              <a:gd name="-459" fmla="*/ 671338 w 671507"/>
              <a:gd name="-460" fmla="*/ 970833 h 1045959"/>
              <a:gd name="-461" fmla="*/ 632617 w 671507"/>
              <a:gd name="-462" fmla="*/ 1045959 h 1045959"/>
              <a:gd name="-463" fmla="*/ 26989 w 671507"/>
              <a:gd name="-464" fmla="*/ 974580 h 1045959"/>
              <a:gd name="-465" fmla="*/ 0 w 671507"/>
              <a:gd name="-466" fmla="*/ 933615 h 1045959"/>
              <a:gd name="-467" fmla="*/ 0 w 671507"/>
              <a:gd name="-468" fmla="*/ 171007 h 1045959"/>
              <a:gd name="-469" fmla="*/ 0 w 671507"/>
              <a:gd name="-470" fmla="*/ 171007 h 1045959"/>
              <a:gd name="-471" fmla="*/ 52061 w 671507"/>
              <a:gd name="-472" fmla="*/ 110989 h 1045959"/>
              <a:gd name="-473" fmla="*/ 649864 w 671507"/>
              <a:gd name="-474" fmla="*/ 840 h 1045959"/>
              <a:gd name="-475" fmla="*/ 664368 w 671507"/>
              <a:gd name="-476" fmla="*/ 123382 h 1045959"/>
              <a:gd name="-477" fmla="*/ 671338 w 671507"/>
              <a:gd name="-478" fmla="*/ 970833 h 1045959"/>
              <a:gd name="-479" fmla="*/ 632617 w 671507"/>
              <a:gd name="-480" fmla="*/ 1045959 h 1045959"/>
              <a:gd name="-481" fmla="*/ 26989 w 671507"/>
              <a:gd name="-482" fmla="*/ 974580 h 1045959"/>
              <a:gd name="-483" fmla="*/ 0 w 671507"/>
              <a:gd name="-484" fmla="*/ 933615 h 1045959"/>
              <a:gd name="-485" fmla="*/ 0 w 671507"/>
              <a:gd name="-486" fmla="*/ 171007 h 1045959"/>
              <a:gd name="-487" fmla="*/ 0 w 671507"/>
              <a:gd name="-488" fmla="*/ 171007 h 1045959"/>
              <a:gd name="-489" fmla="*/ 52061 w 671507"/>
              <a:gd name="-490" fmla="*/ 110989 h 1045959"/>
              <a:gd name="-491" fmla="*/ 649864 w 671507"/>
              <a:gd name="-492" fmla="*/ 840 h 1045959"/>
              <a:gd name="-493" fmla="*/ 664368 w 671507"/>
              <a:gd name="-494" fmla="*/ 123382 h 1045959"/>
              <a:gd name="-495" fmla="*/ 671338 w 671507"/>
              <a:gd name="-496" fmla="*/ 970833 h 1045959"/>
              <a:gd name="-497" fmla="*/ 632617 w 671507"/>
              <a:gd name="-498" fmla="*/ 1045959 h 1045959"/>
              <a:gd name="-499" fmla="*/ 26989 w 671507"/>
              <a:gd name="-500" fmla="*/ 974580 h 1045959"/>
              <a:gd name="-501" fmla="*/ 0 w 671507"/>
              <a:gd name="-502" fmla="*/ 933615 h 1045959"/>
              <a:gd name="-503" fmla="*/ 0 w 671507"/>
              <a:gd name="-504" fmla="*/ 171007 h 1045959"/>
              <a:gd name="-505" fmla="*/ 0 w 671507"/>
              <a:gd name="-506" fmla="*/ 171007 h 1045959"/>
              <a:gd name="-507" fmla="*/ 52061 w 671507"/>
              <a:gd name="-508" fmla="*/ 110989 h 1045959"/>
              <a:gd name="-509" fmla="*/ 649864 w 671507"/>
              <a:gd name="-510" fmla="*/ 840 h 1045959"/>
              <a:gd name="-511" fmla="*/ 664368 w 671507"/>
              <a:gd name="-512" fmla="*/ 123382 h 1045959"/>
              <a:gd name="-513" fmla="*/ 671338 w 671507"/>
              <a:gd name="-514" fmla="*/ 970833 h 1045959"/>
              <a:gd name="-515" fmla="*/ 632617 w 671507"/>
              <a:gd name="-516" fmla="*/ 1045959 h 1045959"/>
              <a:gd name="-517" fmla="*/ 34553 w 671507"/>
              <a:gd name="-518" fmla="*/ 1002442 h 1045959"/>
              <a:gd name="-519" fmla="*/ 0 w 671507"/>
              <a:gd name="-520" fmla="*/ 933615 h 1045959"/>
              <a:gd name="-521" fmla="*/ 0 w 671507"/>
              <a:gd name="-522" fmla="*/ 171007 h 1045959"/>
              <a:gd name="-523" fmla="*/ 0 w 671507"/>
              <a:gd name="-524" fmla="*/ 171007 h 1076607"/>
              <a:gd name="-525" fmla="*/ 52061 w 671507"/>
              <a:gd name="-526" fmla="*/ 110989 h 1076607"/>
              <a:gd name="-527" fmla="*/ 649864 w 671507"/>
              <a:gd name="-528" fmla="*/ 840 h 1076607"/>
              <a:gd name="-529" fmla="*/ 664368 w 671507"/>
              <a:gd name="-530" fmla="*/ 123382 h 1076607"/>
              <a:gd name="-531" fmla="*/ 671338 w 671507"/>
              <a:gd name="-532" fmla="*/ 970833 h 1076607"/>
              <a:gd name="-533" fmla="*/ 630096 w 671507"/>
              <a:gd name="-534" fmla="*/ 1076607 h 1076607"/>
              <a:gd name="-535" fmla="*/ 34553 w 671507"/>
              <a:gd name="-536" fmla="*/ 1002442 h 1076607"/>
              <a:gd name="-537" fmla="*/ 0 w 671507"/>
              <a:gd name="-538" fmla="*/ 933615 h 1076607"/>
              <a:gd name="-539" fmla="*/ 0 w 671507"/>
              <a:gd name="-540" fmla="*/ 171007 h 1076607"/>
              <a:gd name="-541" fmla="*/ 0 w 676497"/>
              <a:gd name="-542" fmla="*/ 171007 h 1076607"/>
              <a:gd name="-543" fmla="*/ 52061 w 676497"/>
              <a:gd name="-544" fmla="*/ 110989 h 1076607"/>
              <a:gd name="-545" fmla="*/ 649864 w 676497"/>
              <a:gd name="-546" fmla="*/ 840 h 1076607"/>
              <a:gd name="-547" fmla="*/ 664368 w 676497"/>
              <a:gd name="-548" fmla="*/ 123382 h 1076607"/>
              <a:gd name="-549" fmla="*/ 676381 w 676497"/>
              <a:gd name="-550" fmla="*/ 998695 h 1076607"/>
              <a:gd name="-551" fmla="*/ 630096 w 676497"/>
              <a:gd name="-552" fmla="*/ 1076607 h 1076607"/>
              <a:gd name="-553" fmla="*/ 34553 w 676497"/>
              <a:gd name="-554" fmla="*/ 1002442 h 1076607"/>
              <a:gd name="-555" fmla="*/ 0 w 676497"/>
              <a:gd name="-556" fmla="*/ 933615 h 1076607"/>
              <a:gd name="-557" fmla="*/ 0 w 676497"/>
              <a:gd name="-558" fmla="*/ 171007 h 1076607"/>
              <a:gd name="-559" fmla="*/ 0 w 676497"/>
              <a:gd name="-560" fmla="*/ 171007 h 1076607"/>
              <a:gd name="-561" fmla="*/ 52061 w 676497"/>
              <a:gd name="-562" fmla="*/ 110989 h 1076607"/>
              <a:gd name="-563" fmla="*/ 649864 w 676497"/>
              <a:gd name="-564" fmla="*/ 840 h 1076607"/>
              <a:gd name="-565" fmla="*/ 664368 w 676497"/>
              <a:gd name="-566" fmla="*/ 123382 h 1076607"/>
              <a:gd name="-567" fmla="*/ 676381 w 676497"/>
              <a:gd name="-568" fmla="*/ 998695 h 1076607"/>
              <a:gd name="-569" fmla="*/ 630096 w 676497"/>
              <a:gd name="-570" fmla="*/ 1076607 h 1076607"/>
              <a:gd name="-571" fmla="*/ 34553 w 676497"/>
              <a:gd name="-572" fmla="*/ 1002442 h 1076607"/>
              <a:gd name="-573" fmla="*/ 0 w 676497"/>
              <a:gd name="-574" fmla="*/ 933615 h 1076607"/>
              <a:gd name="-575" fmla="*/ 0 w 676497"/>
              <a:gd name="-576" fmla="*/ 171007 h 1076607"/>
              <a:gd name="-577" fmla="*/ 0 w 676691"/>
              <a:gd name="-578" fmla="*/ 171007 h 1076607"/>
              <a:gd name="-579" fmla="*/ 52061 w 676691"/>
              <a:gd name="-580" fmla="*/ 110989 h 1076607"/>
              <a:gd name="-581" fmla="*/ 649864 w 676691"/>
              <a:gd name="-582" fmla="*/ 840 h 1076607"/>
              <a:gd name="-583" fmla="*/ 674453 w 676691"/>
              <a:gd name="-584" fmla="*/ 123382 h 1076607"/>
              <a:gd name="-585" fmla="*/ 676381 w 676691"/>
              <a:gd name="-586" fmla="*/ 998695 h 1076607"/>
              <a:gd name="-587" fmla="*/ 630096 w 676691"/>
              <a:gd name="-588" fmla="*/ 1076607 h 1076607"/>
              <a:gd name="-589" fmla="*/ 34553 w 676691"/>
              <a:gd name="-590" fmla="*/ 1002442 h 1076607"/>
              <a:gd name="-591" fmla="*/ 0 w 676691"/>
              <a:gd name="-592" fmla="*/ 933615 h 1076607"/>
              <a:gd name="-593" fmla="*/ 0 w 676691"/>
              <a:gd name="-594" fmla="*/ 171007 h 1076607"/>
              <a:gd name="-595" fmla="*/ 0 w 676691"/>
              <a:gd name="-596" fmla="*/ 168240 h 1073840"/>
              <a:gd name="-597" fmla="*/ 52061 w 676691"/>
              <a:gd name="-598" fmla="*/ 108222 h 1073840"/>
              <a:gd name="-599" fmla="*/ 639779 w 676691"/>
              <a:gd name="-600" fmla="*/ 860 h 1073840"/>
              <a:gd name="-601" fmla="*/ 674453 w 676691"/>
              <a:gd name="-602" fmla="*/ 120615 h 1073840"/>
              <a:gd name="-603" fmla="*/ 676381 w 676691"/>
              <a:gd name="-604" fmla="*/ 995928 h 1073840"/>
              <a:gd name="-605" fmla="*/ 630096 w 676691"/>
              <a:gd name="-606" fmla="*/ 1073840 h 1073840"/>
              <a:gd name="-607" fmla="*/ 34553 w 676691"/>
              <a:gd name="-608" fmla="*/ 999675 h 1073840"/>
              <a:gd name="-609" fmla="*/ 0 w 676691"/>
              <a:gd name="-610" fmla="*/ 930848 h 1073840"/>
              <a:gd name="-611" fmla="*/ 0 w 676691"/>
              <a:gd name="-612" fmla="*/ 168240 h 1073840"/>
              <a:gd name="-613" fmla="*/ 0 w 676691"/>
              <a:gd name="-614" fmla="*/ 168240 h 1073840"/>
              <a:gd name="-615" fmla="*/ 52061 w 676691"/>
              <a:gd name="-616" fmla="*/ 108222 h 1073840"/>
              <a:gd name="-617" fmla="*/ 639779 w 676691"/>
              <a:gd name="-618" fmla="*/ 860 h 1073840"/>
              <a:gd name="-619" fmla="*/ 674453 w 676691"/>
              <a:gd name="-620" fmla="*/ 120615 h 1073840"/>
              <a:gd name="-621" fmla="*/ 676381 w 676691"/>
              <a:gd name="-622" fmla="*/ 995928 h 1073840"/>
              <a:gd name="-623" fmla="*/ 630096 w 676691"/>
              <a:gd name="-624" fmla="*/ 1073840 h 1073840"/>
              <a:gd name="-625" fmla="*/ 34553 w 676691"/>
              <a:gd name="-626" fmla="*/ 999675 h 1073840"/>
              <a:gd name="-627" fmla="*/ 0 w 676691"/>
              <a:gd name="-628" fmla="*/ 930848 h 1073840"/>
              <a:gd name="-629" fmla="*/ 0 w 676691"/>
              <a:gd name="-630" fmla="*/ 168240 h 1073840"/>
              <a:gd name="-631" fmla="*/ 0 w 676691"/>
              <a:gd name="-632" fmla="*/ 168240 h 1073840"/>
              <a:gd name="-633" fmla="*/ 52061 w 676691"/>
              <a:gd name="-634" fmla="*/ 108222 h 1073840"/>
              <a:gd name="-635" fmla="*/ 639779 w 676691"/>
              <a:gd name="-636" fmla="*/ 860 h 1073840"/>
              <a:gd name="-637" fmla="*/ 674453 w 676691"/>
              <a:gd name="-638" fmla="*/ 120615 h 1073840"/>
              <a:gd name="-639" fmla="*/ 676381 w 676691"/>
              <a:gd name="-640" fmla="*/ 995928 h 1073840"/>
              <a:gd name="-641" fmla="*/ 630096 w 676691"/>
              <a:gd name="-642" fmla="*/ 1073840 h 1073840"/>
              <a:gd name="-643" fmla="*/ 34553 w 676691"/>
              <a:gd name="-644" fmla="*/ 999675 h 1073840"/>
              <a:gd name="-645" fmla="*/ 0 w 676691"/>
              <a:gd name="-646" fmla="*/ 930848 h 1073840"/>
              <a:gd name="-647" fmla="*/ 0 w 676691"/>
              <a:gd name="-648" fmla="*/ 168240 h 1073840"/>
              <a:gd name="-649" fmla="*/ 0 w 676691"/>
              <a:gd name="-650" fmla="*/ 167905 h 1073505"/>
              <a:gd name="-651" fmla="*/ 52061 w 676691"/>
              <a:gd name="-652" fmla="*/ 107887 h 1073505"/>
              <a:gd name="-653" fmla="*/ 639779 w 676691"/>
              <a:gd name="-654" fmla="*/ 525 h 1073505"/>
              <a:gd name="-655" fmla="*/ 674453 w 676691"/>
              <a:gd name="-656" fmla="*/ 120280 h 1073505"/>
              <a:gd name="-657" fmla="*/ 676381 w 676691"/>
              <a:gd name="-658" fmla="*/ 995593 h 1073505"/>
              <a:gd name="-659" fmla="*/ 630096 w 676691"/>
              <a:gd name="-660" fmla="*/ 1073505 h 1073505"/>
              <a:gd name="-661" fmla="*/ 34553 w 676691"/>
              <a:gd name="-662" fmla="*/ 999340 h 1073505"/>
              <a:gd name="-663" fmla="*/ 0 w 676691"/>
              <a:gd name="-664" fmla="*/ 930513 h 1073505"/>
              <a:gd name="-665" fmla="*/ 0 w 676691"/>
              <a:gd name="-666" fmla="*/ 167905 h 1073505"/>
            </a:gdLst>
            <a:ahLst/>
            <a:cxnLst>
              <a:cxn ang="0">
                <a:pos x="-649" y="-650"/>
              </a:cxn>
              <a:cxn ang="0">
                <a:pos x="-651" y="-652"/>
              </a:cxn>
              <a:cxn ang="0">
                <a:pos x="-653" y="-654"/>
              </a:cxn>
              <a:cxn ang="0">
                <a:pos x="-655" y="-656"/>
              </a:cxn>
              <a:cxn ang="0">
                <a:pos x="-657" y="-658"/>
              </a:cxn>
              <a:cxn ang="0">
                <a:pos x="-659" y="-660"/>
              </a:cxn>
              <a:cxn ang="0">
                <a:pos x="-661" y="-662"/>
              </a:cxn>
              <a:cxn ang="0">
                <a:pos x="-663" y="-664"/>
              </a:cxn>
              <a:cxn ang="0">
                <a:pos x="-665" y="-666"/>
              </a:cxn>
            </a:cxnLst>
            <a:rect l="l" t="t" r="r" b="b"/>
            <a:pathLst>
              <a:path w="676691" h="1073505">
                <a:moveTo>
                  <a:pt x="0" y="167905"/>
                </a:moveTo>
                <a:cubicBezTo>
                  <a:pt x="0" y="151684"/>
                  <a:pt x="13148" y="116246"/>
                  <a:pt x="52061" y="107887"/>
                </a:cubicBezTo>
                <a:cubicBezTo>
                  <a:pt x="164010" y="76883"/>
                  <a:pt x="460977" y="8653"/>
                  <a:pt x="639779" y="525"/>
                </a:cubicBezTo>
                <a:cubicBezTo>
                  <a:pt x="682753" y="-8594"/>
                  <a:pt x="674453" y="104059"/>
                  <a:pt x="674453" y="120280"/>
                </a:cubicBezTo>
                <a:cubicBezTo>
                  <a:pt x="672866" y="397501"/>
                  <a:pt x="677968" y="718372"/>
                  <a:pt x="676381" y="995593"/>
                </a:cubicBezTo>
                <a:cubicBezTo>
                  <a:pt x="678227" y="1034614"/>
                  <a:pt x="646317" y="1073505"/>
                  <a:pt x="630096" y="1073505"/>
                </a:cubicBezTo>
                <a:cubicBezTo>
                  <a:pt x="403502" y="1051937"/>
                  <a:pt x="236429" y="1023133"/>
                  <a:pt x="34553" y="999340"/>
                </a:cubicBezTo>
                <a:cubicBezTo>
                  <a:pt x="18332" y="999340"/>
                  <a:pt x="0" y="946734"/>
                  <a:pt x="0" y="930513"/>
                </a:cubicBezTo>
                <a:lnTo>
                  <a:pt x="0" y="167905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23" name="圆角矩形 97"/>
          <p:cNvSpPr/>
          <p:nvPr/>
        </p:nvSpPr>
        <p:spPr>
          <a:xfrm>
            <a:off x="4329456" y="1685386"/>
            <a:ext cx="1766544" cy="2050955"/>
          </a:xfrm>
          <a:custGeom>
            <a:avLst/>
            <a:gdLst>
              <a:gd name="connsiteX0" fmla="*/ 0 w 690562"/>
              <a:gd name="connsiteY0" fmla="*/ 29370 h 821348"/>
              <a:gd name="connsiteX1" fmla="*/ 29370 w 690562"/>
              <a:gd name="connsiteY1" fmla="*/ 0 h 821348"/>
              <a:gd name="connsiteX2" fmla="*/ 661192 w 690562"/>
              <a:gd name="connsiteY2" fmla="*/ 0 h 821348"/>
              <a:gd name="connsiteX3" fmla="*/ 690562 w 690562"/>
              <a:gd name="connsiteY3" fmla="*/ 29370 h 821348"/>
              <a:gd name="connsiteX4" fmla="*/ 690562 w 690562"/>
              <a:gd name="connsiteY4" fmla="*/ 791978 h 821348"/>
              <a:gd name="connsiteX5" fmla="*/ 661192 w 690562"/>
              <a:gd name="connsiteY5" fmla="*/ 821348 h 821348"/>
              <a:gd name="connsiteX6" fmla="*/ 29370 w 690562"/>
              <a:gd name="connsiteY6" fmla="*/ 821348 h 821348"/>
              <a:gd name="connsiteX7" fmla="*/ 0 w 690562"/>
              <a:gd name="connsiteY7" fmla="*/ 791978 h 821348"/>
              <a:gd name="connsiteX8" fmla="*/ 0 w 690562"/>
              <a:gd name="connsiteY8" fmla="*/ 29370 h 821348"/>
              <a:gd name="-1" fmla="*/ 0 w 690562"/>
              <a:gd name="-2" fmla="*/ 96045 h 888023"/>
              <a:gd name="-3" fmla="*/ 29370 w 690562"/>
              <a:gd name="-4" fmla="*/ 66675 h 888023"/>
              <a:gd name="-5" fmla="*/ 627855 w 690562"/>
              <a:gd name="-6" fmla="*/ 0 h 888023"/>
              <a:gd name="-7" fmla="*/ 690562 w 690562"/>
              <a:gd name="-8" fmla="*/ 96045 h 888023"/>
              <a:gd name="-9" fmla="*/ 690562 w 690562"/>
              <a:gd name="-10" fmla="*/ 858653 h 888023"/>
              <a:gd name="-11" fmla="*/ 661192 w 690562"/>
              <a:gd name="-12" fmla="*/ 888023 h 888023"/>
              <a:gd name="-13" fmla="*/ 29370 w 690562"/>
              <a:gd name="-14" fmla="*/ 888023 h 888023"/>
              <a:gd name="-15" fmla="*/ 0 w 690562"/>
              <a:gd name="-16" fmla="*/ 858653 h 888023"/>
              <a:gd name="-17" fmla="*/ 0 w 690562"/>
              <a:gd name="-18" fmla="*/ 96045 h 888023"/>
              <a:gd name="-19" fmla="*/ 0 w 690562"/>
              <a:gd name="-20" fmla="*/ 96045 h 888023"/>
              <a:gd name="-21" fmla="*/ 29370 w 690562"/>
              <a:gd name="-22" fmla="*/ 66675 h 888023"/>
              <a:gd name="-23" fmla="*/ 627855 w 690562"/>
              <a:gd name="-24" fmla="*/ 0 h 888023"/>
              <a:gd name="-25" fmla="*/ 690562 w 690562"/>
              <a:gd name="-26" fmla="*/ 96045 h 888023"/>
              <a:gd name="-27" fmla="*/ 690562 w 690562"/>
              <a:gd name="-28" fmla="*/ 858653 h 888023"/>
              <a:gd name="-29" fmla="*/ 661192 w 690562"/>
              <a:gd name="-30" fmla="*/ 888023 h 888023"/>
              <a:gd name="-31" fmla="*/ 29370 w 690562"/>
              <a:gd name="-32" fmla="*/ 888023 h 888023"/>
              <a:gd name="-33" fmla="*/ 0 w 690562"/>
              <a:gd name="-34" fmla="*/ 858653 h 888023"/>
              <a:gd name="-35" fmla="*/ 0 w 690562"/>
              <a:gd name="-36" fmla="*/ 96045 h 888023"/>
              <a:gd name="-37" fmla="*/ 0 w 690562"/>
              <a:gd name="-38" fmla="*/ 96045 h 888023"/>
              <a:gd name="-39" fmla="*/ 29370 w 690562"/>
              <a:gd name="-40" fmla="*/ 66675 h 888023"/>
              <a:gd name="-41" fmla="*/ 627855 w 690562"/>
              <a:gd name="-42" fmla="*/ 0 h 888023"/>
              <a:gd name="-43" fmla="*/ 690562 w 690562"/>
              <a:gd name="-44" fmla="*/ 96045 h 888023"/>
              <a:gd name="-45" fmla="*/ 690562 w 690562"/>
              <a:gd name="-46" fmla="*/ 858653 h 888023"/>
              <a:gd name="-47" fmla="*/ 661192 w 690562"/>
              <a:gd name="-48" fmla="*/ 888023 h 888023"/>
              <a:gd name="-49" fmla="*/ 29370 w 690562"/>
              <a:gd name="-50" fmla="*/ 888023 h 888023"/>
              <a:gd name="-51" fmla="*/ 0 w 690562"/>
              <a:gd name="-52" fmla="*/ 858653 h 888023"/>
              <a:gd name="-53" fmla="*/ 0 w 690562"/>
              <a:gd name="-54" fmla="*/ 96045 h 888023"/>
              <a:gd name="-55" fmla="*/ 0 w 690562"/>
              <a:gd name="-56" fmla="*/ 96045 h 888023"/>
              <a:gd name="-57" fmla="*/ 29370 w 690562"/>
              <a:gd name="-58" fmla="*/ 66675 h 888023"/>
              <a:gd name="-59" fmla="*/ 627855 w 690562"/>
              <a:gd name="-60" fmla="*/ 0 h 888023"/>
              <a:gd name="-61" fmla="*/ 669130 w 690562"/>
              <a:gd name="-62" fmla="*/ 34132 h 888023"/>
              <a:gd name="-63" fmla="*/ 690562 w 690562"/>
              <a:gd name="-64" fmla="*/ 858653 h 888023"/>
              <a:gd name="-65" fmla="*/ 661192 w 690562"/>
              <a:gd name="-66" fmla="*/ 888023 h 888023"/>
              <a:gd name="-67" fmla="*/ 29370 w 690562"/>
              <a:gd name="-68" fmla="*/ 888023 h 888023"/>
              <a:gd name="-69" fmla="*/ 0 w 690562"/>
              <a:gd name="-70" fmla="*/ 858653 h 888023"/>
              <a:gd name="-71" fmla="*/ 0 w 690562"/>
              <a:gd name="-72" fmla="*/ 96045 h 888023"/>
              <a:gd name="-73" fmla="*/ 0 w 690562"/>
              <a:gd name="-74" fmla="*/ 103189 h 895167"/>
              <a:gd name="-75" fmla="*/ 29370 w 690562"/>
              <a:gd name="-76" fmla="*/ 73819 h 895167"/>
              <a:gd name="-77" fmla="*/ 625474 w 690562"/>
              <a:gd name="-78" fmla="*/ 0 h 895167"/>
              <a:gd name="-79" fmla="*/ 669130 w 690562"/>
              <a:gd name="-80" fmla="*/ 41276 h 895167"/>
              <a:gd name="-81" fmla="*/ 690562 w 690562"/>
              <a:gd name="-82" fmla="*/ 865797 h 895167"/>
              <a:gd name="-83" fmla="*/ 661192 w 690562"/>
              <a:gd name="-84" fmla="*/ 895167 h 895167"/>
              <a:gd name="-85" fmla="*/ 29370 w 690562"/>
              <a:gd name="-86" fmla="*/ 895167 h 895167"/>
              <a:gd name="-87" fmla="*/ 0 w 690562"/>
              <a:gd name="-88" fmla="*/ 865797 h 895167"/>
              <a:gd name="-89" fmla="*/ 0 w 690562"/>
              <a:gd name="-90" fmla="*/ 103189 h 895167"/>
              <a:gd name="-91" fmla="*/ 0 w 690562"/>
              <a:gd name="-92" fmla="*/ 103189 h 935648"/>
              <a:gd name="-93" fmla="*/ 29370 w 690562"/>
              <a:gd name="-94" fmla="*/ 73819 h 935648"/>
              <a:gd name="-95" fmla="*/ 625474 w 690562"/>
              <a:gd name="-96" fmla="*/ 0 h 935648"/>
              <a:gd name="-97" fmla="*/ 669130 w 690562"/>
              <a:gd name="-98" fmla="*/ 41276 h 935648"/>
              <a:gd name="-99" fmla="*/ 690562 w 690562"/>
              <a:gd name="-100" fmla="*/ 865797 h 935648"/>
              <a:gd name="-101" fmla="*/ 632617 w 690562"/>
              <a:gd name="-102" fmla="*/ 935648 h 935648"/>
              <a:gd name="-103" fmla="*/ 29370 w 690562"/>
              <a:gd name="-104" fmla="*/ 895167 h 935648"/>
              <a:gd name="-105" fmla="*/ 0 w 690562"/>
              <a:gd name="-106" fmla="*/ 865797 h 935648"/>
              <a:gd name="-107" fmla="*/ 0 w 690562"/>
              <a:gd name="-108" fmla="*/ 103189 h 935648"/>
              <a:gd name="-109" fmla="*/ 0 w 669130"/>
              <a:gd name="-110" fmla="*/ 103189 h 935648"/>
              <a:gd name="-111" fmla="*/ 29370 w 669130"/>
              <a:gd name="-112" fmla="*/ 73819 h 935648"/>
              <a:gd name="-113" fmla="*/ 625474 w 669130"/>
              <a:gd name="-114" fmla="*/ 0 h 935648"/>
              <a:gd name="-115" fmla="*/ 669130 w 669130"/>
              <a:gd name="-116" fmla="*/ 41276 h 935648"/>
              <a:gd name="-117" fmla="*/ 650081 w 669130"/>
              <a:gd name="-118" fmla="*/ 870560 h 935648"/>
              <a:gd name="-119" fmla="*/ 632617 w 669130"/>
              <a:gd name="-120" fmla="*/ 935648 h 935648"/>
              <a:gd name="-121" fmla="*/ 29370 w 669130"/>
              <a:gd name="-122" fmla="*/ 895167 h 935648"/>
              <a:gd name="-123" fmla="*/ 0 w 669130"/>
              <a:gd name="-124" fmla="*/ 865797 h 935648"/>
              <a:gd name="-125" fmla="*/ 0 w 669130"/>
              <a:gd name="-126" fmla="*/ 103189 h 935648"/>
              <a:gd name="-127" fmla="*/ 0 w 669130"/>
              <a:gd name="-128" fmla="*/ 103189 h 935648"/>
              <a:gd name="-129" fmla="*/ 29370 w 669130"/>
              <a:gd name="-130" fmla="*/ 73819 h 935648"/>
              <a:gd name="-131" fmla="*/ 625474 w 669130"/>
              <a:gd name="-132" fmla="*/ 0 h 935648"/>
              <a:gd name="-133" fmla="*/ 669130 w 669130"/>
              <a:gd name="-134" fmla="*/ 41276 h 935648"/>
              <a:gd name="-135" fmla="*/ 659606 w 669130"/>
              <a:gd name="-136" fmla="*/ 887228 h 935648"/>
              <a:gd name="-137" fmla="*/ 632617 w 669130"/>
              <a:gd name="-138" fmla="*/ 935648 h 935648"/>
              <a:gd name="-139" fmla="*/ 29370 w 669130"/>
              <a:gd name="-140" fmla="*/ 895167 h 935648"/>
              <a:gd name="-141" fmla="*/ 0 w 669130"/>
              <a:gd name="-142" fmla="*/ 865797 h 935648"/>
              <a:gd name="-143" fmla="*/ 0 w 669130"/>
              <a:gd name="-144" fmla="*/ 103189 h 935648"/>
              <a:gd name="-145" fmla="*/ 0 w 669130"/>
              <a:gd name="-146" fmla="*/ 103189 h 935648"/>
              <a:gd name="-147" fmla="*/ 29370 w 669130"/>
              <a:gd name="-148" fmla="*/ 73819 h 935648"/>
              <a:gd name="-149" fmla="*/ 625474 w 669130"/>
              <a:gd name="-150" fmla="*/ 0 h 935648"/>
              <a:gd name="-151" fmla="*/ 669130 w 669130"/>
              <a:gd name="-152" fmla="*/ 41276 h 935648"/>
              <a:gd name="-153" fmla="*/ 659606 w 669130"/>
              <a:gd name="-154" fmla="*/ 887228 h 935648"/>
              <a:gd name="-155" fmla="*/ 632617 w 669130"/>
              <a:gd name="-156" fmla="*/ 935648 h 935648"/>
              <a:gd name="-157" fmla="*/ 26989 w 669130"/>
              <a:gd name="-158" fmla="*/ 902311 h 935648"/>
              <a:gd name="-159" fmla="*/ 0 w 669130"/>
              <a:gd name="-160" fmla="*/ 865797 h 935648"/>
              <a:gd name="-161" fmla="*/ 0 w 669130"/>
              <a:gd name="-162" fmla="*/ 103189 h 935648"/>
              <a:gd name="-163" fmla="*/ 0 w 669130"/>
              <a:gd name="-164" fmla="*/ 100808 h 933267"/>
              <a:gd name="-165" fmla="*/ 29370 w 669130"/>
              <a:gd name="-166" fmla="*/ 71438 h 933267"/>
              <a:gd name="-167" fmla="*/ 625474 w 669130"/>
              <a:gd name="-168" fmla="*/ 0 h 933267"/>
              <a:gd name="-169" fmla="*/ 669130 w 669130"/>
              <a:gd name="-170" fmla="*/ 38895 h 933267"/>
              <a:gd name="-171" fmla="*/ 659606 w 669130"/>
              <a:gd name="-172" fmla="*/ 884847 h 933267"/>
              <a:gd name="-173" fmla="*/ 632617 w 669130"/>
              <a:gd name="-174" fmla="*/ 933267 h 933267"/>
              <a:gd name="-175" fmla="*/ 26989 w 669130"/>
              <a:gd name="-176" fmla="*/ 899930 h 933267"/>
              <a:gd name="-177" fmla="*/ 0 w 669130"/>
              <a:gd name="-178" fmla="*/ 863416 h 933267"/>
              <a:gd name="-179" fmla="*/ 0 w 669130"/>
              <a:gd name="-180" fmla="*/ 100808 h 933267"/>
              <a:gd name="-181" fmla="*/ 0 w 669130"/>
              <a:gd name="-182" fmla="*/ 100808 h 933267"/>
              <a:gd name="-183" fmla="*/ 29370 w 669130"/>
              <a:gd name="-184" fmla="*/ 71438 h 933267"/>
              <a:gd name="-185" fmla="*/ 625474 w 669130"/>
              <a:gd name="-186" fmla="*/ 0 h 933267"/>
              <a:gd name="-187" fmla="*/ 669130 w 669130"/>
              <a:gd name="-188" fmla="*/ 38895 h 933267"/>
              <a:gd name="-189" fmla="*/ 659606 w 669130"/>
              <a:gd name="-190" fmla="*/ 884847 h 933267"/>
              <a:gd name="-191" fmla="*/ 632617 w 669130"/>
              <a:gd name="-192" fmla="*/ 933267 h 933267"/>
              <a:gd name="-193" fmla="*/ 26989 w 669130"/>
              <a:gd name="-194" fmla="*/ 899930 h 933267"/>
              <a:gd name="-195" fmla="*/ 0 w 669130"/>
              <a:gd name="-196" fmla="*/ 863416 h 933267"/>
              <a:gd name="-197" fmla="*/ 0 w 669130"/>
              <a:gd name="-198" fmla="*/ 100808 h 933267"/>
              <a:gd name="-199" fmla="*/ 0 w 659606"/>
              <a:gd name="-200" fmla="*/ 100808 h 933267"/>
              <a:gd name="-201" fmla="*/ 29370 w 659606"/>
              <a:gd name="-202" fmla="*/ 71438 h 933267"/>
              <a:gd name="-203" fmla="*/ 625474 w 659606"/>
              <a:gd name="-204" fmla="*/ 0 h 933267"/>
              <a:gd name="-205" fmla="*/ 650080 w 659606"/>
              <a:gd name="-206" fmla="*/ 43658 h 933267"/>
              <a:gd name="-207" fmla="*/ 659606 w 659606"/>
              <a:gd name="-208" fmla="*/ 884847 h 933267"/>
              <a:gd name="-209" fmla="*/ 632617 w 659606"/>
              <a:gd name="-210" fmla="*/ 933267 h 933267"/>
              <a:gd name="-211" fmla="*/ 26989 w 659606"/>
              <a:gd name="-212" fmla="*/ 899930 h 933267"/>
              <a:gd name="-213" fmla="*/ 0 w 659606"/>
              <a:gd name="-214" fmla="*/ 863416 h 933267"/>
              <a:gd name="-215" fmla="*/ 0 w 659606"/>
              <a:gd name="-216" fmla="*/ 100808 h 933267"/>
              <a:gd name="-217" fmla="*/ 0 w 664368"/>
              <a:gd name="-218" fmla="*/ 100808 h 933267"/>
              <a:gd name="-219" fmla="*/ 29370 w 664368"/>
              <a:gd name="-220" fmla="*/ 71438 h 933267"/>
              <a:gd name="-221" fmla="*/ 625474 w 664368"/>
              <a:gd name="-222" fmla="*/ 0 h 933267"/>
              <a:gd name="-223" fmla="*/ 664368 w 664368"/>
              <a:gd name="-224" fmla="*/ 53183 h 933267"/>
              <a:gd name="-225" fmla="*/ 659606 w 664368"/>
              <a:gd name="-226" fmla="*/ 884847 h 933267"/>
              <a:gd name="-227" fmla="*/ 632617 w 664368"/>
              <a:gd name="-228" fmla="*/ 933267 h 933267"/>
              <a:gd name="-229" fmla="*/ 26989 w 664368"/>
              <a:gd name="-230" fmla="*/ 899930 h 933267"/>
              <a:gd name="-231" fmla="*/ 0 w 664368"/>
              <a:gd name="-232" fmla="*/ 863416 h 933267"/>
              <a:gd name="-233" fmla="*/ 0 w 664368"/>
              <a:gd name="-234" fmla="*/ 100808 h 933267"/>
              <a:gd name="-235" fmla="*/ 0 w 664368"/>
              <a:gd name="-236" fmla="*/ 102656 h 935115"/>
              <a:gd name="-237" fmla="*/ 29370 w 664368"/>
              <a:gd name="-238" fmla="*/ 73286 h 935115"/>
              <a:gd name="-239" fmla="*/ 625474 w 664368"/>
              <a:gd name="-240" fmla="*/ 1848 h 935115"/>
              <a:gd name="-241" fmla="*/ 664368 w 664368"/>
              <a:gd name="-242" fmla="*/ 55031 h 935115"/>
              <a:gd name="-243" fmla="*/ 659606 w 664368"/>
              <a:gd name="-244" fmla="*/ 886695 h 935115"/>
              <a:gd name="-245" fmla="*/ 632617 w 664368"/>
              <a:gd name="-246" fmla="*/ 935115 h 935115"/>
              <a:gd name="-247" fmla="*/ 26989 w 664368"/>
              <a:gd name="-248" fmla="*/ 901778 h 935115"/>
              <a:gd name="-249" fmla="*/ 0 w 664368"/>
              <a:gd name="-250" fmla="*/ 865264 h 935115"/>
              <a:gd name="-251" fmla="*/ 0 w 664368"/>
              <a:gd name="-252" fmla="*/ 102656 h 935115"/>
              <a:gd name="-253" fmla="*/ 0 w 664368"/>
              <a:gd name="-254" fmla="*/ 113215 h 945674"/>
              <a:gd name="-255" fmla="*/ 29370 w 664368"/>
              <a:gd name="-256" fmla="*/ 83845 h 945674"/>
              <a:gd name="-257" fmla="*/ 619608 w 664368"/>
              <a:gd name="-258" fmla="*/ 1558 h 945674"/>
              <a:gd name="-259" fmla="*/ 664368 w 664368"/>
              <a:gd name="-260" fmla="*/ 65590 h 945674"/>
              <a:gd name="-261" fmla="*/ 659606 w 664368"/>
              <a:gd name="-262" fmla="*/ 897254 h 945674"/>
              <a:gd name="-263" fmla="*/ 632617 w 664368"/>
              <a:gd name="-264" fmla="*/ 945674 h 945674"/>
              <a:gd name="-265" fmla="*/ 26989 w 664368"/>
              <a:gd name="-266" fmla="*/ 912337 h 945674"/>
              <a:gd name="-267" fmla="*/ 0 w 664368"/>
              <a:gd name="-268" fmla="*/ 875823 h 945674"/>
              <a:gd name="-269" fmla="*/ 0 w 664368"/>
              <a:gd name="-270" fmla="*/ 113215 h 945674"/>
              <a:gd name="-271" fmla="*/ 0 w 664368"/>
              <a:gd name="-272" fmla="*/ 113215 h 945674"/>
              <a:gd name="-273" fmla="*/ 29370 w 664368"/>
              <a:gd name="-274" fmla="*/ 83845 h 945674"/>
              <a:gd name="-275" fmla="*/ 619608 w 664368"/>
              <a:gd name="-276" fmla="*/ 1558 h 945674"/>
              <a:gd name="-277" fmla="*/ 664368 w 664368"/>
              <a:gd name="-278" fmla="*/ 65590 h 945674"/>
              <a:gd name="-279" fmla="*/ 659606 w 664368"/>
              <a:gd name="-280" fmla="*/ 897254 h 945674"/>
              <a:gd name="-281" fmla="*/ 632617 w 664368"/>
              <a:gd name="-282" fmla="*/ 945674 h 945674"/>
              <a:gd name="-283" fmla="*/ 26989 w 664368"/>
              <a:gd name="-284" fmla="*/ 912337 h 945674"/>
              <a:gd name="-285" fmla="*/ 0 w 664368"/>
              <a:gd name="-286" fmla="*/ 875823 h 945674"/>
              <a:gd name="-287" fmla="*/ 0 w 664368"/>
              <a:gd name="-288" fmla="*/ 113215 h 945674"/>
              <a:gd name="-289" fmla="*/ 0 w 671507"/>
              <a:gd name="-290" fmla="*/ 113215 h 945674"/>
              <a:gd name="-291" fmla="*/ 29370 w 671507"/>
              <a:gd name="-292" fmla="*/ 83845 h 945674"/>
              <a:gd name="-293" fmla="*/ 619608 w 671507"/>
              <a:gd name="-294" fmla="*/ 1558 h 945674"/>
              <a:gd name="-295" fmla="*/ 664368 w 671507"/>
              <a:gd name="-296" fmla="*/ 65590 h 945674"/>
              <a:gd name="-297" fmla="*/ 671338 w 671507"/>
              <a:gd name="-298" fmla="*/ 910815 h 945674"/>
              <a:gd name="-299" fmla="*/ 632617 w 671507"/>
              <a:gd name="-300" fmla="*/ 945674 h 945674"/>
              <a:gd name="-301" fmla="*/ 26989 w 671507"/>
              <a:gd name="-302" fmla="*/ 912337 h 945674"/>
              <a:gd name="-303" fmla="*/ 0 w 671507"/>
              <a:gd name="-304" fmla="*/ 875823 h 945674"/>
              <a:gd name="-305" fmla="*/ 0 w 671507"/>
              <a:gd name="-306" fmla="*/ 113215 h 945674"/>
              <a:gd name="-307" fmla="*/ 0 w 671507"/>
              <a:gd name="-308" fmla="*/ 113215 h 959234"/>
              <a:gd name="-309" fmla="*/ 29370 w 671507"/>
              <a:gd name="-310" fmla="*/ 83845 h 959234"/>
              <a:gd name="-311" fmla="*/ 619608 w 671507"/>
              <a:gd name="-312" fmla="*/ 1558 h 959234"/>
              <a:gd name="-313" fmla="*/ 664368 w 671507"/>
              <a:gd name="-314" fmla="*/ 65590 h 959234"/>
              <a:gd name="-315" fmla="*/ 671338 w 671507"/>
              <a:gd name="-316" fmla="*/ 910815 h 959234"/>
              <a:gd name="-317" fmla="*/ 632617 w 671507"/>
              <a:gd name="-318" fmla="*/ 959234 h 959234"/>
              <a:gd name="-319" fmla="*/ 26989 w 671507"/>
              <a:gd name="-320" fmla="*/ 912337 h 959234"/>
              <a:gd name="-321" fmla="*/ 0 w 671507"/>
              <a:gd name="-322" fmla="*/ 875823 h 959234"/>
              <a:gd name="-323" fmla="*/ 0 w 671507"/>
              <a:gd name="-324" fmla="*/ 113215 h 959234"/>
              <a:gd name="-325" fmla="*/ 0 w 671507"/>
              <a:gd name="-326" fmla="*/ 113215 h 959234"/>
              <a:gd name="-327" fmla="*/ 29370 w 671507"/>
              <a:gd name="-328" fmla="*/ 83845 h 959234"/>
              <a:gd name="-329" fmla="*/ 619608 w 671507"/>
              <a:gd name="-330" fmla="*/ 1558 h 959234"/>
              <a:gd name="-331" fmla="*/ 664368 w 671507"/>
              <a:gd name="-332" fmla="*/ 65590 h 959234"/>
              <a:gd name="-333" fmla="*/ 671338 w 671507"/>
              <a:gd name="-334" fmla="*/ 910815 h 959234"/>
              <a:gd name="-335" fmla="*/ 632617 w 671507"/>
              <a:gd name="-336" fmla="*/ 959234 h 959234"/>
              <a:gd name="-337" fmla="*/ 26989 w 671507"/>
              <a:gd name="-338" fmla="*/ 912337 h 959234"/>
              <a:gd name="-339" fmla="*/ 0 w 671507"/>
              <a:gd name="-340" fmla="*/ 875823 h 959234"/>
              <a:gd name="-341" fmla="*/ 0 w 671507"/>
              <a:gd name="-342" fmla="*/ 113215 h 959234"/>
              <a:gd name="-343" fmla="*/ 0 w 671507"/>
              <a:gd name="-344" fmla="*/ 113215 h 988167"/>
              <a:gd name="-345" fmla="*/ 29370 w 671507"/>
              <a:gd name="-346" fmla="*/ 83845 h 988167"/>
              <a:gd name="-347" fmla="*/ 619608 w 671507"/>
              <a:gd name="-348" fmla="*/ 1558 h 988167"/>
              <a:gd name="-349" fmla="*/ 664368 w 671507"/>
              <a:gd name="-350" fmla="*/ 65590 h 988167"/>
              <a:gd name="-351" fmla="*/ 671338 w 671507"/>
              <a:gd name="-352" fmla="*/ 910815 h 988167"/>
              <a:gd name="-353" fmla="*/ 632617 w 671507"/>
              <a:gd name="-354" fmla="*/ 988167 h 988167"/>
              <a:gd name="-355" fmla="*/ 26989 w 671507"/>
              <a:gd name="-356" fmla="*/ 912337 h 988167"/>
              <a:gd name="-357" fmla="*/ 0 w 671507"/>
              <a:gd name="-358" fmla="*/ 875823 h 988167"/>
              <a:gd name="-359" fmla="*/ 0 w 671507"/>
              <a:gd name="-360" fmla="*/ 113215 h 988167"/>
              <a:gd name="-361" fmla="*/ 0 w 671507"/>
              <a:gd name="-362" fmla="*/ 113215 h 988167"/>
              <a:gd name="-363" fmla="*/ 29370 w 671507"/>
              <a:gd name="-364" fmla="*/ 83845 h 988167"/>
              <a:gd name="-365" fmla="*/ 619608 w 671507"/>
              <a:gd name="-366" fmla="*/ 1558 h 988167"/>
              <a:gd name="-367" fmla="*/ 664368 w 671507"/>
              <a:gd name="-368" fmla="*/ 65590 h 988167"/>
              <a:gd name="-369" fmla="*/ 671338 w 671507"/>
              <a:gd name="-370" fmla="*/ 913041 h 988167"/>
              <a:gd name="-371" fmla="*/ 632617 w 671507"/>
              <a:gd name="-372" fmla="*/ 988167 h 988167"/>
              <a:gd name="-373" fmla="*/ 26989 w 671507"/>
              <a:gd name="-374" fmla="*/ 912337 h 988167"/>
              <a:gd name="-375" fmla="*/ 0 w 671507"/>
              <a:gd name="-376" fmla="*/ 875823 h 988167"/>
              <a:gd name="-377" fmla="*/ 0 w 671507"/>
              <a:gd name="-378" fmla="*/ 113215 h 988167"/>
              <a:gd name="-379" fmla="*/ 0 w 671507"/>
              <a:gd name="-380" fmla="*/ 113215 h 988167"/>
              <a:gd name="-381" fmla="*/ 29370 w 671507"/>
              <a:gd name="-382" fmla="*/ 83845 h 988167"/>
              <a:gd name="-383" fmla="*/ 619608 w 671507"/>
              <a:gd name="-384" fmla="*/ 1558 h 988167"/>
              <a:gd name="-385" fmla="*/ 664368 w 671507"/>
              <a:gd name="-386" fmla="*/ 65590 h 988167"/>
              <a:gd name="-387" fmla="*/ 671338 w 671507"/>
              <a:gd name="-388" fmla="*/ 913041 h 988167"/>
              <a:gd name="-389" fmla="*/ 632617 w 671507"/>
              <a:gd name="-390" fmla="*/ 988167 h 988167"/>
              <a:gd name="-391" fmla="*/ 26989 w 671507"/>
              <a:gd name="-392" fmla="*/ 912337 h 988167"/>
              <a:gd name="-393" fmla="*/ 0 w 671507"/>
              <a:gd name="-394" fmla="*/ 875823 h 988167"/>
              <a:gd name="-395" fmla="*/ 0 w 671507"/>
              <a:gd name="-396" fmla="*/ 113215 h 988167"/>
              <a:gd name="-397" fmla="*/ 0 w 671507"/>
              <a:gd name="-398" fmla="*/ 113215 h 988167"/>
              <a:gd name="-399" fmla="*/ 29370 w 671507"/>
              <a:gd name="-400" fmla="*/ 83845 h 988167"/>
              <a:gd name="-401" fmla="*/ 619608 w 671507"/>
              <a:gd name="-402" fmla="*/ 1558 h 988167"/>
              <a:gd name="-403" fmla="*/ 664368 w 671507"/>
              <a:gd name="-404" fmla="*/ 65590 h 988167"/>
              <a:gd name="-405" fmla="*/ 671338 w 671507"/>
              <a:gd name="-406" fmla="*/ 913041 h 988167"/>
              <a:gd name="-407" fmla="*/ 632617 w 671507"/>
              <a:gd name="-408" fmla="*/ 988167 h 988167"/>
              <a:gd name="-409" fmla="*/ 26989 w 671507"/>
              <a:gd name="-410" fmla="*/ 916788 h 988167"/>
              <a:gd name="-411" fmla="*/ 0 w 671507"/>
              <a:gd name="-412" fmla="*/ 875823 h 988167"/>
              <a:gd name="-413" fmla="*/ 0 w 671507"/>
              <a:gd name="-414" fmla="*/ 113215 h 988167"/>
              <a:gd name="-415" fmla="*/ 0 w 671507"/>
              <a:gd name="-416" fmla="*/ 113215 h 988167"/>
              <a:gd name="-417" fmla="*/ 29370 w 671507"/>
              <a:gd name="-418" fmla="*/ 83845 h 988167"/>
              <a:gd name="-419" fmla="*/ 619608 w 671507"/>
              <a:gd name="-420" fmla="*/ 1558 h 988167"/>
              <a:gd name="-421" fmla="*/ 664368 w 671507"/>
              <a:gd name="-422" fmla="*/ 65590 h 988167"/>
              <a:gd name="-423" fmla="*/ 671338 w 671507"/>
              <a:gd name="-424" fmla="*/ 913041 h 988167"/>
              <a:gd name="-425" fmla="*/ 632617 w 671507"/>
              <a:gd name="-426" fmla="*/ 988167 h 988167"/>
              <a:gd name="-427" fmla="*/ 26989 w 671507"/>
              <a:gd name="-428" fmla="*/ 916788 h 988167"/>
              <a:gd name="-429" fmla="*/ 0 w 671507"/>
              <a:gd name="-430" fmla="*/ 875823 h 988167"/>
              <a:gd name="-431" fmla="*/ 0 w 671507"/>
              <a:gd name="-432" fmla="*/ 113215 h 988167"/>
              <a:gd name="-433" fmla="*/ 0 w 671507"/>
              <a:gd name="-434" fmla="*/ 171007 h 1045959"/>
              <a:gd name="-435" fmla="*/ 29370 w 671507"/>
              <a:gd name="-436" fmla="*/ 141637 h 1045959"/>
              <a:gd name="-437" fmla="*/ 649864 w 671507"/>
              <a:gd name="-438" fmla="*/ 840 h 1045959"/>
              <a:gd name="-439" fmla="*/ 664368 w 671507"/>
              <a:gd name="-440" fmla="*/ 123382 h 1045959"/>
              <a:gd name="-441" fmla="*/ 671338 w 671507"/>
              <a:gd name="-442" fmla="*/ 970833 h 1045959"/>
              <a:gd name="-443" fmla="*/ 632617 w 671507"/>
              <a:gd name="-444" fmla="*/ 1045959 h 1045959"/>
              <a:gd name="-445" fmla="*/ 26989 w 671507"/>
              <a:gd name="-446" fmla="*/ 974580 h 1045959"/>
              <a:gd name="-447" fmla="*/ 0 w 671507"/>
              <a:gd name="-448" fmla="*/ 933615 h 1045959"/>
              <a:gd name="-449" fmla="*/ 0 w 671507"/>
              <a:gd name="-450" fmla="*/ 171007 h 1045959"/>
              <a:gd name="-451" fmla="*/ 0 w 671507"/>
              <a:gd name="-452" fmla="*/ 171007 h 1045959"/>
              <a:gd name="-453" fmla="*/ 52061 w 671507"/>
              <a:gd name="-454" fmla="*/ 110989 h 1045959"/>
              <a:gd name="-455" fmla="*/ 649864 w 671507"/>
              <a:gd name="-456" fmla="*/ 840 h 1045959"/>
              <a:gd name="-457" fmla="*/ 664368 w 671507"/>
              <a:gd name="-458" fmla="*/ 123382 h 1045959"/>
              <a:gd name="-459" fmla="*/ 671338 w 671507"/>
              <a:gd name="-460" fmla="*/ 970833 h 1045959"/>
              <a:gd name="-461" fmla="*/ 632617 w 671507"/>
              <a:gd name="-462" fmla="*/ 1045959 h 1045959"/>
              <a:gd name="-463" fmla="*/ 26989 w 671507"/>
              <a:gd name="-464" fmla="*/ 974580 h 1045959"/>
              <a:gd name="-465" fmla="*/ 0 w 671507"/>
              <a:gd name="-466" fmla="*/ 933615 h 1045959"/>
              <a:gd name="-467" fmla="*/ 0 w 671507"/>
              <a:gd name="-468" fmla="*/ 171007 h 1045959"/>
              <a:gd name="-469" fmla="*/ 0 w 671507"/>
              <a:gd name="-470" fmla="*/ 171007 h 1045959"/>
              <a:gd name="-471" fmla="*/ 52061 w 671507"/>
              <a:gd name="-472" fmla="*/ 110989 h 1045959"/>
              <a:gd name="-473" fmla="*/ 649864 w 671507"/>
              <a:gd name="-474" fmla="*/ 840 h 1045959"/>
              <a:gd name="-475" fmla="*/ 664368 w 671507"/>
              <a:gd name="-476" fmla="*/ 123382 h 1045959"/>
              <a:gd name="-477" fmla="*/ 671338 w 671507"/>
              <a:gd name="-478" fmla="*/ 970833 h 1045959"/>
              <a:gd name="-479" fmla="*/ 632617 w 671507"/>
              <a:gd name="-480" fmla="*/ 1045959 h 1045959"/>
              <a:gd name="-481" fmla="*/ 26989 w 671507"/>
              <a:gd name="-482" fmla="*/ 974580 h 1045959"/>
              <a:gd name="-483" fmla="*/ 0 w 671507"/>
              <a:gd name="-484" fmla="*/ 933615 h 1045959"/>
              <a:gd name="-485" fmla="*/ 0 w 671507"/>
              <a:gd name="-486" fmla="*/ 171007 h 1045959"/>
              <a:gd name="-487" fmla="*/ 0 w 671507"/>
              <a:gd name="-488" fmla="*/ 171007 h 1045959"/>
              <a:gd name="-489" fmla="*/ 52061 w 671507"/>
              <a:gd name="-490" fmla="*/ 110989 h 1045959"/>
              <a:gd name="-491" fmla="*/ 649864 w 671507"/>
              <a:gd name="-492" fmla="*/ 840 h 1045959"/>
              <a:gd name="-493" fmla="*/ 664368 w 671507"/>
              <a:gd name="-494" fmla="*/ 123382 h 1045959"/>
              <a:gd name="-495" fmla="*/ 671338 w 671507"/>
              <a:gd name="-496" fmla="*/ 970833 h 1045959"/>
              <a:gd name="-497" fmla="*/ 632617 w 671507"/>
              <a:gd name="-498" fmla="*/ 1045959 h 1045959"/>
              <a:gd name="-499" fmla="*/ 26989 w 671507"/>
              <a:gd name="-500" fmla="*/ 974580 h 1045959"/>
              <a:gd name="-501" fmla="*/ 0 w 671507"/>
              <a:gd name="-502" fmla="*/ 933615 h 1045959"/>
              <a:gd name="-503" fmla="*/ 0 w 671507"/>
              <a:gd name="-504" fmla="*/ 171007 h 1045959"/>
              <a:gd name="-505" fmla="*/ 0 w 671507"/>
              <a:gd name="-506" fmla="*/ 171007 h 1045959"/>
              <a:gd name="-507" fmla="*/ 52061 w 671507"/>
              <a:gd name="-508" fmla="*/ 110989 h 1045959"/>
              <a:gd name="-509" fmla="*/ 649864 w 671507"/>
              <a:gd name="-510" fmla="*/ 840 h 1045959"/>
              <a:gd name="-511" fmla="*/ 664368 w 671507"/>
              <a:gd name="-512" fmla="*/ 123382 h 1045959"/>
              <a:gd name="-513" fmla="*/ 671338 w 671507"/>
              <a:gd name="-514" fmla="*/ 970833 h 1045959"/>
              <a:gd name="-515" fmla="*/ 632617 w 671507"/>
              <a:gd name="-516" fmla="*/ 1045959 h 1045959"/>
              <a:gd name="-517" fmla="*/ 34553 w 671507"/>
              <a:gd name="-518" fmla="*/ 1002442 h 1045959"/>
              <a:gd name="-519" fmla="*/ 0 w 671507"/>
              <a:gd name="-520" fmla="*/ 933615 h 1045959"/>
              <a:gd name="-521" fmla="*/ 0 w 671507"/>
              <a:gd name="-522" fmla="*/ 171007 h 1045959"/>
              <a:gd name="-523" fmla="*/ 0 w 671507"/>
              <a:gd name="-524" fmla="*/ 171007 h 1076607"/>
              <a:gd name="-525" fmla="*/ 52061 w 671507"/>
              <a:gd name="-526" fmla="*/ 110989 h 1076607"/>
              <a:gd name="-527" fmla="*/ 649864 w 671507"/>
              <a:gd name="-528" fmla="*/ 840 h 1076607"/>
              <a:gd name="-529" fmla="*/ 664368 w 671507"/>
              <a:gd name="-530" fmla="*/ 123382 h 1076607"/>
              <a:gd name="-531" fmla="*/ 671338 w 671507"/>
              <a:gd name="-532" fmla="*/ 970833 h 1076607"/>
              <a:gd name="-533" fmla="*/ 630096 w 671507"/>
              <a:gd name="-534" fmla="*/ 1076607 h 1076607"/>
              <a:gd name="-535" fmla="*/ 34553 w 671507"/>
              <a:gd name="-536" fmla="*/ 1002442 h 1076607"/>
              <a:gd name="-537" fmla="*/ 0 w 671507"/>
              <a:gd name="-538" fmla="*/ 933615 h 1076607"/>
              <a:gd name="-539" fmla="*/ 0 w 671507"/>
              <a:gd name="-540" fmla="*/ 171007 h 1076607"/>
              <a:gd name="-541" fmla="*/ 0 w 676497"/>
              <a:gd name="-542" fmla="*/ 171007 h 1076607"/>
              <a:gd name="-543" fmla="*/ 52061 w 676497"/>
              <a:gd name="-544" fmla="*/ 110989 h 1076607"/>
              <a:gd name="-545" fmla="*/ 649864 w 676497"/>
              <a:gd name="-546" fmla="*/ 840 h 1076607"/>
              <a:gd name="-547" fmla="*/ 664368 w 676497"/>
              <a:gd name="-548" fmla="*/ 123382 h 1076607"/>
              <a:gd name="-549" fmla="*/ 676381 w 676497"/>
              <a:gd name="-550" fmla="*/ 998695 h 1076607"/>
              <a:gd name="-551" fmla="*/ 630096 w 676497"/>
              <a:gd name="-552" fmla="*/ 1076607 h 1076607"/>
              <a:gd name="-553" fmla="*/ 34553 w 676497"/>
              <a:gd name="-554" fmla="*/ 1002442 h 1076607"/>
              <a:gd name="-555" fmla="*/ 0 w 676497"/>
              <a:gd name="-556" fmla="*/ 933615 h 1076607"/>
              <a:gd name="-557" fmla="*/ 0 w 676497"/>
              <a:gd name="-558" fmla="*/ 171007 h 1076607"/>
              <a:gd name="-559" fmla="*/ 0 w 676497"/>
              <a:gd name="-560" fmla="*/ 171007 h 1076607"/>
              <a:gd name="-561" fmla="*/ 52061 w 676497"/>
              <a:gd name="-562" fmla="*/ 110989 h 1076607"/>
              <a:gd name="-563" fmla="*/ 649864 w 676497"/>
              <a:gd name="-564" fmla="*/ 840 h 1076607"/>
              <a:gd name="-565" fmla="*/ 664368 w 676497"/>
              <a:gd name="-566" fmla="*/ 123382 h 1076607"/>
              <a:gd name="-567" fmla="*/ 676381 w 676497"/>
              <a:gd name="-568" fmla="*/ 998695 h 1076607"/>
              <a:gd name="-569" fmla="*/ 630096 w 676497"/>
              <a:gd name="-570" fmla="*/ 1076607 h 1076607"/>
              <a:gd name="-571" fmla="*/ 34553 w 676497"/>
              <a:gd name="-572" fmla="*/ 1002442 h 1076607"/>
              <a:gd name="-573" fmla="*/ 0 w 676497"/>
              <a:gd name="-574" fmla="*/ 933615 h 1076607"/>
              <a:gd name="-575" fmla="*/ 0 w 676497"/>
              <a:gd name="-576" fmla="*/ 171007 h 1076607"/>
              <a:gd name="-577" fmla="*/ 0 w 676691"/>
              <a:gd name="-578" fmla="*/ 171007 h 1076607"/>
              <a:gd name="-579" fmla="*/ 52061 w 676691"/>
              <a:gd name="-580" fmla="*/ 110989 h 1076607"/>
              <a:gd name="-581" fmla="*/ 649864 w 676691"/>
              <a:gd name="-582" fmla="*/ 840 h 1076607"/>
              <a:gd name="-583" fmla="*/ 674453 w 676691"/>
              <a:gd name="-584" fmla="*/ 123382 h 1076607"/>
              <a:gd name="-585" fmla="*/ 676381 w 676691"/>
              <a:gd name="-586" fmla="*/ 998695 h 1076607"/>
              <a:gd name="-587" fmla="*/ 630096 w 676691"/>
              <a:gd name="-588" fmla="*/ 1076607 h 1076607"/>
              <a:gd name="-589" fmla="*/ 34553 w 676691"/>
              <a:gd name="-590" fmla="*/ 1002442 h 1076607"/>
              <a:gd name="-591" fmla="*/ 0 w 676691"/>
              <a:gd name="-592" fmla="*/ 933615 h 1076607"/>
              <a:gd name="-593" fmla="*/ 0 w 676691"/>
              <a:gd name="-594" fmla="*/ 171007 h 1076607"/>
              <a:gd name="-595" fmla="*/ 0 w 676691"/>
              <a:gd name="-596" fmla="*/ 168240 h 1073840"/>
              <a:gd name="-597" fmla="*/ 52061 w 676691"/>
              <a:gd name="-598" fmla="*/ 108222 h 1073840"/>
              <a:gd name="-599" fmla="*/ 639779 w 676691"/>
              <a:gd name="-600" fmla="*/ 860 h 1073840"/>
              <a:gd name="-601" fmla="*/ 674453 w 676691"/>
              <a:gd name="-602" fmla="*/ 120615 h 1073840"/>
              <a:gd name="-603" fmla="*/ 676381 w 676691"/>
              <a:gd name="-604" fmla="*/ 995928 h 1073840"/>
              <a:gd name="-605" fmla="*/ 630096 w 676691"/>
              <a:gd name="-606" fmla="*/ 1073840 h 1073840"/>
              <a:gd name="-607" fmla="*/ 34553 w 676691"/>
              <a:gd name="-608" fmla="*/ 999675 h 1073840"/>
              <a:gd name="-609" fmla="*/ 0 w 676691"/>
              <a:gd name="-610" fmla="*/ 930848 h 1073840"/>
              <a:gd name="-611" fmla="*/ 0 w 676691"/>
              <a:gd name="-612" fmla="*/ 168240 h 1073840"/>
              <a:gd name="-613" fmla="*/ 0 w 676691"/>
              <a:gd name="-614" fmla="*/ 168240 h 1073840"/>
              <a:gd name="-615" fmla="*/ 52061 w 676691"/>
              <a:gd name="-616" fmla="*/ 108222 h 1073840"/>
              <a:gd name="-617" fmla="*/ 639779 w 676691"/>
              <a:gd name="-618" fmla="*/ 860 h 1073840"/>
              <a:gd name="-619" fmla="*/ 674453 w 676691"/>
              <a:gd name="-620" fmla="*/ 120615 h 1073840"/>
              <a:gd name="-621" fmla="*/ 676381 w 676691"/>
              <a:gd name="-622" fmla="*/ 995928 h 1073840"/>
              <a:gd name="-623" fmla="*/ 630096 w 676691"/>
              <a:gd name="-624" fmla="*/ 1073840 h 1073840"/>
              <a:gd name="-625" fmla="*/ 34553 w 676691"/>
              <a:gd name="-626" fmla="*/ 999675 h 1073840"/>
              <a:gd name="-627" fmla="*/ 0 w 676691"/>
              <a:gd name="-628" fmla="*/ 930848 h 1073840"/>
              <a:gd name="-629" fmla="*/ 0 w 676691"/>
              <a:gd name="-630" fmla="*/ 168240 h 1073840"/>
              <a:gd name="-631" fmla="*/ 0 w 676691"/>
              <a:gd name="-632" fmla="*/ 168240 h 1073840"/>
              <a:gd name="-633" fmla="*/ 52061 w 676691"/>
              <a:gd name="-634" fmla="*/ 108222 h 1073840"/>
              <a:gd name="-635" fmla="*/ 639779 w 676691"/>
              <a:gd name="-636" fmla="*/ 860 h 1073840"/>
              <a:gd name="-637" fmla="*/ 674453 w 676691"/>
              <a:gd name="-638" fmla="*/ 120615 h 1073840"/>
              <a:gd name="-639" fmla="*/ 676381 w 676691"/>
              <a:gd name="-640" fmla="*/ 995928 h 1073840"/>
              <a:gd name="-641" fmla="*/ 630096 w 676691"/>
              <a:gd name="-642" fmla="*/ 1073840 h 1073840"/>
              <a:gd name="-643" fmla="*/ 34553 w 676691"/>
              <a:gd name="-644" fmla="*/ 999675 h 1073840"/>
              <a:gd name="-645" fmla="*/ 0 w 676691"/>
              <a:gd name="-646" fmla="*/ 930848 h 1073840"/>
              <a:gd name="-647" fmla="*/ 0 w 676691"/>
              <a:gd name="-648" fmla="*/ 168240 h 1073840"/>
              <a:gd name="-649" fmla="*/ 0 w 676691"/>
              <a:gd name="-650" fmla="*/ 167905 h 1073505"/>
              <a:gd name="-651" fmla="*/ 52061 w 676691"/>
              <a:gd name="-652" fmla="*/ 107887 h 1073505"/>
              <a:gd name="-653" fmla="*/ 639779 w 676691"/>
              <a:gd name="-654" fmla="*/ 525 h 1073505"/>
              <a:gd name="-655" fmla="*/ 674453 w 676691"/>
              <a:gd name="-656" fmla="*/ 120280 h 1073505"/>
              <a:gd name="-657" fmla="*/ 676381 w 676691"/>
              <a:gd name="-658" fmla="*/ 995593 h 1073505"/>
              <a:gd name="-659" fmla="*/ 630096 w 676691"/>
              <a:gd name="-660" fmla="*/ 1073505 h 1073505"/>
              <a:gd name="-661" fmla="*/ 34553 w 676691"/>
              <a:gd name="-662" fmla="*/ 999340 h 1073505"/>
              <a:gd name="-663" fmla="*/ 0 w 676691"/>
              <a:gd name="-664" fmla="*/ 930513 h 1073505"/>
              <a:gd name="-665" fmla="*/ 0 w 676691"/>
              <a:gd name="-666" fmla="*/ 167905 h 1073505"/>
              <a:gd name="-667" fmla="*/ 0 w 676691"/>
              <a:gd name="-668" fmla="*/ 167905 h 1073505"/>
              <a:gd name="-669" fmla="*/ 46173 w 676691"/>
              <a:gd name="-670" fmla="*/ 97258 h 1073505"/>
              <a:gd name="-671" fmla="*/ 639779 w 676691"/>
              <a:gd name="-672" fmla="*/ 525 h 1073505"/>
              <a:gd name="-673" fmla="*/ 674453 w 676691"/>
              <a:gd name="-674" fmla="*/ 120280 h 1073505"/>
              <a:gd name="-675" fmla="*/ 676381 w 676691"/>
              <a:gd name="-676" fmla="*/ 995593 h 1073505"/>
              <a:gd name="-677" fmla="*/ 630096 w 676691"/>
              <a:gd name="-678" fmla="*/ 1073505 h 1073505"/>
              <a:gd name="-679" fmla="*/ 34553 w 676691"/>
              <a:gd name="-680" fmla="*/ 999340 h 1073505"/>
              <a:gd name="-681" fmla="*/ 0 w 676691"/>
              <a:gd name="-682" fmla="*/ 930513 h 1073505"/>
              <a:gd name="-683" fmla="*/ 0 w 676691"/>
              <a:gd name="-684" fmla="*/ 167905 h 1073505"/>
              <a:gd name="-685" fmla="*/ 0 w 676691"/>
              <a:gd name="-686" fmla="*/ 167905 h 1073505"/>
              <a:gd name="-687" fmla="*/ 46173 w 676691"/>
              <a:gd name="-688" fmla="*/ 97258 h 1073505"/>
              <a:gd name="-689" fmla="*/ 639779 w 676691"/>
              <a:gd name="-690" fmla="*/ 525 h 1073505"/>
              <a:gd name="-691" fmla="*/ 674453 w 676691"/>
              <a:gd name="-692" fmla="*/ 120280 h 1073505"/>
              <a:gd name="-693" fmla="*/ 676381 w 676691"/>
              <a:gd name="-694" fmla="*/ 995593 h 1073505"/>
              <a:gd name="-695" fmla="*/ 630096 w 676691"/>
              <a:gd name="-696" fmla="*/ 1073505 h 1073505"/>
              <a:gd name="-697" fmla="*/ 34553 w 676691"/>
              <a:gd name="-698" fmla="*/ 999340 h 1073505"/>
              <a:gd name="-699" fmla="*/ 0 w 676691"/>
              <a:gd name="-700" fmla="*/ 930513 h 1073505"/>
              <a:gd name="-701" fmla="*/ 0 w 676691"/>
              <a:gd name="-702" fmla="*/ 167905 h 1073505"/>
            </a:gdLst>
            <a:ahLst/>
            <a:cxnLst>
              <a:cxn ang="0">
                <a:pos x="-685" y="-686"/>
              </a:cxn>
              <a:cxn ang="0">
                <a:pos x="-687" y="-688"/>
              </a:cxn>
              <a:cxn ang="0">
                <a:pos x="-689" y="-690"/>
              </a:cxn>
              <a:cxn ang="0">
                <a:pos x="-691" y="-692"/>
              </a:cxn>
              <a:cxn ang="0">
                <a:pos x="-693" y="-694"/>
              </a:cxn>
              <a:cxn ang="0">
                <a:pos x="-695" y="-696"/>
              </a:cxn>
              <a:cxn ang="0">
                <a:pos x="-697" y="-698"/>
              </a:cxn>
              <a:cxn ang="0">
                <a:pos x="-699" y="-700"/>
              </a:cxn>
              <a:cxn ang="0">
                <a:pos x="-701" y="-702"/>
              </a:cxn>
            </a:cxnLst>
            <a:rect l="l" t="t" r="r" b="b"/>
            <a:pathLst>
              <a:path w="676691" h="1073505">
                <a:moveTo>
                  <a:pt x="0" y="167905"/>
                </a:moveTo>
                <a:cubicBezTo>
                  <a:pt x="0" y="151684"/>
                  <a:pt x="7260" y="105617"/>
                  <a:pt x="46173" y="97258"/>
                </a:cubicBezTo>
                <a:cubicBezTo>
                  <a:pt x="162047" y="83969"/>
                  <a:pt x="460977" y="8653"/>
                  <a:pt x="639779" y="525"/>
                </a:cubicBezTo>
                <a:cubicBezTo>
                  <a:pt x="682753" y="-8594"/>
                  <a:pt x="674453" y="104059"/>
                  <a:pt x="674453" y="120280"/>
                </a:cubicBezTo>
                <a:cubicBezTo>
                  <a:pt x="672866" y="397501"/>
                  <a:pt x="677968" y="718372"/>
                  <a:pt x="676381" y="995593"/>
                </a:cubicBezTo>
                <a:cubicBezTo>
                  <a:pt x="678227" y="1034614"/>
                  <a:pt x="646317" y="1073505"/>
                  <a:pt x="630096" y="1073505"/>
                </a:cubicBezTo>
                <a:cubicBezTo>
                  <a:pt x="403502" y="1051937"/>
                  <a:pt x="236429" y="1023133"/>
                  <a:pt x="34553" y="999340"/>
                </a:cubicBezTo>
                <a:cubicBezTo>
                  <a:pt x="18332" y="999340"/>
                  <a:pt x="0" y="946734"/>
                  <a:pt x="0" y="930513"/>
                </a:cubicBezTo>
                <a:lnTo>
                  <a:pt x="0" y="167905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  <a:ln w="31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5">
              <a:solidFill>
                <a:prstClr val="white"/>
              </a:solidFill>
            </a:endParaRPr>
          </a:p>
        </p:txBody>
      </p:sp>
      <p:sp>
        <p:nvSpPr>
          <p:cNvPr id="10" name="对角圆角矩形 9"/>
          <p:cNvSpPr/>
          <p:nvPr/>
        </p:nvSpPr>
        <p:spPr bwMode="auto">
          <a:xfrm>
            <a:off x="1030791" y="319900"/>
            <a:ext cx="3500438" cy="5715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大黑简体" pitchFamily="1" charset="-122"/>
                <a:ea typeface="方正大黑简体" pitchFamily="1" charset="-122"/>
                <a:cs typeface="+mn-cs"/>
              </a:rPr>
              <a:t>应急</a:t>
            </a:r>
            <a:r>
              <a:rPr lang="zh-CN" altLang="en-US" sz="2400" b="1" noProof="0" dirty="0" smtClean="0">
                <a:solidFill>
                  <a:schemeClr val="bg1"/>
                </a:solidFill>
                <a:latin typeface="方正大黑简体" pitchFamily="1" charset="-122"/>
                <a:ea typeface="方正大黑简体" pitchFamily="1" charset="-122"/>
              </a:rPr>
              <a:t>救援</a:t>
            </a:r>
            <a:r>
              <a:rPr lang="zh-CN" altLang="en-US" sz="2400" b="1" dirty="0" smtClean="0">
                <a:solidFill>
                  <a:schemeClr val="bg1"/>
                </a:solidFill>
                <a:latin typeface="方正大黑简体" pitchFamily="1" charset="-122"/>
                <a:ea typeface="方正大黑简体" pitchFamily="1" charset="-122"/>
                <a:cs typeface="+mn-cs"/>
              </a:rPr>
              <a:t>管理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大黑简体" pitchFamily="1" charset="-122"/>
              <a:ea typeface="方正大黑简体" pitchFamily="1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68901" y="1297173"/>
            <a:ext cx="2158411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mtClean="0"/>
              <a:t>         </a:t>
            </a:r>
            <a:r>
              <a:rPr lang="en-US" altLang="zh-CN" b="1" smtClean="0"/>
              <a:t>20XX</a:t>
            </a:r>
            <a:r>
              <a:rPr lang="zh-CN" altLang="en-US" b="1" smtClean="0"/>
              <a:t>年度</a:t>
            </a:r>
            <a:r>
              <a:rPr lang="zh-CN" altLang="en-US" b="1" dirty="0" smtClean="0"/>
              <a:t>，分厂依据年初制定的演练计划组织实施，厂部共组织专项预案演练</a:t>
            </a:r>
            <a:r>
              <a:rPr lang="en-US" altLang="zh-CN" b="1" dirty="0" smtClean="0"/>
              <a:t>7</a:t>
            </a:r>
            <a:r>
              <a:rPr lang="zh-CN" altLang="en-US" b="1" dirty="0" smtClean="0"/>
              <a:t>次，参演人数</a:t>
            </a:r>
            <a:r>
              <a:rPr lang="en-US" altLang="zh-CN" b="1" dirty="0" smtClean="0"/>
              <a:t>96</a:t>
            </a:r>
            <a:r>
              <a:rPr lang="zh-CN" altLang="en-US" b="1" dirty="0" smtClean="0"/>
              <a:t>人次；车间级共组织应急处置方案演练</a:t>
            </a:r>
            <a:r>
              <a:rPr lang="en-US" altLang="zh-CN" b="1" dirty="0" smtClean="0"/>
              <a:t>3</a:t>
            </a:r>
            <a:r>
              <a:rPr lang="zh-CN" altLang="en-US" b="1" dirty="0" smtClean="0"/>
              <a:t>次，参演人员</a:t>
            </a:r>
            <a:r>
              <a:rPr lang="en-US" altLang="zh-CN" b="1" dirty="0" smtClean="0"/>
              <a:t>36</a:t>
            </a:r>
            <a:r>
              <a:rPr lang="zh-CN" altLang="en-US" b="1" dirty="0" smtClean="0"/>
              <a:t>人次。通过演练，加强各级人员对突发紧急事件的掌握和运用，提高员工突发事故的应急处理能力。应急演练实施合格率</a:t>
            </a:r>
            <a:r>
              <a:rPr lang="en-US" altLang="zh-CN" b="1" dirty="0" smtClean="0"/>
              <a:t>100%.</a:t>
            </a:r>
            <a:r>
              <a:rPr lang="en-US" altLang="zh-CN" sz="1800" b="1" dirty="0" smtClean="0"/>
              <a:t> </a:t>
            </a:r>
            <a:endParaRPr lang="zh-CN" alt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Freeform 1820"/>
          <p:cNvSpPr>
            <a:spLocks noEditPoints="1"/>
          </p:cNvSpPr>
          <p:nvPr/>
        </p:nvSpPr>
        <p:spPr>
          <a:xfrm>
            <a:off x="3558064" y="2404904"/>
            <a:ext cx="160020" cy="163354"/>
          </a:xfrm>
          <a:custGeom>
            <a:avLst/>
            <a:gdLst>
              <a:gd name="txL" fmla="*/ 0 w 39"/>
              <a:gd name="txT" fmla="*/ 0 h 40"/>
              <a:gd name="txR" fmla="*/ 39 w 39"/>
              <a:gd name="txB" fmla="*/ 40 h 40"/>
            </a:gdLst>
            <a:ahLst/>
            <a:cxnLst>
              <a:cxn ang="0">
                <a:pos x="139700" y="46355"/>
              </a:cxn>
              <a:cxn ang="0">
                <a:pos x="227013" y="231775"/>
              </a:cxn>
              <a:cxn ang="0">
                <a:pos x="197909" y="115888"/>
              </a:cxn>
              <a:cxn ang="0">
                <a:pos x="139700" y="46355"/>
              </a:cxn>
              <a:cxn ang="0">
                <a:pos x="0" y="0"/>
              </a:cxn>
              <a:cxn ang="0">
                <a:pos x="0" y="0"/>
              </a:cxn>
              <a:cxn ang="0">
                <a:pos x="11642" y="0"/>
              </a:cxn>
              <a:cxn ang="0">
                <a:pos x="0" y="0"/>
              </a:cxn>
            </a:cxnLst>
            <a:rect l="txL" t="txT" r="txR" b="txB"/>
            <a:pathLst>
              <a:path w="39" h="40">
                <a:moveTo>
                  <a:pt x="24" y="8"/>
                </a:moveTo>
                <a:cubicBezTo>
                  <a:pt x="34" y="16"/>
                  <a:pt x="39" y="28"/>
                  <a:pt x="39" y="40"/>
                </a:cubicBezTo>
                <a:cubicBezTo>
                  <a:pt x="39" y="33"/>
                  <a:pt x="38" y="26"/>
                  <a:pt x="34" y="20"/>
                </a:cubicBezTo>
                <a:cubicBezTo>
                  <a:pt x="31" y="15"/>
                  <a:pt x="28" y="11"/>
                  <a:pt x="24" y="8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1" y="0"/>
                  <a:pt x="0" y="0"/>
                </a:cubicBezTo>
              </a:path>
            </a:pathLst>
          </a:custGeom>
          <a:solidFill>
            <a:srgbClr val="313A42">
              <a:alpha val="100000"/>
            </a:srgbClr>
          </a:solidFill>
          <a:ln w="9525"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99" name="Freeform 1830"/>
          <p:cNvSpPr>
            <a:spLocks noEditPoints="1"/>
          </p:cNvSpPr>
          <p:nvPr/>
        </p:nvSpPr>
        <p:spPr>
          <a:xfrm>
            <a:off x="6045518" y="1675765"/>
            <a:ext cx="143351" cy="249555"/>
          </a:xfrm>
          <a:custGeom>
            <a:avLst/>
            <a:gdLst>
              <a:gd name="txL" fmla="*/ 0 w 35"/>
              <a:gd name="txT" fmla="*/ 0 h 61"/>
              <a:gd name="txR" fmla="*/ 35 w 35"/>
              <a:gd name="txB" fmla="*/ 61 h 61"/>
            </a:gdLst>
            <a:ahLst/>
            <a:cxnLst>
              <a:cxn ang="0">
                <a:pos x="11611" y="354012"/>
              </a:cxn>
              <a:cxn ang="0">
                <a:pos x="0" y="354012"/>
              </a:cxn>
              <a:cxn ang="0">
                <a:pos x="0" y="354012"/>
              </a:cxn>
              <a:cxn ang="0">
                <a:pos x="11611" y="354012"/>
              </a:cxn>
              <a:cxn ang="0">
                <a:pos x="156754" y="5803"/>
              </a:cxn>
              <a:cxn ang="0">
                <a:pos x="174171" y="34821"/>
              </a:cxn>
              <a:cxn ang="0">
                <a:pos x="203200" y="139283"/>
              </a:cxn>
              <a:cxn ang="0">
                <a:pos x="174171" y="34821"/>
              </a:cxn>
              <a:cxn ang="0">
                <a:pos x="156754" y="5803"/>
              </a:cxn>
              <a:cxn ang="0">
                <a:pos x="156754" y="5803"/>
              </a:cxn>
              <a:cxn ang="0">
                <a:pos x="156754" y="5803"/>
              </a:cxn>
              <a:cxn ang="0">
                <a:pos x="156754" y="5803"/>
              </a:cxn>
              <a:cxn ang="0">
                <a:pos x="150949" y="0"/>
              </a:cxn>
              <a:cxn ang="0">
                <a:pos x="156754" y="5803"/>
              </a:cxn>
              <a:cxn ang="0">
                <a:pos x="150949" y="0"/>
              </a:cxn>
              <a:cxn ang="0">
                <a:pos x="150949" y="0"/>
              </a:cxn>
              <a:cxn ang="0">
                <a:pos x="150949" y="0"/>
              </a:cxn>
              <a:cxn ang="0">
                <a:pos x="150949" y="0"/>
              </a:cxn>
              <a:cxn ang="0">
                <a:pos x="150949" y="0"/>
              </a:cxn>
              <a:cxn ang="0">
                <a:pos x="150949" y="0"/>
              </a:cxn>
              <a:cxn ang="0">
                <a:pos x="150949" y="0"/>
              </a:cxn>
            </a:cxnLst>
            <a:rect l="txL" t="txT" r="txR" b="txB"/>
            <a:pathLst>
              <a:path w="35" h="61">
                <a:moveTo>
                  <a:pt x="2" y="61"/>
                </a:moveTo>
                <a:cubicBezTo>
                  <a:pt x="1" y="61"/>
                  <a:pt x="0" y="61"/>
                  <a:pt x="0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1" y="61"/>
                  <a:pt x="2" y="61"/>
                </a:cubicBezTo>
                <a:moveTo>
                  <a:pt x="27" y="1"/>
                </a:moveTo>
                <a:cubicBezTo>
                  <a:pt x="28" y="3"/>
                  <a:pt x="29" y="4"/>
                  <a:pt x="30" y="6"/>
                </a:cubicBezTo>
                <a:cubicBezTo>
                  <a:pt x="34" y="12"/>
                  <a:pt x="35" y="18"/>
                  <a:pt x="35" y="24"/>
                </a:cubicBezTo>
                <a:cubicBezTo>
                  <a:pt x="35" y="18"/>
                  <a:pt x="34" y="12"/>
                  <a:pt x="30" y="6"/>
                </a:cubicBezTo>
                <a:cubicBezTo>
                  <a:pt x="29" y="4"/>
                  <a:pt x="28" y="3"/>
                  <a:pt x="27" y="1"/>
                </a:cubicBezTo>
                <a:moveTo>
                  <a:pt x="27" y="1"/>
                </a:moveTo>
                <a:cubicBezTo>
                  <a:pt x="27" y="1"/>
                  <a:pt x="27" y="1"/>
                  <a:pt x="27" y="1"/>
                </a:cubicBezTo>
                <a:cubicBezTo>
                  <a:pt x="27" y="1"/>
                  <a:pt x="27" y="1"/>
                  <a:pt x="27" y="1"/>
                </a:cubicBezTo>
                <a:moveTo>
                  <a:pt x="26" y="0"/>
                </a:moveTo>
                <a:cubicBezTo>
                  <a:pt x="27" y="1"/>
                  <a:pt x="27" y="1"/>
                  <a:pt x="27" y="1"/>
                </a:cubicBezTo>
                <a:cubicBezTo>
                  <a:pt x="27" y="1"/>
                  <a:pt x="27" y="1"/>
                  <a:pt x="26" y="0"/>
                </a:cubicBezTo>
                <a:moveTo>
                  <a:pt x="26" y="0"/>
                </a:move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moveTo>
                  <a:pt x="26" y="0"/>
                </a:move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</a:path>
            </a:pathLst>
          </a:custGeom>
          <a:solidFill>
            <a:srgbClr val="313A42">
              <a:alpha val="100000"/>
            </a:srgbClr>
          </a:solidFill>
          <a:ln w="9525"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grpSp>
        <p:nvGrpSpPr>
          <p:cNvPr id="2" name="组合 99"/>
          <p:cNvGrpSpPr/>
          <p:nvPr/>
        </p:nvGrpSpPr>
        <p:grpSpPr>
          <a:xfrm>
            <a:off x="6027114" y="2496881"/>
            <a:ext cx="443389" cy="436721"/>
            <a:chOff x="13247" y="4571"/>
            <a:chExt cx="676" cy="666"/>
          </a:xfrm>
        </p:grpSpPr>
        <p:sp>
          <p:nvSpPr>
            <p:cNvPr id="101" name="Oval 1855"/>
            <p:cNvSpPr/>
            <p:nvPr/>
          </p:nvSpPr>
          <p:spPr>
            <a:xfrm>
              <a:off x="13247" y="4571"/>
              <a:ext cx="677" cy="667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txBody>
            <a:bodyPr/>
            <a:lstStyle/>
            <a:p>
              <a:pPr lvl="0"/>
              <a:endParaRPr lang="zh-CN" altLang="zh-CN" sz="120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02" name="Freeform 1858"/>
            <p:cNvSpPr/>
            <p:nvPr/>
          </p:nvSpPr>
          <p:spPr>
            <a:xfrm>
              <a:off x="13347" y="4671"/>
              <a:ext cx="475" cy="465"/>
            </a:xfrm>
            <a:custGeom>
              <a:avLst/>
              <a:gdLst>
                <a:gd name="txL" fmla="*/ 0 w 52"/>
                <a:gd name="txT" fmla="*/ 0 h 51"/>
                <a:gd name="txR" fmla="*/ 52 w 52"/>
                <a:gd name="txB" fmla="*/ 51 h 51"/>
              </a:gdLst>
              <a:ahLst/>
              <a:cxnLst>
                <a:cxn ang="0">
                  <a:pos x="261022" y="138953"/>
                </a:cxn>
                <a:cxn ang="0">
                  <a:pos x="261022" y="121584"/>
                </a:cxn>
                <a:cxn ang="0">
                  <a:pos x="243620" y="121584"/>
                </a:cxn>
                <a:cxn ang="0">
                  <a:pos x="243620" y="127374"/>
                </a:cxn>
                <a:cxn ang="0">
                  <a:pos x="220418" y="115794"/>
                </a:cxn>
                <a:cxn ang="0">
                  <a:pos x="220418" y="98425"/>
                </a:cxn>
                <a:cxn ang="0">
                  <a:pos x="197216" y="98425"/>
                </a:cxn>
                <a:cxn ang="0">
                  <a:pos x="197216" y="104215"/>
                </a:cxn>
                <a:cxn ang="0">
                  <a:pos x="168214" y="86846"/>
                </a:cxn>
                <a:cxn ang="0">
                  <a:pos x="168214" y="28949"/>
                </a:cxn>
                <a:cxn ang="0">
                  <a:pos x="150813" y="0"/>
                </a:cxn>
                <a:cxn ang="0">
                  <a:pos x="150813" y="0"/>
                </a:cxn>
                <a:cxn ang="0">
                  <a:pos x="150813" y="0"/>
                </a:cxn>
                <a:cxn ang="0">
                  <a:pos x="133411" y="28949"/>
                </a:cxn>
                <a:cxn ang="0">
                  <a:pos x="133411" y="86846"/>
                </a:cxn>
                <a:cxn ang="0">
                  <a:pos x="98608" y="104215"/>
                </a:cxn>
                <a:cxn ang="0">
                  <a:pos x="98608" y="98425"/>
                </a:cxn>
                <a:cxn ang="0">
                  <a:pos x="81207" y="98425"/>
                </a:cxn>
                <a:cxn ang="0">
                  <a:pos x="81207" y="115794"/>
                </a:cxn>
                <a:cxn ang="0">
                  <a:pos x="58005" y="133163"/>
                </a:cxn>
                <a:cxn ang="0">
                  <a:pos x="58005" y="121584"/>
                </a:cxn>
                <a:cxn ang="0">
                  <a:pos x="40603" y="121584"/>
                </a:cxn>
                <a:cxn ang="0">
                  <a:pos x="40603" y="138953"/>
                </a:cxn>
                <a:cxn ang="0">
                  <a:pos x="0" y="162112"/>
                </a:cxn>
                <a:cxn ang="0">
                  <a:pos x="0" y="179481"/>
                </a:cxn>
                <a:cxn ang="0">
                  <a:pos x="87007" y="150532"/>
                </a:cxn>
                <a:cxn ang="0">
                  <a:pos x="133411" y="150532"/>
                </a:cxn>
                <a:cxn ang="0">
                  <a:pos x="133411" y="156322"/>
                </a:cxn>
                <a:cxn ang="0">
                  <a:pos x="139212" y="237378"/>
                </a:cxn>
                <a:cxn ang="0">
                  <a:pos x="98608" y="272116"/>
                </a:cxn>
                <a:cxn ang="0">
                  <a:pos x="98608" y="289485"/>
                </a:cxn>
                <a:cxn ang="0">
                  <a:pos x="150813" y="272116"/>
                </a:cxn>
                <a:cxn ang="0">
                  <a:pos x="150813" y="295275"/>
                </a:cxn>
                <a:cxn ang="0">
                  <a:pos x="150813" y="295275"/>
                </a:cxn>
                <a:cxn ang="0">
                  <a:pos x="150813" y="272116"/>
                </a:cxn>
                <a:cxn ang="0">
                  <a:pos x="203017" y="283696"/>
                </a:cxn>
                <a:cxn ang="0">
                  <a:pos x="203017" y="272116"/>
                </a:cxn>
                <a:cxn ang="0">
                  <a:pos x="162413" y="237378"/>
                </a:cxn>
                <a:cxn ang="0">
                  <a:pos x="168214" y="156322"/>
                </a:cxn>
                <a:cxn ang="0">
                  <a:pos x="168214" y="144743"/>
                </a:cxn>
                <a:cxn ang="0">
                  <a:pos x="208817" y="144743"/>
                </a:cxn>
                <a:cxn ang="0">
                  <a:pos x="301625" y="173691"/>
                </a:cxn>
                <a:cxn ang="0">
                  <a:pos x="301625" y="162112"/>
                </a:cxn>
                <a:cxn ang="0">
                  <a:pos x="261022" y="138953"/>
                </a:cxn>
              </a:cxnLst>
              <a:rect l="txL" t="txT" r="txR" b="txB"/>
              <a:pathLst>
                <a:path w="52" h="51">
                  <a:moveTo>
                    <a:pt x="45" y="24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3" y="1"/>
                    <a:pt x="23" y="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9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28"/>
                    <a:pt x="52" y="28"/>
                    <a:pt x="52" y="28"/>
                  </a:cubicBezTo>
                  <a:lnTo>
                    <a:pt x="45" y="24"/>
                  </a:lnTo>
                  <a:close/>
                </a:path>
              </a:pathLst>
            </a:custGeom>
            <a:solidFill>
              <a:srgbClr val="EFE9EB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3" name="Freeform 1871"/>
          <p:cNvSpPr/>
          <p:nvPr/>
        </p:nvSpPr>
        <p:spPr>
          <a:xfrm>
            <a:off x="6685598" y="1870075"/>
            <a:ext cx="24765" cy="33338"/>
          </a:xfrm>
          <a:custGeom>
            <a:avLst/>
            <a:gdLst>
              <a:gd name="txL" fmla="*/ 0 w 22"/>
              <a:gd name="txT" fmla="*/ 0 h 30"/>
              <a:gd name="txR" fmla="*/ 22 w 22"/>
              <a:gd name="txB" fmla="*/ 30 h 30"/>
            </a:gdLst>
            <a:ahLst/>
            <a:cxnLst>
              <a:cxn ang="0">
                <a:pos x="17463" y="47625"/>
              </a:cxn>
              <a:cxn ang="0">
                <a:pos x="11113" y="41275"/>
              </a:cxn>
              <a:cxn ang="0">
                <a:pos x="23813" y="17463"/>
              </a:cxn>
              <a:cxn ang="0">
                <a:pos x="0" y="6350"/>
              </a:cxn>
              <a:cxn ang="0">
                <a:pos x="6350" y="0"/>
              </a:cxn>
              <a:cxn ang="0">
                <a:pos x="34925" y="17463"/>
              </a:cxn>
              <a:cxn ang="0">
                <a:pos x="17463" y="47625"/>
              </a:cxn>
            </a:cxnLst>
            <a:rect l="txL" t="txT" r="txR" b="txB"/>
            <a:pathLst>
              <a:path w="22" h="30">
                <a:moveTo>
                  <a:pt x="11" y="30"/>
                </a:moveTo>
                <a:lnTo>
                  <a:pt x="7" y="26"/>
                </a:lnTo>
                <a:lnTo>
                  <a:pt x="15" y="11"/>
                </a:lnTo>
                <a:lnTo>
                  <a:pt x="0" y="4"/>
                </a:lnTo>
                <a:lnTo>
                  <a:pt x="4" y="0"/>
                </a:lnTo>
                <a:lnTo>
                  <a:pt x="22" y="11"/>
                </a:lnTo>
                <a:lnTo>
                  <a:pt x="11" y="30"/>
                </a:lnTo>
                <a:close/>
              </a:path>
            </a:pathLst>
          </a:custGeom>
          <a:solidFill>
            <a:srgbClr val="313A42">
              <a:alpha val="100000"/>
            </a:srgbClr>
          </a:solidFill>
          <a:ln w="9525"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04" name="TextBox 1956"/>
          <p:cNvSpPr/>
          <p:nvPr/>
        </p:nvSpPr>
        <p:spPr>
          <a:xfrm>
            <a:off x="1658678" y="1301145"/>
            <a:ext cx="1293683" cy="28469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68580" tIns="34290" rIns="68580" bIns="34290">
            <a:spAutoFit/>
          </a:bodyPr>
          <a:lstStyle/>
          <a:p>
            <a:pPr lvl="0" algn="r"/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设备检修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5" name="TextBox 1957"/>
          <p:cNvSpPr/>
          <p:nvPr/>
        </p:nvSpPr>
        <p:spPr>
          <a:xfrm>
            <a:off x="6591300" y="1360805"/>
            <a:ext cx="1276350" cy="28469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zh-CN" altLang="en-US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监督检查</a:t>
            </a:r>
            <a:endParaRPr lang="zh-CN" altLang="en-US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6" name="TextBox 1958"/>
          <p:cNvSpPr/>
          <p:nvPr/>
        </p:nvSpPr>
        <p:spPr>
          <a:xfrm>
            <a:off x="1679622" y="2305847"/>
            <a:ext cx="1277838" cy="28469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68580" tIns="34290" rIns="68580" bIns="34290">
            <a:spAutoFit/>
          </a:bodyPr>
          <a:lstStyle/>
          <a:p>
            <a:pPr lvl="0" algn="r"/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设备改造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7" name="TextBox 1959"/>
          <p:cNvSpPr/>
          <p:nvPr/>
        </p:nvSpPr>
        <p:spPr>
          <a:xfrm>
            <a:off x="6591300" y="2367280"/>
            <a:ext cx="1276350" cy="28469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zh-CN" altLang="en-US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方案审核</a:t>
            </a:r>
            <a:endParaRPr lang="zh-CN" altLang="en-US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" name="TextBox 1960"/>
          <p:cNvSpPr/>
          <p:nvPr/>
        </p:nvSpPr>
        <p:spPr>
          <a:xfrm>
            <a:off x="1456661" y="3437104"/>
            <a:ext cx="1484609" cy="28469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68580" tIns="34290" rIns="68580" bIns="34290">
            <a:spAutoFit/>
          </a:bodyPr>
          <a:lstStyle/>
          <a:p>
            <a:pPr lvl="0" algn="r"/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1#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高炉除瘤喷涂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9" name="TextBox 1961"/>
          <p:cNvSpPr/>
          <p:nvPr/>
        </p:nvSpPr>
        <p:spPr>
          <a:xfrm>
            <a:off x="6591301" y="3458368"/>
            <a:ext cx="1277838" cy="28469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zh-CN" altLang="en-US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落实措施</a:t>
            </a:r>
            <a:endParaRPr lang="zh-CN" altLang="en-US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109"/>
          <p:cNvGrpSpPr/>
          <p:nvPr/>
        </p:nvGrpSpPr>
        <p:grpSpPr>
          <a:xfrm>
            <a:off x="3032773" y="1500354"/>
            <a:ext cx="490061" cy="496253"/>
            <a:chOff x="3693" y="2669"/>
            <a:chExt cx="1095" cy="1109"/>
          </a:xfrm>
        </p:grpSpPr>
        <p:sp>
          <p:nvSpPr>
            <p:cNvPr id="111" name="Freeform 1812"/>
            <p:cNvSpPr/>
            <p:nvPr/>
          </p:nvSpPr>
          <p:spPr>
            <a:xfrm>
              <a:off x="3693" y="2669"/>
              <a:ext cx="1095" cy="1109"/>
            </a:xfrm>
            <a:custGeom>
              <a:avLst/>
              <a:gdLst>
                <a:gd name="txL" fmla="*/ 0 w 91"/>
                <a:gd name="txT" fmla="*/ 0 h 92"/>
                <a:gd name="txR" fmla="*/ 91 w 91"/>
                <a:gd name="txB" fmla="*/ 92 h 92"/>
              </a:gdLst>
              <a:ahLst/>
              <a:cxnLst>
                <a:cxn ang="0">
                  <a:pos x="463341" y="150743"/>
                </a:cxn>
                <a:cxn ang="0">
                  <a:pos x="376464" y="463826"/>
                </a:cxn>
                <a:cxn ang="0">
                  <a:pos x="63709" y="382657"/>
                </a:cxn>
                <a:cxn ang="0">
                  <a:pos x="150586" y="63776"/>
                </a:cxn>
                <a:cxn ang="0">
                  <a:pos x="463341" y="150743"/>
                </a:cxn>
              </a:cxnLst>
              <a:rect l="txL" t="txT" r="txR" b="txB"/>
              <a:pathLst>
                <a:path w="91" h="92">
                  <a:moveTo>
                    <a:pt x="80" y="26"/>
                  </a:moveTo>
                  <a:cubicBezTo>
                    <a:pt x="91" y="45"/>
                    <a:pt x="84" y="69"/>
                    <a:pt x="65" y="80"/>
                  </a:cubicBezTo>
                  <a:cubicBezTo>
                    <a:pt x="46" y="92"/>
                    <a:pt x="22" y="85"/>
                    <a:pt x="11" y="66"/>
                  </a:cubicBezTo>
                  <a:cubicBezTo>
                    <a:pt x="0" y="47"/>
                    <a:pt x="6" y="22"/>
                    <a:pt x="26" y="11"/>
                  </a:cubicBezTo>
                  <a:cubicBezTo>
                    <a:pt x="45" y="0"/>
                    <a:pt x="69" y="7"/>
                    <a:pt x="80" y="26"/>
                  </a:cubicBezTo>
                </a:path>
              </a:pathLst>
            </a:custGeom>
            <a:solidFill>
              <a:srgbClr val="FF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" name="稻壳儿小白白(http://dwz.cn/Wu2UP)"/>
            <p:cNvGrpSpPr/>
            <p:nvPr/>
          </p:nvGrpSpPr>
          <p:grpSpPr>
            <a:xfrm>
              <a:off x="3951" y="2935"/>
              <a:ext cx="618" cy="622"/>
              <a:chOff x="4019550" y="3568701"/>
              <a:chExt cx="358775" cy="360363"/>
            </a:xfrm>
            <a:solidFill>
              <a:schemeClr val="bg1"/>
            </a:solidFill>
          </p:grpSpPr>
          <p:sp>
            <p:nvSpPr>
              <p:cNvPr id="113" name="稻壳儿小白白(http://dwz.cn/Wu2UP)"/>
              <p:cNvSpPr>
                <a:spLocks noEditPoints="1"/>
              </p:cNvSpPr>
              <p:nvPr/>
            </p:nvSpPr>
            <p:spPr bwMode="auto">
              <a:xfrm>
                <a:off x="4019550" y="3568701"/>
                <a:ext cx="358775" cy="360363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31" y="46"/>
                  </a:cxn>
                  <a:cxn ang="0">
                    <a:pos x="36" y="68"/>
                  </a:cxn>
                  <a:cxn ang="0">
                    <a:pos x="4" y="100"/>
                  </a:cxn>
                  <a:cxn ang="0">
                    <a:pos x="4" y="100"/>
                  </a:cxn>
                  <a:cxn ang="0">
                    <a:pos x="0" y="109"/>
                  </a:cxn>
                  <a:cxn ang="0">
                    <a:pos x="13" y="123"/>
                  </a:cxn>
                  <a:cxn ang="0">
                    <a:pos x="23" y="119"/>
                  </a:cxn>
                  <a:cxn ang="0">
                    <a:pos x="23" y="119"/>
                  </a:cxn>
                  <a:cxn ang="0">
                    <a:pos x="55" y="87"/>
                  </a:cxn>
                  <a:cxn ang="0">
                    <a:pos x="77" y="92"/>
                  </a:cxn>
                  <a:cxn ang="0">
                    <a:pos x="123" y="46"/>
                  </a:cxn>
                  <a:cxn ang="0">
                    <a:pos x="77" y="0"/>
                  </a:cxn>
                  <a:cxn ang="0">
                    <a:pos x="18" y="114"/>
                  </a:cxn>
                  <a:cxn ang="0">
                    <a:pos x="13" y="116"/>
                  </a:cxn>
                  <a:cxn ang="0">
                    <a:pos x="7" y="109"/>
                  </a:cxn>
                  <a:cxn ang="0">
                    <a:pos x="9" y="104"/>
                  </a:cxn>
                  <a:cxn ang="0">
                    <a:pos x="9" y="104"/>
                  </a:cxn>
                  <a:cxn ang="0">
                    <a:pos x="40" y="73"/>
                  </a:cxn>
                  <a:cxn ang="0">
                    <a:pos x="49" y="83"/>
                  </a:cxn>
                  <a:cxn ang="0">
                    <a:pos x="18" y="114"/>
                  </a:cxn>
                  <a:cxn ang="0">
                    <a:pos x="77" y="84"/>
                  </a:cxn>
                  <a:cxn ang="0">
                    <a:pos x="38" y="46"/>
                  </a:cxn>
                  <a:cxn ang="0">
                    <a:pos x="77" y="8"/>
                  </a:cxn>
                  <a:cxn ang="0">
                    <a:pos x="115" y="46"/>
                  </a:cxn>
                  <a:cxn ang="0">
                    <a:pos x="77" y="84"/>
                  </a:cxn>
                  <a:cxn ang="0">
                    <a:pos x="77" y="84"/>
                  </a:cxn>
                  <a:cxn ang="0">
                    <a:pos x="77" y="84"/>
                  </a:cxn>
                </a:cxnLst>
                <a:rect l="0" t="0" r="r" b="b"/>
                <a:pathLst>
                  <a:path w="123" h="123">
                    <a:moveTo>
                      <a:pt x="77" y="0"/>
                    </a:moveTo>
                    <a:cubicBezTo>
                      <a:pt x="51" y="0"/>
                      <a:pt x="31" y="21"/>
                      <a:pt x="31" y="46"/>
                    </a:cubicBezTo>
                    <a:cubicBezTo>
                      <a:pt x="31" y="54"/>
                      <a:pt x="33" y="61"/>
                      <a:pt x="36" y="68"/>
                    </a:cubicBezTo>
                    <a:cubicBezTo>
                      <a:pt x="4" y="100"/>
                      <a:pt x="4" y="100"/>
                      <a:pt x="4" y="100"/>
                    </a:cubicBezTo>
                    <a:cubicBezTo>
                      <a:pt x="4" y="100"/>
                      <a:pt x="4" y="100"/>
                      <a:pt x="4" y="100"/>
                    </a:cubicBezTo>
                    <a:cubicBezTo>
                      <a:pt x="2" y="102"/>
                      <a:pt x="0" y="105"/>
                      <a:pt x="0" y="109"/>
                    </a:cubicBezTo>
                    <a:cubicBezTo>
                      <a:pt x="0" y="117"/>
                      <a:pt x="6" y="123"/>
                      <a:pt x="13" y="123"/>
                    </a:cubicBezTo>
                    <a:cubicBezTo>
                      <a:pt x="17" y="123"/>
                      <a:pt x="21" y="121"/>
                      <a:pt x="23" y="119"/>
                    </a:cubicBezTo>
                    <a:cubicBezTo>
                      <a:pt x="23" y="119"/>
                      <a:pt x="23" y="119"/>
                      <a:pt x="23" y="119"/>
                    </a:cubicBezTo>
                    <a:cubicBezTo>
                      <a:pt x="55" y="87"/>
                      <a:pt x="55" y="87"/>
                      <a:pt x="55" y="87"/>
                    </a:cubicBezTo>
                    <a:cubicBezTo>
                      <a:pt x="62" y="90"/>
                      <a:pt x="69" y="92"/>
                      <a:pt x="77" y="92"/>
                    </a:cubicBezTo>
                    <a:cubicBezTo>
                      <a:pt x="102" y="92"/>
                      <a:pt x="123" y="71"/>
                      <a:pt x="123" y="46"/>
                    </a:cubicBezTo>
                    <a:cubicBezTo>
                      <a:pt x="123" y="21"/>
                      <a:pt x="102" y="0"/>
                      <a:pt x="77" y="0"/>
                    </a:cubicBezTo>
                    <a:close/>
                    <a:moveTo>
                      <a:pt x="18" y="114"/>
                    </a:moveTo>
                    <a:cubicBezTo>
                      <a:pt x="17" y="115"/>
                      <a:pt x="15" y="116"/>
                      <a:pt x="13" y="116"/>
                    </a:cubicBezTo>
                    <a:cubicBezTo>
                      <a:pt x="10" y="116"/>
                      <a:pt x="7" y="113"/>
                      <a:pt x="7" y="109"/>
                    </a:cubicBezTo>
                    <a:cubicBezTo>
                      <a:pt x="7" y="107"/>
                      <a:pt x="8" y="106"/>
                      <a:pt x="9" y="104"/>
                    </a:cubicBezTo>
                    <a:cubicBezTo>
                      <a:pt x="9" y="104"/>
                      <a:pt x="9" y="104"/>
                      <a:pt x="9" y="104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42" y="77"/>
                      <a:pt x="46" y="80"/>
                      <a:pt x="49" y="83"/>
                    </a:cubicBezTo>
                    <a:lnTo>
                      <a:pt x="18" y="114"/>
                    </a:lnTo>
                    <a:close/>
                    <a:moveTo>
                      <a:pt x="77" y="84"/>
                    </a:moveTo>
                    <a:cubicBezTo>
                      <a:pt x="55" y="84"/>
                      <a:pt x="38" y="67"/>
                      <a:pt x="38" y="46"/>
                    </a:cubicBezTo>
                    <a:cubicBezTo>
                      <a:pt x="38" y="25"/>
                      <a:pt x="55" y="8"/>
                      <a:pt x="77" y="8"/>
                    </a:cubicBezTo>
                    <a:cubicBezTo>
                      <a:pt x="98" y="8"/>
                      <a:pt x="115" y="25"/>
                      <a:pt x="115" y="46"/>
                    </a:cubicBezTo>
                    <a:cubicBezTo>
                      <a:pt x="115" y="67"/>
                      <a:pt x="98" y="84"/>
                      <a:pt x="77" y="84"/>
                    </a:cubicBezTo>
                    <a:close/>
                    <a:moveTo>
                      <a:pt x="77" y="84"/>
                    </a:moveTo>
                    <a:cubicBezTo>
                      <a:pt x="77" y="84"/>
                      <a:pt x="77" y="84"/>
                      <a:pt x="77" y="8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4" name="稻壳儿小白白(http://dwz.cn/Wu2UP)"/>
              <p:cNvSpPr>
                <a:spLocks noEditPoints="1"/>
              </p:cNvSpPr>
              <p:nvPr/>
            </p:nvSpPr>
            <p:spPr bwMode="auto">
              <a:xfrm>
                <a:off x="4165600" y="3624263"/>
                <a:ext cx="84138" cy="85725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27"/>
                  </a:cxn>
                  <a:cxn ang="0">
                    <a:pos x="2" y="29"/>
                  </a:cxn>
                  <a:cxn ang="0">
                    <a:pos x="4" y="27"/>
                  </a:cxn>
                  <a:cxn ang="0">
                    <a:pos x="27" y="4"/>
                  </a:cxn>
                  <a:cxn ang="0">
                    <a:pos x="29" y="2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0"/>
                  </a:cxn>
                </a:cxnLst>
                <a:rect l="0" t="0" r="r" b="b"/>
                <a:pathLst>
                  <a:path w="29" h="29">
                    <a:moveTo>
                      <a:pt x="27" y="0"/>
                    </a:moveTo>
                    <a:cubicBezTo>
                      <a:pt x="12" y="0"/>
                      <a:pt x="0" y="12"/>
                      <a:pt x="0" y="27"/>
                    </a:cubicBezTo>
                    <a:cubicBezTo>
                      <a:pt x="0" y="28"/>
                      <a:pt x="1" y="29"/>
                      <a:pt x="2" y="29"/>
                    </a:cubicBezTo>
                    <a:cubicBezTo>
                      <a:pt x="3" y="29"/>
                      <a:pt x="4" y="28"/>
                      <a:pt x="4" y="27"/>
                    </a:cubicBezTo>
                    <a:cubicBezTo>
                      <a:pt x="4" y="14"/>
                      <a:pt x="14" y="4"/>
                      <a:pt x="27" y="4"/>
                    </a:cubicBezTo>
                    <a:cubicBezTo>
                      <a:pt x="28" y="4"/>
                      <a:pt x="29" y="3"/>
                      <a:pt x="29" y="2"/>
                    </a:cubicBezTo>
                    <a:cubicBezTo>
                      <a:pt x="29" y="1"/>
                      <a:pt x="28" y="0"/>
                      <a:pt x="27" y="0"/>
                    </a:cubicBezTo>
                    <a:close/>
                    <a:moveTo>
                      <a:pt x="27" y="0"/>
                    </a:move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" name="组合 114"/>
          <p:cNvGrpSpPr/>
          <p:nvPr/>
        </p:nvGrpSpPr>
        <p:grpSpPr>
          <a:xfrm>
            <a:off x="2954467" y="2508548"/>
            <a:ext cx="551021" cy="552450"/>
            <a:chOff x="4030" y="4930"/>
            <a:chExt cx="840" cy="843"/>
          </a:xfrm>
        </p:grpSpPr>
        <p:sp>
          <p:nvSpPr>
            <p:cNvPr id="116" name="Freeform 1819"/>
            <p:cNvSpPr/>
            <p:nvPr/>
          </p:nvSpPr>
          <p:spPr>
            <a:xfrm>
              <a:off x="4030" y="4930"/>
              <a:ext cx="840" cy="843"/>
            </a:xfrm>
            <a:custGeom>
              <a:avLst/>
              <a:gdLst>
                <a:gd name="txL" fmla="*/ 0 w 92"/>
                <a:gd name="txT" fmla="*/ 0 h 92"/>
                <a:gd name="txR" fmla="*/ 92 w 92"/>
                <a:gd name="txB" fmla="*/ 92 h 92"/>
              </a:gdLst>
              <a:ahLst/>
              <a:cxnLst>
                <a:cxn ang="0">
                  <a:pos x="382657" y="63966"/>
                </a:cxn>
                <a:cxn ang="0">
                  <a:pos x="469624" y="383796"/>
                </a:cxn>
                <a:cxn ang="0">
                  <a:pos x="150743" y="471022"/>
                </a:cxn>
                <a:cxn ang="0">
                  <a:pos x="69574" y="151192"/>
                </a:cxn>
                <a:cxn ang="0">
                  <a:pos x="382657" y="63966"/>
                </a:cxn>
              </a:cxnLst>
              <a:rect l="txL" t="txT" r="txR" b="txB"/>
              <a:pathLst>
                <a:path w="92" h="92">
                  <a:moveTo>
                    <a:pt x="66" y="11"/>
                  </a:moveTo>
                  <a:cubicBezTo>
                    <a:pt x="85" y="23"/>
                    <a:pt x="92" y="47"/>
                    <a:pt x="81" y="66"/>
                  </a:cubicBezTo>
                  <a:cubicBezTo>
                    <a:pt x="70" y="85"/>
                    <a:pt x="45" y="92"/>
                    <a:pt x="26" y="81"/>
                  </a:cubicBezTo>
                  <a:cubicBezTo>
                    <a:pt x="7" y="70"/>
                    <a:pt x="0" y="45"/>
                    <a:pt x="12" y="26"/>
                  </a:cubicBezTo>
                  <a:cubicBezTo>
                    <a:pt x="23" y="7"/>
                    <a:pt x="47" y="0"/>
                    <a:pt x="66" y="11"/>
                  </a:cubicBezTo>
                </a:path>
              </a:pathLst>
            </a:custGeom>
            <a:solidFill>
              <a:srgbClr val="FF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稻壳儿小白白(http://dwz.cn/Wu2UP)"/>
            <p:cNvSpPr>
              <a:spLocks noEditPoints="1"/>
            </p:cNvSpPr>
            <p:nvPr/>
          </p:nvSpPr>
          <p:spPr>
            <a:xfrm>
              <a:off x="4214" y="5125"/>
              <a:ext cx="425" cy="425"/>
            </a:xfrm>
            <a:custGeom>
              <a:avLst/>
              <a:gdLst/>
              <a:ahLst/>
              <a:cxnLst>
                <a:cxn ang="0">
                  <a:pos x="1479576192" y="12226576"/>
                </a:cxn>
                <a:cxn ang="0">
                  <a:pos x="1455122944" y="0"/>
                </a:cxn>
                <a:cxn ang="0">
                  <a:pos x="1430665984" y="12226576"/>
                </a:cxn>
                <a:cxn ang="0">
                  <a:pos x="24456948" y="941543680"/>
                </a:cxn>
                <a:cxn ang="0">
                  <a:pos x="0" y="990457472"/>
                </a:cxn>
                <a:cxn ang="0">
                  <a:pos x="24456948" y="1027140928"/>
                </a:cxn>
                <a:cxn ang="0">
                  <a:pos x="391292448" y="1173874816"/>
                </a:cxn>
                <a:cxn ang="0">
                  <a:pos x="562483584" y="1479569152"/>
                </a:cxn>
                <a:cxn ang="0">
                  <a:pos x="611393792" y="1504026112"/>
                </a:cxn>
                <a:cxn ang="0">
                  <a:pos x="611393792" y="1504026112"/>
                </a:cxn>
                <a:cxn ang="0">
                  <a:pos x="648081088" y="1479569152"/>
                </a:cxn>
                <a:cxn ang="0">
                  <a:pos x="745901376" y="1308382080"/>
                </a:cxn>
                <a:cxn ang="0">
                  <a:pos x="1198334336" y="1491799552"/>
                </a:cxn>
                <a:cxn ang="0">
                  <a:pos x="1222791296" y="1504026112"/>
                </a:cxn>
                <a:cxn ang="0">
                  <a:pos x="1235017856" y="1491799552"/>
                </a:cxn>
                <a:cxn ang="0">
                  <a:pos x="1259474816" y="1455116032"/>
                </a:cxn>
                <a:cxn ang="0">
                  <a:pos x="1504033024" y="48910048"/>
                </a:cxn>
                <a:cxn ang="0">
                  <a:pos x="1479576192" y="12226576"/>
                </a:cxn>
                <a:cxn ang="0">
                  <a:pos x="146734208" y="978227136"/>
                </a:cxn>
                <a:cxn ang="0">
                  <a:pos x="1235017856" y="244557728"/>
                </a:cxn>
                <a:cxn ang="0">
                  <a:pos x="440206368" y="1088277504"/>
                </a:cxn>
                <a:cxn ang="0">
                  <a:pos x="427976000" y="1088277504"/>
                </a:cxn>
                <a:cxn ang="0">
                  <a:pos x="146734208" y="978227136"/>
                </a:cxn>
                <a:cxn ang="0">
                  <a:pos x="476889920" y="1124961024"/>
                </a:cxn>
                <a:cxn ang="0">
                  <a:pos x="476889920" y="1124961024"/>
                </a:cxn>
                <a:cxn ang="0">
                  <a:pos x="1369525504" y="171190784"/>
                </a:cxn>
                <a:cxn ang="0">
                  <a:pos x="611393792" y="1357292160"/>
                </a:cxn>
                <a:cxn ang="0">
                  <a:pos x="476889920" y="1124961024"/>
                </a:cxn>
                <a:cxn ang="0">
                  <a:pos x="1186107776" y="1381749120"/>
                </a:cxn>
                <a:cxn ang="0">
                  <a:pos x="782584896" y="1222784896"/>
                </a:cxn>
                <a:cxn ang="0">
                  <a:pos x="745901376" y="1222784896"/>
                </a:cxn>
                <a:cxn ang="0">
                  <a:pos x="1369525504" y="269014624"/>
                </a:cxn>
                <a:cxn ang="0">
                  <a:pos x="1186107776" y="1381749120"/>
                </a:cxn>
                <a:cxn ang="0">
                  <a:pos x="1186107776" y="1381749120"/>
                </a:cxn>
                <a:cxn ang="0">
                  <a:pos x="1186107776" y="1381749120"/>
                </a:cxn>
              </a:cxnLst>
              <a:rect l="0" t="0" r="0" b="0"/>
              <a:pathLst>
                <a:path w="123" h="123">
                  <a:moveTo>
                    <a:pt x="121" y="1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118" y="0"/>
                    <a:pt x="117" y="0"/>
                    <a:pt x="117" y="1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8"/>
                    <a:pt x="0" y="79"/>
                    <a:pt x="0" y="81"/>
                  </a:cubicBezTo>
                  <a:cubicBezTo>
                    <a:pt x="0" y="82"/>
                    <a:pt x="1" y="83"/>
                    <a:pt x="2" y="84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47" y="122"/>
                    <a:pt x="48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1" y="123"/>
                    <a:pt x="52" y="122"/>
                    <a:pt x="53" y="12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3"/>
                    <a:pt x="99" y="123"/>
                    <a:pt x="100" y="123"/>
                  </a:cubicBezTo>
                  <a:cubicBezTo>
                    <a:pt x="100" y="123"/>
                    <a:pt x="101" y="122"/>
                    <a:pt x="101" y="122"/>
                  </a:cubicBezTo>
                  <a:cubicBezTo>
                    <a:pt x="102" y="122"/>
                    <a:pt x="103" y="121"/>
                    <a:pt x="103" y="119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2" y="1"/>
                    <a:pt x="121" y="1"/>
                  </a:cubicBezTo>
                  <a:close/>
                  <a:moveTo>
                    <a:pt x="12" y="80"/>
                  </a:moveTo>
                  <a:cubicBezTo>
                    <a:pt x="101" y="20"/>
                    <a:pt x="101" y="20"/>
                    <a:pt x="101" y="2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5" y="89"/>
                    <a:pt x="35" y="89"/>
                  </a:cubicBezTo>
                  <a:lnTo>
                    <a:pt x="12" y="80"/>
                  </a:lnTo>
                  <a:close/>
                  <a:moveTo>
                    <a:pt x="39" y="92"/>
                  </a:moveTo>
                  <a:cubicBezTo>
                    <a:pt x="39" y="92"/>
                    <a:pt x="39" y="92"/>
                    <a:pt x="39" y="92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50" y="111"/>
                    <a:pt x="50" y="111"/>
                    <a:pt x="50" y="111"/>
                  </a:cubicBezTo>
                  <a:lnTo>
                    <a:pt x="39" y="92"/>
                  </a:lnTo>
                  <a:close/>
                  <a:moveTo>
                    <a:pt x="97" y="113"/>
                  </a:moveTo>
                  <a:cubicBezTo>
                    <a:pt x="64" y="100"/>
                    <a:pt x="64" y="100"/>
                    <a:pt x="64" y="100"/>
                  </a:cubicBezTo>
                  <a:cubicBezTo>
                    <a:pt x="63" y="100"/>
                    <a:pt x="62" y="100"/>
                    <a:pt x="61" y="100"/>
                  </a:cubicBezTo>
                  <a:cubicBezTo>
                    <a:pt x="112" y="22"/>
                    <a:pt x="112" y="22"/>
                    <a:pt x="112" y="22"/>
                  </a:cubicBezTo>
                  <a:lnTo>
                    <a:pt x="97" y="113"/>
                  </a:lnTo>
                  <a:close/>
                  <a:moveTo>
                    <a:pt x="97" y="113"/>
                  </a:moveTo>
                  <a:cubicBezTo>
                    <a:pt x="97" y="113"/>
                    <a:pt x="97" y="113"/>
                    <a:pt x="97" y="113"/>
                  </a:cubicBez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组合 117"/>
          <p:cNvGrpSpPr/>
          <p:nvPr/>
        </p:nvGrpSpPr>
        <p:grpSpPr>
          <a:xfrm>
            <a:off x="3007629" y="3540761"/>
            <a:ext cx="497205" cy="495776"/>
            <a:chOff x="5219" y="6161"/>
            <a:chExt cx="758" cy="756"/>
          </a:xfrm>
        </p:grpSpPr>
        <p:sp>
          <p:nvSpPr>
            <p:cNvPr id="119" name="Freeform 1834"/>
            <p:cNvSpPr/>
            <p:nvPr/>
          </p:nvSpPr>
          <p:spPr>
            <a:xfrm>
              <a:off x="5219" y="6161"/>
              <a:ext cx="758" cy="757"/>
            </a:xfrm>
            <a:custGeom>
              <a:avLst/>
              <a:gdLst>
                <a:gd name="txL" fmla="*/ 0 w 83"/>
                <a:gd name="txT" fmla="*/ 0 h 83"/>
                <a:gd name="txR" fmla="*/ 83 w 83"/>
                <a:gd name="txB" fmla="*/ 83 h 83"/>
              </a:gdLst>
              <a:ahLst/>
              <a:cxnLst>
                <a:cxn ang="0">
                  <a:pos x="133293" y="423059"/>
                </a:cxn>
                <a:cxn ang="0">
                  <a:pos x="57953" y="133292"/>
                </a:cxn>
                <a:cxn ang="0">
                  <a:pos x="347720" y="57953"/>
                </a:cxn>
                <a:cxn ang="0">
                  <a:pos x="423060" y="347720"/>
                </a:cxn>
                <a:cxn ang="0">
                  <a:pos x="133293" y="423059"/>
                </a:cxn>
              </a:cxnLst>
              <a:rect l="txL" t="txT" r="txR" b="txB"/>
              <a:pathLst>
                <a:path w="83" h="83">
                  <a:moveTo>
                    <a:pt x="23" y="73"/>
                  </a:moveTo>
                  <a:cubicBezTo>
                    <a:pt x="6" y="63"/>
                    <a:pt x="0" y="41"/>
                    <a:pt x="10" y="23"/>
                  </a:cubicBezTo>
                  <a:cubicBezTo>
                    <a:pt x="20" y="5"/>
                    <a:pt x="42" y="0"/>
                    <a:pt x="60" y="10"/>
                  </a:cubicBezTo>
                  <a:cubicBezTo>
                    <a:pt x="77" y="20"/>
                    <a:pt x="83" y="42"/>
                    <a:pt x="73" y="60"/>
                  </a:cubicBezTo>
                  <a:cubicBezTo>
                    <a:pt x="63" y="77"/>
                    <a:pt x="41" y="83"/>
                    <a:pt x="23" y="73"/>
                  </a:cubicBezTo>
                </a:path>
              </a:pathLst>
            </a:custGeom>
            <a:solidFill>
              <a:srgbClr val="FF0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" name="稻壳儿小白白(http://dwz.cn/Wu2UP)"/>
            <p:cNvSpPr>
              <a:spLocks noEditPoints="1"/>
            </p:cNvSpPr>
            <p:nvPr/>
          </p:nvSpPr>
          <p:spPr>
            <a:xfrm>
              <a:off x="5365" y="6384"/>
              <a:ext cx="455" cy="396"/>
            </a:xfrm>
            <a:custGeom>
              <a:avLst/>
              <a:gdLst/>
              <a:ahLst/>
              <a:cxnLst>
                <a:cxn ang="0">
                  <a:pos x="1504033024" y="1210718080"/>
                </a:cxn>
                <a:cxn ang="0">
                  <a:pos x="1406209024" y="1295467008"/>
                </a:cxn>
                <a:cxn ang="0">
                  <a:pos x="1308385024" y="1210718080"/>
                </a:cxn>
                <a:cxn ang="0">
                  <a:pos x="1406209024" y="1017003328"/>
                </a:cxn>
                <a:cxn ang="0">
                  <a:pos x="1504033024" y="1210718080"/>
                </a:cxn>
                <a:cxn ang="0">
                  <a:pos x="1357298944" y="508501664"/>
                </a:cxn>
                <a:cxn ang="0">
                  <a:pos x="1357298944" y="932250560"/>
                </a:cxn>
                <a:cxn ang="0">
                  <a:pos x="1406209024" y="968573696"/>
                </a:cxn>
                <a:cxn ang="0">
                  <a:pos x="1455122944" y="932250560"/>
                </a:cxn>
                <a:cxn ang="0">
                  <a:pos x="1455122944" y="508501664"/>
                </a:cxn>
                <a:cxn ang="0">
                  <a:pos x="1406209024" y="460072032"/>
                </a:cxn>
                <a:cxn ang="0">
                  <a:pos x="1357298944" y="508501664"/>
                </a:cxn>
                <a:cxn ang="0">
                  <a:pos x="1393982464" y="411642432"/>
                </a:cxn>
                <a:cxn ang="0">
                  <a:pos x="1271701376" y="435859104"/>
                </a:cxn>
                <a:cxn ang="0">
                  <a:pos x="1271701376" y="835395008"/>
                </a:cxn>
                <a:cxn ang="0">
                  <a:pos x="745901376" y="1065429184"/>
                </a:cxn>
                <a:cxn ang="0">
                  <a:pos x="232331648" y="835395008"/>
                </a:cxn>
                <a:cxn ang="0">
                  <a:pos x="232331648" y="435859104"/>
                </a:cxn>
                <a:cxn ang="0">
                  <a:pos x="110050656" y="411642432"/>
                </a:cxn>
                <a:cxn ang="0">
                  <a:pos x="0" y="278463776"/>
                </a:cxn>
                <a:cxn ang="0">
                  <a:pos x="110050656" y="145285120"/>
                </a:cxn>
                <a:cxn ang="0">
                  <a:pos x="721448192" y="0"/>
                </a:cxn>
                <a:cxn ang="0">
                  <a:pos x="745901376" y="0"/>
                </a:cxn>
                <a:cxn ang="0">
                  <a:pos x="782584896" y="0"/>
                </a:cxn>
                <a:cxn ang="0">
                  <a:pos x="1393982464" y="145285120"/>
                </a:cxn>
                <a:cxn ang="0">
                  <a:pos x="1504033024" y="278463776"/>
                </a:cxn>
                <a:cxn ang="0">
                  <a:pos x="1393982464" y="411642432"/>
                </a:cxn>
                <a:cxn ang="0">
                  <a:pos x="1173881088" y="460072032"/>
                </a:cxn>
                <a:cxn ang="0">
                  <a:pos x="782584896" y="556931264"/>
                </a:cxn>
                <a:cxn ang="0">
                  <a:pos x="745901376" y="556931264"/>
                </a:cxn>
                <a:cxn ang="0">
                  <a:pos x="721448192" y="556931264"/>
                </a:cxn>
                <a:cxn ang="0">
                  <a:pos x="330151968" y="460072032"/>
                </a:cxn>
                <a:cxn ang="0">
                  <a:pos x="330151968" y="835395008"/>
                </a:cxn>
                <a:cxn ang="0">
                  <a:pos x="745901376" y="968573696"/>
                </a:cxn>
                <a:cxn ang="0">
                  <a:pos x="1173881088" y="835395008"/>
                </a:cxn>
                <a:cxn ang="0">
                  <a:pos x="1173881088" y="460072032"/>
                </a:cxn>
                <a:cxn ang="0">
                  <a:pos x="1369525504" y="326893376"/>
                </a:cxn>
                <a:cxn ang="0">
                  <a:pos x="1406209024" y="278463776"/>
                </a:cxn>
                <a:cxn ang="0">
                  <a:pos x="1369525504" y="230037888"/>
                </a:cxn>
                <a:cxn ang="0">
                  <a:pos x="758131712" y="96855504"/>
                </a:cxn>
                <a:cxn ang="0">
                  <a:pos x="745901376" y="84749032"/>
                </a:cxn>
                <a:cxn ang="0">
                  <a:pos x="745901376" y="96855504"/>
                </a:cxn>
                <a:cxn ang="0">
                  <a:pos x="134507600" y="230037888"/>
                </a:cxn>
                <a:cxn ang="0">
                  <a:pos x="97824048" y="278463776"/>
                </a:cxn>
                <a:cxn ang="0">
                  <a:pos x="134507600" y="326893376"/>
                </a:cxn>
                <a:cxn ang="0">
                  <a:pos x="745901376" y="460072032"/>
                </a:cxn>
                <a:cxn ang="0">
                  <a:pos x="745901376" y="460072032"/>
                </a:cxn>
                <a:cxn ang="0">
                  <a:pos x="758131712" y="460072032"/>
                </a:cxn>
                <a:cxn ang="0">
                  <a:pos x="1369525504" y="326893376"/>
                </a:cxn>
                <a:cxn ang="0">
                  <a:pos x="1369525504" y="326893376"/>
                </a:cxn>
                <a:cxn ang="0">
                  <a:pos x="1369525504" y="326893376"/>
                </a:cxn>
              </a:cxnLst>
              <a:rect l="0" t="0" r="0" b="0"/>
              <a:pathLst>
                <a:path w="123" h="107">
                  <a:moveTo>
                    <a:pt x="123" y="100"/>
                  </a:moveTo>
                  <a:cubicBezTo>
                    <a:pt x="123" y="104"/>
                    <a:pt x="119" y="107"/>
                    <a:pt x="115" y="107"/>
                  </a:cubicBezTo>
                  <a:cubicBezTo>
                    <a:pt x="111" y="107"/>
                    <a:pt x="107" y="104"/>
                    <a:pt x="107" y="100"/>
                  </a:cubicBezTo>
                  <a:cubicBezTo>
                    <a:pt x="107" y="95"/>
                    <a:pt x="111" y="84"/>
                    <a:pt x="115" y="84"/>
                  </a:cubicBezTo>
                  <a:cubicBezTo>
                    <a:pt x="119" y="84"/>
                    <a:pt x="123" y="95"/>
                    <a:pt x="123" y="100"/>
                  </a:cubicBezTo>
                  <a:close/>
                  <a:moveTo>
                    <a:pt x="111" y="42"/>
                  </a:moveTo>
                  <a:cubicBezTo>
                    <a:pt x="111" y="77"/>
                    <a:pt x="111" y="77"/>
                    <a:pt x="111" y="77"/>
                  </a:cubicBezTo>
                  <a:cubicBezTo>
                    <a:pt x="111" y="79"/>
                    <a:pt x="113" y="80"/>
                    <a:pt x="115" y="80"/>
                  </a:cubicBezTo>
                  <a:cubicBezTo>
                    <a:pt x="117" y="80"/>
                    <a:pt x="119" y="79"/>
                    <a:pt x="119" y="77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9" y="40"/>
                    <a:pt x="117" y="38"/>
                    <a:pt x="115" y="38"/>
                  </a:cubicBezTo>
                  <a:cubicBezTo>
                    <a:pt x="113" y="38"/>
                    <a:pt x="111" y="40"/>
                    <a:pt x="111" y="42"/>
                  </a:cubicBezTo>
                  <a:close/>
                  <a:moveTo>
                    <a:pt x="114" y="34"/>
                  </a:moveTo>
                  <a:cubicBezTo>
                    <a:pt x="104" y="36"/>
                    <a:pt x="104" y="36"/>
                    <a:pt x="104" y="36"/>
                  </a:cubicBezTo>
                  <a:cubicBezTo>
                    <a:pt x="104" y="69"/>
                    <a:pt x="104" y="69"/>
                    <a:pt x="104" y="69"/>
                  </a:cubicBezTo>
                  <a:cubicBezTo>
                    <a:pt x="104" y="79"/>
                    <a:pt x="92" y="88"/>
                    <a:pt x="61" y="88"/>
                  </a:cubicBezTo>
                  <a:cubicBezTo>
                    <a:pt x="31" y="88"/>
                    <a:pt x="19" y="79"/>
                    <a:pt x="19" y="69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4" y="33"/>
                    <a:pt x="0" y="28"/>
                    <a:pt x="0" y="23"/>
                  </a:cubicBezTo>
                  <a:cubicBezTo>
                    <a:pt x="0" y="17"/>
                    <a:pt x="4" y="13"/>
                    <a:pt x="9" y="12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0"/>
                    <a:pt x="61" y="0"/>
                  </a:cubicBezTo>
                  <a:cubicBezTo>
                    <a:pt x="62" y="0"/>
                    <a:pt x="63" y="0"/>
                    <a:pt x="64" y="0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9" y="13"/>
                    <a:pt x="123" y="17"/>
                    <a:pt x="123" y="23"/>
                  </a:cubicBezTo>
                  <a:cubicBezTo>
                    <a:pt x="123" y="28"/>
                    <a:pt x="119" y="33"/>
                    <a:pt x="114" y="34"/>
                  </a:cubicBezTo>
                  <a:close/>
                  <a:moveTo>
                    <a:pt x="96" y="38"/>
                  </a:move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2" y="46"/>
                    <a:pt x="61" y="46"/>
                  </a:cubicBezTo>
                  <a:cubicBezTo>
                    <a:pt x="61" y="46"/>
                    <a:pt x="60" y="46"/>
                    <a:pt x="59" y="46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73"/>
                    <a:pt x="38" y="80"/>
                    <a:pt x="61" y="80"/>
                  </a:cubicBezTo>
                  <a:cubicBezTo>
                    <a:pt x="84" y="80"/>
                    <a:pt x="96" y="73"/>
                    <a:pt x="96" y="69"/>
                  </a:cubicBezTo>
                  <a:lnTo>
                    <a:pt x="96" y="38"/>
                  </a:lnTo>
                  <a:close/>
                  <a:moveTo>
                    <a:pt x="112" y="27"/>
                  </a:moveTo>
                  <a:cubicBezTo>
                    <a:pt x="114" y="26"/>
                    <a:pt x="115" y="25"/>
                    <a:pt x="115" y="23"/>
                  </a:cubicBezTo>
                  <a:cubicBezTo>
                    <a:pt x="115" y="21"/>
                    <a:pt x="114" y="19"/>
                    <a:pt x="112" y="19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9" y="19"/>
                    <a:pt x="8" y="21"/>
                    <a:pt x="8" y="23"/>
                  </a:cubicBezTo>
                  <a:cubicBezTo>
                    <a:pt x="8" y="25"/>
                    <a:pt x="9" y="26"/>
                    <a:pt x="11" y="27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1" y="38"/>
                    <a:pt x="61" y="38"/>
                    <a:pt x="61" y="38"/>
                  </a:cubicBezTo>
                  <a:cubicBezTo>
                    <a:pt x="62" y="38"/>
                    <a:pt x="62" y="38"/>
                    <a:pt x="62" y="38"/>
                  </a:cubicBezTo>
                  <a:lnTo>
                    <a:pt x="112" y="27"/>
                  </a:lnTo>
                  <a:close/>
                  <a:moveTo>
                    <a:pt x="112" y="27"/>
                  </a:moveTo>
                  <a:cubicBezTo>
                    <a:pt x="112" y="27"/>
                    <a:pt x="112" y="27"/>
                    <a:pt x="112" y="27"/>
                  </a:cubicBez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组合 120"/>
          <p:cNvGrpSpPr/>
          <p:nvPr/>
        </p:nvGrpSpPr>
        <p:grpSpPr>
          <a:xfrm>
            <a:off x="5989760" y="1470989"/>
            <a:ext cx="503873" cy="502444"/>
            <a:chOff x="13613" y="2905"/>
            <a:chExt cx="768" cy="766"/>
          </a:xfrm>
        </p:grpSpPr>
        <p:sp>
          <p:nvSpPr>
            <p:cNvPr id="122" name="Freeform 1829"/>
            <p:cNvSpPr/>
            <p:nvPr/>
          </p:nvSpPr>
          <p:spPr>
            <a:xfrm>
              <a:off x="13613" y="2905"/>
              <a:ext cx="768" cy="767"/>
            </a:xfrm>
            <a:custGeom>
              <a:avLst/>
              <a:gdLst>
                <a:gd name="txL" fmla="*/ 0 w 84"/>
                <a:gd name="txT" fmla="*/ 0 h 84"/>
                <a:gd name="txR" fmla="*/ 84 w 84"/>
                <a:gd name="txB" fmla="*/ 84 h 84"/>
              </a:gdLst>
              <a:ahLst/>
              <a:cxnLst>
                <a:cxn ang="0">
                  <a:pos x="58019" y="353918"/>
                </a:cxn>
                <a:cxn ang="0">
                  <a:pos x="133445" y="63821"/>
                </a:cxn>
                <a:cxn ang="0">
                  <a:pos x="423542" y="139246"/>
                </a:cxn>
                <a:cxn ang="0">
                  <a:pos x="348116" y="429343"/>
                </a:cxn>
                <a:cxn ang="0">
                  <a:pos x="58019" y="353918"/>
                </a:cxn>
              </a:cxnLst>
              <a:rect l="txL" t="txT" r="txR" b="txB"/>
              <a:pathLst>
                <a:path w="84" h="84">
                  <a:moveTo>
                    <a:pt x="10" y="61"/>
                  </a:moveTo>
                  <a:cubicBezTo>
                    <a:pt x="0" y="43"/>
                    <a:pt x="6" y="21"/>
                    <a:pt x="23" y="11"/>
                  </a:cubicBezTo>
                  <a:cubicBezTo>
                    <a:pt x="41" y="0"/>
                    <a:pt x="63" y="6"/>
                    <a:pt x="73" y="24"/>
                  </a:cubicBezTo>
                  <a:cubicBezTo>
                    <a:pt x="84" y="42"/>
                    <a:pt x="77" y="64"/>
                    <a:pt x="60" y="74"/>
                  </a:cubicBezTo>
                  <a:cubicBezTo>
                    <a:pt x="42" y="84"/>
                    <a:pt x="20" y="78"/>
                    <a:pt x="10" y="61"/>
                  </a:cubicBezTo>
                </a:path>
              </a:pathLst>
            </a:custGeom>
            <a:solidFill>
              <a:srgbClr val="FFC000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" name="稻壳儿小白白(http://dwz.cn/Wu2UP)"/>
            <p:cNvSpPr>
              <a:spLocks noEditPoints="1"/>
            </p:cNvSpPr>
            <p:nvPr/>
          </p:nvSpPr>
          <p:spPr>
            <a:xfrm>
              <a:off x="13753" y="3129"/>
              <a:ext cx="505" cy="381"/>
            </a:xfrm>
            <a:custGeom>
              <a:avLst/>
              <a:gdLst/>
              <a:ahLst/>
              <a:cxnLst>
                <a:cxn ang="0">
                  <a:pos x="1225271424" y="24653464"/>
                </a:cxn>
                <a:cxn ang="0">
                  <a:pos x="327548672" y="0"/>
                </a:cxn>
                <a:cxn ang="0">
                  <a:pos x="24263280" y="271191872"/>
                </a:cxn>
                <a:cxn ang="0">
                  <a:pos x="24263280" y="394459200"/>
                </a:cxn>
                <a:cxn ang="0">
                  <a:pos x="740016960" y="1134070656"/>
                </a:cxn>
                <a:cxn ang="0">
                  <a:pos x="1467900416" y="394459200"/>
                </a:cxn>
                <a:cxn ang="0">
                  <a:pos x="1455770624" y="271191872"/>
                </a:cxn>
                <a:cxn ang="0">
                  <a:pos x="1043302400" y="172574256"/>
                </a:cxn>
                <a:cxn ang="0">
                  <a:pos x="1128221952" y="98613856"/>
                </a:cxn>
                <a:cxn ang="0">
                  <a:pos x="921985984" y="332823648"/>
                </a:cxn>
                <a:cxn ang="0">
                  <a:pos x="1128221952" y="332823648"/>
                </a:cxn>
                <a:cxn ang="0">
                  <a:pos x="885592960" y="308170176"/>
                </a:cxn>
                <a:cxn ang="0">
                  <a:pos x="909856192" y="110942472"/>
                </a:cxn>
                <a:cxn ang="0">
                  <a:pos x="849199872" y="332823648"/>
                </a:cxn>
                <a:cxn ang="0">
                  <a:pos x="740016960" y="246538400"/>
                </a:cxn>
                <a:cxn ang="0">
                  <a:pos x="849199872" y="98613856"/>
                </a:cxn>
                <a:cxn ang="0">
                  <a:pos x="642963840" y="98613856"/>
                </a:cxn>
                <a:cxn ang="0">
                  <a:pos x="703620224" y="209556336"/>
                </a:cxn>
                <a:cxn ang="0">
                  <a:pos x="485258144" y="197231472"/>
                </a:cxn>
                <a:cxn ang="0">
                  <a:pos x="703620224" y="209556336"/>
                </a:cxn>
                <a:cxn ang="0">
                  <a:pos x="363941728" y="332823648"/>
                </a:cxn>
                <a:cxn ang="0">
                  <a:pos x="570177728" y="332823648"/>
                </a:cxn>
                <a:cxn ang="0">
                  <a:pos x="448861344" y="172574256"/>
                </a:cxn>
                <a:cxn ang="0">
                  <a:pos x="521651200" y="98613856"/>
                </a:cxn>
                <a:cxn ang="0">
                  <a:pos x="412468288" y="209556336"/>
                </a:cxn>
                <a:cxn ang="0">
                  <a:pos x="97053120" y="332823648"/>
                </a:cxn>
                <a:cxn ang="0">
                  <a:pos x="133446176" y="382134336"/>
                </a:cxn>
                <a:cxn ang="0">
                  <a:pos x="594441024" y="875207424"/>
                </a:cxn>
                <a:cxn ang="0">
                  <a:pos x="351811968" y="382134336"/>
                </a:cxn>
                <a:cxn ang="0">
                  <a:pos x="691490432" y="961496384"/>
                </a:cxn>
                <a:cxn ang="0">
                  <a:pos x="630834112" y="382134336"/>
                </a:cxn>
                <a:cxn ang="0">
                  <a:pos x="740016960" y="973821248"/>
                </a:cxn>
                <a:cxn ang="0">
                  <a:pos x="788543552" y="961496384"/>
                </a:cxn>
                <a:cxn ang="0">
                  <a:pos x="1140351744" y="382134336"/>
                </a:cxn>
                <a:cxn ang="0">
                  <a:pos x="897722688" y="875207424"/>
                </a:cxn>
                <a:cxn ang="0">
                  <a:pos x="1358717568" y="382134336"/>
                </a:cxn>
                <a:cxn ang="0">
                  <a:pos x="1201008128" y="332823648"/>
                </a:cxn>
                <a:cxn ang="0">
                  <a:pos x="1176748544" y="110942472"/>
                </a:cxn>
                <a:cxn ang="0">
                  <a:pos x="1201008128" y="332823648"/>
                </a:cxn>
                <a:cxn ang="0">
                  <a:pos x="1201008128" y="332823648"/>
                </a:cxn>
              </a:cxnLst>
              <a:rect l="0" t="0" r="0" b="0"/>
              <a:pathLst>
                <a:path w="123" h="92">
                  <a:moveTo>
                    <a:pt x="120" y="22"/>
                  </a:moveTo>
                  <a:cubicBezTo>
                    <a:pt x="101" y="2"/>
                    <a:pt x="101" y="2"/>
                    <a:pt x="101" y="2"/>
                  </a:cubicBezTo>
                  <a:cubicBezTo>
                    <a:pt x="100" y="1"/>
                    <a:pt x="98" y="0"/>
                    <a:pt x="9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3" y="1"/>
                    <a:pt x="22" y="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3"/>
                    <a:pt x="0" y="25"/>
                    <a:pt x="0" y="27"/>
                  </a:cubicBezTo>
                  <a:cubicBezTo>
                    <a:pt x="0" y="29"/>
                    <a:pt x="1" y="31"/>
                    <a:pt x="2" y="32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7" y="91"/>
                    <a:pt x="59" y="92"/>
                    <a:pt x="61" y="92"/>
                  </a:cubicBezTo>
                  <a:cubicBezTo>
                    <a:pt x="64" y="92"/>
                    <a:pt x="66" y="91"/>
                    <a:pt x="67" y="90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22" y="31"/>
                    <a:pt x="123" y="29"/>
                    <a:pt x="123" y="27"/>
                  </a:cubicBezTo>
                  <a:cubicBezTo>
                    <a:pt x="123" y="25"/>
                    <a:pt x="122" y="23"/>
                    <a:pt x="120" y="22"/>
                  </a:cubicBezTo>
                  <a:close/>
                  <a:moveTo>
                    <a:pt x="93" y="8"/>
                  </a:moveTo>
                  <a:cubicBezTo>
                    <a:pt x="86" y="14"/>
                    <a:pt x="86" y="14"/>
                    <a:pt x="86" y="14"/>
                  </a:cubicBezTo>
                  <a:cubicBezTo>
                    <a:pt x="79" y="8"/>
                    <a:pt x="79" y="8"/>
                    <a:pt x="79" y="8"/>
                  </a:cubicBezTo>
                  <a:lnTo>
                    <a:pt x="93" y="8"/>
                  </a:lnTo>
                  <a:close/>
                  <a:moveTo>
                    <a:pt x="93" y="27"/>
                  </a:moveTo>
                  <a:cubicBezTo>
                    <a:pt x="76" y="27"/>
                    <a:pt x="76" y="27"/>
                    <a:pt x="76" y="27"/>
                  </a:cubicBezTo>
                  <a:cubicBezTo>
                    <a:pt x="85" y="19"/>
                    <a:pt x="85" y="19"/>
                    <a:pt x="85" y="19"/>
                  </a:cubicBezTo>
                  <a:lnTo>
                    <a:pt x="93" y="27"/>
                  </a:lnTo>
                  <a:close/>
                  <a:moveTo>
                    <a:pt x="83" y="16"/>
                  </a:moveTo>
                  <a:cubicBezTo>
                    <a:pt x="73" y="25"/>
                    <a:pt x="73" y="25"/>
                    <a:pt x="73" y="25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75" y="9"/>
                    <a:pt x="75" y="9"/>
                    <a:pt x="75" y="9"/>
                  </a:cubicBezTo>
                  <a:lnTo>
                    <a:pt x="83" y="16"/>
                  </a:lnTo>
                  <a:close/>
                  <a:moveTo>
                    <a:pt x="70" y="27"/>
                  </a:moveTo>
                  <a:cubicBezTo>
                    <a:pt x="53" y="27"/>
                    <a:pt x="53" y="27"/>
                    <a:pt x="53" y="27"/>
                  </a:cubicBezTo>
                  <a:cubicBezTo>
                    <a:pt x="61" y="20"/>
                    <a:pt x="61" y="20"/>
                    <a:pt x="61" y="20"/>
                  </a:cubicBezTo>
                  <a:lnTo>
                    <a:pt x="70" y="27"/>
                  </a:lnTo>
                  <a:close/>
                  <a:moveTo>
                    <a:pt x="70" y="8"/>
                  </a:moveTo>
                  <a:cubicBezTo>
                    <a:pt x="61" y="15"/>
                    <a:pt x="61" y="15"/>
                    <a:pt x="61" y="15"/>
                  </a:cubicBezTo>
                  <a:cubicBezTo>
                    <a:pt x="53" y="8"/>
                    <a:pt x="53" y="8"/>
                    <a:pt x="53" y="8"/>
                  </a:cubicBezTo>
                  <a:lnTo>
                    <a:pt x="70" y="8"/>
                  </a:lnTo>
                  <a:close/>
                  <a:moveTo>
                    <a:pt x="58" y="17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8" y="9"/>
                    <a:pt x="48" y="9"/>
                    <a:pt x="48" y="9"/>
                  </a:cubicBezTo>
                  <a:lnTo>
                    <a:pt x="58" y="17"/>
                  </a:lnTo>
                  <a:close/>
                  <a:moveTo>
                    <a:pt x="47" y="27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7" y="19"/>
                    <a:pt x="37" y="19"/>
                    <a:pt x="37" y="19"/>
                  </a:cubicBezTo>
                  <a:lnTo>
                    <a:pt x="47" y="27"/>
                  </a:lnTo>
                  <a:close/>
                  <a:moveTo>
                    <a:pt x="43" y="8"/>
                  </a:moveTo>
                  <a:cubicBezTo>
                    <a:pt x="37" y="14"/>
                    <a:pt x="37" y="14"/>
                    <a:pt x="37" y="14"/>
                  </a:cubicBezTo>
                  <a:cubicBezTo>
                    <a:pt x="30" y="8"/>
                    <a:pt x="30" y="8"/>
                    <a:pt x="30" y="8"/>
                  </a:cubicBezTo>
                  <a:lnTo>
                    <a:pt x="43" y="8"/>
                  </a:lnTo>
                  <a:close/>
                  <a:moveTo>
                    <a:pt x="26" y="9"/>
                  </a:moveTo>
                  <a:cubicBezTo>
                    <a:pt x="34" y="17"/>
                    <a:pt x="34" y="17"/>
                    <a:pt x="34" y="1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8" y="27"/>
                    <a:pt x="8" y="27"/>
                    <a:pt x="8" y="27"/>
                  </a:cubicBezTo>
                  <a:lnTo>
                    <a:pt x="26" y="9"/>
                  </a:lnTo>
                  <a:close/>
                  <a:moveTo>
                    <a:pt x="11" y="31"/>
                  </a:moveTo>
                  <a:cubicBezTo>
                    <a:pt x="25" y="31"/>
                    <a:pt x="25" y="31"/>
                    <a:pt x="25" y="31"/>
                  </a:cubicBezTo>
                  <a:cubicBezTo>
                    <a:pt x="49" y="71"/>
                    <a:pt x="49" y="71"/>
                    <a:pt x="49" y="71"/>
                  </a:cubicBezTo>
                  <a:lnTo>
                    <a:pt x="11" y="31"/>
                  </a:lnTo>
                  <a:close/>
                  <a:moveTo>
                    <a:pt x="29" y="31"/>
                  </a:moveTo>
                  <a:cubicBezTo>
                    <a:pt x="48" y="31"/>
                    <a:pt x="48" y="31"/>
                    <a:pt x="48" y="31"/>
                  </a:cubicBezTo>
                  <a:cubicBezTo>
                    <a:pt x="57" y="78"/>
                    <a:pt x="57" y="78"/>
                    <a:pt x="57" y="78"/>
                  </a:cubicBezTo>
                  <a:lnTo>
                    <a:pt x="29" y="31"/>
                  </a:lnTo>
                  <a:close/>
                  <a:moveTo>
                    <a:pt x="52" y="31"/>
                  </a:moveTo>
                  <a:cubicBezTo>
                    <a:pt x="71" y="31"/>
                    <a:pt x="71" y="31"/>
                    <a:pt x="71" y="31"/>
                  </a:cubicBezTo>
                  <a:cubicBezTo>
                    <a:pt x="61" y="79"/>
                    <a:pt x="61" y="79"/>
                    <a:pt x="61" y="79"/>
                  </a:cubicBezTo>
                  <a:lnTo>
                    <a:pt x="52" y="31"/>
                  </a:lnTo>
                  <a:close/>
                  <a:moveTo>
                    <a:pt x="65" y="78"/>
                  </a:moveTo>
                  <a:cubicBezTo>
                    <a:pt x="75" y="31"/>
                    <a:pt x="75" y="31"/>
                    <a:pt x="75" y="31"/>
                  </a:cubicBezTo>
                  <a:cubicBezTo>
                    <a:pt x="94" y="31"/>
                    <a:pt x="94" y="31"/>
                    <a:pt x="94" y="31"/>
                  </a:cubicBezTo>
                  <a:lnTo>
                    <a:pt x="65" y="78"/>
                  </a:lnTo>
                  <a:close/>
                  <a:moveTo>
                    <a:pt x="74" y="71"/>
                  </a:moveTo>
                  <a:cubicBezTo>
                    <a:pt x="98" y="31"/>
                    <a:pt x="98" y="31"/>
                    <a:pt x="98" y="31"/>
                  </a:cubicBezTo>
                  <a:cubicBezTo>
                    <a:pt x="112" y="31"/>
                    <a:pt x="112" y="31"/>
                    <a:pt x="112" y="31"/>
                  </a:cubicBezTo>
                  <a:lnTo>
                    <a:pt x="74" y="71"/>
                  </a:lnTo>
                  <a:close/>
                  <a:moveTo>
                    <a:pt x="99" y="27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7" y="9"/>
                    <a:pt x="97" y="9"/>
                    <a:pt x="97" y="9"/>
                  </a:cubicBezTo>
                  <a:cubicBezTo>
                    <a:pt x="115" y="27"/>
                    <a:pt x="115" y="27"/>
                    <a:pt x="115" y="27"/>
                  </a:cubicBezTo>
                  <a:lnTo>
                    <a:pt x="99" y="27"/>
                  </a:lnTo>
                  <a:close/>
                  <a:moveTo>
                    <a:pt x="99" y="27"/>
                  </a:moveTo>
                  <a:cubicBezTo>
                    <a:pt x="99" y="27"/>
                    <a:pt x="99" y="27"/>
                    <a:pt x="99" y="27"/>
                  </a:cubicBez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4" name="Freeform 1812"/>
          <p:cNvSpPr/>
          <p:nvPr/>
        </p:nvSpPr>
        <p:spPr>
          <a:xfrm>
            <a:off x="6015372" y="3519805"/>
            <a:ext cx="490061" cy="496253"/>
          </a:xfrm>
          <a:custGeom>
            <a:avLst/>
            <a:gdLst>
              <a:gd name="txL" fmla="*/ 0 w 91"/>
              <a:gd name="txT" fmla="*/ 0 h 92"/>
              <a:gd name="txR" fmla="*/ 91 w 91"/>
              <a:gd name="txB" fmla="*/ 92 h 92"/>
            </a:gdLst>
            <a:ahLst/>
            <a:cxnLst>
              <a:cxn ang="0">
                <a:pos x="463341" y="150743"/>
              </a:cxn>
              <a:cxn ang="0">
                <a:pos x="376464" y="463826"/>
              </a:cxn>
              <a:cxn ang="0">
                <a:pos x="63709" y="382657"/>
              </a:cxn>
              <a:cxn ang="0">
                <a:pos x="150586" y="63776"/>
              </a:cxn>
              <a:cxn ang="0">
                <a:pos x="463341" y="150743"/>
              </a:cxn>
            </a:cxnLst>
            <a:rect l="txL" t="txT" r="txR" b="txB"/>
            <a:pathLst>
              <a:path w="91" h="92">
                <a:moveTo>
                  <a:pt x="80" y="26"/>
                </a:moveTo>
                <a:cubicBezTo>
                  <a:pt x="91" y="45"/>
                  <a:pt x="84" y="69"/>
                  <a:pt x="65" y="80"/>
                </a:cubicBezTo>
                <a:cubicBezTo>
                  <a:pt x="46" y="92"/>
                  <a:pt x="22" y="85"/>
                  <a:pt x="11" y="66"/>
                </a:cubicBezTo>
                <a:cubicBezTo>
                  <a:pt x="0" y="47"/>
                  <a:pt x="6" y="22"/>
                  <a:pt x="26" y="11"/>
                </a:cubicBezTo>
                <a:cubicBezTo>
                  <a:pt x="45" y="0"/>
                  <a:pt x="69" y="7"/>
                  <a:pt x="80" y="26"/>
                </a:cubicBezTo>
              </a:path>
            </a:pathLst>
          </a:custGeom>
          <a:solidFill>
            <a:srgbClr val="FFC000"/>
          </a:solidFill>
          <a:ln w="9525">
            <a:noFill/>
          </a:ln>
        </p:spPr>
        <p:txBody>
          <a:bodyPr lIns="68580" tIns="34290" rIns="68580" bIns="34290"/>
          <a:lstStyle/>
          <a:p>
            <a:endParaRPr lang="zh-CN" altLang="en-US"/>
          </a:p>
        </p:txBody>
      </p:sp>
      <p:sp>
        <p:nvSpPr>
          <p:cNvPr id="125" name="稻壳儿小白白(http://dwz.cn/Wu2UP)"/>
          <p:cNvSpPr>
            <a:spLocks noEditPoints="1"/>
          </p:cNvSpPr>
          <p:nvPr/>
        </p:nvSpPr>
        <p:spPr bwMode="auto">
          <a:xfrm>
            <a:off x="6214110" y="3631724"/>
            <a:ext cx="254794" cy="253841"/>
          </a:xfrm>
          <a:custGeom>
            <a:avLst/>
            <a:gdLst>
              <a:gd name="T0" fmla="*/ 35 w 39"/>
              <a:gd name="T1" fmla="*/ 20 h 39"/>
              <a:gd name="T2" fmla="*/ 39 w 39"/>
              <a:gd name="T3" fmla="*/ 14 h 39"/>
              <a:gd name="T4" fmla="*/ 37 w 39"/>
              <a:gd name="T5" fmla="*/ 10 h 39"/>
              <a:gd name="T6" fmla="*/ 31 w 39"/>
              <a:gd name="T7" fmla="*/ 8 h 39"/>
              <a:gd name="T8" fmla="*/ 29 w 39"/>
              <a:gd name="T9" fmla="*/ 2 h 39"/>
              <a:gd name="T10" fmla="*/ 25 w 39"/>
              <a:gd name="T11" fmla="*/ 0 h 39"/>
              <a:gd name="T12" fmla="*/ 19 w 39"/>
              <a:gd name="T13" fmla="*/ 4 h 39"/>
              <a:gd name="T14" fmla="*/ 13 w 39"/>
              <a:gd name="T15" fmla="*/ 0 h 39"/>
              <a:gd name="T16" fmla="*/ 9 w 39"/>
              <a:gd name="T17" fmla="*/ 2 h 39"/>
              <a:gd name="T18" fmla="*/ 8 w 39"/>
              <a:gd name="T19" fmla="*/ 8 h 39"/>
              <a:gd name="T20" fmla="*/ 1 w 39"/>
              <a:gd name="T21" fmla="*/ 10 h 39"/>
              <a:gd name="T22" fmla="*/ 0 w 39"/>
              <a:gd name="T23" fmla="*/ 14 h 39"/>
              <a:gd name="T24" fmla="*/ 3 w 39"/>
              <a:gd name="T25" fmla="*/ 20 h 39"/>
              <a:gd name="T26" fmla="*/ 0 w 39"/>
              <a:gd name="T27" fmla="*/ 26 h 39"/>
              <a:gd name="T28" fmla="*/ 1 w 39"/>
              <a:gd name="T29" fmla="*/ 30 h 39"/>
              <a:gd name="T30" fmla="*/ 8 w 39"/>
              <a:gd name="T31" fmla="*/ 31 h 39"/>
              <a:gd name="T32" fmla="*/ 9 w 39"/>
              <a:gd name="T33" fmla="*/ 38 h 39"/>
              <a:gd name="T34" fmla="*/ 13 w 39"/>
              <a:gd name="T35" fmla="*/ 39 h 39"/>
              <a:gd name="T36" fmla="*/ 19 w 39"/>
              <a:gd name="T37" fmla="*/ 36 h 39"/>
              <a:gd name="T38" fmla="*/ 25 w 39"/>
              <a:gd name="T39" fmla="*/ 39 h 39"/>
              <a:gd name="T40" fmla="*/ 29 w 39"/>
              <a:gd name="T41" fmla="*/ 38 h 39"/>
              <a:gd name="T42" fmla="*/ 31 w 39"/>
              <a:gd name="T43" fmla="*/ 31 h 39"/>
              <a:gd name="T44" fmla="*/ 37 w 39"/>
              <a:gd name="T45" fmla="*/ 29 h 39"/>
              <a:gd name="T46" fmla="*/ 39 w 39"/>
              <a:gd name="T47" fmla="*/ 25 h 39"/>
              <a:gd name="T48" fmla="*/ 35 w 39"/>
              <a:gd name="T49" fmla="*/ 20 h 39"/>
              <a:gd name="T50" fmla="*/ 19 w 39"/>
              <a:gd name="T51" fmla="*/ 28 h 39"/>
              <a:gd name="T52" fmla="*/ 11 w 39"/>
              <a:gd name="T53" fmla="*/ 20 h 39"/>
              <a:gd name="T54" fmla="*/ 19 w 39"/>
              <a:gd name="T55" fmla="*/ 11 h 39"/>
              <a:gd name="T56" fmla="*/ 28 w 39"/>
              <a:gd name="T57" fmla="*/ 20 h 39"/>
              <a:gd name="T58" fmla="*/ 19 w 39"/>
              <a:gd name="T59" fmla="*/ 28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9" h="39">
                <a:moveTo>
                  <a:pt x="35" y="20"/>
                </a:moveTo>
                <a:cubicBezTo>
                  <a:pt x="35" y="17"/>
                  <a:pt x="37" y="15"/>
                  <a:pt x="39" y="14"/>
                </a:cubicBezTo>
                <a:cubicBezTo>
                  <a:pt x="39" y="13"/>
                  <a:pt x="38" y="11"/>
                  <a:pt x="37" y="10"/>
                </a:cubicBezTo>
                <a:cubicBezTo>
                  <a:pt x="35" y="11"/>
                  <a:pt x="33" y="10"/>
                  <a:pt x="31" y="8"/>
                </a:cubicBezTo>
                <a:cubicBezTo>
                  <a:pt x="29" y="6"/>
                  <a:pt x="29" y="4"/>
                  <a:pt x="29" y="2"/>
                </a:cubicBezTo>
                <a:cubicBezTo>
                  <a:pt x="28" y="1"/>
                  <a:pt x="27" y="0"/>
                  <a:pt x="25" y="0"/>
                </a:cubicBezTo>
                <a:cubicBezTo>
                  <a:pt x="24" y="2"/>
                  <a:pt x="22" y="4"/>
                  <a:pt x="19" y="4"/>
                </a:cubicBezTo>
                <a:cubicBezTo>
                  <a:pt x="17" y="4"/>
                  <a:pt x="14" y="2"/>
                  <a:pt x="13" y="0"/>
                </a:cubicBezTo>
                <a:cubicBezTo>
                  <a:pt x="12" y="0"/>
                  <a:pt x="10" y="1"/>
                  <a:pt x="9" y="2"/>
                </a:cubicBezTo>
                <a:cubicBezTo>
                  <a:pt x="10" y="4"/>
                  <a:pt x="9" y="6"/>
                  <a:pt x="8" y="8"/>
                </a:cubicBezTo>
                <a:cubicBezTo>
                  <a:pt x="6" y="10"/>
                  <a:pt x="4" y="11"/>
                  <a:pt x="1" y="10"/>
                </a:cubicBezTo>
                <a:cubicBezTo>
                  <a:pt x="1" y="11"/>
                  <a:pt x="0" y="13"/>
                  <a:pt x="0" y="14"/>
                </a:cubicBezTo>
                <a:cubicBezTo>
                  <a:pt x="2" y="15"/>
                  <a:pt x="3" y="17"/>
                  <a:pt x="3" y="20"/>
                </a:cubicBezTo>
                <a:cubicBezTo>
                  <a:pt x="3" y="22"/>
                  <a:pt x="2" y="25"/>
                  <a:pt x="0" y="26"/>
                </a:cubicBezTo>
                <a:cubicBezTo>
                  <a:pt x="0" y="27"/>
                  <a:pt x="1" y="29"/>
                  <a:pt x="1" y="30"/>
                </a:cubicBezTo>
                <a:cubicBezTo>
                  <a:pt x="4" y="29"/>
                  <a:pt x="6" y="30"/>
                  <a:pt x="8" y="31"/>
                </a:cubicBezTo>
                <a:cubicBezTo>
                  <a:pt x="9" y="33"/>
                  <a:pt x="10" y="35"/>
                  <a:pt x="9" y="38"/>
                </a:cubicBezTo>
                <a:cubicBezTo>
                  <a:pt x="10" y="38"/>
                  <a:pt x="12" y="39"/>
                  <a:pt x="13" y="39"/>
                </a:cubicBezTo>
                <a:cubicBezTo>
                  <a:pt x="14" y="37"/>
                  <a:pt x="17" y="36"/>
                  <a:pt x="19" y="36"/>
                </a:cubicBezTo>
                <a:cubicBezTo>
                  <a:pt x="22" y="36"/>
                  <a:pt x="24" y="37"/>
                  <a:pt x="25" y="39"/>
                </a:cubicBezTo>
                <a:cubicBezTo>
                  <a:pt x="27" y="39"/>
                  <a:pt x="28" y="38"/>
                  <a:pt x="29" y="38"/>
                </a:cubicBezTo>
                <a:cubicBezTo>
                  <a:pt x="29" y="35"/>
                  <a:pt x="29" y="33"/>
                  <a:pt x="31" y="31"/>
                </a:cubicBezTo>
                <a:cubicBezTo>
                  <a:pt x="33" y="30"/>
                  <a:pt x="35" y="29"/>
                  <a:pt x="37" y="29"/>
                </a:cubicBezTo>
                <a:cubicBezTo>
                  <a:pt x="38" y="28"/>
                  <a:pt x="39" y="27"/>
                  <a:pt x="39" y="25"/>
                </a:cubicBezTo>
                <a:cubicBezTo>
                  <a:pt x="37" y="24"/>
                  <a:pt x="35" y="22"/>
                  <a:pt x="35" y="20"/>
                </a:cubicBezTo>
                <a:close/>
                <a:moveTo>
                  <a:pt x="19" y="28"/>
                </a:moveTo>
                <a:cubicBezTo>
                  <a:pt x="15" y="28"/>
                  <a:pt x="11" y="24"/>
                  <a:pt x="11" y="20"/>
                </a:cubicBezTo>
                <a:cubicBezTo>
                  <a:pt x="11" y="15"/>
                  <a:pt x="15" y="11"/>
                  <a:pt x="19" y="11"/>
                </a:cubicBezTo>
                <a:cubicBezTo>
                  <a:pt x="24" y="11"/>
                  <a:pt x="28" y="15"/>
                  <a:pt x="28" y="20"/>
                </a:cubicBezTo>
                <a:cubicBezTo>
                  <a:pt x="28" y="24"/>
                  <a:pt x="24" y="28"/>
                  <a:pt x="19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id-ID" sz="24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8" name="组合 125"/>
          <p:cNvGrpSpPr/>
          <p:nvPr/>
        </p:nvGrpSpPr>
        <p:grpSpPr>
          <a:xfrm>
            <a:off x="3609557" y="1132565"/>
            <a:ext cx="2367909" cy="3302187"/>
            <a:chOff x="4923155" y="1423670"/>
            <a:chExt cx="2115185" cy="4319905"/>
          </a:xfrm>
        </p:grpSpPr>
        <p:pic>
          <p:nvPicPr>
            <p:cNvPr id="127" name="图片 126" descr="手机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923155" y="1423670"/>
              <a:ext cx="2115185" cy="4319905"/>
            </a:xfrm>
            <a:prstGeom prst="rect">
              <a:avLst/>
            </a:prstGeom>
          </p:spPr>
        </p:pic>
        <p:pic>
          <p:nvPicPr>
            <p:cNvPr id="128" name="图片 127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49630" y="1931107"/>
              <a:ext cx="1856629" cy="3282632"/>
            </a:xfrm>
            <a:prstGeom prst="rect">
              <a:avLst/>
            </a:prstGeom>
          </p:spPr>
        </p:pic>
      </p:grpSp>
      <p:sp>
        <p:nvSpPr>
          <p:cNvPr id="129" name="文本框 128"/>
          <p:cNvSpPr txBox="1"/>
          <p:nvPr/>
        </p:nvSpPr>
        <p:spPr>
          <a:xfrm>
            <a:off x="6527800" y="1614990"/>
            <a:ext cx="2184399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zh-CN" altLang="en-US" sz="1000" b="1" dirty="0" smtClean="0">
                <a:solidFill>
                  <a:srgbClr val="00B0F0"/>
                </a:solidFill>
              </a:rPr>
              <a:t>为</a:t>
            </a:r>
            <a:r>
              <a:rPr lang="zh-CN" altLang="en-US" sz="1000" b="1" kern="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确保安全检修，分厂成立了现场监</a:t>
            </a:r>
            <a:endParaRPr lang="en-US" altLang="zh-CN" sz="1000" b="1" kern="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zh-CN" altLang="en-US" sz="1000" b="1" kern="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督检查小组，每次检修均对检修作业</a:t>
            </a:r>
            <a:endParaRPr lang="en-US" altLang="zh-CN" sz="1000" b="1" kern="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zh-CN" altLang="en-US" sz="1000" b="1" kern="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现场进行全程监控，共检查 </a:t>
            </a:r>
            <a:r>
              <a:rPr lang="en-US" altLang="zh-CN" sz="1000" b="1" kern="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56</a:t>
            </a:r>
            <a:r>
              <a:rPr lang="zh-CN" altLang="en-US" sz="1000" b="1" kern="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项典</a:t>
            </a:r>
            <a:endParaRPr lang="en-US" altLang="zh-CN" sz="1000" b="1" kern="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zh-CN" altLang="en-US" sz="1000" b="1" kern="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型问题，当场指正、整改。</a:t>
            </a:r>
            <a:endParaRPr lang="zh-CN" altLang="en-US" sz="1000" b="1" kern="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0" name="文本框 129"/>
          <p:cNvSpPr txBox="1"/>
          <p:nvPr/>
        </p:nvSpPr>
        <p:spPr>
          <a:xfrm>
            <a:off x="6600825" y="2608606"/>
            <a:ext cx="2016443" cy="8386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zh-CN" altLang="en-US" sz="1000" b="1" kern="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每次检修作业前必须制定检修方案，辨识危险因素及预防措施，明确检修项目责任人，并开安全检修会进行安全技术交底。</a:t>
            </a:r>
            <a:endParaRPr lang="zh-CN" altLang="en-US" sz="1000" b="1" kern="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1" name="文本框 130"/>
          <p:cNvSpPr txBox="1"/>
          <p:nvPr/>
        </p:nvSpPr>
        <p:spPr>
          <a:xfrm>
            <a:off x="6600825" y="3681597"/>
            <a:ext cx="1984534" cy="64633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zh-CN" altLang="en-US" sz="1000" b="1" kern="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检修时必须落实各项安全措施，办理作业票，做到</a:t>
            </a:r>
            <a:r>
              <a:rPr lang="en-US" altLang="zh-CN" sz="1000" b="1" kern="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000" b="1" kern="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不安全、不检修</a:t>
            </a:r>
            <a:r>
              <a:rPr lang="en-US" altLang="zh-CN" sz="1000" b="1" kern="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”。</a:t>
            </a:r>
            <a:endParaRPr lang="zh-CN" altLang="en-US" sz="1000" b="1" kern="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3" name="文本框 132"/>
          <p:cNvSpPr txBox="1"/>
          <p:nvPr/>
        </p:nvSpPr>
        <p:spPr>
          <a:xfrm>
            <a:off x="967306" y="2566273"/>
            <a:ext cx="2066925" cy="8386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en-US" altLang="zh-CN" sz="1000" b="1" kern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20XX</a:t>
            </a:r>
            <a:r>
              <a:rPr lang="zh-CN" altLang="en-US" sz="1000" b="1" kern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年炼铁</a:t>
            </a:r>
            <a:r>
              <a:rPr lang="zh-CN" altLang="en-US" sz="1000" b="1" kern="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厂完成</a:t>
            </a:r>
            <a:r>
              <a:rPr lang="en-US" altLang="zh-CN" sz="1000" b="1" kern="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3#</a:t>
            </a:r>
            <a:r>
              <a:rPr lang="zh-CN" altLang="en-US" sz="1000" b="1" kern="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风机改造，</a:t>
            </a:r>
            <a:endParaRPr lang="en-US" altLang="zh-CN" sz="1000" b="1" kern="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ts val="1500"/>
              </a:lnSpc>
            </a:pPr>
            <a:r>
              <a:rPr lang="en-US" altLang="zh-CN" sz="1000" b="1" kern="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TRT </a:t>
            </a:r>
            <a:r>
              <a:rPr lang="zh-CN" altLang="en-US" sz="1000" b="1" kern="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透平机转子改造、</a:t>
            </a:r>
            <a:r>
              <a:rPr lang="en-US" altLang="zh-CN" sz="1000" b="1" kern="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1#</a:t>
            </a:r>
            <a:r>
              <a:rPr lang="zh-CN" altLang="en-US" sz="1000" b="1" kern="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高炉大</a:t>
            </a:r>
            <a:endParaRPr lang="en-US" altLang="zh-CN" sz="1000" b="1" kern="0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ts val="1500"/>
              </a:lnSpc>
            </a:pPr>
            <a:r>
              <a:rPr lang="zh-CN" altLang="en-US" sz="1000" b="1" kern="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倾角皮带传动系统改造及</a:t>
            </a:r>
            <a:r>
              <a:rPr lang="en-US" altLang="zh-CN" sz="1000" b="1" kern="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2#</a:t>
            </a:r>
            <a:r>
              <a:rPr lang="zh-CN" altLang="en-US" sz="1000" b="1" kern="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高炉主卷电机改造</a:t>
            </a:r>
            <a:endParaRPr lang="zh-CN" altLang="en-US" sz="1000" b="1" kern="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4" name="文本框 133"/>
          <p:cNvSpPr txBox="1"/>
          <p:nvPr/>
        </p:nvSpPr>
        <p:spPr>
          <a:xfrm>
            <a:off x="929896" y="3702862"/>
            <a:ext cx="2087404" cy="8386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en-US" altLang="zh-CN" sz="1000" b="1" kern="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12</a:t>
            </a:r>
            <a:r>
              <a:rPr lang="zh-CN" altLang="en-US" sz="1000" b="1" kern="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000" b="1" kern="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1000" b="1" kern="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日至</a:t>
            </a:r>
            <a:r>
              <a:rPr lang="en-US" altLang="zh-CN" sz="1000" b="1" kern="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13</a:t>
            </a:r>
            <a:r>
              <a:rPr lang="zh-CN" altLang="en-US" sz="1000" b="1" kern="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日是，炼铁厂针对</a:t>
            </a:r>
            <a:r>
              <a:rPr lang="en-US" altLang="zh-CN" sz="1000" b="1" kern="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1#</a:t>
            </a:r>
            <a:r>
              <a:rPr lang="zh-CN" altLang="en-US" sz="1000" b="1" kern="0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高炉炉内结瘤，炉墙温度过高及热风炉炉皮发红掉砖等问题进行中修。</a:t>
            </a:r>
            <a:endParaRPr lang="zh-CN" altLang="en-US" sz="1000" b="1" kern="0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0" name="对角圆角矩形 39"/>
          <p:cNvSpPr/>
          <p:nvPr/>
        </p:nvSpPr>
        <p:spPr bwMode="auto">
          <a:xfrm>
            <a:off x="932290" y="339337"/>
            <a:ext cx="3500438" cy="5715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方正大黑简体" pitchFamily="1" charset="-122"/>
                <a:ea typeface="方正大黑简体" pitchFamily="1" charset="-122"/>
                <a:cs typeface="+mn-cs"/>
              </a:rPr>
              <a:t>设备检修安全管理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大黑简体" pitchFamily="1" charset="-122"/>
              <a:ea typeface="方正大黑简体" pitchFamily="1" charset="-122"/>
              <a:cs typeface="+mn-cs"/>
            </a:endParaRPr>
          </a:p>
        </p:txBody>
      </p:sp>
      <p:sp>
        <p:nvSpPr>
          <p:cNvPr id="42" name="文本框 128"/>
          <p:cNvSpPr txBox="1"/>
          <p:nvPr/>
        </p:nvSpPr>
        <p:spPr>
          <a:xfrm>
            <a:off x="950016" y="1586439"/>
            <a:ext cx="2016443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US" altLang="zh-CN" sz="1000" b="1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1000" b="1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年炼铁</a:t>
            </a:r>
            <a:r>
              <a:rPr lang="zh-CN" altLang="en-US" sz="10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厂计划检修</a:t>
            </a:r>
            <a:r>
              <a:rPr lang="en-US" altLang="zh-CN" sz="10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8</a:t>
            </a:r>
            <a:r>
              <a:rPr lang="zh-CN" altLang="en-US" sz="10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次，</a:t>
            </a:r>
            <a:r>
              <a:rPr lang="en-US" altLang="zh-CN" sz="10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1#</a:t>
            </a:r>
            <a:endParaRPr lang="en-US" altLang="zh-CN" sz="1000" b="1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zh-CN" altLang="en-US" sz="10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高炉</a:t>
            </a:r>
            <a:r>
              <a:rPr lang="en-US" altLang="zh-CN" sz="10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r>
              <a:rPr lang="zh-CN" altLang="en-US" sz="10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次、</a:t>
            </a:r>
            <a:r>
              <a:rPr lang="en-US" altLang="zh-CN" sz="10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2#</a:t>
            </a:r>
            <a:r>
              <a:rPr lang="zh-CN" altLang="en-US" sz="10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高炉</a:t>
            </a:r>
            <a:r>
              <a:rPr lang="en-US" altLang="zh-CN" sz="10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r>
              <a:rPr lang="zh-CN" altLang="en-US" sz="10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次，共检修项</a:t>
            </a:r>
            <a:endParaRPr lang="en-US" altLang="zh-CN" sz="1000" b="1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zh-CN" altLang="en-US" sz="10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目项</a:t>
            </a:r>
            <a:r>
              <a:rPr lang="en-US" altLang="zh-CN" sz="10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483</a:t>
            </a:r>
            <a:r>
              <a:rPr lang="zh-CN" altLang="en-US" sz="10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项，并完成高炉</a:t>
            </a:r>
            <a:r>
              <a:rPr lang="en-US" altLang="zh-CN" sz="10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r>
              <a:rPr lang="zh-CN" altLang="en-US" sz="10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个月一</a:t>
            </a:r>
            <a:endParaRPr lang="en-US" altLang="zh-CN" sz="1000" b="1" dirty="0" smtClean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zh-CN" altLang="en-US" sz="10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次检修的目标</a:t>
            </a:r>
            <a:r>
              <a:rPr lang="zh-CN" altLang="en-US" sz="1000" dirty="0" smtClean="0">
                <a:solidFill>
                  <a:srgbClr val="00B0F0"/>
                </a:solidFill>
              </a:rPr>
              <a:t>。</a:t>
            </a:r>
            <a:endParaRPr lang="zh-CN" altLang="en-US" sz="1000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3" grpId="0" animBg="1"/>
      <p:bldP spid="104" grpId="0"/>
      <p:bldP spid="105" grpId="0"/>
      <p:bldP spid="106" grpId="0"/>
      <p:bldP spid="107" grpId="0"/>
      <p:bldP spid="108" grpId="0"/>
      <p:bldP spid="109" grpId="0"/>
      <p:bldP spid="124" grpId="0" animBg="1"/>
      <p:bldP spid="125" grpId="0" animBg="1"/>
      <p:bldP spid="129" grpId="0"/>
      <p:bldP spid="130" grpId="0"/>
      <p:bldP spid="131" grpId="0"/>
      <p:bldP spid="133" grpId="0"/>
      <p:bldP spid="134" grpId="0"/>
      <p:bldP spid="40" grpId="0" animBg="1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130" name="直接连接符 56"/>
          <p:cNvCxnSpPr/>
          <p:nvPr/>
        </p:nvCxnSpPr>
        <p:spPr>
          <a:xfrm flipV="1">
            <a:off x="3906838" y="385763"/>
            <a:ext cx="4022725" cy="5715"/>
          </a:xfrm>
          <a:prstGeom prst="line">
            <a:avLst/>
          </a:prstGeom>
          <a:ln w="57150" cap="flat" cmpd="sng">
            <a:solidFill>
              <a:srgbClr val="0070C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58" name="直接连接符 57"/>
          <p:cNvCxnSpPr/>
          <p:nvPr/>
        </p:nvCxnSpPr>
        <p:spPr bwMode="auto">
          <a:xfrm>
            <a:off x="7929563" y="385763"/>
            <a:ext cx="1214438" cy="142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3"/>
          <p:cNvSpPr/>
          <p:nvPr/>
        </p:nvSpPr>
        <p:spPr>
          <a:xfrm>
            <a:off x="4429124" y="2247667"/>
            <a:ext cx="4286250" cy="9541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1400" dirty="0" smtClean="0">
                <a:solidFill>
                  <a:srgbClr val="0066FF"/>
                </a:solidFill>
              </a:rPr>
              <a:t>强化特种</a:t>
            </a:r>
            <a:r>
              <a:rPr lang="en-US" altLang="zh-CN" sz="1400" dirty="0" smtClean="0">
                <a:solidFill>
                  <a:srgbClr val="0066FF"/>
                </a:solidFill>
              </a:rPr>
              <a:t>(</a:t>
            </a:r>
            <a:r>
              <a:rPr lang="zh-CN" altLang="en-US" sz="1400" dirty="0" smtClean="0">
                <a:solidFill>
                  <a:srgbClr val="0066FF"/>
                </a:solidFill>
              </a:rPr>
              <a:t>设备）作业人员持证上岗，全年共有</a:t>
            </a:r>
            <a:r>
              <a:rPr lang="en-US" altLang="zh-CN" sz="1400" dirty="0" smtClean="0">
                <a:solidFill>
                  <a:srgbClr val="0066FF"/>
                </a:solidFill>
              </a:rPr>
              <a:t>53</a:t>
            </a:r>
            <a:r>
              <a:rPr lang="zh-CN" altLang="en-US" sz="1400" dirty="0" smtClean="0">
                <a:solidFill>
                  <a:srgbClr val="0066FF"/>
                </a:solidFill>
              </a:rPr>
              <a:t>人参加培训，初训</a:t>
            </a:r>
            <a:r>
              <a:rPr lang="en-US" altLang="zh-CN" sz="1400" dirty="0" smtClean="0">
                <a:solidFill>
                  <a:srgbClr val="0066FF"/>
                </a:solidFill>
              </a:rPr>
              <a:t>40</a:t>
            </a:r>
            <a:r>
              <a:rPr lang="zh-CN" altLang="en-US" sz="1400" dirty="0" smtClean="0">
                <a:solidFill>
                  <a:srgbClr val="0066FF"/>
                </a:solidFill>
              </a:rPr>
              <a:t>人：</a:t>
            </a:r>
            <a:r>
              <a:rPr lang="zh-CN" altLang="en-US" dirty="0" smtClean="0">
                <a:solidFill>
                  <a:srgbClr val="0066FF"/>
                </a:solidFill>
              </a:rPr>
              <a:t>煤气工</a:t>
            </a:r>
            <a:r>
              <a:rPr lang="en-US" altLang="zh-CN" dirty="0" smtClean="0">
                <a:solidFill>
                  <a:srgbClr val="0066FF"/>
                </a:solidFill>
              </a:rPr>
              <a:t>15</a:t>
            </a:r>
            <a:r>
              <a:rPr lang="zh-CN" altLang="en-US" dirty="0" smtClean="0">
                <a:solidFill>
                  <a:srgbClr val="0066FF"/>
                </a:solidFill>
              </a:rPr>
              <a:t>人、指吊工</a:t>
            </a:r>
            <a:r>
              <a:rPr lang="en-US" altLang="zh-CN" dirty="0" smtClean="0">
                <a:solidFill>
                  <a:srgbClr val="0066FF"/>
                </a:solidFill>
              </a:rPr>
              <a:t>10</a:t>
            </a:r>
            <a:r>
              <a:rPr lang="zh-CN" altLang="en-US" dirty="0" smtClean="0">
                <a:solidFill>
                  <a:srgbClr val="0066FF"/>
                </a:solidFill>
              </a:rPr>
              <a:t>人、电工</a:t>
            </a:r>
            <a:r>
              <a:rPr lang="en-US" altLang="zh-CN" dirty="0" smtClean="0">
                <a:solidFill>
                  <a:srgbClr val="0066FF"/>
                </a:solidFill>
              </a:rPr>
              <a:t>7</a:t>
            </a:r>
            <a:r>
              <a:rPr lang="zh-CN" altLang="en-US" dirty="0" smtClean="0">
                <a:solidFill>
                  <a:srgbClr val="0066FF"/>
                </a:solidFill>
              </a:rPr>
              <a:t>人、高处作业</a:t>
            </a:r>
            <a:r>
              <a:rPr lang="en-US" altLang="zh-CN" dirty="0" smtClean="0">
                <a:solidFill>
                  <a:srgbClr val="0066FF"/>
                </a:solidFill>
              </a:rPr>
              <a:t>5</a:t>
            </a:r>
            <a:r>
              <a:rPr lang="zh-CN" altLang="en-US" dirty="0" smtClean="0">
                <a:solidFill>
                  <a:srgbClr val="0066FF"/>
                </a:solidFill>
              </a:rPr>
              <a:t>人、电焊、叉车、挖机工各</a:t>
            </a:r>
            <a:r>
              <a:rPr lang="en-US" altLang="zh-CN" dirty="0" smtClean="0">
                <a:solidFill>
                  <a:srgbClr val="0066FF"/>
                </a:solidFill>
              </a:rPr>
              <a:t>1</a:t>
            </a:r>
            <a:r>
              <a:rPr lang="zh-CN" altLang="en-US" dirty="0" smtClean="0">
                <a:solidFill>
                  <a:srgbClr val="0066FF"/>
                </a:solidFill>
              </a:rPr>
              <a:t>人；复训</a:t>
            </a:r>
            <a:r>
              <a:rPr lang="en-US" altLang="zh-CN" dirty="0" smtClean="0">
                <a:solidFill>
                  <a:srgbClr val="0066FF"/>
                </a:solidFill>
              </a:rPr>
              <a:t>10</a:t>
            </a:r>
            <a:r>
              <a:rPr lang="zh-CN" altLang="en-US" dirty="0" smtClean="0">
                <a:solidFill>
                  <a:srgbClr val="0066FF"/>
                </a:solidFill>
              </a:rPr>
              <a:t>人：煤气工</a:t>
            </a:r>
            <a:r>
              <a:rPr lang="en-US" altLang="zh-CN" dirty="0" smtClean="0">
                <a:solidFill>
                  <a:srgbClr val="0066FF"/>
                </a:solidFill>
              </a:rPr>
              <a:t>7</a:t>
            </a:r>
            <a:r>
              <a:rPr lang="zh-CN" altLang="en-US" dirty="0" smtClean="0">
                <a:solidFill>
                  <a:srgbClr val="0066FF"/>
                </a:solidFill>
              </a:rPr>
              <a:t>人，电工</a:t>
            </a:r>
            <a:r>
              <a:rPr lang="en-US" altLang="zh-CN" dirty="0" smtClean="0">
                <a:solidFill>
                  <a:srgbClr val="0066FF"/>
                </a:solidFill>
              </a:rPr>
              <a:t>3</a:t>
            </a:r>
            <a:r>
              <a:rPr lang="zh-CN" altLang="en-US" dirty="0" smtClean="0">
                <a:solidFill>
                  <a:srgbClr val="0066FF"/>
                </a:solidFill>
              </a:rPr>
              <a:t>人、电焊工</a:t>
            </a:r>
            <a:r>
              <a:rPr lang="en-US" altLang="zh-CN" dirty="0" smtClean="0">
                <a:solidFill>
                  <a:srgbClr val="0066FF"/>
                </a:solidFill>
              </a:rPr>
              <a:t>3</a:t>
            </a:r>
            <a:r>
              <a:rPr lang="zh-CN" altLang="en-US" dirty="0" smtClean="0">
                <a:solidFill>
                  <a:srgbClr val="0066FF"/>
                </a:solidFill>
              </a:rPr>
              <a:t>人。  </a:t>
            </a:r>
            <a:endParaRPr lang="zh-CN" altLang="en-US" dirty="0">
              <a:solidFill>
                <a:srgbClr val="0066FF"/>
              </a:solidFill>
            </a:endParaRPr>
          </a:p>
        </p:txBody>
      </p:sp>
      <p:sp>
        <p:nvSpPr>
          <p:cNvPr id="14" name="TextBox 4"/>
          <p:cNvSpPr/>
          <p:nvPr/>
        </p:nvSpPr>
        <p:spPr>
          <a:xfrm>
            <a:off x="2582864" y="3449003"/>
            <a:ext cx="4275153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dirty="0" smtClean="0">
                <a:solidFill>
                  <a:srgbClr val="0066FF"/>
                </a:solidFill>
              </a:rPr>
              <a:t>加强特种设备定期校验，全年共检测铁水罐</a:t>
            </a:r>
            <a:r>
              <a:rPr lang="en-US" altLang="zh-CN" dirty="0" smtClean="0">
                <a:solidFill>
                  <a:srgbClr val="0066FF"/>
                </a:solidFill>
              </a:rPr>
              <a:t>16</a:t>
            </a:r>
            <a:r>
              <a:rPr lang="zh-CN" altLang="en-US" dirty="0" smtClean="0">
                <a:solidFill>
                  <a:srgbClr val="0066FF"/>
                </a:solidFill>
              </a:rPr>
              <a:t>个，罐架</a:t>
            </a:r>
            <a:r>
              <a:rPr lang="en-US" altLang="zh-CN" dirty="0" smtClean="0">
                <a:solidFill>
                  <a:srgbClr val="0066FF"/>
                </a:solidFill>
              </a:rPr>
              <a:t>22</a:t>
            </a:r>
            <a:r>
              <a:rPr lang="zh-CN" altLang="en-US" dirty="0" smtClean="0">
                <a:solidFill>
                  <a:srgbClr val="0066FF"/>
                </a:solidFill>
              </a:rPr>
              <a:t>个；起重机械（行车）</a:t>
            </a:r>
            <a:r>
              <a:rPr lang="en-US" altLang="zh-CN" dirty="0" smtClean="0">
                <a:solidFill>
                  <a:srgbClr val="0066FF"/>
                </a:solidFill>
              </a:rPr>
              <a:t>3</a:t>
            </a:r>
            <a:r>
              <a:rPr lang="zh-CN" altLang="en-US" dirty="0" smtClean="0">
                <a:solidFill>
                  <a:srgbClr val="0066FF"/>
                </a:solidFill>
              </a:rPr>
              <a:t>台；压力容器安全阀</a:t>
            </a:r>
            <a:r>
              <a:rPr lang="en-US" altLang="zh-CN" dirty="0" smtClean="0">
                <a:solidFill>
                  <a:srgbClr val="0066FF"/>
                </a:solidFill>
              </a:rPr>
              <a:t>26</a:t>
            </a:r>
            <a:r>
              <a:rPr lang="zh-CN" altLang="en-US" dirty="0" smtClean="0">
                <a:solidFill>
                  <a:srgbClr val="0066FF"/>
                </a:solidFill>
              </a:rPr>
              <a:t>个。现有高炉炉顶</a:t>
            </a:r>
            <a:r>
              <a:rPr lang="en-US" altLang="zh-CN" dirty="0" smtClean="0">
                <a:solidFill>
                  <a:srgbClr val="0066FF"/>
                </a:solidFill>
              </a:rPr>
              <a:t>2</a:t>
            </a:r>
            <a:r>
              <a:rPr lang="zh-CN" altLang="en-US" dirty="0" smtClean="0">
                <a:solidFill>
                  <a:srgbClr val="0066FF"/>
                </a:solidFill>
              </a:rPr>
              <a:t>台</a:t>
            </a:r>
            <a:r>
              <a:rPr lang="en-US" altLang="zh-CN" dirty="0" smtClean="0">
                <a:solidFill>
                  <a:srgbClr val="0066FF"/>
                </a:solidFill>
              </a:rPr>
              <a:t>16</a:t>
            </a:r>
            <a:r>
              <a:rPr lang="zh-CN" altLang="en-US" dirty="0" smtClean="0">
                <a:solidFill>
                  <a:srgbClr val="0066FF"/>
                </a:solidFill>
              </a:rPr>
              <a:t>吨电动葫芦未登记检测，设备安全附件缺失，存在安全隐患。</a:t>
            </a:r>
            <a:endParaRPr lang="zh-CN" altLang="en-US" dirty="0">
              <a:solidFill>
                <a:srgbClr val="0066FF"/>
              </a:solidFill>
            </a:endParaRPr>
          </a:p>
        </p:txBody>
      </p:sp>
      <p:sp>
        <p:nvSpPr>
          <p:cNvPr id="15" name="TextBox 5"/>
          <p:cNvSpPr/>
          <p:nvPr/>
        </p:nvSpPr>
        <p:spPr>
          <a:xfrm>
            <a:off x="6019800" y="1106478"/>
            <a:ext cx="2904067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0066FF"/>
                </a:solidFill>
              </a:rPr>
              <a:t>落实</a:t>
            </a:r>
            <a:r>
              <a:rPr lang="en-US" altLang="zh-CN" dirty="0" smtClean="0">
                <a:solidFill>
                  <a:srgbClr val="0066FF"/>
                </a:solidFill>
              </a:rPr>
              <a:t>《</a:t>
            </a:r>
            <a:r>
              <a:rPr lang="zh-CN" altLang="en-US" dirty="0" smtClean="0">
                <a:solidFill>
                  <a:srgbClr val="0066FF"/>
                </a:solidFill>
              </a:rPr>
              <a:t>苏安监（</a:t>
            </a:r>
            <a:r>
              <a:rPr lang="en-US" altLang="zh-CN" dirty="0" smtClean="0">
                <a:solidFill>
                  <a:srgbClr val="0066FF"/>
                </a:solidFill>
              </a:rPr>
              <a:t>2016</a:t>
            </a:r>
            <a:r>
              <a:rPr lang="zh-CN" altLang="en-US" dirty="0" smtClean="0">
                <a:solidFill>
                  <a:srgbClr val="0066FF"/>
                </a:solidFill>
              </a:rPr>
              <a:t>）</a:t>
            </a:r>
            <a:r>
              <a:rPr lang="en-US" altLang="zh-CN" dirty="0" smtClean="0">
                <a:solidFill>
                  <a:srgbClr val="0066FF"/>
                </a:solidFill>
              </a:rPr>
              <a:t>142</a:t>
            </a:r>
            <a:r>
              <a:rPr lang="zh-CN" altLang="en-US" dirty="0" smtClean="0">
                <a:solidFill>
                  <a:srgbClr val="0066FF"/>
                </a:solidFill>
              </a:rPr>
              <a:t>号文件，将起重机械及压力容器纳入危险源管控，每月进行专项检查，共检查隐患</a:t>
            </a:r>
            <a:r>
              <a:rPr lang="en-US" altLang="zh-CN" dirty="0" smtClean="0">
                <a:solidFill>
                  <a:srgbClr val="0066FF"/>
                </a:solidFill>
              </a:rPr>
              <a:t>34</a:t>
            </a:r>
            <a:r>
              <a:rPr lang="zh-CN" altLang="en-US" dirty="0" smtClean="0">
                <a:solidFill>
                  <a:srgbClr val="0066FF"/>
                </a:solidFill>
              </a:rPr>
              <a:t>项，整改</a:t>
            </a:r>
            <a:r>
              <a:rPr lang="en-US" altLang="zh-CN" dirty="0" smtClean="0">
                <a:solidFill>
                  <a:srgbClr val="0066FF"/>
                </a:solidFill>
              </a:rPr>
              <a:t>31</a:t>
            </a:r>
            <a:r>
              <a:rPr lang="zh-CN" altLang="en-US" dirty="0" smtClean="0">
                <a:solidFill>
                  <a:srgbClr val="0066FF"/>
                </a:solidFill>
              </a:rPr>
              <a:t>项。</a:t>
            </a:r>
            <a:endParaRPr lang="zh-CN" altLang="en-US" dirty="0" smtClean="0">
              <a:solidFill>
                <a:srgbClr val="0066FF"/>
              </a:solidFill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850252" y="2004254"/>
            <a:ext cx="1944688" cy="2413158"/>
            <a:chOff x="0" y="0"/>
            <a:chExt cx="1944688" cy="2681281"/>
          </a:xfrm>
        </p:grpSpPr>
        <p:sp>
          <p:nvSpPr>
            <p:cNvPr id="48145" name="椭圆​​ 2"/>
            <p:cNvSpPr/>
            <p:nvPr/>
          </p:nvSpPr>
          <p:spPr>
            <a:xfrm>
              <a:off x="0" y="0"/>
              <a:ext cx="1944688" cy="2447925"/>
            </a:xfrm>
            <a:custGeom>
              <a:avLst/>
              <a:gdLst>
                <a:gd name="txL" fmla="*/ 0 w 1944132"/>
                <a:gd name="txT" fmla="*/ 0 h 2448272"/>
                <a:gd name="txR" fmla="*/ 1944132 w 1944132"/>
                <a:gd name="txB" fmla="*/ 2448272 h 2448272"/>
              </a:gdLst>
              <a:ahLst/>
              <a:cxnLst>
                <a:cxn ang="0">
                  <a:pos x="0" y="0"/>
                </a:cxn>
              </a:cxnLst>
              <a:rect l="txL" t="txT" r="txR" b="txB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eaLnBrk="1" hangingPunct="1"/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8146" name="椭圆​​ 6"/>
            <p:cNvSpPr/>
            <p:nvPr/>
          </p:nvSpPr>
          <p:spPr>
            <a:xfrm>
              <a:off x="216198" y="2530160"/>
              <a:ext cx="1512168" cy="151121"/>
            </a:xfrm>
            <a:prstGeom prst="ellipse">
              <a:avLst/>
            </a:prstGeom>
            <a:gradFill rotWithShape="1">
              <a:gsLst>
                <a:gs pos="0">
                  <a:srgbClr val="7F7F7F">
                    <a:alpha val="100000"/>
                  </a:srgbClr>
                </a:gs>
                <a:gs pos="79999">
                  <a:srgbClr val="FFFF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b="1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8147" name="矩形​​ 16"/>
            <p:cNvSpPr/>
            <p:nvPr/>
          </p:nvSpPr>
          <p:spPr>
            <a:xfrm>
              <a:off x="59796" y="650870"/>
              <a:ext cx="184730" cy="5129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ctr" eaLnBrk="1" hangingPunct="1"/>
              <a:endParaRPr lang="zh-CN" altLang="en-US" sz="24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2951228" y="1369850"/>
            <a:ext cx="1449227" cy="1796253"/>
            <a:chOff x="22302" y="-49561"/>
            <a:chExt cx="1449227" cy="1995821"/>
          </a:xfrm>
        </p:grpSpPr>
        <p:sp>
          <p:nvSpPr>
            <p:cNvPr id="48142" name="椭圆​​ 2"/>
            <p:cNvSpPr/>
            <p:nvPr/>
          </p:nvSpPr>
          <p:spPr>
            <a:xfrm>
              <a:off x="22302" y="-49561"/>
              <a:ext cx="1439862" cy="1812926"/>
            </a:xfrm>
            <a:custGeom>
              <a:avLst/>
              <a:gdLst>
                <a:gd name="txL" fmla="*/ 0 w 1944132"/>
                <a:gd name="txT" fmla="*/ 0 h 2448272"/>
                <a:gd name="txR" fmla="*/ 1944132 w 1944132"/>
                <a:gd name="txB" fmla="*/ 2448272 h 2448272"/>
              </a:gdLst>
              <a:ahLst/>
              <a:cxnLst>
                <a:cxn ang="0">
                  <a:pos x="0" y="0"/>
                </a:cxn>
              </a:cxnLst>
              <a:rect l="txL" t="txT" r="txR" b="txB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eaLnBrk="1" hangingPunct="1"/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8143" name="椭圆​​ 9"/>
            <p:cNvSpPr/>
            <p:nvPr/>
          </p:nvSpPr>
          <p:spPr>
            <a:xfrm>
              <a:off x="127074" y="1851416"/>
              <a:ext cx="1116000" cy="94844"/>
            </a:xfrm>
            <a:prstGeom prst="ellipse">
              <a:avLst/>
            </a:prstGeom>
            <a:gradFill rotWithShape="1">
              <a:gsLst>
                <a:gs pos="0">
                  <a:srgbClr val="7F7F7F">
                    <a:alpha val="100000"/>
                  </a:srgbClr>
                </a:gs>
                <a:gs pos="79999">
                  <a:srgbClr val="FFFF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b="1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8144" name="矩形​​ 17"/>
            <p:cNvSpPr/>
            <p:nvPr/>
          </p:nvSpPr>
          <p:spPr>
            <a:xfrm>
              <a:off x="55757" y="279943"/>
              <a:ext cx="1415772" cy="9233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ctr" eaLnBrk="1" hangingPunct="1"/>
              <a:r>
                <a:rPr lang="zh-CN" alt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</a:rPr>
                <a:t>特种作业</a:t>
              </a:r>
              <a:endParaRPr lang="en-US" altLang="zh-C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endParaRPr>
            </a:p>
            <a:p>
              <a:pPr lvl="0" algn="ctr" eaLnBrk="1" hangingPunct="1"/>
              <a:r>
                <a:rPr lang="zh-CN" alt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</a:rPr>
                <a:t>人员</a:t>
              </a:r>
              <a:endPara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5016570" y="1037228"/>
            <a:ext cx="1012897" cy="1221582"/>
            <a:chOff x="0" y="0"/>
            <a:chExt cx="1012825" cy="1357676"/>
          </a:xfrm>
        </p:grpSpPr>
        <p:sp>
          <p:nvSpPr>
            <p:cNvPr id="48139" name="椭圆​​ 2"/>
            <p:cNvSpPr/>
            <p:nvPr/>
          </p:nvSpPr>
          <p:spPr>
            <a:xfrm>
              <a:off x="0" y="0"/>
              <a:ext cx="1012825" cy="1274762"/>
            </a:xfrm>
            <a:custGeom>
              <a:avLst/>
              <a:gdLst>
                <a:gd name="txL" fmla="*/ 0 w 1944132"/>
                <a:gd name="txT" fmla="*/ 0 h 2448272"/>
                <a:gd name="txR" fmla="*/ 1944132 w 1944132"/>
                <a:gd name="txB" fmla="*/ 2448272 h 2448272"/>
              </a:gdLst>
              <a:ahLst/>
              <a:cxnLst>
                <a:cxn ang="0">
                  <a:pos x="0" y="0"/>
                </a:cxn>
              </a:cxnLst>
              <a:rect l="txL" t="txT" r="txR" b="txB"/>
              <a:pathLst>
                <a:path w="1944132" h="2448272">
                  <a:moveTo>
                    <a:pt x="972066" y="0"/>
                  </a:moveTo>
                  <a:cubicBezTo>
                    <a:pt x="1508923" y="0"/>
                    <a:pt x="1944132" y="435209"/>
                    <a:pt x="1944132" y="972066"/>
                  </a:cubicBezTo>
                  <a:cubicBezTo>
                    <a:pt x="1944132" y="1465344"/>
                    <a:pt x="1576711" y="1872807"/>
                    <a:pt x="1100480" y="1934684"/>
                  </a:cubicBezTo>
                  <a:lnTo>
                    <a:pt x="972066" y="2448272"/>
                  </a:lnTo>
                  <a:lnTo>
                    <a:pt x="843652" y="1934684"/>
                  </a:lnTo>
                  <a:cubicBezTo>
                    <a:pt x="367421" y="1872807"/>
                    <a:pt x="0" y="1465344"/>
                    <a:pt x="0" y="972066"/>
                  </a:cubicBezTo>
                  <a:cubicBezTo>
                    <a:pt x="0" y="435209"/>
                    <a:pt x="435209" y="0"/>
                    <a:pt x="972066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B0F0"/>
                </a:gs>
                <a:gs pos="100000">
                  <a:srgbClr val="0070C0"/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lvl="0" eaLnBrk="1" hangingPunct="1"/>
              <a:endParaRPr lang="zh-CN" altLang="en-US" dirty="0">
                <a:solidFill>
                  <a:srgbClr val="000000"/>
                </a:solidFill>
                <a:latin typeface="Arial" panose="020B0604020202020204" pitchFamily="34" charset="0"/>
                <a:ea typeface="华文细黑" panose="020106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48140" name="椭圆​​ 10"/>
            <p:cNvSpPr/>
            <p:nvPr/>
          </p:nvSpPr>
          <p:spPr>
            <a:xfrm>
              <a:off x="144145" y="1262832"/>
              <a:ext cx="720000" cy="94844"/>
            </a:xfrm>
            <a:prstGeom prst="ellipse">
              <a:avLst/>
            </a:prstGeom>
            <a:gradFill rotWithShape="1">
              <a:gsLst>
                <a:gs pos="0">
                  <a:srgbClr val="7F7F7F">
                    <a:alpha val="100000"/>
                  </a:srgbClr>
                </a:gs>
                <a:gs pos="79999">
                  <a:srgbClr val="FFFFF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noFill/>
            </a:ln>
          </p:spPr>
          <p:txBody>
            <a:bodyPr anchor="ctr"/>
            <a:lstStyle/>
            <a:p>
              <a:pPr lvl="0" algn="ctr" eaLnBrk="1" hangingPunct="1"/>
              <a:endParaRPr lang="zh-CN" altLang="en-US" b="1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8141" name="矩形​​ 18"/>
            <p:cNvSpPr/>
            <p:nvPr/>
          </p:nvSpPr>
          <p:spPr>
            <a:xfrm>
              <a:off x="122396" y="46670"/>
              <a:ext cx="800162" cy="9235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lvl="0" algn="ctr" eaLnBrk="1" hangingPunct="1"/>
              <a:r>
                <a:rPr lang="zh-CN" alt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</a:rPr>
                <a:t>检查</a:t>
              </a:r>
              <a:endParaRPr lang="en-US" altLang="zh-CN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endParaRPr>
            </a:p>
            <a:p>
              <a:pPr lvl="0" algn="ctr" eaLnBrk="1" hangingPunct="1"/>
              <a:r>
                <a:rPr lang="zh-CN" alt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黑体" panose="02010609060101010101" charset="-122"/>
                  <a:ea typeface="黑体" panose="02010609060101010101" charset="-122"/>
                </a:rPr>
                <a:t>维护</a:t>
              </a:r>
              <a:endPara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20" name="对角圆角矩形 19"/>
          <p:cNvSpPr/>
          <p:nvPr/>
        </p:nvSpPr>
        <p:spPr bwMode="auto">
          <a:xfrm>
            <a:off x="971528" y="542563"/>
            <a:ext cx="3500438" cy="51435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方正大黑简体" pitchFamily="1" charset="-122"/>
                <a:ea typeface="方正大黑简体" pitchFamily="1" charset="-122"/>
                <a:cs typeface="+mn-cs"/>
              </a:rPr>
              <a:t>特种设备安全管理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大黑简体" pitchFamily="1" charset="-122"/>
              <a:ea typeface="方正大黑简体" pitchFamily="1" charset="-122"/>
              <a:cs typeface="+mn-cs"/>
            </a:endParaRPr>
          </a:p>
        </p:txBody>
      </p:sp>
      <p:sp>
        <p:nvSpPr>
          <p:cNvPr id="21" name="Rectangle 9" descr="CIMG4210"/>
          <p:cNvSpPr>
            <a:spLocks noChangeArrowheads="1"/>
          </p:cNvSpPr>
          <p:nvPr/>
        </p:nvSpPr>
        <p:spPr bwMode="auto">
          <a:xfrm>
            <a:off x="6715140" y="3343281"/>
            <a:ext cx="1928826" cy="1307309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2" name="矩形​​ 17"/>
          <p:cNvSpPr/>
          <p:nvPr/>
        </p:nvSpPr>
        <p:spPr>
          <a:xfrm>
            <a:off x="1064566" y="2454313"/>
            <a:ext cx="1428760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eaLnBrk="1" hangingPunct="1"/>
            <a:r>
              <a:rPr lang="zh-CN" alt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特种设备管理</a:t>
            </a:r>
            <a:endParaRPr lang="zh-CN" alt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2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>
                                      <p:cBhvr>
                                        <p:cTn id="3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>
                                      <p:cBhvr>
                                        <p:cTn id="5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>
                                      <p:cBhvr>
                                        <p:cTn id="5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>
                                      <p:cBhvr>
                                        <p:cTn id="6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/>
      <p:bldP spid="14" grpId="0" bldLvl="0"/>
      <p:bldP spid="15" grpId="0" bldLvl="0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554" name="直接连接符 56"/>
          <p:cNvCxnSpPr/>
          <p:nvPr/>
        </p:nvCxnSpPr>
        <p:spPr>
          <a:xfrm flipV="1">
            <a:off x="3906839" y="385763"/>
            <a:ext cx="4022725" cy="5715"/>
          </a:xfrm>
          <a:prstGeom prst="line">
            <a:avLst/>
          </a:prstGeom>
          <a:ln w="57150" cap="flat" cmpd="sng">
            <a:solidFill>
              <a:srgbClr val="0070C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58" name="直接连接符 57"/>
          <p:cNvCxnSpPr/>
          <p:nvPr/>
        </p:nvCxnSpPr>
        <p:spPr bwMode="auto">
          <a:xfrm>
            <a:off x="7929563" y="385763"/>
            <a:ext cx="1214438" cy="1429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对角圆角矩形 14"/>
          <p:cNvSpPr/>
          <p:nvPr/>
        </p:nvSpPr>
        <p:spPr bwMode="auto">
          <a:xfrm rot="16200000">
            <a:off x="4277179" y="1030278"/>
            <a:ext cx="1864532" cy="1376483"/>
          </a:xfrm>
          <a:prstGeom prst="round2DiagRect">
            <a:avLst>
              <a:gd name="adj1" fmla="val 39422"/>
              <a:gd name="adj2" fmla="val 0"/>
            </a:avLst>
          </a:prstGeom>
          <a:blipFill>
            <a:blip r:embed="rId1" cstate="print"/>
            <a:stretch>
              <a:fillRect/>
            </a:stretch>
          </a:blip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对角圆角矩形 15"/>
          <p:cNvSpPr/>
          <p:nvPr/>
        </p:nvSpPr>
        <p:spPr bwMode="auto">
          <a:xfrm rot="5400000">
            <a:off x="5778355" y="2882758"/>
            <a:ext cx="1803400" cy="1388819"/>
          </a:xfrm>
          <a:prstGeom prst="round2DiagRect">
            <a:avLst>
              <a:gd name="adj1" fmla="val 39422"/>
              <a:gd name="adj2" fmla="val 0"/>
            </a:avLst>
          </a:prstGeom>
          <a:blipFill>
            <a:blip r:embed="rId2" cstate="print"/>
            <a:stretch>
              <a:fillRect/>
            </a:stretch>
          </a:blip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对角圆角矩形 16"/>
          <p:cNvSpPr/>
          <p:nvPr/>
        </p:nvSpPr>
        <p:spPr bwMode="auto">
          <a:xfrm>
            <a:off x="3742267" y="2737382"/>
            <a:ext cx="2169672" cy="1301218"/>
          </a:xfrm>
          <a:prstGeom prst="round2DiagRect">
            <a:avLst>
              <a:gd name="adj1" fmla="val 39422"/>
              <a:gd name="adj2" fmla="val 0"/>
            </a:avLst>
          </a:prstGeom>
          <a:blipFill>
            <a:blip r:embed="rId3" cstate="print"/>
            <a:stretch>
              <a:fillRect/>
            </a:stretch>
          </a:blip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对角圆角矩形 17"/>
          <p:cNvSpPr/>
          <p:nvPr/>
        </p:nvSpPr>
        <p:spPr bwMode="auto">
          <a:xfrm>
            <a:off x="5971814" y="1303867"/>
            <a:ext cx="2223919" cy="1284961"/>
          </a:xfrm>
          <a:prstGeom prst="round2DiagRect">
            <a:avLst>
              <a:gd name="adj1" fmla="val 39422"/>
              <a:gd name="adj2" fmla="val 0"/>
            </a:avLst>
          </a:prstGeom>
          <a:blipFill>
            <a:blip r:embed="rId4" cstate="print"/>
            <a:stretch>
              <a:fillRect/>
            </a:stretch>
          </a:blip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对角圆角矩形 9"/>
          <p:cNvSpPr/>
          <p:nvPr/>
        </p:nvSpPr>
        <p:spPr bwMode="auto">
          <a:xfrm>
            <a:off x="900631" y="465123"/>
            <a:ext cx="3500438" cy="51435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方正大黑简体" pitchFamily="1" charset="-122"/>
                <a:ea typeface="方正大黑简体" pitchFamily="1" charset="-122"/>
                <a:cs typeface="+mn-cs"/>
              </a:rPr>
              <a:t>相关方安全管理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大黑简体" pitchFamily="1" charset="-122"/>
              <a:ea typeface="方正大黑简体" pitchFamily="1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29268" y="1316293"/>
            <a:ext cx="2167468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CN" sz="1600" smtClean="0">
                <a:solidFill>
                  <a:srgbClr val="00B0F0"/>
                </a:solidFill>
                <a:latin typeface="仿宋_GB2312" pitchFamily="49" charset="-122"/>
                <a:ea typeface="仿宋_GB2312" pitchFamily="49" charset="-122"/>
              </a:rPr>
              <a:t>20XX</a:t>
            </a:r>
            <a:r>
              <a:rPr lang="zh-CN" altLang="en-US" sz="1600" smtClean="0">
                <a:solidFill>
                  <a:srgbClr val="00B0F0"/>
                </a:solidFill>
                <a:latin typeface="仿宋_GB2312" pitchFamily="49" charset="-122"/>
                <a:ea typeface="仿宋_GB2312" pitchFamily="49" charset="-122"/>
              </a:rPr>
              <a:t>年炼铁</a:t>
            </a:r>
            <a:r>
              <a:rPr lang="zh-CN" altLang="en-US" sz="1600" dirty="0" smtClean="0">
                <a:solidFill>
                  <a:srgbClr val="00B0F0"/>
                </a:solidFill>
                <a:latin typeface="仿宋_GB2312" pitchFamily="49" charset="-122"/>
                <a:ea typeface="仿宋_GB2312" pitchFamily="49" charset="-122"/>
              </a:rPr>
              <a:t>厂部分项目施工相关方单位较多，特别是下半年</a:t>
            </a:r>
            <a:r>
              <a:rPr lang="en-US" altLang="zh-CN" sz="1600" dirty="0" smtClean="0">
                <a:solidFill>
                  <a:srgbClr val="00B0F0"/>
                </a:solidFill>
                <a:latin typeface="仿宋_GB2312" pitchFamily="49" charset="-122"/>
                <a:ea typeface="仿宋_GB2312" pitchFamily="49" charset="-122"/>
              </a:rPr>
              <a:t>1#</a:t>
            </a:r>
            <a:r>
              <a:rPr lang="zh-CN" altLang="en-US" sz="1600" dirty="0" smtClean="0">
                <a:solidFill>
                  <a:srgbClr val="00B0F0"/>
                </a:solidFill>
                <a:latin typeface="仿宋_GB2312" pitchFamily="49" charset="-122"/>
                <a:ea typeface="仿宋_GB2312" pitchFamily="49" charset="-122"/>
              </a:rPr>
              <a:t>高炉中修炉内清瘤喷涂、</a:t>
            </a:r>
            <a:r>
              <a:rPr lang="en-US" altLang="zh-CN" sz="1600" dirty="0" smtClean="0">
                <a:solidFill>
                  <a:srgbClr val="00B0F0"/>
                </a:solidFill>
                <a:latin typeface="仿宋_GB2312" pitchFamily="49" charset="-122"/>
                <a:ea typeface="仿宋_GB2312" pitchFamily="49" charset="-122"/>
              </a:rPr>
              <a:t>TRT</a:t>
            </a:r>
            <a:r>
              <a:rPr lang="zh-CN" altLang="en-US" sz="1600" dirty="0" smtClean="0">
                <a:solidFill>
                  <a:srgbClr val="00B0F0"/>
                </a:solidFill>
                <a:latin typeface="仿宋_GB2312" pitchFamily="49" charset="-122"/>
                <a:ea typeface="仿宋_GB2312" pitchFamily="49" charset="-122"/>
              </a:rPr>
              <a:t>改造，风机转子技改等项目，危险系数高，交叉作业多，检修区域广。为保障安全，炼铁厂加强施工方资质审查，完善施工方案，并与相关方签订安全管理协议，统一协调施工现场安全监督。</a:t>
            </a:r>
            <a:endParaRPr lang="en-US" altLang="zh-CN" sz="1600" dirty="0" smtClean="0">
              <a:solidFill>
                <a:srgbClr val="00B0F0"/>
              </a:solidFill>
              <a:latin typeface="仿宋_GB2312" pitchFamily="49" charset="-122"/>
              <a:ea typeface="仿宋_GB2312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95694" y="1129990"/>
            <a:ext cx="400110" cy="10110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>
                <a:solidFill>
                  <a:srgbClr val="00B0F0"/>
                </a:solidFill>
              </a:rPr>
              <a:t>安全检修会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4275" y="3225800"/>
            <a:ext cx="400110" cy="8720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 smtClean="0">
                <a:solidFill>
                  <a:srgbClr val="00B0F0"/>
                </a:solidFill>
              </a:rPr>
              <a:t>安全交底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9333" y="956734"/>
            <a:ext cx="1058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B0F0"/>
                </a:solidFill>
              </a:rPr>
              <a:t>应急培训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11133" y="4106334"/>
            <a:ext cx="1058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B0F0"/>
                </a:solidFill>
              </a:rPr>
              <a:t>岗前体检</a:t>
            </a:r>
            <a:endParaRPr lang="zh-CN" alt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3093492" y="964365"/>
            <a:ext cx="1822219" cy="1805748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1196691" y="964365"/>
            <a:ext cx="1822219" cy="180574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934074" y="964365"/>
            <a:ext cx="1822219" cy="1805748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037273" y="964365"/>
            <a:ext cx="1822219" cy="180574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093492" y="2846954"/>
            <a:ext cx="1822219" cy="1805748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196691" y="2846954"/>
            <a:ext cx="1822219" cy="1805748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6934074" y="2846954"/>
            <a:ext cx="1822219" cy="1805748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037273" y="2846954"/>
            <a:ext cx="1822219" cy="1805748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40"/>
          <p:cNvSpPr txBox="1">
            <a:spLocks noChangeArrowheads="1"/>
          </p:cNvSpPr>
          <p:nvPr/>
        </p:nvSpPr>
        <p:spPr bwMode="auto">
          <a:xfrm>
            <a:off x="1344177" y="3489624"/>
            <a:ext cx="156977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5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月动力部参观交流学习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1" name="文本框 46"/>
          <p:cNvSpPr txBox="1">
            <a:spLocks noChangeArrowheads="1"/>
          </p:cNvSpPr>
          <p:nvPr/>
        </p:nvSpPr>
        <p:spPr bwMode="auto">
          <a:xfrm>
            <a:off x="5122852" y="3478992"/>
            <a:ext cx="156977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12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月全员观看安全生产电影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4" name="文本框 49"/>
          <p:cNvSpPr txBox="1">
            <a:spLocks noChangeArrowheads="1"/>
          </p:cNvSpPr>
          <p:nvPr/>
        </p:nvSpPr>
        <p:spPr bwMode="auto">
          <a:xfrm>
            <a:off x="7024329" y="1524096"/>
            <a:ext cx="156977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6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月安全知识有奖竞答活动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35" name="对角圆角矩形 34"/>
          <p:cNvSpPr/>
          <p:nvPr/>
        </p:nvSpPr>
        <p:spPr bwMode="auto">
          <a:xfrm>
            <a:off x="1209210" y="297598"/>
            <a:ext cx="3500438" cy="5715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方正大黑简体" pitchFamily="1" charset="-122"/>
                <a:ea typeface="方正大黑简体" pitchFamily="1" charset="-122"/>
                <a:cs typeface="+mn-cs"/>
              </a:rPr>
              <a:t>安全生产文化活动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大黑简体" pitchFamily="1" charset="-122"/>
              <a:ea typeface="方正大黑简体" pitchFamily="1" charset="-122"/>
              <a:cs typeface="+mn-cs"/>
            </a:endParaRPr>
          </a:p>
        </p:txBody>
      </p:sp>
      <p:sp>
        <p:nvSpPr>
          <p:cNvPr id="36" name="文本框 40"/>
          <p:cNvSpPr txBox="1">
            <a:spLocks noChangeArrowheads="1"/>
          </p:cNvSpPr>
          <p:nvPr/>
        </p:nvSpPr>
        <p:spPr bwMode="auto">
          <a:xfrm>
            <a:off x="3213864" y="1537296"/>
            <a:ext cx="156977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1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月全员安全生产责任制签字仪式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/>
      <p:bldP spid="31" grpId="0"/>
      <p:bldP spid="34" grpId="0"/>
      <p:bldP spid="35" grpId="0" animBg="1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21"/>
          <p:cNvSpPr txBox="1"/>
          <p:nvPr/>
        </p:nvSpPr>
        <p:spPr>
          <a:xfrm>
            <a:off x="4137790" y="1662607"/>
            <a:ext cx="326662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不足与纠正措施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4198244" y="2262399"/>
            <a:ext cx="2869522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3755398" y="1406922"/>
            <a:ext cx="0" cy="216327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3"/>
          <p:cNvSpPr txBox="1"/>
          <p:nvPr/>
        </p:nvSpPr>
        <p:spPr>
          <a:xfrm>
            <a:off x="2046170" y="2918742"/>
            <a:ext cx="126942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Franklin Gothic Book" panose="020B0503020102020204" pitchFamily="34" charset="0"/>
                <a:ea typeface="+mj-ea"/>
              </a:rPr>
              <a:t>PART 03</a:t>
            </a:r>
            <a:endParaRPr lang="zh-CN" altLang="en-US" sz="2800" dirty="0">
              <a:solidFill>
                <a:srgbClr val="FF0000"/>
              </a:solidFill>
              <a:latin typeface="Franklin Gothic Book" panose="020B0503020102020204" pitchFamily="34" charset="0"/>
              <a:ea typeface="+mj-ea"/>
            </a:endParaRPr>
          </a:p>
        </p:txBody>
      </p:sp>
      <p:sp>
        <p:nvSpPr>
          <p:cNvPr id="18" name="圆角矩形 17"/>
          <p:cNvSpPr/>
          <p:nvPr/>
        </p:nvSpPr>
        <p:spPr bwMode="auto">
          <a:xfrm>
            <a:off x="1985925" y="1624507"/>
            <a:ext cx="1389910" cy="1145926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dirty="0">
                <a:solidFill>
                  <a:srgbClr val="FF0000"/>
                </a:solidFill>
                <a:latin typeface="Impact" panose="020B0806030902050204" pitchFamily="34" charset="0"/>
                <a:cs typeface="+mn-ea"/>
                <a:sym typeface="+mn-lt"/>
              </a:rPr>
              <a:t>03</a:t>
            </a:r>
            <a:endParaRPr lang="zh-CN" altLang="en-US" sz="7200" dirty="0">
              <a:solidFill>
                <a:srgbClr val="FF0000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92498" y="2475571"/>
            <a:ext cx="1402452" cy="31547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14630" indent="-214630"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存在的不足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03349" y="2954998"/>
            <a:ext cx="1791516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14630" indent="-214630"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改善不足的对策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99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8" grpId="0" animBg="1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10"/>
          <p:cNvSpPr txBox="1">
            <a:spLocks noChangeArrowheads="1"/>
          </p:cNvSpPr>
          <p:nvPr/>
        </p:nvSpPr>
        <p:spPr bwMode="auto">
          <a:xfrm>
            <a:off x="997000" y="454198"/>
            <a:ext cx="3510057" cy="34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认识上的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不足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2822119" y="2653573"/>
            <a:ext cx="566738" cy="565547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3741372" y="3203328"/>
            <a:ext cx="283369" cy="283369"/>
          </a:xfrm>
          <a:prstGeom prst="ellipse">
            <a:avLst/>
          </a:prstGeom>
          <a:noFill/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100">
              <a:latin typeface="Impact" panose="020B0806030902050204" pitchFamily="34" charset="0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1950942" y="3296373"/>
            <a:ext cx="414338" cy="413147"/>
          </a:xfrm>
          <a:prstGeom prst="ellipse">
            <a:avLst/>
          </a:prstGeom>
          <a:noFill/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100">
              <a:latin typeface="Impact" panose="020B0806030902050204" pitchFamily="34" charset="0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3129550" y="1608253"/>
            <a:ext cx="518614" cy="518614"/>
          </a:xfrm>
          <a:prstGeom prst="ellipse">
            <a:avLst/>
          </a:prstGeom>
          <a:noFill/>
          <a:ln w="95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sz="2100">
              <a:latin typeface="Impact" panose="020B0806030902050204" pitchFamily="34" charset="0"/>
            </a:endParaRPr>
          </a:p>
        </p:txBody>
      </p:sp>
      <p:sp>
        <p:nvSpPr>
          <p:cNvPr id="60" name="TextBox 1210"/>
          <p:cNvSpPr/>
          <p:nvPr/>
        </p:nvSpPr>
        <p:spPr>
          <a:xfrm>
            <a:off x="4930734" y="1256007"/>
            <a:ext cx="856645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l"/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经验主义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930733" y="1529887"/>
            <a:ext cx="38654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纵观</a:t>
            </a:r>
            <a:r>
              <a:rPr lang="en-US" altLang="zh-CN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20XX</a:t>
            </a:r>
            <a:r>
              <a:rPr lang="zh-CN" altLang="en-US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起事故，均是在检修作业时发生，分析原因均是危险因素辨识不到位，对可能造成的危害漠视，意识上存在经验主义。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以前同样是这样做的，从没出过事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！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2" name="TextBox 1210"/>
          <p:cNvSpPr/>
          <p:nvPr/>
        </p:nvSpPr>
        <p:spPr>
          <a:xfrm>
            <a:off x="4930734" y="2305529"/>
            <a:ext cx="856645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l"/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侥幸心理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4930733" y="2579410"/>
            <a:ext cx="38654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作业时，有些部门或个人仍存在侥幸心理，在进行有限空间、高处作业等特殊作业时不按制度办理相应等级的作业许可证，甚至连安全措施都未落实到位就私自作业。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没事，只要一会就好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”！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4" name="TextBox 1210"/>
          <p:cNvSpPr/>
          <p:nvPr/>
        </p:nvSpPr>
        <p:spPr>
          <a:xfrm>
            <a:off x="4930734" y="3356804"/>
            <a:ext cx="1215717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l"/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责任意识淡薄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4930733" y="3630685"/>
            <a:ext cx="38654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部分员工甚至部分班组管理人员都存在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做一天和尚撞一天钟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的思想意识，学习不积极，工作不主动，处理问题拖拉，导致事故隐患越积越多。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我拿多少钱就干多少事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”！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6" name="矩形 23"/>
          <p:cNvSpPr>
            <a:spLocks noChangeArrowheads="1"/>
          </p:cNvSpPr>
          <p:nvPr/>
        </p:nvSpPr>
        <p:spPr bwMode="auto">
          <a:xfrm>
            <a:off x="1152787" y="1205470"/>
            <a:ext cx="1875299" cy="1877435"/>
          </a:xfrm>
          <a:prstGeom prst="ellipse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 w="9525">
            <a:noFill/>
            <a:bevel/>
          </a:ln>
        </p:spPr>
        <p:txBody>
          <a:bodyPr lIns="68580" tIns="34290" rIns="68580" bIns="34290"/>
          <a:lstStyle/>
          <a:p>
            <a:pPr eaLnBrk="1" hangingPunct="1"/>
            <a:endParaRPr lang="zh-CN" altLang="en-US"/>
          </a:p>
        </p:txBody>
      </p:sp>
      <p:sp>
        <p:nvSpPr>
          <p:cNvPr id="67" name="矩形 24"/>
          <p:cNvSpPr>
            <a:spLocks noChangeArrowheads="1"/>
          </p:cNvSpPr>
          <p:nvPr/>
        </p:nvSpPr>
        <p:spPr bwMode="auto">
          <a:xfrm>
            <a:off x="3379129" y="2126867"/>
            <a:ext cx="982119" cy="956132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bevel/>
          </a:ln>
        </p:spPr>
        <p:txBody>
          <a:bodyPr lIns="68580" tIns="34290" rIns="68580" bIns="34290"/>
          <a:lstStyle/>
          <a:p>
            <a:pPr eaLnBrk="1" hangingPunct="1"/>
            <a:endParaRPr lang="zh-CN" altLang="en-US"/>
          </a:p>
        </p:txBody>
      </p:sp>
      <p:sp>
        <p:nvSpPr>
          <p:cNvPr id="68" name="矩形 25"/>
          <p:cNvSpPr>
            <a:spLocks noChangeArrowheads="1"/>
          </p:cNvSpPr>
          <p:nvPr/>
        </p:nvSpPr>
        <p:spPr bwMode="auto">
          <a:xfrm>
            <a:off x="2496276" y="3296373"/>
            <a:ext cx="1198968" cy="1221899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bevel/>
          </a:ln>
        </p:spPr>
        <p:txBody>
          <a:bodyPr lIns="68580" tIns="34290" rIns="68580" bIns="34290"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6" grpId="0" animBg="1"/>
      <p:bldP spid="57" grpId="0" animBg="1"/>
      <p:bldP spid="58" grpId="0" animBg="1"/>
      <p:bldP spid="59" grpId="0" animBg="1"/>
      <p:bldP spid="60" grpId="0"/>
      <p:bldP spid="61" grpId="0"/>
      <p:bldP spid="62" grpId="0"/>
      <p:bldP spid="63" grpId="0"/>
      <p:bldP spid="64" grpId="0"/>
      <p:bldP spid="65" grpId="0"/>
      <p:bldP spid="66" grpId="0" animBg="1"/>
      <p:bldP spid="67" grpId="0" animBg="1"/>
      <p:bldP spid="6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10"/>
          <p:cNvSpPr txBox="1">
            <a:spLocks noChangeArrowheads="1"/>
          </p:cNvSpPr>
          <p:nvPr/>
        </p:nvSpPr>
        <p:spPr bwMode="auto">
          <a:xfrm>
            <a:off x="926995" y="320176"/>
            <a:ext cx="3510057" cy="34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管理上的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不足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41374" y="1003926"/>
            <a:ext cx="3146309" cy="3877435"/>
            <a:chOff x="875276" y="1006835"/>
            <a:chExt cx="3146309" cy="3877435"/>
          </a:xfrm>
          <a:solidFill>
            <a:srgbClr val="FF0000"/>
          </a:solidFill>
        </p:grpSpPr>
        <p:sp>
          <p:nvSpPr>
            <p:cNvPr id="10" name="Freeform 25"/>
            <p:cNvSpPr/>
            <p:nvPr/>
          </p:nvSpPr>
          <p:spPr bwMode="auto">
            <a:xfrm>
              <a:off x="875276" y="3878827"/>
              <a:ext cx="2128059" cy="1005443"/>
            </a:xfrm>
            <a:custGeom>
              <a:avLst/>
              <a:gdLst>
                <a:gd name="T0" fmla="*/ 958 w 1249"/>
                <a:gd name="T1" fmla="*/ 397 h 397"/>
                <a:gd name="T2" fmla="*/ 489 w 1249"/>
                <a:gd name="T3" fmla="*/ 184 h 397"/>
                <a:gd name="T4" fmla="*/ 191 w 1249"/>
                <a:gd name="T5" fmla="*/ 51 h 397"/>
                <a:gd name="T6" fmla="*/ 35 w 1249"/>
                <a:gd name="T7" fmla="*/ 176 h 397"/>
                <a:gd name="T8" fmla="*/ 0 w 1249"/>
                <a:gd name="T9" fmla="*/ 157 h 397"/>
                <a:gd name="T10" fmla="*/ 184 w 1249"/>
                <a:gd name="T11" fmla="*/ 12 h 397"/>
                <a:gd name="T12" fmla="*/ 517 w 1249"/>
                <a:gd name="T13" fmla="*/ 155 h 397"/>
                <a:gd name="T14" fmla="*/ 825 w 1249"/>
                <a:gd name="T15" fmla="*/ 337 h 397"/>
                <a:gd name="T16" fmla="*/ 1092 w 1249"/>
                <a:gd name="T17" fmla="*/ 330 h 397"/>
                <a:gd name="T18" fmla="*/ 1198 w 1249"/>
                <a:gd name="T19" fmla="*/ 207 h 397"/>
                <a:gd name="T20" fmla="*/ 1201 w 1249"/>
                <a:gd name="T21" fmla="*/ 134 h 397"/>
                <a:gd name="T22" fmla="*/ 1240 w 1249"/>
                <a:gd name="T23" fmla="*/ 125 h 397"/>
                <a:gd name="T24" fmla="*/ 1237 w 1249"/>
                <a:gd name="T25" fmla="*/ 216 h 397"/>
                <a:gd name="T26" fmla="*/ 1109 w 1249"/>
                <a:gd name="T27" fmla="*/ 366 h 397"/>
                <a:gd name="T28" fmla="*/ 958 w 1249"/>
                <a:gd name="T2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9" h="397">
                  <a:moveTo>
                    <a:pt x="958" y="397"/>
                  </a:moveTo>
                  <a:cubicBezTo>
                    <a:pt x="809" y="397"/>
                    <a:pt x="634" y="321"/>
                    <a:pt x="489" y="184"/>
                  </a:cubicBezTo>
                  <a:cubicBezTo>
                    <a:pt x="382" y="82"/>
                    <a:pt x="278" y="36"/>
                    <a:pt x="191" y="51"/>
                  </a:cubicBezTo>
                  <a:cubicBezTo>
                    <a:pt x="127" y="62"/>
                    <a:pt x="71" y="106"/>
                    <a:pt x="35" y="176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2" y="76"/>
                    <a:pt x="107" y="25"/>
                    <a:pt x="184" y="12"/>
                  </a:cubicBezTo>
                  <a:cubicBezTo>
                    <a:pt x="254" y="0"/>
                    <a:pt x="369" y="15"/>
                    <a:pt x="517" y="155"/>
                  </a:cubicBezTo>
                  <a:cubicBezTo>
                    <a:pt x="610" y="243"/>
                    <a:pt x="717" y="307"/>
                    <a:pt x="825" y="337"/>
                  </a:cubicBezTo>
                  <a:cubicBezTo>
                    <a:pt x="926" y="366"/>
                    <a:pt x="1021" y="363"/>
                    <a:pt x="1092" y="330"/>
                  </a:cubicBezTo>
                  <a:cubicBezTo>
                    <a:pt x="1149" y="303"/>
                    <a:pt x="1185" y="261"/>
                    <a:pt x="1198" y="207"/>
                  </a:cubicBezTo>
                  <a:cubicBezTo>
                    <a:pt x="1207" y="167"/>
                    <a:pt x="1201" y="134"/>
                    <a:pt x="1201" y="134"/>
                  </a:cubicBezTo>
                  <a:cubicBezTo>
                    <a:pt x="1240" y="125"/>
                    <a:pt x="1240" y="125"/>
                    <a:pt x="1240" y="125"/>
                  </a:cubicBezTo>
                  <a:cubicBezTo>
                    <a:pt x="1240" y="127"/>
                    <a:pt x="1249" y="167"/>
                    <a:pt x="1237" y="216"/>
                  </a:cubicBezTo>
                  <a:cubicBezTo>
                    <a:pt x="1226" y="262"/>
                    <a:pt x="1194" y="325"/>
                    <a:pt x="1109" y="366"/>
                  </a:cubicBezTo>
                  <a:cubicBezTo>
                    <a:pt x="1064" y="387"/>
                    <a:pt x="1013" y="397"/>
                    <a:pt x="958" y="39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2095988" y="1346356"/>
              <a:ext cx="1673005" cy="1507345"/>
            </a:xfrm>
            <a:custGeom>
              <a:avLst/>
              <a:gdLst>
                <a:gd name="T0" fmla="*/ 330 w 660"/>
                <a:gd name="T1" fmla="*/ 32 h 595"/>
                <a:gd name="T2" fmla="*/ 587 w 660"/>
                <a:gd name="T3" fmla="*/ 231 h 595"/>
                <a:gd name="T4" fmla="*/ 397 w 660"/>
                <a:gd name="T5" fmla="*/ 554 h 595"/>
                <a:gd name="T6" fmla="*/ 330 w 660"/>
                <a:gd name="T7" fmla="*/ 562 h 595"/>
                <a:gd name="T8" fmla="*/ 73 w 660"/>
                <a:gd name="T9" fmla="*/ 364 h 595"/>
                <a:gd name="T10" fmla="*/ 101 w 660"/>
                <a:gd name="T11" fmla="*/ 163 h 595"/>
                <a:gd name="T12" fmla="*/ 263 w 660"/>
                <a:gd name="T13" fmla="*/ 41 h 595"/>
                <a:gd name="T14" fmla="*/ 330 w 660"/>
                <a:gd name="T15" fmla="*/ 32 h 595"/>
                <a:gd name="T16" fmla="*/ 330 w 660"/>
                <a:gd name="T17" fmla="*/ 0 h 595"/>
                <a:gd name="T18" fmla="*/ 255 w 660"/>
                <a:gd name="T19" fmla="*/ 10 h 595"/>
                <a:gd name="T20" fmla="*/ 42 w 660"/>
                <a:gd name="T21" fmla="*/ 372 h 595"/>
                <a:gd name="T22" fmla="*/ 330 w 660"/>
                <a:gd name="T23" fmla="*/ 595 h 595"/>
                <a:gd name="T24" fmla="*/ 405 w 660"/>
                <a:gd name="T25" fmla="*/ 585 h 595"/>
                <a:gd name="T26" fmla="*/ 619 w 660"/>
                <a:gd name="T27" fmla="*/ 223 h 595"/>
                <a:gd name="T28" fmla="*/ 330 w 660"/>
                <a:gd name="T29" fmla="*/ 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0" h="595">
                  <a:moveTo>
                    <a:pt x="330" y="32"/>
                  </a:moveTo>
                  <a:cubicBezTo>
                    <a:pt x="451" y="32"/>
                    <a:pt x="557" y="114"/>
                    <a:pt x="587" y="231"/>
                  </a:cubicBezTo>
                  <a:cubicBezTo>
                    <a:pt x="624" y="372"/>
                    <a:pt x="538" y="517"/>
                    <a:pt x="397" y="554"/>
                  </a:cubicBezTo>
                  <a:cubicBezTo>
                    <a:pt x="375" y="559"/>
                    <a:pt x="352" y="562"/>
                    <a:pt x="330" y="562"/>
                  </a:cubicBezTo>
                  <a:cubicBezTo>
                    <a:pt x="209" y="562"/>
                    <a:pt x="104" y="481"/>
                    <a:pt x="73" y="364"/>
                  </a:cubicBezTo>
                  <a:cubicBezTo>
                    <a:pt x="55" y="295"/>
                    <a:pt x="65" y="224"/>
                    <a:pt x="101" y="163"/>
                  </a:cubicBezTo>
                  <a:cubicBezTo>
                    <a:pt x="137" y="102"/>
                    <a:pt x="195" y="59"/>
                    <a:pt x="263" y="41"/>
                  </a:cubicBezTo>
                  <a:cubicBezTo>
                    <a:pt x="285" y="35"/>
                    <a:pt x="308" y="32"/>
                    <a:pt x="330" y="32"/>
                  </a:cubicBezTo>
                  <a:moveTo>
                    <a:pt x="330" y="0"/>
                  </a:moveTo>
                  <a:cubicBezTo>
                    <a:pt x="306" y="0"/>
                    <a:pt x="280" y="3"/>
                    <a:pt x="255" y="10"/>
                  </a:cubicBezTo>
                  <a:cubicBezTo>
                    <a:pt x="96" y="51"/>
                    <a:pt x="0" y="213"/>
                    <a:pt x="42" y="372"/>
                  </a:cubicBezTo>
                  <a:cubicBezTo>
                    <a:pt x="77" y="506"/>
                    <a:pt x="197" y="595"/>
                    <a:pt x="330" y="595"/>
                  </a:cubicBezTo>
                  <a:cubicBezTo>
                    <a:pt x="355" y="595"/>
                    <a:pt x="380" y="592"/>
                    <a:pt x="405" y="585"/>
                  </a:cubicBezTo>
                  <a:cubicBezTo>
                    <a:pt x="564" y="544"/>
                    <a:pt x="660" y="382"/>
                    <a:pt x="619" y="223"/>
                  </a:cubicBezTo>
                  <a:cubicBezTo>
                    <a:pt x="584" y="89"/>
                    <a:pt x="463" y="0"/>
                    <a:pt x="33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1846678" y="1006835"/>
              <a:ext cx="2174907" cy="2184747"/>
            </a:xfrm>
            <a:custGeom>
              <a:avLst/>
              <a:gdLst>
                <a:gd name="T0" fmla="*/ 377 w 858"/>
                <a:gd name="T1" fmla="*/ 85 h 862"/>
                <a:gd name="T2" fmla="*/ 336 w 858"/>
                <a:gd name="T3" fmla="*/ 9 h 862"/>
                <a:gd name="T4" fmla="*/ 264 w 858"/>
                <a:gd name="T5" fmla="*/ 123 h 862"/>
                <a:gd name="T6" fmla="*/ 215 w 858"/>
                <a:gd name="T7" fmla="*/ 152 h 862"/>
                <a:gd name="T8" fmla="*/ 84 w 858"/>
                <a:gd name="T9" fmla="*/ 169 h 862"/>
                <a:gd name="T10" fmla="*/ 108 w 858"/>
                <a:gd name="T11" fmla="*/ 289 h 862"/>
                <a:gd name="T12" fmla="*/ 22 w 858"/>
                <a:gd name="T13" fmla="*/ 282 h 862"/>
                <a:gd name="T14" fmla="*/ 79 w 858"/>
                <a:gd name="T15" fmla="*/ 405 h 862"/>
                <a:gd name="T16" fmla="*/ 78 w 858"/>
                <a:gd name="T17" fmla="*/ 462 h 862"/>
                <a:gd name="T18" fmla="*/ 24 w 858"/>
                <a:gd name="T19" fmla="*/ 580 h 862"/>
                <a:gd name="T20" fmla="*/ 147 w 858"/>
                <a:gd name="T21" fmla="*/ 639 h 862"/>
                <a:gd name="T22" fmla="*/ 98 w 858"/>
                <a:gd name="T23" fmla="*/ 710 h 862"/>
                <a:gd name="T24" fmla="*/ 232 w 858"/>
                <a:gd name="T25" fmla="*/ 721 h 862"/>
                <a:gd name="T26" fmla="*/ 308 w 858"/>
                <a:gd name="T27" fmla="*/ 762 h 862"/>
                <a:gd name="T28" fmla="*/ 393 w 858"/>
                <a:gd name="T29" fmla="*/ 862 h 862"/>
                <a:gd name="T30" fmla="*/ 425 w 858"/>
                <a:gd name="T31" fmla="*/ 781 h 862"/>
                <a:gd name="T32" fmla="*/ 482 w 858"/>
                <a:gd name="T33" fmla="*/ 779 h 862"/>
                <a:gd name="T34" fmla="*/ 605 w 858"/>
                <a:gd name="T35" fmla="*/ 827 h 862"/>
                <a:gd name="T36" fmla="*/ 594 w 858"/>
                <a:gd name="T37" fmla="*/ 739 h 862"/>
                <a:gd name="T38" fmla="*/ 643 w 858"/>
                <a:gd name="T39" fmla="*/ 711 h 862"/>
                <a:gd name="T40" fmla="*/ 774 w 858"/>
                <a:gd name="T41" fmla="*/ 693 h 862"/>
                <a:gd name="T42" fmla="*/ 722 w 858"/>
                <a:gd name="T43" fmla="*/ 622 h 862"/>
                <a:gd name="T44" fmla="*/ 751 w 858"/>
                <a:gd name="T45" fmla="*/ 574 h 862"/>
                <a:gd name="T46" fmla="*/ 858 w 858"/>
                <a:gd name="T47" fmla="*/ 496 h 862"/>
                <a:gd name="T48" fmla="*/ 776 w 858"/>
                <a:gd name="T49" fmla="*/ 452 h 862"/>
                <a:gd name="T50" fmla="*/ 777 w 858"/>
                <a:gd name="T51" fmla="*/ 390 h 862"/>
                <a:gd name="T52" fmla="*/ 826 w 858"/>
                <a:gd name="T53" fmla="*/ 285 h 862"/>
                <a:gd name="T54" fmla="*/ 745 w 858"/>
                <a:gd name="T55" fmla="*/ 288 h 862"/>
                <a:gd name="T56" fmla="*/ 712 w 858"/>
                <a:gd name="T57" fmla="*/ 223 h 862"/>
                <a:gd name="T58" fmla="*/ 697 w 858"/>
                <a:gd name="T59" fmla="*/ 92 h 862"/>
                <a:gd name="T60" fmla="*/ 625 w 858"/>
                <a:gd name="T61" fmla="*/ 142 h 862"/>
                <a:gd name="T62" fmla="*/ 551 w 858"/>
                <a:gd name="T63" fmla="*/ 101 h 862"/>
                <a:gd name="T64" fmla="*/ 465 w 858"/>
                <a:gd name="T65" fmla="*/ 0 h 862"/>
                <a:gd name="T66" fmla="*/ 735 w 858"/>
                <a:gd name="T67" fmla="*/ 352 h 862"/>
                <a:gd name="T68" fmla="*/ 122 w 858"/>
                <a:gd name="T69" fmla="*/ 511 h 862"/>
                <a:gd name="T70" fmla="*/ 735 w 858"/>
                <a:gd name="T71" fmla="*/ 352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58" h="862">
                  <a:moveTo>
                    <a:pt x="433" y="82"/>
                  </a:moveTo>
                  <a:cubicBezTo>
                    <a:pt x="415" y="82"/>
                    <a:pt x="396" y="83"/>
                    <a:pt x="377" y="85"/>
                  </a:cubicBezTo>
                  <a:cubicBezTo>
                    <a:pt x="376" y="83"/>
                    <a:pt x="376" y="83"/>
                    <a:pt x="376" y="83"/>
                  </a:cubicBezTo>
                  <a:cubicBezTo>
                    <a:pt x="336" y="9"/>
                    <a:pt x="336" y="9"/>
                    <a:pt x="336" y="9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64" y="123"/>
                    <a:pt x="264" y="123"/>
                    <a:pt x="264" y="123"/>
                  </a:cubicBezTo>
                  <a:cubicBezTo>
                    <a:pt x="247" y="131"/>
                    <a:pt x="231" y="141"/>
                    <a:pt x="216" y="153"/>
                  </a:cubicBezTo>
                  <a:cubicBezTo>
                    <a:pt x="215" y="152"/>
                    <a:pt x="215" y="152"/>
                    <a:pt x="215" y="152"/>
                  </a:cubicBezTo>
                  <a:cubicBezTo>
                    <a:pt x="144" y="105"/>
                    <a:pt x="144" y="105"/>
                    <a:pt x="144" y="105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135" y="240"/>
                    <a:pt x="135" y="240"/>
                    <a:pt x="135" y="240"/>
                  </a:cubicBezTo>
                  <a:cubicBezTo>
                    <a:pt x="125" y="255"/>
                    <a:pt x="116" y="272"/>
                    <a:pt x="108" y="289"/>
                  </a:cubicBezTo>
                  <a:cubicBezTo>
                    <a:pt x="107" y="289"/>
                    <a:pt x="107" y="289"/>
                    <a:pt x="107" y="289"/>
                  </a:cubicBezTo>
                  <a:cubicBezTo>
                    <a:pt x="22" y="282"/>
                    <a:pt x="22" y="282"/>
                    <a:pt x="22" y="282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79" y="405"/>
                    <a:pt x="79" y="405"/>
                    <a:pt x="79" y="405"/>
                  </a:cubicBezTo>
                  <a:cubicBezTo>
                    <a:pt x="78" y="423"/>
                    <a:pt x="75" y="434"/>
                    <a:pt x="79" y="462"/>
                  </a:cubicBezTo>
                  <a:cubicBezTo>
                    <a:pt x="78" y="462"/>
                    <a:pt x="78" y="462"/>
                    <a:pt x="78" y="462"/>
                  </a:cubicBezTo>
                  <a:cubicBezTo>
                    <a:pt x="2" y="495"/>
                    <a:pt x="2" y="495"/>
                    <a:pt x="2" y="495"/>
                  </a:cubicBezTo>
                  <a:cubicBezTo>
                    <a:pt x="24" y="580"/>
                    <a:pt x="24" y="580"/>
                    <a:pt x="24" y="580"/>
                  </a:cubicBezTo>
                  <a:cubicBezTo>
                    <a:pt x="110" y="575"/>
                    <a:pt x="110" y="575"/>
                    <a:pt x="110" y="575"/>
                  </a:cubicBezTo>
                  <a:cubicBezTo>
                    <a:pt x="120" y="598"/>
                    <a:pt x="132" y="619"/>
                    <a:pt x="147" y="639"/>
                  </a:cubicBezTo>
                  <a:cubicBezTo>
                    <a:pt x="145" y="640"/>
                    <a:pt x="145" y="640"/>
                    <a:pt x="145" y="640"/>
                  </a:cubicBezTo>
                  <a:cubicBezTo>
                    <a:pt x="98" y="710"/>
                    <a:pt x="98" y="710"/>
                    <a:pt x="98" y="710"/>
                  </a:cubicBezTo>
                  <a:cubicBezTo>
                    <a:pt x="161" y="771"/>
                    <a:pt x="161" y="771"/>
                    <a:pt x="161" y="771"/>
                  </a:cubicBezTo>
                  <a:cubicBezTo>
                    <a:pt x="232" y="721"/>
                    <a:pt x="232" y="721"/>
                    <a:pt x="232" y="721"/>
                  </a:cubicBezTo>
                  <a:cubicBezTo>
                    <a:pt x="256" y="737"/>
                    <a:pt x="281" y="750"/>
                    <a:pt x="308" y="760"/>
                  </a:cubicBezTo>
                  <a:cubicBezTo>
                    <a:pt x="308" y="762"/>
                    <a:pt x="308" y="762"/>
                    <a:pt x="308" y="762"/>
                  </a:cubicBezTo>
                  <a:cubicBezTo>
                    <a:pt x="307" y="846"/>
                    <a:pt x="307" y="846"/>
                    <a:pt x="307" y="846"/>
                  </a:cubicBezTo>
                  <a:cubicBezTo>
                    <a:pt x="393" y="862"/>
                    <a:pt x="393" y="862"/>
                    <a:pt x="393" y="862"/>
                  </a:cubicBezTo>
                  <a:cubicBezTo>
                    <a:pt x="425" y="781"/>
                    <a:pt x="425" y="781"/>
                    <a:pt x="425" y="781"/>
                  </a:cubicBezTo>
                  <a:cubicBezTo>
                    <a:pt x="425" y="781"/>
                    <a:pt x="425" y="781"/>
                    <a:pt x="425" y="781"/>
                  </a:cubicBezTo>
                  <a:cubicBezTo>
                    <a:pt x="444" y="781"/>
                    <a:pt x="462" y="780"/>
                    <a:pt x="481" y="777"/>
                  </a:cubicBezTo>
                  <a:cubicBezTo>
                    <a:pt x="482" y="779"/>
                    <a:pt x="482" y="779"/>
                    <a:pt x="482" y="779"/>
                  </a:cubicBezTo>
                  <a:cubicBezTo>
                    <a:pt x="522" y="854"/>
                    <a:pt x="522" y="854"/>
                    <a:pt x="522" y="854"/>
                  </a:cubicBezTo>
                  <a:cubicBezTo>
                    <a:pt x="605" y="827"/>
                    <a:pt x="605" y="827"/>
                    <a:pt x="605" y="827"/>
                  </a:cubicBezTo>
                  <a:cubicBezTo>
                    <a:pt x="594" y="740"/>
                    <a:pt x="594" y="740"/>
                    <a:pt x="594" y="740"/>
                  </a:cubicBezTo>
                  <a:cubicBezTo>
                    <a:pt x="594" y="739"/>
                    <a:pt x="594" y="739"/>
                    <a:pt x="594" y="739"/>
                  </a:cubicBezTo>
                  <a:cubicBezTo>
                    <a:pt x="610" y="730"/>
                    <a:pt x="626" y="720"/>
                    <a:pt x="641" y="709"/>
                  </a:cubicBezTo>
                  <a:cubicBezTo>
                    <a:pt x="643" y="711"/>
                    <a:pt x="643" y="711"/>
                    <a:pt x="643" y="711"/>
                  </a:cubicBezTo>
                  <a:cubicBezTo>
                    <a:pt x="714" y="757"/>
                    <a:pt x="714" y="757"/>
                    <a:pt x="714" y="757"/>
                  </a:cubicBezTo>
                  <a:cubicBezTo>
                    <a:pt x="774" y="693"/>
                    <a:pt x="774" y="693"/>
                    <a:pt x="774" y="693"/>
                  </a:cubicBezTo>
                  <a:cubicBezTo>
                    <a:pt x="722" y="623"/>
                    <a:pt x="722" y="623"/>
                    <a:pt x="722" y="623"/>
                  </a:cubicBezTo>
                  <a:cubicBezTo>
                    <a:pt x="722" y="622"/>
                    <a:pt x="722" y="622"/>
                    <a:pt x="722" y="622"/>
                  </a:cubicBezTo>
                  <a:cubicBezTo>
                    <a:pt x="732" y="606"/>
                    <a:pt x="741" y="590"/>
                    <a:pt x="748" y="573"/>
                  </a:cubicBezTo>
                  <a:cubicBezTo>
                    <a:pt x="751" y="574"/>
                    <a:pt x="751" y="574"/>
                    <a:pt x="751" y="574"/>
                  </a:cubicBezTo>
                  <a:cubicBezTo>
                    <a:pt x="836" y="580"/>
                    <a:pt x="836" y="580"/>
                    <a:pt x="836" y="580"/>
                  </a:cubicBezTo>
                  <a:cubicBezTo>
                    <a:pt x="858" y="496"/>
                    <a:pt x="858" y="496"/>
                    <a:pt x="858" y="496"/>
                  </a:cubicBezTo>
                  <a:cubicBezTo>
                    <a:pt x="778" y="458"/>
                    <a:pt x="778" y="458"/>
                    <a:pt x="778" y="458"/>
                  </a:cubicBezTo>
                  <a:cubicBezTo>
                    <a:pt x="776" y="452"/>
                    <a:pt x="776" y="452"/>
                    <a:pt x="776" y="452"/>
                  </a:cubicBezTo>
                  <a:cubicBezTo>
                    <a:pt x="777" y="434"/>
                    <a:pt x="778" y="419"/>
                    <a:pt x="774" y="390"/>
                  </a:cubicBezTo>
                  <a:cubicBezTo>
                    <a:pt x="777" y="390"/>
                    <a:pt x="777" y="390"/>
                    <a:pt x="777" y="390"/>
                  </a:cubicBezTo>
                  <a:cubicBezTo>
                    <a:pt x="847" y="369"/>
                    <a:pt x="847" y="369"/>
                    <a:pt x="847" y="369"/>
                  </a:cubicBezTo>
                  <a:cubicBezTo>
                    <a:pt x="826" y="285"/>
                    <a:pt x="826" y="285"/>
                    <a:pt x="826" y="285"/>
                  </a:cubicBezTo>
                  <a:cubicBezTo>
                    <a:pt x="743" y="289"/>
                    <a:pt x="743" y="289"/>
                    <a:pt x="743" y="289"/>
                  </a:cubicBezTo>
                  <a:cubicBezTo>
                    <a:pt x="745" y="288"/>
                    <a:pt x="745" y="288"/>
                    <a:pt x="745" y="288"/>
                  </a:cubicBezTo>
                  <a:cubicBezTo>
                    <a:pt x="735" y="266"/>
                    <a:pt x="724" y="244"/>
                    <a:pt x="709" y="225"/>
                  </a:cubicBezTo>
                  <a:cubicBezTo>
                    <a:pt x="712" y="223"/>
                    <a:pt x="712" y="223"/>
                    <a:pt x="712" y="223"/>
                  </a:cubicBezTo>
                  <a:cubicBezTo>
                    <a:pt x="760" y="152"/>
                    <a:pt x="760" y="152"/>
                    <a:pt x="760" y="152"/>
                  </a:cubicBezTo>
                  <a:cubicBezTo>
                    <a:pt x="697" y="92"/>
                    <a:pt x="697" y="92"/>
                    <a:pt x="697" y="92"/>
                  </a:cubicBezTo>
                  <a:cubicBezTo>
                    <a:pt x="625" y="142"/>
                    <a:pt x="625" y="142"/>
                    <a:pt x="625" y="142"/>
                  </a:cubicBezTo>
                  <a:cubicBezTo>
                    <a:pt x="625" y="142"/>
                    <a:pt x="625" y="142"/>
                    <a:pt x="625" y="142"/>
                  </a:cubicBezTo>
                  <a:cubicBezTo>
                    <a:pt x="602" y="127"/>
                    <a:pt x="577" y="113"/>
                    <a:pt x="550" y="104"/>
                  </a:cubicBezTo>
                  <a:cubicBezTo>
                    <a:pt x="551" y="101"/>
                    <a:pt x="551" y="101"/>
                    <a:pt x="551" y="101"/>
                  </a:cubicBezTo>
                  <a:cubicBezTo>
                    <a:pt x="551" y="16"/>
                    <a:pt x="551" y="16"/>
                    <a:pt x="551" y="16"/>
                  </a:cubicBezTo>
                  <a:cubicBezTo>
                    <a:pt x="465" y="0"/>
                    <a:pt x="465" y="0"/>
                    <a:pt x="465" y="0"/>
                  </a:cubicBezTo>
                  <a:cubicBezTo>
                    <a:pt x="433" y="82"/>
                    <a:pt x="433" y="82"/>
                    <a:pt x="433" y="82"/>
                  </a:cubicBezTo>
                  <a:close/>
                  <a:moveTo>
                    <a:pt x="735" y="352"/>
                  </a:moveTo>
                  <a:cubicBezTo>
                    <a:pt x="779" y="521"/>
                    <a:pt x="677" y="693"/>
                    <a:pt x="508" y="737"/>
                  </a:cubicBezTo>
                  <a:cubicBezTo>
                    <a:pt x="338" y="781"/>
                    <a:pt x="165" y="680"/>
                    <a:pt x="122" y="511"/>
                  </a:cubicBezTo>
                  <a:cubicBezTo>
                    <a:pt x="78" y="342"/>
                    <a:pt x="179" y="169"/>
                    <a:pt x="349" y="125"/>
                  </a:cubicBezTo>
                  <a:cubicBezTo>
                    <a:pt x="518" y="82"/>
                    <a:pt x="691" y="183"/>
                    <a:pt x="735" y="35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Freeform 21"/>
            <p:cNvSpPr/>
            <p:nvPr/>
          </p:nvSpPr>
          <p:spPr bwMode="auto">
            <a:xfrm>
              <a:off x="2561805" y="3634437"/>
              <a:ext cx="775815" cy="160740"/>
            </a:xfrm>
            <a:custGeom>
              <a:avLst/>
              <a:gdLst>
                <a:gd name="T0" fmla="*/ 306 w 306"/>
                <a:gd name="T1" fmla="*/ 32 h 63"/>
                <a:gd name="T2" fmla="*/ 275 w 306"/>
                <a:gd name="T3" fmla="*/ 0 h 63"/>
                <a:gd name="T4" fmla="*/ 32 w 306"/>
                <a:gd name="T5" fmla="*/ 0 h 63"/>
                <a:gd name="T6" fmla="*/ 0 w 306"/>
                <a:gd name="T7" fmla="*/ 32 h 63"/>
                <a:gd name="T8" fmla="*/ 0 w 306"/>
                <a:gd name="T9" fmla="*/ 32 h 63"/>
                <a:gd name="T10" fmla="*/ 32 w 306"/>
                <a:gd name="T11" fmla="*/ 63 h 63"/>
                <a:gd name="T12" fmla="*/ 275 w 306"/>
                <a:gd name="T13" fmla="*/ 63 h 63"/>
                <a:gd name="T14" fmla="*/ 306 w 306"/>
                <a:gd name="T15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6" h="63">
                  <a:moveTo>
                    <a:pt x="306" y="32"/>
                  </a:moveTo>
                  <a:cubicBezTo>
                    <a:pt x="306" y="14"/>
                    <a:pt x="292" y="0"/>
                    <a:pt x="27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275" y="63"/>
                    <a:pt x="275" y="63"/>
                    <a:pt x="275" y="63"/>
                  </a:cubicBezTo>
                  <a:cubicBezTo>
                    <a:pt x="292" y="63"/>
                    <a:pt x="306" y="49"/>
                    <a:pt x="306" y="3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4" name="Freeform 22"/>
            <p:cNvSpPr/>
            <p:nvPr/>
          </p:nvSpPr>
          <p:spPr bwMode="auto">
            <a:xfrm>
              <a:off x="2561805" y="3805018"/>
              <a:ext cx="775815" cy="159099"/>
            </a:xfrm>
            <a:custGeom>
              <a:avLst/>
              <a:gdLst>
                <a:gd name="T0" fmla="*/ 306 w 306"/>
                <a:gd name="T1" fmla="*/ 32 h 63"/>
                <a:gd name="T2" fmla="*/ 275 w 306"/>
                <a:gd name="T3" fmla="*/ 0 h 63"/>
                <a:gd name="T4" fmla="*/ 32 w 306"/>
                <a:gd name="T5" fmla="*/ 0 h 63"/>
                <a:gd name="T6" fmla="*/ 0 w 306"/>
                <a:gd name="T7" fmla="*/ 32 h 63"/>
                <a:gd name="T8" fmla="*/ 0 w 306"/>
                <a:gd name="T9" fmla="*/ 32 h 63"/>
                <a:gd name="T10" fmla="*/ 32 w 306"/>
                <a:gd name="T11" fmla="*/ 63 h 63"/>
                <a:gd name="T12" fmla="*/ 275 w 306"/>
                <a:gd name="T13" fmla="*/ 63 h 63"/>
                <a:gd name="T14" fmla="*/ 306 w 306"/>
                <a:gd name="T15" fmla="*/ 3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6" h="63">
                  <a:moveTo>
                    <a:pt x="306" y="32"/>
                  </a:moveTo>
                  <a:cubicBezTo>
                    <a:pt x="306" y="14"/>
                    <a:pt x="292" y="0"/>
                    <a:pt x="27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275" y="63"/>
                    <a:pt x="275" y="63"/>
                    <a:pt x="275" y="63"/>
                  </a:cubicBezTo>
                  <a:cubicBezTo>
                    <a:pt x="292" y="63"/>
                    <a:pt x="306" y="49"/>
                    <a:pt x="306" y="3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5" name="Freeform 23"/>
            <p:cNvSpPr/>
            <p:nvPr/>
          </p:nvSpPr>
          <p:spPr bwMode="auto">
            <a:xfrm>
              <a:off x="2599530" y="3975599"/>
              <a:ext cx="700366" cy="162380"/>
            </a:xfrm>
            <a:custGeom>
              <a:avLst/>
              <a:gdLst>
                <a:gd name="T0" fmla="*/ 276 w 276"/>
                <a:gd name="T1" fmla="*/ 32 h 64"/>
                <a:gd name="T2" fmla="*/ 248 w 276"/>
                <a:gd name="T3" fmla="*/ 0 h 64"/>
                <a:gd name="T4" fmla="*/ 28 w 276"/>
                <a:gd name="T5" fmla="*/ 0 h 64"/>
                <a:gd name="T6" fmla="*/ 0 w 276"/>
                <a:gd name="T7" fmla="*/ 32 h 64"/>
                <a:gd name="T8" fmla="*/ 0 w 276"/>
                <a:gd name="T9" fmla="*/ 32 h 64"/>
                <a:gd name="T10" fmla="*/ 28 w 276"/>
                <a:gd name="T11" fmla="*/ 64 h 64"/>
                <a:gd name="T12" fmla="*/ 248 w 276"/>
                <a:gd name="T13" fmla="*/ 64 h 64"/>
                <a:gd name="T14" fmla="*/ 276 w 276"/>
                <a:gd name="T15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64">
                  <a:moveTo>
                    <a:pt x="276" y="32"/>
                  </a:moveTo>
                  <a:cubicBezTo>
                    <a:pt x="276" y="15"/>
                    <a:pt x="264" y="0"/>
                    <a:pt x="2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5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9"/>
                    <a:pt x="13" y="64"/>
                    <a:pt x="28" y="64"/>
                  </a:cubicBezTo>
                  <a:cubicBezTo>
                    <a:pt x="248" y="64"/>
                    <a:pt x="248" y="64"/>
                    <a:pt x="248" y="64"/>
                  </a:cubicBezTo>
                  <a:cubicBezTo>
                    <a:pt x="264" y="64"/>
                    <a:pt x="276" y="49"/>
                    <a:pt x="276" y="3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747148" y="4124857"/>
              <a:ext cx="414971" cy="131216"/>
            </a:xfrm>
            <a:custGeom>
              <a:avLst/>
              <a:gdLst>
                <a:gd name="T0" fmla="*/ 164 w 164"/>
                <a:gd name="T1" fmla="*/ 0 h 52"/>
                <a:gd name="T2" fmla="*/ 109 w 164"/>
                <a:gd name="T3" fmla="*/ 52 h 52"/>
                <a:gd name="T4" fmla="*/ 54 w 164"/>
                <a:gd name="T5" fmla="*/ 52 h 52"/>
                <a:gd name="T6" fmla="*/ 0 w 164"/>
                <a:gd name="T7" fmla="*/ 0 h 52"/>
                <a:gd name="T8" fmla="*/ 164 w 164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52">
                  <a:moveTo>
                    <a:pt x="164" y="0"/>
                  </a:moveTo>
                  <a:cubicBezTo>
                    <a:pt x="162" y="29"/>
                    <a:pt x="138" y="52"/>
                    <a:pt x="109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25" y="52"/>
                    <a:pt x="1" y="29"/>
                    <a:pt x="0" y="0"/>
                  </a:cubicBez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5"/>
            <p:cNvSpPr/>
            <p:nvPr/>
          </p:nvSpPr>
          <p:spPr bwMode="auto">
            <a:xfrm>
              <a:off x="2533922" y="3257190"/>
              <a:ext cx="264072" cy="264072"/>
            </a:xfrm>
            <a:custGeom>
              <a:avLst/>
              <a:gdLst>
                <a:gd name="T0" fmla="*/ 25 w 104"/>
                <a:gd name="T1" fmla="*/ 15 h 104"/>
                <a:gd name="T2" fmla="*/ 15 w 104"/>
                <a:gd name="T3" fmla="*/ 79 h 104"/>
                <a:gd name="T4" fmla="*/ 80 w 104"/>
                <a:gd name="T5" fmla="*/ 89 h 104"/>
                <a:gd name="T6" fmla="*/ 89 w 104"/>
                <a:gd name="T7" fmla="*/ 25 h 104"/>
                <a:gd name="T8" fmla="*/ 25 w 104"/>
                <a:gd name="T9" fmla="*/ 1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25" y="15"/>
                  </a:moveTo>
                  <a:cubicBezTo>
                    <a:pt x="4" y="30"/>
                    <a:pt x="0" y="59"/>
                    <a:pt x="15" y="79"/>
                  </a:cubicBezTo>
                  <a:cubicBezTo>
                    <a:pt x="30" y="100"/>
                    <a:pt x="59" y="104"/>
                    <a:pt x="80" y="89"/>
                  </a:cubicBezTo>
                  <a:cubicBezTo>
                    <a:pt x="100" y="74"/>
                    <a:pt x="104" y="45"/>
                    <a:pt x="89" y="25"/>
                  </a:cubicBezTo>
                  <a:cubicBezTo>
                    <a:pt x="74" y="4"/>
                    <a:pt x="45" y="0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8"/>
            <p:cNvSpPr>
              <a:spLocks noEditPoints="1"/>
            </p:cNvSpPr>
            <p:nvPr/>
          </p:nvSpPr>
          <p:spPr bwMode="auto">
            <a:xfrm>
              <a:off x="2468314" y="3191582"/>
              <a:ext cx="398569" cy="395289"/>
            </a:xfrm>
            <a:custGeom>
              <a:avLst/>
              <a:gdLst>
                <a:gd name="T0" fmla="*/ 46 w 157"/>
                <a:gd name="T1" fmla="*/ 23 h 156"/>
                <a:gd name="T2" fmla="*/ 34 w 157"/>
                <a:gd name="T3" fmla="*/ 13 h 156"/>
                <a:gd name="T4" fmla="*/ 30 w 157"/>
                <a:gd name="T5" fmla="*/ 37 h 156"/>
                <a:gd name="T6" fmla="*/ 23 w 157"/>
                <a:gd name="T7" fmla="*/ 46 h 156"/>
                <a:gd name="T8" fmla="*/ 3 w 157"/>
                <a:gd name="T9" fmla="*/ 57 h 156"/>
                <a:gd name="T10" fmla="*/ 15 w 157"/>
                <a:gd name="T11" fmla="*/ 76 h 156"/>
                <a:gd name="T12" fmla="*/ 0 w 157"/>
                <a:gd name="T13" fmla="*/ 81 h 156"/>
                <a:gd name="T14" fmla="*/ 18 w 157"/>
                <a:gd name="T15" fmla="*/ 97 h 156"/>
                <a:gd name="T16" fmla="*/ 22 w 157"/>
                <a:gd name="T17" fmla="*/ 107 h 156"/>
                <a:gd name="T18" fmla="*/ 21 w 157"/>
                <a:gd name="T19" fmla="*/ 130 h 156"/>
                <a:gd name="T20" fmla="*/ 45 w 157"/>
                <a:gd name="T21" fmla="*/ 132 h 156"/>
                <a:gd name="T22" fmla="*/ 42 w 157"/>
                <a:gd name="T23" fmla="*/ 147 h 156"/>
                <a:gd name="T24" fmla="*/ 65 w 157"/>
                <a:gd name="T25" fmla="*/ 140 h 156"/>
                <a:gd name="T26" fmla="*/ 80 w 157"/>
                <a:gd name="T27" fmla="*/ 142 h 156"/>
                <a:gd name="T28" fmla="*/ 102 w 157"/>
                <a:gd name="T29" fmla="*/ 153 h 156"/>
                <a:gd name="T30" fmla="*/ 101 w 157"/>
                <a:gd name="T31" fmla="*/ 137 h 156"/>
                <a:gd name="T32" fmla="*/ 111 w 157"/>
                <a:gd name="T33" fmla="*/ 133 h 156"/>
                <a:gd name="T34" fmla="*/ 135 w 157"/>
                <a:gd name="T35" fmla="*/ 132 h 156"/>
                <a:gd name="T36" fmla="*/ 127 w 157"/>
                <a:gd name="T37" fmla="*/ 118 h 156"/>
                <a:gd name="T38" fmla="*/ 133 w 157"/>
                <a:gd name="T39" fmla="*/ 110 h 156"/>
                <a:gd name="T40" fmla="*/ 154 w 157"/>
                <a:gd name="T41" fmla="*/ 98 h 156"/>
                <a:gd name="T42" fmla="*/ 140 w 157"/>
                <a:gd name="T43" fmla="*/ 90 h 156"/>
                <a:gd name="T44" fmla="*/ 142 w 157"/>
                <a:gd name="T45" fmla="*/ 80 h 156"/>
                <a:gd name="T46" fmla="*/ 154 w 157"/>
                <a:gd name="T47" fmla="*/ 60 h 156"/>
                <a:gd name="T48" fmla="*/ 138 w 157"/>
                <a:gd name="T49" fmla="*/ 58 h 156"/>
                <a:gd name="T50" fmla="*/ 134 w 157"/>
                <a:gd name="T51" fmla="*/ 47 h 156"/>
                <a:gd name="T52" fmla="*/ 135 w 157"/>
                <a:gd name="T53" fmla="*/ 26 h 156"/>
                <a:gd name="T54" fmla="*/ 121 w 157"/>
                <a:gd name="T55" fmla="*/ 32 h 156"/>
                <a:gd name="T56" fmla="*/ 111 w 157"/>
                <a:gd name="T57" fmla="*/ 24 h 156"/>
                <a:gd name="T58" fmla="*/ 100 w 157"/>
                <a:gd name="T59" fmla="*/ 3 h 156"/>
                <a:gd name="T60" fmla="*/ 91 w 157"/>
                <a:gd name="T61" fmla="*/ 16 h 156"/>
                <a:gd name="T62" fmla="*/ 76 w 157"/>
                <a:gd name="T63" fmla="*/ 14 h 156"/>
                <a:gd name="T64" fmla="*/ 55 w 157"/>
                <a:gd name="T65" fmla="*/ 3 h 156"/>
                <a:gd name="T66" fmla="*/ 120 w 157"/>
                <a:gd name="T67" fmla="*/ 47 h 156"/>
                <a:gd name="T68" fmla="*/ 36 w 157"/>
                <a:gd name="T69" fmla="*/ 109 h 156"/>
                <a:gd name="T70" fmla="*/ 120 w 157"/>
                <a:gd name="T71" fmla="*/ 4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7" h="156">
                  <a:moveTo>
                    <a:pt x="55" y="19"/>
                  </a:moveTo>
                  <a:cubicBezTo>
                    <a:pt x="52" y="20"/>
                    <a:pt x="49" y="22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7" y="40"/>
                    <a:pt x="25" y="43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5" y="69"/>
                    <a:pt x="15" y="72"/>
                    <a:pt x="15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9" y="101"/>
                    <a:pt x="19" y="102"/>
                    <a:pt x="22" y="107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8" y="127"/>
                    <a:pt x="41" y="130"/>
                    <a:pt x="45" y="132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2" y="147"/>
                    <a:pt x="42" y="147"/>
                    <a:pt x="42" y="147"/>
                  </a:cubicBezTo>
                  <a:cubicBezTo>
                    <a:pt x="57" y="153"/>
                    <a:pt x="57" y="153"/>
                    <a:pt x="57" y="153"/>
                  </a:cubicBezTo>
                  <a:cubicBezTo>
                    <a:pt x="65" y="140"/>
                    <a:pt x="65" y="140"/>
                    <a:pt x="65" y="140"/>
                  </a:cubicBezTo>
                  <a:cubicBezTo>
                    <a:pt x="70" y="141"/>
                    <a:pt x="75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102" y="153"/>
                    <a:pt x="102" y="153"/>
                    <a:pt x="102" y="153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5" y="136"/>
                    <a:pt x="108" y="134"/>
                    <a:pt x="111" y="132"/>
                  </a:cubicBezTo>
                  <a:cubicBezTo>
                    <a:pt x="111" y="133"/>
                    <a:pt x="111" y="133"/>
                    <a:pt x="111" y="133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35" y="132"/>
                    <a:pt x="135" y="132"/>
                    <a:pt x="135" y="132"/>
                  </a:cubicBezTo>
                  <a:cubicBezTo>
                    <a:pt x="127" y="118"/>
                    <a:pt x="127" y="118"/>
                    <a:pt x="127" y="118"/>
                  </a:cubicBezTo>
                  <a:cubicBezTo>
                    <a:pt x="127" y="118"/>
                    <a:pt x="127" y="118"/>
                    <a:pt x="127" y="118"/>
                  </a:cubicBezTo>
                  <a:cubicBezTo>
                    <a:pt x="129" y="116"/>
                    <a:pt x="131" y="113"/>
                    <a:pt x="133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1" y="87"/>
                    <a:pt x="141" y="83"/>
                    <a:pt x="141" y="80"/>
                  </a:cubicBezTo>
                  <a:cubicBezTo>
                    <a:pt x="142" y="80"/>
                    <a:pt x="142" y="80"/>
                    <a:pt x="142" y="80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38" y="58"/>
                    <a:pt x="138" y="58"/>
                    <a:pt x="138" y="58"/>
                  </a:cubicBezTo>
                  <a:cubicBezTo>
                    <a:pt x="137" y="55"/>
                    <a:pt x="136" y="52"/>
                    <a:pt x="133" y="48"/>
                  </a:cubicBezTo>
                  <a:cubicBezTo>
                    <a:pt x="134" y="47"/>
                    <a:pt x="134" y="47"/>
                    <a:pt x="134" y="47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18" y="29"/>
                    <a:pt x="115" y="27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6" y="15"/>
                    <a:pt x="81" y="15"/>
                    <a:pt x="76" y="15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19"/>
                    <a:pt x="55" y="19"/>
                    <a:pt x="55" y="19"/>
                  </a:cubicBezTo>
                  <a:close/>
                  <a:moveTo>
                    <a:pt x="120" y="47"/>
                  </a:moveTo>
                  <a:cubicBezTo>
                    <a:pt x="138" y="70"/>
                    <a:pt x="133" y="103"/>
                    <a:pt x="109" y="120"/>
                  </a:cubicBezTo>
                  <a:cubicBezTo>
                    <a:pt x="86" y="137"/>
                    <a:pt x="53" y="133"/>
                    <a:pt x="36" y="109"/>
                  </a:cubicBezTo>
                  <a:cubicBezTo>
                    <a:pt x="19" y="86"/>
                    <a:pt x="23" y="53"/>
                    <a:pt x="47" y="36"/>
                  </a:cubicBezTo>
                  <a:cubicBezTo>
                    <a:pt x="70" y="19"/>
                    <a:pt x="103" y="23"/>
                    <a:pt x="120" y="4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2361701" y="2993118"/>
              <a:ext cx="180422" cy="183703"/>
            </a:xfrm>
            <a:custGeom>
              <a:avLst/>
              <a:gdLst>
                <a:gd name="T0" fmla="*/ 36 w 71"/>
                <a:gd name="T1" fmla="*/ 0 h 72"/>
                <a:gd name="T2" fmla="*/ 0 w 71"/>
                <a:gd name="T3" fmla="*/ 36 h 72"/>
                <a:gd name="T4" fmla="*/ 36 w 71"/>
                <a:gd name="T5" fmla="*/ 72 h 72"/>
                <a:gd name="T6" fmla="*/ 71 w 71"/>
                <a:gd name="T7" fmla="*/ 36 h 72"/>
                <a:gd name="T8" fmla="*/ 36 w 7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2">
                  <a:moveTo>
                    <a:pt x="36" y="0"/>
                  </a:moveTo>
                  <a:cubicBezTo>
                    <a:pt x="16" y="0"/>
                    <a:pt x="0" y="17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5" y="72"/>
                    <a:pt x="71" y="56"/>
                    <a:pt x="71" y="36"/>
                  </a:cubicBezTo>
                  <a:cubicBezTo>
                    <a:pt x="71" y="16"/>
                    <a:pt x="55" y="0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0"/>
            <p:cNvSpPr>
              <a:spLocks noEditPoints="1"/>
            </p:cNvSpPr>
            <p:nvPr/>
          </p:nvSpPr>
          <p:spPr bwMode="auto">
            <a:xfrm>
              <a:off x="2297733" y="2930791"/>
              <a:ext cx="305077" cy="308358"/>
            </a:xfrm>
            <a:custGeom>
              <a:avLst/>
              <a:gdLst>
                <a:gd name="T0" fmla="*/ 66 w 120"/>
                <a:gd name="T1" fmla="*/ 12 h 122"/>
                <a:gd name="T2" fmla="*/ 63 w 120"/>
                <a:gd name="T3" fmla="*/ 0 h 122"/>
                <a:gd name="T4" fmla="*/ 49 w 120"/>
                <a:gd name="T5" fmla="*/ 13 h 122"/>
                <a:gd name="T6" fmla="*/ 41 w 120"/>
                <a:gd name="T7" fmla="*/ 16 h 122"/>
                <a:gd name="T8" fmla="*/ 23 w 120"/>
                <a:gd name="T9" fmla="*/ 13 h 122"/>
                <a:gd name="T10" fmla="*/ 22 w 120"/>
                <a:gd name="T11" fmla="*/ 31 h 122"/>
                <a:gd name="T12" fmla="*/ 10 w 120"/>
                <a:gd name="T13" fmla="*/ 27 h 122"/>
                <a:gd name="T14" fmla="*/ 14 w 120"/>
                <a:gd name="T15" fmla="*/ 45 h 122"/>
                <a:gd name="T16" fmla="*/ 12 w 120"/>
                <a:gd name="T17" fmla="*/ 53 h 122"/>
                <a:gd name="T18" fmla="*/ 0 w 120"/>
                <a:gd name="T19" fmla="*/ 67 h 122"/>
                <a:gd name="T20" fmla="*/ 15 w 120"/>
                <a:gd name="T21" fmla="*/ 80 h 122"/>
                <a:gd name="T22" fmla="*/ 6 w 120"/>
                <a:gd name="T23" fmla="*/ 88 h 122"/>
                <a:gd name="T24" fmla="*/ 24 w 120"/>
                <a:gd name="T25" fmla="*/ 94 h 122"/>
                <a:gd name="T26" fmla="*/ 32 w 120"/>
                <a:gd name="T27" fmla="*/ 102 h 122"/>
                <a:gd name="T28" fmla="*/ 40 w 120"/>
                <a:gd name="T29" fmla="*/ 119 h 122"/>
                <a:gd name="T30" fmla="*/ 48 w 120"/>
                <a:gd name="T31" fmla="*/ 109 h 122"/>
                <a:gd name="T32" fmla="*/ 56 w 120"/>
                <a:gd name="T33" fmla="*/ 111 h 122"/>
                <a:gd name="T34" fmla="*/ 71 w 120"/>
                <a:gd name="T35" fmla="*/ 122 h 122"/>
                <a:gd name="T36" fmla="*/ 72 w 120"/>
                <a:gd name="T37" fmla="*/ 109 h 122"/>
                <a:gd name="T38" fmla="*/ 80 w 120"/>
                <a:gd name="T39" fmla="*/ 107 h 122"/>
                <a:gd name="T40" fmla="*/ 98 w 120"/>
                <a:gd name="T41" fmla="*/ 109 h 122"/>
                <a:gd name="T42" fmla="*/ 94 w 120"/>
                <a:gd name="T43" fmla="*/ 98 h 122"/>
                <a:gd name="T44" fmla="*/ 100 w 120"/>
                <a:gd name="T45" fmla="*/ 92 h 122"/>
                <a:gd name="T46" fmla="*/ 117 w 120"/>
                <a:gd name="T47" fmla="*/ 85 h 122"/>
                <a:gd name="T48" fmla="*/ 107 w 120"/>
                <a:gd name="T49" fmla="*/ 77 h 122"/>
                <a:gd name="T50" fmla="*/ 110 w 120"/>
                <a:gd name="T51" fmla="*/ 68 h 122"/>
                <a:gd name="T52" fmla="*/ 120 w 120"/>
                <a:gd name="T53" fmla="*/ 55 h 122"/>
                <a:gd name="T54" fmla="*/ 109 w 120"/>
                <a:gd name="T55" fmla="*/ 53 h 122"/>
                <a:gd name="T56" fmla="*/ 107 w 120"/>
                <a:gd name="T57" fmla="*/ 43 h 122"/>
                <a:gd name="T58" fmla="*/ 109 w 120"/>
                <a:gd name="T59" fmla="*/ 24 h 122"/>
                <a:gd name="T60" fmla="*/ 98 w 120"/>
                <a:gd name="T61" fmla="*/ 29 h 122"/>
                <a:gd name="T62" fmla="*/ 89 w 120"/>
                <a:gd name="T63" fmla="*/ 20 h 122"/>
                <a:gd name="T64" fmla="*/ 81 w 120"/>
                <a:gd name="T65" fmla="*/ 4 h 122"/>
                <a:gd name="T66" fmla="*/ 101 w 120"/>
                <a:gd name="T67" fmla="*/ 61 h 122"/>
                <a:gd name="T68" fmla="*/ 20 w 120"/>
                <a:gd name="T69" fmla="*/ 61 h 122"/>
                <a:gd name="T70" fmla="*/ 101 w 120"/>
                <a:gd name="T71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0" h="122">
                  <a:moveTo>
                    <a:pt x="74" y="14"/>
                  </a:moveTo>
                  <a:cubicBezTo>
                    <a:pt x="71" y="13"/>
                    <a:pt x="68" y="12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7" y="14"/>
                    <a:pt x="44" y="15"/>
                    <a:pt x="42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5" y="27"/>
                    <a:pt x="24" y="28"/>
                    <a:pt x="22" y="31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8"/>
                    <a:pt x="12" y="49"/>
                    <a:pt x="12" y="53"/>
                  </a:cubicBezTo>
                  <a:cubicBezTo>
                    <a:pt x="12" y="53"/>
                    <a:pt x="12" y="53"/>
                    <a:pt x="12" y="53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3" y="73"/>
                    <a:pt x="13" y="76"/>
                    <a:pt x="15" y="80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24" y="94"/>
                    <a:pt x="24" y="94"/>
                    <a:pt x="24" y="94"/>
                  </a:cubicBezTo>
                  <a:cubicBezTo>
                    <a:pt x="26" y="97"/>
                    <a:pt x="29" y="100"/>
                    <a:pt x="33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40" y="119"/>
                    <a:pt x="40" y="119"/>
                    <a:pt x="40" y="119"/>
                  </a:cubicBezTo>
                  <a:cubicBezTo>
                    <a:pt x="48" y="109"/>
                    <a:pt x="48" y="109"/>
                    <a:pt x="48" y="109"/>
                  </a:cubicBezTo>
                  <a:cubicBezTo>
                    <a:pt x="48" y="109"/>
                    <a:pt x="48" y="109"/>
                    <a:pt x="48" y="109"/>
                  </a:cubicBezTo>
                  <a:cubicBezTo>
                    <a:pt x="50" y="110"/>
                    <a:pt x="53" y="110"/>
                    <a:pt x="56" y="110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8" y="122"/>
                    <a:pt x="58" y="122"/>
                    <a:pt x="58" y="122"/>
                  </a:cubicBezTo>
                  <a:cubicBezTo>
                    <a:pt x="71" y="122"/>
                    <a:pt x="71" y="122"/>
                    <a:pt x="71" y="122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2" y="109"/>
                    <a:pt x="72" y="109"/>
                    <a:pt x="72" y="109"/>
                  </a:cubicBezTo>
                  <a:cubicBezTo>
                    <a:pt x="75" y="109"/>
                    <a:pt x="77" y="108"/>
                    <a:pt x="80" y="107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8" y="109"/>
                    <a:pt x="98" y="109"/>
                    <a:pt x="98" y="109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96" y="96"/>
                    <a:pt x="98" y="94"/>
                    <a:pt x="99" y="92"/>
                  </a:cubicBezTo>
                  <a:cubicBezTo>
                    <a:pt x="100" y="92"/>
                    <a:pt x="100" y="92"/>
                    <a:pt x="100" y="92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17" y="85"/>
                    <a:pt x="117" y="85"/>
                    <a:pt x="117" y="85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108" y="74"/>
                    <a:pt x="109" y="72"/>
                    <a:pt x="109" y="68"/>
                  </a:cubicBezTo>
                  <a:cubicBezTo>
                    <a:pt x="110" y="68"/>
                    <a:pt x="110" y="68"/>
                    <a:pt x="110" y="68"/>
                  </a:cubicBezTo>
                  <a:cubicBezTo>
                    <a:pt x="120" y="68"/>
                    <a:pt x="120" y="68"/>
                    <a:pt x="120" y="68"/>
                  </a:cubicBezTo>
                  <a:cubicBezTo>
                    <a:pt x="120" y="55"/>
                    <a:pt x="120" y="55"/>
                    <a:pt x="120" y="55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108" y="49"/>
                    <a:pt x="107" y="46"/>
                    <a:pt x="106" y="43"/>
                  </a:cubicBezTo>
                  <a:cubicBezTo>
                    <a:pt x="107" y="43"/>
                    <a:pt x="107" y="43"/>
                    <a:pt x="107" y="43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5" y="26"/>
                    <a:pt x="92" y="23"/>
                    <a:pt x="89" y="21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74" y="14"/>
                    <a:pt x="74" y="14"/>
                    <a:pt x="74" y="14"/>
                  </a:cubicBezTo>
                  <a:close/>
                  <a:moveTo>
                    <a:pt x="101" y="61"/>
                  </a:moveTo>
                  <a:cubicBezTo>
                    <a:pt x="101" y="84"/>
                    <a:pt x="83" y="102"/>
                    <a:pt x="61" y="102"/>
                  </a:cubicBezTo>
                  <a:cubicBezTo>
                    <a:pt x="38" y="102"/>
                    <a:pt x="20" y="84"/>
                    <a:pt x="20" y="61"/>
                  </a:cubicBezTo>
                  <a:cubicBezTo>
                    <a:pt x="20" y="39"/>
                    <a:pt x="38" y="20"/>
                    <a:pt x="61" y="20"/>
                  </a:cubicBezTo>
                  <a:cubicBezTo>
                    <a:pt x="83" y="20"/>
                    <a:pt x="101" y="39"/>
                    <a:pt x="101" y="6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Oval 11"/>
            <p:cNvSpPr>
              <a:spLocks noChangeArrowheads="1"/>
            </p:cNvSpPr>
            <p:nvPr/>
          </p:nvSpPr>
          <p:spPr bwMode="auto">
            <a:xfrm>
              <a:off x="3327779" y="3211265"/>
              <a:ext cx="116454" cy="11973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Freeform 12"/>
            <p:cNvSpPr>
              <a:spLocks noEditPoints="1"/>
            </p:cNvSpPr>
            <p:nvPr/>
          </p:nvSpPr>
          <p:spPr bwMode="auto">
            <a:xfrm>
              <a:off x="3285135" y="3171900"/>
              <a:ext cx="196824" cy="200104"/>
            </a:xfrm>
            <a:custGeom>
              <a:avLst/>
              <a:gdLst>
                <a:gd name="T0" fmla="*/ 43 w 78"/>
                <a:gd name="T1" fmla="*/ 8 h 79"/>
                <a:gd name="T2" fmla="*/ 41 w 78"/>
                <a:gd name="T3" fmla="*/ 0 h 79"/>
                <a:gd name="T4" fmla="*/ 32 w 78"/>
                <a:gd name="T5" fmla="*/ 8 h 79"/>
                <a:gd name="T6" fmla="*/ 27 w 78"/>
                <a:gd name="T7" fmla="*/ 10 h 79"/>
                <a:gd name="T8" fmla="*/ 15 w 78"/>
                <a:gd name="T9" fmla="*/ 8 h 79"/>
                <a:gd name="T10" fmla="*/ 15 w 78"/>
                <a:gd name="T11" fmla="*/ 20 h 79"/>
                <a:gd name="T12" fmla="*/ 7 w 78"/>
                <a:gd name="T13" fmla="*/ 17 h 79"/>
                <a:gd name="T14" fmla="*/ 9 w 78"/>
                <a:gd name="T15" fmla="*/ 29 h 79"/>
                <a:gd name="T16" fmla="*/ 8 w 78"/>
                <a:gd name="T17" fmla="*/ 34 h 79"/>
                <a:gd name="T18" fmla="*/ 0 w 78"/>
                <a:gd name="T19" fmla="*/ 43 h 79"/>
                <a:gd name="T20" fmla="*/ 10 w 78"/>
                <a:gd name="T21" fmla="*/ 51 h 79"/>
                <a:gd name="T22" fmla="*/ 4 w 78"/>
                <a:gd name="T23" fmla="*/ 57 h 79"/>
                <a:gd name="T24" fmla="*/ 16 w 78"/>
                <a:gd name="T25" fmla="*/ 61 h 79"/>
                <a:gd name="T26" fmla="*/ 21 w 78"/>
                <a:gd name="T27" fmla="*/ 66 h 79"/>
                <a:gd name="T28" fmla="*/ 27 w 78"/>
                <a:gd name="T29" fmla="*/ 77 h 79"/>
                <a:gd name="T30" fmla="*/ 31 w 78"/>
                <a:gd name="T31" fmla="*/ 70 h 79"/>
                <a:gd name="T32" fmla="*/ 36 w 78"/>
                <a:gd name="T33" fmla="*/ 71 h 79"/>
                <a:gd name="T34" fmla="*/ 46 w 78"/>
                <a:gd name="T35" fmla="*/ 78 h 79"/>
                <a:gd name="T36" fmla="*/ 47 w 78"/>
                <a:gd name="T37" fmla="*/ 70 h 79"/>
                <a:gd name="T38" fmla="*/ 52 w 78"/>
                <a:gd name="T39" fmla="*/ 69 h 79"/>
                <a:gd name="T40" fmla="*/ 64 w 78"/>
                <a:gd name="T41" fmla="*/ 71 h 79"/>
                <a:gd name="T42" fmla="*/ 61 w 78"/>
                <a:gd name="T43" fmla="*/ 63 h 79"/>
                <a:gd name="T44" fmla="*/ 65 w 78"/>
                <a:gd name="T45" fmla="*/ 59 h 79"/>
                <a:gd name="T46" fmla="*/ 76 w 78"/>
                <a:gd name="T47" fmla="*/ 55 h 79"/>
                <a:gd name="T48" fmla="*/ 70 w 78"/>
                <a:gd name="T49" fmla="*/ 49 h 79"/>
                <a:gd name="T50" fmla="*/ 71 w 78"/>
                <a:gd name="T51" fmla="*/ 44 h 79"/>
                <a:gd name="T52" fmla="*/ 78 w 78"/>
                <a:gd name="T53" fmla="*/ 36 h 79"/>
                <a:gd name="T54" fmla="*/ 71 w 78"/>
                <a:gd name="T55" fmla="*/ 34 h 79"/>
                <a:gd name="T56" fmla="*/ 69 w 78"/>
                <a:gd name="T57" fmla="*/ 28 h 79"/>
                <a:gd name="T58" fmla="*/ 71 w 78"/>
                <a:gd name="T59" fmla="*/ 16 h 79"/>
                <a:gd name="T60" fmla="*/ 64 w 78"/>
                <a:gd name="T61" fmla="*/ 18 h 79"/>
                <a:gd name="T62" fmla="*/ 58 w 78"/>
                <a:gd name="T63" fmla="*/ 13 h 79"/>
                <a:gd name="T64" fmla="*/ 53 w 78"/>
                <a:gd name="T65" fmla="*/ 2 h 79"/>
                <a:gd name="T66" fmla="*/ 66 w 78"/>
                <a:gd name="T67" fmla="*/ 39 h 79"/>
                <a:gd name="T68" fmla="*/ 13 w 78"/>
                <a:gd name="T69" fmla="*/ 39 h 79"/>
                <a:gd name="T70" fmla="*/ 66 w 78"/>
                <a:gd name="T71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8" h="79">
                  <a:moveTo>
                    <a:pt x="48" y="9"/>
                  </a:moveTo>
                  <a:cubicBezTo>
                    <a:pt x="46" y="8"/>
                    <a:pt x="45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9"/>
                    <a:pt x="29" y="9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7" y="17"/>
                    <a:pt x="16" y="18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1"/>
                    <a:pt x="9" y="32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7"/>
                    <a:pt x="9" y="49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17" y="63"/>
                    <a:pt x="19" y="64"/>
                    <a:pt x="22" y="66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3" y="71"/>
                    <a:pt x="35" y="71"/>
                    <a:pt x="36" y="71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49" y="70"/>
                    <a:pt x="51" y="70"/>
                    <a:pt x="52" y="69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2" y="62"/>
                    <a:pt x="64" y="61"/>
                    <a:pt x="65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48"/>
                    <a:pt x="71" y="46"/>
                    <a:pt x="71" y="44"/>
                  </a:cubicBezTo>
                  <a:cubicBezTo>
                    <a:pt x="71" y="44"/>
                    <a:pt x="71" y="44"/>
                    <a:pt x="71" y="44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0" y="32"/>
                    <a:pt x="70" y="30"/>
                    <a:pt x="69" y="28"/>
                  </a:cubicBezTo>
                  <a:cubicBezTo>
                    <a:pt x="69" y="28"/>
                    <a:pt x="69" y="28"/>
                    <a:pt x="69" y="28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2" y="17"/>
                    <a:pt x="60" y="15"/>
                    <a:pt x="58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48" y="9"/>
                    <a:pt x="48" y="9"/>
                    <a:pt x="48" y="9"/>
                  </a:cubicBezTo>
                  <a:close/>
                  <a:moveTo>
                    <a:pt x="66" y="39"/>
                  </a:moveTo>
                  <a:cubicBezTo>
                    <a:pt x="66" y="54"/>
                    <a:pt x="54" y="66"/>
                    <a:pt x="40" y="66"/>
                  </a:cubicBezTo>
                  <a:cubicBezTo>
                    <a:pt x="25" y="66"/>
                    <a:pt x="13" y="54"/>
                    <a:pt x="13" y="39"/>
                  </a:cubicBezTo>
                  <a:cubicBezTo>
                    <a:pt x="13" y="25"/>
                    <a:pt x="25" y="13"/>
                    <a:pt x="40" y="13"/>
                  </a:cubicBezTo>
                  <a:cubicBezTo>
                    <a:pt x="54" y="13"/>
                    <a:pt x="66" y="25"/>
                    <a:pt x="66" y="39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Freeform 13"/>
            <p:cNvSpPr>
              <a:spLocks noEditPoints="1"/>
            </p:cNvSpPr>
            <p:nvPr/>
          </p:nvSpPr>
          <p:spPr bwMode="auto">
            <a:xfrm>
              <a:off x="3463916" y="2948833"/>
              <a:ext cx="157460" cy="154179"/>
            </a:xfrm>
            <a:custGeom>
              <a:avLst/>
              <a:gdLst>
                <a:gd name="T0" fmla="*/ 31 w 62"/>
                <a:gd name="T1" fmla="*/ 7 h 61"/>
                <a:gd name="T2" fmla="*/ 55 w 62"/>
                <a:gd name="T3" fmla="*/ 31 h 61"/>
                <a:gd name="T4" fmla="*/ 31 w 62"/>
                <a:gd name="T5" fmla="*/ 54 h 61"/>
                <a:gd name="T6" fmla="*/ 8 w 62"/>
                <a:gd name="T7" fmla="*/ 31 h 61"/>
                <a:gd name="T8" fmla="*/ 31 w 62"/>
                <a:gd name="T9" fmla="*/ 7 h 61"/>
                <a:gd name="T10" fmla="*/ 31 w 62"/>
                <a:gd name="T11" fmla="*/ 7 h 61"/>
                <a:gd name="T12" fmla="*/ 31 w 62"/>
                <a:gd name="T13" fmla="*/ 0 h 61"/>
                <a:gd name="T14" fmla="*/ 31 w 62"/>
                <a:gd name="T15" fmla="*/ 0 h 61"/>
                <a:gd name="T16" fmla="*/ 0 w 62"/>
                <a:gd name="T17" fmla="*/ 31 h 61"/>
                <a:gd name="T18" fmla="*/ 31 w 62"/>
                <a:gd name="T19" fmla="*/ 61 h 61"/>
                <a:gd name="T20" fmla="*/ 31 w 62"/>
                <a:gd name="T21" fmla="*/ 61 h 61"/>
                <a:gd name="T22" fmla="*/ 62 w 62"/>
                <a:gd name="T23" fmla="*/ 31 h 61"/>
                <a:gd name="T24" fmla="*/ 31 w 62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1">
                  <a:moveTo>
                    <a:pt x="31" y="7"/>
                  </a:moveTo>
                  <a:cubicBezTo>
                    <a:pt x="44" y="7"/>
                    <a:pt x="55" y="18"/>
                    <a:pt x="55" y="31"/>
                  </a:cubicBezTo>
                  <a:cubicBezTo>
                    <a:pt x="55" y="43"/>
                    <a:pt x="44" y="54"/>
                    <a:pt x="31" y="54"/>
                  </a:cubicBezTo>
                  <a:cubicBezTo>
                    <a:pt x="18" y="54"/>
                    <a:pt x="8" y="43"/>
                    <a:pt x="8" y="31"/>
                  </a:cubicBezTo>
                  <a:cubicBezTo>
                    <a:pt x="8" y="18"/>
                    <a:pt x="18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3"/>
                    <a:pt x="0" y="31"/>
                  </a:cubicBezTo>
                  <a:cubicBezTo>
                    <a:pt x="0" y="48"/>
                    <a:pt x="14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48" y="61"/>
                    <a:pt x="62" y="48"/>
                    <a:pt x="62" y="31"/>
                  </a:cubicBezTo>
                  <a:cubicBezTo>
                    <a:pt x="62" y="13"/>
                    <a:pt x="4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Freeform 14"/>
            <p:cNvSpPr>
              <a:spLocks noEditPoints="1"/>
            </p:cNvSpPr>
            <p:nvPr/>
          </p:nvSpPr>
          <p:spPr bwMode="auto">
            <a:xfrm>
              <a:off x="3411430" y="2893066"/>
              <a:ext cx="264072" cy="265712"/>
            </a:xfrm>
            <a:custGeom>
              <a:avLst/>
              <a:gdLst>
                <a:gd name="T0" fmla="*/ 57 w 104"/>
                <a:gd name="T1" fmla="*/ 10 h 105"/>
                <a:gd name="T2" fmla="*/ 54 w 104"/>
                <a:gd name="T3" fmla="*/ 0 h 105"/>
                <a:gd name="T4" fmla="*/ 42 w 104"/>
                <a:gd name="T5" fmla="*/ 11 h 105"/>
                <a:gd name="T6" fmla="*/ 36 w 104"/>
                <a:gd name="T7" fmla="*/ 13 h 105"/>
                <a:gd name="T8" fmla="*/ 20 w 104"/>
                <a:gd name="T9" fmla="*/ 11 h 105"/>
                <a:gd name="T10" fmla="*/ 19 w 104"/>
                <a:gd name="T11" fmla="*/ 26 h 105"/>
                <a:gd name="T12" fmla="*/ 9 w 104"/>
                <a:gd name="T13" fmla="*/ 22 h 105"/>
                <a:gd name="T14" fmla="*/ 12 w 104"/>
                <a:gd name="T15" fmla="*/ 39 h 105"/>
                <a:gd name="T16" fmla="*/ 10 w 104"/>
                <a:gd name="T17" fmla="*/ 45 h 105"/>
                <a:gd name="T18" fmla="*/ 0 w 104"/>
                <a:gd name="T19" fmla="*/ 58 h 105"/>
                <a:gd name="T20" fmla="*/ 13 w 104"/>
                <a:gd name="T21" fmla="*/ 68 h 105"/>
                <a:gd name="T22" fmla="*/ 5 w 104"/>
                <a:gd name="T23" fmla="*/ 75 h 105"/>
                <a:gd name="T24" fmla="*/ 20 w 104"/>
                <a:gd name="T25" fmla="*/ 81 h 105"/>
                <a:gd name="T26" fmla="*/ 28 w 104"/>
                <a:gd name="T27" fmla="*/ 88 h 105"/>
                <a:gd name="T28" fmla="*/ 35 w 104"/>
                <a:gd name="T29" fmla="*/ 102 h 105"/>
                <a:gd name="T30" fmla="*/ 41 w 104"/>
                <a:gd name="T31" fmla="*/ 94 h 105"/>
                <a:gd name="T32" fmla="*/ 48 w 104"/>
                <a:gd name="T33" fmla="*/ 95 h 105"/>
                <a:gd name="T34" fmla="*/ 61 w 104"/>
                <a:gd name="T35" fmla="*/ 105 h 105"/>
                <a:gd name="T36" fmla="*/ 62 w 104"/>
                <a:gd name="T37" fmla="*/ 94 h 105"/>
                <a:gd name="T38" fmla="*/ 69 w 104"/>
                <a:gd name="T39" fmla="*/ 92 h 105"/>
                <a:gd name="T40" fmla="*/ 85 w 104"/>
                <a:gd name="T41" fmla="*/ 94 h 105"/>
                <a:gd name="T42" fmla="*/ 81 w 104"/>
                <a:gd name="T43" fmla="*/ 84 h 105"/>
                <a:gd name="T44" fmla="*/ 86 w 104"/>
                <a:gd name="T45" fmla="*/ 79 h 105"/>
                <a:gd name="T46" fmla="*/ 101 w 104"/>
                <a:gd name="T47" fmla="*/ 73 h 105"/>
                <a:gd name="T48" fmla="*/ 93 w 104"/>
                <a:gd name="T49" fmla="*/ 66 h 105"/>
                <a:gd name="T50" fmla="*/ 95 w 104"/>
                <a:gd name="T51" fmla="*/ 59 h 105"/>
                <a:gd name="T52" fmla="*/ 104 w 104"/>
                <a:gd name="T53" fmla="*/ 47 h 105"/>
                <a:gd name="T54" fmla="*/ 94 w 104"/>
                <a:gd name="T55" fmla="*/ 45 h 105"/>
                <a:gd name="T56" fmla="*/ 92 w 104"/>
                <a:gd name="T57" fmla="*/ 37 h 105"/>
                <a:gd name="T58" fmla="*/ 94 w 104"/>
                <a:gd name="T59" fmla="*/ 21 h 105"/>
                <a:gd name="T60" fmla="*/ 84 w 104"/>
                <a:gd name="T61" fmla="*/ 24 h 105"/>
                <a:gd name="T62" fmla="*/ 77 w 104"/>
                <a:gd name="T63" fmla="*/ 17 h 105"/>
                <a:gd name="T64" fmla="*/ 70 w 104"/>
                <a:gd name="T65" fmla="*/ 3 h 105"/>
                <a:gd name="T66" fmla="*/ 88 w 104"/>
                <a:gd name="T67" fmla="*/ 53 h 105"/>
                <a:gd name="T68" fmla="*/ 17 w 104"/>
                <a:gd name="T69" fmla="*/ 53 h 105"/>
                <a:gd name="T70" fmla="*/ 88 w 104"/>
                <a:gd name="T71" fmla="*/ 5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" h="105">
                  <a:moveTo>
                    <a:pt x="63" y="11"/>
                  </a:moveTo>
                  <a:cubicBezTo>
                    <a:pt x="61" y="11"/>
                    <a:pt x="59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0" y="12"/>
                    <a:pt x="38" y="12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2" y="22"/>
                    <a:pt x="20" y="24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1" y="41"/>
                    <a:pt x="10" y="42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63"/>
                    <a:pt x="11" y="66"/>
                    <a:pt x="13" y="68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2" y="83"/>
                    <a:pt x="25" y="86"/>
                    <a:pt x="28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5" y="98"/>
                    <a:pt x="25" y="98"/>
                    <a:pt x="25" y="98"/>
                  </a:cubicBezTo>
                  <a:cubicBezTo>
                    <a:pt x="35" y="102"/>
                    <a:pt x="35" y="102"/>
                    <a:pt x="35" y="102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3" y="94"/>
                    <a:pt x="46" y="95"/>
                    <a:pt x="48" y="95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5" y="93"/>
                    <a:pt x="67" y="93"/>
                    <a:pt x="69" y="92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85" y="94"/>
                    <a:pt x="85" y="94"/>
                    <a:pt x="85" y="94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1" y="84"/>
                    <a:pt x="81" y="84"/>
                    <a:pt x="81" y="84"/>
                  </a:cubicBezTo>
                  <a:cubicBezTo>
                    <a:pt x="83" y="83"/>
                    <a:pt x="84" y="81"/>
                    <a:pt x="86" y="79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93" y="66"/>
                    <a:pt x="93" y="66"/>
                    <a:pt x="93" y="66"/>
                  </a:cubicBezTo>
                  <a:cubicBezTo>
                    <a:pt x="93" y="66"/>
                    <a:pt x="93" y="66"/>
                    <a:pt x="93" y="66"/>
                  </a:cubicBezTo>
                  <a:cubicBezTo>
                    <a:pt x="93" y="64"/>
                    <a:pt x="94" y="62"/>
                    <a:pt x="94" y="59"/>
                  </a:cubicBezTo>
                  <a:cubicBezTo>
                    <a:pt x="95" y="59"/>
                    <a:pt x="95" y="59"/>
                    <a:pt x="95" y="59"/>
                  </a:cubicBezTo>
                  <a:cubicBezTo>
                    <a:pt x="104" y="58"/>
                    <a:pt x="104" y="58"/>
                    <a:pt x="104" y="58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94" y="45"/>
                    <a:pt x="94" y="45"/>
                    <a:pt x="94" y="45"/>
                  </a:cubicBezTo>
                  <a:cubicBezTo>
                    <a:pt x="94" y="45"/>
                    <a:pt x="94" y="45"/>
                    <a:pt x="94" y="45"/>
                  </a:cubicBezTo>
                  <a:cubicBezTo>
                    <a:pt x="93" y="42"/>
                    <a:pt x="93" y="39"/>
                    <a:pt x="92" y="37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4" y="24"/>
                    <a:pt x="84" y="24"/>
                    <a:pt x="84" y="24"/>
                  </a:cubicBezTo>
                  <a:cubicBezTo>
                    <a:pt x="82" y="22"/>
                    <a:pt x="79" y="19"/>
                    <a:pt x="77" y="18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63" y="11"/>
                    <a:pt x="63" y="11"/>
                    <a:pt x="63" y="11"/>
                  </a:cubicBezTo>
                  <a:close/>
                  <a:moveTo>
                    <a:pt x="88" y="53"/>
                  </a:moveTo>
                  <a:cubicBezTo>
                    <a:pt x="88" y="72"/>
                    <a:pt x="72" y="88"/>
                    <a:pt x="52" y="88"/>
                  </a:cubicBezTo>
                  <a:cubicBezTo>
                    <a:pt x="33" y="88"/>
                    <a:pt x="17" y="72"/>
                    <a:pt x="17" y="53"/>
                  </a:cubicBezTo>
                  <a:cubicBezTo>
                    <a:pt x="17" y="33"/>
                    <a:pt x="33" y="17"/>
                    <a:pt x="52" y="17"/>
                  </a:cubicBezTo>
                  <a:cubicBezTo>
                    <a:pt x="72" y="17"/>
                    <a:pt x="88" y="33"/>
                    <a:pt x="88" y="53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Freeform 15"/>
            <p:cNvSpPr>
              <a:spLocks noEditPoints="1"/>
            </p:cNvSpPr>
            <p:nvPr/>
          </p:nvSpPr>
          <p:spPr bwMode="auto">
            <a:xfrm>
              <a:off x="2962015" y="3055446"/>
              <a:ext cx="109894" cy="108254"/>
            </a:xfrm>
            <a:custGeom>
              <a:avLst/>
              <a:gdLst>
                <a:gd name="T0" fmla="*/ 22 w 43"/>
                <a:gd name="T1" fmla="*/ 7 h 43"/>
                <a:gd name="T2" fmla="*/ 36 w 43"/>
                <a:gd name="T3" fmla="*/ 21 h 43"/>
                <a:gd name="T4" fmla="*/ 22 w 43"/>
                <a:gd name="T5" fmla="*/ 36 h 43"/>
                <a:gd name="T6" fmla="*/ 7 w 43"/>
                <a:gd name="T7" fmla="*/ 21 h 43"/>
                <a:gd name="T8" fmla="*/ 22 w 43"/>
                <a:gd name="T9" fmla="*/ 7 h 43"/>
                <a:gd name="T10" fmla="*/ 22 w 43"/>
                <a:gd name="T11" fmla="*/ 7 h 43"/>
                <a:gd name="T12" fmla="*/ 22 w 43"/>
                <a:gd name="T13" fmla="*/ 0 h 43"/>
                <a:gd name="T14" fmla="*/ 22 w 43"/>
                <a:gd name="T15" fmla="*/ 0 h 43"/>
                <a:gd name="T16" fmla="*/ 0 w 43"/>
                <a:gd name="T17" fmla="*/ 21 h 43"/>
                <a:gd name="T18" fmla="*/ 22 w 43"/>
                <a:gd name="T19" fmla="*/ 43 h 43"/>
                <a:gd name="T20" fmla="*/ 22 w 43"/>
                <a:gd name="T21" fmla="*/ 43 h 43"/>
                <a:gd name="T22" fmla="*/ 43 w 43"/>
                <a:gd name="T23" fmla="*/ 21 h 43"/>
                <a:gd name="T24" fmla="*/ 22 w 43"/>
                <a:gd name="T2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3">
                  <a:moveTo>
                    <a:pt x="22" y="7"/>
                  </a:moveTo>
                  <a:cubicBezTo>
                    <a:pt x="30" y="7"/>
                    <a:pt x="36" y="13"/>
                    <a:pt x="36" y="21"/>
                  </a:cubicBezTo>
                  <a:cubicBezTo>
                    <a:pt x="36" y="29"/>
                    <a:pt x="30" y="36"/>
                    <a:pt x="22" y="36"/>
                  </a:cubicBezTo>
                  <a:cubicBezTo>
                    <a:pt x="14" y="36"/>
                    <a:pt x="7" y="29"/>
                    <a:pt x="7" y="21"/>
                  </a:cubicBezTo>
                  <a:cubicBezTo>
                    <a:pt x="7" y="13"/>
                    <a:pt x="14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moveTo>
                    <a:pt x="22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33"/>
                    <a:pt x="10" y="43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33" y="43"/>
                    <a:pt x="43" y="33"/>
                    <a:pt x="43" y="21"/>
                  </a:cubicBezTo>
                  <a:cubicBezTo>
                    <a:pt x="43" y="9"/>
                    <a:pt x="33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Freeform 16"/>
            <p:cNvSpPr>
              <a:spLocks noEditPoints="1"/>
            </p:cNvSpPr>
            <p:nvPr/>
          </p:nvSpPr>
          <p:spPr bwMode="auto">
            <a:xfrm>
              <a:off x="2924291" y="3016081"/>
              <a:ext cx="182062" cy="185343"/>
            </a:xfrm>
            <a:custGeom>
              <a:avLst/>
              <a:gdLst>
                <a:gd name="T0" fmla="*/ 40 w 72"/>
                <a:gd name="T1" fmla="*/ 7 h 73"/>
                <a:gd name="T2" fmla="*/ 38 w 72"/>
                <a:gd name="T3" fmla="*/ 0 h 73"/>
                <a:gd name="T4" fmla="*/ 30 w 72"/>
                <a:gd name="T5" fmla="*/ 8 h 73"/>
                <a:gd name="T6" fmla="*/ 25 w 72"/>
                <a:gd name="T7" fmla="*/ 9 h 73"/>
                <a:gd name="T8" fmla="*/ 14 w 72"/>
                <a:gd name="T9" fmla="*/ 8 h 73"/>
                <a:gd name="T10" fmla="*/ 14 w 72"/>
                <a:gd name="T11" fmla="*/ 18 h 73"/>
                <a:gd name="T12" fmla="*/ 7 w 72"/>
                <a:gd name="T13" fmla="*/ 15 h 73"/>
                <a:gd name="T14" fmla="*/ 9 w 72"/>
                <a:gd name="T15" fmla="*/ 27 h 73"/>
                <a:gd name="T16" fmla="*/ 8 w 72"/>
                <a:gd name="T17" fmla="*/ 31 h 73"/>
                <a:gd name="T18" fmla="*/ 0 w 72"/>
                <a:gd name="T19" fmla="*/ 40 h 73"/>
                <a:gd name="T20" fmla="*/ 9 w 72"/>
                <a:gd name="T21" fmla="*/ 47 h 73"/>
                <a:gd name="T22" fmla="*/ 4 w 72"/>
                <a:gd name="T23" fmla="*/ 52 h 73"/>
                <a:gd name="T24" fmla="*/ 15 w 72"/>
                <a:gd name="T25" fmla="*/ 56 h 73"/>
                <a:gd name="T26" fmla="*/ 20 w 72"/>
                <a:gd name="T27" fmla="*/ 61 h 73"/>
                <a:gd name="T28" fmla="*/ 25 w 72"/>
                <a:gd name="T29" fmla="*/ 71 h 73"/>
                <a:gd name="T30" fmla="*/ 29 w 72"/>
                <a:gd name="T31" fmla="*/ 65 h 73"/>
                <a:gd name="T32" fmla="*/ 34 w 72"/>
                <a:gd name="T33" fmla="*/ 66 h 73"/>
                <a:gd name="T34" fmla="*/ 43 w 72"/>
                <a:gd name="T35" fmla="*/ 72 h 73"/>
                <a:gd name="T36" fmla="*/ 44 w 72"/>
                <a:gd name="T37" fmla="*/ 65 h 73"/>
                <a:gd name="T38" fmla="*/ 48 w 72"/>
                <a:gd name="T39" fmla="*/ 64 h 73"/>
                <a:gd name="T40" fmla="*/ 59 w 72"/>
                <a:gd name="T41" fmla="*/ 65 h 73"/>
                <a:gd name="T42" fmla="*/ 57 w 72"/>
                <a:gd name="T43" fmla="*/ 58 h 73"/>
                <a:gd name="T44" fmla="*/ 60 w 72"/>
                <a:gd name="T45" fmla="*/ 55 h 73"/>
                <a:gd name="T46" fmla="*/ 70 w 72"/>
                <a:gd name="T47" fmla="*/ 51 h 73"/>
                <a:gd name="T48" fmla="*/ 65 w 72"/>
                <a:gd name="T49" fmla="*/ 45 h 73"/>
                <a:gd name="T50" fmla="*/ 66 w 72"/>
                <a:gd name="T51" fmla="*/ 40 h 73"/>
                <a:gd name="T52" fmla="*/ 72 w 72"/>
                <a:gd name="T53" fmla="*/ 33 h 73"/>
                <a:gd name="T54" fmla="*/ 65 w 72"/>
                <a:gd name="T55" fmla="*/ 31 h 73"/>
                <a:gd name="T56" fmla="*/ 64 w 72"/>
                <a:gd name="T57" fmla="*/ 25 h 73"/>
                <a:gd name="T58" fmla="*/ 66 w 72"/>
                <a:gd name="T59" fmla="*/ 14 h 73"/>
                <a:gd name="T60" fmla="*/ 59 w 72"/>
                <a:gd name="T61" fmla="*/ 17 h 73"/>
                <a:gd name="T62" fmla="*/ 54 w 72"/>
                <a:gd name="T63" fmla="*/ 12 h 73"/>
                <a:gd name="T64" fmla="*/ 49 w 72"/>
                <a:gd name="T65" fmla="*/ 2 h 73"/>
                <a:gd name="T66" fmla="*/ 61 w 72"/>
                <a:gd name="T67" fmla="*/ 36 h 73"/>
                <a:gd name="T68" fmla="*/ 12 w 72"/>
                <a:gd name="T69" fmla="*/ 36 h 73"/>
                <a:gd name="T70" fmla="*/ 61 w 72"/>
                <a:gd name="T71" fmla="*/ 3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2" h="73">
                  <a:moveTo>
                    <a:pt x="44" y="8"/>
                  </a:moveTo>
                  <a:cubicBezTo>
                    <a:pt x="43" y="7"/>
                    <a:pt x="41" y="7"/>
                    <a:pt x="40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8" y="8"/>
                    <a:pt x="27" y="8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6" y="15"/>
                    <a:pt x="15" y="17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8" y="43"/>
                    <a:pt x="9" y="45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6" y="58"/>
                    <a:pt x="18" y="59"/>
                    <a:pt x="20" y="60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1" y="65"/>
                    <a:pt x="32" y="65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5" y="64"/>
                    <a:pt x="47" y="64"/>
                    <a:pt x="48" y="63"/>
                  </a:cubicBezTo>
                  <a:cubicBezTo>
                    <a:pt x="48" y="64"/>
                    <a:pt x="48" y="64"/>
                    <a:pt x="48" y="64"/>
                  </a:cubicBezTo>
                  <a:cubicBezTo>
                    <a:pt x="53" y="69"/>
                    <a:pt x="53" y="69"/>
                    <a:pt x="53" y="69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8" y="57"/>
                    <a:pt x="59" y="56"/>
                    <a:pt x="60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5" y="44"/>
                    <a:pt x="65" y="43"/>
                    <a:pt x="66" y="40"/>
                  </a:cubicBezTo>
                  <a:cubicBezTo>
                    <a:pt x="66" y="40"/>
                    <a:pt x="66" y="40"/>
                    <a:pt x="66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5" y="29"/>
                    <a:pt x="65" y="27"/>
                    <a:pt x="64" y="25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7" y="15"/>
                    <a:pt x="55" y="13"/>
                    <a:pt x="54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4" y="8"/>
                    <a:pt x="44" y="8"/>
                    <a:pt x="44" y="8"/>
                  </a:cubicBezTo>
                  <a:close/>
                  <a:moveTo>
                    <a:pt x="61" y="36"/>
                  </a:moveTo>
                  <a:cubicBezTo>
                    <a:pt x="61" y="50"/>
                    <a:pt x="50" y="61"/>
                    <a:pt x="37" y="61"/>
                  </a:cubicBezTo>
                  <a:cubicBezTo>
                    <a:pt x="23" y="61"/>
                    <a:pt x="12" y="50"/>
                    <a:pt x="12" y="36"/>
                  </a:cubicBezTo>
                  <a:cubicBezTo>
                    <a:pt x="12" y="23"/>
                    <a:pt x="23" y="12"/>
                    <a:pt x="37" y="12"/>
                  </a:cubicBezTo>
                  <a:cubicBezTo>
                    <a:pt x="50" y="12"/>
                    <a:pt x="61" y="23"/>
                    <a:pt x="61" y="3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7"/>
            <p:cNvSpPr>
              <a:spLocks noEditPoints="1"/>
            </p:cNvSpPr>
            <p:nvPr/>
          </p:nvSpPr>
          <p:spPr bwMode="auto">
            <a:xfrm>
              <a:off x="2983337" y="3303117"/>
              <a:ext cx="223068" cy="200104"/>
            </a:xfrm>
            <a:custGeom>
              <a:avLst/>
              <a:gdLst>
                <a:gd name="T0" fmla="*/ 44 w 88"/>
                <a:gd name="T1" fmla="*/ 5 h 79"/>
                <a:gd name="T2" fmla="*/ 78 w 88"/>
                <a:gd name="T3" fmla="*/ 31 h 79"/>
                <a:gd name="T4" fmla="*/ 53 w 88"/>
                <a:gd name="T5" fmla="*/ 73 h 79"/>
                <a:gd name="T6" fmla="*/ 44 w 88"/>
                <a:gd name="T7" fmla="*/ 74 h 79"/>
                <a:gd name="T8" fmla="*/ 11 w 88"/>
                <a:gd name="T9" fmla="*/ 48 h 79"/>
                <a:gd name="T10" fmla="*/ 14 w 88"/>
                <a:gd name="T11" fmla="*/ 22 h 79"/>
                <a:gd name="T12" fmla="*/ 35 w 88"/>
                <a:gd name="T13" fmla="*/ 6 h 79"/>
                <a:gd name="T14" fmla="*/ 44 w 88"/>
                <a:gd name="T15" fmla="*/ 5 h 79"/>
                <a:gd name="T16" fmla="*/ 44 w 88"/>
                <a:gd name="T17" fmla="*/ 0 h 79"/>
                <a:gd name="T18" fmla="*/ 34 w 88"/>
                <a:gd name="T19" fmla="*/ 1 h 79"/>
                <a:gd name="T20" fmla="*/ 6 w 88"/>
                <a:gd name="T21" fmla="*/ 50 h 79"/>
                <a:gd name="T22" fmla="*/ 44 w 88"/>
                <a:gd name="T23" fmla="*/ 79 h 79"/>
                <a:gd name="T24" fmla="*/ 54 w 88"/>
                <a:gd name="T25" fmla="*/ 78 h 79"/>
                <a:gd name="T26" fmla="*/ 82 w 88"/>
                <a:gd name="T27" fmla="*/ 30 h 79"/>
                <a:gd name="T28" fmla="*/ 44 w 88"/>
                <a:gd name="T2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79">
                  <a:moveTo>
                    <a:pt x="44" y="5"/>
                  </a:moveTo>
                  <a:cubicBezTo>
                    <a:pt x="60" y="5"/>
                    <a:pt x="74" y="16"/>
                    <a:pt x="78" y="31"/>
                  </a:cubicBezTo>
                  <a:cubicBezTo>
                    <a:pt x="83" y="49"/>
                    <a:pt x="71" y="68"/>
                    <a:pt x="53" y="73"/>
                  </a:cubicBezTo>
                  <a:cubicBezTo>
                    <a:pt x="50" y="74"/>
                    <a:pt x="47" y="74"/>
                    <a:pt x="44" y="74"/>
                  </a:cubicBezTo>
                  <a:cubicBezTo>
                    <a:pt x="28" y="74"/>
                    <a:pt x="15" y="64"/>
                    <a:pt x="11" y="48"/>
                  </a:cubicBezTo>
                  <a:cubicBezTo>
                    <a:pt x="8" y="39"/>
                    <a:pt x="10" y="30"/>
                    <a:pt x="14" y="22"/>
                  </a:cubicBezTo>
                  <a:cubicBezTo>
                    <a:pt x="19" y="14"/>
                    <a:pt x="27" y="8"/>
                    <a:pt x="35" y="6"/>
                  </a:cubicBezTo>
                  <a:cubicBezTo>
                    <a:pt x="38" y="5"/>
                    <a:pt x="41" y="5"/>
                    <a:pt x="44" y="5"/>
                  </a:cubicBezTo>
                  <a:moveTo>
                    <a:pt x="44" y="0"/>
                  </a:moveTo>
                  <a:cubicBezTo>
                    <a:pt x="41" y="0"/>
                    <a:pt x="38" y="1"/>
                    <a:pt x="34" y="1"/>
                  </a:cubicBezTo>
                  <a:cubicBezTo>
                    <a:pt x="13" y="7"/>
                    <a:pt x="0" y="28"/>
                    <a:pt x="6" y="50"/>
                  </a:cubicBezTo>
                  <a:cubicBezTo>
                    <a:pt x="11" y="67"/>
                    <a:pt x="27" y="79"/>
                    <a:pt x="44" y="79"/>
                  </a:cubicBezTo>
                  <a:cubicBezTo>
                    <a:pt x="47" y="79"/>
                    <a:pt x="51" y="79"/>
                    <a:pt x="54" y="78"/>
                  </a:cubicBezTo>
                  <a:cubicBezTo>
                    <a:pt x="75" y="72"/>
                    <a:pt x="88" y="51"/>
                    <a:pt x="82" y="30"/>
                  </a:cubicBezTo>
                  <a:cubicBezTo>
                    <a:pt x="78" y="12"/>
                    <a:pt x="62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8" name="Freeform 18"/>
            <p:cNvSpPr>
              <a:spLocks noEditPoints="1"/>
            </p:cNvSpPr>
            <p:nvPr/>
          </p:nvSpPr>
          <p:spPr bwMode="auto">
            <a:xfrm>
              <a:off x="2927570" y="3232588"/>
              <a:ext cx="336241" cy="341162"/>
            </a:xfrm>
            <a:custGeom>
              <a:avLst/>
              <a:gdLst>
                <a:gd name="T0" fmla="*/ 58 w 133"/>
                <a:gd name="T1" fmla="*/ 14 h 135"/>
                <a:gd name="T2" fmla="*/ 52 w 133"/>
                <a:gd name="T3" fmla="*/ 2 h 135"/>
                <a:gd name="T4" fmla="*/ 41 w 133"/>
                <a:gd name="T5" fmla="*/ 20 h 135"/>
                <a:gd name="T6" fmla="*/ 33 w 133"/>
                <a:gd name="T7" fmla="*/ 24 h 135"/>
                <a:gd name="T8" fmla="*/ 13 w 133"/>
                <a:gd name="T9" fmla="*/ 27 h 135"/>
                <a:gd name="T10" fmla="*/ 16 w 133"/>
                <a:gd name="T11" fmla="*/ 45 h 135"/>
                <a:gd name="T12" fmla="*/ 3 w 133"/>
                <a:gd name="T13" fmla="*/ 44 h 135"/>
                <a:gd name="T14" fmla="*/ 12 w 133"/>
                <a:gd name="T15" fmla="*/ 63 h 135"/>
                <a:gd name="T16" fmla="*/ 12 w 133"/>
                <a:gd name="T17" fmla="*/ 72 h 135"/>
                <a:gd name="T18" fmla="*/ 3 w 133"/>
                <a:gd name="T19" fmla="*/ 91 h 135"/>
                <a:gd name="T20" fmla="*/ 22 w 133"/>
                <a:gd name="T21" fmla="*/ 100 h 135"/>
                <a:gd name="T22" fmla="*/ 15 w 133"/>
                <a:gd name="T23" fmla="*/ 111 h 135"/>
                <a:gd name="T24" fmla="*/ 36 w 133"/>
                <a:gd name="T25" fmla="*/ 113 h 135"/>
                <a:gd name="T26" fmla="*/ 47 w 133"/>
                <a:gd name="T27" fmla="*/ 119 h 135"/>
                <a:gd name="T28" fmla="*/ 61 w 133"/>
                <a:gd name="T29" fmla="*/ 135 h 135"/>
                <a:gd name="T30" fmla="*/ 66 w 133"/>
                <a:gd name="T31" fmla="*/ 122 h 135"/>
                <a:gd name="T32" fmla="*/ 75 w 133"/>
                <a:gd name="T33" fmla="*/ 122 h 135"/>
                <a:gd name="T34" fmla="*/ 94 w 133"/>
                <a:gd name="T35" fmla="*/ 129 h 135"/>
                <a:gd name="T36" fmla="*/ 92 w 133"/>
                <a:gd name="T37" fmla="*/ 116 h 135"/>
                <a:gd name="T38" fmla="*/ 100 w 133"/>
                <a:gd name="T39" fmla="*/ 111 h 135"/>
                <a:gd name="T40" fmla="*/ 120 w 133"/>
                <a:gd name="T41" fmla="*/ 109 h 135"/>
                <a:gd name="T42" fmla="*/ 112 w 133"/>
                <a:gd name="T43" fmla="*/ 97 h 135"/>
                <a:gd name="T44" fmla="*/ 116 w 133"/>
                <a:gd name="T45" fmla="*/ 90 h 135"/>
                <a:gd name="T46" fmla="*/ 133 w 133"/>
                <a:gd name="T47" fmla="*/ 78 h 135"/>
                <a:gd name="T48" fmla="*/ 120 w 133"/>
                <a:gd name="T49" fmla="*/ 71 h 135"/>
                <a:gd name="T50" fmla="*/ 121 w 133"/>
                <a:gd name="T51" fmla="*/ 61 h 135"/>
                <a:gd name="T52" fmla="*/ 128 w 133"/>
                <a:gd name="T53" fmla="*/ 45 h 135"/>
                <a:gd name="T54" fmla="*/ 115 w 133"/>
                <a:gd name="T55" fmla="*/ 45 h 135"/>
                <a:gd name="T56" fmla="*/ 110 w 133"/>
                <a:gd name="T57" fmla="*/ 35 h 135"/>
                <a:gd name="T58" fmla="*/ 108 w 133"/>
                <a:gd name="T59" fmla="*/ 15 h 135"/>
                <a:gd name="T60" fmla="*/ 97 w 133"/>
                <a:gd name="T61" fmla="*/ 23 h 135"/>
                <a:gd name="T62" fmla="*/ 85 w 133"/>
                <a:gd name="T63" fmla="*/ 16 h 135"/>
                <a:gd name="T64" fmla="*/ 72 w 133"/>
                <a:gd name="T65" fmla="*/ 0 h 135"/>
                <a:gd name="T66" fmla="*/ 110 w 133"/>
                <a:gd name="T67" fmla="*/ 56 h 135"/>
                <a:gd name="T68" fmla="*/ 22 w 133"/>
                <a:gd name="T69" fmla="*/ 79 h 135"/>
                <a:gd name="T70" fmla="*/ 110 w 133"/>
                <a:gd name="T71" fmla="*/ 5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3" h="135">
                  <a:moveTo>
                    <a:pt x="67" y="13"/>
                  </a:moveTo>
                  <a:cubicBezTo>
                    <a:pt x="64" y="13"/>
                    <a:pt x="61" y="13"/>
                    <a:pt x="58" y="14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38" y="21"/>
                    <a:pt x="36" y="22"/>
                    <a:pt x="33" y="24"/>
                  </a:cubicBezTo>
                  <a:cubicBezTo>
                    <a:pt x="33" y="24"/>
                    <a:pt x="33" y="24"/>
                    <a:pt x="33" y="24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9" y="40"/>
                    <a:pt x="18" y="43"/>
                    <a:pt x="16" y="45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66"/>
                    <a:pt x="11" y="68"/>
                    <a:pt x="12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8" y="94"/>
                    <a:pt x="20" y="97"/>
                    <a:pt x="22" y="100"/>
                  </a:cubicBezTo>
                  <a:cubicBezTo>
                    <a:pt x="22" y="100"/>
                    <a:pt x="22" y="100"/>
                    <a:pt x="22" y="100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9" y="115"/>
                    <a:pt x="43" y="117"/>
                    <a:pt x="48" y="119"/>
                  </a:cubicBezTo>
                  <a:cubicBezTo>
                    <a:pt x="47" y="119"/>
                    <a:pt x="47" y="119"/>
                    <a:pt x="47" y="119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61" y="135"/>
                    <a:pt x="61" y="135"/>
                    <a:pt x="61" y="135"/>
                  </a:cubicBezTo>
                  <a:cubicBezTo>
                    <a:pt x="66" y="122"/>
                    <a:pt x="66" y="122"/>
                    <a:pt x="66" y="122"/>
                  </a:cubicBezTo>
                  <a:cubicBezTo>
                    <a:pt x="66" y="122"/>
                    <a:pt x="66" y="122"/>
                    <a:pt x="66" y="122"/>
                  </a:cubicBezTo>
                  <a:cubicBezTo>
                    <a:pt x="69" y="122"/>
                    <a:pt x="72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81" y="134"/>
                    <a:pt x="81" y="134"/>
                    <a:pt x="81" y="134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2" y="116"/>
                    <a:pt x="92" y="116"/>
                    <a:pt x="92" y="116"/>
                  </a:cubicBezTo>
                  <a:cubicBezTo>
                    <a:pt x="95" y="114"/>
                    <a:pt x="97" y="113"/>
                    <a:pt x="99" y="111"/>
                  </a:cubicBezTo>
                  <a:cubicBezTo>
                    <a:pt x="100" y="111"/>
                    <a:pt x="100" y="111"/>
                    <a:pt x="100" y="111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20" y="109"/>
                    <a:pt x="120" y="109"/>
                    <a:pt x="120" y="109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3" y="95"/>
                    <a:pt x="115" y="92"/>
                    <a:pt x="116" y="90"/>
                  </a:cubicBezTo>
                  <a:cubicBezTo>
                    <a:pt x="116" y="90"/>
                    <a:pt x="116" y="90"/>
                    <a:pt x="116" y="90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33" y="78"/>
                    <a:pt x="133" y="78"/>
                    <a:pt x="133" y="78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120" y="68"/>
                    <a:pt x="121" y="66"/>
                    <a:pt x="120" y="61"/>
                  </a:cubicBezTo>
                  <a:cubicBezTo>
                    <a:pt x="121" y="61"/>
                    <a:pt x="121" y="61"/>
                    <a:pt x="121" y="61"/>
                  </a:cubicBezTo>
                  <a:cubicBezTo>
                    <a:pt x="131" y="58"/>
                    <a:pt x="131" y="58"/>
                    <a:pt x="131" y="58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5" y="45"/>
                    <a:pt x="115" y="45"/>
                    <a:pt x="115" y="45"/>
                  </a:cubicBezTo>
                  <a:cubicBezTo>
                    <a:pt x="114" y="42"/>
                    <a:pt x="112" y="39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08" y="15"/>
                    <a:pt x="108" y="15"/>
                    <a:pt x="108" y="15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3" y="20"/>
                    <a:pt x="89" y="18"/>
                    <a:pt x="85" y="17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3"/>
                    <a:pt x="67" y="13"/>
                    <a:pt x="67" y="13"/>
                  </a:cubicBezTo>
                  <a:close/>
                  <a:moveTo>
                    <a:pt x="110" y="56"/>
                  </a:moveTo>
                  <a:cubicBezTo>
                    <a:pt x="116" y="80"/>
                    <a:pt x="102" y="105"/>
                    <a:pt x="78" y="111"/>
                  </a:cubicBezTo>
                  <a:cubicBezTo>
                    <a:pt x="53" y="118"/>
                    <a:pt x="29" y="103"/>
                    <a:pt x="22" y="79"/>
                  </a:cubicBezTo>
                  <a:cubicBezTo>
                    <a:pt x="16" y="55"/>
                    <a:pt x="31" y="30"/>
                    <a:pt x="55" y="24"/>
                  </a:cubicBezTo>
                  <a:cubicBezTo>
                    <a:pt x="79" y="18"/>
                    <a:pt x="104" y="32"/>
                    <a:pt x="110" y="5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543083" y="958486"/>
            <a:ext cx="448019" cy="444332"/>
            <a:chOff x="5293839" y="1738470"/>
            <a:chExt cx="398569" cy="395289"/>
          </a:xfrm>
          <a:solidFill>
            <a:srgbClr val="3B8ABF"/>
          </a:solidFill>
        </p:grpSpPr>
        <p:sp>
          <p:nvSpPr>
            <p:cNvPr id="30" name="Freeform 5"/>
            <p:cNvSpPr/>
            <p:nvPr/>
          </p:nvSpPr>
          <p:spPr bwMode="auto">
            <a:xfrm>
              <a:off x="5359448" y="1804078"/>
              <a:ext cx="264072" cy="264072"/>
            </a:xfrm>
            <a:custGeom>
              <a:avLst/>
              <a:gdLst>
                <a:gd name="T0" fmla="*/ 25 w 104"/>
                <a:gd name="T1" fmla="*/ 15 h 104"/>
                <a:gd name="T2" fmla="*/ 15 w 104"/>
                <a:gd name="T3" fmla="*/ 79 h 104"/>
                <a:gd name="T4" fmla="*/ 80 w 104"/>
                <a:gd name="T5" fmla="*/ 89 h 104"/>
                <a:gd name="T6" fmla="*/ 89 w 104"/>
                <a:gd name="T7" fmla="*/ 25 h 104"/>
                <a:gd name="T8" fmla="*/ 25 w 104"/>
                <a:gd name="T9" fmla="*/ 1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25" y="15"/>
                  </a:moveTo>
                  <a:cubicBezTo>
                    <a:pt x="4" y="30"/>
                    <a:pt x="0" y="59"/>
                    <a:pt x="15" y="79"/>
                  </a:cubicBezTo>
                  <a:cubicBezTo>
                    <a:pt x="30" y="100"/>
                    <a:pt x="59" y="104"/>
                    <a:pt x="80" y="89"/>
                  </a:cubicBezTo>
                  <a:cubicBezTo>
                    <a:pt x="100" y="74"/>
                    <a:pt x="104" y="45"/>
                    <a:pt x="89" y="25"/>
                  </a:cubicBezTo>
                  <a:cubicBezTo>
                    <a:pt x="74" y="4"/>
                    <a:pt x="45" y="0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latin typeface="Impact" panose="020B0806030902050204" pitchFamily="34" charset="0"/>
              </a:endParaRPr>
            </a:p>
          </p:txBody>
        </p:sp>
        <p:sp>
          <p:nvSpPr>
            <p:cNvPr id="33" name="Freeform 7"/>
            <p:cNvSpPr/>
            <p:nvPr/>
          </p:nvSpPr>
          <p:spPr bwMode="auto">
            <a:xfrm>
              <a:off x="5359445" y="1804078"/>
              <a:ext cx="264072" cy="264072"/>
            </a:xfrm>
            <a:custGeom>
              <a:avLst/>
              <a:gdLst>
                <a:gd name="T0" fmla="*/ 25 w 104"/>
                <a:gd name="T1" fmla="*/ 15 h 104"/>
                <a:gd name="T2" fmla="*/ 15 w 104"/>
                <a:gd name="T3" fmla="*/ 79 h 104"/>
                <a:gd name="T4" fmla="*/ 80 w 104"/>
                <a:gd name="T5" fmla="*/ 89 h 104"/>
                <a:gd name="T6" fmla="*/ 89 w 104"/>
                <a:gd name="T7" fmla="*/ 25 h 104"/>
                <a:gd name="T8" fmla="*/ 25 w 104"/>
                <a:gd name="T9" fmla="*/ 1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25" y="15"/>
                  </a:moveTo>
                  <a:cubicBezTo>
                    <a:pt x="4" y="30"/>
                    <a:pt x="0" y="59"/>
                    <a:pt x="15" y="79"/>
                  </a:cubicBezTo>
                  <a:cubicBezTo>
                    <a:pt x="30" y="100"/>
                    <a:pt x="59" y="104"/>
                    <a:pt x="80" y="89"/>
                  </a:cubicBezTo>
                  <a:cubicBezTo>
                    <a:pt x="100" y="74"/>
                    <a:pt x="104" y="45"/>
                    <a:pt x="89" y="25"/>
                  </a:cubicBezTo>
                  <a:cubicBezTo>
                    <a:pt x="74" y="4"/>
                    <a:pt x="45" y="0"/>
                    <a:pt x="25" y="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800" dirty="0">
                  <a:solidFill>
                    <a:prstClr val="white"/>
                  </a:solidFill>
                  <a:latin typeface="Impact" panose="020B0806030902050204" pitchFamily="34" charset="0"/>
                </a:rPr>
                <a:t>1</a:t>
              </a:r>
              <a:endParaRPr lang="zh-CN" altLang="en-US" sz="18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4" name="Freeform 8"/>
            <p:cNvSpPr>
              <a:spLocks noEditPoints="1"/>
            </p:cNvSpPr>
            <p:nvPr/>
          </p:nvSpPr>
          <p:spPr bwMode="auto">
            <a:xfrm>
              <a:off x="5293839" y="1738470"/>
              <a:ext cx="398569" cy="395289"/>
            </a:xfrm>
            <a:custGeom>
              <a:avLst/>
              <a:gdLst>
                <a:gd name="T0" fmla="*/ 46 w 157"/>
                <a:gd name="T1" fmla="*/ 23 h 156"/>
                <a:gd name="T2" fmla="*/ 34 w 157"/>
                <a:gd name="T3" fmla="*/ 13 h 156"/>
                <a:gd name="T4" fmla="*/ 30 w 157"/>
                <a:gd name="T5" fmla="*/ 37 h 156"/>
                <a:gd name="T6" fmla="*/ 23 w 157"/>
                <a:gd name="T7" fmla="*/ 46 h 156"/>
                <a:gd name="T8" fmla="*/ 3 w 157"/>
                <a:gd name="T9" fmla="*/ 57 h 156"/>
                <a:gd name="T10" fmla="*/ 15 w 157"/>
                <a:gd name="T11" fmla="*/ 76 h 156"/>
                <a:gd name="T12" fmla="*/ 0 w 157"/>
                <a:gd name="T13" fmla="*/ 81 h 156"/>
                <a:gd name="T14" fmla="*/ 18 w 157"/>
                <a:gd name="T15" fmla="*/ 97 h 156"/>
                <a:gd name="T16" fmla="*/ 22 w 157"/>
                <a:gd name="T17" fmla="*/ 107 h 156"/>
                <a:gd name="T18" fmla="*/ 21 w 157"/>
                <a:gd name="T19" fmla="*/ 130 h 156"/>
                <a:gd name="T20" fmla="*/ 45 w 157"/>
                <a:gd name="T21" fmla="*/ 132 h 156"/>
                <a:gd name="T22" fmla="*/ 42 w 157"/>
                <a:gd name="T23" fmla="*/ 147 h 156"/>
                <a:gd name="T24" fmla="*/ 65 w 157"/>
                <a:gd name="T25" fmla="*/ 140 h 156"/>
                <a:gd name="T26" fmla="*/ 80 w 157"/>
                <a:gd name="T27" fmla="*/ 142 h 156"/>
                <a:gd name="T28" fmla="*/ 102 w 157"/>
                <a:gd name="T29" fmla="*/ 153 h 156"/>
                <a:gd name="T30" fmla="*/ 101 w 157"/>
                <a:gd name="T31" fmla="*/ 137 h 156"/>
                <a:gd name="T32" fmla="*/ 111 w 157"/>
                <a:gd name="T33" fmla="*/ 133 h 156"/>
                <a:gd name="T34" fmla="*/ 135 w 157"/>
                <a:gd name="T35" fmla="*/ 132 h 156"/>
                <a:gd name="T36" fmla="*/ 127 w 157"/>
                <a:gd name="T37" fmla="*/ 118 h 156"/>
                <a:gd name="T38" fmla="*/ 133 w 157"/>
                <a:gd name="T39" fmla="*/ 110 h 156"/>
                <a:gd name="T40" fmla="*/ 154 w 157"/>
                <a:gd name="T41" fmla="*/ 98 h 156"/>
                <a:gd name="T42" fmla="*/ 140 w 157"/>
                <a:gd name="T43" fmla="*/ 90 h 156"/>
                <a:gd name="T44" fmla="*/ 142 w 157"/>
                <a:gd name="T45" fmla="*/ 80 h 156"/>
                <a:gd name="T46" fmla="*/ 154 w 157"/>
                <a:gd name="T47" fmla="*/ 60 h 156"/>
                <a:gd name="T48" fmla="*/ 138 w 157"/>
                <a:gd name="T49" fmla="*/ 58 h 156"/>
                <a:gd name="T50" fmla="*/ 134 w 157"/>
                <a:gd name="T51" fmla="*/ 47 h 156"/>
                <a:gd name="T52" fmla="*/ 135 w 157"/>
                <a:gd name="T53" fmla="*/ 26 h 156"/>
                <a:gd name="T54" fmla="*/ 121 w 157"/>
                <a:gd name="T55" fmla="*/ 32 h 156"/>
                <a:gd name="T56" fmla="*/ 111 w 157"/>
                <a:gd name="T57" fmla="*/ 24 h 156"/>
                <a:gd name="T58" fmla="*/ 100 w 157"/>
                <a:gd name="T59" fmla="*/ 3 h 156"/>
                <a:gd name="T60" fmla="*/ 91 w 157"/>
                <a:gd name="T61" fmla="*/ 16 h 156"/>
                <a:gd name="T62" fmla="*/ 76 w 157"/>
                <a:gd name="T63" fmla="*/ 14 h 156"/>
                <a:gd name="T64" fmla="*/ 55 w 157"/>
                <a:gd name="T65" fmla="*/ 3 h 156"/>
                <a:gd name="T66" fmla="*/ 120 w 157"/>
                <a:gd name="T67" fmla="*/ 47 h 156"/>
                <a:gd name="T68" fmla="*/ 36 w 157"/>
                <a:gd name="T69" fmla="*/ 109 h 156"/>
                <a:gd name="T70" fmla="*/ 120 w 157"/>
                <a:gd name="T71" fmla="*/ 4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7" h="156">
                  <a:moveTo>
                    <a:pt x="55" y="19"/>
                  </a:moveTo>
                  <a:cubicBezTo>
                    <a:pt x="52" y="20"/>
                    <a:pt x="49" y="22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7" y="40"/>
                    <a:pt x="25" y="43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5" y="69"/>
                    <a:pt x="15" y="72"/>
                    <a:pt x="15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9" y="101"/>
                    <a:pt x="19" y="102"/>
                    <a:pt x="22" y="107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8" y="127"/>
                    <a:pt x="41" y="130"/>
                    <a:pt x="45" y="132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2" y="147"/>
                    <a:pt x="42" y="147"/>
                    <a:pt x="42" y="147"/>
                  </a:cubicBezTo>
                  <a:cubicBezTo>
                    <a:pt x="57" y="153"/>
                    <a:pt x="57" y="153"/>
                    <a:pt x="57" y="153"/>
                  </a:cubicBezTo>
                  <a:cubicBezTo>
                    <a:pt x="65" y="140"/>
                    <a:pt x="65" y="140"/>
                    <a:pt x="65" y="140"/>
                  </a:cubicBezTo>
                  <a:cubicBezTo>
                    <a:pt x="70" y="141"/>
                    <a:pt x="75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102" y="153"/>
                    <a:pt x="102" y="153"/>
                    <a:pt x="102" y="153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5" y="136"/>
                    <a:pt x="108" y="134"/>
                    <a:pt x="111" y="132"/>
                  </a:cubicBezTo>
                  <a:cubicBezTo>
                    <a:pt x="111" y="133"/>
                    <a:pt x="111" y="133"/>
                    <a:pt x="111" y="133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35" y="132"/>
                    <a:pt x="135" y="132"/>
                    <a:pt x="135" y="132"/>
                  </a:cubicBezTo>
                  <a:cubicBezTo>
                    <a:pt x="127" y="118"/>
                    <a:pt x="127" y="118"/>
                    <a:pt x="127" y="118"/>
                  </a:cubicBezTo>
                  <a:cubicBezTo>
                    <a:pt x="127" y="118"/>
                    <a:pt x="127" y="118"/>
                    <a:pt x="127" y="118"/>
                  </a:cubicBezTo>
                  <a:cubicBezTo>
                    <a:pt x="129" y="116"/>
                    <a:pt x="131" y="113"/>
                    <a:pt x="133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1" y="87"/>
                    <a:pt x="141" y="83"/>
                    <a:pt x="141" y="80"/>
                  </a:cubicBezTo>
                  <a:cubicBezTo>
                    <a:pt x="142" y="80"/>
                    <a:pt x="142" y="80"/>
                    <a:pt x="142" y="80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38" y="58"/>
                    <a:pt x="138" y="58"/>
                    <a:pt x="138" y="58"/>
                  </a:cubicBezTo>
                  <a:cubicBezTo>
                    <a:pt x="137" y="55"/>
                    <a:pt x="136" y="52"/>
                    <a:pt x="133" y="48"/>
                  </a:cubicBezTo>
                  <a:cubicBezTo>
                    <a:pt x="134" y="47"/>
                    <a:pt x="134" y="47"/>
                    <a:pt x="134" y="47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18" y="29"/>
                    <a:pt x="115" y="27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6" y="15"/>
                    <a:pt x="81" y="15"/>
                    <a:pt x="76" y="15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19"/>
                    <a:pt x="55" y="19"/>
                    <a:pt x="55" y="19"/>
                  </a:cubicBezTo>
                  <a:close/>
                  <a:moveTo>
                    <a:pt x="120" y="47"/>
                  </a:moveTo>
                  <a:cubicBezTo>
                    <a:pt x="138" y="70"/>
                    <a:pt x="133" y="103"/>
                    <a:pt x="109" y="120"/>
                  </a:cubicBezTo>
                  <a:cubicBezTo>
                    <a:pt x="86" y="137"/>
                    <a:pt x="53" y="133"/>
                    <a:pt x="36" y="109"/>
                  </a:cubicBezTo>
                  <a:cubicBezTo>
                    <a:pt x="19" y="86"/>
                    <a:pt x="23" y="53"/>
                    <a:pt x="47" y="36"/>
                  </a:cubicBezTo>
                  <a:cubicBezTo>
                    <a:pt x="70" y="19"/>
                    <a:pt x="103" y="23"/>
                    <a:pt x="120" y="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latin typeface="Impact" panose="020B080603090205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543085" y="1935611"/>
            <a:ext cx="448019" cy="444332"/>
            <a:chOff x="5293841" y="1738470"/>
            <a:chExt cx="398569" cy="395289"/>
          </a:xfrm>
          <a:solidFill>
            <a:srgbClr val="FF0000"/>
          </a:solidFill>
        </p:grpSpPr>
        <p:sp>
          <p:nvSpPr>
            <p:cNvPr id="41" name="Freeform 5"/>
            <p:cNvSpPr/>
            <p:nvPr/>
          </p:nvSpPr>
          <p:spPr bwMode="auto">
            <a:xfrm>
              <a:off x="5359448" y="1804078"/>
              <a:ext cx="264072" cy="264072"/>
            </a:xfrm>
            <a:custGeom>
              <a:avLst/>
              <a:gdLst>
                <a:gd name="T0" fmla="*/ 25 w 104"/>
                <a:gd name="T1" fmla="*/ 15 h 104"/>
                <a:gd name="T2" fmla="*/ 15 w 104"/>
                <a:gd name="T3" fmla="*/ 79 h 104"/>
                <a:gd name="T4" fmla="*/ 80 w 104"/>
                <a:gd name="T5" fmla="*/ 89 h 104"/>
                <a:gd name="T6" fmla="*/ 89 w 104"/>
                <a:gd name="T7" fmla="*/ 25 h 104"/>
                <a:gd name="T8" fmla="*/ 25 w 104"/>
                <a:gd name="T9" fmla="*/ 1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25" y="15"/>
                  </a:moveTo>
                  <a:cubicBezTo>
                    <a:pt x="4" y="30"/>
                    <a:pt x="0" y="59"/>
                    <a:pt x="15" y="79"/>
                  </a:cubicBezTo>
                  <a:cubicBezTo>
                    <a:pt x="30" y="100"/>
                    <a:pt x="59" y="104"/>
                    <a:pt x="80" y="89"/>
                  </a:cubicBezTo>
                  <a:cubicBezTo>
                    <a:pt x="100" y="74"/>
                    <a:pt x="104" y="45"/>
                    <a:pt x="89" y="25"/>
                  </a:cubicBezTo>
                  <a:cubicBezTo>
                    <a:pt x="74" y="4"/>
                    <a:pt x="45" y="0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latin typeface="Impact" panose="020B0806030902050204" pitchFamily="34" charset="0"/>
              </a:endParaRPr>
            </a:p>
          </p:txBody>
        </p:sp>
        <p:sp>
          <p:nvSpPr>
            <p:cNvPr id="42" name="Freeform 7"/>
            <p:cNvSpPr/>
            <p:nvPr/>
          </p:nvSpPr>
          <p:spPr bwMode="auto">
            <a:xfrm>
              <a:off x="5359448" y="1804078"/>
              <a:ext cx="264072" cy="264072"/>
            </a:xfrm>
            <a:custGeom>
              <a:avLst/>
              <a:gdLst>
                <a:gd name="T0" fmla="*/ 25 w 104"/>
                <a:gd name="T1" fmla="*/ 15 h 104"/>
                <a:gd name="T2" fmla="*/ 15 w 104"/>
                <a:gd name="T3" fmla="*/ 79 h 104"/>
                <a:gd name="T4" fmla="*/ 80 w 104"/>
                <a:gd name="T5" fmla="*/ 89 h 104"/>
                <a:gd name="T6" fmla="*/ 89 w 104"/>
                <a:gd name="T7" fmla="*/ 25 h 104"/>
                <a:gd name="T8" fmla="*/ 25 w 104"/>
                <a:gd name="T9" fmla="*/ 1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25" y="15"/>
                  </a:moveTo>
                  <a:cubicBezTo>
                    <a:pt x="4" y="30"/>
                    <a:pt x="0" y="59"/>
                    <a:pt x="15" y="79"/>
                  </a:cubicBezTo>
                  <a:cubicBezTo>
                    <a:pt x="30" y="100"/>
                    <a:pt x="59" y="104"/>
                    <a:pt x="80" y="89"/>
                  </a:cubicBezTo>
                  <a:cubicBezTo>
                    <a:pt x="100" y="74"/>
                    <a:pt x="104" y="45"/>
                    <a:pt x="89" y="25"/>
                  </a:cubicBezTo>
                  <a:cubicBezTo>
                    <a:pt x="74" y="4"/>
                    <a:pt x="45" y="0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800">
                  <a:solidFill>
                    <a:prstClr val="white"/>
                  </a:solidFill>
                  <a:latin typeface="Impact" panose="020B0806030902050204" pitchFamily="34" charset="0"/>
                </a:rPr>
                <a:t>2</a:t>
              </a:r>
              <a:endParaRPr lang="zh-CN" altLang="en-US" sz="180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3" name="Freeform 8"/>
            <p:cNvSpPr>
              <a:spLocks noEditPoints="1"/>
            </p:cNvSpPr>
            <p:nvPr/>
          </p:nvSpPr>
          <p:spPr bwMode="auto">
            <a:xfrm>
              <a:off x="5293841" y="1738470"/>
              <a:ext cx="398569" cy="395289"/>
            </a:xfrm>
            <a:custGeom>
              <a:avLst/>
              <a:gdLst>
                <a:gd name="T0" fmla="*/ 46 w 157"/>
                <a:gd name="T1" fmla="*/ 23 h 156"/>
                <a:gd name="T2" fmla="*/ 34 w 157"/>
                <a:gd name="T3" fmla="*/ 13 h 156"/>
                <a:gd name="T4" fmla="*/ 30 w 157"/>
                <a:gd name="T5" fmla="*/ 37 h 156"/>
                <a:gd name="T6" fmla="*/ 23 w 157"/>
                <a:gd name="T7" fmla="*/ 46 h 156"/>
                <a:gd name="T8" fmla="*/ 3 w 157"/>
                <a:gd name="T9" fmla="*/ 57 h 156"/>
                <a:gd name="T10" fmla="*/ 15 w 157"/>
                <a:gd name="T11" fmla="*/ 76 h 156"/>
                <a:gd name="T12" fmla="*/ 0 w 157"/>
                <a:gd name="T13" fmla="*/ 81 h 156"/>
                <a:gd name="T14" fmla="*/ 18 w 157"/>
                <a:gd name="T15" fmla="*/ 97 h 156"/>
                <a:gd name="T16" fmla="*/ 22 w 157"/>
                <a:gd name="T17" fmla="*/ 107 h 156"/>
                <a:gd name="T18" fmla="*/ 21 w 157"/>
                <a:gd name="T19" fmla="*/ 130 h 156"/>
                <a:gd name="T20" fmla="*/ 45 w 157"/>
                <a:gd name="T21" fmla="*/ 132 h 156"/>
                <a:gd name="T22" fmla="*/ 42 w 157"/>
                <a:gd name="T23" fmla="*/ 147 h 156"/>
                <a:gd name="T24" fmla="*/ 65 w 157"/>
                <a:gd name="T25" fmla="*/ 140 h 156"/>
                <a:gd name="T26" fmla="*/ 80 w 157"/>
                <a:gd name="T27" fmla="*/ 142 h 156"/>
                <a:gd name="T28" fmla="*/ 102 w 157"/>
                <a:gd name="T29" fmla="*/ 153 h 156"/>
                <a:gd name="T30" fmla="*/ 101 w 157"/>
                <a:gd name="T31" fmla="*/ 137 h 156"/>
                <a:gd name="T32" fmla="*/ 111 w 157"/>
                <a:gd name="T33" fmla="*/ 133 h 156"/>
                <a:gd name="T34" fmla="*/ 135 w 157"/>
                <a:gd name="T35" fmla="*/ 132 h 156"/>
                <a:gd name="T36" fmla="*/ 127 w 157"/>
                <a:gd name="T37" fmla="*/ 118 h 156"/>
                <a:gd name="T38" fmla="*/ 133 w 157"/>
                <a:gd name="T39" fmla="*/ 110 h 156"/>
                <a:gd name="T40" fmla="*/ 154 w 157"/>
                <a:gd name="T41" fmla="*/ 98 h 156"/>
                <a:gd name="T42" fmla="*/ 140 w 157"/>
                <a:gd name="T43" fmla="*/ 90 h 156"/>
                <a:gd name="T44" fmla="*/ 142 w 157"/>
                <a:gd name="T45" fmla="*/ 80 h 156"/>
                <a:gd name="T46" fmla="*/ 154 w 157"/>
                <a:gd name="T47" fmla="*/ 60 h 156"/>
                <a:gd name="T48" fmla="*/ 138 w 157"/>
                <a:gd name="T49" fmla="*/ 58 h 156"/>
                <a:gd name="T50" fmla="*/ 134 w 157"/>
                <a:gd name="T51" fmla="*/ 47 h 156"/>
                <a:gd name="T52" fmla="*/ 135 w 157"/>
                <a:gd name="T53" fmla="*/ 26 h 156"/>
                <a:gd name="T54" fmla="*/ 121 w 157"/>
                <a:gd name="T55" fmla="*/ 32 h 156"/>
                <a:gd name="T56" fmla="*/ 111 w 157"/>
                <a:gd name="T57" fmla="*/ 24 h 156"/>
                <a:gd name="T58" fmla="*/ 100 w 157"/>
                <a:gd name="T59" fmla="*/ 3 h 156"/>
                <a:gd name="T60" fmla="*/ 91 w 157"/>
                <a:gd name="T61" fmla="*/ 16 h 156"/>
                <a:gd name="T62" fmla="*/ 76 w 157"/>
                <a:gd name="T63" fmla="*/ 14 h 156"/>
                <a:gd name="T64" fmla="*/ 55 w 157"/>
                <a:gd name="T65" fmla="*/ 3 h 156"/>
                <a:gd name="T66" fmla="*/ 120 w 157"/>
                <a:gd name="T67" fmla="*/ 47 h 156"/>
                <a:gd name="T68" fmla="*/ 36 w 157"/>
                <a:gd name="T69" fmla="*/ 109 h 156"/>
                <a:gd name="T70" fmla="*/ 120 w 157"/>
                <a:gd name="T71" fmla="*/ 4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7" h="156">
                  <a:moveTo>
                    <a:pt x="55" y="19"/>
                  </a:moveTo>
                  <a:cubicBezTo>
                    <a:pt x="52" y="20"/>
                    <a:pt x="49" y="22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7" y="40"/>
                    <a:pt x="25" y="43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5" y="69"/>
                    <a:pt x="15" y="72"/>
                    <a:pt x="15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9" y="101"/>
                    <a:pt x="19" y="102"/>
                    <a:pt x="22" y="107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8" y="127"/>
                    <a:pt x="41" y="130"/>
                    <a:pt x="45" y="132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2" y="147"/>
                    <a:pt x="42" y="147"/>
                    <a:pt x="42" y="147"/>
                  </a:cubicBezTo>
                  <a:cubicBezTo>
                    <a:pt x="57" y="153"/>
                    <a:pt x="57" y="153"/>
                    <a:pt x="57" y="153"/>
                  </a:cubicBezTo>
                  <a:cubicBezTo>
                    <a:pt x="65" y="140"/>
                    <a:pt x="65" y="140"/>
                    <a:pt x="65" y="140"/>
                  </a:cubicBezTo>
                  <a:cubicBezTo>
                    <a:pt x="70" y="141"/>
                    <a:pt x="75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102" y="153"/>
                    <a:pt x="102" y="153"/>
                    <a:pt x="102" y="153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5" y="136"/>
                    <a:pt x="108" y="134"/>
                    <a:pt x="111" y="132"/>
                  </a:cubicBezTo>
                  <a:cubicBezTo>
                    <a:pt x="111" y="133"/>
                    <a:pt x="111" y="133"/>
                    <a:pt x="111" y="133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35" y="132"/>
                    <a:pt x="135" y="132"/>
                    <a:pt x="135" y="132"/>
                  </a:cubicBezTo>
                  <a:cubicBezTo>
                    <a:pt x="127" y="118"/>
                    <a:pt x="127" y="118"/>
                    <a:pt x="127" y="118"/>
                  </a:cubicBezTo>
                  <a:cubicBezTo>
                    <a:pt x="127" y="118"/>
                    <a:pt x="127" y="118"/>
                    <a:pt x="127" y="118"/>
                  </a:cubicBezTo>
                  <a:cubicBezTo>
                    <a:pt x="129" y="116"/>
                    <a:pt x="131" y="113"/>
                    <a:pt x="133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1" y="87"/>
                    <a:pt x="141" y="83"/>
                    <a:pt x="141" y="80"/>
                  </a:cubicBezTo>
                  <a:cubicBezTo>
                    <a:pt x="142" y="80"/>
                    <a:pt x="142" y="80"/>
                    <a:pt x="142" y="80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38" y="58"/>
                    <a:pt x="138" y="58"/>
                    <a:pt x="138" y="58"/>
                  </a:cubicBezTo>
                  <a:cubicBezTo>
                    <a:pt x="137" y="55"/>
                    <a:pt x="136" y="52"/>
                    <a:pt x="133" y="48"/>
                  </a:cubicBezTo>
                  <a:cubicBezTo>
                    <a:pt x="134" y="47"/>
                    <a:pt x="134" y="47"/>
                    <a:pt x="134" y="47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18" y="29"/>
                    <a:pt x="115" y="27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6" y="15"/>
                    <a:pt x="81" y="15"/>
                    <a:pt x="76" y="15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19"/>
                    <a:pt x="55" y="19"/>
                    <a:pt x="55" y="19"/>
                  </a:cubicBezTo>
                  <a:close/>
                  <a:moveTo>
                    <a:pt x="120" y="47"/>
                  </a:moveTo>
                  <a:cubicBezTo>
                    <a:pt x="138" y="70"/>
                    <a:pt x="133" y="103"/>
                    <a:pt x="109" y="120"/>
                  </a:cubicBezTo>
                  <a:cubicBezTo>
                    <a:pt x="86" y="137"/>
                    <a:pt x="53" y="133"/>
                    <a:pt x="36" y="109"/>
                  </a:cubicBezTo>
                  <a:cubicBezTo>
                    <a:pt x="19" y="86"/>
                    <a:pt x="23" y="53"/>
                    <a:pt x="47" y="36"/>
                  </a:cubicBezTo>
                  <a:cubicBezTo>
                    <a:pt x="70" y="19"/>
                    <a:pt x="103" y="23"/>
                    <a:pt x="120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latin typeface="Impact" panose="020B080603090205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543083" y="2912736"/>
            <a:ext cx="448019" cy="444332"/>
            <a:chOff x="5293839" y="1738470"/>
            <a:chExt cx="398569" cy="395289"/>
          </a:xfrm>
          <a:solidFill>
            <a:srgbClr val="FF0000"/>
          </a:solidFill>
        </p:grpSpPr>
        <p:sp>
          <p:nvSpPr>
            <p:cNvPr id="45" name="Freeform 5"/>
            <p:cNvSpPr/>
            <p:nvPr/>
          </p:nvSpPr>
          <p:spPr bwMode="auto">
            <a:xfrm>
              <a:off x="5359448" y="1804078"/>
              <a:ext cx="264072" cy="264072"/>
            </a:xfrm>
            <a:custGeom>
              <a:avLst/>
              <a:gdLst>
                <a:gd name="T0" fmla="*/ 25 w 104"/>
                <a:gd name="T1" fmla="*/ 15 h 104"/>
                <a:gd name="T2" fmla="*/ 15 w 104"/>
                <a:gd name="T3" fmla="*/ 79 h 104"/>
                <a:gd name="T4" fmla="*/ 80 w 104"/>
                <a:gd name="T5" fmla="*/ 89 h 104"/>
                <a:gd name="T6" fmla="*/ 89 w 104"/>
                <a:gd name="T7" fmla="*/ 25 h 104"/>
                <a:gd name="T8" fmla="*/ 25 w 104"/>
                <a:gd name="T9" fmla="*/ 1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25" y="15"/>
                  </a:moveTo>
                  <a:cubicBezTo>
                    <a:pt x="4" y="30"/>
                    <a:pt x="0" y="59"/>
                    <a:pt x="15" y="79"/>
                  </a:cubicBezTo>
                  <a:cubicBezTo>
                    <a:pt x="30" y="100"/>
                    <a:pt x="59" y="104"/>
                    <a:pt x="80" y="89"/>
                  </a:cubicBezTo>
                  <a:cubicBezTo>
                    <a:pt x="100" y="74"/>
                    <a:pt x="104" y="45"/>
                    <a:pt x="89" y="25"/>
                  </a:cubicBezTo>
                  <a:cubicBezTo>
                    <a:pt x="74" y="4"/>
                    <a:pt x="45" y="0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latin typeface="Impact" panose="020B0806030902050204" pitchFamily="34" charset="0"/>
              </a:endParaRPr>
            </a:p>
          </p:txBody>
        </p:sp>
        <p:sp>
          <p:nvSpPr>
            <p:cNvPr id="46" name="Freeform 7"/>
            <p:cNvSpPr/>
            <p:nvPr/>
          </p:nvSpPr>
          <p:spPr bwMode="auto">
            <a:xfrm>
              <a:off x="5359448" y="1804078"/>
              <a:ext cx="264072" cy="264072"/>
            </a:xfrm>
            <a:custGeom>
              <a:avLst/>
              <a:gdLst>
                <a:gd name="T0" fmla="*/ 25 w 104"/>
                <a:gd name="T1" fmla="*/ 15 h 104"/>
                <a:gd name="T2" fmla="*/ 15 w 104"/>
                <a:gd name="T3" fmla="*/ 79 h 104"/>
                <a:gd name="T4" fmla="*/ 80 w 104"/>
                <a:gd name="T5" fmla="*/ 89 h 104"/>
                <a:gd name="T6" fmla="*/ 89 w 104"/>
                <a:gd name="T7" fmla="*/ 25 h 104"/>
                <a:gd name="T8" fmla="*/ 25 w 104"/>
                <a:gd name="T9" fmla="*/ 1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25" y="15"/>
                  </a:moveTo>
                  <a:cubicBezTo>
                    <a:pt x="4" y="30"/>
                    <a:pt x="0" y="59"/>
                    <a:pt x="15" y="79"/>
                  </a:cubicBezTo>
                  <a:cubicBezTo>
                    <a:pt x="30" y="100"/>
                    <a:pt x="59" y="104"/>
                    <a:pt x="80" y="89"/>
                  </a:cubicBezTo>
                  <a:cubicBezTo>
                    <a:pt x="100" y="74"/>
                    <a:pt x="104" y="45"/>
                    <a:pt x="89" y="25"/>
                  </a:cubicBezTo>
                  <a:cubicBezTo>
                    <a:pt x="74" y="4"/>
                    <a:pt x="45" y="0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800">
                  <a:solidFill>
                    <a:prstClr val="white"/>
                  </a:solidFill>
                  <a:latin typeface="Impact" panose="020B0806030902050204" pitchFamily="34" charset="0"/>
                </a:rPr>
                <a:t>3</a:t>
              </a:r>
              <a:endParaRPr lang="zh-CN" altLang="en-US" sz="180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7" name="Freeform 8"/>
            <p:cNvSpPr>
              <a:spLocks noEditPoints="1"/>
            </p:cNvSpPr>
            <p:nvPr/>
          </p:nvSpPr>
          <p:spPr bwMode="auto">
            <a:xfrm>
              <a:off x="5293839" y="1738470"/>
              <a:ext cx="398569" cy="395289"/>
            </a:xfrm>
            <a:custGeom>
              <a:avLst/>
              <a:gdLst>
                <a:gd name="T0" fmla="*/ 46 w 157"/>
                <a:gd name="T1" fmla="*/ 23 h 156"/>
                <a:gd name="T2" fmla="*/ 34 w 157"/>
                <a:gd name="T3" fmla="*/ 13 h 156"/>
                <a:gd name="T4" fmla="*/ 30 w 157"/>
                <a:gd name="T5" fmla="*/ 37 h 156"/>
                <a:gd name="T6" fmla="*/ 23 w 157"/>
                <a:gd name="T7" fmla="*/ 46 h 156"/>
                <a:gd name="T8" fmla="*/ 3 w 157"/>
                <a:gd name="T9" fmla="*/ 57 h 156"/>
                <a:gd name="T10" fmla="*/ 15 w 157"/>
                <a:gd name="T11" fmla="*/ 76 h 156"/>
                <a:gd name="T12" fmla="*/ 0 w 157"/>
                <a:gd name="T13" fmla="*/ 81 h 156"/>
                <a:gd name="T14" fmla="*/ 18 w 157"/>
                <a:gd name="T15" fmla="*/ 97 h 156"/>
                <a:gd name="T16" fmla="*/ 22 w 157"/>
                <a:gd name="T17" fmla="*/ 107 h 156"/>
                <a:gd name="T18" fmla="*/ 21 w 157"/>
                <a:gd name="T19" fmla="*/ 130 h 156"/>
                <a:gd name="T20" fmla="*/ 45 w 157"/>
                <a:gd name="T21" fmla="*/ 132 h 156"/>
                <a:gd name="T22" fmla="*/ 42 w 157"/>
                <a:gd name="T23" fmla="*/ 147 h 156"/>
                <a:gd name="T24" fmla="*/ 65 w 157"/>
                <a:gd name="T25" fmla="*/ 140 h 156"/>
                <a:gd name="T26" fmla="*/ 80 w 157"/>
                <a:gd name="T27" fmla="*/ 142 h 156"/>
                <a:gd name="T28" fmla="*/ 102 w 157"/>
                <a:gd name="T29" fmla="*/ 153 h 156"/>
                <a:gd name="T30" fmla="*/ 101 w 157"/>
                <a:gd name="T31" fmla="*/ 137 h 156"/>
                <a:gd name="T32" fmla="*/ 111 w 157"/>
                <a:gd name="T33" fmla="*/ 133 h 156"/>
                <a:gd name="T34" fmla="*/ 135 w 157"/>
                <a:gd name="T35" fmla="*/ 132 h 156"/>
                <a:gd name="T36" fmla="*/ 127 w 157"/>
                <a:gd name="T37" fmla="*/ 118 h 156"/>
                <a:gd name="T38" fmla="*/ 133 w 157"/>
                <a:gd name="T39" fmla="*/ 110 h 156"/>
                <a:gd name="T40" fmla="*/ 154 w 157"/>
                <a:gd name="T41" fmla="*/ 98 h 156"/>
                <a:gd name="T42" fmla="*/ 140 w 157"/>
                <a:gd name="T43" fmla="*/ 90 h 156"/>
                <a:gd name="T44" fmla="*/ 142 w 157"/>
                <a:gd name="T45" fmla="*/ 80 h 156"/>
                <a:gd name="T46" fmla="*/ 154 w 157"/>
                <a:gd name="T47" fmla="*/ 60 h 156"/>
                <a:gd name="T48" fmla="*/ 138 w 157"/>
                <a:gd name="T49" fmla="*/ 58 h 156"/>
                <a:gd name="T50" fmla="*/ 134 w 157"/>
                <a:gd name="T51" fmla="*/ 47 h 156"/>
                <a:gd name="T52" fmla="*/ 135 w 157"/>
                <a:gd name="T53" fmla="*/ 26 h 156"/>
                <a:gd name="T54" fmla="*/ 121 w 157"/>
                <a:gd name="T55" fmla="*/ 32 h 156"/>
                <a:gd name="T56" fmla="*/ 111 w 157"/>
                <a:gd name="T57" fmla="*/ 24 h 156"/>
                <a:gd name="T58" fmla="*/ 100 w 157"/>
                <a:gd name="T59" fmla="*/ 3 h 156"/>
                <a:gd name="T60" fmla="*/ 91 w 157"/>
                <a:gd name="T61" fmla="*/ 16 h 156"/>
                <a:gd name="T62" fmla="*/ 76 w 157"/>
                <a:gd name="T63" fmla="*/ 14 h 156"/>
                <a:gd name="T64" fmla="*/ 55 w 157"/>
                <a:gd name="T65" fmla="*/ 3 h 156"/>
                <a:gd name="T66" fmla="*/ 120 w 157"/>
                <a:gd name="T67" fmla="*/ 47 h 156"/>
                <a:gd name="T68" fmla="*/ 36 w 157"/>
                <a:gd name="T69" fmla="*/ 109 h 156"/>
                <a:gd name="T70" fmla="*/ 120 w 157"/>
                <a:gd name="T71" fmla="*/ 4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7" h="156">
                  <a:moveTo>
                    <a:pt x="55" y="19"/>
                  </a:moveTo>
                  <a:cubicBezTo>
                    <a:pt x="52" y="20"/>
                    <a:pt x="49" y="22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7" y="40"/>
                    <a:pt x="25" y="43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5" y="69"/>
                    <a:pt x="15" y="72"/>
                    <a:pt x="15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9" y="101"/>
                    <a:pt x="19" y="102"/>
                    <a:pt x="22" y="107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8" y="127"/>
                    <a:pt x="41" y="130"/>
                    <a:pt x="45" y="132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2" y="147"/>
                    <a:pt x="42" y="147"/>
                    <a:pt x="42" y="147"/>
                  </a:cubicBezTo>
                  <a:cubicBezTo>
                    <a:pt x="57" y="153"/>
                    <a:pt x="57" y="153"/>
                    <a:pt x="57" y="153"/>
                  </a:cubicBezTo>
                  <a:cubicBezTo>
                    <a:pt x="65" y="140"/>
                    <a:pt x="65" y="140"/>
                    <a:pt x="65" y="140"/>
                  </a:cubicBezTo>
                  <a:cubicBezTo>
                    <a:pt x="70" y="141"/>
                    <a:pt x="75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102" y="153"/>
                    <a:pt x="102" y="153"/>
                    <a:pt x="102" y="153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5" y="136"/>
                    <a:pt x="108" y="134"/>
                    <a:pt x="111" y="132"/>
                  </a:cubicBezTo>
                  <a:cubicBezTo>
                    <a:pt x="111" y="133"/>
                    <a:pt x="111" y="133"/>
                    <a:pt x="111" y="133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35" y="132"/>
                    <a:pt x="135" y="132"/>
                    <a:pt x="135" y="132"/>
                  </a:cubicBezTo>
                  <a:cubicBezTo>
                    <a:pt x="127" y="118"/>
                    <a:pt x="127" y="118"/>
                    <a:pt x="127" y="118"/>
                  </a:cubicBezTo>
                  <a:cubicBezTo>
                    <a:pt x="127" y="118"/>
                    <a:pt x="127" y="118"/>
                    <a:pt x="127" y="118"/>
                  </a:cubicBezTo>
                  <a:cubicBezTo>
                    <a:pt x="129" y="116"/>
                    <a:pt x="131" y="113"/>
                    <a:pt x="133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1" y="87"/>
                    <a:pt x="141" y="83"/>
                    <a:pt x="141" y="80"/>
                  </a:cubicBezTo>
                  <a:cubicBezTo>
                    <a:pt x="142" y="80"/>
                    <a:pt x="142" y="80"/>
                    <a:pt x="142" y="80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38" y="58"/>
                    <a:pt x="138" y="58"/>
                    <a:pt x="138" y="58"/>
                  </a:cubicBezTo>
                  <a:cubicBezTo>
                    <a:pt x="137" y="55"/>
                    <a:pt x="136" y="52"/>
                    <a:pt x="133" y="48"/>
                  </a:cubicBezTo>
                  <a:cubicBezTo>
                    <a:pt x="134" y="47"/>
                    <a:pt x="134" y="47"/>
                    <a:pt x="134" y="47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18" y="29"/>
                    <a:pt x="115" y="27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6" y="15"/>
                    <a:pt x="81" y="15"/>
                    <a:pt x="76" y="15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19"/>
                    <a:pt x="55" y="19"/>
                    <a:pt x="55" y="19"/>
                  </a:cubicBezTo>
                  <a:close/>
                  <a:moveTo>
                    <a:pt x="120" y="47"/>
                  </a:moveTo>
                  <a:cubicBezTo>
                    <a:pt x="138" y="70"/>
                    <a:pt x="133" y="103"/>
                    <a:pt x="109" y="120"/>
                  </a:cubicBezTo>
                  <a:cubicBezTo>
                    <a:pt x="86" y="137"/>
                    <a:pt x="53" y="133"/>
                    <a:pt x="36" y="109"/>
                  </a:cubicBezTo>
                  <a:cubicBezTo>
                    <a:pt x="19" y="86"/>
                    <a:pt x="23" y="53"/>
                    <a:pt x="47" y="36"/>
                  </a:cubicBezTo>
                  <a:cubicBezTo>
                    <a:pt x="70" y="19"/>
                    <a:pt x="103" y="23"/>
                    <a:pt x="120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latin typeface="Impact" panose="020B080603090205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551549" y="3824650"/>
            <a:ext cx="448019" cy="444332"/>
            <a:chOff x="5293839" y="1738470"/>
            <a:chExt cx="398569" cy="395289"/>
          </a:xfrm>
          <a:solidFill>
            <a:srgbClr val="FF0000"/>
          </a:solidFill>
        </p:grpSpPr>
        <p:sp>
          <p:nvSpPr>
            <p:cNvPr id="49" name="Freeform 5"/>
            <p:cNvSpPr/>
            <p:nvPr/>
          </p:nvSpPr>
          <p:spPr bwMode="auto">
            <a:xfrm>
              <a:off x="5359448" y="1804078"/>
              <a:ext cx="264072" cy="264072"/>
            </a:xfrm>
            <a:custGeom>
              <a:avLst/>
              <a:gdLst>
                <a:gd name="T0" fmla="*/ 25 w 104"/>
                <a:gd name="T1" fmla="*/ 15 h 104"/>
                <a:gd name="T2" fmla="*/ 15 w 104"/>
                <a:gd name="T3" fmla="*/ 79 h 104"/>
                <a:gd name="T4" fmla="*/ 80 w 104"/>
                <a:gd name="T5" fmla="*/ 89 h 104"/>
                <a:gd name="T6" fmla="*/ 89 w 104"/>
                <a:gd name="T7" fmla="*/ 25 h 104"/>
                <a:gd name="T8" fmla="*/ 25 w 104"/>
                <a:gd name="T9" fmla="*/ 1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25" y="15"/>
                  </a:moveTo>
                  <a:cubicBezTo>
                    <a:pt x="4" y="30"/>
                    <a:pt x="0" y="59"/>
                    <a:pt x="15" y="79"/>
                  </a:cubicBezTo>
                  <a:cubicBezTo>
                    <a:pt x="30" y="100"/>
                    <a:pt x="59" y="104"/>
                    <a:pt x="80" y="89"/>
                  </a:cubicBezTo>
                  <a:cubicBezTo>
                    <a:pt x="100" y="74"/>
                    <a:pt x="104" y="45"/>
                    <a:pt x="89" y="25"/>
                  </a:cubicBezTo>
                  <a:cubicBezTo>
                    <a:pt x="74" y="4"/>
                    <a:pt x="45" y="0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latin typeface="Impact" panose="020B0806030902050204" pitchFamily="34" charset="0"/>
              </a:endParaRPr>
            </a:p>
          </p:txBody>
        </p:sp>
        <p:sp>
          <p:nvSpPr>
            <p:cNvPr id="50" name="Freeform 7"/>
            <p:cNvSpPr/>
            <p:nvPr/>
          </p:nvSpPr>
          <p:spPr bwMode="auto">
            <a:xfrm>
              <a:off x="5359448" y="1804078"/>
              <a:ext cx="264072" cy="264072"/>
            </a:xfrm>
            <a:custGeom>
              <a:avLst/>
              <a:gdLst>
                <a:gd name="T0" fmla="*/ 25 w 104"/>
                <a:gd name="T1" fmla="*/ 15 h 104"/>
                <a:gd name="T2" fmla="*/ 15 w 104"/>
                <a:gd name="T3" fmla="*/ 79 h 104"/>
                <a:gd name="T4" fmla="*/ 80 w 104"/>
                <a:gd name="T5" fmla="*/ 89 h 104"/>
                <a:gd name="T6" fmla="*/ 89 w 104"/>
                <a:gd name="T7" fmla="*/ 25 h 104"/>
                <a:gd name="T8" fmla="*/ 25 w 104"/>
                <a:gd name="T9" fmla="*/ 15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25" y="15"/>
                  </a:moveTo>
                  <a:cubicBezTo>
                    <a:pt x="4" y="30"/>
                    <a:pt x="0" y="59"/>
                    <a:pt x="15" y="79"/>
                  </a:cubicBezTo>
                  <a:cubicBezTo>
                    <a:pt x="30" y="100"/>
                    <a:pt x="59" y="104"/>
                    <a:pt x="80" y="89"/>
                  </a:cubicBezTo>
                  <a:cubicBezTo>
                    <a:pt x="100" y="74"/>
                    <a:pt x="104" y="45"/>
                    <a:pt x="89" y="25"/>
                  </a:cubicBezTo>
                  <a:cubicBezTo>
                    <a:pt x="74" y="4"/>
                    <a:pt x="45" y="0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800" dirty="0">
                  <a:solidFill>
                    <a:prstClr val="white"/>
                  </a:solidFill>
                  <a:latin typeface="Impact" panose="020B0806030902050204" pitchFamily="34" charset="0"/>
                </a:rPr>
                <a:t>4</a:t>
              </a:r>
              <a:endParaRPr lang="zh-CN" altLang="en-US" sz="1800" dirty="0">
                <a:solidFill>
                  <a:prstClr val="white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1" name="Freeform 8"/>
            <p:cNvSpPr>
              <a:spLocks noEditPoints="1"/>
            </p:cNvSpPr>
            <p:nvPr/>
          </p:nvSpPr>
          <p:spPr bwMode="auto">
            <a:xfrm>
              <a:off x="5293839" y="1738470"/>
              <a:ext cx="398569" cy="395289"/>
            </a:xfrm>
            <a:custGeom>
              <a:avLst/>
              <a:gdLst>
                <a:gd name="T0" fmla="*/ 46 w 157"/>
                <a:gd name="T1" fmla="*/ 23 h 156"/>
                <a:gd name="T2" fmla="*/ 34 w 157"/>
                <a:gd name="T3" fmla="*/ 13 h 156"/>
                <a:gd name="T4" fmla="*/ 30 w 157"/>
                <a:gd name="T5" fmla="*/ 37 h 156"/>
                <a:gd name="T6" fmla="*/ 23 w 157"/>
                <a:gd name="T7" fmla="*/ 46 h 156"/>
                <a:gd name="T8" fmla="*/ 3 w 157"/>
                <a:gd name="T9" fmla="*/ 57 h 156"/>
                <a:gd name="T10" fmla="*/ 15 w 157"/>
                <a:gd name="T11" fmla="*/ 76 h 156"/>
                <a:gd name="T12" fmla="*/ 0 w 157"/>
                <a:gd name="T13" fmla="*/ 81 h 156"/>
                <a:gd name="T14" fmla="*/ 18 w 157"/>
                <a:gd name="T15" fmla="*/ 97 h 156"/>
                <a:gd name="T16" fmla="*/ 22 w 157"/>
                <a:gd name="T17" fmla="*/ 107 h 156"/>
                <a:gd name="T18" fmla="*/ 21 w 157"/>
                <a:gd name="T19" fmla="*/ 130 h 156"/>
                <a:gd name="T20" fmla="*/ 45 w 157"/>
                <a:gd name="T21" fmla="*/ 132 h 156"/>
                <a:gd name="T22" fmla="*/ 42 w 157"/>
                <a:gd name="T23" fmla="*/ 147 h 156"/>
                <a:gd name="T24" fmla="*/ 65 w 157"/>
                <a:gd name="T25" fmla="*/ 140 h 156"/>
                <a:gd name="T26" fmla="*/ 80 w 157"/>
                <a:gd name="T27" fmla="*/ 142 h 156"/>
                <a:gd name="T28" fmla="*/ 102 w 157"/>
                <a:gd name="T29" fmla="*/ 153 h 156"/>
                <a:gd name="T30" fmla="*/ 101 w 157"/>
                <a:gd name="T31" fmla="*/ 137 h 156"/>
                <a:gd name="T32" fmla="*/ 111 w 157"/>
                <a:gd name="T33" fmla="*/ 133 h 156"/>
                <a:gd name="T34" fmla="*/ 135 w 157"/>
                <a:gd name="T35" fmla="*/ 132 h 156"/>
                <a:gd name="T36" fmla="*/ 127 w 157"/>
                <a:gd name="T37" fmla="*/ 118 h 156"/>
                <a:gd name="T38" fmla="*/ 133 w 157"/>
                <a:gd name="T39" fmla="*/ 110 h 156"/>
                <a:gd name="T40" fmla="*/ 154 w 157"/>
                <a:gd name="T41" fmla="*/ 98 h 156"/>
                <a:gd name="T42" fmla="*/ 140 w 157"/>
                <a:gd name="T43" fmla="*/ 90 h 156"/>
                <a:gd name="T44" fmla="*/ 142 w 157"/>
                <a:gd name="T45" fmla="*/ 80 h 156"/>
                <a:gd name="T46" fmla="*/ 154 w 157"/>
                <a:gd name="T47" fmla="*/ 60 h 156"/>
                <a:gd name="T48" fmla="*/ 138 w 157"/>
                <a:gd name="T49" fmla="*/ 58 h 156"/>
                <a:gd name="T50" fmla="*/ 134 w 157"/>
                <a:gd name="T51" fmla="*/ 47 h 156"/>
                <a:gd name="T52" fmla="*/ 135 w 157"/>
                <a:gd name="T53" fmla="*/ 26 h 156"/>
                <a:gd name="T54" fmla="*/ 121 w 157"/>
                <a:gd name="T55" fmla="*/ 32 h 156"/>
                <a:gd name="T56" fmla="*/ 111 w 157"/>
                <a:gd name="T57" fmla="*/ 24 h 156"/>
                <a:gd name="T58" fmla="*/ 100 w 157"/>
                <a:gd name="T59" fmla="*/ 3 h 156"/>
                <a:gd name="T60" fmla="*/ 91 w 157"/>
                <a:gd name="T61" fmla="*/ 16 h 156"/>
                <a:gd name="T62" fmla="*/ 76 w 157"/>
                <a:gd name="T63" fmla="*/ 14 h 156"/>
                <a:gd name="T64" fmla="*/ 55 w 157"/>
                <a:gd name="T65" fmla="*/ 3 h 156"/>
                <a:gd name="T66" fmla="*/ 120 w 157"/>
                <a:gd name="T67" fmla="*/ 47 h 156"/>
                <a:gd name="T68" fmla="*/ 36 w 157"/>
                <a:gd name="T69" fmla="*/ 109 h 156"/>
                <a:gd name="T70" fmla="*/ 120 w 157"/>
                <a:gd name="T71" fmla="*/ 4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7" h="156">
                  <a:moveTo>
                    <a:pt x="55" y="19"/>
                  </a:moveTo>
                  <a:cubicBezTo>
                    <a:pt x="52" y="20"/>
                    <a:pt x="49" y="22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7" y="40"/>
                    <a:pt x="25" y="43"/>
                    <a:pt x="24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5" y="69"/>
                    <a:pt x="15" y="72"/>
                    <a:pt x="15" y="76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9" y="101"/>
                    <a:pt x="19" y="102"/>
                    <a:pt x="22" y="107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8" y="127"/>
                    <a:pt x="41" y="130"/>
                    <a:pt x="45" y="132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2" y="147"/>
                    <a:pt x="42" y="147"/>
                    <a:pt x="42" y="147"/>
                  </a:cubicBezTo>
                  <a:cubicBezTo>
                    <a:pt x="57" y="153"/>
                    <a:pt x="57" y="153"/>
                    <a:pt x="57" y="153"/>
                  </a:cubicBezTo>
                  <a:cubicBezTo>
                    <a:pt x="65" y="140"/>
                    <a:pt x="65" y="140"/>
                    <a:pt x="65" y="140"/>
                  </a:cubicBezTo>
                  <a:cubicBezTo>
                    <a:pt x="70" y="141"/>
                    <a:pt x="75" y="141"/>
                    <a:pt x="80" y="141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102" y="153"/>
                    <a:pt x="102" y="153"/>
                    <a:pt x="102" y="153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5" y="136"/>
                    <a:pt x="108" y="134"/>
                    <a:pt x="111" y="132"/>
                  </a:cubicBezTo>
                  <a:cubicBezTo>
                    <a:pt x="111" y="133"/>
                    <a:pt x="111" y="133"/>
                    <a:pt x="111" y="133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35" y="132"/>
                    <a:pt x="135" y="132"/>
                    <a:pt x="135" y="132"/>
                  </a:cubicBezTo>
                  <a:cubicBezTo>
                    <a:pt x="127" y="118"/>
                    <a:pt x="127" y="118"/>
                    <a:pt x="127" y="118"/>
                  </a:cubicBezTo>
                  <a:cubicBezTo>
                    <a:pt x="127" y="118"/>
                    <a:pt x="127" y="118"/>
                    <a:pt x="127" y="118"/>
                  </a:cubicBezTo>
                  <a:cubicBezTo>
                    <a:pt x="129" y="116"/>
                    <a:pt x="131" y="113"/>
                    <a:pt x="133" y="110"/>
                  </a:cubicBezTo>
                  <a:cubicBezTo>
                    <a:pt x="133" y="110"/>
                    <a:pt x="133" y="110"/>
                    <a:pt x="133" y="110"/>
                  </a:cubicBezTo>
                  <a:cubicBezTo>
                    <a:pt x="148" y="113"/>
                    <a:pt x="148" y="113"/>
                    <a:pt x="148" y="113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1" y="87"/>
                    <a:pt x="141" y="83"/>
                    <a:pt x="141" y="80"/>
                  </a:cubicBezTo>
                  <a:cubicBezTo>
                    <a:pt x="142" y="80"/>
                    <a:pt x="142" y="80"/>
                    <a:pt x="142" y="80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39" y="59"/>
                    <a:pt x="139" y="59"/>
                    <a:pt x="139" y="59"/>
                  </a:cubicBezTo>
                  <a:cubicBezTo>
                    <a:pt x="138" y="58"/>
                    <a:pt x="138" y="58"/>
                    <a:pt x="138" y="58"/>
                  </a:cubicBezTo>
                  <a:cubicBezTo>
                    <a:pt x="137" y="55"/>
                    <a:pt x="136" y="52"/>
                    <a:pt x="133" y="48"/>
                  </a:cubicBezTo>
                  <a:cubicBezTo>
                    <a:pt x="134" y="47"/>
                    <a:pt x="134" y="47"/>
                    <a:pt x="134" y="47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18" y="29"/>
                    <a:pt x="115" y="27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15" y="9"/>
                    <a:pt x="115" y="9"/>
                    <a:pt x="115" y="9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6" y="15"/>
                    <a:pt x="81" y="15"/>
                    <a:pt x="76" y="15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19"/>
                    <a:pt x="55" y="19"/>
                    <a:pt x="55" y="19"/>
                  </a:cubicBezTo>
                  <a:close/>
                  <a:moveTo>
                    <a:pt x="120" y="47"/>
                  </a:moveTo>
                  <a:cubicBezTo>
                    <a:pt x="138" y="70"/>
                    <a:pt x="133" y="103"/>
                    <a:pt x="109" y="120"/>
                  </a:cubicBezTo>
                  <a:cubicBezTo>
                    <a:pt x="86" y="137"/>
                    <a:pt x="53" y="133"/>
                    <a:pt x="36" y="109"/>
                  </a:cubicBezTo>
                  <a:cubicBezTo>
                    <a:pt x="19" y="86"/>
                    <a:pt x="23" y="53"/>
                    <a:pt x="47" y="36"/>
                  </a:cubicBezTo>
                  <a:cubicBezTo>
                    <a:pt x="70" y="19"/>
                    <a:pt x="103" y="23"/>
                    <a:pt x="120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>
                <a:latin typeface="Impact" panose="020B0806030902050204" pitchFamily="34" charset="0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5064851" y="1230927"/>
            <a:ext cx="3091901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由于部分员工自身素质的原因，在接受安全教育或技能培训时，接受能力不强，培训效果较差，在实际操作中或发现并处理故障时不能有效胜任。</a:t>
            </a:r>
            <a:endParaRPr lang="zh-CN" altLang="da-DK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3" name="文本框 5"/>
          <p:cNvSpPr txBox="1">
            <a:spLocks noChangeArrowheads="1"/>
          </p:cNvSpPr>
          <p:nvPr/>
        </p:nvSpPr>
        <p:spPr bwMode="auto">
          <a:xfrm>
            <a:off x="5078277" y="961872"/>
            <a:ext cx="18004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itchFamily="2" charset="-122"/>
              </a:defRPr>
            </a:lvl9pPr>
          </a:lstStyle>
          <a:p>
            <a:pPr lvl="0"/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员工培训教育不到位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071670" y="2211192"/>
            <a:ext cx="3091901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制度制定发布实施后，没有跟踪落实其执行的效果及有效性、可行性，甚至在执行时成了摆设，制度化管理任重道远。</a:t>
            </a:r>
            <a:endParaRPr lang="zh-CN" altLang="da-DK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5" name="文本框 5"/>
          <p:cNvSpPr txBox="1">
            <a:spLocks noChangeArrowheads="1"/>
          </p:cNvSpPr>
          <p:nvPr/>
        </p:nvSpPr>
        <p:spPr bwMode="auto">
          <a:xfrm>
            <a:off x="5085096" y="1942137"/>
            <a:ext cx="18004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itchFamily="2" charset="-122"/>
              </a:defRPr>
            </a:lvl9pPr>
          </a:lstStyle>
          <a:p>
            <a:pPr lvl="0"/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制度管理落实不到位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5064851" y="3175892"/>
            <a:ext cx="309190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在发生事故时，应急预案程序不能正常启动，员工应急处置不当，应急救援能力缺失。</a:t>
            </a:r>
            <a:endParaRPr lang="zh-CN" altLang="da-DK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7" name="文本框 5"/>
          <p:cNvSpPr txBox="1">
            <a:spLocks noChangeArrowheads="1"/>
          </p:cNvSpPr>
          <p:nvPr/>
        </p:nvSpPr>
        <p:spPr bwMode="auto">
          <a:xfrm>
            <a:off x="5078277" y="2906837"/>
            <a:ext cx="14414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itchFamily="2" charset="-122"/>
              </a:defRPr>
            </a:lvl9pPr>
          </a:lstStyle>
          <a:p>
            <a:pPr lvl="0"/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应急管理不到位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5071670" y="4126182"/>
            <a:ext cx="309190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部分员工佩戴劳动防护用品时不规范，劳动防护用品不符合国家及行业标准，与现场防护不匹配。</a:t>
            </a:r>
            <a:endParaRPr lang="zh-CN" altLang="da-DK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9" name="文本框 5"/>
          <p:cNvSpPr txBox="1">
            <a:spLocks noChangeArrowheads="1"/>
          </p:cNvSpPr>
          <p:nvPr/>
        </p:nvSpPr>
        <p:spPr bwMode="auto">
          <a:xfrm>
            <a:off x="5085096" y="3831727"/>
            <a:ext cx="18004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itchFamily="2" charset="-122"/>
              </a:defRPr>
            </a:lvl9pPr>
          </a:lstStyle>
          <a:p>
            <a:pPr lvl="0"/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职业健康管理不到位</a:t>
            </a: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0"/>
          <p:cNvSpPr txBox="1">
            <a:spLocks noChangeArrowheads="1"/>
          </p:cNvSpPr>
          <p:nvPr/>
        </p:nvSpPr>
        <p:spPr bwMode="auto">
          <a:xfrm>
            <a:off x="960449" y="532050"/>
            <a:ext cx="3510057" cy="34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执行力的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9" name="MH_Other_1"/>
          <p:cNvSpPr/>
          <p:nvPr>
            <p:custDataLst>
              <p:tags r:id="rId1"/>
            </p:custDataLst>
          </p:nvPr>
        </p:nvSpPr>
        <p:spPr>
          <a:xfrm rot="21439215">
            <a:off x="2619631" y="3478900"/>
            <a:ext cx="794002" cy="795068"/>
          </a:xfrm>
          <a:prstGeom prst="roundRect">
            <a:avLst>
              <a:gd name="adj" fmla="val 185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endParaRPr lang="zh-CN" altLang="en-US" sz="4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50" name="MH_Other_2"/>
          <p:cNvCxnSpPr/>
          <p:nvPr>
            <p:custDataLst>
              <p:tags r:id="rId2"/>
            </p:custDataLst>
          </p:nvPr>
        </p:nvCxnSpPr>
        <p:spPr>
          <a:xfrm>
            <a:off x="3431827" y="3864738"/>
            <a:ext cx="390286" cy="0"/>
          </a:xfrm>
          <a:prstGeom prst="straightConnector1">
            <a:avLst/>
          </a:prstGeom>
          <a:ln>
            <a:solidFill>
              <a:srgbClr val="B2B2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MH_Other_3"/>
          <p:cNvSpPr/>
          <p:nvPr>
            <p:custDataLst>
              <p:tags r:id="rId3"/>
            </p:custDataLst>
          </p:nvPr>
        </p:nvSpPr>
        <p:spPr>
          <a:xfrm rot="21439215">
            <a:off x="2804162" y="2771316"/>
            <a:ext cx="794002" cy="795068"/>
          </a:xfrm>
          <a:prstGeom prst="roundRect">
            <a:avLst>
              <a:gd name="adj" fmla="val 185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lang="zh-CN" altLang="en-US" sz="4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52" name="MH_Other_4"/>
          <p:cNvCxnSpPr/>
          <p:nvPr>
            <p:custDataLst>
              <p:tags r:id="rId4"/>
            </p:custDataLst>
          </p:nvPr>
        </p:nvCxnSpPr>
        <p:spPr>
          <a:xfrm>
            <a:off x="3596866" y="3114198"/>
            <a:ext cx="450497" cy="0"/>
          </a:xfrm>
          <a:prstGeom prst="straightConnector1">
            <a:avLst/>
          </a:prstGeom>
          <a:ln>
            <a:solidFill>
              <a:srgbClr val="B2B2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MH_Other_5"/>
          <p:cNvSpPr/>
          <p:nvPr>
            <p:custDataLst>
              <p:tags r:id="rId5"/>
            </p:custDataLst>
          </p:nvPr>
        </p:nvSpPr>
        <p:spPr>
          <a:xfrm rot="21439215">
            <a:off x="2514371" y="2070748"/>
            <a:ext cx="794003" cy="795068"/>
          </a:xfrm>
          <a:prstGeom prst="roundRect">
            <a:avLst>
              <a:gd name="adj" fmla="val 185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endParaRPr lang="zh-CN" altLang="en-US" sz="4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54" name="MH_Other_6"/>
          <p:cNvCxnSpPr/>
          <p:nvPr>
            <p:custDataLst>
              <p:tags r:id="rId6"/>
            </p:custDataLst>
          </p:nvPr>
        </p:nvCxnSpPr>
        <p:spPr>
          <a:xfrm>
            <a:off x="3300576" y="2479977"/>
            <a:ext cx="315928" cy="0"/>
          </a:xfrm>
          <a:prstGeom prst="straightConnector1">
            <a:avLst/>
          </a:prstGeom>
          <a:ln>
            <a:solidFill>
              <a:srgbClr val="B2B2B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MH_Other_7"/>
          <p:cNvSpPr/>
          <p:nvPr>
            <p:custDataLst>
              <p:tags r:id="rId7"/>
            </p:custDataLst>
          </p:nvPr>
        </p:nvSpPr>
        <p:spPr>
          <a:xfrm rot="21116664">
            <a:off x="2251869" y="1359654"/>
            <a:ext cx="794003" cy="795068"/>
          </a:xfrm>
          <a:prstGeom prst="roundRect">
            <a:avLst>
              <a:gd name="adj" fmla="val 185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endParaRPr lang="zh-CN" altLang="en-US" sz="4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56" name="MH_Other_8"/>
          <p:cNvCxnSpPr/>
          <p:nvPr>
            <p:custDataLst>
              <p:tags r:id="rId8"/>
            </p:custDataLst>
          </p:nvPr>
        </p:nvCxnSpPr>
        <p:spPr>
          <a:xfrm>
            <a:off x="3012085" y="1668325"/>
            <a:ext cx="41988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MH_Other_9"/>
          <p:cNvSpPr/>
          <p:nvPr>
            <p:custDataLst>
              <p:tags r:id="rId9"/>
            </p:custDataLst>
          </p:nvPr>
        </p:nvSpPr>
        <p:spPr>
          <a:xfrm>
            <a:off x="1248645" y="1718885"/>
            <a:ext cx="1285219" cy="2618065"/>
          </a:xfrm>
          <a:custGeom>
            <a:avLst/>
            <a:gdLst>
              <a:gd name="connsiteX0" fmla="*/ 353236 w 1570676"/>
              <a:gd name="connsiteY0" fmla="*/ 0 h 3230989"/>
              <a:gd name="connsiteX1" fmla="*/ 704078 w 1570676"/>
              <a:gd name="connsiteY1" fmla="*/ 350842 h 3230989"/>
              <a:gd name="connsiteX2" fmla="*/ 696950 w 1570676"/>
              <a:gd name="connsiteY2" fmla="*/ 421549 h 3230989"/>
              <a:gd name="connsiteX3" fmla="*/ 693971 w 1570676"/>
              <a:gd name="connsiteY3" fmla="*/ 431148 h 3230989"/>
              <a:gd name="connsiteX4" fmla="*/ 1124583 w 1570676"/>
              <a:gd name="connsiteY4" fmla="*/ 115308 h 3230989"/>
              <a:gd name="connsiteX5" fmla="*/ 1182673 w 1570676"/>
              <a:gd name="connsiteY5" fmla="*/ 124239 h 3230989"/>
              <a:gd name="connsiteX6" fmla="*/ 1280987 w 1570676"/>
              <a:gd name="connsiteY6" fmla="*/ 258279 h 3230989"/>
              <a:gd name="connsiteX7" fmla="*/ 1272055 w 1570676"/>
              <a:gd name="connsiteY7" fmla="*/ 316369 h 3230989"/>
              <a:gd name="connsiteX8" fmla="*/ 737572 w 1570676"/>
              <a:gd name="connsiteY8" fmla="*/ 708396 h 3230989"/>
              <a:gd name="connsiteX9" fmla="*/ 1421618 w 1570676"/>
              <a:gd name="connsiteY9" fmla="*/ 295118 h 3230989"/>
              <a:gd name="connsiteX10" fmla="*/ 1478696 w 1570676"/>
              <a:gd name="connsiteY10" fmla="*/ 309203 h 3230989"/>
              <a:gd name="connsiteX11" fmla="*/ 1564680 w 1570676"/>
              <a:gd name="connsiteY11" fmla="*/ 451522 h 3230989"/>
              <a:gd name="connsiteX12" fmla="*/ 1550596 w 1570676"/>
              <a:gd name="connsiteY12" fmla="*/ 508600 h 3230989"/>
              <a:gd name="connsiteX13" fmla="*/ 625846 w 1570676"/>
              <a:gd name="connsiteY13" fmla="*/ 1067303 h 3230989"/>
              <a:gd name="connsiteX14" fmla="*/ 625846 w 1570676"/>
              <a:gd name="connsiteY14" fmla="*/ 1840572 h 3230989"/>
              <a:gd name="connsiteX15" fmla="*/ 621798 w 1570676"/>
              <a:gd name="connsiteY15" fmla="*/ 1860622 h 3230989"/>
              <a:gd name="connsiteX16" fmla="*/ 630588 w 1570676"/>
              <a:gd name="connsiteY16" fmla="*/ 1874274 h 3230989"/>
              <a:gd name="connsiteX17" fmla="*/ 719607 w 1570676"/>
              <a:gd name="connsiteY17" fmla="*/ 2101869 h 3230989"/>
              <a:gd name="connsiteX18" fmla="*/ 724451 w 1570676"/>
              <a:gd name="connsiteY18" fmla="*/ 2103875 h 3230989"/>
              <a:gd name="connsiteX19" fmla="*/ 738159 w 1570676"/>
              <a:gd name="connsiteY19" fmla="*/ 2136968 h 3230989"/>
              <a:gd name="connsiteX20" fmla="*/ 738159 w 1570676"/>
              <a:gd name="connsiteY20" fmla="*/ 3173493 h 3230989"/>
              <a:gd name="connsiteX21" fmla="*/ 691358 w 1570676"/>
              <a:gd name="connsiteY21" fmla="*/ 3220294 h 3230989"/>
              <a:gd name="connsiteX22" fmla="*/ 504158 w 1570676"/>
              <a:gd name="connsiteY22" fmla="*/ 3220294 h 3230989"/>
              <a:gd name="connsiteX23" fmla="*/ 457357 w 1570676"/>
              <a:gd name="connsiteY23" fmla="*/ 3173493 h 3230989"/>
              <a:gd name="connsiteX24" fmla="*/ 457357 w 1570676"/>
              <a:gd name="connsiteY24" fmla="*/ 2183074 h 3230989"/>
              <a:gd name="connsiteX25" fmla="*/ 375586 w 1570676"/>
              <a:gd name="connsiteY25" fmla="*/ 1974012 h 3230989"/>
              <a:gd name="connsiteX26" fmla="*/ 370477 w 1570676"/>
              <a:gd name="connsiteY26" fmla="*/ 1944882 h 3230989"/>
              <a:gd name="connsiteX27" fmla="*/ 280842 w 1570676"/>
              <a:gd name="connsiteY27" fmla="*/ 1944882 h 3230989"/>
              <a:gd name="connsiteX28" fmla="*/ 280842 w 1570676"/>
              <a:gd name="connsiteY28" fmla="*/ 3185353 h 3230989"/>
              <a:gd name="connsiteX29" fmla="*/ 235206 w 1570676"/>
              <a:gd name="connsiteY29" fmla="*/ 3230989 h 3230989"/>
              <a:gd name="connsiteX30" fmla="*/ 52665 w 1570676"/>
              <a:gd name="connsiteY30" fmla="*/ 3230989 h 3230989"/>
              <a:gd name="connsiteX31" fmla="*/ 7029 w 1570676"/>
              <a:gd name="connsiteY31" fmla="*/ 3185353 h 3230989"/>
              <a:gd name="connsiteX32" fmla="*/ 7029 w 1570676"/>
              <a:gd name="connsiteY32" fmla="*/ 1902195 h 3230989"/>
              <a:gd name="connsiteX33" fmla="*/ 10564 w 1570676"/>
              <a:gd name="connsiteY33" fmla="*/ 1884685 h 3230989"/>
              <a:gd name="connsiteX34" fmla="*/ 8197 w 1570676"/>
              <a:gd name="connsiteY34" fmla="*/ 1881174 h 3230989"/>
              <a:gd name="connsiteX35" fmla="*/ 0 w 1570676"/>
              <a:gd name="connsiteY35" fmla="*/ 1840572 h 3230989"/>
              <a:gd name="connsiteX36" fmla="*/ 0 w 1570676"/>
              <a:gd name="connsiteY36" fmla="*/ 836612 h 3230989"/>
              <a:gd name="connsiteX37" fmla="*/ 104310 w 1570676"/>
              <a:gd name="connsiteY37" fmla="*/ 732302 h 3230989"/>
              <a:gd name="connsiteX38" fmla="*/ 283381 w 1570676"/>
              <a:gd name="connsiteY38" fmla="*/ 732302 h 3230989"/>
              <a:gd name="connsiteX39" fmla="*/ 331193 w 1570676"/>
              <a:gd name="connsiteY39" fmla="*/ 697234 h 3230989"/>
              <a:gd name="connsiteX40" fmla="*/ 216672 w 1570676"/>
              <a:gd name="connsiteY40" fmla="*/ 674113 h 3230989"/>
              <a:gd name="connsiteX41" fmla="*/ 2394 w 1570676"/>
              <a:gd name="connsiteY41" fmla="*/ 350842 h 3230989"/>
              <a:gd name="connsiteX42" fmla="*/ 353236 w 1570676"/>
              <a:gd name="connsiteY42" fmla="*/ 0 h 323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570676" h="3230989">
                <a:moveTo>
                  <a:pt x="353236" y="0"/>
                </a:moveTo>
                <a:cubicBezTo>
                  <a:pt x="547001" y="0"/>
                  <a:pt x="704078" y="157077"/>
                  <a:pt x="704078" y="350842"/>
                </a:cubicBezTo>
                <a:cubicBezTo>
                  <a:pt x="704078" y="375063"/>
                  <a:pt x="701624" y="398710"/>
                  <a:pt x="696950" y="421549"/>
                </a:cubicBezTo>
                <a:lnTo>
                  <a:pt x="693971" y="431148"/>
                </a:lnTo>
                <a:lnTo>
                  <a:pt x="1124583" y="115308"/>
                </a:lnTo>
                <a:cubicBezTo>
                  <a:pt x="1143090" y="101733"/>
                  <a:pt x="1169099" y="105732"/>
                  <a:pt x="1182673" y="124239"/>
                </a:cubicBezTo>
                <a:lnTo>
                  <a:pt x="1280987" y="258279"/>
                </a:lnTo>
                <a:cubicBezTo>
                  <a:pt x="1294562" y="276786"/>
                  <a:pt x="1290563" y="302795"/>
                  <a:pt x="1272055" y="316369"/>
                </a:cubicBezTo>
                <a:lnTo>
                  <a:pt x="737572" y="708396"/>
                </a:lnTo>
                <a:lnTo>
                  <a:pt x="1421618" y="295118"/>
                </a:lnTo>
                <a:cubicBezTo>
                  <a:pt x="1441269" y="283246"/>
                  <a:pt x="1466824" y="289552"/>
                  <a:pt x="1478696" y="309203"/>
                </a:cubicBezTo>
                <a:lnTo>
                  <a:pt x="1564680" y="451522"/>
                </a:lnTo>
                <a:cubicBezTo>
                  <a:pt x="1576553" y="471173"/>
                  <a:pt x="1570247" y="496728"/>
                  <a:pt x="1550596" y="508600"/>
                </a:cubicBezTo>
                <a:lnTo>
                  <a:pt x="625846" y="1067303"/>
                </a:lnTo>
                <a:lnTo>
                  <a:pt x="625846" y="1840572"/>
                </a:lnTo>
                <a:lnTo>
                  <a:pt x="621798" y="1860622"/>
                </a:lnTo>
                <a:lnTo>
                  <a:pt x="630588" y="1874274"/>
                </a:lnTo>
                <a:lnTo>
                  <a:pt x="719607" y="2101869"/>
                </a:lnTo>
                <a:lnTo>
                  <a:pt x="724451" y="2103875"/>
                </a:lnTo>
                <a:cubicBezTo>
                  <a:pt x="732921" y="2112345"/>
                  <a:pt x="738159" y="2124045"/>
                  <a:pt x="738159" y="2136968"/>
                </a:cubicBezTo>
                <a:lnTo>
                  <a:pt x="738159" y="3173493"/>
                </a:lnTo>
                <a:cubicBezTo>
                  <a:pt x="738159" y="3199340"/>
                  <a:pt x="717205" y="3220294"/>
                  <a:pt x="691358" y="3220294"/>
                </a:cubicBezTo>
                <a:lnTo>
                  <a:pt x="504158" y="3220294"/>
                </a:lnTo>
                <a:cubicBezTo>
                  <a:pt x="478311" y="3220294"/>
                  <a:pt x="457357" y="3199340"/>
                  <a:pt x="457357" y="3173493"/>
                </a:cubicBezTo>
                <a:lnTo>
                  <a:pt x="457357" y="2183074"/>
                </a:lnTo>
                <a:lnTo>
                  <a:pt x="375586" y="1974012"/>
                </a:lnTo>
                <a:lnTo>
                  <a:pt x="370477" y="1944882"/>
                </a:lnTo>
                <a:lnTo>
                  <a:pt x="280842" y="1944882"/>
                </a:lnTo>
                <a:lnTo>
                  <a:pt x="280842" y="3185353"/>
                </a:lnTo>
                <a:cubicBezTo>
                  <a:pt x="280842" y="3210557"/>
                  <a:pt x="260410" y="3230989"/>
                  <a:pt x="235206" y="3230989"/>
                </a:cubicBezTo>
                <a:lnTo>
                  <a:pt x="52665" y="3230989"/>
                </a:lnTo>
                <a:cubicBezTo>
                  <a:pt x="27461" y="3230989"/>
                  <a:pt x="7029" y="3210557"/>
                  <a:pt x="7029" y="3185353"/>
                </a:cubicBezTo>
                <a:lnTo>
                  <a:pt x="7029" y="1902195"/>
                </a:lnTo>
                <a:lnTo>
                  <a:pt x="10564" y="1884685"/>
                </a:lnTo>
                <a:lnTo>
                  <a:pt x="8197" y="1881174"/>
                </a:lnTo>
                <a:cubicBezTo>
                  <a:pt x="2919" y="1868695"/>
                  <a:pt x="0" y="1854975"/>
                  <a:pt x="0" y="1840572"/>
                </a:cubicBezTo>
                <a:lnTo>
                  <a:pt x="0" y="836612"/>
                </a:lnTo>
                <a:cubicBezTo>
                  <a:pt x="0" y="779003"/>
                  <a:pt x="46701" y="732302"/>
                  <a:pt x="104310" y="732302"/>
                </a:cubicBezTo>
                <a:lnTo>
                  <a:pt x="283381" y="732302"/>
                </a:lnTo>
                <a:lnTo>
                  <a:pt x="331193" y="697234"/>
                </a:lnTo>
                <a:lnTo>
                  <a:pt x="216672" y="674113"/>
                </a:lnTo>
                <a:cubicBezTo>
                  <a:pt x="90750" y="620853"/>
                  <a:pt x="2394" y="496166"/>
                  <a:pt x="2394" y="350842"/>
                </a:cubicBezTo>
                <a:cubicBezTo>
                  <a:pt x="2394" y="157077"/>
                  <a:pt x="159471" y="0"/>
                  <a:pt x="353236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MH_Text_4"/>
          <p:cNvSpPr txBox="1"/>
          <p:nvPr>
            <p:custDataLst>
              <p:tags r:id="rId10"/>
            </p:custDataLst>
          </p:nvPr>
        </p:nvSpPr>
        <p:spPr>
          <a:xfrm>
            <a:off x="4495379" y="1481607"/>
            <a:ext cx="4162417" cy="490163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心态不正，布置任务能拖则拖，阳奉阴违。</a:t>
            </a:r>
            <a:endParaRPr lang="en-GB" altLang="zh-CN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9" name="MH_SubTitle_4"/>
          <p:cNvSpPr txBox="1"/>
          <p:nvPr>
            <p:custDataLst>
              <p:tags r:id="rId11"/>
            </p:custDataLst>
          </p:nvPr>
        </p:nvSpPr>
        <p:spPr bwMode="auto">
          <a:xfrm>
            <a:off x="3508475" y="1487912"/>
            <a:ext cx="1077774" cy="36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不想做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MH_SubTitle_3"/>
          <p:cNvSpPr txBox="1"/>
          <p:nvPr>
            <p:custDataLst>
              <p:tags r:id="rId12"/>
            </p:custDataLst>
          </p:nvPr>
        </p:nvSpPr>
        <p:spPr bwMode="auto">
          <a:xfrm>
            <a:off x="3723578" y="2284309"/>
            <a:ext cx="1218776" cy="36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不会做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1" name="MH_SubTitle_2"/>
          <p:cNvSpPr txBox="1"/>
          <p:nvPr>
            <p:custDataLst>
              <p:tags r:id="rId13"/>
            </p:custDataLst>
          </p:nvPr>
        </p:nvSpPr>
        <p:spPr bwMode="auto">
          <a:xfrm>
            <a:off x="4149400" y="2930225"/>
            <a:ext cx="987954" cy="36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不好做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MH_SubTitle_1"/>
          <p:cNvSpPr txBox="1"/>
          <p:nvPr>
            <p:custDataLst>
              <p:tags r:id="rId14"/>
            </p:custDataLst>
          </p:nvPr>
        </p:nvSpPr>
        <p:spPr bwMode="auto">
          <a:xfrm>
            <a:off x="3877870" y="3690123"/>
            <a:ext cx="910192" cy="36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做不好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3" name="MH_Text_4"/>
          <p:cNvSpPr txBox="1"/>
          <p:nvPr>
            <p:custDataLst>
              <p:tags r:id="rId15"/>
            </p:custDataLst>
          </p:nvPr>
        </p:nvSpPr>
        <p:spPr>
          <a:xfrm>
            <a:off x="4687982" y="2323677"/>
            <a:ext cx="3588388" cy="490163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知识不够，技能不足，处理问题捉襟见肘</a:t>
            </a:r>
            <a:endParaRPr lang="en-GB" altLang="zh-CN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MH_Text_4"/>
          <p:cNvSpPr txBox="1"/>
          <p:nvPr>
            <p:custDataLst>
              <p:tags r:id="rId16"/>
            </p:custDataLst>
          </p:nvPr>
        </p:nvSpPr>
        <p:spPr>
          <a:xfrm>
            <a:off x="5094179" y="2967753"/>
            <a:ext cx="3588388" cy="490163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50000"/>
              </a:lnSpc>
            </a:pPr>
            <a:r>
              <a:rPr lang="zh-CN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受到多方压力，管理推行不下去，执行不到位</a:t>
            </a:r>
            <a:endParaRPr lang="en-GB" altLang="zh-CN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5" name="MH_Text_4"/>
          <p:cNvSpPr txBox="1"/>
          <p:nvPr>
            <p:custDataLst>
              <p:tags r:id="rId17"/>
            </p:custDataLst>
          </p:nvPr>
        </p:nvSpPr>
        <p:spPr>
          <a:xfrm>
            <a:off x="4780788" y="3630275"/>
            <a:ext cx="3588388" cy="490163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50000"/>
              </a:lnSpc>
            </a:pPr>
            <a:endParaRPr lang="en-GB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75200" y="3683000"/>
            <a:ext cx="2904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理解有偏差，做事没原则</a:t>
            </a:r>
            <a:endParaRPr lang="zh-CN" alt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9" grpId="0" animBg="1"/>
      <p:bldP spid="51" grpId="0" animBg="1"/>
      <p:bldP spid="53" grpId="0" animBg="1"/>
      <p:bldP spid="55" grpId="0" animBg="1"/>
      <p:bldP spid="57" grpId="0" animBg="1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文本框 10"/>
          <p:cNvSpPr txBox="1">
            <a:spLocks noChangeArrowheads="1"/>
          </p:cNvSpPr>
          <p:nvPr/>
        </p:nvSpPr>
        <p:spPr bwMode="auto">
          <a:xfrm>
            <a:off x="915843" y="543201"/>
            <a:ext cx="3510057" cy="34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改善不足的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对策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22" name="组合 121"/>
          <p:cNvGrpSpPr/>
          <p:nvPr/>
        </p:nvGrpSpPr>
        <p:grpSpPr>
          <a:xfrm>
            <a:off x="3571964" y="1505978"/>
            <a:ext cx="1394440" cy="1274083"/>
            <a:chOff x="3165475" y="1666973"/>
            <a:chExt cx="1524000" cy="1406525"/>
          </a:xfrm>
          <a:solidFill>
            <a:srgbClr val="FF0000"/>
          </a:solidFill>
        </p:grpSpPr>
        <p:sp>
          <p:nvSpPr>
            <p:cNvPr id="123" name="MH_Other_1"/>
            <p:cNvSpPr/>
            <p:nvPr>
              <p:custDataLst>
                <p:tags r:id="rId1"/>
              </p:custDataLst>
            </p:nvPr>
          </p:nvSpPr>
          <p:spPr>
            <a:xfrm rot="16200000">
              <a:off x="3224212" y="1608236"/>
              <a:ext cx="1406525" cy="1524000"/>
            </a:xfrm>
            <a:custGeom>
              <a:avLst/>
              <a:gdLst/>
              <a:ahLst/>
              <a:cxnLst/>
              <a:rect l="l" t="t" r="r" b="b"/>
              <a:pathLst>
                <a:path w="3456384" h="3744416">
                  <a:moveTo>
                    <a:pt x="1728192" y="0"/>
                  </a:moveTo>
                  <a:cubicBezTo>
                    <a:pt x="2682646" y="0"/>
                    <a:pt x="3456384" y="773738"/>
                    <a:pt x="3456384" y="1728192"/>
                  </a:cubicBezTo>
                  <a:cubicBezTo>
                    <a:pt x="3456384" y="2620989"/>
                    <a:pt x="2779384" y="3355664"/>
                    <a:pt x="1910712" y="3446573"/>
                  </a:cubicBezTo>
                  <a:lnTo>
                    <a:pt x="1712150" y="3744416"/>
                  </a:lnTo>
                  <a:lnTo>
                    <a:pt x="1509954" y="3441122"/>
                  </a:lnTo>
                  <a:cubicBezTo>
                    <a:pt x="658425" y="3335335"/>
                    <a:pt x="0" y="2608655"/>
                    <a:pt x="0" y="1728192"/>
                  </a:cubicBezTo>
                  <a:cubicBezTo>
                    <a:pt x="0" y="773738"/>
                    <a:pt x="773738" y="0"/>
                    <a:pt x="1728192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4" name="MH_SubTitle_1"/>
            <p:cNvSpPr/>
            <p:nvPr>
              <p:custDataLst>
                <p:tags r:id="rId2"/>
              </p:custDataLst>
            </p:nvPr>
          </p:nvSpPr>
          <p:spPr>
            <a:xfrm>
              <a:off x="3289300" y="1776510"/>
              <a:ext cx="1171575" cy="1173163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加强学习</a:t>
              </a:r>
              <a:endParaRPr lang="en-US" sz="24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5" name="组合 124"/>
          <p:cNvGrpSpPr/>
          <p:nvPr/>
        </p:nvGrpSpPr>
        <p:grpSpPr>
          <a:xfrm>
            <a:off x="3571964" y="2698493"/>
            <a:ext cx="1286952" cy="1380496"/>
            <a:chOff x="3165475" y="3063973"/>
            <a:chExt cx="1406525" cy="1524000"/>
          </a:xfrm>
          <a:solidFill>
            <a:srgbClr val="FFC000"/>
          </a:solidFill>
        </p:grpSpPr>
        <p:sp>
          <p:nvSpPr>
            <p:cNvPr id="126" name="MH_Other_2"/>
            <p:cNvSpPr/>
            <p:nvPr>
              <p:custDataLst>
                <p:tags r:id="rId3"/>
              </p:custDataLst>
            </p:nvPr>
          </p:nvSpPr>
          <p:spPr>
            <a:xfrm rot="10800000">
              <a:off x="3165475" y="3063973"/>
              <a:ext cx="1406525" cy="1524000"/>
            </a:xfrm>
            <a:custGeom>
              <a:avLst/>
              <a:gdLst/>
              <a:ahLst/>
              <a:cxnLst/>
              <a:rect l="l" t="t" r="r" b="b"/>
              <a:pathLst>
                <a:path w="3456384" h="3744416">
                  <a:moveTo>
                    <a:pt x="1728192" y="0"/>
                  </a:moveTo>
                  <a:cubicBezTo>
                    <a:pt x="2682646" y="0"/>
                    <a:pt x="3456384" y="773738"/>
                    <a:pt x="3456384" y="1728192"/>
                  </a:cubicBezTo>
                  <a:cubicBezTo>
                    <a:pt x="3456384" y="2620989"/>
                    <a:pt x="2779384" y="3355664"/>
                    <a:pt x="1910712" y="3446573"/>
                  </a:cubicBezTo>
                  <a:lnTo>
                    <a:pt x="1712150" y="3744416"/>
                  </a:lnTo>
                  <a:lnTo>
                    <a:pt x="1509954" y="3441122"/>
                  </a:lnTo>
                  <a:cubicBezTo>
                    <a:pt x="658425" y="3335335"/>
                    <a:pt x="0" y="2608655"/>
                    <a:pt x="0" y="1728192"/>
                  </a:cubicBezTo>
                  <a:cubicBezTo>
                    <a:pt x="0" y="773738"/>
                    <a:pt x="773738" y="0"/>
                    <a:pt x="1728192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7" name="MH_SubTitle_4"/>
            <p:cNvSpPr/>
            <p:nvPr>
              <p:custDataLst>
                <p:tags r:id="rId4"/>
              </p:custDataLst>
            </p:nvPr>
          </p:nvSpPr>
          <p:spPr>
            <a:xfrm>
              <a:off x="3275013" y="3292573"/>
              <a:ext cx="1173162" cy="1171575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加强沟通</a:t>
              </a:r>
              <a:endParaRPr lang="en-US" sz="24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4900384" y="2800069"/>
            <a:ext cx="1394440" cy="1274083"/>
            <a:chOff x="4554538" y="3181448"/>
            <a:chExt cx="1524000" cy="1406525"/>
          </a:xfrm>
          <a:solidFill>
            <a:srgbClr val="FF0000"/>
          </a:solidFill>
        </p:grpSpPr>
        <p:sp>
          <p:nvSpPr>
            <p:cNvPr id="129" name="MH_Other_3"/>
            <p:cNvSpPr/>
            <p:nvPr>
              <p:custDataLst>
                <p:tags r:id="rId5"/>
              </p:custDataLst>
            </p:nvPr>
          </p:nvSpPr>
          <p:spPr>
            <a:xfrm rot="5400000">
              <a:off x="4613275" y="3122711"/>
              <a:ext cx="1406525" cy="1524000"/>
            </a:xfrm>
            <a:custGeom>
              <a:avLst/>
              <a:gdLst/>
              <a:ahLst/>
              <a:cxnLst/>
              <a:rect l="l" t="t" r="r" b="b"/>
              <a:pathLst>
                <a:path w="3456384" h="3744416">
                  <a:moveTo>
                    <a:pt x="1728192" y="0"/>
                  </a:moveTo>
                  <a:cubicBezTo>
                    <a:pt x="2682646" y="0"/>
                    <a:pt x="3456384" y="773738"/>
                    <a:pt x="3456384" y="1728192"/>
                  </a:cubicBezTo>
                  <a:cubicBezTo>
                    <a:pt x="3456384" y="2620989"/>
                    <a:pt x="2779384" y="3355664"/>
                    <a:pt x="1910712" y="3446573"/>
                  </a:cubicBezTo>
                  <a:lnTo>
                    <a:pt x="1712150" y="3744416"/>
                  </a:lnTo>
                  <a:lnTo>
                    <a:pt x="1509954" y="3441122"/>
                  </a:lnTo>
                  <a:cubicBezTo>
                    <a:pt x="658425" y="3335335"/>
                    <a:pt x="0" y="2608655"/>
                    <a:pt x="0" y="1728192"/>
                  </a:cubicBezTo>
                  <a:cubicBezTo>
                    <a:pt x="0" y="773738"/>
                    <a:pt x="773738" y="0"/>
                    <a:pt x="1728192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0" name="MH_SubTitle_3"/>
            <p:cNvSpPr/>
            <p:nvPr>
              <p:custDataLst>
                <p:tags r:id="rId6"/>
              </p:custDataLst>
            </p:nvPr>
          </p:nvSpPr>
          <p:spPr>
            <a:xfrm>
              <a:off x="4783138" y="3305273"/>
              <a:ext cx="1171575" cy="1171575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利用资源</a:t>
              </a:r>
              <a:endParaRPr lang="en-US" sz="2400" kern="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5007872" y="1501141"/>
            <a:ext cx="1286952" cy="1380496"/>
            <a:chOff x="4672013" y="1666973"/>
            <a:chExt cx="1406525" cy="1524000"/>
          </a:xfrm>
          <a:solidFill>
            <a:srgbClr val="FFC000"/>
          </a:solidFill>
        </p:grpSpPr>
        <p:sp>
          <p:nvSpPr>
            <p:cNvPr id="132" name="MH_Other_4"/>
            <p:cNvSpPr/>
            <p:nvPr>
              <p:custDataLst>
                <p:tags r:id="rId7"/>
              </p:custDataLst>
            </p:nvPr>
          </p:nvSpPr>
          <p:spPr>
            <a:xfrm>
              <a:off x="4672013" y="1666973"/>
              <a:ext cx="1406525" cy="1524000"/>
            </a:xfrm>
            <a:custGeom>
              <a:avLst/>
              <a:gdLst/>
              <a:ahLst/>
              <a:cxnLst/>
              <a:rect l="l" t="t" r="r" b="b"/>
              <a:pathLst>
                <a:path w="3456384" h="3744416">
                  <a:moveTo>
                    <a:pt x="1728192" y="0"/>
                  </a:moveTo>
                  <a:cubicBezTo>
                    <a:pt x="2682646" y="0"/>
                    <a:pt x="3456384" y="773738"/>
                    <a:pt x="3456384" y="1728192"/>
                  </a:cubicBezTo>
                  <a:cubicBezTo>
                    <a:pt x="3456384" y="2620989"/>
                    <a:pt x="2779384" y="3355664"/>
                    <a:pt x="1910712" y="3446573"/>
                  </a:cubicBezTo>
                  <a:lnTo>
                    <a:pt x="1712150" y="3744416"/>
                  </a:lnTo>
                  <a:lnTo>
                    <a:pt x="1509954" y="3441122"/>
                  </a:lnTo>
                  <a:cubicBezTo>
                    <a:pt x="658425" y="3335335"/>
                    <a:pt x="0" y="2608655"/>
                    <a:pt x="0" y="1728192"/>
                  </a:cubicBezTo>
                  <a:cubicBezTo>
                    <a:pt x="0" y="773738"/>
                    <a:pt x="773738" y="0"/>
                    <a:pt x="1728192" y="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3" name="MH_SubTitle_2"/>
            <p:cNvSpPr/>
            <p:nvPr>
              <p:custDataLst>
                <p:tags r:id="rId8"/>
              </p:custDataLst>
            </p:nvPr>
          </p:nvSpPr>
          <p:spPr>
            <a:xfrm>
              <a:off x="4795838" y="1790798"/>
              <a:ext cx="1171575" cy="1171575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强化管理</a:t>
              </a:r>
              <a:endParaRPr lang="en-US" sz="24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1148648" y="1467797"/>
            <a:ext cx="426749" cy="396307"/>
            <a:chOff x="3108756" y="2110160"/>
            <a:chExt cx="745081" cy="698920"/>
          </a:xfrm>
          <a:solidFill>
            <a:srgbClr val="FF0000"/>
          </a:solidFill>
        </p:grpSpPr>
        <p:sp>
          <p:nvSpPr>
            <p:cNvPr id="135" name="Freeform 489"/>
            <p:cNvSpPr/>
            <p:nvPr/>
          </p:nvSpPr>
          <p:spPr bwMode="auto">
            <a:xfrm>
              <a:off x="3608602" y="2110160"/>
              <a:ext cx="245235" cy="303659"/>
            </a:xfrm>
            <a:custGeom>
              <a:avLst/>
              <a:gdLst>
                <a:gd name="T0" fmla="*/ 248 w 340"/>
                <a:gd name="T1" fmla="*/ 0 h 421"/>
                <a:gd name="T2" fmla="*/ 0 w 340"/>
                <a:gd name="T3" fmla="*/ 357 h 421"/>
                <a:gd name="T4" fmla="*/ 94 w 340"/>
                <a:gd name="T5" fmla="*/ 421 h 421"/>
                <a:gd name="T6" fmla="*/ 340 w 340"/>
                <a:gd name="T7" fmla="*/ 66 h 421"/>
                <a:gd name="T8" fmla="*/ 248 w 340"/>
                <a:gd name="T9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0" h="421">
                  <a:moveTo>
                    <a:pt x="248" y="0"/>
                  </a:moveTo>
                  <a:lnTo>
                    <a:pt x="0" y="357"/>
                  </a:lnTo>
                  <a:lnTo>
                    <a:pt x="94" y="421"/>
                  </a:lnTo>
                  <a:lnTo>
                    <a:pt x="340" y="66"/>
                  </a:lnTo>
                  <a:lnTo>
                    <a:pt x="2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6" name="Freeform 490"/>
            <p:cNvSpPr/>
            <p:nvPr/>
          </p:nvSpPr>
          <p:spPr bwMode="auto">
            <a:xfrm>
              <a:off x="3584800" y="2379197"/>
              <a:ext cx="81505" cy="68522"/>
            </a:xfrm>
            <a:custGeom>
              <a:avLst/>
              <a:gdLst>
                <a:gd name="T0" fmla="*/ 14 w 113"/>
                <a:gd name="T1" fmla="*/ 12 h 95"/>
                <a:gd name="T2" fmla="*/ 0 w 113"/>
                <a:gd name="T3" fmla="*/ 33 h 95"/>
                <a:gd name="T4" fmla="*/ 14 w 113"/>
                <a:gd name="T5" fmla="*/ 43 h 95"/>
                <a:gd name="T6" fmla="*/ 26 w 113"/>
                <a:gd name="T7" fmla="*/ 52 h 95"/>
                <a:gd name="T8" fmla="*/ 90 w 113"/>
                <a:gd name="T9" fmla="*/ 95 h 95"/>
                <a:gd name="T10" fmla="*/ 113 w 113"/>
                <a:gd name="T11" fmla="*/ 62 h 95"/>
                <a:gd name="T12" fmla="*/ 23 w 113"/>
                <a:gd name="T13" fmla="*/ 0 h 95"/>
                <a:gd name="T14" fmla="*/ 14 w 113"/>
                <a:gd name="T15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3" h="95">
                  <a:moveTo>
                    <a:pt x="14" y="12"/>
                  </a:moveTo>
                  <a:lnTo>
                    <a:pt x="0" y="33"/>
                  </a:lnTo>
                  <a:lnTo>
                    <a:pt x="14" y="43"/>
                  </a:lnTo>
                  <a:lnTo>
                    <a:pt x="26" y="52"/>
                  </a:lnTo>
                  <a:lnTo>
                    <a:pt x="90" y="95"/>
                  </a:lnTo>
                  <a:lnTo>
                    <a:pt x="113" y="62"/>
                  </a:lnTo>
                  <a:lnTo>
                    <a:pt x="23" y="0"/>
                  </a:lnTo>
                  <a:lnTo>
                    <a:pt x="1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7" name="Freeform 491"/>
            <p:cNvSpPr/>
            <p:nvPr/>
          </p:nvSpPr>
          <p:spPr bwMode="auto">
            <a:xfrm>
              <a:off x="3463625" y="2415261"/>
              <a:ext cx="177435" cy="226482"/>
            </a:xfrm>
            <a:custGeom>
              <a:avLst/>
              <a:gdLst>
                <a:gd name="T0" fmla="*/ 66 w 104"/>
                <a:gd name="T1" fmla="*/ 0 h 133"/>
                <a:gd name="T2" fmla="*/ 60 w 104"/>
                <a:gd name="T3" fmla="*/ 8 h 133"/>
                <a:gd name="T4" fmla="*/ 59 w 104"/>
                <a:gd name="T5" fmla="*/ 10 h 133"/>
                <a:gd name="T6" fmla="*/ 11 w 104"/>
                <a:gd name="T7" fmla="*/ 29 h 133"/>
                <a:gd name="T8" fmla="*/ 0 w 104"/>
                <a:gd name="T9" fmla="*/ 129 h 133"/>
                <a:gd name="T10" fmla="*/ 37 w 104"/>
                <a:gd name="T11" fmla="*/ 76 h 133"/>
                <a:gd name="T12" fmla="*/ 37 w 104"/>
                <a:gd name="T13" fmla="*/ 51 h 133"/>
                <a:gd name="T14" fmla="*/ 60 w 104"/>
                <a:gd name="T15" fmla="*/ 43 h 133"/>
                <a:gd name="T16" fmla="*/ 63 w 104"/>
                <a:gd name="T17" fmla="*/ 44 h 133"/>
                <a:gd name="T18" fmla="*/ 66 w 104"/>
                <a:gd name="T19" fmla="*/ 71 h 133"/>
                <a:gd name="T20" fmla="*/ 60 w 104"/>
                <a:gd name="T21" fmla="*/ 77 h 133"/>
                <a:gd name="T22" fmla="*/ 42 w 104"/>
                <a:gd name="T23" fmla="*/ 80 h 133"/>
                <a:gd name="T24" fmla="*/ 6 w 104"/>
                <a:gd name="T25" fmla="*/ 133 h 133"/>
                <a:gd name="T26" fmla="*/ 54 w 104"/>
                <a:gd name="T27" fmla="*/ 109 h 133"/>
                <a:gd name="T28" fmla="*/ 60 w 104"/>
                <a:gd name="T29" fmla="*/ 106 h 133"/>
                <a:gd name="T30" fmla="*/ 77 w 104"/>
                <a:gd name="T31" fmla="*/ 98 h 133"/>
                <a:gd name="T32" fmla="*/ 96 w 104"/>
                <a:gd name="T33" fmla="*/ 88 h 133"/>
                <a:gd name="T34" fmla="*/ 97 w 104"/>
                <a:gd name="T35" fmla="*/ 37 h 133"/>
                <a:gd name="T36" fmla="*/ 104 w 104"/>
                <a:gd name="T37" fmla="*/ 26 h 133"/>
                <a:gd name="T38" fmla="*/ 77 w 104"/>
                <a:gd name="T39" fmla="*/ 7 h 133"/>
                <a:gd name="T40" fmla="*/ 66 w 104"/>
                <a:gd name="T4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4" h="133">
                  <a:moveTo>
                    <a:pt x="66" y="0"/>
                  </a:moveTo>
                  <a:cubicBezTo>
                    <a:pt x="60" y="8"/>
                    <a:pt x="60" y="8"/>
                    <a:pt x="60" y="8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2" y="70"/>
                    <a:pt x="31" y="60"/>
                    <a:pt x="37" y="51"/>
                  </a:cubicBezTo>
                  <a:cubicBezTo>
                    <a:pt x="43" y="43"/>
                    <a:pt x="52" y="40"/>
                    <a:pt x="60" y="43"/>
                  </a:cubicBezTo>
                  <a:cubicBezTo>
                    <a:pt x="61" y="43"/>
                    <a:pt x="62" y="44"/>
                    <a:pt x="63" y="44"/>
                  </a:cubicBezTo>
                  <a:cubicBezTo>
                    <a:pt x="71" y="50"/>
                    <a:pt x="72" y="62"/>
                    <a:pt x="66" y="71"/>
                  </a:cubicBezTo>
                  <a:cubicBezTo>
                    <a:pt x="64" y="74"/>
                    <a:pt x="62" y="76"/>
                    <a:pt x="60" y="77"/>
                  </a:cubicBezTo>
                  <a:cubicBezTo>
                    <a:pt x="55" y="81"/>
                    <a:pt x="48" y="82"/>
                    <a:pt x="42" y="80"/>
                  </a:cubicBezTo>
                  <a:cubicBezTo>
                    <a:pt x="6" y="133"/>
                    <a:pt x="6" y="133"/>
                    <a:pt x="6" y="133"/>
                  </a:cubicBezTo>
                  <a:cubicBezTo>
                    <a:pt x="54" y="109"/>
                    <a:pt x="54" y="109"/>
                    <a:pt x="54" y="109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77" y="98"/>
                    <a:pt x="77" y="98"/>
                    <a:pt x="77" y="98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77" y="7"/>
                    <a:pt x="77" y="7"/>
                    <a:pt x="77" y="7"/>
                  </a:cubicBez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8" name="Rectangle 492"/>
            <p:cNvSpPr>
              <a:spLocks noChangeArrowheads="1"/>
            </p:cNvSpPr>
            <p:nvPr/>
          </p:nvSpPr>
          <p:spPr bwMode="auto">
            <a:xfrm>
              <a:off x="3237144" y="2495323"/>
              <a:ext cx="168779" cy="151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9" name="Rectangle 493"/>
            <p:cNvSpPr>
              <a:spLocks noChangeArrowheads="1"/>
            </p:cNvSpPr>
            <p:nvPr/>
          </p:nvSpPr>
          <p:spPr bwMode="auto">
            <a:xfrm>
              <a:off x="3237144" y="2449161"/>
              <a:ext cx="168779" cy="173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0" name="Rectangle 494"/>
            <p:cNvSpPr>
              <a:spLocks noChangeArrowheads="1"/>
            </p:cNvSpPr>
            <p:nvPr/>
          </p:nvSpPr>
          <p:spPr bwMode="auto">
            <a:xfrm>
              <a:off x="3237144" y="2403000"/>
              <a:ext cx="168779" cy="158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1" name="Rectangle 495"/>
            <p:cNvSpPr>
              <a:spLocks noChangeArrowheads="1"/>
            </p:cNvSpPr>
            <p:nvPr/>
          </p:nvSpPr>
          <p:spPr bwMode="auto">
            <a:xfrm>
              <a:off x="3237144" y="2357559"/>
              <a:ext cx="168779" cy="151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2" name="Freeform 496"/>
            <p:cNvSpPr/>
            <p:nvPr/>
          </p:nvSpPr>
          <p:spPr bwMode="auto">
            <a:xfrm>
              <a:off x="3108756" y="2215467"/>
              <a:ext cx="489749" cy="593613"/>
            </a:xfrm>
            <a:custGeom>
              <a:avLst/>
              <a:gdLst>
                <a:gd name="T0" fmla="*/ 268 w 287"/>
                <a:gd name="T1" fmla="*/ 303 h 348"/>
                <a:gd name="T2" fmla="*/ 245 w 287"/>
                <a:gd name="T3" fmla="*/ 331 h 348"/>
                <a:gd name="T4" fmla="*/ 90 w 287"/>
                <a:gd name="T5" fmla="*/ 331 h 348"/>
                <a:gd name="T6" fmla="*/ 90 w 287"/>
                <a:gd name="T7" fmla="*/ 281 h 348"/>
                <a:gd name="T8" fmla="*/ 76 w 287"/>
                <a:gd name="T9" fmla="*/ 263 h 348"/>
                <a:gd name="T10" fmla="*/ 17 w 287"/>
                <a:gd name="T11" fmla="*/ 263 h 348"/>
                <a:gd name="T12" fmla="*/ 17 w 287"/>
                <a:gd name="T13" fmla="*/ 59 h 348"/>
                <a:gd name="T14" fmla="*/ 40 w 287"/>
                <a:gd name="T15" fmla="*/ 27 h 348"/>
                <a:gd name="T16" fmla="*/ 251 w 287"/>
                <a:gd name="T17" fmla="*/ 27 h 348"/>
                <a:gd name="T18" fmla="*/ 268 w 287"/>
                <a:gd name="T19" fmla="*/ 52 h 348"/>
                <a:gd name="T20" fmla="*/ 268 w 287"/>
                <a:gd name="T21" fmla="*/ 104 h 348"/>
                <a:gd name="T22" fmla="*/ 268 w 287"/>
                <a:gd name="T23" fmla="*/ 104 h 348"/>
                <a:gd name="T24" fmla="*/ 285 w 287"/>
                <a:gd name="T25" fmla="*/ 83 h 348"/>
                <a:gd name="T26" fmla="*/ 285 w 287"/>
                <a:gd name="T27" fmla="*/ 45 h 348"/>
                <a:gd name="T28" fmla="*/ 252 w 287"/>
                <a:gd name="T29" fmla="*/ 8 h 348"/>
                <a:gd name="T30" fmla="*/ 70 w 287"/>
                <a:gd name="T31" fmla="*/ 8 h 348"/>
                <a:gd name="T32" fmla="*/ 40 w 287"/>
                <a:gd name="T33" fmla="*/ 8 h 348"/>
                <a:gd name="T34" fmla="*/ 0 w 287"/>
                <a:gd name="T35" fmla="*/ 44 h 348"/>
                <a:gd name="T36" fmla="*/ 0 w 287"/>
                <a:gd name="T37" fmla="*/ 294 h 348"/>
                <a:gd name="T38" fmla="*/ 82 w 287"/>
                <a:gd name="T39" fmla="*/ 346 h 348"/>
                <a:gd name="T40" fmla="*/ 252 w 287"/>
                <a:gd name="T41" fmla="*/ 346 h 348"/>
                <a:gd name="T42" fmla="*/ 285 w 287"/>
                <a:gd name="T43" fmla="*/ 321 h 348"/>
                <a:gd name="T44" fmla="*/ 285 w 287"/>
                <a:gd name="T45" fmla="*/ 228 h 348"/>
                <a:gd name="T46" fmla="*/ 268 w 287"/>
                <a:gd name="T47" fmla="*/ 238 h 348"/>
                <a:gd name="T48" fmla="*/ 268 w 287"/>
                <a:gd name="T49" fmla="*/ 30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7" h="348">
                  <a:moveTo>
                    <a:pt x="268" y="303"/>
                  </a:moveTo>
                  <a:cubicBezTo>
                    <a:pt x="268" y="303"/>
                    <a:pt x="272" y="331"/>
                    <a:pt x="245" y="331"/>
                  </a:cubicBezTo>
                  <a:cubicBezTo>
                    <a:pt x="217" y="331"/>
                    <a:pt x="90" y="331"/>
                    <a:pt x="90" y="331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90" y="281"/>
                    <a:pt x="91" y="263"/>
                    <a:pt x="76" y="263"/>
                  </a:cubicBezTo>
                  <a:cubicBezTo>
                    <a:pt x="60" y="263"/>
                    <a:pt x="17" y="263"/>
                    <a:pt x="17" y="263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3" y="27"/>
                    <a:pt x="40" y="27"/>
                  </a:cubicBezTo>
                  <a:cubicBezTo>
                    <a:pt x="251" y="27"/>
                    <a:pt x="251" y="27"/>
                    <a:pt x="251" y="27"/>
                  </a:cubicBezTo>
                  <a:cubicBezTo>
                    <a:pt x="251" y="27"/>
                    <a:pt x="268" y="30"/>
                    <a:pt x="268" y="52"/>
                  </a:cubicBezTo>
                  <a:cubicBezTo>
                    <a:pt x="268" y="57"/>
                    <a:pt x="268" y="77"/>
                    <a:pt x="268" y="104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5" y="83"/>
                    <a:pt x="285" y="83"/>
                    <a:pt x="285" y="83"/>
                  </a:cubicBezTo>
                  <a:cubicBezTo>
                    <a:pt x="285" y="60"/>
                    <a:pt x="285" y="45"/>
                    <a:pt x="285" y="45"/>
                  </a:cubicBezTo>
                  <a:cubicBezTo>
                    <a:pt x="285" y="45"/>
                    <a:pt x="287" y="8"/>
                    <a:pt x="252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8"/>
                    <a:pt x="0" y="0"/>
                    <a:pt x="0" y="44"/>
                  </a:cubicBezTo>
                  <a:cubicBezTo>
                    <a:pt x="0" y="87"/>
                    <a:pt x="0" y="294"/>
                    <a:pt x="0" y="294"/>
                  </a:cubicBezTo>
                  <a:cubicBezTo>
                    <a:pt x="82" y="346"/>
                    <a:pt x="82" y="346"/>
                    <a:pt x="82" y="346"/>
                  </a:cubicBezTo>
                  <a:cubicBezTo>
                    <a:pt x="252" y="346"/>
                    <a:pt x="252" y="346"/>
                    <a:pt x="252" y="346"/>
                  </a:cubicBezTo>
                  <a:cubicBezTo>
                    <a:pt x="252" y="346"/>
                    <a:pt x="285" y="348"/>
                    <a:pt x="285" y="321"/>
                  </a:cubicBezTo>
                  <a:cubicBezTo>
                    <a:pt x="285" y="312"/>
                    <a:pt x="285" y="274"/>
                    <a:pt x="285" y="228"/>
                  </a:cubicBezTo>
                  <a:cubicBezTo>
                    <a:pt x="268" y="238"/>
                    <a:pt x="268" y="238"/>
                    <a:pt x="268" y="238"/>
                  </a:cubicBezTo>
                  <a:cubicBezTo>
                    <a:pt x="268" y="275"/>
                    <a:pt x="268" y="303"/>
                    <a:pt x="268" y="3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cxnSp>
        <p:nvCxnSpPr>
          <p:cNvPr id="143" name="直接连接符 142"/>
          <p:cNvCxnSpPr/>
          <p:nvPr/>
        </p:nvCxnSpPr>
        <p:spPr>
          <a:xfrm>
            <a:off x="1129597" y="1926978"/>
            <a:ext cx="219644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 bwMode="auto">
          <a:xfrm>
            <a:off x="1009700" y="1901955"/>
            <a:ext cx="2438438" cy="855954"/>
          </a:xfrm>
          <a:prstGeom prst="rect">
            <a:avLst/>
          </a:prstGeom>
          <a:noFill/>
        </p:spPr>
        <p:txBody>
          <a:bodyPr vert="horz" wrap="square" lIns="93296" tIns="46648" rIns="93296" bIns="46648" numCol="1" anchor="t" anchorCtr="0" compatLnSpc="1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继续加强对员工的培训，采取针对性及多样性方法，如抽查、询问等，督促员工提高各项技能。</a:t>
            </a:r>
            <a:endParaRPr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5" name="直接连接符 144"/>
          <p:cNvCxnSpPr/>
          <p:nvPr/>
        </p:nvCxnSpPr>
        <p:spPr>
          <a:xfrm>
            <a:off x="6565976" y="1926978"/>
            <a:ext cx="219644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 bwMode="auto">
          <a:xfrm>
            <a:off x="6446079" y="1901955"/>
            <a:ext cx="2438438" cy="602038"/>
          </a:xfrm>
          <a:prstGeom prst="rect">
            <a:avLst/>
          </a:prstGeom>
          <a:noFill/>
        </p:spPr>
        <p:txBody>
          <a:bodyPr vert="horz" wrap="square" lIns="93296" tIns="46648" rIns="93296" bIns="46648" numCol="1" anchor="t" anchorCtr="0" compatLnSpc="1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严格按照制度执行各项管理，加强考核力度，督促员工加强自我管理。</a:t>
            </a:r>
            <a:endParaRPr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7" name="组合 146"/>
          <p:cNvGrpSpPr/>
          <p:nvPr/>
        </p:nvGrpSpPr>
        <p:grpSpPr>
          <a:xfrm>
            <a:off x="6595663" y="1499319"/>
            <a:ext cx="493761" cy="372804"/>
            <a:chOff x="6117843" y="1646219"/>
            <a:chExt cx="683774" cy="521485"/>
          </a:xfrm>
          <a:solidFill>
            <a:srgbClr val="FFC000"/>
          </a:solidFill>
        </p:grpSpPr>
        <p:sp>
          <p:nvSpPr>
            <p:cNvPr id="148" name="Freeform 373"/>
            <p:cNvSpPr>
              <a:spLocks noEditPoints="1"/>
            </p:cNvSpPr>
            <p:nvPr/>
          </p:nvSpPr>
          <p:spPr bwMode="auto">
            <a:xfrm>
              <a:off x="6523202" y="1891454"/>
              <a:ext cx="142092" cy="141371"/>
            </a:xfrm>
            <a:custGeom>
              <a:avLst/>
              <a:gdLst>
                <a:gd name="T0" fmla="*/ 41 w 83"/>
                <a:gd name="T1" fmla="*/ 0 h 83"/>
                <a:gd name="T2" fmla="*/ 0 w 83"/>
                <a:gd name="T3" fmla="*/ 41 h 83"/>
                <a:gd name="T4" fmla="*/ 41 w 83"/>
                <a:gd name="T5" fmla="*/ 83 h 83"/>
                <a:gd name="T6" fmla="*/ 83 w 83"/>
                <a:gd name="T7" fmla="*/ 41 h 83"/>
                <a:gd name="T8" fmla="*/ 41 w 83"/>
                <a:gd name="T9" fmla="*/ 0 h 83"/>
                <a:gd name="T10" fmla="*/ 41 w 83"/>
                <a:gd name="T11" fmla="*/ 73 h 83"/>
                <a:gd name="T12" fmla="*/ 10 w 83"/>
                <a:gd name="T13" fmla="*/ 41 h 83"/>
                <a:gd name="T14" fmla="*/ 41 w 83"/>
                <a:gd name="T15" fmla="*/ 10 h 83"/>
                <a:gd name="T16" fmla="*/ 73 w 83"/>
                <a:gd name="T17" fmla="*/ 41 h 83"/>
                <a:gd name="T18" fmla="*/ 41 w 83"/>
                <a:gd name="T19" fmla="*/ 7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3">
                  <a:moveTo>
                    <a:pt x="41" y="0"/>
                  </a:moveTo>
                  <a:cubicBezTo>
                    <a:pt x="18" y="0"/>
                    <a:pt x="0" y="18"/>
                    <a:pt x="0" y="41"/>
                  </a:cubicBezTo>
                  <a:cubicBezTo>
                    <a:pt x="0" y="64"/>
                    <a:pt x="18" y="83"/>
                    <a:pt x="41" y="83"/>
                  </a:cubicBezTo>
                  <a:cubicBezTo>
                    <a:pt x="64" y="83"/>
                    <a:pt x="83" y="64"/>
                    <a:pt x="83" y="41"/>
                  </a:cubicBezTo>
                  <a:cubicBezTo>
                    <a:pt x="83" y="18"/>
                    <a:pt x="64" y="0"/>
                    <a:pt x="41" y="0"/>
                  </a:cubicBezTo>
                  <a:close/>
                  <a:moveTo>
                    <a:pt x="41" y="73"/>
                  </a:moveTo>
                  <a:cubicBezTo>
                    <a:pt x="24" y="73"/>
                    <a:pt x="10" y="59"/>
                    <a:pt x="10" y="41"/>
                  </a:cubicBezTo>
                  <a:cubicBezTo>
                    <a:pt x="10" y="24"/>
                    <a:pt x="24" y="10"/>
                    <a:pt x="41" y="10"/>
                  </a:cubicBezTo>
                  <a:cubicBezTo>
                    <a:pt x="59" y="10"/>
                    <a:pt x="73" y="24"/>
                    <a:pt x="73" y="41"/>
                  </a:cubicBezTo>
                  <a:cubicBezTo>
                    <a:pt x="73" y="59"/>
                    <a:pt x="59" y="73"/>
                    <a:pt x="41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9" name="Freeform 374"/>
            <p:cNvSpPr>
              <a:spLocks noEditPoints="1"/>
            </p:cNvSpPr>
            <p:nvPr/>
          </p:nvSpPr>
          <p:spPr bwMode="auto">
            <a:xfrm>
              <a:off x="6386881" y="1757296"/>
              <a:ext cx="414736" cy="410408"/>
            </a:xfrm>
            <a:custGeom>
              <a:avLst/>
              <a:gdLst>
                <a:gd name="T0" fmla="*/ 216 w 243"/>
                <a:gd name="T1" fmla="*/ 110 h 241"/>
                <a:gd name="T2" fmla="*/ 243 w 243"/>
                <a:gd name="T3" fmla="*/ 95 h 241"/>
                <a:gd name="T4" fmla="*/ 234 w 243"/>
                <a:gd name="T5" fmla="*/ 73 h 241"/>
                <a:gd name="T6" fmla="*/ 204 w 243"/>
                <a:gd name="T7" fmla="*/ 75 h 241"/>
                <a:gd name="T8" fmla="*/ 194 w 243"/>
                <a:gd name="T9" fmla="*/ 59 h 241"/>
                <a:gd name="T10" fmla="*/ 204 w 243"/>
                <a:gd name="T11" fmla="*/ 29 h 241"/>
                <a:gd name="T12" fmla="*/ 187 w 243"/>
                <a:gd name="T13" fmla="*/ 16 h 241"/>
                <a:gd name="T14" fmla="*/ 163 w 243"/>
                <a:gd name="T15" fmla="*/ 38 h 241"/>
                <a:gd name="T16" fmla="*/ 142 w 243"/>
                <a:gd name="T17" fmla="*/ 32 h 241"/>
                <a:gd name="T18" fmla="*/ 134 w 243"/>
                <a:gd name="T19" fmla="*/ 0 h 241"/>
                <a:gd name="T20" fmla="*/ 110 w 243"/>
                <a:gd name="T21" fmla="*/ 0 h 241"/>
                <a:gd name="T22" fmla="*/ 102 w 243"/>
                <a:gd name="T23" fmla="*/ 31 h 241"/>
                <a:gd name="T24" fmla="*/ 80 w 243"/>
                <a:gd name="T25" fmla="*/ 35 h 241"/>
                <a:gd name="T26" fmla="*/ 75 w 243"/>
                <a:gd name="T27" fmla="*/ 31 h 241"/>
                <a:gd name="T28" fmla="*/ 65 w 243"/>
                <a:gd name="T29" fmla="*/ 22 h 241"/>
                <a:gd name="T30" fmla="*/ 58 w 243"/>
                <a:gd name="T31" fmla="*/ 16 h 241"/>
                <a:gd name="T32" fmla="*/ 38 w 243"/>
                <a:gd name="T33" fmla="*/ 32 h 241"/>
                <a:gd name="T34" fmla="*/ 49 w 243"/>
                <a:gd name="T35" fmla="*/ 60 h 241"/>
                <a:gd name="T36" fmla="*/ 40 w 243"/>
                <a:gd name="T37" fmla="*/ 73 h 241"/>
                <a:gd name="T38" fmla="*/ 17 w 243"/>
                <a:gd name="T39" fmla="*/ 72 h 241"/>
                <a:gd name="T40" fmla="*/ 7 w 243"/>
                <a:gd name="T41" fmla="*/ 71 h 241"/>
                <a:gd name="T42" fmla="*/ 4 w 243"/>
                <a:gd name="T43" fmla="*/ 78 h 241"/>
                <a:gd name="T44" fmla="*/ 0 w 243"/>
                <a:gd name="T45" fmla="*/ 91 h 241"/>
                <a:gd name="T46" fmla="*/ 23 w 243"/>
                <a:gd name="T47" fmla="*/ 105 h 241"/>
                <a:gd name="T48" fmla="*/ 28 w 243"/>
                <a:gd name="T49" fmla="*/ 108 h 241"/>
                <a:gd name="T50" fmla="*/ 27 w 243"/>
                <a:gd name="T51" fmla="*/ 112 h 241"/>
                <a:gd name="T52" fmla="*/ 26 w 243"/>
                <a:gd name="T53" fmla="*/ 128 h 241"/>
                <a:gd name="T54" fmla="*/ 0 w 243"/>
                <a:gd name="T55" fmla="*/ 146 h 241"/>
                <a:gd name="T56" fmla="*/ 8 w 243"/>
                <a:gd name="T57" fmla="*/ 168 h 241"/>
                <a:gd name="T58" fmla="*/ 38 w 243"/>
                <a:gd name="T59" fmla="*/ 165 h 241"/>
                <a:gd name="T60" fmla="*/ 48 w 243"/>
                <a:gd name="T61" fmla="*/ 182 h 241"/>
                <a:gd name="T62" fmla="*/ 38 w 243"/>
                <a:gd name="T63" fmla="*/ 210 h 241"/>
                <a:gd name="T64" fmla="*/ 58 w 243"/>
                <a:gd name="T65" fmla="*/ 223 h 241"/>
                <a:gd name="T66" fmla="*/ 82 w 243"/>
                <a:gd name="T67" fmla="*/ 205 h 241"/>
                <a:gd name="T68" fmla="*/ 101 w 243"/>
                <a:gd name="T69" fmla="*/ 212 h 241"/>
                <a:gd name="T70" fmla="*/ 109 w 243"/>
                <a:gd name="T71" fmla="*/ 241 h 241"/>
                <a:gd name="T72" fmla="*/ 131 w 243"/>
                <a:gd name="T73" fmla="*/ 241 h 241"/>
                <a:gd name="T74" fmla="*/ 140 w 243"/>
                <a:gd name="T75" fmla="*/ 211 h 241"/>
                <a:gd name="T76" fmla="*/ 163 w 243"/>
                <a:gd name="T77" fmla="*/ 205 h 241"/>
                <a:gd name="T78" fmla="*/ 184 w 243"/>
                <a:gd name="T79" fmla="*/ 224 h 241"/>
                <a:gd name="T80" fmla="*/ 203 w 243"/>
                <a:gd name="T81" fmla="*/ 211 h 241"/>
                <a:gd name="T82" fmla="*/ 192 w 243"/>
                <a:gd name="T83" fmla="*/ 183 h 241"/>
                <a:gd name="T84" fmla="*/ 205 w 243"/>
                <a:gd name="T85" fmla="*/ 168 h 241"/>
                <a:gd name="T86" fmla="*/ 236 w 243"/>
                <a:gd name="T87" fmla="*/ 168 h 241"/>
                <a:gd name="T88" fmla="*/ 243 w 243"/>
                <a:gd name="T89" fmla="*/ 147 h 241"/>
                <a:gd name="T90" fmla="*/ 216 w 243"/>
                <a:gd name="T91" fmla="*/ 130 h 241"/>
                <a:gd name="T92" fmla="*/ 216 w 243"/>
                <a:gd name="T93" fmla="*/ 110 h 241"/>
                <a:gd name="T94" fmla="*/ 121 w 243"/>
                <a:gd name="T95" fmla="*/ 170 h 241"/>
                <a:gd name="T96" fmla="*/ 72 w 243"/>
                <a:gd name="T97" fmla="*/ 120 h 241"/>
                <a:gd name="T98" fmla="*/ 121 w 243"/>
                <a:gd name="T99" fmla="*/ 71 h 241"/>
                <a:gd name="T100" fmla="*/ 171 w 243"/>
                <a:gd name="T101" fmla="*/ 120 h 241"/>
                <a:gd name="T102" fmla="*/ 121 w 243"/>
                <a:gd name="T103" fmla="*/ 17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3" h="241">
                  <a:moveTo>
                    <a:pt x="216" y="110"/>
                  </a:moveTo>
                  <a:cubicBezTo>
                    <a:pt x="243" y="95"/>
                    <a:pt x="243" y="95"/>
                    <a:pt x="243" y="95"/>
                  </a:cubicBezTo>
                  <a:cubicBezTo>
                    <a:pt x="234" y="73"/>
                    <a:pt x="234" y="73"/>
                    <a:pt x="234" y="73"/>
                  </a:cubicBezTo>
                  <a:cubicBezTo>
                    <a:pt x="204" y="75"/>
                    <a:pt x="204" y="75"/>
                    <a:pt x="204" y="7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204" y="29"/>
                    <a:pt x="204" y="29"/>
                    <a:pt x="204" y="29"/>
                  </a:cubicBezTo>
                  <a:cubicBezTo>
                    <a:pt x="187" y="16"/>
                    <a:pt x="187" y="16"/>
                    <a:pt x="187" y="16"/>
                  </a:cubicBezTo>
                  <a:cubicBezTo>
                    <a:pt x="163" y="38"/>
                    <a:pt x="163" y="38"/>
                    <a:pt x="163" y="38"/>
                  </a:cubicBezTo>
                  <a:cubicBezTo>
                    <a:pt x="142" y="32"/>
                    <a:pt x="142" y="32"/>
                    <a:pt x="142" y="3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2" y="31"/>
                    <a:pt x="102" y="31"/>
                    <a:pt x="102" y="31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23" y="105"/>
                    <a:pt x="23" y="105"/>
                    <a:pt x="23" y="105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26" y="128"/>
                    <a:pt x="26" y="128"/>
                    <a:pt x="26" y="12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38" y="165"/>
                    <a:pt x="38" y="165"/>
                    <a:pt x="38" y="165"/>
                  </a:cubicBezTo>
                  <a:cubicBezTo>
                    <a:pt x="48" y="182"/>
                    <a:pt x="48" y="182"/>
                    <a:pt x="48" y="182"/>
                  </a:cubicBezTo>
                  <a:cubicBezTo>
                    <a:pt x="38" y="210"/>
                    <a:pt x="38" y="210"/>
                    <a:pt x="38" y="210"/>
                  </a:cubicBezTo>
                  <a:cubicBezTo>
                    <a:pt x="58" y="223"/>
                    <a:pt x="58" y="223"/>
                    <a:pt x="58" y="223"/>
                  </a:cubicBezTo>
                  <a:cubicBezTo>
                    <a:pt x="82" y="205"/>
                    <a:pt x="82" y="205"/>
                    <a:pt x="82" y="205"/>
                  </a:cubicBezTo>
                  <a:cubicBezTo>
                    <a:pt x="101" y="212"/>
                    <a:pt x="101" y="212"/>
                    <a:pt x="101" y="212"/>
                  </a:cubicBezTo>
                  <a:cubicBezTo>
                    <a:pt x="109" y="241"/>
                    <a:pt x="109" y="241"/>
                    <a:pt x="109" y="241"/>
                  </a:cubicBezTo>
                  <a:cubicBezTo>
                    <a:pt x="131" y="241"/>
                    <a:pt x="131" y="241"/>
                    <a:pt x="131" y="241"/>
                  </a:cubicBezTo>
                  <a:cubicBezTo>
                    <a:pt x="140" y="211"/>
                    <a:pt x="140" y="211"/>
                    <a:pt x="140" y="211"/>
                  </a:cubicBezTo>
                  <a:cubicBezTo>
                    <a:pt x="163" y="205"/>
                    <a:pt x="163" y="205"/>
                    <a:pt x="163" y="205"/>
                  </a:cubicBezTo>
                  <a:cubicBezTo>
                    <a:pt x="184" y="224"/>
                    <a:pt x="184" y="224"/>
                    <a:pt x="184" y="224"/>
                  </a:cubicBezTo>
                  <a:cubicBezTo>
                    <a:pt x="203" y="211"/>
                    <a:pt x="203" y="211"/>
                    <a:pt x="203" y="211"/>
                  </a:cubicBezTo>
                  <a:cubicBezTo>
                    <a:pt x="192" y="183"/>
                    <a:pt x="192" y="183"/>
                    <a:pt x="192" y="183"/>
                  </a:cubicBezTo>
                  <a:cubicBezTo>
                    <a:pt x="205" y="168"/>
                    <a:pt x="205" y="168"/>
                    <a:pt x="205" y="168"/>
                  </a:cubicBezTo>
                  <a:cubicBezTo>
                    <a:pt x="236" y="168"/>
                    <a:pt x="236" y="168"/>
                    <a:pt x="236" y="168"/>
                  </a:cubicBezTo>
                  <a:cubicBezTo>
                    <a:pt x="243" y="147"/>
                    <a:pt x="243" y="147"/>
                    <a:pt x="243" y="147"/>
                  </a:cubicBezTo>
                  <a:cubicBezTo>
                    <a:pt x="216" y="130"/>
                    <a:pt x="216" y="130"/>
                    <a:pt x="216" y="130"/>
                  </a:cubicBezTo>
                  <a:lnTo>
                    <a:pt x="216" y="110"/>
                  </a:lnTo>
                  <a:close/>
                  <a:moveTo>
                    <a:pt x="121" y="170"/>
                  </a:moveTo>
                  <a:cubicBezTo>
                    <a:pt x="94" y="170"/>
                    <a:pt x="72" y="148"/>
                    <a:pt x="72" y="120"/>
                  </a:cubicBezTo>
                  <a:cubicBezTo>
                    <a:pt x="72" y="93"/>
                    <a:pt x="94" y="71"/>
                    <a:pt x="121" y="71"/>
                  </a:cubicBezTo>
                  <a:cubicBezTo>
                    <a:pt x="148" y="71"/>
                    <a:pt x="171" y="93"/>
                    <a:pt x="171" y="120"/>
                  </a:cubicBezTo>
                  <a:cubicBezTo>
                    <a:pt x="171" y="148"/>
                    <a:pt x="148" y="170"/>
                    <a:pt x="121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0" name="Freeform 375"/>
            <p:cNvSpPr/>
            <p:nvPr/>
          </p:nvSpPr>
          <p:spPr bwMode="auto">
            <a:xfrm>
              <a:off x="6231805" y="1678677"/>
              <a:ext cx="261103" cy="271201"/>
            </a:xfrm>
            <a:custGeom>
              <a:avLst/>
              <a:gdLst>
                <a:gd name="T0" fmla="*/ 88 w 153"/>
                <a:gd name="T1" fmla="*/ 137 h 159"/>
                <a:gd name="T2" fmla="*/ 85 w 153"/>
                <a:gd name="T3" fmla="*/ 126 h 159"/>
                <a:gd name="T4" fmla="*/ 59 w 153"/>
                <a:gd name="T5" fmla="*/ 120 h 159"/>
                <a:gd name="T6" fmla="*/ 44 w 153"/>
                <a:gd name="T7" fmla="*/ 59 h 159"/>
                <a:gd name="T8" fmla="*/ 105 w 153"/>
                <a:gd name="T9" fmla="*/ 44 h 159"/>
                <a:gd name="T10" fmla="*/ 123 w 153"/>
                <a:gd name="T11" fmla="*/ 65 h 159"/>
                <a:gd name="T12" fmla="*/ 148 w 153"/>
                <a:gd name="T13" fmla="*/ 58 h 159"/>
                <a:gd name="T14" fmla="*/ 153 w 153"/>
                <a:gd name="T15" fmla="*/ 56 h 159"/>
                <a:gd name="T16" fmla="*/ 121 w 153"/>
                <a:gd name="T17" fmla="*/ 17 h 159"/>
                <a:gd name="T18" fmla="*/ 31 w 153"/>
                <a:gd name="T19" fmla="*/ 25 h 159"/>
                <a:gd name="T20" fmla="*/ 17 w 153"/>
                <a:gd name="T21" fmla="*/ 43 h 159"/>
                <a:gd name="T22" fmla="*/ 8 w 153"/>
                <a:gd name="T23" fmla="*/ 62 h 159"/>
                <a:gd name="T24" fmla="*/ 42 w 153"/>
                <a:gd name="T25" fmla="*/ 147 h 159"/>
                <a:gd name="T26" fmla="*/ 92 w 153"/>
                <a:gd name="T27" fmla="*/ 157 h 159"/>
                <a:gd name="T28" fmla="*/ 88 w 153"/>
                <a:gd name="T29" fmla="*/ 137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3" h="159">
                  <a:moveTo>
                    <a:pt x="88" y="137"/>
                  </a:moveTo>
                  <a:cubicBezTo>
                    <a:pt x="85" y="126"/>
                    <a:pt x="85" y="126"/>
                    <a:pt x="85" y="126"/>
                  </a:cubicBezTo>
                  <a:cubicBezTo>
                    <a:pt x="76" y="127"/>
                    <a:pt x="67" y="125"/>
                    <a:pt x="59" y="120"/>
                  </a:cubicBezTo>
                  <a:cubicBezTo>
                    <a:pt x="38" y="107"/>
                    <a:pt x="31" y="80"/>
                    <a:pt x="44" y="59"/>
                  </a:cubicBezTo>
                  <a:cubicBezTo>
                    <a:pt x="56" y="38"/>
                    <a:pt x="84" y="31"/>
                    <a:pt x="105" y="44"/>
                  </a:cubicBezTo>
                  <a:cubicBezTo>
                    <a:pt x="113" y="49"/>
                    <a:pt x="119" y="56"/>
                    <a:pt x="123" y="65"/>
                  </a:cubicBezTo>
                  <a:cubicBezTo>
                    <a:pt x="148" y="58"/>
                    <a:pt x="148" y="58"/>
                    <a:pt x="148" y="58"/>
                  </a:cubicBezTo>
                  <a:cubicBezTo>
                    <a:pt x="153" y="56"/>
                    <a:pt x="153" y="56"/>
                    <a:pt x="153" y="56"/>
                  </a:cubicBezTo>
                  <a:cubicBezTo>
                    <a:pt x="147" y="40"/>
                    <a:pt x="136" y="26"/>
                    <a:pt x="121" y="17"/>
                  </a:cubicBezTo>
                  <a:cubicBezTo>
                    <a:pt x="92" y="0"/>
                    <a:pt x="55" y="4"/>
                    <a:pt x="31" y="25"/>
                  </a:cubicBezTo>
                  <a:cubicBezTo>
                    <a:pt x="26" y="30"/>
                    <a:pt x="21" y="36"/>
                    <a:pt x="17" y="43"/>
                  </a:cubicBezTo>
                  <a:cubicBezTo>
                    <a:pt x="13" y="49"/>
                    <a:pt x="10" y="56"/>
                    <a:pt x="8" y="62"/>
                  </a:cubicBezTo>
                  <a:cubicBezTo>
                    <a:pt x="0" y="94"/>
                    <a:pt x="13" y="129"/>
                    <a:pt x="42" y="147"/>
                  </a:cubicBezTo>
                  <a:cubicBezTo>
                    <a:pt x="58" y="156"/>
                    <a:pt x="75" y="159"/>
                    <a:pt x="92" y="157"/>
                  </a:cubicBezTo>
                  <a:lnTo>
                    <a:pt x="88" y="1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1" name="Freeform 376"/>
            <p:cNvSpPr/>
            <p:nvPr/>
          </p:nvSpPr>
          <p:spPr bwMode="auto">
            <a:xfrm>
              <a:off x="6117843" y="1646219"/>
              <a:ext cx="155075" cy="131273"/>
            </a:xfrm>
            <a:custGeom>
              <a:avLst/>
              <a:gdLst>
                <a:gd name="T0" fmla="*/ 91 w 91"/>
                <a:gd name="T1" fmla="*/ 40 h 77"/>
                <a:gd name="T2" fmla="*/ 30 w 91"/>
                <a:gd name="T3" fmla="*/ 3 h 77"/>
                <a:gd name="T4" fmla="*/ 14 w 91"/>
                <a:gd name="T5" fmla="*/ 7 h 77"/>
                <a:gd name="T6" fmla="*/ 3 w 91"/>
                <a:gd name="T7" fmla="*/ 24 h 77"/>
                <a:gd name="T8" fmla="*/ 7 w 91"/>
                <a:gd name="T9" fmla="*/ 40 h 77"/>
                <a:gd name="T10" fmla="*/ 68 w 91"/>
                <a:gd name="T11" fmla="*/ 77 h 77"/>
                <a:gd name="T12" fmla="*/ 77 w 91"/>
                <a:gd name="T13" fmla="*/ 57 h 77"/>
                <a:gd name="T14" fmla="*/ 91 w 91"/>
                <a:gd name="T15" fmla="*/ 4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1" h="77">
                  <a:moveTo>
                    <a:pt x="91" y="40"/>
                  </a:moveTo>
                  <a:cubicBezTo>
                    <a:pt x="30" y="3"/>
                    <a:pt x="30" y="3"/>
                    <a:pt x="30" y="3"/>
                  </a:cubicBezTo>
                  <a:cubicBezTo>
                    <a:pt x="24" y="0"/>
                    <a:pt x="17" y="1"/>
                    <a:pt x="14" y="7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0" y="30"/>
                    <a:pt x="2" y="37"/>
                    <a:pt x="7" y="40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70" y="70"/>
                    <a:pt x="73" y="64"/>
                    <a:pt x="77" y="57"/>
                  </a:cubicBezTo>
                  <a:cubicBezTo>
                    <a:pt x="81" y="51"/>
                    <a:pt x="85" y="45"/>
                    <a:pt x="91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cxnSp>
        <p:nvCxnSpPr>
          <p:cNvPr id="152" name="直接连接符 151"/>
          <p:cNvCxnSpPr/>
          <p:nvPr/>
        </p:nvCxnSpPr>
        <p:spPr>
          <a:xfrm>
            <a:off x="6565976" y="3342314"/>
            <a:ext cx="219644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 bwMode="auto">
          <a:xfrm>
            <a:off x="6400800" y="3317291"/>
            <a:ext cx="2509024" cy="855954"/>
          </a:xfrm>
          <a:prstGeom prst="rect">
            <a:avLst/>
          </a:prstGeom>
          <a:noFill/>
        </p:spPr>
        <p:txBody>
          <a:bodyPr vert="horz" wrap="square" lIns="93296" tIns="46648" rIns="93296" bIns="46648" numCol="1" anchor="t" anchorCtr="0" compatLnSpc="1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充分利用炼铁现有人力、技术资源，发挥各人专长，同时与公司及兄弟单位实行资源共享，促进企业协调发展</a:t>
            </a:r>
            <a:endParaRPr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4" name="直接连接符 153"/>
          <p:cNvCxnSpPr/>
          <p:nvPr/>
        </p:nvCxnSpPr>
        <p:spPr>
          <a:xfrm>
            <a:off x="1129597" y="3328764"/>
            <a:ext cx="219644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 bwMode="auto">
          <a:xfrm>
            <a:off x="1009700" y="3303741"/>
            <a:ext cx="2438438" cy="855954"/>
          </a:xfrm>
          <a:prstGeom prst="rect">
            <a:avLst/>
          </a:prstGeom>
          <a:noFill/>
        </p:spPr>
        <p:txBody>
          <a:bodyPr vert="horz" wrap="square" lIns="93296" tIns="46648" rIns="93296" bIns="46648" numCol="1" anchor="t" anchorCtr="0" compatLnSpc="1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组织开展各类交流活动会，增进厂部与车间、车间与班组、班组与员工的信息交流，促进企业管理良性发展</a:t>
            </a:r>
            <a:endParaRPr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6" name="组合 155"/>
          <p:cNvGrpSpPr/>
          <p:nvPr/>
        </p:nvGrpSpPr>
        <p:grpSpPr>
          <a:xfrm>
            <a:off x="6628095" y="2815777"/>
            <a:ext cx="461329" cy="486408"/>
            <a:chOff x="4222411" y="4893577"/>
            <a:chExt cx="610202" cy="649873"/>
          </a:xfrm>
          <a:solidFill>
            <a:srgbClr val="FF0000"/>
          </a:solidFill>
        </p:grpSpPr>
        <p:sp>
          <p:nvSpPr>
            <p:cNvPr id="157" name="Freeform 397"/>
            <p:cNvSpPr/>
            <p:nvPr/>
          </p:nvSpPr>
          <p:spPr bwMode="auto">
            <a:xfrm>
              <a:off x="4663834" y="5236185"/>
              <a:ext cx="168779" cy="136322"/>
            </a:xfrm>
            <a:custGeom>
              <a:avLst/>
              <a:gdLst>
                <a:gd name="T0" fmla="*/ 89 w 99"/>
                <a:gd name="T1" fmla="*/ 48 h 80"/>
                <a:gd name="T2" fmla="*/ 60 w 99"/>
                <a:gd name="T3" fmla="*/ 0 h 80"/>
                <a:gd name="T4" fmla="*/ 0 w 99"/>
                <a:gd name="T5" fmla="*/ 0 h 80"/>
                <a:gd name="T6" fmla="*/ 38 w 99"/>
                <a:gd name="T7" fmla="*/ 65 h 80"/>
                <a:gd name="T8" fmla="*/ 38 w 99"/>
                <a:gd name="T9" fmla="*/ 80 h 80"/>
                <a:gd name="T10" fmla="*/ 73 w 99"/>
                <a:gd name="T11" fmla="*/ 80 h 80"/>
                <a:gd name="T12" fmla="*/ 89 w 99"/>
                <a:gd name="T13" fmla="*/ 4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80">
                  <a:moveTo>
                    <a:pt x="89" y="48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" y="14"/>
                    <a:pt x="38" y="34"/>
                    <a:pt x="38" y="65"/>
                  </a:cubicBezTo>
                  <a:cubicBezTo>
                    <a:pt x="38" y="70"/>
                    <a:pt x="38" y="76"/>
                    <a:pt x="38" y="80"/>
                  </a:cubicBezTo>
                  <a:cubicBezTo>
                    <a:pt x="53" y="80"/>
                    <a:pt x="66" y="80"/>
                    <a:pt x="73" y="80"/>
                  </a:cubicBezTo>
                  <a:cubicBezTo>
                    <a:pt x="99" y="80"/>
                    <a:pt x="89" y="48"/>
                    <a:pt x="89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8" name="Freeform 398"/>
            <p:cNvSpPr/>
            <p:nvPr/>
          </p:nvSpPr>
          <p:spPr bwMode="auto">
            <a:xfrm>
              <a:off x="4433746" y="5003212"/>
              <a:ext cx="177435" cy="205565"/>
            </a:xfrm>
            <a:custGeom>
              <a:avLst/>
              <a:gdLst>
                <a:gd name="T0" fmla="*/ 52 w 104"/>
                <a:gd name="T1" fmla="*/ 0 h 121"/>
                <a:gd name="T2" fmla="*/ 0 w 104"/>
                <a:gd name="T3" fmla="*/ 60 h 121"/>
                <a:gd name="T4" fmla="*/ 31 w 104"/>
                <a:gd name="T5" fmla="*/ 116 h 121"/>
                <a:gd name="T6" fmla="*/ 31 w 104"/>
                <a:gd name="T7" fmla="*/ 116 h 121"/>
                <a:gd name="T8" fmla="*/ 52 w 104"/>
                <a:gd name="T9" fmla="*/ 121 h 121"/>
                <a:gd name="T10" fmla="*/ 73 w 104"/>
                <a:gd name="T11" fmla="*/ 116 h 121"/>
                <a:gd name="T12" fmla="*/ 74 w 104"/>
                <a:gd name="T13" fmla="*/ 115 h 121"/>
                <a:gd name="T14" fmla="*/ 104 w 104"/>
                <a:gd name="T15" fmla="*/ 60 h 121"/>
                <a:gd name="T16" fmla="*/ 52 w 104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cubicBezTo>
                    <a:pt x="23" y="0"/>
                    <a:pt x="0" y="27"/>
                    <a:pt x="0" y="60"/>
                  </a:cubicBezTo>
                  <a:cubicBezTo>
                    <a:pt x="0" y="85"/>
                    <a:pt x="13" y="106"/>
                    <a:pt x="31" y="116"/>
                  </a:cubicBezTo>
                  <a:cubicBezTo>
                    <a:pt x="31" y="116"/>
                    <a:pt x="31" y="116"/>
                    <a:pt x="31" y="116"/>
                  </a:cubicBezTo>
                  <a:cubicBezTo>
                    <a:pt x="38" y="119"/>
                    <a:pt x="45" y="121"/>
                    <a:pt x="52" y="121"/>
                  </a:cubicBezTo>
                  <a:cubicBezTo>
                    <a:pt x="59" y="121"/>
                    <a:pt x="66" y="119"/>
                    <a:pt x="73" y="116"/>
                  </a:cubicBezTo>
                  <a:cubicBezTo>
                    <a:pt x="73" y="116"/>
                    <a:pt x="74" y="115"/>
                    <a:pt x="74" y="115"/>
                  </a:cubicBezTo>
                  <a:cubicBezTo>
                    <a:pt x="92" y="105"/>
                    <a:pt x="104" y="84"/>
                    <a:pt x="104" y="60"/>
                  </a:cubicBezTo>
                  <a:cubicBezTo>
                    <a:pt x="104" y="27"/>
                    <a:pt x="81" y="0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9" name="Freeform 399"/>
            <p:cNvSpPr/>
            <p:nvPr/>
          </p:nvSpPr>
          <p:spPr bwMode="auto">
            <a:xfrm>
              <a:off x="4350078" y="5227530"/>
              <a:ext cx="351263" cy="315920"/>
            </a:xfrm>
            <a:custGeom>
              <a:avLst/>
              <a:gdLst>
                <a:gd name="T0" fmla="*/ 150 w 206"/>
                <a:gd name="T1" fmla="*/ 5 h 185"/>
                <a:gd name="T2" fmla="*/ 134 w 206"/>
                <a:gd name="T3" fmla="*/ 0 h 185"/>
                <a:gd name="T4" fmla="*/ 134 w 206"/>
                <a:gd name="T5" fmla="*/ 0 h 185"/>
                <a:gd name="T6" fmla="*/ 120 w 206"/>
                <a:gd name="T7" fmla="*/ 5 h 185"/>
                <a:gd name="T8" fmla="*/ 103 w 206"/>
                <a:gd name="T9" fmla="*/ 12 h 185"/>
                <a:gd name="T10" fmla="*/ 87 w 206"/>
                <a:gd name="T11" fmla="*/ 5 h 185"/>
                <a:gd name="T12" fmla="*/ 73 w 206"/>
                <a:gd name="T13" fmla="*/ 0 h 185"/>
                <a:gd name="T14" fmla="*/ 57 w 206"/>
                <a:gd name="T15" fmla="*/ 5 h 185"/>
                <a:gd name="T16" fmla="*/ 0 w 206"/>
                <a:gd name="T17" fmla="*/ 73 h 185"/>
                <a:gd name="T18" fmla="*/ 0 w 206"/>
                <a:gd name="T19" fmla="*/ 85 h 185"/>
                <a:gd name="T20" fmla="*/ 0 w 206"/>
                <a:gd name="T21" fmla="*/ 151 h 185"/>
                <a:gd name="T22" fmla="*/ 94 w 206"/>
                <a:gd name="T23" fmla="*/ 185 h 185"/>
                <a:gd name="T24" fmla="*/ 113 w 206"/>
                <a:gd name="T25" fmla="*/ 185 h 185"/>
                <a:gd name="T26" fmla="*/ 206 w 206"/>
                <a:gd name="T27" fmla="*/ 151 h 185"/>
                <a:gd name="T28" fmla="*/ 206 w 206"/>
                <a:gd name="T29" fmla="*/ 85 h 185"/>
                <a:gd name="T30" fmla="*/ 206 w 206"/>
                <a:gd name="T31" fmla="*/ 73 h 185"/>
                <a:gd name="T32" fmla="*/ 150 w 206"/>
                <a:gd name="T33" fmla="*/ 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6" h="185">
                  <a:moveTo>
                    <a:pt x="150" y="5"/>
                  </a:moveTo>
                  <a:cubicBezTo>
                    <a:pt x="144" y="3"/>
                    <a:pt x="139" y="2"/>
                    <a:pt x="134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8" y="2"/>
                    <a:pt x="62" y="3"/>
                    <a:pt x="57" y="5"/>
                  </a:cubicBezTo>
                  <a:cubicBezTo>
                    <a:pt x="30" y="15"/>
                    <a:pt x="0" y="35"/>
                    <a:pt x="0" y="73"/>
                  </a:cubicBezTo>
                  <a:cubicBezTo>
                    <a:pt x="0" y="77"/>
                    <a:pt x="0" y="81"/>
                    <a:pt x="0" y="85"/>
                  </a:cubicBezTo>
                  <a:cubicBezTo>
                    <a:pt x="0" y="141"/>
                    <a:pt x="0" y="151"/>
                    <a:pt x="0" y="151"/>
                  </a:cubicBezTo>
                  <a:cubicBezTo>
                    <a:pt x="0" y="151"/>
                    <a:pt x="3" y="185"/>
                    <a:pt x="94" y="185"/>
                  </a:cubicBezTo>
                  <a:cubicBezTo>
                    <a:pt x="113" y="185"/>
                    <a:pt x="113" y="185"/>
                    <a:pt x="113" y="185"/>
                  </a:cubicBezTo>
                  <a:cubicBezTo>
                    <a:pt x="204" y="185"/>
                    <a:pt x="206" y="151"/>
                    <a:pt x="206" y="151"/>
                  </a:cubicBezTo>
                  <a:cubicBezTo>
                    <a:pt x="206" y="151"/>
                    <a:pt x="206" y="141"/>
                    <a:pt x="206" y="85"/>
                  </a:cubicBezTo>
                  <a:cubicBezTo>
                    <a:pt x="206" y="81"/>
                    <a:pt x="206" y="77"/>
                    <a:pt x="206" y="73"/>
                  </a:cubicBezTo>
                  <a:cubicBezTo>
                    <a:pt x="206" y="35"/>
                    <a:pt x="176" y="15"/>
                    <a:pt x="15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0" name="Freeform 400"/>
            <p:cNvSpPr/>
            <p:nvPr/>
          </p:nvSpPr>
          <p:spPr bwMode="auto">
            <a:xfrm>
              <a:off x="4222411" y="5236185"/>
              <a:ext cx="166616" cy="136322"/>
            </a:xfrm>
            <a:custGeom>
              <a:avLst/>
              <a:gdLst>
                <a:gd name="T0" fmla="*/ 98 w 98"/>
                <a:gd name="T1" fmla="*/ 0 h 80"/>
                <a:gd name="T2" fmla="*/ 39 w 98"/>
                <a:gd name="T3" fmla="*/ 0 h 80"/>
                <a:gd name="T4" fmla="*/ 10 w 98"/>
                <a:gd name="T5" fmla="*/ 48 h 80"/>
                <a:gd name="T6" fmla="*/ 26 w 98"/>
                <a:gd name="T7" fmla="*/ 80 h 80"/>
                <a:gd name="T8" fmla="*/ 60 w 98"/>
                <a:gd name="T9" fmla="*/ 80 h 80"/>
                <a:gd name="T10" fmla="*/ 60 w 98"/>
                <a:gd name="T11" fmla="*/ 65 h 80"/>
                <a:gd name="T12" fmla="*/ 98 w 98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80">
                  <a:moveTo>
                    <a:pt x="98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0" y="80"/>
                    <a:pt x="26" y="80"/>
                  </a:cubicBezTo>
                  <a:cubicBezTo>
                    <a:pt x="33" y="80"/>
                    <a:pt x="45" y="80"/>
                    <a:pt x="60" y="80"/>
                  </a:cubicBezTo>
                  <a:cubicBezTo>
                    <a:pt x="60" y="76"/>
                    <a:pt x="60" y="70"/>
                    <a:pt x="60" y="65"/>
                  </a:cubicBezTo>
                  <a:cubicBezTo>
                    <a:pt x="60" y="34"/>
                    <a:pt x="77" y="14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1" name="Freeform 401"/>
            <p:cNvSpPr/>
            <p:nvPr/>
          </p:nvSpPr>
          <p:spPr bwMode="auto">
            <a:xfrm>
              <a:off x="4295260" y="4893577"/>
              <a:ext cx="462340" cy="331067"/>
            </a:xfrm>
            <a:custGeom>
              <a:avLst/>
              <a:gdLst>
                <a:gd name="T0" fmla="*/ 28 w 271"/>
                <a:gd name="T1" fmla="*/ 194 h 194"/>
                <a:gd name="T2" fmla="*/ 68 w 271"/>
                <a:gd name="T3" fmla="*/ 194 h 194"/>
                <a:gd name="T4" fmla="*/ 84 w 271"/>
                <a:gd name="T5" fmla="*/ 188 h 194"/>
                <a:gd name="T6" fmla="*/ 96 w 271"/>
                <a:gd name="T7" fmla="*/ 183 h 194"/>
                <a:gd name="T8" fmla="*/ 93 w 271"/>
                <a:gd name="T9" fmla="*/ 180 h 194"/>
                <a:gd name="T10" fmla="*/ 42 w 271"/>
                <a:gd name="T11" fmla="*/ 180 h 194"/>
                <a:gd name="T12" fmla="*/ 18 w 271"/>
                <a:gd name="T13" fmla="*/ 156 h 194"/>
                <a:gd name="T14" fmla="*/ 18 w 271"/>
                <a:gd name="T15" fmla="*/ 39 h 194"/>
                <a:gd name="T16" fmla="*/ 42 w 271"/>
                <a:gd name="T17" fmla="*/ 15 h 194"/>
                <a:gd name="T18" fmla="*/ 228 w 271"/>
                <a:gd name="T19" fmla="*/ 15 h 194"/>
                <a:gd name="T20" fmla="*/ 253 w 271"/>
                <a:gd name="T21" fmla="*/ 39 h 194"/>
                <a:gd name="T22" fmla="*/ 253 w 271"/>
                <a:gd name="T23" fmla="*/ 156 h 194"/>
                <a:gd name="T24" fmla="*/ 228 w 271"/>
                <a:gd name="T25" fmla="*/ 180 h 194"/>
                <a:gd name="T26" fmla="*/ 176 w 271"/>
                <a:gd name="T27" fmla="*/ 180 h 194"/>
                <a:gd name="T28" fmla="*/ 173 w 271"/>
                <a:gd name="T29" fmla="*/ 183 h 194"/>
                <a:gd name="T30" fmla="*/ 203 w 271"/>
                <a:gd name="T31" fmla="*/ 194 h 194"/>
                <a:gd name="T32" fmla="*/ 243 w 271"/>
                <a:gd name="T33" fmla="*/ 194 h 194"/>
                <a:gd name="T34" fmla="*/ 271 w 271"/>
                <a:gd name="T35" fmla="*/ 166 h 194"/>
                <a:gd name="T36" fmla="*/ 271 w 271"/>
                <a:gd name="T37" fmla="*/ 29 h 194"/>
                <a:gd name="T38" fmla="*/ 243 w 271"/>
                <a:gd name="T39" fmla="*/ 0 h 194"/>
                <a:gd name="T40" fmla="*/ 28 w 271"/>
                <a:gd name="T41" fmla="*/ 0 h 194"/>
                <a:gd name="T42" fmla="*/ 0 w 271"/>
                <a:gd name="T43" fmla="*/ 29 h 194"/>
                <a:gd name="T44" fmla="*/ 0 w 271"/>
                <a:gd name="T45" fmla="*/ 166 h 194"/>
                <a:gd name="T46" fmla="*/ 28 w 271"/>
                <a:gd name="T47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1" h="194">
                  <a:moveTo>
                    <a:pt x="28" y="194"/>
                  </a:moveTo>
                  <a:cubicBezTo>
                    <a:pt x="68" y="194"/>
                    <a:pt x="68" y="194"/>
                    <a:pt x="68" y="194"/>
                  </a:cubicBezTo>
                  <a:cubicBezTo>
                    <a:pt x="74" y="192"/>
                    <a:pt x="79" y="189"/>
                    <a:pt x="84" y="188"/>
                  </a:cubicBezTo>
                  <a:cubicBezTo>
                    <a:pt x="88" y="186"/>
                    <a:pt x="92" y="185"/>
                    <a:pt x="96" y="183"/>
                  </a:cubicBezTo>
                  <a:cubicBezTo>
                    <a:pt x="95" y="182"/>
                    <a:pt x="94" y="181"/>
                    <a:pt x="93" y="180"/>
                  </a:cubicBezTo>
                  <a:cubicBezTo>
                    <a:pt x="42" y="180"/>
                    <a:pt x="42" y="180"/>
                    <a:pt x="42" y="180"/>
                  </a:cubicBezTo>
                  <a:cubicBezTo>
                    <a:pt x="29" y="180"/>
                    <a:pt x="18" y="169"/>
                    <a:pt x="18" y="156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25"/>
                    <a:pt x="29" y="15"/>
                    <a:pt x="42" y="15"/>
                  </a:cubicBezTo>
                  <a:cubicBezTo>
                    <a:pt x="228" y="15"/>
                    <a:pt x="228" y="15"/>
                    <a:pt x="228" y="15"/>
                  </a:cubicBezTo>
                  <a:cubicBezTo>
                    <a:pt x="242" y="15"/>
                    <a:pt x="253" y="25"/>
                    <a:pt x="253" y="39"/>
                  </a:cubicBezTo>
                  <a:cubicBezTo>
                    <a:pt x="253" y="156"/>
                    <a:pt x="253" y="156"/>
                    <a:pt x="253" y="156"/>
                  </a:cubicBezTo>
                  <a:cubicBezTo>
                    <a:pt x="253" y="169"/>
                    <a:pt x="242" y="180"/>
                    <a:pt x="228" y="180"/>
                  </a:cubicBezTo>
                  <a:cubicBezTo>
                    <a:pt x="176" y="180"/>
                    <a:pt x="176" y="180"/>
                    <a:pt x="176" y="180"/>
                  </a:cubicBezTo>
                  <a:cubicBezTo>
                    <a:pt x="175" y="181"/>
                    <a:pt x="174" y="182"/>
                    <a:pt x="173" y="183"/>
                  </a:cubicBezTo>
                  <a:cubicBezTo>
                    <a:pt x="182" y="186"/>
                    <a:pt x="192" y="189"/>
                    <a:pt x="203" y="194"/>
                  </a:cubicBezTo>
                  <a:cubicBezTo>
                    <a:pt x="243" y="194"/>
                    <a:pt x="243" y="194"/>
                    <a:pt x="243" y="194"/>
                  </a:cubicBezTo>
                  <a:cubicBezTo>
                    <a:pt x="258" y="194"/>
                    <a:pt x="271" y="181"/>
                    <a:pt x="271" y="166"/>
                  </a:cubicBezTo>
                  <a:cubicBezTo>
                    <a:pt x="271" y="29"/>
                    <a:pt x="271" y="29"/>
                    <a:pt x="271" y="29"/>
                  </a:cubicBezTo>
                  <a:cubicBezTo>
                    <a:pt x="271" y="13"/>
                    <a:pt x="258" y="0"/>
                    <a:pt x="243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81"/>
                    <a:pt x="13" y="194"/>
                    <a:pt x="28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1179469" y="2799437"/>
            <a:ext cx="419271" cy="468694"/>
            <a:chOff x="1027865" y="1177546"/>
            <a:chExt cx="670069" cy="756622"/>
          </a:xfrm>
          <a:solidFill>
            <a:srgbClr val="FFC000"/>
          </a:solidFill>
        </p:grpSpPr>
        <p:sp>
          <p:nvSpPr>
            <p:cNvPr id="163" name="Oval 648"/>
            <p:cNvSpPr>
              <a:spLocks noChangeArrowheads="1"/>
            </p:cNvSpPr>
            <p:nvPr/>
          </p:nvSpPr>
          <p:spPr bwMode="auto">
            <a:xfrm>
              <a:off x="1494533" y="1264821"/>
              <a:ext cx="189697" cy="21926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4" name="Freeform 649"/>
            <p:cNvSpPr>
              <a:spLocks noEditPoints="1"/>
            </p:cNvSpPr>
            <p:nvPr/>
          </p:nvSpPr>
          <p:spPr bwMode="auto">
            <a:xfrm>
              <a:off x="1301951" y="1177546"/>
              <a:ext cx="199795" cy="173829"/>
            </a:xfrm>
            <a:custGeom>
              <a:avLst/>
              <a:gdLst>
                <a:gd name="T0" fmla="*/ 106 w 117"/>
                <a:gd name="T1" fmla="*/ 67 h 102"/>
                <a:gd name="T2" fmla="*/ 117 w 117"/>
                <a:gd name="T3" fmla="*/ 45 h 102"/>
                <a:gd name="T4" fmla="*/ 117 w 117"/>
                <a:gd name="T5" fmla="*/ 24 h 102"/>
                <a:gd name="T6" fmla="*/ 94 w 117"/>
                <a:gd name="T7" fmla="*/ 0 h 102"/>
                <a:gd name="T8" fmla="*/ 23 w 117"/>
                <a:gd name="T9" fmla="*/ 0 h 102"/>
                <a:gd name="T10" fmla="*/ 0 w 117"/>
                <a:gd name="T11" fmla="*/ 24 h 102"/>
                <a:gd name="T12" fmla="*/ 0 w 117"/>
                <a:gd name="T13" fmla="*/ 45 h 102"/>
                <a:gd name="T14" fmla="*/ 23 w 117"/>
                <a:gd name="T15" fmla="*/ 70 h 102"/>
                <a:gd name="T16" fmla="*/ 73 w 117"/>
                <a:gd name="T17" fmla="*/ 70 h 102"/>
                <a:gd name="T18" fmla="*/ 110 w 117"/>
                <a:gd name="T19" fmla="*/ 102 h 102"/>
                <a:gd name="T20" fmla="*/ 106 w 117"/>
                <a:gd name="T21" fmla="*/ 67 h 102"/>
                <a:gd name="T22" fmla="*/ 88 w 117"/>
                <a:gd name="T23" fmla="*/ 60 h 102"/>
                <a:gd name="T24" fmla="*/ 31 w 117"/>
                <a:gd name="T25" fmla="*/ 60 h 102"/>
                <a:gd name="T26" fmla="*/ 13 w 117"/>
                <a:gd name="T27" fmla="*/ 43 h 102"/>
                <a:gd name="T28" fmla="*/ 13 w 117"/>
                <a:gd name="T29" fmla="*/ 27 h 102"/>
                <a:gd name="T30" fmla="*/ 31 w 117"/>
                <a:gd name="T31" fmla="*/ 9 h 102"/>
                <a:gd name="T32" fmla="*/ 88 w 117"/>
                <a:gd name="T33" fmla="*/ 9 h 102"/>
                <a:gd name="T34" fmla="*/ 106 w 117"/>
                <a:gd name="T35" fmla="*/ 27 h 102"/>
                <a:gd name="T36" fmla="*/ 106 w 117"/>
                <a:gd name="T37" fmla="*/ 43 h 102"/>
                <a:gd name="T38" fmla="*/ 88 w 117"/>
                <a:gd name="T39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7" h="102">
                  <a:moveTo>
                    <a:pt x="106" y="67"/>
                  </a:moveTo>
                  <a:cubicBezTo>
                    <a:pt x="112" y="62"/>
                    <a:pt x="117" y="55"/>
                    <a:pt x="117" y="45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11"/>
                    <a:pt x="107" y="0"/>
                    <a:pt x="9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59"/>
                    <a:pt x="10" y="70"/>
                    <a:pt x="23" y="70"/>
                  </a:cubicBezTo>
                  <a:cubicBezTo>
                    <a:pt x="73" y="70"/>
                    <a:pt x="73" y="70"/>
                    <a:pt x="73" y="70"/>
                  </a:cubicBezTo>
                  <a:cubicBezTo>
                    <a:pt x="110" y="102"/>
                    <a:pt x="110" y="102"/>
                    <a:pt x="110" y="102"/>
                  </a:cubicBezTo>
                  <a:lnTo>
                    <a:pt x="106" y="67"/>
                  </a:lnTo>
                  <a:close/>
                  <a:moveTo>
                    <a:pt x="88" y="60"/>
                  </a:moveTo>
                  <a:cubicBezTo>
                    <a:pt x="31" y="60"/>
                    <a:pt x="31" y="60"/>
                    <a:pt x="31" y="60"/>
                  </a:cubicBezTo>
                  <a:cubicBezTo>
                    <a:pt x="21" y="60"/>
                    <a:pt x="13" y="52"/>
                    <a:pt x="13" y="43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17"/>
                    <a:pt x="21" y="9"/>
                    <a:pt x="31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98" y="9"/>
                    <a:pt x="106" y="17"/>
                    <a:pt x="106" y="27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6" y="52"/>
                    <a:pt x="98" y="60"/>
                    <a:pt x="88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5" name="Freeform 650"/>
            <p:cNvSpPr/>
            <p:nvPr/>
          </p:nvSpPr>
          <p:spPr bwMode="auto">
            <a:xfrm>
              <a:off x="1455584" y="1491302"/>
              <a:ext cx="242350" cy="325297"/>
            </a:xfrm>
            <a:custGeom>
              <a:avLst/>
              <a:gdLst>
                <a:gd name="T0" fmla="*/ 71 w 142"/>
                <a:gd name="T1" fmla="*/ 3 h 191"/>
                <a:gd name="T2" fmla="*/ 57 w 142"/>
                <a:gd name="T3" fmla="*/ 97 h 191"/>
                <a:gd name="T4" fmla="*/ 15 w 142"/>
                <a:gd name="T5" fmla="*/ 123 h 191"/>
                <a:gd name="T6" fmla="*/ 15 w 142"/>
                <a:gd name="T7" fmla="*/ 85 h 191"/>
                <a:gd name="T8" fmla="*/ 71 w 142"/>
                <a:gd name="T9" fmla="*/ 3 h 191"/>
                <a:gd name="T10" fmla="*/ 0 w 142"/>
                <a:gd name="T11" fmla="*/ 97 h 191"/>
                <a:gd name="T12" fmla="*/ 0 w 142"/>
                <a:gd name="T13" fmla="*/ 150 h 191"/>
                <a:gd name="T14" fmla="*/ 71 w 142"/>
                <a:gd name="T15" fmla="*/ 191 h 191"/>
                <a:gd name="T16" fmla="*/ 142 w 142"/>
                <a:gd name="T17" fmla="*/ 163 h 191"/>
                <a:gd name="T18" fmla="*/ 142 w 142"/>
                <a:gd name="T19" fmla="*/ 49 h 191"/>
                <a:gd name="T20" fmla="*/ 71 w 142"/>
                <a:gd name="T21" fmla="*/ 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" h="191">
                  <a:moveTo>
                    <a:pt x="71" y="3"/>
                  </a:moveTo>
                  <a:cubicBezTo>
                    <a:pt x="57" y="97"/>
                    <a:pt x="57" y="97"/>
                    <a:pt x="57" y="97"/>
                  </a:cubicBezTo>
                  <a:cubicBezTo>
                    <a:pt x="15" y="123"/>
                    <a:pt x="15" y="123"/>
                    <a:pt x="15" y="123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16" y="3"/>
                    <a:pt x="0" y="97"/>
                    <a:pt x="0" y="97"/>
                  </a:cubicBezTo>
                  <a:cubicBezTo>
                    <a:pt x="0" y="97"/>
                    <a:pt x="0" y="128"/>
                    <a:pt x="0" y="150"/>
                  </a:cubicBezTo>
                  <a:cubicBezTo>
                    <a:pt x="0" y="173"/>
                    <a:pt x="8" y="191"/>
                    <a:pt x="71" y="191"/>
                  </a:cubicBezTo>
                  <a:cubicBezTo>
                    <a:pt x="134" y="191"/>
                    <a:pt x="142" y="163"/>
                    <a:pt x="142" y="163"/>
                  </a:cubicBezTo>
                  <a:cubicBezTo>
                    <a:pt x="142" y="163"/>
                    <a:pt x="142" y="98"/>
                    <a:pt x="142" y="49"/>
                  </a:cubicBezTo>
                  <a:cubicBezTo>
                    <a:pt x="142" y="0"/>
                    <a:pt x="71" y="3"/>
                    <a:pt x="7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6" name="Oval 651"/>
            <p:cNvSpPr>
              <a:spLocks noChangeArrowheads="1"/>
            </p:cNvSpPr>
            <p:nvPr/>
          </p:nvSpPr>
          <p:spPr bwMode="auto">
            <a:xfrm>
              <a:off x="1421683" y="1225150"/>
              <a:ext cx="21638" cy="2380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7" name="Oval 652"/>
            <p:cNvSpPr>
              <a:spLocks noChangeArrowheads="1"/>
            </p:cNvSpPr>
            <p:nvPr/>
          </p:nvSpPr>
          <p:spPr bwMode="auto">
            <a:xfrm>
              <a:off x="1387062" y="1225150"/>
              <a:ext cx="23802" cy="2380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8" name="Oval 653"/>
            <p:cNvSpPr>
              <a:spLocks noChangeArrowheads="1"/>
            </p:cNvSpPr>
            <p:nvPr/>
          </p:nvSpPr>
          <p:spPr bwMode="auto">
            <a:xfrm>
              <a:off x="1351719" y="1223708"/>
              <a:ext cx="23802" cy="2380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9" name="Oval 654"/>
            <p:cNvSpPr>
              <a:spLocks noChangeArrowheads="1"/>
            </p:cNvSpPr>
            <p:nvPr/>
          </p:nvSpPr>
          <p:spPr bwMode="auto">
            <a:xfrm>
              <a:off x="1353162" y="1396094"/>
              <a:ext cx="22360" cy="21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0" name="Oval 655"/>
            <p:cNvSpPr>
              <a:spLocks noChangeArrowheads="1"/>
            </p:cNvSpPr>
            <p:nvPr/>
          </p:nvSpPr>
          <p:spPr bwMode="auto">
            <a:xfrm>
              <a:off x="1317098" y="1397536"/>
              <a:ext cx="22360" cy="2236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1" name="Oval 656"/>
            <p:cNvSpPr>
              <a:spLocks noChangeArrowheads="1"/>
            </p:cNvSpPr>
            <p:nvPr/>
          </p:nvSpPr>
          <p:spPr bwMode="auto">
            <a:xfrm>
              <a:off x="1283198" y="1397536"/>
              <a:ext cx="23802" cy="2236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2" name="Freeform 657"/>
            <p:cNvSpPr/>
            <p:nvPr/>
          </p:nvSpPr>
          <p:spPr bwMode="auto">
            <a:xfrm>
              <a:off x="1027865" y="1608871"/>
              <a:ext cx="240186" cy="325297"/>
            </a:xfrm>
            <a:custGeom>
              <a:avLst/>
              <a:gdLst>
                <a:gd name="T0" fmla="*/ 71 w 141"/>
                <a:gd name="T1" fmla="*/ 3 h 191"/>
                <a:gd name="T2" fmla="*/ 127 w 141"/>
                <a:gd name="T3" fmla="*/ 84 h 191"/>
                <a:gd name="T4" fmla="*/ 127 w 141"/>
                <a:gd name="T5" fmla="*/ 122 h 191"/>
                <a:gd name="T6" fmla="*/ 85 w 141"/>
                <a:gd name="T7" fmla="*/ 97 h 191"/>
                <a:gd name="T8" fmla="*/ 71 w 141"/>
                <a:gd name="T9" fmla="*/ 3 h 191"/>
                <a:gd name="T10" fmla="*/ 0 w 141"/>
                <a:gd name="T11" fmla="*/ 48 h 191"/>
                <a:gd name="T12" fmla="*/ 0 w 141"/>
                <a:gd name="T13" fmla="*/ 163 h 191"/>
                <a:gd name="T14" fmla="*/ 71 w 141"/>
                <a:gd name="T15" fmla="*/ 191 h 191"/>
                <a:gd name="T16" fmla="*/ 141 w 141"/>
                <a:gd name="T17" fmla="*/ 150 h 191"/>
                <a:gd name="T18" fmla="*/ 141 w 141"/>
                <a:gd name="T19" fmla="*/ 97 h 191"/>
                <a:gd name="T20" fmla="*/ 71 w 141"/>
                <a:gd name="T21" fmla="*/ 3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1" h="191">
                  <a:moveTo>
                    <a:pt x="71" y="3"/>
                  </a:moveTo>
                  <a:cubicBezTo>
                    <a:pt x="127" y="84"/>
                    <a:pt x="127" y="84"/>
                    <a:pt x="127" y="84"/>
                  </a:cubicBezTo>
                  <a:cubicBezTo>
                    <a:pt x="127" y="122"/>
                    <a:pt x="127" y="122"/>
                    <a:pt x="127" y="122"/>
                  </a:cubicBezTo>
                  <a:cubicBezTo>
                    <a:pt x="85" y="97"/>
                    <a:pt x="85" y="97"/>
                    <a:pt x="85" y="97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1" y="3"/>
                    <a:pt x="0" y="0"/>
                    <a:pt x="0" y="48"/>
                  </a:cubicBezTo>
                  <a:cubicBezTo>
                    <a:pt x="0" y="98"/>
                    <a:pt x="0" y="163"/>
                    <a:pt x="0" y="163"/>
                  </a:cubicBezTo>
                  <a:cubicBezTo>
                    <a:pt x="0" y="163"/>
                    <a:pt x="8" y="191"/>
                    <a:pt x="71" y="191"/>
                  </a:cubicBezTo>
                  <a:cubicBezTo>
                    <a:pt x="134" y="191"/>
                    <a:pt x="141" y="173"/>
                    <a:pt x="141" y="150"/>
                  </a:cubicBezTo>
                  <a:cubicBezTo>
                    <a:pt x="141" y="127"/>
                    <a:pt x="141" y="97"/>
                    <a:pt x="141" y="97"/>
                  </a:cubicBezTo>
                  <a:cubicBezTo>
                    <a:pt x="141" y="97"/>
                    <a:pt x="126" y="3"/>
                    <a:pt x="7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3" name="Freeform 658"/>
            <p:cNvSpPr>
              <a:spLocks noEditPoints="1"/>
            </p:cNvSpPr>
            <p:nvPr/>
          </p:nvSpPr>
          <p:spPr bwMode="auto">
            <a:xfrm>
              <a:off x="1226938" y="1347768"/>
              <a:ext cx="197631" cy="175992"/>
            </a:xfrm>
            <a:custGeom>
              <a:avLst/>
              <a:gdLst>
                <a:gd name="T0" fmla="*/ 94 w 116"/>
                <a:gd name="T1" fmla="*/ 0 h 103"/>
                <a:gd name="T2" fmla="*/ 22 w 116"/>
                <a:gd name="T3" fmla="*/ 0 h 103"/>
                <a:gd name="T4" fmla="*/ 0 w 116"/>
                <a:gd name="T5" fmla="*/ 25 h 103"/>
                <a:gd name="T6" fmla="*/ 0 w 116"/>
                <a:gd name="T7" fmla="*/ 46 h 103"/>
                <a:gd name="T8" fmla="*/ 11 w 116"/>
                <a:gd name="T9" fmla="*/ 67 h 103"/>
                <a:gd name="T10" fmla="*/ 6 w 116"/>
                <a:gd name="T11" fmla="*/ 103 h 103"/>
                <a:gd name="T12" fmla="*/ 43 w 116"/>
                <a:gd name="T13" fmla="*/ 71 h 103"/>
                <a:gd name="T14" fmla="*/ 94 w 116"/>
                <a:gd name="T15" fmla="*/ 71 h 103"/>
                <a:gd name="T16" fmla="*/ 116 w 116"/>
                <a:gd name="T17" fmla="*/ 46 h 103"/>
                <a:gd name="T18" fmla="*/ 116 w 116"/>
                <a:gd name="T19" fmla="*/ 25 h 103"/>
                <a:gd name="T20" fmla="*/ 94 w 116"/>
                <a:gd name="T21" fmla="*/ 0 h 103"/>
                <a:gd name="T22" fmla="*/ 104 w 116"/>
                <a:gd name="T23" fmla="*/ 43 h 103"/>
                <a:gd name="T24" fmla="*/ 86 w 116"/>
                <a:gd name="T25" fmla="*/ 61 h 103"/>
                <a:gd name="T26" fmla="*/ 29 w 116"/>
                <a:gd name="T27" fmla="*/ 61 h 103"/>
                <a:gd name="T28" fmla="*/ 11 w 116"/>
                <a:gd name="T29" fmla="*/ 43 h 103"/>
                <a:gd name="T30" fmla="*/ 11 w 116"/>
                <a:gd name="T31" fmla="*/ 28 h 103"/>
                <a:gd name="T32" fmla="*/ 29 w 116"/>
                <a:gd name="T33" fmla="*/ 10 h 103"/>
                <a:gd name="T34" fmla="*/ 86 w 116"/>
                <a:gd name="T35" fmla="*/ 10 h 103"/>
                <a:gd name="T36" fmla="*/ 104 w 116"/>
                <a:gd name="T37" fmla="*/ 28 h 103"/>
                <a:gd name="T38" fmla="*/ 104 w 116"/>
                <a:gd name="T39" fmla="*/ 4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103">
                  <a:moveTo>
                    <a:pt x="94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1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5"/>
                    <a:pt x="4" y="63"/>
                    <a:pt x="11" y="67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106" y="71"/>
                    <a:pt x="116" y="60"/>
                    <a:pt x="116" y="46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11"/>
                    <a:pt x="106" y="0"/>
                    <a:pt x="94" y="0"/>
                  </a:cubicBezTo>
                  <a:close/>
                  <a:moveTo>
                    <a:pt x="104" y="43"/>
                  </a:moveTo>
                  <a:cubicBezTo>
                    <a:pt x="104" y="53"/>
                    <a:pt x="96" y="61"/>
                    <a:pt x="86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19" y="61"/>
                    <a:pt x="11" y="53"/>
                    <a:pt x="11" y="43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18"/>
                    <a:pt x="19" y="10"/>
                    <a:pt x="29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96" y="10"/>
                    <a:pt x="104" y="18"/>
                    <a:pt x="104" y="28"/>
                  </a:cubicBezTo>
                  <a:lnTo>
                    <a:pt x="104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4" name="Oval 659"/>
            <p:cNvSpPr>
              <a:spLocks noChangeArrowheads="1"/>
            </p:cNvSpPr>
            <p:nvPr/>
          </p:nvSpPr>
          <p:spPr bwMode="auto">
            <a:xfrm>
              <a:off x="1041569" y="1380225"/>
              <a:ext cx="188975" cy="22215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144" grpId="0"/>
      <p:bldP spid="146" grpId="0"/>
      <p:bldP spid="153" grpId="0"/>
      <p:bldP spid="1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5"/>
          <p:cNvSpPr>
            <a:spLocks noChangeArrowheads="1"/>
          </p:cNvSpPr>
          <p:nvPr/>
        </p:nvSpPr>
        <p:spPr bwMode="auto">
          <a:xfrm>
            <a:off x="1249337" y="1619619"/>
            <a:ext cx="7004472" cy="2739825"/>
          </a:xfrm>
          <a:prstGeom prst="roundRect">
            <a:avLst/>
          </a:prstGeom>
          <a:solidFill>
            <a:schemeClr val="bg1">
              <a:lumMod val="95000"/>
              <a:alpha val="49000"/>
            </a:schemeClr>
          </a:solidFill>
          <a:ln w="12700">
            <a:solidFill>
              <a:srgbClr val="FF0000"/>
            </a:solidFill>
            <a:bevel/>
          </a:ln>
        </p:spPr>
        <p:txBody>
          <a:bodyPr lIns="68589" tIns="34295" rIns="68589" bIns="3429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4" name="TextBox 18"/>
          <p:cNvSpPr>
            <a:spLocks noChangeArrowheads="1"/>
          </p:cNvSpPr>
          <p:nvPr/>
        </p:nvSpPr>
        <p:spPr bwMode="auto">
          <a:xfrm>
            <a:off x="1482739" y="870182"/>
            <a:ext cx="1211076" cy="70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46" tIns="45723" rIns="91446" bIns="4572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前言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前言"/>
          <p:cNvSpPr>
            <a:spLocks noChangeArrowheads="1"/>
          </p:cNvSpPr>
          <p:nvPr/>
        </p:nvSpPr>
        <p:spPr bwMode="auto">
          <a:xfrm>
            <a:off x="2609588" y="1125060"/>
            <a:ext cx="1633821" cy="43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lIns="91446" tIns="45723" rIns="91446" bIns="45723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200" dirty="0">
                <a:solidFill>
                  <a:srgbClr val="FF0000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Introduction</a:t>
            </a:r>
            <a:endParaRPr lang="zh-CN" altLang="en-US" sz="2200" dirty="0">
              <a:solidFill>
                <a:srgbClr val="FF0000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66" name="TextBox 9"/>
          <p:cNvSpPr>
            <a:spLocks noChangeArrowheads="1"/>
          </p:cNvSpPr>
          <p:nvPr/>
        </p:nvSpPr>
        <p:spPr bwMode="auto">
          <a:xfrm>
            <a:off x="1393353" y="1776105"/>
            <a:ext cx="6509222" cy="286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91446" tIns="45723" rIns="91446" bIns="45723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itchFamily="2" charset="-122"/>
                <a:ea typeface="方正兰亭黑_GBK" pitchFamily="2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回首过去一年的工作，</a:t>
            </a:r>
            <a:r>
              <a:rPr lang="zh-CN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经过炼铁厂各级安全管理人员及全体员工的共同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努力</a:t>
            </a:r>
            <a:r>
              <a:rPr lang="zh-CN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，炼铁</a:t>
            </a:r>
            <a:r>
              <a:rPr lang="zh-CN" altLang="en-US" sz="15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厂</a:t>
            </a:r>
            <a:r>
              <a:rPr lang="en-US" altLang="zh-CN" sz="15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20XX</a:t>
            </a:r>
            <a:r>
              <a:rPr lang="zh-CN" altLang="en-US" sz="15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zh-CN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安全生产工作继续保持稳定良好态势，顺利完成全年安全生产目标指标任务，三级安全标准化体系持续有效运行，各项安全工作有序推进。</a:t>
            </a:r>
            <a:endParaRPr lang="en-US" altLang="zh-CN" sz="15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新起点、新希望。站</a:t>
            </a:r>
            <a:r>
              <a:rPr lang="zh-CN" altLang="en-US"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</a:t>
            </a:r>
            <a:r>
              <a:rPr lang="en-US" altLang="zh-CN" sz="15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20XX</a:t>
            </a:r>
            <a:r>
              <a:rPr lang="zh-CN" altLang="en-US" sz="15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的起点，我们将继承和发扬过去工作中存在的优点，汲取经验，摒弃不足，满怀信心，以更清醒的头脑、更旺盛的斗志、更奋发的姿态和更充沛的干劲</a:t>
            </a:r>
            <a:r>
              <a:rPr lang="zh-CN" altLang="en-US"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</a:t>
            </a:r>
            <a:r>
              <a:rPr lang="zh-CN" altLang="en-US" sz="15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向</a:t>
            </a:r>
            <a:r>
              <a:rPr lang="zh-CN" altLang="en-US"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新</a:t>
            </a:r>
            <a:r>
              <a:rPr lang="zh-CN" altLang="en-US" sz="150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的一年既定</a:t>
            </a: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目标进发</a:t>
            </a:r>
            <a:r>
              <a:rPr lang="zh-CN" altLang="en-US" sz="1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！</a:t>
            </a:r>
            <a:endParaRPr lang="en-GB" altLang="zh-CN" sz="15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7" name="Picture 6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5147" y="613316"/>
            <a:ext cx="1250908" cy="579137"/>
          </a:xfrm>
          <a:prstGeom prst="rect">
            <a:avLst/>
          </a:prstGeom>
          <a:noFill/>
          <a:ln w="28575" cmpd="sng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3021705"/>
            <a:ext cx="1776095" cy="2131598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 bwMode="auto">
          <a:xfrm>
            <a:off x="4216899" y="412595"/>
            <a:ext cx="2214578" cy="1454014"/>
          </a:xfrm>
          <a:prstGeom prst="ellipse">
            <a:avLst/>
          </a:prstGeom>
          <a:blipFill rotWithShape="1">
            <a:blip r:embed="rId3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椭圆 9"/>
          <p:cNvSpPr/>
          <p:nvPr/>
        </p:nvSpPr>
        <p:spPr bwMode="auto">
          <a:xfrm>
            <a:off x="6494205" y="777088"/>
            <a:ext cx="1434312" cy="1000132"/>
          </a:xfrm>
          <a:prstGeom prst="ellipse">
            <a:avLst/>
          </a:prstGeom>
          <a:blipFill rotWithShape="1">
            <a:blip r:embed="rId4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2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3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ldLvl="0" animBg="1" autoUpdateAnimBg="0"/>
      <p:bldP spid="64" grpId="0" bldLvl="0" autoUpdateAnimBg="0"/>
      <p:bldP spid="65" grpId="0" bldLvl="0" autoUpdateAnimBg="0"/>
      <p:bldP spid="6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4274662" y="2514286"/>
            <a:ext cx="1175963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14630" indent="-214630"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总体思路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903437" y="2498231"/>
            <a:ext cx="1586332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14630" indent="-214630"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具体目标规划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274662" y="2827862"/>
            <a:ext cx="1586332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14630" indent="-214630"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计划实施阶段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21"/>
          <p:cNvSpPr txBox="1"/>
          <p:nvPr/>
        </p:nvSpPr>
        <p:spPr>
          <a:xfrm>
            <a:off x="4277490" y="1716604"/>
            <a:ext cx="292997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4363344" y="2316396"/>
            <a:ext cx="2831422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V="1">
            <a:off x="3895098" y="1457722"/>
            <a:ext cx="0" cy="216327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13"/>
          <p:cNvSpPr txBox="1"/>
          <p:nvPr/>
        </p:nvSpPr>
        <p:spPr>
          <a:xfrm>
            <a:off x="2185870" y="2969542"/>
            <a:ext cx="126942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Franklin Gothic Book" panose="020B0503020102020204" pitchFamily="34" charset="0"/>
                <a:ea typeface="+mj-ea"/>
              </a:rPr>
              <a:t>PART 04</a:t>
            </a:r>
            <a:endParaRPr lang="zh-CN" altLang="en-US" sz="2800" dirty="0">
              <a:solidFill>
                <a:srgbClr val="FF0000"/>
              </a:solidFill>
              <a:latin typeface="Franklin Gothic Book" panose="020B0503020102020204" pitchFamily="34" charset="0"/>
              <a:ea typeface="+mj-ea"/>
            </a:endParaRPr>
          </a:p>
        </p:txBody>
      </p:sp>
      <p:sp>
        <p:nvSpPr>
          <p:cNvPr id="56" name="圆角矩形 55"/>
          <p:cNvSpPr/>
          <p:nvPr/>
        </p:nvSpPr>
        <p:spPr bwMode="auto">
          <a:xfrm>
            <a:off x="2125625" y="1675307"/>
            <a:ext cx="1389910" cy="1145926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dirty="0">
                <a:solidFill>
                  <a:srgbClr val="FF0000"/>
                </a:solidFill>
                <a:latin typeface="Impact" panose="020B0806030902050204" pitchFamily="34" charset="0"/>
                <a:cs typeface="+mn-ea"/>
                <a:sym typeface="+mn-lt"/>
              </a:rPr>
              <a:t>04</a:t>
            </a:r>
            <a:endParaRPr lang="zh-CN" altLang="en-US" sz="7200" dirty="0">
              <a:solidFill>
                <a:srgbClr val="FF0000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4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13" grpId="0"/>
      <p:bldP spid="55" grpId="0"/>
      <p:bldP spid="5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文本框 10"/>
          <p:cNvSpPr txBox="1">
            <a:spLocks noChangeArrowheads="1"/>
          </p:cNvSpPr>
          <p:nvPr/>
        </p:nvSpPr>
        <p:spPr bwMode="auto">
          <a:xfrm>
            <a:off x="982751" y="409386"/>
            <a:ext cx="3510057" cy="34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总体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思路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1310179" y="1125086"/>
            <a:ext cx="3706416" cy="1504950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5016595" y="1125086"/>
            <a:ext cx="3706416" cy="150495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4277216" y="1125086"/>
            <a:ext cx="1554872" cy="1504950"/>
          </a:xfrm>
          <a:prstGeom prst="rect">
            <a:avLst/>
          </a:prstGeom>
          <a:solidFill>
            <a:srgbClr val="FF0000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62000" tIns="34290" rIns="162000" bIns="3429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dirty="0" smtClean="0"/>
              <a:t>坚持</a:t>
            </a:r>
            <a:r>
              <a:rPr lang="en-US" altLang="zh-CN" dirty="0" smtClean="0"/>
              <a:t>“</a:t>
            </a:r>
            <a:r>
              <a:rPr lang="zh-CN" altLang="zh-CN" dirty="0" smtClean="0"/>
              <a:t>安全第一、预防为主、综合治理</a:t>
            </a:r>
            <a:r>
              <a:rPr lang="en-US" altLang="zh-CN" dirty="0" smtClean="0"/>
              <a:t>” </a:t>
            </a:r>
            <a:r>
              <a:rPr lang="zh-CN" altLang="zh-CN" dirty="0" smtClean="0"/>
              <a:t>的方针</a:t>
            </a:r>
            <a:endParaRPr lang="zh-CN" altLang="en-US" dirty="0">
              <a:solidFill>
                <a:schemeClr val="bg1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35" name="Oval 9"/>
          <p:cNvSpPr>
            <a:spLocks noChangeArrowheads="1"/>
          </p:cNvSpPr>
          <p:nvPr/>
        </p:nvSpPr>
        <p:spPr bwMode="auto">
          <a:xfrm>
            <a:off x="1360185" y="2931785"/>
            <a:ext cx="542925" cy="542925"/>
          </a:xfrm>
          <a:prstGeom prst="ellipse">
            <a:avLst/>
          </a:prstGeom>
          <a:solidFill>
            <a:srgbClr val="FFC000"/>
          </a:solidFill>
          <a:ln w="25400">
            <a:noFill/>
          </a:ln>
          <a:effectLst>
            <a:outerShdw blurRad="1397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solidFill>
                <a:srgbClr val="FEFABC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79" name="Freeform 11"/>
          <p:cNvSpPr>
            <a:spLocks noEditPoints="1"/>
          </p:cNvSpPr>
          <p:nvPr/>
        </p:nvSpPr>
        <p:spPr bwMode="auto">
          <a:xfrm>
            <a:off x="1520104" y="3057288"/>
            <a:ext cx="223088" cy="291921"/>
          </a:xfrm>
          <a:custGeom>
            <a:avLst/>
            <a:gdLst>
              <a:gd name="T0" fmla="*/ 95 w 114"/>
              <a:gd name="T1" fmla="*/ 99 h 149"/>
              <a:gd name="T2" fmla="*/ 93 w 114"/>
              <a:gd name="T3" fmla="*/ 98 h 149"/>
              <a:gd name="T4" fmla="*/ 89 w 114"/>
              <a:gd name="T5" fmla="*/ 96 h 149"/>
              <a:gd name="T6" fmla="*/ 74 w 114"/>
              <a:gd name="T7" fmla="*/ 85 h 149"/>
              <a:gd name="T8" fmla="*/ 90 w 114"/>
              <a:gd name="T9" fmla="*/ 58 h 149"/>
              <a:gd name="T10" fmla="*/ 57 w 114"/>
              <a:gd name="T11" fmla="*/ 1 h 149"/>
              <a:gd name="T12" fmla="*/ 19 w 114"/>
              <a:gd name="T13" fmla="*/ 41 h 149"/>
              <a:gd name="T14" fmla="*/ 42 w 114"/>
              <a:gd name="T15" fmla="*/ 87 h 149"/>
              <a:gd name="T16" fmla="*/ 25 w 114"/>
              <a:gd name="T17" fmla="*/ 96 h 149"/>
              <a:gd name="T18" fmla="*/ 21 w 114"/>
              <a:gd name="T19" fmla="*/ 98 h 149"/>
              <a:gd name="T20" fmla="*/ 19 w 114"/>
              <a:gd name="T21" fmla="*/ 99 h 149"/>
              <a:gd name="T22" fmla="*/ 0 w 114"/>
              <a:gd name="T23" fmla="*/ 123 h 149"/>
              <a:gd name="T24" fmla="*/ 1 w 114"/>
              <a:gd name="T25" fmla="*/ 149 h 149"/>
              <a:gd name="T26" fmla="*/ 113 w 114"/>
              <a:gd name="T27" fmla="*/ 149 h 149"/>
              <a:gd name="T28" fmla="*/ 114 w 114"/>
              <a:gd name="T29" fmla="*/ 147 h 149"/>
              <a:gd name="T30" fmla="*/ 95 w 114"/>
              <a:gd name="T31" fmla="*/ 99 h 149"/>
              <a:gd name="T32" fmla="*/ 82 w 114"/>
              <a:gd name="T33" fmla="*/ 28 h 149"/>
              <a:gd name="T34" fmla="*/ 30 w 114"/>
              <a:gd name="T35" fmla="*/ 26 h 149"/>
              <a:gd name="T36" fmla="*/ 40 w 114"/>
              <a:gd name="T37" fmla="*/ 74 h 149"/>
              <a:gd name="T38" fmla="*/ 33 w 114"/>
              <a:gd name="T39" fmla="*/ 61 h 149"/>
              <a:gd name="T40" fmla="*/ 43 w 114"/>
              <a:gd name="T41" fmla="*/ 25 h 149"/>
              <a:gd name="T42" fmla="*/ 62 w 114"/>
              <a:gd name="T43" fmla="*/ 42 h 149"/>
              <a:gd name="T44" fmla="*/ 50 w 114"/>
              <a:gd name="T45" fmla="*/ 29 h 149"/>
              <a:gd name="T46" fmla="*/ 77 w 114"/>
              <a:gd name="T47" fmla="*/ 43 h 149"/>
              <a:gd name="T48" fmla="*/ 80 w 114"/>
              <a:gd name="T49" fmla="*/ 47 h 149"/>
              <a:gd name="T50" fmla="*/ 67 w 114"/>
              <a:gd name="T51" fmla="*/ 68 h 149"/>
              <a:gd name="T52" fmla="*/ 56 w 114"/>
              <a:gd name="T53" fmla="*/ 70 h 149"/>
              <a:gd name="T54" fmla="*/ 67 w 114"/>
              <a:gd name="T55" fmla="*/ 70 h 149"/>
              <a:gd name="T56" fmla="*/ 81 w 114"/>
              <a:gd name="T57" fmla="*/ 50 h 149"/>
              <a:gd name="T58" fmla="*/ 82 w 114"/>
              <a:gd name="T59" fmla="*/ 57 h 149"/>
              <a:gd name="T60" fmla="*/ 73 w 114"/>
              <a:gd name="T61" fmla="*/ 74 h 149"/>
              <a:gd name="T62" fmla="*/ 73 w 114"/>
              <a:gd name="T63" fmla="*/ 74 h 149"/>
              <a:gd name="T64" fmla="*/ 57 w 114"/>
              <a:gd name="T65" fmla="*/ 85 h 149"/>
              <a:gd name="T66" fmla="*/ 42 w 114"/>
              <a:gd name="T67" fmla="*/ 76 h 149"/>
              <a:gd name="T68" fmla="*/ 79 w 114"/>
              <a:gd name="T69" fmla="*/ 99 h 149"/>
              <a:gd name="T70" fmla="*/ 57 w 114"/>
              <a:gd name="T71" fmla="*/ 113 h 149"/>
              <a:gd name="T72" fmla="*/ 36 w 114"/>
              <a:gd name="T73" fmla="*/ 100 h 149"/>
              <a:gd name="T74" fmla="*/ 41 w 114"/>
              <a:gd name="T75" fmla="*/ 93 h 149"/>
              <a:gd name="T76" fmla="*/ 42 w 114"/>
              <a:gd name="T77" fmla="*/ 92 h 149"/>
              <a:gd name="T78" fmla="*/ 42 w 114"/>
              <a:gd name="T79" fmla="*/ 91 h 149"/>
              <a:gd name="T80" fmla="*/ 43 w 114"/>
              <a:gd name="T81" fmla="*/ 86 h 149"/>
              <a:gd name="T82" fmla="*/ 53 w 114"/>
              <a:gd name="T83" fmla="*/ 86 h 149"/>
              <a:gd name="T84" fmla="*/ 57 w 114"/>
              <a:gd name="T85" fmla="*/ 87 h 149"/>
              <a:gd name="T86" fmla="*/ 73 w 114"/>
              <a:gd name="T87" fmla="*/ 76 h 149"/>
              <a:gd name="T88" fmla="*/ 74 w 114"/>
              <a:gd name="T89" fmla="*/ 92 h 149"/>
              <a:gd name="T90" fmla="*/ 74 w 114"/>
              <a:gd name="T91" fmla="*/ 92 h 149"/>
              <a:gd name="T92" fmla="*/ 75 w 114"/>
              <a:gd name="T93" fmla="*/ 93 h 149"/>
              <a:gd name="T94" fmla="*/ 82 w 114"/>
              <a:gd name="T95" fmla="*/ 9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4" h="149">
                <a:moveTo>
                  <a:pt x="95" y="99"/>
                </a:moveTo>
                <a:cubicBezTo>
                  <a:pt x="95" y="99"/>
                  <a:pt x="95" y="99"/>
                  <a:pt x="95" y="99"/>
                </a:cubicBezTo>
                <a:cubicBezTo>
                  <a:pt x="95" y="99"/>
                  <a:pt x="94" y="98"/>
                  <a:pt x="94" y="98"/>
                </a:cubicBezTo>
                <a:cubicBezTo>
                  <a:pt x="93" y="98"/>
                  <a:pt x="93" y="98"/>
                  <a:pt x="93" y="98"/>
                </a:cubicBezTo>
                <a:cubicBezTo>
                  <a:pt x="92" y="97"/>
                  <a:pt x="90" y="97"/>
                  <a:pt x="89" y="96"/>
                </a:cubicBezTo>
                <a:cubicBezTo>
                  <a:pt x="89" y="96"/>
                  <a:pt x="89" y="96"/>
                  <a:pt x="89" y="96"/>
                </a:cubicBezTo>
                <a:cubicBezTo>
                  <a:pt x="84" y="94"/>
                  <a:pt x="80" y="93"/>
                  <a:pt x="75" y="92"/>
                </a:cubicBezTo>
                <a:cubicBezTo>
                  <a:pt x="75" y="90"/>
                  <a:pt x="74" y="88"/>
                  <a:pt x="74" y="85"/>
                </a:cubicBezTo>
                <a:cubicBezTo>
                  <a:pt x="79" y="85"/>
                  <a:pt x="93" y="81"/>
                  <a:pt x="92" y="79"/>
                </a:cubicBezTo>
                <a:cubicBezTo>
                  <a:pt x="87" y="74"/>
                  <a:pt x="89" y="64"/>
                  <a:pt x="90" y="58"/>
                </a:cubicBezTo>
                <a:cubicBezTo>
                  <a:pt x="92" y="44"/>
                  <a:pt x="94" y="38"/>
                  <a:pt x="89" y="22"/>
                </a:cubicBezTo>
                <a:cubicBezTo>
                  <a:pt x="85" y="11"/>
                  <a:pt x="72" y="0"/>
                  <a:pt x="57" y="1"/>
                </a:cubicBezTo>
                <a:cubicBezTo>
                  <a:pt x="51" y="1"/>
                  <a:pt x="46" y="3"/>
                  <a:pt x="40" y="7"/>
                </a:cubicBezTo>
                <a:cubicBezTo>
                  <a:pt x="27" y="9"/>
                  <a:pt x="18" y="20"/>
                  <a:pt x="19" y="41"/>
                </a:cubicBezTo>
                <a:cubicBezTo>
                  <a:pt x="20" y="52"/>
                  <a:pt x="29" y="65"/>
                  <a:pt x="21" y="79"/>
                </a:cubicBezTo>
                <a:cubicBezTo>
                  <a:pt x="19" y="81"/>
                  <a:pt x="34" y="88"/>
                  <a:pt x="42" y="87"/>
                </a:cubicBezTo>
                <a:cubicBezTo>
                  <a:pt x="42" y="89"/>
                  <a:pt x="41" y="90"/>
                  <a:pt x="41" y="91"/>
                </a:cubicBezTo>
                <a:cubicBezTo>
                  <a:pt x="35" y="92"/>
                  <a:pt x="30" y="94"/>
                  <a:pt x="25" y="96"/>
                </a:cubicBezTo>
                <a:cubicBezTo>
                  <a:pt x="25" y="96"/>
                  <a:pt x="25" y="96"/>
                  <a:pt x="25" y="96"/>
                </a:cubicBezTo>
                <a:cubicBezTo>
                  <a:pt x="24" y="97"/>
                  <a:pt x="22" y="97"/>
                  <a:pt x="21" y="98"/>
                </a:cubicBezTo>
                <a:cubicBezTo>
                  <a:pt x="21" y="98"/>
                  <a:pt x="21" y="98"/>
                  <a:pt x="20" y="98"/>
                </a:cubicBezTo>
                <a:cubicBezTo>
                  <a:pt x="20" y="98"/>
                  <a:pt x="19" y="99"/>
                  <a:pt x="19" y="99"/>
                </a:cubicBezTo>
                <a:cubicBezTo>
                  <a:pt x="19" y="99"/>
                  <a:pt x="19" y="99"/>
                  <a:pt x="19" y="99"/>
                </a:cubicBezTo>
                <a:cubicBezTo>
                  <a:pt x="7" y="105"/>
                  <a:pt x="0" y="114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49"/>
                  <a:pt x="1" y="149"/>
                  <a:pt x="1" y="149"/>
                </a:cubicBezTo>
                <a:cubicBezTo>
                  <a:pt x="1" y="149"/>
                  <a:pt x="1" y="149"/>
                  <a:pt x="1" y="149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113" y="149"/>
                  <a:pt x="113" y="148"/>
                  <a:pt x="113" y="148"/>
                </a:cubicBezTo>
                <a:cubicBezTo>
                  <a:pt x="113" y="147"/>
                  <a:pt x="114" y="147"/>
                  <a:pt x="114" y="147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4" y="114"/>
                  <a:pt x="107" y="105"/>
                  <a:pt x="95" y="99"/>
                </a:cubicBezTo>
                <a:close/>
                <a:moveTo>
                  <a:pt x="59" y="7"/>
                </a:moveTo>
                <a:cubicBezTo>
                  <a:pt x="70" y="8"/>
                  <a:pt x="78" y="17"/>
                  <a:pt x="82" y="28"/>
                </a:cubicBezTo>
                <a:cubicBezTo>
                  <a:pt x="77" y="20"/>
                  <a:pt x="69" y="14"/>
                  <a:pt x="59" y="12"/>
                </a:cubicBezTo>
                <a:cubicBezTo>
                  <a:pt x="47" y="11"/>
                  <a:pt x="36" y="17"/>
                  <a:pt x="30" y="26"/>
                </a:cubicBezTo>
                <a:cubicBezTo>
                  <a:pt x="34" y="13"/>
                  <a:pt x="46" y="5"/>
                  <a:pt x="59" y="7"/>
                </a:cubicBezTo>
                <a:close/>
                <a:moveTo>
                  <a:pt x="40" y="74"/>
                </a:moveTo>
                <a:cubicBezTo>
                  <a:pt x="40" y="73"/>
                  <a:pt x="40" y="73"/>
                  <a:pt x="40" y="73"/>
                </a:cubicBezTo>
                <a:cubicBezTo>
                  <a:pt x="37" y="69"/>
                  <a:pt x="34" y="65"/>
                  <a:pt x="33" y="61"/>
                </a:cubicBezTo>
                <a:cubicBezTo>
                  <a:pt x="32" y="56"/>
                  <a:pt x="32" y="52"/>
                  <a:pt x="33" y="47"/>
                </a:cubicBezTo>
                <a:cubicBezTo>
                  <a:pt x="34" y="39"/>
                  <a:pt x="37" y="32"/>
                  <a:pt x="43" y="25"/>
                </a:cubicBezTo>
                <a:cubicBezTo>
                  <a:pt x="44" y="28"/>
                  <a:pt x="46" y="30"/>
                  <a:pt x="48" y="33"/>
                </a:cubicBezTo>
                <a:cubicBezTo>
                  <a:pt x="51" y="37"/>
                  <a:pt x="56" y="41"/>
                  <a:pt x="62" y="42"/>
                </a:cubicBezTo>
                <a:cubicBezTo>
                  <a:pt x="59" y="40"/>
                  <a:pt x="55" y="37"/>
                  <a:pt x="52" y="32"/>
                </a:cubicBezTo>
                <a:cubicBezTo>
                  <a:pt x="52" y="31"/>
                  <a:pt x="51" y="30"/>
                  <a:pt x="50" y="29"/>
                </a:cubicBezTo>
                <a:cubicBezTo>
                  <a:pt x="51" y="30"/>
                  <a:pt x="52" y="31"/>
                  <a:pt x="53" y="32"/>
                </a:cubicBezTo>
                <a:cubicBezTo>
                  <a:pt x="62" y="39"/>
                  <a:pt x="73" y="42"/>
                  <a:pt x="77" y="43"/>
                </a:cubicBezTo>
                <a:cubicBezTo>
                  <a:pt x="72" y="40"/>
                  <a:pt x="68" y="37"/>
                  <a:pt x="64" y="33"/>
                </a:cubicBezTo>
                <a:cubicBezTo>
                  <a:pt x="70" y="36"/>
                  <a:pt x="75" y="39"/>
                  <a:pt x="80" y="47"/>
                </a:cubicBezTo>
                <a:cubicBezTo>
                  <a:pt x="80" y="47"/>
                  <a:pt x="80" y="47"/>
                  <a:pt x="80" y="47"/>
                </a:cubicBezTo>
                <a:cubicBezTo>
                  <a:pt x="80" y="56"/>
                  <a:pt x="74" y="64"/>
                  <a:pt x="67" y="68"/>
                </a:cubicBezTo>
                <a:cubicBezTo>
                  <a:pt x="66" y="66"/>
                  <a:pt x="64" y="65"/>
                  <a:pt x="62" y="65"/>
                </a:cubicBezTo>
                <a:cubicBezTo>
                  <a:pt x="59" y="65"/>
                  <a:pt x="56" y="67"/>
                  <a:pt x="56" y="70"/>
                </a:cubicBezTo>
                <a:cubicBezTo>
                  <a:pt x="56" y="72"/>
                  <a:pt x="59" y="74"/>
                  <a:pt x="62" y="74"/>
                </a:cubicBezTo>
                <a:cubicBezTo>
                  <a:pt x="65" y="74"/>
                  <a:pt x="67" y="72"/>
                  <a:pt x="67" y="70"/>
                </a:cubicBezTo>
                <a:cubicBezTo>
                  <a:pt x="67" y="69"/>
                  <a:pt x="67" y="69"/>
                  <a:pt x="67" y="69"/>
                </a:cubicBezTo>
                <a:cubicBezTo>
                  <a:pt x="75" y="65"/>
                  <a:pt x="80" y="58"/>
                  <a:pt x="81" y="50"/>
                </a:cubicBezTo>
                <a:cubicBezTo>
                  <a:pt x="81" y="50"/>
                  <a:pt x="81" y="50"/>
                  <a:pt x="81" y="50"/>
                </a:cubicBezTo>
                <a:cubicBezTo>
                  <a:pt x="82" y="52"/>
                  <a:pt x="82" y="54"/>
                  <a:pt x="82" y="57"/>
                </a:cubicBezTo>
                <a:cubicBezTo>
                  <a:pt x="81" y="62"/>
                  <a:pt x="78" y="68"/>
                  <a:pt x="74" y="73"/>
                </a:cubicBezTo>
                <a:cubicBezTo>
                  <a:pt x="74" y="73"/>
                  <a:pt x="74" y="73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68" y="80"/>
                  <a:pt x="63" y="84"/>
                  <a:pt x="59" y="85"/>
                </a:cubicBezTo>
                <a:cubicBezTo>
                  <a:pt x="58" y="85"/>
                  <a:pt x="58" y="86"/>
                  <a:pt x="57" y="85"/>
                </a:cubicBezTo>
                <a:cubicBezTo>
                  <a:pt x="57" y="85"/>
                  <a:pt x="56" y="85"/>
                  <a:pt x="56" y="85"/>
                </a:cubicBezTo>
                <a:cubicBezTo>
                  <a:pt x="52" y="85"/>
                  <a:pt x="47" y="81"/>
                  <a:pt x="42" y="76"/>
                </a:cubicBezTo>
                <a:cubicBezTo>
                  <a:pt x="42" y="75"/>
                  <a:pt x="41" y="74"/>
                  <a:pt x="40" y="74"/>
                </a:cubicBezTo>
                <a:close/>
                <a:moveTo>
                  <a:pt x="79" y="99"/>
                </a:moveTo>
                <a:cubicBezTo>
                  <a:pt x="78" y="99"/>
                  <a:pt x="78" y="99"/>
                  <a:pt x="78" y="100"/>
                </a:cubicBezTo>
                <a:cubicBezTo>
                  <a:pt x="72" y="106"/>
                  <a:pt x="65" y="113"/>
                  <a:pt x="57" y="113"/>
                </a:cubicBezTo>
                <a:cubicBezTo>
                  <a:pt x="50" y="113"/>
                  <a:pt x="43" y="107"/>
                  <a:pt x="37" y="101"/>
                </a:cubicBezTo>
                <a:cubicBezTo>
                  <a:pt x="37" y="100"/>
                  <a:pt x="37" y="100"/>
                  <a:pt x="36" y="100"/>
                </a:cubicBezTo>
                <a:cubicBezTo>
                  <a:pt x="35" y="98"/>
                  <a:pt x="33" y="97"/>
                  <a:pt x="32" y="95"/>
                </a:cubicBezTo>
                <a:cubicBezTo>
                  <a:pt x="35" y="94"/>
                  <a:pt x="38" y="94"/>
                  <a:pt x="41" y="93"/>
                </a:cubicBezTo>
                <a:cubicBezTo>
                  <a:pt x="41" y="93"/>
                  <a:pt x="42" y="93"/>
                  <a:pt x="42" y="93"/>
                </a:cubicBezTo>
                <a:cubicBezTo>
                  <a:pt x="42" y="93"/>
                  <a:pt x="42" y="93"/>
                  <a:pt x="42" y="92"/>
                </a:cubicBezTo>
                <a:cubicBezTo>
                  <a:pt x="42" y="92"/>
                  <a:pt x="42" y="92"/>
                  <a:pt x="42" y="92"/>
                </a:cubicBezTo>
                <a:cubicBezTo>
                  <a:pt x="42" y="92"/>
                  <a:pt x="42" y="92"/>
                  <a:pt x="42" y="91"/>
                </a:cubicBezTo>
                <a:cubicBezTo>
                  <a:pt x="42" y="91"/>
                  <a:pt x="42" y="91"/>
                  <a:pt x="42" y="91"/>
                </a:cubicBezTo>
                <a:cubicBezTo>
                  <a:pt x="43" y="90"/>
                  <a:pt x="43" y="88"/>
                  <a:pt x="43" y="86"/>
                </a:cubicBezTo>
                <a:cubicBezTo>
                  <a:pt x="43" y="83"/>
                  <a:pt x="43" y="80"/>
                  <a:pt x="42" y="78"/>
                </a:cubicBezTo>
                <a:cubicBezTo>
                  <a:pt x="46" y="81"/>
                  <a:pt x="50" y="84"/>
                  <a:pt x="53" y="86"/>
                </a:cubicBezTo>
                <a:cubicBezTo>
                  <a:pt x="55" y="86"/>
                  <a:pt x="56" y="87"/>
                  <a:pt x="57" y="87"/>
                </a:cubicBezTo>
                <a:cubicBezTo>
                  <a:pt x="57" y="87"/>
                  <a:pt x="57" y="87"/>
                  <a:pt x="57" y="87"/>
                </a:cubicBezTo>
                <a:cubicBezTo>
                  <a:pt x="59" y="87"/>
                  <a:pt x="61" y="86"/>
                  <a:pt x="62" y="85"/>
                </a:cubicBezTo>
                <a:cubicBezTo>
                  <a:pt x="66" y="83"/>
                  <a:pt x="69" y="80"/>
                  <a:pt x="73" y="76"/>
                </a:cubicBezTo>
                <a:cubicBezTo>
                  <a:pt x="73" y="79"/>
                  <a:pt x="73" y="85"/>
                  <a:pt x="73" y="85"/>
                </a:cubicBezTo>
                <a:cubicBezTo>
                  <a:pt x="73" y="85"/>
                  <a:pt x="73" y="90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3"/>
                  <a:pt x="74" y="93"/>
                  <a:pt x="74" y="93"/>
                </a:cubicBezTo>
                <a:cubicBezTo>
                  <a:pt x="74" y="93"/>
                  <a:pt x="75" y="93"/>
                  <a:pt x="75" y="93"/>
                </a:cubicBezTo>
                <a:cubicBezTo>
                  <a:pt x="75" y="93"/>
                  <a:pt x="75" y="94"/>
                  <a:pt x="76" y="94"/>
                </a:cubicBezTo>
                <a:cubicBezTo>
                  <a:pt x="78" y="94"/>
                  <a:pt x="80" y="94"/>
                  <a:pt x="82" y="95"/>
                </a:cubicBezTo>
                <a:cubicBezTo>
                  <a:pt x="81" y="96"/>
                  <a:pt x="80" y="98"/>
                  <a:pt x="79" y="99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80" name="Freeform 19"/>
          <p:cNvSpPr>
            <a:spLocks noEditPoints="1"/>
          </p:cNvSpPr>
          <p:nvPr/>
        </p:nvSpPr>
        <p:spPr bwMode="auto">
          <a:xfrm>
            <a:off x="5241889" y="3962147"/>
            <a:ext cx="274505" cy="237185"/>
          </a:xfrm>
          <a:custGeom>
            <a:avLst/>
            <a:gdLst>
              <a:gd name="T0" fmla="*/ 33 w 140"/>
              <a:gd name="T1" fmla="*/ 121 h 121"/>
              <a:gd name="T2" fmla="*/ 33 w 140"/>
              <a:gd name="T3" fmla="*/ 97 h 121"/>
              <a:gd name="T4" fmla="*/ 115 w 140"/>
              <a:gd name="T5" fmla="*/ 97 h 121"/>
              <a:gd name="T6" fmla="*/ 115 w 140"/>
              <a:gd name="T7" fmla="*/ 121 h 121"/>
              <a:gd name="T8" fmla="*/ 115 w 140"/>
              <a:gd name="T9" fmla="*/ 97 h 121"/>
              <a:gd name="T10" fmla="*/ 133 w 140"/>
              <a:gd name="T11" fmla="*/ 103 h 121"/>
              <a:gd name="T12" fmla="*/ 115 w 140"/>
              <a:gd name="T13" fmla="*/ 95 h 121"/>
              <a:gd name="T14" fmla="*/ 45 w 140"/>
              <a:gd name="T15" fmla="*/ 103 h 121"/>
              <a:gd name="T16" fmla="*/ 20 w 140"/>
              <a:gd name="T17" fmla="*/ 103 h 121"/>
              <a:gd name="T18" fmla="*/ 6 w 140"/>
              <a:gd name="T19" fmla="*/ 103 h 121"/>
              <a:gd name="T20" fmla="*/ 0 w 140"/>
              <a:gd name="T21" fmla="*/ 72 h 121"/>
              <a:gd name="T22" fmla="*/ 17 w 140"/>
              <a:gd name="T23" fmla="*/ 44 h 121"/>
              <a:gd name="T24" fmla="*/ 44 w 140"/>
              <a:gd name="T25" fmla="*/ 40 h 121"/>
              <a:gd name="T26" fmla="*/ 49 w 140"/>
              <a:gd name="T27" fmla="*/ 88 h 121"/>
              <a:gd name="T28" fmla="*/ 140 w 140"/>
              <a:gd name="T29" fmla="*/ 96 h 121"/>
              <a:gd name="T30" fmla="*/ 39 w 140"/>
              <a:gd name="T31" fmla="*/ 47 h 121"/>
              <a:gd name="T32" fmla="*/ 23 w 140"/>
              <a:gd name="T33" fmla="*/ 48 h 121"/>
              <a:gd name="T34" fmla="*/ 9 w 140"/>
              <a:gd name="T35" fmla="*/ 69 h 121"/>
              <a:gd name="T36" fmla="*/ 12 w 140"/>
              <a:gd name="T37" fmla="*/ 73 h 121"/>
              <a:gd name="T38" fmla="*/ 41 w 140"/>
              <a:gd name="T39" fmla="*/ 71 h 121"/>
              <a:gd name="T40" fmla="*/ 139 w 140"/>
              <a:gd name="T41" fmla="*/ 73 h 121"/>
              <a:gd name="T42" fmla="*/ 99 w 140"/>
              <a:gd name="T43" fmla="*/ 56 h 121"/>
              <a:gd name="T44" fmla="*/ 129 w 140"/>
              <a:gd name="T45" fmla="*/ 84 h 121"/>
              <a:gd name="T46" fmla="*/ 139 w 140"/>
              <a:gd name="T47" fmla="*/ 34 h 121"/>
              <a:gd name="T48" fmla="*/ 99 w 140"/>
              <a:gd name="T49" fmla="*/ 23 h 121"/>
              <a:gd name="T50" fmla="*/ 139 w 140"/>
              <a:gd name="T51" fmla="*/ 51 h 121"/>
              <a:gd name="T52" fmla="*/ 64 w 140"/>
              <a:gd name="T53" fmla="*/ 84 h 121"/>
              <a:gd name="T54" fmla="*/ 94 w 140"/>
              <a:gd name="T55" fmla="*/ 56 h 121"/>
              <a:gd name="T56" fmla="*/ 53 w 140"/>
              <a:gd name="T57" fmla="*/ 73 h 121"/>
              <a:gd name="T58" fmla="*/ 94 w 140"/>
              <a:gd name="T59" fmla="*/ 23 h 121"/>
              <a:gd name="T60" fmla="*/ 53 w 140"/>
              <a:gd name="T61" fmla="*/ 34 h 121"/>
              <a:gd name="T62" fmla="*/ 94 w 140"/>
              <a:gd name="T63" fmla="*/ 51 h 121"/>
              <a:gd name="T64" fmla="*/ 69 w 140"/>
              <a:gd name="T65" fmla="*/ 11 h 121"/>
              <a:gd name="T66" fmla="*/ 69 w 140"/>
              <a:gd name="T67" fmla="*/ 11 h 121"/>
              <a:gd name="T68" fmla="*/ 78 w 140"/>
              <a:gd name="T69" fmla="*/ 10 h 121"/>
              <a:gd name="T70" fmla="*/ 99 w 140"/>
              <a:gd name="T71" fmla="*/ 21 h 121"/>
              <a:gd name="T72" fmla="*/ 99 w 140"/>
              <a:gd name="T73" fmla="*/ 21 h 121"/>
              <a:gd name="T74" fmla="*/ 114 w 140"/>
              <a:gd name="T75" fmla="*/ 1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0" h="121">
                <a:moveTo>
                  <a:pt x="45" y="109"/>
                </a:moveTo>
                <a:cubicBezTo>
                  <a:pt x="45" y="116"/>
                  <a:pt x="39" y="121"/>
                  <a:pt x="33" y="121"/>
                </a:cubicBezTo>
                <a:cubicBezTo>
                  <a:pt x="26" y="121"/>
                  <a:pt x="21" y="116"/>
                  <a:pt x="21" y="109"/>
                </a:cubicBezTo>
                <a:cubicBezTo>
                  <a:pt x="21" y="103"/>
                  <a:pt x="26" y="97"/>
                  <a:pt x="33" y="97"/>
                </a:cubicBezTo>
                <a:cubicBezTo>
                  <a:pt x="39" y="97"/>
                  <a:pt x="45" y="103"/>
                  <a:pt x="45" y="109"/>
                </a:cubicBezTo>
                <a:close/>
                <a:moveTo>
                  <a:pt x="115" y="97"/>
                </a:moveTo>
                <a:cubicBezTo>
                  <a:pt x="108" y="97"/>
                  <a:pt x="103" y="103"/>
                  <a:pt x="103" y="109"/>
                </a:cubicBezTo>
                <a:cubicBezTo>
                  <a:pt x="103" y="116"/>
                  <a:pt x="108" y="121"/>
                  <a:pt x="115" y="121"/>
                </a:cubicBezTo>
                <a:cubicBezTo>
                  <a:pt x="121" y="121"/>
                  <a:pt x="126" y="116"/>
                  <a:pt x="126" y="109"/>
                </a:cubicBezTo>
                <a:cubicBezTo>
                  <a:pt x="126" y="103"/>
                  <a:pt x="121" y="97"/>
                  <a:pt x="115" y="97"/>
                </a:cubicBezTo>
                <a:close/>
                <a:moveTo>
                  <a:pt x="140" y="96"/>
                </a:moveTo>
                <a:cubicBezTo>
                  <a:pt x="140" y="100"/>
                  <a:pt x="137" y="103"/>
                  <a:pt x="133" y="103"/>
                </a:cubicBezTo>
                <a:cubicBezTo>
                  <a:pt x="127" y="103"/>
                  <a:pt x="127" y="103"/>
                  <a:pt x="127" y="103"/>
                </a:cubicBezTo>
                <a:cubicBezTo>
                  <a:pt x="125" y="98"/>
                  <a:pt x="120" y="95"/>
                  <a:pt x="115" y="95"/>
                </a:cubicBezTo>
                <a:cubicBezTo>
                  <a:pt x="109" y="95"/>
                  <a:pt x="104" y="98"/>
                  <a:pt x="102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3" y="98"/>
                  <a:pt x="38" y="95"/>
                  <a:pt x="33" y="95"/>
                </a:cubicBezTo>
                <a:cubicBezTo>
                  <a:pt x="27" y="95"/>
                  <a:pt x="22" y="98"/>
                  <a:pt x="20" y="103"/>
                </a:cubicBezTo>
                <a:cubicBezTo>
                  <a:pt x="13" y="103"/>
                  <a:pt x="13" y="103"/>
                  <a:pt x="13" y="103"/>
                </a:cubicBezTo>
                <a:cubicBezTo>
                  <a:pt x="6" y="103"/>
                  <a:pt x="6" y="103"/>
                  <a:pt x="6" y="103"/>
                </a:cubicBezTo>
                <a:cubicBezTo>
                  <a:pt x="3" y="103"/>
                  <a:pt x="0" y="101"/>
                  <a:pt x="0" y="98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69"/>
                  <a:pt x="2" y="65"/>
                  <a:pt x="3" y="63"/>
                </a:cubicBezTo>
                <a:cubicBezTo>
                  <a:pt x="17" y="44"/>
                  <a:pt x="17" y="44"/>
                  <a:pt x="17" y="44"/>
                </a:cubicBezTo>
                <a:cubicBezTo>
                  <a:pt x="19" y="42"/>
                  <a:pt x="23" y="40"/>
                  <a:pt x="25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7" y="40"/>
                  <a:pt x="49" y="42"/>
                  <a:pt x="49" y="45"/>
                </a:cubicBezTo>
                <a:cubicBezTo>
                  <a:pt x="49" y="88"/>
                  <a:pt x="49" y="88"/>
                  <a:pt x="49" y="88"/>
                </a:cubicBezTo>
                <a:cubicBezTo>
                  <a:pt x="133" y="88"/>
                  <a:pt x="133" y="88"/>
                  <a:pt x="133" y="88"/>
                </a:cubicBezTo>
                <a:cubicBezTo>
                  <a:pt x="137" y="88"/>
                  <a:pt x="140" y="91"/>
                  <a:pt x="140" y="96"/>
                </a:cubicBezTo>
                <a:close/>
                <a:moveTo>
                  <a:pt x="41" y="49"/>
                </a:moveTo>
                <a:cubicBezTo>
                  <a:pt x="41" y="48"/>
                  <a:pt x="40" y="47"/>
                  <a:pt x="39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5" y="47"/>
                  <a:pt x="24" y="47"/>
                  <a:pt x="23" y="48"/>
                </a:cubicBezTo>
                <a:cubicBezTo>
                  <a:pt x="11" y="65"/>
                  <a:pt x="11" y="65"/>
                  <a:pt x="11" y="65"/>
                </a:cubicBezTo>
                <a:cubicBezTo>
                  <a:pt x="10" y="66"/>
                  <a:pt x="9" y="68"/>
                  <a:pt x="9" y="69"/>
                </a:cubicBezTo>
                <a:cubicBezTo>
                  <a:pt x="9" y="71"/>
                  <a:pt x="9" y="71"/>
                  <a:pt x="9" y="71"/>
                </a:cubicBezTo>
                <a:cubicBezTo>
                  <a:pt x="9" y="72"/>
                  <a:pt x="10" y="73"/>
                  <a:pt x="12" y="73"/>
                </a:cubicBezTo>
                <a:cubicBezTo>
                  <a:pt x="39" y="73"/>
                  <a:pt x="39" y="73"/>
                  <a:pt x="39" y="73"/>
                </a:cubicBezTo>
                <a:cubicBezTo>
                  <a:pt x="40" y="73"/>
                  <a:pt x="41" y="72"/>
                  <a:pt x="41" y="71"/>
                </a:cubicBezTo>
                <a:lnTo>
                  <a:pt x="41" y="49"/>
                </a:lnTo>
                <a:close/>
                <a:moveTo>
                  <a:pt x="139" y="73"/>
                </a:moveTo>
                <a:cubicBezTo>
                  <a:pt x="139" y="56"/>
                  <a:pt x="139" y="56"/>
                  <a:pt x="139" y="56"/>
                </a:cubicBezTo>
                <a:cubicBezTo>
                  <a:pt x="99" y="56"/>
                  <a:pt x="99" y="56"/>
                  <a:pt x="99" y="56"/>
                </a:cubicBezTo>
                <a:cubicBezTo>
                  <a:pt x="99" y="84"/>
                  <a:pt x="99" y="84"/>
                  <a:pt x="99" y="84"/>
                </a:cubicBezTo>
                <a:cubicBezTo>
                  <a:pt x="129" y="84"/>
                  <a:pt x="129" y="84"/>
                  <a:pt x="129" y="84"/>
                </a:cubicBezTo>
                <a:cubicBezTo>
                  <a:pt x="135" y="84"/>
                  <a:pt x="139" y="79"/>
                  <a:pt x="139" y="73"/>
                </a:cubicBezTo>
                <a:close/>
                <a:moveTo>
                  <a:pt x="139" y="34"/>
                </a:moveTo>
                <a:cubicBezTo>
                  <a:pt x="139" y="28"/>
                  <a:pt x="135" y="23"/>
                  <a:pt x="129" y="23"/>
                </a:cubicBezTo>
                <a:cubicBezTo>
                  <a:pt x="99" y="23"/>
                  <a:pt x="99" y="23"/>
                  <a:pt x="99" y="23"/>
                </a:cubicBezTo>
                <a:cubicBezTo>
                  <a:pt x="99" y="51"/>
                  <a:pt x="99" y="51"/>
                  <a:pt x="99" y="51"/>
                </a:cubicBezTo>
                <a:cubicBezTo>
                  <a:pt x="139" y="51"/>
                  <a:pt x="139" y="51"/>
                  <a:pt x="139" y="51"/>
                </a:cubicBezTo>
                <a:lnTo>
                  <a:pt x="139" y="34"/>
                </a:lnTo>
                <a:close/>
                <a:moveTo>
                  <a:pt x="64" y="84"/>
                </a:moveTo>
                <a:cubicBezTo>
                  <a:pt x="94" y="84"/>
                  <a:pt x="94" y="84"/>
                  <a:pt x="94" y="84"/>
                </a:cubicBezTo>
                <a:cubicBezTo>
                  <a:pt x="94" y="56"/>
                  <a:pt x="94" y="56"/>
                  <a:pt x="94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9"/>
                  <a:pt x="58" y="84"/>
                  <a:pt x="64" y="84"/>
                </a:cubicBezTo>
                <a:close/>
                <a:moveTo>
                  <a:pt x="94" y="23"/>
                </a:moveTo>
                <a:cubicBezTo>
                  <a:pt x="64" y="23"/>
                  <a:pt x="64" y="23"/>
                  <a:pt x="64" y="23"/>
                </a:cubicBezTo>
                <a:cubicBezTo>
                  <a:pt x="58" y="23"/>
                  <a:pt x="53" y="28"/>
                  <a:pt x="53" y="34"/>
                </a:cubicBezTo>
                <a:cubicBezTo>
                  <a:pt x="53" y="51"/>
                  <a:pt x="53" y="51"/>
                  <a:pt x="53" y="51"/>
                </a:cubicBezTo>
                <a:cubicBezTo>
                  <a:pt x="94" y="51"/>
                  <a:pt x="94" y="51"/>
                  <a:pt x="94" y="51"/>
                </a:cubicBezTo>
                <a:lnTo>
                  <a:pt x="94" y="23"/>
                </a:lnTo>
                <a:close/>
                <a:moveTo>
                  <a:pt x="69" y="11"/>
                </a:moveTo>
                <a:cubicBezTo>
                  <a:pt x="72" y="0"/>
                  <a:pt x="90" y="5"/>
                  <a:pt x="94" y="21"/>
                </a:cubicBezTo>
                <a:cubicBezTo>
                  <a:pt x="94" y="21"/>
                  <a:pt x="65" y="24"/>
                  <a:pt x="69" y="11"/>
                </a:cubicBezTo>
                <a:close/>
                <a:moveTo>
                  <a:pt x="91" y="19"/>
                </a:moveTo>
                <a:cubicBezTo>
                  <a:pt x="91" y="19"/>
                  <a:pt x="84" y="10"/>
                  <a:pt x="78" y="10"/>
                </a:cubicBezTo>
                <a:cubicBezTo>
                  <a:pt x="72" y="10"/>
                  <a:pt x="75" y="18"/>
                  <a:pt x="91" y="19"/>
                </a:cubicBezTo>
                <a:close/>
                <a:moveTo>
                  <a:pt x="99" y="21"/>
                </a:moveTo>
                <a:cubicBezTo>
                  <a:pt x="102" y="5"/>
                  <a:pt x="121" y="0"/>
                  <a:pt x="124" y="11"/>
                </a:cubicBezTo>
                <a:cubicBezTo>
                  <a:pt x="127" y="24"/>
                  <a:pt x="99" y="21"/>
                  <a:pt x="99" y="21"/>
                </a:cubicBezTo>
                <a:close/>
                <a:moveTo>
                  <a:pt x="102" y="19"/>
                </a:moveTo>
                <a:cubicBezTo>
                  <a:pt x="117" y="18"/>
                  <a:pt x="120" y="10"/>
                  <a:pt x="114" y="10"/>
                </a:cubicBezTo>
                <a:cubicBezTo>
                  <a:pt x="108" y="10"/>
                  <a:pt x="102" y="19"/>
                  <a:pt x="102" y="19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95707" y="2860780"/>
            <a:ext cx="63450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 smtClean="0"/>
              <a:t>以落实安全责任为重点，采取压力分解的工作思路，使炼铁厂所有员工、干部都承担相应的安全生产责任。加强员工的培训力度，把宣贯相关的法律法规、强制性文件、国家、行业相关</a:t>
            </a:r>
            <a:r>
              <a:rPr lang="zh-CN" altLang="zh-CN" smtClean="0"/>
              <a:t>标准作为</a:t>
            </a:r>
            <a:r>
              <a:rPr lang="en-US" altLang="zh-CN" smtClean="0"/>
              <a:t>20XX</a:t>
            </a:r>
            <a:r>
              <a:rPr lang="zh-CN" altLang="en-US" smtClean="0"/>
              <a:t>年</a:t>
            </a:r>
            <a:r>
              <a:rPr lang="zh-CN" altLang="zh-CN" smtClean="0"/>
              <a:t>培训</a:t>
            </a:r>
            <a:r>
              <a:rPr lang="zh-CN" altLang="zh-CN" dirty="0" smtClean="0"/>
              <a:t>的重点。把标准化作业程序的深入</a:t>
            </a:r>
            <a:r>
              <a:rPr lang="zh-CN" altLang="zh-CN" smtClean="0"/>
              <a:t>开展作为</a:t>
            </a:r>
            <a:r>
              <a:rPr lang="en-US" altLang="zh-CN" smtClean="0"/>
              <a:t>20XX</a:t>
            </a:r>
            <a:r>
              <a:rPr lang="zh-CN" altLang="en-US" smtClean="0"/>
              <a:t>年</a:t>
            </a:r>
            <a:r>
              <a:rPr lang="zh-CN" altLang="zh-CN" smtClean="0"/>
              <a:t>度</a:t>
            </a:r>
            <a:r>
              <a:rPr lang="zh-CN" altLang="zh-CN" dirty="0" smtClean="0"/>
              <a:t>安全生产的中心任务。把员工自我安全意识</a:t>
            </a:r>
            <a:r>
              <a:rPr lang="zh-CN" altLang="zh-CN" smtClean="0"/>
              <a:t>培养作为</a:t>
            </a:r>
            <a:r>
              <a:rPr lang="en-US" altLang="zh-CN" smtClean="0"/>
              <a:t>20XX</a:t>
            </a:r>
            <a:r>
              <a:rPr lang="zh-CN" altLang="en-US" smtClean="0"/>
              <a:t>年</a:t>
            </a:r>
            <a:r>
              <a:rPr lang="zh-CN" altLang="zh-CN" smtClean="0"/>
              <a:t>度</a:t>
            </a:r>
            <a:r>
              <a:rPr lang="zh-CN" altLang="zh-CN" dirty="0" smtClean="0"/>
              <a:t>安全培训的最终目标。增加现场检查监管力度和密度，控制</a:t>
            </a:r>
            <a:r>
              <a:rPr lang="en-US" altLang="zh-CN" dirty="0" smtClean="0"/>
              <a:t>“</a:t>
            </a:r>
            <a:r>
              <a:rPr lang="zh-CN" altLang="zh-CN" dirty="0" smtClean="0"/>
              <a:t>人的不安全行为</a:t>
            </a:r>
            <a:r>
              <a:rPr lang="en-US" altLang="zh-CN" dirty="0" smtClean="0"/>
              <a:t>”</a:t>
            </a:r>
            <a:r>
              <a:rPr lang="zh-CN" altLang="zh-CN" dirty="0" smtClean="0"/>
              <a:t>；消除</a:t>
            </a:r>
            <a:r>
              <a:rPr lang="en-US" altLang="zh-CN" dirty="0" smtClean="0"/>
              <a:t>“</a:t>
            </a:r>
            <a:r>
              <a:rPr lang="zh-CN" altLang="zh-CN" dirty="0" smtClean="0"/>
              <a:t>物的不安全状态</a:t>
            </a:r>
            <a:r>
              <a:rPr lang="en-US" altLang="zh-CN" dirty="0" smtClean="0"/>
              <a:t>”</a:t>
            </a:r>
            <a:r>
              <a:rPr lang="zh-CN" altLang="zh-CN" dirty="0" smtClean="0"/>
              <a:t>，为员工创造安全、和谐、向上的工作环境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32" grpId="0" animBg="1"/>
      <p:bldP spid="33" grpId="0" animBg="1"/>
      <p:bldP spid="34" grpId="0" animBg="1"/>
      <p:bldP spid="35" grpId="0" animBg="1"/>
      <p:bldP spid="79" grpId="0" animBg="1"/>
      <p:bldP spid="8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文本框 10"/>
          <p:cNvSpPr txBox="1">
            <a:spLocks noChangeArrowheads="1"/>
          </p:cNvSpPr>
          <p:nvPr/>
        </p:nvSpPr>
        <p:spPr bwMode="auto">
          <a:xfrm>
            <a:off x="960449" y="353630"/>
            <a:ext cx="3510057" cy="34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具体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7679728" y="1610385"/>
            <a:ext cx="1057736" cy="2434894"/>
            <a:chOff x="7639267" y="1473556"/>
            <a:chExt cx="1198562" cy="2759075"/>
          </a:xfrm>
        </p:grpSpPr>
        <p:sp>
          <p:nvSpPr>
            <p:cNvPr id="68" name="Freeform 5"/>
            <p:cNvSpPr/>
            <p:nvPr/>
          </p:nvSpPr>
          <p:spPr bwMode="auto">
            <a:xfrm>
              <a:off x="7869454" y="1473556"/>
              <a:ext cx="968375" cy="2759075"/>
            </a:xfrm>
            <a:custGeom>
              <a:avLst/>
              <a:gdLst>
                <a:gd name="T0" fmla="*/ 287 w 575"/>
                <a:gd name="T1" fmla="*/ 0 h 1637"/>
                <a:gd name="T2" fmla="*/ 151 w 575"/>
                <a:gd name="T3" fmla="*/ 0 h 1637"/>
                <a:gd name="T4" fmla="*/ 151 w 575"/>
                <a:gd name="T5" fmla="*/ 98 h 1637"/>
                <a:gd name="T6" fmla="*/ 0 w 575"/>
                <a:gd name="T7" fmla="*/ 819 h 1637"/>
                <a:gd name="T8" fmla="*/ 151 w 575"/>
                <a:gd name="T9" fmla="*/ 1540 h 1637"/>
                <a:gd name="T10" fmla="*/ 151 w 575"/>
                <a:gd name="T11" fmla="*/ 1637 h 1637"/>
                <a:gd name="T12" fmla="*/ 287 w 575"/>
                <a:gd name="T13" fmla="*/ 1637 h 1637"/>
                <a:gd name="T14" fmla="*/ 575 w 575"/>
                <a:gd name="T15" fmla="*/ 819 h 1637"/>
                <a:gd name="T16" fmla="*/ 287 w 575"/>
                <a:gd name="T17" fmla="*/ 0 h 1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5" h="1637">
                  <a:moveTo>
                    <a:pt x="287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1" y="98"/>
                    <a:pt x="151" y="98"/>
                    <a:pt x="151" y="98"/>
                  </a:cubicBezTo>
                  <a:cubicBezTo>
                    <a:pt x="61" y="236"/>
                    <a:pt x="0" y="507"/>
                    <a:pt x="0" y="819"/>
                  </a:cubicBezTo>
                  <a:cubicBezTo>
                    <a:pt x="0" y="1130"/>
                    <a:pt x="61" y="1401"/>
                    <a:pt x="151" y="1540"/>
                  </a:cubicBezTo>
                  <a:cubicBezTo>
                    <a:pt x="151" y="1637"/>
                    <a:pt x="151" y="1637"/>
                    <a:pt x="151" y="1637"/>
                  </a:cubicBezTo>
                  <a:cubicBezTo>
                    <a:pt x="287" y="1637"/>
                    <a:pt x="287" y="1637"/>
                    <a:pt x="287" y="1637"/>
                  </a:cubicBezTo>
                  <a:cubicBezTo>
                    <a:pt x="446" y="1637"/>
                    <a:pt x="575" y="1271"/>
                    <a:pt x="575" y="819"/>
                  </a:cubicBezTo>
                  <a:cubicBezTo>
                    <a:pt x="575" y="367"/>
                    <a:pt x="446" y="0"/>
                    <a:pt x="28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Oval 6"/>
            <p:cNvSpPr>
              <a:spLocks noChangeArrowheads="1"/>
            </p:cNvSpPr>
            <p:nvPr/>
          </p:nvSpPr>
          <p:spPr bwMode="auto">
            <a:xfrm>
              <a:off x="7639267" y="1473556"/>
              <a:ext cx="969963" cy="2759075"/>
            </a:xfrm>
            <a:prstGeom prst="ellipse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Oval 7"/>
            <p:cNvSpPr>
              <a:spLocks noChangeArrowheads="1"/>
            </p:cNvSpPr>
            <p:nvPr/>
          </p:nvSpPr>
          <p:spPr bwMode="auto">
            <a:xfrm>
              <a:off x="7699592" y="1752956"/>
              <a:ext cx="773113" cy="2200275"/>
            </a:xfrm>
            <a:prstGeom prst="ellipse">
              <a:avLst/>
            </a:pr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Oval 8"/>
            <p:cNvSpPr>
              <a:spLocks noChangeArrowheads="1"/>
            </p:cNvSpPr>
            <p:nvPr/>
          </p:nvSpPr>
          <p:spPr bwMode="auto">
            <a:xfrm>
              <a:off x="7767854" y="2070456"/>
              <a:ext cx="549275" cy="1566863"/>
            </a:xfrm>
            <a:prstGeom prst="ellipse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Oval 9"/>
            <p:cNvSpPr>
              <a:spLocks noChangeArrowheads="1"/>
            </p:cNvSpPr>
            <p:nvPr/>
          </p:nvSpPr>
          <p:spPr bwMode="auto">
            <a:xfrm>
              <a:off x="7836117" y="2337156"/>
              <a:ext cx="361950" cy="1033463"/>
            </a:xfrm>
            <a:prstGeom prst="ellipse">
              <a:avLst/>
            </a:pr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Oval 10"/>
            <p:cNvSpPr>
              <a:spLocks noChangeArrowheads="1"/>
            </p:cNvSpPr>
            <p:nvPr/>
          </p:nvSpPr>
          <p:spPr bwMode="auto">
            <a:xfrm>
              <a:off x="7910729" y="2621318"/>
              <a:ext cx="163513" cy="4635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3324351" y="1124946"/>
            <a:ext cx="4624617" cy="3419782"/>
            <a:chOff x="1779804" y="916343"/>
            <a:chExt cx="5775326" cy="3875088"/>
          </a:xfrm>
        </p:grpSpPr>
        <p:sp>
          <p:nvSpPr>
            <p:cNvPr id="75" name="Freeform 11"/>
            <p:cNvSpPr/>
            <p:nvPr/>
          </p:nvSpPr>
          <p:spPr bwMode="auto">
            <a:xfrm>
              <a:off x="6823292" y="2853093"/>
              <a:ext cx="731838" cy="38100"/>
            </a:xfrm>
            <a:custGeom>
              <a:avLst/>
              <a:gdLst>
                <a:gd name="T0" fmla="*/ 428 w 461"/>
                <a:gd name="T1" fmla="*/ 0 h 24"/>
                <a:gd name="T2" fmla="*/ 428 w 461"/>
                <a:gd name="T3" fmla="*/ 0 h 24"/>
                <a:gd name="T4" fmla="*/ 0 w 461"/>
                <a:gd name="T5" fmla="*/ 0 h 24"/>
                <a:gd name="T6" fmla="*/ 0 w 461"/>
                <a:gd name="T7" fmla="*/ 24 h 24"/>
                <a:gd name="T8" fmla="*/ 428 w 461"/>
                <a:gd name="T9" fmla="*/ 24 h 24"/>
                <a:gd name="T10" fmla="*/ 461 w 461"/>
                <a:gd name="T11" fmla="*/ 0 h 24"/>
                <a:gd name="T12" fmla="*/ 428 w 461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1" h="24">
                  <a:moveTo>
                    <a:pt x="428" y="0"/>
                  </a:moveTo>
                  <a:lnTo>
                    <a:pt x="428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428" y="24"/>
                  </a:lnTo>
                  <a:lnTo>
                    <a:pt x="461" y="0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2"/>
            <p:cNvSpPr/>
            <p:nvPr/>
          </p:nvSpPr>
          <p:spPr bwMode="auto">
            <a:xfrm>
              <a:off x="6823292" y="2814993"/>
              <a:ext cx="731838" cy="38100"/>
            </a:xfrm>
            <a:custGeom>
              <a:avLst/>
              <a:gdLst>
                <a:gd name="T0" fmla="*/ 461 w 461"/>
                <a:gd name="T1" fmla="*/ 24 h 24"/>
                <a:gd name="T2" fmla="*/ 428 w 461"/>
                <a:gd name="T3" fmla="*/ 1 h 24"/>
                <a:gd name="T4" fmla="*/ 428 w 461"/>
                <a:gd name="T5" fmla="*/ 0 h 24"/>
                <a:gd name="T6" fmla="*/ 0 w 461"/>
                <a:gd name="T7" fmla="*/ 0 h 24"/>
                <a:gd name="T8" fmla="*/ 0 w 461"/>
                <a:gd name="T9" fmla="*/ 24 h 24"/>
                <a:gd name="T10" fmla="*/ 447 w 461"/>
                <a:gd name="T11" fmla="*/ 24 h 24"/>
                <a:gd name="T12" fmla="*/ 447 w 461"/>
                <a:gd name="T13" fmla="*/ 24 h 24"/>
                <a:gd name="T14" fmla="*/ 461 w 461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1" h="24">
                  <a:moveTo>
                    <a:pt x="461" y="24"/>
                  </a:moveTo>
                  <a:lnTo>
                    <a:pt x="428" y="1"/>
                  </a:lnTo>
                  <a:lnTo>
                    <a:pt x="428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447" y="24"/>
                  </a:lnTo>
                  <a:lnTo>
                    <a:pt x="447" y="24"/>
                  </a:lnTo>
                  <a:lnTo>
                    <a:pt x="461" y="2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3"/>
            <p:cNvSpPr/>
            <p:nvPr/>
          </p:nvSpPr>
          <p:spPr bwMode="auto">
            <a:xfrm>
              <a:off x="1779804" y="2611793"/>
              <a:ext cx="3175000" cy="468313"/>
            </a:xfrm>
            <a:custGeom>
              <a:avLst/>
              <a:gdLst>
                <a:gd name="T0" fmla="*/ 1408 w 2000"/>
                <a:gd name="T1" fmla="*/ 0 h 295"/>
                <a:gd name="T2" fmla="*/ 1408 w 2000"/>
                <a:gd name="T3" fmla="*/ 2 h 295"/>
                <a:gd name="T4" fmla="*/ 0 w 2000"/>
                <a:gd name="T5" fmla="*/ 2 h 295"/>
                <a:gd name="T6" fmla="*/ 177 w 2000"/>
                <a:gd name="T7" fmla="*/ 148 h 295"/>
                <a:gd name="T8" fmla="*/ 0 w 2000"/>
                <a:gd name="T9" fmla="*/ 295 h 295"/>
                <a:gd name="T10" fmla="*/ 1408 w 2000"/>
                <a:gd name="T11" fmla="*/ 295 h 295"/>
                <a:gd name="T12" fmla="*/ 1408 w 2000"/>
                <a:gd name="T13" fmla="*/ 293 h 295"/>
                <a:gd name="T14" fmla="*/ 2000 w 2000"/>
                <a:gd name="T15" fmla="*/ 293 h 295"/>
                <a:gd name="T16" fmla="*/ 2000 w 2000"/>
                <a:gd name="T17" fmla="*/ 0 h 295"/>
                <a:gd name="T18" fmla="*/ 1408 w 2000"/>
                <a:gd name="T19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00" h="295">
                  <a:moveTo>
                    <a:pt x="1408" y="0"/>
                  </a:moveTo>
                  <a:lnTo>
                    <a:pt x="1408" y="2"/>
                  </a:lnTo>
                  <a:lnTo>
                    <a:pt x="0" y="2"/>
                  </a:lnTo>
                  <a:lnTo>
                    <a:pt x="177" y="148"/>
                  </a:lnTo>
                  <a:lnTo>
                    <a:pt x="0" y="295"/>
                  </a:lnTo>
                  <a:lnTo>
                    <a:pt x="1408" y="295"/>
                  </a:lnTo>
                  <a:lnTo>
                    <a:pt x="1408" y="293"/>
                  </a:lnTo>
                  <a:lnTo>
                    <a:pt x="2000" y="293"/>
                  </a:lnTo>
                  <a:lnTo>
                    <a:pt x="2000" y="0"/>
                  </a:lnTo>
                  <a:lnTo>
                    <a:pt x="140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4"/>
            <p:cNvSpPr/>
            <p:nvPr/>
          </p:nvSpPr>
          <p:spPr bwMode="auto">
            <a:xfrm>
              <a:off x="2265579" y="1622781"/>
              <a:ext cx="3171825" cy="1531938"/>
            </a:xfrm>
            <a:custGeom>
              <a:avLst/>
              <a:gdLst>
                <a:gd name="T0" fmla="*/ 101 w 1998"/>
                <a:gd name="T1" fmla="*/ 0 h 965"/>
                <a:gd name="T2" fmla="*/ 218 w 1998"/>
                <a:gd name="T3" fmla="*/ 197 h 965"/>
                <a:gd name="T4" fmla="*/ 0 w 1998"/>
                <a:gd name="T5" fmla="*/ 275 h 965"/>
                <a:gd name="T6" fmla="*/ 1898 w 1998"/>
                <a:gd name="T7" fmla="*/ 965 h 965"/>
                <a:gd name="T8" fmla="*/ 1998 w 1998"/>
                <a:gd name="T9" fmla="*/ 691 h 965"/>
                <a:gd name="T10" fmla="*/ 101 w 1998"/>
                <a:gd name="T11" fmla="*/ 0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8" h="965">
                  <a:moveTo>
                    <a:pt x="101" y="0"/>
                  </a:moveTo>
                  <a:lnTo>
                    <a:pt x="218" y="197"/>
                  </a:lnTo>
                  <a:lnTo>
                    <a:pt x="0" y="275"/>
                  </a:lnTo>
                  <a:lnTo>
                    <a:pt x="1898" y="965"/>
                  </a:lnTo>
                  <a:lnTo>
                    <a:pt x="1998" y="69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5"/>
            <p:cNvSpPr/>
            <p:nvPr/>
          </p:nvSpPr>
          <p:spPr bwMode="auto">
            <a:xfrm>
              <a:off x="2267167" y="2532418"/>
              <a:ext cx="3170238" cy="1531938"/>
            </a:xfrm>
            <a:custGeom>
              <a:avLst/>
              <a:gdLst>
                <a:gd name="T0" fmla="*/ 100 w 1997"/>
                <a:gd name="T1" fmla="*/ 965 h 965"/>
                <a:gd name="T2" fmla="*/ 217 w 1997"/>
                <a:gd name="T3" fmla="*/ 768 h 965"/>
                <a:gd name="T4" fmla="*/ 0 w 1997"/>
                <a:gd name="T5" fmla="*/ 691 h 965"/>
                <a:gd name="T6" fmla="*/ 1897 w 1997"/>
                <a:gd name="T7" fmla="*/ 0 h 965"/>
                <a:gd name="T8" fmla="*/ 1997 w 1997"/>
                <a:gd name="T9" fmla="*/ 275 h 965"/>
                <a:gd name="T10" fmla="*/ 100 w 1997"/>
                <a:gd name="T11" fmla="*/ 965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7" h="965">
                  <a:moveTo>
                    <a:pt x="100" y="965"/>
                  </a:moveTo>
                  <a:lnTo>
                    <a:pt x="217" y="768"/>
                  </a:lnTo>
                  <a:lnTo>
                    <a:pt x="0" y="691"/>
                  </a:lnTo>
                  <a:lnTo>
                    <a:pt x="1897" y="0"/>
                  </a:lnTo>
                  <a:lnTo>
                    <a:pt x="1997" y="275"/>
                  </a:lnTo>
                  <a:lnTo>
                    <a:pt x="100" y="965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6"/>
            <p:cNvSpPr/>
            <p:nvPr/>
          </p:nvSpPr>
          <p:spPr bwMode="auto">
            <a:xfrm>
              <a:off x="3124417" y="2727681"/>
              <a:ext cx="2665413" cy="2063750"/>
            </a:xfrm>
            <a:custGeom>
              <a:avLst/>
              <a:gdLst>
                <a:gd name="T0" fmla="*/ 1068 w 1583"/>
                <a:gd name="T1" fmla="*/ 437 h 1225"/>
                <a:gd name="T2" fmla="*/ 199 w 1583"/>
                <a:gd name="T3" fmla="*/ 1225 h 1225"/>
                <a:gd name="T4" fmla="*/ 217 w 1583"/>
                <a:gd name="T5" fmla="*/ 991 h 1225"/>
                <a:gd name="T6" fmla="*/ 0 w 1583"/>
                <a:gd name="T7" fmla="*/ 993 h 1225"/>
                <a:gd name="T8" fmla="*/ 938 w 1583"/>
                <a:gd name="T9" fmla="*/ 206 h 1225"/>
                <a:gd name="T10" fmla="*/ 1583 w 1583"/>
                <a:gd name="T11" fmla="*/ 0 h 1225"/>
                <a:gd name="T12" fmla="*/ 1583 w 1583"/>
                <a:gd name="T13" fmla="*/ 150 h 1225"/>
                <a:gd name="T14" fmla="*/ 1068 w 1583"/>
                <a:gd name="T15" fmla="*/ 437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3" h="1225">
                  <a:moveTo>
                    <a:pt x="1068" y="437"/>
                  </a:moveTo>
                  <a:cubicBezTo>
                    <a:pt x="199" y="1225"/>
                    <a:pt x="199" y="1225"/>
                    <a:pt x="199" y="1225"/>
                  </a:cubicBezTo>
                  <a:cubicBezTo>
                    <a:pt x="217" y="991"/>
                    <a:pt x="217" y="991"/>
                    <a:pt x="217" y="991"/>
                  </a:cubicBezTo>
                  <a:cubicBezTo>
                    <a:pt x="0" y="993"/>
                    <a:pt x="0" y="993"/>
                    <a:pt x="0" y="993"/>
                  </a:cubicBezTo>
                  <a:cubicBezTo>
                    <a:pt x="938" y="206"/>
                    <a:pt x="938" y="206"/>
                    <a:pt x="938" y="206"/>
                  </a:cubicBezTo>
                  <a:cubicBezTo>
                    <a:pt x="1094" y="80"/>
                    <a:pt x="1241" y="0"/>
                    <a:pt x="1583" y="0"/>
                  </a:cubicBezTo>
                  <a:cubicBezTo>
                    <a:pt x="1583" y="150"/>
                    <a:pt x="1583" y="150"/>
                    <a:pt x="1583" y="150"/>
                  </a:cubicBezTo>
                  <a:cubicBezTo>
                    <a:pt x="1408" y="165"/>
                    <a:pt x="1190" y="316"/>
                    <a:pt x="1068" y="4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69"/>
            <p:cNvSpPr/>
            <p:nvPr/>
          </p:nvSpPr>
          <p:spPr bwMode="auto">
            <a:xfrm>
              <a:off x="3124417" y="916343"/>
              <a:ext cx="2665413" cy="2063750"/>
            </a:xfrm>
            <a:custGeom>
              <a:avLst/>
              <a:gdLst>
                <a:gd name="T0" fmla="*/ 1068 w 1583"/>
                <a:gd name="T1" fmla="*/ 788 h 1225"/>
                <a:gd name="T2" fmla="*/ 199 w 1583"/>
                <a:gd name="T3" fmla="*/ 0 h 1225"/>
                <a:gd name="T4" fmla="*/ 217 w 1583"/>
                <a:gd name="T5" fmla="*/ 234 h 1225"/>
                <a:gd name="T6" fmla="*/ 0 w 1583"/>
                <a:gd name="T7" fmla="*/ 232 h 1225"/>
                <a:gd name="T8" fmla="*/ 938 w 1583"/>
                <a:gd name="T9" fmla="*/ 1019 h 1225"/>
                <a:gd name="T10" fmla="*/ 1583 w 1583"/>
                <a:gd name="T11" fmla="*/ 1225 h 1225"/>
                <a:gd name="T12" fmla="*/ 1583 w 1583"/>
                <a:gd name="T13" fmla="*/ 1075 h 1225"/>
                <a:gd name="T14" fmla="*/ 1068 w 1583"/>
                <a:gd name="T15" fmla="*/ 788 h 1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3" h="1225">
                  <a:moveTo>
                    <a:pt x="1068" y="788"/>
                  </a:moveTo>
                  <a:cubicBezTo>
                    <a:pt x="199" y="0"/>
                    <a:pt x="199" y="0"/>
                    <a:pt x="199" y="0"/>
                  </a:cubicBezTo>
                  <a:cubicBezTo>
                    <a:pt x="217" y="234"/>
                    <a:pt x="217" y="234"/>
                    <a:pt x="217" y="234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938" y="1019"/>
                    <a:pt x="938" y="1019"/>
                    <a:pt x="938" y="1019"/>
                  </a:cubicBezTo>
                  <a:cubicBezTo>
                    <a:pt x="1094" y="1145"/>
                    <a:pt x="1241" y="1225"/>
                    <a:pt x="1583" y="1225"/>
                  </a:cubicBezTo>
                  <a:cubicBezTo>
                    <a:pt x="1583" y="1075"/>
                    <a:pt x="1583" y="1075"/>
                    <a:pt x="1583" y="1075"/>
                  </a:cubicBezTo>
                  <a:cubicBezTo>
                    <a:pt x="1408" y="1060"/>
                    <a:pt x="1190" y="909"/>
                    <a:pt x="1068" y="7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Rectangle 82"/>
            <p:cNvSpPr>
              <a:spLocks noChangeArrowheads="1"/>
            </p:cNvSpPr>
            <p:nvPr/>
          </p:nvSpPr>
          <p:spPr bwMode="auto">
            <a:xfrm>
              <a:off x="5789829" y="2727681"/>
              <a:ext cx="315913" cy="125413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Rectangle 83"/>
            <p:cNvSpPr>
              <a:spLocks noChangeArrowheads="1"/>
            </p:cNvSpPr>
            <p:nvPr/>
          </p:nvSpPr>
          <p:spPr bwMode="auto">
            <a:xfrm>
              <a:off x="5789829" y="2853093"/>
              <a:ext cx="315913" cy="127000"/>
            </a:xfrm>
            <a:prstGeom prst="rect">
              <a:avLst/>
            </a:pr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Rectangle 84"/>
            <p:cNvSpPr>
              <a:spLocks noChangeArrowheads="1"/>
            </p:cNvSpPr>
            <p:nvPr/>
          </p:nvSpPr>
          <p:spPr bwMode="auto">
            <a:xfrm>
              <a:off x="6202579" y="2630843"/>
              <a:ext cx="523875" cy="225425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Rectangle 85"/>
            <p:cNvSpPr>
              <a:spLocks noChangeArrowheads="1"/>
            </p:cNvSpPr>
            <p:nvPr/>
          </p:nvSpPr>
          <p:spPr bwMode="auto">
            <a:xfrm>
              <a:off x="6202579" y="2856268"/>
              <a:ext cx="523875" cy="223838"/>
            </a:xfrm>
            <a:prstGeom prst="rect">
              <a:avLst/>
            </a:pr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6"/>
            <p:cNvSpPr/>
            <p:nvPr/>
          </p:nvSpPr>
          <p:spPr bwMode="auto">
            <a:xfrm>
              <a:off x="6726454" y="2630843"/>
              <a:ext cx="96838" cy="449263"/>
            </a:xfrm>
            <a:custGeom>
              <a:avLst/>
              <a:gdLst>
                <a:gd name="T0" fmla="*/ 0 w 61"/>
                <a:gd name="T1" fmla="*/ 283 h 283"/>
                <a:gd name="T2" fmla="*/ 61 w 61"/>
                <a:gd name="T3" fmla="*/ 222 h 283"/>
                <a:gd name="T4" fmla="*/ 61 w 61"/>
                <a:gd name="T5" fmla="*/ 61 h 283"/>
                <a:gd name="T6" fmla="*/ 0 w 61"/>
                <a:gd name="T7" fmla="*/ 0 h 283"/>
                <a:gd name="T8" fmla="*/ 0 w 61"/>
                <a:gd name="T9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83">
                  <a:moveTo>
                    <a:pt x="0" y="283"/>
                  </a:moveTo>
                  <a:lnTo>
                    <a:pt x="61" y="222"/>
                  </a:lnTo>
                  <a:lnTo>
                    <a:pt x="61" y="61"/>
                  </a:lnTo>
                  <a:lnTo>
                    <a:pt x="0" y="0"/>
                  </a:lnTo>
                  <a:lnTo>
                    <a:pt x="0" y="283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7"/>
            <p:cNvSpPr/>
            <p:nvPr/>
          </p:nvSpPr>
          <p:spPr bwMode="auto">
            <a:xfrm>
              <a:off x="6105742" y="2630843"/>
              <a:ext cx="96838" cy="449263"/>
            </a:xfrm>
            <a:custGeom>
              <a:avLst/>
              <a:gdLst>
                <a:gd name="T0" fmla="*/ 61 w 61"/>
                <a:gd name="T1" fmla="*/ 0 h 283"/>
                <a:gd name="T2" fmla="*/ 0 w 61"/>
                <a:gd name="T3" fmla="*/ 61 h 283"/>
                <a:gd name="T4" fmla="*/ 0 w 61"/>
                <a:gd name="T5" fmla="*/ 222 h 283"/>
                <a:gd name="T6" fmla="*/ 61 w 61"/>
                <a:gd name="T7" fmla="*/ 283 h 283"/>
                <a:gd name="T8" fmla="*/ 61 w 61"/>
                <a:gd name="T9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283">
                  <a:moveTo>
                    <a:pt x="61" y="0"/>
                  </a:moveTo>
                  <a:lnTo>
                    <a:pt x="0" y="61"/>
                  </a:lnTo>
                  <a:lnTo>
                    <a:pt x="0" y="222"/>
                  </a:lnTo>
                  <a:lnTo>
                    <a:pt x="61" y="28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Rectangle 88"/>
            <p:cNvSpPr>
              <a:spLocks noChangeArrowheads="1"/>
            </p:cNvSpPr>
            <p:nvPr/>
          </p:nvSpPr>
          <p:spPr bwMode="auto">
            <a:xfrm>
              <a:off x="5789829" y="2727681"/>
              <a:ext cx="41275" cy="252413"/>
            </a:xfrm>
            <a:prstGeom prst="rect">
              <a:avLst/>
            </a:pr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9" name="矩形 88"/>
          <p:cNvSpPr/>
          <p:nvPr/>
        </p:nvSpPr>
        <p:spPr>
          <a:xfrm rot="2674295">
            <a:off x="4698276" y="1736883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落实责任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矩形 89"/>
          <p:cNvSpPr/>
          <p:nvPr/>
        </p:nvSpPr>
        <p:spPr>
          <a:xfrm rot="1485995">
            <a:off x="4104533" y="211336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强化培训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3593743" y="2675770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隐患整改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 rot="20237519">
            <a:off x="4090572" y="3237252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应急管理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矩形 92"/>
          <p:cNvSpPr/>
          <p:nvPr/>
        </p:nvSpPr>
        <p:spPr>
          <a:xfrm rot="18946427">
            <a:off x="4693422" y="3636692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示范班组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1992304" y="876241"/>
            <a:ext cx="2502692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500"/>
              </a:lnSpc>
            </a:pPr>
            <a:r>
              <a:rPr lang="zh-CN" altLang="en-US" sz="105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  <a:sym typeface="+mn-ea"/>
              </a:rPr>
              <a:t>明确各级管理人员安全职责，签订责任制及承诺书，落实安全绩效考核，实行“发生事故一票否决”制</a:t>
            </a:r>
            <a:endParaRPr lang="zh-CN" altLang="en-US" sz="105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  <a:sym typeface="+mn-ea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1251364" y="1576624"/>
            <a:ext cx="25026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500"/>
              </a:lnSpc>
            </a:pPr>
            <a:r>
              <a:rPr lang="zh-CN" altLang="en-US" sz="105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  <a:sym typeface="+mn-ea"/>
              </a:rPr>
              <a:t>将安全培训落实到车间班组，常态化实施员工安全生产知识抽查，全力促进安全培训实效化，避免形式主义，促进全员安全素养的提高</a:t>
            </a:r>
            <a:endParaRPr lang="zh-CN" altLang="en-US" sz="105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  <a:sym typeface="+mn-ea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783529" y="2456819"/>
            <a:ext cx="25026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500"/>
              </a:lnSpc>
            </a:pPr>
            <a:r>
              <a:rPr lang="zh-CN" altLang="en-US" sz="105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  <a:sym typeface="+mn-ea"/>
              </a:rPr>
              <a:t>加强隐患排查整改力度，实施班组、岗位日检、车间周检、厂部月检制，落实专项、节假日及季节性检查，并明确隐患整改责任人，全程跟踪隐患整改落实</a:t>
            </a:r>
            <a:endParaRPr lang="zh-CN" altLang="en-US" sz="105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  <a:sym typeface="+mn-ea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1220511" y="3330742"/>
            <a:ext cx="2502692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500"/>
              </a:lnSpc>
            </a:pPr>
            <a:r>
              <a:rPr lang="zh-CN" altLang="en-US" sz="105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  <a:sym typeface="+mn-ea"/>
              </a:rPr>
              <a:t>做好员工风险因素辨识及事故应急处置演练，提高事故应急救援处置能力，降低或减少或杜绝事故损失</a:t>
            </a:r>
            <a:endParaRPr lang="zh-CN" altLang="en-US" sz="105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  <a:sym typeface="+mn-ea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1784195" y="4148909"/>
            <a:ext cx="2679208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500"/>
              </a:lnSpc>
            </a:pPr>
            <a:r>
              <a:rPr lang="zh-CN" altLang="en-US" sz="105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  <a:sym typeface="+mn-ea"/>
              </a:rPr>
              <a:t>建立</a:t>
            </a:r>
            <a:r>
              <a:rPr lang="en-US" altLang="zh-CN" sz="105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  <a:sym typeface="+mn-ea"/>
              </a:rPr>
              <a:t>1</a:t>
            </a:r>
            <a:r>
              <a:rPr lang="zh-CN" altLang="en-US" sz="105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  <a:sym typeface="+mn-ea"/>
              </a:rPr>
              <a:t>个安全生产标准化班组，成熟后全面推广，以点带面，全面提升分厂的班组文化建设，最终提升炼铁厂管理水平</a:t>
            </a:r>
            <a:endParaRPr lang="zh-CN" altLang="en-US" sz="1050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文本框 10"/>
          <p:cNvSpPr txBox="1">
            <a:spLocks noChangeArrowheads="1"/>
          </p:cNvSpPr>
          <p:nvPr/>
        </p:nvSpPr>
        <p:spPr bwMode="auto">
          <a:xfrm>
            <a:off x="971600" y="208664"/>
            <a:ext cx="3510057" cy="34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计划实施</a:t>
            </a:r>
            <a:r>
              <a:rPr lang="zh-CN" altLang="en-US" sz="1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阶段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Oval 6"/>
          <p:cNvSpPr/>
          <p:nvPr/>
        </p:nvSpPr>
        <p:spPr>
          <a:xfrm>
            <a:off x="971600" y="1377263"/>
            <a:ext cx="940982" cy="940982"/>
          </a:xfrm>
          <a:prstGeom prst="ellipse">
            <a:avLst/>
          </a:prstGeom>
          <a:solidFill>
            <a:srgbClr val="FF0000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en-US" sz="1800">
              <a:solidFill>
                <a:srgbClr val="FEFABC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61" name="Oval 8"/>
          <p:cNvSpPr/>
          <p:nvPr/>
        </p:nvSpPr>
        <p:spPr>
          <a:xfrm>
            <a:off x="1541772" y="2172712"/>
            <a:ext cx="291066" cy="291066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1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62" name="TextBox 9"/>
          <p:cNvSpPr txBox="1"/>
          <p:nvPr/>
        </p:nvSpPr>
        <p:spPr>
          <a:xfrm>
            <a:off x="1912583" y="2060547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1600" b="1" dirty="0" smtClean="0">
                <a:latin typeface="Bebas" pitchFamily="2" charset="0"/>
                <a:ea typeface="微软雅黑" panose="020B0503020204020204" pitchFamily="34" charset="-122"/>
                <a:cs typeface="Lato Regular"/>
                <a:sym typeface="Bebas" pitchFamily="2" charset="0"/>
              </a:rPr>
              <a:t>1</a:t>
            </a:r>
            <a:r>
              <a:rPr lang="zh-CN" altLang="en-US" sz="1600" b="1" dirty="0" smtClean="0">
                <a:latin typeface="Bebas" pitchFamily="2" charset="0"/>
                <a:ea typeface="微软雅黑" panose="020B0503020204020204" pitchFamily="34" charset="-122"/>
                <a:cs typeface="Lato Regular"/>
                <a:sym typeface="Bebas" pitchFamily="2" charset="0"/>
              </a:rPr>
              <a:t>季度</a:t>
            </a:r>
            <a:endParaRPr lang="zh-CN" altLang="en-US" sz="1600" b="1" dirty="0">
              <a:latin typeface="Bebas" pitchFamily="2" charset="0"/>
              <a:ea typeface="微软雅黑" panose="020B0503020204020204" pitchFamily="34" charset="-122"/>
              <a:cs typeface="Lato Regular"/>
              <a:sym typeface="Bebas" pitchFamily="2" charset="0"/>
            </a:endParaRPr>
          </a:p>
        </p:txBody>
      </p:sp>
      <p:sp>
        <p:nvSpPr>
          <p:cNvPr id="63" name="TextBox 10"/>
          <p:cNvSpPr txBox="1"/>
          <p:nvPr/>
        </p:nvSpPr>
        <p:spPr>
          <a:xfrm>
            <a:off x="1920557" y="1356647"/>
            <a:ext cx="2381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" pitchFamily="2" charset="0"/>
                <a:ea typeface="微软雅黑" panose="020B0503020204020204" pitchFamily="34" charset="-122"/>
                <a:cs typeface="Lato Light" charset="0"/>
                <a:sym typeface="Bebas" pitchFamily="2" charset="0"/>
              </a:rPr>
              <a:t>策划阶段：制定安全生产年度工作计划，学习讨论并全面贯彻。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Bebas" pitchFamily="2" charset="0"/>
              <a:ea typeface="微软雅黑" panose="020B0503020204020204" pitchFamily="34" charset="-122"/>
              <a:cs typeface="Lato Light" charset="0"/>
              <a:sym typeface="Bebas" pitchFamily="2" charset="0"/>
            </a:endParaRPr>
          </a:p>
        </p:txBody>
      </p:sp>
      <p:sp>
        <p:nvSpPr>
          <p:cNvPr id="64" name="Oval 11"/>
          <p:cNvSpPr/>
          <p:nvPr/>
        </p:nvSpPr>
        <p:spPr>
          <a:xfrm>
            <a:off x="2207917" y="2974805"/>
            <a:ext cx="940982" cy="940982"/>
          </a:xfrm>
          <a:prstGeom prst="ellipse">
            <a:avLst/>
          </a:prstGeom>
          <a:solidFill>
            <a:srgbClr val="FFC000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en-US" sz="1800">
              <a:solidFill>
                <a:srgbClr val="FEFABC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65" name="Oval 13"/>
          <p:cNvSpPr/>
          <p:nvPr/>
        </p:nvSpPr>
        <p:spPr>
          <a:xfrm>
            <a:off x="2778089" y="3770254"/>
            <a:ext cx="291066" cy="291066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2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66" name="TextBox 14"/>
          <p:cNvSpPr txBox="1"/>
          <p:nvPr/>
        </p:nvSpPr>
        <p:spPr>
          <a:xfrm>
            <a:off x="3236618" y="3747061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1600" b="1" dirty="0" smtClean="0">
                <a:latin typeface="Bebas" pitchFamily="2" charset="0"/>
                <a:ea typeface="微软雅黑" panose="020B0503020204020204" pitchFamily="34" charset="-122"/>
                <a:cs typeface="Lato Regular"/>
                <a:sym typeface="Bebas" pitchFamily="2" charset="0"/>
              </a:rPr>
              <a:t>2</a:t>
            </a:r>
            <a:r>
              <a:rPr lang="zh-CN" altLang="en-US" sz="1600" b="1" dirty="0" smtClean="0">
                <a:latin typeface="Bebas" pitchFamily="2" charset="0"/>
                <a:ea typeface="微软雅黑" panose="020B0503020204020204" pitchFamily="34" charset="-122"/>
                <a:cs typeface="Lato Regular"/>
                <a:sym typeface="Bebas" pitchFamily="2" charset="0"/>
              </a:rPr>
              <a:t>季度</a:t>
            </a:r>
            <a:endParaRPr lang="zh-CN" altLang="en-US" sz="1600" b="1" dirty="0">
              <a:latin typeface="Bebas" pitchFamily="2" charset="0"/>
              <a:ea typeface="微软雅黑" panose="020B0503020204020204" pitchFamily="34" charset="-122"/>
              <a:cs typeface="Lato Regular"/>
              <a:sym typeface="Bebas" pitchFamily="2" charset="0"/>
            </a:endParaRPr>
          </a:p>
        </p:txBody>
      </p:sp>
      <p:sp>
        <p:nvSpPr>
          <p:cNvPr id="67" name="TextBox 15"/>
          <p:cNvSpPr txBox="1"/>
          <p:nvPr/>
        </p:nvSpPr>
        <p:spPr>
          <a:xfrm>
            <a:off x="3125106" y="3104004"/>
            <a:ext cx="2381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" pitchFamily="2" charset="0"/>
                <a:ea typeface="微软雅黑" panose="020B0503020204020204" pitchFamily="34" charset="-122"/>
                <a:cs typeface="Lato Light" charset="0"/>
                <a:sym typeface="Bebas" pitchFamily="2" charset="0"/>
              </a:rPr>
              <a:t>实施阶段：全面实施各项工作计划，开展安全月活动。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Bebas" pitchFamily="2" charset="0"/>
              <a:ea typeface="微软雅黑" panose="020B0503020204020204" pitchFamily="34" charset="-122"/>
              <a:cs typeface="Lato Light" charset="0"/>
              <a:sym typeface="Bebas" pitchFamily="2" charset="0"/>
            </a:endParaRPr>
          </a:p>
        </p:txBody>
      </p:sp>
      <p:sp>
        <p:nvSpPr>
          <p:cNvPr id="68" name="Oval 16"/>
          <p:cNvSpPr/>
          <p:nvPr/>
        </p:nvSpPr>
        <p:spPr>
          <a:xfrm>
            <a:off x="4276529" y="1377263"/>
            <a:ext cx="940982" cy="940982"/>
          </a:xfrm>
          <a:prstGeom prst="ellipse">
            <a:avLst/>
          </a:prstGeom>
          <a:solidFill>
            <a:srgbClr val="FFC000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en-US" sz="1800">
              <a:solidFill>
                <a:srgbClr val="FEFABC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69" name="Oval 18"/>
          <p:cNvSpPr/>
          <p:nvPr/>
        </p:nvSpPr>
        <p:spPr>
          <a:xfrm>
            <a:off x="4846701" y="2172712"/>
            <a:ext cx="291066" cy="291066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3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70" name="TextBox 19"/>
          <p:cNvSpPr txBox="1"/>
          <p:nvPr/>
        </p:nvSpPr>
        <p:spPr>
          <a:xfrm>
            <a:off x="5314477" y="2060547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1600" b="1" dirty="0" smtClean="0">
                <a:latin typeface="Bebas" pitchFamily="2" charset="0"/>
                <a:ea typeface="微软雅黑" panose="020B0503020204020204" pitchFamily="34" charset="-122"/>
                <a:cs typeface="Lato Regular"/>
                <a:sym typeface="Bebas" pitchFamily="2" charset="0"/>
              </a:rPr>
              <a:t>3</a:t>
            </a:r>
            <a:r>
              <a:rPr lang="zh-CN" altLang="en-US" sz="1600" b="1" dirty="0" smtClean="0">
                <a:latin typeface="Bebas" pitchFamily="2" charset="0"/>
                <a:ea typeface="微软雅黑" panose="020B0503020204020204" pitchFamily="34" charset="-122"/>
                <a:cs typeface="Lato Regular"/>
                <a:sym typeface="Bebas" pitchFamily="2" charset="0"/>
              </a:rPr>
              <a:t>季度</a:t>
            </a:r>
            <a:endParaRPr lang="zh-CN" altLang="en-US" sz="1600" b="1" dirty="0">
              <a:latin typeface="Bebas" pitchFamily="2" charset="0"/>
              <a:ea typeface="微软雅黑" panose="020B0503020204020204" pitchFamily="34" charset="-122"/>
              <a:cs typeface="Lato Regular"/>
              <a:sym typeface="Bebas" pitchFamily="2" charset="0"/>
            </a:endParaRPr>
          </a:p>
        </p:txBody>
      </p:sp>
      <p:sp>
        <p:nvSpPr>
          <p:cNvPr id="71" name="TextBox 20"/>
          <p:cNvSpPr txBox="1"/>
          <p:nvPr/>
        </p:nvSpPr>
        <p:spPr>
          <a:xfrm>
            <a:off x="5294079" y="1434706"/>
            <a:ext cx="2381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" pitchFamily="2" charset="0"/>
                <a:ea typeface="微软雅黑" panose="020B0503020204020204" pitchFamily="34" charset="-122"/>
                <a:cs typeface="Lato Light" charset="0"/>
                <a:sym typeface="Bebas" pitchFamily="2" charset="0"/>
              </a:rPr>
              <a:t>检查阶段：检查落实情况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Bebas" pitchFamily="2" charset="0"/>
              <a:ea typeface="微软雅黑" panose="020B0503020204020204" pitchFamily="34" charset="-122"/>
              <a:cs typeface="Lato Light" charset="0"/>
              <a:sym typeface="Bebas" pitchFamily="2" charset="0"/>
            </a:endParaRPr>
          </a:p>
        </p:txBody>
      </p:sp>
      <p:sp>
        <p:nvSpPr>
          <p:cNvPr id="72" name="Oval 21"/>
          <p:cNvSpPr/>
          <p:nvPr/>
        </p:nvSpPr>
        <p:spPr>
          <a:xfrm>
            <a:off x="5706029" y="2974805"/>
            <a:ext cx="940982" cy="940982"/>
          </a:xfrm>
          <a:prstGeom prst="ellipse">
            <a:avLst/>
          </a:prstGeom>
          <a:solidFill>
            <a:srgbClr val="FF0000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en-US" sz="1800">
              <a:solidFill>
                <a:srgbClr val="FEFABC"/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73" name="Oval 23"/>
          <p:cNvSpPr/>
          <p:nvPr/>
        </p:nvSpPr>
        <p:spPr>
          <a:xfrm>
            <a:off x="6276201" y="3770254"/>
            <a:ext cx="291066" cy="291066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Bebas" pitchFamily="2" charset="0"/>
                <a:ea typeface="微软雅黑" panose="020B0503020204020204" pitchFamily="34" charset="-122"/>
                <a:sym typeface="Bebas" pitchFamily="2" charset="0"/>
              </a:rPr>
              <a:t>4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74" name="TextBox 25"/>
          <p:cNvSpPr txBox="1"/>
          <p:nvPr/>
        </p:nvSpPr>
        <p:spPr>
          <a:xfrm>
            <a:off x="6777194" y="3059399"/>
            <a:ext cx="2065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bas" pitchFamily="2" charset="0"/>
                <a:ea typeface="微软雅黑" panose="020B0503020204020204" pitchFamily="34" charset="-122"/>
                <a:cs typeface="Lato Light" charset="0"/>
                <a:sym typeface="Bebas" pitchFamily="2" charset="0"/>
              </a:rPr>
              <a:t>总结阶段：扬长避短，纠正偏差，改进不足，全面提升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Bebas" pitchFamily="2" charset="0"/>
              <a:ea typeface="微软雅黑" panose="020B0503020204020204" pitchFamily="34" charset="-122"/>
              <a:cs typeface="Lato Light" charset="0"/>
              <a:sym typeface="Bebas" pitchFamily="2" charset="0"/>
            </a:endParaRPr>
          </a:p>
        </p:txBody>
      </p:sp>
      <p:cxnSp>
        <p:nvCxnSpPr>
          <p:cNvPr id="75" name="Straight Arrow Connector 26"/>
          <p:cNvCxnSpPr>
            <a:stCxn id="61" idx="5"/>
            <a:endCxn id="64" idx="1"/>
          </p:cNvCxnSpPr>
          <p:nvPr/>
        </p:nvCxnSpPr>
        <p:spPr>
          <a:xfrm>
            <a:off x="1790213" y="2421152"/>
            <a:ext cx="555508" cy="69145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27"/>
          <p:cNvCxnSpPr>
            <a:endCxn id="68" idx="3"/>
          </p:cNvCxnSpPr>
          <p:nvPr/>
        </p:nvCxnSpPr>
        <p:spPr>
          <a:xfrm flipV="1">
            <a:off x="3042109" y="2180441"/>
            <a:ext cx="1372225" cy="90115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28"/>
          <p:cNvCxnSpPr>
            <a:stCxn id="69" idx="5"/>
            <a:endCxn id="72" idx="1"/>
          </p:cNvCxnSpPr>
          <p:nvPr/>
        </p:nvCxnSpPr>
        <p:spPr>
          <a:xfrm>
            <a:off x="5095142" y="2421152"/>
            <a:ext cx="748691" cy="691457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14"/>
          <p:cNvSpPr txBox="1"/>
          <p:nvPr/>
        </p:nvSpPr>
        <p:spPr>
          <a:xfrm>
            <a:off x="6734729" y="3747061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1600" b="1" dirty="0" smtClean="0">
                <a:latin typeface="Bebas" pitchFamily="2" charset="0"/>
                <a:ea typeface="微软雅黑" panose="020B0503020204020204" pitchFamily="34" charset="-122"/>
                <a:cs typeface="Lato Regular"/>
                <a:sym typeface="Bebas" pitchFamily="2" charset="0"/>
              </a:rPr>
              <a:t>4</a:t>
            </a:r>
            <a:r>
              <a:rPr lang="zh-CN" altLang="en-US" sz="1600" b="1" dirty="0" smtClean="0">
                <a:latin typeface="Bebas" pitchFamily="2" charset="0"/>
                <a:ea typeface="微软雅黑" panose="020B0503020204020204" pitchFamily="34" charset="-122"/>
                <a:cs typeface="Lato Regular"/>
                <a:sym typeface="Bebas" pitchFamily="2" charset="0"/>
              </a:rPr>
              <a:t>季度</a:t>
            </a:r>
            <a:endParaRPr lang="zh-CN" altLang="en-US" sz="1600" b="1" dirty="0">
              <a:latin typeface="Bebas" pitchFamily="2" charset="0"/>
              <a:ea typeface="微软雅黑" panose="020B0503020204020204" pitchFamily="34" charset="-122"/>
              <a:cs typeface="Lato Regular"/>
              <a:sym typeface="Bebas" pitchFamily="2" charset="0"/>
            </a:endParaRPr>
          </a:p>
        </p:txBody>
      </p:sp>
      <p:sp>
        <p:nvSpPr>
          <p:cNvPr id="79" name="Freeform 28"/>
          <p:cNvSpPr>
            <a:spLocks noEditPoints="1"/>
          </p:cNvSpPr>
          <p:nvPr/>
        </p:nvSpPr>
        <p:spPr bwMode="auto">
          <a:xfrm>
            <a:off x="5990811" y="3259587"/>
            <a:ext cx="371417" cy="371417"/>
          </a:xfrm>
          <a:custGeom>
            <a:avLst/>
            <a:gdLst>
              <a:gd name="T0" fmla="*/ 86 w 127"/>
              <a:gd name="T1" fmla="*/ 19 h 127"/>
              <a:gd name="T2" fmla="*/ 81 w 127"/>
              <a:gd name="T3" fmla="*/ 15 h 127"/>
              <a:gd name="T4" fmla="*/ 115 w 127"/>
              <a:gd name="T5" fmla="*/ 61 h 127"/>
              <a:gd name="T6" fmla="*/ 127 w 127"/>
              <a:gd name="T7" fmla="*/ 61 h 127"/>
              <a:gd name="T8" fmla="*/ 107 w 127"/>
              <a:gd name="T9" fmla="*/ 80 h 127"/>
              <a:gd name="T10" fmla="*/ 88 w 127"/>
              <a:gd name="T11" fmla="*/ 61 h 127"/>
              <a:gd name="T12" fmla="*/ 99 w 127"/>
              <a:gd name="T13" fmla="*/ 61 h 127"/>
              <a:gd name="T14" fmla="*/ 76 w 127"/>
              <a:gd name="T15" fmla="*/ 30 h 127"/>
              <a:gd name="T16" fmla="*/ 86 w 127"/>
              <a:gd name="T17" fmla="*/ 19 h 127"/>
              <a:gd name="T18" fmla="*/ 97 w 127"/>
              <a:gd name="T19" fmla="*/ 76 h 127"/>
              <a:gd name="T20" fmla="*/ 66 w 127"/>
              <a:gd name="T21" fmla="*/ 99 h 127"/>
              <a:gd name="T22" fmla="*/ 66 w 127"/>
              <a:gd name="T23" fmla="*/ 88 h 127"/>
              <a:gd name="T24" fmla="*/ 47 w 127"/>
              <a:gd name="T25" fmla="*/ 107 h 127"/>
              <a:gd name="T26" fmla="*/ 66 w 127"/>
              <a:gd name="T27" fmla="*/ 127 h 127"/>
              <a:gd name="T28" fmla="*/ 66 w 127"/>
              <a:gd name="T29" fmla="*/ 115 h 127"/>
              <a:gd name="T30" fmla="*/ 112 w 127"/>
              <a:gd name="T31" fmla="*/ 81 h 127"/>
              <a:gd name="T32" fmla="*/ 107 w 127"/>
              <a:gd name="T33" fmla="*/ 86 h 127"/>
              <a:gd name="T34" fmla="*/ 97 w 127"/>
              <a:gd name="T35" fmla="*/ 76 h 127"/>
              <a:gd name="T36" fmla="*/ 51 w 127"/>
              <a:gd name="T37" fmla="*/ 97 h 127"/>
              <a:gd name="T38" fmla="*/ 28 w 127"/>
              <a:gd name="T39" fmla="*/ 66 h 127"/>
              <a:gd name="T40" fmla="*/ 39 w 127"/>
              <a:gd name="T41" fmla="*/ 66 h 127"/>
              <a:gd name="T42" fmla="*/ 19 w 127"/>
              <a:gd name="T43" fmla="*/ 47 h 127"/>
              <a:gd name="T44" fmla="*/ 0 w 127"/>
              <a:gd name="T45" fmla="*/ 66 h 127"/>
              <a:gd name="T46" fmla="*/ 12 w 127"/>
              <a:gd name="T47" fmla="*/ 66 h 127"/>
              <a:gd name="T48" fmla="*/ 46 w 127"/>
              <a:gd name="T49" fmla="*/ 112 h 127"/>
              <a:gd name="T50" fmla="*/ 41 w 127"/>
              <a:gd name="T51" fmla="*/ 107 h 127"/>
              <a:gd name="T52" fmla="*/ 51 w 127"/>
              <a:gd name="T53" fmla="*/ 97 h 127"/>
              <a:gd name="T54" fmla="*/ 30 w 127"/>
              <a:gd name="T55" fmla="*/ 51 h 127"/>
              <a:gd name="T56" fmla="*/ 61 w 127"/>
              <a:gd name="T57" fmla="*/ 28 h 127"/>
              <a:gd name="T58" fmla="*/ 61 w 127"/>
              <a:gd name="T59" fmla="*/ 39 h 127"/>
              <a:gd name="T60" fmla="*/ 80 w 127"/>
              <a:gd name="T61" fmla="*/ 19 h 127"/>
              <a:gd name="T62" fmla="*/ 61 w 127"/>
              <a:gd name="T63" fmla="*/ 0 h 127"/>
              <a:gd name="T64" fmla="*/ 61 w 127"/>
              <a:gd name="T65" fmla="*/ 12 h 127"/>
              <a:gd name="T66" fmla="*/ 15 w 127"/>
              <a:gd name="T67" fmla="*/ 46 h 127"/>
              <a:gd name="T68" fmla="*/ 19 w 127"/>
              <a:gd name="T69" fmla="*/ 41 h 127"/>
              <a:gd name="T70" fmla="*/ 30 w 127"/>
              <a:gd name="T71" fmla="*/ 51 h 127"/>
              <a:gd name="T72" fmla="*/ 39 w 127"/>
              <a:gd name="T73" fmla="*/ 63 h 127"/>
              <a:gd name="T74" fmla="*/ 63 w 127"/>
              <a:gd name="T75" fmla="*/ 87 h 127"/>
              <a:gd name="T76" fmla="*/ 87 w 127"/>
              <a:gd name="T77" fmla="*/ 63 h 127"/>
              <a:gd name="T78" fmla="*/ 63 w 127"/>
              <a:gd name="T79" fmla="*/ 39 h 127"/>
              <a:gd name="T80" fmla="*/ 39 w 127"/>
              <a:gd name="T81" fmla="*/ 63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7" h="127">
                <a:moveTo>
                  <a:pt x="86" y="19"/>
                </a:moveTo>
                <a:cubicBezTo>
                  <a:pt x="81" y="15"/>
                  <a:pt x="81" y="15"/>
                  <a:pt x="81" y="15"/>
                </a:cubicBezTo>
                <a:cubicBezTo>
                  <a:pt x="100" y="22"/>
                  <a:pt x="114" y="39"/>
                  <a:pt x="115" y="61"/>
                </a:cubicBezTo>
                <a:cubicBezTo>
                  <a:pt x="127" y="61"/>
                  <a:pt x="127" y="61"/>
                  <a:pt x="127" y="61"/>
                </a:cubicBezTo>
                <a:cubicBezTo>
                  <a:pt x="107" y="80"/>
                  <a:pt x="107" y="80"/>
                  <a:pt x="107" y="80"/>
                </a:cubicBezTo>
                <a:cubicBezTo>
                  <a:pt x="88" y="61"/>
                  <a:pt x="88" y="61"/>
                  <a:pt x="88" y="61"/>
                </a:cubicBezTo>
                <a:cubicBezTo>
                  <a:pt x="99" y="61"/>
                  <a:pt x="99" y="61"/>
                  <a:pt x="99" y="61"/>
                </a:cubicBezTo>
                <a:cubicBezTo>
                  <a:pt x="98" y="46"/>
                  <a:pt x="89" y="34"/>
                  <a:pt x="76" y="30"/>
                </a:cubicBezTo>
                <a:cubicBezTo>
                  <a:pt x="86" y="19"/>
                  <a:pt x="86" y="19"/>
                  <a:pt x="86" y="19"/>
                </a:cubicBezTo>
                <a:close/>
                <a:moveTo>
                  <a:pt x="97" y="76"/>
                </a:moveTo>
                <a:cubicBezTo>
                  <a:pt x="92" y="89"/>
                  <a:pt x="80" y="98"/>
                  <a:pt x="66" y="99"/>
                </a:cubicBezTo>
                <a:cubicBezTo>
                  <a:pt x="66" y="88"/>
                  <a:pt x="66" y="88"/>
                  <a:pt x="66" y="88"/>
                </a:cubicBezTo>
                <a:cubicBezTo>
                  <a:pt x="47" y="107"/>
                  <a:pt x="47" y="107"/>
                  <a:pt x="47" y="107"/>
                </a:cubicBezTo>
                <a:cubicBezTo>
                  <a:pt x="66" y="127"/>
                  <a:pt x="66" y="127"/>
                  <a:pt x="66" y="127"/>
                </a:cubicBezTo>
                <a:cubicBezTo>
                  <a:pt x="66" y="115"/>
                  <a:pt x="66" y="115"/>
                  <a:pt x="66" y="115"/>
                </a:cubicBezTo>
                <a:cubicBezTo>
                  <a:pt x="87" y="114"/>
                  <a:pt x="105" y="100"/>
                  <a:pt x="112" y="81"/>
                </a:cubicBezTo>
                <a:cubicBezTo>
                  <a:pt x="107" y="86"/>
                  <a:pt x="107" y="86"/>
                  <a:pt x="107" y="86"/>
                </a:cubicBezTo>
                <a:cubicBezTo>
                  <a:pt x="97" y="76"/>
                  <a:pt x="97" y="76"/>
                  <a:pt x="97" y="76"/>
                </a:cubicBezTo>
                <a:close/>
                <a:moveTo>
                  <a:pt x="51" y="97"/>
                </a:moveTo>
                <a:cubicBezTo>
                  <a:pt x="38" y="92"/>
                  <a:pt x="29" y="80"/>
                  <a:pt x="28" y="66"/>
                </a:cubicBezTo>
                <a:cubicBezTo>
                  <a:pt x="39" y="66"/>
                  <a:pt x="39" y="66"/>
                  <a:pt x="39" y="66"/>
                </a:cubicBezTo>
                <a:cubicBezTo>
                  <a:pt x="19" y="47"/>
                  <a:pt x="19" y="47"/>
                  <a:pt x="19" y="47"/>
                </a:cubicBezTo>
                <a:cubicBezTo>
                  <a:pt x="0" y="66"/>
                  <a:pt x="0" y="66"/>
                  <a:pt x="0" y="66"/>
                </a:cubicBezTo>
                <a:cubicBezTo>
                  <a:pt x="12" y="66"/>
                  <a:pt x="12" y="66"/>
                  <a:pt x="12" y="66"/>
                </a:cubicBezTo>
                <a:cubicBezTo>
                  <a:pt x="13" y="87"/>
                  <a:pt x="27" y="105"/>
                  <a:pt x="46" y="112"/>
                </a:cubicBezTo>
                <a:cubicBezTo>
                  <a:pt x="41" y="107"/>
                  <a:pt x="41" y="107"/>
                  <a:pt x="41" y="107"/>
                </a:cubicBezTo>
                <a:cubicBezTo>
                  <a:pt x="51" y="97"/>
                  <a:pt x="51" y="97"/>
                  <a:pt x="51" y="97"/>
                </a:cubicBezTo>
                <a:close/>
                <a:moveTo>
                  <a:pt x="30" y="51"/>
                </a:moveTo>
                <a:cubicBezTo>
                  <a:pt x="34" y="38"/>
                  <a:pt x="46" y="29"/>
                  <a:pt x="61" y="28"/>
                </a:cubicBezTo>
                <a:cubicBezTo>
                  <a:pt x="61" y="39"/>
                  <a:pt x="61" y="39"/>
                  <a:pt x="61" y="39"/>
                </a:cubicBezTo>
                <a:cubicBezTo>
                  <a:pt x="80" y="19"/>
                  <a:pt x="80" y="19"/>
                  <a:pt x="80" y="19"/>
                </a:cubicBezTo>
                <a:cubicBezTo>
                  <a:pt x="61" y="0"/>
                  <a:pt x="61" y="0"/>
                  <a:pt x="61" y="0"/>
                </a:cubicBezTo>
                <a:cubicBezTo>
                  <a:pt x="61" y="12"/>
                  <a:pt x="61" y="12"/>
                  <a:pt x="61" y="12"/>
                </a:cubicBezTo>
                <a:cubicBezTo>
                  <a:pt x="39" y="13"/>
                  <a:pt x="21" y="27"/>
                  <a:pt x="15" y="46"/>
                </a:cubicBezTo>
                <a:cubicBezTo>
                  <a:pt x="19" y="41"/>
                  <a:pt x="19" y="41"/>
                  <a:pt x="19" y="41"/>
                </a:cubicBezTo>
                <a:cubicBezTo>
                  <a:pt x="30" y="51"/>
                  <a:pt x="30" y="51"/>
                  <a:pt x="30" y="51"/>
                </a:cubicBezTo>
                <a:close/>
                <a:moveTo>
                  <a:pt x="39" y="63"/>
                </a:moveTo>
                <a:cubicBezTo>
                  <a:pt x="39" y="77"/>
                  <a:pt x="50" y="87"/>
                  <a:pt x="63" y="87"/>
                </a:cubicBezTo>
                <a:cubicBezTo>
                  <a:pt x="77" y="87"/>
                  <a:pt x="87" y="77"/>
                  <a:pt x="87" y="63"/>
                </a:cubicBezTo>
                <a:cubicBezTo>
                  <a:pt x="87" y="50"/>
                  <a:pt x="77" y="39"/>
                  <a:pt x="63" y="39"/>
                </a:cubicBezTo>
                <a:cubicBezTo>
                  <a:pt x="50" y="39"/>
                  <a:pt x="39" y="50"/>
                  <a:pt x="39" y="6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sp>
        <p:nvSpPr>
          <p:cNvPr id="80" name="Freeform 96"/>
          <p:cNvSpPr>
            <a:spLocks noEditPoints="1"/>
          </p:cNvSpPr>
          <p:nvPr/>
        </p:nvSpPr>
        <p:spPr bwMode="auto">
          <a:xfrm>
            <a:off x="4630023" y="1660809"/>
            <a:ext cx="233994" cy="373890"/>
          </a:xfrm>
          <a:custGeom>
            <a:avLst/>
            <a:gdLst>
              <a:gd name="T0" fmla="*/ 56 w 80"/>
              <a:gd name="T1" fmla="*/ 104 h 128"/>
              <a:gd name="T2" fmla="*/ 52 w 80"/>
              <a:gd name="T3" fmla="*/ 108 h 128"/>
              <a:gd name="T4" fmla="*/ 28 w 80"/>
              <a:gd name="T5" fmla="*/ 108 h 128"/>
              <a:gd name="T6" fmla="*/ 24 w 80"/>
              <a:gd name="T7" fmla="*/ 104 h 128"/>
              <a:gd name="T8" fmla="*/ 28 w 80"/>
              <a:gd name="T9" fmla="*/ 100 h 128"/>
              <a:gd name="T10" fmla="*/ 52 w 80"/>
              <a:gd name="T11" fmla="*/ 100 h 128"/>
              <a:gd name="T12" fmla="*/ 56 w 80"/>
              <a:gd name="T13" fmla="*/ 104 h 128"/>
              <a:gd name="T14" fmla="*/ 52 w 80"/>
              <a:gd name="T15" fmla="*/ 112 h 128"/>
              <a:gd name="T16" fmla="*/ 28 w 80"/>
              <a:gd name="T17" fmla="*/ 112 h 128"/>
              <a:gd name="T18" fmla="*/ 24 w 80"/>
              <a:gd name="T19" fmla="*/ 116 h 128"/>
              <a:gd name="T20" fmla="*/ 28 w 80"/>
              <a:gd name="T21" fmla="*/ 120 h 128"/>
              <a:gd name="T22" fmla="*/ 36 w 80"/>
              <a:gd name="T23" fmla="*/ 128 h 128"/>
              <a:gd name="T24" fmla="*/ 44 w 80"/>
              <a:gd name="T25" fmla="*/ 128 h 128"/>
              <a:gd name="T26" fmla="*/ 52 w 80"/>
              <a:gd name="T27" fmla="*/ 120 h 128"/>
              <a:gd name="T28" fmla="*/ 56 w 80"/>
              <a:gd name="T29" fmla="*/ 116 h 128"/>
              <a:gd name="T30" fmla="*/ 52 w 80"/>
              <a:gd name="T31" fmla="*/ 112 h 128"/>
              <a:gd name="T32" fmla="*/ 40 w 80"/>
              <a:gd name="T33" fmla="*/ 8 h 128"/>
              <a:gd name="T34" fmla="*/ 72 w 80"/>
              <a:gd name="T35" fmla="*/ 40 h 128"/>
              <a:gd name="T36" fmla="*/ 56 w 80"/>
              <a:gd name="T37" fmla="*/ 68 h 128"/>
              <a:gd name="T38" fmla="*/ 52 w 80"/>
              <a:gd name="T39" fmla="*/ 70 h 128"/>
              <a:gd name="T40" fmla="*/ 52 w 80"/>
              <a:gd name="T41" fmla="*/ 88 h 128"/>
              <a:gd name="T42" fmla="*/ 28 w 80"/>
              <a:gd name="T43" fmla="*/ 88 h 128"/>
              <a:gd name="T44" fmla="*/ 28 w 80"/>
              <a:gd name="T45" fmla="*/ 70 h 128"/>
              <a:gd name="T46" fmla="*/ 24 w 80"/>
              <a:gd name="T47" fmla="*/ 68 h 128"/>
              <a:gd name="T48" fmla="*/ 8 w 80"/>
              <a:gd name="T49" fmla="*/ 40 h 128"/>
              <a:gd name="T50" fmla="*/ 40 w 80"/>
              <a:gd name="T51" fmla="*/ 8 h 128"/>
              <a:gd name="T52" fmla="*/ 40 w 80"/>
              <a:gd name="T53" fmla="*/ 0 h 128"/>
              <a:gd name="T54" fmla="*/ 0 w 80"/>
              <a:gd name="T55" fmla="*/ 40 h 128"/>
              <a:gd name="T56" fmla="*/ 20 w 80"/>
              <a:gd name="T57" fmla="*/ 75 h 128"/>
              <a:gd name="T58" fmla="*/ 20 w 80"/>
              <a:gd name="T59" fmla="*/ 88 h 128"/>
              <a:gd name="T60" fmla="*/ 28 w 80"/>
              <a:gd name="T61" fmla="*/ 96 h 128"/>
              <a:gd name="T62" fmla="*/ 52 w 80"/>
              <a:gd name="T63" fmla="*/ 96 h 128"/>
              <a:gd name="T64" fmla="*/ 60 w 80"/>
              <a:gd name="T65" fmla="*/ 88 h 128"/>
              <a:gd name="T66" fmla="*/ 60 w 80"/>
              <a:gd name="T67" fmla="*/ 75 h 128"/>
              <a:gd name="T68" fmla="*/ 80 w 80"/>
              <a:gd name="T69" fmla="*/ 40 h 128"/>
              <a:gd name="T70" fmla="*/ 40 w 80"/>
              <a:gd name="T71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0" h="128">
                <a:moveTo>
                  <a:pt x="56" y="104"/>
                </a:moveTo>
                <a:cubicBezTo>
                  <a:pt x="56" y="106"/>
                  <a:pt x="54" y="108"/>
                  <a:pt x="52" y="108"/>
                </a:cubicBezTo>
                <a:cubicBezTo>
                  <a:pt x="28" y="108"/>
                  <a:pt x="28" y="108"/>
                  <a:pt x="28" y="108"/>
                </a:cubicBezTo>
                <a:cubicBezTo>
                  <a:pt x="26" y="108"/>
                  <a:pt x="24" y="106"/>
                  <a:pt x="24" y="104"/>
                </a:cubicBezTo>
                <a:cubicBezTo>
                  <a:pt x="24" y="102"/>
                  <a:pt x="26" y="100"/>
                  <a:pt x="28" y="100"/>
                </a:cubicBezTo>
                <a:cubicBezTo>
                  <a:pt x="52" y="100"/>
                  <a:pt x="52" y="100"/>
                  <a:pt x="52" y="100"/>
                </a:cubicBezTo>
                <a:cubicBezTo>
                  <a:pt x="54" y="100"/>
                  <a:pt x="56" y="102"/>
                  <a:pt x="56" y="104"/>
                </a:cubicBezTo>
                <a:moveTo>
                  <a:pt x="52" y="112"/>
                </a:moveTo>
                <a:cubicBezTo>
                  <a:pt x="28" y="112"/>
                  <a:pt x="28" y="112"/>
                  <a:pt x="28" y="112"/>
                </a:cubicBezTo>
                <a:cubicBezTo>
                  <a:pt x="26" y="112"/>
                  <a:pt x="24" y="114"/>
                  <a:pt x="24" y="116"/>
                </a:cubicBezTo>
                <a:cubicBezTo>
                  <a:pt x="24" y="118"/>
                  <a:pt x="26" y="120"/>
                  <a:pt x="28" y="120"/>
                </a:cubicBezTo>
                <a:cubicBezTo>
                  <a:pt x="28" y="125"/>
                  <a:pt x="31" y="128"/>
                  <a:pt x="36" y="128"/>
                </a:cubicBezTo>
                <a:cubicBezTo>
                  <a:pt x="44" y="128"/>
                  <a:pt x="44" y="128"/>
                  <a:pt x="44" y="128"/>
                </a:cubicBezTo>
                <a:cubicBezTo>
                  <a:pt x="48" y="128"/>
                  <a:pt x="52" y="125"/>
                  <a:pt x="52" y="120"/>
                </a:cubicBezTo>
                <a:cubicBezTo>
                  <a:pt x="54" y="120"/>
                  <a:pt x="56" y="118"/>
                  <a:pt x="56" y="116"/>
                </a:cubicBezTo>
                <a:cubicBezTo>
                  <a:pt x="56" y="114"/>
                  <a:pt x="54" y="112"/>
                  <a:pt x="52" y="112"/>
                </a:cubicBezTo>
                <a:moveTo>
                  <a:pt x="40" y="8"/>
                </a:moveTo>
                <a:cubicBezTo>
                  <a:pt x="57" y="8"/>
                  <a:pt x="72" y="23"/>
                  <a:pt x="72" y="40"/>
                </a:cubicBezTo>
                <a:cubicBezTo>
                  <a:pt x="72" y="52"/>
                  <a:pt x="66" y="62"/>
                  <a:pt x="56" y="68"/>
                </a:cubicBezTo>
                <a:cubicBezTo>
                  <a:pt x="52" y="70"/>
                  <a:pt x="52" y="70"/>
                  <a:pt x="52" y="70"/>
                </a:cubicBezTo>
                <a:cubicBezTo>
                  <a:pt x="52" y="88"/>
                  <a:pt x="52" y="88"/>
                  <a:pt x="52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70"/>
                  <a:pt x="28" y="70"/>
                  <a:pt x="28" y="70"/>
                </a:cubicBezTo>
                <a:cubicBezTo>
                  <a:pt x="24" y="68"/>
                  <a:pt x="24" y="68"/>
                  <a:pt x="24" y="68"/>
                </a:cubicBezTo>
                <a:cubicBezTo>
                  <a:pt x="14" y="62"/>
                  <a:pt x="8" y="52"/>
                  <a:pt x="8" y="40"/>
                </a:cubicBezTo>
                <a:cubicBezTo>
                  <a:pt x="8" y="23"/>
                  <a:pt x="22" y="8"/>
                  <a:pt x="40" y="8"/>
                </a:cubicBezTo>
                <a:moveTo>
                  <a:pt x="40" y="0"/>
                </a:moveTo>
                <a:cubicBezTo>
                  <a:pt x="18" y="0"/>
                  <a:pt x="0" y="18"/>
                  <a:pt x="0" y="40"/>
                </a:cubicBezTo>
                <a:cubicBezTo>
                  <a:pt x="0" y="55"/>
                  <a:pt x="8" y="68"/>
                  <a:pt x="20" y="75"/>
                </a:cubicBezTo>
                <a:cubicBezTo>
                  <a:pt x="20" y="88"/>
                  <a:pt x="20" y="88"/>
                  <a:pt x="20" y="88"/>
                </a:cubicBezTo>
                <a:cubicBezTo>
                  <a:pt x="20" y="93"/>
                  <a:pt x="23" y="96"/>
                  <a:pt x="28" y="96"/>
                </a:cubicBezTo>
                <a:cubicBezTo>
                  <a:pt x="52" y="96"/>
                  <a:pt x="52" y="96"/>
                  <a:pt x="52" y="96"/>
                </a:cubicBezTo>
                <a:cubicBezTo>
                  <a:pt x="56" y="96"/>
                  <a:pt x="60" y="93"/>
                  <a:pt x="60" y="88"/>
                </a:cubicBezTo>
                <a:cubicBezTo>
                  <a:pt x="60" y="75"/>
                  <a:pt x="60" y="75"/>
                  <a:pt x="60" y="75"/>
                </a:cubicBezTo>
                <a:cubicBezTo>
                  <a:pt x="72" y="68"/>
                  <a:pt x="80" y="55"/>
                  <a:pt x="80" y="40"/>
                </a:cubicBezTo>
                <a:cubicBezTo>
                  <a:pt x="80" y="18"/>
                  <a:pt x="62" y="0"/>
                  <a:pt x="40" y="0"/>
                </a:cubicBezTo>
              </a:path>
            </a:pathLst>
          </a:custGeom>
          <a:solidFill>
            <a:srgbClr val="FEFAB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  <p:grpSp>
        <p:nvGrpSpPr>
          <p:cNvPr id="2" name="组合 80"/>
          <p:cNvGrpSpPr/>
          <p:nvPr/>
        </p:nvGrpSpPr>
        <p:grpSpPr>
          <a:xfrm>
            <a:off x="1253287" y="1659570"/>
            <a:ext cx="377609" cy="376368"/>
            <a:chOff x="7448956" y="1724063"/>
            <a:chExt cx="245422" cy="244617"/>
          </a:xfrm>
          <a:solidFill>
            <a:schemeClr val="bg1"/>
          </a:solidFill>
        </p:grpSpPr>
        <p:sp>
          <p:nvSpPr>
            <p:cNvPr id="82" name="Freeform 127"/>
            <p:cNvSpPr/>
            <p:nvPr/>
          </p:nvSpPr>
          <p:spPr bwMode="auto">
            <a:xfrm>
              <a:off x="7597014" y="1872121"/>
              <a:ext cx="97364" cy="96559"/>
            </a:xfrm>
            <a:custGeom>
              <a:avLst/>
              <a:gdLst>
                <a:gd name="T0" fmla="*/ 46 w 51"/>
                <a:gd name="T1" fmla="*/ 29 h 51"/>
                <a:gd name="T2" fmla="*/ 17 w 51"/>
                <a:gd name="T3" fmla="*/ 0 h 51"/>
                <a:gd name="T4" fmla="*/ 0 w 51"/>
                <a:gd name="T5" fmla="*/ 17 h 51"/>
                <a:gd name="T6" fmla="*/ 29 w 51"/>
                <a:gd name="T7" fmla="*/ 46 h 51"/>
                <a:gd name="T8" fmla="*/ 46 w 51"/>
                <a:gd name="T9" fmla="*/ 46 h 51"/>
                <a:gd name="T10" fmla="*/ 46 w 51"/>
                <a:gd name="T11" fmla="*/ 2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51">
                  <a:moveTo>
                    <a:pt x="46" y="29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3" y="6"/>
                    <a:pt x="7" y="12"/>
                    <a:pt x="0" y="17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34" y="51"/>
                    <a:pt x="42" y="51"/>
                    <a:pt x="46" y="46"/>
                  </a:cubicBezTo>
                  <a:cubicBezTo>
                    <a:pt x="51" y="41"/>
                    <a:pt x="51" y="34"/>
                    <a:pt x="46" y="2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Bebas" pitchFamily="2" charset="0"/>
                <a:ea typeface="微软雅黑" panose="020B0503020204020204" pitchFamily="34" charset="-122"/>
                <a:sym typeface="Bebas" pitchFamily="2" charset="0"/>
              </a:endParaRPr>
            </a:p>
          </p:txBody>
        </p:sp>
        <p:sp>
          <p:nvSpPr>
            <p:cNvPr id="83" name="Freeform 128"/>
            <p:cNvSpPr>
              <a:spLocks noEditPoints="1"/>
            </p:cNvSpPr>
            <p:nvPr/>
          </p:nvSpPr>
          <p:spPr bwMode="auto">
            <a:xfrm>
              <a:off x="7448956" y="1724063"/>
              <a:ext cx="182658" cy="182658"/>
            </a:xfrm>
            <a:custGeom>
              <a:avLst/>
              <a:gdLst>
                <a:gd name="T0" fmla="*/ 96 w 96"/>
                <a:gd name="T1" fmla="*/ 48 h 96"/>
                <a:gd name="T2" fmla="*/ 48 w 96"/>
                <a:gd name="T3" fmla="*/ 0 h 96"/>
                <a:gd name="T4" fmla="*/ 0 w 96"/>
                <a:gd name="T5" fmla="*/ 48 h 96"/>
                <a:gd name="T6" fmla="*/ 48 w 96"/>
                <a:gd name="T7" fmla="*/ 96 h 96"/>
                <a:gd name="T8" fmla="*/ 96 w 96"/>
                <a:gd name="T9" fmla="*/ 48 h 96"/>
                <a:gd name="T10" fmla="*/ 48 w 96"/>
                <a:gd name="T11" fmla="*/ 84 h 96"/>
                <a:gd name="T12" fmla="*/ 12 w 96"/>
                <a:gd name="T13" fmla="*/ 48 h 96"/>
                <a:gd name="T14" fmla="*/ 48 w 96"/>
                <a:gd name="T15" fmla="*/ 12 h 96"/>
                <a:gd name="T16" fmla="*/ 84 w 96"/>
                <a:gd name="T17" fmla="*/ 48 h 96"/>
                <a:gd name="T18" fmla="*/ 48 w 96"/>
                <a:gd name="T19" fmla="*/ 8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>
                  <a:moveTo>
                    <a:pt x="96" y="48"/>
                  </a:moveTo>
                  <a:cubicBezTo>
                    <a:pt x="96" y="21"/>
                    <a:pt x="74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74"/>
                    <a:pt x="21" y="96"/>
                    <a:pt x="48" y="96"/>
                  </a:cubicBezTo>
                  <a:cubicBezTo>
                    <a:pt x="74" y="96"/>
                    <a:pt x="96" y="74"/>
                    <a:pt x="96" y="48"/>
                  </a:cubicBezTo>
                  <a:moveTo>
                    <a:pt x="48" y="84"/>
                  </a:moveTo>
                  <a:cubicBezTo>
                    <a:pt x="28" y="84"/>
                    <a:pt x="12" y="67"/>
                    <a:pt x="12" y="48"/>
                  </a:cubicBezTo>
                  <a:cubicBezTo>
                    <a:pt x="12" y="28"/>
                    <a:pt x="28" y="12"/>
                    <a:pt x="48" y="12"/>
                  </a:cubicBezTo>
                  <a:cubicBezTo>
                    <a:pt x="68" y="12"/>
                    <a:pt x="84" y="28"/>
                    <a:pt x="84" y="48"/>
                  </a:cubicBezTo>
                  <a:cubicBezTo>
                    <a:pt x="84" y="67"/>
                    <a:pt x="68" y="84"/>
                    <a:pt x="48" y="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Bebas" pitchFamily="2" charset="0"/>
                <a:ea typeface="微软雅黑" panose="020B0503020204020204" pitchFamily="34" charset="-122"/>
                <a:sym typeface="Bebas" pitchFamily="2" charset="0"/>
              </a:endParaRPr>
            </a:p>
          </p:txBody>
        </p:sp>
        <p:sp>
          <p:nvSpPr>
            <p:cNvPr id="84" name="Freeform 129"/>
            <p:cNvSpPr/>
            <p:nvPr/>
          </p:nvSpPr>
          <p:spPr bwMode="auto">
            <a:xfrm>
              <a:off x="7486775" y="1761883"/>
              <a:ext cx="53912" cy="53107"/>
            </a:xfrm>
            <a:custGeom>
              <a:avLst/>
              <a:gdLst>
                <a:gd name="T0" fmla="*/ 0 w 28"/>
                <a:gd name="T1" fmla="*/ 28 h 28"/>
                <a:gd name="T2" fmla="*/ 8 w 28"/>
                <a:gd name="T3" fmla="*/ 28 h 28"/>
                <a:gd name="T4" fmla="*/ 28 w 28"/>
                <a:gd name="T5" fmla="*/ 8 h 28"/>
                <a:gd name="T6" fmla="*/ 28 w 28"/>
                <a:gd name="T7" fmla="*/ 0 h 28"/>
                <a:gd name="T8" fmla="*/ 0 w 28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0" y="28"/>
                  </a:moveTo>
                  <a:cubicBezTo>
                    <a:pt x="8" y="28"/>
                    <a:pt x="8" y="28"/>
                    <a:pt x="8" y="28"/>
                  </a:cubicBezTo>
                  <a:cubicBezTo>
                    <a:pt x="8" y="16"/>
                    <a:pt x="17" y="8"/>
                    <a:pt x="28" y="8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2" y="0"/>
                    <a:pt x="0" y="12"/>
                    <a:pt x="0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latin typeface="Bebas" pitchFamily="2" charset="0"/>
                <a:ea typeface="微软雅黑" panose="020B0503020204020204" pitchFamily="34" charset="-122"/>
                <a:sym typeface="Bebas" pitchFamily="2" charset="0"/>
              </a:endParaRPr>
            </a:p>
          </p:txBody>
        </p:sp>
      </p:grpSp>
      <p:sp>
        <p:nvSpPr>
          <p:cNvPr id="85" name="Freeform 138"/>
          <p:cNvSpPr/>
          <p:nvPr/>
        </p:nvSpPr>
        <p:spPr bwMode="auto">
          <a:xfrm>
            <a:off x="2520556" y="3293015"/>
            <a:ext cx="315704" cy="304562"/>
          </a:xfrm>
          <a:custGeom>
            <a:avLst/>
            <a:gdLst>
              <a:gd name="T0" fmla="*/ 56 w 108"/>
              <a:gd name="T1" fmla="*/ 0 h 104"/>
              <a:gd name="T2" fmla="*/ 15 w 108"/>
              <a:gd name="T3" fmla="*/ 20 h 104"/>
              <a:gd name="T4" fmla="*/ 0 w 108"/>
              <a:gd name="T5" fmla="*/ 11 h 104"/>
              <a:gd name="T6" fmla="*/ 0 w 108"/>
              <a:gd name="T7" fmla="*/ 60 h 104"/>
              <a:gd name="T8" fmla="*/ 43 w 108"/>
              <a:gd name="T9" fmla="*/ 36 h 104"/>
              <a:gd name="T10" fmla="*/ 29 w 108"/>
              <a:gd name="T11" fmla="*/ 28 h 104"/>
              <a:gd name="T12" fmla="*/ 56 w 108"/>
              <a:gd name="T13" fmla="*/ 16 h 104"/>
              <a:gd name="T14" fmla="*/ 92 w 108"/>
              <a:gd name="T15" fmla="*/ 52 h 104"/>
              <a:gd name="T16" fmla="*/ 56 w 108"/>
              <a:gd name="T17" fmla="*/ 88 h 104"/>
              <a:gd name="T18" fmla="*/ 56 w 108"/>
              <a:gd name="T19" fmla="*/ 104 h 104"/>
              <a:gd name="T20" fmla="*/ 108 w 108"/>
              <a:gd name="T21" fmla="*/ 52 h 104"/>
              <a:gd name="T22" fmla="*/ 56 w 108"/>
              <a:gd name="T23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" h="104">
                <a:moveTo>
                  <a:pt x="56" y="0"/>
                </a:moveTo>
                <a:cubicBezTo>
                  <a:pt x="40" y="0"/>
                  <a:pt x="25" y="7"/>
                  <a:pt x="15" y="2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60"/>
                  <a:pt x="0" y="60"/>
                  <a:pt x="0" y="60"/>
                </a:cubicBezTo>
                <a:cubicBezTo>
                  <a:pt x="43" y="36"/>
                  <a:pt x="43" y="36"/>
                  <a:pt x="43" y="36"/>
                </a:cubicBezTo>
                <a:cubicBezTo>
                  <a:pt x="29" y="28"/>
                  <a:pt x="29" y="28"/>
                  <a:pt x="29" y="28"/>
                </a:cubicBezTo>
                <a:cubicBezTo>
                  <a:pt x="36" y="20"/>
                  <a:pt x="45" y="16"/>
                  <a:pt x="56" y="16"/>
                </a:cubicBezTo>
                <a:cubicBezTo>
                  <a:pt x="76" y="16"/>
                  <a:pt x="92" y="32"/>
                  <a:pt x="92" y="52"/>
                </a:cubicBezTo>
                <a:cubicBezTo>
                  <a:pt x="92" y="71"/>
                  <a:pt x="76" y="88"/>
                  <a:pt x="56" y="88"/>
                </a:cubicBezTo>
                <a:cubicBezTo>
                  <a:pt x="56" y="104"/>
                  <a:pt x="56" y="104"/>
                  <a:pt x="56" y="104"/>
                </a:cubicBezTo>
                <a:cubicBezTo>
                  <a:pt x="84" y="104"/>
                  <a:pt x="108" y="80"/>
                  <a:pt x="108" y="52"/>
                </a:cubicBezTo>
                <a:cubicBezTo>
                  <a:pt x="108" y="23"/>
                  <a:pt x="84" y="0"/>
                  <a:pt x="5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latin typeface="Bebas" pitchFamily="2" charset="0"/>
              <a:ea typeface="微软雅黑" panose="020B0503020204020204" pitchFamily="34" charset="-122"/>
              <a:sym typeface="Bebas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49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49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0" grpId="0" animBg="1"/>
      <p:bldP spid="61" grpId="0" animBg="1"/>
      <p:bldP spid="62" grpId="0"/>
      <p:bldP spid="63" grpId="0"/>
      <p:bldP spid="64" grpId="0" animBg="1"/>
      <p:bldP spid="65" grpId="0" animBg="1"/>
      <p:bldP spid="66" grpId="0"/>
      <p:bldP spid="67" grpId="0"/>
      <p:bldP spid="68" grpId="0" animBg="1"/>
      <p:bldP spid="69" grpId="0" animBg="1"/>
      <p:bldP spid="70" grpId="0"/>
      <p:bldP spid="71" grpId="0"/>
      <p:bldP spid="72" grpId="0" animBg="1"/>
      <p:bldP spid="73" grpId="0" animBg="1"/>
      <p:bldP spid="74" grpId="0"/>
      <p:bldP spid="78" grpId="0"/>
      <p:bldP spid="79" grpId="0" animBg="1"/>
      <p:bldP spid="80" grpId="0" animBg="1"/>
      <p:bldP spid="8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10"/>
          <p:cNvSpPr txBox="1">
            <a:spLocks noChangeArrowheads="1"/>
          </p:cNvSpPr>
          <p:nvPr/>
        </p:nvSpPr>
        <p:spPr bwMode="auto">
          <a:xfrm>
            <a:off x="971601" y="208664"/>
            <a:ext cx="902390" cy="34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结束语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6" name="Picture 4" descr="C:\Users\Administrator\Desktop\团队人员.pn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6"/>
          <a:stretch>
            <a:fillRect/>
          </a:stretch>
        </p:blipFill>
        <p:spPr bwMode="auto">
          <a:xfrm>
            <a:off x="815718" y="2862966"/>
            <a:ext cx="3559712" cy="228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圆角矩形 16"/>
          <p:cNvSpPr/>
          <p:nvPr/>
        </p:nvSpPr>
        <p:spPr>
          <a:xfrm>
            <a:off x="1286560" y="916217"/>
            <a:ext cx="7343414" cy="1465490"/>
          </a:xfrm>
          <a:prstGeom prst="roundRect">
            <a:avLst>
              <a:gd name="adj" fmla="val 0"/>
            </a:avLst>
          </a:prstGeom>
          <a:noFill/>
          <a:ln w="3175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93"/>
          <p:cNvSpPr/>
          <p:nvPr/>
        </p:nvSpPr>
        <p:spPr>
          <a:xfrm>
            <a:off x="1248904" y="871667"/>
            <a:ext cx="287943" cy="287943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9" name="矩形 93"/>
          <p:cNvSpPr/>
          <p:nvPr/>
        </p:nvSpPr>
        <p:spPr>
          <a:xfrm rot="10800000">
            <a:off x="8381681" y="2166667"/>
            <a:ext cx="287943" cy="287943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0" name="矩形 19"/>
          <p:cNvSpPr/>
          <p:nvPr/>
        </p:nvSpPr>
        <p:spPr>
          <a:xfrm>
            <a:off x="1410526" y="892087"/>
            <a:ext cx="70482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回首过去，激情满怀，展望未来，任重道远。站在新的历史起点上，我们必须清醒地看到前进中的困难与挑战，正视自身存在的差距与不足，以更加坚定的信念、更加饱满的热情、更加务实的作风、更加强大的合力，共同</a:t>
            </a:r>
            <a:r>
              <a:rPr lang="zh-CN" altLang="zh-CN" sz="1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谱写</a:t>
            </a:r>
            <a:r>
              <a:rPr lang="zh-CN" altLang="en-US" sz="1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炼铁</a:t>
            </a:r>
            <a:r>
              <a:rPr lang="en-US" altLang="zh-CN" sz="1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zh-CN" sz="1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发展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新篇章。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024363" y="3132902"/>
            <a:ext cx="1004371" cy="865838"/>
            <a:chOff x="5715794" y="3294305"/>
            <a:chExt cx="1004681" cy="866105"/>
          </a:xfrm>
        </p:grpSpPr>
        <p:sp>
          <p:nvSpPr>
            <p:cNvPr id="28" name="六边形 27"/>
            <p:cNvSpPr/>
            <p:nvPr/>
          </p:nvSpPr>
          <p:spPr>
            <a:xfrm>
              <a:off x="5715794" y="3294305"/>
              <a:ext cx="1004681" cy="866105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29" name="矩形 28"/>
            <p:cNvSpPr/>
            <p:nvPr/>
          </p:nvSpPr>
          <p:spPr>
            <a:xfrm>
              <a:off x="5916081" y="3415392"/>
              <a:ext cx="750438" cy="646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</a:t>
              </a: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技术</a:t>
              </a:r>
              <a:endPara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683728" y="3140779"/>
            <a:ext cx="1108131" cy="865838"/>
            <a:chOff x="7301913" y="3182144"/>
            <a:chExt cx="1108473" cy="866105"/>
          </a:xfrm>
        </p:grpSpPr>
        <p:sp>
          <p:nvSpPr>
            <p:cNvPr id="31" name="六边形 30"/>
            <p:cNvSpPr/>
            <p:nvPr/>
          </p:nvSpPr>
          <p:spPr>
            <a:xfrm>
              <a:off x="7301913" y="3182144"/>
              <a:ext cx="1004681" cy="866105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32" name="矩形 31"/>
            <p:cNvSpPr/>
            <p:nvPr/>
          </p:nvSpPr>
          <p:spPr>
            <a:xfrm>
              <a:off x="7507025" y="3269501"/>
              <a:ext cx="903361" cy="646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共创</a:t>
              </a: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未来</a:t>
              </a:r>
              <a:endPara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193642" y="3585973"/>
            <a:ext cx="1004371" cy="865838"/>
            <a:chOff x="4782485" y="3605588"/>
            <a:chExt cx="1004681" cy="866105"/>
          </a:xfrm>
        </p:grpSpPr>
        <p:sp>
          <p:nvSpPr>
            <p:cNvPr id="34" name="六边形 33"/>
            <p:cNvSpPr/>
            <p:nvPr/>
          </p:nvSpPr>
          <p:spPr>
            <a:xfrm>
              <a:off x="4782485" y="3605588"/>
              <a:ext cx="1004681" cy="866105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4968506" y="3735347"/>
              <a:ext cx="813558" cy="646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沸腾</a:t>
              </a: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理想</a:t>
              </a:r>
              <a:endPara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361647" y="3136267"/>
            <a:ext cx="1058818" cy="865838"/>
            <a:chOff x="3949113" y="3105944"/>
            <a:chExt cx="1059145" cy="866105"/>
          </a:xfrm>
        </p:grpSpPr>
        <p:sp>
          <p:nvSpPr>
            <p:cNvPr id="37" name="六边形 36"/>
            <p:cNvSpPr/>
            <p:nvPr/>
          </p:nvSpPr>
          <p:spPr>
            <a:xfrm>
              <a:off x="3949113" y="3105944"/>
              <a:ext cx="1004681" cy="866105"/>
            </a:xfrm>
            <a:prstGeom prst="hex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38" name="矩形 37"/>
            <p:cNvSpPr/>
            <p:nvPr/>
          </p:nvSpPr>
          <p:spPr>
            <a:xfrm>
              <a:off x="4137328" y="3211093"/>
              <a:ext cx="870930" cy="646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燃烧</a:t>
              </a:r>
              <a:endPara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激情</a:t>
              </a:r>
              <a:endPara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846743" y="3587908"/>
            <a:ext cx="1004371" cy="865838"/>
            <a:chOff x="6539913" y="3867943"/>
            <a:chExt cx="1004681" cy="866105"/>
          </a:xfrm>
        </p:grpSpPr>
        <p:sp>
          <p:nvSpPr>
            <p:cNvPr id="40" name="六边形 39"/>
            <p:cNvSpPr/>
            <p:nvPr/>
          </p:nvSpPr>
          <p:spPr>
            <a:xfrm>
              <a:off x="6539913" y="3867943"/>
              <a:ext cx="1004681" cy="866105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6718892" y="3989372"/>
              <a:ext cx="750438" cy="646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团结拼搏</a:t>
              </a:r>
              <a:endPara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animBg="1"/>
      <p:bldP spid="18" grpId="0" animBg="1"/>
      <p:bldP spid="19" grpId="0" animBg="1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tdz\桌面\新建文件夹\为高手鼓掌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8402"/>
            <a:ext cx="2181884" cy="1363500"/>
          </a:xfrm>
          <a:prstGeom prst="rect">
            <a:avLst/>
          </a:prstGeom>
          <a:noFill/>
          <a:ln w="3810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tdz\桌面\新建文件夹\201212817323049203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962" y="3438402"/>
            <a:ext cx="2181884" cy="1363500"/>
          </a:xfrm>
          <a:prstGeom prst="rect">
            <a:avLst/>
          </a:prstGeom>
          <a:noFill/>
          <a:ln w="3810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Documents and Settings\tdz\桌面\新建文件夹\20125118553715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734" y="3438402"/>
            <a:ext cx="2181884" cy="1363500"/>
          </a:xfrm>
          <a:prstGeom prst="rect">
            <a:avLst/>
          </a:prstGeom>
          <a:noFill/>
          <a:ln w="3810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61">
            <a:hlinkClick r:id="rId4"/>
          </p:cNvPr>
          <p:cNvSpPr>
            <a:spLocks noChangeArrowheads="1"/>
          </p:cNvSpPr>
          <p:nvPr/>
        </p:nvSpPr>
        <p:spPr bwMode="auto">
          <a:xfrm>
            <a:off x="4485163" y="2636156"/>
            <a:ext cx="315106" cy="391121"/>
          </a:xfrm>
          <a:prstGeom prst="ellipse">
            <a:avLst/>
          </a:prstGeom>
          <a:solidFill>
            <a:srgbClr val="0079C5">
              <a:alpha val="0"/>
            </a:srgbClr>
          </a:solidFill>
          <a:ln w="33338">
            <a:noFill/>
            <a:miter lim="800000"/>
          </a:ln>
        </p:spPr>
        <p:txBody>
          <a:bodyPr lIns="68563" tIns="34281" rIns="68563" bIns="3428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矩形​​ 5"/>
          <p:cNvSpPr>
            <a:spLocks noChangeArrowheads="1"/>
          </p:cNvSpPr>
          <p:nvPr/>
        </p:nvSpPr>
        <p:spPr bwMode="auto">
          <a:xfrm>
            <a:off x="1" y="265998"/>
            <a:ext cx="9143999" cy="3059422"/>
          </a:xfrm>
          <a:prstGeom prst="rect">
            <a:avLst/>
          </a:prstGeom>
          <a:solidFill>
            <a:srgbClr val="FF0000"/>
          </a:solidFill>
          <a:ln w="9525" cmpd="sng">
            <a:noFill/>
            <a:miter lim="800000"/>
          </a:ln>
        </p:spPr>
        <p:txBody>
          <a:bodyPr lIns="215945" tIns="34281" rIns="68563" bIns="34281"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 sz="21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Line 33"/>
          <p:cNvSpPr>
            <a:spLocks noChangeShapeType="1"/>
          </p:cNvSpPr>
          <p:nvPr/>
        </p:nvSpPr>
        <p:spPr bwMode="auto">
          <a:xfrm flipV="1">
            <a:off x="4641526" y="1215442"/>
            <a:ext cx="1190" cy="2025254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</a:ln>
        </p:spPr>
        <p:txBody>
          <a:bodyPr lIns="68563" tIns="34281" rIns="68563" bIns="3428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0" y="2896908"/>
            <a:ext cx="1442423" cy="11608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</a:ln>
        </p:spPr>
        <p:txBody>
          <a:bodyPr lIns="68563" tIns="34281" rIns="68563" bIns="3428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 flipH="1">
            <a:off x="1442424" y="2017330"/>
            <a:ext cx="150038" cy="891183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</a:ln>
        </p:spPr>
        <p:txBody>
          <a:bodyPr lIns="68563" tIns="34281" rIns="68563" bIns="3428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>
            <a:off x="2352177" y="1883383"/>
            <a:ext cx="5954" cy="1354634"/>
          </a:xfrm>
          <a:prstGeom prst="line">
            <a:avLst/>
          </a:prstGeom>
          <a:noFill/>
          <a:ln w="33338">
            <a:solidFill>
              <a:schemeClr val="bg1"/>
            </a:solidFill>
            <a:miter lim="800000"/>
          </a:ln>
        </p:spPr>
        <p:txBody>
          <a:bodyPr lIns="68563" tIns="34281" rIns="68563" bIns="3428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5" name="Freeform 11"/>
          <p:cNvSpPr/>
          <p:nvPr/>
        </p:nvSpPr>
        <p:spPr bwMode="auto">
          <a:xfrm>
            <a:off x="866089" y="2015542"/>
            <a:ext cx="735902" cy="149126"/>
          </a:xfrm>
          <a:custGeom>
            <a:avLst/>
            <a:gdLst>
              <a:gd name="T0" fmla="*/ 0 w 618"/>
              <a:gd name="T1" fmla="*/ 167 h 167"/>
              <a:gd name="T2" fmla="*/ 616 w 618"/>
              <a:gd name="T3" fmla="*/ 20 h 167"/>
              <a:gd name="T4" fmla="*/ 618 w 618"/>
              <a:gd name="T5" fmla="*/ 0 h 167"/>
              <a:gd name="T6" fmla="*/ 2 w 618"/>
              <a:gd name="T7" fmla="*/ 153 h 167"/>
              <a:gd name="T8" fmla="*/ 0 60000 65536"/>
              <a:gd name="T9" fmla="*/ 0 60000 65536"/>
              <a:gd name="T10" fmla="*/ 0 60000 65536"/>
              <a:gd name="T11" fmla="*/ 0 60000 65536"/>
              <a:gd name="T12" fmla="*/ 0 w 618"/>
              <a:gd name="T13" fmla="*/ 0 h 167"/>
              <a:gd name="T14" fmla="*/ 618 w 618"/>
              <a:gd name="T15" fmla="*/ 167 h 16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8" h="167">
                <a:moveTo>
                  <a:pt x="0" y="167"/>
                </a:moveTo>
                <a:lnTo>
                  <a:pt x="616" y="20"/>
                </a:lnTo>
                <a:lnTo>
                  <a:pt x="618" y="0"/>
                </a:lnTo>
                <a:lnTo>
                  <a:pt x="2" y="153"/>
                </a:lnTo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lIns="68563" tIns="34281" rIns="68563" bIns="3428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Freeform 13"/>
          <p:cNvSpPr/>
          <p:nvPr/>
        </p:nvSpPr>
        <p:spPr bwMode="auto">
          <a:xfrm>
            <a:off x="1578171" y="1806592"/>
            <a:ext cx="1175300" cy="232172"/>
          </a:xfrm>
          <a:custGeom>
            <a:avLst/>
            <a:gdLst>
              <a:gd name="T0" fmla="*/ 0 w 987"/>
              <a:gd name="T1" fmla="*/ 260 h 260"/>
              <a:gd name="T2" fmla="*/ 985 w 987"/>
              <a:gd name="T3" fmla="*/ 19 h 260"/>
              <a:gd name="T4" fmla="*/ 987 w 987"/>
              <a:gd name="T5" fmla="*/ 0 h 260"/>
              <a:gd name="T6" fmla="*/ 8 w 987"/>
              <a:gd name="T7" fmla="*/ 238 h 260"/>
              <a:gd name="T8" fmla="*/ 0 60000 65536"/>
              <a:gd name="T9" fmla="*/ 0 60000 65536"/>
              <a:gd name="T10" fmla="*/ 0 60000 65536"/>
              <a:gd name="T11" fmla="*/ 0 60000 65536"/>
              <a:gd name="T12" fmla="*/ 0 w 987"/>
              <a:gd name="T13" fmla="*/ 0 h 260"/>
              <a:gd name="T14" fmla="*/ 987 w 987"/>
              <a:gd name="T15" fmla="*/ 260 h 2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7" h="260">
                <a:moveTo>
                  <a:pt x="0" y="260"/>
                </a:moveTo>
                <a:lnTo>
                  <a:pt x="985" y="19"/>
                </a:lnTo>
                <a:lnTo>
                  <a:pt x="987" y="0"/>
                </a:lnTo>
                <a:lnTo>
                  <a:pt x="8" y="238"/>
                </a:lnTo>
              </a:path>
            </a:pathLst>
          </a:custGeom>
          <a:solidFill>
            <a:schemeClr val="bg1"/>
          </a:solidFill>
          <a:ln w="11113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8563" tIns="34281" rIns="68563" bIns="3428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7" name="Freeform 15"/>
          <p:cNvSpPr/>
          <p:nvPr/>
        </p:nvSpPr>
        <p:spPr bwMode="auto">
          <a:xfrm>
            <a:off x="945871" y="671625"/>
            <a:ext cx="1906439" cy="634008"/>
          </a:xfrm>
          <a:custGeom>
            <a:avLst/>
            <a:gdLst>
              <a:gd name="T0" fmla="*/ 1002 w 1002"/>
              <a:gd name="T1" fmla="*/ 3 h 396"/>
              <a:gd name="T2" fmla="*/ 997 w 1002"/>
              <a:gd name="T3" fmla="*/ 12 h 396"/>
              <a:gd name="T4" fmla="*/ 993 w 1002"/>
              <a:gd name="T5" fmla="*/ 11 h 396"/>
              <a:gd name="T6" fmla="*/ 982 w 1002"/>
              <a:gd name="T7" fmla="*/ 9 h 396"/>
              <a:gd name="T8" fmla="*/ 967 w 1002"/>
              <a:gd name="T9" fmla="*/ 9 h 396"/>
              <a:gd name="T10" fmla="*/ 953 w 1002"/>
              <a:gd name="T11" fmla="*/ 11 h 396"/>
              <a:gd name="T12" fmla="*/ 939 w 1002"/>
              <a:gd name="T13" fmla="*/ 16 h 396"/>
              <a:gd name="T14" fmla="*/ 424 w 1002"/>
              <a:gd name="T15" fmla="*/ 224 h 396"/>
              <a:gd name="T16" fmla="*/ 376 w 1002"/>
              <a:gd name="T17" fmla="*/ 244 h 396"/>
              <a:gd name="T18" fmla="*/ 1 w 1002"/>
              <a:gd name="T19" fmla="*/ 396 h 396"/>
              <a:gd name="T20" fmla="*/ 0 w 1002"/>
              <a:gd name="T21" fmla="*/ 390 h 396"/>
              <a:gd name="T22" fmla="*/ 377 w 1002"/>
              <a:gd name="T23" fmla="*/ 237 h 396"/>
              <a:gd name="T24" fmla="*/ 424 w 1002"/>
              <a:gd name="T25" fmla="*/ 218 h 396"/>
              <a:gd name="T26" fmla="*/ 938 w 1002"/>
              <a:gd name="T27" fmla="*/ 8 h 396"/>
              <a:gd name="T28" fmla="*/ 954 w 1002"/>
              <a:gd name="T29" fmla="*/ 3 h 396"/>
              <a:gd name="T30" fmla="*/ 971 w 1002"/>
              <a:gd name="T31" fmla="*/ 1 h 396"/>
              <a:gd name="T32" fmla="*/ 987 w 1002"/>
              <a:gd name="T33" fmla="*/ 0 h 396"/>
              <a:gd name="T34" fmla="*/ 1000 w 1002"/>
              <a:gd name="T35" fmla="*/ 3 h 396"/>
              <a:gd name="T36" fmla="*/ 1002 w 1002"/>
              <a:gd name="T37" fmla="*/ 3 h 39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02"/>
              <a:gd name="T58" fmla="*/ 0 h 396"/>
              <a:gd name="T59" fmla="*/ 1002 w 1002"/>
              <a:gd name="T60" fmla="*/ 396 h 39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02" h="396">
                <a:moveTo>
                  <a:pt x="1002" y="3"/>
                </a:moveTo>
                <a:cubicBezTo>
                  <a:pt x="997" y="12"/>
                  <a:pt x="997" y="12"/>
                  <a:pt x="997" y="12"/>
                </a:cubicBezTo>
                <a:cubicBezTo>
                  <a:pt x="993" y="11"/>
                  <a:pt x="993" y="11"/>
                  <a:pt x="993" y="11"/>
                </a:cubicBezTo>
                <a:cubicBezTo>
                  <a:pt x="990" y="10"/>
                  <a:pt x="986" y="9"/>
                  <a:pt x="982" y="9"/>
                </a:cubicBezTo>
                <a:cubicBezTo>
                  <a:pt x="977" y="9"/>
                  <a:pt x="972" y="9"/>
                  <a:pt x="967" y="9"/>
                </a:cubicBezTo>
                <a:cubicBezTo>
                  <a:pt x="962" y="10"/>
                  <a:pt x="957" y="10"/>
                  <a:pt x="953" y="11"/>
                </a:cubicBezTo>
                <a:cubicBezTo>
                  <a:pt x="948" y="13"/>
                  <a:pt x="943" y="14"/>
                  <a:pt x="939" y="16"/>
                </a:cubicBezTo>
                <a:cubicBezTo>
                  <a:pt x="424" y="224"/>
                  <a:pt x="424" y="224"/>
                  <a:pt x="424" y="224"/>
                </a:cubicBezTo>
                <a:cubicBezTo>
                  <a:pt x="376" y="244"/>
                  <a:pt x="376" y="244"/>
                  <a:pt x="376" y="244"/>
                </a:cubicBezTo>
                <a:cubicBezTo>
                  <a:pt x="1" y="396"/>
                  <a:pt x="1" y="396"/>
                  <a:pt x="1" y="396"/>
                </a:cubicBezTo>
                <a:cubicBezTo>
                  <a:pt x="0" y="390"/>
                  <a:pt x="0" y="390"/>
                  <a:pt x="0" y="390"/>
                </a:cubicBezTo>
                <a:cubicBezTo>
                  <a:pt x="377" y="237"/>
                  <a:pt x="377" y="237"/>
                  <a:pt x="377" y="237"/>
                </a:cubicBezTo>
                <a:cubicBezTo>
                  <a:pt x="424" y="218"/>
                  <a:pt x="424" y="218"/>
                  <a:pt x="424" y="218"/>
                </a:cubicBezTo>
                <a:cubicBezTo>
                  <a:pt x="938" y="8"/>
                  <a:pt x="938" y="8"/>
                  <a:pt x="938" y="8"/>
                </a:cubicBezTo>
                <a:cubicBezTo>
                  <a:pt x="943" y="6"/>
                  <a:pt x="948" y="5"/>
                  <a:pt x="954" y="3"/>
                </a:cubicBezTo>
                <a:cubicBezTo>
                  <a:pt x="959" y="2"/>
                  <a:pt x="965" y="1"/>
                  <a:pt x="971" y="1"/>
                </a:cubicBezTo>
                <a:cubicBezTo>
                  <a:pt x="976" y="0"/>
                  <a:pt x="982" y="0"/>
                  <a:pt x="987" y="0"/>
                </a:cubicBezTo>
                <a:cubicBezTo>
                  <a:pt x="992" y="1"/>
                  <a:pt x="996" y="1"/>
                  <a:pt x="1000" y="3"/>
                </a:cubicBezTo>
                <a:cubicBezTo>
                  <a:pt x="1002" y="3"/>
                  <a:pt x="1002" y="3"/>
                  <a:pt x="1002" y="3"/>
                </a:cubicBezTo>
              </a:path>
            </a:pathLst>
          </a:custGeom>
          <a:solidFill>
            <a:schemeClr val="bg1"/>
          </a:solidFill>
          <a:ln w="11113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8563" tIns="34281" rIns="68563" bIns="3428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6"/>
          <p:cNvSpPr/>
          <p:nvPr/>
        </p:nvSpPr>
        <p:spPr bwMode="auto">
          <a:xfrm>
            <a:off x="704137" y="1295814"/>
            <a:ext cx="244110" cy="892969"/>
          </a:xfrm>
          <a:custGeom>
            <a:avLst/>
            <a:gdLst>
              <a:gd name="T0" fmla="*/ 128 w 128"/>
              <a:gd name="T1" fmla="*/ 6 h 558"/>
              <a:gd name="T2" fmla="*/ 124 w 128"/>
              <a:gd name="T3" fmla="*/ 7 h 558"/>
              <a:gd name="T4" fmla="*/ 118 w 128"/>
              <a:gd name="T5" fmla="*/ 11 h 558"/>
              <a:gd name="T6" fmla="*/ 112 w 128"/>
              <a:gd name="T7" fmla="*/ 17 h 558"/>
              <a:gd name="T8" fmla="*/ 108 w 128"/>
              <a:gd name="T9" fmla="*/ 24 h 558"/>
              <a:gd name="T10" fmla="*/ 106 w 128"/>
              <a:gd name="T11" fmla="*/ 31 h 558"/>
              <a:gd name="T12" fmla="*/ 64 w 128"/>
              <a:gd name="T13" fmla="*/ 240 h 558"/>
              <a:gd name="T14" fmla="*/ 55 w 128"/>
              <a:gd name="T15" fmla="*/ 287 h 558"/>
              <a:gd name="T16" fmla="*/ 7 w 128"/>
              <a:gd name="T17" fmla="*/ 530 h 558"/>
              <a:gd name="T18" fmla="*/ 6 w 128"/>
              <a:gd name="T19" fmla="*/ 539 h 558"/>
              <a:gd name="T20" fmla="*/ 8 w 128"/>
              <a:gd name="T21" fmla="*/ 545 h 558"/>
              <a:gd name="T22" fmla="*/ 13 w 128"/>
              <a:gd name="T23" fmla="*/ 549 h 558"/>
              <a:gd name="T24" fmla="*/ 19 w 128"/>
              <a:gd name="T25" fmla="*/ 550 h 558"/>
              <a:gd name="T26" fmla="*/ 86 w 128"/>
              <a:gd name="T27" fmla="*/ 535 h 558"/>
              <a:gd name="T28" fmla="*/ 85 w 128"/>
              <a:gd name="T29" fmla="*/ 543 h 558"/>
              <a:gd name="T30" fmla="*/ 17 w 128"/>
              <a:gd name="T31" fmla="*/ 558 h 558"/>
              <a:gd name="T32" fmla="*/ 9 w 128"/>
              <a:gd name="T33" fmla="*/ 557 h 558"/>
              <a:gd name="T34" fmla="*/ 3 w 128"/>
              <a:gd name="T35" fmla="*/ 552 h 558"/>
              <a:gd name="T36" fmla="*/ 0 w 128"/>
              <a:gd name="T37" fmla="*/ 543 h 558"/>
              <a:gd name="T38" fmla="*/ 1 w 128"/>
              <a:gd name="T39" fmla="*/ 531 h 558"/>
              <a:gd name="T40" fmla="*/ 49 w 128"/>
              <a:gd name="T41" fmla="*/ 289 h 558"/>
              <a:gd name="T42" fmla="*/ 58 w 128"/>
              <a:gd name="T43" fmla="*/ 242 h 558"/>
              <a:gd name="T44" fmla="*/ 100 w 128"/>
              <a:gd name="T45" fmla="*/ 33 h 558"/>
              <a:gd name="T46" fmla="*/ 104 w 128"/>
              <a:gd name="T47" fmla="*/ 23 h 558"/>
              <a:gd name="T48" fmla="*/ 110 w 128"/>
              <a:gd name="T49" fmla="*/ 14 h 558"/>
              <a:gd name="T50" fmla="*/ 117 w 128"/>
              <a:gd name="T51" fmla="*/ 6 h 558"/>
              <a:gd name="T52" fmla="*/ 126 w 128"/>
              <a:gd name="T53" fmla="*/ 1 h 558"/>
              <a:gd name="T54" fmla="*/ 127 w 128"/>
              <a:gd name="T55" fmla="*/ 0 h 558"/>
              <a:gd name="T56" fmla="*/ 128 w 128"/>
              <a:gd name="T57" fmla="*/ 6 h 55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8"/>
              <a:gd name="T88" fmla="*/ 0 h 558"/>
              <a:gd name="T89" fmla="*/ 128 w 128"/>
              <a:gd name="T90" fmla="*/ 558 h 55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8" h="558">
                <a:moveTo>
                  <a:pt x="128" y="6"/>
                </a:moveTo>
                <a:cubicBezTo>
                  <a:pt x="124" y="7"/>
                  <a:pt x="124" y="7"/>
                  <a:pt x="124" y="7"/>
                </a:cubicBezTo>
                <a:cubicBezTo>
                  <a:pt x="122" y="8"/>
                  <a:pt x="120" y="9"/>
                  <a:pt x="118" y="11"/>
                </a:cubicBezTo>
                <a:cubicBezTo>
                  <a:pt x="116" y="13"/>
                  <a:pt x="114" y="15"/>
                  <a:pt x="112" y="17"/>
                </a:cubicBezTo>
                <a:cubicBezTo>
                  <a:pt x="111" y="19"/>
                  <a:pt x="109" y="21"/>
                  <a:pt x="108" y="24"/>
                </a:cubicBezTo>
                <a:cubicBezTo>
                  <a:pt x="107" y="26"/>
                  <a:pt x="106" y="28"/>
                  <a:pt x="106" y="31"/>
                </a:cubicBezTo>
                <a:cubicBezTo>
                  <a:pt x="64" y="240"/>
                  <a:pt x="64" y="240"/>
                  <a:pt x="64" y="240"/>
                </a:cubicBezTo>
                <a:cubicBezTo>
                  <a:pt x="55" y="287"/>
                  <a:pt x="55" y="287"/>
                  <a:pt x="55" y="287"/>
                </a:cubicBezTo>
                <a:cubicBezTo>
                  <a:pt x="7" y="530"/>
                  <a:pt x="7" y="530"/>
                  <a:pt x="7" y="530"/>
                </a:cubicBezTo>
                <a:cubicBezTo>
                  <a:pt x="6" y="533"/>
                  <a:pt x="6" y="536"/>
                  <a:pt x="6" y="539"/>
                </a:cubicBezTo>
                <a:cubicBezTo>
                  <a:pt x="6" y="541"/>
                  <a:pt x="7" y="544"/>
                  <a:pt x="8" y="545"/>
                </a:cubicBezTo>
                <a:cubicBezTo>
                  <a:pt x="9" y="547"/>
                  <a:pt x="11" y="548"/>
                  <a:pt x="13" y="549"/>
                </a:cubicBezTo>
                <a:cubicBezTo>
                  <a:pt x="14" y="550"/>
                  <a:pt x="17" y="550"/>
                  <a:pt x="19" y="550"/>
                </a:cubicBezTo>
                <a:cubicBezTo>
                  <a:pt x="86" y="535"/>
                  <a:pt x="86" y="535"/>
                  <a:pt x="86" y="535"/>
                </a:cubicBezTo>
                <a:cubicBezTo>
                  <a:pt x="85" y="543"/>
                  <a:pt x="85" y="543"/>
                  <a:pt x="85" y="543"/>
                </a:cubicBezTo>
                <a:cubicBezTo>
                  <a:pt x="17" y="558"/>
                  <a:pt x="17" y="558"/>
                  <a:pt x="17" y="558"/>
                </a:cubicBezTo>
                <a:cubicBezTo>
                  <a:pt x="14" y="558"/>
                  <a:pt x="11" y="558"/>
                  <a:pt x="9" y="557"/>
                </a:cubicBezTo>
                <a:cubicBezTo>
                  <a:pt x="6" y="556"/>
                  <a:pt x="4" y="554"/>
                  <a:pt x="3" y="552"/>
                </a:cubicBezTo>
                <a:cubicBezTo>
                  <a:pt x="1" y="550"/>
                  <a:pt x="0" y="547"/>
                  <a:pt x="0" y="543"/>
                </a:cubicBezTo>
                <a:cubicBezTo>
                  <a:pt x="0" y="540"/>
                  <a:pt x="0" y="536"/>
                  <a:pt x="1" y="531"/>
                </a:cubicBezTo>
                <a:cubicBezTo>
                  <a:pt x="49" y="289"/>
                  <a:pt x="49" y="289"/>
                  <a:pt x="49" y="289"/>
                </a:cubicBezTo>
                <a:cubicBezTo>
                  <a:pt x="58" y="242"/>
                  <a:pt x="58" y="242"/>
                  <a:pt x="58" y="242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101" y="30"/>
                  <a:pt x="102" y="26"/>
                  <a:pt x="104" y="23"/>
                </a:cubicBezTo>
                <a:cubicBezTo>
                  <a:pt x="105" y="20"/>
                  <a:pt x="107" y="17"/>
                  <a:pt x="110" y="14"/>
                </a:cubicBezTo>
                <a:cubicBezTo>
                  <a:pt x="112" y="11"/>
                  <a:pt x="114" y="8"/>
                  <a:pt x="117" y="6"/>
                </a:cubicBezTo>
                <a:cubicBezTo>
                  <a:pt x="120" y="4"/>
                  <a:pt x="123" y="2"/>
                  <a:pt x="126" y="1"/>
                </a:cubicBezTo>
                <a:cubicBezTo>
                  <a:pt x="127" y="0"/>
                  <a:pt x="127" y="0"/>
                  <a:pt x="127" y="0"/>
                </a:cubicBezTo>
                <a:lnTo>
                  <a:pt x="128" y="6"/>
                </a:lnTo>
                <a:close/>
              </a:path>
            </a:pathLst>
          </a:custGeom>
          <a:solidFill>
            <a:schemeClr val="bg1"/>
          </a:solidFill>
          <a:ln w="11113" cap="flat">
            <a:solidFill>
              <a:schemeClr val="bg1"/>
            </a:solidFill>
            <a:prstDash val="solid"/>
            <a:miter lim="800000"/>
          </a:ln>
        </p:spPr>
        <p:txBody>
          <a:bodyPr lIns="68563" tIns="34281" rIns="68563" bIns="3428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17"/>
          <p:cNvSpPr/>
          <p:nvPr/>
        </p:nvSpPr>
        <p:spPr bwMode="auto">
          <a:xfrm>
            <a:off x="2755851" y="676092"/>
            <a:ext cx="981203" cy="1146572"/>
          </a:xfrm>
          <a:custGeom>
            <a:avLst/>
            <a:gdLst>
              <a:gd name="T0" fmla="*/ 46 w 516"/>
              <a:gd name="T1" fmla="*/ 9 h 716"/>
              <a:gd name="T2" fmla="*/ 485 w 516"/>
              <a:gd name="T3" fmla="*/ 148 h 716"/>
              <a:gd name="T4" fmla="*/ 496 w 516"/>
              <a:gd name="T5" fmla="*/ 154 h 716"/>
              <a:gd name="T6" fmla="*/ 501 w 516"/>
              <a:gd name="T7" fmla="*/ 164 h 716"/>
              <a:gd name="T8" fmla="*/ 501 w 516"/>
              <a:gd name="T9" fmla="*/ 175 h 716"/>
              <a:gd name="T10" fmla="*/ 494 w 516"/>
              <a:gd name="T11" fmla="*/ 187 h 716"/>
              <a:gd name="T12" fmla="*/ 113 w 516"/>
              <a:gd name="T13" fmla="*/ 656 h 716"/>
              <a:gd name="T14" fmla="*/ 100 w 516"/>
              <a:gd name="T15" fmla="*/ 668 h 716"/>
              <a:gd name="T16" fmla="*/ 84 w 516"/>
              <a:gd name="T17" fmla="*/ 679 h 716"/>
              <a:gd name="T18" fmla="*/ 66 w 516"/>
              <a:gd name="T19" fmla="*/ 689 h 716"/>
              <a:gd name="T20" fmla="*/ 49 w 516"/>
              <a:gd name="T21" fmla="*/ 694 h 716"/>
              <a:gd name="T22" fmla="*/ 0 w 516"/>
              <a:gd name="T23" fmla="*/ 705 h 716"/>
              <a:gd name="T24" fmla="*/ 0 w 516"/>
              <a:gd name="T25" fmla="*/ 716 h 716"/>
              <a:gd name="T26" fmla="*/ 50 w 516"/>
              <a:gd name="T27" fmla="*/ 705 h 716"/>
              <a:gd name="T28" fmla="*/ 69 w 516"/>
              <a:gd name="T29" fmla="*/ 699 h 716"/>
              <a:gd name="T30" fmla="*/ 89 w 516"/>
              <a:gd name="T31" fmla="*/ 689 h 716"/>
              <a:gd name="T32" fmla="*/ 108 w 516"/>
              <a:gd name="T33" fmla="*/ 676 h 716"/>
              <a:gd name="T34" fmla="*/ 122 w 516"/>
              <a:gd name="T35" fmla="*/ 661 h 716"/>
              <a:gd name="T36" fmla="*/ 506 w 516"/>
              <a:gd name="T37" fmla="*/ 190 h 716"/>
              <a:gd name="T38" fmla="*/ 515 w 516"/>
              <a:gd name="T39" fmla="*/ 174 h 716"/>
              <a:gd name="T40" fmla="*/ 515 w 516"/>
              <a:gd name="T41" fmla="*/ 159 h 716"/>
              <a:gd name="T42" fmla="*/ 508 w 516"/>
              <a:gd name="T43" fmla="*/ 147 h 716"/>
              <a:gd name="T44" fmla="*/ 493 w 516"/>
              <a:gd name="T45" fmla="*/ 138 h 716"/>
              <a:gd name="T46" fmla="*/ 51 w 516"/>
              <a:gd name="T47" fmla="*/ 0 h 716"/>
              <a:gd name="T48" fmla="*/ 46 w 516"/>
              <a:gd name="T49" fmla="*/ 9 h 71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16"/>
              <a:gd name="T76" fmla="*/ 0 h 716"/>
              <a:gd name="T77" fmla="*/ 516 w 516"/>
              <a:gd name="T78" fmla="*/ 716 h 71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16" h="716">
                <a:moveTo>
                  <a:pt x="46" y="9"/>
                </a:moveTo>
                <a:cubicBezTo>
                  <a:pt x="485" y="148"/>
                  <a:pt x="485" y="148"/>
                  <a:pt x="485" y="148"/>
                </a:cubicBezTo>
                <a:cubicBezTo>
                  <a:pt x="490" y="150"/>
                  <a:pt x="493" y="152"/>
                  <a:pt x="496" y="154"/>
                </a:cubicBezTo>
                <a:cubicBezTo>
                  <a:pt x="499" y="157"/>
                  <a:pt x="500" y="160"/>
                  <a:pt x="501" y="164"/>
                </a:cubicBezTo>
                <a:cubicBezTo>
                  <a:pt x="502" y="167"/>
                  <a:pt x="502" y="171"/>
                  <a:pt x="501" y="175"/>
                </a:cubicBezTo>
                <a:cubicBezTo>
                  <a:pt x="500" y="179"/>
                  <a:pt x="498" y="183"/>
                  <a:pt x="494" y="187"/>
                </a:cubicBezTo>
                <a:cubicBezTo>
                  <a:pt x="113" y="656"/>
                  <a:pt x="113" y="656"/>
                  <a:pt x="113" y="656"/>
                </a:cubicBezTo>
                <a:cubicBezTo>
                  <a:pt x="109" y="660"/>
                  <a:pt x="105" y="664"/>
                  <a:pt x="100" y="668"/>
                </a:cubicBezTo>
                <a:cubicBezTo>
                  <a:pt x="95" y="672"/>
                  <a:pt x="89" y="676"/>
                  <a:pt x="84" y="679"/>
                </a:cubicBezTo>
                <a:cubicBezTo>
                  <a:pt x="78" y="683"/>
                  <a:pt x="72" y="686"/>
                  <a:pt x="66" y="689"/>
                </a:cubicBezTo>
                <a:cubicBezTo>
                  <a:pt x="60" y="691"/>
                  <a:pt x="55" y="693"/>
                  <a:pt x="49" y="694"/>
                </a:cubicBezTo>
                <a:cubicBezTo>
                  <a:pt x="0" y="705"/>
                  <a:pt x="0" y="705"/>
                  <a:pt x="0" y="705"/>
                </a:cubicBezTo>
                <a:cubicBezTo>
                  <a:pt x="0" y="716"/>
                  <a:pt x="0" y="716"/>
                  <a:pt x="0" y="716"/>
                </a:cubicBezTo>
                <a:cubicBezTo>
                  <a:pt x="50" y="705"/>
                  <a:pt x="50" y="705"/>
                  <a:pt x="50" y="705"/>
                </a:cubicBezTo>
                <a:cubicBezTo>
                  <a:pt x="56" y="704"/>
                  <a:pt x="63" y="702"/>
                  <a:pt x="69" y="699"/>
                </a:cubicBezTo>
                <a:cubicBezTo>
                  <a:pt x="76" y="696"/>
                  <a:pt x="83" y="693"/>
                  <a:pt x="89" y="689"/>
                </a:cubicBezTo>
                <a:cubicBezTo>
                  <a:pt x="96" y="685"/>
                  <a:pt x="102" y="680"/>
                  <a:pt x="108" y="676"/>
                </a:cubicBezTo>
                <a:cubicBezTo>
                  <a:pt x="113" y="671"/>
                  <a:pt x="118" y="666"/>
                  <a:pt x="122" y="661"/>
                </a:cubicBezTo>
                <a:cubicBezTo>
                  <a:pt x="506" y="190"/>
                  <a:pt x="506" y="190"/>
                  <a:pt x="506" y="190"/>
                </a:cubicBezTo>
                <a:cubicBezTo>
                  <a:pt x="510" y="185"/>
                  <a:pt x="513" y="180"/>
                  <a:pt x="515" y="174"/>
                </a:cubicBezTo>
                <a:cubicBezTo>
                  <a:pt x="516" y="169"/>
                  <a:pt x="516" y="164"/>
                  <a:pt x="515" y="159"/>
                </a:cubicBezTo>
                <a:cubicBezTo>
                  <a:pt x="514" y="154"/>
                  <a:pt x="511" y="150"/>
                  <a:pt x="508" y="147"/>
                </a:cubicBezTo>
                <a:cubicBezTo>
                  <a:pt x="504" y="143"/>
                  <a:pt x="499" y="140"/>
                  <a:pt x="493" y="138"/>
                </a:cubicBezTo>
                <a:cubicBezTo>
                  <a:pt x="51" y="0"/>
                  <a:pt x="51" y="0"/>
                  <a:pt x="51" y="0"/>
                </a:cubicBezTo>
                <a:lnTo>
                  <a:pt x="46" y="9"/>
                </a:lnTo>
                <a:close/>
              </a:path>
            </a:pathLst>
          </a:custGeom>
          <a:solidFill>
            <a:schemeClr val="bg1"/>
          </a:solidFill>
          <a:ln w="11113" cap="flat" cmpd="sng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68563" tIns="34281" rIns="68563" bIns="3428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0" name="Line 51"/>
          <p:cNvSpPr>
            <a:spLocks noChangeShapeType="1"/>
          </p:cNvSpPr>
          <p:nvPr/>
        </p:nvSpPr>
        <p:spPr bwMode="auto">
          <a:xfrm>
            <a:off x="2347417" y="3236232"/>
            <a:ext cx="2303702" cy="1785"/>
          </a:xfrm>
          <a:prstGeom prst="line">
            <a:avLst/>
          </a:prstGeom>
          <a:noFill/>
          <a:ln w="33338">
            <a:solidFill>
              <a:srgbClr val="FFFFFF"/>
            </a:solidFill>
            <a:miter lim="800000"/>
          </a:ln>
        </p:spPr>
        <p:txBody>
          <a:bodyPr lIns="68563" tIns="34281" rIns="68563" bIns="3428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20445248">
            <a:off x="1030731" y="1076994"/>
            <a:ext cx="2241605" cy="700174"/>
          </a:xfrm>
          <a:prstGeom prst="rect">
            <a:avLst/>
          </a:prstGeom>
          <a:noFill/>
        </p:spPr>
        <p:txBody>
          <a:bodyPr wrap="none" lIns="68563" tIns="34281" rIns="68563" bIns="3428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1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lang="zh-CN" altLang="en-US" sz="41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Picture 4" descr="C:\Documents and Settings\tdz\桌面\新建文件夹\欢迎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500" y="3438402"/>
            <a:ext cx="2181884" cy="1363500"/>
          </a:xfrm>
          <a:prstGeom prst="rect">
            <a:avLst/>
          </a:prstGeom>
          <a:noFill/>
          <a:ln w="38100">
            <a:solidFill>
              <a:srgbClr val="FFFF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4722211" y="2501447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37773" y="1529529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矩形 2"/>
          <p:cNvSpPr/>
          <p:nvPr>
            <p:custDataLst>
              <p:tags r:id="rId8"/>
            </p:custDataLst>
          </p:nvPr>
        </p:nvSpPr>
        <p:spPr>
          <a:xfrm>
            <a:off x="6118225" y="266375"/>
            <a:ext cx="2845118" cy="11881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0">
              <a:solidFill>
                <a:schemeClr val="lt1"/>
              </a:solidFill>
            </a:endParaRPr>
          </a:p>
        </p:txBody>
      </p:sp>
      <p:pic>
        <p:nvPicPr>
          <p:cNvPr id="4" name="图片 3" descr="公众号二维码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5966" y="314476"/>
            <a:ext cx="891000" cy="891000"/>
          </a:xfrm>
          <a:prstGeom prst="rect">
            <a:avLst/>
          </a:prstGeom>
        </p:spPr>
      </p:pic>
      <p:sp>
        <p:nvSpPr>
          <p:cNvPr id="23" name="文本框 22"/>
          <p:cNvSpPr txBox="1"/>
          <p:nvPr>
            <p:custDataLst>
              <p:tags r:id="rId10"/>
            </p:custDataLst>
          </p:nvPr>
        </p:nvSpPr>
        <p:spPr>
          <a:xfrm>
            <a:off x="6118860" y="528320"/>
            <a:ext cx="1025525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8055134" y="354958"/>
            <a:ext cx="830047" cy="81000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7143750" y="1205230"/>
            <a:ext cx="749300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26" name="文本框 25"/>
          <p:cNvSpPr txBox="1"/>
          <p:nvPr/>
        </p:nvSpPr>
        <p:spPr>
          <a:xfrm>
            <a:off x="8077119" y="1204535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183087" y="2684064"/>
            <a:ext cx="2880344" cy="533633"/>
            <a:chOff x="4418491" y="1480428"/>
            <a:chExt cx="2880344" cy="533633"/>
          </a:xfrm>
        </p:grpSpPr>
        <p:sp>
          <p:nvSpPr>
            <p:cNvPr id="34" name="文本框 79"/>
            <p:cNvSpPr txBox="1"/>
            <p:nvPr/>
          </p:nvSpPr>
          <p:spPr>
            <a:xfrm>
              <a:off x="4535689" y="1566232"/>
              <a:ext cx="2482090" cy="438582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r>
                <a:rPr lang="en-US" altLang="zh-CN" sz="21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21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不足及纠正措施</a:t>
              </a:r>
              <a:endParaRPr lang="zh-CN" altLang="en-US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4545436" y="1560755"/>
              <a:ext cx="2753399" cy="453306"/>
            </a:xfrm>
            <a:prstGeom prst="roundRect">
              <a:avLst/>
            </a:prstGeom>
            <a:noFill/>
            <a:ln w="63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 rot="2731254">
              <a:off x="4494516" y="1404403"/>
              <a:ext cx="82345" cy="234396"/>
              <a:chOff x="4454660" y="3810474"/>
              <a:chExt cx="406107" cy="1155987"/>
            </a:xfrm>
          </p:grpSpPr>
          <p:sp>
            <p:nvSpPr>
              <p:cNvPr id="47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158526" y="1173799"/>
            <a:ext cx="2868620" cy="550447"/>
            <a:chOff x="721396" y="2263018"/>
            <a:chExt cx="2868620" cy="550447"/>
          </a:xfrm>
        </p:grpSpPr>
        <p:sp>
          <p:nvSpPr>
            <p:cNvPr id="25" name="圆角矩形 24"/>
            <p:cNvSpPr/>
            <p:nvPr/>
          </p:nvSpPr>
          <p:spPr>
            <a:xfrm>
              <a:off x="836617" y="2360159"/>
              <a:ext cx="2753399" cy="453306"/>
            </a:xfrm>
            <a:prstGeom prst="roundRect">
              <a:avLst/>
            </a:prstGeom>
            <a:noFill/>
            <a:ln w="63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3" name="文本框 78"/>
            <p:cNvSpPr txBox="1"/>
            <p:nvPr/>
          </p:nvSpPr>
          <p:spPr>
            <a:xfrm>
              <a:off x="836616" y="2395809"/>
              <a:ext cx="2167901" cy="392415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21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 </a:t>
              </a:r>
              <a:r>
                <a:rPr lang="zh-CN" altLang="en-US" sz="21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年度工作概述</a:t>
              </a:r>
              <a:endParaRPr lang="zh-CN" altLang="en-US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 rot="2731254">
              <a:off x="797421" y="2186993"/>
              <a:ext cx="82345" cy="234396"/>
              <a:chOff x="4454660" y="3810474"/>
              <a:chExt cx="406107" cy="1155987"/>
            </a:xfrm>
          </p:grpSpPr>
          <p:sp>
            <p:nvSpPr>
              <p:cNvPr id="51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2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4204900" y="3470945"/>
            <a:ext cx="2870597" cy="530537"/>
            <a:chOff x="4449280" y="2601039"/>
            <a:chExt cx="2870597" cy="530537"/>
          </a:xfrm>
        </p:grpSpPr>
        <p:sp>
          <p:nvSpPr>
            <p:cNvPr id="35" name="文本框 80"/>
            <p:cNvSpPr txBox="1"/>
            <p:nvPr/>
          </p:nvSpPr>
          <p:spPr>
            <a:xfrm>
              <a:off x="4545436" y="2692995"/>
              <a:ext cx="2167901" cy="392415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21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 </a:t>
              </a:r>
              <a:r>
                <a:rPr lang="zh-CN" altLang="en-US" sz="21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明年工作计划</a:t>
              </a:r>
              <a:endParaRPr lang="zh-CN" altLang="en-US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圆角矩形 43"/>
            <p:cNvSpPr/>
            <p:nvPr/>
          </p:nvSpPr>
          <p:spPr>
            <a:xfrm>
              <a:off x="4566478" y="2678270"/>
              <a:ext cx="2753399" cy="453306"/>
            </a:xfrm>
            <a:prstGeom prst="roundRect">
              <a:avLst/>
            </a:prstGeom>
            <a:noFill/>
            <a:ln w="63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 rot="2731254">
              <a:off x="4525305" y="2525014"/>
              <a:ext cx="82345" cy="234396"/>
              <a:chOff x="4454660" y="3810474"/>
              <a:chExt cx="406107" cy="1155987"/>
            </a:xfrm>
          </p:grpSpPr>
          <p:sp>
            <p:nvSpPr>
              <p:cNvPr id="55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7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4152599" y="1943614"/>
            <a:ext cx="2899146" cy="524699"/>
            <a:chOff x="688936" y="3390846"/>
            <a:chExt cx="2899146" cy="524699"/>
          </a:xfrm>
          <a:solidFill>
            <a:srgbClr val="FF0000"/>
          </a:solidFill>
        </p:grpSpPr>
        <p:sp>
          <p:nvSpPr>
            <p:cNvPr id="36" name="文本框 81"/>
            <p:cNvSpPr txBox="1"/>
            <p:nvPr/>
          </p:nvSpPr>
          <p:spPr>
            <a:xfrm>
              <a:off x="858728" y="3477574"/>
              <a:ext cx="2706510" cy="392415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21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 </a:t>
              </a:r>
              <a:r>
                <a:rPr lang="zh-CN" altLang="en-US" sz="2100" b="1" dirty="0" smtClean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工作任务完成</a:t>
              </a:r>
              <a:r>
                <a:rPr lang="zh-CN" altLang="en-US" sz="21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情况</a:t>
              </a:r>
              <a:endParaRPr lang="zh-CN" altLang="en-US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834683" y="3462239"/>
              <a:ext cx="2753399" cy="453306"/>
            </a:xfrm>
            <a:prstGeom prst="roundRect">
              <a:avLst/>
            </a:prstGeom>
            <a:noFill/>
            <a:ln w="63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grpSp>
          <p:nvGrpSpPr>
            <p:cNvPr id="81" name="组合 80"/>
            <p:cNvGrpSpPr/>
            <p:nvPr/>
          </p:nvGrpSpPr>
          <p:grpSpPr>
            <a:xfrm rot="2731254">
              <a:off x="764961" y="3314821"/>
              <a:ext cx="82345" cy="234396"/>
              <a:chOff x="4454660" y="3810474"/>
              <a:chExt cx="406107" cy="1155987"/>
            </a:xfrm>
            <a:grpFill/>
          </p:grpSpPr>
          <p:sp>
            <p:nvSpPr>
              <p:cNvPr id="82" name="Freeform 16"/>
              <p:cNvSpPr/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284 w 758"/>
                  <a:gd name="T1" fmla="*/ 1081 h 1081"/>
                  <a:gd name="T2" fmla="*/ 758 w 758"/>
                  <a:gd name="T3" fmla="*/ 0 h 1081"/>
                  <a:gd name="T4" fmla="*/ 0 w 758"/>
                  <a:gd name="T5" fmla="*/ 288 h 1081"/>
                  <a:gd name="T6" fmla="*/ 284 w 758"/>
                  <a:gd name="T7" fmla="*/ 1081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83" name="Freeform 30"/>
              <p:cNvSpPr/>
              <p:nvPr/>
            </p:nvSpPr>
            <p:spPr bwMode="auto">
              <a:xfrm rot="15296182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19 w 261"/>
                  <a:gd name="T3" fmla="*/ 312 h 312"/>
                  <a:gd name="T4" fmla="*/ 119 w 261"/>
                  <a:gd name="T5" fmla="*/ 312 h 312"/>
                  <a:gd name="T6" fmla="*/ 261 w 261"/>
                  <a:gd name="T7" fmla="*/ 0 h 312"/>
                  <a:gd name="T8" fmla="*/ 0 w 261"/>
                  <a:gd name="T9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84" name="Freeform 12"/>
              <p:cNvSpPr/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782 w 1067"/>
                  <a:gd name="T1" fmla="*/ 0 h 793"/>
                  <a:gd name="T2" fmla="*/ 0 w 1067"/>
                  <a:gd name="T3" fmla="*/ 288 h 793"/>
                  <a:gd name="T4" fmla="*/ 1067 w 1067"/>
                  <a:gd name="T5" fmla="*/ 793 h 793"/>
                  <a:gd name="T6" fmla="*/ 782 w 1067"/>
                  <a:gd name="T7" fmla="*/ 0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58" name="Rectangle 5"/>
          <p:cNvSpPr>
            <a:spLocks noChangeArrowheads="1"/>
          </p:cNvSpPr>
          <p:nvPr/>
        </p:nvSpPr>
        <p:spPr bwMode="auto">
          <a:xfrm>
            <a:off x="1807799" y="3383470"/>
            <a:ext cx="679827" cy="74175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txBody>
          <a:bodyPr lIns="68571" tIns="34285" rIns="68571" bIns="34285"/>
          <a:lstStyle/>
          <a:p>
            <a:endParaRPr lang="zh-CN" altLang="en-US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59" name="Freeform 6"/>
          <p:cNvSpPr/>
          <p:nvPr/>
        </p:nvSpPr>
        <p:spPr bwMode="auto">
          <a:xfrm>
            <a:off x="1904577" y="3418713"/>
            <a:ext cx="519613" cy="653610"/>
          </a:xfrm>
          <a:custGeom>
            <a:avLst/>
            <a:gdLst>
              <a:gd name="T0" fmla="*/ 734716 w 1173"/>
              <a:gd name="T1" fmla="*/ 348495 h 1472"/>
              <a:gd name="T2" fmla="*/ 711330 w 1173"/>
              <a:gd name="T3" fmla="*/ 30615 h 1472"/>
              <a:gd name="T4" fmla="*/ 693141 w 1173"/>
              <a:gd name="T5" fmla="*/ 35175 h 1472"/>
              <a:gd name="T6" fmla="*/ 651565 w 1173"/>
              <a:gd name="T7" fmla="*/ 44295 h 1472"/>
              <a:gd name="T8" fmla="*/ 596997 w 1173"/>
              <a:gd name="T9" fmla="*/ 35175 h 1472"/>
              <a:gd name="T10" fmla="*/ 408609 w 1173"/>
              <a:gd name="T11" fmla="*/ 3257 h 1472"/>
              <a:gd name="T12" fmla="*/ 0 w 1173"/>
              <a:gd name="T13" fmla="*/ 500270 h 1472"/>
              <a:gd name="T14" fmla="*/ 417703 w 1173"/>
              <a:gd name="T15" fmla="*/ 955593 h 1472"/>
              <a:gd name="T16" fmla="*/ 762000 w 1173"/>
              <a:gd name="T17" fmla="*/ 707412 h 1472"/>
              <a:gd name="T18" fmla="*/ 706783 w 1173"/>
              <a:gd name="T19" fmla="*/ 674843 h 1472"/>
              <a:gd name="T20" fmla="*/ 449535 w 1173"/>
              <a:gd name="T21" fmla="*/ 891757 h 1472"/>
              <a:gd name="T22" fmla="*/ 188389 w 1173"/>
              <a:gd name="T23" fmla="*/ 472260 h 1472"/>
              <a:gd name="T24" fmla="*/ 417703 w 1173"/>
              <a:gd name="T25" fmla="*/ 67745 h 1472"/>
              <a:gd name="T26" fmla="*/ 679499 w 1173"/>
              <a:gd name="T27" fmla="*/ 371294 h 1472"/>
              <a:gd name="T28" fmla="*/ 734716 w 1173"/>
              <a:gd name="T29" fmla="*/ 348495 h 14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73" h="1472">
                <a:moveTo>
                  <a:pt x="1131" y="535"/>
                </a:moveTo>
                <a:lnTo>
                  <a:pt x="1095" y="47"/>
                </a:lnTo>
                <a:cubicBezTo>
                  <a:pt x="1090" y="47"/>
                  <a:pt x="1081" y="49"/>
                  <a:pt x="1067" y="54"/>
                </a:cubicBezTo>
                <a:cubicBezTo>
                  <a:pt x="1043" y="64"/>
                  <a:pt x="1022" y="68"/>
                  <a:pt x="1003" y="68"/>
                </a:cubicBezTo>
                <a:cubicBezTo>
                  <a:pt x="975" y="68"/>
                  <a:pt x="947" y="64"/>
                  <a:pt x="919" y="54"/>
                </a:cubicBezTo>
                <a:cubicBezTo>
                  <a:pt x="810" y="17"/>
                  <a:pt x="714" y="0"/>
                  <a:pt x="629" y="5"/>
                </a:cubicBezTo>
                <a:cubicBezTo>
                  <a:pt x="214" y="24"/>
                  <a:pt x="5" y="278"/>
                  <a:pt x="0" y="768"/>
                </a:cubicBezTo>
                <a:cubicBezTo>
                  <a:pt x="5" y="1225"/>
                  <a:pt x="219" y="1458"/>
                  <a:pt x="643" y="1467"/>
                </a:cubicBezTo>
                <a:cubicBezTo>
                  <a:pt x="912" y="1472"/>
                  <a:pt x="1088" y="1345"/>
                  <a:pt x="1173" y="1086"/>
                </a:cubicBezTo>
                <a:lnTo>
                  <a:pt x="1088" y="1036"/>
                </a:lnTo>
                <a:cubicBezTo>
                  <a:pt x="999" y="1258"/>
                  <a:pt x="867" y="1369"/>
                  <a:pt x="692" y="1369"/>
                </a:cubicBezTo>
                <a:cubicBezTo>
                  <a:pt x="424" y="1359"/>
                  <a:pt x="290" y="1145"/>
                  <a:pt x="290" y="725"/>
                </a:cubicBezTo>
                <a:cubicBezTo>
                  <a:pt x="290" y="316"/>
                  <a:pt x="408" y="108"/>
                  <a:pt x="643" y="104"/>
                </a:cubicBezTo>
                <a:cubicBezTo>
                  <a:pt x="827" y="94"/>
                  <a:pt x="961" y="250"/>
                  <a:pt x="1046" y="570"/>
                </a:cubicBezTo>
                <a:lnTo>
                  <a:pt x="1131" y="5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71" tIns="34285" rIns="68571" bIns="34285"/>
          <a:lstStyle/>
          <a:p>
            <a:endParaRPr lang="zh-CN" altLang="en-US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60" name="Freeform 7"/>
          <p:cNvSpPr>
            <a:spLocks noEditPoints="1"/>
          </p:cNvSpPr>
          <p:nvPr/>
        </p:nvSpPr>
        <p:spPr bwMode="auto">
          <a:xfrm>
            <a:off x="2639233" y="3930898"/>
            <a:ext cx="971026" cy="198031"/>
          </a:xfrm>
          <a:custGeom>
            <a:avLst/>
            <a:gdLst>
              <a:gd name="T0" fmla="*/ 31788 w 2195"/>
              <a:gd name="T1" fmla="*/ 181488 h 445"/>
              <a:gd name="T2" fmla="*/ 163483 w 2195"/>
              <a:gd name="T3" fmla="*/ 180183 h 445"/>
              <a:gd name="T4" fmla="*/ 98609 w 2195"/>
              <a:gd name="T5" fmla="*/ 289206 h 445"/>
              <a:gd name="T6" fmla="*/ 101204 w 2195"/>
              <a:gd name="T7" fmla="*/ 68548 h 445"/>
              <a:gd name="T8" fmla="*/ 98609 w 2195"/>
              <a:gd name="T9" fmla="*/ 289206 h 445"/>
              <a:gd name="T10" fmla="*/ 431413 w 2195"/>
              <a:gd name="T11" fmla="*/ 283331 h 445"/>
              <a:gd name="T12" fmla="*/ 400922 w 2195"/>
              <a:gd name="T13" fmla="*/ 152764 h 445"/>
              <a:gd name="T14" fmla="*/ 289339 w 2195"/>
              <a:gd name="T15" fmla="*/ 154069 h 445"/>
              <a:gd name="T16" fmla="*/ 259496 w 2195"/>
              <a:gd name="T17" fmla="*/ 284636 h 445"/>
              <a:gd name="T18" fmla="*/ 289339 w 2195"/>
              <a:gd name="T19" fmla="*/ 72465 h 445"/>
              <a:gd name="T20" fmla="*/ 358754 w 2195"/>
              <a:gd name="T21" fmla="*/ 66589 h 445"/>
              <a:gd name="T22" fmla="*/ 581921 w 2195"/>
              <a:gd name="T23" fmla="*/ 265704 h 445"/>
              <a:gd name="T24" fmla="*/ 555971 w 2195"/>
              <a:gd name="T25" fmla="*/ 287901 h 445"/>
              <a:gd name="T26" fmla="*/ 512506 w 2195"/>
              <a:gd name="T27" fmla="*/ 98578 h 445"/>
              <a:gd name="T28" fmla="*/ 483312 w 2195"/>
              <a:gd name="T29" fmla="*/ 72465 h 445"/>
              <a:gd name="T30" fmla="*/ 512506 w 2195"/>
              <a:gd name="T31" fmla="*/ 15668 h 445"/>
              <a:gd name="T32" fmla="*/ 542996 w 2195"/>
              <a:gd name="T33" fmla="*/ 72465 h 445"/>
              <a:gd name="T34" fmla="*/ 581921 w 2195"/>
              <a:gd name="T35" fmla="*/ 98578 h 445"/>
              <a:gd name="T36" fmla="*/ 542996 w 2195"/>
              <a:gd name="T37" fmla="*/ 241549 h 445"/>
              <a:gd name="T38" fmla="*/ 581921 w 2195"/>
              <a:gd name="T39" fmla="*/ 265704 h 445"/>
              <a:gd name="T40" fmla="*/ 787572 w 2195"/>
              <a:gd name="T41" fmla="*/ 162556 h 445"/>
              <a:gd name="T42" fmla="*/ 661716 w 2195"/>
              <a:gd name="T43" fmla="*/ 162556 h 445"/>
              <a:gd name="T44" fmla="*/ 819360 w 2195"/>
              <a:gd name="T45" fmla="*/ 226534 h 445"/>
              <a:gd name="T46" fmla="*/ 626684 w 2195"/>
              <a:gd name="T47" fmla="*/ 181488 h 445"/>
              <a:gd name="T48" fmla="*/ 820658 w 2195"/>
              <a:gd name="T49" fmla="*/ 181488 h 445"/>
              <a:gd name="T50" fmla="*/ 660419 w 2195"/>
              <a:gd name="T51" fmla="*/ 188670 h 445"/>
              <a:gd name="T52" fmla="*/ 787572 w 2195"/>
              <a:gd name="T53" fmla="*/ 218047 h 445"/>
              <a:gd name="T54" fmla="*/ 1054853 w 2195"/>
              <a:gd name="T55" fmla="*/ 283331 h 445"/>
              <a:gd name="T56" fmla="*/ 1025011 w 2195"/>
              <a:gd name="T57" fmla="*/ 152764 h 445"/>
              <a:gd name="T58" fmla="*/ 913428 w 2195"/>
              <a:gd name="T59" fmla="*/ 154069 h 445"/>
              <a:gd name="T60" fmla="*/ 882937 w 2195"/>
              <a:gd name="T61" fmla="*/ 284636 h 445"/>
              <a:gd name="T62" fmla="*/ 913428 w 2195"/>
              <a:gd name="T63" fmla="*/ 72465 h 445"/>
              <a:gd name="T64" fmla="*/ 982843 w 2195"/>
              <a:gd name="T65" fmla="*/ 66589 h 445"/>
              <a:gd name="T66" fmla="*/ 1206010 w 2195"/>
              <a:gd name="T67" fmla="*/ 265704 h 445"/>
              <a:gd name="T68" fmla="*/ 1179412 w 2195"/>
              <a:gd name="T69" fmla="*/ 287901 h 445"/>
              <a:gd name="T70" fmla="*/ 1136595 w 2195"/>
              <a:gd name="T71" fmla="*/ 98578 h 445"/>
              <a:gd name="T72" fmla="*/ 1107401 w 2195"/>
              <a:gd name="T73" fmla="*/ 72465 h 445"/>
              <a:gd name="T74" fmla="*/ 1136595 w 2195"/>
              <a:gd name="T75" fmla="*/ 15668 h 445"/>
              <a:gd name="T76" fmla="*/ 1166437 w 2195"/>
              <a:gd name="T77" fmla="*/ 72465 h 445"/>
              <a:gd name="T78" fmla="*/ 1206010 w 2195"/>
              <a:gd name="T79" fmla="*/ 98578 h 445"/>
              <a:gd name="T80" fmla="*/ 1166437 w 2195"/>
              <a:gd name="T81" fmla="*/ 241549 h 445"/>
              <a:gd name="T82" fmla="*/ 1206010 w 2195"/>
              <a:gd name="T83" fmla="*/ 265704 h 445"/>
              <a:gd name="T84" fmla="*/ 1414256 w 2195"/>
              <a:gd name="T85" fmla="*/ 123386 h 445"/>
              <a:gd name="T86" fmla="*/ 1256612 w 2195"/>
              <a:gd name="T87" fmla="*/ 126650 h 445"/>
              <a:gd name="T88" fmla="*/ 1390901 w 2195"/>
              <a:gd name="T89" fmla="*/ 229798 h 445"/>
              <a:gd name="T90" fmla="*/ 1278020 w 2195"/>
              <a:gd name="T91" fmla="*/ 218047 h 445"/>
              <a:gd name="T92" fmla="*/ 1337704 w 2195"/>
              <a:gd name="T93" fmla="*/ 289206 h 445"/>
              <a:gd name="T94" fmla="*/ 1346138 w 2195"/>
              <a:gd name="T95" fmla="*/ 164515 h 445"/>
              <a:gd name="T96" fmla="*/ 1334461 w 2195"/>
              <a:gd name="T97" fmla="*/ 94661 h 44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195" h="445">
                <a:moveTo>
                  <a:pt x="154" y="142"/>
                </a:moveTo>
                <a:cubicBezTo>
                  <a:pt x="86" y="144"/>
                  <a:pt x="51" y="189"/>
                  <a:pt x="49" y="278"/>
                </a:cubicBezTo>
                <a:cubicBezTo>
                  <a:pt x="51" y="361"/>
                  <a:pt x="86" y="405"/>
                  <a:pt x="154" y="407"/>
                </a:cubicBezTo>
                <a:cubicBezTo>
                  <a:pt x="218" y="405"/>
                  <a:pt x="251" y="361"/>
                  <a:pt x="252" y="276"/>
                </a:cubicBezTo>
                <a:cubicBezTo>
                  <a:pt x="248" y="193"/>
                  <a:pt x="215" y="148"/>
                  <a:pt x="154" y="142"/>
                </a:cubicBezTo>
                <a:close/>
                <a:moveTo>
                  <a:pt x="152" y="443"/>
                </a:moveTo>
                <a:cubicBezTo>
                  <a:pt x="55" y="437"/>
                  <a:pt x="5" y="383"/>
                  <a:pt x="0" y="280"/>
                </a:cubicBezTo>
                <a:cubicBezTo>
                  <a:pt x="3" y="166"/>
                  <a:pt x="55" y="107"/>
                  <a:pt x="156" y="105"/>
                </a:cubicBezTo>
                <a:cubicBezTo>
                  <a:pt x="250" y="109"/>
                  <a:pt x="299" y="165"/>
                  <a:pt x="303" y="274"/>
                </a:cubicBezTo>
                <a:cubicBezTo>
                  <a:pt x="302" y="385"/>
                  <a:pt x="251" y="442"/>
                  <a:pt x="152" y="443"/>
                </a:cubicBezTo>
                <a:close/>
                <a:moveTo>
                  <a:pt x="665" y="227"/>
                </a:moveTo>
                <a:lnTo>
                  <a:pt x="665" y="434"/>
                </a:lnTo>
                <a:lnTo>
                  <a:pt x="618" y="434"/>
                </a:lnTo>
                <a:lnTo>
                  <a:pt x="618" y="234"/>
                </a:lnTo>
                <a:cubicBezTo>
                  <a:pt x="616" y="174"/>
                  <a:pt x="591" y="144"/>
                  <a:pt x="542" y="142"/>
                </a:cubicBezTo>
                <a:cubicBezTo>
                  <a:pt x="484" y="150"/>
                  <a:pt x="452" y="181"/>
                  <a:pt x="446" y="236"/>
                </a:cubicBezTo>
                <a:lnTo>
                  <a:pt x="446" y="434"/>
                </a:lnTo>
                <a:lnTo>
                  <a:pt x="400" y="436"/>
                </a:lnTo>
                <a:lnTo>
                  <a:pt x="400" y="111"/>
                </a:lnTo>
                <a:lnTo>
                  <a:pt x="446" y="111"/>
                </a:lnTo>
                <a:lnTo>
                  <a:pt x="446" y="160"/>
                </a:lnTo>
                <a:cubicBezTo>
                  <a:pt x="472" y="123"/>
                  <a:pt x="507" y="104"/>
                  <a:pt x="553" y="102"/>
                </a:cubicBezTo>
                <a:cubicBezTo>
                  <a:pt x="628" y="102"/>
                  <a:pt x="665" y="144"/>
                  <a:pt x="665" y="227"/>
                </a:cubicBezTo>
                <a:close/>
                <a:moveTo>
                  <a:pt x="897" y="407"/>
                </a:moveTo>
                <a:lnTo>
                  <a:pt x="906" y="432"/>
                </a:lnTo>
                <a:cubicBezTo>
                  <a:pt x="891" y="438"/>
                  <a:pt x="875" y="441"/>
                  <a:pt x="857" y="441"/>
                </a:cubicBezTo>
                <a:cubicBezTo>
                  <a:pt x="811" y="442"/>
                  <a:pt x="788" y="419"/>
                  <a:pt x="790" y="370"/>
                </a:cubicBezTo>
                <a:lnTo>
                  <a:pt x="790" y="151"/>
                </a:lnTo>
                <a:lnTo>
                  <a:pt x="745" y="151"/>
                </a:lnTo>
                <a:lnTo>
                  <a:pt x="745" y="111"/>
                </a:lnTo>
                <a:lnTo>
                  <a:pt x="790" y="111"/>
                </a:lnTo>
                <a:lnTo>
                  <a:pt x="790" y="24"/>
                </a:lnTo>
                <a:lnTo>
                  <a:pt x="837" y="0"/>
                </a:lnTo>
                <a:lnTo>
                  <a:pt x="837" y="111"/>
                </a:lnTo>
                <a:lnTo>
                  <a:pt x="897" y="111"/>
                </a:lnTo>
                <a:lnTo>
                  <a:pt x="897" y="151"/>
                </a:lnTo>
                <a:lnTo>
                  <a:pt x="837" y="151"/>
                </a:lnTo>
                <a:lnTo>
                  <a:pt x="837" y="370"/>
                </a:lnTo>
                <a:cubicBezTo>
                  <a:pt x="835" y="398"/>
                  <a:pt x="847" y="411"/>
                  <a:pt x="872" y="410"/>
                </a:cubicBezTo>
                <a:cubicBezTo>
                  <a:pt x="881" y="410"/>
                  <a:pt x="890" y="409"/>
                  <a:pt x="897" y="407"/>
                </a:cubicBezTo>
                <a:close/>
                <a:moveTo>
                  <a:pt x="1020" y="249"/>
                </a:moveTo>
                <a:lnTo>
                  <a:pt x="1214" y="249"/>
                </a:lnTo>
                <a:cubicBezTo>
                  <a:pt x="1211" y="184"/>
                  <a:pt x="1179" y="150"/>
                  <a:pt x="1118" y="147"/>
                </a:cubicBezTo>
                <a:cubicBezTo>
                  <a:pt x="1057" y="153"/>
                  <a:pt x="1024" y="187"/>
                  <a:pt x="1020" y="249"/>
                </a:cubicBezTo>
                <a:close/>
                <a:moveTo>
                  <a:pt x="1214" y="334"/>
                </a:moveTo>
                <a:lnTo>
                  <a:pt x="1263" y="347"/>
                </a:lnTo>
                <a:cubicBezTo>
                  <a:pt x="1245" y="413"/>
                  <a:pt x="1198" y="445"/>
                  <a:pt x="1120" y="443"/>
                </a:cubicBezTo>
                <a:cubicBezTo>
                  <a:pt x="1021" y="439"/>
                  <a:pt x="969" y="384"/>
                  <a:pt x="966" y="278"/>
                </a:cubicBezTo>
                <a:cubicBezTo>
                  <a:pt x="971" y="167"/>
                  <a:pt x="1021" y="109"/>
                  <a:pt x="1118" y="105"/>
                </a:cubicBezTo>
                <a:cubicBezTo>
                  <a:pt x="1213" y="107"/>
                  <a:pt x="1262" y="165"/>
                  <a:pt x="1265" y="278"/>
                </a:cubicBezTo>
                <a:cubicBezTo>
                  <a:pt x="1265" y="284"/>
                  <a:pt x="1265" y="288"/>
                  <a:pt x="1265" y="289"/>
                </a:cubicBezTo>
                <a:lnTo>
                  <a:pt x="1018" y="289"/>
                </a:lnTo>
                <a:cubicBezTo>
                  <a:pt x="1021" y="362"/>
                  <a:pt x="1054" y="401"/>
                  <a:pt x="1118" y="405"/>
                </a:cubicBezTo>
                <a:cubicBezTo>
                  <a:pt x="1169" y="405"/>
                  <a:pt x="1200" y="382"/>
                  <a:pt x="1214" y="334"/>
                </a:cubicBezTo>
                <a:close/>
                <a:moveTo>
                  <a:pt x="1626" y="227"/>
                </a:moveTo>
                <a:lnTo>
                  <a:pt x="1626" y="434"/>
                </a:lnTo>
                <a:lnTo>
                  <a:pt x="1580" y="434"/>
                </a:lnTo>
                <a:lnTo>
                  <a:pt x="1580" y="234"/>
                </a:lnTo>
                <a:cubicBezTo>
                  <a:pt x="1578" y="174"/>
                  <a:pt x="1553" y="144"/>
                  <a:pt x="1504" y="142"/>
                </a:cubicBezTo>
                <a:cubicBezTo>
                  <a:pt x="1446" y="150"/>
                  <a:pt x="1414" y="181"/>
                  <a:pt x="1408" y="236"/>
                </a:cubicBezTo>
                <a:lnTo>
                  <a:pt x="1408" y="434"/>
                </a:lnTo>
                <a:lnTo>
                  <a:pt x="1361" y="436"/>
                </a:lnTo>
                <a:lnTo>
                  <a:pt x="1361" y="111"/>
                </a:lnTo>
                <a:lnTo>
                  <a:pt x="1408" y="111"/>
                </a:lnTo>
                <a:lnTo>
                  <a:pt x="1408" y="160"/>
                </a:lnTo>
                <a:cubicBezTo>
                  <a:pt x="1433" y="123"/>
                  <a:pt x="1469" y="104"/>
                  <a:pt x="1515" y="102"/>
                </a:cubicBezTo>
                <a:cubicBezTo>
                  <a:pt x="1589" y="102"/>
                  <a:pt x="1626" y="144"/>
                  <a:pt x="1626" y="227"/>
                </a:cubicBezTo>
                <a:close/>
                <a:moveTo>
                  <a:pt x="1859" y="407"/>
                </a:moveTo>
                <a:lnTo>
                  <a:pt x="1868" y="432"/>
                </a:lnTo>
                <a:cubicBezTo>
                  <a:pt x="1853" y="438"/>
                  <a:pt x="1836" y="441"/>
                  <a:pt x="1818" y="441"/>
                </a:cubicBezTo>
                <a:cubicBezTo>
                  <a:pt x="1772" y="442"/>
                  <a:pt x="1750" y="419"/>
                  <a:pt x="1752" y="370"/>
                </a:cubicBezTo>
                <a:lnTo>
                  <a:pt x="1752" y="151"/>
                </a:lnTo>
                <a:lnTo>
                  <a:pt x="1707" y="151"/>
                </a:lnTo>
                <a:lnTo>
                  <a:pt x="1707" y="111"/>
                </a:lnTo>
                <a:lnTo>
                  <a:pt x="1752" y="111"/>
                </a:lnTo>
                <a:lnTo>
                  <a:pt x="1752" y="24"/>
                </a:lnTo>
                <a:lnTo>
                  <a:pt x="1798" y="0"/>
                </a:lnTo>
                <a:lnTo>
                  <a:pt x="1798" y="111"/>
                </a:lnTo>
                <a:lnTo>
                  <a:pt x="1859" y="111"/>
                </a:lnTo>
                <a:lnTo>
                  <a:pt x="1859" y="151"/>
                </a:lnTo>
                <a:lnTo>
                  <a:pt x="1798" y="151"/>
                </a:lnTo>
                <a:lnTo>
                  <a:pt x="1798" y="370"/>
                </a:lnTo>
                <a:cubicBezTo>
                  <a:pt x="1797" y="398"/>
                  <a:pt x="1809" y="411"/>
                  <a:pt x="1834" y="410"/>
                </a:cubicBezTo>
                <a:cubicBezTo>
                  <a:pt x="1843" y="410"/>
                  <a:pt x="1851" y="409"/>
                  <a:pt x="1859" y="407"/>
                </a:cubicBezTo>
                <a:close/>
                <a:moveTo>
                  <a:pt x="2131" y="203"/>
                </a:moveTo>
                <a:lnTo>
                  <a:pt x="2180" y="189"/>
                </a:lnTo>
                <a:cubicBezTo>
                  <a:pt x="2167" y="133"/>
                  <a:pt x="2125" y="104"/>
                  <a:pt x="2055" y="102"/>
                </a:cubicBezTo>
                <a:cubicBezTo>
                  <a:pt x="1982" y="105"/>
                  <a:pt x="1943" y="136"/>
                  <a:pt x="1937" y="194"/>
                </a:cubicBezTo>
                <a:cubicBezTo>
                  <a:pt x="1934" y="249"/>
                  <a:pt x="1976" y="281"/>
                  <a:pt x="2062" y="292"/>
                </a:cubicBezTo>
                <a:cubicBezTo>
                  <a:pt x="2118" y="302"/>
                  <a:pt x="2146" y="322"/>
                  <a:pt x="2144" y="352"/>
                </a:cubicBezTo>
                <a:cubicBezTo>
                  <a:pt x="2143" y="387"/>
                  <a:pt x="2115" y="406"/>
                  <a:pt x="2062" y="407"/>
                </a:cubicBezTo>
                <a:cubicBezTo>
                  <a:pt x="2013" y="409"/>
                  <a:pt x="1982" y="384"/>
                  <a:pt x="1970" y="334"/>
                </a:cubicBezTo>
                <a:lnTo>
                  <a:pt x="1924" y="347"/>
                </a:lnTo>
                <a:cubicBezTo>
                  <a:pt x="1941" y="413"/>
                  <a:pt x="1988" y="445"/>
                  <a:pt x="2062" y="443"/>
                </a:cubicBezTo>
                <a:cubicBezTo>
                  <a:pt x="2148" y="442"/>
                  <a:pt x="2192" y="410"/>
                  <a:pt x="2193" y="350"/>
                </a:cubicBezTo>
                <a:cubicBezTo>
                  <a:pt x="2195" y="298"/>
                  <a:pt x="2155" y="265"/>
                  <a:pt x="2075" y="252"/>
                </a:cubicBezTo>
                <a:cubicBezTo>
                  <a:pt x="2014" y="241"/>
                  <a:pt x="1985" y="222"/>
                  <a:pt x="1986" y="194"/>
                </a:cubicBezTo>
                <a:cubicBezTo>
                  <a:pt x="1990" y="162"/>
                  <a:pt x="2014" y="146"/>
                  <a:pt x="2057" y="145"/>
                </a:cubicBezTo>
                <a:cubicBezTo>
                  <a:pt x="2097" y="145"/>
                  <a:pt x="2122" y="164"/>
                  <a:pt x="2131" y="203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71" tIns="34285" rIns="68571" bIns="34285"/>
          <a:lstStyle/>
          <a:p>
            <a:endParaRPr lang="zh-CN" altLang="en-US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61" name="Freeform 8"/>
          <p:cNvSpPr>
            <a:spLocks noEditPoints="1"/>
          </p:cNvSpPr>
          <p:nvPr/>
        </p:nvSpPr>
        <p:spPr bwMode="auto">
          <a:xfrm>
            <a:off x="2701641" y="3392968"/>
            <a:ext cx="933138" cy="438265"/>
          </a:xfrm>
          <a:custGeom>
            <a:avLst/>
            <a:gdLst>
              <a:gd name="T0" fmla="*/ 495722 w 2109"/>
              <a:gd name="T1" fmla="*/ 0 h 986"/>
              <a:gd name="T2" fmla="*/ 438623 w 2109"/>
              <a:gd name="T3" fmla="*/ 642937 h 986"/>
              <a:gd name="T4" fmla="*/ 54503 w 2109"/>
              <a:gd name="T5" fmla="*/ 588163 h 986"/>
              <a:gd name="T6" fmla="*/ 0 w 2109"/>
              <a:gd name="T7" fmla="*/ 642937 h 986"/>
              <a:gd name="T8" fmla="*/ 54503 w 2109"/>
              <a:gd name="T9" fmla="*/ 52165 h 986"/>
              <a:gd name="T10" fmla="*/ 438623 w 2109"/>
              <a:gd name="T11" fmla="*/ 181926 h 986"/>
              <a:gd name="T12" fmla="*/ 54503 w 2109"/>
              <a:gd name="T13" fmla="*/ 52165 h 986"/>
              <a:gd name="T14" fmla="*/ 54503 w 2109"/>
              <a:gd name="T15" fmla="*/ 541867 h 986"/>
              <a:gd name="T16" fmla="*/ 438623 w 2109"/>
              <a:gd name="T17" fmla="*/ 409497 h 986"/>
              <a:gd name="T18" fmla="*/ 54503 w 2109"/>
              <a:gd name="T19" fmla="*/ 230831 h 986"/>
              <a:gd name="T20" fmla="*/ 438623 w 2109"/>
              <a:gd name="T21" fmla="*/ 363201 h 986"/>
              <a:gd name="T22" fmla="*/ 54503 w 2109"/>
              <a:gd name="T23" fmla="*/ 230831 h 986"/>
              <a:gd name="T24" fmla="*/ 1311326 w 2109"/>
              <a:gd name="T25" fmla="*/ 360592 h 986"/>
              <a:gd name="T26" fmla="*/ 1162091 w 2109"/>
              <a:gd name="T27" fmla="*/ 452534 h 986"/>
              <a:gd name="T28" fmla="*/ 1331441 w 2109"/>
              <a:gd name="T29" fmla="*/ 596640 h 986"/>
              <a:gd name="T30" fmla="*/ 1050488 w 2109"/>
              <a:gd name="T31" fmla="*/ 533390 h 986"/>
              <a:gd name="T32" fmla="*/ 869459 w 2109"/>
              <a:gd name="T33" fmla="*/ 634460 h 986"/>
              <a:gd name="T34" fmla="*/ 946672 w 2109"/>
              <a:gd name="T35" fmla="*/ 579687 h 986"/>
              <a:gd name="T36" fmla="*/ 998580 w 2109"/>
              <a:gd name="T37" fmla="*/ 291473 h 986"/>
              <a:gd name="T38" fmla="*/ 685835 w 2109"/>
              <a:gd name="T39" fmla="*/ 245177 h 986"/>
              <a:gd name="T40" fmla="*/ 1199724 w 2109"/>
              <a:gd name="T41" fmla="*/ 170189 h 986"/>
              <a:gd name="T42" fmla="*/ 772132 w 2109"/>
              <a:gd name="T43" fmla="*/ 123893 h 986"/>
              <a:gd name="T44" fmla="*/ 1199724 w 2109"/>
              <a:gd name="T45" fmla="*/ 48905 h 986"/>
              <a:gd name="T46" fmla="*/ 760452 w 2109"/>
              <a:gd name="T47" fmla="*/ 3260 h 986"/>
              <a:gd name="T48" fmla="*/ 1253579 w 2109"/>
              <a:gd name="T49" fmla="*/ 245177 h 986"/>
              <a:gd name="T50" fmla="*/ 1363234 w 2109"/>
              <a:gd name="T51" fmla="*/ 291473 h 986"/>
              <a:gd name="T52" fmla="*/ 1050488 w 2109"/>
              <a:gd name="T53" fmla="*/ 314296 h 986"/>
              <a:gd name="T54" fmla="*/ 1273693 w 2109"/>
              <a:gd name="T55" fmla="*/ 314296 h 986"/>
              <a:gd name="T56" fmla="*/ 970031 w 2109"/>
              <a:gd name="T57" fmla="*/ 421235 h 986"/>
              <a:gd name="T58" fmla="*/ 697514 w 2109"/>
              <a:gd name="T59" fmla="*/ 579687 h 986"/>
              <a:gd name="T60" fmla="*/ 772132 w 2109"/>
              <a:gd name="T61" fmla="*/ 308427 h 986"/>
              <a:gd name="T62" fmla="*/ 907093 w 2109"/>
              <a:gd name="T63" fmla="*/ 397760 h 986"/>
              <a:gd name="T64" fmla="*/ 789002 w 2109"/>
              <a:gd name="T65" fmla="*/ 383415 h 986"/>
              <a:gd name="T66" fmla="*/ 772132 w 2109"/>
              <a:gd name="T67" fmla="*/ 308427 h 98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109" h="986">
                <a:moveTo>
                  <a:pt x="0" y="0"/>
                </a:moveTo>
                <a:lnTo>
                  <a:pt x="764" y="0"/>
                </a:lnTo>
                <a:lnTo>
                  <a:pt x="764" y="986"/>
                </a:lnTo>
                <a:lnTo>
                  <a:pt x="676" y="986"/>
                </a:lnTo>
                <a:lnTo>
                  <a:pt x="676" y="902"/>
                </a:lnTo>
                <a:lnTo>
                  <a:pt x="84" y="902"/>
                </a:lnTo>
                <a:lnTo>
                  <a:pt x="84" y="986"/>
                </a:lnTo>
                <a:lnTo>
                  <a:pt x="0" y="986"/>
                </a:lnTo>
                <a:lnTo>
                  <a:pt x="0" y="0"/>
                </a:lnTo>
                <a:close/>
                <a:moveTo>
                  <a:pt x="84" y="80"/>
                </a:moveTo>
                <a:lnTo>
                  <a:pt x="84" y="279"/>
                </a:lnTo>
                <a:lnTo>
                  <a:pt x="676" y="279"/>
                </a:lnTo>
                <a:lnTo>
                  <a:pt x="676" y="80"/>
                </a:lnTo>
                <a:lnTo>
                  <a:pt x="84" y="80"/>
                </a:lnTo>
                <a:close/>
                <a:moveTo>
                  <a:pt x="84" y="628"/>
                </a:moveTo>
                <a:lnTo>
                  <a:pt x="84" y="831"/>
                </a:lnTo>
                <a:lnTo>
                  <a:pt x="676" y="831"/>
                </a:lnTo>
                <a:lnTo>
                  <a:pt x="676" y="628"/>
                </a:lnTo>
                <a:lnTo>
                  <a:pt x="84" y="628"/>
                </a:lnTo>
                <a:close/>
                <a:moveTo>
                  <a:pt x="84" y="354"/>
                </a:moveTo>
                <a:lnTo>
                  <a:pt x="84" y="557"/>
                </a:lnTo>
                <a:lnTo>
                  <a:pt x="676" y="557"/>
                </a:lnTo>
                <a:lnTo>
                  <a:pt x="676" y="354"/>
                </a:lnTo>
                <a:lnTo>
                  <a:pt x="84" y="354"/>
                </a:lnTo>
                <a:close/>
                <a:moveTo>
                  <a:pt x="1963" y="482"/>
                </a:moveTo>
                <a:lnTo>
                  <a:pt x="2021" y="553"/>
                </a:lnTo>
                <a:cubicBezTo>
                  <a:pt x="2000" y="568"/>
                  <a:pt x="1958" y="594"/>
                  <a:pt x="1893" y="632"/>
                </a:cubicBezTo>
                <a:cubicBezTo>
                  <a:pt x="1849" y="659"/>
                  <a:pt x="1815" y="679"/>
                  <a:pt x="1791" y="694"/>
                </a:cubicBezTo>
                <a:cubicBezTo>
                  <a:pt x="1859" y="753"/>
                  <a:pt x="1965" y="800"/>
                  <a:pt x="2109" y="836"/>
                </a:cubicBezTo>
                <a:cubicBezTo>
                  <a:pt x="2089" y="856"/>
                  <a:pt x="2070" y="883"/>
                  <a:pt x="2052" y="915"/>
                </a:cubicBezTo>
                <a:cubicBezTo>
                  <a:pt x="1849" y="856"/>
                  <a:pt x="1704" y="756"/>
                  <a:pt x="1619" y="615"/>
                </a:cubicBezTo>
                <a:lnTo>
                  <a:pt x="1619" y="818"/>
                </a:lnTo>
                <a:cubicBezTo>
                  <a:pt x="1624" y="924"/>
                  <a:pt x="1573" y="976"/>
                  <a:pt x="1464" y="973"/>
                </a:cubicBezTo>
                <a:cubicBezTo>
                  <a:pt x="1423" y="973"/>
                  <a:pt x="1381" y="973"/>
                  <a:pt x="1340" y="973"/>
                </a:cubicBezTo>
                <a:cubicBezTo>
                  <a:pt x="1337" y="937"/>
                  <a:pt x="1331" y="908"/>
                  <a:pt x="1322" y="884"/>
                </a:cubicBezTo>
                <a:cubicBezTo>
                  <a:pt x="1358" y="887"/>
                  <a:pt x="1403" y="889"/>
                  <a:pt x="1459" y="889"/>
                </a:cubicBezTo>
                <a:cubicBezTo>
                  <a:pt x="1515" y="892"/>
                  <a:pt x="1542" y="867"/>
                  <a:pt x="1539" y="814"/>
                </a:cubicBezTo>
                <a:lnTo>
                  <a:pt x="1539" y="447"/>
                </a:lnTo>
                <a:lnTo>
                  <a:pt x="1057" y="447"/>
                </a:lnTo>
                <a:lnTo>
                  <a:pt x="1057" y="376"/>
                </a:lnTo>
                <a:lnTo>
                  <a:pt x="1849" y="376"/>
                </a:lnTo>
                <a:lnTo>
                  <a:pt x="1849" y="261"/>
                </a:lnTo>
                <a:lnTo>
                  <a:pt x="1190" y="261"/>
                </a:lnTo>
                <a:lnTo>
                  <a:pt x="1190" y="190"/>
                </a:lnTo>
                <a:lnTo>
                  <a:pt x="1849" y="190"/>
                </a:lnTo>
                <a:lnTo>
                  <a:pt x="1849" y="75"/>
                </a:lnTo>
                <a:lnTo>
                  <a:pt x="1172" y="75"/>
                </a:lnTo>
                <a:lnTo>
                  <a:pt x="1172" y="5"/>
                </a:lnTo>
                <a:lnTo>
                  <a:pt x="1932" y="5"/>
                </a:lnTo>
                <a:lnTo>
                  <a:pt x="1932" y="376"/>
                </a:lnTo>
                <a:lnTo>
                  <a:pt x="2101" y="376"/>
                </a:lnTo>
                <a:lnTo>
                  <a:pt x="2101" y="447"/>
                </a:lnTo>
                <a:lnTo>
                  <a:pt x="1619" y="447"/>
                </a:lnTo>
                <a:lnTo>
                  <a:pt x="1619" y="482"/>
                </a:lnTo>
                <a:cubicBezTo>
                  <a:pt x="1654" y="544"/>
                  <a:pt x="1692" y="597"/>
                  <a:pt x="1733" y="641"/>
                </a:cubicBezTo>
                <a:cubicBezTo>
                  <a:pt x="1822" y="582"/>
                  <a:pt x="1899" y="529"/>
                  <a:pt x="1963" y="482"/>
                </a:cubicBezTo>
                <a:close/>
                <a:moveTo>
                  <a:pt x="1044" y="814"/>
                </a:moveTo>
                <a:cubicBezTo>
                  <a:pt x="1168" y="772"/>
                  <a:pt x="1318" y="716"/>
                  <a:pt x="1495" y="646"/>
                </a:cubicBezTo>
                <a:cubicBezTo>
                  <a:pt x="1501" y="672"/>
                  <a:pt x="1507" y="699"/>
                  <a:pt x="1513" y="725"/>
                </a:cubicBezTo>
                <a:cubicBezTo>
                  <a:pt x="1351" y="784"/>
                  <a:pt x="1205" y="839"/>
                  <a:pt x="1075" y="889"/>
                </a:cubicBezTo>
                <a:lnTo>
                  <a:pt x="1044" y="814"/>
                </a:lnTo>
                <a:close/>
                <a:moveTo>
                  <a:pt x="1190" y="473"/>
                </a:moveTo>
                <a:cubicBezTo>
                  <a:pt x="1202" y="482"/>
                  <a:pt x="1218" y="492"/>
                  <a:pt x="1238" y="504"/>
                </a:cubicBezTo>
                <a:cubicBezTo>
                  <a:pt x="1303" y="545"/>
                  <a:pt x="1356" y="581"/>
                  <a:pt x="1398" y="610"/>
                </a:cubicBezTo>
                <a:lnTo>
                  <a:pt x="1349" y="681"/>
                </a:lnTo>
                <a:cubicBezTo>
                  <a:pt x="1317" y="658"/>
                  <a:pt x="1272" y="627"/>
                  <a:pt x="1216" y="588"/>
                </a:cubicBezTo>
                <a:cubicBezTo>
                  <a:pt x="1184" y="565"/>
                  <a:pt x="1159" y="547"/>
                  <a:pt x="1141" y="535"/>
                </a:cubicBezTo>
                <a:lnTo>
                  <a:pt x="1190" y="473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71" tIns="34285" rIns="68571" bIns="34285"/>
          <a:lstStyle/>
          <a:p>
            <a:endParaRPr lang="zh-CN" altLang="en-US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62" name="Freeform 9"/>
          <p:cNvSpPr>
            <a:spLocks noEditPoints="1"/>
          </p:cNvSpPr>
          <p:nvPr/>
        </p:nvSpPr>
        <p:spPr bwMode="auto">
          <a:xfrm>
            <a:off x="3891007" y="1061579"/>
            <a:ext cx="86927" cy="3123437"/>
          </a:xfrm>
          <a:custGeom>
            <a:avLst/>
            <a:gdLst>
              <a:gd name="T0" fmla="*/ 0 w 153"/>
              <a:gd name="T1" fmla="*/ 0 h 6522"/>
              <a:gd name="T2" fmla="*/ 46203 w 153"/>
              <a:gd name="T3" fmla="*/ 0 h 6522"/>
              <a:gd name="T4" fmla="*/ 46203 w 153"/>
              <a:gd name="T5" fmla="*/ 5040312 h 6522"/>
              <a:gd name="T6" fmla="*/ 0 w 153"/>
              <a:gd name="T7" fmla="*/ 5040312 h 6522"/>
              <a:gd name="T8" fmla="*/ 0 w 153"/>
              <a:gd name="T9" fmla="*/ 0 h 6522"/>
              <a:gd name="T10" fmla="*/ 99224 w 153"/>
              <a:gd name="T11" fmla="*/ 0 h 6522"/>
              <a:gd name="T12" fmla="*/ 115887 w 153"/>
              <a:gd name="T13" fmla="*/ 0 h 6522"/>
              <a:gd name="T14" fmla="*/ 115887 w 153"/>
              <a:gd name="T15" fmla="*/ 5040312 h 6522"/>
              <a:gd name="T16" fmla="*/ 99224 w 153"/>
              <a:gd name="T17" fmla="*/ 5040312 h 6522"/>
              <a:gd name="T18" fmla="*/ 99224 w 153"/>
              <a:gd name="T19" fmla="*/ 0 h 65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53" h="6522">
                <a:moveTo>
                  <a:pt x="0" y="0"/>
                </a:moveTo>
                <a:lnTo>
                  <a:pt x="61" y="0"/>
                </a:lnTo>
                <a:lnTo>
                  <a:pt x="61" y="6522"/>
                </a:lnTo>
                <a:lnTo>
                  <a:pt x="0" y="6522"/>
                </a:lnTo>
                <a:lnTo>
                  <a:pt x="0" y="0"/>
                </a:lnTo>
                <a:close/>
                <a:moveTo>
                  <a:pt x="131" y="0"/>
                </a:moveTo>
                <a:lnTo>
                  <a:pt x="153" y="0"/>
                </a:lnTo>
                <a:lnTo>
                  <a:pt x="153" y="6522"/>
                </a:lnTo>
                <a:lnTo>
                  <a:pt x="131" y="6522"/>
                </a:lnTo>
                <a:lnTo>
                  <a:pt x="131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lIns="68571" tIns="34285" rIns="68571" bIns="34285"/>
          <a:lstStyle/>
          <a:p>
            <a:endParaRPr lang="zh-CN" altLang="en-US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 autoUpdateAnimBg="0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4206980" y="2466702"/>
            <a:ext cx="3913892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14630" indent="-214630">
              <a:buFont typeface="Wingdings" panose="05000000000000000000" pitchFamily="2" charset="2"/>
              <a:buChar char="l"/>
            </a:pPr>
            <a:r>
              <a:rPr lang="en-US" altLang="zh-CN" sz="160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r>
              <a:rPr lang="zh-CN" altLang="en-US" sz="160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年炼铁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厂安全生产工作大事件回顾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21"/>
          <p:cNvSpPr txBox="1"/>
          <p:nvPr/>
        </p:nvSpPr>
        <p:spPr>
          <a:xfrm>
            <a:off x="4226690" y="1636737"/>
            <a:ext cx="292997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4325244" y="2236529"/>
            <a:ext cx="2939156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V="1">
            <a:off x="3844298" y="1370072"/>
            <a:ext cx="0" cy="216327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13"/>
          <p:cNvSpPr txBox="1"/>
          <p:nvPr/>
        </p:nvSpPr>
        <p:spPr>
          <a:xfrm>
            <a:off x="2135070" y="2881892"/>
            <a:ext cx="126942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Franklin Gothic Book" panose="020B0503020102020204" pitchFamily="34" charset="0"/>
                <a:ea typeface="+mj-ea"/>
              </a:rPr>
              <a:t>PART 01</a:t>
            </a:r>
            <a:endParaRPr lang="zh-CN" altLang="en-US" sz="2800" dirty="0">
              <a:solidFill>
                <a:srgbClr val="FF0000"/>
              </a:solidFill>
              <a:latin typeface="Franklin Gothic Book" panose="020B0503020102020204" pitchFamily="34" charset="0"/>
              <a:ea typeface="+mj-ea"/>
            </a:endParaRPr>
          </a:p>
        </p:txBody>
      </p:sp>
      <p:sp>
        <p:nvSpPr>
          <p:cNvPr id="57" name="圆角矩形 56"/>
          <p:cNvSpPr/>
          <p:nvPr/>
        </p:nvSpPr>
        <p:spPr bwMode="auto">
          <a:xfrm>
            <a:off x="2074825" y="1587657"/>
            <a:ext cx="1389910" cy="1145926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dirty="0">
                <a:solidFill>
                  <a:srgbClr val="FF0000"/>
                </a:solidFill>
                <a:latin typeface="Impact" panose="020B0806030902050204" pitchFamily="34" charset="0"/>
                <a:cs typeface="+mn-ea"/>
                <a:sym typeface="+mn-lt"/>
              </a:rPr>
              <a:t>01</a:t>
            </a:r>
            <a:endParaRPr lang="zh-CN" altLang="en-US" sz="7200" dirty="0">
              <a:solidFill>
                <a:srgbClr val="FF0000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3" grpId="0"/>
      <p:bldP spid="56" grpId="0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10"/>
          <p:cNvSpPr txBox="1">
            <a:spLocks noChangeArrowheads="1"/>
          </p:cNvSpPr>
          <p:nvPr/>
        </p:nvSpPr>
        <p:spPr bwMode="auto">
          <a:xfrm>
            <a:off x="1005054" y="286723"/>
            <a:ext cx="3979541" cy="37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1" tIns="34285" rIns="68571" bIns="3428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20XX</a:t>
            </a:r>
            <a:r>
              <a:rPr lang="zh-CN" altLang="en-US" sz="2000" b="1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年安全生产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工作大事件回顾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6" name="MH_Other_1"/>
          <p:cNvSpPr/>
          <p:nvPr>
            <p:custDataLst>
              <p:tags r:id="rId1"/>
            </p:custDataLst>
          </p:nvPr>
        </p:nvSpPr>
        <p:spPr>
          <a:xfrm>
            <a:off x="1563955" y="2475623"/>
            <a:ext cx="7010400" cy="497681"/>
          </a:xfrm>
          <a:prstGeom prst="rightArrow">
            <a:avLst>
              <a:gd name="adj1" fmla="val 53492"/>
              <a:gd name="adj2" fmla="val 82531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MH_Other_2"/>
          <p:cNvSpPr/>
          <p:nvPr>
            <p:custDataLst>
              <p:tags r:id="rId2"/>
            </p:custDataLst>
          </p:nvPr>
        </p:nvSpPr>
        <p:spPr>
          <a:xfrm rot="5400000">
            <a:off x="2160855" y="2376404"/>
            <a:ext cx="804863" cy="1998662"/>
          </a:xfrm>
          <a:prstGeom prst="bentArrow">
            <a:avLst>
              <a:gd name="adj1" fmla="val 9441"/>
              <a:gd name="adj2" fmla="val 12901"/>
              <a:gd name="adj3" fmla="val 16613"/>
              <a:gd name="adj4" fmla="val 40158"/>
            </a:avLst>
          </a:prstGeom>
          <a:solidFill>
            <a:srgbClr val="FFC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MH_Other_3"/>
          <p:cNvSpPr/>
          <p:nvPr>
            <p:custDataLst>
              <p:tags r:id="rId3"/>
            </p:custDataLst>
          </p:nvPr>
        </p:nvSpPr>
        <p:spPr>
          <a:xfrm rot="5400000">
            <a:off x="4390499" y="2272423"/>
            <a:ext cx="804863" cy="2206625"/>
          </a:xfrm>
          <a:prstGeom prst="bentArrow">
            <a:avLst>
              <a:gd name="adj1" fmla="val 9441"/>
              <a:gd name="adj2" fmla="val 12901"/>
              <a:gd name="adj3" fmla="val 16613"/>
              <a:gd name="adj4" fmla="val 40158"/>
            </a:avLst>
          </a:prstGeom>
          <a:solidFill>
            <a:srgbClr val="FFC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9" name="MH_Other_4"/>
          <p:cNvSpPr/>
          <p:nvPr>
            <p:custDataLst>
              <p:tags r:id="rId4"/>
            </p:custDataLst>
          </p:nvPr>
        </p:nvSpPr>
        <p:spPr>
          <a:xfrm rot="5400000">
            <a:off x="6661418" y="2208129"/>
            <a:ext cx="804863" cy="2335213"/>
          </a:xfrm>
          <a:prstGeom prst="bentArrow">
            <a:avLst>
              <a:gd name="adj1" fmla="val 9441"/>
              <a:gd name="adj2" fmla="val 12901"/>
              <a:gd name="adj3" fmla="val 16613"/>
              <a:gd name="adj4" fmla="val 40158"/>
            </a:avLst>
          </a:prstGeom>
          <a:solidFill>
            <a:srgbClr val="FFC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MH_Other_5"/>
          <p:cNvSpPr/>
          <p:nvPr>
            <p:custDataLst>
              <p:tags r:id="rId5"/>
            </p:custDataLst>
          </p:nvPr>
        </p:nvSpPr>
        <p:spPr>
          <a:xfrm rot="16200000" flipV="1">
            <a:off x="2161451" y="1073265"/>
            <a:ext cx="803671" cy="1998662"/>
          </a:xfrm>
          <a:prstGeom prst="bentArrow">
            <a:avLst>
              <a:gd name="adj1" fmla="val 9441"/>
              <a:gd name="adj2" fmla="val 12901"/>
              <a:gd name="adj3" fmla="val 16613"/>
              <a:gd name="adj4" fmla="val 4015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1" name="MH_Other_6"/>
          <p:cNvSpPr/>
          <p:nvPr>
            <p:custDataLst>
              <p:tags r:id="rId6"/>
            </p:custDataLst>
          </p:nvPr>
        </p:nvSpPr>
        <p:spPr>
          <a:xfrm rot="16200000" flipV="1">
            <a:off x="4392286" y="968093"/>
            <a:ext cx="801291" cy="2206625"/>
          </a:xfrm>
          <a:prstGeom prst="bentArrow">
            <a:avLst>
              <a:gd name="adj1" fmla="val 9441"/>
              <a:gd name="adj2" fmla="val 12901"/>
              <a:gd name="adj3" fmla="val 16613"/>
              <a:gd name="adj4" fmla="val 40158"/>
            </a:avLst>
          </a:prstGeom>
          <a:solidFill>
            <a:srgbClr val="FFC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MH_Other_7"/>
          <p:cNvSpPr/>
          <p:nvPr>
            <p:custDataLst>
              <p:tags r:id="rId7"/>
            </p:custDataLst>
          </p:nvPr>
        </p:nvSpPr>
        <p:spPr>
          <a:xfrm rot="16200000" flipV="1">
            <a:off x="6663205" y="903799"/>
            <a:ext cx="801291" cy="2335213"/>
          </a:xfrm>
          <a:prstGeom prst="bentArrow">
            <a:avLst>
              <a:gd name="adj1" fmla="val 9441"/>
              <a:gd name="adj2" fmla="val 12901"/>
              <a:gd name="adj3" fmla="val 16613"/>
              <a:gd name="adj4" fmla="val 40158"/>
            </a:avLst>
          </a:prstGeom>
          <a:solidFill>
            <a:srgbClr val="FFC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35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3" name="MH_Other_8"/>
          <p:cNvSpPr/>
          <p:nvPr>
            <p:custDataLst>
              <p:tags r:id="rId8"/>
            </p:custDataLst>
          </p:nvPr>
        </p:nvSpPr>
        <p:spPr bwMode="auto">
          <a:xfrm>
            <a:off x="3305442" y="1340183"/>
            <a:ext cx="230188" cy="211516"/>
          </a:xfrm>
          <a:custGeom>
            <a:avLst/>
            <a:gdLst>
              <a:gd name="T0" fmla="*/ 883582 w 2298700"/>
              <a:gd name="T1" fmla="*/ 1295872 h 2298700"/>
              <a:gd name="T2" fmla="*/ 899660 w 2298700"/>
              <a:gd name="T3" fmla="*/ 1824434 h 2298700"/>
              <a:gd name="T4" fmla="*/ 870674 w 2298700"/>
              <a:gd name="T5" fmla="*/ 1867800 h 2298700"/>
              <a:gd name="T6" fmla="*/ 472571 w 2298700"/>
              <a:gd name="T7" fmla="*/ 1870524 h 2298700"/>
              <a:gd name="T8" fmla="*/ 439282 w 2298700"/>
              <a:gd name="T9" fmla="*/ 1829883 h 2298700"/>
              <a:gd name="T10" fmla="*/ 450831 w 2298700"/>
              <a:gd name="T11" fmla="*/ 1299959 h 2298700"/>
              <a:gd name="T12" fmla="*/ 1168971 w 2298700"/>
              <a:gd name="T13" fmla="*/ 903287 h 2298700"/>
              <a:gd name="T14" fmla="*/ 1561900 w 2298700"/>
              <a:gd name="T15" fmla="*/ 923717 h 2298700"/>
              <a:gd name="T16" fmla="*/ 1573443 w 2298700"/>
              <a:gd name="T17" fmla="*/ 1829892 h 2298700"/>
              <a:gd name="T18" fmla="*/ 1540624 w 2298700"/>
              <a:gd name="T19" fmla="*/ 1870524 h 2298700"/>
              <a:gd name="T20" fmla="*/ 1142262 w 2298700"/>
              <a:gd name="T21" fmla="*/ 1867800 h 2298700"/>
              <a:gd name="T22" fmla="*/ 1113291 w 2298700"/>
              <a:gd name="T23" fmla="*/ 1824444 h 2298700"/>
              <a:gd name="T24" fmla="*/ 1129361 w 2298700"/>
              <a:gd name="T25" fmla="*/ 919404 h 2298700"/>
              <a:gd name="T26" fmla="*/ 2191940 w 2298700"/>
              <a:gd name="T27" fmla="*/ 450850 h 2298700"/>
              <a:gd name="T28" fmla="*/ 2238385 w 2298700"/>
              <a:gd name="T29" fmla="*/ 475582 h 2298700"/>
              <a:gd name="T30" fmla="*/ 2245636 w 2298700"/>
              <a:gd name="T31" fmla="*/ 1835358 h 2298700"/>
              <a:gd name="T32" fmla="*/ 2208706 w 2298700"/>
              <a:gd name="T33" fmla="*/ 1872115 h 2298700"/>
              <a:gd name="T34" fmla="*/ 1810633 w 2298700"/>
              <a:gd name="T35" fmla="*/ 1865309 h 2298700"/>
              <a:gd name="T36" fmla="*/ 1785938 w 2298700"/>
              <a:gd name="T37" fmla="*/ 1818568 h 2298700"/>
              <a:gd name="T38" fmla="*/ 1806329 w 2298700"/>
              <a:gd name="T39" fmla="*/ 463556 h 2298700"/>
              <a:gd name="T40" fmla="*/ 1464870 w 2298700"/>
              <a:gd name="T41" fmla="*/ 38100 h 2298700"/>
              <a:gd name="T42" fmla="*/ 1493876 w 2298700"/>
              <a:gd name="T43" fmla="*/ 48317 h 2298700"/>
              <a:gd name="T44" fmla="*/ 1512005 w 2298700"/>
              <a:gd name="T45" fmla="*/ 72609 h 2298700"/>
              <a:gd name="T46" fmla="*/ 1540105 w 2298700"/>
              <a:gd name="T47" fmla="*/ 509198 h 2298700"/>
              <a:gd name="T48" fmla="*/ 1503847 w 2298700"/>
              <a:gd name="T49" fmla="*/ 543253 h 2298700"/>
              <a:gd name="T50" fmla="*/ 1459205 w 2298700"/>
              <a:gd name="T51" fmla="*/ 535761 h 2298700"/>
              <a:gd name="T52" fmla="*/ 1437677 w 2298700"/>
              <a:gd name="T53" fmla="*/ 503749 h 2298700"/>
              <a:gd name="T54" fmla="*/ 1348845 w 2298700"/>
              <a:gd name="T55" fmla="*/ 357311 h 2298700"/>
              <a:gd name="T56" fmla="*/ 1214465 w 2298700"/>
              <a:gd name="T57" fmla="*/ 507608 h 2298700"/>
              <a:gd name="T58" fmla="*/ 1010062 w 2298700"/>
              <a:gd name="T59" fmla="*/ 669711 h 2298700"/>
              <a:gd name="T60" fmla="*/ 834212 w 2298700"/>
              <a:gd name="T61" fmla="*/ 763477 h 2298700"/>
              <a:gd name="T62" fmla="*/ 682609 w 2298700"/>
              <a:gd name="T63" fmla="*/ 817965 h 2298700"/>
              <a:gd name="T64" fmla="*/ 523528 w 2298700"/>
              <a:gd name="T65" fmla="*/ 852928 h 2298700"/>
              <a:gd name="T66" fmla="*/ 404104 w 2298700"/>
              <a:gd name="T67" fmla="*/ 862464 h 2298700"/>
              <a:gd name="T68" fmla="*/ 374191 w 2298700"/>
              <a:gd name="T69" fmla="*/ 838852 h 2298700"/>
              <a:gd name="T70" fmla="*/ 369206 w 2298700"/>
              <a:gd name="T71" fmla="*/ 795034 h 2298700"/>
              <a:gd name="T72" fmla="*/ 405237 w 2298700"/>
              <a:gd name="T73" fmla="*/ 760071 h 2298700"/>
              <a:gd name="T74" fmla="*/ 535765 w 2298700"/>
              <a:gd name="T75" fmla="*/ 742589 h 2298700"/>
              <a:gd name="T76" fmla="*/ 679890 w 2298700"/>
              <a:gd name="T77" fmla="*/ 706945 h 2298700"/>
              <a:gd name="T78" fmla="*/ 816536 w 2298700"/>
              <a:gd name="T79" fmla="*/ 654273 h 2298700"/>
              <a:gd name="T80" fmla="*/ 989667 w 2298700"/>
              <a:gd name="T81" fmla="*/ 554832 h 2298700"/>
              <a:gd name="T82" fmla="*/ 1171862 w 2298700"/>
              <a:gd name="T83" fmla="*/ 398859 h 2298700"/>
              <a:gd name="T84" fmla="*/ 1282675 w 2298700"/>
              <a:gd name="T85" fmla="*/ 267178 h 2298700"/>
              <a:gd name="T86" fmla="*/ 1087110 w 2298700"/>
              <a:gd name="T87" fmla="*/ 283979 h 2298700"/>
              <a:gd name="T88" fmla="*/ 1044054 w 2298700"/>
              <a:gd name="T89" fmla="*/ 259005 h 2298700"/>
              <a:gd name="T90" fmla="*/ 1040654 w 2298700"/>
              <a:gd name="T91" fmla="*/ 208376 h 2298700"/>
              <a:gd name="T92" fmla="*/ 1446288 w 2298700"/>
              <a:gd name="T93" fmla="*/ 40370 h 2298700"/>
              <a:gd name="T94" fmla="*/ 128386 w 2298700"/>
              <a:gd name="T95" fmla="*/ 3403 h 2298700"/>
              <a:gd name="T96" fmla="*/ 171711 w 2298700"/>
              <a:gd name="T97" fmla="*/ 26993 h 2298700"/>
              <a:gd name="T98" fmla="*/ 199157 w 2298700"/>
              <a:gd name="T99" fmla="*/ 67596 h 2298700"/>
              <a:gd name="T100" fmla="*/ 2201163 w 2298700"/>
              <a:gd name="T101" fmla="*/ 2093192 h 2298700"/>
              <a:gd name="T102" fmla="*/ 2249251 w 2298700"/>
              <a:gd name="T103" fmla="*/ 2107936 h 2298700"/>
              <a:gd name="T104" fmla="*/ 2283729 w 2298700"/>
              <a:gd name="T105" fmla="*/ 2142414 h 2298700"/>
              <a:gd name="T106" fmla="*/ 2298473 w 2298700"/>
              <a:gd name="T107" fmla="*/ 2190729 h 2298700"/>
              <a:gd name="T108" fmla="*/ 2288720 w 2298700"/>
              <a:gd name="T109" fmla="*/ 2240405 h 2298700"/>
              <a:gd name="T110" fmla="*/ 2257417 w 2298700"/>
              <a:gd name="T111" fmla="*/ 2278059 h 2298700"/>
              <a:gd name="T112" fmla="*/ 2211597 w 2298700"/>
              <a:gd name="T113" fmla="*/ 2297566 h 2298700"/>
              <a:gd name="T114" fmla="*/ 72132 w 2298700"/>
              <a:gd name="T115" fmla="*/ 2294164 h 2298700"/>
              <a:gd name="T116" fmla="*/ 29715 w 2298700"/>
              <a:gd name="T117" fmla="*/ 2268532 h 2298700"/>
              <a:gd name="T118" fmla="*/ 4537 w 2298700"/>
              <a:gd name="T119" fmla="*/ 2226568 h 2298700"/>
              <a:gd name="T120" fmla="*/ 907 w 2298700"/>
              <a:gd name="T121" fmla="*/ 87330 h 2298700"/>
              <a:gd name="T122" fmla="*/ 20188 w 2298700"/>
              <a:gd name="T123" fmla="*/ 41510 h 2298700"/>
              <a:gd name="T124" fmla="*/ 57842 w 2298700"/>
              <a:gd name="T125" fmla="*/ 10434 h 2298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98700" h="2298700">
                <a:moveTo>
                  <a:pt x="494084" y="1279525"/>
                </a:moveTo>
                <a:lnTo>
                  <a:pt x="844179" y="1279525"/>
                </a:lnTo>
                <a:lnTo>
                  <a:pt x="849841" y="1279752"/>
                </a:lnTo>
                <a:lnTo>
                  <a:pt x="855502" y="1280660"/>
                </a:lnTo>
                <a:lnTo>
                  <a:pt x="860710" y="1282023"/>
                </a:lnTo>
                <a:lnTo>
                  <a:pt x="865692" y="1283839"/>
                </a:lnTo>
                <a:lnTo>
                  <a:pt x="870674" y="1286109"/>
                </a:lnTo>
                <a:lnTo>
                  <a:pt x="875203" y="1289061"/>
                </a:lnTo>
                <a:lnTo>
                  <a:pt x="879732" y="1292467"/>
                </a:lnTo>
                <a:lnTo>
                  <a:pt x="883582" y="1295872"/>
                </a:lnTo>
                <a:lnTo>
                  <a:pt x="887205" y="1299959"/>
                </a:lnTo>
                <a:lnTo>
                  <a:pt x="890602" y="1304273"/>
                </a:lnTo>
                <a:lnTo>
                  <a:pt x="893320" y="1308814"/>
                </a:lnTo>
                <a:lnTo>
                  <a:pt x="895584" y="1313809"/>
                </a:lnTo>
                <a:lnTo>
                  <a:pt x="897396" y="1319031"/>
                </a:lnTo>
                <a:lnTo>
                  <a:pt x="898981" y="1324480"/>
                </a:lnTo>
                <a:lnTo>
                  <a:pt x="899660" y="1329702"/>
                </a:lnTo>
                <a:lnTo>
                  <a:pt x="900113" y="1335378"/>
                </a:lnTo>
                <a:lnTo>
                  <a:pt x="900113" y="1818531"/>
                </a:lnTo>
                <a:lnTo>
                  <a:pt x="899660" y="1824434"/>
                </a:lnTo>
                <a:lnTo>
                  <a:pt x="898981" y="1829883"/>
                </a:lnTo>
                <a:lnTo>
                  <a:pt x="897396" y="1835332"/>
                </a:lnTo>
                <a:lnTo>
                  <a:pt x="895584" y="1840554"/>
                </a:lnTo>
                <a:lnTo>
                  <a:pt x="893320" y="1845322"/>
                </a:lnTo>
                <a:lnTo>
                  <a:pt x="890602" y="1850090"/>
                </a:lnTo>
                <a:lnTo>
                  <a:pt x="887205" y="1854404"/>
                </a:lnTo>
                <a:lnTo>
                  <a:pt x="883582" y="1858264"/>
                </a:lnTo>
                <a:lnTo>
                  <a:pt x="879732" y="1861897"/>
                </a:lnTo>
                <a:lnTo>
                  <a:pt x="875203" y="1865302"/>
                </a:lnTo>
                <a:lnTo>
                  <a:pt x="870674" y="1867800"/>
                </a:lnTo>
                <a:lnTo>
                  <a:pt x="865692" y="1870524"/>
                </a:lnTo>
                <a:lnTo>
                  <a:pt x="860710" y="1872114"/>
                </a:lnTo>
                <a:lnTo>
                  <a:pt x="855502" y="1873476"/>
                </a:lnTo>
                <a:lnTo>
                  <a:pt x="849841" y="1874611"/>
                </a:lnTo>
                <a:lnTo>
                  <a:pt x="844179" y="1874838"/>
                </a:lnTo>
                <a:lnTo>
                  <a:pt x="494084" y="1874838"/>
                </a:lnTo>
                <a:lnTo>
                  <a:pt x="488423" y="1874611"/>
                </a:lnTo>
                <a:lnTo>
                  <a:pt x="482761" y="1873476"/>
                </a:lnTo>
                <a:lnTo>
                  <a:pt x="477326" y="1872114"/>
                </a:lnTo>
                <a:lnTo>
                  <a:pt x="472571" y="1870524"/>
                </a:lnTo>
                <a:lnTo>
                  <a:pt x="467589" y="1867800"/>
                </a:lnTo>
                <a:lnTo>
                  <a:pt x="463060" y="1865302"/>
                </a:lnTo>
                <a:lnTo>
                  <a:pt x="458531" y="1861897"/>
                </a:lnTo>
                <a:lnTo>
                  <a:pt x="454455" y="1858264"/>
                </a:lnTo>
                <a:lnTo>
                  <a:pt x="450831" y="1854404"/>
                </a:lnTo>
                <a:lnTo>
                  <a:pt x="447661" y="1850090"/>
                </a:lnTo>
                <a:lnTo>
                  <a:pt x="444944" y="1845322"/>
                </a:lnTo>
                <a:lnTo>
                  <a:pt x="442679" y="1840554"/>
                </a:lnTo>
                <a:lnTo>
                  <a:pt x="440868" y="1835332"/>
                </a:lnTo>
                <a:lnTo>
                  <a:pt x="439282" y="1829883"/>
                </a:lnTo>
                <a:lnTo>
                  <a:pt x="438603" y="1824434"/>
                </a:lnTo>
                <a:lnTo>
                  <a:pt x="438150" y="1818531"/>
                </a:lnTo>
                <a:lnTo>
                  <a:pt x="438150" y="1335378"/>
                </a:lnTo>
                <a:lnTo>
                  <a:pt x="438603" y="1329702"/>
                </a:lnTo>
                <a:lnTo>
                  <a:pt x="439282" y="1324480"/>
                </a:lnTo>
                <a:lnTo>
                  <a:pt x="440868" y="1319031"/>
                </a:lnTo>
                <a:lnTo>
                  <a:pt x="442679" y="1313809"/>
                </a:lnTo>
                <a:lnTo>
                  <a:pt x="444944" y="1308814"/>
                </a:lnTo>
                <a:lnTo>
                  <a:pt x="447661" y="1304273"/>
                </a:lnTo>
                <a:lnTo>
                  <a:pt x="450831" y="1299959"/>
                </a:lnTo>
                <a:lnTo>
                  <a:pt x="454455" y="1295872"/>
                </a:lnTo>
                <a:lnTo>
                  <a:pt x="458531" y="1292467"/>
                </a:lnTo>
                <a:lnTo>
                  <a:pt x="463060" y="1289061"/>
                </a:lnTo>
                <a:lnTo>
                  <a:pt x="467589" y="1286109"/>
                </a:lnTo>
                <a:lnTo>
                  <a:pt x="472571" y="1283839"/>
                </a:lnTo>
                <a:lnTo>
                  <a:pt x="477326" y="1282023"/>
                </a:lnTo>
                <a:lnTo>
                  <a:pt x="482761" y="1280660"/>
                </a:lnTo>
                <a:lnTo>
                  <a:pt x="488423" y="1279752"/>
                </a:lnTo>
                <a:lnTo>
                  <a:pt x="494084" y="1279525"/>
                </a:lnTo>
                <a:close/>
                <a:moveTo>
                  <a:pt x="1168971" y="903287"/>
                </a:moveTo>
                <a:lnTo>
                  <a:pt x="1518668" y="903287"/>
                </a:lnTo>
                <a:lnTo>
                  <a:pt x="1524553" y="903514"/>
                </a:lnTo>
                <a:lnTo>
                  <a:pt x="1529985" y="904195"/>
                </a:lnTo>
                <a:lnTo>
                  <a:pt x="1535418" y="905557"/>
                </a:lnTo>
                <a:lnTo>
                  <a:pt x="1540624" y="907600"/>
                </a:lnTo>
                <a:lnTo>
                  <a:pt x="1545377" y="909870"/>
                </a:lnTo>
                <a:lnTo>
                  <a:pt x="1550130" y="912821"/>
                </a:lnTo>
                <a:lnTo>
                  <a:pt x="1554430" y="915999"/>
                </a:lnTo>
                <a:lnTo>
                  <a:pt x="1558278" y="919404"/>
                </a:lnTo>
                <a:lnTo>
                  <a:pt x="1561900" y="923717"/>
                </a:lnTo>
                <a:lnTo>
                  <a:pt x="1565295" y="927803"/>
                </a:lnTo>
                <a:lnTo>
                  <a:pt x="1567784" y="932343"/>
                </a:lnTo>
                <a:lnTo>
                  <a:pt x="1570274" y="937337"/>
                </a:lnTo>
                <a:lnTo>
                  <a:pt x="1572085" y="942558"/>
                </a:lnTo>
                <a:lnTo>
                  <a:pt x="1573443" y="948006"/>
                </a:lnTo>
                <a:lnTo>
                  <a:pt x="1574575" y="953681"/>
                </a:lnTo>
                <a:lnTo>
                  <a:pt x="1574801" y="959355"/>
                </a:lnTo>
                <a:lnTo>
                  <a:pt x="1574801" y="1818542"/>
                </a:lnTo>
                <a:lnTo>
                  <a:pt x="1574575" y="1824444"/>
                </a:lnTo>
                <a:lnTo>
                  <a:pt x="1573443" y="1829892"/>
                </a:lnTo>
                <a:lnTo>
                  <a:pt x="1572085" y="1835340"/>
                </a:lnTo>
                <a:lnTo>
                  <a:pt x="1570274" y="1840560"/>
                </a:lnTo>
                <a:lnTo>
                  <a:pt x="1567784" y="1845327"/>
                </a:lnTo>
                <a:lnTo>
                  <a:pt x="1565295" y="1850094"/>
                </a:lnTo>
                <a:lnTo>
                  <a:pt x="1561900" y="1854407"/>
                </a:lnTo>
                <a:lnTo>
                  <a:pt x="1558278" y="1858266"/>
                </a:lnTo>
                <a:lnTo>
                  <a:pt x="1554430" y="1861898"/>
                </a:lnTo>
                <a:lnTo>
                  <a:pt x="1550130" y="1865303"/>
                </a:lnTo>
                <a:lnTo>
                  <a:pt x="1545377" y="1867800"/>
                </a:lnTo>
                <a:lnTo>
                  <a:pt x="1540624" y="1870524"/>
                </a:lnTo>
                <a:lnTo>
                  <a:pt x="1535418" y="1872113"/>
                </a:lnTo>
                <a:lnTo>
                  <a:pt x="1529985" y="1873475"/>
                </a:lnTo>
                <a:lnTo>
                  <a:pt x="1524553" y="1874610"/>
                </a:lnTo>
                <a:lnTo>
                  <a:pt x="1518668" y="1874837"/>
                </a:lnTo>
                <a:lnTo>
                  <a:pt x="1168971" y="1874837"/>
                </a:lnTo>
                <a:lnTo>
                  <a:pt x="1163312" y="1874610"/>
                </a:lnTo>
                <a:lnTo>
                  <a:pt x="1157654" y="1873475"/>
                </a:lnTo>
                <a:lnTo>
                  <a:pt x="1152221" y="1872113"/>
                </a:lnTo>
                <a:lnTo>
                  <a:pt x="1147242" y="1870524"/>
                </a:lnTo>
                <a:lnTo>
                  <a:pt x="1142262" y="1867800"/>
                </a:lnTo>
                <a:lnTo>
                  <a:pt x="1137736" y="1865303"/>
                </a:lnTo>
                <a:lnTo>
                  <a:pt x="1133435" y="1861898"/>
                </a:lnTo>
                <a:lnTo>
                  <a:pt x="1129361" y="1858266"/>
                </a:lnTo>
                <a:lnTo>
                  <a:pt x="1125740" y="1854407"/>
                </a:lnTo>
                <a:lnTo>
                  <a:pt x="1122797" y="1850094"/>
                </a:lnTo>
                <a:lnTo>
                  <a:pt x="1119855" y="1845327"/>
                </a:lnTo>
                <a:lnTo>
                  <a:pt x="1117365" y="1840560"/>
                </a:lnTo>
                <a:lnTo>
                  <a:pt x="1115554" y="1835340"/>
                </a:lnTo>
                <a:lnTo>
                  <a:pt x="1114196" y="1829892"/>
                </a:lnTo>
                <a:lnTo>
                  <a:pt x="1113291" y="1824444"/>
                </a:lnTo>
                <a:lnTo>
                  <a:pt x="1112838" y="1818542"/>
                </a:lnTo>
                <a:lnTo>
                  <a:pt x="1112838" y="959355"/>
                </a:lnTo>
                <a:lnTo>
                  <a:pt x="1113291" y="953681"/>
                </a:lnTo>
                <a:lnTo>
                  <a:pt x="1114196" y="948006"/>
                </a:lnTo>
                <a:lnTo>
                  <a:pt x="1115554" y="942558"/>
                </a:lnTo>
                <a:lnTo>
                  <a:pt x="1117365" y="937337"/>
                </a:lnTo>
                <a:lnTo>
                  <a:pt x="1119855" y="932343"/>
                </a:lnTo>
                <a:lnTo>
                  <a:pt x="1122797" y="927803"/>
                </a:lnTo>
                <a:lnTo>
                  <a:pt x="1125740" y="923717"/>
                </a:lnTo>
                <a:lnTo>
                  <a:pt x="1129361" y="919404"/>
                </a:lnTo>
                <a:lnTo>
                  <a:pt x="1133435" y="915999"/>
                </a:lnTo>
                <a:lnTo>
                  <a:pt x="1137736" y="912821"/>
                </a:lnTo>
                <a:lnTo>
                  <a:pt x="1142262" y="909870"/>
                </a:lnTo>
                <a:lnTo>
                  <a:pt x="1147242" y="907600"/>
                </a:lnTo>
                <a:lnTo>
                  <a:pt x="1152221" y="905557"/>
                </a:lnTo>
                <a:lnTo>
                  <a:pt x="1157654" y="904195"/>
                </a:lnTo>
                <a:lnTo>
                  <a:pt x="1163312" y="903514"/>
                </a:lnTo>
                <a:lnTo>
                  <a:pt x="1168971" y="903287"/>
                </a:lnTo>
                <a:close/>
                <a:moveTo>
                  <a:pt x="1841899" y="450850"/>
                </a:moveTo>
                <a:lnTo>
                  <a:pt x="2191940" y="450850"/>
                </a:lnTo>
                <a:lnTo>
                  <a:pt x="2197604" y="451077"/>
                </a:lnTo>
                <a:lnTo>
                  <a:pt x="2203268" y="451985"/>
                </a:lnTo>
                <a:lnTo>
                  <a:pt x="2208706" y="453573"/>
                </a:lnTo>
                <a:lnTo>
                  <a:pt x="2213917" y="455388"/>
                </a:lnTo>
                <a:lnTo>
                  <a:pt x="2218674" y="457657"/>
                </a:lnTo>
                <a:lnTo>
                  <a:pt x="2223206" y="460380"/>
                </a:lnTo>
                <a:lnTo>
                  <a:pt x="2227510" y="463556"/>
                </a:lnTo>
                <a:lnTo>
                  <a:pt x="2231589" y="467186"/>
                </a:lnTo>
                <a:lnTo>
                  <a:pt x="2235214" y="471271"/>
                </a:lnTo>
                <a:lnTo>
                  <a:pt x="2238385" y="475582"/>
                </a:lnTo>
                <a:lnTo>
                  <a:pt x="2241104" y="480119"/>
                </a:lnTo>
                <a:lnTo>
                  <a:pt x="2243596" y="484884"/>
                </a:lnTo>
                <a:lnTo>
                  <a:pt x="2245636" y="490103"/>
                </a:lnTo>
                <a:lnTo>
                  <a:pt x="2246768" y="495548"/>
                </a:lnTo>
                <a:lnTo>
                  <a:pt x="2247675" y="501221"/>
                </a:lnTo>
                <a:lnTo>
                  <a:pt x="2247901" y="506893"/>
                </a:lnTo>
                <a:lnTo>
                  <a:pt x="2247901" y="1818568"/>
                </a:lnTo>
                <a:lnTo>
                  <a:pt x="2247675" y="1824468"/>
                </a:lnTo>
                <a:lnTo>
                  <a:pt x="2246768" y="1829913"/>
                </a:lnTo>
                <a:lnTo>
                  <a:pt x="2245636" y="1835358"/>
                </a:lnTo>
                <a:lnTo>
                  <a:pt x="2243596" y="1840577"/>
                </a:lnTo>
                <a:lnTo>
                  <a:pt x="2241104" y="1845342"/>
                </a:lnTo>
                <a:lnTo>
                  <a:pt x="2238385" y="1850107"/>
                </a:lnTo>
                <a:lnTo>
                  <a:pt x="2235214" y="1854418"/>
                </a:lnTo>
                <a:lnTo>
                  <a:pt x="2231589" y="1858275"/>
                </a:lnTo>
                <a:lnTo>
                  <a:pt x="2227510" y="1861905"/>
                </a:lnTo>
                <a:lnTo>
                  <a:pt x="2223206" y="1865309"/>
                </a:lnTo>
                <a:lnTo>
                  <a:pt x="2218674" y="1867804"/>
                </a:lnTo>
                <a:lnTo>
                  <a:pt x="2213917" y="1870527"/>
                </a:lnTo>
                <a:lnTo>
                  <a:pt x="2208706" y="1872115"/>
                </a:lnTo>
                <a:lnTo>
                  <a:pt x="2203268" y="1873477"/>
                </a:lnTo>
                <a:lnTo>
                  <a:pt x="2197604" y="1874611"/>
                </a:lnTo>
                <a:lnTo>
                  <a:pt x="2191940" y="1874838"/>
                </a:lnTo>
                <a:lnTo>
                  <a:pt x="1841899" y="1874838"/>
                </a:lnTo>
                <a:lnTo>
                  <a:pt x="1836235" y="1874611"/>
                </a:lnTo>
                <a:lnTo>
                  <a:pt x="1830798" y="1873477"/>
                </a:lnTo>
                <a:lnTo>
                  <a:pt x="1825360" y="1872115"/>
                </a:lnTo>
                <a:lnTo>
                  <a:pt x="1820149" y="1870527"/>
                </a:lnTo>
                <a:lnTo>
                  <a:pt x="1815165" y="1867804"/>
                </a:lnTo>
                <a:lnTo>
                  <a:pt x="1810633" y="1865309"/>
                </a:lnTo>
                <a:lnTo>
                  <a:pt x="1806329" y="1861905"/>
                </a:lnTo>
                <a:lnTo>
                  <a:pt x="1802477" y="1858275"/>
                </a:lnTo>
                <a:lnTo>
                  <a:pt x="1798852" y="1854418"/>
                </a:lnTo>
                <a:lnTo>
                  <a:pt x="1795454" y="1850107"/>
                </a:lnTo>
                <a:lnTo>
                  <a:pt x="1792508" y="1845342"/>
                </a:lnTo>
                <a:lnTo>
                  <a:pt x="1790243" y="1840577"/>
                </a:lnTo>
                <a:lnTo>
                  <a:pt x="1788430" y="1835358"/>
                </a:lnTo>
                <a:lnTo>
                  <a:pt x="1786844" y="1829913"/>
                </a:lnTo>
                <a:lnTo>
                  <a:pt x="1786165" y="1824468"/>
                </a:lnTo>
                <a:lnTo>
                  <a:pt x="1785938" y="1818568"/>
                </a:lnTo>
                <a:lnTo>
                  <a:pt x="1785938" y="506893"/>
                </a:lnTo>
                <a:lnTo>
                  <a:pt x="1786165" y="501221"/>
                </a:lnTo>
                <a:lnTo>
                  <a:pt x="1786844" y="495548"/>
                </a:lnTo>
                <a:lnTo>
                  <a:pt x="1788430" y="490103"/>
                </a:lnTo>
                <a:lnTo>
                  <a:pt x="1790243" y="484884"/>
                </a:lnTo>
                <a:lnTo>
                  <a:pt x="1792508" y="480119"/>
                </a:lnTo>
                <a:lnTo>
                  <a:pt x="1795454" y="475582"/>
                </a:lnTo>
                <a:lnTo>
                  <a:pt x="1798852" y="471271"/>
                </a:lnTo>
                <a:lnTo>
                  <a:pt x="1802477" y="467186"/>
                </a:lnTo>
                <a:lnTo>
                  <a:pt x="1806329" y="463556"/>
                </a:lnTo>
                <a:lnTo>
                  <a:pt x="1810633" y="460380"/>
                </a:lnTo>
                <a:lnTo>
                  <a:pt x="1815165" y="457657"/>
                </a:lnTo>
                <a:lnTo>
                  <a:pt x="1820149" y="455388"/>
                </a:lnTo>
                <a:lnTo>
                  <a:pt x="1825360" y="453573"/>
                </a:lnTo>
                <a:lnTo>
                  <a:pt x="1830798" y="451985"/>
                </a:lnTo>
                <a:lnTo>
                  <a:pt x="1836235" y="451077"/>
                </a:lnTo>
                <a:lnTo>
                  <a:pt x="1841899" y="450850"/>
                </a:lnTo>
                <a:close/>
                <a:moveTo>
                  <a:pt x="1458752" y="38100"/>
                </a:moveTo>
                <a:lnTo>
                  <a:pt x="1461698" y="38100"/>
                </a:lnTo>
                <a:lnTo>
                  <a:pt x="1464870" y="38100"/>
                </a:lnTo>
                <a:lnTo>
                  <a:pt x="1468043" y="38327"/>
                </a:lnTo>
                <a:lnTo>
                  <a:pt x="1470989" y="38554"/>
                </a:lnTo>
                <a:lnTo>
                  <a:pt x="1473935" y="39235"/>
                </a:lnTo>
                <a:lnTo>
                  <a:pt x="1477107" y="40143"/>
                </a:lnTo>
                <a:lnTo>
                  <a:pt x="1479827" y="40825"/>
                </a:lnTo>
                <a:lnTo>
                  <a:pt x="1482773" y="42187"/>
                </a:lnTo>
                <a:lnTo>
                  <a:pt x="1485718" y="43322"/>
                </a:lnTo>
                <a:lnTo>
                  <a:pt x="1488438" y="44684"/>
                </a:lnTo>
                <a:lnTo>
                  <a:pt x="1491157" y="46500"/>
                </a:lnTo>
                <a:lnTo>
                  <a:pt x="1493876" y="48317"/>
                </a:lnTo>
                <a:lnTo>
                  <a:pt x="1496143" y="50133"/>
                </a:lnTo>
                <a:lnTo>
                  <a:pt x="1498409" y="52176"/>
                </a:lnTo>
                <a:lnTo>
                  <a:pt x="1500675" y="54447"/>
                </a:lnTo>
                <a:lnTo>
                  <a:pt x="1502714" y="56490"/>
                </a:lnTo>
                <a:lnTo>
                  <a:pt x="1504754" y="59214"/>
                </a:lnTo>
                <a:lnTo>
                  <a:pt x="1506567" y="61485"/>
                </a:lnTo>
                <a:lnTo>
                  <a:pt x="1508153" y="64436"/>
                </a:lnTo>
                <a:lnTo>
                  <a:pt x="1509739" y="66934"/>
                </a:lnTo>
                <a:lnTo>
                  <a:pt x="1511099" y="69658"/>
                </a:lnTo>
                <a:lnTo>
                  <a:pt x="1512005" y="72609"/>
                </a:lnTo>
                <a:lnTo>
                  <a:pt x="1513138" y="75334"/>
                </a:lnTo>
                <a:lnTo>
                  <a:pt x="1514045" y="78512"/>
                </a:lnTo>
                <a:lnTo>
                  <a:pt x="1514725" y="81691"/>
                </a:lnTo>
                <a:lnTo>
                  <a:pt x="1515178" y="84642"/>
                </a:lnTo>
                <a:lnTo>
                  <a:pt x="1515405" y="87821"/>
                </a:lnTo>
                <a:lnTo>
                  <a:pt x="1543051" y="488083"/>
                </a:lnTo>
                <a:lnTo>
                  <a:pt x="1543051" y="493305"/>
                </a:lnTo>
                <a:lnTo>
                  <a:pt x="1542371" y="498754"/>
                </a:lnTo>
                <a:lnTo>
                  <a:pt x="1541691" y="503976"/>
                </a:lnTo>
                <a:lnTo>
                  <a:pt x="1540105" y="509198"/>
                </a:lnTo>
                <a:lnTo>
                  <a:pt x="1538066" y="513965"/>
                </a:lnTo>
                <a:lnTo>
                  <a:pt x="1535800" y="518506"/>
                </a:lnTo>
                <a:lnTo>
                  <a:pt x="1532854" y="522820"/>
                </a:lnTo>
                <a:lnTo>
                  <a:pt x="1529908" y="526906"/>
                </a:lnTo>
                <a:lnTo>
                  <a:pt x="1526282" y="530539"/>
                </a:lnTo>
                <a:lnTo>
                  <a:pt x="1522429" y="533944"/>
                </a:lnTo>
                <a:lnTo>
                  <a:pt x="1518350" y="537123"/>
                </a:lnTo>
                <a:lnTo>
                  <a:pt x="1513592" y="539620"/>
                </a:lnTo>
                <a:lnTo>
                  <a:pt x="1509059" y="541663"/>
                </a:lnTo>
                <a:lnTo>
                  <a:pt x="1503847" y="543253"/>
                </a:lnTo>
                <a:lnTo>
                  <a:pt x="1498635" y="544615"/>
                </a:lnTo>
                <a:lnTo>
                  <a:pt x="1493197" y="545069"/>
                </a:lnTo>
                <a:lnTo>
                  <a:pt x="1488211" y="545296"/>
                </a:lnTo>
                <a:lnTo>
                  <a:pt x="1482999" y="544842"/>
                </a:lnTo>
                <a:lnTo>
                  <a:pt x="1478014" y="543934"/>
                </a:lnTo>
                <a:lnTo>
                  <a:pt x="1473481" y="542799"/>
                </a:lnTo>
                <a:lnTo>
                  <a:pt x="1469629" y="541437"/>
                </a:lnTo>
                <a:lnTo>
                  <a:pt x="1466003" y="539847"/>
                </a:lnTo>
                <a:lnTo>
                  <a:pt x="1462604" y="537804"/>
                </a:lnTo>
                <a:lnTo>
                  <a:pt x="1459205" y="535761"/>
                </a:lnTo>
                <a:lnTo>
                  <a:pt x="1456032" y="533490"/>
                </a:lnTo>
                <a:lnTo>
                  <a:pt x="1453086" y="530766"/>
                </a:lnTo>
                <a:lnTo>
                  <a:pt x="1450367" y="528041"/>
                </a:lnTo>
                <a:lnTo>
                  <a:pt x="1447874" y="525090"/>
                </a:lnTo>
                <a:lnTo>
                  <a:pt x="1445382" y="522139"/>
                </a:lnTo>
                <a:lnTo>
                  <a:pt x="1443342" y="518733"/>
                </a:lnTo>
                <a:lnTo>
                  <a:pt x="1441529" y="515100"/>
                </a:lnTo>
                <a:lnTo>
                  <a:pt x="1439943" y="511468"/>
                </a:lnTo>
                <a:lnTo>
                  <a:pt x="1438583" y="507608"/>
                </a:lnTo>
                <a:lnTo>
                  <a:pt x="1437677" y="503749"/>
                </a:lnTo>
                <a:lnTo>
                  <a:pt x="1436770" y="499662"/>
                </a:lnTo>
                <a:lnTo>
                  <a:pt x="1436317" y="495348"/>
                </a:lnTo>
                <a:lnTo>
                  <a:pt x="1419775" y="256735"/>
                </a:lnTo>
                <a:lnTo>
                  <a:pt x="1404592" y="280119"/>
                </a:lnTo>
                <a:lnTo>
                  <a:pt x="1396434" y="292606"/>
                </a:lnTo>
                <a:lnTo>
                  <a:pt x="1387596" y="304866"/>
                </a:lnTo>
                <a:lnTo>
                  <a:pt x="1378531" y="317580"/>
                </a:lnTo>
                <a:lnTo>
                  <a:pt x="1369014" y="330748"/>
                </a:lnTo>
                <a:lnTo>
                  <a:pt x="1359270" y="343916"/>
                </a:lnTo>
                <a:lnTo>
                  <a:pt x="1348845" y="357311"/>
                </a:lnTo>
                <a:lnTo>
                  <a:pt x="1338421" y="370933"/>
                </a:lnTo>
                <a:lnTo>
                  <a:pt x="1327317" y="384782"/>
                </a:lnTo>
                <a:lnTo>
                  <a:pt x="1315760" y="398632"/>
                </a:lnTo>
                <a:lnTo>
                  <a:pt x="1303750" y="412935"/>
                </a:lnTo>
                <a:lnTo>
                  <a:pt x="1291513" y="426784"/>
                </a:lnTo>
                <a:lnTo>
                  <a:pt x="1278823" y="441314"/>
                </a:lnTo>
                <a:lnTo>
                  <a:pt x="1265679" y="455390"/>
                </a:lnTo>
                <a:lnTo>
                  <a:pt x="1252082" y="469920"/>
                </a:lnTo>
                <a:lnTo>
                  <a:pt x="1233500" y="488991"/>
                </a:lnTo>
                <a:lnTo>
                  <a:pt x="1214465" y="507608"/>
                </a:lnTo>
                <a:lnTo>
                  <a:pt x="1195430" y="525998"/>
                </a:lnTo>
                <a:lnTo>
                  <a:pt x="1175715" y="543707"/>
                </a:lnTo>
                <a:lnTo>
                  <a:pt x="1156226" y="560961"/>
                </a:lnTo>
                <a:lnTo>
                  <a:pt x="1136058" y="577762"/>
                </a:lnTo>
                <a:lnTo>
                  <a:pt x="1115663" y="594336"/>
                </a:lnTo>
                <a:lnTo>
                  <a:pt x="1095041" y="610455"/>
                </a:lnTo>
                <a:lnTo>
                  <a:pt x="1074193" y="625893"/>
                </a:lnTo>
                <a:lnTo>
                  <a:pt x="1053118" y="641105"/>
                </a:lnTo>
                <a:lnTo>
                  <a:pt x="1031590" y="655408"/>
                </a:lnTo>
                <a:lnTo>
                  <a:pt x="1010062" y="669711"/>
                </a:lnTo>
                <a:lnTo>
                  <a:pt x="988081" y="683333"/>
                </a:lnTo>
                <a:lnTo>
                  <a:pt x="966099" y="696501"/>
                </a:lnTo>
                <a:lnTo>
                  <a:pt x="943891" y="709442"/>
                </a:lnTo>
                <a:lnTo>
                  <a:pt x="921004" y="721702"/>
                </a:lnTo>
                <a:lnTo>
                  <a:pt x="906954" y="729194"/>
                </a:lnTo>
                <a:lnTo>
                  <a:pt x="892451" y="736232"/>
                </a:lnTo>
                <a:lnTo>
                  <a:pt x="878174" y="743497"/>
                </a:lnTo>
                <a:lnTo>
                  <a:pt x="863671" y="750309"/>
                </a:lnTo>
                <a:lnTo>
                  <a:pt x="848941" y="756893"/>
                </a:lnTo>
                <a:lnTo>
                  <a:pt x="834212" y="763477"/>
                </a:lnTo>
                <a:lnTo>
                  <a:pt x="819482" y="769834"/>
                </a:lnTo>
                <a:lnTo>
                  <a:pt x="804526" y="775736"/>
                </a:lnTo>
                <a:lnTo>
                  <a:pt x="789569" y="781866"/>
                </a:lnTo>
                <a:lnTo>
                  <a:pt x="774613" y="787542"/>
                </a:lnTo>
                <a:lnTo>
                  <a:pt x="759430" y="793218"/>
                </a:lnTo>
                <a:lnTo>
                  <a:pt x="744247" y="798440"/>
                </a:lnTo>
                <a:lnTo>
                  <a:pt x="729064" y="803435"/>
                </a:lnTo>
                <a:lnTo>
                  <a:pt x="713655" y="808657"/>
                </a:lnTo>
                <a:lnTo>
                  <a:pt x="698472" y="813197"/>
                </a:lnTo>
                <a:lnTo>
                  <a:pt x="682609" y="817965"/>
                </a:lnTo>
                <a:lnTo>
                  <a:pt x="667199" y="822279"/>
                </a:lnTo>
                <a:lnTo>
                  <a:pt x="651563" y="826365"/>
                </a:lnTo>
                <a:lnTo>
                  <a:pt x="635701" y="830452"/>
                </a:lnTo>
                <a:lnTo>
                  <a:pt x="620064" y="834084"/>
                </a:lnTo>
                <a:lnTo>
                  <a:pt x="604202" y="837717"/>
                </a:lnTo>
                <a:lnTo>
                  <a:pt x="588112" y="841350"/>
                </a:lnTo>
                <a:lnTo>
                  <a:pt x="572249" y="844528"/>
                </a:lnTo>
                <a:lnTo>
                  <a:pt x="555933" y="847479"/>
                </a:lnTo>
                <a:lnTo>
                  <a:pt x="539618" y="850431"/>
                </a:lnTo>
                <a:lnTo>
                  <a:pt x="523528" y="852928"/>
                </a:lnTo>
                <a:lnTo>
                  <a:pt x="507212" y="855653"/>
                </a:lnTo>
                <a:lnTo>
                  <a:pt x="490896" y="857923"/>
                </a:lnTo>
                <a:lnTo>
                  <a:pt x="474353" y="859966"/>
                </a:lnTo>
                <a:lnTo>
                  <a:pt x="458037" y="861783"/>
                </a:lnTo>
                <a:lnTo>
                  <a:pt x="441268" y="863372"/>
                </a:lnTo>
                <a:lnTo>
                  <a:pt x="424726" y="864961"/>
                </a:lnTo>
                <a:lnTo>
                  <a:pt x="419287" y="865188"/>
                </a:lnTo>
                <a:lnTo>
                  <a:pt x="414075" y="864734"/>
                </a:lnTo>
                <a:lnTo>
                  <a:pt x="409089" y="863826"/>
                </a:lnTo>
                <a:lnTo>
                  <a:pt x="404104" y="862464"/>
                </a:lnTo>
                <a:lnTo>
                  <a:pt x="400252" y="861329"/>
                </a:lnTo>
                <a:lnTo>
                  <a:pt x="396626" y="859739"/>
                </a:lnTo>
                <a:lnTo>
                  <a:pt x="393227" y="857923"/>
                </a:lnTo>
                <a:lnTo>
                  <a:pt x="389827" y="855880"/>
                </a:lnTo>
                <a:lnTo>
                  <a:pt x="386882" y="853609"/>
                </a:lnTo>
                <a:lnTo>
                  <a:pt x="383936" y="850885"/>
                </a:lnTo>
                <a:lnTo>
                  <a:pt x="381216" y="848161"/>
                </a:lnTo>
                <a:lnTo>
                  <a:pt x="378497" y="845209"/>
                </a:lnTo>
                <a:lnTo>
                  <a:pt x="376231" y="842258"/>
                </a:lnTo>
                <a:lnTo>
                  <a:pt x="374191" y="838852"/>
                </a:lnTo>
                <a:lnTo>
                  <a:pt x="372378" y="835447"/>
                </a:lnTo>
                <a:lnTo>
                  <a:pt x="370566" y="831814"/>
                </a:lnTo>
                <a:lnTo>
                  <a:pt x="369206" y="827955"/>
                </a:lnTo>
                <a:lnTo>
                  <a:pt x="368299" y="824095"/>
                </a:lnTo>
                <a:lnTo>
                  <a:pt x="367620" y="820008"/>
                </a:lnTo>
                <a:lnTo>
                  <a:pt x="366940" y="815922"/>
                </a:lnTo>
                <a:lnTo>
                  <a:pt x="366713" y="810473"/>
                </a:lnTo>
                <a:lnTo>
                  <a:pt x="367167" y="805024"/>
                </a:lnTo>
                <a:lnTo>
                  <a:pt x="368073" y="799802"/>
                </a:lnTo>
                <a:lnTo>
                  <a:pt x="369206" y="795034"/>
                </a:lnTo>
                <a:lnTo>
                  <a:pt x="371472" y="790040"/>
                </a:lnTo>
                <a:lnTo>
                  <a:pt x="373738" y="785272"/>
                </a:lnTo>
                <a:lnTo>
                  <a:pt x="376231" y="780958"/>
                </a:lnTo>
                <a:lnTo>
                  <a:pt x="379403" y="776872"/>
                </a:lnTo>
                <a:lnTo>
                  <a:pt x="383029" y="773239"/>
                </a:lnTo>
                <a:lnTo>
                  <a:pt x="386882" y="769607"/>
                </a:lnTo>
                <a:lnTo>
                  <a:pt x="390961" y="766882"/>
                </a:lnTo>
                <a:lnTo>
                  <a:pt x="395266" y="763931"/>
                </a:lnTo>
                <a:lnTo>
                  <a:pt x="400252" y="761887"/>
                </a:lnTo>
                <a:lnTo>
                  <a:pt x="405237" y="760071"/>
                </a:lnTo>
                <a:lnTo>
                  <a:pt x="410222" y="758709"/>
                </a:lnTo>
                <a:lnTo>
                  <a:pt x="415661" y="758255"/>
                </a:lnTo>
                <a:lnTo>
                  <a:pt x="431071" y="756666"/>
                </a:lnTo>
                <a:lnTo>
                  <a:pt x="446027" y="755076"/>
                </a:lnTo>
                <a:lnTo>
                  <a:pt x="461210" y="753714"/>
                </a:lnTo>
                <a:lnTo>
                  <a:pt x="476166" y="751898"/>
                </a:lnTo>
                <a:lnTo>
                  <a:pt x="491123" y="749854"/>
                </a:lnTo>
                <a:lnTo>
                  <a:pt x="506079" y="747357"/>
                </a:lnTo>
                <a:lnTo>
                  <a:pt x="521035" y="745087"/>
                </a:lnTo>
                <a:lnTo>
                  <a:pt x="535765" y="742589"/>
                </a:lnTo>
                <a:lnTo>
                  <a:pt x="550495" y="739638"/>
                </a:lnTo>
                <a:lnTo>
                  <a:pt x="565224" y="736913"/>
                </a:lnTo>
                <a:lnTo>
                  <a:pt x="579728" y="733735"/>
                </a:lnTo>
                <a:lnTo>
                  <a:pt x="594231" y="730329"/>
                </a:lnTo>
                <a:lnTo>
                  <a:pt x="608734" y="726697"/>
                </a:lnTo>
                <a:lnTo>
                  <a:pt x="623010" y="723064"/>
                </a:lnTo>
                <a:lnTo>
                  <a:pt x="637287" y="719432"/>
                </a:lnTo>
                <a:lnTo>
                  <a:pt x="651563" y="715345"/>
                </a:lnTo>
                <a:lnTo>
                  <a:pt x="665613" y="711259"/>
                </a:lnTo>
                <a:lnTo>
                  <a:pt x="679890" y="706945"/>
                </a:lnTo>
                <a:lnTo>
                  <a:pt x="693713" y="702404"/>
                </a:lnTo>
                <a:lnTo>
                  <a:pt x="707763" y="697864"/>
                </a:lnTo>
                <a:lnTo>
                  <a:pt x="721586" y="692869"/>
                </a:lnTo>
                <a:lnTo>
                  <a:pt x="735183" y="687874"/>
                </a:lnTo>
                <a:lnTo>
                  <a:pt x="749233" y="682652"/>
                </a:lnTo>
                <a:lnTo>
                  <a:pt x="762603" y="677430"/>
                </a:lnTo>
                <a:lnTo>
                  <a:pt x="776199" y="671755"/>
                </a:lnTo>
                <a:lnTo>
                  <a:pt x="789569" y="666079"/>
                </a:lnTo>
                <a:lnTo>
                  <a:pt x="803166" y="660176"/>
                </a:lnTo>
                <a:lnTo>
                  <a:pt x="816536" y="654273"/>
                </a:lnTo>
                <a:lnTo>
                  <a:pt x="829679" y="648143"/>
                </a:lnTo>
                <a:lnTo>
                  <a:pt x="842823" y="641559"/>
                </a:lnTo>
                <a:lnTo>
                  <a:pt x="855966" y="634975"/>
                </a:lnTo>
                <a:lnTo>
                  <a:pt x="868883" y="628164"/>
                </a:lnTo>
                <a:lnTo>
                  <a:pt x="889505" y="617039"/>
                </a:lnTo>
                <a:lnTo>
                  <a:pt x="910126" y="605460"/>
                </a:lnTo>
                <a:lnTo>
                  <a:pt x="930068" y="593655"/>
                </a:lnTo>
                <a:lnTo>
                  <a:pt x="950237" y="580941"/>
                </a:lnTo>
                <a:lnTo>
                  <a:pt x="970178" y="568000"/>
                </a:lnTo>
                <a:lnTo>
                  <a:pt x="989667" y="554832"/>
                </a:lnTo>
                <a:lnTo>
                  <a:pt x="1008929" y="540982"/>
                </a:lnTo>
                <a:lnTo>
                  <a:pt x="1027964" y="526906"/>
                </a:lnTo>
                <a:lnTo>
                  <a:pt x="1046773" y="512149"/>
                </a:lnTo>
                <a:lnTo>
                  <a:pt x="1065355" y="497165"/>
                </a:lnTo>
                <a:lnTo>
                  <a:pt x="1083937" y="481726"/>
                </a:lnTo>
                <a:lnTo>
                  <a:pt x="1102066" y="466061"/>
                </a:lnTo>
                <a:lnTo>
                  <a:pt x="1119742" y="449714"/>
                </a:lnTo>
                <a:lnTo>
                  <a:pt x="1137644" y="433141"/>
                </a:lnTo>
                <a:lnTo>
                  <a:pt x="1154866" y="416113"/>
                </a:lnTo>
                <a:lnTo>
                  <a:pt x="1171862" y="398859"/>
                </a:lnTo>
                <a:lnTo>
                  <a:pt x="1184779" y="385236"/>
                </a:lnTo>
                <a:lnTo>
                  <a:pt x="1197469" y="371841"/>
                </a:lnTo>
                <a:lnTo>
                  <a:pt x="1209480" y="358219"/>
                </a:lnTo>
                <a:lnTo>
                  <a:pt x="1221037" y="344597"/>
                </a:lnTo>
                <a:lnTo>
                  <a:pt x="1232367" y="331429"/>
                </a:lnTo>
                <a:lnTo>
                  <a:pt x="1243245" y="318261"/>
                </a:lnTo>
                <a:lnTo>
                  <a:pt x="1253895" y="305093"/>
                </a:lnTo>
                <a:lnTo>
                  <a:pt x="1263866" y="292606"/>
                </a:lnTo>
                <a:lnTo>
                  <a:pt x="1273384" y="279665"/>
                </a:lnTo>
                <a:lnTo>
                  <a:pt x="1282675" y="267178"/>
                </a:lnTo>
                <a:lnTo>
                  <a:pt x="1291739" y="255145"/>
                </a:lnTo>
                <a:lnTo>
                  <a:pt x="1300124" y="242886"/>
                </a:lnTo>
                <a:lnTo>
                  <a:pt x="1308282" y="231307"/>
                </a:lnTo>
                <a:lnTo>
                  <a:pt x="1316213" y="219728"/>
                </a:lnTo>
                <a:lnTo>
                  <a:pt x="1330263" y="197706"/>
                </a:lnTo>
                <a:lnTo>
                  <a:pt x="1107958" y="281027"/>
                </a:lnTo>
                <a:lnTo>
                  <a:pt x="1102746" y="282390"/>
                </a:lnTo>
                <a:lnTo>
                  <a:pt x="1097534" y="283525"/>
                </a:lnTo>
                <a:lnTo>
                  <a:pt x="1092322" y="283979"/>
                </a:lnTo>
                <a:lnTo>
                  <a:pt x="1087110" y="283979"/>
                </a:lnTo>
                <a:lnTo>
                  <a:pt x="1081898" y="283752"/>
                </a:lnTo>
                <a:lnTo>
                  <a:pt x="1076686" y="282844"/>
                </a:lnTo>
                <a:lnTo>
                  <a:pt x="1071927" y="281255"/>
                </a:lnTo>
                <a:lnTo>
                  <a:pt x="1067168" y="279438"/>
                </a:lnTo>
                <a:lnTo>
                  <a:pt x="1062636" y="277168"/>
                </a:lnTo>
                <a:lnTo>
                  <a:pt x="1058103" y="274216"/>
                </a:lnTo>
                <a:lnTo>
                  <a:pt x="1054251" y="270811"/>
                </a:lnTo>
                <a:lnTo>
                  <a:pt x="1050399" y="267178"/>
                </a:lnTo>
                <a:lnTo>
                  <a:pt x="1047226" y="263319"/>
                </a:lnTo>
                <a:lnTo>
                  <a:pt x="1044054" y="259005"/>
                </a:lnTo>
                <a:lnTo>
                  <a:pt x="1041561" y="254237"/>
                </a:lnTo>
                <a:lnTo>
                  <a:pt x="1039295" y="249470"/>
                </a:lnTo>
                <a:lnTo>
                  <a:pt x="1037482" y="244021"/>
                </a:lnTo>
                <a:lnTo>
                  <a:pt x="1036575" y="238799"/>
                </a:lnTo>
                <a:lnTo>
                  <a:pt x="1036122" y="233350"/>
                </a:lnTo>
                <a:lnTo>
                  <a:pt x="1036122" y="228355"/>
                </a:lnTo>
                <a:lnTo>
                  <a:pt x="1036349" y="223134"/>
                </a:lnTo>
                <a:lnTo>
                  <a:pt x="1037255" y="218139"/>
                </a:lnTo>
                <a:lnTo>
                  <a:pt x="1038841" y="213144"/>
                </a:lnTo>
                <a:lnTo>
                  <a:pt x="1040654" y="208376"/>
                </a:lnTo>
                <a:lnTo>
                  <a:pt x="1042920" y="203836"/>
                </a:lnTo>
                <a:lnTo>
                  <a:pt x="1045866" y="199295"/>
                </a:lnTo>
                <a:lnTo>
                  <a:pt x="1049266" y="195435"/>
                </a:lnTo>
                <a:lnTo>
                  <a:pt x="1052891" y="191576"/>
                </a:lnTo>
                <a:lnTo>
                  <a:pt x="1056744" y="188170"/>
                </a:lnTo>
                <a:lnTo>
                  <a:pt x="1061049" y="185219"/>
                </a:lnTo>
                <a:lnTo>
                  <a:pt x="1065582" y="182494"/>
                </a:lnTo>
                <a:lnTo>
                  <a:pt x="1070567" y="180451"/>
                </a:lnTo>
                <a:lnTo>
                  <a:pt x="1443569" y="41279"/>
                </a:lnTo>
                <a:lnTo>
                  <a:pt x="1446288" y="40370"/>
                </a:lnTo>
                <a:lnTo>
                  <a:pt x="1449461" y="39462"/>
                </a:lnTo>
                <a:lnTo>
                  <a:pt x="1452633" y="38781"/>
                </a:lnTo>
                <a:lnTo>
                  <a:pt x="1455579" y="38327"/>
                </a:lnTo>
                <a:lnTo>
                  <a:pt x="1458752" y="38100"/>
                </a:lnTo>
                <a:close/>
                <a:moveTo>
                  <a:pt x="102528" y="0"/>
                </a:moveTo>
                <a:lnTo>
                  <a:pt x="107971" y="454"/>
                </a:lnTo>
                <a:lnTo>
                  <a:pt x="113189" y="681"/>
                </a:lnTo>
                <a:lnTo>
                  <a:pt x="118406" y="1361"/>
                </a:lnTo>
                <a:lnTo>
                  <a:pt x="123169" y="2268"/>
                </a:lnTo>
                <a:lnTo>
                  <a:pt x="128386" y="3403"/>
                </a:lnTo>
                <a:lnTo>
                  <a:pt x="133376" y="4764"/>
                </a:lnTo>
                <a:lnTo>
                  <a:pt x="137913" y="6578"/>
                </a:lnTo>
                <a:lnTo>
                  <a:pt x="142450" y="8393"/>
                </a:lnTo>
                <a:lnTo>
                  <a:pt x="147213" y="10434"/>
                </a:lnTo>
                <a:lnTo>
                  <a:pt x="151523" y="12476"/>
                </a:lnTo>
                <a:lnTo>
                  <a:pt x="156059" y="14971"/>
                </a:lnTo>
                <a:lnTo>
                  <a:pt x="160143" y="17693"/>
                </a:lnTo>
                <a:lnTo>
                  <a:pt x="164225" y="20642"/>
                </a:lnTo>
                <a:lnTo>
                  <a:pt x="168082" y="23590"/>
                </a:lnTo>
                <a:lnTo>
                  <a:pt x="171711" y="26993"/>
                </a:lnTo>
                <a:lnTo>
                  <a:pt x="175340" y="30169"/>
                </a:lnTo>
                <a:lnTo>
                  <a:pt x="178743" y="33798"/>
                </a:lnTo>
                <a:lnTo>
                  <a:pt x="181918" y="37427"/>
                </a:lnTo>
                <a:lnTo>
                  <a:pt x="185094" y="41510"/>
                </a:lnTo>
                <a:lnTo>
                  <a:pt x="188043" y="45593"/>
                </a:lnTo>
                <a:lnTo>
                  <a:pt x="190538" y="49676"/>
                </a:lnTo>
                <a:lnTo>
                  <a:pt x="193033" y="53986"/>
                </a:lnTo>
                <a:lnTo>
                  <a:pt x="195074" y="58296"/>
                </a:lnTo>
                <a:lnTo>
                  <a:pt x="197343" y="63059"/>
                </a:lnTo>
                <a:lnTo>
                  <a:pt x="199157" y="67596"/>
                </a:lnTo>
                <a:lnTo>
                  <a:pt x="200745" y="72359"/>
                </a:lnTo>
                <a:lnTo>
                  <a:pt x="202106" y="77122"/>
                </a:lnTo>
                <a:lnTo>
                  <a:pt x="203467" y="82340"/>
                </a:lnTo>
                <a:lnTo>
                  <a:pt x="204148" y="87330"/>
                </a:lnTo>
                <a:lnTo>
                  <a:pt x="205055" y="92320"/>
                </a:lnTo>
                <a:lnTo>
                  <a:pt x="205282" y="97537"/>
                </a:lnTo>
                <a:lnTo>
                  <a:pt x="205509" y="102981"/>
                </a:lnTo>
                <a:lnTo>
                  <a:pt x="205509" y="2092965"/>
                </a:lnTo>
                <a:lnTo>
                  <a:pt x="2195719" y="2092965"/>
                </a:lnTo>
                <a:lnTo>
                  <a:pt x="2201163" y="2093192"/>
                </a:lnTo>
                <a:lnTo>
                  <a:pt x="2206380" y="2093419"/>
                </a:lnTo>
                <a:lnTo>
                  <a:pt x="2211597" y="2094326"/>
                </a:lnTo>
                <a:lnTo>
                  <a:pt x="2216587" y="2095233"/>
                </a:lnTo>
                <a:lnTo>
                  <a:pt x="2221578" y="2096367"/>
                </a:lnTo>
                <a:lnTo>
                  <a:pt x="2226568" y="2097501"/>
                </a:lnTo>
                <a:lnTo>
                  <a:pt x="2231105" y="2099316"/>
                </a:lnTo>
                <a:lnTo>
                  <a:pt x="2235868" y="2101131"/>
                </a:lnTo>
                <a:lnTo>
                  <a:pt x="2240405" y="2103172"/>
                </a:lnTo>
                <a:lnTo>
                  <a:pt x="2244714" y="2105667"/>
                </a:lnTo>
                <a:lnTo>
                  <a:pt x="2249251" y="2107936"/>
                </a:lnTo>
                <a:lnTo>
                  <a:pt x="2253334" y="2110658"/>
                </a:lnTo>
                <a:lnTo>
                  <a:pt x="2257417" y="2113606"/>
                </a:lnTo>
                <a:lnTo>
                  <a:pt x="2261273" y="2116328"/>
                </a:lnTo>
                <a:lnTo>
                  <a:pt x="2264902" y="2119731"/>
                </a:lnTo>
                <a:lnTo>
                  <a:pt x="2268532" y="2123133"/>
                </a:lnTo>
                <a:lnTo>
                  <a:pt x="2271934" y="2126763"/>
                </a:lnTo>
                <a:lnTo>
                  <a:pt x="2275337" y="2130619"/>
                </a:lnTo>
                <a:lnTo>
                  <a:pt x="2278285" y="2134475"/>
                </a:lnTo>
                <a:lnTo>
                  <a:pt x="2281234" y="2138331"/>
                </a:lnTo>
                <a:lnTo>
                  <a:pt x="2283729" y="2142414"/>
                </a:lnTo>
                <a:lnTo>
                  <a:pt x="2286224" y="2146724"/>
                </a:lnTo>
                <a:lnTo>
                  <a:pt x="2288720" y="2151260"/>
                </a:lnTo>
                <a:lnTo>
                  <a:pt x="2290761" y="2155797"/>
                </a:lnTo>
                <a:lnTo>
                  <a:pt x="2292576" y="2160560"/>
                </a:lnTo>
                <a:lnTo>
                  <a:pt x="2294164" y="2165324"/>
                </a:lnTo>
                <a:lnTo>
                  <a:pt x="2295298" y="2170087"/>
                </a:lnTo>
                <a:lnTo>
                  <a:pt x="2296659" y="2175304"/>
                </a:lnTo>
                <a:lnTo>
                  <a:pt x="2297339" y="2180068"/>
                </a:lnTo>
                <a:lnTo>
                  <a:pt x="2298246" y="2185285"/>
                </a:lnTo>
                <a:lnTo>
                  <a:pt x="2298473" y="2190729"/>
                </a:lnTo>
                <a:lnTo>
                  <a:pt x="2298700" y="2195946"/>
                </a:lnTo>
                <a:lnTo>
                  <a:pt x="2298473" y="2201163"/>
                </a:lnTo>
                <a:lnTo>
                  <a:pt x="2298246" y="2206380"/>
                </a:lnTo>
                <a:lnTo>
                  <a:pt x="2297339" y="2211597"/>
                </a:lnTo>
                <a:lnTo>
                  <a:pt x="2296659" y="2216361"/>
                </a:lnTo>
                <a:lnTo>
                  <a:pt x="2295298" y="2221578"/>
                </a:lnTo>
                <a:lnTo>
                  <a:pt x="2294164" y="2226568"/>
                </a:lnTo>
                <a:lnTo>
                  <a:pt x="2292576" y="2231105"/>
                </a:lnTo>
                <a:lnTo>
                  <a:pt x="2290761" y="2235868"/>
                </a:lnTo>
                <a:lnTo>
                  <a:pt x="2288720" y="2240405"/>
                </a:lnTo>
                <a:lnTo>
                  <a:pt x="2286224" y="2244941"/>
                </a:lnTo>
                <a:lnTo>
                  <a:pt x="2283729" y="2249251"/>
                </a:lnTo>
                <a:lnTo>
                  <a:pt x="2281234" y="2253334"/>
                </a:lnTo>
                <a:lnTo>
                  <a:pt x="2278285" y="2257417"/>
                </a:lnTo>
                <a:lnTo>
                  <a:pt x="2275337" y="2261273"/>
                </a:lnTo>
                <a:lnTo>
                  <a:pt x="2271934" y="2264902"/>
                </a:lnTo>
                <a:lnTo>
                  <a:pt x="2268532" y="2268532"/>
                </a:lnTo>
                <a:lnTo>
                  <a:pt x="2264902" y="2271934"/>
                </a:lnTo>
                <a:lnTo>
                  <a:pt x="2261273" y="2275337"/>
                </a:lnTo>
                <a:lnTo>
                  <a:pt x="2257417" y="2278059"/>
                </a:lnTo>
                <a:lnTo>
                  <a:pt x="2253334" y="2281234"/>
                </a:lnTo>
                <a:lnTo>
                  <a:pt x="2249251" y="2283729"/>
                </a:lnTo>
                <a:lnTo>
                  <a:pt x="2244714" y="2286451"/>
                </a:lnTo>
                <a:lnTo>
                  <a:pt x="2240405" y="2288493"/>
                </a:lnTo>
                <a:lnTo>
                  <a:pt x="2235868" y="2290534"/>
                </a:lnTo>
                <a:lnTo>
                  <a:pt x="2231105" y="2292349"/>
                </a:lnTo>
                <a:lnTo>
                  <a:pt x="2226568" y="2294164"/>
                </a:lnTo>
                <a:lnTo>
                  <a:pt x="2221578" y="2295298"/>
                </a:lnTo>
                <a:lnTo>
                  <a:pt x="2216587" y="2296659"/>
                </a:lnTo>
                <a:lnTo>
                  <a:pt x="2211597" y="2297566"/>
                </a:lnTo>
                <a:lnTo>
                  <a:pt x="2206380" y="2298246"/>
                </a:lnTo>
                <a:lnTo>
                  <a:pt x="2201163" y="2298473"/>
                </a:lnTo>
                <a:lnTo>
                  <a:pt x="2195719" y="2298700"/>
                </a:lnTo>
                <a:lnTo>
                  <a:pt x="102528" y="2298700"/>
                </a:lnTo>
                <a:lnTo>
                  <a:pt x="97310" y="2298473"/>
                </a:lnTo>
                <a:lnTo>
                  <a:pt x="92093" y="2298246"/>
                </a:lnTo>
                <a:lnTo>
                  <a:pt x="86876" y="2297566"/>
                </a:lnTo>
                <a:lnTo>
                  <a:pt x="81886" y="2296659"/>
                </a:lnTo>
                <a:lnTo>
                  <a:pt x="77122" y="2295298"/>
                </a:lnTo>
                <a:lnTo>
                  <a:pt x="72132" y="2294164"/>
                </a:lnTo>
                <a:lnTo>
                  <a:pt x="67142" y="2292349"/>
                </a:lnTo>
                <a:lnTo>
                  <a:pt x="62605" y="2290534"/>
                </a:lnTo>
                <a:lnTo>
                  <a:pt x="57842" y="2288493"/>
                </a:lnTo>
                <a:lnTo>
                  <a:pt x="53532" y="2286451"/>
                </a:lnTo>
                <a:lnTo>
                  <a:pt x="49449" y="2283729"/>
                </a:lnTo>
                <a:lnTo>
                  <a:pt x="45139" y="2281234"/>
                </a:lnTo>
                <a:lnTo>
                  <a:pt x="41283" y="2278059"/>
                </a:lnTo>
                <a:lnTo>
                  <a:pt x="37200" y="2275337"/>
                </a:lnTo>
                <a:lnTo>
                  <a:pt x="33344" y="2271934"/>
                </a:lnTo>
                <a:lnTo>
                  <a:pt x="29715" y="2268532"/>
                </a:lnTo>
                <a:lnTo>
                  <a:pt x="26539" y="2264902"/>
                </a:lnTo>
                <a:lnTo>
                  <a:pt x="23364" y="2261273"/>
                </a:lnTo>
                <a:lnTo>
                  <a:pt x="20188" y="2257417"/>
                </a:lnTo>
                <a:lnTo>
                  <a:pt x="17466" y="2253334"/>
                </a:lnTo>
                <a:lnTo>
                  <a:pt x="14517" y="2249251"/>
                </a:lnTo>
                <a:lnTo>
                  <a:pt x="12249" y="2244941"/>
                </a:lnTo>
                <a:lnTo>
                  <a:pt x="9981" y="2240405"/>
                </a:lnTo>
                <a:lnTo>
                  <a:pt x="7939" y="2235868"/>
                </a:lnTo>
                <a:lnTo>
                  <a:pt x="6125" y="2231105"/>
                </a:lnTo>
                <a:lnTo>
                  <a:pt x="4537" y="2226568"/>
                </a:lnTo>
                <a:lnTo>
                  <a:pt x="2949" y="2221578"/>
                </a:lnTo>
                <a:lnTo>
                  <a:pt x="2042" y="2216361"/>
                </a:lnTo>
                <a:lnTo>
                  <a:pt x="907" y="2211597"/>
                </a:lnTo>
                <a:lnTo>
                  <a:pt x="454" y="2206380"/>
                </a:lnTo>
                <a:lnTo>
                  <a:pt x="0" y="2201163"/>
                </a:lnTo>
                <a:lnTo>
                  <a:pt x="0" y="2195946"/>
                </a:lnTo>
                <a:lnTo>
                  <a:pt x="0" y="102981"/>
                </a:lnTo>
                <a:lnTo>
                  <a:pt x="0" y="97537"/>
                </a:lnTo>
                <a:lnTo>
                  <a:pt x="454" y="92320"/>
                </a:lnTo>
                <a:lnTo>
                  <a:pt x="907" y="87330"/>
                </a:lnTo>
                <a:lnTo>
                  <a:pt x="2042" y="82340"/>
                </a:lnTo>
                <a:lnTo>
                  <a:pt x="2949" y="77122"/>
                </a:lnTo>
                <a:lnTo>
                  <a:pt x="4537" y="72359"/>
                </a:lnTo>
                <a:lnTo>
                  <a:pt x="6125" y="67596"/>
                </a:lnTo>
                <a:lnTo>
                  <a:pt x="7939" y="63059"/>
                </a:lnTo>
                <a:lnTo>
                  <a:pt x="9981" y="58296"/>
                </a:lnTo>
                <a:lnTo>
                  <a:pt x="12249" y="53986"/>
                </a:lnTo>
                <a:lnTo>
                  <a:pt x="14517" y="49676"/>
                </a:lnTo>
                <a:lnTo>
                  <a:pt x="17466" y="45593"/>
                </a:lnTo>
                <a:lnTo>
                  <a:pt x="20188" y="41510"/>
                </a:lnTo>
                <a:lnTo>
                  <a:pt x="23364" y="37427"/>
                </a:lnTo>
                <a:lnTo>
                  <a:pt x="26539" y="33798"/>
                </a:lnTo>
                <a:lnTo>
                  <a:pt x="29715" y="30169"/>
                </a:lnTo>
                <a:lnTo>
                  <a:pt x="33344" y="26993"/>
                </a:lnTo>
                <a:lnTo>
                  <a:pt x="37200" y="23590"/>
                </a:lnTo>
                <a:lnTo>
                  <a:pt x="41283" y="20642"/>
                </a:lnTo>
                <a:lnTo>
                  <a:pt x="45139" y="17693"/>
                </a:lnTo>
                <a:lnTo>
                  <a:pt x="49449" y="14971"/>
                </a:lnTo>
                <a:lnTo>
                  <a:pt x="53532" y="12476"/>
                </a:lnTo>
                <a:lnTo>
                  <a:pt x="57842" y="10434"/>
                </a:lnTo>
                <a:lnTo>
                  <a:pt x="62605" y="8393"/>
                </a:lnTo>
                <a:lnTo>
                  <a:pt x="67142" y="6578"/>
                </a:lnTo>
                <a:lnTo>
                  <a:pt x="72132" y="4764"/>
                </a:lnTo>
                <a:lnTo>
                  <a:pt x="77122" y="3403"/>
                </a:lnTo>
                <a:lnTo>
                  <a:pt x="81886" y="2268"/>
                </a:lnTo>
                <a:lnTo>
                  <a:pt x="86876" y="1361"/>
                </a:lnTo>
                <a:lnTo>
                  <a:pt x="92093" y="681"/>
                </a:lnTo>
                <a:lnTo>
                  <a:pt x="97310" y="454"/>
                </a:lnTo>
                <a:lnTo>
                  <a:pt x="10252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MH_Other_9"/>
          <p:cNvSpPr>
            <a:spLocks noChangeAspect="1"/>
          </p:cNvSpPr>
          <p:nvPr>
            <p:custDataLst>
              <p:tags r:id="rId9"/>
            </p:custDataLst>
          </p:nvPr>
        </p:nvSpPr>
        <p:spPr bwMode="auto">
          <a:xfrm>
            <a:off x="5656532" y="1340183"/>
            <a:ext cx="206375" cy="211516"/>
          </a:xfrm>
          <a:custGeom>
            <a:avLst/>
            <a:gdLst>
              <a:gd name="T0" fmla="*/ 1709661 w 2424113"/>
              <a:gd name="T1" fmla="*/ 1178878 h 2703513"/>
              <a:gd name="T2" fmla="*/ 1794476 w 2424113"/>
              <a:gd name="T3" fmla="*/ 1247141 h 2703513"/>
              <a:gd name="T4" fmla="*/ 1864996 w 2424113"/>
              <a:gd name="T5" fmla="*/ 1438593 h 2703513"/>
              <a:gd name="T6" fmla="*/ 1803052 w 2424113"/>
              <a:gd name="T7" fmla="*/ 1682751 h 2703513"/>
              <a:gd name="T8" fmla="*/ 1566715 w 2424113"/>
              <a:gd name="T9" fmla="*/ 1968501 h 2703513"/>
              <a:gd name="T10" fmla="*/ 1225550 w 2424113"/>
              <a:gd name="T11" fmla="*/ 2254251 h 2703513"/>
              <a:gd name="T12" fmla="*/ 1275740 w 2424113"/>
              <a:gd name="T13" fmla="*/ 2068514 h 2703513"/>
              <a:gd name="T14" fmla="*/ 1422816 w 2424113"/>
              <a:gd name="T15" fmla="*/ 1857376 h 2703513"/>
              <a:gd name="T16" fmla="*/ 1644541 w 2424113"/>
              <a:gd name="T17" fmla="*/ 1598931 h 2703513"/>
              <a:gd name="T18" fmla="*/ 1681707 w 2424113"/>
              <a:gd name="T19" fmla="*/ 1485583 h 2703513"/>
              <a:gd name="T20" fmla="*/ 1663918 w 2424113"/>
              <a:gd name="T21" fmla="*/ 1382078 h 2703513"/>
              <a:gd name="T22" fmla="*/ 1598481 w 2424113"/>
              <a:gd name="T23" fmla="*/ 1328421 h 2703513"/>
              <a:gd name="T24" fmla="*/ 1507630 w 2424113"/>
              <a:gd name="T25" fmla="*/ 1333183 h 2703513"/>
              <a:gd name="T26" fmla="*/ 1446640 w 2424113"/>
              <a:gd name="T27" fmla="*/ 1400176 h 2703513"/>
              <a:gd name="T28" fmla="*/ 1255410 w 2424113"/>
              <a:gd name="T29" fmla="*/ 1412241 h 2703513"/>
              <a:gd name="T30" fmla="*/ 1314812 w 2424113"/>
              <a:gd name="T31" fmla="*/ 1261746 h 2703513"/>
              <a:gd name="T32" fmla="*/ 1432028 w 2424113"/>
              <a:gd name="T33" fmla="*/ 1171893 h 2703513"/>
              <a:gd name="T34" fmla="*/ 794166 w 2424113"/>
              <a:gd name="T35" fmla="*/ 1458278 h 2703513"/>
              <a:gd name="T36" fmla="*/ 592061 w 2424113"/>
              <a:gd name="T37" fmla="*/ 1604328 h 2703513"/>
              <a:gd name="T38" fmla="*/ 662703 w 2424113"/>
              <a:gd name="T39" fmla="*/ 1366521 h 2703513"/>
              <a:gd name="T40" fmla="*/ 791315 w 2424113"/>
              <a:gd name="T41" fmla="*/ 1231266 h 2703513"/>
              <a:gd name="T42" fmla="*/ 113045 w 2424113"/>
              <a:gd name="T43" fmla="*/ 555625 h 2703513"/>
              <a:gd name="T44" fmla="*/ 382320 w 2424113"/>
              <a:gd name="T45" fmla="*/ 782186 h 2703513"/>
              <a:gd name="T46" fmla="*/ 442653 w 2424113"/>
              <a:gd name="T47" fmla="*/ 836446 h 2703513"/>
              <a:gd name="T48" fmla="*/ 773531 w 2424113"/>
              <a:gd name="T49" fmla="*/ 834225 h 2703513"/>
              <a:gd name="T50" fmla="*/ 831324 w 2424113"/>
              <a:gd name="T51" fmla="*/ 776474 h 2703513"/>
              <a:gd name="T52" fmla="*/ 1591837 w 2424113"/>
              <a:gd name="T53" fmla="*/ 719993 h 2703513"/>
              <a:gd name="T54" fmla="*/ 1617557 w 2424113"/>
              <a:gd name="T55" fmla="*/ 806936 h 2703513"/>
              <a:gd name="T56" fmla="*/ 1682336 w 2424113"/>
              <a:gd name="T57" fmla="*/ 853899 h 2703513"/>
              <a:gd name="T58" fmla="*/ 2012262 w 2424113"/>
              <a:gd name="T59" fmla="*/ 843427 h 2703513"/>
              <a:gd name="T60" fmla="*/ 2065291 w 2424113"/>
              <a:gd name="T61" fmla="*/ 779013 h 2703513"/>
              <a:gd name="T62" fmla="*/ 2328216 w 2424113"/>
              <a:gd name="T63" fmla="*/ 557212 h 2703513"/>
              <a:gd name="T64" fmla="*/ 2394582 w 2424113"/>
              <a:gd name="T65" fmla="*/ 600366 h 2703513"/>
              <a:gd name="T66" fmla="*/ 2424113 w 2424113"/>
              <a:gd name="T67" fmla="*/ 685406 h 2703513"/>
              <a:gd name="T68" fmla="*/ 2405061 w 2424113"/>
              <a:gd name="T69" fmla="*/ 2643224 h 2703513"/>
              <a:gd name="T70" fmla="*/ 2344728 w 2424113"/>
              <a:gd name="T71" fmla="*/ 2697167 h 2703513"/>
              <a:gd name="T72" fmla="*/ 73987 w 2424113"/>
              <a:gd name="T73" fmla="*/ 2695263 h 2703513"/>
              <a:gd name="T74" fmla="*/ 16512 w 2424113"/>
              <a:gd name="T75" fmla="*/ 2637512 h 2703513"/>
              <a:gd name="T76" fmla="*/ 635 w 2424113"/>
              <a:gd name="T77" fmla="*/ 678425 h 2703513"/>
              <a:gd name="T78" fmla="*/ 33024 w 2424113"/>
              <a:gd name="T79" fmla="*/ 595607 h 2703513"/>
              <a:gd name="T80" fmla="*/ 101296 w 2424113"/>
              <a:gd name="T81" fmla="*/ 556260 h 2703513"/>
              <a:gd name="T82" fmla="*/ 745446 w 2424113"/>
              <a:gd name="T83" fmla="*/ 24766 h 2703513"/>
              <a:gd name="T84" fmla="*/ 793109 w 2424113"/>
              <a:gd name="T85" fmla="*/ 94933 h 2703513"/>
              <a:gd name="T86" fmla="*/ 795016 w 2424113"/>
              <a:gd name="T87" fmla="*/ 702311 h 2703513"/>
              <a:gd name="T88" fmla="*/ 750212 w 2424113"/>
              <a:gd name="T89" fmla="*/ 775018 h 2703513"/>
              <a:gd name="T90" fmla="*/ 513484 w 2424113"/>
              <a:gd name="T91" fmla="*/ 798513 h 2703513"/>
              <a:gd name="T92" fmla="*/ 443259 w 2424113"/>
              <a:gd name="T93" fmla="*/ 762953 h 2703513"/>
              <a:gd name="T94" fmla="*/ 407671 w 2424113"/>
              <a:gd name="T95" fmla="*/ 682308 h 2703513"/>
              <a:gd name="T96" fmla="*/ 420063 w 2424113"/>
              <a:gd name="T97" fmla="*/ 76518 h 2703513"/>
              <a:gd name="T98" fmla="*/ 475353 w 2424113"/>
              <a:gd name="T99" fmla="*/ 15876 h 2703513"/>
              <a:gd name="T100" fmla="*/ 1939853 w 2424113"/>
              <a:gd name="T101" fmla="*/ 2859 h 2703513"/>
              <a:gd name="T102" fmla="*/ 2004357 w 2424113"/>
              <a:gd name="T103" fmla="*/ 49867 h 2703513"/>
              <a:gd name="T104" fmla="*/ 2030413 w 2424113"/>
              <a:gd name="T105" fmla="*/ 136897 h 2703513"/>
              <a:gd name="T106" fmla="*/ 2007853 w 2424113"/>
              <a:gd name="T107" fmla="*/ 738801 h 2703513"/>
              <a:gd name="T108" fmla="*/ 1945255 w 2424113"/>
              <a:gd name="T109" fmla="*/ 789621 h 2703513"/>
              <a:gd name="T110" fmla="*/ 1705666 w 2424113"/>
              <a:gd name="T111" fmla="*/ 783268 h 2703513"/>
              <a:gd name="T112" fmla="*/ 1650059 w 2424113"/>
              <a:gd name="T113" fmla="*/ 722284 h 2703513"/>
              <a:gd name="T114" fmla="*/ 1637984 w 2424113"/>
              <a:gd name="T115" fmla="*/ 116252 h 2703513"/>
              <a:gd name="T116" fmla="*/ 1673891 w 2424113"/>
              <a:gd name="T117" fmla="*/ 35574 h 2703513"/>
              <a:gd name="T118" fmla="*/ 1744115 w 2424113"/>
              <a:gd name="T119" fmla="*/ 318 h 2703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424113" h="2703513">
                <a:moveTo>
                  <a:pt x="1563221" y="1147763"/>
                </a:moveTo>
                <a:lnTo>
                  <a:pt x="1580692" y="1148081"/>
                </a:lnTo>
                <a:lnTo>
                  <a:pt x="1597528" y="1149351"/>
                </a:lnTo>
                <a:lnTo>
                  <a:pt x="1614046" y="1150938"/>
                </a:lnTo>
                <a:lnTo>
                  <a:pt x="1630246" y="1153478"/>
                </a:lnTo>
                <a:lnTo>
                  <a:pt x="1645494" y="1156336"/>
                </a:lnTo>
                <a:lnTo>
                  <a:pt x="1660424" y="1160146"/>
                </a:lnTo>
                <a:lnTo>
                  <a:pt x="1668048" y="1162368"/>
                </a:lnTo>
                <a:lnTo>
                  <a:pt x="1675354" y="1164591"/>
                </a:lnTo>
                <a:lnTo>
                  <a:pt x="1682342" y="1167448"/>
                </a:lnTo>
                <a:lnTo>
                  <a:pt x="1689013" y="1169988"/>
                </a:lnTo>
                <a:lnTo>
                  <a:pt x="1696002" y="1172528"/>
                </a:lnTo>
                <a:lnTo>
                  <a:pt x="1702990" y="1175703"/>
                </a:lnTo>
                <a:lnTo>
                  <a:pt x="1709661" y="1178878"/>
                </a:lnTo>
                <a:lnTo>
                  <a:pt x="1715696" y="1182053"/>
                </a:lnTo>
                <a:lnTo>
                  <a:pt x="1722367" y="1185863"/>
                </a:lnTo>
                <a:lnTo>
                  <a:pt x="1728720" y="1189356"/>
                </a:lnTo>
                <a:lnTo>
                  <a:pt x="1735073" y="1193483"/>
                </a:lnTo>
                <a:lnTo>
                  <a:pt x="1740791" y="1197293"/>
                </a:lnTo>
                <a:lnTo>
                  <a:pt x="1746827" y="1201738"/>
                </a:lnTo>
                <a:lnTo>
                  <a:pt x="1752862" y="1205866"/>
                </a:lnTo>
                <a:lnTo>
                  <a:pt x="1758263" y="1210628"/>
                </a:lnTo>
                <a:lnTo>
                  <a:pt x="1763980" y="1215073"/>
                </a:lnTo>
                <a:lnTo>
                  <a:pt x="1769063" y="1220153"/>
                </a:lnTo>
                <a:lnTo>
                  <a:pt x="1774463" y="1225233"/>
                </a:lnTo>
                <a:lnTo>
                  <a:pt x="1779863" y="1230313"/>
                </a:lnTo>
                <a:lnTo>
                  <a:pt x="1784946" y="1235711"/>
                </a:lnTo>
                <a:lnTo>
                  <a:pt x="1794476" y="1247141"/>
                </a:lnTo>
                <a:lnTo>
                  <a:pt x="1803688" y="1258571"/>
                </a:lnTo>
                <a:lnTo>
                  <a:pt x="1812264" y="1270318"/>
                </a:lnTo>
                <a:lnTo>
                  <a:pt x="1820206" y="1282383"/>
                </a:lnTo>
                <a:lnTo>
                  <a:pt x="1827512" y="1294766"/>
                </a:lnTo>
                <a:lnTo>
                  <a:pt x="1834183" y="1307783"/>
                </a:lnTo>
                <a:lnTo>
                  <a:pt x="1840218" y="1320801"/>
                </a:lnTo>
                <a:lnTo>
                  <a:pt x="1845301" y="1334453"/>
                </a:lnTo>
                <a:lnTo>
                  <a:pt x="1850066" y="1348106"/>
                </a:lnTo>
                <a:lnTo>
                  <a:pt x="1854195" y="1362393"/>
                </a:lnTo>
                <a:lnTo>
                  <a:pt x="1857372" y="1377316"/>
                </a:lnTo>
                <a:lnTo>
                  <a:pt x="1860548" y="1391921"/>
                </a:lnTo>
                <a:lnTo>
                  <a:pt x="1862772" y="1407161"/>
                </a:lnTo>
                <a:lnTo>
                  <a:pt x="1864043" y="1422718"/>
                </a:lnTo>
                <a:lnTo>
                  <a:pt x="1864996" y="1438593"/>
                </a:lnTo>
                <a:lnTo>
                  <a:pt x="1865313" y="1454468"/>
                </a:lnTo>
                <a:lnTo>
                  <a:pt x="1864996" y="1472883"/>
                </a:lnTo>
                <a:lnTo>
                  <a:pt x="1864043" y="1491616"/>
                </a:lnTo>
                <a:lnTo>
                  <a:pt x="1862137" y="1509396"/>
                </a:lnTo>
                <a:lnTo>
                  <a:pt x="1859913" y="1527493"/>
                </a:lnTo>
                <a:lnTo>
                  <a:pt x="1856419" y="1544956"/>
                </a:lnTo>
                <a:lnTo>
                  <a:pt x="1852607" y="1562418"/>
                </a:lnTo>
                <a:lnTo>
                  <a:pt x="1847842" y="1579563"/>
                </a:lnTo>
                <a:lnTo>
                  <a:pt x="1842442" y="1596073"/>
                </a:lnTo>
                <a:lnTo>
                  <a:pt x="1836089" y="1613218"/>
                </a:lnTo>
                <a:lnTo>
                  <a:pt x="1829100" y="1630046"/>
                </a:lnTo>
                <a:lnTo>
                  <a:pt x="1821159" y="1647508"/>
                </a:lnTo>
                <a:lnTo>
                  <a:pt x="1812582" y="1664971"/>
                </a:lnTo>
                <a:lnTo>
                  <a:pt x="1803052" y="1682751"/>
                </a:lnTo>
                <a:lnTo>
                  <a:pt x="1792570" y="1700531"/>
                </a:lnTo>
                <a:lnTo>
                  <a:pt x="1781452" y="1718628"/>
                </a:lnTo>
                <a:lnTo>
                  <a:pt x="1769063" y="1737361"/>
                </a:lnTo>
                <a:lnTo>
                  <a:pt x="1760168" y="1750061"/>
                </a:lnTo>
                <a:lnTo>
                  <a:pt x="1749368" y="1764348"/>
                </a:lnTo>
                <a:lnTo>
                  <a:pt x="1736979" y="1779906"/>
                </a:lnTo>
                <a:lnTo>
                  <a:pt x="1722685" y="1796733"/>
                </a:lnTo>
                <a:lnTo>
                  <a:pt x="1706802" y="1814831"/>
                </a:lnTo>
                <a:lnTo>
                  <a:pt x="1689648" y="1834833"/>
                </a:lnTo>
                <a:lnTo>
                  <a:pt x="1670589" y="1855471"/>
                </a:lnTo>
                <a:lnTo>
                  <a:pt x="1649624" y="1878013"/>
                </a:lnTo>
                <a:lnTo>
                  <a:pt x="1610234" y="1919606"/>
                </a:lnTo>
                <a:lnTo>
                  <a:pt x="1579103" y="1953896"/>
                </a:lnTo>
                <a:lnTo>
                  <a:pt x="1566715" y="1968501"/>
                </a:lnTo>
                <a:lnTo>
                  <a:pt x="1555597" y="1980566"/>
                </a:lnTo>
                <a:lnTo>
                  <a:pt x="1547020" y="1991044"/>
                </a:lnTo>
                <a:lnTo>
                  <a:pt x="1540349" y="1999616"/>
                </a:lnTo>
                <a:lnTo>
                  <a:pt x="1534631" y="2006919"/>
                </a:lnTo>
                <a:lnTo>
                  <a:pt x="1529231" y="2014539"/>
                </a:lnTo>
                <a:lnTo>
                  <a:pt x="1524466" y="2021841"/>
                </a:lnTo>
                <a:lnTo>
                  <a:pt x="1519384" y="2029461"/>
                </a:lnTo>
                <a:lnTo>
                  <a:pt x="1514937" y="2036764"/>
                </a:lnTo>
                <a:lnTo>
                  <a:pt x="1510489" y="2043749"/>
                </a:lnTo>
                <a:lnTo>
                  <a:pt x="1506677" y="2051051"/>
                </a:lnTo>
                <a:lnTo>
                  <a:pt x="1502866" y="2058036"/>
                </a:lnTo>
                <a:lnTo>
                  <a:pt x="1865313" y="2058036"/>
                </a:lnTo>
                <a:lnTo>
                  <a:pt x="1865313" y="2254251"/>
                </a:lnTo>
                <a:lnTo>
                  <a:pt x="1225550" y="2254251"/>
                </a:lnTo>
                <a:lnTo>
                  <a:pt x="1226821" y="2240599"/>
                </a:lnTo>
                <a:lnTo>
                  <a:pt x="1228727" y="2226629"/>
                </a:lnTo>
                <a:lnTo>
                  <a:pt x="1230633" y="2213294"/>
                </a:lnTo>
                <a:lnTo>
                  <a:pt x="1233492" y="2199641"/>
                </a:lnTo>
                <a:lnTo>
                  <a:pt x="1236033" y="2186306"/>
                </a:lnTo>
                <a:lnTo>
                  <a:pt x="1238892" y="2172654"/>
                </a:lnTo>
                <a:lnTo>
                  <a:pt x="1242704" y="2159319"/>
                </a:lnTo>
                <a:lnTo>
                  <a:pt x="1246198" y="2145984"/>
                </a:lnTo>
                <a:lnTo>
                  <a:pt x="1250328" y="2132966"/>
                </a:lnTo>
                <a:lnTo>
                  <a:pt x="1254775" y="2119949"/>
                </a:lnTo>
                <a:lnTo>
                  <a:pt x="1259540" y="2106931"/>
                </a:lnTo>
                <a:lnTo>
                  <a:pt x="1264305" y="2093914"/>
                </a:lnTo>
                <a:lnTo>
                  <a:pt x="1270022" y="2081531"/>
                </a:lnTo>
                <a:lnTo>
                  <a:pt x="1275740" y="2068514"/>
                </a:lnTo>
                <a:lnTo>
                  <a:pt x="1281458" y="2056131"/>
                </a:lnTo>
                <a:lnTo>
                  <a:pt x="1287811" y="2043431"/>
                </a:lnTo>
                <a:lnTo>
                  <a:pt x="1294800" y="2030731"/>
                </a:lnTo>
                <a:lnTo>
                  <a:pt x="1302741" y="2017396"/>
                </a:lnTo>
                <a:lnTo>
                  <a:pt x="1311000" y="2004061"/>
                </a:lnTo>
                <a:lnTo>
                  <a:pt x="1320212" y="1989456"/>
                </a:lnTo>
                <a:lnTo>
                  <a:pt x="1330377" y="1975169"/>
                </a:lnTo>
                <a:lnTo>
                  <a:pt x="1341178" y="1959611"/>
                </a:lnTo>
                <a:lnTo>
                  <a:pt x="1352613" y="1944054"/>
                </a:lnTo>
                <a:lnTo>
                  <a:pt x="1365320" y="1927544"/>
                </a:lnTo>
                <a:lnTo>
                  <a:pt x="1378344" y="1910716"/>
                </a:lnTo>
                <a:lnTo>
                  <a:pt x="1392638" y="1893571"/>
                </a:lnTo>
                <a:lnTo>
                  <a:pt x="1407251" y="1875791"/>
                </a:lnTo>
                <a:lnTo>
                  <a:pt x="1422816" y="1857376"/>
                </a:lnTo>
                <a:lnTo>
                  <a:pt x="1439334" y="1838643"/>
                </a:lnTo>
                <a:lnTo>
                  <a:pt x="1456488" y="1819593"/>
                </a:lnTo>
                <a:lnTo>
                  <a:pt x="1474276" y="1799908"/>
                </a:lnTo>
                <a:lnTo>
                  <a:pt x="1493018" y="1779271"/>
                </a:lnTo>
                <a:lnTo>
                  <a:pt x="1522560" y="1747521"/>
                </a:lnTo>
                <a:lnTo>
                  <a:pt x="1548926" y="1717993"/>
                </a:lnTo>
                <a:lnTo>
                  <a:pt x="1572433" y="1691641"/>
                </a:lnTo>
                <a:lnTo>
                  <a:pt x="1592445" y="1667828"/>
                </a:lnTo>
                <a:lnTo>
                  <a:pt x="1609916" y="1646556"/>
                </a:lnTo>
                <a:lnTo>
                  <a:pt x="1624529" y="1627823"/>
                </a:lnTo>
                <a:lnTo>
                  <a:pt x="1630882" y="1619568"/>
                </a:lnTo>
                <a:lnTo>
                  <a:pt x="1635964" y="1611948"/>
                </a:lnTo>
                <a:lnTo>
                  <a:pt x="1640729" y="1604963"/>
                </a:lnTo>
                <a:lnTo>
                  <a:pt x="1644541" y="1598931"/>
                </a:lnTo>
                <a:lnTo>
                  <a:pt x="1649306" y="1590676"/>
                </a:lnTo>
                <a:lnTo>
                  <a:pt x="1653435" y="1582738"/>
                </a:lnTo>
                <a:lnTo>
                  <a:pt x="1657565" y="1574483"/>
                </a:lnTo>
                <a:lnTo>
                  <a:pt x="1661059" y="1566228"/>
                </a:lnTo>
                <a:lnTo>
                  <a:pt x="1664553" y="1557973"/>
                </a:lnTo>
                <a:lnTo>
                  <a:pt x="1667412" y="1550036"/>
                </a:lnTo>
                <a:lnTo>
                  <a:pt x="1670271" y="1541781"/>
                </a:lnTo>
                <a:lnTo>
                  <a:pt x="1673130" y="1533843"/>
                </a:lnTo>
                <a:lnTo>
                  <a:pt x="1675036" y="1525588"/>
                </a:lnTo>
                <a:lnTo>
                  <a:pt x="1676942" y="1517968"/>
                </a:lnTo>
                <a:lnTo>
                  <a:pt x="1678530" y="1509713"/>
                </a:lnTo>
                <a:lnTo>
                  <a:pt x="1679801" y="1501776"/>
                </a:lnTo>
                <a:lnTo>
                  <a:pt x="1680754" y="1493838"/>
                </a:lnTo>
                <a:lnTo>
                  <a:pt x="1681707" y="1485583"/>
                </a:lnTo>
                <a:lnTo>
                  <a:pt x="1682342" y="1477646"/>
                </a:lnTo>
                <a:lnTo>
                  <a:pt x="1682342" y="1469708"/>
                </a:lnTo>
                <a:lnTo>
                  <a:pt x="1682342" y="1460818"/>
                </a:lnTo>
                <a:lnTo>
                  <a:pt x="1682025" y="1452563"/>
                </a:lnTo>
                <a:lnTo>
                  <a:pt x="1681389" y="1444308"/>
                </a:lnTo>
                <a:lnTo>
                  <a:pt x="1680119" y="1436371"/>
                </a:lnTo>
                <a:lnTo>
                  <a:pt x="1678848" y="1428433"/>
                </a:lnTo>
                <a:lnTo>
                  <a:pt x="1677577" y="1421448"/>
                </a:lnTo>
                <a:lnTo>
                  <a:pt x="1675989" y="1414146"/>
                </a:lnTo>
                <a:lnTo>
                  <a:pt x="1674083" y="1407161"/>
                </a:lnTo>
                <a:lnTo>
                  <a:pt x="1671860" y="1400493"/>
                </a:lnTo>
                <a:lnTo>
                  <a:pt x="1669318" y="1393826"/>
                </a:lnTo>
                <a:lnTo>
                  <a:pt x="1666777" y="1388111"/>
                </a:lnTo>
                <a:lnTo>
                  <a:pt x="1663918" y="1382078"/>
                </a:lnTo>
                <a:lnTo>
                  <a:pt x="1660424" y="1376363"/>
                </a:lnTo>
                <a:lnTo>
                  <a:pt x="1657247" y="1370966"/>
                </a:lnTo>
                <a:lnTo>
                  <a:pt x="1653435" y="1365886"/>
                </a:lnTo>
                <a:lnTo>
                  <a:pt x="1649624" y="1361123"/>
                </a:lnTo>
                <a:lnTo>
                  <a:pt x="1645176" y="1356361"/>
                </a:lnTo>
                <a:lnTo>
                  <a:pt x="1640729" y="1352233"/>
                </a:lnTo>
                <a:lnTo>
                  <a:pt x="1635964" y="1348106"/>
                </a:lnTo>
                <a:lnTo>
                  <a:pt x="1631517" y="1344296"/>
                </a:lnTo>
                <a:lnTo>
                  <a:pt x="1626434" y="1340803"/>
                </a:lnTo>
                <a:lnTo>
                  <a:pt x="1621352" y="1337946"/>
                </a:lnTo>
                <a:lnTo>
                  <a:pt x="1615952" y="1335088"/>
                </a:lnTo>
                <a:lnTo>
                  <a:pt x="1610234" y="1332231"/>
                </a:lnTo>
                <a:lnTo>
                  <a:pt x="1604516" y="1330326"/>
                </a:lnTo>
                <a:lnTo>
                  <a:pt x="1598481" y="1328421"/>
                </a:lnTo>
                <a:lnTo>
                  <a:pt x="1592445" y="1326833"/>
                </a:lnTo>
                <a:lnTo>
                  <a:pt x="1586092" y="1325563"/>
                </a:lnTo>
                <a:lnTo>
                  <a:pt x="1579739" y="1324611"/>
                </a:lnTo>
                <a:lnTo>
                  <a:pt x="1572750" y="1323341"/>
                </a:lnTo>
                <a:lnTo>
                  <a:pt x="1565762" y="1323023"/>
                </a:lnTo>
                <a:lnTo>
                  <a:pt x="1558773" y="1323023"/>
                </a:lnTo>
                <a:lnTo>
                  <a:pt x="1551785" y="1323023"/>
                </a:lnTo>
                <a:lnTo>
                  <a:pt x="1544796" y="1323658"/>
                </a:lnTo>
                <a:lnTo>
                  <a:pt x="1538126" y="1324611"/>
                </a:lnTo>
                <a:lnTo>
                  <a:pt x="1531772" y="1325563"/>
                </a:lnTo>
                <a:lnTo>
                  <a:pt x="1525419" y="1326833"/>
                </a:lnTo>
                <a:lnTo>
                  <a:pt x="1519066" y="1328738"/>
                </a:lnTo>
                <a:lnTo>
                  <a:pt x="1513031" y="1330643"/>
                </a:lnTo>
                <a:lnTo>
                  <a:pt x="1507630" y="1333183"/>
                </a:lnTo>
                <a:lnTo>
                  <a:pt x="1501913" y="1335723"/>
                </a:lnTo>
                <a:lnTo>
                  <a:pt x="1496512" y="1338581"/>
                </a:lnTo>
                <a:lnTo>
                  <a:pt x="1491112" y="1342073"/>
                </a:lnTo>
                <a:lnTo>
                  <a:pt x="1486030" y="1345566"/>
                </a:lnTo>
                <a:lnTo>
                  <a:pt x="1481265" y="1349058"/>
                </a:lnTo>
                <a:lnTo>
                  <a:pt x="1476500" y="1353503"/>
                </a:lnTo>
                <a:lnTo>
                  <a:pt x="1472370" y="1357948"/>
                </a:lnTo>
                <a:lnTo>
                  <a:pt x="1467606" y="1363028"/>
                </a:lnTo>
                <a:lnTo>
                  <a:pt x="1463794" y="1367791"/>
                </a:lnTo>
                <a:lnTo>
                  <a:pt x="1459664" y="1373506"/>
                </a:lnTo>
                <a:lnTo>
                  <a:pt x="1456170" y="1379538"/>
                </a:lnTo>
                <a:lnTo>
                  <a:pt x="1452993" y="1386206"/>
                </a:lnTo>
                <a:lnTo>
                  <a:pt x="1449499" y="1392873"/>
                </a:lnTo>
                <a:lnTo>
                  <a:pt x="1446640" y="1400176"/>
                </a:lnTo>
                <a:lnTo>
                  <a:pt x="1443781" y="1407796"/>
                </a:lnTo>
                <a:lnTo>
                  <a:pt x="1441240" y="1415733"/>
                </a:lnTo>
                <a:lnTo>
                  <a:pt x="1439016" y="1424306"/>
                </a:lnTo>
                <a:lnTo>
                  <a:pt x="1436793" y="1433196"/>
                </a:lnTo>
                <a:lnTo>
                  <a:pt x="1435204" y="1442403"/>
                </a:lnTo>
                <a:lnTo>
                  <a:pt x="1432981" y="1452246"/>
                </a:lnTo>
                <a:lnTo>
                  <a:pt x="1431710" y="1462406"/>
                </a:lnTo>
                <a:lnTo>
                  <a:pt x="1430440" y="1472883"/>
                </a:lnTo>
                <a:lnTo>
                  <a:pt x="1429487" y="1483996"/>
                </a:lnTo>
                <a:lnTo>
                  <a:pt x="1428851" y="1495108"/>
                </a:lnTo>
                <a:lnTo>
                  <a:pt x="1246833" y="1474153"/>
                </a:lnTo>
                <a:lnTo>
                  <a:pt x="1249375" y="1452563"/>
                </a:lnTo>
                <a:lnTo>
                  <a:pt x="1252234" y="1432243"/>
                </a:lnTo>
                <a:lnTo>
                  <a:pt x="1255410" y="1412241"/>
                </a:lnTo>
                <a:lnTo>
                  <a:pt x="1259540" y="1392873"/>
                </a:lnTo>
                <a:lnTo>
                  <a:pt x="1263669" y="1374776"/>
                </a:lnTo>
                <a:lnTo>
                  <a:pt x="1269069" y="1356996"/>
                </a:lnTo>
                <a:lnTo>
                  <a:pt x="1274470" y="1340168"/>
                </a:lnTo>
                <a:lnTo>
                  <a:pt x="1280505" y="1324611"/>
                </a:lnTo>
                <a:lnTo>
                  <a:pt x="1283682" y="1316673"/>
                </a:lnTo>
                <a:lnTo>
                  <a:pt x="1287176" y="1309053"/>
                </a:lnTo>
                <a:lnTo>
                  <a:pt x="1290670" y="1301751"/>
                </a:lnTo>
                <a:lnTo>
                  <a:pt x="1294482" y="1294448"/>
                </a:lnTo>
                <a:lnTo>
                  <a:pt x="1298294" y="1287463"/>
                </a:lnTo>
                <a:lnTo>
                  <a:pt x="1302423" y="1281113"/>
                </a:lnTo>
                <a:lnTo>
                  <a:pt x="1306235" y="1274446"/>
                </a:lnTo>
                <a:lnTo>
                  <a:pt x="1310683" y="1267778"/>
                </a:lnTo>
                <a:lnTo>
                  <a:pt x="1314812" y="1261746"/>
                </a:lnTo>
                <a:lnTo>
                  <a:pt x="1318942" y="1255713"/>
                </a:lnTo>
                <a:lnTo>
                  <a:pt x="1323707" y="1249998"/>
                </a:lnTo>
                <a:lnTo>
                  <a:pt x="1328789" y="1244283"/>
                </a:lnTo>
                <a:lnTo>
                  <a:pt x="1333554" y="1238886"/>
                </a:lnTo>
                <a:lnTo>
                  <a:pt x="1338636" y="1233806"/>
                </a:lnTo>
                <a:lnTo>
                  <a:pt x="1343719" y="1228726"/>
                </a:lnTo>
                <a:lnTo>
                  <a:pt x="1349119" y="1223963"/>
                </a:lnTo>
                <a:lnTo>
                  <a:pt x="1359920" y="1214756"/>
                </a:lnTo>
                <a:lnTo>
                  <a:pt x="1371038" y="1206183"/>
                </a:lnTo>
                <a:lnTo>
                  <a:pt x="1382791" y="1197928"/>
                </a:lnTo>
                <a:lnTo>
                  <a:pt x="1394544" y="1190626"/>
                </a:lnTo>
                <a:lnTo>
                  <a:pt x="1406615" y="1183958"/>
                </a:lnTo>
                <a:lnTo>
                  <a:pt x="1419322" y="1177608"/>
                </a:lnTo>
                <a:lnTo>
                  <a:pt x="1432028" y="1171893"/>
                </a:lnTo>
                <a:lnTo>
                  <a:pt x="1445370" y="1167131"/>
                </a:lnTo>
                <a:lnTo>
                  <a:pt x="1459029" y="1162368"/>
                </a:lnTo>
                <a:lnTo>
                  <a:pt x="1473006" y="1158558"/>
                </a:lnTo>
                <a:lnTo>
                  <a:pt x="1487300" y="1155066"/>
                </a:lnTo>
                <a:lnTo>
                  <a:pt x="1501595" y="1152526"/>
                </a:lnTo>
                <a:lnTo>
                  <a:pt x="1516525" y="1150621"/>
                </a:lnTo>
                <a:lnTo>
                  <a:pt x="1532090" y="1149351"/>
                </a:lnTo>
                <a:lnTo>
                  <a:pt x="1547338" y="1148081"/>
                </a:lnTo>
                <a:lnTo>
                  <a:pt x="1563221" y="1147763"/>
                </a:lnTo>
                <a:close/>
                <a:moveTo>
                  <a:pt x="828378" y="1147763"/>
                </a:moveTo>
                <a:lnTo>
                  <a:pt x="976313" y="1147763"/>
                </a:lnTo>
                <a:lnTo>
                  <a:pt x="976313" y="2254251"/>
                </a:lnTo>
                <a:lnTo>
                  <a:pt x="794166" y="2254251"/>
                </a:lnTo>
                <a:lnTo>
                  <a:pt x="794166" y="1458278"/>
                </a:lnTo>
                <a:lnTo>
                  <a:pt x="781178" y="1471613"/>
                </a:lnTo>
                <a:lnTo>
                  <a:pt x="768507" y="1484631"/>
                </a:lnTo>
                <a:lnTo>
                  <a:pt x="755519" y="1497013"/>
                </a:lnTo>
                <a:lnTo>
                  <a:pt x="741897" y="1509078"/>
                </a:lnTo>
                <a:lnTo>
                  <a:pt x="727959" y="1520508"/>
                </a:lnTo>
                <a:lnTo>
                  <a:pt x="714338" y="1531621"/>
                </a:lnTo>
                <a:lnTo>
                  <a:pt x="699766" y="1542098"/>
                </a:lnTo>
                <a:lnTo>
                  <a:pt x="685511" y="1552258"/>
                </a:lnTo>
                <a:lnTo>
                  <a:pt x="670622" y="1562418"/>
                </a:lnTo>
                <a:lnTo>
                  <a:pt x="655417" y="1571626"/>
                </a:lnTo>
                <a:lnTo>
                  <a:pt x="639895" y="1580516"/>
                </a:lnTo>
                <a:lnTo>
                  <a:pt x="624373" y="1589088"/>
                </a:lnTo>
                <a:lnTo>
                  <a:pt x="608534" y="1597026"/>
                </a:lnTo>
                <a:lnTo>
                  <a:pt x="592061" y="1604328"/>
                </a:lnTo>
                <a:lnTo>
                  <a:pt x="575589" y="1611631"/>
                </a:lnTo>
                <a:lnTo>
                  <a:pt x="558800" y="1618298"/>
                </a:lnTo>
                <a:lnTo>
                  <a:pt x="558800" y="1426846"/>
                </a:lnTo>
                <a:lnTo>
                  <a:pt x="567670" y="1423353"/>
                </a:lnTo>
                <a:lnTo>
                  <a:pt x="576856" y="1419226"/>
                </a:lnTo>
                <a:lnTo>
                  <a:pt x="586043" y="1415098"/>
                </a:lnTo>
                <a:lnTo>
                  <a:pt x="595229" y="1410018"/>
                </a:lnTo>
                <a:lnTo>
                  <a:pt x="604416" y="1405256"/>
                </a:lnTo>
                <a:lnTo>
                  <a:pt x="613919" y="1399541"/>
                </a:lnTo>
                <a:lnTo>
                  <a:pt x="623739" y="1393508"/>
                </a:lnTo>
                <a:lnTo>
                  <a:pt x="633243" y="1387793"/>
                </a:lnTo>
                <a:lnTo>
                  <a:pt x="643063" y="1381126"/>
                </a:lnTo>
                <a:lnTo>
                  <a:pt x="652883" y="1373823"/>
                </a:lnTo>
                <a:lnTo>
                  <a:pt x="662703" y="1366521"/>
                </a:lnTo>
                <a:lnTo>
                  <a:pt x="672523" y="1358583"/>
                </a:lnTo>
                <a:lnTo>
                  <a:pt x="682660" y="1350963"/>
                </a:lnTo>
                <a:lnTo>
                  <a:pt x="692797" y="1342391"/>
                </a:lnTo>
                <a:lnTo>
                  <a:pt x="703567" y="1333501"/>
                </a:lnTo>
                <a:lnTo>
                  <a:pt x="713704" y="1323976"/>
                </a:lnTo>
                <a:lnTo>
                  <a:pt x="723841" y="1314451"/>
                </a:lnTo>
                <a:lnTo>
                  <a:pt x="733661" y="1304608"/>
                </a:lnTo>
                <a:lnTo>
                  <a:pt x="743164" y="1294766"/>
                </a:lnTo>
                <a:lnTo>
                  <a:pt x="752034" y="1284923"/>
                </a:lnTo>
                <a:lnTo>
                  <a:pt x="760904" y="1274446"/>
                </a:lnTo>
                <a:lnTo>
                  <a:pt x="769140" y="1263968"/>
                </a:lnTo>
                <a:lnTo>
                  <a:pt x="776743" y="1253173"/>
                </a:lnTo>
                <a:lnTo>
                  <a:pt x="784345" y="1242378"/>
                </a:lnTo>
                <a:lnTo>
                  <a:pt x="791315" y="1231266"/>
                </a:lnTo>
                <a:lnTo>
                  <a:pt x="797650" y="1219836"/>
                </a:lnTo>
                <a:lnTo>
                  <a:pt x="803669" y="1208406"/>
                </a:lnTo>
                <a:lnTo>
                  <a:pt x="809688" y="1196658"/>
                </a:lnTo>
                <a:lnTo>
                  <a:pt x="814756" y="1184911"/>
                </a:lnTo>
                <a:lnTo>
                  <a:pt x="819825" y="1172528"/>
                </a:lnTo>
                <a:lnTo>
                  <a:pt x="824259" y="1160463"/>
                </a:lnTo>
                <a:lnTo>
                  <a:pt x="828378" y="1147763"/>
                </a:lnTo>
                <a:close/>
                <a:moveTo>
                  <a:pt x="181634" y="1037623"/>
                </a:moveTo>
                <a:lnTo>
                  <a:pt x="181634" y="2421740"/>
                </a:lnTo>
                <a:lnTo>
                  <a:pt x="2242479" y="2421740"/>
                </a:lnTo>
                <a:lnTo>
                  <a:pt x="2242479" y="1037623"/>
                </a:lnTo>
                <a:lnTo>
                  <a:pt x="181634" y="1037623"/>
                </a:lnTo>
                <a:close/>
                <a:moveTo>
                  <a:pt x="107329" y="555625"/>
                </a:moveTo>
                <a:lnTo>
                  <a:pt x="113045" y="555625"/>
                </a:lnTo>
                <a:lnTo>
                  <a:pt x="362950" y="555625"/>
                </a:lnTo>
                <a:lnTo>
                  <a:pt x="362950" y="705714"/>
                </a:lnTo>
                <a:lnTo>
                  <a:pt x="363267" y="712695"/>
                </a:lnTo>
                <a:lnTo>
                  <a:pt x="363585" y="719676"/>
                </a:lnTo>
                <a:lnTo>
                  <a:pt x="364220" y="726339"/>
                </a:lnTo>
                <a:lnTo>
                  <a:pt x="365173" y="733003"/>
                </a:lnTo>
                <a:lnTo>
                  <a:pt x="366443" y="739666"/>
                </a:lnTo>
                <a:lnTo>
                  <a:pt x="368348" y="746330"/>
                </a:lnTo>
                <a:lnTo>
                  <a:pt x="369936" y="752676"/>
                </a:lnTo>
                <a:lnTo>
                  <a:pt x="371841" y="758705"/>
                </a:lnTo>
                <a:lnTo>
                  <a:pt x="374064" y="765051"/>
                </a:lnTo>
                <a:lnTo>
                  <a:pt x="376922" y="771080"/>
                </a:lnTo>
                <a:lnTo>
                  <a:pt x="379462" y="776474"/>
                </a:lnTo>
                <a:lnTo>
                  <a:pt x="382320" y="782186"/>
                </a:lnTo>
                <a:lnTo>
                  <a:pt x="385495" y="787263"/>
                </a:lnTo>
                <a:lnTo>
                  <a:pt x="388988" y="792657"/>
                </a:lnTo>
                <a:lnTo>
                  <a:pt x="392164" y="797734"/>
                </a:lnTo>
                <a:lnTo>
                  <a:pt x="396292" y="802494"/>
                </a:lnTo>
                <a:lnTo>
                  <a:pt x="400102" y="806936"/>
                </a:lnTo>
                <a:lnTo>
                  <a:pt x="404230" y="811061"/>
                </a:lnTo>
                <a:lnTo>
                  <a:pt x="408358" y="815504"/>
                </a:lnTo>
                <a:lnTo>
                  <a:pt x="413121" y="818994"/>
                </a:lnTo>
                <a:lnTo>
                  <a:pt x="417567" y="822485"/>
                </a:lnTo>
                <a:lnTo>
                  <a:pt x="422330" y="825975"/>
                </a:lnTo>
                <a:lnTo>
                  <a:pt x="427093" y="828831"/>
                </a:lnTo>
                <a:lnTo>
                  <a:pt x="432174" y="831687"/>
                </a:lnTo>
                <a:lnTo>
                  <a:pt x="437572" y="834225"/>
                </a:lnTo>
                <a:lnTo>
                  <a:pt x="442653" y="836446"/>
                </a:lnTo>
                <a:lnTo>
                  <a:pt x="448051" y="838033"/>
                </a:lnTo>
                <a:lnTo>
                  <a:pt x="453449" y="839620"/>
                </a:lnTo>
                <a:lnTo>
                  <a:pt x="458847" y="841206"/>
                </a:lnTo>
                <a:lnTo>
                  <a:pt x="464881" y="841841"/>
                </a:lnTo>
                <a:lnTo>
                  <a:pt x="470279" y="842475"/>
                </a:lnTo>
                <a:lnTo>
                  <a:pt x="476312" y="842475"/>
                </a:lnTo>
                <a:lnTo>
                  <a:pt x="734474" y="842475"/>
                </a:lnTo>
                <a:lnTo>
                  <a:pt x="740189" y="842475"/>
                </a:lnTo>
                <a:lnTo>
                  <a:pt x="745905" y="841841"/>
                </a:lnTo>
                <a:lnTo>
                  <a:pt x="751621" y="841206"/>
                </a:lnTo>
                <a:lnTo>
                  <a:pt x="757337" y="839620"/>
                </a:lnTo>
                <a:lnTo>
                  <a:pt x="762735" y="838033"/>
                </a:lnTo>
                <a:lnTo>
                  <a:pt x="768133" y="836446"/>
                </a:lnTo>
                <a:lnTo>
                  <a:pt x="773531" y="834225"/>
                </a:lnTo>
                <a:lnTo>
                  <a:pt x="778612" y="831687"/>
                </a:lnTo>
                <a:lnTo>
                  <a:pt x="783693" y="828831"/>
                </a:lnTo>
                <a:lnTo>
                  <a:pt x="788456" y="825975"/>
                </a:lnTo>
                <a:lnTo>
                  <a:pt x="793219" y="822485"/>
                </a:lnTo>
                <a:lnTo>
                  <a:pt x="797664" y="818994"/>
                </a:lnTo>
                <a:lnTo>
                  <a:pt x="802110" y="815504"/>
                </a:lnTo>
                <a:lnTo>
                  <a:pt x="806238" y="811061"/>
                </a:lnTo>
                <a:lnTo>
                  <a:pt x="810684" y="806936"/>
                </a:lnTo>
                <a:lnTo>
                  <a:pt x="814494" y="802494"/>
                </a:lnTo>
                <a:lnTo>
                  <a:pt x="818305" y="797734"/>
                </a:lnTo>
                <a:lnTo>
                  <a:pt x="821798" y="792657"/>
                </a:lnTo>
                <a:lnTo>
                  <a:pt x="824973" y="787263"/>
                </a:lnTo>
                <a:lnTo>
                  <a:pt x="828466" y="782186"/>
                </a:lnTo>
                <a:lnTo>
                  <a:pt x="831324" y="776474"/>
                </a:lnTo>
                <a:lnTo>
                  <a:pt x="833864" y="771080"/>
                </a:lnTo>
                <a:lnTo>
                  <a:pt x="836405" y="765051"/>
                </a:lnTo>
                <a:lnTo>
                  <a:pt x="838627" y="758705"/>
                </a:lnTo>
                <a:lnTo>
                  <a:pt x="840533" y="752676"/>
                </a:lnTo>
                <a:lnTo>
                  <a:pt x="842438" y="746330"/>
                </a:lnTo>
                <a:lnTo>
                  <a:pt x="844343" y="739666"/>
                </a:lnTo>
                <a:lnTo>
                  <a:pt x="845296" y="733003"/>
                </a:lnTo>
                <a:lnTo>
                  <a:pt x="846248" y="726339"/>
                </a:lnTo>
                <a:lnTo>
                  <a:pt x="847201" y="719676"/>
                </a:lnTo>
                <a:lnTo>
                  <a:pt x="847518" y="712695"/>
                </a:lnTo>
                <a:lnTo>
                  <a:pt x="847518" y="705714"/>
                </a:lnTo>
                <a:lnTo>
                  <a:pt x="847518" y="555625"/>
                </a:lnTo>
                <a:lnTo>
                  <a:pt x="1591837" y="555625"/>
                </a:lnTo>
                <a:lnTo>
                  <a:pt x="1591837" y="719993"/>
                </a:lnTo>
                <a:lnTo>
                  <a:pt x="1591837" y="727291"/>
                </a:lnTo>
                <a:lnTo>
                  <a:pt x="1592472" y="733955"/>
                </a:lnTo>
                <a:lnTo>
                  <a:pt x="1593424" y="740618"/>
                </a:lnTo>
                <a:lnTo>
                  <a:pt x="1594377" y="747599"/>
                </a:lnTo>
                <a:lnTo>
                  <a:pt x="1595647" y="754263"/>
                </a:lnTo>
                <a:lnTo>
                  <a:pt x="1596917" y="760609"/>
                </a:lnTo>
                <a:lnTo>
                  <a:pt x="1598822" y="766955"/>
                </a:lnTo>
                <a:lnTo>
                  <a:pt x="1600728" y="773301"/>
                </a:lnTo>
                <a:lnTo>
                  <a:pt x="1603268" y="779013"/>
                </a:lnTo>
                <a:lnTo>
                  <a:pt x="1605491" y="785042"/>
                </a:lnTo>
                <a:lnTo>
                  <a:pt x="1608349" y="791071"/>
                </a:lnTo>
                <a:lnTo>
                  <a:pt x="1611207" y="796148"/>
                </a:lnTo>
                <a:lnTo>
                  <a:pt x="1614382" y="801859"/>
                </a:lnTo>
                <a:lnTo>
                  <a:pt x="1617557" y="806936"/>
                </a:lnTo>
                <a:lnTo>
                  <a:pt x="1621368" y="811696"/>
                </a:lnTo>
                <a:lnTo>
                  <a:pt x="1624861" y="816773"/>
                </a:lnTo>
                <a:lnTo>
                  <a:pt x="1628989" y="821215"/>
                </a:lnTo>
                <a:lnTo>
                  <a:pt x="1633117" y="825658"/>
                </a:lnTo>
                <a:lnTo>
                  <a:pt x="1637563" y="829466"/>
                </a:lnTo>
                <a:lnTo>
                  <a:pt x="1641691" y="833591"/>
                </a:lnTo>
                <a:lnTo>
                  <a:pt x="1646454" y="836764"/>
                </a:lnTo>
                <a:lnTo>
                  <a:pt x="1651217" y="839937"/>
                </a:lnTo>
                <a:lnTo>
                  <a:pt x="1655980" y="843427"/>
                </a:lnTo>
                <a:lnTo>
                  <a:pt x="1661061" y="845966"/>
                </a:lnTo>
                <a:lnTo>
                  <a:pt x="1666141" y="848187"/>
                </a:lnTo>
                <a:lnTo>
                  <a:pt x="1671222" y="850726"/>
                </a:lnTo>
                <a:lnTo>
                  <a:pt x="1676620" y="852629"/>
                </a:lnTo>
                <a:lnTo>
                  <a:pt x="1682336" y="853899"/>
                </a:lnTo>
                <a:lnTo>
                  <a:pt x="1687734" y="855168"/>
                </a:lnTo>
                <a:lnTo>
                  <a:pt x="1693450" y="855803"/>
                </a:lnTo>
                <a:lnTo>
                  <a:pt x="1699483" y="856437"/>
                </a:lnTo>
                <a:lnTo>
                  <a:pt x="1704881" y="856754"/>
                </a:lnTo>
                <a:lnTo>
                  <a:pt x="1963043" y="856754"/>
                </a:lnTo>
                <a:lnTo>
                  <a:pt x="1969076" y="856437"/>
                </a:lnTo>
                <a:lnTo>
                  <a:pt x="1974792" y="855803"/>
                </a:lnTo>
                <a:lnTo>
                  <a:pt x="1980507" y="855168"/>
                </a:lnTo>
                <a:lnTo>
                  <a:pt x="1985906" y="853899"/>
                </a:lnTo>
                <a:lnTo>
                  <a:pt x="1991621" y="852629"/>
                </a:lnTo>
                <a:lnTo>
                  <a:pt x="1996702" y="850726"/>
                </a:lnTo>
                <a:lnTo>
                  <a:pt x="2002100" y="848187"/>
                </a:lnTo>
                <a:lnTo>
                  <a:pt x="2007181" y="845966"/>
                </a:lnTo>
                <a:lnTo>
                  <a:pt x="2012262" y="843427"/>
                </a:lnTo>
                <a:lnTo>
                  <a:pt x="2017342" y="839937"/>
                </a:lnTo>
                <a:lnTo>
                  <a:pt x="2021788" y="836764"/>
                </a:lnTo>
                <a:lnTo>
                  <a:pt x="2026551" y="833591"/>
                </a:lnTo>
                <a:lnTo>
                  <a:pt x="2030997" y="829466"/>
                </a:lnTo>
                <a:lnTo>
                  <a:pt x="2035442" y="825658"/>
                </a:lnTo>
                <a:lnTo>
                  <a:pt x="2039253" y="821215"/>
                </a:lnTo>
                <a:lnTo>
                  <a:pt x="2043381" y="816773"/>
                </a:lnTo>
                <a:lnTo>
                  <a:pt x="2047191" y="811696"/>
                </a:lnTo>
                <a:lnTo>
                  <a:pt x="2050367" y="806936"/>
                </a:lnTo>
                <a:lnTo>
                  <a:pt x="2054177" y="801859"/>
                </a:lnTo>
                <a:lnTo>
                  <a:pt x="2057035" y="796148"/>
                </a:lnTo>
                <a:lnTo>
                  <a:pt x="2059893" y="791071"/>
                </a:lnTo>
                <a:lnTo>
                  <a:pt x="2062751" y="785042"/>
                </a:lnTo>
                <a:lnTo>
                  <a:pt x="2065291" y="779013"/>
                </a:lnTo>
                <a:lnTo>
                  <a:pt x="2067514" y="773301"/>
                </a:lnTo>
                <a:lnTo>
                  <a:pt x="2069419" y="766955"/>
                </a:lnTo>
                <a:lnTo>
                  <a:pt x="2071324" y="760609"/>
                </a:lnTo>
                <a:lnTo>
                  <a:pt x="2072912" y="754263"/>
                </a:lnTo>
                <a:lnTo>
                  <a:pt x="2074182" y="747599"/>
                </a:lnTo>
                <a:lnTo>
                  <a:pt x="2075135" y="740618"/>
                </a:lnTo>
                <a:lnTo>
                  <a:pt x="2075770" y="733955"/>
                </a:lnTo>
                <a:lnTo>
                  <a:pt x="2076088" y="727291"/>
                </a:lnTo>
                <a:lnTo>
                  <a:pt x="2076405" y="719993"/>
                </a:lnTo>
                <a:lnTo>
                  <a:pt x="2076405" y="555625"/>
                </a:lnTo>
                <a:lnTo>
                  <a:pt x="2311068" y="555625"/>
                </a:lnTo>
                <a:lnTo>
                  <a:pt x="2316467" y="555625"/>
                </a:lnTo>
                <a:lnTo>
                  <a:pt x="2322500" y="556260"/>
                </a:lnTo>
                <a:lnTo>
                  <a:pt x="2328216" y="557212"/>
                </a:lnTo>
                <a:lnTo>
                  <a:pt x="2333614" y="558164"/>
                </a:lnTo>
                <a:lnTo>
                  <a:pt x="2339330" y="559750"/>
                </a:lnTo>
                <a:lnTo>
                  <a:pt x="2344728" y="561654"/>
                </a:lnTo>
                <a:lnTo>
                  <a:pt x="2349808" y="563875"/>
                </a:lnTo>
                <a:lnTo>
                  <a:pt x="2354889" y="566096"/>
                </a:lnTo>
                <a:lnTo>
                  <a:pt x="2359970" y="569270"/>
                </a:lnTo>
                <a:lnTo>
                  <a:pt x="2365050" y="572125"/>
                </a:lnTo>
                <a:lnTo>
                  <a:pt x="2369813" y="575299"/>
                </a:lnTo>
                <a:lnTo>
                  <a:pt x="2374259" y="579106"/>
                </a:lnTo>
                <a:lnTo>
                  <a:pt x="2378705" y="582597"/>
                </a:lnTo>
                <a:lnTo>
                  <a:pt x="2382833" y="587039"/>
                </a:lnTo>
                <a:lnTo>
                  <a:pt x="2386961" y="591164"/>
                </a:lnTo>
                <a:lnTo>
                  <a:pt x="2391089" y="595607"/>
                </a:lnTo>
                <a:lnTo>
                  <a:pt x="2394582" y="600366"/>
                </a:lnTo>
                <a:lnTo>
                  <a:pt x="2398392" y="605443"/>
                </a:lnTo>
                <a:lnTo>
                  <a:pt x="2401567" y="610520"/>
                </a:lnTo>
                <a:lnTo>
                  <a:pt x="2405061" y="615915"/>
                </a:lnTo>
                <a:lnTo>
                  <a:pt x="2407919" y="621309"/>
                </a:lnTo>
                <a:lnTo>
                  <a:pt x="2410459" y="627020"/>
                </a:lnTo>
                <a:lnTo>
                  <a:pt x="2412681" y="633049"/>
                </a:lnTo>
                <a:lnTo>
                  <a:pt x="2415222" y="638761"/>
                </a:lnTo>
                <a:lnTo>
                  <a:pt x="2417127" y="645107"/>
                </a:lnTo>
                <a:lnTo>
                  <a:pt x="2419032" y="651771"/>
                </a:lnTo>
                <a:lnTo>
                  <a:pt x="2420620" y="658117"/>
                </a:lnTo>
                <a:lnTo>
                  <a:pt x="2421573" y="664463"/>
                </a:lnTo>
                <a:lnTo>
                  <a:pt x="2422843" y="671444"/>
                </a:lnTo>
                <a:lnTo>
                  <a:pt x="2423795" y="678425"/>
                </a:lnTo>
                <a:lnTo>
                  <a:pt x="2424113" y="685406"/>
                </a:lnTo>
                <a:lnTo>
                  <a:pt x="2424113" y="692387"/>
                </a:lnTo>
                <a:lnTo>
                  <a:pt x="2424113" y="2566434"/>
                </a:lnTo>
                <a:lnTo>
                  <a:pt x="2424113" y="2573732"/>
                </a:lnTo>
                <a:lnTo>
                  <a:pt x="2423795" y="2580713"/>
                </a:lnTo>
                <a:lnTo>
                  <a:pt x="2422843" y="2587694"/>
                </a:lnTo>
                <a:lnTo>
                  <a:pt x="2421573" y="2594040"/>
                </a:lnTo>
                <a:lnTo>
                  <a:pt x="2420620" y="2600704"/>
                </a:lnTo>
                <a:lnTo>
                  <a:pt x="2419032" y="2607368"/>
                </a:lnTo>
                <a:lnTo>
                  <a:pt x="2417127" y="2613396"/>
                </a:lnTo>
                <a:lnTo>
                  <a:pt x="2415222" y="2619743"/>
                </a:lnTo>
                <a:lnTo>
                  <a:pt x="2412681" y="2625772"/>
                </a:lnTo>
                <a:lnTo>
                  <a:pt x="2410459" y="2631801"/>
                </a:lnTo>
                <a:lnTo>
                  <a:pt x="2407919" y="2637512"/>
                </a:lnTo>
                <a:lnTo>
                  <a:pt x="2405061" y="2643224"/>
                </a:lnTo>
                <a:lnTo>
                  <a:pt x="2401567" y="2648301"/>
                </a:lnTo>
                <a:lnTo>
                  <a:pt x="2398392" y="2653695"/>
                </a:lnTo>
                <a:lnTo>
                  <a:pt x="2394582" y="2658772"/>
                </a:lnTo>
                <a:lnTo>
                  <a:pt x="2391089" y="2663214"/>
                </a:lnTo>
                <a:lnTo>
                  <a:pt x="2386961" y="2667974"/>
                </a:lnTo>
                <a:lnTo>
                  <a:pt x="2382833" y="2672099"/>
                </a:lnTo>
                <a:lnTo>
                  <a:pt x="2378705" y="2676224"/>
                </a:lnTo>
                <a:lnTo>
                  <a:pt x="2374259" y="2680032"/>
                </a:lnTo>
                <a:lnTo>
                  <a:pt x="2369813" y="2683522"/>
                </a:lnTo>
                <a:lnTo>
                  <a:pt x="2365050" y="2687013"/>
                </a:lnTo>
                <a:lnTo>
                  <a:pt x="2359970" y="2689869"/>
                </a:lnTo>
                <a:lnTo>
                  <a:pt x="2354889" y="2692407"/>
                </a:lnTo>
                <a:lnTo>
                  <a:pt x="2349808" y="2695263"/>
                </a:lnTo>
                <a:lnTo>
                  <a:pt x="2344728" y="2697167"/>
                </a:lnTo>
                <a:lnTo>
                  <a:pt x="2339330" y="2699071"/>
                </a:lnTo>
                <a:lnTo>
                  <a:pt x="2333614" y="2700340"/>
                </a:lnTo>
                <a:lnTo>
                  <a:pt x="2328216" y="2701927"/>
                </a:lnTo>
                <a:lnTo>
                  <a:pt x="2322500" y="2702879"/>
                </a:lnTo>
                <a:lnTo>
                  <a:pt x="2316467" y="2703196"/>
                </a:lnTo>
                <a:lnTo>
                  <a:pt x="2311068" y="2703513"/>
                </a:lnTo>
                <a:lnTo>
                  <a:pt x="113045" y="2703513"/>
                </a:lnTo>
                <a:lnTo>
                  <a:pt x="107329" y="2703196"/>
                </a:lnTo>
                <a:lnTo>
                  <a:pt x="101296" y="2702879"/>
                </a:lnTo>
                <a:lnTo>
                  <a:pt x="95897" y="2701927"/>
                </a:lnTo>
                <a:lnTo>
                  <a:pt x="90182" y="2700340"/>
                </a:lnTo>
                <a:lnTo>
                  <a:pt x="84783" y="2699071"/>
                </a:lnTo>
                <a:lnTo>
                  <a:pt x="79385" y="2697167"/>
                </a:lnTo>
                <a:lnTo>
                  <a:pt x="73987" y="2695263"/>
                </a:lnTo>
                <a:lnTo>
                  <a:pt x="69224" y="2692407"/>
                </a:lnTo>
                <a:lnTo>
                  <a:pt x="63826" y="2689869"/>
                </a:lnTo>
                <a:lnTo>
                  <a:pt x="59380" y="2687013"/>
                </a:lnTo>
                <a:lnTo>
                  <a:pt x="54299" y="2683522"/>
                </a:lnTo>
                <a:lnTo>
                  <a:pt x="49854" y="2680032"/>
                </a:lnTo>
                <a:lnTo>
                  <a:pt x="45408" y="2676224"/>
                </a:lnTo>
                <a:lnTo>
                  <a:pt x="41280" y="2672099"/>
                </a:lnTo>
                <a:lnTo>
                  <a:pt x="36835" y="2667974"/>
                </a:lnTo>
                <a:lnTo>
                  <a:pt x="33024" y="2663214"/>
                </a:lnTo>
                <a:lnTo>
                  <a:pt x="29214" y="2658772"/>
                </a:lnTo>
                <a:lnTo>
                  <a:pt x="25721" y="2653695"/>
                </a:lnTo>
                <a:lnTo>
                  <a:pt x="22228" y="2648301"/>
                </a:lnTo>
                <a:lnTo>
                  <a:pt x="19052" y="2643224"/>
                </a:lnTo>
                <a:lnTo>
                  <a:pt x="16512" y="2637512"/>
                </a:lnTo>
                <a:lnTo>
                  <a:pt x="13337" y="2631801"/>
                </a:lnTo>
                <a:lnTo>
                  <a:pt x="11114" y="2625772"/>
                </a:lnTo>
                <a:lnTo>
                  <a:pt x="8891" y="2619743"/>
                </a:lnTo>
                <a:lnTo>
                  <a:pt x="6986" y="2613396"/>
                </a:lnTo>
                <a:lnTo>
                  <a:pt x="4763" y="2607368"/>
                </a:lnTo>
                <a:lnTo>
                  <a:pt x="3493" y="2600704"/>
                </a:lnTo>
                <a:lnTo>
                  <a:pt x="2223" y="2594040"/>
                </a:lnTo>
                <a:lnTo>
                  <a:pt x="1270" y="2587694"/>
                </a:lnTo>
                <a:lnTo>
                  <a:pt x="635" y="2580713"/>
                </a:lnTo>
                <a:lnTo>
                  <a:pt x="0" y="2573732"/>
                </a:lnTo>
                <a:lnTo>
                  <a:pt x="0" y="2566434"/>
                </a:lnTo>
                <a:lnTo>
                  <a:pt x="0" y="692387"/>
                </a:lnTo>
                <a:lnTo>
                  <a:pt x="0" y="685406"/>
                </a:lnTo>
                <a:lnTo>
                  <a:pt x="635" y="678425"/>
                </a:lnTo>
                <a:lnTo>
                  <a:pt x="1270" y="671444"/>
                </a:lnTo>
                <a:lnTo>
                  <a:pt x="2223" y="664463"/>
                </a:lnTo>
                <a:lnTo>
                  <a:pt x="3493" y="658117"/>
                </a:lnTo>
                <a:lnTo>
                  <a:pt x="4763" y="651771"/>
                </a:lnTo>
                <a:lnTo>
                  <a:pt x="6986" y="645107"/>
                </a:lnTo>
                <a:lnTo>
                  <a:pt x="8891" y="638761"/>
                </a:lnTo>
                <a:lnTo>
                  <a:pt x="11114" y="633049"/>
                </a:lnTo>
                <a:lnTo>
                  <a:pt x="13337" y="627020"/>
                </a:lnTo>
                <a:lnTo>
                  <a:pt x="16512" y="621309"/>
                </a:lnTo>
                <a:lnTo>
                  <a:pt x="19052" y="615915"/>
                </a:lnTo>
                <a:lnTo>
                  <a:pt x="22228" y="610520"/>
                </a:lnTo>
                <a:lnTo>
                  <a:pt x="25721" y="605443"/>
                </a:lnTo>
                <a:lnTo>
                  <a:pt x="29214" y="600366"/>
                </a:lnTo>
                <a:lnTo>
                  <a:pt x="33024" y="595607"/>
                </a:lnTo>
                <a:lnTo>
                  <a:pt x="36835" y="591164"/>
                </a:lnTo>
                <a:lnTo>
                  <a:pt x="41280" y="587039"/>
                </a:lnTo>
                <a:lnTo>
                  <a:pt x="45408" y="582597"/>
                </a:lnTo>
                <a:lnTo>
                  <a:pt x="49854" y="579106"/>
                </a:lnTo>
                <a:lnTo>
                  <a:pt x="54299" y="575299"/>
                </a:lnTo>
                <a:lnTo>
                  <a:pt x="59380" y="572125"/>
                </a:lnTo>
                <a:lnTo>
                  <a:pt x="63826" y="569270"/>
                </a:lnTo>
                <a:lnTo>
                  <a:pt x="69224" y="566096"/>
                </a:lnTo>
                <a:lnTo>
                  <a:pt x="73987" y="563875"/>
                </a:lnTo>
                <a:lnTo>
                  <a:pt x="79385" y="561654"/>
                </a:lnTo>
                <a:lnTo>
                  <a:pt x="84783" y="559750"/>
                </a:lnTo>
                <a:lnTo>
                  <a:pt x="90182" y="558164"/>
                </a:lnTo>
                <a:lnTo>
                  <a:pt x="95897" y="557212"/>
                </a:lnTo>
                <a:lnTo>
                  <a:pt x="101296" y="556260"/>
                </a:lnTo>
                <a:lnTo>
                  <a:pt x="107329" y="555625"/>
                </a:lnTo>
                <a:close/>
                <a:moveTo>
                  <a:pt x="519521" y="4763"/>
                </a:moveTo>
                <a:lnTo>
                  <a:pt x="686979" y="4763"/>
                </a:lnTo>
                <a:lnTo>
                  <a:pt x="692380" y="5081"/>
                </a:lnTo>
                <a:lnTo>
                  <a:pt x="698418" y="5398"/>
                </a:lnTo>
                <a:lnTo>
                  <a:pt x="704137" y="6351"/>
                </a:lnTo>
                <a:lnTo>
                  <a:pt x="709539" y="7938"/>
                </a:lnTo>
                <a:lnTo>
                  <a:pt x="715259" y="9208"/>
                </a:lnTo>
                <a:lnTo>
                  <a:pt x="720661" y="11113"/>
                </a:lnTo>
                <a:lnTo>
                  <a:pt x="725745" y="13018"/>
                </a:lnTo>
                <a:lnTo>
                  <a:pt x="730829" y="15876"/>
                </a:lnTo>
                <a:lnTo>
                  <a:pt x="735913" y="18416"/>
                </a:lnTo>
                <a:lnTo>
                  <a:pt x="740679" y="21273"/>
                </a:lnTo>
                <a:lnTo>
                  <a:pt x="745446" y="24766"/>
                </a:lnTo>
                <a:lnTo>
                  <a:pt x="750212" y="28258"/>
                </a:lnTo>
                <a:lnTo>
                  <a:pt x="754661" y="32068"/>
                </a:lnTo>
                <a:lnTo>
                  <a:pt x="758791" y="36196"/>
                </a:lnTo>
                <a:lnTo>
                  <a:pt x="762922" y="40323"/>
                </a:lnTo>
                <a:lnTo>
                  <a:pt x="767053" y="45086"/>
                </a:lnTo>
                <a:lnTo>
                  <a:pt x="770548" y="49531"/>
                </a:lnTo>
                <a:lnTo>
                  <a:pt x="774362" y="54611"/>
                </a:lnTo>
                <a:lnTo>
                  <a:pt x="777539" y="60008"/>
                </a:lnTo>
                <a:lnTo>
                  <a:pt x="780717" y="65088"/>
                </a:lnTo>
                <a:lnTo>
                  <a:pt x="783894" y="70803"/>
                </a:lnTo>
                <a:lnTo>
                  <a:pt x="786436" y="76518"/>
                </a:lnTo>
                <a:lnTo>
                  <a:pt x="788661" y="82551"/>
                </a:lnTo>
                <a:lnTo>
                  <a:pt x="791203" y="88583"/>
                </a:lnTo>
                <a:lnTo>
                  <a:pt x="793109" y="94933"/>
                </a:lnTo>
                <a:lnTo>
                  <a:pt x="795016" y="100966"/>
                </a:lnTo>
                <a:lnTo>
                  <a:pt x="796287" y="107633"/>
                </a:lnTo>
                <a:lnTo>
                  <a:pt x="797558" y="114301"/>
                </a:lnTo>
                <a:lnTo>
                  <a:pt x="798829" y="121286"/>
                </a:lnTo>
                <a:lnTo>
                  <a:pt x="799464" y="127636"/>
                </a:lnTo>
                <a:lnTo>
                  <a:pt x="800100" y="134938"/>
                </a:lnTo>
                <a:lnTo>
                  <a:pt x="800100" y="141923"/>
                </a:lnTo>
                <a:lnTo>
                  <a:pt x="800100" y="661671"/>
                </a:lnTo>
                <a:lnTo>
                  <a:pt x="800100" y="668656"/>
                </a:lnTo>
                <a:lnTo>
                  <a:pt x="799464" y="675641"/>
                </a:lnTo>
                <a:lnTo>
                  <a:pt x="798829" y="682308"/>
                </a:lnTo>
                <a:lnTo>
                  <a:pt x="797558" y="689293"/>
                </a:lnTo>
                <a:lnTo>
                  <a:pt x="796287" y="695961"/>
                </a:lnTo>
                <a:lnTo>
                  <a:pt x="795016" y="702311"/>
                </a:lnTo>
                <a:lnTo>
                  <a:pt x="793109" y="708661"/>
                </a:lnTo>
                <a:lnTo>
                  <a:pt x="791203" y="715011"/>
                </a:lnTo>
                <a:lnTo>
                  <a:pt x="788661" y="721043"/>
                </a:lnTo>
                <a:lnTo>
                  <a:pt x="786436" y="727076"/>
                </a:lnTo>
                <a:lnTo>
                  <a:pt x="783894" y="732473"/>
                </a:lnTo>
                <a:lnTo>
                  <a:pt x="780717" y="738188"/>
                </a:lnTo>
                <a:lnTo>
                  <a:pt x="777539" y="743268"/>
                </a:lnTo>
                <a:lnTo>
                  <a:pt x="774362" y="748666"/>
                </a:lnTo>
                <a:lnTo>
                  <a:pt x="770548" y="753746"/>
                </a:lnTo>
                <a:lnTo>
                  <a:pt x="767053" y="758508"/>
                </a:lnTo>
                <a:lnTo>
                  <a:pt x="762922" y="762953"/>
                </a:lnTo>
                <a:lnTo>
                  <a:pt x="758791" y="767080"/>
                </a:lnTo>
                <a:lnTo>
                  <a:pt x="754661" y="771525"/>
                </a:lnTo>
                <a:lnTo>
                  <a:pt x="750212" y="775018"/>
                </a:lnTo>
                <a:lnTo>
                  <a:pt x="745446" y="778510"/>
                </a:lnTo>
                <a:lnTo>
                  <a:pt x="740679" y="782003"/>
                </a:lnTo>
                <a:lnTo>
                  <a:pt x="735913" y="784860"/>
                </a:lnTo>
                <a:lnTo>
                  <a:pt x="730829" y="787718"/>
                </a:lnTo>
                <a:lnTo>
                  <a:pt x="725745" y="790258"/>
                </a:lnTo>
                <a:lnTo>
                  <a:pt x="720661" y="792480"/>
                </a:lnTo>
                <a:lnTo>
                  <a:pt x="715259" y="794068"/>
                </a:lnTo>
                <a:lnTo>
                  <a:pt x="709539" y="795655"/>
                </a:lnTo>
                <a:lnTo>
                  <a:pt x="704137" y="797243"/>
                </a:lnTo>
                <a:lnTo>
                  <a:pt x="698418" y="797878"/>
                </a:lnTo>
                <a:lnTo>
                  <a:pt x="692380" y="798513"/>
                </a:lnTo>
                <a:lnTo>
                  <a:pt x="686979" y="798513"/>
                </a:lnTo>
                <a:lnTo>
                  <a:pt x="519521" y="798513"/>
                </a:lnTo>
                <a:lnTo>
                  <a:pt x="513484" y="798513"/>
                </a:lnTo>
                <a:lnTo>
                  <a:pt x="508082" y="797878"/>
                </a:lnTo>
                <a:lnTo>
                  <a:pt x="502362" y="797243"/>
                </a:lnTo>
                <a:lnTo>
                  <a:pt x="496643" y="795655"/>
                </a:lnTo>
                <a:lnTo>
                  <a:pt x="491241" y="794068"/>
                </a:lnTo>
                <a:lnTo>
                  <a:pt x="485839" y="792480"/>
                </a:lnTo>
                <a:lnTo>
                  <a:pt x="480437" y="790258"/>
                </a:lnTo>
                <a:lnTo>
                  <a:pt x="475353" y="787718"/>
                </a:lnTo>
                <a:lnTo>
                  <a:pt x="470269" y="784860"/>
                </a:lnTo>
                <a:lnTo>
                  <a:pt x="465502" y="782003"/>
                </a:lnTo>
                <a:lnTo>
                  <a:pt x="460736" y="778510"/>
                </a:lnTo>
                <a:lnTo>
                  <a:pt x="456287" y="775018"/>
                </a:lnTo>
                <a:lnTo>
                  <a:pt x="451839" y="771525"/>
                </a:lnTo>
                <a:lnTo>
                  <a:pt x="447708" y="767080"/>
                </a:lnTo>
                <a:lnTo>
                  <a:pt x="443259" y="762953"/>
                </a:lnTo>
                <a:lnTo>
                  <a:pt x="439446" y="758508"/>
                </a:lnTo>
                <a:lnTo>
                  <a:pt x="435633" y="753746"/>
                </a:lnTo>
                <a:lnTo>
                  <a:pt x="432138" y="748666"/>
                </a:lnTo>
                <a:lnTo>
                  <a:pt x="428960" y="743268"/>
                </a:lnTo>
                <a:lnTo>
                  <a:pt x="425465" y="738188"/>
                </a:lnTo>
                <a:lnTo>
                  <a:pt x="422605" y="732473"/>
                </a:lnTo>
                <a:lnTo>
                  <a:pt x="420063" y="727076"/>
                </a:lnTo>
                <a:lnTo>
                  <a:pt x="417521" y="721043"/>
                </a:lnTo>
                <a:lnTo>
                  <a:pt x="415297" y="715011"/>
                </a:lnTo>
                <a:lnTo>
                  <a:pt x="413390" y="708661"/>
                </a:lnTo>
                <a:lnTo>
                  <a:pt x="411484" y="702311"/>
                </a:lnTo>
                <a:lnTo>
                  <a:pt x="409895" y="695961"/>
                </a:lnTo>
                <a:lnTo>
                  <a:pt x="408624" y="689293"/>
                </a:lnTo>
                <a:lnTo>
                  <a:pt x="407671" y="682308"/>
                </a:lnTo>
                <a:lnTo>
                  <a:pt x="407035" y="675641"/>
                </a:lnTo>
                <a:lnTo>
                  <a:pt x="406400" y="668656"/>
                </a:lnTo>
                <a:lnTo>
                  <a:pt x="406400" y="661671"/>
                </a:lnTo>
                <a:lnTo>
                  <a:pt x="406400" y="141923"/>
                </a:lnTo>
                <a:lnTo>
                  <a:pt x="406400" y="134938"/>
                </a:lnTo>
                <a:lnTo>
                  <a:pt x="407035" y="127636"/>
                </a:lnTo>
                <a:lnTo>
                  <a:pt x="407671" y="121286"/>
                </a:lnTo>
                <a:lnTo>
                  <a:pt x="408624" y="114301"/>
                </a:lnTo>
                <a:lnTo>
                  <a:pt x="409895" y="107633"/>
                </a:lnTo>
                <a:lnTo>
                  <a:pt x="411484" y="100966"/>
                </a:lnTo>
                <a:lnTo>
                  <a:pt x="413390" y="94933"/>
                </a:lnTo>
                <a:lnTo>
                  <a:pt x="415297" y="88583"/>
                </a:lnTo>
                <a:lnTo>
                  <a:pt x="417521" y="82551"/>
                </a:lnTo>
                <a:lnTo>
                  <a:pt x="420063" y="76518"/>
                </a:lnTo>
                <a:lnTo>
                  <a:pt x="422605" y="70803"/>
                </a:lnTo>
                <a:lnTo>
                  <a:pt x="425465" y="65088"/>
                </a:lnTo>
                <a:lnTo>
                  <a:pt x="428960" y="60008"/>
                </a:lnTo>
                <a:lnTo>
                  <a:pt x="432138" y="54611"/>
                </a:lnTo>
                <a:lnTo>
                  <a:pt x="435633" y="49531"/>
                </a:lnTo>
                <a:lnTo>
                  <a:pt x="439446" y="45086"/>
                </a:lnTo>
                <a:lnTo>
                  <a:pt x="443259" y="40323"/>
                </a:lnTo>
                <a:lnTo>
                  <a:pt x="447708" y="36196"/>
                </a:lnTo>
                <a:lnTo>
                  <a:pt x="451839" y="32068"/>
                </a:lnTo>
                <a:lnTo>
                  <a:pt x="456287" y="28258"/>
                </a:lnTo>
                <a:lnTo>
                  <a:pt x="460736" y="24766"/>
                </a:lnTo>
                <a:lnTo>
                  <a:pt x="465502" y="21273"/>
                </a:lnTo>
                <a:lnTo>
                  <a:pt x="470269" y="18416"/>
                </a:lnTo>
                <a:lnTo>
                  <a:pt x="475353" y="15876"/>
                </a:lnTo>
                <a:lnTo>
                  <a:pt x="480437" y="13018"/>
                </a:lnTo>
                <a:lnTo>
                  <a:pt x="485839" y="11113"/>
                </a:lnTo>
                <a:lnTo>
                  <a:pt x="491241" y="9208"/>
                </a:lnTo>
                <a:lnTo>
                  <a:pt x="496643" y="7938"/>
                </a:lnTo>
                <a:lnTo>
                  <a:pt x="502362" y="6351"/>
                </a:lnTo>
                <a:lnTo>
                  <a:pt x="508082" y="5398"/>
                </a:lnTo>
                <a:lnTo>
                  <a:pt x="513484" y="5081"/>
                </a:lnTo>
                <a:lnTo>
                  <a:pt x="519521" y="4763"/>
                </a:lnTo>
                <a:close/>
                <a:moveTo>
                  <a:pt x="1749834" y="0"/>
                </a:moveTo>
                <a:lnTo>
                  <a:pt x="1916974" y="0"/>
                </a:lnTo>
                <a:lnTo>
                  <a:pt x="1923012" y="318"/>
                </a:lnTo>
                <a:lnTo>
                  <a:pt x="1928731" y="953"/>
                </a:lnTo>
                <a:lnTo>
                  <a:pt x="1934133" y="1588"/>
                </a:lnTo>
                <a:lnTo>
                  <a:pt x="1939853" y="2859"/>
                </a:lnTo>
                <a:lnTo>
                  <a:pt x="1945255" y="4129"/>
                </a:lnTo>
                <a:lnTo>
                  <a:pt x="1950656" y="6035"/>
                </a:lnTo>
                <a:lnTo>
                  <a:pt x="1956058" y="8576"/>
                </a:lnTo>
                <a:lnTo>
                  <a:pt x="1961142" y="10799"/>
                </a:lnTo>
                <a:lnTo>
                  <a:pt x="1966226" y="13340"/>
                </a:lnTo>
                <a:lnTo>
                  <a:pt x="1970993" y="16834"/>
                </a:lnTo>
                <a:lnTo>
                  <a:pt x="1975759" y="20010"/>
                </a:lnTo>
                <a:lnTo>
                  <a:pt x="1980208" y="23187"/>
                </a:lnTo>
                <a:lnTo>
                  <a:pt x="1984974" y="27316"/>
                </a:lnTo>
                <a:lnTo>
                  <a:pt x="1988787" y="31127"/>
                </a:lnTo>
                <a:lnTo>
                  <a:pt x="1993236" y="35574"/>
                </a:lnTo>
                <a:lnTo>
                  <a:pt x="1997049" y="40021"/>
                </a:lnTo>
                <a:lnTo>
                  <a:pt x="2000862" y="45103"/>
                </a:lnTo>
                <a:lnTo>
                  <a:pt x="2004357" y="49867"/>
                </a:lnTo>
                <a:lnTo>
                  <a:pt x="2007853" y="54949"/>
                </a:lnTo>
                <a:lnTo>
                  <a:pt x="2011030" y="60667"/>
                </a:lnTo>
                <a:lnTo>
                  <a:pt x="2013890" y="65749"/>
                </a:lnTo>
                <a:lnTo>
                  <a:pt x="2016750" y="71784"/>
                </a:lnTo>
                <a:lnTo>
                  <a:pt x="2019292" y="77819"/>
                </a:lnTo>
                <a:lnTo>
                  <a:pt x="2021516" y="83536"/>
                </a:lnTo>
                <a:lnTo>
                  <a:pt x="2023423" y="89888"/>
                </a:lnTo>
                <a:lnTo>
                  <a:pt x="2025329" y="96241"/>
                </a:lnTo>
                <a:lnTo>
                  <a:pt x="2026918" y="102594"/>
                </a:lnTo>
                <a:lnTo>
                  <a:pt x="2028189" y="109264"/>
                </a:lnTo>
                <a:lnTo>
                  <a:pt x="2029142" y="116252"/>
                </a:lnTo>
                <a:lnTo>
                  <a:pt x="2029778" y="122922"/>
                </a:lnTo>
                <a:lnTo>
                  <a:pt x="2030095" y="130227"/>
                </a:lnTo>
                <a:lnTo>
                  <a:pt x="2030413" y="136897"/>
                </a:lnTo>
                <a:lnTo>
                  <a:pt x="2030413" y="657170"/>
                </a:lnTo>
                <a:lnTo>
                  <a:pt x="2030095" y="663841"/>
                </a:lnTo>
                <a:lnTo>
                  <a:pt x="2029778" y="670828"/>
                </a:lnTo>
                <a:lnTo>
                  <a:pt x="2029142" y="677816"/>
                </a:lnTo>
                <a:lnTo>
                  <a:pt x="2028189" y="684486"/>
                </a:lnTo>
                <a:lnTo>
                  <a:pt x="2026918" y="691157"/>
                </a:lnTo>
                <a:lnTo>
                  <a:pt x="2025329" y="697509"/>
                </a:lnTo>
                <a:lnTo>
                  <a:pt x="2023423" y="704179"/>
                </a:lnTo>
                <a:lnTo>
                  <a:pt x="2021516" y="710214"/>
                </a:lnTo>
                <a:lnTo>
                  <a:pt x="2019292" y="716249"/>
                </a:lnTo>
                <a:lnTo>
                  <a:pt x="2016750" y="722284"/>
                </a:lnTo>
                <a:lnTo>
                  <a:pt x="2013890" y="728001"/>
                </a:lnTo>
                <a:lnTo>
                  <a:pt x="2011030" y="733401"/>
                </a:lnTo>
                <a:lnTo>
                  <a:pt x="2007853" y="738801"/>
                </a:lnTo>
                <a:lnTo>
                  <a:pt x="2004357" y="743883"/>
                </a:lnTo>
                <a:lnTo>
                  <a:pt x="2000862" y="748965"/>
                </a:lnTo>
                <a:lnTo>
                  <a:pt x="1997049" y="754047"/>
                </a:lnTo>
                <a:lnTo>
                  <a:pt x="1993236" y="758176"/>
                </a:lnTo>
                <a:lnTo>
                  <a:pt x="1988787" y="762622"/>
                </a:lnTo>
                <a:lnTo>
                  <a:pt x="1984974" y="766752"/>
                </a:lnTo>
                <a:lnTo>
                  <a:pt x="1980208" y="770246"/>
                </a:lnTo>
                <a:lnTo>
                  <a:pt x="1975759" y="774057"/>
                </a:lnTo>
                <a:lnTo>
                  <a:pt x="1970993" y="777233"/>
                </a:lnTo>
                <a:lnTo>
                  <a:pt x="1966226" y="780410"/>
                </a:lnTo>
                <a:lnTo>
                  <a:pt x="1961142" y="783268"/>
                </a:lnTo>
                <a:lnTo>
                  <a:pt x="1956058" y="785492"/>
                </a:lnTo>
                <a:lnTo>
                  <a:pt x="1950656" y="787715"/>
                </a:lnTo>
                <a:lnTo>
                  <a:pt x="1945255" y="789621"/>
                </a:lnTo>
                <a:lnTo>
                  <a:pt x="1939853" y="791209"/>
                </a:lnTo>
                <a:lnTo>
                  <a:pt x="1934133" y="792162"/>
                </a:lnTo>
                <a:lnTo>
                  <a:pt x="1928731" y="793115"/>
                </a:lnTo>
                <a:lnTo>
                  <a:pt x="1923012" y="793750"/>
                </a:lnTo>
                <a:lnTo>
                  <a:pt x="1916974" y="793750"/>
                </a:lnTo>
                <a:lnTo>
                  <a:pt x="1749834" y="793750"/>
                </a:lnTo>
                <a:lnTo>
                  <a:pt x="1744115" y="793750"/>
                </a:lnTo>
                <a:lnTo>
                  <a:pt x="1738077" y="793115"/>
                </a:lnTo>
                <a:lnTo>
                  <a:pt x="1732358" y="792162"/>
                </a:lnTo>
                <a:lnTo>
                  <a:pt x="1726956" y="791209"/>
                </a:lnTo>
                <a:lnTo>
                  <a:pt x="1721554" y="789621"/>
                </a:lnTo>
                <a:lnTo>
                  <a:pt x="1716152" y="787715"/>
                </a:lnTo>
                <a:lnTo>
                  <a:pt x="1710750" y="785492"/>
                </a:lnTo>
                <a:lnTo>
                  <a:pt x="1705666" y="783268"/>
                </a:lnTo>
                <a:lnTo>
                  <a:pt x="1700900" y="780410"/>
                </a:lnTo>
                <a:lnTo>
                  <a:pt x="1695816" y="777233"/>
                </a:lnTo>
                <a:lnTo>
                  <a:pt x="1691050" y="774057"/>
                </a:lnTo>
                <a:lnTo>
                  <a:pt x="1686283" y="770246"/>
                </a:lnTo>
                <a:lnTo>
                  <a:pt x="1682152" y="766752"/>
                </a:lnTo>
                <a:lnTo>
                  <a:pt x="1677704" y="762622"/>
                </a:lnTo>
                <a:lnTo>
                  <a:pt x="1673891" y="758176"/>
                </a:lnTo>
                <a:lnTo>
                  <a:pt x="1669760" y="754047"/>
                </a:lnTo>
                <a:lnTo>
                  <a:pt x="1665947" y="748965"/>
                </a:lnTo>
                <a:lnTo>
                  <a:pt x="1662134" y="743883"/>
                </a:lnTo>
                <a:lnTo>
                  <a:pt x="1658956" y="738801"/>
                </a:lnTo>
                <a:lnTo>
                  <a:pt x="1656096" y="733401"/>
                </a:lnTo>
                <a:lnTo>
                  <a:pt x="1652919" y="728001"/>
                </a:lnTo>
                <a:lnTo>
                  <a:pt x="1650059" y="722284"/>
                </a:lnTo>
                <a:lnTo>
                  <a:pt x="1647835" y="716249"/>
                </a:lnTo>
                <a:lnTo>
                  <a:pt x="1645610" y="710214"/>
                </a:lnTo>
                <a:lnTo>
                  <a:pt x="1643386" y="704179"/>
                </a:lnTo>
                <a:lnTo>
                  <a:pt x="1641480" y="697509"/>
                </a:lnTo>
                <a:lnTo>
                  <a:pt x="1640209" y="691157"/>
                </a:lnTo>
                <a:lnTo>
                  <a:pt x="1638938" y="684486"/>
                </a:lnTo>
                <a:lnTo>
                  <a:pt x="1637984" y="677816"/>
                </a:lnTo>
                <a:lnTo>
                  <a:pt x="1637349" y="670828"/>
                </a:lnTo>
                <a:lnTo>
                  <a:pt x="1636713" y="663841"/>
                </a:lnTo>
                <a:lnTo>
                  <a:pt x="1636713" y="657170"/>
                </a:lnTo>
                <a:lnTo>
                  <a:pt x="1636713" y="136897"/>
                </a:lnTo>
                <a:lnTo>
                  <a:pt x="1636713" y="130227"/>
                </a:lnTo>
                <a:lnTo>
                  <a:pt x="1637349" y="122922"/>
                </a:lnTo>
                <a:lnTo>
                  <a:pt x="1637984" y="116252"/>
                </a:lnTo>
                <a:lnTo>
                  <a:pt x="1638938" y="109264"/>
                </a:lnTo>
                <a:lnTo>
                  <a:pt x="1640209" y="102594"/>
                </a:lnTo>
                <a:lnTo>
                  <a:pt x="1641480" y="96241"/>
                </a:lnTo>
                <a:lnTo>
                  <a:pt x="1643386" y="89888"/>
                </a:lnTo>
                <a:lnTo>
                  <a:pt x="1645610" y="83536"/>
                </a:lnTo>
                <a:lnTo>
                  <a:pt x="1647835" y="77819"/>
                </a:lnTo>
                <a:lnTo>
                  <a:pt x="1650059" y="71784"/>
                </a:lnTo>
                <a:lnTo>
                  <a:pt x="1652919" y="65749"/>
                </a:lnTo>
                <a:lnTo>
                  <a:pt x="1656096" y="60667"/>
                </a:lnTo>
                <a:lnTo>
                  <a:pt x="1658956" y="54949"/>
                </a:lnTo>
                <a:lnTo>
                  <a:pt x="1662134" y="49867"/>
                </a:lnTo>
                <a:lnTo>
                  <a:pt x="1665947" y="45103"/>
                </a:lnTo>
                <a:lnTo>
                  <a:pt x="1669760" y="40021"/>
                </a:lnTo>
                <a:lnTo>
                  <a:pt x="1673891" y="35574"/>
                </a:lnTo>
                <a:lnTo>
                  <a:pt x="1677704" y="31127"/>
                </a:lnTo>
                <a:lnTo>
                  <a:pt x="1682152" y="27316"/>
                </a:lnTo>
                <a:lnTo>
                  <a:pt x="1686283" y="23187"/>
                </a:lnTo>
                <a:lnTo>
                  <a:pt x="1691050" y="20010"/>
                </a:lnTo>
                <a:lnTo>
                  <a:pt x="1695816" y="16834"/>
                </a:lnTo>
                <a:lnTo>
                  <a:pt x="1700900" y="13340"/>
                </a:lnTo>
                <a:lnTo>
                  <a:pt x="1705666" y="10799"/>
                </a:lnTo>
                <a:lnTo>
                  <a:pt x="1710750" y="8576"/>
                </a:lnTo>
                <a:lnTo>
                  <a:pt x="1716152" y="6035"/>
                </a:lnTo>
                <a:lnTo>
                  <a:pt x="1721554" y="4129"/>
                </a:lnTo>
                <a:lnTo>
                  <a:pt x="1726956" y="2859"/>
                </a:lnTo>
                <a:lnTo>
                  <a:pt x="1732358" y="1588"/>
                </a:lnTo>
                <a:lnTo>
                  <a:pt x="1738077" y="953"/>
                </a:lnTo>
                <a:lnTo>
                  <a:pt x="1744115" y="318"/>
                </a:lnTo>
                <a:lnTo>
                  <a:pt x="1749834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5" name="MH_Other_10"/>
          <p:cNvSpPr>
            <a:spLocks noChangeAspect="1"/>
          </p:cNvSpPr>
          <p:nvPr>
            <p:custDataLst>
              <p:tags r:id="rId10"/>
            </p:custDataLst>
          </p:nvPr>
        </p:nvSpPr>
        <p:spPr bwMode="auto">
          <a:xfrm>
            <a:off x="7982219" y="1341910"/>
            <a:ext cx="231775" cy="208598"/>
          </a:xfrm>
          <a:custGeom>
            <a:avLst/>
            <a:gdLst>
              <a:gd name="T0" fmla="*/ 1597279 w 2787650"/>
              <a:gd name="T1" fmla="*/ 1636046 h 2727325"/>
              <a:gd name="T2" fmla="*/ 1627294 w 2787650"/>
              <a:gd name="T3" fmla="*/ 2215059 h 2727325"/>
              <a:gd name="T4" fmla="*/ 1883633 w 2787650"/>
              <a:gd name="T5" fmla="*/ 2097942 h 2727325"/>
              <a:gd name="T6" fmla="*/ 2087561 w 2787650"/>
              <a:gd name="T7" fmla="*/ 1909413 h 2727325"/>
              <a:gd name="T8" fmla="*/ 2223831 w 2787650"/>
              <a:gd name="T9" fmla="*/ 1665024 h 2727325"/>
              <a:gd name="T10" fmla="*/ 529196 w 2787650"/>
              <a:gd name="T11" fmla="*/ 1544733 h 2727325"/>
              <a:gd name="T12" fmla="*/ 630842 w 2787650"/>
              <a:gd name="T13" fmla="*/ 1808483 h 2727325"/>
              <a:gd name="T14" fmla="*/ 807453 w 2787650"/>
              <a:gd name="T15" fmla="*/ 2023673 h 2727325"/>
              <a:gd name="T16" fmla="*/ 1042827 w 2787650"/>
              <a:gd name="T17" fmla="*/ 2173481 h 2727325"/>
              <a:gd name="T18" fmla="*/ 1292972 w 2787650"/>
              <a:gd name="T19" fmla="*/ 1687822 h 2727325"/>
              <a:gd name="T20" fmla="*/ 1095077 w 2787650"/>
              <a:gd name="T21" fmla="*/ 1525504 h 2727325"/>
              <a:gd name="T22" fmla="*/ 1297101 w 2787650"/>
              <a:gd name="T23" fmla="*/ 1184350 h 2727325"/>
              <a:gd name="T24" fmla="*/ 1199583 w 2787650"/>
              <a:gd name="T25" fmla="*/ 1302832 h 2727325"/>
              <a:gd name="T26" fmla="*/ 1214830 w 2787650"/>
              <a:gd name="T27" fmla="*/ 1460386 h 2727325"/>
              <a:gd name="T28" fmla="*/ 1333631 w 2787650"/>
              <a:gd name="T29" fmla="*/ 1557904 h 2727325"/>
              <a:gd name="T30" fmla="*/ 1491184 w 2787650"/>
              <a:gd name="T31" fmla="*/ 1542657 h 2727325"/>
              <a:gd name="T32" fmla="*/ 1588385 w 2787650"/>
              <a:gd name="T33" fmla="*/ 1424174 h 2727325"/>
              <a:gd name="T34" fmla="*/ 1572820 w 2787650"/>
              <a:gd name="T35" fmla="*/ 1266303 h 2727325"/>
              <a:gd name="T36" fmla="*/ 1454655 w 2787650"/>
              <a:gd name="T37" fmla="*/ 1168785 h 2727325"/>
              <a:gd name="T38" fmla="*/ 1570279 w 2787650"/>
              <a:gd name="T39" fmla="*/ 1073173 h 2727325"/>
              <a:gd name="T40" fmla="*/ 1723068 w 2787650"/>
              <a:gd name="T41" fmla="*/ 1278691 h 2727325"/>
              <a:gd name="T42" fmla="*/ 2197149 w 2787650"/>
              <a:gd name="T43" fmla="*/ 996602 h 2727325"/>
              <a:gd name="T44" fmla="*/ 2042138 w 2787650"/>
              <a:gd name="T45" fmla="*/ 764591 h 2727325"/>
              <a:gd name="T46" fmla="*/ 1823916 w 2787650"/>
              <a:gd name="T47" fmla="*/ 592566 h 2727325"/>
              <a:gd name="T48" fmla="*/ 1557095 w 2787650"/>
              <a:gd name="T49" fmla="*/ 496397 h 2727325"/>
              <a:gd name="T50" fmla="*/ 1042827 w 2787650"/>
              <a:gd name="T51" fmla="*/ 553527 h 2727325"/>
              <a:gd name="T52" fmla="*/ 807453 w 2787650"/>
              <a:gd name="T53" fmla="*/ 703652 h 2727325"/>
              <a:gd name="T54" fmla="*/ 630842 w 2787650"/>
              <a:gd name="T55" fmla="*/ 918842 h 2727325"/>
              <a:gd name="T56" fmla="*/ 529196 w 2787650"/>
              <a:gd name="T57" fmla="*/ 1182909 h 2727325"/>
              <a:gd name="T58" fmla="*/ 1153524 w 2787650"/>
              <a:gd name="T59" fmla="*/ 1123361 h 2727325"/>
              <a:gd name="T60" fmla="*/ 1107627 w 2787650"/>
              <a:gd name="T61" fmla="*/ 952 h 2727325"/>
              <a:gd name="T62" fmla="*/ 1311873 w 2787650"/>
              <a:gd name="T63" fmla="*/ 257403 h 2727325"/>
              <a:gd name="T64" fmla="*/ 1636823 w 2787650"/>
              <a:gd name="T65" fmla="*/ 28882 h 2727325"/>
              <a:gd name="T66" fmla="*/ 1947798 w 2787650"/>
              <a:gd name="T67" fmla="*/ 80617 h 2727325"/>
              <a:gd name="T68" fmla="*/ 1925880 w 2787650"/>
              <a:gd name="T69" fmla="*/ 390389 h 2727325"/>
              <a:gd name="T70" fmla="*/ 2357242 w 2787650"/>
              <a:gd name="T71" fmla="*/ 435775 h 2727325"/>
              <a:gd name="T72" fmla="*/ 2452853 w 2787650"/>
              <a:gd name="T73" fmla="*/ 451327 h 2727325"/>
              <a:gd name="T74" fmla="*/ 2580228 w 2787650"/>
              <a:gd name="T75" fmla="*/ 730630 h 2727325"/>
              <a:gd name="T76" fmla="*/ 2480805 w 2787650"/>
              <a:gd name="T77" fmla="*/ 1138158 h 2727325"/>
              <a:gd name="T78" fmla="*/ 2784474 w 2787650"/>
              <a:gd name="T79" fmla="*/ 1226709 h 2727325"/>
              <a:gd name="T80" fmla="*/ 2745403 w 2787650"/>
              <a:gd name="T81" fmla="*/ 1543146 h 2727325"/>
              <a:gd name="T82" fmla="*/ 2428712 w 2787650"/>
              <a:gd name="T83" fmla="*/ 1764684 h 2727325"/>
              <a:gd name="T84" fmla="*/ 2602781 w 2787650"/>
              <a:gd name="T85" fmla="*/ 2050334 h 2727325"/>
              <a:gd name="T86" fmla="*/ 2401712 w 2787650"/>
              <a:gd name="T87" fmla="*/ 2304245 h 2727325"/>
              <a:gd name="T88" fmla="*/ 2046585 w 2787650"/>
              <a:gd name="T89" fmla="*/ 2260446 h 2727325"/>
              <a:gd name="T90" fmla="*/ 1977656 w 2787650"/>
              <a:gd name="T91" fmla="*/ 2612113 h 2727325"/>
              <a:gd name="T92" fmla="*/ 1673670 w 2787650"/>
              <a:gd name="T93" fmla="*/ 2724786 h 2727325"/>
              <a:gd name="T94" fmla="*/ 1455448 w 2787650"/>
              <a:gd name="T95" fmla="*/ 2470875 h 2727325"/>
              <a:gd name="T96" fmla="*/ 1147015 w 2787650"/>
              <a:gd name="T97" fmla="*/ 2703521 h 2727325"/>
              <a:gd name="T98" fmla="*/ 834135 w 2787650"/>
              <a:gd name="T99" fmla="*/ 2642900 h 2727325"/>
              <a:gd name="T100" fmla="*/ 843982 w 2787650"/>
              <a:gd name="T101" fmla="*/ 2327097 h 2727325"/>
              <a:gd name="T102" fmla="*/ 424691 w 2787650"/>
              <a:gd name="T103" fmla="*/ 2295041 h 2727325"/>
              <a:gd name="T104" fmla="*/ 197575 w 2787650"/>
              <a:gd name="T105" fmla="*/ 2087786 h 2727325"/>
              <a:gd name="T106" fmla="*/ 213139 w 2787650"/>
              <a:gd name="T107" fmla="*/ 1992252 h 2727325"/>
              <a:gd name="T108" fmla="*/ 303033 w 2787650"/>
              <a:gd name="T109" fmla="*/ 1568855 h 2727325"/>
              <a:gd name="T110" fmla="*/ 1588 w 2787650"/>
              <a:gd name="T111" fmla="*/ 1493951 h 2727325"/>
              <a:gd name="T112" fmla="*/ 48282 w 2787650"/>
              <a:gd name="T113" fmla="*/ 1181640 h 2727325"/>
              <a:gd name="T114" fmla="*/ 366244 w 2787650"/>
              <a:gd name="T115" fmla="*/ 943598 h 2727325"/>
              <a:gd name="T116" fmla="*/ 185187 w 2787650"/>
              <a:gd name="T117" fmla="*/ 670326 h 2727325"/>
              <a:gd name="T118" fmla="*/ 392609 w 2787650"/>
              <a:gd name="T119" fmla="*/ 422762 h 2727325"/>
              <a:gd name="T120" fmla="*/ 757900 w 2787650"/>
              <a:gd name="T121" fmla="*/ 454501 h 2727325"/>
              <a:gd name="T122" fmla="*/ 812217 w 2787650"/>
              <a:gd name="T123" fmla="*/ 109499 h 2727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87650" h="2727325">
                <a:moveTo>
                  <a:pt x="1725430" y="1438200"/>
                </a:moveTo>
                <a:lnTo>
                  <a:pt x="1723068" y="1448633"/>
                </a:lnTo>
                <a:lnTo>
                  <a:pt x="1718621" y="1464515"/>
                </a:lnTo>
                <a:lnTo>
                  <a:pt x="1712903" y="1480398"/>
                </a:lnTo>
                <a:lnTo>
                  <a:pt x="1706868" y="1495963"/>
                </a:lnTo>
                <a:lnTo>
                  <a:pt x="1700197" y="1510892"/>
                </a:lnTo>
                <a:lnTo>
                  <a:pt x="1692574" y="1525504"/>
                </a:lnTo>
                <a:lnTo>
                  <a:pt x="1684632" y="1539480"/>
                </a:lnTo>
                <a:lnTo>
                  <a:pt x="1675738" y="1553457"/>
                </a:lnTo>
                <a:lnTo>
                  <a:pt x="1666209" y="1566798"/>
                </a:lnTo>
                <a:lnTo>
                  <a:pt x="1656044" y="1579504"/>
                </a:lnTo>
                <a:lnTo>
                  <a:pt x="1645562" y="1591892"/>
                </a:lnTo>
                <a:lnTo>
                  <a:pt x="1634126" y="1603963"/>
                </a:lnTo>
                <a:lnTo>
                  <a:pt x="1622691" y="1614763"/>
                </a:lnTo>
                <a:lnTo>
                  <a:pt x="1610303" y="1625881"/>
                </a:lnTo>
                <a:lnTo>
                  <a:pt x="1597279" y="1636046"/>
                </a:lnTo>
                <a:lnTo>
                  <a:pt x="1583938" y="1645257"/>
                </a:lnTo>
                <a:lnTo>
                  <a:pt x="1570279" y="1654152"/>
                </a:lnTo>
                <a:lnTo>
                  <a:pt x="1555985" y="1662410"/>
                </a:lnTo>
                <a:lnTo>
                  <a:pt x="1541373" y="1669716"/>
                </a:lnTo>
                <a:lnTo>
                  <a:pt x="1526126" y="1676705"/>
                </a:lnTo>
                <a:lnTo>
                  <a:pt x="1510879" y="1682740"/>
                </a:lnTo>
                <a:lnTo>
                  <a:pt x="1494996" y="1687822"/>
                </a:lnTo>
                <a:lnTo>
                  <a:pt x="1478796" y="1692905"/>
                </a:lnTo>
                <a:lnTo>
                  <a:pt x="1468641" y="1695248"/>
                </a:lnTo>
                <a:lnTo>
                  <a:pt x="1521201" y="2237276"/>
                </a:lnTo>
                <a:lnTo>
                  <a:pt x="1539306" y="2234102"/>
                </a:lnTo>
                <a:lnTo>
                  <a:pt x="1557095" y="2231246"/>
                </a:lnTo>
                <a:lnTo>
                  <a:pt x="1574883" y="2227437"/>
                </a:lnTo>
                <a:lnTo>
                  <a:pt x="1592671" y="2223629"/>
                </a:lnTo>
                <a:lnTo>
                  <a:pt x="1610141" y="2219502"/>
                </a:lnTo>
                <a:lnTo>
                  <a:pt x="1627294" y="2215059"/>
                </a:lnTo>
                <a:lnTo>
                  <a:pt x="1644765" y="2209981"/>
                </a:lnTo>
                <a:lnTo>
                  <a:pt x="1661600" y="2204903"/>
                </a:lnTo>
                <a:lnTo>
                  <a:pt x="1678435" y="2199190"/>
                </a:lnTo>
                <a:lnTo>
                  <a:pt x="1695588" y="2193159"/>
                </a:lnTo>
                <a:lnTo>
                  <a:pt x="1712105" y="2187129"/>
                </a:lnTo>
                <a:lnTo>
                  <a:pt x="1728623" y="2180464"/>
                </a:lnTo>
                <a:lnTo>
                  <a:pt x="1744823" y="2173481"/>
                </a:lnTo>
                <a:lnTo>
                  <a:pt x="1761022" y="2166498"/>
                </a:lnTo>
                <a:lnTo>
                  <a:pt x="1776905" y="2158881"/>
                </a:lnTo>
                <a:lnTo>
                  <a:pt x="1792469" y="2150946"/>
                </a:lnTo>
                <a:lnTo>
                  <a:pt x="1808352" y="2142694"/>
                </a:lnTo>
                <a:lnTo>
                  <a:pt x="1823916" y="2134442"/>
                </a:lnTo>
                <a:lnTo>
                  <a:pt x="1838845" y="2125873"/>
                </a:lnTo>
                <a:lnTo>
                  <a:pt x="1854092" y="2116668"/>
                </a:lnTo>
                <a:lnTo>
                  <a:pt x="1869022" y="2107464"/>
                </a:lnTo>
                <a:lnTo>
                  <a:pt x="1883633" y="2097942"/>
                </a:lnTo>
                <a:lnTo>
                  <a:pt x="1897927" y="2088103"/>
                </a:lnTo>
                <a:lnTo>
                  <a:pt x="1912221" y="2077947"/>
                </a:lnTo>
                <a:lnTo>
                  <a:pt x="1926198" y="2067473"/>
                </a:lnTo>
                <a:lnTo>
                  <a:pt x="1940174" y="2056999"/>
                </a:lnTo>
                <a:lnTo>
                  <a:pt x="1953833" y="2046208"/>
                </a:lnTo>
                <a:lnTo>
                  <a:pt x="1966856" y="2034782"/>
                </a:lnTo>
                <a:lnTo>
                  <a:pt x="1980197" y="2023673"/>
                </a:lnTo>
                <a:lnTo>
                  <a:pt x="1993221" y="2011613"/>
                </a:lnTo>
                <a:lnTo>
                  <a:pt x="2005609" y="1999869"/>
                </a:lnTo>
                <a:lnTo>
                  <a:pt x="2017997" y="1987491"/>
                </a:lnTo>
                <a:lnTo>
                  <a:pt x="2030385" y="1975113"/>
                </a:lnTo>
                <a:lnTo>
                  <a:pt x="2042138" y="1962735"/>
                </a:lnTo>
                <a:lnTo>
                  <a:pt x="2054209" y="1949404"/>
                </a:lnTo>
                <a:lnTo>
                  <a:pt x="2065644" y="1936391"/>
                </a:lnTo>
                <a:lnTo>
                  <a:pt x="2076761" y="1923061"/>
                </a:lnTo>
                <a:lnTo>
                  <a:pt x="2087561" y="1909413"/>
                </a:lnTo>
                <a:lnTo>
                  <a:pt x="2098361" y="1895765"/>
                </a:lnTo>
                <a:lnTo>
                  <a:pt x="2108843" y="1881800"/>
                </a:lnTo>
                <a:lnTo>
                  <a:pt x="2119008" y="1867518"/>
                </a:lnTo>
                <a:lnTo>
                  <a:pt x="2128855" y="1852918"/>
                </a:lnTo>
                <a:lnTo>
                  <a:pt x="2138067" y="1838635"/>
                </a:lnTo>
                <a:lnTo>
                  <a:pt x="2147596" y="1823401"/>
                </a:lnTo>
                <a:lnTo>
                  <a:pt x="2156490" y="1808483"/>
                </a:lnTo>
                <a:lnTo>
                  <a:pt x="2165384" y="1793249"/>
                </a:lnTo>
                <a:lnTo>
                  <a:pt x="2173643" y="1778014"/>
                </a:lnTo>
                <a:lnTo>
                  <a:pt x="2181902" y="1762145"/>
                </a:lnTo>
                <a:lnTo>
                  <a:pt x="2189843" y="1746275"/>
                </a:lnTo>
                <a:lnTo>
                  <a:pt x="2197149" y="1730406"/>
                </a:lnTo>
                <a:lnTo>
                  <a:pt x="2204454" y="1714219"/>
                </a:lnTo>
                <a:lnTo>
                  <a:pt x="2211125" y="1698032"/>
                </a:lnTo>
                <a:lnTo>
                  <a:pt x="2217478" y="1681528"/>
                </a:lnTo>
                <a:lnTo>
                  <a:pt x="2223831" y="1665024"/>
                </a:lnTo>
                <a:lnTo>
                  <a:pt x="2229866" y="1648202"/>
                </a:lnTo>
                <a:lnTo>
                  <a:pt x="2235584" y="1631380"/>
                </a:lnTo>
                <a:lnTo>
                  <a:pt x="2240666" y="1614241"/>
                </a:lnTo>
                <a:lnTo>
                  <a:pt x="2245748" y="1597102"/>
                </a:lnTo>
                <a:lnTo>
                  <a:pt x="2250195" y="1579646"/>
                </a:lnTo>
                <a:lnTo>
                  <a:pt x="2254325" y="1561872"/>
                </a:lnTo>
                <a:lnTo>
                  <a:pt x="2258136" y="1544733"/>
                </a:lnTo>
                <a:lnTo>
                  <a:pt x="2261630" y="1526642"/>
                </a:lnTo>
                <a:lnTo>
                  <a:pt x="2265125" y="1508868"/>
                </a:lnTo>
                <a:lnTo>
                  <a:pt x="2267666" y="1490777"/>
                </a:lnTo>
                <a:lnTo>
                  <a:pt x="1725430" y="1438200"/>
                </a:lnTo>
                <a:close/>
                <a:moveTo>
                  <a:pt x="1062655" y="1438185"/>
                </a:moveTo>
                <a:lnTo>
                  <a:pt x="519984" y="1490777"/>
                </a:lnTo>
                <a:lnTo>
                  <a:pt x="522843" y="1508868"/>
                </a:lnTo>
                <a:lnTo>
                  <a:pt x="526019" y="1526642"/>
                </a:lnTo>
                <a:lnTo>
                  <a:pt x="529196" y="1544733"/>
                </a:lnTo>
                <a:lnTo>
                  <a:pt x="533325" y="1561872"/>
                </a:lnTo>
                <a:lnTo>
                  <a:pt x="537455" y="1579646"/>
                </a:lnTo>
                <a:lnTo>
                  <a:pt x="541902" y="1597102"/>
                </a:lnTo>
                <a:lnTo>
                  <a:pt x="546984" y="1614241"/>
                </a:lnTo>
                <a:lnTo>
                  <a:pt x="552066" y="1631380"/>
                </a:lnTo>
                <a:lnTo>
                  <a:pt x="557784" y="1648202"/>
                </a:lnTo>
                <a:lnTo>
                  <a:pt x="563502" y="1665024"/>
                </a:lnTo>
                <a:lnTo>
                  <a:pt x="569854" y="1681528"/>
                </a:lnTo>
                <a:lnTo>
                  <a:pt x="576207" y="1698032"/>
                </a:lnTo>
                <a:lnTo>
                  <a:pt x="583195" y="1714219"/>
                </a:lnTo>
                <a:lnTo>
                  <a:pt x="590501" y="1730406"/>
                </a:lnTo>
                <a:lnTo>
                  <a:pt x="597807" y="1746275"/>
                </a:lnTo>
                <a:lnTo>
                  <a:pt x="605748" y="1762145"/>
                </a:lnTo>
                <a:lnTo>
                  <a:pt x="614007" y="1778014"/>
                </a:lnTo>
                <a:lnTo>
                  <a:pt x="622266" y="1793249"/>
                </a:lnTo>
                <a:lnTo>
                  <a:pt x="630842" y="1808483"/>
                </a:lnTo>
                <a:lnTo>
                  <a:pt x="640054" y="1823401"/>
                </a:lnTo>
                <a:lnTo>
                  <a:pt x="649266" y="1838635"/>
                </a:lnTo>
                <a:lnTo>
                  <a:pt x="658795" y="1852918"/>
                </a:lnTo>
                <a:lnTo>
                  <a:pt x="668642" y="1867518"/>
                </a:lnTo>
                <a:lnTo>
                  <a:pt x="678807" y="1881800"/>
                </a:lnTo>
                <a:lnTo>
                  <a:pt x="689289" y="1895765"/>
                </a:lnTo>
                <a:lnTo>
                  <a:pt x="699771" y="1909413"/>
                </a:lnTo>
                <a:lnTo>
                  <a:pt x="710571" y="1923061"/>
                </a:lnTo>
                <a:lnTo>
                  <a:pt x="722006" y="1936391"/>
                </a:lnTo>
                <a:lnTo>
                  <a:pt x="733441" y="1949404"/>
                </a:lnTo>
                <a:lnTo>
                  <a:pt x="745194" y="1962735"/>
                </a:lnTo>
                <a:lnTo>
                  <a:pt x="756947" y="1975113"/>
                </a:lnTo>
                <a:lnTo>
                  <a:pt x="769335" y="1987491"/>
                </a:lnTo>
                <a:lnTo>
                  <a:pt x="781723" y="1999869"/>
                </a:lnTo>
                <a:lnTo>
                  <a:pt x="794429" y="2011613"/>
                </a:lnTo>
                <a:lnTo>
                  <a:pt x="807453" y="2023673"/>
                </a:lnTo>
                <a:lnTo>
                  <a:pt x="820476" y="2034782"/>
                </a:lnTo>
                <a:lnTo>
                  <a:pt x="833817" y="2046208"/>
                </a:lnTo>
                <a:lnTo>
                  <a:pt x="847476" y="2056999"/>
                </a:lnTo>
                <a:lnTo>
                  <a:pt x="861135" y="2067473"/>
                </a:lnTo>
                <a:lnTo>
                  <a:pt x="875111" y="2077947"/>
                </a:lnTo>
                <a:lnTo>
                  <a:pt x="889405" y="2088103"/>
                </a:lnTo>
                <a:lnTo>
                  <a:pt x="903699" y="2097942"/>
                </a:lnTo>
                <a:lnTo>
                  <a:pt x="918628" y="2107464"/>
                </a:lnTo>
                <a:lnTo>
                  <a:pt x="933558" y="2116668"/>
                </a:lnTo>
                <a:lnTo>
                  <a:pt x="948487" y="2125873"/>
                </a:lnTo>
                <a:lnTo>
                  <a:pt x="963734" y="2134442"/>
                </a:lnTo>
                <a:lnTo>
                  <a:pt x="978981" y="2142694"/>
                </a:lnTo>
                <a:lnTo>
                  <a:pt x="994863" y="2150946"/>
                </a:lnTo>
                <a:lnTo>
                  <a:pt x="1010745" y="2158881"/>
                </a:lnTo>
                <a:lnTo>
                  <a:pt x="1026627" y="2166498"/>
                </a:lnTo>
                <a:lnTo>
                  <a:pt x="1042827" y="2173481"/>
                </a:lnTo>
                <a:lnTo>
                  <a:pt x="1059028" y="2180464"/>
                </a:lnTo>
                <a:lnTo>
                  <a:pt x="1075545" y="2187129"/>
                </a:lnTo>
                <a:lnTo>
                  <a:pt x="1092063" y="2193159"/>
                </a:lnTo>
                <a:lnTo>
                  <a:pt x="1108898" y="2199190"/>
                </a:lnTo>
                <a:lnTo>
                  <a:pt x="1126051" y="2204903"/>
                </a:lnTo>
                <a:lnTo>
                  <a:pt x="1142886" y="2209981"/>
                </a:lnTo>
                <a:lnTo>
                  <a:pt x="1160039" y="2215059"/>
                </a:lnTo>
                <a:lnTo>
                  <a:pt x="1177509" y="2219502"/>
                </a:lnTo>
                <a:lnTo>
                  <a:pt x="1195297" y="2223629"/>
                </a:lnTo>
                <a:lnTo>
                  <a:pt x="1212768" y="2227437"/>
                </a:lnTo>
                <a:lnTo>
                  <a:pt x="1230556" y="2231246"/>
                </a:lnTo>
                <a:lnTo>
                  <a:pt x="1248662" y="2234102"/>
                </a:lnTo>
                <a:lnTo>
                  <a:pt x="1266450" y="2237276"/>
                </a:lnTo>
                <a:lnTo>
                  <a:pt x="1319017" y="1695177"/>
                </a:lnTo>
                <a:lnTo>
                  <a:pt x="1309172" y="1692905"/>
                </a:lnTo>
                <a:lnTo>
                  <a:pt x="1292972" y="1687822"/>
                </a:lnTo>
                <a:lnTo>
                  <a:pt x="1277089" y="1682740"/>
                </a:lnTo>
                <a:lnTo>
                  <a:pt x="1261525" y="1676705"/>
                </a:lnTo>
                <a:lnTo>
                  <a:pt x="1246595" y="1669716"/>
                </a:lnTo>
                <a:lnTo>
                  <a:pt x="1232301" y="1662410"/>
                </a:lnTo>
                <a:lnTo>
                  <a:pt x="1218007" y="1654152"/>
                </a:lnTo>
                <a:lnTo>
                  <a:pt x="1204030" y="1645257"/>
                </a:lnTo>
                <a:lnTo>
                  <a:pt x="1190689" y="1636046"/>
                </a:lnTo>
                <a:lnTo>
                  <a:pt x="1177983" y="1625881"/>
                </a:lnTo>
                <a:lnTo>
                  <a:pt x="1165595" y="1615398"/>
                </a:lnTo>
                <a:lnTo>
                  <a:pt x="1153842" y="1603963"/>
                </a:lnTo>
                <a:lnTo>
                  <a:pt x="1142724" y="1591892"/>
                </a:lnTo>
                <a:lnTo>
                  <a:pt x="1131606" y="1579822"/>
                </a:lnTo>
                <a:lnTo>
                  <a:pt x="1122077" y="1567116"/>
                </a:lnTo>
                <a:lnTo>
                  <a:pt x="1112230" y="1553457"/>
                </a:lnTo>
                <a:lnTo>
                  <a:pt x="1103336" y="1540116"/>
                </a:lnTo>
                <a:lnTo>
                  <a:pt x="1095077" y="1525504"/>
                </a:lnTo>
                <a:lnTo>
                  <a:pt x="1087771" y="1510892"/>
                </a:lnTo>
                <a:lnTo>
                  <a:pt x="1080783" y="1495963"/>
                </a:lnTo>
                <a:lnTo>
                  <a:pt x="1074747" y="1480398"/>
                </a:lnTo>
                <a:lnTo>
                  <a:pt x="1069665" y="1464515"/>
                </a:lnTo>
                <a:lnTo>
                  <a:pt x="1065218" y="1448633"/>
                </a:lnTo>
                <a:lnTo>
                  <a:pt x="1062655" y="1438185"/>
                </a:lnTo>
                <a:close/>
                <a:moveTo>
                  <a:pt x="1383502" y="1159891"/>
                </a:moveTo>
                <a:lnTo>
                  <a:pt x="1373019" y="1160844"/>
                </a:lnTo>
                <a:lnTo>
                  <a:pt x="1362855" y="1162114"/>
                </a:lnTo>
                <a:lnTo>
                  <a:pt x="1353007" y="1164020"/>
                </a:lnTo>
                <a:lnTo>
                  <a:pt x="1342843" y="1166244"/>
                </a:lnTo>
                <a:lnTo>
                  <a:pt x="1333631" y="1168785"/>
                </a:lnTo>
                <a:lnTo>
                  <a:pt x="1324101" y="1172279"/>
                </a:lnTo>
                <a:lnTo>
                  <a:pt x="1314572" y="1175455"/>
                </a:lnTo>
                <a:lnTo>
                  <a:pt x="1305678" y="1179585"/>
                </a:lnTo>
                <a:lnTo>
                  <a:pt x="1297101" y="1184350"/>
                </a:lnTo>
                <a:lnTo>
                  <a:pt x="1288207" y="1189114"/>
                </a:lnTo>
                <a:lnTo>
                  <a:pt x="1279948" y="1194514"/>
                </a:lnTo>
                <a:lnTo>
                  <a:pt x="1272007" y="1199914"/>
                </a:lnTo>
                <a:lnTo>
                  <a:pt x="1264384" y="1206585"/>
                </a:lnTo>
                <a:lnTo>
                  <a:pt x="1257078" y="1212938"/>
                </a:lnTo>
                <a:lnTo>
                  <a:pt x="1249772" y="1219609"/>
                </a:lnTo>
                <a:lnTo>
                  <a:pt x="1243101" y="1226279"/>
                </a:lnTo>
                <a:lnTo>
                  <a:pt x="1236748" y="1233903"/>
                </a:lnTo>
                <a:lnTo>
                  <a:pt x="1230713" y="1241526"/>
                </a:lnTo>
                <a:lnTo>
                  <a:pt x="1224995" y="1249785"/>
                </a:lnTo>
                <a:lnTo>
                  <a:pt x="1219913" y="1258044"/>
                </a:lnTo>
                <a:lnTo>
                  <a:pt x="1214830" y="1266303"/>
                </a:lnTo>
                <a:lnTo>
                  <a:pt x="1210383" y="1275197"/>
                </a:lnTo>
                <a:lnTo>
                  <a:pt x="1206254" y="1284409"/>
                </a:lnTo>
                <a:lnTo>
                  <a:pt x="1202442" y="1293303"/>
                </a:lnTo>
                <a:lnTo>
                  <a:pt x="1199583" y="1302832"/>
                </a:lnTo>
                <a:lnTo>
                  <a:pt x="1196407" y="1312680"/>
                </a:lnTo>
                <a:lnTo>
                  <a:pt x="1194183" y="1322527"/>
                </a:lnTo>
                <a:lnTo>
                  <a:pt x="1192595" y="1332691"/>
                </a:lnTo>
                <a:lnTo>
                  <a:pt x="1191324" y="1342856"/>
                </a:lnTo>
                <a:lnTo>
                  <a:pt x="1190371" y="1353339"/>
                </a:lnTo>
                <a:lnTo>
                  <a:pt x="1190054" y="1363503"/>
                </a:lnTo>
                <a:lnTo>
                  <a:pt x="1190371" y="1373986"/>
                </a:lnTo>
                <a:lnTo>
                  <a:pt x="1191324" y="1384468"/>
                </a:lnTo>
                <a:lnTo>
                  <a:pt x="1192595" y="1394633"/>
                </a:lnTo>
                <a:lnTo>
                  <a:pt x="1194183" y="1404798"/>
                </a:lnTo>
                <a:lnTo>
                  <a:pt x="1196407" y="1414645"/>
                </a:lnTo>
                <a:lnTo>
                  <a:pt x="1199583" y="1424174"/>
                </a:lnTo>
                <a:lnTo>
                  <a:pt x="1202442" y="1433704"/>
                </a:lnTo>
                <a:lnTo>
                  <a:pt x="1206254" y="1442915"/>
                </a:lnTo>
                <a:lnTo>
                  <a:pt x="1210383" y="1451810"/>
                </a:lnTo>
                <a:lnTo>
                  <a:pt x="1214830" y="1460386"/>
                </a:lnTo>
                <a:lnTo>
                  <a:pt x="1219913" y="1469280"/>
                </a:lnTo>
                <a:lnTo>
                  <a:pt x="1224995" y="1477539"/>
                </a:lnTo>
                <a:lnTo>
                  <a:pt x="1230713" y="1485480"/>
                </a:lnTo>
                <a:lnTo>
                  <a:pt x="1236748" y="1493421"/>
                </a:lnTo>
                <a:lnTo>
                  <a:pt x="1243101" y="1500410"/>
                </a:lnTo>
                <a:lnTo>
                  <a:pt x="1249772" y="1507716"/>
                </a:lnTo>
                <a:lnTo>
                  <a:pt x="1257078" y="1514386"/>
                </a:lnTo>
                <a:lnTo>
                  <a:pt x="1264384" y="1520739"/>
                </a:lnTo>
                <a:lnTo>
                  <a:pt x="1272007" y="1526775"/>
                </a:lnTo>
                <a:lnTo>
                  <a:pt x="1279948" y="1532492"/>
                </a:lnTo>
                <a:lnTo>
                  <a:pt x="1288207" y="1537575"/>
                </a:lnTo>
                <a:lnTo>
                  <a:pt x="1297101" y="1542657"/>
                </a:lnTo>
                <a:lnTo>
                  <a:pt x="1305678" y="1547104"/>
                </a:lnTo>
                <a:lnTo>
                  <a:pt x="1314572" y="1551233"/>
                </a:lnTo>
                <a:lnTo>
                  <a:pt x="1323784" y="1555045"/>
                </a:lnTo>
                <a:lnTo>
                  <a:pt x="1333631" y="1557904"/>
                </a:lnTo>
                <a:lnTo>
                  <a:pt x="1342843" y="1561081"/>
                </a:lnTo>
                <a:lnTo>
                  <a:pt x="1352690" y="1563304"/>
                </a:lnTo>
                <a:lnTo>
                  <a:pt x="1362855" y="1564892"/>
                </a:lnTo>
                <a:lnTo>
                  <a:pt x="1373019" y="1566163"/>
                </a:lnTo>
                <a:lnTo>
                  <a:pt x="1383502" y="1567116"/>
                </a:lnTo>
                <a:lnTo>
                  <a:pt x="1393984" y="1567434"/>
                </a:lnTo>
                <a:lnTo>
                  <a:pt x="1404149" y="1567116"/>
                </a:lnTo>
                <a:lnTo>
                  <a:pt x="1414949" y="1566163"/>
                </a:lnTo>
                <a:lnTo>
                  <a:pt x="1425114" y="1564892"/>
                </a:lnTo>
                <a:lnTo>
                  <a:pt x="1435278" y="1563304"/>
                </a:lnTo>
                <a:lnTo>
                  <a:pt x="1444808" y="1561081"/>
                </a:lnTo>
                <a:lnTo>
                  <a:pt x="1454655" y="1557904"/>
                </a:lnTo>
                <a:lnTo>
                  <a:pt x="1464184" y="1555045"/>
                </a:lnTo>
                <a:lnTo>
                  <a:pt x="1473079" y="1551233"/>
                </a:lnTo>
                <a:lnTo>
                  <a:pt x="1482290" y="1547104"/>
                </a:lnTo>
                <a:lnTo>
                  <a:pt x="1491184" y="1542657"/>
                </a:lnTo>
                <a:lnTo>
                  <a:pt x="1499443" y="1537575"/>
                </a:lnTo>
                <a:lnTo>
                  <a:pt x="1507702" y="1532492"/>
                </a:lnTo>
                <a:lnTo>
                  <a:pt x="1515643" y="1526775"/>
                </a:lnTo>
                <a:lnTo>
                  <a:pt x="1523585" y="1520739"/>
                </a:lnTo>
                <a:lnTo>
                  <a:pt x="1531208" y="1514386"/>
                </a:lnTo>
                <a:lnTo>
                  <a:pt x="1537879" y="1507716"/>
                </a:lnTo>
                <a:lnTo>
                  <a:pt x="1544549" y="1500410"/>
                </a:lnTo>
                <a:lnTo>
                  <a:pt x="1551220" y="1493421"/>
                </a:lnTo>
                <a:lnTo>
                  <a:pt x="1557255" y="1485480"/>
                </a:lnTo>
                <a:lnTo>
                  <a:pt x="1562655" y="1477539"/>
                </a:lnTo>
                <a:lnTo>
                  <a:pt x="1568055" y="1469280"/>
                </a:lnTo>
                <a:lnTo>
                  <a:pt x="1572820" y="1460386"/>
                </a:lnTo>
                <a:lnTo>
                  <a:pt x="1577585" y="1451810"/>
                </a:lnTo>
                <a:lnTo>
                  <a:pt x="1581714" y="1442915"/>
                </a:lnTo>
                <a:lnTo>
                  <a:pt x="1585208" y="1433704"/>
                </a:lnTo>
                <a:lnTo>
                  <a:pt x="1588385" y="1424174"/>
                </a:lnTo>
                <a:lnTo>
                  <a:pt x="1591244" y="1414645"/>
                </a:lnTo>
                <a:lnTo>
                  <a:pt x="1593467" y="1404798"/>
                </a:lnTo>
                <a:lnTo>
                  <a:pt x="1595373" y="1394633"/>
                </a:lnTo>
                <a:lnTo>
                  <a:pt x="1596644" y="1384468"/>
                </a:lnTo>
                <a:lnTo>
                  <a:pt x="1597279" y="1373986"/>
                </a:lnTo>
                <a:lnTo>
                  <a:pt x="1597597" y="1363503"/>
                </a:lnTo>
                <a:lnTo>
                  <a:pt x="1597279" y="1353339"/>
                </a:lnTo>
                <a:lnTo>
                  <a:pt x="1596644" y="1342856"/>
                </a:lnTo>
                <a:lnTo>
                  <a:pt x="1595373" y="1332691"/>
                </a:lnTo>
                <a:lnTo>
                  <a:pt x="1593467" y="1322527"/>
                </a:lnTo>
                <a:lnTo>
                  <a:pt x="1591244" y="1312680"/>
                </a:lnTo>
                <a:lnTo>
                  <a:pt x="1588385" y="1302832"/>
                </a:lnTo>
                <a:lnTo>
                  <a:pt x="1585208" y="1293303"/>
                </a:lnTo>
                <a:lnTo>
                  <a:pt x="1581714" y="1284409"/>
                </a:lnTo>
                <a:lnTo>
                  <a:pt x="1577585" y="1275197"/>
                </a:lnTo>
                <a:lnTo>
                  <a:pt x="1572820" y="1266303"/>
                </a:lnTo>
                <a:lnTo>
                  <a:pt x="1568055" y="1258044"/>
                </a:lnTo>
                <a:lnTo>
                  <a:pt x="1562655" y="1249785"/>
                </a:lnTo>
                <a:lnTo>
                  <a:pt x="1557255" y="1241526"/>
                </a:lnTo>
                <a:lnTo>
                  <a:pt x="1551220" y="1233903"/>
                </a:lnTo>
                <a:lnTo>
                  <a:pt x="1544549" y="1226279"/>
                </a:lnTo>
                <a:lnTo>
                  <a:pt x="1537879" y="1219609"/>
                </a:lnTo>
                <a:lnTo>
                  <a:pt x="1531208" y="1212938"/>
                </a:lnTo>
                <a:lnTo>
                  <a:pt x="1523585" y="1206585"/>
                </a:lnTo>
                <a:lnTo>
                  <a:pt x="1515643" y="1199914"/>
                </a:lnTo>
                <a:lnTo>
                  <a:pt x="1507702" y="1194514"/>
                </a:lnTo>
                <a:lnTo>
                  <a:pt x="1499443" y="1189114"/>
                </a:lnTo>
                <a:lnTo>
                  <a:pt x="1491184" y="1184350"/>
                </a:lnTo>
                <a:lnTo>
                  <a:pt x="1482290" y="1179585"/>
                </a:lnTo>
                <a:lnTo>
                  <a:pt x="1473079" y="1175455"/>
                </a:lnTo>
                <a:lnTo>
                  <a:pt x="1464184" y="1172279"/>
                </a:lnTo>
                <a:lnTo>
                  <a:pt x="1454655" y="1168785"/>
                </a:lnTo>
                <a:lnTo>
                  <a:pt x="1444808" y="1166244"/>
                </a:lnTo>
                <a:lnTo>
                  <a:pt x="1435278" y="1164020"/>
                </a:lnTo>
                <a:lnTo>
                  <a:pt x="1425114" y="1162114"/>
                </a:lnTo>
                <a:lnTo>
                  <a:pt x="1414949" y="1160844"/>
                </a:lnTo>
                <a:lnTo>
                  <a:pt x="1404149" y="1159891"/>
                </a:lnTo>
                <a:lnTo>
                  <a:pt x="1393984" y="1159891"/>
                </a:lnTo>
                <a:lnTo>
                  <a:pt x="1383502" y="1159891"/>
                </a:lnTo>
                <a:close/>
                <a:moveTo>
                  <a:pt x="1521201" y="490366"/>
                </a:moveTo>
                <a:lnTo>
                  <a:pt x="1468588" y="1032381"/>
                </a:lnTo>
                <a:lnTo>
                  <a:pt x="1478796" y="1034737"/>
                </a:lnTo>
                <a:lnTo>
                  <a:pt x="1494996" y="1039184"/>
                </a:lnTo>
                <a:lnTo>
                  <a:pt x="1510879" y="1044584"/>
                </a:lnTo>
                <a:lnTo>
                  <a:pt x="1526126" y="1050620"/>
                </a:lnTo>
                <a:lnTo>
                  <a:pt x="1541373" y="1057290"/>
                </a:lnTo>
                <a:lnTo>
                  <a:pt x="1555985" y="1064914"/>
                </a:lnTo>
                <a:lnTo>
                  <a:pt x="1570279" y="1073173"/>
                </a:lnTo>
                <a:lnTo>
                  <a:pt x="1583938" y="1081749"/>
                </a:lnTo>
                <a:lnTo>
                  <a:pt x="1597279" y="1091596"/>
                </a:lnTo>
                <a:lnTo>
                  <a:pt x="1610303" y="1101443"/>
                </a:lnTo>
                <a:lnTo>
                  <a:pt x="1622691" y="1112243"/>
                </a:lnTo>
                <a:lnTo>
                  <a:pt x="1634126" y="1123679"/>
                </a:lnTo>
                <a:lnTo>
                  <a:pt x="1645562" y="1135432"/>
                </a:lnTo>
                <a:lnTo>
                  <a:pt x="1656044" y="1147820"/>
                </a:lnTo>
                <a:lnTo>
                  <a:pt x="1666209" y="1160526"/>
                </a:lnTo>
                <a:lnTo>
                  <a:pt x="1675738" y="1173549"/>
                </a:lnTo>
                <a:lnTo>
                  <a:pt x="1684632" y="1187526"/>
                </a:lnTo>
                <a:lnTo>
                  <a:pt x="1692574" y="1201503"/>
                </a:lnTo>
                <a:lnTo>
                  <a:pt x="1700197" y="1216114"/>
                </a:lnTo>
                <a:lnTo>
                  <a:pt x="1706868" y="1231361"/>
                </a:lnTo>
                <a:lnTo>
                  <a:pt x="1712903" y="1246609"/>
                </a:lnTo>
                <a:lnTo>
                  <a:pt x="1718621" y="1262491"/>
                </a:lnTo>
                <a:lnTo>
                  <a:pt x="1723068" y="1278691"/>
                </a:lnTo>
                <a:lnTo>
                  <a:pt x="1725403" y="1288811"/>
                </a:lnTo>
                <a:lnTo>
                  <a:pt x="2267666" y="1236231"/>
                </a:lnTo>
                <a:lnTo>
                  <a:pt x="2265125" y="1218140"/>
                </a:lnTo>
                <a:lnTo>
                  <a:pt x="2261630" y="1200683"/>
                </a:lnTo>
                <a:lnTo>
                  <a:pt x="2258136" y="1182909"/>
                </a:lnTo>
                <a:lnTo>
                  <a:pt x="2254325" y="1165136"/>
                </a:lnTo>
                <a:lnTo>
                  <a:pt x="2250195" y="1147362"/>
                </a:lnTo>
                <a:lnTo>
                  <a:pt x="2245748" y="1130223"/>
                </a:lnTo>
                <a:lnTo>
                  <a:pt x="2240666" y="1112766"/>
                </a:lnTo>
                <a:lnTo>
                  <a:pt x="2235584" y="1095945"/>
                </a:lnTo>
                <a:lnTo>
                  <a:pt x="2229866" y="1079123"/>
                </a:lnTo>
                <a:lnTo>
                  <a:pt x="2223831" y="1061984"/>
                </a:lnTo>
                <a:lnTo>
                  <a:pt x="2217478" y="1045480"/>
                </a:lnTo>
                <a:lnTo>
                  <a:pt x="2211125" y="1028976"/>
                </a:lnTo>
                <a:lnTo>
                  <a:pt x="2204454" y="1012789"/>
                </a:lnTo>
                <a:lnTo>
                  <a:pt x="2197149" y="996602"/>
                </a:lnTo>
                <a:lnTo>
                  <a:pt x="2189843" y="980732"/>
                </a:lnTo>
                <a:lnTo>
                  <a:pt x="2181902" y="965180"/>
                </a:lnTo>
                <a:lnTo>
                  <a:pt x="2173643" y="949311"/>
                </a:lnTo>
                <a:lnTo>
                  <a:pt x="2165384" y="933759"/>
                </a:lnTo>
                <a:lnTo>
                  <a:pt x="2156490" y="918842"/>
                </a:lnTo>
                <a:lnTo>
                  <a:pt x="2147596" y="903607"/>
                </a:lnTo>
                <a:lnTo>
                  <a:pt x="2138067" y="888690"/>
                </a:lnTo>
                <a:lnTo>
                  <a:pt x="2128855" y="874090"/>
                </a:lnTo>
                <a:lnTo>
                  <a:pt x="2119008" y="859807"/>
                </a:lnTo>
                <a:lnTo>
                  <a:pt x="2108843" y="845525"/>
                </a:lnTo>
                <a:lnTo>
                  <a:pt x="2098361" y="831560"/>
                </a:lnTo>
                <a:lnTo>
                  <a:pt x="2087561" y="817594"/>
                </a:lnTo>
                <a:lnTo>
                  <a:pt x="2076761" y="803947"/>
                </a:lnTo>
                <a:lnTo>
                  <a:pt x="2065644" y="790934"/>
                </a:lnTo>
                <a:lnTo>
                  <a:pt x="2054209" y="777603"/>
                </a:lnTo>
                <a:lnTo>
                  <a:pt x="2042138" y="764591"/>
                </a:lnTo>
                <a:lnTo>
                  <a:pt x="2030385" y="752212"/>
                </a:lnTo>
                <a:lnTo>
                  <a:pt x="2017997" y="739834"/>
                </a:lnTo>
                <a:lnTo>
                  <a:pt x="2005609" y="727456"/>
                </a:lnTo>
                <a:lnTo>
                  <a:pt x="1993221" y="715395"/>
                </a:lnTo>
                <a:lnTo>
                  <a:pt x="1980197" y="703652"/>
                </a:lnTo>
                <a:lnTo>
                  <a:pt x="1966856" y="692226"/>
                </a:lnTo>
                <a:lnTo>
                  <a:pt x="1953833" y="681117"/>
                </a:lnTo>
                <a:lnTo>
                  <a:pt x="1940174" y="670326"/>
                </a:lnTo>
                <a:lnTo>
                  <a:pt x="1926198" y="659535"/>
                </a:lnTo>
                <a:lnTo>
                  <a:pt x="1912221" y="649061"/>
                </a:lnTo>
                <a:lnTo>
                  <a:pt x="1897927" y="638904"/>
                </a:lnTo>
                <a:lnTo>
                  <a:pt x="1883633" y="629065"/>
                </a:lnTo>
                <a:lnTo>
                  <a:pt x="1869022" y="619861"/>
                </a:lnTo>
                <a:lnTo>
                  <a:pt x="1854092" y="610339"/>
                </a:lnTo>
                <a:lnTo>
                  <a:pt x="1838845" y="601452"/>
                </a:lnTo>
                <a:lnTo>
                  <a:pt x="1823916" y="592566"/>
                </a:lnTo>
                <a:lnTo>
                  <a:pt x="1808352" y="584313"/>
                </a:lnTo>
                <a:lnTo>
                  <a:pt x="1792469" y="576061"/>
                </a:lnTo>
                <a:lnTo>
                  <a:pt x="1776905" y="568127"/>
                </a:lnTo>
                <a:lnTo>
                  <a:pt x="1761022" y="560827"/>
                </a:lnTo>
                <a:lnTo>
                  <a:pt x="1744823" y="553527"/>
                </a:lnTo>
                <a:lnTo>
                  <a:pt x="1728623" y="546862"/>
                </a:lnTo>
                <a:lnTo>
                  <a:pt x="1712105" y="540514"/>
                </a:lnTo>
                <a:lnTo>
                  <a:pt x="1695588" y="534166"/>
                </a:lnTo>
                <a:lnTo>
                  <a:pt x="1678435" y="528136"/>
                </a:lnTo>
                <a:lnTo>
                  <a:pt x="1661600" y="522740"/>
                </a:lnTo>
                <a:lnTo>
                  <a:pt x="1644765" y="517344"/>
                </a:lnTo>
                <a:lnTo>
                  <a:pt x="1627294" y="512584"/>
                </a:lnTo>
                <a:lnTo>
                  <a:pt x="1610141" y="507823"/>
                </a:lnTo>
                <a:lnTo>
                  <a:pt x="1592671" y="503697"/>
                </a:lnTo>
                <a:lnTo>
                  <a:pt x="1574883" y="499888"/>
                </a:lnTo>
                <a:lnTo>
                  <a:pt x="1557095" y="496397"/>
                </a:lnTo>
                <a:lnTo>
                  <a:pt x="1539306" y="492905"/>
                </a:lnTo>
                <a:lnTo>
                  <a:pt x="1521201" y="490366"/>
                </a:lnTo>
                <a:close/>
                <a:moveTo>
                  <a:pt x="1266450" y="490366"/>
                </a:moveTo>
                <a:lnTo>
                  <a:pt x="1248344" y="492905"/>
                </a:lnTo>
                <a:lnTo>
                  <a:pt x="1230556" y="496397"/>
                </a:lnTo>
                <a:lnTo>
                  <a:pt x="1212768" y="499888"/>
                </a:lnTo>
                <a:lnTo>
                  <a:pt x="1195297" y="503697"/>
                </a:lnTo>
                <a:lnTo>
                  <a:pt x="1177509" y="507823"/>
                </a:lnTo>
                <a:lnTo>
                  <a:pt x="1160039" y="512584"/>
                </a:lnTo>
                <a:lnTo>
                  <a:pt x="1142886" y="517344"/>
                </a:lnTo>
                <a:lnTo>
                  <a:pt x="1126051" y="522740"/>
                </a:lnTo>
                <a:lnTo>
                  <a:pt x="1108898" y="528136"/>
                </a:lnTo>
                <a:lnTo>
                  <a:pt x="1092063" y="534166"/>
                </a:lnTo>
                <a:lnTo>
                  <a:pt x="1075545" y="540514"/>
                </a:lnTo>
                <a:lnTo>
                  <a:pt x="1059028" y="546862"/>
                </a:lnTo>
                <a:lnTo>
                  <a:pt x="1042827" y="553527"/>
                </a:lnTo>
                <a:lnTo>
                  <a:pt x="1026627" y="560827"/>
                </a:lnTo>
                <a:lnTo>
                  <a:pt x="1010745" y="568127"/>
                </a:lnTo>
                <a:lnTo>
                  <a:pt x="994863" y="576061"/>
                </a:lnTo>
                <a:lnTo>
                  <a:pt x="978981" y="584313"/>
                </a:lnTo>
                <a:lnTo>
                  <a:pt x="963734" y="592566"/>
                </a:lnTo>
                <a:lnTo>
                  <a:pt x="948487" y="601452"/>
                </a:lnTo>
                <a:lnTo>
                  <a:pt x="933558" y="610339"/>
                </a:lnTo>
                <a:lnTo>
                  <a:pt x="918946" y="619861"/>
                </a:lnTo>
                <a:lnTo>
                  <a:pt x="904334" y="629065"/>
                </a:lnTo>
                <a:lnTo>
                  <a:pt x="889405" y="638904"/>
                </a:lnTo>
                <a:lnTo>
                  <a:pt x="875429" y="649061"/>
                </a:lnTo>
                <a:lnTo>
                  <a:pt x="861135" y="659535"/>
                </a:lnTo>
                <a:lnTo>
                  <a:pt x="847794" y="670326"/>
                </a:lnTo>
                <a:lnTo>
                  <a:pt x="833817" y="681117"/>
                </a:lnTo>
                <a:lnTo>
                  <a:pt x="820476" y="692226"/>
                </a:lnTo>
                <a:lnTo>
                  <a:pt x="807453" y="703652"/>
                </a:lnTo>
                <a:lnTo>
                  <a:pt x="794747" y="715395"/>
                </a:lnTo>
                <a:lnTo>
                  <a:pt x="781723" y="727456"/>
                </a:lnTo>
                <a:lnTo>
                  <a:pt x="769335" y="739834"/>
                </a:lnTo>
                <a:lnTo>
                  <a:pt x="757265" y="752212"/>
                </a:lnTo>
                <a:lnTo>
                  <a:pt x="745194" y="764591"/>
                </a:lnTo>
                <a:lnTo>
                  <a:pt x="733759" y="777603"/>
                </a:lnTo>
                <a:lnTo>
                  <a:pt x="722006" y="790934"/>
                </a:lnTo>
                <a:lnTo>
                  <a:pt x="710571" y="803947"/>
                </a:lnTo>
                <a:lnTo>
                  <a:pt x="699771" y="817594"/>
                </a:lnTo>
                <a:lnTo>
                  <a:pt x="689289" y="831560"/>
                </a:lnTo>
                <a:lnTo>
                  <a:pt x="678807" y="845525"/>
                </a:lnTo>
                <a:lnTo>
                  <a:pt x="668960" y="859807"/>
                </a:lnTo>
                <a:lnTo>
                  <a:pt x="658795" y="874090"/>
                </a:lnTo>
                <a:lnTo>
                  <a:pt x="649266" y="888690"/>
                </a:lnTo>
                <a:lnTo>
                  <a:pt x="640054" y="903607"/>
                </a:lnTo>
                <a:lnTo>
                  <a:pt x="630842" y="918842"/>
                </a:lnTo>
                <a:lnTo>
                  <a:pt x="622266" y="933759"/>
                </a:lnTo>
                <a:lnTo>
                  <a:pt x="614007" y="949311"/>
                </a:lnTo>
                <a:lnTo>
                  <a:pt x="605748" y="965180"/>
                </a:lnTo>
                <a:lnTo>
                  <a:pt x="598125" y="980732"/>
                </a:lnTo>
                <a:lnTo>
                  <a:pt x="590501" y="996602"/>
                </a:lnTo>
                <a:lnTo>
                  <a:pt x="583513" y="1012789"/>
                </a:lnTo>
                <a:lnTo>
                  <a:pt x="576207" y="1028976"/>
                </a:lnTo>
                <a:lnTo>
                  <a:pt x="569854" y="1045480"/>
                </a:lnTo>
                <a:lnTo>
                  <a:pt x="563502" y="1061984"/>
                </a:lnTo>
                <a:lnTo>
                  <a:pt x="557784" y="1079123"/>
                </a:lnTo>
                <a:lnTo>
                  <a:pt x="552066" y="1095945"/>
                </a:lnTo>
                <a:lnTo>
                  <a:pt x="546984" y="1112766"/>
                </a:lnTo>
                <a:lnTo>
                  <a:pt x="541902" y="1130223"/>
                </a:lnTo>
                <a:lnTo>
                  <a:pt x="537455" y="1147362"/>
                </a:lnTo>
                <a:lnTo>
                  <a:pt x="533325" y="1165136"/>
                </a:lnTo>
                <a:lnTo>
                  <a:pt x="529196" y="1182909"/>
                </a:lnTo>
                <a:lnTo>
                  <a:pt x="526019" y="1200683"/>
                </a:lnTo>
                <a:lnTo>
                  <a:pt x="522843" y="1218140"/>
                </a:lnTo>
                <a:lnTo>
                  <a:pt x="519984" y="1236231"/>
                </a:lnTo>
                <a:lnTo>
                  <a:pt x="1062444" y="1288803"/>
                </a:lnTo>
                <a:lnTo>
                  <a:pt x="1064583" y="1278691"/>
                </a:lnTo>
                <a:lnTo>
                  <a:pt x="1069347" y="1262491"/>
                </a:lnTo>
                <a:lnTo>
                  <a:pt x="1074747" y="1246609"/>
                </a:lnTo>
                <a:lnTo>
                  <a:pt x="1080783" y="1231361"/>
                </a:lnTo>
                <a:lnTo>
                  <a:pt x="1087771" y="1216114"/>
                </a:lnTo>
                <a:lnTo>
                  <a:pt x="1095077" y="1201503"/>
                </a:lnTo>
                <a:lnTo>
                  <a:pt x="1103336" y="1187526"/>
                </a:lnTo>
                <a:lnTo>
                  <a:pt x="1112230" y="1173549"/>
                </a:lnTo>
                <a:lnTo>
                  <a:pt x="1121442" y="1160526"/>
                </a:lnTo>
                <a:lnTo>
                  <a:pt x="1131606" y="1147185"/>
                </a:lnTo>
                <a:lnTo>
                  <a:pt x="1142407" y="1135432"/>
                </a:lnTo>
                <a:lnTo>
                  <a:pt x="1153524" y="1123361"/>
                </a:lnTo>
                <a:lnTo>
                  <a:pt x="1165595" y="1112243"/>
                </a:lnTo>
                <a:lnTo>
                  <a:pt x="1177665" y="1101443"/>
                </a:lnTo>
                <a:lnTo>
                  <a:pt x="1190689" y="1091279"/>
                </a:lnTo>
                <a:lnTo>
                  <a:pt x="1204030" y="1081749"/>
                </a:lnTo>
                <a:lnTo>
                  <a:pt x="1218007" y="1073173"/>
                </a:lnTo>
                <a:lnTo>
                  <a:pt x="1231983" y="1064914"/>
                </a:lnTo>
                <a:lnTo>
                  <a:pt x="1246595" y="1057290"/>
                </a:lnTo>
                <a:lnTo>
                  <a:pt x="1261525" y="1050620"/>
                </a:lnTo>
                <a:lnTo>
                  <a:pt x="1277089" y="1044584"/>
                </a:lnTo>
                <a:lnTo>
                  <a:pt x="1292972" y="1039184"/>
                </a:lnTo>
                <a:lnTo>
                  <a:pt x="1309172" y="1034737"/>
                </a:lnTo>
                <a:lnTo>
                  <a:pt x="1319052" y="1032267"/>
                </a:lnTo>
                <a:lnTo>
                  <a:pt x="1266450" y="490366"/>
                </a:lnTo>
                <a:close/>
                <a:moveTo>
                  <a:pt x="1094286" y="0"/>
                </a:moveTo>
                <a:lnTo>
                  <a:pt x="1100957" y="0"/>
                </a:lnTo>
                <a:lnTo>
                  <a:pt x="1107627" y="952"/>
                </a:lnTo>
                <a:lnTo>
                  <a:pt x="1113980" y="2539"/>
                </a:lnTo>
                <a:lnTo>
                  <a:pt x="1120333" y="4761"/>
                </a:lnTo>
                <a:lnTo>
                  <a:pt x="1126368" y="7300"/>
                </a:lnTo>
                <a:lnTo>
                  <a:pt x="1132086" y="10791"/>
                </a:lnTo>
                <a:lnTo>
                  <a:pt x="1137168" y="14600"/>
                </a:lnTo>
                <a:lnTo>
                  <a:pt x="1142568" y="18726"/>
                </a:lnTo>
                <a:lnTo>
                  <a:pt x="1147015" y="23487"/>
                </a:lnTo>
                <a:lnTo>
                  <a:pt x="1151145" y="28882"/>
                </a:lnTo>
                <a:lnTo>
                  <a:pt x="1154956" y="34595"/>
                </a:lnTo>
                <a:lnTo>
                  <a:pt x="1157815" y="40943"/>
                </a:lnTo>
                <a:lnTo>
                  <a:pt x="1160674" y="47291"/>
                </a:lnTo>
                <a:lnTo>
                  <a:pt x="1231191" y="266290"/>
                </a:lnTo>
                <a:lnTo>
                  <a:pt x="1251203" y="263433"/>
                </a:lnTo>
                <a:lnTo>
                  <a:pt x="1271532" y="261211"/>
                </a:lnTo>
                <a:lnTo>
                  <a:pt x="1291544" y="258990"/>
                </a:lnTo>
                <a:lnTo>
                  <a:pt x="1311873" y="257403"/>
                </a:lnTo>
                <a:lnTo>
                  <a:pt x="1332202" y="256133"/>
                </a:lnTo>
                <a:lnTo>
                  <a:pt x="1352531" y="255181"/>
                </a:lnTo>
                <a:lnTo>
                  <a:pt x="1373178" y="254546"/>
                </a:lnTo>
                <a:lnTo>
                  <a:pt x="1393825" y="254546"/>
                </a:lnTo>
                <a:lnTo>
                  <a:pt x="1414154" y="254546"/>
                </a:lnTo>
                <a:lnTo>
                  <a:pt x="1435119" y="255181"/>
                </a:lnTo>
                <a:lnTo>
                  <a:pt x="1455448" y="256133"/>
                </a:lnTo>
                <a:lnTo>
                  <a:pt x="1475778" y="257403"/>
                </a:lnTo>
                <a:lnTo>
                  <a:pt x="1496107" y="258990"/>
                </a:lnTo>
                <a:lnTo>
                  <a:pt x="1515801" y="261211"/>
                </a:lnTo>
                <a:lnTo>
                  <a:pt x="1536130" y="263433"/>
                </a:lnTo>
                <a:lnTo>
                  <a:pt x="1556142" y="266290"/>
                </a:lnTo>
                <a:lnTo>
                  <a:pt x="1627294" y="47291"/>
                </a:lnTo>
                <a:lnTo>
                  <a:pt x="1629835" y="40626"/>
                </a:lnTo>
                <a:lnTo>
                  <a:pt x="1633012" y="34595"/>
                </a:lnTo>
                <a:lnTo>
                  <a:pt x="1636823" y="28882"/>
                </a:lnTo>
                <a:lnTo>
                  <a:pt x="1640953" y="23487"/>
                </a:lnTo>
                <a:lnTo>
                  <a:pt x="1645400" y="18726"/>
                </a:lnTo>
                <a:lnTo>
                  <a:pt x="1650164" y="14600"/>
                </a:lnTo>
                <a:lnTo>
                  <a:pt x="1655882" y="10474"/>
                </a:lnTo>
                <a:lnTo>
                  <a:pt x="1661600" y="7300"/>
                </a:lnTo>
                <a:lnTo>
                  <a:pt x="1667635" y="4761"/>
                </a:lnTo>
                <a:lnTo>
                  <a:pt x="1673670" y="2539"/>
                </a:lnTo>
                <a:lnTo>
                  <a:pt x="1680023" y="952"/>
                </a:lnTo>
                <a:lnTo>
                  <a:pt x="1686694" y="0"/>
                </a:lnTo>
                <a:lnTo>
                  <a:pt x="1693682" y="0"/>
                </a:lnTo>
                <a:lnTo>
                  <a:pt x="1700352" y="317"/>
                </a:lnTo>
                <a:lnTo>
                  <a:pt x="1707023" y="1270"/>
                </a:lnTo>
                <a:lnTo>
                  <a:pt x="1714011" y="2857"/>
                </a:lnTo>
                <a:lnTo>
                  <a:pt x="1934774" y="75221"/>
                </a:lnTo>
                <a:lnTo>
                  <a:pt x="1941762" y="77443"/>
                </a:lnTo>
                <a:lnTo>
                  <a:pt x="1947798" y="80617"/>
                </a:lnTo>
                <a:lnTo>
                  <a:pt x="1953833" y="84108"/>
                </a:lnTo>
                <a:lnTo>
                  <a:pt x="1958915" y="88234"/>
                </a:lnTo>
                <a:lnTo>
                  <a:pt x="1963997" y="93312"/>
                </a:lnTo>
                <a:lnTo>
                  <a:pt x="1968127" y="98073"/>
                </a:lnTo>
                <a:lnTo>
                  <a:pt x="1971621" y="103469"/>
                </a:lnTo>
                <a:lnTo>
                  <a:pt x="1975115" y="108864"/>
                </a:lnTo>
                <a:lnTo>
                  <a:pt x="1977656" y="114895"/>
                </a:lnTo>
                <a:lnTo>
                  <a:pt x="1980197" y="121243"/>
                </a:lnTo>
                <a:lnTo>
                  <a:pt x="1981468" y="127908"/>
                </a:lnTo>
                <a:lnTo>
                  <a:pt x="1982421" y="134573"/>
                </a:lnTo>
                <a:lnTo>
                  <a:pt x="1982738" y="141238"/>
                </a:lnTo>
                <a:lnTo>
                  <a:pt x="1981786" y="148221"/>
                </a:lnTo>
                <a:lnTo>
                  <a:pt x="1980833" y="154886"/>
                </a:lnTo>
                <a:lnTo>
                  <a:pt x="1979244" y="161551"/>
                </a:lnTo>
                <a:lnTo>
                  <a:pt x="1907774" y="380550"/>
                </a:lnTo>
                <a:lnTo>
                  <a:pt x="1925880" y="390389"/>
                </a:lnTo>
                <a:lnTo>
                  <a:pt x="1943986" y="400228"/>
                </a:lnTo>
                <a:lnTo>
                  <a:pt x="1961456" y="410702"/>
                </a:lnTo>
                <a:lnTo>
                  <a:pt x="1978927" y="421175"/>
                </a:lnTo>
                <a:lnTo>
                  <a:pt x="1996397" y="431967"/>
                </a:lnTo>
                <a:lnTo>
                  <a:pt x="2013232" y="443393"/>
                </a:lnTo>
                <a:lnTo>
                  <a:pt x="2029750" y="454501"/>
                </a:lnTo>
                <a:lnTo>
                  <a:pt x="2046585" y="466562"/>
                </a:lnTo>
                <a:lnTo>
                  <a:pt x="2062785" y="478623"/>
                </a:lnTo>
                <a:lnTo>
                  <a:pt x="2078985" y="491001"/>
                </a:lnTo>
                <a:lnTo>
                  <a:pt x="2094867" y="503697"/>
                </a:lnTo>
                <a:lnTo>
                  <a:pt x="2110432" y="516709"/>
                </a:lnTo>
                <a:lnTo>
                  <a:pt x="2125679" y="529723"/>
                </a:lnTo>
                <a:lnTo>
                  <a:pt x="2140925" y="543370"/>
                </a:lnTo>
                <a:lnTo>
                  <a:pt x="2155855" y="557335"/>
                </a:lnTo>
                <a:lnTo>
                  <a:pt x="2170466" y="571301"/>
                </a:lnTo>
                <a:lnTo>
                  <a:pt x="2357242" y="435775"/>
                </a:lnTo>
                <a:lnTo>
                  <a:pt x="2362959" y="431967"/>
                </a:lnTo>
                <a:lnTo>
                  <a:pt x="2369312" y="428793"/>
                </a:lnTo>
                <a:lnTo>
                  <a:pt x="2375347" y="426571"/>
                </a:lnTo>
                <a:lnTo>
                  <a:pt x="2382018" y="424667"/>
                </a:lnTo>
                <a:lnTo>
                  <a:pt x="2388371" y="423397"/>
                </a:lnTo>
                <a:lnTo>
                  <a:pt x="2395041" y="422762"/>
                </a:lnTo>
                <a:lnTo>
                  <a:pt x="2401712" y="422762"/>
                </a:lnTo>
                <a:lnTo>
                  <a:pt x="2408065" y="423397"/>
                </a:lnTo>
                <a:lnTo>
                  <a:pt x="2414418" y="424984"/>
                </a:lnTo>
                <a:lnTo>
                  <a:pt x="2420770" y="426888"/>
                </a:lnTo>
                <a:lnTo>
                  <a:pt x="2426806" y="429428"/>
                </a:lnTo>
                <a:lnTo>
                  <a:pt x="2432841" y="432601"/>
                </a:lnTo>
                <a:lnTo>
                  <a:pt x="2438559" y="436093"/>
                </a:lnTo>
                <a:lnTo>
                  <a:pt x="2443959" y="440854"/>
                </a:lnTo>
                <a:lnTo>
                  <a:pt x="2448406" y="445614"/>
                </a:lnTo>
                <a:lnTo>
                  <a:pt x="2452853" y="451327"/>
                </a:lnTo>
                <a:lnTo>
                  <a:pt x="2589757" y="638904"/>
                </a:lnTo>
                <a:lnTo>
                  <a:pt x="2593569" y="644935"/>
                </a:lnTo>
                <a:lnTo>
                  <a:pt x="2596746" y="650965"/>
                </a:lnTo>
                <a:lnTo>
                  <a:pt x="2599287" y="657313"/>
                </a:lnTo>
                <a:lnTo>
                  <a:pt x="2601193" y="663661"/>
                </a:lnTo>
                <a:lnTo>
                  <a:pt x="2602463" y="670326"/>
                </a:lnTo>
                <a:lnTo>
                  <a:pt x="2602781" y="676991"/>
                </a:lnTo>
                <a:lnTo>
                  <a:pt x="2602781" y="683656"/>
                </a:lnTo>
                <a:lnTo>
                  <a:pt x="2601828" y="690004"/>
                </a:lnTo>
                <a:lnTo>
                  <a:pt x="2600557" y="696352"/>
                </a:lnTo>
                <a:lnTo>
                  <a:pt x="2598652" y="703017"/>
                </a:lnTo>
                <a:lnTo>
                  <a:pt x="2596428" y="709047"/>
                </a:lnTo>
                <a:lnTo>
                  <a:pt x="2592934" y="715078"/>
                </a:lnTo>
                <a:lnTo>
                  <a:pt x="2589122" y="720473"/>
                </a:lnTo>
                <a:lnTo>
                  <a:pt x="2584993" y="725869"/>
                </a:lnTo>
                <a:lnTo>
                  <a:pt x="2580228" y="730630"/>
                </a:lnTo>
                <a:lnTo>
                  <a:pt x="2574828" y="734756"/>
                </a:lnTo>
                <a:lnTo>
                  <a:pt x="2388053" y="870281"/>
                </a:lnTo>
                <a:lnTo>
                  <a:pt x="2396629" y="888372"/>
                </a:lnTo>
                <a:lnTo>
                  <a:pt x="2405524" y="906781"/>
                </a:lnTo>
                <a:lnTo>
                  <a:pt x="2413465" y="925189"/>
                </a:lnTo>
                <a:lnTo>
                  <a:pt x="2421088" y="943598"/>
                </a:lnTo>
                <a:lnTo>
                  <a:pt x="2428712" y="962324"/>
                </a:lnTo>
                <a:lnTo>
                  <a:pt x="2436017" y="981367"/>
                </a:lnTo>
                <a:lnTo>
                  <a:pt x="2442688" y="1000411"/>
                </a:lnTo>
                <a:lnTo>
                  <a:pt x="2449041" y="1019454"/>
                </a:lnTo>
                <a:lnTo>
                  <a:pt x="2455394" y="1039132"/>
                </a:lnTo>
                <a:lnTo>
                  <a:pt x="2461111" y="1058810"/>
                </a:lnTo>
                <a:lnTo>
                  <a:pt x="2466829" y="1078171"/>
                </a:lnTo>
                <a:lnTo>
                  <a:pt x="2471594" y="1098167"/>
                </a:lnTo>
                <a:lnTo>
                  <a:pt x="2476676" y="1118162"/>
                </a:lnTo>
                <a:lnTo>
                  <a:pt x="2480805" y="1138158"/>
                </a:lnTo>
                <a:lnTo>
                  <a:pt x="2484935" y="1158470"/>
                </a:lnTo>
                <a:lnTo>
                  <a:pt x="2488746" y="1178783"/>
                </a:lnTo>
                <a:lnTo>
                  <a:pt x="2718721" y="1178783"/>
                </a:lnTo>
                <a:lnTo>
                  <a:pt x="2725709" y="1179101"/>
                </a:lnTo>
                <a:lnTo>
                  <a:pt x="2732698" y="1180370"/>
                </a:lnTo>
                <a:lnTo>
                  <a:pt x="2739368" y="1181640"/>
                </a:lnTo>
                <a:lnTo>
                  <a:pt x="2745403" y="1184496"/>
                </a:lnTo>
                <a:lnTo>
                  <a:pt x="2751439" y="1187035"/>
                </a:lnTo>
                <a:lnTo>
                  <a:pt x="2757156" y="1190527"/>
                </a:lnTo>
                <a:lnTo>
                  <a:pt x="2762239" y="1194653"/>
                </a:lnTo>
                <a:lnTo>
                  <a:pt x="2767321" y="1199096"/>
                </a:lnTo>
                <a:lnTo>
                  <a:pt x="2771768" y="1203857"/>
                </a:lnTo>
                <a:lnTo>
                  <a:pt x="2775897" y="1209253"/>
                </a:lnTo>
                <a:lnTo>
                  <a:pt x="2779391" y="1214966"/>
                </a:lnTo>
                <a:lnTo>
                  <a:pt x="2782250" y="1220361"/>
                </a:lnTo>
                <a:lnTo>
                  <a:pt x="2784474" y="1226709"/>
                </a:lnTo>
                <a:lnTo>
                  <a:pt x="2786062" y="1233692"/>
                </a:lnTo>
                <a:lnTo>
                  <a:pt x="2787015" y="1240357"/>
                </a:lnTo>
                <a:lnTo>
                  <a:pt x="2787650" y="1247022"/>
                </a:lnTo>
                <a:lnTo>
                  <a:pt x="2787650" y="1479986"/>
                </a:lnTo>
                <a:lnTo>
                  <a:pt x="2787015" y="1486651"/>
                </a:lnTo>
                <a:lnTo>
                  <a:pt x="2786380" y="1493951"/>
                </a:lnTo>
                <a:lnTo>
                  <a:pt x="2784474" y="1500299"/>
                </a:lnTo>
                <a:lnTo>
                  <a:pt x="2782250" y="1506646"/>
                </a:lnTo>
                <a:lnTo>
                  <a:pt x="2779391" y="1512677"/>
                </a:lnTo>
                <a:lnTo>
                  <a:pt x="2775897" y="1518390"/>
                </a:lnTo>
                <a:lnTo>
                  <a:pt x="2771768" y="1523785"/>
                </a:lnTo>
                <a:lnTo>
                  <a:pt x="2767639" y="1528546"/>
                </a:lnTo>
                <a:lnTo>
                  <a:pt x="2762556" y="1532672"/>
                </a:lnTo>
                <a:lnTo>
                  <a:pt x="2757156" y="1536798"/>
                </a:lnTo>
                <a:lnTo>
                  <a:pt x="2751439" y="1540290"/>
                </a:lnTo>
                <a:lnTo>
                  <a:pt x="2745403" y="1543146"/>
                </a:lnTo>
                <a:lnTo>
                  <a:pt x="2739368" y="1545368"/>
                </a:lnTo>
                <a:lnTo>
                  <a:pt x="2732698" y="1546955"/>
                </a:lnTo>
                <a:lnTo>
                  <a:pt x="2725709" y="1548224"/>
                </a:lnTo>
                <a:lnTo>
                  <a:pt x="2719039" y="1548542"/>
                </a:lnTo>
                <a:lnTo>
                  <a:pt x="2488746" y="1548542"/>
                </a:lnTo>
                <a:lnTo>
                  <a:pt x="2484935" y="1568855"/>
                </a:lnTo>
                <a:lnTo>
                  <a:pt x="2480805" y="1589168"/>
                </a:lnTo>
                <a:lnTo>
                  <a:pt x="2476676" y="1609163"/>
                </a:lnTo>
                <a:lnTo>
                  <a:pt x="2471594" y="1629476"/>
                </a:lnTo>
                <a:lnTo>
                  <a:pt x="2466829" y="1648837"/>
                </a:lnTo>
                <a:lnTo>
                  <a:pt x="2461111" y="1668832"/>
                </a:lnTo>
                <a:lnTo>
                  <a:pt x="2455394" y="1688510"/>
                </a:lnTo>
                <a:lnTo>
                  <a:pt x="2449041" y="1707554"/>
                </a:lnTo>
                <a:lnTo>
                  <a:pt x="2442688" y="1726914"/>
                </a:lnTo>
                <a:lnTo>
                  <a:pt x="2436017" y="1745958"/>
                </a:lnTo>
                <a:lnTo>
                  <a:pt x="2428712" y="1764684"/>
                </a:lnTo>
                <a:lnTo>
                  <a:pt x="2421088" y="1783410"/>
                </a:lnTo>
                <a:lnTo>
                  <a:pt x="2413465" y="1802453"/>
                </a:lnTo>
                <a:lnTo>
                  <a:pt x="2405524" y="1820862"/>
                </a:lnTo>
                <a:lnTo>
                  <a:pt x="2396629" y="1838953"/>
                </a:lnTo>
                <a:lnTo>
                  <a:pt x="2388053" y="1857044"/>
                </a:lnTo>
                <a:lnTo>
                  <a:pt x="2574828" y="1992252"/>
                </a:lnTo>
                <a:lnTo>
                  <a:pt x="2580228" y="1996378"/>
                </a:lnTo>
                <a:lnTo>
                  <a:pt x="2584993" y="2001456"/>
                </a:lnTo>
                <a:lnTo>
                  <a:pt x="2589122" y="2006534"/>
                </a:lnTo>
                <a:lnTo>
                  <a:pt x="2592934" y="2012247"/>
                </a:lnTo>
                <a:lnTo>
                  <a:pt x="2596428" y="2018278"/>
                </a:lnTo>
                <a:lnTo>
                  <a:pt x="2598652" y="2024308"/>
                </a:lnTo>
                <a:lnTo>
                  <a:pt x="2600557" y="2030656"/>
                </a:lnTo>
                <a:lnTo>
                  <a:pt x="2601828" y="2037004"/>
                </a:lnTo>
                <a:lnTo>
                  <a:pt x="2602781" y="2043352"/>
                </a:lnTo>
                <a:lnTo>
                  <a:pt x="2602781" y="2050334"/>
                </a:lnTo>
                <a:lnTo>
                  <a:pt x="2602463" y="2056682"/>
                </a:lnTo>
                <a:lnTo>
                  <a:pt x="2601193" y="2063347"/>
                </a:lnTo>
                <a:lnTo>
                  <a:pt x="2599287" y="2069695"/>
                </a:lnTo>
                <a:lnTo>
                  <a:pt x="2596746" y="2076360"/>
                </a:lnTo>
                <a:lnTo>
                  <a:pt x="2593569" y="2082073"/>
                </a:lnTo>
                <a:lnTo>
                  <a:pt x="2589757" y="2087786"/>
                </a:lnTo>
                <a:lnTo>
                  <a:pt x="2452853" y="2276315"/>
                </a:lnTo>
                <a:lnTo>
                  <a:pt x="2448406" y="2281711"/>
                </a:lnTo>
                <a:lnTo>
                  <a:pt x="2443959" y="2286472"/>
                </a:lnTo>
                <a:lnTo>
                  <a:pt x="2438559" y="2290915"/>
                </a:lnTo>
                <a:lnTo>
                  <a:pt x="2432841" y="2294406"/>
                </a:lnTo>
                <a:lnTo>
                  <a:pt x="2426806" y="2297898"/>
                </a:lnTo>
                <a:lnTo>
                  <a:pt x="2420770" y="2300437"/>
                </a:lnTo>
                <a:lnTo>
                  <a:pt x="2414418" y="2302341"/>
                </a:lnTo>
                <a:lnTo>
                  <a:pt x="2408065" y="2303293"/>
                </a:lnTo>
                <a:lnTo>
                  <a:pt x="2401712" y="2304245"/>
                </a:lnTo>
                <a:lnTo>
                  <a:pt x="2395041" y="2304563"/>
                </a:lnTo>
                <a:lnTo>
                  <a:pt x="2388371" y="2303611"/>
                </a:lnTo>
                <a:lnTo>
                  <a:pt x="2381700" y="2302658"/>
                </a:lnTo>
                <a:lnTo>
                  <a:pt x="2375347" y="2300754"/>
                </a:lnTo>
                <a:lnTo>
                  <a:pt x="2368994" y="2298532"/>
                </a:lnTo>
                <a:lnTo>
                  <a:pt x="2362959" y="2295041"/>
                </a:lnTo>
                <a:lnTo>
                  <a:pt x="2357242" y="2291232"/>
                </a:lnTo>
                <a:lnTo>
                  <a:pt x="2170466" y="2156025"/>
                </a:lnTo>
                <a:lnTo>
                  <a:pt x="2155855" y="2170307"/>
                </a:lnTo>
                <a:lnTo>
                  <a:pt x="2140925" y="2183638"/>
                </a:lnTo>
                <a:lnTo>
                  <a:pt x="2125679" y="2197285"/>
                </a:lnTo>
                <a:lnTo>
                  <a:pt x="2110432" y="2210616"/>
                </a:lnTo>
                <a:lnTo>
                  <a:pt x="2094867" y="2223629"/>
                </a:lnTo>
                <a:lnTo>
                  <a:pt x="2078985" y="2236007"/>
                </a:lnTo>
                <a:lnTo>
                  <a:pt x="2062785" y="2248385"/>
                </a:lnTo>
                <a:lnTo>
                  <a:pt x="2046585" y="2260446"/>
                </a:lnTo>
                <a:lnTo>
                  <a:pt x="2030068" y="2272506"/>
                </a:lnTo>
                <a:lnTo>
                  <a:pt x="2013232" y="2283932"/>
                </a:lnTo>
                <a:lnTo>
                  <a:pt x="1996397" y="2295041"/>
                </a:lnTo>
                <a:lnTo>
                  <a:pt x="1978927" y="2306150"/>
                </a:lnTo>
                <a:lnTo>
                  <a:pt x="1961456" y="2316624"/>
                </a:lnTo>
                <a:lnTo>
                  <a:pt x="1943986" y="2327097"/>
                </a:lnTo>
                <a:lnTo>
                  <a:pt x="1925880" y="2336936"/>
                </a:lnTo>
                <a:lnTo>
                  <a:pt x="1907774" y="2346776"/>
                </a:lnTo>
                <a:lnTo>
                  <a:pt x="1979244" y="2565457"/>
                </a:lnTo>
                <a:lnTo>
                  <a:pt x="1980833" y="2572439"/>
                </a:lnTo>
                <a:lnTo>
                  <a:pt x="1981786" y="2579422"/>
                </a:lnTo>
                <a:lnTo>
                  <a:pt x="1982738" y="2586404"/>
                </a:lnTo>
                <a:lnTo>
                  <a:pt x="1982421" y="2592752"/>
                </a:lnTo>
                <a:lnTo>
                  <a:pt x="1981468" y="2599417"/>
                </a:lnTo>
                <a:lnTo>
                  <a:pt x="1980197" y="2605765"/>
                </a:lnTo>
                <a:lnTo>
                  <a:pt x="1977656" y="2612113"/>
                </a:lnTo>
                <a:lnTo>
                  <a:pt x="1975115" y="2618143"/>
                </a:lnTo>
                <a:lnTo>
                  <a:pt x="1971621" y="2623856"/>
                </a:lnTo>
                <a:lnTo>
                  <a:pt x="1968127" y="2629252"/>
                </a:lnTo>
                <a:lnTo>
                  <a:pt x="1963997" y="2634013"/>
                </a:lnTo>
                <a:lnTo>
                  <a:pt x="1958915" y="2638774"/>
                </a:lnTo>
                <a:lnTo>
                  <a:pt x="1953833" y="2642900"/>
                </a:lnTo>
                <a:lnTo>
                  <a:pt x="1948115" y="2646391"/>
                </a:lnTo>
                <a:lnTo>
                  <a:pt x="1941762" y="2649565"/>
                </a:lnTo>
                <a:lnTo>
                  <a:pt x="1935409" y="2652104"/>
                </a:lnTo>
                <a:lnTo>
                  <a:pt x="1714011" y="2724151"/>
                </a:lnTo>
                <a:lnTo>
                  <a:pt x="1707023" y="2725738"/>
                </a:lnTo>
                <a:lnTo>
                  <a:pt x="1700352" y="2727008"/>
                </a:lnTo>
                <a:lnTo>
                  <a:pt x="1693682" y="2727325"/>
                </a:lnTo>
                <a:lnTo>
                  <a:pt x="1686694" y="2727325"/>
                </a:lnTo>
                <a:lnTo>
                  <a:pt x="1680023" y="2726056"/>
                </a:lnTo>
                <a:lnTo>
                  <a:pt x="1673670" y="2724786"/>
                </a:lnTo>
                <a:lnTo>
                  <a:pt x="1667635" y="2722564"/>
                </a:lnTo>
                <a:lnTo>
                  <a:pt x="1661600" y="2719708"/>
                </a:lnTo>
                <a:lnTo>
                  <a:pt x="1655564" y="2716851"/>
                </a:lnTo>
                <a:lnTo>
                  <a:pt x="1650164" y="2712725"/>
                </a:lnTo>
                <a:lnTo>
                  <a:pt x="1645400" y="2708599"/>
                </a:lnTo>
                <a:lnTo>
                  <a:pt x="1640953" y="2703521"/>
                </a:lnTo>
                <a:lnTo>
                  <a:pt x="1636823" y="2698443"/>
                </a:lnTo>
                <a:lnTo>
                  <a:pt x="1633012" y="2692730"/>
                </a:lnTo>
                <a:lnTo>
                  <a:pt x="1629835" y="2686382"/>
                </a:lnTo>
                <a:lnTo>
                  <a:pt x="1627294" y="2680034"/>
                </a:lnTo>
                <a:lnTo>
                  <a:pt x="1556142" y="2460718"/>
                </a:lnTo>
                <a:lnTo>
                  <a:pt x="1536130" y="2463575"/>
                </a:lnTo>
                <a:lnTo>
                  <a:pt x="1516436" y="2465796"/>
                </a:lnTo>
                <a:lnTo>
                  <a:pt x="1496107" y="2467701"/>
                </a:lnTo>
                <a:lnTo>
                  <a:pt x="1475778" y="2469605"/>
                </a:lnTo>
                <a:lnTo>
                  <a:pt x="1455448" y="2470875"/>
                </a:lnTo>
                <a:lnTo>
                  <a:pt x="1435119" y="2471827"/>
                </a:lnTo>
                <a:lnTo>
                  <a:pt x="1414154" y="2472144"/>
                </a:lnTo>
                <a:lnTo>
                  <a:pt x="1393825" y="2472779"/>
                </a:lnTo>
                <a:lnTo>
                  <a:pt x="1373178" y="2472144"/>
                </a:lnTo>
                <a:lnTo>
                  <a:pt x="1352531" y="2471827"/>
                </a:lnTo>
                <a:lnTo>
                  <a:pt x="1332202" y="2470875"/>
                </a:lnTo>
                <a:lnTo>
                  <a:pt x="1311873" y="2469605"/>
                </a:lnTo>
                <a:lnTo>
                  <a:pt x="1291544" y="2467701"/>
                </a:lnTo>
                <a:lnTo>
                  <a:pt x="1271532" y="2465796"/>
                </a:lnTo>
                <a:lnTo>
                  <a:pt x="1251203" y="2463575"/>
                </a:lnTo>
                <a:lnTo>
                  <a:pt x="1231191" y="2460718"/>
                </a:lnTo>
                <a:lnTo>
                  <a:pt x="1160674" y="2680034"/>
                </a:lnTo>
                <a:lnTo>
                  <a:pt x="1157815" y="2686699"/>
                </a:lnTo>
                <a:lnTo>
                  <a:pt x="1154956" y="2692730"/>
                </a:lnTo>
                <a:lnTo>
                  <a:pt x="1151145" y="2698443"/>
                </a:lnTo>
                <a:lnTo>
                  <a:pt x="1147015" y="2703521"/>
                </a:lnTo>
                <a:lnTo>
                  <a:pt x="1142568" y="2708599"/>
                </a:lnTo>
                <a:lnTo>
                  <a:pt x="1137168" y="2712725"/>
                </a:lnTo>
                <a:lnTo>
                  <a:pt x="1132086" y="2716851"/>
                </a:lnTo>
                <a:lnTo>
                  <a:pt x="1126368" y="2719708"/>
                </a:lnTo>
                <a:lnTo>
                  <a:pt x="1120333" y="2722564"/>
                </a:lnTo>
                <a:lnTo>
                  <a:pt x="1113980" y="2724786"/>
                </a:lnTo>
                <a:lnTo>
                  <a:pt x="1107627" y="2726056"/>
                </a:lnTo>
                <a:lnTo>
                  <a:pt x="1100639" y="2727325"/>
                </a:lnTo>
                <a:lnTo>
                  <a:pt x="1094286" y="2727325"/>
                </a:lnTo>
                <a:lnTo>
                  <a:pt x="1087616" y="2727008"/>
                </a:lnTo>
                <a:lnTo>
                  <a:pt x="1080628" y="2725738"/>
                </a:lnTo>
                <a:lnTo>
                  <a:pt x="1073639" y="2723834"/>
                </a:lnTo>
                <a:lnTo>
                  <a:pt x="852558" y="2652104"/>
                </a:lnTo>
                <a:lnTo>
                  <a:pt x="845888" y="2649565"/>
                </a:lnTo>
                <a:lnTo>
                  <a:pt x="839852" y="2646391"/>
                </a:lnTo>
                <a:lnTo>
                  <a:pt x="834135" y="2642900"/>
                </a:lnTo>
                <a:lnTo>
                  <a:pt x="829052" y="2638774"/>
                </a:lnTo>
                <a:lnTo>
                  <a:pt x="823970" y="2634013"/>
                </a:lnTo>
                <a:lnTo>
                  <a:pt x="819523" y="2629252"/>
                </a:lnTo>
                <a:lnTo>
                  <a:pt x="815711" y="2623856"/>
                </a:lnTo>
                <a:lnTo>
                  <a:pt x="812853" y="2618143"/>
                </a:lnTo>
                <a:lnTo>
                  <a:pt x="809676" y="2612113"/>
                </a:lnTo>
                <a:lnTo>
                  <a:pt x="807770" y="2605765"/>
                </a:lnTo>
                <a:lnTo>
                  <a:pt x="806182" y="2599417"/>
                </a:lnTo>
                <a:lnTo>
                  <a:pt x="805229" y="2592752"/>
                </a:lnTo>
                <a:lnTo>
                  <a:pt x="805229" y="2586404"/>
                </a:lnTo>
                <a:lnTo>
                  <a:pt x="805547" y="2579422"/>
                </a:lnTo>
                <a:lnTo>
                  <a:pt x="806817" y="2572439"/>
                </a:lnTo>
                <a:lnTo>
                  <a:pt x="808088" y="2565457"/>
                </a:lnTo>
                <a:lnTo>
                  <a:pt x="879876" y="2346776"/>
                </a:lnTo>
                <a:lnTo>
                  <a:pt x="861770" y="2336936"/>
                </a:lnTo>
                <a:lnTo>
                  <a:pt x="843982" y="2327097"/>
                </a:lnTo>
                <a:lnTo>
                  <a:pt x="826194" y="2316624"/>
                </a:lnTo>
                <a:lnTo>
                  <a:pt x="808723" y="2306150"/>
                </a:lnTo>
                <a:lnTo>
                  <a:pt x="791570" y="2295041"/>
                </a:lnTo>
                <a:lnTo>
                  <a:pt x="774418" y="2283932"/>
                </a:lnTo>
                <a:lnTo>
                  <a:pt x="757900" y="2272506"/>
                </a:lnTo>
                <a:lnTo>
                  <a:pt x="741065" y="2260446"/>
                </a:lnTo>
                <a:lnTo>
                  <a:pt x="724547" y="2248385"/>
                </a:lnTo>
                <a:lnTo>
                  <a:pt x="708665" y="2236007"/>
                </a:lnTo>
                <a:lnTo>
                  <a:pt x="692783" y="2223311"/>
                </a:lnTo>
                <a:lnTo>
                  <a:pt x="677218" y="2210616"/>
                </a:lnTo>
                <a:lnTo>
                  <a:pt x="661654" y="2197285"/>
                </a:lnTo>
                <a:lnTo>
                  <a:pt x="646724" y="2183638"/>
                </a:lnTo>
                <a:lnTo>
                  <a:pt x="631795" y="2169990"/>
                </a:lnTo>
                <a:lnTo>
                  <a:pt x="616866" y="2155707"/>
                </a:lnTo>
                <a:lnTo>
                  <a:pt x="430726" y="2291232"/>
                </a:lnTo>
                <a:lnTo>
                  <a:pt x="424691" y="2295041"/>
                </a:lnTo>
                <a:lnTo>
                  <a:pt x="418655" y="2298532"/>
                </a:lnTo>
                <a:lnTo>
                  <a:pt x="412303" y="2300754"/>
                </a:lnTo>
                <a:lnTo>
                  <a:pt x="405632" y="2302658"/>
                </a:lnTo>
                <a:lnTo>
                  <a:pt x="399279" y="2303611"/>
                </a:lnTo>
                <a:lnTo>
                  <a:pt x="392609" y="2304563"/>
                </a:lnTo>
                <a:lnTo>
                  <a:pt x="385938" y="2304563"/>
                </a:lnTo>
                <a:lnTo>
                  <a:pt x="379585" y="2303611"/>
                </a:lnTo>
                <a:lnTo>
                  <a:pt x="372915" y="2302341"/>
                </a:lnTo>
                <a:lnTo>
                  <a:pt x="366562" y="2300437"/>
                </a:lnTo>
                <a:lnTo>
                  <a:pt x="360527" y="2297898"/>
                </a:lnTo>
                <a:lnTo>
                  <a:pt x="354491" y="2294724"/>
                </a:lnTo>
                <a:lnTo>
                  <a:pt x="349409" y="2290915"/>
                </a:lnTo>
                <a:lnTo>
                  <a:pt x="344009" y="2286472"/>
                </a:lnTo>
                <a:lnTo>
                  <a:pt x="339244" y="2281711"/>
                </a:lnTo>
                <a:lnTo>
                  <a:pt x="334797" y="2276315"/>
                </a:lnTo>
                <a:lnTo>
                  <a:pt x="197575" y="2087786"/>
                </a:lnTo>
                <a:lnTo>
                  <a:pt x="193763" y="2082073"/>
                </a:lnTo>
                <a:lnTo>
                  <a:pt x="190904" y="2076360"/>
                </a:lnTo>
                <a:lnTo>
                  <a:pt x="188363" y="2069695"/>
                </a:lnTo>
                <a:lnTo>
                  <a:pt x="186457" y="2063347"/>
                </a:lnTo>
                <a:lnTo>
                  <a:pt x="185187" y="2056682"/>
                </a:lnTo>
                <a:lnTo>
                  <a:pt x="184869" y="2050334"/>
                </a:lnTo>
                <a:lnTo>
                  <a:pt x="184869" y="2043352"/>
                </a:lnTo>
                <a:lnTo>
                  <a:pt x="185504" y="2037004"/>
                </a:lnTo>
                <a:lnTo>
                  <a:pt x="187092" y="2030656"/>
                </a:lnTo>
                <a:lnTo>
                  <a:pt x="188998" y="2024308"/>
                </a:lnTo>
                <a:lnTo>
                  <a:pt x="191540" y="2018278"/>
                </a:lnTo>
                <a:lnTo>
                  <a:pt x="194716" y="2012247"/>
                </a:lnTo>
                <a:lnTo>
                  <a:pt x="198528" y="2006534"/>
                </a:lnTo>
                <a:lnTo>
                  <a:pt x="202657" y="2001456"/>
                </a:lnTo>
                <a:lnTo>
                  <a:pt x="207422" y="1996695"/>
                </a:lnTo>
                <a:lnTo>
                  <a:pt x="213139" y="1992252"/>
                </a:lnTo>
                <a:lnTo>
                  <a:pt x="399279" y="1857044"/>
                </a:lnTo>
                <a:lnTo>
                  <a:pt x="390703" y="1838953"/>
                </a:lnTo>
                <a:lnTo>
                  <a:pt x="382444" y="1820544"/>
                </a:lnTo>
                <a:lnTo>
                  <a:pt x="374185" y="1802453"/>
                </a:lnTo>
                <a:lnTo>
                  <a:pt x="366244" y="1783410"/>
                </a:lnTo>
                <a:lnTo>
                  <a:pt x="358621" y="1764684"/>
                </a:lnTo>
                <a:lnTo>
                  <a:pt x="351632" y="1745958"/>
                </a:lnTo>
                <a:lnTo>
                  <a:pt x="344962" y="1726914"/>
                </a:lnTo>
                <a:lnTo>
                  <a:pt x="338291" y="1707554"/>
                </a:lnTo>
                <a:lnTo>
                  <a:pt x="332256" y="1688510"/>
                </a:lnTo>
                <a:lnTo>
                  <a:pt x="326221" y="1668832"/>
                </a:lnTo>
                <a:lnTo>
                  <a:pt x="321139" y="1648837"/>
                </a:lnTo>
                <a:lnTo>
                  <a:pt x="315739" y="1629476"/>
                </a:lnTo>
                <a:lnTo>
                  <a:pt x="311292" y="1609163"/>
                </a:lnTo>
                <a:lnTo>
                  <a:pt x="306845" y="1589168"/>
                </a:lnTo>
                <a:lnTo>
                  <a:pt x="303033" y="1568855"/>
                </a:lnTo>
                <a:lnTo>
                  <a:pt x="299221" y="1548542"/>
                </a:lnTo>
                <a:lnTo>
                  <a:pt x="68929" y="1548542"/>
                </a:lnTo>
                <a:lnTo>
                  <a:pt x="61623" y="1548224"/>
                </a:lnTo>
                <a:lnTo>
                  <a:pt x="54952" y="1546955"/>
                </a:lnTo>
                <a:lnTo>
                  <a:pt x="48282" y="1545368"/>
                </a:lnTo>
                <a:lnTo>
                  <a:pt x="41929" y="1543146"/>
                </a:lnTo>
                <a:lnTo>
                  <a:pt x="36211" y="1540290"/>
                </a:lnTo>
                <a:lnTo>
                  <a:pt x="30494" y="1536798"/>
                </a:lnTo>
                <a:lnTo>
                  <a:pt x="24776" y="1532672"/>
                </a:lnTo>
                <a:lnTo>
                  <a:pt x="20329" y="1528546"/>
                </a:lnTo>
                <a:lnTo>
                  <a:pt x="15882" y="1523785"/>
                </a:lnTo>
                <a:lnTo>
                  <a:pt x="11753" y="1518390"/>
                </a:lnTo>
                <a:lnTo>
                  <a:pt x="8259" y="1512677"/>
                </a:lnTo>
                <a:lnTo>
                  <a:pt x="5400" y="1506646"/>
                </a:lnTo>
                <a:lnTo>
                  <a:pt x="2859" y="1500299"/>
                </a:lnTo>
                <a:lnTo>
                  <a:pt x="1588" y="1493951"/>
                </a:lnTo>
                <a:lnTo>
                  <a:pt x="317" y="1486651"/>
                </a:lnTo>
                <a:lnTo>
                  <a:pt x="0" y="1479986"/>
                </a:lnTo>
                <a:lnTo>
                  <a:pt x="0" y="1247022"/>
                </a:lnTo>
                <a:lnTo>
                  <a:pt x="317" y="1240357"/>
                </a:lnTo>
                <a:lnTo>
                  <a:pt x="1588" y="1233692"/>
                </a:lnTo>
                <a:lnTo>
                  <a:pt x="2859" y="1226709"/>
                </a:lnTo>
                <a:lnTo>
                  <a:pt x="5400" y="1220361"/>
                </a:lnTo>
                <a:lnTo>
                  <a:pt x="8259" y="1214966"/>
                </a:lnTo>
                <a:lnTo>
                  <a:pt x="11753" y="1209253"/>
                </a:lnTo>
                <a:lnTo>
                  <a:pt x="15882" y="1203857"/>
                </a:lnTo>
                <a:lnTo>
                  <a:pt x="20329" y="1199096"/>
                </a:lnTo>
                <a:lnTo>
                  <a:pt x="24776" y="1194653"/>
                </a:lnTo>
                <a:lnTo>
                  <a:pt x="30494" y="1190527"/>
                </a:lnTo>
                <a:lnTo>
                  <a:pt x="36211" y="1187035"/>
                </a:lnTo>
                <a:lnTo>
                  <a:pt x="41929" y="1184496"/>
                </a:lnTo>
                <a:lnTo>
                  <a:pt x="48282" y="1181640"/>
                </a:lnTo>
                <a:lnTo>
                  <a:pt x="54952" y="1180370"/>
                </a:lnTo>
                <a:lnTo>
                  <a:pt x="61623" y="1179101"/>
                </a:lnTo>
                <a:lnTo>
                  <a:pt x="68929" y="1178783"/>
                </a:lnTo>
                <a:lnTo>
                  <a:pt x="299221" y="1178783"/>
                </a:lnTo>
                <a:lnTo>
                  <a:pt x="303033" y="1158470"/>
                </a:lnTo>
                <a:lnTo>
                  <a:pt x="306845" y="1138158"/>
                </a:lnTo>
                <a:lnTo>
                  <a:pt x="311292" y="1118162"/>
                </a:lnTo>
                <a:lnTo>
                  <a:pt x="315739" y="1098167"/>
                </a:lnTo>
                <a:lnTo>
                  <a:pt x="321139" y="1078171"/>
                </a:lnTo>
                <a:lnTo>
                  <a:pt x="326221" y="1058493"/>
                </a:lnTo>
                <a:lnTo>
                  <a:pt x="332256" y="1038815"/>
                </a:lnTo>
                <a:lnTo>
                  <a:pt x="338291" y="1019454"/>
                </a:lnTo>
                <a:lnTo>
                  <a:pt x="344962" y="1000411"/>
                </a:lnTo>
                <a:lnTo>
                  <a:pt x="351632" y="981367"/>
                </a:lnTo>
                <a:lnTo>
                  <a:pt x="358621" y="962324"/>
                </a:lnTo>
                <a:lnTo>
                  <a:pt x="366244" y="943598"/>
                </a:lnTo>
                <a:lnTo>
                  <a:pt x="374185" y="924872"/>
                </a:lnTo>
                <a:lnTo>
                  <a:pt x="382444" y="906463"/>
                </a:lnTo>
                <a:lnTo>
                  <a:pt x="390703" y="888372"/>
                </a:lnTo>
                <a:lnTo>
                  <a:pt x="399279" y="870281"/>
                </a:lnTo>
                <a:lnTo>
                  <a:pt x="213139" y="734756"/>
                </a:lnTo>
                <a:lnTo>
                  <a:pt x="207422" y="730312"/>
                </a:lnTo>
                <a:lnTo>
                  <a:pt x="202657" y="725552"/>
                </a:lnTo>
                <a:lnTo>
                  <a:pt x="198528" y="720473"/>
                </a:lnTo>
                <a:lnTo>
                  <a:pt x="194716" y="715078"/>
                </a:lnTo>
                <a:lnTo>
                  <a:pt x="191540" y="709047"/>
                </a:lnTo>
                <a:lnTo>
                  <a:pt x="188998" y="703017"/>
                </a:lnTo>
                <a:lnTo>
                  <a:pt x="187092" y="696352"/>
                </a:lnTo>
                <a:lnTo>
                  <a:pt x="185504" y="690004"/>
                </a:lnTo>
                <a:lnTo>
                  <a:pt x="184869" y="683656"/>
                </a:lnTo>
                <a:lnTo>
                  <a:pt x="184869" y="676991"/>
                </a:lnTo>
                <a:lnTo>
                  <a:pt x="185187" y="670326"/>
                </a:lnTo>
                <a:lnTo>
                  <a:pt x="186457" y="663661"/>
                </a:lnTo>
                <a:lnTo>
                  <a:pt x="188363" y="657313"/>
                </a:lnTo>
                <a:lnTo>
                  <a:pt x="190904" y="650965"/>
                </a:lnTo>
                <a:lnTo>
                  <a:pt x="193763" y="644935"/>
                </a:lnTo>
                <a:lnTo>
                  <a:pt x="197575" y="638904"/>
                </a:lnTo>
                <a:lnTo>
                  <a:pt x="334797" y="451327"/>
                </a:lnTo>
                <a:lnTo>
                  <a:pt x="339244" y="445614"/>
                </a:lnTo>
                <a:lnTo>
                  <a:pt x="344009" y="440854"/>
                </a:lnTo>
                <a:lnTo>
                  <a:pt x="349409" y="436093"/>
                </a:lnTo>
                <a:lnTo>
                  <a:pt x="354491" y="432601"/>
                </a:lnTo>
                <a:lnTo>
                  <a:pt x="360527" y="429428"/>
                </a:lnTo>
                <a:lnTo>
                  <a:pt x="366562" y="426888"/>
                </a:lnTo>
                <a:lnTo>
                  <a:pt x="372915" y="424984"/>
                </a:lnTo>
                <a:lnTo>
                  <a:pt x="379585" y="423397"/>
                </a:lnTo>
                <a:lnTo>
                  <a:pt x="385938" y="422762"/>
                </a:lnTo>
                <a:lnTo>
                  <a:pt x="392609" y="422762"/>
                </a:lnTo>
                <a:lnTo>
                  <a:pt x="399279" y="423397"/>
                </a:lnTo>
                <a:lnTo>
                  <a:pt x="405632" y="424667"/>
                </a:lnTo>
                <a:lnTo>
                  <a:pt x="412303" y="426571"/>
                </a:lnTo>
                <a:lnTo>
                  <a:pt x="418655" y="428793"/>
                </a:lnTo>
                <a:lnTo>
                  <a:pt x="424691" y="431967"/>
                </a:lnTo>
                <a:lnTo>
                  <a:pt x="430726" y="435775"/>
                </a:lnTo>
                <a:lnTo>
                  <a:pt x="616866" y="571301"/>
                </a:lnTo>
                <a:lnTo>
                  <a:pt x="631795" y="557335"/>
                </a:lnTo>
                <a:lnTo>
                  <a:pt x="646724" y="543370"/>
                </a:lnTo>
                <a:lnTo>
                  <a:pt x="661654" y="529723"/>
                </a:lnTo>
                <a:lnTo>
                  <a:pt x="677218" y="516709"/>
                </a:lnTo>
                <a:lnTo>
                  <a:pt x="693101" y="503697"/>
                </a:lnTo>
                <a:lnTo>
                  <a:pt x="708665" y="491001"/>
                </a:lnTo>
                <a:lnTo>
                  <a:pt x="724547" y="478623"/>
                </a:lnTo>
                <a:lnTo>
                  <a:pt x="741065" y="466562"/>
                </a:lnTo>
                <a:lnTo>
                  <a:pt x="757900" y="454501"/>
                </a:lnTo>
                <a:lnTo>
                  <a:pt x="774418" y="443393"/>
                </a:lnTo>
                <a:lnTo>
                  <a:pt x="791570" y="431967"/>
                </a:lnTo>
                <a:lnTo>
                  <a:pt x="808723" y="421175"/>
                </a:lnTo>
                <a:lnTo>
                  <a:pt x="826194" y="410702"/>
                </a:lnTo>
                <a:lnTo>
                  <a:pt x="843982" y="400228"/>
                </a:lnTo>
                <a:lnTo>
                  <a:pt x="861770" y="390389"/>
                </a:lnTo>
                <a:lnTo>
                  <a:pt x="879876" y="380550"/>
                </a:lnTo>
                <a:lnTo>
                  <a:pt x="808088" y="161551"/>
                </a:lnTo>
                <a:lnTo>
                  <a:pt x="806182" y="154886"/>
                </a:lnTo>
                <a:lnTo>
                  <a:pt x="805547" y="147586"/>
                </a:lnTo>
                <a:lnTo>
                  <a:pt x="804911" y="140921"/>
                </a:lnTo>
                <a:lnTo>
                  <a:pt x="805229" y="134573"/>
                </a:lnTo>
                <a:lnTo>
                  <a:pt x="805864" y="127908"/>
                </a:lnTo>
                <a:lnTo>
                  <a:pt x="807770" y="121243"/>
                </a:lnTo>
                <a:lnTo>
                  <a:pt x="809676" y="114895"/>
                </a:lnTo>
                <a:lnTo>
                  <a:pt x="812217" y="109499"/>
                </a:lnTo>
                <a:lnTo>
                  <a:pt x="815711" y="103469"/>
                </a:lnTo>
                <a:lnTo>
                  <a:pt x="819523" y="98073"/>
                </a:lnTo>
                <a:lnTo>
                  <a:pt x="823970" y="93312"/>
                </a:lnTo>
                <a:lnTo>
                  <a:pt x="829052" y="88552"/>
                </a:lnTo>
                <a:lnTo>
                  <a:pt x="834135" y="84426"/>
                </a:lnTo>
                <a:lnTo>
                  <a:pt x="839852" y="80617"/>
                </a:lnTo>
                <a:lnTo>
                  <a:pt x="845888" y="77760"/>
                </a:lnTo>
                <a:lnTo>
                  <a:pt x="852558" y="75221"/>
                </a:lnTo>
                <a:lnTo>
                  <a:pt x="1073957" y="2857"/>
                </a:lnTo>
                <a:lnTo>
                  <a:pt x="1080628" y="1270"/>
                </a:lnTo>
                <a:lnTo>
                  <a:pt x="1087616" y="317"/>
                </a:lnTo>
                <a:lnTo>
                  <a:pt x="1094286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MH_Other_11"/>
          <p:cNvSpPr>
            <a:spLocks noChangeAspect="1"/>
          </p:cNvSpPr>
          <p:nvPr>
            <p:custDataLst>
              <p:tags r:id="rId11"/>
            </p:custDataLst>
          </p:nvPr>
        </p:nvSpPr>
        <p:spPr bwMode="auto">
          <a:xfrm>
            <a:off x="8010794" y="3840079"/>
            <a:ext cx="231775" cy="21502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7" name="MH_Other_12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5662882" y="3844842"/>
            <a:ext cx="230187" cy="204575"/>
          </a:xfrm>
          <a:custGeom>
            <a:avLst/>
            <a:gdLst>
              <a:gd name="T0" fmla="*/ 186557 w 1993900"/>
              <a:gd name="T1" fmla="*/ 1472016 h 1873250"/>
              <a:gd name="T2" fmla="*/ 1296550 w 1993900"/>
              <a:gd name="T3" fmla="*/ 576666 h 1873250"/>
              <a:gd name="T4" fmla="*/ 1153710 w 1993900"/>
              <a:gd name="T5" fmla="*/ 1135821 h 1873250"/>
              <a:gd name="T6" fmla="*/ 1097106 w 1993900"/>
              <a:gd name="T7" fmla="*/ 797974 h 1873250"/>
              <a:gd name="T8" fmla="*/ 1032144 w 1993900"/>
              <a:gd name="T9" fmla="*/ 704592 h 1873250"/>
              <a:gd name="T10" fmla="*/ 1078871 w 1993900"/>
              <a:gd name="T11" fmla="*/ 694343 h 1873250"/>
              <a:gd name="T12" fmla="*/ 1116861 w 1993900"/>
              <a:gd name="T13" fmla="*/ 676502 h 1873250"/>
              <a:gd name="T14" fmla="*/ 1146872 w 1993900"/>
              <a:gd name="T15" fmla="*/ 652207 h 1873250"/>
              <a:gd name="T16" fmla="*/ 1168526 w 1993900"/>
              <a:gd name="T17" fmla="*/ 620700 h 1873250"/>
              <a:gd name="T18" fmla="*/ 1184861 w 1993900"/>
              <a:gd name="T19" fmla="*/ 576666 h 1873250"/>
              <a:gd name="T20" fmla="*/ 568770 w 1993900"/>
              <a:gd name="T21" fmla="*/ 1239833 h 1873250"/>
              <a:gd name="T22" fmla="*/ 673241 w 1993900"/>
              <a:gd name="T23" fmla="*/ 791901 h 1873250"/>
              <a:gd name="T24" fmla="*/ 568770 w 1993900"/>
              <a:gd name="T25" fmla="*/ 802909 h 1873250"/>
              <a:gd name="T26" fmla="*/ 609419 w 1993900"/>
              <a:gd name="T27" fmla="*/ 698519 h 1873250"/>
              <a:gd name="T28" fmla="*/ 650068 w 1993900"/>
              <a:gd name="T29" fmla="*/ 682954 h 1873250"/>
              <a:gd name="T30" fmla="*/ 682739 w 1993900"/>
              <a:gd name="T31" fmla="*/ 660938 h 1873250"/>
              <a:gd name="T32" fmla="*/ 707052 w 1993900"/>
              <a:gd name="T33" fmla="*/ 632088 h 1873250"/>
              <a:gd name="T34" fmla="*/ 724147 w 1993900"/>
              <a:gd name="T35" fmla="*/ 596405 h 1873250"/>
              <a:gd name="T36" fmla="*/ 214659 w 1993900"/>
              <a:gd name="T37" fmla="*/ 266708 h 1873250"/>
              <a:gd name="T38" fmla="*/ 171803 w 1993900"/>
              <a:gd name="T39" fmla="*/ 295920 h 1873250"/>
              <a:gd name="T40" fmla="*/ 151323 w 1993900"/>
              <a:gd name="T41" fmla="*/ 344102 h 1873250"/>
              <a:gd name="T42" fmla="*/ 158150 w 1993900"/>
              <a:gd name="T43" fmla="*/ 1583935 h 1873250"/>
              <a:gd name="T44" fmla="*/ 190766 w 1993900"/>
              <a:gd name="T45" fmla="*/ 1623770 h 1873250"/>
              <a:gd name="T46" fmla="*/ 241586 w 1993900"/>
              <a:gd name="T47" fmla="*/ 1639325 h 1873250"/>
              <a:gd name="T48" fmla="*/ 1706270 w 1993900"/>
              <a:gd name="T49" fmla="*/ 1627944 h 1873250"/>
              <a:gd name="T50" fmla="*/ 1743058 w 1993900"/>
              <a:gd name="T51" fmla="*/ 1591902 h 1873250"/>
              <a:gd name="T52" fmla="*/ 1754056 w 1993900"/>
              <a:gd name="T53" fmla="*/ 353207 h 1873250"/>
              <a:gd name="T54" fmla="*/ 1738127 w 1993900"/>
              <a:gd name="T55" fmla="*/ 302749 h 1873250"/>
              <a:gd name="T56" fmla="*/ 1698306 w 1993900"/>
              <a:gd name="T57" fmla="*/ 269743 h 1873250"/>
              <a:gd name="T58" fmla="*/ 1541294 w 1993900"/>
              <a:gd name="T59" fmla="*/ 323995 h 1873250"/>
              <a:gd name="T60" fmla="*/ 334125 w 1993900"/>
              <a:gd name="T61" fmla="*/ 262534 h 1873250"/>
              <a:gd name="T62" fmla="*/ 1334979 w 1993900"/>
              <a:gd name="T63" fmla="*/ 206006 h 1873250"/>
              <a:gd name="T64" fmla="*/ 1663414 w 1993900"/>
              <a:gd name="T65" fmla="*/ 111160 h 1873250"/>
              <a:gd name="T66" fmla="*/ 1735094 w 1993900"/>
              <a:gd name="T67" fmla="*/ 122162 h 1873250"/>
              <a:gd name="T68" fmla="*/ 1798429 w 1993900"/>
              <a:gd name="T69" fmla="*/ 152513 h 1873250"/>
              <a:gd name="T70" fmla="*/ 1849629 w 1993900"/>
              <a:gd name="T71" fmla="*/ 199557 h 1873250"/>
              <a:gd name="T72" fmla="*/ 1886037 w 1993900"/>
              <a:gd name="T73" fmla="*/ 259120 h 1873250"/>
              <a:gd name="T74" fmla="*/ 1903862 w 1993900"/>
              <a:gd name="T75" fmla="*/ 328927 h 1873250"/>
              <a:gd name="T76" fmla="*/ 1902346 w 1993900"/>
              <a:gd name="T77" fmla="*/ 1585453 h 1873250"/>
              <a:gd name="T78" fmla="*/ 1881107 w 1993900"/>
              <a:gd name="T79" fmla="*/ 1653362 h 1873250"/>
              <a:gd name="T80" fmla="*/ 1842044 w 1993900"/>
              <a:gd name="T81" fmla="*/ 1711029 h 1873250"/>
              <a:gd name="T82" fmla="*/ 1788568 w 1993900"/>
              <a:gd name="T83" fmla="*/ 1755417 h 1873250"/>
              <a:gd name="T84" fmla="*/ 1723716 w 1993900"/>
              <a:gd name="T85" fmla="*/ 1782733 h 1873250"/>
              <a:gd name="T86" fmla="*/ 241586 w 1993900"/>
              <a:gd name="T87" fmla="*/ 1790700 h 1873250"/>
              <a:gd name="T88" fmla="*/ 169906 w 1993900"/>
              <a:gd name="T89" fmla="*/ 1779698 h 1873250"/>
              <a:gd name="T90" fmla="*/ 106191 w 1993900"/>
              <a:gd name="T91" fmla="*/ 1748968 h 1873250"/>
              <a:gd name="T92" fmla="*/ 54992 w 1993900"/>
              <a:gd name="T93" fmla="*/ 1702303 h 1873250"/>
              <a:gd name="T94" fmla="*/ 18963 w 1993900"/>
              <a:gd name="T95" fmla="*/ 1642740 h 1873250"/>
              <a:gd name="T96" fmla="*/ 1138 w 1993900"/>
              <a:gd name="T97" fmla="*/ 1573312 h 1873250"/>
              <a:gd name="T98" fmla="*/ 2655 w 1993900"/>
              <a:gd name="T99" fmla="*/ 316408 h 1873250"/>
              <a:gd name="T100" fmla="*/ 23514 w 1993900"/>
              <a:gd name="T101" fmla="*/ 248497 h 1873250"/>
              <a:gd name="T102" fmla="*/ 62577 w 1993900"/>
              <a:gd name="T103" fmla="*/ 190451 h 1873250"/>
              <a:gd name="T104" fmla="*/ 116432 w 1993900"/>
              <a:gd name="T105" fmla="*/ 146064 h 1873250"/>
              <a:gd name="T106" fmla="*/ 181284 w 1993900"/>
              <a:gd name="T107" fmla="*/ 118748 h 1873250"/>
              <a:gd name="T108" fmla="*/ 363706 w 1993900"/>
              <a:gd name="T109" fmla="*/ 111160 h 187325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993900" h="1873250">
                <a:moveTo>
                  <a:pt x="195263" y="1631950"/>
                </a:moveTo>
                <a:lnTo>
                  <a:pt x="1766888" y="1631950"/>
                </a:lnTo>
                <a:lnTo>
                  <a:pt x="1766888" y="1663700"/>
                </a:lnTo>
                <a:lnTo>
                  <a:pt x="195263" y="1663700"/>
                </a:lnTo>
                <a:lnTo>
                  <a:pt x="195263" y="1631950"/>
                </a:lnTo>
                <a:close/>
                <a:moveTo>
                  <a:pt x="195263" y="1539875"/>
                </a:moveTo>
                <a:lnTo>
                  <a:pt x="1766888" y="1539875"/>
                </a:lnTo>
                <a:lnTo>
                  <a:pt x="1766888" y="1570038"/>
                </a:lnTo>
                <a:lnTo>
                  <a:pt x="195263" y="1570038"/>
                </a:lnTo>
                <a:lnTo>
                  <a:pt x="195263" y="1539875"/>
                </a:lnTo>
                <a:close/>
                <a:moveTo>
                  <a:pt x="1240155" y="603250"/>
                </a:moveTo>
                <a:lnTo>
                  <a:pt x="1357056" y="603250"/>
                </a:lnTo>
                <a:lnTo>
                  <a:pt x="1357056" y="1188182"/>
                </a:lnTo>
                <a:lnTo>
                  <a:pt x="1493838" y="1188182"/>
                </a:lnTo>
                <a:lnTo>
                  <a:pt x="1493838" y="1296988"/>
                </a:lnTo>
                <a:lnTo>
                  <a:pt x="1071563" y="1296988"/>
                </a:lnTo>
                <a:lnTo>
                  <a:pt x="1071563" y="1188182"/>
                </a:lnTo>
                <a:lnTo>
                  <a:pt x="1207550" y="1188182"/>
                </a:lnTo>
                <a:lnTo>
                  <a:pt x="1207550" y="820068"/>
                </a:lnTo>
                <a:lnTo>
                  <a:pt x="1201586" y="822053"/>
                </a:lnTo>
                <a:lnTo>
                  <a:pt x="1194826" y="824833"/>
                </a:lnTo>
                <a:lnTo>
                  <a:pt x="1180909" y="828407"/>
                </a:lnTo>
                <a:lnTo>
                  <a:pt x="1165402" y="831981"/>
                </a:lnTo>
                <a:lnTo>
                  <a:pt x="1148304" y="834760"/>
                </a:lnTo>
                <a:lnTo>
                  <a:pt x="1130809" y="837143"/>
                </a:lnTo>
                <a:lnTo>
                  <a:pt x="1111723" y="838732"/>
                </a:lnTo>
                <a:lnTo>
                  <a:pt x="1091842" y="839526"/>
                </a:lnTo>
                <a:lnTo>
                  <a:pt x="1071563" y="839923"/>
                </a:lnTo>
                <a:lnTo>
                  <a:pt x="1071563" y="738265"/>
                </a:lnTo>
                <a:lnTo>
                  <a:pt x="1080311" y="737073"/>
                </a:lnTo>
                <a:lnTo>
                  <a:pt x="1089456" y="735882"/>
                </a:lnTo>
                <a:lnTo>
                  <a:pt x="1097806" y="734294"/>
                </a:lnTo>
                <a:lnTo>
                  <a:pt x="1106156" y="732705"/>
                </a:lnTo>
                <a:lnTo>
                  <a:pt x="1114109" y="730720"/>
                </a:lnTo>
                <a:lnTo>
                  <a:pt x="1121664" y="728734"/>
                </a:lnTo>
                <a:lnTo>
                  <a:pt x="1129218" y="726352"/>
                </a:lnTo>
                <a:lnTo>
                  <a:pt x="1136376" y="723969"/>
                </a:lnTo>
                <a:lnTo>
                  <a:pt x="1143931" y="720792"/>
                </a:lnTo>
                <a:lnTo>
                  <a:pt x="1150690" y="718012"/>
                </a:lnTo>
                <a:lnTo>
                  <a:pt x="1156654" y="714438"/>
                </a:lnTo>
                <a:lnTo>
                  <a:pt x="1163016" y="711262"/>
                </a:lnTo>
                <a:lnTo>
                  <a:pt x="1168981" y="707688"/>
                </a:lnTo>
                <a:lnTo>
                  <a:pt x="1174945" y="704114"/>
                </a:lnTo>
                <a:lnTo>
                  <a:pt x="1180512" y="699746"/>
                </a:lnTo>
                <a:lnTo>
                  <a:pt x="1186079" y="695775"/>
                </a:lnTo>
                <a:lnTo>
                  <a:pt x="1191248" y="691407"/>
                </a:lnTo>
                <a:lnTo>
                  <a:pt x="1195621" y="686641"/>
                </a:lnTo>
                <a:lnTo>
                  <a:pt x="1200393" y="682273"/>
                </a:lnTo>
                <a:lnTo>
                  <a:pt x="1204767" y="677111"/>
                </a:lnTo>
                <a:lnTo>
                  <a:pt x="1208743" y="671551"/>
                </a:lnTo>
                <a:lnTo>
                  <a:pt x="1213117" y="666389"/>
                </a:lnTo>
                <a:lnTo>
                  <a:pt x="1216298" y="661227"/>
                </a:lnTo>
                <a:lnTo>
                  <a:pt x="1220274" y="655270"/>
                </a:lnTo>
                <a:lnTo>
                  <a:pt x="1223057" y="649314"/>
                </a:lnTo>
                <a:lnTo>
                  <a:pt x="1226636" y="643357"/>
                </a:lnTo>
                <a:lnTo>
                  <a:pt x="1229022" y="637003"/>
                </a:lnTo>
                <a:lnTo>
                  <a:pt x="1231407" y="630650"/>
                </a:lnTo>
                <a:lnTo>
                  <a:pt x="1234191" y="623899"/>
                </a:lnTo>
                <a:lnTo>
                  <a:pt x="1236179" y="617148"/>
                </a:lnTo>
                <a:lnTo>
                  <a:pt x="1240155" y="603250"/>
                </a:lnTo>
                <a:close/>
                <a:moveTo>
                  <a:pt x="763507" y="603250"/>
                </a:moveTo>
                <a:lnTo>
                  <a:pt x="880806" y="603250"/>
                </a:lnTo>
                <a:lnTo>
                  <a:pt x="880806" y="1188182"/>
                </a:lnTo>
                <a:lnTo>
                  <a:pt x="1017588" y="1188182"/>
                </a:lnTo>
                <a:lnTo>
                  <a:pt x="1017588" y="1296988"/>
                </a:lnTo>
                <a:lnTo>
                  <a:pt x="595313" y="1296988"/>
                </a:lnTo>
                <a:lnTo>
                  <a:pt x="595313" y="1188182"/>
                </a:lnTo>
                <a:lnTo>
                  <a:pt x="731300" y="1188182"/>
                </a:lnTo>
                <a:lnTo>
                  <a:pt x="731300" y="820068"/>
                </a:lnTo>
                <a:lnTo>
                  <a:pt x="725336" y="822053"/>
                </a:lnTo>
                <a:lnTo>
                  <a:pt x="718576" y="824833"/>
                </a:lnTo>
                <a:lnTo>
                  <a:pt x="704659" y="828407"/>
                </a:lnTo>
                <a:lnTo>
                  <a:pt x="688754" y="831981"/>
                </a:lnTo>
                <a:lnTo>
                  <a:pt x="672054" y="834760"/>
                </a:lnTo>
                <a:lnTo>
                  <a:pt x="654161" y="837143"/>
                </a:lnTo>
                <a:lnTo>
                  <a:pt x="635473" y="838732"/>
                </a:lnTo>
                <a:lnTo>
                  <a:pt x="615592" y="839526"/>
                </a:lnTo>
                <a:lnTo>
                  <a:pt x="595313" y="839923"/>
                </a:lnTo>
                <a:lnTo>
                  <a:pt x="595313" y="738265"/>
                </a:lnTo>
                <a:lnTo>
                  <a:pt x="604061" y="737073"/>
                </a:lnTo>
                <a:lnTo>
                  <a:pt x="612809" y="735882"/>
                </a:lnTo>
                <a:lnTo>
                  <a:pt x="621159" y="734294"/>
                </a:lnTo>
                <a:lnTo>
                  <a:pt x="629906" y="732705"/>
                </a:lnTo>
                <a:lnTo>
                  <a:pt x="637859" y="730720"/>
                </a:lnTo>
                <a:lnTo>
                  <a:pt x="645414" y="728734"/>
                </a:lnTo>
                <a:lnTo>
                  <a:pt x="652968" y="726352"/>
                </a:lnTo>
                <a:lnTo>
                  <a:pt x="660126" y="723969"/>
                </a:lnTo>
                <a:lnTo>
                  <a:pt x="667283" y="720792"/>
                </a:lnTo>
                <a:lnTo>
                  <a:pt x="674042" y="718012"/>
                </a:lnTo>
                <a:lnTo>
                  <a:pt x="680404" y="714438"/>
                </a:lnTo>
                <a:lnTo>
                  <a:pt x="686766" y="711262"/>
                </a:lnTo>
                <a:lnTo>
                  <a:pt x="692731" y="707688"/>
                </a:lnTo>
                <a:lnTo>
                  <a:pt x="698695" y="704114"/>
                </a:lnTo>
                <a:lnTo>
                  <a:pt x="704262" y="699746"/>
                </a:lnTo>
                <a:lnTo>
                  <a:pt x="709431" y="695775"/>
                </a:lnTo>
                <a:lnTo>
                  <a:pt x="714600" y="691407"/>
                </a:lnTo>
                <a:lnTo>
                  <a:pt x="719371" y="686641"/>
                </a:lnTo>
                <a:lnTo>
                  <a:pt x="724143" y="682273"/>
                </a:lnTo>
                <a:lnTo>
                  <a:pt x="728119" y="677111"/>
                </a:lnTo>
                <a:lnTo>
                  <a:pt x="732493" y="671551"/>
                </a:lnTo>
                <a:lnTo>
                  <a:pt x="736469" y="666389"/>
                </a:lnTo>
                <a:lnTo>
                  <a:pt x="740048" y="661227"/>
                </a:lnTo>
                <a:lnTo>
                  <a:pt x="744024" y="655270"/>
                </a:lnTo>
                <a:lnTo>
                  <a:pt x="746807" y="649314"/>
                </a:lnTo>
                <a:lnTo>
                  <a:pt x="749988" y="643357"/>
                </a:lnTo>
                <a:lnTo>
                  <a:pt x="752772" y="637003"/>
                </a:lnTo>
                <a:lnTo>
                  <a:pt x="755157" y="630650"/>
                </a:lnTo>
                <a:lnTo>
                  <a:pt x="757941" y="623899"/>
                </a:lnTo>
                <a:lnTo>
                  <a:pt x="759929" y="617148"/>
                </a:lnTo>
                <a:lnTo>
                  <a:pt x="763507" y="603250"/>
                </a:lnTo>
                <a:close/>
                <a:moveTo>
                  <a:pt x="252860" y="274637"/>
                </a:moveTo>
                <a:lnTo>
                  <a:pt x="243333" y="275431"/>
                </a:lnTo>
                <a:lnTo>
                  <a:pt x="233806" y="276622"/>
                </a:lnTo>
                <a:lnTo>
                  <a:pt x="224676" y="279003"/>
                </a:lnTo>
                <a:lnTo>
                  <a:pt x="216340" y="282178"/>
                </a:lnTo>
                <a:lnTo>
                  <a:pt x="207607" y="286147"/>
                </a:lnTo>
                <a:lnTo>
                  <a:pt x="199668" y="290909"/>
                </a:lnTo>
                <a:lnTo>
                  <a:pt x="192523" y="296465"/>
                </a:lnTo>
                <a:lnTo>
                  <a:pt x="185774" y="302815"/>
                </a:lnTo>
                <a:lnTo>
                  <a:pt x="179820" y="309562"/>
                </a:lnTo>
                <a:lnTo>
                  <a:pt x="174263" y="316706"/>
                </a:lnTo>
                <a:lnTo>
                  <a:pt x="169499" y="324644"/>
                </a:lnTo>
                <a:lnTo>
                  <a:pt x="165530" y="332581"/>
                </a:lnTo>
                <a:lnTo>
                  <a:pt x="162354" y="341312"/>
                </a:lnTo>
                <a:lnTo>
                  <a:pt x="159972" y="350837"/>
                </a:lnTo>
                <a:lnTo>
                  <a:pt x="158385" y="359965"/>
                </a:lnTo>
                <a:lnTo>
                  <a:pt x="157988" y="369490"/>
                </a:lnTo>
                <a:lnTo>
                  <a:pt x="157988" y="1619647"/>
                </a:lnTo>
                <a:lnTo>
                  <a:pt x="158385" y="1629569"/>
                </a:lnTo>
                <a:lnTo>
                  <a:pt x="159972" y="1639094"/>
                </a:lnTo>
                <a:lnTo>
                  <a:pt x="162354" y="1647825"/>
                </a:lnTo>
                <a:lnTo>
                  <a:pt x="165530" y="1656953"/>
                </a:lnTo>
                <a:lnTo>
                  <a:pt x="169499" y="1665288"/>
                </a:lnTo>
                <a:lnTo>
                  <a:pt x="174263" y="1672828"/>
                </a:lnTo>
                <a:lnTo>
                  <a:pt x="179820" y="1679972"/>
                </a:lnTo>
                <a:lnTo>
                  <a:pt x="185774" y="1686719"/>
                </a:lnTo>
                <a:lnTo>
                  <a:pt x="192523" y="1693069"/>
                </a:lnTo>
                <a:lnTo>
                  <a:pt x="199668" y="1698625"/>
                </a:lnTo>
                <a:lnTo>
                  <a:pt x="207607" y="1702991"/>
                </a:lnTo>
                <a:lnTo>
                  <a:pt x="216340" y="1707356"/>
                </a:lnTo>
                <a:lnTo>
                  <a:pt x="224676" y="1710531"/>
                </a:lnTo>
                <a:lnTo>
                  <a:pt x="233806" y="1712913"/>
                </a:lnTo>
                <a:lnTo>
                  <a:pt x="243333" y="1714103"/>
                </a:lnTo>
                <a:lnTo>
                  <a:pt x="252860" y="1714897"/>
                </a:lnTo>
                <a:lnTo>
                  <a:pt x="1741040" y="1714897"/>
                </a:lnTo>
                <a:lnTo>
                  <a:pt x="1750567" y="1714103"/>
                </a:lnTo>
                <a:lnTo>
                  <a:pt x="1759697" y="1712913"/>
                </a:lnTo>
                <a:lnTo>
                  <a:pt x="1769224" y="1710531"/>
                </a:lnTo>
                <a:lnTo>
                  <a:pt x="1777560" y="1707356"/>
                </a:lnTo>
                <a:lnTo>
                  <a:pt x="1785896" y="1702991"/>
                </a:lnTo>
                <a:lnTo>
                  <a:pt x="1794232" y="1698625"/>
                </a:lnTo>
                <a:lnTo>
                  <a:pt x="1801377" y="1693069"/>
                </a:lnTo>
                <a:lnTo>
                  <a:pt x="1808126" y="1686719"/>
                </a:lnTo>
                <a:lnTo>
                  <a:pt x="1813683" y="1679972"/>
                </a:lnTo>
                <a:lnTo>
                  <a:pt x="1819240" y="1672828"/>
                </a:lnTo>
                <a:lnTo>
                  <a:pt x="1824401" y="1665288"/>
                </a:lnTo>
                <a:lnTo>
                  <a:pt x="1828370" y="1656953"/>
                </a:lnTo>
                <a:lnTo>
                  <a:pt x="1831546" y="1647825"/>
                </a:lnTo>
                <a:lnTo>
                  <a:pt x="1833531" y="1639094"/>
                </a:lnTo>
                <a:lnTo>
                  <a:pt x="1835516" y="1629569"/>
                </a:lnTo>
                <a:lnTo>
                  <a:pt x="1835912" y="1619647"/>
                </a:lnTo>
                <a:lnTo>
                  <a:pt x="1835912" y="369490"/>
                </a:lnTo>
                <a:lnTo>
                  <a:pt x="1835516" y="359965"/>
                </a:lnTo>
                <a:lnTo>
                  <a:pt x="1833531" y="350837"/>
                </a:lnTo>
                <a:lnTo>
                  <a:pt x="1831546" y="341312"/>
                </a:lnTo>
                <a:lnTo>
                  <a:pt x="1828370" y="332581"/>
                </a:lnTo>
                <a:lnTo>
                  <a:pt x="1824401" y="324644"/>
                </a:lnTo>
                <a:lnTo>
                  <a:pt x="1819240" y="316706"/>
                </a:lnTo>
                <a:lnTo>
                  <a:pt x="1813683" y="309562"/>
                </a:lnTo>
                <a:lnTo>
                  <a:pt x="1808126" y="302815"/>
                </a:lnTo>
                <a:lnTo>
                  <a:pt x="1801377" y="296465"/>
                </a:lnTo>
                <a:lnTo>
                  <a:pt x="1794232" y="290909"/>
                </a:lnTo>
                <a:lnTo>
                  <a:pt x="1785896" y="286147"/>
                </a:lnTo>
                <a:lnTo>
                  <a:pt x="1777560" y="282178"/>
                </a:lnTo>
                <a:lnTo>
                  <a:pt x="1769224" y="279003"/>
                </a:lnTo>
                <a:lnTo>
                  <a:pt x="1759697" y="276622"/>
                </a:lnTo>
                <a:lnTo>
                  <a:pt x="1750567" y="275431"/>
                </a:lnTo>
                <a:lnTo>
                  <a:pt x="1741040" y="274637"/>
                </a:lnTo>
                <a:lnTo>
                  <a:pt x="1613221" y="274637"/>
                </a:lnTo>
                <a:lnTo>
                  <a:pt x="1613221" y="338931"/>
                </a:lnTo>
                <a:lnTo>
                  <a:pt x="1366316" y="338931"/>
                </a:lnTo>
                <a:lnTo>
                  <a:pt x="1366316" y="274637"/>
                </a:lnTo>
                <a:lnTo>
                  <a:pt x="596622" y="274637"/>
                </a:lnTo>
                <a:lnTo>
                  <a:pt x="596622" y="338931"/>
                </a:lnTo>
                <a:lnTo>
                  <a:pt x="349717" y="338931"/>
                </a:lnTo>
                <a:lnTo>
                  <a:pt x="349717" y="274637"/>
                </a:lnTo>
                <a:lnTo>
                  <a:pt x="252860" y="274637"/>
                </a:lnTo>
                <a:close/>
                <a:moveTo>
                  <a:pt x="442207" y="0"/>
                </a:moveTo>
                <a:lnTo>
                  <a:pt x="565660" y="0"/>
                </a:lnTo>
                <a:lnTo>
                  <a:pt x="565660" y="116284"/>
                </a:lnTo>
                <a:lnTo>
                  <a:pt x="1397278" y="116284"/>
                </a:lnTo>
                <a:lnTo>
                  <a:pt x="1397278" y="215503"/>
                </a:lnTo>
                <a:lnTo>
                  <a:pt x="1397278" y="307975"/>
                </a:lnTo>
                <a:lnTo>
                  <a:pt x="1461188" y="307975"/>
                </a:lnTo>
                <a:lnTo>
                  <a:pt x="1461188" y="0"/>
                </a:lnTo>
                <a:lnTo>
                  <a:pt x="1551296" y="0"/>
                </a:lnTo>
                <a:lnTo>
                  <a:pt x="1551296" y="116284"/>
                </a:lnTo>
                <a:lnTo>
                  <a:pt x="1741040" y="116284"/>
                </a:lnTo>
                <a:lnTo>
                  <a:pt x="1754140" y="116681"/>
                </a:lnTo>
                <a:lnTo>
                  <a:pt x="1766446" y="117475"/>
                </a:lnTo>
                <a:lnTo>
                  <a:pt x="1779148" y="119062"/>
                </a:lnTo>
                <a:lnTo>
                  <a:pt x="1791851" y="121840"/>
                </a:lnTo>
                <a:lnTo>
                  <a:pt x="1804156" y="124222"/>
                </a:lnTo>
                <a:lnTo>
                  <a:pt x="1816065" y="127794"/>
                </a:lnTo>
                <a:lnTo>
                  <a:pt x="1827973" y="131762"/>
                </a:lnTo>
                <a:lnTo>
                  <a:pt x="1839088" y="136525"/>
                </a:lnTo>
                <a:lnTo>
                  <a:pt x="1850600" y="141684"/>
                </a:lnTo>
                <a:lnTo>
                  <a:pt x="1861318" y="147240"/>
                </a:lnTo>
                <a:lnTo>
                  <a:pt x="1872035" y="152797"/>
                </a:lnTo>
                <a:lnTo>
                  <a:pt x="1882356" y="159544"/>
                </a:lnTo>
                <a:lnTo>
                  <a:pt x="1892280" y="167084"/>
                </a:lnTo>
                <a:lnTo>
                  <a:pt x="1901807" y="174228"/>
                </a:lnTo>
                <a:lnTo>
                  <a:pt x="1911334" y="182165"/>
                </a:lnTo>
                <a:lnTo>
                  <a:pt x="1919670" y="190500"/>
                </a:lnTo>
                <a:lnTo>
                  <a:pt x="1928006" y="199231"/>
                </a:lnTo>
                <a:lnTo>
                  <a:pt x="1935945" y="208756"/>
                </a:lnTo>
                <a:lnTo>
                  <a:pt x="1943884" y="218281"/>
                </a:lnTo>
                <a:lnTo>
                  <a:pt x="1951029" y="228203"/>
                </a:lnTo>
                <a:lnTo>
                  <a:pt x="1957380" y="238125"/>
                </a:lnTo>
                <a:lnTo>
                  <a:pt x="1963732" y="249237"/>
                </a:lnTo>
                <a:lnTo>
                  <a:pt x="1968892" y="259953"/>
                </a:lnTo>
                <a:lnTo>
                  <a:pt x="1974052" y="271065"/>
                </a:lnTo>
                <a:lnTo>
                  <a:pt x="1978816" y="282575"/>
                </a:lnTo>
                <a:lnTo>
                  <a:pt x="1982389" y="294084"/>
                </a:lnTo>
                <a:lnTo>
                  <a:pt x="1985961" y="306387"/>
                </a:lnTo>
                <a:lnTo>
                  <a:pt x="1988740" y="318690"/>
                </a:lnTo>
                <a:lnTo>
                  <a:pt x="1991122" y="330994"/>
                </a:lnTo>
                <a:lnTo>
                  <a:pt x="1992709" y="344090"/>
                </a:lnTo>
                <a:lnTo>
                  <a:pt x="1993503" y="356790"/>
                </a:lnTo>
                <a:lnTo>
                  <a:pt x="1993900" y="369490"/>
                </a:lnTo>
                <a:lnTo>
                  <a:pt x="1993900" y="1619647"/>
                </a:lnTo>
                <a:lnTo>
                  <a:pt x="1993503" y="1632744"/>
                </a:lnTo>
                <a:lnTo>
                  <a:pt x="1992709" y="1645841"/>
                </a:lnTo>
                <a:lnTo>
                  <a:pt x="1991122" y="1658541"/>
                </a:lnTo>
                <a:lnTo>
                  <a:pt x="1988740" y="1670844"/>
                </a:lnTo>
                <a:lnTo>
                  <a:pt x="1985961" y="1682750"/>
                </a:lnTo>
                <a:lnTo>
                  <a:pt x="1982389" y="1695053"/>
                </a:lnTo>
                <a:lnTo>
                  <a:pt x="1978816" y="1706960"/>
                </a:lnTo>
                <a:lnTo>
                  <a:pt x="1974052" y="1718469"/>
                </a:lnTo>
                <a:lnTo>
                  <a:pt x="1968892" y="1729581"/>
                </a:lnTo>
                <a:lnTo>
                  <a:pt x="1963732" y="1740694"/>
                </a:lnTo>
                <a:lnTo>
                  <a:pt x="1957380" y="1751410"/>
                </a:lnTo>
                <a:lnTo>
                  <a:pt x="1951029" y="1761331"/>
                </a:lnTo>
                <a:lnTo>
                  <a:pt x="1943884" y="1771650"/>
                </a:lnTo>
                <a:lnTo>
                  <a:pt x="1935945" y="1780778"/>
                </a:lnTo>
                <a:lnTo>
                  <a:pt x="1928006" y="1789906"/>
                </a:lnTo>
                <a:lnTo>
                  <a:pt x="1919670" y="1799035"/>
                </a:lnTo>
                <a:lnTo>
                  <a:pt x="1911334" y="1807369"/>
                </a:lnTo>
                <a:lnTo>
                  <a:pt x="1901807" y="1815306"/>
                </a:lnTo>
                <a:lnTo>
                  <a:pt x="1892280" y="1822847"/>
                </a:lnTo>
                <a:lnTo>
                  <a:pt x="1882356" y="1829594"/>
                </a:lnTo>
                <a:lnTo>
                  <a:pt x="1872035" y="1836341"/>
                </a:lnTo>
                <a:lnTo>
                  <a:pt x="1861318" y="1842294"/>
                </a:lnTo>
                <a:lnTo>
                  <a:pt x="1850600" y="1848247"/>
                </a:lnTo>
                <a:lnTo>
                  <a:pt x="1839088" y="1853406"/>
                </a:lnTo>
                <a:lnTo>
                  <a:pt x="1827973" y="1857375"/>
                </a:lnTo>
                <a:lnTo>
                  <a:pt x="1816065" y="1861741"/>
                </a:lnTo>
                <a:lnTo>
                  <a:pt x="1804156" y="1864916"/>
                </a:lnTo>
                <a:lnTo>
                  <a:pt x="1791851" y="1868091"/>
                </a:lnTo>
                <a:lnTo>
                  <a:pt x="1779148" y="1870075"/>
                </a:lnTo>
                <a:lnTo>
                  <a:pt x="1766446" y="1871663"/>
                </a:lnTo>
                <a:lnTo>
                  <a:pt x="1754140" y="1872456"/>
                </a:lnTo>
                <a:lnTo>
                  <a:pt x="1741040" y="1873250"/>
                </a:lnTo>
                <a:lnTo>
                  <a:pt x="252860" y="1873250"/>
                </a:lnTo>
                <a:lnTo>
                  <a:pt x="239760" y="1872456"/>
                </a:lnTo>
                <a:lnTo>
                  <a:pt x="227058" y="1871663"/>
                </a:lnTo>
                <a:lnTo>
                  <a:pt x="214355" y="1870075"/>
                </a:lnTo>
                <a:lnTo>
                  <a:pt x="201653" y="1868091"/>
                </a:lnTo>
                <a:lnTo>
                  <a:pt x="189744" y="1864916"/>
                </a:lnTo>
                <a:lnTo>
                  <a:pt x="177835" y="1861741"/>
                </a:lnTo>
                <a:lnTo>
                  <a:pt x="165927" y="1857375"/>
                </a:lnTo>
                <a:lnTo>
                  <a:pt x="154018" y="1853406"/>
                </a:lnTo>
                <a:lnTo>
                  <a:pt x="143300" y="1848247"/>
                </a:lnTo>
                <a:lnTo>
                  <a:pt x="132186" y="1842294"/>
                </a:lnTo>
                <a:lnTo>
                  <a:pt x="121865" y="1836341"/>
                </a:lnTo>
                <a:lnTo>
                  <a:pt x="111147" y="1829594"/>
                </a:lnTo>
                <a:lnTo>
                  <a:pt x="101620" y="1822847"/>
                </a:lnTo>
                <a:lnTo>
                  <a:pt x="91696" y="1815306"/>
                </a:lnTo>
                <a:lnTo>
                  <a:pt x="82566" y="1807369"/>
                </a:lnTo>
                <a:lnTo>
                  <a:pt x="74230" y="1799035"/>
                </a:lnTo>
                <a:lnTo>
                  <a:pt x="65497" y="1789906"/>
                </a:lnTo>
                <a:lnTo>
                  <a:pt x="57558" y="1780778"/>
                </a:lnTo>
                <a:lnTo>
                  <a:pt x="50016" y="1771650"/>
                </a:lnTo>
                <a:lnTo>
                  <a:pt x="42871" y="1761331"/>
                </a:lnTo>
                <a:lnTo>
                  <a:pt x="36520" y="1751410"/>
                </a:lnTo>
                <a:lnTo>
                  <a:pt x="30168" y="1740694"/>
                </a:lnTo>
                <a:lnTo>
                  <a:pt x="24611" y="1729581"/>
                </a:lnTo>
                <a:lnTo>
                  <a:pt x="19848" y="1718469"/>
                </a:lnTo>
                <a:lnTo>
                  <a:pt x="15084" y="1706960"/>
                </a:lnTo>
                <a:lnTo>
                  <a:pt x="11115" y="1695053"/>
                </a:lnTo>
                <a:lnTo>
                  <a:pt x="7939" y="1682750"/>
                </a:lnTo>
                <a:lnTo>
                  <a:pt x="4763" y="1670844"/>
                </a:lnTo>
                <a:lnTo>
                  <a:pt x="2779" y="1658541"/>
                </a:lnTo>
                <a:lnTo>
                  <a:pt x="1191" y="1645841"/>
                </a:lnTo>
                <a:lnTo>
                  <a:pt x="0" y="1632744"/>
                </a:lnTo>
                <a:lnTo>
                  <a:pt x="0" y="1619647"/>
                </a:lnTo>
                <a:lnTo>
                  <a:pt x="0" y="369490"/>
                </a:lnTo>
                <a:lnTo>
                  <a:pt x="0" y="356790"/>
                </a:lnTo>
                <a:lnTo>
                  <a:pt x="1191" y="344090"/>
                </a:lnTo>
                <a:lnTo>
                  <a:pt x="2779" y="330994"/>
                </a:lnTo>
                <a:lnTo>
                  <a:pt x="4763" y="318690"/>
                </a:lnTo>
                <a:lnTo>
                  <a:pt x="7939" y="306387"/>
                </a:lnTo>
                <a:lnTo>
                  <a:pt x="11115" y="294084"/>
                </a:lnTo>
                <a:lnTo>
                  <a:pt x="15084" y="282575"/>
                </a:lnTo>
                <a:lnTo>
                  <a:pt x="19848" y="271065"/>
                </a:lnTo>
                <a:lnTo>
                  <a:pt x="24611" y="259953"/>
                </a:lnTo>
                <a:lnTo>
                  <a:pt x="30168" y="249237"/>
                </a:lnTo>
                <a:lnTo>
                  <a:pt x="36520" y="238125"/>
                </a:lnTo>
                <a:lnTo>
                  <a:pt x="42871" y="228203"/>
                </a:lnTo>
                <a:lnTo>
                  <a:pt x="50016" y="218281"/>
                </a:lnTo>
                <a:lnTo>
                  <a:pt x="57558" y="208756"/>
                </a:lnTo>
                <a:lnTo>
                  <a:pt x="65497" y="199231"/>
                </a:lnTo>
                <a:lnTo>
                  <a:pt x="74230" y="190500"/>
                </a:lnTo>
                <a:lnTo>
                  <a:pt x="82566" y="182165"/>
                </a:lnTo>
                <a:lnTo>
                  <a:pt x="91696" y="174228"/>
                </a:lnTo>
                <a:lnTo>
                  <a:pt x="101620" y="167084"/>
                </a:lnTo>
                <a:lnTo>
                  <a:pt x="111147" y="159544"/>
                </a:lnTo>
                <a:lnTo>
                  <a:pt x="121865" y="152797"/>
                </a:lnTo>
                <a:lnTo>
                  <a:pt x="132186" y="147240"/>
                </a:lnTo>
                <a:lnTo>
                  <a:pt x="143300" y="141684"/>
                </a:lnTo>
                <a:lnTo>
                  <a:pt x="154018" y="136525"/>
                </a:lnTo>
                <a:lnTo>
                  <a:pt x="165927" y="131762"/>
                </a:lnTo>
                <a:lnTo>
                  <a:pt x="177835" y="127794"/>
                </a:lnTo>
                <a:lnTo>
                  <a:pt x="189744" y="124222"/>
                </a:lnTo>
                <a:lnTo>
                  <a:pt x="201653" y="121840"/>
                </a:lnTo>
                <a:lnTo>
                  <a:pt x="214355" y="119062"/>
                </a:lnTo>
                <a:lnTo>
                  <a:pt x="227058" y="117475"/>
                </a:lnTo>
                <a:lnTo>
                  <a:pt x="239760" y="116681"/>
                </a:lnTo>
                <a:lnTo>
                  <a:pt x="252860" y="116284"/>
                </a:lnTo>
                <a:lnTo>
                  <a:pt x="380679" y="116284"/>
                </a:lnTo>
                <a:lnTo>
                  <a:pt x="380679" y="215503"/>
                </a:lnTo>
                <a:lnTo>
                  <a:pt x="380679" y="307975"/>
                </a:lnTo>
                <a:lnTo>
                  <a:pt x="442207" y="307975"/>
                </a:lnTo>
                <a:lnTo>
                  <a:pt x="442207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MH_Other_13"/>
          <p:cNvSpPr>
            <a:spLocks noChangeAspect="1"/>
          </p:cNvSpPr>
          <p:nvPr>
            <p:custDataLst>
              <p:tags r:id="rId13"/>
            </p:custDataLst>
          </p:nvPr>
        </p:nvSpPr>
        <p:spPr bwMode="auto">
          <a:xfrm>
            <a:off x="3341955" y="3840079"/>
            <a:ext cx="195262" cy="216522"/>
          </a:xfrm>
          <a:custGeom>
            <a:avLst/>
            <a:gdLst>
              <a:gd name="T0" fmla="*/ 2147483646 w 4388"/>
              <a:gd name="T1" fmla="*/ 0 h 5157"/>
              <a:gd name="T2" fmla="*/ 2147483646 w 4388"/>
              <a:gd name="T3" fmla="*/ 2147483646 h 5157"/>
              <a:gd name="T4" fmla="*/ 0 w 4388"/>
              <a:gd name="T5" fmla="*/ 2147483646 h 5157"/>
              <a:gd name="T6" fmla="*/ 2147483646 w 4388"/>
              <a:gd name="T7" fmla="*/ 2147483646 h 5157"/>
              <a:gd name="T8" fmla="*/ 2147483646 w 4388"/>
              <a:gd name="T9" fmla="*/ 2147483646 h 5157"/>
              <a:gd name="T10" fmla="*/ 2147483646 w 4388"/>
              <a:gd name="T11" fmla="*/ 2147483646 h 5157"/>
              <a:gd name="T12" fmla="*/ 2147483646 w 4388"/>
              <a:gd name="T13" fmla="*/ 2147483646 h 5157"/>
              <a:gd name="T14" fmla="*/ 2147483646 w 4388"/>
              <a:gd name="T15" fmla="*/ 2147483646 h 5157"/>
              <a:gd name="T16" fmla="*/ 2147483646 w 4388"/>
              <a:gd name="T17" fmla="*/ 2147483646 h 5157"/>
              <a:gd name="T18" fmla="*/ 2147483646 w 4388"/>
              <a:gd name="T19" fmla="*/ 2147483646 h 5157"/>
              <a:gd name="T20" fmla="*/ 2147483646 w 4388"/>
              <a:gd name="T21" fmla="*/ 2147483646 h 5157"/>
              <a:gd name="T22" fmla="*/ 2147483646 w 4388"/>
              <a:gd name="T23" fmla="*/ 2147483646 h 5157"/>
              <a:gd name="T24" fmla="*/ 2147483646 w 4388"/>
              <a:gd name="T25" fmla="*/ 2147483646 h 5157"/>
              <a:gd name="T26" fmla="*/ 2147483646 w 4388"/>
              <a:gd name="T27" fmla="*/ 2147483646 h 5157"/>
              <a:gd name="T28" fmla="*/ 2147483646 w 4388"/>
              <a:gd name="T29" fmla="*/ 2147483646 h 5157"/>
              <a:gd name="T30" fmla="*/ 2147483646 w 4388"/>
              <a:gd name="T31" fmla="*/ 2147483646 h 5157"/>
              <a:gd name="T32" fmla="*/ 2147483646 w 4388"/>
              <a:gd name="T33" fmla="*/ 2147483646 h 5157"/>
              <a:gd name="T34" fmla="*/ 2147483646 w 4388"/>
              <a:gd name="T35" fmla="*/ 2147483646 h 5157"/>
              <a:gd name="T36" fmla="*/ 2147483646 w 4388"/>
              <a:gd name="T37" fmla="*/ 2147483646 h 5157"/>
              <a:gd name="T38" fmla="*/ 2147483646 w 4388"/>
              <a:gd name="T39" fmla="*/ 2147483646 h 5157"/>
              <a:gd name="T40" fmla="*/ 2147483646 w 4388"/>
              <a:gd name="T41" fmla="*/ 2147483646 h 5157"/>
              <a:gd name="T42" fmla="*/ 2147483646 w 4388"/>
              <a:gd name="T43" fmla="*/ 2147483646 h 5157"/>
              <a:gd name="T44" fmla="*/ 2147483646 w 4388"/>
              <a:gd name="T45" fmla="*/ 2147483646 h 5157"/>
              <a:gd name="T46" fmla="*/ 2147483646 w 4388"/>
              <a:gd name="T47" fmla="*/ 2147483646 h 5157"/>
              <a:gd name="T48" fmla="*/ 2147483646 w 4388"/>
              <a:gd name="T49" fmla="*/ 2147483646 h 5157"/>
              <a:gd name="T50" fmla="*/ 2147483646 w 4388"/>
              <a:gd name="T51" fmla="*/ 2147483646 h 5157"/>
              <a:gd name="T52" fmla="*/ 2147483646 w 4388"/>
              <a:gd name="T53" fmla="*/ 2147483646 h 5157"/>
              <a:gd name="T54" fmla="*/ 2147483646 w 4388"/>
              <a:gd name="T55" fmla="*/ 2147483646 h 5157"/>
              <a:gd name="T56" fmla="*/ 2147483646 w 4388"/>
              <a:gd name="T57" fmla="*/ 2147483646 h 5157"/>
              <a:gd name="T58" fmla="*/ 2147483646 w 4388"/>
              <a:gd name="T59" fmla="*/ 2147483646 h 5157"/>
              <a:gd name="T60" fmla="*/ 2147483646 w 4388"/>
              <a:gd name="T61" fmla="*/ 2147483646 h 5157"/>
              <a:gd name="T62" fmla="*/ 2147483646 w 4388"/>
              <a:gd name="T63" fmla="*/ 2147483646 h 5157"/>
              <a:gd name="T64" fmla="*/ 2147483646 w 4388"/>
              <a:gd name="T65" fmla="*/ 2147483646 h 5157"/>
              <a:gd name="T66" fmla="*/ 2147483646 w 4388"/>
              <a:gd name="T67" fmla="*/ 2147483646 h 5157"/>
              <a:gd name="T68" fmla="*/ 2147483646 w 4388"/>
              <a:gd name="T69" fmla="*/ 2147483646 h 5157"/>
              <a:gd name="T70" fmla="*/ 2147483646 w 4388"/>
              <a:gd name="T71" fmla="*/ 2147483646 h 5157"/>
              <a:gd name="T72" fmla="*/ 2147483646 w 4388"/>
              <a:gd name="T73" fmla="*/ 2147483646 h 5157"/>
              <a:gd name="T74" fmla="*/ 2147483646 w 4388"/>
              <a:gd name="T75" fmla="*/ 2147483646 h 5157"/>
              <a:gd name="T76" fmla="*/ 2147483646 w 4388"/>
              <a:gd name="T77" fmla="*/ 2147483646 h 5157"/>
              <a:gd name="T78" fmla="*/ 2147483646 w 4388"/>
              <a:gd name="T79" fmla="*/ 2147483646 h 5157"/>
              <a:gd name="T80" fmla="*/ 2147483646 w 4388"/>
              <a:gd name="T81" fmla="*/ 2147483646 h 5157"/>
              <a:gd name="T82" fmla="*/ 2147483646 w 4388"/>
              <a:gd name="T83" fmla="*/ 2147483646 h 5157"/>
              <a:gd name="T84" fmla="*/ 2147483646 w 4388"/>
              <a:gd name="T85" fmla="*/ 2147483646 h 5157"/>
              <a:gd name="T86" fmla="*/ 2147483646 w 4388"/>
              <a:gd name="T87" fmla="*/ 2147483646 h 5157"/>
              <a:gd name="T88" fmla="*/ 2147483646 w 4388"/>
              <a:gd name="T89" fmla="*/ 2147483646 h 5157"/>
              <a:gd name="T90" fmla="*/ 2147483646 w 4388"/>
              <a:gd name="T91" fmla="*/ 2147483646 h 5157"/>
              <a:gd name="T92" fmla="*/ 2147483646 w 4388"/>
              <a:gd name="T93" fmla="*/ 2147483646 h 5157"/>
              <a:gd name="T94" fmla="*/ 2147483646 w 4388"/>
              <a:gd name="T95" fmla="*/ 2147483646 h 5157"/>
              <a:gd name="T96" fmla="*/ 2147483646 w 4388"/>
              <a:gd name="T97" fmla="*/ 2147483646 h 5157"/>
              <a:gd name="T98" fmla="*/ 2147483646 w 4388"/>
              <a:gd name="T99" fmla="*/ 2147483646 h 5157"/>
              <a:gd name="T100" fmla="*/ 2147483646 w 4388"/>
              <a:gd name="T101" fmla="*/ 2147483646 h 5157"/>
              <a:gd name="T102" fmla="*/ 2147483646 w 4388"/>
              <a:gd name="T103" fmla="*/ 2147483646 h 5157"/>
              <a:gd name="T104" fmla="*/ 2147483646 w 4388"/>
              <a:gd name="T105" fmla="*/ 2147483646 h 5157"/>
              <a:gd name="T106" fmla="*/ 2147483646 w 4388"/>
              <a:gd name="T107" fmla="*/ 2147483646 h 5157"/>
              <a:gd name="T108" fmla="*/ 2147483646 w 4388"/>
              <a:gd name="T109" fmla="*/ 2147483646 h 5157"/>
              <a:gd name="T110" fmla="*/ 2147483646 w 4388"/>
              <a:gd name="T111" fmla="*/ 2147483646 h 5157"/>
              <a:gd name="T112" fmla="*/ 2147483646 w 4388"/>
              <a:gd name="T113" fmla="*/ 2147483646 h 5157"/>
              <a:gd name="T114" fmla="*/ 2147483646 w 4388"/>
              <a:gd name="T115" fmla="*/ 2147483646 h 5157"/>
              <a:gd name="T116" fmla="*/ 2147483646 w 4388"/>
              <a:gd name="T117" fmla="*/ 2147483646 h 5157"/>
              <a:gd name="T118" fmla="*/ 2147483646 w 4388"/>
              <a:gd name="T119" fmla="*/ 2147483646 h 5157"/>
              <a:gd name="T120" fmla="*/ 2147483646 w 4388"/>
              <a:gd name="T121" fmla="*/ 2147483646 h 5157"/>
              <a:gd name="T122" fmla="*/ 2147483646 w 4388"/>
              <a:gd name="T123" fmla="*/ 2147483646 h 5157"/>
              <a:gd name="T124" fmla="*/ 2147483646 w 4388"/>
              <a:gd name="T125" fmla="*/ 2147483646 h 515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388" h="5157">
                <a:moveTo>
                  <a:pt x="2467" y="1672"/>
                </a:moveTo>
                <a:lnTo>
                  <a:pt x="3665" y="170"/>
                </a:lnTo>
                <a:lnTo>
                  <a:pt x="3451" y="0"/>
                </a:lnTo>
                <a:lnTo>
                  <a:pt x="2117" y="1672"/>
                </a:lnTo>
                <a:lnTo>
                  <a:pt x="2094" y="1672"/>
                </a:lnTo>
                <a:lnTo>
                  <a:pt x="1147" y="915"/>
                </a:lnTo>
                <a:lnTo>
                  <a:pt x="998" y="1102"/>
                </a:lnTo>
                <a:lnTo>
                  <a:pt x="1711" y="1672"/>
                </a:lnTo>
                <a:lnTo>
                  <a:pt x="0" y="1672"/>
                </a:lnTo>
                <a:lnTo>
                  <a:pt x="0" y="5157"/>
                </a:lnTo>
                <a:lnTo>
                  <a:pt x="4388" y="5157"/>
                </a:lnTo>
                <a:lnTo>
                  <a:pt x="4388" y="1672"/>
                </a:lnTo>
                <a:lnTo>
                  <a:pt x="2467" y="1672"/>
                </a:lnTo>
                <a:close/>
                <a:moveTo>
                  <a:pt x="2921" y="4831"/>
                </a:moveTo>
                <a:lnTo>
                  <a:pt x="2921" y="4831"/>
                </a:lnTo>
                <a:lnTo>
                  <a:pt x="2907" y="4830"/>
                </a:lnTo>
                <a:lnTo>
                  <a:pt x="2894" y="4829"/>
                </a:lnTo>
                <a:lnTo>
                  <a:pt x="2881" y="4828"/>
                </a:lnTo>
                <a:lnTo>
                  <a:pt x="2869" y="4825"/>
                </a:lnTo>
                <a:lnTo>
                  <a:pt x="2844" y="4819"/>
                </a:lnTo>
                <a:lnTo>
                  <a:pt x="2821" y="4810"/>
                </a:lnTo>
                <a:lnTo>
                  <a:pt x="2798" y="4799"/>
                </a:lnTo>
                <a:lnTo>
                  <a:pt x="2778" y="4787"/>
                </a:lnTo>
                <a:lnTo>
                  <a:pt x="2757" y="4771"/>
                </a:lnTo>
                <a:lnTo>
                  <a:pt x="2739" y="4755"/>
                </a:lnTo>
                <a:lnTo>
                  <a:pt x="2722" y="4737"/>
                </a:lnTo>
                <a:lnTo>
                  <a:pt x="2707" y="4717"/>
                </a:lnTo>
                <a:lnTo>
                  <a:pt x="2694" y="4696"/>
                </a:lnTo>
                <a:lnTo>
                  <a:pt x="2685" y="4674"/>
                </a:lnTo>
                <a:lnTo>
                  <a:pt x="2676" y="4651"/>
                </a:lnTo>
                <a:lnTo>
                  <a:pt x="2670" y="4626"/>
                </a:lnTo>
                <a:lnTo>
                  <a:pt x="2667" y="4614"/>
                </a:lnTo>
                <a:lnTo>
                  <a:pt x="2665" y="4601"/>
                </a:lnTo>
                <a:lnTo>
                  <a:pt x="2664" y="4588"/>
                </a:lnTo>
                <a:lnTo>
                  <a:pt x="2664" y="4574"/>
                </a:lnTo>
                <a:lnTo>
                  <a:pt x="2664" y="4561"/>
                </a:lnTo>
                <a:lnTo>
                  <a:pt x="2665" y="4548"/>
                </a:lnTo>
                <a:lnTo>
                  <a:pt x="2667" y="4535"/>
                </a:lnTo>
                <a:lnTo>
                  <a:pt x="2670" y="4523"/>
                </a:lnTo>
                <a:lnTo>
                  <a:pt x="2676" y="4498"/>
                </a:lnTo>
                <a:lnTo>
                  <a:pt x="2685" y="4475"/>
                </a:lnTo>
                <a:lnTo>
                  <a:pt x="2694" y="4452"/>
                </a:lnTo>
                <a:lnTo>
                  <a:pt x="2707" y="4431"/>
                </a:lnTo>
                <a:lnTo>
                  <a:pt x="2722" y="4411"/>
                </a:lnTo>
                <a:lnTo>
                  <a:pt x="2739" y="4393"/>
                </a:lnTo>
                <a:lnTo>
                  <a:pt x="2757" y="4376"/>
                </a:lnTo>
                <a:lnTo>
                  <a:pt x="2778" y="4361"/>
                </a:lnTo>
                <a:lnTo>
                  <a:pt x="2798" y="4349"/>
                </a:lnTo>
                <a:lnTo>
                  <a:pt x="2821" y="4339"/>
                </a:lnTo>
                <a:lnTo>
                  <a:pt x="2844" y="4330"/>
                </a:lnTo>
                <a:lnTo>
                  <a:pt x="2869" y="4324"/>
                </a:lnTo>
                <a:lnTo>
                  <a:pt x="2881" y="4321"/>
                </a:lnTo>
                <a:lnTo>
                  <a:pt x="2894" y="4319"/>
                </a:lnTo>
                <a:lnTo>
                  <a:pt x="2907" y="4318"/>
                </a:lnTo>
                <a:lnTo>
                  <a:pt x="2921" y="4318"/>
                </a:lnTo>
                <a:lnTo>
                  <a:pt x="2934" y="4318"/>
                </a:lnTo>
                <a:lnTo>
                  <a:pt x="2947" y="4319"/>
                </a:lnTo>
                <a:lnTo>
                  <a:pt x="2960" y="4321"/>
                </a:lnTo>
                <a:lnTo>
                  <a:pt x="2972" y="4324"/>
                </a:lnTo>
                <a:lnTo>
                  <a:pt x="2997" y="4330"/>
                </a:lnTo>
                <a:lnTo>
                  <a:pt x="3020" y="4339"/>
                </a:lnTo>
                <a:lnTo>
                  <a:pt x="3043" y="4349"/>
                </a:lnTo>
                <a:lnTo>
                  <a:pt x="3064" y="4361"/>
                </a:lnTo>
                <a:lnTo>
                  <a:pt x="3083" y="4376"/>
                </a:lnTo>
                <a:lnTo>
                  <a:pt x="3101" y="4393"/>
                </a:lnTo>
                <a:lnTo>
                  <a:pt x="3119" y="4411"/>
                </a:lnTo>
                <a:lnTo>
                  <a:pt x="3133" y="4431"/>
                </a:lnTo>
                <a:lnTo>
                  <a:pt x="3146" y="4452"/>
                </a:lnTo>
                <a:lnTo>
                  <a:pt x="3156" y="4475"/>
                </a:lnTo>
                <a:lnTo>
                  <a:pt x="3165" y="4498"/>
                </a:lnTo>
                <a:lnTo>
                  <a:pt x="3171" y="4523"/>
                </a:lnTo>
                <a:lnTo>
                  <a:pt x="3174" y="4535"/>
                </a:lnTo>
                <a:lnTo>
                  <a:pt x="3175" y="4548"/>
                </a:lnTo>
                <a:lnTo>
                  <a:pt x="3176" y="4561"/>
                </a:lnTo>
                <a:lnTo>
                  <a:pt x="3177" y="4574"/>
                </a:lnTo>
                <a:lnTo>
                  <a:pt x="3176" y="4588"/>
                </a:lnTo>
                <a:lnTo>
                  <a:pt x="3175" y="4601"/>
                </a:lnTo>
                <a:lnTo>
                  <a:pt x="3174" y="4614"/>
                </a:lnTo>
                <a:lnTo>
                  <a:pt x="3171" y="4626"/>
                </a:lnTo>
                <a:lnTo>
                  <a:pt x="3165" y="4651"/>
                </a:lnTo>
                <a:lnTo>
                  <a:pt x="3156" y="4674"/>
                </a:lnTo>
                <a:lnTo>
                  <a:pt x="3146" y="4696"/>
                </a:lnTo>
                <a:lnTo>
                  <a:pt x="3133" y="4717"/>
                </a:lnTo>
                <a:lnTo>
                  <a:pt x="3119" y="4737"/>
                </a:lnTo>
                <a:lnTo>
                  <a:pt x="3101" y="4755"/>
                </a:lnTo>
                <a:lnTo>
                  <a:pt x="3083" y="4771"/>
                </a:lnTo>
                <a:lnTo>
                  <a:pt x="3064" y="4787"/>
                </a:lnTo>
                <a:lnTo>
                  <a:pt x="3043" y="4799"/>
                </a:lnTo>
                <a:lnTo>
                  <a:pt x="3020" y="4810"/>
                </a:lnTo>
                <a:lnTo>
                  <a:pt x="2997" y="4819"/>
                </a:lnTo>
                <a:lnTo>
                  <a:pt x="2972" y="4825"/>
                </a:lnTo>
                <a:lnTo>
                  <a:pt x="2960" y="4828"/>
                </a:lnTo>
                <a:lnTo>
                  <a:pt x="2947" y="4829"/>
                </a:lnTo>
                <a:lnTo>
                  <a:pt x="2934" y="4830"/>
                </a:lnTo>
                <a:lnTo>
                  <a:pt x="2921" y="4831"/>
                </a:lnTo>
                <a:close/>
                <a:moveTo>
                  <a:pt x="3570" y="4831"/>
                </a:moveTo>
                <a:lnTo>
                  <a:pt x="3570" y="4831"/>
                </a:lnTo>
                <a:lnTo>
                  <a:pt x="3557" y="4830"/>
                </a:lnTo>
                <a:lnTo>
                  <a:pt x="3544" y="4829"/>
                </a:lnTo>
                <a:lnTo>
                  <a:pt x="3531" y="4828"/>
                </a:lnTo>
                <a:lnTo>
                  <a:pt x="3519" y="4825"/>
                </a:lnTo>
                <a:lnTo>
                  <a:pt x="3494" y="4819"/>
                </a:lnTo>
                <a:lnTo>
                  <a:pt x="3470" y="4810"/>
                </a:lnTo>
                <a:lnTo>
                  <a:pt x="3448" y="4799"/>
                </a:lnTo>
                <a:lnTo>
                  <a:pt x="3427" y="4787"/>
                </a:lnTo>
                <a:lnTo>
                  <a:pt x="3407" y="4771"/>
                </a:lnTo>
                <a:lnTo>
                  <a:pt x="3388" y="4755"/>
                </a:lnTo>
                <a:lnTo>
                  <a:pt x="3372" y="4737"/>
                </a:lnTo>
                <a:lnTo>
                  <a:pt x="3357" y="4717"/>
                </a:lnTo>
                <a:lnTo>
                  <a:pt x="3344" y="4696"/>
                </a:lnTo>
                <a:lnTo>
                  <a:pt x="3333" y="4674"/>
                </a:lnTo>
                <a:lnTo>
                  <a:pt x="3325" y="4651"/>
                </a:lnTo>
                <a:lnTo>
                  <a:pt x="3319" y="4626"/>
                </a:lnTo>
                <a:lnTo>
                  <a:pt x="3317" y="4614"/>
                </a:lnTo>
                <a:lnTo>
                  <a:pt x="3315" y="4601"/>
                </a:lnTo>
                <a:lnTo>
                  <a:pt x="3314" y="4588"/>
                </a:lnTo>
                <a:lnTo>
                  <a:pt x="3314" y="4574"/>
                </a:lnTo>
                <a:lnTo>
                  <a:pt x="3314" y="4561"/>
                </a:lnTo>
                <a:lnTo>
                  <a:pt x="3315" y="4548"/>
                </a:lnTo>
                <a:lnTo>
                  <a:pt x="3317" y="4535"/>
                </a:lnTo>
                <a:lnTo>
                  <a:pt x="3319" y="4523"/>
                </a:lnTo>
                <a:lnTo>
                  <a:pt x="3325" y="4498"/>
                </a:lnTo>
                <a:lnTo>
                  <a:pt x="3333" y="4475"/>
                </a:lnTo>
                <a:lnTo>
                  <a:pt x="3344" y="4452"/>
                </a:lnTo>
                <a:lnTo>
                  <a:pt x="3357" y="4431"/>
                </a:lnTo>
                <a:lnTo>
                  <a:pt x="3372" y="4411"/>
                </a:lnTo>
                <a:lnTo>
                  <a:pt x="3388" y="4393"/>
                </a:lnTo>
                <a:lnTo>
                  <a:pt x="3407" y="4376"/>
                </a:lnTo>
                <a:lnTo>
                  <a:pt x="3427" y="4361"/>
                </a:lnTo>
                <a:lnTo>
                  <a:pt x="3448" y="4349"/>
                </a:lnTo>
                <a:lnTo>
                  <a:pt x="3470" y="4339"/>
                </a:lnTo>
                <a:lnTo>
                  <a:pt x="3494" y="4330"/>
                </a:lnTo>
                <a:lnTo>
                  <a:pt x="3519" y="4324"/>
                </a:lnTo>
                <a:lnTo>
                  <a:pt x="3531" y="4321"/>
                </a:lnTo>
                <a:lnTo>
                  <a:pt x="3544" y="4319"/>
                </a:lnTo>
                <a:lnTo>
                  <a:pt x="3557" y="4318"/>
                </a:lnTo>
                <a:lnTo>
                  <a:pt x="3570" y="4318"/>
                </a:lnTo>
                <a:lnTo>
                  <a:pt x="3584" y="4318"/>
                </a:lnTo>
                <a:lnTo>
                  <a:pt x="3597" y="4319"/>
                </a:lnTo>
                <a:lnTo>
                  <a:pt x="3610" y="4321"/>
                </a:lnTo>
                <a:lnTo>
                  <a:pt x="3622" y="4324"/>
                </a:lnTo>
                <a:lnTo>
                  <a:pt x="3646" y="4330"/>
                </a:lnTo>
                <a:lnTo>
                  <a:pt x="3670" y="4339"/>
                </a:lnTo>
                <a:lnTo>
                  <a:pt x="3693" y="4349"/>
                </a:lnTo>
                <a:lnTo>
                  <a:pt x="3713" y="4361"/>
                </a:lnTo>
                <a:lnTo>
                  <a:pt x="3733" y="4376"/>
                </a:lnTo>
                <a:lnTo>
                  <a:pt x="3751" y="4393"/>
                </a:lnTo>
                <a:lnTo>
                  <a:pt x="3768" y="4411"/>
                </a:lnTo>
                <a:lnTo>
                  <a:pt x="3782" y="4431"/>
                </a:lnTo>
                <a:lnTo>
                  <a:pt x="3795" y="4452"/>
                </a:lnTo>
                <a:lnTo>
                  <a:pt x="3806" y="4475"/>
                </a:lnTo>
                <a:lnTo>
                  <a:pt x="3815" y="4498"/>
                </a:lnTo>
                <a:lnTo>
                  <a:pt x="3821" y="4523"/>
                </a:lnTo>
                <a:lnTo>
                  <a:pt x="3823" y="4535"/>
                </a:lnTo>
                <a:lnTo>
                  <a:pt x="3824" y="4548"/>
                </a:lnTo>
                <a:lnTo>
                  <a:pt x="3825" y="4561"/>
                </a:lnTo>
                <a:lnTo>
                  <a:pt x="3827" y="4574"/>
                </a:lnTo>
                <a:lnTo>
                  <a:pt x="3825" y="4588"/>
                </a:lnTo>
                <a:lnTo>
                  <a:pt x="3824" y="4601"/>
                </a:lnTo>
                <a:lnTo>
                  <a:pt x="3823" y="4614"/>
                </a:lnTo>
                <a:lnTo>
                  <a:pt x="3821" y="4626"/>
                </a:lnTo>
                <a:lnTo>
                  <a:pt x="3815" y="4651"/>
                </a:lnTo>
                <a:lnTo>
                  <a:pt x="3806" y="4674"/>
                </a:lnTo>
                <a:lnTo>
                  <a:pt x="3795" y="4696"/>
                </a:lnTo>
                <a:lnTo>
                  <a:pt x="3782" y="4717"/>
                </a:lnTo>
                <a:lnTo>
                  <a:pt x="3768" y="4737"/>
                </a:lnTo>
                <a:lnTo>
                  <a:pt x="3751" y="4755"/>
                </a:lnTo>
                <a:lnTo>
                  <a:pt x="3733" y="4771"/>
                </a:lnTo>
                <a:lnTo>
                  <a:pt x="3713" y="4787"/>
                </a:lnTo>
                <a:lnTo>
                  <a:pt x="3693" y="4799"/>
                </a:lnTo>
                <a:lnTo>
                  <a:pt x="3670" y="4810"/>
                </a:lnTo>
                <a:lnTo>
                  <a:pt x="3646" y="4819"/>
                </a:lnTo>
                <a:lnTo>
                  <a:pt x="3622" y="4825"/>
                </a:lnTo>
                <a:lnTo>
                  <a:pt x="3610" y="4828"/>
                </a:lnTo>
                <a:lnTo>
                  <a:pt x="3597" y="4829"/>
                </a:lnTo>
                <a:lnTo>
                  <a:pt x="3584" y="4830"/>
                </a:lnTo>
                <a:lnTo>
                  <a:pt x="3570" y="4831"/>
                </a:lnTo>
                <a:close/>
                <a:moveTo>
                  <a:pt x="3978" y="4050"/>
                </a:moveTo>
                <a:lnTo>
                  <a:pt x="411" y="4050"/>
                </a:lnTo>
                <a:lnTo>
                  <a:pt x="411" y="2041"/>
                </a:lnTo>
                <a:lnTo>
                  <a:pt x="3978" y="2041"/>
                </a:lnTo>
                <a:lnTo>
                  <a:pt x="3978" y="405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9" name="MH_SubTitle_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533437" y="1812854"/>
            <a:ext cx="1704885" cy="46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altLang="zh-CN" sz="1200" dirty="0" smtClean="0"/>
              <a:t>1</a:t>
            </a:r>
            <a:r>
              <a:rPr lang="zh-CN" altLang="en-US" sz="1200" dirty="0" smtClean="0"/>
              <a:t>月</a:t>
            </a:r>
            <a:r>
              <a:rPr lang="en-US" altLang="zh-CN" sz="1200" dirty="0" smtClean="0"/>
              <a:t>1</a:t>
            </a:r>
            <a:r>
              <a:rPr lang="zh-CN" altLang="en-US" sz="1200" dirty="0" smtClean="0"/>
              <a:t>日，炼铁厂开展“我的安全我负责，他人安全我有责”签订仪式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808080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0" name="TextBox 53"/>
          <p:cNvSpPr txBox="1">
            <a:spLocks noChangeArrowheads="1"/>
          </p:cNvSpPr>
          <p:nvPr/>
        </p:nvSpPr>
        <p:spPr bwMode="auto">
          <a:xfrm>
            <a:off x="1490539" y="1296609"/>
            <a:ext cx="1790293" cy="3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96" tIns="46648" rIns="93296" bIns="46648" numCol="1" anchor="t" anchorCtr="0" compatLnSpc="1">
            <a:spAutoFit/>
          </a:bodyPr>
          <a:lstStyle/>
          <a:p>
            <a:pPr defTabSz="932815"/>
            <a:r>
              <a:rPr lang="zh-CN" altLang="en-US" sz="1500" dirty="0" smtClean="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  <a:lumMod val="49000"/>
                      </a:srgbClr>
                    </a:gs>
                    <a:gs pos="86000">
                      <a:srgbClr val="0070C0">
                        <a:shade val="67500"/>
                        <a:satMod val="115000"/>
                        <a:lumMod val="58000"/>
                      </a:srgbClr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大事件一</a:t>
            </a:r>
            <a:endParaRPr lang="zh-CN" altLang="en-US" sz="1500" dirty="0">
              <a:gradFill flip="none" rotWithShape="1">
                <a:gsLst>
                  <a:gs pos="0">
                    <a:srgbClr val="0070C0">
                      <a:shade val="30000"/>
                      <a:satMod val="115000"/>
                      <a:lumMod val="49000"/>
                    </a:srgbClr>
                  </a:gs>
                  <a:gs pos="86000">
                    <a:srgbClr val="0070C0">
                      <a:shade val="67500"/>
                      <a:satMod val="115000"/>
                      <a:lumMod val="58000"/>
                    </a:srgbClr>
                  </a:gs>
                </a:gsLst>
                <a:lin ang="27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1" name="MH_SubTitle_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735660" y="1859042"/>
            <a:ext cx="1855774" cy="46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defRPr sz="1800">
                <a:solidFill>
                  <a:srgbClr val="000000"/>
                </a:solidFill>
                <a:uFillTx/>
              </a:defRPr>
            </a:pPr>
            <a:r>
              <a:rPr lang="en-US" altLang="zh-CN" sz="1200" dirty="0" smtClean="0">
                <a:solidFill>
                  <a:srgbClr val="000000"/>
                </a:solidFill>
              </a:rPr>
              <a:t>3</a:t>
            </a:r>
            <a:r>
              <a:rPr lang="zh-CN" altLang="en-US" sz="1200" dirty="0" smtClean="0">
                <a:solidFill>
                  <a:srgbClr val="000000"/>
                </a:solidFill>
              </a:rPr>
              <a:t>月份，炼铁厂各车间利用班前班后会、周安全例会开展“事故回头看”活动</a:t>
            </a:r>
            <a:endParaRPr lang="zh-CN" altLang="en-US" sz="12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79" name="TextBox 53"/>
          <p:cNvSpPr txBox="1">
            <a:spLocks noChangeArrowheads="1"/>
          </p:cNvSpPr>
          <p:nvPr/>
        </p:nvSpPr>
        <p:spPr bwMode="auto">
          <a:xfrm>
            <a:off x="3823443" y="1307761"/>
            <a:ext cx="1790293" cy="3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96" tIns="46648" rIns="93296" bIns="46648" numCol="1" anchor="t" anchorCtr="0" compatLnSpc="1">
            <a:spAutoFit/>
          </a:bodyPr>
          <a:lstStyle>
            <a:defPPr>
              <a:defRPr lang="zh-CN"/>
            </a:defPPr>
            <a:lvl1pPr defTabSz="932815">
              <a:defRPr sz="150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  <a:lumMod val="49000"/>
                      </a:srgbClr>
                    </a:gs>
                    <a:gs pos="86000">
                      <a:srgbClr val="0070C0">
                        <a:shade val="67500"/>
                        <a:satMod val="115000"/>
                        <a:lumMod val="58000"/>
                      </a:srgbClr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zh-CN" altLang="en-US" dirty="0" smtClean="0">
                <a:cs typeface="+mn-ea"/>
                <a:sym typeface="+mn-lt"/>
              </a:rPr>
              <a:t>大事件二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0" name="MH_SubTitle_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55113" y="1859042"/>
            <a:ext cx="1850484" cy="46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altLang="zh-CN" sz="1200" dirty="0" smtClean="0">
                <a:solidFill>
                  <a:srgbClr val="000000"/>
                </a:solidFill>
                <a:sym typeface="+mn-lt"/>
              </a:rPr>
              <a:t>6</a:t>
            </a:r>
            <a:r>
              <a:rPr lang="zh-CN" altLang="en-US" sz="1200" dirty="0" smtClean="0">
                <a:solidFill>
                  <a:srgbClr val="000000"/>
                </a:solidFill>
                <a:sym typeface="+mn-lt"/>
              </a:rPr>
              <a:t>月份安全月活动，开展安全知识有奖竞答、观影、张贴安全标语及宣传画等活动</a:t>
            </a:r>
            <a:endParaRPr lang="zh-CN" altLang="en-US" sz="12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81" name="TextBox 53"/>
          <p:cNvSpPr txBox="1">
            <a:spLocks noChangeArrowheads="1"/>
          </p:cNvSpPr>
          <p:nvPr/>
        </p:nvSpPr>
        <p:spPr bwMode="auto">
          <a:xfrm>
            <a:off x="6093000" y="1318912"/>
            <a:ext cx="1790293" cy="3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96" tIns="46648" rIns="93296" bIns="46648" numCol="1" anchor="t" anchorCtr="0" compatLnSpc="1">
            <a:spAutoFit/>
          </a:bodyPr>
          <a:lstStyle>
            <a:defPPr>
              <a:defRPr lang="zh-CN"/>
            </a:defPPr>
            <a:lvl1pPr defTabSz="932815">
              <a:defRPr sz="150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  <a:lumMod val="49000"/>
                      </a:srgbClr>
                    </a:gs>
                    <a:gs pos="86000">
                      <a:srgbClr val="0070C0">
                        <a:shade val="67500"/>
                        <a:satMod val="115000"/>
                        <a:lumMod val="58000"/>
                      </a:srgbClr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zh-CN" altLang="en-US" dirty="0" smtClean="0">
                <a:cs typeface="+mn-ea"/>
                <a:sym typeface="+mn-lt"/>
              </a:rPr>
              <a:t>大事件三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2" name="MH_SubTitle_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97888" y="3549291"/>
            <a:ext cx="1704885" cy="46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altLang="zh-CN" sz="1200" dirty="0" smtClean="0"/>
              <a:t>7</a:t>
            </a:r>
            <a:r>
              <a:rPr lang="zh-CN" altLang="en-US" sz="1200" dirty="0" smtClean="0"/>
              <a:t>月初，配合第三方船级社对四个体系（质量、职业健康安全、环保、能源）进行审核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808080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3" name="TextBox 53"/>
          <p:cNvSpPr txBox="1">
            <a:spLocks noChangeArrowheads="1"/>
          </p:cNvSpPr>
          <p:nvPr/>
        </p:nvSpPr>
        <p:spPr bwMode="auto">
          <a:xfrm>
            <a:off x="1434783" y="3087219"/>
            <a:ext cx="1790293" cy="3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96" tIns="46648" rIns="93296" bIns="46648" numCol="1" anchor="t" anchorCtr="0" compatLnSpc="1">
            <a:spAutoFit/>
          </a:bodyPr>
          <a:lstStyle>
            <a:defPPr>
              <a:defRPr lang="zh-CN"/>
            </a:defPPr>
            <a:lvl1pPr defTabSz="932815">
              <a:defRPr sz="150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  <a:lumMod val="49000"/>
                      </a:srgbClr>
                    </a:gs>
                    <a:gs pos="86000">
                      <a:srgbClr val="0070C0">
                        <a:shade val="67500"/>
                        <a:satMod val="115000"/>
                        <a:lumMod val="58000"/>
                      </a:srgbClr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zh-CN" altLang="en-US" dirty="0" smtClean="0">
                <a:cs typeface="+mn-ea"/>
                <a:sym typeface="+mn-lt"/>
              </a:rPr>
              <a:t>大事件四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4" name="MH_SubTitle_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784943" y="3538140"/>
            <a:ext cx="1812969" cy="46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1200" dirty="0" smtClean="0"/>
              <a:t>为保障十九大期间安全生产，</a:t>
            </a:r>
            <a:r>
              <a:rPr lang="en-US" altLang="zh-CN" sz="1200" dirty="0" smtClean="0"/>
              <a:t>7</a:t>
            </a:r>
            <a:r>
              <a:rPr lang="zh-CN" altLang="zh-CN" sz="1200" dirty="0" smtClean="0"/>
              <a:t>月至</a:t>
            </a:r>
            <a:r>
              <a:rPr lang="en-US" altLang="zh-CN" sz="1200" dirty="0" smtClean="0"/>
              <a:t>10</a:t>
            </a:r>
            <a:r>
              <a:rPr lang="zh-CN" altLang="zh-CN" sz="1200" dirty="0" smtClean="0"/>
              <a:t>月间开展夏季安全生产百日执法行动</a:t>
            </a:r>
            <a:r>
              <a:rPr lang="zh-CN" altLang="en-US" sz="1200" dirty="0" smtClean="0"/>
              <a:t>及安全大检查回头看活动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808080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5" name="TextBox 53"/>
          <p:cNvSpPr txBox="1">
            <a:spLocks noChangeArrowheads="1"/>
          </p:cNvSpPr>
          <p:nvPr/>
        </p:nvSpPr>
        <p:spPr bwMode="auto">
          <a:xfrm>
            <a:off x="3710686" y="3076069"/>
            <a:ext cx="1790293" cy="3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96" tIns="46648" rIns="93296" bIns="46648" numCol="1" anchor="t" anchorCtr="0" compatLnSpc="1">
            <a:spAutoFit/>
          </a:bodyPr>
          <a:lstStyle>
            <a:defPPr>
              <a:defRPr lang="zh-CN"/>
            </a:defPPr>
            <a:lvl1pPr defTabSz="932815">
              <a:defRPr sz="150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  <a:lumMod val="49000"/>
                      </a:srgbClr>
                    </a:gs>
                    <a:gs pos="86000">
                      <a:srgbClr val="0070C0">
                        <a:shade val="67500"/>
                        <a:satMod val="115000"/>
                        <a:lumMod val="58000"/>
                      </a:srgbClr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zh-CN" altLang="en-US" dirty="0" smtClean="0">
                <a:cs typeface="+mn-ea"/>
                <a:sym typeface="+mn-lt"/>
              </a:rPr>
              <a:t>大事件五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6" name="MH_SubTitle_2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119120" y="3515838"/>
            <a:ext cx="1704885" cy="46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altLang="zh-CN" sz="1200" dirty="0" smtClean="0">
                <a:solidFill>
                  <a:srgbClr val="000000"/>
                </a:solidFill>
                <a:sym typeface="+mn-lt"/>
              </a:rPr>
              <a:t>12</a:t>
            </a:r>
            <a:r>
              <a:rPr lang="zh-CN" altLang="en-US" sz="1200" dirty="0" smtClean="0">
                <a:solidFill>
                  <a:srgbClr val="000000"/>
                </a:solidFill>
                <a:sym typeface="+mn-lt"/>
              </a:rPr>
              <a:t>至</a:t>
            </a:r>
            <a:r>
              <a:rPr lang="en-US" altLang="zh-CN" sz="1200" dirty="0" smtClean="0">
                <a:solidFill>
                  <a:srgbClr val="000000"/>
                </a:solidFill>
                <a:sym typeface="+mn-lt"/>
              </a:rPr>
              <a:t>4</a:t>
            </a:r>
            <a:r>
              <a:rPr lang="zh-CN" altLang="en-US" sz="1200" dirty="0" smtClean="0">
                <a:solidFill>
                  <a:srgbClr val="000000"/>
                </a:solidFill>
                <a:sym typeface="+mn-lt"/>
              </a:rPr>
              <a:t>日至</a:t>
            </a:r>
            <a:r>
              <a:rPr lang="en-US" altLang="zh-CN" sz="1200" dirty="0" smtClean="0">
                <a:solidFill>
                  <a:srgbClr val="000000"/>
                </a:solidFill>
                <a:sym typeface="+mn-lt"/>
              </a:rPr>
              <a:t>13</a:t>
            </a:r>
            <a:r>
              <a:rPr lang="zh-CN" altLang="en-US" sz="1200" dirty="0" smtClean="0">
                <a:solidFill>
                  <a:srgbClr val="000000"/>
                </a:solidFill>
                <a:sym typeface="+mn-lt"/>
              </a:rPr>
              <a:t>日，</a:t>
            </a:r>
            <a:r>
              <a:rPr lang="en-US" altLang="zh-CN" sz="1200" dirty="0" smtClean="0">
                <a:solidFill>
                  <a:srgbClr val="000000"/>
                </a:solidFill>
                <a:sym typeface="+mn-lt"/>
              </a:rPr>
              <a:t>1#</a:t>
            </a:r>
            <a:r>
              <a:rPr lang="zh-CN" altLang="en-US" sz="1200" dirty="0" smtClean="0">
                <a:solidFill>
                  <a:srgbClr val="000000"/>
                </a:solidFill>
                <a:sym typeface="+mn-lt"/>
              </a:rPr>
              <a:t>高炉中修施工，从审批、实施、验收全程参与安全监督管理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uFill>
                <a:solidFill>
                  <a:srgbClr val="808080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TextBox 53"/>
          <p:cNvSpPr txBox="1">
            <a:spLocks noChangeArrowheads="1"/>
          </p:cNvSpPr>
          <p:nvPr/>
        </p:nvSpPr>
        <p:spPr bwMode="auto">
          <a:xfrm>
            <a:off x="6089468" y="3064918"/>
            <a:ext cx="1790293" cy="32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296" tIns="46648" rIns="93296" bIns="46648" numCol="1" anchor="t" anchorCtr="0" compatLnSpc="1">
            <a:spAutoFit/>
          </a:bodyPr>
          <a:lstStyle>
            <a:defPPr>
              <a:defRPr lang="zh-CN"/>
            </a:defPPr>
            <a:lvl1pPr defTabSz="932815">
              <a:defRPr sz="1500"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  <a:lumMod val="49000"/>
                      </a:srgbClr>
                    </a:gs>
                    <a:gs pos="86000">
                      <a:srgbClr val="0070C0">
                        <a:shade val="67500"/>
                        <a:satMod val="115000"/>
                        <a:lumMod val="58000"/>
                      </a:srgbClr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defRPr>
            </a:lvl1pPr>
          </a:lstStyle>
          <a:p>
            <a:r>
              <a:rPr lang="zh-CN" altLang="en-US" dirty="0" smtClean="0">
                <a:cs typeface="+mn-ea"/>
                <a:sym typeface="+mn-lt"/>
              </a:rPr>
              <a:t>大事件六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/>
      <p:bldP spid="70" grpId="0"/>
      <p:bldP spid="71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4169559" y="2552471"/>
            <a:ext cx="2407069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14630" indent="-214630">
              <a:buFont typeface="Wingdings" panose="05000000000000000000" pitchFamily="2" charset="2"/>
              <a:buChar char="l"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年度目标指标完成情况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170256" y="3027069"/>
            <a:ext cx="2817438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214630" indent="-214630">
              <a:buFont typeface="Wingdings" panose="05000000000000000000" pitchFamily="2" charset="2"/>
              <a:buChar char="l"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各项工作任务具体实施情况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21"/>
          <p:cNvSpPr txBox="1"/>
          <p:nvPr/>
        </p:nvSpPr>
        <p:spPr>
          <a:xfrm>
            <a:off x="4182258" y="1737429"/>
            <a:ext cx="364589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工作任务完成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情况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4216918" y="2349921"/>
            <a:ext cx="3167748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V="1">
            <a:off x="3831598" y="1406922"/>
            <a:ext cx="0" cy="216327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13"/>
          <p:cNvSpPr txBox="1"/>
          <p:nvPr/>
        </p:nvSpPr>
        <p:spPr>
          <a:xfrm>
            <a:off x="2122370" y="2918742"/>
            <a:ext cx="126942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Franklin Gothic Book" panose="020B0503020102020204" pitchFamily="34" charset="0"/>
                <a:ea typeface="+mj-ea"/>
              </a:rPr>
              <a:t>PART 02</a:t>
            </a:r>
            <a:endParaRPr lang="zh-CN" altLang="en-US" sz="2800" dirty="0">
              <a:solidFill>
                <a:srgbClr val="FF0000"/>
              </a:solidFill>
              <a:latin typeface="Franklin Gothic Book" panose="020B0503020102020204" pitchFamily="34" charset="0"/>
              <a:ea typeface="+mj-ea"/>
            </a:endParaRPr>
          </a:p>
        </p:txBody>
      </p:sp>
      <p:sp>
        <p:nvSpPr>
          <p:cNvPr id="56" name="圆角矩形 55"/>
          <p:cNvSpPr/>
          <p:nvPr/>
        </p:nvSpPr>
        <p:spPr bwMode="auto">
          <a:xfrm>
            <a:off x="2062125" y="1624507"/>
            <a:ext cx="1389910" cy="1145926"/>
          </a:xfrm>
          <a:prstGeom prst="roundRect">
            <a:avLst/>
          </a:prstGeom>
          <a:solidFill>
            <a:schemeClr val="bg1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200" dirty="0">
                <a:solidFill>
                  <a:srgbClr val="FF0000"/>
                </a:solidFill>
                <a:latin typeface="Impact" panose="020B0806030902050204" pitchFamily="34" charset="0"/>
                <a:cs typeface="+mn-ea"/>
                <a:sym typeface="+mn-lt"/>
              </a:rPr>
              <a:t>02</a:t>
            </a:r>
            <a:endParaRPr lang="zh-CN" altLang="en-US" sz="7200" dirty="0">
              <a:solidFill>
                <a:srgbClr val="FF0000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849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349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13" grpId="0"/>
      <p:bldP spid="55" grpId="0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/>
          <p:nvPr/>
        </p:nvSpPr>
        <p:spPr>
          <a:xfrm>
            <a:off x="7616282" y="695325"/>
            <a:ext cx="1527717" cy="4448176"/>
          </a:xfrm>
          <a:custGeom>
            <a:avLst/>
            <a:gdLst>
              <a:gd name="connsiteX0" fmla="*/ 1385582 w 3923928"/>
              <a:gd name="connsiteY0" fmla="*/ 0 h 4338213"/>
              <a:gd name="connsiteX1" fmla="*/ 3923928 w 3923928"/>
              <a:gd name="connsiteY1" fmla="*/ 0 h 4338213"/>
              <a:gd name="connsiteX2" fmla="*/ 3923928 w 3923928"/>
              <a:gd name="connsiteY2" fmla="*/ 4338213 h 4338213"/>
              <a:gd name="connsiteX3" fmla="*/ 0 w 3923928"/>
              <a:gd name="connsiteY3" fmla="*/ 4338213 h 4338213"/>
              <a:gd name="connsiteX4" fmla="*/ 1385582 w 3923928"/>
              <a:gd name="connsiteY4" fmla="*/ 0 h 4338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3928" h="4338213">
                <a:moveTo>
                  <a:pt x="1385582" y="0"/>
                </a:moveTo>
                <a:lnTo>
                  <a:pt x="3923928" y="0"/>
                </a:lnTo>
                <a:lnTo>
                  <a:pt x="3923928" y="4338213"/>
                </a:lnTo>
                <a:lnTo>
                  <a:pt x="0" y="4338213"/>
                </a:lnTo>
                <a:lnTo>
                  <a:pt x="1385582" y="0"/>
                </a:lnTo>
                <a:close/>
              </a:path>
            </a:pathLst>
          </a:custGeom>
          <a:blipFill dpi="0" rotWithShape="1">
            <a:blip r:embed="rId1" cstate="print">
              <a:extLst>
                <a:ext uri="{BEBA8EAE-BF5A-486C-A8C5-ECC9F3942E4B}">
                  <a14:imgProps xmlns:a14="http://schemas.microsoft.com/office/drawing/2010/main">
                    <a14:imgLayer r:embed="rId2"/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平行四边形 13"/>
          <p:cNvSpPr/>
          <p:nvPr/>
        </p:nvSpPr>
        <p:spPr>
          <a:xfrm>
            <a:off x="7383409" y="685800"/>
            <a:ext cx="1463218" cy="4457700"/>
          </a:xfrm>
          <a:prstGeom prst="parallelogram">
            <a:avLst>
              <a:gd name="adj" fmla="val 9397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8077423" y="1664846"/>
            <a:ext cx="648001" cy="648000"/>
            <a:chOff x="1152280" y="1682733"/>
            <a:chExt cx="689573" cy="684000"/>
          </a:xfrm>
        </p:grpSpPr>
        <p:sp>
          <p:nvSpPr>
            <p:cNvPr id="16" name="Oval 5"/>
            <p:cNvSpPr>
              <a:spLocks noChangeArrowheads="1"/>
            </p:cNvSpPr>
            <p:nvPr/>
          </p:nvSpPr>
          <p:spPr bwMode="auto">
            <a:xfrm>
              <a:off x="1152280" y="1682733"/>
              <a:ext cx="684000" cy="684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1256257" y="1853488"/>
              <a:ext cx="585596" cy="509213"/>
            </a:xfrm>
            <a:custGeom>
              <a:avLst/>
              <a:gdLst>
                <a:gd name="T0" fmla="*/ 260 w 348"/>
                <a:gd name="T1" fmla="*/ 0 h 303"/>
                <a:gd name="T2" fmla="*/ 185 w 348"/>
                <a:gd name="T3" fmla="*/ 72 h 303"/>
                <a:gd name="T4" fmla="*/ 173 w 348"/>
                <a:gd name="T5" fmla="*/ 60 h 303"/>
                <a:gd name="T6" fmla="*/ 88 w 348"/>
                <a:gd name="T7" fmla="*/ 146 h 303"/>
                <a:gd name="T8" fmla="*/ 30 w 348"/>
                <a:gd name="T9" fmla="*/ 88 h 303"/>
                <a:gd name="T10" fmla="*/ 6 w 348"/>
                <a:gd name="T11" fmla="*/ 88 h 303"/>
                <a:gd name="T12" fmla="*/ 0 w 348"/>
                <a:gd name="T13" fmla="*/ 88 h 303"/>
                <a:gd name="T14" fmla="*/ 74 w 348"/>
                <a:gd name="T15" fmla="*/ 160 h 303"/>
                <a:gd name="T16" fmla="*/ 63 w 348"/>
                <a:gd name="T17" fmla="*/ 174 h 303"/>
                <a:gd name="T18" fmla="*/ 190 w 348"/>
                <a:gd name="T19" fmla="*/ 303 h 303"/>
                <a:gd name="T20" fmla="*/ 348 w 348"/>
                <a:gd name="T21" fmla="*/ 96 h 303"/>
                <a:gd name="T22" fmla="*/ 348 w 348"/>
                <a:gd name="T23" fmla="*/ 96 h 303"/>
                <a:gd name="T24" fmla="*/ 348 w 348"/>
                <a:gd name="T25" fmla="*/ 96 h 303"/>
                <a:gd name="T26" fmla="*/ 348 w 348"/>
                <a:gd name="T27" fmla="*/ 96 h 303"/>
                <a:gd name="T28" fmla="*/ 348 w 348"/>
                <a:gd name="T29" fmla="*/ 95 h 303"/>
                <a:gd name="T30" fmla="*/ 348 w 348"/>
                <a:gd name="T31" fmla="*/ 95 h 303"/>
                <a:gd name="T32" fmla="*/ 348 w 348"/>
                <a:gd name="T33" fmla="*/ 95 h 303"/>
                <a:gd name="T34" fmla="*/ 348 w 348"/>
                <a:gd name="T35" fmla="*/ 95 h 303"/>
                <a:gd name="T36" fmla="*/ 348 w 348"/>
                <a:gd name="T37" fmla="*/ 94 h 303"/>
                <a:gd name="T38" fmla="*/ 348 w 348"/>
                <a:gd name="T39" fmla="*/ 94 h 303"/>
                <a:gd name="T40" fmla="*/ 348 w 348"/>
                <a:gd name="T41" fmla="*/ 94 h 303"/>
                <a:gd name="T42" fmla="*/ 348 w 348"/>
                <a:gd name="T43" fmla="*/ 94 h 303"/>
                <a:gd name="T44" fmla="*/ 348 w 348"/>
                <a:gd name="T45" fmla="*/ 94 h 303"/>
                <a:gd name="T46" fmla="*/ 348 w 348"/>
                <a:gd name="T47" fmla="*/ 94 h 303"/>
                <a:gd name="T48" fmla="*/ 348 w 348"/>
                <a:gd name="T49" fmla="*/ 93 h 303"/>
                <a:gd name="T50" fmla="*/ 348 w 348"/>
                <a:gd name="T51" fmla="*/ 93 h 303"/>
                <a:gd name="T52" fmla="*/ 348 w 348"/>
                <a:gd name="T53" fmla="*/ 93 h 303"/>
                <a:gd name="T54" fmla="*/ 348 w 348"/>
                <a:gd name="T55" fmla="*/ 93 h 303"/>
                <a:gd name="T56" fmla="*/ 348 w 348"/>
                <a:gd name="T57" fmla="*/ 93 h 303"/>
                <a:gd name="T58" fmla="*/ 348 w 348"/>
                <a:gd name="T59" fmla="*/ 93 h 303"/>
                <a:gd name="T60" fmla="*/ 348 w 348"/>
                <a:gd name="T61" fmla="*/ 93 h 303"/>
                <a:gd name="T62" fmla="*/ 348 w 348"/>
                <a:gd name="T63" fmla="*/ 93 h 303"/>
                <a:gd name="T64" fmla="*/ 348 w 348"/>
                <a:gd name="T65" fmla="*/ 92 h 303"/>
                <a:gd name="T66" fmla="*/ 348 w 348"/>
                <a:gd name="T67" fmla="*/ 92 h 303"/>
                <a:gd name="T68" fmla="*/ 348 w 348"/>
                <a:gd name="T69" fmla="*/ 92 h 303"/>
                <a:gd name="T70" fmla="*/ 348 w 348"/>
                <a:gd name="T71" fmla="*/ 92 h 303"/>
                <a:gd name="T72" fmla="*/ 348 w 348"/>
                <a:gd name="T73" fmla="*/ 91 h 303"/>
                <a:gd name="T74" fmla="*/ 260 w 348"/>
                <a:gd name="T75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8" h="303">
                  <a:moveTo>
                    <a:pt x="260" y="0"/>
                  </a:moveTo>
                  <a:cubicBezTo>
                    <a:pt x="185" y="72"/>
                    <a:pt x="185" y="72"/>
                    <a:pt x="185" y="72"/>
                  </a:cubicBezTo>
                  <a:cubicBezTo>
                    <a:pt x="173" y="60"/>
                    <a:pt x="173" y="60"/>
                    <a:pt x="173" y="60"/>
                  </a:cubicBezTo>
                  <a:cubicBezTo>
                    <a:pt x="88" y="146"/>
                    <a:pt x="88" y="146"/>
                    <a:pt x="88" y="146"/>
                  </a:cubicBezTo>
                  <a:cubicBezTo>
                    <a:pt x="30" y="88"/>
                    <a:pt x="30" y="88"/>
                    <a:pt x="30" y="88"/>
                  </a:cubicBezTo>
                  <a:cubicBezTo>
                    <a:pt x="6" y="88"/>
                    <a:pt x="6" y="88"/>
                    <a:pt x="6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74" y="160"/>
                    <a:pt x="74" y="160"/>
                    <a:pt x="74" y="160"/>
                  </a:cubicBezTo>
                  <a:cubicBezTo>
                    <a:pt x="63" y="174"/>
                    <a:pt x="63" y="174"/>
                    <a:pt x="63" y="174"/>
                  </a:cubicBezTo>
                  <a:cubicBezTo>
                    <a:pt x="190" y="303"/>
                    <a:pt x="190" y="303"/>
                    <a:pt x="190" y="303"/>
                  </a:cubicBezTo>
                  <a:cubicBezTo>
                    <a:pt x="280" y="277"/>
                    <a:pt x="346" y="194"/>
                    <a:pt x="348" y="96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348" y="96"/>
                    <a:pt x="348" y="96"/>
                    <a:pt x="348" y="96"/>
                  </a:cubicBezTo>
                  <a:cubicBezTo>
                    <a:pt x="348" y="95"/>
                    <a:pt x="348" y="95"/>
                    <a:pt x="348" y="95"/>
                  </a:cubicBezTo>
                  <a:cubicBezTo>
                    <a:pt x="348" y="95"/>
                    <a:pt x="348" y="95"/>
                    <a:pt x="348" y="95"/>
                  </a:cubicBezTo>
                  <a:cubicBezTo>
                    <a:pt x="348" y="95"/>
                    <a:pt x="348" y="95"/>
                    <a:pt x="348" y="95"/>
                  </a:cubicBezTo>
                  <a:cubicBezTo>
                    <a:pt x="348" y="95"/>
                    <a:pt x="348" y="95"/>
                    <a:pt x="348" y="95"/>
                  </a:cubicBezTo>
                  <a:cubicBezTo>
                    <a:pt x="348" y="95"/>
                    <a:pt x="348" y="94"/>
                    <a:pt x="348" y="94"/>
                  </a:cubicBezTo>
                  <a:cubicBezTo>
                    <a:pt x="348" y="94"/>
                    <a:pt x="348" y="94"/>
                    <a:pt x="348" y="94"/>
                  </a:cubicBezTo>
                  <a:cubicBezTo>
                    <a:pt x="348" y="94"/>
                    <a:pt x="348" y="94"/>
                    <a:pt x="348" y="94"/>
                  </a:cubicBezTo>
                  <a:cubicBezTo>
                    <a:pt x="348" y="94"/>
                    <a:pt x="348" y="94"/>
                    <a:pt x="348" y="94"/>
                  </a:cubicBezTo>
                  <a:cubicBezTo>
                    <a:pt x="348" y="94"/>
                    <a:pt x="348" y="94"/>
                    <a:pt x="348" y="94"/>
                  </a:cubicBezTo>
                  <a:cubicBezTo>
                    <a:pt x="348" y="94"/>
                    <a:pt x="348" y="94"/>
                    <a:pt x="348" y="94"/>
                  </a:cubicBezTo>
                  <a:cubicBezTo>
                    <a:pt x="348" y="94"/>
                    <a:pt x="348" y="94"/>
                    <a:pt x="348" y="93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348" y="92"/>
                    <a:pt x="348" y="92"/>
                    <a:pt x="348" y="92"/>
                  </a:cubicBezTo>
                  <a:cubicBezTo>
                    <a:pt x="348" y="92"/>
                    <a:pt x="348" y="92"/>
                    <a:pt x="348" y="92"/>
                  </a:cubicBezTo>
                  <a:cubicBezTo>
                    <a:pt x="348" y="92"/>
                    <a:pt x="348" y="92"/>
                    <a:pt x="348" y="92"/>
                  </a:cubicBezTo>
                  <a:cubicBezTo>
                    <a:pt x="348" y="92"/>
                    <a:pt x="348" y="92"/>
                    <a:pt x="348" y="92"/>
                  </a:cubicBezTo>
                  <a:cubicBezTo>
                    <a:pt x="348" y="92"/>
                    <a:pt x="348" y="91"/>
                    <a:pt x="348" y="91"/>
                  </a:cubicBezTo>
                  <a:cubicBezTo>
                    <a:pt x="260" y="0"/>
                    <a:pt x="260" y="0"/>
                    <a:pt x="260" y="0"/>
                  </a:cubicBezTo>
                </a:path>
              </a:pathLst>
            </a:custGeom>
            <a:solidFill>
              <a:schemeClr val="bg1">
                <a:lumMod val="85000"/>
                <a:alpha val="3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8"/>
            <p:cNvSpPr/>
            <p:nvPr/>
          </p:nvSpPr>
          <p:spPr bwMode="auto">
            <a:xfrm>
              <a:off x="1262782" y="1854058"/>
              <a:ext cx="437782" cy="309065"/>
            </a:xfrm>
            <a:custGeom>
              <a:avLst/>
              <a:gdLst>
                <a:gd name="T0" fmla="*/ 0 w 619"/>
                <a:gd name="T1" fmla="*/ 209 h 437"/>
                <a:gd name="T2" fmla="*/ 127 w 619"/>
                <a:gd name="T3" fmla="*/ 292 h 437"/>
                <a:gd name="T4" fmla="*/ 150 w 619"/>
                <a:gd name="T5" fmla="*/ 414 h 437"/>
                <a:gd name="T6" fmla="*/ 236 w 619"/>
                <a:gd name="T7" fmla="*/ 352 h 437"/>
                <a:gd name="T8" fmla="*/ 345 w 619"/>
                <a:gd name="T9" fmla="*/ 437 h 437"/>
                <a:gd name="T10" fmla="*/ 619 w 619"/>
                <a:gd name="T11" fmla="*/ 0 h 437"/>
                <a:gd name="T12" fmla="*/ 0 w 619"/>
                <a:gd name="T13" fmla="*/ 209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9" h="437">
                  <a:moveTo>
                    <a:pt x="0" y="209"/>
                  </a:moveTo>
                  <a:lnTo>
                    <a:pt x="127" y="292"/>
                  </a:lnTo>
                  <a:lnTo>
                    <a:pt x="150" y="414"/>
                  </a:lnTo>
                  <a:lnTo>
                    <a:pt x="236" y="352"/>
                  </a:lnTo>
                  <a:lnTo>
                    <a:pt x="345" y="437"/>
                  </a:lnTo>
                  <a:lnTo>
                    <a:pt x="619" y="0"/>
                  </a:lnTo>
                  <a:lnTo>
                    <a:pt x="0" y="2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9"/>
            <p:cNvSpPr/>
            <p:nvPr/>
          </p:nvSpPr>
          <p:spPr bwMode="auto">
            <a:xfrm>
              <a:off x="1352601" y="1854058"/>
              <a:ext cx="347964" cy="292798"/>
            </a:xfrm>
            <a:custGeom>
              <a:avLst/>
              <a:gdLst>
                <a:gd name="T0" fmla="*/ 0 w 492"/>
                <a:gd name="T1" fmla="*/ 292 h 414"/>
                <a:gd name="T2" fmla="*/ 0 w 492"/>
                <a:gd name="T3" fmla="*/ 292 h 414"/>
                <a:gd name="T4" fmla="*/ 23 w 492"/>
                <a:gd name="T5" fmla="*/ 414 h 414"/>
                <a:gd name="T6" fmla="*/ 109 w 492"/>
                <a:gd name="T7" fmla="*/ 352 h 414"/>
                <a:gd name="T8" fmla="*/ 109 w 492"/>
                <a:gd name="T9" fmla="*/ 354 h 414"/>
                <a:gd name="T10" fmla="*/ 492 w 492"/>
                <a:gd name="T11" fmla="*/ 0 h 414"/>
                <a:gd name="T12" fmla="*/ 0 w 492"/>
                <a:gd name="T13" fmla="*/ 29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2" h="414">
                  <a:moveTo>
                    <a:pt x="0" y="292"/>
                  </a:moveTo>
                  <a:lnTo>
                    <a:pt x="0" y="292"/>
                  </a:lnTo>
                  <a:lnTo>
                    <a:pt x="23" y="414"/>
                  </a:lnTo>
                  <a:lnTo>
                    <a:pt x="109" y="352"/>
                  </a:lnTo>
                  <a:lnTo>
                    <a:pt x="109" y="354"/>
                  </a:lnTo>
                  <a:lnTo>
                    <a:pt x="492" y="0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D3D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438292" y="3788548"/>
            <a:ext cx="651484" cy="651484"/>
            <a:chOff x="3873326" y="1629722"/>
            <a:chExt cx="651484" cy="651484"/>
          </a:xfrm>
        </p:grpSpPr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3873326" y="1629722"/>
              <a:ext cx="651484" cy="651484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6"/>
            <p:cNvSpPr/>
            <p:nvPr/>
          </p:nvSpPr>
          <p:spPr bwMode="auto">
            <a:xfrm>
              <a:off x="4018446" y="1759894"/>
              <a:ext cx="506364" cy="520066"/>
            </a:xfrm>
            <a:custGeom>
              <a:avLst/>
              <a:gdLst>
                <a:gd name="T0" fmla="*/ 203 w 342"/>
                <a:gd name="T1" fmla="*/ 0 h 351"/>
                <a:gd name="T2" fmla="*/ 203 w 342"/>
                <a:gd name="T3" fmla="*/ 0 h 351"/>
                <a:gd name="T4" fmla="*/ 188 w 342"/>
                <a:gd name="T5" fmla="*/ 145 h 351"/>
                <a:gd name="T6" fmla="*/ 124 w 342"/>
                <a:gd name="T7" fmla="*/ 211 h 351"/>
                <a:gd name="T8" fmla="*/ 121 w 342"/>
                <a:gd name="T9" fmla="*/ 214 h 351"/>
                <a:gd name="T10" fmla="*/ 120 w 342"/>
                <a:gd name="T11" fmla="*/ 212 h 351"/>
                <a:gd name="T12" fmla="*/ 109 w 342"/>
                <a:gd name="T13" fmla="*/ 214 h 351"/>
                <a:gd name="T14" fmla="*/ 69 w 342"/>
                <a:gd name="T15" fmla="*/ 244 h 351"/>
                <a:gd name="T16" fmla="*/ 63 w 342"/>
                <a:gd name="T17" fmla="*/ 242 h 351"/>
                <a:gd name="T18" fmla="*/ 65 w 342"/>
                <a:gd name="T19" fmla="*/ 188 h 351"/>
                <a:gd name="T20" fmla="*/ 59 w 342"/>
                <a:gd name="T21" fmla="*/ 152 h 351"/>
                <a:gd name="T22" fmla="*/ 43 w 342"/>
                <a:gd name="T23" fmla="*/ 136 h 351"/>
                <a:gd name="T24" fmla="*/ 0 w 342"/>
                <a:gd name="T25" fmla="*/ 184 h 351"/>
                <a:gd name="T26" fmla="*/ 64 w 342"/>
                <a:gd name="T27" fmla="*/ 247 h 351"/>
                <a:gd name="T28" fmla="*/ 54 w 342"/>
                <a:gd name="T29" fmla="*/ 258 h 351"/>
                <a:gd name="T30" fmla="*/ 147 w 342"/>
                <a:gd name="T31" fmla="*/ 351 h 351"/>
                <a:gd name="T32" fmla="*/ 342 w 342"/>
                <a:gd name="T33" fmla="*/ 139 h 351"/>
                <a:gd name="T34" fmla="*/ 203 w 342"/>
                <a:gd name="T35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2" h="351">
                  <a:moveTo>
                    <a:pt x="203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36" y="62"/>
                    <a:pt x="188" y="145"/>
                  </a:cubicBezTo>
                  <a:cubicBezTo>
                    <a:pt x="188" y="145"/>
                    <a:pt x="162" y="198"/>
                    <a:pt x="124" y="211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0" y="212"/>
                    <a:pt x="120" y="212"/>
                    <a:pt x="120" y="212"/>
                  </a:cubicBezTo>
                  <a:cubicBezTo>
                    <a:pt x="116" y="213"/>
                    <a:pt x="113" y="214"/>
                    <a:pt x="109" y="214"/>
                  </a:cubicBezTo>
                  <a:cubicBezTo>
                    <a:pt x="94" y="232"/>
                    <a:pt x="79" y="244"/>
                    <a:pt x="69" y="244"/>
                  </a:cubicBezTo>
                  <a:cubicBezTo>
                    <a:pt x="67" y="244"/>
                    <a:pt x="65" y="243"/>
                    <a:pt x="63" y="242"/>
                  </a:cubicBezTo>
                  <a:cubicBezTo>
                    <a:pt x="54" y="237"/>
                    <a:pt x="55" y="215"/>
                    <a:pt x="65" y="188"/>
                  </a:cubicBezTo>
                  <a:cubicBezTo>
                    <a:pt x="59" y="177"/>
                    <a:pt x="58" y="164"/>
                    <a:pt x="59" y="152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64" y="247"/>
                    <a:pt x="64" y="247"/>
                    <a:pt x="64" y="247"/>
                  </a:cubicBezTo>
                  <a:cubicBezTo>
                    <a:pt x="54" y="258"/>
                    <a:pt x="54" y="258"/>
                    <a:pt x="54" y="258"/>
                  </a:cubicBezTo>
                  <a:cubicBezTo>
                    <a:pt x="147" y="351"/>
                    <a:pt x="147" y="351"/>
                    <a:pt x="147" y="351"/>
                  </a:cubicBezTo>
                  <a:cubicBezTo>
                    <a:pt x="255" y="338"/>
                    <a:pt x="339" y="249"/>
                    <a:pt x="342" y="139"/>
                  </a:cubicBezTo>
                  <a:cubicBezTo>
                    <a:pt x="203" y="0"/>
                    <a:pt x="203" y="0"/>
                    <a:pt x="203" y="0"/>
                  </a:cubicBezTo>
                </a:path>
              </a:pathLst>
            </a:custGeom>
            <a:solidFill>
              <a:schemeClr val="bg1">
                <a:lumMod val="95000"/>
                <a:alpha val="33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7"/>
            <p:cNvSpPr/>
            <p:nvPr/>
          </p:nvSpPr>
          <p:spPr bwMode="auto">
            <a:xfrm>
              <a:off x="4071387" y="1882592"/>
              <a:ext cx="194324" cy="275916"/>
            </a:xfrm>
            <a:custGeom>
              <a:avLst/>
              <a:gdLst>
                <a:gd name="T0" fmla="*/ 113 w 131"/>
                <a:gd name="T1" fmla="*/ 11 h 186"/>
                <a:gd name="T2" fmla="*/ 33 w 131"/>
                <a:gd name="T3" fmla="*/ 74 h 186"/>
                <a:gd name="T4" fmla="*/ 18 w 131"/>
                <a:gd name="T5" fmla="*/ 175 h 186"/>
                <a:gd name="T6" fmla="*/ 98 w 131"/>
                <a:gd name="T7" fmla="*/ 112 h 186"/>
                <a:gd name="T8" fmla="*/ 113 w 131"/>
                <a:gd name="T9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86">
                  <a:moveTo>
                    <a:pt x="113" y="11"/>
                  </a:moveTo>
                  <a:cubicBezTo>
                    <a:pt x="95" y="0"/>
                    <a:pt x="59" y="29"/>
                    <a:pt x="33" y="74"/>
                  </a:cubicBezTo>
                  <a:cubicBezTo>
                    <a:pt x="7" y="120"/>
                    <a:pt x="0" y="165"/>
                    <a:pt x="18" y="175"/>
                  </a:cubicBezTo>
                  <a:cubicBezTo>
                    <a:pt x="36" y="186"/>
                    <a:pt x="71" y="157"/>
                    <a:pt x="98" y="112"/>
                  </a:cubicBezTo>
                  <a:cubicBezTo>
                    <a:pt x="124" y="66"/>
                    <a:pt x="131" y="21"/>
                    <a:pt x="113" y="11"/>
                  </a:cubicBezTo>
                  <a:close/>
                </a:path>
              </a:pathLst>
            </a:custGeom>
            <a:solidFill>
              <a:srgbClr val="F09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8"/>
            <p:cNvSpPr/>
            <p:nvPr/>
          </p:nvSpPr>
          <p:spPr bwMode="auto">
            <a:xfrm>
              <a:off x="4090695" y="1862039"/>
              <a:ext cx="182490" cy="269687"/>
            </a:xfrm>
            <a:custGeom>
              <a:avLst/>
              <a:gdLst>
                <a:gd name="T0" fmla="*/ 109 w 123"/>
                <a:gd name="T1" fmla="*/ 9 h 182"/>
                <a:gd name="T2" fmla="*/ 36 w 123"/>
                <a:gd name="T3" fmla="*/ 76 h 182"/>
                <a:gd name="T4" fmla="*/ 14 w 123"/>
                <a:gd name="T5" fmla="*/ 173 h 182"/>
                <a:gd name="T6" fmla="*/ 87 w 123"/>
                <a:gd name="T7" fmla="*/ 106 h 182"/>
                <a:gd name="T8" fmla="*/ 109 w 123"/>
                <a:gd name="T9" fmla="*/ 9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82">
                  <a:moveTo>
                    <a:pt x="109" y="9"/>
                  </a:moveTo>
                  <a:cubicBezTo>
                    <a:pt x="95" y="0"/>
                    <a:pt x="62" y="30"/>
                    <a:pt x="36" y="76"/>
                  </a:cubicBezTo>
                  <a:cubicBezTo>
                    <a:pt x="10" y="122"/>
                    <a:pt x="0" y="165"/>
                    <a:pt x="14" y="173"/>
                  </a:cubicBezTo>
                  <a:cubicBezTo>
                    <a:pt x="28" y="182"/>
                    <a:pt x="61" y="151"/>
                    <a:pt x="87" y="106"/>
                  </a:cubicBezTo>
                  <a:cubicBezTo>
                    <a:pt x="114" y="60"/>
                    <a:pt x="123" y="17"/>
                    <a:pt x="109" y="9"/>
                  </a:cubicBezTo>
                </a:path>
              </a:pathLst>
            </a:custGeom>
            <a:solidFill>
              <a:srgbClr val="F9B1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9"/>
            <p:cNvSpPr>
              <a:spLocks noEditPoints="1"/>
            </p:cNvSpPr>
            <p:nvPr/>
          </p:nvSpPr>
          <p:spPr bwMode="auto">
            <a:xfrm>
              <a:off x="4014086" y="1890066"/>
              <a:ext cx="306434" cy="268442"/>
            </a:xfrm>
            <a:custGeom>
              <a:avLst/>
              <a:gdLst>
                <a:gd name="T0" fmla="*/ 154 w 207"/>
                <a:gd name="T1" fmla="*/ 72 h 181"/>
                <a:gd name="T2" fmla="*/ 102 w 207"/>
                <a:gd name="T3" fmla="*/ 92 h 181"/>
                <a:gd name="T4" fmla="*/ 124 w 207"/>
                <a:gd name="T5" fmla="*/ 115 h 181"/>
                <a:gd name="T6" fmla="*/ 142 w 207"/>
                <a:gd name="T7" fmla="*/ 174 h 181"/>
                <a:gd name="T8" fmla="*/ 142 w 207"/>
                <a:gd name="T9" fmla="*/ 174 h 181"/>
                <a:gd name="T10" fmla="*/ 142 w 207"/>
                <a:gd name="T11" fmla="*/ 174 h 181"/>
                <a:gd name="T12" fmla="*/ 142 w 207"/>
                <a:gd name="T13" fmla="*/ 174 h 181"/>
                <a:gd name="T14" fmla="*/ 146 w 207"/>
                <a:gd name="T15" fmla="*/ 179 h 181"/>
                <a:gd name="T16" fmla="*/ 157 w 207"/>
                <a:gd name="T17" fmla="*/ 176 h 181"/>
                <a:gd name="T18" fmla="*/ 157 w 207"/>
                <a:gd name="T19" fmla="*/ 176 h 181"/>
                <a:gd name="T20" fmla="*/ 173 w 207"/>
                <a:gd name="T21" fmla="*/ 149 h 181"/>
                <a:gd name="T22" fmla="*/ 154 w 207"/>
                <a:gd name="T23" fmla="*/ 72 h 181"/>
                <a:gd name="T24" fmla="*/ 18 w 207"/>
                <a:gd name="T25" fmla="*/ 59 h 181"/>
                <a:gd name="T26" fmla="*/ 2 w 207"/>
                <a:gd name="T27" fmla="*/ 86 h 181"/>
                <a:gd name="T28" fmla="*/ 2 w 207"/>
                <a:gd name="T29" fmla="*/ 86 h 181"/>
                <a:gd name="T30" fmla="*/ 5 w 207"/>
                <a:gd name="T31" fmla="*/ 98 h 181"/>
                <a:gd name="T32" fmla="*/ 11 w 207"/>
                <a:gd name="T33" fmla="*/ 98 h 181"/>
                <a:gd name="T34" fmla="*/ 11 w 207"/>
                <a:gd name="T35" fmla="*/ 98 h 181"/>
                <a:gd name="T36" fmla="*/ 11 w 207"/>
                <a:gd name="T37" fmla="*/ 98 h 181"/>
                <a:gd name="T38" fmla="*/ 11 w 207"/>
                <a:gd name="T39" fmla="*/ 98 h 181"/>
                <a:gd name="T40" fmla="*/ 71 w 207"/>
                <a:gd name="T41" fmla="*/ 85 h 181"/>
                <a:gd name="T42" fmla="*/ 102 w 207"/>
                <a:gd name="T43" fmla="*/ 92 h 181"/>
                <a:gd name="T44" fmla="*/ 93 w 207"/>
                <a:gd name="T45" fmla="*/ 37 h 181"/>
                <a:gd name="T46" fmla="*/ 18 w 207"/>
                <a:gd name="T47" fmla="*/ 5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7" h="181">
                  <a:moveTo>
                    <a:pt x="154" y="72"/>
                  </a:moveTo>
                  <a:cubicBezTo>
                    <a:pt x="102" y="92"/>
                    <a:pt x="102" y="92"/>
                    <a:pt x="102" y="92"/>
                  </a:cubicBezTo>
                  <a:cubicBezTo>
                    <a:pt x="124" y="115"/>
                    <a:pt x="124" y="115"/>
                    <a:pt x="124" y="115"/>
                  </a:cubicBezTo>
                  <a:cubicBezTo>
                    <a:pt x="142" y="174"/>
                    <a:pt x="142" y="174"/>
                    <a:pt x="142" y="174"/>
                  </a:cubicBezTo>
                  <a:cubicBezTo>
                    <a:pt x="142" y="174"/>
                    <a:pt x="142" y="174"/>
                    <a:pt x="142" y="174"/>
                  </a:cubicBezTo>
                  <a:cubicBezTo>
                    <a:pt x="142" y="174"/>
                    <a:pt x="142" y="174"/>
                    <a:pt x="142" y="174"/>
                  </a:cubicBezTo>
                  <a:cubicBezTo>
                    <a:pt x="142" y="174"/>
                    <a:pt x="142" y="174"/>
                    <a:pt x="142" y="174"/>
                  </a:cubicBezTo>
                  <a:cubicBezTo>
                    <a:pt x="143" y="176"/>
                    <a:pt x="144" y="178"/>
                    <a:pt x="146" y="179"/>
                  </a:cubicBezTo>
                  <a:cubicBezTo>
                    <a:pt x="150" y="181"/>
                    <a:pt x="155" y="180"/>
                    <a:pt x="157" y="176"/>
                  </a:cubicBezTo>
                  <a:cubicBezTo>
                    <a:pt x="157" y="176"/>
                    <a:pt x="157" y="176"/>
                    <a:pt x="157" y="176"/>
                  </a:cubicBezTo>
                  <a:cubicBezTo>
                    <a:pt x="173" y="149"/>
                    <a:pt x="173" y="149"/>
                    <a:pt x="173" y="149"/>
                  </a:cubicBezTo>
                  <a:cubicBezTo>
                    <a:pt x="207" y="90"/>
                    <a:pt x="154" y="72"/>
                    <a:pt x="154" y="72"/>
                  </a:cubicBezTo>
                  <a:close/>
                  <a:moveTo>
                    <a:pt x="18" y="59"/>
                  </a:moveTo>
                  <a:cubicBezTo>
                    <a:pt x="2" y="86"/>
                    <a:pt x="2" y="86"/>
                    <a:pt x="2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0" y="90"/>
                    <a:pt x="1" y="95"/>
                    <a:pt x="5" y="98"/>
                  </a:cubicBezTo>
                  <a:cubicBezTo>
                    <a:pt x="7" y="99"/>
                    <a:pt x="9" y="99"/>
                    <a:pt x="11" y="98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102" y="92"/>
                    <a:pt x="102" y="92"/>
                    <a:pt x="102" y="92"/>
                  </a:cubicBezTo>
                  <a:cubicBezTo>
                    <a:pt x="93" y="37"/>
                    <a:pt x="93" y="37"/>
                    <a:pt x="93" y="37"/>
                  </a:cubicBezTo>
                  <a:cubicBezTo>
                    <a:pt x="93" y="37"/>
                    <a:pt x="52" y="0"/>
                    <a:pt x="18" y="59"/>
                  </a:cubicBezTo>
                  <a:close/>
                </a:path>
              </a:pathLst>
            </a:custGeom>
            <a:solidFill>
              <a:srgbClr val="3A4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10"/>
            <p:cNvSpPr>
              <a:spLocks noEditPoints="1"/>
            </p:cNvSpPr>
            <p:nvPr/>
          </p:nvSpPr>
          <p:spPr bwMode="auto">
            <a:xfrm>
              <a:off x="4058308" y="1759894"/>
              <a:ext cx="309548" cy="355638"/>
            </a:xfrm>
            <a:custGeom>
              <a:avLst/>
              <a:gdLst>
                <a:gd name="T0" fmla="*/ 176 w 209"/>
                <a:gd name="T1" fmla="*/ 0 h 240"/>
                <a:gd name="T2" fmla="*/ 176 w 209"/>
                <a:gd name="T3" fmla="*/ 0 h 240"/>
                <a:gd name="T4" fmla="*/ 176 w 209"/>
                <a:gd name="T5" fmla="*/ 0 h 240"/>
                <a:gd name="T6" fmla="*/ 176 w 209"/>
                <a:gd name="T7" fmla="*/ 0 h 240"/>
                <a:gd name="T8" fmla="*/ 176 w 209"/>
                <a:gd name="T9" fmla="*/ 0 h 240"/>
                <a:gd name="T10" fmla="*/ 58 w 209"/>
                <a:gd name="T11" fmla="*/ 85 h 240"/>
                <a:gd name="T12" fmla="*/ 56 w 209"/>
                <a:gd name="T13" fmla="*/ 207 h 240"/>
                <a:gd name="T14" fmla="*/ 57 w 209"/>
                <a:gd name="T15" fmla="*/ 207 h 240"/>
                <a:gd name="T16" fmla="*/ 161 w 209"/>
                <a:gd name="T17" fmla="*/ 145 h 240"/>
                <a:gd name="T18" fmla="*/ 176 w 209"/>
                <a:gd name="T1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240">
                  <a:moveTo>
                    <a:pt x="176" y="0"/>
                  </a:moveTo>
                  <a:cubicBezTo>
                    <a:pt x="176" y="0"/>
                    <a:pt x="176" y="0"/>
                    <a:pt x="176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0"/>
                    <a:pt x="176" y="0"/>
                    <a:pt x="176" y="0"/>
                  </a:cubicBezTo>
                  <a:moveTo>
                    <a:pt x="176" y="0"/>
                  </a:moveTo>
                  <a:cubicBezTo>
                    <a:pt x="176" y="0"/>
                    <a:pt x="106" y="2"/>
                    <a:pt x="58" y="85"/>
                  </a:cubicBezTo>
                  <a:cubicBezTo>
                    <a:pt x="58" y="85"/>
                    <a:pt x="0" y="174"/>
                    <a:pt x="56" y="207"/>
                  </a:cubicBezTo>
                  <a:cubicBezTo>
                    <a:pt x="57" y="207"/>
                    <a:pt x="57" y="207"/>
                    <a:pt x="57" y="207"/>
                  </a:cubicBezTo>
                  <a:cubicBezTo>
                    <a:pt x="114" y="240"/>
                    <a:pt x="161" y="145"/>
                    <a:pt x="161" y="145"/>
                  </a:cubicBezTo>
                  <a:cubicBezTo>
                    <a:pt x="209" y="62"/>
                    <a:pt x="176" y="0"/>
                    <a:pt x="176" y="0"/>
                  </a:cubicBezTo>
                </a:path>
              </a:pathLst>
            </a:custGeom>
            <a:solidFill>
              <a:srgbClr val="464E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11"/>
            <p:cNvSpPr/>
            <p:nvPr/>
          </p:nvSpPr>
          <p:spPr bwMode="auto">
            <a:xfrm>
              <a:off x="4105643" y="2001554"/>
              <a:ext cx="111487" cy="79723"/>
            </a:xfrm>
            <a:custGeom>
              <a:avLst/>
              <a:gdLst>
                <a:gd name="T0" fmla="*/ 31 w 75"/>
                <a:gd name="T1" fmla="*/ 34 h 54"/>
                <a:gd name="T2" fmla="*/ 30 w 75"/>
                <a:gd name="T3" fmla="*/ 34 h 54"/>
                <a:gd name="T4" fmla="*/ 0 w 75"/>
                <a:gd name="T5" fmla="*/ 0 h 54"/>
                <a:gd name="T6" fmla="*/ 24 w 75"/>
                <a:gd name="T7" fmla="*/ 44 h 54"/>
                <a:gd name="T8" fmla="*/ 25 w 75"/>
                <a:gd name="T9" fmla="*/ 44 h 54"/>
                <a:gd name="T10" fmla="*/ 75 w 75"/>
                <a:gd name="T11" fmla="*/ 44 h 54"/>
                <a:gd name="T12" fmla="*/ 31 w 75"/>
                <a:gd name="T13" fmla="*/ 3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54">
                  <a:moveTo>
                    <a:pt x="31" y="34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14" y="25"/>
                    <a:pt x="4" y="13"/>
                    <a:pt x="0" y="0"/>
                  </a:cubicBezTo>
                  <a:cubicBezTo>
                    <a:pt x="0" y="17"/>
                    <a:pt x="6" y="33"/>
                    <a:pt x="24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43" y="54"/>
                    <a:pt x="60" y="52"/>
                    <a:pt x="75" y="44"/>
                  </a:cubicBezTo>
                  <a:cubicBezTo>
                    <a:pt x="61" y="46"/>
                    <a:pt x="47" y="44"/>
                    <a:pt x="31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12"/>
            <p:cNvSpPr>
              <a:spLocks noEditPoints="1"/>
            </p:cNvSpPr>
            <p:nvPr/>
          </p:nvSpPr>
          <p:spPr bwMode="auto">
            <a:xfrm>
              <a:off x="4231455" y="1759894"/>
              <a:ext cx="107127" cy="91557"/>
            </a:xfrm>
            <a:custGeom>
              <a:avLst/>
              <a:gdLst>
                <a:gd name="T0" fmla="*/ 59 w 72"/>
                <a:gd name="T1" fmla="*/ 0 h 62"/>
                <a:gd name="T2" fmla="*/ 59 w 72"/>
                <a:gd name="T3" fmla="*/ 0 h 62"/>
                <a:gd name="T4" fmla="*/ 59 w 72"/>
                <a:gd name="T5" fmla="*/ 0 h 62"/>
                <a:gd name="T6" fmla="*/ 59 w 72"/>
                <a:gd name="T7" fmla="*/ 0 h 62"/>
                <a:gd name="T8" fmla="*/ 0 w 72"/>
                <a:gd name="T9" fmla="*/ 22 h 62"/>
                <a:gd name="T10" fmla="*/ 33 w 72"/>
                <a:gd name="T11" fmla="*/ 45 h 62"/>
                <a:gd name="T12" fmla="*/ 70 w 72"/>
                <a:gd name="T13" fmla="*/ 62 h 62"/>
                <a:gd name="T14" fmla="*/ 59 w 72"/>
                <a:gd name="T1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62"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lose/>
                  <a:moveTo>
                    <a:pt x="59" y="0"/>
                  </a:moveTo>
                  <a:cubicBezTo>
                    <a:pt x="59" y="0"/>
                    <a:pt x="32" y="1"/>
                    <a:pt x="0" y="22"/>
                  </a:cubicBezTo>
                  <a:cubicBezTo>
                    <a:pt x="9" y="30"/>
                    <a:pt x="20" y="38"/>
                    <a:pt x="33" y="45"/>
                  </a:cubicBezTo>
                  <a:cubicBezTo>
                    <a:pt x="45" y="52"/>
                    <a:pt x="58" y="58"/>
                    <a:pt x="70" y="62"/>
                  </a:cubicBezTo>
                  <a:cubicBezTo>
                    <a:pt x="72" y="24"/>
                    <a:pt x="59" y="0"/>
                    <a:pt x="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13"/>
            <p:cNvSpPr/>
            <p:nvPr/>
          </p:nvSpPr>
          <p:spPr bwMode="auto">
            <a:xfrm>
              <a:off x="4188480" y="1848959"/>
              <a:ext cx="100899" cy="100276"/>
            </a:xfrm>
            <a:custGeom>
              <a:avLst/>
              <a:gdLst>
                <a:gd name="T0" fmla="*/ 49 w 68"/>
                <a:gd name="T1" fmla="*/ 8 h 68"/>
                <a:gd name="T2" fmla="*/ 8 w 68"/>
                <a:gd name="T3" fmla="*/ 19 h 68"/>
                <a:gd name="T4" fmla="*/ 19 w 68"/>
                <a:gd name="T5" fmla="*/ 60 h 68"/>
                <a:gd name="T6" fmla="*/ 60 w 68"/>
                <a:gd name="T7" fmla="*/ 49 h 68"/>
                <a:gd name="T8" fmla="*/ 49 w 68"/>
                <a:gd name="T9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49" y="8"/>
                  </a:moveTo>
                  <a:cubicBezTo>
                    <a:pt x="34" y="0"/>
                    <a:pt x="16" y="4"/>
                    <a:pt x="8" y="19"/>
                  </a:cubicBezTo>
                  <a:cubicBezTo>
                    <a:pt x="0" y="33"/>
                    <a:pt x="5" y="51"/>
                    <a:pt x="19" y="60"/>
                  </a:cubicBezTo>
                  <a:cubicBezTo>
                    <a:pt x="33" y="68"/>
                    <a:pt x="51" y="63"/>
                    <a:pt x="60" y="49"/>
                  </a:cubicBezTo>
                  <a:cubicBezTo>
                    <a:pt x="68" y="34"/>
                    <a:pt x="63" y="16"/>
                    <a:pt x="49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14"/>
            <p:cNvSpPr/>
            <p:nvPr/>
          </p:nvSpPr>
          <p:spPr bwMode="auto">
            <a:xfrm>
              <a:off x="4200314" y="1860793"/>
              <a:ext cx="75986" cy="75363"/>
            </a:xfrm>
            <a:custGeom>
              <a:avLst/>
              <a:gdLst>
                <a:gd name="T0" fmla="*/ 37 w 51"/>
                <a:gd name="T1" fmla="*/ 6 h 51"/>
                <a:gd name="T2" fmla="*/ 6 w 51"/>
                <a:gd name="T3" fmla="*/ 14 h 51"/>
                <a:gd name="T4" fmla="*/ 15 w 51"/>
                <a:gd name="T5" fmla="*/ 45 h 51"/>
                <a:gd name="T6" fmla="*/ 45 w 51"/>
                <a:gd name="T7" fmla="*/ 37 h 51"/>
                <a:gd name="T8" fmla="*/ 37 w 51"/>
                <a:gd name="T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1">
                  <a:moveTo>
                    <a:pt x="37" y="6"/>
                  </a:moveTo>
                  <a:cubicBezTo>
                    <a:pt x="26" y="0"/>
                    <a:pt x="13" y="4"/>
                    <a:pt x="6" y="14"/>
                  </a:cubicBezTo>
                  <a:cubicBezTo>
                    <a:pt x="0" y="25"/>
                    <a:pt x="4" y="39"/>
                    <a:pt x="15" y="45"/>
                  </a:cubicBezTo>
                  <a:cubicBezTo>
                    <a:pt x="25" y="51"/>
                    <a:pt x="39" y="48"/>
                    <a:pt x="45" y="37"/>
                  </a:cubicBezTo>
                  <a:cubicBezTo>
                    <a:pt x="51" y="26"/>
                    <a:pt x="48" y="12"/>
                    <a:pt x="37" y="6"/>
                  </a:cubicBezTo>
                </a:path>
              </a:pathLst>
            </a:custGeom>
            <a:solidFill>
              <a:srgbClr val="509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15"/>
            <p:cNvSpPr/>
            <p:nvPr/>
          </p:nvSpPr>
          <p:spPr bwMode="auto">
            <a:xfrm>
              <a:off x="4222736" y="1872627"/>
              <a:ext cx="25536" cy="21799"/>
            </a:xfrm>
            <a:custGeom>
              <a:avLst/>
              <a:gdLst>
                <a:gd name="T0" fmla="*/ 8 w 17"/>
                <a:gd name="T1" fmla="*/ 0 h 15"/>
                <a:gd name="T2" fmla="*/ 2 w 17"/>
                <a:gd name="T3" fmla="*/ 4 h 15"/>
                <a:gd name="T4" fmla="*/ 4 w 17"/>
                <a:gd name="T5" fmla="*/ 14 h 15"/>
                <a:gd name="T6" fmla="*/ 8 w 17"/>
                <a:gd name="T7" fmla="*/ 15 h 15"/>
                <a:gd name="T8" fmla="*/ 15 w 17"/>
                <a:gd name="T9" fmla="*/ 11 h 15"/>
                <a:gd name="T10" fmla="*/ 12 w 17"/>
                <a:gd name="T11" fmla="*/ 1 h 15"/>
                <a:gd name="T12" fmla="*/ 8 w 17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5">
                  <a:moveTo>
                    <a:pt x="8" y="0"/>
                  </a:moveTo>
                  <a:cubicBezTo>
                    <a:pt x="6" y="0"/>
                    <a:pt x="3" y="1"/>
                    <a:pt x="2" y="4"/>
                  </a:cubicBezTo>
                  <a:cubicBezTo>
                    <a:pt x="0" y="7"/>
                    <a:pt x="1" y="12"/>
                    <a:pt x="4" y="14"/>
                  </a:cubicBezTo>
                  <a:cubicBezTo>
                    <a:pt x="6" y="15"/>
                    <a:pt x="7" y="15"/>
                    <a:pt x="8" y="15"/>
                  </a:cubicBezTo>
                  <a:cubicBezTo>
                    <a:pt x="11" y="15"/>
                    <a:pt x="13" y="14"/>
                    <a:pt x="15" y="11"/>
                  </a:cubicBezTo>
                  <a:cubicBezTo>
                    <a:pt x="17" y="8"/>
                    <a:pt x="15" y="3"/>
                    <a:pt x="12" y="1"/>
                  </a:cubicBezTo>
                  <a:cubicBezTo>
                    <a:pt x="11" y="0"/>
                    <a:pt x="9" y="0"/>
                    <a:pt x="8" y="0"/>
                  </a:cubicBezTo>
                </a:path>
              </a:pathLst>
            </a:custGeom>
            <a:solidFill>
              <a:srgbClr val="85B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16"/>
            <p:cNvSpPr/>
            <p:nvPr/>
          </p:nvSpPr>
          <p:spPr bwMode="auto">
            <a:xfrm>
              <a:off x="4117477" y="1966052"/>
              <a:ext cx="87820" cy="133286"/>
            </a:xfrm>
            <a:custGeom>
              <a:avLst/>
              <a:gdLst>
                <a:gd name="T0" fmla="*/ 54 w 59"/>
                <a:gd name="T1" fmla="*/ 3 h 90"/>
                <a:gd name="T2" fmla="*/ 20 w 59"/>
                <a:gd name="T3" fmla="*/ 40 h 90"/>
                <a:gd name="T4" fmla="*/ 5 w 59"/>
                <a:gd name="T5" fmla="*/ 87 h 90"/>
                <a:gd name="T6" fmla="*/ 39 w 59"/>
                <a:gd name="T7" fmla="*/ 51 h 90"/>
                <a:gd name="T8" fmla="*/ 54 w 59"/>
                <a:gd name="T9" fmla="*/ 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90">
                  <a:moveTo>
                    <a:pt x="54" y="3"/>
                  </a:moveTo>
                  <a:cubicBezTo>
                    <a:pt x="49" y="0"/>
                    <a:pt x="33" y="16"/>
                    <a:pt x="20" y="40"/>
                  </a:cubicBezTo>
                  <a:cubicBezTo>
                    <a:pt x="7" y="63"/>
                    <a:pt x="0" y="84"/>
                    <a:pt x="5" y="87"/>
                  </a:cubicBezTo>
                  <a:cubicBezTo>
                    <a:pt x="11" y="90"/>
                    <a:pt x="26" y="74"/>
                    <a:pt x="39" y="51"/>
                  </a:cubicBezTo>
                  <a:cubicBezTo>
                    <a:pt x="53" y="28"/>
                    <a:pt x="59" y="6"/>
                    <a:pt x="54" y="3"/>
                  </a:cubicBezTo>
                  <a:close/>
                </a:path>
              </a:pathLst>
            </a:custGeom>
            <a:solidFill>
              <a:srgbClr val="3A4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798865" y="2686438"/>
            <a:ext cx="648000" cy="648000"/>
            <a:chOff x="5192176" y="1645847"/>
            <a:chExt cx="710404" cy="709220"/>
          </a:xfrm>
        </p:grpSpPr>
        <p:sp>
          <p:nvSpPr>
            <p:cNvPr id="35" name="Oval 20"/>
            <p:cNvSpPr>
              <a:spLocks noChangeArrowheads="1"/>
            </p:cNvSpPr>
            <p:nvPr/>
          </p:nvSpPr>
          <p:spPr bwMode="auto">
            <a:xfrm>
              <a:off x="5192176" y="1645847"/>
              <a:ext cx="710404" cy="70922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21"/>
            <p:cNvSpPr>
              <a:spLocks noEditPoints="1"/>
            </p:cNvSpPr>
            <p:nvPr/>
          </p:nvSpPr>
          <p:spPr bwMode="auto">
            <a:xfrm>
              <a:off x="5361489" y="1850680"/>
              <a:ext cx="541091" cy="499651"/>
            </a:xfrm>
            <a:custGeom>
              <a:avLst/>
              <a:gdLst>
                <a:gd name="T0" fmla="*/ 88 w 335"/>
                <a:gd name="T1" fmla="*/ 161 h 310"/>
                <a:gd name="T2" fmla="*/ 88 w 335"/>
                <a:gd name="T3" fmla="*/ 161 h 310"/>
                <a:gd name="T4" fmla="*/ 142 w 335"/>
                <a:gd name="T5" fmla="*/ 161 h 310"/>
                <a:gd name="T6" fmla="*/ 144 w 335"/>
                <a:gd name="T7" fmla="*/ 178 h 310"/>
                <a:gd name="T8" fmla="*/ 148 w 335"/>
                <a:gd name="T9" fmla="*/ 186 h 310"/>
                <a:gd name="T10" fmla="*/ 154 w 335"/>
                <a:gd name="T11" fmla="*/ 191 h 310"/>
                <a:gd name="T12" fmla="*/ 152 w 335"/>
                <a:gd name="T13" fmla="*/ 193 h 310"/>
                <a:gd name="T14" fmla="*/ 115 w 335"/>
                <a:gd name="T15" fmla="*/ 193 h 310"/>
                <a:gd name="T16" fmla="*/ 115 w 335"/>
                <a:gd name="T17" fmla="*/ 193 h 310"/>
                <a:gd name="T18" fmla="*/ 78 w 335"/>
                <a:gd name="T19" fmla="*/ 193 h 310"/>
                <a:gd name="T20" fmla="*/ 76 w 335"/>
                <a:gd name="T21" fmla="*/ 191 h 310"/>
                <a:gd name="T22" fmla="*/ 82 w 335"/>
                <a:gd name="T23" fmla="*/ 186 h 310"/>
                <a:gd name="T24" fmla="*/ 86 w 335"/>
                <a:gd name="T25" fmla="*/ 178 h 310"/>
                <a:gd name="T26" fmla="*/ 88 w 335"/>
                <a:gd name="T27" fmla="*/ 161 h 310"/>
                <a:gd name="T28" fmla="*/ 228 w 335"/>
                <a:gd name="T29" fmla="*/ 0 h 310"/>
                <a:gd name="T30" fmla="*/ 192 w 335"/>
                <a:gd name="T31" fmla="*/ 36 h 310"/>
                <a:gd name="T32" fmla="*/ 156 w 335"/>
                <a:gd name="T33" fmla="*/ 0 h 310"/>
                <a:gd name="T34" fmla="*/ 0 w 335"/>
                <a:gd name="T35" fmla="*/ 156 h 310"/>
                <a:gd name="T36" fmla="*/ 152 w 335"/>
                <a:gd name="T37" fmla="*/ 310 h 310"/>
                <a:gd name="T38" fmla="*/ 335 w 335"/>
                <a:gd name="T39" fmla="*/ 106 h 310"/>
                <a:gd name="T40" fmla="*/ 228 w 335"/>
                <a:gd name="T41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5" h="310">
                  <a:moveTo>
                    <a:pt x="88" y="161"/>
                  </a:moveTo>
                  <a:cubicBezTo>
                    <a:pt x="88" y="161"/>
                    <a:pt x="88" y="161"/>
                    <a:pt x="88" y="161"/>
                  </a:cubicBezTo>
                  <a:cubicBezTo>
                    <a:pt x="142" y="161"/>
                    <a:pt x="142" y="161"/>
                    <a:pt x="142" y="161"/>
                  </a:cubicBezTo>
                  <a:cubicBezTo>
                    <a:pt x="144" y="178"/>
                    <a:pt x="144" y="178"/>
                    <a:pt x="144" y="178"/>
                  </a:cubicBezTo>
                  <a:cubicBezTo>
                    <a:pt x="144" y="178"/>
                    <a:pt x="144" y="183"/>
                    <a:pt x="148" y="186"/>
                  </a:cubicBezTo>
                  <a:cubicBezTo>
                    <a:pt x="152" y="189"/>
                    <a:pt x="154" y="191"/>
                    <a:pt x="154" y="191"/>
                  </a:cubicBezTo>
                  <a:cubicBezTo>
                    <a:pt x="154" y="191"/>
                    <a:pt x="157" y="192"/>
                    <a:pt x="152" y="193"/>
                  </a:cubicBezTo>
                  <a:cubicBezTo>
                    <a:pt x="148" y="193"/>
                    <a:pt x="140" y="193"/>
                    <a:pt x="115" y="193"/>
                  </a:cubicBezTo>
                  <a:cubicBezTo>
                    <a:pt x="115" y="193"/>
                    <a:pt x="115" y="193"/>
                    <a:pt x="115" y="193"/>
                  </a:cubicBezTo>
                  <a:cubicBezTo>
                    <a:pt x="90" y="193"/>
                    <a:pt x="82" y="193"/>
                    <a:pt x="78" y="193"/>
                  </a:cubicBezTo>
                  <a:cubicBezTo>
                    <a:pt x="73" y="192"/>
                    <a:pt x="76" y="191"/>
                    <a:pt x="76" y="191"/>
                  </a:cubicBezTo>
                  <a:cubicBezTo>
                    <a:pt x="76" y="191"/>
                    <a:pt x="78" y="189"/>
                    <a:pt x="82" y="186"/>
                  </a:cubicBezTo>
                  <a:cubicBezTo>
                    <a:pt x="86" y="183"/>
                    <a:pt x="86" y="178"/>
                    <a:pt x="86" y="178"/>
                  </a:cubicBezTo>
                  <a:cubicBezTo>
                    <a:pt x="88" y="161"/>
                    <a:pt x="88" y="161"/>
                    <a:pt x="88" y="161"/>
                  </a:cubicBezTo>
                  <a:moveTo>
                    <a:pt x="228" y="0"/>
                  </a:moveTo>
                  <a:cubicBezTo>
                    <a:pt x="192" y="36"/>
                    <a:pt x="192" y="36"/>
                    <a:pt x="192" y="36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152" y="310"/>
                    <a:pt x="152" y="310"/>
                    <a:pt x="152" y="310"/>
                  </a:cubicBezTo>
                  <a:cubicBezTo>
                    <a:pt x="252" y="293"/>
                    <a:pt x="328" y="209"/>
                    <a:pt x="335" y="106"/>
                  </a:cubicBezTo>
                  <a:cubicBezTo>
                    <a:pt x="228" y="0"/>
                    <a:pt x="228" y="0"/>
                    <a:pt x="228" y="0"/>
                  </a:cubicBezTo>
                </a:path>
              </a:pathLst>
            </a:custGeom>
            <a:solidFill>
              <a:schemeClr val="bg1">
                <a:lumMod val="50000"/>
                <a:alpha val="36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22"/>
            <p:cNvSpPr/>
            <p:nvPr/>
          </p:nvSpPr>
          <p:spPr bwMode="auto">
            <a:xfrm>
              <a:off x="5479889" y="2109977"/>
              <a:ext cx="134977" cy="52096"/>
            </a:xfrm>
            <a:custGeom>
              <a:avLst/>
              <a:gdLst>
                <a:gd name="T0" fmla="*/ 81 w 84"/>
                <a:gd name="T1" fmla="*/ 30 h 32"/>
                <a:gd name="T2" fmla="*/ 75 w 84"/>
                <a:gd name="T3" fmla="*/ 25 h 32"/>
                <a:gd name="T4" fmla="*/ 71 w 84"/>
                <a:gd name="T5" fmla="*/ 17 h 32"/>
                <a:gd name="T6" fmla="*/ 69 w 84"/>
                <a:gd name="T7" fmla="*/ 0 h 32"/>
                <a:gd name="T8" fmla="*/ 15 w 84"/>
                <a:gd name="T9" fmla="*/ 0 h 32"/>
                <a:gd name="T10" fmla="*/ 13 w 84"/>
                <a:gd name="T11" fmla="*/ 17 h 32"/>
                <a:gd name="T12" fmla="*/ 9 w 84"/>
                <a:gd name="T13" fmla="*/ 25 h 32"/>
                <a:gd name="T14" fmla="*/ 3 w 84"/>
                <a:gd name="T15" fmla="*/ 30 h 32"/>
                <a:gd name="T16" fmla="*/ 5 w 84"/>
                <a:gd name="T17" fmla="*/ 32 h 32"/>
                <a:gd name="T18" fmla="*/ 42 w 84"/>
                <a:gd name="T19" fmla="*/ 32 h 32"/>
                <a:gd name="T20" fmla="*/ 42 w 84"/>
                <a:gd name="T21" fmla="*/ 32 h 32"/>
                <a:gd name="T22" fmla="*/ 79 w 84"/>
                <a:gd name="T23" fmla="*/ 32 h 32"/>
                <a:gd name="T24" fmla="*/ 81 w 84"/>
                <a:gd name="T25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32">
                  <a:moveTo>
                    <a:pt x="81" y="30"/>
                  </a:moveTo>
                  <a:cubicBezTo>
                    <a:pt x="81" y="30"/>
                    <a:pt x="79" y="28"/>
                    <a:pt x="75" y="25"/>
                  </a:cubicBezTo>
                  <a:cubicBezTo>
                    <a:pt x="71" y="22"/>
                    <a:pt x="71" y="17"/>
                    <a:pt x="71" y="17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22"/>
                    <a:pt x="9" y="25"/>
                  </a:cubicBezTo>
                  <a:cubicBezTo>
                    <a:pt x="5" y="28"/>
                    <a:pt x="3" y="30"/>
                    <a:pt x="3" y="30"/>
                  </a:cubicBezTo>
                  <a:cubicBezTo>
                    <a:pt x="3" y="30"/>
                    <a:pt x="0" y="31"/>
                    <a:pt x="5" y="32"/>
                  </a:cubicBezTo>
                  <a:cubicBezTo>
                    <a:pt x="9" y="32"/>
                    <a:pt x="17" y="32"/>
                    <a:pt x="42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67" y="32"/>
                    <a:pt x="75" y="32"/>
                    <a:pt x="79" y="32"/>
                  </a:cubicBezTo>
                  <a:cubicBezTo>
                    <a:pt x="84" y="31"/>
                    <a:pt x="81" y="30"/>
                    <a:pt x="81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23"/>
            <p:cNvSpPr/>
            <p:nvPr/>
          </p:nvSpPr>
          <p:spPr bwMode="auto">
            <a:xfrm>
              <a:off x="5502386" y="2109977"/>
              <a:ext cx="89985" cy="20128"/>
            </a:xfrm>
            <a:custGeom>
              <a:avLst/>
              <a:gdLst>
                <a:gd name="T0" fmla="*/ 75 w 76"/>
                <a:gd name="T1" fmla="*/ 0 h 17"/>
                <a:gd name="T2" fmla="*/ 1 w 76"/>
                <a:gd name="T3" fmla="*/ 0 h 17"/>
                <a:gd name="T4" fmla="*/ 0 w 76"/>
                <a:gd name="T5" fmla="*/ 17 h 17"/>
                <a:gd name="T6" fmla="*/ 76 w 76"/>
                <a:gd name="T7" fmla="*/ 17 h 17"/>
                <a:gd name="T8" fmla="*/ 75 w 7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7">
                  <a:moveTo>
                    <a:pt x="75" y="0"/>
                  </a:moveTo>
                  <a:lnTo>
                    <a:pt x="1" y="0"/>
                  </a:lnTo>
                  <a:lnTo>
                    <a:pt x="0" y="17"/>
                  </a:lnTo>
                  <a:lnTo>
                    <a:pt x="76" y="17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24"/>
            <p:cNvSpPr/>
            <p:nvPr/>
          </p:nvSpPr>
          <p:spPr bwMode="auto">
            <a:xfrm>
              <a:off x="5502386" y="2109977"/>
              <a:ext cx="89985" cy="20128"/>
            </a:xfrm>
            <a:custGeom>
              <a:avLst/>
              <a:gdLst>
                <a:gd name="T0" fmla="*/ 75 w 76"/>
                <a:gd name="T1" fmla="*/ 0 h 17"/>
                <a:gd name="T2" fmla="*/ 1 w 76"/>
                <a:gd name="T3" fmla="*/ 0 h 17"/>
                <a:gd name="T4" fmla="*/ 0 w 76"/>
                <a:gd name="T5" fmla="*/ 17 h 17"/>
                <a:gd name="T6" fmla="*/ 76 w 76"/>
                <a:gd name="T7" fmla="*/ 17 h 17"/>
                <a:gd name="T8" fmla="*/ 75 w 7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7">
                  <a:moveTo>
                    <a:pt x="75" y="0"/>
                  </a:moveTo>
                  <a:lnTo>
                    <a:pt x="1" y="0"/>
                  </a:lnTo>
                  <a:lnTo>
                    <a:pt x="0" y="17"/>
                  </a:lnTo>
                  <a:lnTo>
                    <a:pt x="76" y="17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25"/>
            <p:cNvSpPr/>
            <p:nvPr/>
          </p:nvSpPr>
          <p:spPr bwMode="auto">
            <a:xfrm>
              <a:off x="5353201" y="2059065"/>
              <a:ext cx="388354" cy="50912"/>
            </a:xfrm>
            <a:custGeom>
              <a:avLst/>
              <a:gdLst>
                <a:gd name="T0" fmla="*/ 0 w 240"/>
                <a:gd name="T1" fmla="*/ 0 h 32"/>
                <a:gd name="T2" fmla="*/ 0 w 240"/>
                <a:gd name="T3" fmla="*/ 16 h 32"/>
                <a:gd name="T4" fmla="*/ 16 w 240"/>
                <a:gd name="T5" fmla="*/ 32 h 32"/>
                <a:gd name="T6" fmla="*/ 224 w 240"/>
                <a:gd name="T7" fmla="*/ 32 h 32"/>
                <a:gd name="T8" fmla="*/ 240 w 240"/>
                <a:gd name="T9" fmla="*/ 16 h 32"/>
                <a:gd name="T10" fmla="*/ 240 w 240"/>
                <a:gd name="T11" fmla="*/ 0 h 32"/>
                <a:gd name="T12" fmla="*/ 0 w 240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2">
                  <a:moveTo>
                    <a:pt x="0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224" y="32"/>
                    <a:pt x="224" y="32"/>
                    <a:pt x="224" y="32"/>
                  </a:cubicBezTo>
                  <a:cubicBezTo>
                    <a:pt x="233" y="32"/>
                    <a:pt x="240" y="25"/>
                    <a:pt x="240" y="16"/>
                  </a:cubicBezTo>
                  <a:cubicBezTo>
                    <a:pt x="240" y="0"/>
                    <a:pt x="240" y="0"/>
                    <a:pt x="24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26"/>
            <p:cNvSpPr/>
            <p:nvPr/>
          </p:nvSpPr>
          <p:spPr bwMode="auto">
            <a:xfrm>
              <a:off x="5353201" y="1845944"/>
              <a:ext cx="388354" cy="213121"/>
            </a:xfrm>
            <a:custGeom>
              <a:avLst/>
              <a:gdLst>
                <a:gd name="T0" fmla="*/ 224 w 240"/>
                <a:gd name="T1" fmla="*/ 0 h 132"/>
                <a:gd name="T2" fmla="*/ 16 w 240"/>
                <a:gd name="T3" fmla="*/ 0 h 132"/>
                <a:gd name="T4" fmla="*/ 0 w 240"/>
                <a:gd name="T5" fmla="*/ 16 h 132"/>
                <a:gd name="T6" fmla="*/ 0 w 240"/>
                <a:gd name="T7" fmla="*/ 132 h 132"/>
                <a:gd name="T8" fmla="*/ 240 w 240"/>
                <a:gd name="T9" fmla="*/ 132 h 132"/>
                <a:gd name="T10" fmla="*/ 240 w 240"/>
                <a:gd name="T11" fmla="*/ 16 h 132"/>
                <a:gd name="T12" fmla="*/ 224 w 240"/>
                <a:gd name="T1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132">
                  <a:moveTo>
                    <a:pt x="22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240" y="132"/>
                    <a:pt x="240" y="132"/>
                    <a:pt x="240" y="132"/>
                  </a:cubicBezTo>
                  <a:cubicBezTo>
                    <a:pt x="240" y="16"/>
                    <a:pt x="240" y="16"/>
                    <a:pt x="240" y="16"/>
                  </a:cubicBezTo>
                  <a:cubicBezTo>
                    <a:pt x="240" y="7"/>
                    <a:pt x="233" y="0"/>
                    <a:pt x="224" y="0"/>
                  </a:cubicBezTo>
                  <a:close/>
                </a:path>
              </a:pathLst>
            </a:custGeom>
            <a:solidFill>
              <a:srgbClr val="464E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27"/>
            <p:cNvSpPr/>
            <p:nvPr/>
          </p:nvSpPr>
          <p:spPr bwMode="auto">
            <a:xfrm>
              <a:off x="5379249" y="1871992"/>
              <a:ext cx="336258" cy="161025"/>
            </a:xfrm>
            <a:custGeom>
              <a:avLst/>
              <a:gdLst>
                <a:gd name="T0" fmla="*/ 200 w 208"/>
                <a:gd name="T1" fmla="*/ 0 h 100"/>
                <a:gd name="T2" fmla="*/ 8 w 208"/>
                <a:gd name="T3" fmla="*/ 0 h 100"/>
                <a:gd name="T4" fmla="*/ 0 w 208"/>
                <a:gd name="T5" fmla="*/ 8 h 100"/>
                <a:gd name="T6" fmla="*/ 0 w 208"/>
                <a:gd name="T7" fmla="*/ 100 h 100"/>
                <a:gd name="T8" fmla="*/ 208 w 208"/>
                <a:gd name="T9" fmla="*/ 100 h 100"/>
                <a:gd name="T10" fmla="*/ 208 w 208"/>
                <a:gd name="T11" fmla="*/ 8 h 100"/>
                <a:gd name="T12" fmla="*/ 200 w 208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00">
                  <a:moveTo>
                    <a:pt x="20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208" y="100"/>
                    <a:pt x="208" y="100"/>
                    <a:pt x="208" y="100"/>
                  </a:cubicBezTo>
                  <a:cubicBezTo>
                    <a:pt x="208" y="8"/>
                    <a:pt x="208" y="8"/>
                    <a:pt x="208" y="8"/>
                  </a:cubicBezTo>
                  <a:cubicBezTo>
                    <a:pt x="208" y="4"/>
                    <a:pt x="204" y="0"/>
                    <a:pt x="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Oval 28"/>
            <p:cNvSpPr>
              <a:spLocks noChangeArrowheads="1"/>
            </p:cNvSpPr>
            <p:nvPr/>
          </p:nvSpPr>
          <p:spPr bwMode="auto">
            <a:xfrm>
              <a:off x="5534354" y="2072089"/>
              <a:ext cx="26048" cy="24864"/>
            </a:xfrm>
            <a:prstGeom prst="ellipse">
              <a:avLst/>
            </a:prstGeom>
            <a:solidFill>
              <a:srgbClr val="D3D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Oval 29"/>
            <p:cNvSpPr>
              <a:spLocks noChangeArrowheads="1"/>
            </p:cNvSpPr>
            <p:nvPr/>
          </p:nvSpPr>
          <p:spPr bwMode="auto">
            <a:xfrm>
              <a:off x="5411217" y="1903960"/>
              <a:ext cx="97089" cy="97089"/>
            </a:xfrm>
            <a:prstGeom prst="ellipse">
              <a:avLst/>
            </a:prstGeom>
            <a:solidFill>
              <a:srgbClr val="F197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30"/>
            <p:cNvSpPr/>
            <p:nvPr/>
          </p:nvSpPr>
          <p:spPr bwMode="auto">
            <a:xfrm>
              <a:off x="5411217" y="1903960"/>
              <a:ext cx="88801" cy="97089"/>
            </a:xfrm>
            <a:custGeom>
              <a:avLst/>
              <a:gdLst>
                <a:gd name="T0" fmla="*/ 32 w 55"/>
                <a:gd name="T1" fmla="*/ 28 h 60"/>
                <a:gd name="T2" fmla="*/ 32 w 55"/>
                <a:gd name="T3" fmla="*/ 0 h 60"/>
                <a:gd name="T4" fmla="*/ 30 w 55"/>
                <a:gd name="T5" fmla="*/ 0 h 60"/>
                <a:gd name="T6" fmla="*/ 0 w 55"/>
                <a:gd name="T7" fmla="*/ 30 h 60"/>
                <a:gd name="T8" fmla="*/ 30 w 55"/>
                <a:gd name="T9" fmla="*/ 60 h 60"/>
                <a:gd name="T10" fmla="*/ 55 w 55"/>
                <a:gd name="T11" fmla="*/ 46 h 60"/>
                <a:gd name="T12" fmla="*/ 32 w 55"/>
                <a:gd name="T13" fmla="*/ 2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60">
                  <a:moveTo>
                    <a:pt x="32" y="28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1" y="0"/>
                    <a:pt x="31" y="0"/>
                    <a:pt x="30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41" y="60"/>
                    <a:pt x="50" y="54"/>
                    <a:pt x="55" y="46"/>
                  </a:cubicBezTo>
                  <a:lnTo>
                    <a:pt x="32" y="28"/>
                  </a:lnTo>
                  <a:close/>
                </a:path>
              </a:pathLst>
            </a:custGeom>
            <a:solidFill>
              <a:srgbClr val="509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Rectangle 31"/>
            <p:cNvSpPr>
              <a:spLocks noChangeArrowheads="1"/>
            </p:cNvSpPr>
            <p:nvPr/>
          </p:nvSpPr>
          <p:spPr bwMode="auto">
            <a:xfrm>
              <a:off x="5560402" y="1935928"/>
              <a:ext cx="13024" cy="13024"/>
            </a:xfrm>
            <a:prstGeom prst="rect">
              <a:avLst/>
            </a:prstGeom>
            <a:solidFill>
              <a:srgbClr val="F092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32"/>
            <p:cNvSpPr>
              <a:spLocks noEditPoints="1"/>
            </p:cNvSpPr>
            <p:nvPr/>
          </p:nvSpPr>
          <p:spPr bwMode="auto">
            <a:xfrm>
              <a:off x="5586450" y="1935928"/>
              <a:ext cx="76961" cy="39072"/>
            </a:xfrm>
            <a:custGeom>
              <a:avLst/>
              <a:gdLst>
                <a:gd name="T0" fmla="*/ 0 w 65"/>
                <a:gd name="T1" fmla="*/ 0 h 33"/>
                <a:gd name="T2" fmla="*/ 0 w 65"/>
                <a:gd name="T3" fmla="*/ 11 h 33"/>
                <a:gd name="T4" fmla="*/ 65 w 65"/>
                <a:gd name="T5" fmla="*/ 11 h 33"/>
                <a:gd name="T6" fmla="*/ 65 w 65"/>
                <a:gd name="T7" fmla="*/ 0 h 33"/>
                <a:gd name="T8" fmla="*/ 0 w 65"/>
                <a:gd name="T9" fmla="*/ 0 h 33"/>
                <a:gd name="T10" fmla="*/ 0 w 65"/>
                <a:gd name="T11" fmla="*/ 33 h 33"/>
                <a:gd name="T12" fmla="*/ 65 w 65"/>
                <a:gd name="T13" fmla="*/ 33 h 33"/>
                <a:gd name="T14" fmla="*/ 65 w 65"/>
                <a:gd name="T15" fmla="*/ 22 h 33"/>
                <a:gd name="T16" fmla="*/ 0 w 65"/>
                <a:gd name="T17" fmla="*/ 22 h 33"/>
                <a:gd name="T18" fmla="*/ 0 w 65"/>
                <a:gd name="T1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33">
                  <a:moveTo>
                    <a:pt x="0" y="0"/>
                  </a:moveTo>
                  <a:lnTo>
                    <a:pt x="0" y="11"/>
                  </a:lnTo>
                  <a:lnTo>
                    <a:pt x="65" y="11"/>
                  </a:lnTo>
                  <a:lnTo>
                    <a:pt x="65" y="0"/>
                  </a:lnTo>
                  <a:lnTo>
                    <a:pt x="0" y="0"/>
                  </a:lnTo>
                  <a:close/>
                  <a:moveTo>
                    <a:pt x="0" y="33"/>
                  </a:moveTo>
                  <a:lnTo>
                    <a:pt x="65" y="33"/>
                  </a:lnTo>
                  <a:lnTo>
                    <a:pt x="65" y="22"/>
                  </a:lnTo>
                  <a:lnTo>
                    <a:pt x="0" y="2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D3D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Rectangle 33"/>
            <p:cNvSpPr>
              <a:spLocks noChangeArrowheads="1"/>
            </p:cNvSpPr>
            <p:nvPr/>
          </p:nvSpPr>
          <p:spPr bwMode="auto">
            <a:xfrm>
              <a:off x="5560402" y="1961977"/>
              <a:ext cx="13024" cy="13024"/>
            </a:xfrm>
            <a:prstGeom prst="rect">
              <a:avLst/>
            </a:prstGeom>
            <a:solidFill>
              <a:srgbClr val="509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aphicFrame>
        <p:nvGraphicFramePr>
          <p:cNvPr id="57" name="Group 697"/>
          <p:cNvGraphicFramePr/>
          <p:nvPr/>
        </p:nvGraphicFramePr>
        <p:xfrm>
          <a:off x="814038" y="828312"/>
          <a:ext cx="6523464" cy="3988875"/>
        </p:xfrm>
        <a:graphic>
          <a:graphicData uri="http://schemas.openxmlformats.org/drawingml/2006/table">
            <a:tbl>
              <a:tblPr/>
              <a:tblGrid>
                <a:gridCol w="1816445"/>
                <a:gridCol w="1053537"/>
                <a:gridCol w="1174085"/>
                <a:gridCol w="1174085"/>
                <a:gridCol w="652269"/>
                <a:gridCol w="653043"/>
              </a:tblGrid>
              <a:tr h="500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目标、指标 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目标、指标要求 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2016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年度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20XX</a:t>
                      </a: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年度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指标对比 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是否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达标 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重伤以上事故 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零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零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零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持平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达标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5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重大火灾、交通、安全生产事故 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零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零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零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持平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达标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7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千人伤害率 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≤5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仿宋_GB2312" pitchFamily="49" charset="-122"/>
                        </a:rPr>
                        <a:t>‰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 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2.6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仿宋_GB2312" pitchFamily="49" charset="-122"/>
                        </a:rPr>
                        <a:t>‰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：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1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起事故 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5.2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仿宋_GB2312" pitchFamily="49" charset="-122"/>
                        </a:rPr>
                        <a:t>‰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：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2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起事故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上升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达标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2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群体性中毒、中暑、职业病事件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零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零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零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持平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达标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4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员工三级安全教育、再教育合格率 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100% 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100% 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100% 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持平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达标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9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突发事故应急预案演练合格率 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≥ 95% 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100% 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100% 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持平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达标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57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月度百人违章率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≤1%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0.70% 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（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32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起违章）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0.48%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（</a:t>
                      </a: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22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起违章）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下降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达标</a:t>
                      </a:r>
                      <a:endParaRPr kumimoji="0" lang="zh-CN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隐患整改实施率</a:t>
                      </a: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 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90% 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94%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98%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上升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仿宋_GB2312" pitchFamily="49" charset="-122"/>
                          <a:ea typeface="仿宋_GB2312" pitchFamily="49" charset="-122"/>
                        </a:rPr>
                        <a:t>达标</a:t>
                      </a:r>
                      <a:endParaRPr kumimoji="0" lang="zh-CN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仿宋_GB2312" pitchFamily="49" charset="-122"/>
                        <a:ea typeface="仿宋_GB2312" pitchFamily="49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" name="对角圆角矩形 48"/>
          <p:cNvSpPr/>
          <p:nvPr/>
        </p:nvSpPr>
        <p:spPr bwMode="auto">
          <a:xfrm>
            <a:off x="891100" y="261923"/>
            <a:ext cx="5475833" cy="51435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en-US" altLang="zh-CN" sz="2400" b="1" smtClean="0">
                <a:solidFill>
                  <a:schemeClr val="bg1"/>
                </a:solidFill>
                <a:latin typeface="方正大黑简体" pitchFamily="1" charset="-122"/>
                <a:ea typeface="方正大黑简体" pitchFamily="1" charset="-122"/>
              </a:rPr>
              <a:t>20XX</a:t>
            </a:r>
            <a:r>
              <a:rPr lang="zh-CN" altLang="en-US" sz="2400" b="1" smtClean="0">
                <a:solidFill>
                  <a:schemeClr val="bg1"/>
                </a:solidFill>
                <a:latin typeface="方正大黑简体" pitchFamily="1" charset="-122"/>
                <a:ea typeface="方正大黑简体" pitchFamily="1" charset="-122"/>
              </a:rPr>
              <a:t>年度</a:t>
            </a:r>
            <a:r>
              <a:rPr lang="zh-CN" altLang="en-US" sz="2400" b="1" dirty="0" smtClean="0">
                <a:solidFill>
                  <a:schemeClr val="bg1"/>
                </a:solidFill>
                <a:latin typeface="方正大黑简体" pitchFamily="1" charset="-122"/>
                <a:ea typeface="方正大黑简体" pitchFamily="1" charset="-122"/>
              </a:rPr>
              <a:t>安全生产目标指标完成情况</a:t>
            </a:r>
            <a:endParaRPr lang="zh-CN" altLang="en-US" sz="2400" b="1" dirty="0">
              <a:solidFill>
                <a:schemeClr val="bg1"/>
              </a:solidFill>
              <a:latin typeface="方正大黑简体" pitchFamily="1" charset="-122"/>
              <a:ea typeface="方正大黑简体" pitchFamily="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649" name="直接连接符 56"/>
          <p:cNvCxnSpPr>
            <a:cxnSpLocks noChangeShapeType="1"/>
          </p:cNvCxnSpPr>
          <p:nvPr/>
        </p:nvCxnSpPr>
        <p:spPr bwMode="auto">
          <a:xfrm flipV="1">
            <a:off x="3906838" y="385763"/>
            <a:ext cx="4022725" cy="5715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</a:ln>
        </p:spPr>
      </p:cxnSp>
      <p:cxnSp>
        <p:nvCxnSpPr>
          <p:cNvPr id="27650" name="直接连接符 57"/>
          <p:cNvCxnSpPr>
            <a:cxnSpLocks noChangeShapeType="1"/>
          </p:cNvCxnSpPr>
          <p:nvPr/>
        </p:nvCxnSpPr>
        <p:spPr bwMode="auto">
          <a:xfrm>
            <a:off x="7929564" y="385763"/>
            <a:ext cx="1214437" cy="1429"/>
          </a:xfrm>
          <a:prstGeom prst="line">
            <a:avLst/>
          </a:prstGeom>
          <a:noFill/>
          <a:ln w="57150">
            <a:solidFill>
              <a:srgbClr val="7F7F7F"/>
            </a:solidFill>
            <a:round/>
          </a:ln>
        </p:spPr>
      </p:cxnSp>
      <p:sp>
        <p:nvSpPr>
          <p:cNvPr id="69" name="对角圆角矩形 68"/>
          <p:cNvSpPr/>
          <p:nvPr/>
        </p:nvSpPr>
        <p:spPr bwMode="auto">
          <a:xfrm>
            <a:off x="950367" y="592124"/>
            <a:ext cx="4786335" cy="51435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zh-CN" altLang="en-US" sz="2400" b="1" dirty="0" smtClean="0">
                <a:solidFill>
                  <a:schemeClr val="bg1"/>
                </a:solidFill>
                <a:latin typeface="方正大黑简体" pitchFamily="1" charset="-122"/>
                <a:ea typeface="方正大黑简体" pitchFamily="1" charset="-122"/>
              </a:rPr>
              <a:t>炼铁厂各车间绩效考评得分</a:t>
            </a:r>
            <a:r>
              <a:rPr lang="zh-CN" altLang="en-US" sz="2400" b="1" dirty="0">
                <a:solidFill>
                  <a:schemeClr val="bg1"/>
                </a:solidFill>
                <a:latin typeface="方正大黑简体" pitchFamily="1" charset="-122"/>
                <a:ea typeface="方正大黑简体" pitchFamily="1" charset="-122"/>
              </a:rPr>
              <a:t>统计</a:t>
            </a:r>
            <a:endParaRPr lang="zh-CN" altLang="en-US" sz="2400" b="1" dirty="0">
              <a:solidFill>
                <a:schemeClr val="bg1"/>
              </a:solidFill>
              <a:latin typeface="方正大黑简体" pitchFamily="1" charset="-122"/>
              <a:ea typeface="方正大黑简体" pitchFamily="1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42976" y="3729046"/>
            <a:ext cx="7000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rtl="0"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为更好地促进炼铁厂安全生产管理，激励员工参与并投入到安全生产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中，</a:t>
            </a:r>
            <a:r>
              <a:rPr kumimoji="0" lang="en-US" altLang="zh-CN" b="0" i="0" u="none" strike="noStrike" kern="1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20XX</a:t>
            </a:r>
            <a:r>
              <a:rPr kumimoji="0" lang="zh-CN" altLang="en-US" b="0" i="0" u="none" strike="noStrike" kern="1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</a:t>
            </a:r>
            <a:r>
              <a:rPr lang="zh-CN" altLang="en-US" kern="10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炼铁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厂依据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《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安全管理考核办法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》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加强了各车间绩效考核。同时对违章违纪及各类事故处罚，全年共考核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6650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元；对安全生产工作中突出的个人及单位进行奖励，共发放奖金</a:t>
            </a:r>
            <a:r>
              <a:rPr lang="en-US" altLang="zh-CN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85950</a:t>
            </a:r>
            <a:r>
              <a:rPr lang="zh-CN" altLang="en-US" kern="1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元</a:t>
            </a:r>
            <a:r>
              <a:rPr kumimoji="0" lang="zh-CN" altLang="zh-CN" b="0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kumimoji="0" lang="zh-CN" altLang="zh-CN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3" name="图表 12"/>
          <p:cNvGraphicFramePr/>
          <p:nvPr/>
        </p:nvGraphicFramePr>
        <p:xfrm>
          <a:off x="1215483" y="1200150"/>
          <a:ext cx="6768790" cy="2602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664898" y="1070517"/>
            <a:ext cx="430887" cy="257593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b="1" smtClean="0">
                <a:solidFill>
                  <a:srgbClr val="FF0000"/>
                </a:solidFill>
              </a:rPr>
              <a:t>20XX</a:t>
            </a:r>
            <a:r>
              <a:rPr lang="zh-CN" altLang="en-US" sz="1600" b="1" smtClean="0">
                <a:solidFill>
                  <a:srgbClr val="FF0000"/>
                </a:solidFill>
              </a:rPr>
              <a:t>年度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各车间绩效考核分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SPECIAL_SOURCE" val="bdnull"/>
</p:tagLst>
</file>

<file path=ppt/tags/tag14.xml><?xml version="1.0" encoding="utf-8"?>
<p:tagLst xmlns:p="http://schemas.openxmlformats.org/presentationml/2006/main">
  <p:tag name="MH" val="20151227212421"/>
  <p:tag name="MH_LIBRARY" val="GRAPHIC"/>
  <p:tag name="MH_TYPE" val="Other"/>
  <p:tag name="MH_ORDER" val="1"/>
</p:tagLst>
</file>

<file path=ppt/tags/tag15.xml><?xml version="1.0" encoding="utf-8"?>
<p:tagLst xmlns:p="http://schemas.openxmlformats.org/presentationml/2006/main">
  <p:tag name="MH" val="20151227212421"/>
  <p:tag name="MH_LIBRARY" val="GRAPHIC"/>
  <p:tag name="MH_TYPE" val="Other"/>
  <p:tag name="MH_ORDER" val="2"/>
</p:tagLst>
</file>

<file path=ppt/tags/tag16.xml><?xml version="1.0" encoding="utf-8"?>
<p:tagLst xmlns:p="http://schemas.openxmlformats.org/presentationml/2006/main">
  <p:tag name="MH" val="20151227212421"/>
  <p:tag name="MH_LIBRARY" val="GRAPHIC"/>
  <p:tag name="MH_TYPE" val="Other"/>
  <p:tag name="MH_ORDER" val="3"/>
</p:tagLst>
</file>

<file path=ppt/tags/tag17.xml><?xml version="1.0" encoding="utf-8"?>
<p:tagLst xmlns:p="http://schemas.openxmlformats.org/presentationml/2006/main">
  <p:tag name="MH" val="20151227212421"/>
  <p:tag name="MH_LIBRARY" val="GRAPHIC"/>
  <p:tag name="MH_TYPE" val="Other"/>
  <p:tag name="MH_ORDER" val="4"/>
</p:tagLst>
</file>

<file path=ppt/tags/tag18.xml><?xml version="1.0" encoding="utf-8"?>
<p:tagLst xmlns:p="http://schemas.openxmlformats.org/presentationml/2006/main">
  <p:tag name="MH" val="20151227212421"/>
  <p:tag name="MH_LIBRARY" val="GRAPHIC"/>
  <p:tag name="MH_TYPE" val="Other"/>
  <p:tag name="MH_ORDER" val="5"/>
</p:tagLst>
</file>

<file path=ppt/tags/tag19.xml><?xml version="1.0" encoding="utf-8"?>
<p:tagLst xmlns:p="http://schemas.openxmlformats.org/presentationml/2006/main">
  <p:tag name="MH" val="20151227212421"/>
  <p:tag name="MH_LIBRARY" val="GRAPHIC"/>
  <p:tag name="MH_TYPE" val="Other"/>
  <p:tag name="MH_ORDER" val="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MH" val="20151227212421"/>
  <p:tag name="MH_LIBRARY" val="GRAPHIC"/>
  <p:tag name="MH_TYPE" val="Other"/>
  <p:tag name="MH_ORDER" val="7"/>
</p:tagLst>
</file>

<file path=ppt/tags/tag21.xml><?xml version="1.0" encoding="utf-8"?>
<p:tagLst xmlns:p="http://schemas.openxmlformats.org/presentationml/2006/main">
  <p:tag name="MH" val="20151227212421"/>
  <p:tag name="MH_LIBRARY" val="GRAPHIC"/>
  <p:tag name="MH_TYPE" val="Other"/>
  <p:tag name="MH_ORDER" val="8"/>
</p:tagLst>
</file>

<file path=ppt/tags/tag22.xml><?xml version="1.0" encoding="utf-8"?>
<p:tagLst xmlns:p="http://schemas.openxmlformats.org/presentationml/2006/main">
  <p:tag name="MH" val="20151227212421"/>
  <p:tag name="MH_LIBRARY" val="GRAPHIC"/>
  <p:tag name="MH_TYPE" val="Other"/>
  <p:tag name="MH_ORDER" val="9"/>
</p:tagLst>
</file>

<file path=ppt/tags/tag23.xml><?xml version="1.0" encoding="utf-8"?>
<p:tagLst xmlns:p="http://schemas.openxmlformats.org/presentationml/2006/main">
  <p:tag name="MH" val="20151227212421"/>
  <p:tag name="MH_LIBRARY" val="GRAPHIC"/>
  <p:tag name="MH_TYPE" val="Other"/>
  <p:tag name="MH_ORDER" val="10"/>
</p:tagLst>
</file>

<file path=ppt/tags/tag24.xml><?xml version="1.0" encoding="utf-8"?>
<p:tagLst xmlns:p="http://schemas.openxmlformats.org/presentationml/2006/main">
  <p:tag name="MH" val="20151227212421"/>
  <p:tag name="MH_LIBRARY" val="GRAPHIC"/>
  <p:tag name="MH_TYPE" val="Other"/>
  <p:tag name="MH_ORDER" val="11"/>
</p:tagLst>
</file>

<file path=ppt/tags/tag25.xml><?xml version="1.0" encoding="utf-8"?>
<p:tagLst xmlns:p="http://schemas.openxmlformats.org/presentationml/2006/main">
  <p:tag name="MH" val="20151227212421"/>
  <p:tag name="MH_LIBRARY" val="GRAPHIC"/>
  <p:tag name="MH_TYPE" val="Other"/>
  <p:tag name="MH_ORDER" val="12"/>
</p:tagLst>
</file>

<file path=ppt/tags/tag26.xml><?xml version="1.0" encoding="utf-8"?>
<p:tagLst xmlns:p="http://schemas.openxmlformats.org/presentationml/2006/main">
  <p:tag name="MH" val="20151227212421"/>
  <p:tag name="MH_LIBRARY" val="GRAPHIC"/>
  <p:tag name="MH_TYPE" val="Other"/>
  <p:tag name="MH_ORDER" val="13"/>
</p:tagLst>
</file>

<file path=ppt/tags/tag27.xml><?xml version="1.0" encoding="utf-8"?>
<p:tagLst xmlns:p="http://schemas.openxmlformats.org/presentationml/2006/main">
  <p:tag name="MH" val="20151119124521"/>
  <p:tag name="MH_LIBRARY" val="GRAPHIC"/>
  <p:tag name="MH_TYPE" val="SubTitle"/>
  <p:tag name="MH_ORDER" val="2"/>
</p:tagLst>
</file>

<file path=ppt/tags/tag28.xml><?xml version="1.0" encoding="utf-8"?>
<p:tagLst xmlns:p="http://schemas.openxmlformats.org/presentationml/2006/main">
  <p:tag name="MH" val="20151119124521"/>
  <p:tag name="MH_LIBRARY" val="GRAPHIC"/>
  <p:tag name="MH_TYPE" val="SubTitle"/>
  <p:tag name="MH_ORDER" val="2"/>
</p:tagLst>
</file>

<file path=ppt/tags/tag29.xml><?xml version="1.0" encoding="utf-8"?>
<p:tagLst xmlns:p="http://schemas.openxmlformats.org/presentationml/2006/main">
  <p:tag name="MH" val="20151119124521"/>
  <p:tag name="MH_LIBRARY" val="GRAPHIC"/>
  <p:tag name="MH_TYPE" val="SubTitle"/>
  <p:tag name="MH_ORDER" val="2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MH" val="20151119124521"/>
  <p:tag name="MH_LIBRARY" val="GRAPHIC"/>
  <p:tag name="MH_TYPE" val="SubTitle"/>
  <p:tag name="MH_ORDER" val="2"/>
</p:tagLst>
</file>

<file path=ppt/tags/tag31.xml><?xml version="1.0" encoding="utf-8"?>
<p:tagLst xmlns:p="http://schemas.openxmlformats.org/presentationml/2006/main">
  <p:tag name="MH" val="20151119124521"/>
  <p:tag name="MH_LIBRARY" val="GRAPHIC"/>
  <p:tag name="MH_TYPE" val="SubTitle"/>
  <p:tag name="MH_ORDER" val="2"/>
</p:tagLst>
</file>

<file path=ppt/tags/tag32.xml><?xml version="1.0" encoding="utf-8"?>
<p:tagLst xmlns:p="http://schemas.openxmlformats.org/presentationml/2006/main">
  <p:tag name="MH" val="20151119124521"/>
  <p:tag name="MH_LIBRARY" val="GRAPHIC"/>
  <p:tag name="MH_TYPE" val="SubTitle"/>
  <p:tag name="MH_ORDER" val="2"/>
</p:tagLst>
</file>

<file path=ppt/tags/tag33.xml><?xml version="1.0" encoding="utf-8"?>
<p:tagLst xmlns:p="http://schemas.openxmlformats.org/presentationml/2006/main">
  <p:tag name="MH" val="20151122212745"/>
  <p:tag name="MH_LIBRARY" val="GRAPHIC"/>
  <p:tag name="MH_TYPE" val="Other"/>
  <p:tag name="MH_ORDER" val="1"/>
</p:tagLst>
</file>

<file path=ppt/tags/tag34.xml><?xml version="1.0" encoding="utf-8"?>
<p:tagLst xmlns:p="http://schemas.openxmlformats.org/presentationml/2006/main">
  <p:tag name="MH" val="20151122212745"/>
  <p:tag name="MH_LIBRARY" val="GRAPHIC"/>
  <p:tag name="MH_TYPE" val="Other"/>
  <p:tag name="MH_ORDER" val="2"/>
</p:tagLst>
</file>

<file path=ppt/tags/tag35.xml><?xml version="1.0" encoding="utf-8"?>
<p:tagLst xmlns:p="http://schemas.openxmlformats.org/presentationml/2006/main">
  <p:tag name="MH" val="20151122212745"/>
  <p:tag name="MH_LIBRARY" val="GRAPHIC"/>
  <p:tag name="MH_TYPE" val="Other"/>
  <p:tag name="MH_ORDER" val="3"/>
</p:tagLst>
</file>

<file path=ppt/tags/tag36.xml><?xml version="1.0" encoding="utf-8"?>
<p:tagLst xmlns:p="http://schemas.openxmlformats.org/presentationml/2006/main">
  <p:tag name="MH" val="20151122212745"/>
  <p:tag name="MH_LIBRARY" val="GRAPHIC"/>
  <p:tag name="MH_TYPE" val="Other"/>
  <p:tag name="MH_ORDER" val="4"/>
</p:tagLst>
</file>

<file path=ppt/tags/tag37.xml><?xml version="1.0" encoding="utf-8"?>
<p:tagLst xmlns:p="http://schemas.openxmlformats.org/presentationml/2006/main">
  <p:tag name="MH" val="20151122212745"/>
  <p:tag name="MH_LIBRARY" val="GRAPHIC"/>
  <p:tag name="MH_TYPE" val="Other"/>
  <p:tag name="MH_ORDER" val="5"/>
</p:tagLst>
</file>

<file path=ppt/tags/tag38.xml><?xml version="1.0" encoding="utf-8"?>
<p:tagLst xmlns:p="http://schemas.openxmlformats.org/presentationml/2006/main">
  <p:tag name="MH" val="20151122212745"/>
  <p:tag name="MH_LIBRARY" val="GRAPHIC"/>
  <p:tag name="MH_TYPE" val="Other"/>
  <p:tag name="MH_ORDER" val="6"/>
</p:tagLst>
</file>

<file path=ppt/tags/tag39.xml><?xml version="1.0" encoding="utf-8"?>
<p:tagLst xmlns:p="http://schemas.openxmlformats.org/presentationml/2006/main">
  <p:tag name="MH" val="20151122212745"/>
  <p:tag name="MH_LIBRARY" val="GRAPHIC"/>
  <p:tag name="MH_TYPE" val="Other"/>
  <p:tag name="MH_ORDER" val="7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MH" val="20151122212745"/>
  <p:tag name="MH_LIBRARY" val="GRAPHIC"/>
  <p:tag name="MH_TYPE" val="Other"/>
  <p:tag name="MH_ORDER" val="8"/>
</p:tagLst>
</file>

<file path=ppt/tags/tag41.xml><?xml version="1.0" encoding="utf-8"?>
<p:tagLst xmlns:p="http://schemas.openxmlformats.org/presentationml/2006/main">
  <p:tag name="MH" val="20151122212745"/>
  <p:tag name="MH_LIBRARY" val="GRAPHIC"/>
  <p:tag name="MH_TYPE" val="Other"/>
  <p:tag name="MH_ORDER" val="9"/>
</p:tagLst>
</file>

<file path=ppt/tags/tag42.xml><?xml version="1.0" encoding="utf-8"?>
<p:tagLst xmlns:p="http://schemas.openxmlformats.org/presentationml/2006/main">
  <p:tag name="MH" val="20151122212745"/>
  <p:tag name="MH_LIBRARY" val="GRAPHIC"/>
  <p:tag name="MH_TYPE" val="Text"/>
  <p:tag name="MH_ORDER" val="4"/>
</p:tagLst>
</file>

<file path=ppt/tags/tag43.xml><?xml version="1.0" encoding="utf-8"?>
<p:tagLst xmlns:p="http://schemas.openxmlformats.org/presentationml/2006/main">
  <p:tag name="MH" val="20151122212745"/>
  <p:tag name="MH_LIBRARY" val="GRAPHIC"/>
  <p:tag name="MH_TYPE" val="SubTitle"/>
  <p:tag name="MH_ORDER" val="4"/>
</p:tagLst>
</file>

<file path=ppt/tags/tag44.xml><?xml version="1.0" encoding="utf-8"?>
<p:tagLst xmlns:p="http://schemas.openxmlformats.org/presentationml/2006/main">
  <p:tag name="MH" val="20151122212745"/>
  <p:tag name="MH_LIBRARY" val="GRAPHIC"/>
  <p:tag name="MH_TYPE" val="SubTitle"/>
  <p:tag name="MH_ORDER" val="3"/>
</p:tagLst>
</file>

<file path=ppt/tags/tag45.xml><?xml version="1.0" encoding="utf-8"?>
<p:tagLst xmlns:p="http://schemas.openxmlformats.org/presentationml/2006/main">
  <p:tag name="MH" val="20151122212745"/>
  <p:tag name="MH_LIBRARY" val="GRAPHIC"/>
  <p:tag name="MH_TYPE" val="SubTitle"/>
  <p:tag name="MH_ORDER" val="2"/>
</p:tagLst>
</file>

<file path=ppt/tags/tag46.xml><?xml version="1.0" encoding="utf-8"?>
<p:tagLst xmlns:p="http://schemas.openxmlformats.org/presentationml/2006/main">
  <p:tag name="MH" val="20151122212745"/>
  <p:tag name="MH_LIBRARY" val="GRAPHIC"/>
  <p:tag name="MH_TYPE" val="SubTitle"/>
  <p:tag name="MH_ORDER" val="1"/>
</p:tagLst>
</file>

<file path=ppt/tags/tag47.xml><?xml version="1.0" encoding="utf-8"?>
<p:tagLst xmlns:p="http://schemas.openxmlformats.org/presentationml/2006/main">
  <p:tag name="MH" val="20151122212745"/>
  <p:tag name="MH_LIBRARY" val="GRAPHIC"/>
  <p:tag name="MH_TYPE" val="Text"/>
  <p:tag name="MH_ORDER" val="4"/>
</p:tagLst>
</file>

<file path=ppt/tags/tag48.xml><?xml version="1.0" encoding="utf-8"?>
<p:tagLst xmlns:p="http://schemas.openxmlformats.org/presentationml/2006/main">
  <p:tag name="MH" val="20151122212745"/>
  <p:tag name="MH_LIBRARY" val="GRAPHIC"/>
  <p:tag name="MH_TYPE" val="Text"/>
  <p:tag name="MH_ORDER" val="4"/>
</p:tagLst>
</file>

<file path=ppt/tags/tag49.xml><?xml version="1.0" encoding="utf-8"?>
<p:tagLst xmlns:p="http://schemas.openxmlformats.org/presentationml/2006/main">
  <p:tag name="MH" val="20151122212745"/>
  <p:tag name="MH_LIBRARY" val="GRAPHIC"/>
  <p:tag name="MH_TYPE" val="Text"/>
  <p:tag name="MH_ORDER" val="4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MH" val="20151122223259"/>
  <p:tag name="MH_LIBRARY" val="GRAPHIC"/>
  <p:tag name="MH_TYPE" val="Other"/>
  <p:tag name="MH_ORDER" val="1"/>
</p:tagLst>
</file>

<file path=ppt/tags/tag51.xml><?xml version="1.0" encoding="utf-8"?>
<p:tagLst xmlns:p="http://schemas.openxmlformats.org/presentationml/2006/main">
  <p:tag name="MH" val="20151122223259"/>
  <p:tag name="MH_LIBRARY" val="GRAPHIC"/>
  <p:tag name="MH_TYPE" val="SubTitle"/>
  <p:tag name="MH_ORDER" val="1"/>
</p:tagLst>
</file>

<file path=ppt/tags/tag52.xml><?xml version="1.0" encoding="utf-8"?>
<p:tagLst xmlns:p="http://schemas.openxmlformats.org/presentationml/2006/main">
  <p:tag name="MH" val="20151122223259"/>
  <p:tag name="MH_LIBRARY" val="GRAPHIC"/>
  <p:tag name="MH_TYPE" val="Other"/>
  <p:tag name="MH_ORDER" val="2"/>
</p:tagLst>
</file>

<file path=ppt/tags/tag53.xml><?xml version="1.0" encoding="utf-8"?>
<p:tagLst xmlns:p="http://schemas.openxmlformats.org/presentationml/2006/main">
  <p:tag name="MH" val="20151122223259"/>
  <p:tag name="MH_LIBRARY" val="GRAPHIC"/>
  <p:tag name="MH_TYPE" val="SubTitle"/>
  <p:tag name="MH_ORDER" val="4"/>
</p:tagLst>
</file>

<file path=ppt/tags/tag54.xml><?xml version="1.0" encoding="utf-8"?>
<p:tagLst xmlns:p="http://schemas.openxmlformats.org/presentationml/2006/main">
  <p:tag name="MH" val="20151122223259"/>
  <p:tag name="MH_LIBRARY" val="GRAPHIC"/>
  <p:tag name="MH_TYPE" val="Other"/>
  <p:tag name="MH_ORDER" val="3"/>
</p:tagLst>
</file>

<file path=ppt/tags/tag55.xml><?xml version="1.0" encoding="utf-8"?>
<p:tagLst xmlns:p="http://schemas.openxmlformats.org/presentationml/2006/main">
  <p:tag name="MH" val="20151122223259"/>
  <p:tag name="MH_LIBRARY" val="GRAPHIC"/>
  <p:tag name="MH_TYPE" val="SubTitle"/>
  <p:tag name="MH_ORDER" val="3"/>
</p:tagLst>
</file>

<file path=ppt/tags/tag56.xml><?xml version="1.0" encoding="utf-8"?>
<p:tagLst xmlns:p="http://schemas.openxmlformats.org/presentationml/2006/main">
  <p:tag name="MH" val="20151122223259"/>
  <p:tag name="MH_LIBRARY" val="GRAPHIC"/>
  <p:tag name="MH_TYPE" val="Other"/>
  <p:tag name="MH_ORDER" val="4"/>
</p:tagLst>
</file>

<file path=ppt/tags/tag57.xml><?xml version="1.0" encoding="utf-8"?>
<p:tagLst xmlns:p="http://schemas.openxmlformats.org/presentationml/2006/main">
  <p:tag name="MH" val="20151122223259"/>
  <p:tag name="MH_LIBRARY" val="GRAPHIC"/>
  <p:tag name="MH_TYPE" val="SubTitle"/>
  <p:tag name="MH_ORDER" val="2"/>
</p:tagLst>
</file>

<file path=ppt/tags/tag58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59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61.xml><?xml version="1.0" encoding="utf-8"?>
<p:tagLst xmlns:p="http://schemas.openxmlformats.org/presentationml/2006/main">
  <p:tag name="commondata" val="eyJoZGlkIjoiZTVlNmE2ZmI1ZjYwNzY0MzcxMzc3ZmQ0YThkN2JhMWY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9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5012</Words>
  <Application>WPS 演示</Application>
  <PresentationFormat>全屏显示(16:9)</PresentationFormat>
  <Paragraphs>599</Paragraphs>
  <Slides>35</Slides>
  <Notes>39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35</vt:i4>
      </vt:variant>
    </vt:vector>
  </HeadingPairs>
  <TitlesOfParts>
    <vt:vector size="67" baseType="lpstr">
      <vt:lpstr>Arial</vt:lpstr>
      <vt:lpstr>宋体</vt:lpstr>
      <vt:lpstr>Wingdings</vt:lpstr>
      <vt:lpstr>微软雅黑</vt:lpstr>
      <vt:lpstr>方正兰亭黑_GBK</vt:lpstr>
      <vt:lpstr>黑体</vt:lpstr>
      <vt:lpstr>Calibri</vt:lpstr>
      <vt:lpstr>Impact</vt:lpstr>
      <vt:lpstr>Franklin Gothic Book</vt:lpstr>
      <vt:lpstr>仿宋_GB2312</vt:lpstr>
      <vt:lpstr>仿宋</vt:lpstr>
      <vt:lpstr>方正大黑简体</vt:lpstr>
      <vt:lpstr>Times New Roman</vt:lpstr>
      <vt:lpstr>Bebas</vt:lpstr>
      <vt:lpstr>Segoe Print</vt:lpstr>
      <vt:lpstr>华文黑体</vt:lpstr>
      <vt:lpstr>华文楷体</vt:lpstr>
      <vt:lpstr>Arial Unicode MS</vt:lpstr>
      <vt:lpstr>Lato Light</vt:lpstr>
      <vt:lpstr>华文细黑</vt:lpstr>
      <vt:lpstr>Calibri Light</vt:lpstr>
      <vt:lpstr>方正宋刻本秀楷简体</vt:lpstr>
      <vt:lpstr>Open Sans Light</vt:lpstr>
      <vt:lpstr>Lato Regular</vt:lpstr>
      <vt:lpstr>楷体</vt:lpstr>
      <vt:lpstr>汉仪旗黑-85S</vt:lpstr>
      <vt:lpstr>Office 主题</vt:lpstr>
      <vt:lpstr>1_Office 主题</vt:lpstr>
      <vt:lpstr>2_Office 主题</vt:lpstr>
      <vt:lpstr>3_Office 主题</vt:lpstr>
      <vt:lpstr>4_Office 主题</vt:lpstr>
      <vt:lpstr>5_Office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安应vs安全人联盟</dc:title>
  <dc:creator>安应ansying.com</dc:creator>
  <cp:keywords>安应</cp:keywords>
  <dc:description>无限量下载EHS独家精品资料，请咨询“安小应”微信号：ansyingcysafety</dc:description>
  <dc:subject>无限量下载EHS独家精品资料，请咨询“安小应”微信号：ansyingcysafety</dc:subject>
  <cp:category>EHS</cp:category>
  <cp:lastModifiedBy>little fairy</cp:lastModifiedBy>
  <cp:revision>2</cp:revision>
  <dcterms:created xsi:type="dcterms:W3CDTF">2020-12-24T12:26:00Z</dcterms:created>
  <dcterms:modified xsi:type="dcterms:W3CDTF">2024-03-26T08:34:53Z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14C1E89EB886424BAB773A581236A63C_13</vt:lpwstr>
  </property>
</Properties>
</file>